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0"/>
        <p:guide pos="38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圆角矩形 17"/>
          <p:cNvSpPr/>
          <p:nvPr/>
        </p:nvSpPr>
        <p:spPr>
          <a:xfrm>
            <a:off x="6085205" y="2580640"/>
            <a:ext cx="5078730" cy="132461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05610" y="1508125"/>
            <a:ext cx="1695450" cy="636270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705610" y="2924810"/>
            <a:ext cx="1695450" cy="636270"/>
          </a:xfrm>
          <a:prstGeom prst="roundRect">
            <a:avLst/>
          </a:prstGeom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方法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705610" y="4467860"/>
            <a:ext cx="1695450" cy="636270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方法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2553335" y="2144395"/>
            <a:ext cx="0" cy="780415"/>
          </a:xfrm>
          <a:prstGeom prst="straightConnector1">
            <a:avLst/>
          </a:prstGeom>
          <a:ln w="539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2553335" y="3352800"/>
            <a:ext cx="0" cy="1115060"/>
          </a:xfrm>
          <a:prstGeom prst="straightConnector1">
            <a:avLst/>
          </a:prstGeom>
          <a:ln w="539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05610" y="8064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程序纵向执行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744460" y="1508125"/>
            <a:ext cx="1695450" cy="636270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方法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744460" y="2924810"/>
            <a:ext cx="1695450" cy="636270"/>
          </a:xfrm>
          <a:prstGeom prst="roundRect">
            <a:avLst/>
          </a:prstGeom>
          <a:solidFill>
            <a:schemeClr val="accent3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方法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7744460" y="4467860"/>
            <a:ext cx="1695450" cy="636270"/>
          </a:xfrm>
          <a:prstGeom prst="roundRect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方法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10" idx="2"/>
          </p:cNvCxnSpPr>
          <p:nvPr/>
        </p:nvCxnSpPr>
        <p:spPr>
          <a:xfrm>
            <a:off x="8592185" y="2144395"/>
            <a:ext cx="3175" cy="436245"/>
          </a:xfrm>
          <a:prstGeom prst="straightConnector1">
            <a:avLst/>
          </a:prstGeom>
          <a:ln w="539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592185" y="3905250"/>
            <a:ext cx="0" cy="572135"/>
          </a:xfrm>
          <a:prstGeom prst="straightConnector1">
            <a:avLst/>
          </a:prstGeom>
          <a:ln w="539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205220" y="2924810"/>
            <a:ext cx="1258570" cy="636270"/>
          </a:xfrm>
          <a:prstGeom prst="roundRect">
            <a:avLst/>
          </a:prstGeom>
          <a:solidFill>
            <a:schemeClr val="accent2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前置通知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733915" y="2924810"/>
            <a:ext cx="1258570" cy="636270"/>
          </a:xfrm>
          <a:prstGeom prst="roundRect">
            <a:avLst/>
          </a:prstGeom>
          <a:solidFill>
            <a:schemeClr val="accent2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后置通知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59445" y="806450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AOP</a:t>
            </a:r>
            <a:endParaRPr lang="zh-CN" altLang="en-US"/>
          </a:p>
        </p:txBody>
      </p:sp>
      <p:cxnSp>
        <p:nvCxnSpPr>
          <p:cNvPr id="20" name="直接箭头连接符 19"/>
          <p:cNvCxnSpPr>
            <a:stCxn id="15" idx="3"/>
            <a:endCxn id="11" idx="1"/>
          </p:cNvCxnSpPr>
          <p:nvPr/>
        </p:nvCxnSpPr>
        <p:spPr>
          <a:xfrm>
            <a:off x="7463790" y="3242945"/>
            <a:ext cx="280670" cy="0"/>
          </a:xfrm>
          <a:prstGeom prst="straightConnector1">
            <a:avLst/>
          </a:prstGeom>
          <a:ln w="317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453245" y="3242945"/>
            <a:ext cx="280670" cy="0"/>
          </a:xfrm>
          <a:prstGeom prst="straightConnector1">
            <a:avLst/>
          </a:prstGeom>
          <a:ln w="317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5" idx="0"/>
          </p:cNvCxnSpPr>
          <p:nvPr/>
        </p:nvCxnSpPr>
        <p:spPr>
          <a:xfrm flipH="1">
            <a:off x="6834505" y="2570480"/>
            <a:ext cx="1771015" cy="35433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592185" y="3550920"/>
            <a:ext cx="1771015" cy="35433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17110" y="5236210"/>
            <a:ext cx="264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切面</a:t>
            </a:r>
            <a:r>
              <a:rPr lang="en-US" altLang="zh-CN"/>
              <a:t>(aspect)=</a:t>
            </a:r>
            <a:r>
              <a:rPr lang="zh-CN" altLang="en-US"/>
              <a:t>切点</a:t>
            </a:r>
            <a:r>
              <a:rPr lang="en-US" altLang="zh-CN"/>
              <a:t>+</a:t>
            </a:r>
            <a:r>
              <a:rPr lang="zh-CN" altLang="en-US"/>
              <a:t>通知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63200" y="1407160"/>
            <a:ext cx="163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切点</a:t>
            </a:r>
            <a:r>
              <a:rPr lang="en-US" altLang="zh-CN"/>
              <a:t>-pointcust</a:t>
            </a:r>
            <a:endParaRPr lang="en-US" altLang="zh-CN"/>
          </a:p>
        </p:txBody>
      </p:sp>
      <p:cxnSp>
        <p:nvCxnSpPr>
          <p:cNvPr id="16" name="直接连接符 15"/>
          <p:cNvCxnSpPr>
            <a:stCxn id="2" idx="0"/>
          </p:cNvCxnSpPr>
          <p:nvPr/>
        </p:nvCxnSpPr>
        <p:spPr>
          <a:xfrm flipV="1">
            <a:off x="6140450" y="3782060"/>
            <a:ext cx="1214755" cy="1454150"/>
          </a:xfrm>
          <a:prstGeom prst="line">
            <a:avLst/>
          </a:prstGeom>
          <a:ln w="57150">
            <a:solidFill>
              <a:srgbClr val="FF3300"/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2"/>
          </p:cNvCxnSpPr>
          <p:nvPr/>
        </p:nvCxnSpPr>
        <p:spPr>
          <a:xfrm flipH="1">
            <a:off x="8712835" y="1775460"/>
            <a:ext cx="2465705" cy="1306195"/>
          </a:xfrm>
          <a:prstGeom prst="line">
            <a:avLst/>
          </a:prstGeom>
          <a:ln w="57150">
            <a:solidFill>
              <a:srgbClr val="FF3300"/>
            </a:solidFill>
            <a:prstDash val="sysDot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90825" y="2229485"/>
            <a:ext cx="4590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excution(</a:t>
            </a:r>
            <a:r>
              <a:rPr lang="en-US" altLang="zh-CN" sz="2800">
                <a:solidFill>
                  <a:schemeClr val="tx1"/>
                </a:solidFill>
              </a:rPr>
              <a:t>  </a:t>
            </a:r>
            <a:r>
              <a:rPr lang="en-US" altLang="zh-CN" sz="2800">
                <a:solidFill>
                  <a:srgbClr val="FF0000"/>
                </a:solidFill>
              </a:rPr>
              <a:t>*</a:t>
            </a:r>
            <a:r>
              <a:rPr lang="en-US" altLang="zh-CN" sz="2800"/>
              <a:t>  com.</a:t>
            </a:r>
            <a:r>
              <a:rPr lang="en-US" altLang="zh-CN" sz="2800">
                <a:solidFill>
                  <a:srgbClr val="990000"/>
                </a:solidFill>
              </a:rPr>
              <a:t>*</a:t>
            </a:r>
            <a:r>
              <a:rPr lang="en-US" altLang="zh-CN" sz="2800"/>
              <a:t>. </a:t>
            </a:r>
            <a:r>
              <a:rPr lang="en-US" altLang="zh-CN" sz="2800">
                <a:solidFill>
                  <a:schemeClr val="accent1"/>
                </a:solidFill>
              </a:rPr>
              <a:t>*</a:t>
            </a:r>
            <a:r>
              <a:rPr lang="en-US" altLang="zh-CN" sz="2800"/>
              <a:t> . </a:t>
            </a:r>
            <a:r>
              <a:rPr lang="en-US" altLang="zh-CN" sz="2800">
                <a:solidFill>
                  <a:schemeClr val="accent2"/>
                </a:solidFill>
              </a:rPr>
              <a:t>*</a:t>
            </a:r>
            <a:r>
              <a:rPr lang="en-US" altLang="zh-CN" sz="2800"/>
              <a:t> (</a:t>
            </a:r>
            <a:r>
              <a:rPr lang="en-US" altLang="zh-CN" sz="2800">
                <a:solidFill>
                  <a:schemeClr val="accent6"/>
                </a:solidFill>
              </a:rPr>
              <a:t>..</a:t>
            </a:r>
            <a:r>
              <a:rPr lang="en-US" altLang="zh-CN" sz="2800"/>
              <a:t>) )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8498840" y="1369060"/>
            <a:ext cx="2773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* </a:t>
            </a:r>
            <a:r>
              <a:rPr lang="zh-CN" altLang="en-US" sz="1600"/>
              <a:t>匹配任意方法、类、一级包</a:t>
            </a:r>
            <a:endParaRPr lang="zh-CN" altLang="en-US" sz="1600"/>
          </a:p>
          <a:p>
            <a:r>
              <a:rPr lang="en-US" altLang="zh-CN" sz="1600"/>
              <a:t>*..* </a:t>
            </a:r>
            <a:r>
              <a:rPr lang="zh-CN" altLang="en-US" sz="1600"/>
              <a:t>表示任意路径</a:t>
            </a:r>
            <a:endParaRPr lang="zh-CN" altLang="en-US" sz="1600"/>
          </a:p>
          <a:p>
            <a:r>
              <a:rPr lang="en-US" altLang="zh-CN" sz="1600"/>
              <a:t>(..) </a:t>
            </a:r>
            <a:r>
              <a:rPr lang="zh-CN" altLang="en-US" sz="1600"/>
              <a:t>匹配任意参数</a:t>
            </a:r>
            <a:endParaRPr lang="zh-CN" altLang="en-US" sz="1600"/>
          </a:p>
          <a:p>
            <a:endParaRPr lang="en-US" altLang="zh-CN" sz="1600"/>
          </a:p>
        </p:txBody>
      </p:sp>
      <p:cxnSp>
        <p:nvCxnSpPr>
          <p:cNvPr id="6" name="直接箭头连接符 5"/>
          <p:cNvCxnSpPr>
            <a:endCxn id="7" idx="2"/>
          </p:cNvCxnSpPr>
          <p:nvPr/>
        </p:nvCxnSpPr>
        <p:spPr>
          <a:xfrm flipH="1" flipV="1">
            <a:off x="2926715" y="1622425"/>
            <a:ext cx="1607820" cy="67691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49475" y="125412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任意返回类型</a:t>
            </a:r>
            <a:endParaRPr lang="zh-CN" altLang="en-US"/>
          </a:p>
        </p:txBody>
      </p:sp>
      <p:cxnSp>
        <p:nvCxnSpPr>
          <p:cNvPr id="8" name="直接箭头连接符 7"/>
          <p:cNvCxnSpPr>
            <a:endCxn id="11" idx="2"/>
          </p:cNvCxnSpPr>
          <p:nvPr/>
        </p:nvCxnSpPr>
        <p:spPr>
          <a:xfrm flipV="1">
            <a:off x="6477000" y="1622425"/>
            <a:ext cx="347345" cy="687705"/>
          </a:xfrm>
          <a:prstGeom prst="straightConnector1">
            <a:avLst/>
          </a:prstGeom>
          <a:ln w="34925">
            <a:solidFill>
              <a:srgbClr val="FF8D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64125" y="12541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任意类名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9" idx="2"/>
          </p:cNvCxnSpPr>
          <p:nvPr/>
        </p:nvCxnSpPr>
        <p:spPr>
          <a:xfrm flipH="1" flipV="1">
            <a:off x="5612765" y="1622425"/>
            <a:ext cx="375920" cy="61849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61405" y="12541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任意方法名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851015" y="2706370"/>
            <a:ext cx="426720" cy="591185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09005" y="329755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任意个任意类型的参数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5" idx="2"/>
          </p:cNvCxnSpPr>
          <p:nvPr/>
        </p:nvCxnSpPr>
        <p:spPr>
          <a:xfrm flipH="1" flipV="1">
            <a:off x="4515485" y="1622425"/>
            <a:ext cx="1046480" cy="61849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66845" y="12541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任意包名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418330" y="2599690"/>
            <a:ext cx="10160" cy="668655"/>
          </a:xfrm>
          <a:prstGeom prst="straightConnector1">
            <a:avLst/>
          </a:prstGeom>
          <a:ln w="34417">
            <a:solidFill>
              <a:srgbClr val="B2B2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29330" y="3297555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public</a:t>
            </a:r>
            <a:r>
              <a:rPr lang="zh-CN" altLang="en-US"/>
              <a:t>省略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圆角矩形 38"/>
          <p:cNvSpPr/>
          <p:nvPr/>
        </p:nvSpPr>
        <p:spPr>
          <a:xfrm>
            <a:off x="1433830" y="5303520"/>
            <a:ext cx="1453515" cy="41719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414145" y="1533525"/>
            <a:ext cx="8063230" cy="234505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414145" y="4330065"/>
            <a:ext cx="7346315" cy="1598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48435" y="358140"/>
            <a:ext cx="1381125" cy="747395"/>
          </a:xfrm>
          <a:prstGeom prst="roundRect">
            <a:avLst/>
          </a:prstGeom>
          <a:solidFill>
            <a:srgbClr val="FF8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383655" y="358775"/>
            <a:ext cx="1705610" cy="746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089265" y="358775"/>
            <a:ext cx="988695" cy="3771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方法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8089265" y="735965"/>
            <a:ext cx="988695" cy="3771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方法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622425" y="54800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接口</a:t>
            </a:r>
            <a:r>
              <a:rPr lang="en-US" altLang="zh-CN"/>
              <a:t>Fun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2829560" y="358140"/>
            <a:ext cx="988695" cy="3771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方法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2829560" y="735330"/>
            <a:ext cx="988695" cy="3771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方法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465570" y="547370"/>
            <a:ext cx="154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真实对象类 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622425" y="1583690"/>
            <a:ext cx="76301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public class Mishu implements </a:t>
            </a:r>
            <a:r>
              <a:rPr lang="en-US" altLang="zh-CN" sz="1400">
                <a:solidFill>
                  <a:srgbClr val="FF0000"/>
                </a:solidFill>
              </a:rPr>
              <a:t>InvocationHandler</a:t>
            </a:r>
            <a:r>
              <a:rPr lang="en-US" altLang="zh-CN" sz="1400"/>
              <a:t> {</a:t>
            </a:r>
            <a:endParaRPr lang="en-US" altLang="zh-CN" sz="1400"/>
          </a:p>
          <a:p>
            <a:pPr algn="l"/>
            <a:r>
              <a:rPr lang="en-US" altLang="zh-CN" sz="1400"/>
              <a:t>    </a:t>
            </a:r>
            <a:r>
              <a:rPr lang="en-US" altLang="zh-CN" sz="1400">
                <a:solidFill>
                  <a:srgbClr val="FF0000"/>
                </a:solidFill>
              </a:rPr>
              <a:t>private A a</a:t>
            </a:r>
            <a:r>
              <a:rPr lang="en-US" altLang="zh-CN" sz="1400"/>
              <a:t> = new A();//</a:t>
            </a:r>
            <a:r>
              <a:rPr lang="zh-CN" altLang="en-US" sz="1400"/>
              <a:t>真实对象</a:t>
            </a:r>
            <a:endParaRPr lang="en-US" altLang="zh-CN" sz="1400"/>
          </a:p>
          <a:p>
            <a:pPr algn="l"/>
            <a:r>
              <a:rPr lang="en-US" altLang="zh-CN" sz="1400"/>
              <a:t>    public Object invoke(</a:t>
            </a:r>
            <a:r>
              <a:rPr lang="en-US" altLang="zh-CN" sz="1400">
                <a:solidFill>
                  <a:srgbClr val="FF0000"/>
                </a:solidFill>
              </a:rPr>
              <a:t>Object proxy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FF0000"/>
                </a:solidFill>
              </a:rPr>
              <a:t>Method method</a:t>
            </a:r>
            <a:r>
              <a:rPr lang="en-US" altLang="zh-CN" sz="1400"/>
              <a:t>, </a:t>
            </a:r>
            <a:r>
              <a:rPr lang="en-US" altLang="zh-CN" sz="1400">
                <a:solidFill>
                  <a:srgbClr val="FF0000"/>
                </a:solidFill>
              </a:rPr>
              <a:t>Object[] args</a:t>
            </a:r>
            <a:r>
              <a:rPr lang="en-US" altLang="zh-CN" sz="1400"/>
              <a:t>) throws Throwable {</a:t>
            </a:r>
            <a:endParaRPr lang="en-US" altLang="zh-CN" sz="1400"/>
          </a:p>
          <a:p>
            <a:pPr algn="l"/>
            <a:r>
              <a:rPr lang="en-US" altLang="zh-CN" sz="1400"/>
              <a:t>        //</a:t>
            </a:r>
            <a:r>
              <a:rPr lang="zh-CN" altLang="en-US" sz="1400"/>
              <a:t>执行方法前。。。</a:t>
            </a:r>
            <a:endParaRPr lang="en-US" altLang="zh-CN" sz="1400"/>
          </a:p>
          <a:p>
            <a:pPr algn="l"/>
            <a:r>
              <a:rPr lang="en-US" altLang="zh-CN" sz="1400"/>
              <a:t>        //通过反射调用真实对象方法,</a:t>
            </a:r>
            <a:r>
              <a:rPr lang="zh-CN" altLang="en-US" sz="1400"/>
              <a:t>拿到方法返回值</a:t>
            </a:r>
            <a:endParaRPr lang="en-US" altLang="zh-CN" sz="1400"/>
          </a:p>
          <a:p>
            <a:pPr algn="l"/>
            <a:r>
              <a:rPr lang="en-US" altLang="zh-CN" sz="1400"/>
              <a:t>        Object result = </a:t>
            </a:r>
            <a:r>
              <a:rPr lang="en-US" altLang="zh-CN" sz="1400">
                <a:solidFill>
                  <a:srgbClr val="FF0000"/>
                </a:solidFill>
              </a:rPr>
              <a:t>method.invoke(a, args)</a:t>
            </a:r>
            <a:r>
              <a:rPr lang="en-US" altLang="zh-CN" sz="1400"/>
              <a:t>;</a:t>
            </a:r>
            <a:endParaRPr lang="en-US" altLang="zh-CN" sz="1400"/>
          </a:p>
          <a:p>
            <a:pPr algn="l"/>
            <a:r>
              <a:rPr lang="en-US" altLang="zh-CN" sz="1400"/>
              <a:t>        //</a:t>
            </a:r>
            <a:r>
              <a:rPr lang="zh-CN" altLang="en-US" sz="1400"/>
              <a:t>执行方法后。。。</a:t>
            </a:r>
            <a:endParaRPr lang="en-US" altLang="zh-CN" sz="1400"/>
          </a:p>
          <a:p>
            <a:pPr algn="l"/>
            <a:r>
              <a:rPr lang="en-US" altLang="zh-CN" sz="1400"/>
              <a:t>        return result;</a:t>
            </a:r>
            <a:endParaRPr lang="en-US" altLang="zh-CN" sz="1400"/>
          </a:p>
          <a:p>
            <a:pPr algn="l"/>
            <a:r>
              <a:rPr lang="en-US" altLang="zh-CN" sz="1400"/>
              <a:t>    }</a:t>
            </a:r>
            <a:endParaRPr lang="en-US" altLang="zh-CN" sz="1400"/>
          </a:p>
          <a:p>
            <a:pPr algn="l"/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1448435" y="4330065"/>
            <a:ext cx="75012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600"/>
          </a:p>
          <a:p>
            <a:r>
              <a:rPr lang="en-US" altLang="zh-CN" sz="1600"/>
              <a:t>//</a:t>
            </a:r>
            <a:r>
              <a:rPr lang="zh-CN" altLang="en-US" sz="1600"/>
              <a:t>拿到代理</a:t>
            </a:r>
            <a:endParaRPr lang="en-US" altLang="zh-CN" sz="1600"/>
          </a:p>
          <a:p>
            <a:r>
              <a:rPr lang="en-US" altLang="zh-CN" sz="1600"/>
              <a:t>Fun proxy = (Fun) Proxy.newProxyInstance(</a:t>
            </a:r>
            <a:endParaRPr lang="en-US" altLang="zh-CN" sz="1600"/>
          </a:p>
          <a:p>
            <a:r>
              <a:rPr lang="en-US" altLang="zh-CN" sz="1600"/>
              <a:t>	</a:t>
            </a:r>
            <a:r>
              <a:rPr lang="zh-CN" altLang="en-US" sz="1600"/>
              <a:t>类加载器，需要代理实现的接口数组</a:t>
            </a:r>
            <a:r>
              <a:rPr lang="zh-CN" altLang="en-US" sz="1400"/>
              <a:t>，</a:t>
            </a:r>
            <a:r>
              <a:rPr lang="zh-CN" altLang="en-US" sz="1600"/>
              <a:t>实</a:t>
            </a:r>
            <a:r>
              <a:rPr lang="en-US" altLang="zh-CN" sz="1600"/>
              <a:t>InvocationHandler</a:t>
            </a:r>
            <a:r>
              <a:rPr lang="zh-CN" altLang="en-US" sz="1600"/>
              <a:t>的类实例</a:t>
            </a:r>
            <a:r>
              <a:rPr lang="en-US" altLang="zh-CN" sz="1600"/>
              <a:t>);</a:t>
            </a:r>
            <a:endParaRPr lang="en-US" altLang="zh-CN" sz="1600"/>
          </a:p>
          <a:p>
            <a:r>
              <a:rPr lang="en-US" altLang="zh-CN" sz="1600"/>
              <a:t>proxy.</a:t>
            </a:r>
            <a:r>
              <a:rPr lang="zh-CN" altLang="en-US" sz="1600">
                <a:solidFill>
                  <a:srgbClr val="FF0000"/>
                </a:solidFill>
              </a:rPr>
              <a:t>方法</a:t>
            </a:r>
            <a:r>
              <a:rPr lang="en-US" altLang="zh-CN" sz="1600">
                <a:solidFill>
                  <a:srgbClr val="FF0000"/>
                </a:solidFill>
              </a:rPr>
              <a:t>1()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14145" y="5928995"/>
            <a:ext cx="28606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Mishu.class.getClassLoader()</a:t>
            </a:r>
            <a:endParaRPr lang="zh-CN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4544695" y="5928995"/>
            <a:ext cx="22383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new Class[]{Fun.class}</a:t>
            </a:r>
            <a:endParaRPr lang="zh-CN" altLang="en-US" sz="1600"/>
          </a:p>
        </p:txBody>
      </p:sp>
      <p:sp>
        <p:nvSpPr>
          <p:cNvPr id="24" name="文本框 23"/>
          <p:cNvSpPr txBox="1"/>
          <p:nvPr/>
        </p:nvSpPr>
        <p:spPr>
          <a:xfrm>
            <a:off x="7393940" y="5928995"/>
            <a:ext cx="1154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new Mishu</a:t>
            </a:r>
            <a:endParaRPr lang="en-US" altLang="zh-CN" sz="1600"/>
          </a:p>
        </p:txBody>
      </p:sp>
      <p:cxnSp>
        <p:nvCxnSpPr>
          <p:cNvPr id="33" name="直接箭头连接符 32"/>
          <p:cNvCxnSpPr>
            <a:stCxn id="21" idx="0"/>
          </p:cNvCxnSpPr>
          <p:nvPr/>
        </p:nvCxnSpPr>
        <p:spPr>
          <a:xfrm flipV="1">
            <a:off x="2844800" y="5361305"/>
            <a:ext cx="71120" cy="567690"/>
          </a:xfrm>
          <a:prstGeom prst="straightConnector1">
            <a:avLst/>
          </a:prstGeom>
          <a:ln w="254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</p:cNvCxnSpPr>
          <p:nvPr/>
        </p:nvCxnSpPr>
        <p:spPr>
          <a:xfrm flipH="1" flipV="1">
            <a:off x="4231005" y="5361305"/>
            <a:ext cx="1433195" cy="567690"/>
          </a:xfrm>
          <a:prstGeom prst="straightConnector1">
            <a:avLst/>
          </a:prstGeom>
          <a:ln w="254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0"/>
          </p:cNvCxnSpPr>
          <p:nvPr/>
        </p:nvCxnSpPr>
        <p:spPr>
          <a:xfrm flipH="1" flipV="1">
            <a:off x="7607935" y="5361305"/>
            <a:ext cx="363220" cy="567690"/>
          </a:xfrm>
          <a:prstGeom prst="straightConnector1">
            <a:avLst/>
          </a:prstGeom>
          <a:ln w="254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" idx="1"/>
            <a:endCxn id="4" idx="3"/>
          </p:cNvCxnSpPr>
          <p:nvPr/>
        </p:nvCxnSpPr>
        <p:spPr>
          <a:xfrm flipH="1">
            <a:off x="2829560" y="732155"/>
            <a:ext cx="3554095" cy="0"/>
          </a:xfrm>
          <a:prstGeom prst="straightConnector1">
            <a:avLst/>
          </a:prstGeom>
          <a:ln w="3810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398645" y="3676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实现接口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>宽屏</PresentationFormat>
  <Paragraphs>81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Arial Black</vt:lpstr>
      <vt:lpstr>Times New Roman</vt:lpstr>
      <vt:lpstr>文泉驿正黑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jissi</dc:creator>
  <cp:lastModifiedBy>jissi</cp:lastModifiedBy>
  <cp:revision>8</cp:revision>
  <dcterms:created xsi:type="dcterms:W3CDTF">2020-02-27T12:52:26Z</dcterms:created>
  <dcterms:modified xsi:type="dcterms:W3CDTF">2020-02-27T12:52:26Z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