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70" r:id="rId5"/>
    <p:sldId id="259" r:id="rId6"/>
    <p:sldId id="268" r:id="rId7"/>
    <p:sldId id="278" r:id="rId8"/>
    <p:sldId id="258" r:id="rId9"/>
    <p:sldId id="293" r:id="rId10"/>
    <p:sldId id="322" r:id="rId11"/>
    <p:sldId id="323" r:id="rId12"/>
    <p:sldId id="267" r:id="rId13"/>
    <p:sldId id="326" r:id="rId14"/>
    <p:sldId id="327" r:id="rId15"/>
    <p:sldId id="328" r:id="rId16"/>
    <p:sldId id="271" r:id="rId17"/>
    <p:sldId id="272" r:id="rId18"/>
    <p:sldId id="273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17" r:id="rId27"/>
    <p:sldId id="312" r:id="rId28"/>
    <p:sldId id="318" r:id="rId29"/>
    <p:sldId id="280" r:id="rId30"/>
    <p:sldId id="300" r:id="rId31"/>
    <p:sldId id="301" r:id="rId32"/>
    <p:sldId id="302" r:id="rId33"/>
    <p:sldId id="303" r:id="rId34"/>
    <p:sldId id="324" r:id="rId35"/>
    <p:sldId id="325" r:id="rId36"/>
    <p:sldId id="281" r:id="rId37"/>
    <p:sldId id="299" r:id="rId3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ECFF"/>
    <a:srgbClr val="CCFFFF"/>
    <a:srgbClr val="EAEAEA"/>
    <a:srgbClr val="777777"/>
    <a:srgbClr val="6666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5" autoAdjust="0"/>
    <p:restoredTop sz="94660"/>
  </p:normalViewPr>
  <p:slideViewPr>
    <p:cSldViewPr>
      <p:cViewPr varScale="1">
        <p:scale>
          <a:sx n="55" d="100"/>
          <a:sy n="55" d="100"/>
        </p:scale>
        <p:origin x="420" y="5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3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1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887"/>
            <a:ext cx="6858000" cy="5516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920552"/>
            <a:ext cx="6172200" cy="83529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561512"/>
            <a:ext cx="1600200" cy="288032"/>
          </a:xfrm>
        </p:spPr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561512"/>
            <a:ext cx="2171700" cy="28803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561512"/>
            <a:ext cx="1600200" cy="288032"/>
          </a:xfrm>
        </p:spPr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32520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9472916"/>
            <a:ext cx="6858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3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3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86BB-4503-4CE5-80A3-A713639F8FF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F73C-A564-469C-B4E5-3B8C9F2572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0" y="0"/>
            <a:ext cx="6858000" cy="45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 flipV="1">
            <a:off x="0" y="9385300"/>
            <a:ext cx="6858000" cy="219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67"/>
          <p:cNvSpPr>
            <a:spLocks noChangeArrowheads="1"/>
          </p:cNvSpPr>
          <p:nvPr/>
        </p:nvSpPr>
        <p:spPr bwMode="auto">
          <a:xfrm>
            <a:off x="533400" y="4114800"/>
            <a:ext cx="228600" cy="5791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212" y="6585140"/>
            <a:ext cx="4800600" cy="1607757"/>
          </a:xfrm>
        </p:spPr>
        <p:txBody>
          <a:bodyPr/>
          <a:lstStyle/>
          <a:p>
            <a:pPr lvl="0"/>
            <a:r>
              <a:rPr lang="ko-KR" altLang="en-US" sz="2800" b="1" dirty="0">
                <a:solidFill>
                  <a:prstClr val="black"/>
                </a:solidFill>
                <a:latin typeface="Times New Roman" pitchFamily="18" charset="0"/>
              </a:rPr>
              <a:t>수행 보고서</a:t>
            </a:r>
            <a:endParaRPr lang="en-US" altLang="ko-KR" sz="28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lvl="0"/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</a:rPr>
              <a:t>2017320202 </a:t>
            </a:r>
            <a:r>
              <a:rPr lang="ko-KR" altLang="en-US" sz="2400" b="1" dirty="0">
                <a:solidFill>
                  <a:prstClr val="black"/>
                </a:solidFill>
                <a:latin typeface="Times New Roman" pitchFamily="18" charset="0"/>
              </a:rPr>
              <a:t>컴퓨터학과 박지수</a:t>
            </a:r>
            <a:endParaRPr lang="ko-KR" altLang="en-US" sz="2400" b="1" dirty="0">
              <a:solidFill>
                <a:prstClr val="black"/>
              </a:solidFill>
            </a:endParaRPr>
          </a:p>
        </p:txBody>
      </p:sp>
      <p:sp>
        <p:nvSpPr>
          <p:cNvPr id="4" name="Text Box 6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762000" y="1509458"/>
            <a:ext cx="58293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  <a:t>DATABASE  </a:t>
            </a:r>
            <a:b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</a:rPr>
              <a:t>Term Project </a:t>
            </a:r>
          </a:p>
        </p:txBody>
      </p:sp>
      <p:sp>
        <p:nvSpPr>
          <p:cNvPr id="9" name="Rectangle 68"/>
          <p:cNvSpPr>
            <a:spLocks noChangeArrowheads="1"/>
          </p:cNvSpPr>
          <p:nvPr/>
        </p:nvSpPr>
        <p:spPr bwMode="auto">
          <a:xfrm>
            <a:off x="533400" y="0"/>
            <a:ext cx="228600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0" y="304800"/>
            <a:ext cx="6858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64"/>
          <p:cNvSpPr>
            <a:spLocks noChangeArrowheads="1"/>
          </p:cNvSpPr>
          <p:nvPr/>
        </p:nvSpPr>
        <p:spPr bwMode="auto">
          <a:xfrm flipV="1">
            <a:off x="0" y="5173663"/>
            <a:ext cx="6858000" cy="219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5965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5508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50514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45942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auto">
          <a:xfrm>
            <a:off x="6423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75"/>
          <p:cNvSpPr>
            <a:spLocks noChangeArrowheads="1"/>
          </p:cNvSpPr>
          <p:nvPr/>
        </p:nvSpPr>
        <p:spPr bwMode="auto">
          <a:xfrm>
            <a:off x="4137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76"/>
          <p:cNvSpPr>
            <a:spLocks noChangeArrowheads="1"/>
          </p:cNvSpPr>
          <p:nvPr/>
        </p:nvSpPr>
        <p:spPr bwMode="auto">
          <a:xfrm>
            <a:off x="3679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77"/>
          <p:cNvSpPr>
            <a:spLocks noChangeArrowheads="1"/>
          </p:cNvSpPr>
          <p:nvPr/>
        </p:nvSpPr>
        <p:spPr bwMode="auto">
          <a:xfrm>
            <a:off x="27654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8"/>
          <p:cNvSpPr>
            <a:spLocks noChangeArrowheads="1"/>
          </p:cNvSpPr>
          <p:nvPr/>
        </p:nvSpPr>
        <p:spPr bwMode="auto">
          <a:xfrm>
            <a:off x="23082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79"/>
          <p:cNvSpPr>
            <a:spLocks noChangeArrowheads="1"/>
          </p:cNvSpPr>
          <p:nvPr/>
        </p:nvSpPr>
        <p:spPr bwMode="auto">
          <a:xfrm>
            <a:off x="18510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80"/>
          <p:cNvSpPr>
            <a:spLocks noChangeArrowheads="1"/>
          </p:cNvSpPr>
          <p:nvPr/>
        </p:nvSpPr>
        <p:spPr bwMode="auto">
          <a:xfrm>
            <a:off x="13938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3222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936625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83"/>
          <p:cNvSpPr>
            <a:spLocks noChangeArrowheads="1"/>
          </p:cNvSpPr>
          <p:nvPr/>
        </p:nvSpPr>
        <p:spPr bwMode="auto">
          <a:xfrm>
            <a:off x="533400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141288" y="51689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925512" y="8409384"/>
            <a:ext cx="5712668" cy="7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7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20003"/>
              </p:ext>
            </p:extLst>
          </p:nvPr>
        </p:nvGraphicFramePr>
        <p:xfrm>
          <a:off x="255403" y="1136576"/>
          <a:ext cx="6347194" cy="23934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923">
                  <a:extLst>
                    <a:ext uri="{9D8B030D-6E8A-4147-A177-3AD203B41FA5}">
                      <a16:colId xmlns:a16="http://schemas.microsoft.com/office/drawing/2014/main" val="3322277583"/>
                    </a:ext>
                  </a:extLst>
                </a:gridCol>
                <a:gridCol w="668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4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teacher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교수님에 대한 정보를 저장한다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 고유번호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Auto_increment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teacher_name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teacher_homepage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text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23">
            <a:extLst>
              <a:ext uri="{FF2B5EF4-FFF2-40B4-BE49-F238E27FC236}">
                <a16:creationId xmlns:a16="http://schemas.microsoft.com/office/drawing/2014/main" id="{35705470-5D10-46EC-9EDD-2870E482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42538"/>
              </p:ext>
            </p:extLst>
          </p:nvPr>
        </p:nvGraphicFramePr>
        <p:xfrm>
          <a:off x="255401" y="4604425"/>
          <a:ext cx="6347195" cy="292151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17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teaches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교수님과 강의 사이의 관계를 정의한다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강의평가 고유번호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Auto_increment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course_id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학수번호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class(</a:t>
                      </a:r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course_id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year, semester, section)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year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강의가 열린 연도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209621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semester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강의가 열린 학기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enum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('</a:t>
                      </a:r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spring','summer','fall','winter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')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798090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section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분반 코드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74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92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95297"/>
              </p:ext>
            </p:extLst>
          </p:nvPr>
        </p:nvGraphicFramePr>
        <p:xfrm>
          <a:off x="255403" y="1136576"/>
          <a:ext cx="6347194" cy="4435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923">
                  <a:extLst>
                    <a:ext uri="{9D8B030D-6E8A-4147-A177-3AD203B41FA5}">
                      <a16:colId xmlns:a16="http://schemas.microsoft.com/office/drawing/2014/main" val="3322277583"/>
                    </a:ext>
                  </a:extLst>
                </a:gridCol>
                <a:gridCol w="668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4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user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이용자에 대한 정보를 저장한다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 고유번호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 고유번호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학번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Auto_increment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pwd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비밀번호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text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user(uid)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lab(lid)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username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 내용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닉네임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UK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identity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ea typeface="나눔스퀘어OTF" panose="020B0600000101010101"/>
                        </a:rPr>
                        <a:t>권한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enum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(‘</a:t>
                      </a:r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normal’,’block’,'admin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'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DEFAULT 'normal'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157802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pwd_help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ea typeface="나눔스퀘어OTF" panose="020B0600000101010101"/>
                        </a:rPr>
                        <a:t>암호화에 필요한 </a:t>
                      </a:r>
                      <a:r>
                        <a:rPr lang="en-US" altLang="ko-KR" sz="1000" dirty="0">
                          <a:ea typeface="나눔스퀘어OTF" panose="020B0600000101010101"/>
                        </a:rPr>
                        <a:t>text</a:t>
                      </a:r>
                      <a:endParaRPr lang="ko-KR" altLang="en-US" sz="1000" dirty="0"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text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370988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register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 내용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ea typeface="나눔스퀘어OTF" panose="020B0600000101010101"/>
                        </a:rPr>
                        <a:t>가입시간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timestamp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DEFAULT CURRENT_TIMESTAMP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832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18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29056"/>
              </p:ext>
            </p:extLst>
          </p:nvPr>
        </p:nvGraphicFramePr>
        <p:xfrm>
          <a:off x="332656" y="1064568"/>
          <a:ext cx="6192688" cy="8175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최근연구실평가조회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M1.1.1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최근에 등록된 연구실평가를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개까지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 닉네임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가장 최근에 올라온 순서대로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개 출력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개 미만이라면 전부 최근에 올라온 순서대로 출력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20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최근 연구실평가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 닉네임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username,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lab_evaluation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convert_tz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(submission, 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+00:00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+09:00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) AS submission,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FROM `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` NATURAL JOIN `user` NATURAL JOIN `lab` NATURAL JOIN `teacher` ORDER BY submission DESC LIMIT 10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8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M1.1.2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선택한 연구실의 모든 연구실평가를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고유번호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내용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등록시간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평가 아이디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평가내용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등록시간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이용자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내용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등록시간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username,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lab_evaluation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convert_tz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(submission, 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+00:00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+09:00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) AS submission,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FROM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NATURAL JOIN user NATURAL JOIN lab NATURAL JOIN teacher WHERE lid="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46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21412"/>
              </p:ext>
            </p:extLst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M1.1.3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작성된 연구실평가를 삭제한다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u="sng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작성자와 이용자의 고유번호가 일치할 경우에만 실행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이용자의 고유번호는 세션으로 가져와서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연구실평가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 고유번호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DELETE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해당 연구실평가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uid FROM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altLang="ko-KR" sz="1100" b="0" dirty="0">
                        <a:solidFill>
                          <a:srgbClr val="5FB3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DELETE FROM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2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04612"/>
              </p:ext>
            </p:extLst>
          </p:nvPr>
        </p:nvGraphicFramePr>
        <p:xfrm>
          <a:off x="332656" y="1064568"/>
          <a:ext cx="6192688" cy="8175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M1.1.4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이용자가 작성한 연구실평가를 수정한다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작성자와 이용자가 같을 경우에만 실행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담당교수 고유번호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연구평가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내용 등록시간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평가내용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UPDATE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* FROM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NATURAL JOIN lab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uid FROM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UPDATE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SET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lab_evaluation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lab_evaluation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97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19087"/>
              </p:ext>
            </p:extLst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M1.1.5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해당 연구실에 대한 연구실평가를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고유번호는 세션에서 가져옴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20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indent="0" latinLnBrk="1">
                        <a:lnSpc>
                          <a:spcPct val="200000"/>
                        </a:lnSpc>
                        <a:buFontTx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lid FROM lab WHERE lid="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“</a:t>
                      </a:r>
                    </a:p>
                    <a:p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INSERT INTO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uid,lid,lab_evaluation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) VALUES ("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lab_evaluation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")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indent="0" latinLnBrk="1">
                        <a:lnSpc>
                          <a:spcPct val="20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7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34038"/>
              </p:ext>
            </p:extLst>
          </p:nvPr>
        </p:nvGraphicFramePr>
        <p:xfrm>
          <a:off x="332656" y="1064567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연구실목록조회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M1.2.1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입력받은 문자열을 기준으로 연구실 목록을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배달의민족 주아"/>
                          <a:ea typeface="나눔스퀘어OTF" panose="020B0600000101010101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or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입력받은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문자열이 없을 경우에 모든 연구실의 목록을 조회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</a:t>
                      </a:r>
                      <a:endParaRPr lang="ko-KR" altLang="en-US" dirty="0">
                        <a:ea typeface="나눔스퀘어OTF" panose="020B0600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lid FROM teacher NATURAL JOIN lab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LIKE "%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keyword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%" OR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LIKE "%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keyword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%"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73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70550"/>
              </p:ext>
            </p:extLst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연구실목록검색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M1.2.2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입력받은 문자열을 기준으로 연구실 목록을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배달의민족 주아"/>
                          <a:ea typeface="나눔스퀘어OTF" panose="020B0600000101010101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or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성함과 연구실 이름 모두로 검색</a:t>
                      </a:r>
                      <a:endParaRPr lang="ko-KR" altLang="en-US" dirty="0">
                        <a:ea typeface="나눔스퀘어OTF" panose="020B0600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lid FROM teacher NATURAL JOIN lab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LIKE "%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keyword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%" OR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LIKE "%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keyword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%"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80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01959"/>
              </p:ext>
            </p:extLst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최근강의평가조회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M2.1.1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최근에 등록된 강의평가를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개까지 보여준다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 닉네임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가장 최근에 올라온 순서대로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6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개 출력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6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개 미만이라면 전부 최근에 올라온 순서대로 출력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20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내용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최근 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 닉네임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username,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lec_evaluation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year, semester,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convert_tz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(submission, 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+00:00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+09:00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) AS submission,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FROM `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` NATURAL JOIN `user` NATURAL JOIN `class` NATURAL JOIN `teaches` NATURAL JOIN `teacher` ORDER BY submission DESC LIMIT 6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78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29511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mini-KLUE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 고려대학교의 강의평가 및 필기 공유 사이트인 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KLUE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간소화한 버전의 웹사이트로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고려대학교의 강의와 연구실에 대한 학생들의 평가를 공유할 수 있는 공간이다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mini-KLUE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에서는 강의평가와 연구실평가를 간단하게 등록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조회할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우선 회원가입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로그아웃으로 회원을 관리하며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로그인하지 않은 경우에는 회원가입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로그인을 제외한 모든 기능을 사용할 수 없다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강의평가 탭에서는 최신 강의평가의 목록을 볼 수 있으며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강의평가 통합검색창에서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교수님의 성함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강의명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학수번호로 검색하여 강의 목록을 확인할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여기서 검색된 강의들은 강의평가를 작성하거나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이미 작성된 강의평가를 조회할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연구실평가 탭에서도 마찬가지로 최신 강의평가의 목록을 볼 수 있으며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연구실 </a:t>
            </a:r>
            <a:r>
              <a:rPr lang="ko-KR" altLang="en-US" sz="1200" dirty="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통합검책창에서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교수님의 성함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연구실명으로 검색하여 연구실 목록을 확인할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연구실평가를 작성하고 조회하는 것도 가능하다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검색할 때 검색창을 </a:t>
            </a:r>
            <a:r>
              <a:rPr lang="ko-KR" altLang="en-US" sz="1200" dirty="0" err="1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비워둔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채로 검색할 경우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데이터베이스에 있는 모든 강의나 연구실의 목록이 나온다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강의평가나 연구실평가를 조회할 경우에 조회된 평가들은 작성자의 닉네임과 작성 시간을 포함하며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수정과 삭제는 작성자만 할 수 있다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업무개요서 </a:t>
            </a:r>
            <a:r>
              <a:rPr lang="en-US" altLang="ko-KR" sz="2800" b="1" dirty="0">
                <a:ea typeface="+mn-ea"/>
              </a:rPr>
              <a:t>: </a:t>
            </a:r>
            <a:r>
              <a:rPr lang="ko-KR" altLang="en-US" sz="2800" b="1" dirty="0">
                <a:ea typeface="+mn-ea"/>
              </a:rPr>
              <a:t>업무개요</a:t>
            </a:r>
          </a:p>
        </p:txBody>
      </p:sp>
    </p:spTree>
    <p:extLst>
      <p:ext uri="{BB962C8B-B14F-4D97-AF65-F5344CB8AC3E}">
        <p14:creationId xmlns:p14="http://schemas.microsoft.com/office/powerpoint/2010/main" val="58195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66601"/>
              </p:ext>
            </p:extLst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강의평가검색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M2.1.2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선택한 강의의 모든 강의평가를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–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내용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등록일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평가 아이디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강의평가 내용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등록시간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이용자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등록일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username,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lec_evaluation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year, semester,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convert_tz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(submission, 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+00:00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+09:00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\'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) AS submission,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FROM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NATURAL JOIN user NATURAL JOIN class NATURAL JOIN teaches NATURAL JOIN teacher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45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79304"/>
              </p:ext>
            </p:extLst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강의평가삭제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M2.1.3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작성된 강의평가를 삭제한다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u="sng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작성자와 이용자의 고유번호가 일치할 경우에만 실행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이용자의 고유번호는 세션으로 가져와서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강의평가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 고유번호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DELETE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해당 강의평가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uid FROM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DELETE FROM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64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61275"/>
              </p:ext>
            </p:extLst>
          </p:nvPr>
        </p:nvGraphicFramePr>
        <p:xfrm>
          <a:off x="332656" y="1064568"/>
          <a:ext cx="6192688" cy="80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강의평가수정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M2.1.4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이용자가 작성한 강의평가를 수정한다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고유번호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작성자와 이용자가 같을 경우에만 실행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분반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내용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등록시간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분반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UPDATE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* FROM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NATURAL JOIN class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uid FROM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}`</a:t>
                      </a: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UPDATE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SET year=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,semester='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',section='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',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lec_evaluation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lecture_evaluation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}`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4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13175"/>
              </p:ext>
            </p:extLst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강의평가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M2.1.5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해당 강의에 대한 강의평가를 등록한다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분반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20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CREATE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분반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내용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FROM class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INSERT INTO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uid,course_id,year,semester,section,lec_evaluation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) VALUES ("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lecture_evaluation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")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indent="0" latinLnBrk="1">
                        <a:lnSpc>
                          <a:spcPct val="20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23796"/>
              </p:ext>
            </p:extLst>
          </p:nvPr>
        </p:nvGraphicFramePr>
        <p:xfrm>
          <a:off x="332656" y="1064567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강의목록조회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M2.2.1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입력받은 문자열을 기준으로 강의 목록을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배달의민족 주아"/>
                          <a:ea typeface="나눔스퀘어OTF" panose="020B0600000101010101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or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or 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입력받은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문자열이 없을 경우에 모든 강의의 목록을 조회한다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dirty="0">
                        <a:ea typeface="나눔스퀘어OTF" panose="020B0600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FROM class NATURAL JOIN teaches NATURAL JOIN teacher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LIKE "%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keyword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%" OR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LIKE "%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keyword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%" OR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LIKE "%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keyword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%"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0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21799"/>
              </p:ext>
            </p:extLst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강의목록검색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M2.2.2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입력받은 문자열을 기준으로 강의 목록을 검색한다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배달의민족 주아"/>
                          <a:ea typeface="나눔스퀘어OTF" panose="020B0600000101010101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or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or 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성함을 통합해서 한 번에 검색한다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dirty="0">
                        <a:ea typeface="나눔스퀘어OTF" panose="020B060000010101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 50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교수님 성함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FROM class NATURAL JOIN teaches NATURAL JOIN teacher WHERE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LIKE "%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keyword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%" OR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LIKE "%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keyword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%" OR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LIKE "%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altLang="ko-KR" sz="11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keyword</a:t>
                      </a:r>
                      <a:r>
                        <a:rPr lang="en-US" altLang="ko-KR" sz="11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%"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5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74996"/>
              </p:ext>
            </p:extLst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M3.1.1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회원 정보를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입력받아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이용자를 데이터베이스에 추가한다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비빌번호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pwd_help(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암호화에 필요한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text),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가입시간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세트별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CREATE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이용자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비빌번호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pwd_help(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암호화에 필요한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text),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가입시간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marL="0" indent="0" latinLnBrk="1">
                        <a:lnSpc>
                          <a:spcPct val="200000"/>
                        </a:lnSpc>
                        <a:buFontTx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INSERT INTO `user` (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uid,name,username,pwd,pwd_help,register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) VALUES (?,?,?,?,?,?)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indent="0" latinLnBrk="1">
                        <a:lnSpc>
                          <a:spcPct val="200000"/>
                        </a:lnSpc>
                        <a:buFontTx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470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57193"/>
              </p:ext>
            </p:extLst>
          </p:nvPr>
        </p:nvGraphicFramePr>
        <p:xfrm>
          <a:off x="332656" y="1064568"/>
          <a:ext cx="6192688" cy="776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M3.1.2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이용자의 로그인을 관리한다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비밀번호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세션에 이용자의 정보를 올림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관련 엔티티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세트별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접근 빈도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READ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고유번호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비밀번호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권한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pwd_help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SELECT </a:t>
                      </a:r>
                      <a:r>
                        <a:rPr lang="en-US" altLang="ko-KR" sz="11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uid,identity,pwd,pwd_help</a:t>
                      </a:r>
                      <a:r>
                        <a:rPr lang="en-US" altLang="ko-KR" sz="11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FROM `user` WHERE uid = ?</a:t>
                      </a:r>
                      <a:endParaRPr lang="en-US" altLang="ko-KR" sz="11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644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모듈</a:t>
            </a:r>
            <a:r>
              <a:rPr lang="en-US" altLang="ko-KR" sz="2800" b="1" dirty="0">
                <a:ea typeface="+mn-ea"/>
              </a:rPr>
              <a:t> </a:t>
            </a:r>
            <a:r>
              <a:rPr lang="ko-KR" altLang="en-US" sz="2800" b="1" dirty="0">
                <a:ea typeface="+mn-ea"/>
              </a:rPr>
              <a:t>명세서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0933"/>
              </p:ext>
            </p:extLst>
          </p:nvPr>
        </p:nvGraphicFramePr>
        <p:xfrm>
          <a:off x="332656" y="1064568"/>
          <a:ext cx="6192688" cy="806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로그아웃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ID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M3.1.3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로그아웃을 관리한다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관련정보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입력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출력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9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세션을 파기함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수행 평균 빈도수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주기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최대 빈도수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100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99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모듈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내역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360">
                <a:tc gridSpan="4"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데이터베이스와 관계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472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06731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Table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 schema : class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EXISTS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unsigned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enum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summer'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fall'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winter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course_name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PRIMARY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ENGINE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InnoDB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CHARSET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utf8;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28387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 data : class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INTO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course_name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VALUES</a:t>
                      </a:r>
                      <a:endParaRPr lang="en-US" altLang="ko-KR" sz="10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COSE321'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00'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컴퓨터시스템설계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COSE361'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인공지능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COSE371'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02'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데이터베이스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9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68F1DB7-9631-47AB-8830-5BEBEBE0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E85F3D-0053-4FCA-B968-E2905887CEC9}"/>
              </a:ext>
            </a:extLst>
          </p:cNvPr>
          <p:cNvSpPr/>
          <p:nvPr/>
        </p:nvSpPr>
        <p:spPr>
          <a:xfrm>
            <a:off x="129511" y="896113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E52512D3-53DF-4953-BAD7-320E49F78E9B}"/>
              </a:ext>
            </a:extLst>
          </p:cNvPr>
          <p:cNvSpPr>
            <a:spLocks noGrp="1"/>
          </p:cNvSpPr>
          <p:nvPr/>
        </p:nvSpPr>
        <p:spPr>
          <a:xfrm>
            <a:off x="0" y="56456"/>
            <a:ext cx="6858000" cy="551625"/>
          </a:xfr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20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800" b="1">
                <a:ea typeface="+mn-ea"/>
              </a:rPr>
              <a:t>기능분해도</a:t>
            </a:r>
          </a:p>
        </p:txBody>
      </p:sp>
      <p:sp>
        <p:nvSpPr>
          <p:cNvPr id="46" name="TextBox 26">
            <a:extLst>
              <a:ext uri="{FF2B5EF4-FFF2-40B4-BE49-F238E27FC236}">
                <a16:creationId xmlns:a16="http://schemas.microsoft.com/office/drawing/2014/main" id="{56AC693A-5879-4F71-8CF4-B0FEB8C2AB57}"/>
              </a:ext>
            </a:extLst>
          </p:cNvPr>
          <p:cNvSpPr txBox="1"/>
          <p:nvPr/>
        </p:nvSpPr>
        <p:spPr>
          <a:xfrm>
            <a:off x="341937" y="4979015"/>
            <a:ext cx="5616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indent="-285750">
              <a:buFont typeface="Wingdings"/>
              <a:buChar char="v"/>
              <a:defRPr/>
            </a:pPr>
            <a:r>
              <a:rPr lang="ko-KR" altLang="en-US" sz="1400">
                <a:solidFill>
                  <a:srgbClr val="0000FF"/>
                </a:solidFill>
                <a:latin typeface="휴먼편지체"/>
                <a:ea typeface="휴먼편지체"/>
              </a:rPr>
              <a:t>각 세부 기능들에 대한 간략한 설명을 기술</a:t>
            </a:r>
            <a:endParaRPr lang="en-US" altLang="ko-KR" sz="1400">
              <a:solidFill>
                <a:srgbClr val="0000FF"/>
              </a:solidFill>
              <a:latin typeface="휴먼편지체"/>
              <a:ea typeface="휴먼편지체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843F582-F9B4-4E6E-8601-AAAE56EF8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62267"/>
              </p:ext>
            </p:extLst>
          </p:nvPr>
        </p:nvGraphicFramePr>
        <p:xfrm>
          <a:off x="341937" y="5420936"/>
          <a:ext cx="6318003" cy="36868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1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나눔스퀘어OTF"/>
                          <a:ea typeface="나눔스퀘어OTF"/>
                        </a:rPr>
                        <a:t>Function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나눔스퀘어OTF"/>
                          <a:ea typeface="나눔스퀘어OTF"/>
                        </a:rPr>
                        <a:t>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나눔스퀘어OTF"/>
                          <a:ea typeface="나눔스퀘어OTF"/>
                        </a:rPr>
                        <a:t>Description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나눔스퀘어OTF"/>
                        <a:ea typeface="나눔스퀘어OTF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이용자관리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회원가입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,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로그인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,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로그아웃의 기능을 가진다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강의평가를 등록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,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조회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,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수정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,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삭제한다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 목록을 조회한다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연구실관리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연구실평가를 등록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,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조회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,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수정 삭제한다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 목록을 조회한다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29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2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188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506C18AC-DC44-4DF2-8F0D-A5DB2C10A2DE}"/>
              </a:ext>
            </a:extLst>
          </p:cNvPr>
          <p:cNvGrpSpPr/>
          <p:nvPr/>
        </p:nvGrpSpPr>
        <p:grpSpPr>
          <a:xfrm>
            <a:off x="705576" y="1400169"/>
            <a:ext cx="5472605" cy="1878475"/>
            <a:chOff x="692696" y="1107168"/>
            <a:chExt cx="5472605" cy="187847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C98FD07-34F5-4068-91B6-16FCA81B6582}"/>
                </a:ext>
              </a:extLst>
            </p:cNvPr>
            <p:cNvGrpSpPr/>
            <p:nvPr/>
          </p:nvGrpSpPr>
          <p:grpSpPr>
            <a:xfrm>
              <a:off x="2888406" y="1107168"/>
              <a:ext cx="1081187" cy="487015"/>
              <a:chOff x="1752660" y="3329336"/>
              <a:chExt cx="1081187" cy="4870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7134211-49EB-4CD1-B629-79B6D5E04B84}"/>
                  </a:ext>
                </a:extLst>
              </p:cNvPr>
              <p:cNvSpPr/>
              <p:nvPr/>
            </p:nvSpPr>
            <p:spPr>
              <a:xfrm>
                <a:off x="1752660" y="3329336"/>
                <a:ext cx="1081187" cy="242738"/>
              </a:xfrm>
              <a:prstGeom prst="rect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1100" b="1">
                    <a:solidFill>
                      <a:prstClr val="black"/>
                    </a:solidFill>
                  </a:rPr>
                  <a:t>Function</a:t>
                </a:r>
                <a:endParaRPr lang="ko-KR" altLang="en-US" sz="11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E1D4675-2749-465C-8671-0AB6DF241C0F}"/>
                  </a:ext>
                </a:extLst>
              </p:cNvPr>
              <p:cNvSpPr/>
              <p:nvPr/>
            </p:nvSpPr>
            <p:spPr>
              <a:xfrm>
                <a:off x="1752660" y="3573613"/>
                <a:ext cx="1081187" cy="24273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1000">
                    <a:solidFill>
                      <a:prstClr val="black"/>
                    </a:solidFill>
                  </a:rPr>
                  <a:t>mini-KLUE</a:t>
                </a:r>
                <a:endParaRPr lang="ko-KR" altLang="en-US" sz="1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827C384-8FE4-40A9-893C-F5CEDD6AA983}"/>
                </a:ext>
              </a:extLst>
            </p:cNvPr>
            <p:cNvGrpSpPr/>
            <p:nvPr/>
          </p:nvGrpSpPr>
          <p:grpSpPr>
            <a:xfrm>
              <a:off x="692696" y="2497858"/>
              <a:ext cx="1081187" cy="487015"/>
              <a:chOff x="1752660" y="3329336"/>
              <a:chExt cx="1081187" cy="4870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ECFDDCB-8520-4E28-BB14-44099F89F1CC}"/>
                  </a:ext>
                </a:extLst>
              </p:cNvPr>
              <p:cNvSpPr/>
              <p:nvPr/>
            </p:nvSpPr>
            <p:spPr>
              <a:xfrm>
                <a:off x="1752660" y="3329336"/>
                <a:ext cx="1081187" cy="242738"/>
              </a:xfrm>
              <a:prstGeom prst="rect">
                <a:avLst/>
              </a:prstGeom>
              <a:solidFill>
                <a:srgbClr val="31859C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1100" b="1">
                    <a:solidFill>
                      <a:schemeClr val="bg1"/>
                    </a:solidFill>
                  </a:rPr>
                  <a:t>F1</a:t>
                </a:r>
                <a:endParaRPr lang="ko-KR" altLang="en-US" sz="11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21DDE92-28D5-4B3D-85F8-1FF2235D9F23}"/>
                  </a:ext>
                </a:extLst>
              </p:cNvPr>
              <p:cNvSpPr/>
              <p:nvPr/>
            </p:nvSpPr>
            <p:spPr>
              <a:xfrm>
                <a:off x="1752660" y="3573613"/>
                <a:ext cx="1081187" cy="24273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1000">
                    <a:solidFill>
                      <a:prstClr val="black"/>
                    </a:solidFill>
                  </a:rPr>
                  <a:t>연구실관리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CC1F8FB-520F-47D6-A116-0A4CC0E7566D}"/>
                </a:ext>
              </a:extLst>
            </p:cNvPr>
            <p:cNvGrpSpPr/>
            <p:nvPr/>
          </p:nvGrpSpPr>
          <p:grpSpPr>
            <a:xfrm>
              <a:off x="2888405" y="2498628"/>
              <a:ext cx="1081187" cy="487015"/>
              <a:chOff x="1752660" y="3329336"/>
              <a:chExt cx="1081187" cy="4870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747DC66A-F5F7-47F0-A5E7-EEDDFFD6982A}"/>
                  </a:ext>
                </a:extLst>
              </p:cNvPr>
              <p:cNvSpPr/>
              <p:nvPr/>
            </p:nvSpPr>
            <p:spPr>
              <a:xfrm>
                <a:off x="1752660" y="3329336"/>
                <a:ext cx="1081187" cy="242738"/>
              </a:xfrm>
              <a:prstGeom prst="rect">
                <a:avLst/>
              </a:prstGeom>
              <a:solidFill>
                <a:srgbClr val="31859C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1100" b="1">
                    <a:solidFill>
                      <a:schemeClr val="bg1"/>
                    </a:solidFill>
                  </a:rPr>
                  <a:t>F2</a:t>
                </a:r>
                <a:endParaRPr lang="ko-KR" altLang="en-US" sz="11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01F3FC1-FFEC-44E6-9D64-126FAE1B4C43}"/>
                  </a:ext>
                </a:extLst>
              </p:cNvPr>
              <p:cNvSpPr/>
              <p:nvPr/>
            </p:nvSpPr>
            <p:spPr>
              <a:xfrm>
                <a:off x="1752660" y="3573613"/>
                <a:ext cx="1081187" cy="24273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1000">
                    <a:solidFill>
                      <a:prstClr val="black"/>
                    </a:solidFill>
                  </a:rPr>
                  <a:t>강의관리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4487359-4DA4-46EC-883D-1D69E32ECFD7}"/>
                </a:ext>
              </a:extLst>
            </p:cNvPr>
            <p:cNvGrpSpPr/>
            <p:nvPr/>
          </p:nvGrpSpPr>
          <p:grpSpPr>
            <a:xfrm>
              <a:off x="5084114" y="2497088"/>
              <a:ext cx="1081187" cy="487015"/>
              <a:chOff x="1752660" y="3329336"/>
              <a:chExt cx="1081187" cy="4870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2BA3856-CC4C-439B-A2D4-1E0D3DFA147E}"/>
                  </a:ext>
                </a:extLst>
              </p:cNvPr>
              <p:cNvSpPr/>
              <p:nvPr/>
            </p:nvSpPr>
            <p:spPr>
              <a:xfrm>
                <a:off x="1752660" y="3329336"/>
                <a:ext cx="1081187" cy="242738"/>
              </a:xfrm>
              <a:prstGeom prst="rect">
                <a:avLst/>
              </a:prstGeom>
              <a:solidFill>
                <a:srgbClr val="31859C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1100" b="1">
                    <a:solidFill>
                      <a:schemeClr val="bg1"/>
                    </a:solidFill>
                  </a:rPr>
                  <a:t>F3</a:t>
                </a:r>
                <a:endParaRPr lang="ko-KR" altLang="en-US" sz="11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8A716EA-67D6-4C2E-AFC7-57CA1E27B52A}"/>
                  </a:ext>
                </a:extLst>
              </p:cNvPr>
              <p:cNvSpPr/>
              <p:nvPr/>
            </p:nvSpPr>
            <p:spPr>
              <a:xfrm>
                <a:off x="1752660" y="3573613"/>
                <a:ext cx="1081187" cy="24273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1000">
                    <a:solidFill>
                      <a:prstClr val="black"/>
                    </a:solidFill>
                  </a:rPr>
                  <a:t>이용자관리</a:t>
                </a:r>
              </a:p>
            </p:txBody>
          </p:sp>
        </p:grp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AB12AC4-296E-4F76-8097-6BE9E40F6AA0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3428998" y="1594183"/>
              <a:ext cx="2" cy="9029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38">
              <a:extLst>
                <a:ext uri="{FF2B5EF4-FFF2-40B4-BE49-F238E27FC236}">
                  <a16:creationId xmlns:a16="http://schemas.microsoft.com/office/drawing/2014/main" id="{927A6612-7EDF-436C-BC42-866B4CD2FF80}"/>
                </a:ext>
              </a:extLst>
            </p:cNvPr>
            <p:cNvCxnSpPr>
              <a:stCxn id="63" idx="2"/>
              <a:endCxn id="56" idx="0"/>
            </p:cNvCxnSpPr>
            <p:nvPr/>
          </p:nvCxnSpPr>
          <p:spPr>
            <a:xfrm rot="16200000" flipH="1">
              <a:off x="4075402" y="947781"/>
              <a:ext cx="902905" cy="219570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39">
              <a:extLst>
                <a:ext uri="{FF2B5EF4-FFF2-40B4-BE49-F238E27FC236}">
                  <a16:creationId xmlns:a16="http://schemas.microsoft.com/office/drawing/2014/main" id="{6BDAC6E7-43FA-4D4E-A29C-6E50955455C3}"/>
                </a:ext>
              </a:extLst>
            </p:cNvPr>
            <p:cNvCxnSpPr>
              <a:stCxn id="63" idx="2"/>
              <a:endCxn id="60" idx="0"/>
            </p:cNvCxnSpPr>
            <p:nvPr/>
          </p:nvCxnSpPr>
          <p:spPr>
            <a:xfrm rot="5400000">
              <a:off x="1879308" y="948165"/>
              <a:ext cx="903675" cy="219571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648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89310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schema : lab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EXISTS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AUTO_INCREMENT,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lab_name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50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PRIMARY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FK_lab_teacher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CONSTRAINT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FK_lab_teacher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FOREIGN 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REFERENCES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ENGINE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InnoDB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AUTO_INCREMENT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CHARSET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utf8;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1164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data : lab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INTO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lab_name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VALUES</a:t>
                      </a:r>
                      <a:endParaRPr lang="en-US" altLang="ko-KR" sz="10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임베디드 시스템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인공지능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소프트웨어 분석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85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80122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Table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 schema :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배달의민족 주아"/>
                        </a:rPr>
                        <a:t>lab_eval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EXISTS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AUTO_INCREMENT,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lab_evaluation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submission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timestamp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</a:t>
                      </a:r>
                      <a:r>
                        <a:rPr lang="en-US" altLang="ko-KR" sz="1400" b="0" dirty="0">
                          <a:solidFill>
                            <a:srgbClr val="6699CC"/>
                          </a:solidFill>
                          <a:effectLst/>
                          <a:latin typeface="Consolas" panose="020B0609020204030204" pitchFamily="49" charset="0"/>
                        </a:rPr>
                        <a:t>CURRENT_TIMESTAMP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PRIMARY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FK_lab_eval_user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FK_lab_eval_lab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CONSTRAINT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FK_lab_eval_lab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FOREIGN 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REFERENCES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CONSTRAINT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FK_lab_eval_user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FOREIGN 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REFERENCES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ENGINE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InnoDB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AUTO_INCREMENT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CHARSET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utf8;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90579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data : </a:t>
                      </a:r>
                      <a:r>
                        <a:rPr lang="en-US" altLang="ko-KR" sz="1000" b="1" baseline="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lab_eval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ko-KR" altLang="en-US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INTO</a:t>
                      </a:r>
                      <a:r>
                        <a:rPr lang="ko-KR" altLang="en-US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ko-KR" altLang="en-US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lab_evaluation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submission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VALUES</a:t>
                      </a:r>
                      <a:endParaRPr lang="ko-KR" altLang="en-US" sz="10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ko-KR" altLang="en-US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2017320000'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오랩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좋아요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~~~~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오랩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좋아요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~~~~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오랩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좋아요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~~~~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오랩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좋아요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~~~~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오랩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좋아요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~~~~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오랩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좋아요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~~~~'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2019-05-24 23:46:35'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admin'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임베디드으ㅏㅡㅇ라믄ㅇㄹ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2019-05-25 22:35:21'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2017320168'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감자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ㅎㅇ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2019-05-25 23:40:39'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341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92850"/>
              </p:ext>
            </p:extLst>
          </p:nvPr>
        </p:nvGraphicFramePr>
        <p:xfrm>
          <a:off x="316180" y="1064568"/>
          <a:ext cx="6225641" cy="38289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Table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 schema : </a:t>
                      </a:r>
                      <a:r>
                        <a:rPr lang="en-US" altLang="ko-KR" sz="1400" b="1" baseline="0" dirty="0" err="1">
                          <a:solidFill>
                            <a:schemeClr val="tx1"/>
                          </a:solidFill>
                          <a:latin typeface="배달의민족 주아"/>
                        </a:rPr>
                        <a:t>lec_eval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EXISTS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AUTO_INCREMENT,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unsigned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enum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2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summer'</a:t>
                      </a:r>
                      <a:r>
                        <a:rPr lang="en-US" altLang="ko-KR" sz="12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fall'</a:t>
                      </a:r>
                      <a:r>
                        <a:rPr lang="en-US" altLang="ko-KR" sz="12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winter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2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lec_evaluation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submission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timestamp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</a:t>
                      </a:r>
                      <a:r>
                        <a:rPr lang="en-US" altLang="ko-KR" sz="1200" b="0" dirty="0">
                          <a:solidFill>
                            <a:srgbClr val="6699CC"/>
                          </a:solidFill>
                          <a:effectLst/>
                          <a:latin typeface="Consolas" panose="020B0609020204030204" pitchFamily="49" charset="0"/>
                        </a:rPr>
                        <a:t>CURRENT_TIMESTAMP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PRIMARY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FK_lecture_eval_class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2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2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2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FK_lecture_eval_user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CONSTRAINT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FK_lecture_eval_class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FOREIGN KEY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REFERENCES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CONSTRAINT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FK_lecture_eval_user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FOREIGN KEY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2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REFERENCES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ENGINE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2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InnoDB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AUTO_INCREMENT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2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CHARSET</a:t>
                      </a:r>
                      <a:r>
                        <a:rPr lang="en-US" altLang="ko-KR" sz="12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2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utf8;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39169"/>
              </p:ext>
            </p:extLst>
          </p:nvPr>
        </p:nvGraphicFramePr>
        <p:xfrm>
          <a:off x="316180" y="5241032"/>
          <a:ext cx="6225641" cy="4033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data : </a:t>
                      </a:r>
                      <a:r>
                        <a:rPr lang="en-US" altLang="ko-KR" sz="1000" b="1" baseline="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lec_eval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ko-KR" altLang="en-US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INTO</a:t>
                      </a:r>
                      <a:r>
                        <a:rPr lang="ko-KR" altLang="en-US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ko-KR" altLang="en-US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lec_evaluation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submission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VALUES</a:t>
                      </a:r>
                      <a:endParaRPr lang="ko-KR" altLang="en-US" sz="10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ko-KR" altLang="en-US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2017320000'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COSE321'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00'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과제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ㅠㅠㅠ과제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너무 많아요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2019-05-23 12:33:42'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2017320202'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COSE321'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00'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서태원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교수니뮤ㅠㅠㅠㅠ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과제 조금만 내주세요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ㅠㅠㅠㅠㅠ서태원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교수니뮤ㅠㅠㅠㅠ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과제 조금만 내주세요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ㅠㅠㅠㅠㅠ서태원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교수니뮤ㅠㅠㅠㅠ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과제 조금만 내주세요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ㅠㅠㅠㅠㅠ서태원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교수니뮤ㅠㅠㅠㅠ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과제 조금만 내주세요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ㅠㅠㅠㅠㅠ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2019-05-23 13:32:48'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2017320202'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COSE361'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과제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넘모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어려워요 과제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넘모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어려워요 과제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넘모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어려워요 과제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넘모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어려워요 과제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넘모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어려워요 과제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넘모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어려워요 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2019-05-23 13:33:28'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2017320202'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COSE371'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02'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최우성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교수님 조아요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~~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최우성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교수님 조아요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~~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최우성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교수님 조아요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~~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최우성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교수님 조아요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~~'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2019-05-23 13:35:21'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……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 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admin'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COSE371'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02'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수정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2019-05-25 21:21:45'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admin'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COSE361'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작성 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2019-05-25 21:23:15'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admin'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COSE361'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수정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3'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2019-05-25 21:23:26'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2016320168'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COSE361'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간간간간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2019-05-25 23:43:24'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984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6259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Table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 schema : teacher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EXISTS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AUTO_INCREMENT,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teacher_homepage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PRIMARY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ENGINE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InnoDB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AUTO_INCREMENT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CHARSET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utf8;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70304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data : teacher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INTO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teacher_name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teacher_homepage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VALUES</a:t>
                      </a:r>
                      <a:endParaRPr lang="en-US" altLang="ko-KR" sz="10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육동석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최우성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https://github.com/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ws-choi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서태원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http://esca.korea.ac.kr/'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오학주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유혁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https://os.korea.ac.kr/'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47166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Table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 schema : teaches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EXISTS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teaches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AUTO_INCREMENT,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unsigned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enum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summer'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fall'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winter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PRIMARY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FK_teaches_teacher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CONSTRAINT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FK_teaches_class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FOREIGN 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REFERENCES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CONSTRAINT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FK_teaches_teacher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FOREIGN 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REFERENCES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ENGINE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InnoDB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AUTO_INCREMENT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CHARSET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utf8;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54675"/>
              </p:ext>
            </p:extLst>
          </p:nvPr>
        </p:nvGraphicFramePr>
        <p:xfrm>
          <a:off x="316180" y="5241032"/>
          <a:ext cx="6225641" cy="36724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data : teaches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INTO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teaches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course_id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semester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VALUES</a:t>
                      </a:r>
                      <a:endParaRPr lang="en-US" altLang="ko-KR" sz="10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COSE321'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00'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COSE361'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COSE371'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2019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spring'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02'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en-US" altLang="ko-KR" sz="2400" b="1" dirty="0">
                <a:latin typeface="+mj-ea"/>
                <a:ea typeface="+mj-ea"/>
              </a:rPr>
              <a:t>DB </a:t>
            </a:r>
            <a:r>
              <a:rPr lang="ko-KR" altLang="en-US" sz="2400" b="1" dirty="0">
                <a:latin typeface="+mj-ea"/>
                <a:ea typeface="+mj-ea"/>
              </a:rPr>
              <a:t>구현 내역서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01088"/>
              </p:ext>
            </p:extLst>
          </p:nvPr>
        </p:nvGraphicFramePr>
        <p:xfrm>
          <a:off x="316180" y="1064568"/>
          <a:ext cx="6225641" cy="37444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45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Table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  <a:latin typeface="배달의민족 주아"/>
                        </a:rPr>
                        <a:t> schema : user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98652">
                <a:tc>
                  <a:txBody>
                    <a:bodyPr/>
                    <a:lstStyle/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EXISTS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pwd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username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varchar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F99157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identity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enum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normal'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block'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="0" dirty="0" err="1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admin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normal'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pwd_help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register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timestamp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</a:t>
                      </a:r>
                      <a:r>
                        <a:rPr lang="en-US" altLang="ko-KR" sz="1400" b="0" dirty="0">
                          <a:solidFill>
                            <a:srgbClr val="6699CC"/>
                          </a:solidFill>
                          <a:effectLst/>
                          <a:latin typeface="Consolas" panose="020B0609020204030204" pitchFamily="49" charset="0"/>
                        </a:rPr>
                        <a:t>CURRENT_TIMESTAMP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PRIMARY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UNIQUE </a:t>
                      </a:r>
                      <a:r>
                        <a:rPr lang="en-US" altLang="ko-KR" sz="14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username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username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ENGINE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 err="1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InnoDB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DEFAULT CHARSET</a:t>
                      </a:r>
                      <a:r>
                        <a:rPr lang="en-US" altLang="ko-KR" sz="14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4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utf8;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17201"/>
              </p:ext>
            </p:extLst>
          </p:nvPr>
        </p:nvGraphicFramePr>
        <p:xfrm>
          <a:off x="316180" y="5241032"/>
          <a:ext cx="6225641" cy="4033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25641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</a:tblGrid>
              <a:tr h="43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Table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data : user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235217">
                <a:tc>
                  <a:txBody>
                    <a:bodyPr/>
                    <a:lstStyle/>
                    <a:p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INSERT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INTO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user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uid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pwd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username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identity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pwd_help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register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ko-KR" sz="1000" b="0" dirty="0">
                          <a:solidFill>
                            <a:srgbClr val="C594C5"/>
                          </a:solidFill>
                          <a:effectLst/>
                          <a:latin typeface="Consolas" panose="020B0609020204030204" pitchFamily="49" charset="0"/>
                        </a:rPr>
                        <a:t>VALUES</a:t>
                      </a:r>
                      <a:endParaRPr lang="en-US" altLang="ko-KR" sz="1000" b="0" dirty="0">
                        <a:solidFill>
                          <a:srgbClr val="CDD3DE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2015410006'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Pz4E4gLlxfacCn6ThOB8/uPGTbFy8iE+05iKhFc6LocCSevUefXu7NjMhEA+cyni0HjYlPGaE+l/a68I7t7jbg=='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배민근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배민근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normal'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urTzW6EXMV90VsUfFRisPb60UUw/paAiDOgd4yP8HI2K2Cicx05LAg1/yypvApg4aY3QDnOZ9f1XrUQu/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CBRpQ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=='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2019-05-22 13:22:21'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2016320168'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I4RTd1KY4SinXdEzgZGlWrImHJJ5L3pYdN1zf1WocvChbv+alx1ujwHHMqQHi5jpjSXPDxWOi2vRfBV6uf38Fw=='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김민수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Professor'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normal'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xV7oTH/gnDIIW3BotX8A2CFDgaEAZ3u5Tic23afOWsNd4k0s7xgNUPHNL64o2MaEg6su2n1uJaMDuBppRUP/mw=='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2019-05-25 23:41:57'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……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2017320217'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Nl0ZvETAjuMj+bntSQZcgYziAy5tFIzJasSj5PJjHj9WGROwG8wtwSjSc8s3fJYsQ1+ViGGnzcEnM+CrldHttQ=='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ko-KR" altLang="en-US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박경남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 err="1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starnex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normal'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x6piIw6isqT61k+oCIhjLV3xa+YDhEUnYUcQHDfbJ1ugHeeVXho1KcO1NYSB9eI4XCt3odZa7JMZc+LxBNCBhA=='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2019-05-24 14:46:30'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  (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admin'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uELZghxnqpXcsDtf0W34fHefC/tbrwxH8KJsA4+L4GVlWLgbfd+KQmujcILZWsgUKumL0ILWuPDqSR1T3bsEDg=='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admin'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test'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normal'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ARmw8nXS1+yB4vF7L5H7hle36ayIux1sqEDU/yjn0lrucpBCokYWYKu5Ij2ioe8op+/be7y88MwMYbxACa7WVQ=='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ko-KR" sz="1000" b="0" dirty="0">
                          <a:solidFill>
                            <a:srgbClr val="5FB3B3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00" b="0" dirty="0">
                          <a:solidFill>
                            <a:srgbClr val="99C794"/>
                          </a:solidFill>
                          <a:effectLst/>
                          <a:latin typeface="Consolas" panose="020B0609020204030204" pitchFamily="49" charset="0"/>
                        </a:rPr>
                        <a:t>2019-05-23 14:18:59'</a:t>
                      </a:r>
                      <a:r>
                        <a:rPr lang="en-US" altLang="ko-KR" sz="1000" b="0" dirty="0">
                          <a:solidFill>
                            <a:srgbClr val="CDD3DE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133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소스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코드 요약 설명서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40091"/>
              </p:ext>
            </p:extLst>
          </p:nvPr>
        </p:nvGraphicFramePr>
        <p:xfrm>
          <a:off x="188640" y="776536"/>
          <a:ext cx="6225641" cy="83529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3112820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2032701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594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Code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Module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668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database/db.config.js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데이터베이스에 접속하는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674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database/db.info.js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데이터베이스 접속에 필요한 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host, user, password, database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를 담은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594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lib/needsAuth.js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로그인 유무로 권한을 판별하는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594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public/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css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/style.css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전체에서 사용되는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css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를 모아 놓은 파일이다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594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router/auth/auth.ctrl.js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회원가입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register 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로그인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login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로그아웃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logout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관리에 관련된 모듈을 </a:t>
                      </a:r>
                      <a:r>
                        <a:rPr lang="ko-KR" altLang="en-US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모아놓은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594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router/auth/index.js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 관리에 필요한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api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들을 </a:t>
                      </a:r>
                      <a:r>
                        <a:rPr lang="ko-KR" altLang="en-US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모아놓은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594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router/home/index.js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메인 페이지에서 쓰이는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api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들을 </a:t>
                      </a:r>
                      <a:r>
                        <a:rPr lang="ko-KR" altLang="en-US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모아놓은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594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router/lab/index.js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최근연구실평가조회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findLabs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연구실평가검색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findLabEvalsById</a:t>
                      </a:r>
                      <a:endParaRPr lang="en-US" altLang="ko-KR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연구실평가삭제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deleteLabEvals</a:t>
                      </a:r>
                      <a:endParaRPr lang="en-US" altLang="ko-KR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연구실평가수정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rewriteLabEvals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updateLabEvals</a:t>
                      </a:r>
                      <a:endParaRPr lang="en-US" altLang="ko-KR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연구실평가등록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writeLabEvals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uploadLabEvals</a:t>
                      </a:r>
                      <a:endParaRPr lang="en-US" altLang="ko-KR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연구실목록조회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연구실목록 검색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findLabsByKeyword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평가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목록과 관련된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api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들을 </a:t>
                      </a:r>
                      <a:r>
                        <a:rPr lang="ko-KR" altLang="en-US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모아놓은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1031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router/lab/lab.ctrl.js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목록과 관련된 모듈들을 </a:t>
                      </a:r>
                      <a:r>
                        <a:rPr lang="ko-KR" altLang="en-US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모아놓은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594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router/lecture/index.js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최근강의평가조회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findLatestLectureEvals</a:t>
                      </a:r>
                      <a:endParaRPr lang="en-US" altLang="ko-KR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강의평가검색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findLectureEvalsById</a:t>
                      </a:r>
                      <a:endParaRPr lang="en-US" altLang="ko-KR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강의평가삭제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deleteLectureEvals</a:t>
                      </a:r>
                      <a:endParaRPr lang="en-US" altLang="ko-KR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강의평가수정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rewriteLectureEvals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updateLectureEvals</a:t>
                      </a:r>
                      <a:endParaRPr lang="en-US" altLang="ko-KR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강의평가등록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writeLectureEvals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upLoadLectureEvals</a:t>
                      </a:r>
                      <a:endParaRPr lang="en-US" altLang="ko-KR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강의목록조회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강의목록검색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findLecturesByKeyword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목록과 관련된 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api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들을 모아 놓은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12219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router/lecture/lecture.ctrl.js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목록과 관련된 모듈들을 모아 놓은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73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 latinLnBrk="1">
              <a:spcBef>
                <a:spcPct val="0"/>
              </a:spcBef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소스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코드 요약 설명서</a:t>
            </a:r>
            <a:endParaRPr lang="ko-KR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29674"/>
              </p:ext>
            </p:extLst>
          </p:nvPr>
        </p:nvGraphicFramePr>
        <p:xfrm>
          <a:off x="316180" y="1064568"/>
          <a:ext cx="6225641" cy="47134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9215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129509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3976917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523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Code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Module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router/index.js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router 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폴더 안에 있는 다른 파일들을 연결시켜주는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views/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eval.ejs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평가를 등록하거나 수정하는 화면을 보여주는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views/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home.ejs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메인 페이지를 보여주는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views/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lecture.ejs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관련 페이지를 보여주는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views/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login.ejs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로그인 페이지를 보여주는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views/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register.ejs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회원가입 페이지를 보여주는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index.js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static </a:t>
                      </a:r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경로를 지정하는 등 실행에 필요한 기본적인 것들의 선언과 실행을 담당하는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523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views/</a:t>
                      </a:r>
                      <a:r>
                        <a:rPr lang="en-US" altLang="ko-KR" sz="11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lab.ejs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관련 페이지를 보여주는 코드이다</a:t>
                      </a:r>
                      <a:r>
                        <a:rPr lang="en-US" altLang="ko-KR" sz="11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endParaRPr lang="ko-KR" altLang="en-US" sz="11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 marL="91439" marR="91439" marT="45685" marB="456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요구사항 명세서 </a:t>
            </a:r>
            <a:r>
              <a:rPr lang="en-US" altLang="ko-KR" sz="2800" b="1" dirty="0">
                <a:latin typeface="+mj-ea"/>
              </a:rPr>
              <a:t>: </a:t>
            </a:r>
            <a:r>
              <a:rPr lang="ko-KR" altLang="en-US" sz="2800" b="1" dirty="0">
                <a:latin typeface="+mj-ea"/>
              </a:rPr>
              <a:t>기능별 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45104"/>
              </p:ext>
            </p:extLst>
          </p:nvPr>
        </p:nvGraphicFramePr>
        <p:xfrm>
          <a:off x="329683" y="848544"/>
          <a:ext cx="6301105" cy="20103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6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6558">
                <a:tc gridSpan="2">
                  <a:txBody>
                    <a:bodyPr/>
                    <a:lstStyle/>
                    <a:p>
                      <a:pPr marL="228600" indent="-228600" eaLnBrk="1" hangingPunct="1">
                        <a:lnSpc>
                          <a:spcPct val="150000"/>
                        </a:lnSpc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이용자의 회원가입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로그인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로그아웃을 관리한다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이용자는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id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와 이름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username(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),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가입시간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권한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그리고 암호화된 비밀번호를 가진다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 typeface="+mj-lt"/>
                        <a:buAutoNum type="arabicPeriod"/>
                        <a:defRPr/>
                      </a:pP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Id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는 학번으로 하며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한 학번으로 하나의 계정을 만들 수 있다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닉네임은 중복되지 않는다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권한은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normal, block, admin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세 가지의 종류가 있으며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기본값으로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normal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은 가진다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앞으로의 추가될 기능을 위해 존재하나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현재 쓰일 곳은 없다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로그인하지 않았을 경우 메인 페이지 접근과 회원가입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로그인 기능 이외의 모든 기능은 이용할 수 없다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3">
            <a:extLst>
              <a:ext uri="{FF2B5EF4-FFF2-40B4-BE49-F238E27FC236}">
                <a16:creationId xmlns:a16="http://schemas.microsoft.com/office/drawing/2014/main" id="{EFD9368D-556A-4699-ACB8-F8C2A624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58083"/>
              </p:ext>
            </p:extLst>
          </p:nvPr>
        </p:nvGraphicFramePr>
        <p:xfrm>
          <a:off x="329683" y="3008784"/>
          <a:ext cx="6301105" cy="23990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234">
                <a:tc gridSpan="2">
                  <a:txBody>
                    <a:bodyPr/>
                    <a:lstStyle/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등록과 조회는 로그인한 모든 이용자가 할 수 있다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 수정과 삭제는 해당 평가를 등록한 사용자만 할 수 있다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 목록은 교수님 성함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강의명의 통합 검색으로 찾을 수 있다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통합검색창에 아무것도 입력하지 않고 검색할 경우에는 모든 강의의 목록을 보인다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강의평가를 등록할 때는 해당 강의가 열린 해와 학기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 모두 입력하지만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조회할 때는 같은 학수번호를 가진 강의끼리 한 번에 조회된다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단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강의가 열린 해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학기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학수번호 정보를 보여줄 수 있어야 한다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33">
            <a:extLst>
              <a:ext uri="{FF2B5EF4-FFF2-40B4-BE49-F238E27FC236}">
                <a16:creationId xmlns:a16="http://schemas.microsoft.com/office/drawing/2014/main" id="{4CB7969F-638C-4BD8-8D86-E2A86EAE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71384"/>
              </p:ext>
            </p:extLst>
          </p:nvPr>
        </p:nvGraphicFramePr>
        <p:xfrm>
          <a:off x="332656" y="5578262"/>
          <a:ext cx="6301105" cy="23990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기능명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234">
                <a:tc gridSpan="2">
                  <a:txBody>
                    <a:bodyPr/>
                    <a:lstStyle/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등록과 조회는 로그인한 모든 이용자가 할 수 있다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 수정과 삭제는 해당 평가를 등록한 사용자만 할 수 있다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연구실평가는 교수님 성함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연구실 이름의 통합 검색으로 찾을 수 있다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통합검색창에 아무것도 입력하지 않고 검색할 경우에는 모든 연구실의 목록을 보인다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함초롬바탕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5964" y="8887"/>
            <a:ext cx="6858000" cy="55162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배달의민족 주아"/>
              </a:rPr>
              <a:t>ERD</a:t>
            </a:r>
            <a:r>
              <a:rPr lang="ko-KR" altLang="en-US" sz="2800" b="1" dirty="0">
                <a:latin typeface="배달의민족 주아"/>
              </a:rPr>
              <a:t>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C5C0919-A0E8-4C3F-87C5-478BDC7348FD}"/>
              </a:ext>
            </a:extLst>
          </p:cNvPr>
          <p:cNvGraphicFramePr>
            <a:graphicFrameLocks noGrp="1"/>
          </p:cNvGraphicFramePr>
          <p:nvPr/>
        </p:nvGraphicFramePr>
        <p:xfrm>
          <a:off x="4787055" y="4228166"/>
          <a:ext cx="1368151" cy="144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1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  <a:latin typeface="배달의민족 주아"/>
                        </a:rPr>
                        <a:t>lab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914"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sng">
                          <a:solidFill>
                            <a:schemeClr val="tx1"/>
                          </a:solidFill>
                          <a:latin typeface="배달의민족 주아"/>
                        </a:rPr>
                        <a:t>lid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lab_name</a:t>
                      </a:r>
                      <a:endParaRPr lang="en-US" altLang="ko-KR" sz="1000" i="0" u="sng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0625BD9-1324-4BEB-B59D-B04B3CFB5F8A}"/>
              </a:ext>
            </a:extLst>
          </p:cNvPr>
          <p:cNvGraphicFramePr>
            <a:graphicFrameLocks noGrp="1"/>
          </p:cNvGraphicFramePr>
          <p:nvPr/>
        </p:nvGraphicFramePr>
        <p:xfrm>
          <a:off x="4787055" y="1490070"/>
          <a:ext cx="1368151" cy="144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1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  <a:latin typeface="배달의민족 주아"/>
                        </a:rPr>
                        <a:t>lab_eval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914"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sng">
                          <a:solidFill>
                            <a:schemeClr val="tx1"/>
                          </a:solidFill>
                          <a:latin typeface="배달의민족 주아"/>
                        </a:rPr>
                        <a:t>lab_eid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lab_evaluation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submission</a:t>
                      </a:r>
                    </a:p>
                  </a:txBody>
                  <a:tcPr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1E7E375-B0AC-4DE9-BD49-CD848B660C0C}"/>
              </a:ext>
            </a:extLst>
          </p:cNvPr>
          <p:cNvGraphicFramePr>
            <a:graphicFrameLocks noGrp="1"/>
          </p:cNvGraphicFramePr>
          <p:nvPr/>
        </p:nvGraphicFramePr>
        <p:xfrm>
          <a:off x="4787055" y="6966262"/>
          <a:ext cx="1368151" cy="144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  <a:latin typeface="배달의민족 주아"/>
                        </a:rPr>
                        <a:t>teacher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914"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sng">
                          <a:solidFill>
                            <a:schemeClr val="tx1"/>
                          </a:solidFill>
                          <a:latin typeface="배달의민족 주아"/>
                        </a:rPr>
                        <a:t>t_id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teacher_name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teacher_homepage</a:t>
                      </a:r>
                    </a:p>
                  </a:txBody>
                  <a:tcPr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AB3E9B56-443C-4077-89AD-BFCB1173102B}"/>
              </a:ext>
            </a:extLst>
          </p:cNvPr>
          <p:cNvSpPr/>
          <p:nvPr/>
        </p:nvSpPr>
        <p:spPr>
          <a:xfrm>
            <a:off x="4787055" y="3295920"/>
            <a:ext cx="1368151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OTF"/>
                <a:ea typeface="나눔스퀘어OTF"/>
              </a:rPr>
              <a:t>연구실</a:t>
            </a: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OTF"/>
                <a:ea typeface="나눔스퀘어OTF"/>
              </a:rPr>
              <a:t>평가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2109499A-0223-4A30-992E-832C4FA97F41}"/>
              </a:ext>
            </a:extLst>
          </p:cNvPr>
          <p:cNvSpPr/>
          <p:nvPr/>
        </p:nvSpPr>
        <p:spPr>
          <a:xfrm>
            <a:off x="4787055" y="6034016"/>
            <a:ext cx="1368151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OTF"/>
                <a:ea typeface="나눔스퀘어OTF"/>
              </a:rPr>
              <a:t>담당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C78A7EC-E143-480A-8F29-0F7F6D50A7FE}"/>
              </a:ext>
            </a:extLst>
          </p:cNvPr>
          <p:cNvGraphicFramePr>
            <a:graphicFrameLocks noGrp="1"/>
          </p:cNvGraphicFramePr>
          <p:nvPr/>
        </p:nvGraphicFramePr>
        <p:xfrm>
          <a:off x="702794" y="4228166"/>
          <a:ext cx="1368151" cy="144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1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  <a:latin typeface="배달의민족 주아"/>
                        </a:rPr>
                        <a:t>lec_eval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914"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sng">
                          <a:solidFill>
                            <a:schemeClr val="tx1"/>
                          </a:solidFill>
                          <a:latin typeface="배달의민족 주아"/>
                        </a:rPr>
                        <a:t>lec_eid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lecture_evaluation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submission</a:t>
                      </a:r>
                    </a:p>
                  </a:txBody>
                  <a:tcPr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93CC778-9D02-4D89-B64A-A8C0CA191EF3}"/>
              </a:ext>
            </a:extLst>
          </p:cNvPr>
          <p:cNvGraphicFramePr>
            <a:graphicFrameLocks noGrp="1"/>
          </p:cNvGraphicFramePr>
          <p:nvPr/>
        </p:nvGraphicFramePr>
        <p:xfrm>
          <a:off x="702794" y="1490070"/>
          <a:ext cx="1368151" cy="144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1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  <a:latin typeface="배달의민족 주아"/>
                        </a:rPr>
                        <a:t>user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914"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sng">
                          <a:solidFill>
                            <a:schemeClr val="tx1"/>
                          </a:solidFill>
                          <a:latin typeface="배달의민족 주아"/>
                        </a:rPr>
                        <a:t>uid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pwd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name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username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identity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pwd_help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register</a:t>
                      </a:r>
                    </a:p>
                  </a:txBody>
                  <a:tcPr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E7FAAFA-D84B-46F1-8FED-321C4F2559B8}"/>
              </a:ext>
            </a:extLst>
          </p:cNvPr>
          <p:cNvGraphicFramePr>
            <a:graphicFrameLocks noGrp="1"/>
          </p:cNvGraphicFramePr>
          <p:nvPr/>
        </p:nvGraphicFramePr>
        <p:xfrm>
          <a:off x="702794" y="6966262"/>
          <a:ext cx="1368151" cy="144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i="1">
                          <a:solidFill>
                            <a:schemeClr val="tx1"/>
                          </a:solidFill>
                          <a:latin typeface="배달의민족 주아"/>
                        </a:rPr>
                        <a:t>class</a:t>
                      </a:r>
                      <a:endParaRPr lang="ko-KR" altLang="en-US" sz="1000" i="1">
                        <a:solidFill>
                          <a:schemeClr val="tx1"/>
                        </a:solidFill>
                        <a:latin typeface="배달의민족 주아"/>
                      </a:endParaRPr>
                    </a:p>
                  </a:txBody>
                  <a:tcPr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914"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sng">
                          <a:solidFill>
                            <a:schemeClr val="tx1"/>
                          </a:solidFill>
                          <a:latin typeface="배달의민족 주아"/>
                        </a:rPr>
                        <a:t>course_id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sng">
                          <a:solidFill>
                            <a:schemeClr val="tx1"/>
                          </a:solidFill>
                          <a:latin typeface="배달의민족 주아"/>
                        </a:rPr>
                        <a:t>year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sng">
                          <a:solidFill>
                            <a:schemeClr val="tx1"/>
                          </a:solidFill>
                          <a:latin typeface="배달의민족 주아"/>
                        </a:rPr>
                        <a:t>semester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sng">
                          <a:solidFill>
                            <a:schemeClr val="tx1"/>
                          </a:solidFill>
                          <a:latin typeface="배달의민족 주아"/>
                        </a:rPr>
                        <a:t>section</a:t>
                      </a:r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배달의민족 주아"/>
                        </a:rPr>
                        <a:t>course_name</a:t>
                      </a:r>
                    </a:p>
                  </a:txBody>
                  <a:tcPr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2155F43A-D6BE-4E91-B766-1522E10F803A}"/>
              </a:ext>
            </a:extLst>
          </p:cNvPr>
          <p:cNvSpPr/>
          <p:nvPr/>
        </p:nvSpPr>
        <p:spPr>
          <a:xfrm>
            <a:off x="702794" y="3295920"/>
            <a:ext cx="1368151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OTF"/>
                <a:ea typeface="나눔스퀘어OTF"/>
              </a:rPr>
              <a:t>강의평가 등록</a:t>
            </a:r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96FBF03A-F18B-4A0F-9676-B6A99372CDEC}"/>
              </a:ext>
            </a:extLst>
          </p:cNvPr>
          <p:cNvSpPr/>
          <p:nvPr/>
        </p:nvSpPr>
        <p:spPr>
          <a:xfrm>
            <a:off x="702794" y="6034016"/>
            <a:ext cx="1368151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OTF"/>
                <a:ea typeface="나눔스퀘어OTF"/>
              </a:rPr>
              <a:t>강의 평가</a:t>
            </a: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D654B62F-98DF-4BEB-85CD-36C0278A5D10}"/>
              </a:ext>
            </a:extLst>
          </p:cNvPr>
          <p:cNvSpPr/>
          <p:nvPr/>
        </p:nvSpPr>
        <p:spPr>
          <a:xfrm>
            <a:off x="2708863" y="1926872"/>
            <a:ext cx="1368151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OTF"/>
                <a:ea typeface="나눔스퀘어OTF"/>
              </a:rPr>
              <a:t>연구실</a:t>
            </a: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OTF"/>
                <a:ea typeface="나눔스퀘어OTF"/>
              </a:rPr>
              <a:t>평가 등록</a:t>
            </a:r>
          </a:p>
        </p:txBody>
      </p: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AA4F1B49-F8AB-4882-A33F-96DD2289670A}"/>
              </a:ext>
            </a:extLst>
          </p:cNvPr>
          <p:cNvSpPr/>
          <p:nvPr/>
        </p:nvSpPr>
        <p:spPr>
          <a:xfrm>
            <a:off x="2708862" y="7397140"/>
            <a:ext cx="1368151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나눔스퀘어OTF"/>
                <a:ea typeface="나눔스퀘어OTF"/>
              </a:rPr>
              <a:t>teaches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861CE9E-79C3-456C-8655-D5C180913752}"/>
              </a:ext>
            </a:extLst>
          </p:cNvPr>
          <p:cNvCxnSpPr>
            <a:stCxn id="50" idx="3"/>
          </p:cNvCxnSpPr>
          <p:nvPr/>
        </p:nvCxnSpPr>
        <p:spPr>
          <a:xfrm>
            <a:off x="4077014" y="2214904"/>
            <a:ext cx="710041" cy="0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9CB0100-DB46-432A-B11E-AA34A8F98176}"/>
              </a:ext>
            </a:extLst>
          </p:cNvPr>
          <p:cNvCxnSpPr>
            <a:endCxn id="50" idx="1"/>
          </p:cNvCxnSpPr>
          <p:nvPr/>
        </p:nvCxnSpPr>
        <p:spPr>
          <a:xfrm>
            <a:off x="2070945" y="2214904"/>
            <a:ext cx="637918" cy="0"/>
          </a:xfrm>
          <a:prstGeom prst="line">
            <a:avLst/>
          </a:prstGeom>
          <a:ln w="38100" cmpd="sng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7169509-E429-42DC-9659-650AB806ABB0}"/>
              </a:ext>
            </a:extLst>
          </p:cNvPr>
          <p:cNvCxnSpPr>
            <a:endCxn id="48" idx="0"/>
          </p:cNvCxnSpPr>
          <p:nvPr/>
        </p:nvCxnSpPr>
        <p:spPr>
          <a:xfrm>
            <a:off x="1386869" y="2939738"/>
            <a:ext cx="1" cy="356182"/>
          </a:xfrm>
          <a:prstGeom prst="line">
            <a:avLst/>
          </a:prstGeom>
          <a:ln w="38100" cmpd="sng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6D55278-86A7-4FB4-9265-47ADFF6BAA9A}"/>
              </a:ext>
            </a:extLst>
          </p:cNvPr>
          <p:cNvCxnSpPr>
            <a:endCxn id="49" idx="2"/>
          </p:cNvCxnSpPr>
          <p:nvPr/>
        </p:nvCxnSpPr>
        <p:spPr>
          <a:xfrm flipV="1">
            <a:off x="1386869" y="6610080"/>
            <a:ext cx="1" cy="356182"/>
          </a:xfrm>
          <a:prstGeom prst="line">
            <a:avLst/>
          </a:prstGeom>
          <a:ln w="38100" cmpd="sng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1B1870-EBFF-4A3B-BC38-AEEFCF6C604F}"/>
              </a:ext>
            </a:extLst>
          </p:cNvPr>
          <p:cNvCxnSpPr>
            <a:endCxn id="51" idx="3"/>
          </p:cNvCxnSpPr>
          <p:nvPr/>
        </p:nvCxnSpPr>
        <p:spPr>
          <a:xfrm flipH="1" flipV="1">
            <a:off x="4077013" y="7685172"/>
            <a:ext cx="710042" cy="5924"/>
          </a:xfrm>
          <a:prstGeom prst="line">
            <a:avLst/>
          </a:prstGeom>
          <a:ln w="38100" cmpd="sng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09769F7-F92D-4A48-A765-324B7302BACC}"/>
              </a:ext>
            </a:extLst>
          </p:cNvPr>
          <p:cNvCxnSpPr>
            <a:endCxn id="43" idx="2"/>
          </p:cNvCxnSpPr>
          <p:nvPr/>
        </p:nvCxnSpPr>
        <p:spPr>
          <a:xfrm flipV="1">
            <a:off x="5471130" y="3871984"/>
            <a:ext cx="1" cy="356182"/>
          </a:xfrm>
          <a:prstGeom prst="line">
            <a:avLst/>
          </a:prstGeom>
          <a:ln w="38100" cmpd="sng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56B3B50-D637-4DEC-85AD-7F2063569325}"/>
              </a:ext>
            </a:extLst>
          </p:cNvPr>
          <p:cNvCxnSpPr>
            <a:endCxn id="44" idx="2"/>
          </p:cNvCxnSpPr>
          <p:nvPr/>
        </p:nvCxnSpPr>
        <p:spPr>
          <a:xfrm flipV="1">
            <a:off x="5471130" y="6610080"/>
            <a:ext cx="1" cy="356182"/>
          </a:xfrm>
          <a:prstGeom prst="line">
            <a:avLst/>
          </a:prstGeom>
          <a:ln w="38100" cmpd="sng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9FD8FF6-DCA3-4840-A75E-344C16A1D6D6}"/>
              </a:ext>
            </a:extLst>
          </p:cNvPr>
          <p:cNvCxnSpPr>
            <a:stCxn id="48" idx="2"/>
          </p:cNvCxnSpPr>
          <p:nvPr/>
        </p:nvCxnSpPr>
        <p:spPr>
          <a:xfrm flipH="1">
            <a:off x="1386869" y="3871984"/>
            <a:ext cx="1" cy="356182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078D93-3EEA-40D4-BAB5-8CB8D079B3D4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5471130" y="2939738"/>
            <a:ext cx="1" cy="356182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8BD678E-114B-4A10-A1D0-F5D4A862A913}"/>
              </a:ext>
            </a:extLst>
          </p:cNvPr>
          <p:cNvCxnSpPr>
            <a:endCxn id="51" idx="1"/>
          </p:cNvCxnSpPr>
          <p:nvPr/>
        </p:nvCxnSpPr>
        <p:spPr>
          <a:xfrm flipV="1">
            <a:off x="2070945" y="7685172"/>
            <a:ext cx="637917" cy="5924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A93F39E-4375-4B67-B647-72D0AC2DCC74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5471130" y="5677834"/>
            <a:ext cx="1" cy="356182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166FA9E-D049-4DF6-8822-C3475003EEA5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1386869" y="5677834"/>
            <a:ext cx="1" cy="356182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232">
            <a:extLst>
              <a:ext uri="{FF2B5EF4-FFF2-40B4-BE49-F238E27FC236}">
                <a16:creationId xmlns:a16="http://schemas.microsoft.com/office/drawing/2014/main" id="{4FB2D525-162C-48FC-A12C-1CF16B9F9BE3}"/>
              </a:ext>
            </a:extLst>
          </p:cNvPr>
          <p:cNvSpPr txBox="1"/>
          <p:nvPr/>
        </p:nvSpPr>
        <p:spPr>
          <a:xfrm>
            <a:off x="1402899" y="2939738"/>
            <a:ext cx="3674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0..*</a:t>
            </a:r>
            <a:endParaRPr lang="ko-KR" altLang="en-US" sz="1000">
              <a:latin typeface="나눔스퀘어OTF"/>
            </a:endParaRPr>
          </a:p>
        </p:txBody>
      </p:sp>
      <p:sp>
        <p:nvSpPr>
          <p:cNvPr id="66" name="TextBox 112">
            <a:extLst>
              <a:ext uri="{FF2B5EF4-FFF2-40B4-BE49-F238E27FC236}">
                <a16:creationId xmlns:a16="http://schemas.microsoft.com/office/drawing/2014/main" id="{92186092-8323-4255-B0C9-83B4495890B3}"/>
              </a:ext>
            </a:extLst>
          </p:cNvPr>
          <p:cNvSpPr txBox="1"/>
          <p:nvPr/>
        </p:nvSpPr>
        <p:spPr>
          <a:xfrm>
            <a:off x="5479144" y="6720041"/>
            <a:ext cx="38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0..1</a:t>
            </a:r>
            <a:endParaRPr lang="ko-KR" altLang="en-US" sz="1000">
              <a:latin typeface="나눔스퀘어OTF"/>
            </a:endParaRPr>
          </a:p>
        </p:txBody>
      </p:sp>
      <p:sp>
        <p:nvSpPr>
          <p:cNvPr id="68" name="TextBox 113">
            <a:extLst>
              <a:ext uri="{FF2B5EF4-FFF2-40B4-BE49-F238E27FC236}">
                <a16:creationId xmlns:a16="http://schemas.microsoft.com/office/drawing/2014/main" id="{37937C48-7172-43E6-9C0F-EF019F8808B7}"/>
              </a:ext>
            </a:extLst>
          </p:cNvPr>
          <p:cNvSpPr txBox="1"/>
          <p:nvPr/>
        </p:nvSpPr>
        <p:spPr>
          <a:xfrm>
            <a:off x="1410914" y="6720041"/>
            <a:ext cx="3674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0..*</a:t>
            </a:r>
            <a:endParaRPr lang="ko-KR" altLang="en-US" sz="1000">
              <a:latin typeface="나눔스퀘어OTF"/>
            </a:endParaRPr>
          </a:p>
        </p:txBody>
      </p:sp>
      <p:sp>
        <p:nvSpPr>
          <p:cNvPr id="69" name="TextBox 114">
            <a:extLst>
              <a:ext uri="{FF2B5EF4-FFF2-40B4-BE49-F238E27FC236}">
                <a16:creationId xmlns:a16="http://schemas.microsoft.com/office/drawing/2014/main" id="{877B7B44-D48E-4D98-9153-FA38F9364E9D}"/>
              </a:ext>
            </a:extLst>
          </p:cNvPr>
          <p:cNvSpPr txBox="1"/>
          <p:nvPr/>
        </p:nvSpPr>
        <p:spPr>
          <a:xfrm>
            <a:off x="1386869" y="3981945"/>
            <a:ext cx="38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1..1</a:t>
            </a:r>
            <a:endParaRPr lang="ko-KR" altLang="en-US" sz="1000">
              <a:latin typeface="나눔스퀘어OTF"/>
            </a:endParaRPr>
          </a:p>
        </p:txBody>
      </p:sp>
      <p:sp>
        <p:nvSpPr>
          <p:cNvPr id="70" name="TextBox 115">
            <a:extLst>
              <a:ext uri="{FF2B5EF4-FFF2-40B4-BE49-F238E27FC236}">
                <a16:creationId xmlns:a16="http://schemas.microsoft.com/office/drawing/2014/main" id="{4D1EE929-66B3-4F33-ADB5-3EA40BB4C30B}"/>
              </a:ext>
            </a:extLst>
          </p:cNvPr>
          <p:cNvSpPr txBox="1"/>
          <p:nvPr/>
        </p:nvSpPr>
        <p:spPr>
          <a:xfrm>
            <a:off x="1410914" y="5677834"/>
            <a:ext cx="38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1..1</a:t>
            </a:r>
            <a:endParaRPr lang="ko-KR" altLang="en-US" sz="1000">
              <a:latin typeface="나눔스퀘어OTF"/>
            </a:endParaRPr>
          </a:p>
        </p:txBody>
      </p:sp>
      <p:sp>
        <p:nvSpPr>
          <p:cNvPr id="71" name="TextBox 116">
            <a:extLst>
              <a:ext uri="{FF2B5EF4-FFF2-40B4-BE49-F238E27FC236}">
                <a16:creationId xmlns:a16="http://schemas.microsoft.com/office/drawing/2014/main" id="{49DD743B-4E31-4FD4-8A85-5E12F65E1E4F}"/>
              </a:ext>
            </a:extLst>
          </p:cNvPr>
          <p:cNvSpPr txBox="1"/>
          <p:nvPr/>
        </p:nvSpPr>
        <p:spPr>
          <a:xfrm>
            <a:off x="5495174" y="5677834"/>
            <a:ext cx="38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1..1</a:t>
            </a:r>
            <a:endParaRPr lang="ko-KR" altLang="en-US" sz="1000">
              <a:latin typeface="나눔스퀘어OTF"/>
            </a:endParaRPr>
          </a:p>
        </p:txBody>
      </p:sp>
      <p:sp>
        <p:nvSpPr>
          <p:cNvPr id="72" name="TextBox 117">
            <a:extLst>
              <a:ext uri="{FF2B5EF4-FFF2-40B4-BE49-F238E27FC236}">
                <a16:creationId xmlns:a16="http://schemas.microsoft.com/office/drawing/2014/main" id="{07B096AE-14A4-43A7-8400-A4424C746285}"/>
              </a:ext>
            </a:extLst>
          </p:cNvPr>
          <p:cNvSpPr txBox="1"/>
          <p:nvPr/>
        </p:nvSpPr>
        <p:spPr>
          <a:xfrm>
            <a:off x="5495174" y="2939738"/>
            <a:ext cx="38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1..1</a:t>
            </a:r>
            <a:endParaRPr lang="ko-KR" altLang="en-US" sz="1000">
              <a:latin typeface="나눔스퀘어OTF"/>
            </a:endParaRPr>
          </a:p>
        </p:txBody>
      </p:sp>
      <p:sp>
        <p:nvSpPr>
          <p:cNvPr id="74" name="TextBox 119">
            <a:extLst>
              <a:ext uri="{FF2B5EF4-FFF2-40B4-BE49-F238E27FC236}">
                <a16:creationId xmlns:a16="http://schemas.microsoft.com/office/drawing/2014/main" id="{0D38BCF9-DC19-4A19-817E-6024DC847CED}"/>
              </a:ext>
            </a:extLst>
          </p:cNvPr>
          <p:cNvSpPr txBox="1"/>
          <p:nvPr/>
        </p:nvSpPr>
        <p:spPr>
          <a:xfrm>
            <a:off x="4403617" y="1971052"/>
            <a:ext cx="38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1..1</a:t>
            </a:r>
            <a:endParaRPr lang="ko-KR" altLang="en-US" sz="1000">
              <a:latin typeface="나눔스퀘어OTF"/>
            </a:endParaRPr>
          </a:p>
        </p:txBody>
      </p:sp>
      <p:sp>
        <p:nvSpPr>
          <p:cNvPr id="75" name="TextBox 120">
            <a:extLst>
              <a:ext uri="{FF2B5EF4-FFF2-40B4-BE49-F238E27FC236}">
                <a16:creationId xmlns:a16="http://schemas.microsoft.com/office/drawing/2014/main" id="{3D8160D2-DD1A-449D-8281-F5925F311D7C}"/>
              </a:ext>
            </a:extLst>
          </p:cNvPr>
          <p:cNvSpPr txBox="1"/>
          <p:nvPr/>
        </p:nvSpPr>
        <p:spPr>
          <a:xfrm>
            <a:off x="2070945" y="1966862"/>
            <a:ext cx="3674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0..*</a:t>
            </a:r>
            <a:endParaRPr lang="ko-KR" altLang="en-US" sz="1000">
              <a:latin typeface="나눔스퀘어OTF"/>
            </a:endParaRPr>
          </a:p>
        </p:txBody>
      </p:sp>
      <p:sp>
        <p:nvSpPr>
          <p:cNvPr id="77" name="TextBox 123">
            <a:extLst>
              <a:ext uri="{FF2B5EF4-FFF2-40B4-BE49-F238E27FC236}">
                <a16:creationId xmlns:a16="http://schemas.microsoft.com/office/drawing/2014/main" id="{01AAE7A3-1DE5-4F7B-9B3C-E1148E88F431}"/>
              </a:ext>
            </a:extLst>
          </p:cNvPr>
          <p:cNvSpPr txBox="1"/>
          <p:nvPr/>
        </p:nvSpPr>
        <p:spPr>
          <a:xfrm>
            <a:off x="5466741" y="3981945"/>
            <a:ext cx="3674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0..*</a:t>
            </a:r>
            <a:endParaRPr lang="ko-KR" altLang="en-US" sz="1000">
              <a:latin typeface="나눔스퀘어OTF"/>
            </a:endParaRPr>
          </a:p>
        </p:txBody>
      </p:sp>
      <p:sp>
        <p:nvSpPr>
          <p:cNvPr id="37" name="TextBox 119">
            <a:extLst>
              <a:ext uri="{FF2B5EF4-FFF2-40B4-BE49-F238E27FC236}">
                <a16:creationId xmlns:a16="http://schemas.microsoft.com/office/drawing/2014/main" id="{934E9C92-9C9B-4DC0-98EA-46355D55104C}"/>
              </a:ext>
            </a:extLst>
          </p:cNvPr>
          <p:cNvSpPr txBox="1"/>
          <p:nvPr/>
        </p:nvSpPr>
        <p:spPr>
          <a:xfrm>
            <a:off x="2080073" y="7438951"/>
            <a:ext cx="383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 dirty="0">
                <a:latin typeface="나눔스퀘어OTF"/>
              </a:rPr>
              <a:t>1..</a:t>
            </a:r>
            <a:r>
              <a:rPr lang="ko-KR" altLang="en-US" sz="1000" dirty="0">
                <a:latin typeface="나눔스퀘어OTF"/>
              </a:rPr>
              <a:t>*</a:t>
            </a:r>
          </a:p>
        </p:txBody>
      </p:sp>
      <p:sp>
        <p:nvSpPr>
          <p:cNvPr id="38" name="TextBox 120">
            <a:extLst>
              <a:ext uri="{FF2B5EF4-FFF2-40B4-BE49-F238E27FC236}">
                <a16:creationId xmlns:a16="http://schemas.microsoft.com/office/drawing/2014/main" id="{FAF38B98-0DA7-46F1-A53A-8A9FC1F04FE8}"/>
              </a:ext>
            </a:extLst>
          </p:cNvPr>
          <p:cNvSpPr txBox="1"/>
          <p:nvPr/>
        </p:nvSpPr>
        <p:spPr>
          <a:xfrm>
            <a:off x="4400389" y="7418046"/>
            <a:ext cx="3674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000">
                <a:latin typeface="나눔스퀘어OTF"/>
              </a:rPr>
              <a:t>0..*</a:t>
            </a:r>
            <a:endParaRPr lang="ko-KR" altLang="en-US" sz="1000">
              <a:latin typeface="나눔스퀘어OTF"/>
            </a:endParaRPr>
          </a:p>
        </p:txBody>
      </p:sp>
    </p:spTree>
    <p:extLst>
      <p:ext uri="{BB962C8B-B14F-4D97-AF65-F5344CB8AC3E}">
        <p14:creationId xmlns:p14="http://schemas.microsoft.com/office/powerpoint/2010/main" val="18584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프로세스 계층도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98E1B87-CF63-4061-B6F1-79F4C4AC196A}"/>
              </a:ext>
            </a:extLst>
          </p:cNvPr>
          <p:cNvGrpSpPr/>
          <p:nvPr/>
        </p:nvGrpSpPr>
        <p:grpSpPr>
          <a:xfrm>
            <a:off x="333654" y="777403"/>
            <a:ext cx="6188697" cy="5038827"/>
            <a:chOff x="334652" y="1136576"/>
            <a:chExt cx="6188697" cy="5038827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4DFAEB0-8497-4BE8-AEB9-57146FF4FDBB}"/>
                </a:ext>
              </a:extLst>
            </p:cNvPr>
            <p:cNvGrpSpPr/>
            <p:nvPr/>
          </p:nvGrpSpPr>
          <p:grpSpPr>
            <a:xfrm>
              <a:off x="334652" y="1136576"/>
              <a:ext cx="3022892" cy="5038827"/>
              <a:chOff x="117352" y="1263206"/>
              <a:chExt cx="3022892" cy="5038827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E22F1BF0-4E5E-49DC-8453-2016D1A68C10}"/>
                  </a:ext>
                </a:extLst>
              </p:cNvPr>
              <p:cNvGrpSpPr/>
              <p:nvPr/>
            </p:nvGrpSpPr>
            <p:grpSpPr>
              <a:xfrm>
                <a:off x="1088206" y="1263206"/>
                <a:ext cx="1081187" cy="487015"/>
                <a:chOff x="1752660" y="3329336"/>
                <a:chExt cx="1081187" cy="487015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8B398D34-F86C-4F34-B794-BB64D4DA8B28}"/>
                    </a:ext>
                  </a:extLst>
                </p:cNvPr>
                <p:cNvSpPr/>
                <p:nvPr/>
              </p:nvSpPr>
              <p:spPr>
                <a:xfrm>
                  <a:off x="1752660" y="3329336"/>
                  <a:ext cx="1081187" cy="242738"/>
                </a:xfrm>
                <a:prstGeom prst="rect">
                  <a:avLst/>
                </a:prstGeom>
                <a:solidFill>
                  <a:srgbClr val="31859C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F1: P1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78CE72CD-0E01-4C8D-9D94-6658FEB950F9}"/>
                    </a:ext>
                  </a:extLst>
                </p:cNvPr>
                <p:cNvSpPr/>
                <p:nvPr/>
              </p:nvSpPr>
              <p:spPr>
                <a:xfrm>
                  <a:off x="1752660" y="3573613"/>
                  <a:ext cx="1081187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연구실관리</a:t>
                  </a:r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D57ED783-2C09-4524-8FF6-5E67E6E5C347}"/>
                  </a:ext>
                </a:extLst>
              </p:cNvPr>
              <p:cNvGrpSpPr/>
              <p:nvPr/>
            </p:nvGrpSpPr>
            <p:grpSpPr>
              <a:xfrm>
                <a:off x="1915385" y="2027749"/>
                <a:ext cx="1081187" cy="487015"/>
                <a:chOff x="1752660" y="3329336"/>
                <a:chExt cx="1081187" cy="487015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CED35C61-DED0-448D-84AE-712BC13BB978}"/>
                    </a:ext>
                  </a:extLst>
                </p:cNvPr>
                <p:cNvSpPr/>
                <p:nvPr/>
              </p:nvSpPr>
              <p:spPr>
                <a:xfrm>
                  <a:off x="1752660" y="3329336"/>
                  <a:ext cx="1081187" cy="242738"/>
                </a:xfrm>
                <a:prstGeom prst="rect">
                  <a:avLst/>
                </a:prstGeom>
                <a:solidFill>
                  <a:srgbClr val="953735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P1.2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AD1C3E57-1602-4836-A3A1-01742FA127CF}"/>
                    </a:ext>
                  </a:extLst>
                </p:cNvPr>
                <p:cNvSpPr/>
                <p:nvPr/>
              </p:nvSpPr>
              <p:spPr>
                <a:xfrm>
                  <a:off x="1752660" y="3573613"/>
                  <a:ext cx="1081187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연구실목록관리</a:t>
                  </a:r>
                </a:p>
              </p:txBody>
            </p: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B809F26B-3398-4B67-9EBA-892A8DF7CC55}"/>
                  </a:ext>
                </a:extLst>
              </p:cNvPr>
              <p:cNvGrpSpPr/>
              <p:nvPr/>
            </p:nvGrpSpPr>
            <p:grpSpPr>
              <a:xfrm>
                <a:off x="260648" y="2027749"/>
                <a:ext cx="1081187" cy="487015"/>
                <a:chOff x="1752660" y="3329336"/>
                <a:chExt cx="1081187" cy="487015"/>
              </a:xfrm>
            </p:grpSpPr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DAA0F4FB-13DB-4AA1-985F-7D1A5FEF68C2}"/>
                    </a:ext>
                  </a:extLst>
                </p:cNvPr>
                <p:cNvSpPr/>
                <p:nvPr/>
              </p:nvSpPr>
              <p:spPr>
                <a:xfrm>
                  <a:off x="1752660" y="3329336"/>
                  <a:ext cx="1081187" cy="242738"/>
                </a:xfrm>
                <a:prstGeom prst="rect">
                  <a:avLst/>
                </a:prstGeom>
                <a:solidFill>
                  <a:srgbClr val="953735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P1.1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B616E36D-8A5C-447D-9EDC-3DF3938E64F2}"/>
                    </a:ext>
                  </a:extLst>
                </p:cNvPr>
                <p:cNvSpPr/>
                <p:nvPr/>
              </p:nvSpPr>
              <p:spPr>
                <a:xfrm>
                  <a:off x="1752660" y="3573613"/>
                  <a:ext cx="1081187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연구실평가관리</a:t>
                  </a:r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89D7413C-4CCE-4C37-8C37-6609DA1DB71C}"/>
                  </a:ext>
                </a:extLst>
              </p:cNvPr>
              <p:cNvGrpSpPr/>
              <p:nvPr/>
            </p:nvGrpSpPr>
            <p:grpSpPr>
              <a:xfrm>
                <a:off x="117354" y="2792292"/>
                <a:ext cx="1367773" cy="487015"/>
                <a:chOff x="1752660" y="3329336"/>
                <a:chExt cx="1081187" cy="487015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0663516F-EB1B-4088-A8D8-61387F203CE5}"/>
                    </a:ext>
                  </a:extLst>
                </p:cNvPr>
                <p:cNvSpPr/>
                <p:nvPr/>
              </p:nvSpPr>
              <p:spPr>
                <a:xfrm>
                  <a:off x="1752660" y="3329336"/>
                  <a:ext cx="1081187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P1.1.1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E51AC2C5-93D8-40DB-AAB3-33321D94BBF4}"/>
                    </a:ext>
                  </a:extLst>
                </p:cNvPr>
                <p:cNvSpPr/>
                <p:nvPr/>
              </p:nvSpPr>
              <p:spPr>
                <a:xfrm>
                  <a:off x="1752660" y="3573613"/>
                  <a:ext cx="1081187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최근연구실평가조회</a:t>
                  </a:r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2F37EB13-1ABD-4E50-8555-C3B208726A08}"/>
                  </a:ext>
                </a:extLst>
              </p:cNvPr>
              <p:cNvGrpSpPr/>
              <p:nvPr/>
            </p:nvGrpSpPr>
            <p:grpSpPr>
              <a:xfrm>
                <a:off x="117354" y="3556835"/>
                <a:ext cx="1367773" cy="487015"/>
                <a:chOff x="1752660" y="3329336"/>
                <a:chExt cx="1081187" cy="487015"/>
              </a:xfrm>
            </p:grpSpPr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AA301F9F-3506-4976-879C-97276F4111C0}"/>
                    </a:ext>
                  </a:extLst>
                </p:cNvPr>
                <p:cNvSpPr/>
                <p:nvPr/>
              </p:nvSpPr>
              <p:spPr>
                <a:xfrm>
                  <a:off x="1752660" y="3329336"/>
                  <a:ext cx="1081187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P1.1.2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70595AE5-B8A8-4232-A9AD-D6D602F5B865}"/>
                    </a:ext>
                  </a:extLst>
                </p:cNvPr>
                <p:cNvSpPr/>
                <p:nvPr/>
              </p:nvSpPr>
              <p:spPr>
                <a:xfrm>
                  <a:off x="1752660" y="3573613"/>
                  <a:ext cx="1081187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연구실평가검색</a:t>
                  </a: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99C9DCA-1D3F-45F4-8F0E-36DA95FC06DF}"/>
                  </a:ext>
                </a:extLst>
              </p:cNvPr>
              <p:cNvGrpSpPr/>
              <p:nvPr/>
            </p:nvGrpSpPr>
            <p:grpSpPr>
              <a:xfrm>
                <a:off x="117354" y="4321378"/>
                <a:ext cx="1367773" cy="487015"/>
                <a:chOff x="1237534" y="4740156"/>
                <a:chExt cx="1367773" cy="487015"/>
              </a:xfrm>
            </p:grpSpPr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C8F304F9-788C-49CC-9DE8-24AE92B7EFDB}"/>
                    </a:ext>
                  </a:extLst>
                </p:cNvPr>
                <p:cNvSpPr/>
                <p:nvPr/>
              </p:nvSpPr>
              <p:spPr>
                <a:xfrm>
                  <a:off x="1237534" y="4740156"/>
                  <a:ext cx="1367773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P1.1.3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295C00EE-F6A8-473F-B2D2-A447113A78C5}"/>
                    </a:ext>
                  </a:extLst>
                </p:cNvPr>
                <p:cNvSpPr/>
                <p:nvPr/>
              </p:nvSpPr>
              <p:spPr>
                <a:xfrm>
                  <a:off x="1237534" y="4984433"/>
                  <a:ext cx="1367773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연구실평가삭제</a:t>
                  </a:r>
                </a:p>
              </p:txBody>
            </p: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33A934E2-F2A2-4937-B8B7-E7A55AFD5C20}"/>
                  </a:ext>
                </a:extLst>
              </p:cNvPr>
              <p:cNvGrpSpPr/>
              <p:nvPr/>
            </p:nvGrpSpPr>
            <p:grpSpPr>
              <a:xfrm>
                <a:off x="117353" y="5085921"/>
                <a:ext cx="1367773" cy="487015"/>
                <a:chOff x="-210338" y="5363450"/>
                <a:chExt cx="1367773" cy="487015"/>
              </a:xfrm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079B2713-FAAC-4790-8681-EEFC2FC64771}"/>
                    </a:ext>
                  </a:extLst>
                </p:cNvPr>
                <p:cNvSpPr/>
                <p:nvPr/>
              </p:nvSpPr>
              <p:spPr>
                <a:xfrm>
                  <a:off x="-210338" y="5363450"/>
                  <a:ext cx="1367773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P1.1.4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4199E734-7DD3-43E2-BC56-922B0CF7DD80}"/>
                    </a:ext>
                  </a:extLst>
                </p:cNvPr>
                <p:cNvSpPr/>
                <p:nvPr/>
              </p:nvSpPr>
              <p:spPr>
                <a:xfrm>
                  <a:off x="-210338" y="5607727"/>
                  <a:ext cx="1367773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연구실평가수정</a:t>
                  </a: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AD679345-FC78-45BE-88DC-C75BC6AB4A97}"/>
                  </a:ext>
                </a:extLst>
              </p:cNvPr>
              <p:cNvGrpSpPr/>
              <p:nvPr/>
            </p:nvGrpSpPr>
            <p:grpSpPr>
              <a:xfrm>
                <a:off x="117352" y="5815018"/>
                <a:ext cx="1367773" cy="487015"/>
                <a:chOff x="1561734" y="5306794"/>
                <a:chExt cx="1367773" cy="487015"/>
              </a:xfrm>
            </p:grpSpPr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5EDE375-E50A-46E3-A8F9-101ED15F3128}"/>
                    </a:ext>
                  </a:extLst>
                </p:cNvPr>
                <p:cNvSpPr/>
                <p:nvPr/>
              </p:nvSpPr>
              <p:spPr>
                <a:xfrm>
                  <a:off x="1561734" y="5306794"/>
                  <a:ext cx="1367773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P1.1.5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0E57DF9F-74CB-4604-99C5-E793AC2D4075}"/>
                    </a:ext>
                  </a:extLst>
                </p:cNvPr>
                <p:cNvSpPr/>
                <p:nvPr/>
              </p:nvSpPr>
              <p:spPr>
                <a:xfrm>
                  <a:off x="1561734" y="5551071"/>
                  <a:ext cx="1367773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연구실평가등록</a:t>
                  </a: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3CD0FF7D-3A61-4FB7-AB81-4AA06BF56507}"/>
                  </a:ext>
                </a:extLst>
              </p:cNvPr>
              <p:cNvGrpSpPr/>
              <p:nvPr/>
            </p:nvGrpSpPr>
            <p:grpSpPr>
              <a:xfrm>
                <a:off x="1772471" y="2790890"/>
                <a:ext cx="1367773" cy="487015"/>
                <a:chOff x="1772471" y="2881809"/>
                <a:chExt cx="1367773" cy="487015"/>
              </a:xfrm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9C49760C-982E-49EA-91D3-0B5286619C30}"/>
                    </a:ext>
                  </a:extLst>
                </p:cNvPr>
                <p:cNvSpPr/>
                <p:nvPr/>
              </p:nvSpPr>
              <p:spPr>
                <a:xfrm>
                  <a:off x="1772471" y="2881809"/>
                  <a:ext cx="1367773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P1.2.1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E7F9E969-F118-445B-9CD9-DF76A57B39C3}"/>
                    </a:ext>
                  </a:extLst>
                </p:cNvPr>
                <p:cNvSpPr/>
                <p:nvPr/>
              </p:nvSpPr>
              <p:spPr>
                <a:xfrm>
                  <a:off x="1772471" y="3126086"/>
                  <a:ext cx="1367773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연구실목록조회</a:t>
                  </a: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C27AD2C2-CF45-483A-BCD9-E95E651AA076}"/>
                  </a:ext>
                </a:extLst>
              </p:cNvPr>
              <p:cNvGrpSpPr/>
              <p:nvPr/>
            </p:nvGrpSpPr>
            <p:grpSpPr>
              <a:xfrm>
                <a:off x="1772091" y="3553261"/>
                <a:ext cx="1367773" cy="487015"/>
                <a:chOff x="1772471" y="3676246"/>
                <a:chExt cx="1367773" cy="487015"/>
              </a:xfrm>
            </p:grpSpPr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2C43098D-B718-4502-B2D7-3E2E2F6B5DE3}"/>
                    </a:ext>
                  </a:extLst>
                </p:cNvPr>
                <p:cNvSpPr/>
                <p:nvPr/>
              </p:nvSpPr>
              <p:spPr>
                <a:xfrm>
                  <a:off x="1772471" y="3676246"/>
                  <a:ext cx="1367773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P1.2.2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1BAAE663-3F4F-4A48-BAFB-E4625036D0C6}"/>
                    </a:ext>
                  </a:extLst>
                </p:cNvPr>
                <p:cNvSpPr/>
                <p:nvPr/>
              </p:nvSpPr>
              <p:spPr>
                <a:xfrm>
                  <a:off x="1772471" y="3920523"/>
                  <a:ext cx="1367773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연구실목록검색</a:t>
                  </a:r>
                </a:p>
              </p:txBody>
            </p:sp>
          </p:grp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D7AD15E0-FCE6-4C85-B537-89BFA01B27D6}"/>
                  </a:ext>
                </a:extLst>
              </p:cNvPr>
              <p:cNvCxnSpPr>
                <a:stCxn id="164" idx="2"/>
                <a:endCxn id="161" idx="0"/>
              </p:cNvCxnSpPr>
              <p:nvPr/>
            </p:nvCxnSpPr>
            <p:spPr>
              <a:xfrm flipH="1">
                <a:off x="801241" y="2514764"/>
                <a:ext cx="1" cy="2775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83D54111-21B9-4B31-AB2A-528DF8B6CE26}"/>
                  </a:ext>
                </a:extLst>
              </p:cNvPr>
              <p:cNvCxnSpPr>
                <a:stCxn id="159" idx="0"/>
                <a:endCxn id="162" idx="2"/>
              </p:cNvCxnSpPr>
              <p:nvPr/>
            </p:nvCxnSpPr>
            <p:spPr>
              <a:xfrm flipV="1">
                <a:off x="801241" y="3279307"/>
                <a:ext cx="0" cy="2775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894C2F48-8DCB-4F8C-877C-77128071313B}"/>
                  </a:ext>
                </a:extLst>
              </p:cNvPr>
              <p:cNvCxnSpPr>
                <a:stCxn id="160" idx="2"/>
                <a:endCxn id="157" idx="0"/>
              </p:cNvCxnSpPr>
              <p:nvPr/>
            </p:nvCxnSpPr>
            <p:spPr>
              <a:xfrm>
                <a:off x="801241" y="4043850"/>
                <a:ext cx="0" cy="2775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6721CED6-3617-4D2C-BC06-455AEAF83B52}"/>
                  </a:ext>
                </a:extLst>
              </p:cNvPr>
              <p:cNvCxnSpPr>
                <a:stCxn id="158" idx="2"/>
                <a:endCxn id="155" idx="0"/>
              </p:cNvCxnSpPr>
              <p:nvPr/>
            </p:nvCxnSpPr>
            <p:spPr>
              <a:xfrm flipH="1">
                <a:off x="801240" y="4808393"/>
                <a:ext cx="1" cy="2775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3390381A-8BA2-4416-9EF1-9C3D30C8E014}"/>
                  </a:ext>
                </a:extLst>
              </p:cNvPr>
              <p:cNvCxnSpPr>
                <a:stCxn id="156" idx="2"/>
                <a:endCxn id="153" idx="0"/>
              </p:cNvCxnSpPr>
              <p:nvPr/>
            </p:nvCxnSpPr>
            <p:spPr>
              <a:xfrm flipH="1">
                <a:off x="801239" y="5572936"/>
                <a:ext cx="1" cy="2420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8BE50AAD-2DDA-44B6-8B23-8765F28C12C4}"/>
                  </a:ext>
                </a:extLst>
              </p:cNvPr>
              <p:cNvCxnSpPr>
                <a:stCxn id="166" idx="2"/>
                <a:endCxn id="151" idx="0"/>
              </p:cNvCxnSpPr>
              <p:nvPr/>
            </p:nvCxnSpPr>
            <p:spPr>
              <a:xfrm>
                <a:off x="2455979" y="2514764"/>
                <a:ext cx="379" cy="2761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92AEA6F7-C892-4A21-B320-3BEA8AE99062}"/>
                  </a:ext>
                </a:extLst>
              </p:cNvPr>
              <p:cNvCxnSpPr>
                <a:stCxn id="152" idx="2"/>
                <a:endCxn id="149" idx="0"/>
              </p:cNvCxnSpPr>
              <p:nvPr/>
            </p:nvCxnSpPr>
            <p:spPr>
              <a:xfrm flipH="1">
                <a:off x="2455978" y="3277905"/>
                <a:ext cx="380" cy="2753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연결선: 꺾임 146">
                <a:extLst>
                  <a:ext uri="{FF2B5EF4-FFF2-40B4-BE49-F238E27FC236}">
                    <a16:creationId xmlns:a16="http://schemas.microsoft.com/office/drawing/2014/main" id="{9B4A186B-9ADF-4498-863A-73186D4BE454}"/>
                  </a:ext>
                </a:extLst>
              </p:cNvPr>
              <p:cNvCxnSpPr>
                <a:stCxn id="175" idx="2"/>
                <a:endCxn id="163" idx="0"/>
              </p:cNvCxnSpPr>
              <p:nvPr/>
            </p:nvCxnSpPr>
            <p:spPr>
              <a:xfrm rot="5400000">
                <a:off x="1076257" y="1475206"/>
                <a:ext cx="277528" cy="82755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연결선: 꺾임 147">
                <a:extLst>
                  <a:ext uri="{FF2B5EF4-FFF2-40B4-BE49-F238E27FC236}">
                    <a16:creationId xmlns:a16="http://schemas.microsoft.com/office/drawing/2014/main" id="{F9B19B75-162D-4481-9EAA-8FA48536D51C}"/>
                  </a:ext>
                </a:extLst>
              </p:cNvPr>
              <p:cNvCxnSpPr>
                <a:stCxn id="165" idx="0"/>
                <a:endCxn id="175" idx="2"/>
              </p:cNvCxnSpPr>
              <p:nvPr/>
            </p:nvCxnSpPr>
            <p:spPr>
              <a:xfrm rot="16200000" flipV="1">
                <a:off x="1903626" y="1475395"/>
                <a:ext cx="277528" cy="82717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D3A99C1-41C7-4073-A8BA-E86CA33D3D58}"/>
                </a:ext>
              </a:extLst>
            </p:cNvPr>
            <p:cNvGrpSpPr/>
            <p:nvPr/>
          </p:nvGrpSpPr>
          <p:grpSpPr>
            <a:xfrm>
              <a:off x="3500457" y="1136576"/>
              <a:ext cx="3022892" cy="5038827"/>
              <a:chOff x="117352" y="1263206"/>
              <a:chExt cx="3022892" cy="5038827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1EE118CC-E4CB-48B6-A31C-3651867A81F7}"/>
                  </a:ext>
                </a:extLst>
              </p:cNvPr>
              <p:cNvGrpSpPr/>
              <p:nvPr/>
            </p:nvGrpSpPr>
            <p:grpSpPr>
              <a:xfrm>
                <a:off x="1088206" y="1263206"/>
                <a:ext cx="1081187" cy="487015"/>
                <a:chOff x="1752660" y="3329336"/>
                <a:chExt cx="1081187" cy="487015"/>
              </a:xfrm>
            </p:grpSpPr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0DB59E5C-8730-49AE-B5B9-54B1285BBC4D}"/>
                    </a:ext>
                  </a:extLst>
                </p:cNvPr>
                <p:cNvSpPr/>
                <p:nvPr/>
              </p:nvSpPr>
              <p:spPr>
                <a:xfrm>
                  <a:off x="1752660" y="3329336"/>
                  <a:ext cx="1081187" cy="242738"/>
                </a:xfrm>
                <a:prstGeom prst="rect">
                  <a:avLst/>
                </a:prstGeom>
                <a:solidFill>
                  <a:srgbClr val="31859C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F2: P2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7635D1B7-C092-47D4-8F3F-E22893C993DB}"/>
                    </a:ext>
                  </a:extLst>
                </p:cNvPr>
                <p:cNvSpPr/>
                <p:nvPr/>
              </p:nvSpPr>
              <p:spPr>
                <a:xfrm>
                  <a:off x="1752660" y="3573613"/>
                  <a:ext cx="1081187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강의관리</a:t>
                  </a:r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CB3050D4-E3A5-466D-8763-81F14527BD57}"/>
                  </a:ext>
                </a:extLst>
              </p:cNvPr>
              <p:cNvGrpSpPr/>
              <p:nvPr/>
            </p:nvGrpSpPr>
            <p:grpSpPr>
              <a:xfrm>
                <a:off x="1915385" y="2027749"/>
                <a:ext cx="1081187" cy="487015"/>
                <a:chOff x="1752660" y="3329336"/>
                <a:chExt cx="1081187" cy="487015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F1A948B5-CB96-4ED6-AC88-DF868417F5FB}"/>
                    </a:ext>
                  </a:extLst>
                </p:cNvPr>
                <p:cNvSpPr/>
                <p:nvPr/>
              </p:nvSpPr>
              <p:spPr>
                <a:xfrm>
                  <a:off x="1752660" y="3329336"/>
                  <a:ext cx="1081187" cy="242738"/>
                </a:xfrm>
                <a:prstGeom prst="rect">
                  <a:avLst/>
                </a:prstGeom>
                <a:solidFill>
                  <a:srgbClr val="953735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P2.2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F7F67A91-66F1-455D-B1CF-C0A32AF43E16}"/>
                    </a:ext>
                  </a:extLst>
                </p:cNvPr>
                <p:cNvSpPr/>
                <p:nvPr/>
              </p:nvSpPr>
              <p:spPr>
                <a:xfrm>
                  <a:off x="1752660" y="3573613"/>
                  <a:ext cx="1081187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강의목록관리</a:t>
                  </a: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5AD6AF8-FB9F-437B-8E07-52C3B2DA34CA}"/>
                  </a:ext>
                </a:extLst>
              </p:cNvPr>
              <p:cNvGrpSpPr/>
              <p:nvPr/>
            </p:nvGrpSpPr>
            <p:grpSpPr>
              <a:xfrm>
                <a:off x="260648" y="2027749"/>
                <a:ext cx="1081187" cy="487015"/>
                <a:chOff x="1752660" y="3329336"/>
                <a:chExt cx="1081187" cy="487015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1F64F03D-C592-4AA3-A7A8-624B518BEAEF}"/>
                    </a:ext>
                  </a:extLst>
                </p:cNvPr>
                <p:cNvSpPr/>
                <p:nvPr/>
              </p:nvSpPr>
              <p:spPr>
                <a:xfrm>
                  <a:off x="1752660" y="3329336"/>
                  <a:ext cx="1081187" cy="242738"/>
                </a:xfrm>
                <a:prstGeom prst="rect">
                  <a:avLst/>
                </a:prstGeom>
                <a:solidFill>
                  <a:srgbClr val="953735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P2.1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C59A4C0C-8E7F-4643-B0BE-9FB3735F9E7F}"/>
                    </a:ext>
                  </a:extLst>
                </p:cNvPr>
                <p:cNvSpPr/>
                <p:nvPr/>
              </p:nvSpPr>
              <p:spPr>
                <a:xfrm>
                  <a:off x="1752660" y="3573613"/>
                  <a:ext cx="1081187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강의평가관리</a:t>
                  </a:r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F17C0D15-0551-4E0B-9D45-AE632D2124D0}"/>
                  </a:ext>
                </a:extLst>
              </p:cNvPr>
              <p:cNvGrpSpPr/>
              <p:nvPr/>
            </p:nvGrpSpPr>
            <p:grpSpPr>
              <a:xfrm>
                <a:off x="117354" y="2792292"/>
                <a:ext cx="1367773" cy="487015"/>
                <a:chOff x="1752660" y="3329336"/>
                <a:chExt cx="1081187" cy="487015"/>
              </a:xfrm>
            </p:grpSpPr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A66E626-983D-4DCF-9D93-6AB5F9990DD5}"/>
                    </a:ext>
                  </a:extLst>
                </p:cNvPr>
                <p:cNvSpPr/>
                <p:nvPr/>
              </p:nvSpPr>
              <p:spPr>
                <a:xfrm>
                  <a:off x="1752660" y="3329336"/>
                  <a:ext cx="1081187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P2.1.1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473E2BCA-89B0-44BA-B67B-E6A33846FF0A}"/>
                    </a:ext>
                  </a:extLst>
                </p:cNvPr>
                <p:cNvSpPr/>
                <p:nvPr/>
              </p:nvSpPr>
              <p:spPr>
                <a:xfrm>
                  <a:off x="1752660" y="3573613"/>
                  <a:ext cx="1081187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최근강의평가조회</a:t>
                  </a: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3C06480A-F739-47A6-A26A-1B60F0605086}"/>
                  </a:ext>
                </a:extLst>
              </p:cNvPr>
              <p:cNvGrpSpPr/>
              <p:nvPr/>
            </p:nvGrpSpPr>
            <p:grpSpPr>
              <a:xfrm>
                <a:off x="117354" y="3556835"/>
                <a:ext cx="1367773" cy="487015"/>
                <a:chOff x="1752660" y="3329336"/>
                <a:chExt cx="1081187" cy="487015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F8C9E7CE-CD84-4797-911E-AE6C47435A4B}"/>
                    </a:ext>
                  </a:extLst>
                </p:cNvPr>
                <p:cNvSpPr/>
                <p:nvPr/>
              </p:nvSpPr>
              <p:spPr>
                <a:xfrm>
                  <a:off x="1752660" y="3329336"/>
                  <a:ext cx="1081187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P2.1.2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8ABC2951-0DE7-45E3-BDEA-D4B441D5C0DA}"/>
                    </a:ext>
                  </a:extLst>
                </p:cNvPr>
                <p:cNvSpPr/>
                <p:nvPr/>
              </p:nvSpPr>
              <p:spPr>
                <a:xfrm>
                  <a:off x="1752660" y="3573613"/>
                  <a:ext cx="1081187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강의평가검색</a:t>
                  </a:r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0D53B98-5E69-4667-AD3D-79AC121A742E}"/>
                  </a:ext>
                </a:extLst>
              </p:cNvPr>
              <p:cNvGrpSpPr/>
              <p:nvPr/>
            </p:nvGrpSpPr>
            <p:grpSpPr>
              <a:xfrm>
                <a:off x="117354" y="4321378"/>
                <a:ext cx="1367773" cy="487015"/>
                <a:chOff x="1237534" y="4740156"/>
                <a:chExt cx="1367773" cy="487015"/>
              </a:xfrm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9E1E0E23-01E6-460E-9AFA-4E4A13460889}"/>
                    </a:ext>
                  </a:extLst>
                </p:cNvPr>
                <p:cNvSpPr/>
                <p:nvPr/>
              </p:nvSpPr>
              <p:spPr>
                <a:xfrm>
                  <a:off x="1237534" y="4740156"/>
                  <a:ext cx="1367773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P2.1.3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8EE30AE5-6959-4B88-9725-27E7CBBAD123}"/>
                    </a:ext>
                  </a:extLst>
                </p:cNvPr>
                <p:cNvSpPr/>
                <p:nvPr/>
              </p:nvSpPr>
              <p:spPr>
                <a:xfrm>
                  <a:off x="1237534" y="4984433"/>
                  <a:ext cx="1367773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강의평가삭제</a:t>
                  </a: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ACE9ADB7-DEFC-4F5A-BD20-B81BBC5E0845}"/>
                  </a:ext>
                </a:extLst>
              </p:cNvPr>
              <p:cNvGrpSpPr/>
              <p:nvPr/>
            </p:nvGrpSpPr>
            <p:grpSpPr>
              <a:xfrm>
                <a:off x="117353" y="5085921"/>
                <a:ext cx="1367773" cy="487015"/>
                <a:chOff x="-210338" y="5363450"/>
                <a:chExt cx="1367773" cy="487015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18D2D08B-6340-40E0-848A-C0292893AF9A}"/>
                    </a:ext>
                  </a:extLst>
                </p:cNvPr>
                <p:cNvSpPr/>
                <p:nvPr/>
              </p:nvSpPr>
              <p:spPr>
                <a:xfrm>
                  <a:off x="-210338" y="5363450"/>
                  <a:ext cx="1367773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P2.1.4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ABEA460-9B41-4A90-B88A-926C110A286E}"/>
                    </a:ext>
                  </a:extLst>
                </p:cNvPr>
                <p:cNvSpPr/>
                <p:nvPr/>
              </p:nvSpPr>
              <p:spPr>
                <a:xfrm>
                  <a:off x="-210338" y="5607727"/>
                  <a:ext cx="1367773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강의평가수정</a:t>
                  </a: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55B789CA-DF2E-4362-91AC-FBA7EF79E0C7}"/>
                  </a:ext>
                </a:extLst>
              </p:cNvPr>
              <p:cNvGrpSpPr/>
              <p:nvPr/>
            </p:nvGrpSpPr>
            <p:grpSpPr>
              <a:xfrm>
                <a:off x="117352" y="5815018"/>
                <a:ext cx="1367773" cy="487015"/>
                <a:chOff x="1561734" y="5306794"/>
                <a:chExt cx="1367773" cy="487015"/>
              </a:xfrm>
            </p:grpSpPr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2779E859-E7B9-4646-95DB-A26C28CA49D1}"/>
                    </a:ext>
                  </a:extLst>
                </p:cNvPr>
                <p:cNvSpPr/>
                <p:nvPr/>
              </p:nvSpPr>
              <p:spPr>
                <a:xfrm>
                  <a:off x="1561734" y="5306794"/>
                  <a:ext cx="1367773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P2.1.5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77568AD6-227B-41D1-8B26-4935682D93EE}"/>
                    </a:ext>
                  </a:extLst>
                </p:cNvPr>
                <p:cNvSpPr/>
                <p:nvPr/>
              </p:nvSpPr>
              <p:spPr>
                <a:xfrm>
                  <a:off x="1561734" y="5551071"/>
                  <a:ext cx="1367773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강의평가등록</a:t>
                  </a:r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C6613BED-7F10-4BA5-B5B7-6B650DA77D2D}"/>
                  </a:ext>
                </a:extLst>
              </p:cNvPr>
              <p:cNvGrpSpPr/>
              <p:nvPr/>
            </p:nvGrpSpPr>
            <p:grpSpPr>
              <a:xfrm>
                <a:off x="1772471" y="2790890"/>
                <a:ext cx="1367773" cy="487015"/>
                <a:chOff x="1772471" y="2881809"/>
                <a:chExt cx="1367773" cy="487015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EFA31130-57E1-427C-95AA-EC1E9CF52318}"/>
                    </a:ext>
                  </a:extLst>
                </p:cNvPr>
                <p:cNvSpPr/>
                <p:nvPr/>
              </p:nvSpPr>
              <p:spPr>
                <a:xfrm>
                  <a:off x="1772471" y="2881809"/>
                  <a:ext cx="1367773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P2.2.1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66B508E-AB8F-48DB-BB72-786ACF7CC666}"/>
                    </a:ext>
                  </a:extLst>
                </p:cNvPr>
                <p:cNvSpPr/>
                <p:nvPr/>
              </p:nvSpPr>
              <p:spPr>
                <a:xfrm>
                  <a:off x="1772471" y="3126086"/>
                  <a:ext cx="1367773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강의목록조회</a:t>
                  </a: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08BDF6F-69FF-4951-97B3-5D1E21C2D6A9}"/>
                  </a:ext>
                </a:extLst>
              </p:cNvPr>
              <p:cNvGrpSpPr/>
              <p:nvPr/>
            </p:nvGrpSpPr>
            <p:grpSpPr>
              <a:xfrm>
                <a:off x="1772091" y="3553261"/>
                <a:ext cx="1367773" cy="487015"/>
                <a:chOff x="1772471" y="3676246"/>
                <a:chExt cx="1367773" cy="487015"/>
              </a:xfrm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6E2A5B3D-E60E-4B82-AEB6-5B7BB3285384}"/>
                    </a:ext>
                  </a:extLst>
                </p:cNvPr>
                <p:cNvSpPr/>
                <p:nvPr/>
              </p:nvSpPr>
              <p:spPr>
                <a:xfrm>
                  <a:off x="1772471" y="3676246"/>
                  <a:ext cx="1367773" cy="242738"/>
                </a:xfrm>
                <a:prstGeom prst="rect">
                  <a:avLst/>
                </a:prstGeom>
                <a:solidFill>
                  <a:srgbClr val="E46C0A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 sz="1100" b="1">
                      <a:solidFill>
                        <a:schemeClr val="bg1"/>
                      </a:solidFill>
                    </a:rPr>
                    <a:t>P2.2.2</a:t>
                  </a:r>
                  <a:endParaRPr lang="ko-KR" altLang="en-US" sz="11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5688B75B-30B4-4A63-B2E5-63E2895785EC}"/>
                    </a:ext>
                  </a:extLst>
                </p:cNvPr>
                <p:cNvSpPr/>
                <p:nvPr/>
              </p:nvSpPr>
              <p:spPr>
                <a:xfrm>
                  <a:off x="1772471" y="3920523"/>
                  <a:ext cx="1367773" cy="242738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 sz="1000">
                      <a:solidFill>
                        <a:prstClr val="black"/>
                      </a:solidFill>
                    </a:rPr>
                    <a:t>강의목록검색</a:t>
                  </a:r>
                </a:p>
              </p:txBody>
            </p:sp>
          </p:grp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142DD774-1C33-4B0D-8D55-3101A8C07798}"/>
                  </a:ext>
                </a:extLst>
              </p:cNvPr>
              <p:cNvCxnSpPr>
                <a:stCxn id="125" idx="2"/>
                <a:endCxn id="122" idx="0"/>
              </p:cNvCxnSpPr>
              <p:nvPr/>
            </p:nvCxnSpPr>
            <p:spPr>
              <a:xfrm flipH="1">
                <a:off x="801241" y="2514764"/>
                <a:ext cx="1" cy="2775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05C42F01-5B51-4FBD-993D-010F4625070C}"/>
                  </a:ext>
                </a:extLst>
              </p:cNvPr>
              <p:cNvCxnSpPr>
                <a:stCxn id="115" idx="0"/>
                <a:endCxn id="123" idx="2"/>
              </p:cNvCxnSpPr>
              <p:nvPr/>
            </p:nvCxnSpPr>
            <p:spPr>
              <a:xfrm flipV="1">
                <a:off x="801241" y="3279307"/>
                <a:ext cx="0" cy="2775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6DEAF1B-E77E-41F7-99C7-2D56CE5E69A3}"/>
                  </a:ext>
                </a:extLst>
              </p:cNvPr>
              <p:cNvCxnSpPr>
                <a:stCxn id="116" idx="2"/>
                <a:endCxn id="112" idx="0"/>
              </p:cNvCxnSpPr>
              <p:nvPr/>
            </p:nvCxnSpPr>
            <p:spPr>
              <a:xfrm>
                <a:off x="801241" y="4043850"/>
                <a:ext cx="0" cy="2775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C8133A77-E429-4A26-9326-815AFBD48F3D}"/>
                  </a:ext>
                </a:extLst>
              </p:cNvPr>
              <p:cNvCxnSpPr>
                <a:stCxn id="114" idx="2"/>
                <a:endCxn id="110" idx="0"/>
              </p:cNvCxnSpPr>
              <p:nvPr/>
            </p:nvCxnSpPr>
            <p:spPr>
              <a:xfrm flipH="1">
                <a:off x="801240" y="4808393"/>
                <a:ext cx="1" cy="2775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AD969802-5181-4BA7-B6E9-2F0C1010EEFA}"/>
                  </a:ext>
                </a:extLst>
              </p:cNvPr>
              <p:cNvCxnSpPr>
                <a:stCxn id="111" idx="2"/>
                <a:endCxn id="108" idx="0"/>
              </p:cNvCxnSpPr>
              <p:nvPr/>
            </p:nvCxnSpPr>
            <p:spPr>
              <a:xfrm flipH="1">
                <a:off x="801239" y="5572936"/>
                <a:ext cx="1" cy="2420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0217F733-9F36-4318-86F5-E2FBED4A5873}"/>
                  </a:ext>
                </a:extLst>
              </p:cNvPr>
              <p:cNvCxnSpPr>
                <a:stCxn id="127" idx="2"/>
                <a:endCxn id="106" idx="0"/>
              </p:cNvCxnSpPr>
              <p:nvPr/>
            </p:nvCxnSpPr>
            <p:spPr>
              <a:xfrm>
                <a:off x="2455979" y="2514764"/>
                <a:ext cx="379" cy="2761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28004B89-4946-4BEF-8319-6659105D0FF2}"/>
                  </a:ext>
                </a:extLst>
              </p:cNvPr>
              <p:cNvCxnSpPr>
                <a:stCxn id="107" idx="2"/>
                <a:endCxn id="104" idx="0"/>
              </p:cNvCxnSpPr>
              <p:nvPr/>
            </p:nvCxnSpPr>
            <p:spPr>
              <a:xfrm flipH="1">
                <a:off x="2455978" y="3277905"/>
                <a:ext cx="380" cy="2753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연결선: 꺾임 101">
                <a:extLst>
                  <a:ext uri="{FF2B5EF4-FFF2-40B4-BE49-F238E27FC236}">
                    <a16:creationId xmlns:a16="http://schemas.microsoft.com/office/drawing/2014/main" id="{A6265E43-2E24-4492-9177-B94A4C30062C}"/>
                  </a:ext>
                </a:extLst>
              </p:cNvPr>
              <p:cNvCxnSpPr>
                <a:stCxn id="129" idx="2"/>
                <a:endCxn id="124" idx="0"/>
              </p:cNvCxnSpPr>
              <p:nvPr/>
            </p:nvCxnSpPr>
            <p:spPr>
              <a:xfrm rot="5400000">
                <a:off x="1076257" y="1475206"/>
                <a:ext cx="277528" cy="82755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연결선: 꺾임 102">
                <a:extLst>
                  <a:ext uri="{FF2B5EF4-FFF2-40B4-BE49-F238E27FC236}">
                    <a16:creationId xmlns:a16="http://schemas.microsoft.com/office/drawing/2014/main" id="{31B8277F-DAF4-4946-9DFC-9030BAFCBCBD}"/>
                  </a:ext>
                </a:extLst>
              </p:cNvPr>
              <p:cNvCxnSpPr>
                <a:stCxn id="126" idx="0"/>
                <a:endCxn id="129" idx="2"/>
              </p:cNvCxnSpPr>
              <p:nvPr/>
            </p:nvCxnSpPr>
            <p:spPr>
              <a:xfrm rot="16200000" flipV="1">
                <a:off x="1903626" y="1475395"/>
                <a:ext cx="277528" cy="82717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5A26F99-1848-431B-BD8D-8D782984F15D}"/>
              </a:ext>
            </a:extLst>
          </p:cNvPr>
          <p:cNvGrpSpPr/>
          <p:nvPr/>
        </p:nvGrpSpPr>
        <p:grpSpPr>
          <a:xfrm>
            <a:off x="5156573" y="5608540"/>
            <a:ext cx="1367773" cy="3520058"/>
            <a:chOff x="5155196" y="5655426"/>
            <a:chExt cx="1367773" cy="3520058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336010D-91F6-4483-B604-FA3FD62E44EB}"/>
                </a:ext>
              </a:extLst>
            </p:cNvPr>
            <p:cNvGrpSpPr/>
            <p:nvPr/>
          </p:nvGrpSpPr>
          <p:grpSpPr>
            <a:xfrm>
              <a:off x="5298489" y="5655426"/>
              <a:ext cx="1081187" cy="487015"/>
              <a:chOff x="1752660" y="3329336"/>
              <a:chExt cx="1081187" cy="48701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7CB33EE-170F-4838-81AC-BAC6C8F4F6C1}"/>
                  </a:ext>
                </a:extLst>
              </p:cNvPr>
              <p:cNvSpPr/>
              <p:nvPr/>
            </p:nvSpPr>
            <p:spPr>
              <a:xfrm>
                <a:off x="1752660" y="3329336"/>
                <a:ext cx="1081187" cy="242738"/>
              </a:xfrm>
              <a:prstGeom prst="rect">
                <a:avLst/>
              </a:prstGeom>
              <a:solidFill>
                <a:srgbClr val="31859C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1100" b="1">
                    <a:solidFill>
                      <a:schemeClr val="bg1"/>
                    </a:solidFill>
                  </a:rPr>
                  <a:t>F3: P3</a:t>
                </a:r>
                <a:endParaRPr lang="ko-KR" altLang="en-US" sz="11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10BEEA9-5BED-4006-BE6A-C3AC92D3F44E}"/>
                  </a:ext>
                </a:extLst>
              </p:cNvPr>
              <p:cNvSpPr/>
              <p:nvPr/>
            </p:nvSpPr>
            <p:spPr>
              <a:xfrm>
                <a:off x="1752660" y="3573613"/>
                <a:ext cx="1081187" cy="24273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1000">
                    <a:solidFill>
                      <a:prstClr val="black"/>
                    </a:solidFill>
                  </a:rPr>
                  <a:t>이용자관리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1B1B722-8737-42CA-8D72-0604F7894DFF}"/>
                </a:ext>
              </a:extLst>
            </p:cNvPr>
            <p:cNvGrpSpPr/>
            <p:nvPr/>
          </p:nvGrpSpPr>
          <p:grpSpPr>
            <a:xfrm>
              <a:off x="5298489" y="6413687"/>
              <a:ext cx="1081187" cy="487015"/>
              <a:chOff x="1752660" y="3329336"/>
              <a:chExt cx="1081187" cy="48701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16F14FB-941D-43F9-9136-732B9E94438B}"/>
                  </a:ext>
                </a:extLst>
              </p:cNvPr>
              <p:cNvSpPr/>
              <p:nvPr/>
            </p:nvSpPr>
            <p:spPr>
              <a:xfrm>
                <a:off x="1752660" y="3329336"/>
                <a:ext cx="1081187" cy="242738"/>
              </a:xfrm>
              <a:prstGeom prst="rect">
                <a:avLst/>
              </a:prstGeom>
              <a:solidFill>
                <a:srgbClr val="953735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1100" b="1">
                    <a:solidFill>
                      <a:schemeClr val="bg1"/>
                    </a:solidFill>
                  </a:rPr>
                  <a:t>P2.1</a:t>
                </a:r>
                <a:endParaRPr lang="ko-KR" altLang="en-US" sz="11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9EEAE60-091B-4810-B592-7F7672850A17}"/>
                  </a:ext>
                </a:extLst>
              </p:cNvPr>
              <p:cNvSpPr/>
              <p:nvPr/>
            </p:nvSpPr>
            <p:spPr>
              <a:xfrm>
                <a:off x="1752660" y="3573613"/>
                <a:ext cx="1081187" cy="24273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1000">
                    <a:solidFill>
                      <a:prstClr val="black"/>
                    </a:solidFill>
                  </a:rPr>
                  <a:t>이용자정보관리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345C212-2304-42B5-A978-8F698DF82F3A}"/>
                </a:ext>
              </a:extLst>
            </p:cNvPr>
            <p:cNvGrpSpPr/>
            <p:nvPr/>
          </p:nvGrpSpPr>
          <p:grpSpPr>
            <a:xfrm>
              <a:off x="5155196" y="7171948"/>
              <a:ext cx="1367773" cy="487015"/>
              <a:chOff x="1752660" y="3329336"/>
              <a:chExt cx="1081187" cy="487015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571A5F5-9A47-479F-BD5B-48673B29C04F}"/>
                  </a:ext>
                </a:extLst>
              </p:cNvPr>
              <p:cNvSpPr/>
              <p:nvPr/>
            </p:nvSpPr>
            <p:spPr>
              <a:xfrm>
                <a:off x="1752660" y="3329336"/>
                <a:ext cx="1081187" cy="242738"/>
              </a:xfrm>
              <a:prstGeom prst="rect">
                <a:avLst/>
              </a:prstGeom>
              <a:solidFill>
                <a:srgbClr val="E46C0A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1100" b="1">
                    <a:solidFill>
                      <a:schemeClr val="bg1"/>
                    </a:solidFill>
                  </a:rPr>
                  <a:t>P2.1.1</a:t>
                </a:r>
                <a:endParaRPr lang="ko-KR" altLang="en-US" sz="11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5962B92-A918-4DDF-BEEC-FC61ACAD04FD}"/>
                  </a:ext>
                </a:extLst>
              </p:cNvPr>
              <p:cNvSpPr/>
              <p:nvPr/>
            </p:nvSpPr>
            <p:spPr>
              <a:xfrm>
                <a:off x="1752660" y="3573613"/>
                <a:ext cx="1081187" cy="24273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1000">
                    <a:solidFill>
                      <a:prstClr val="black"/>
                    </a:solidFill>
                  </a:rPr>
                  <a:t>회원가입</a:t>
                </a: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B91D9B7-8F20-499C-A2DD-F2EE12546A72}"/>
                </a:ext>
              </a:extLst>
            </p:cNvPr>
            <p:cNvCxnSpPr/>
            <p:nvPr/>
          </p:nvCxnSpPr>
          <p:spPr>
            <a:xfrm>
              <a:off x="5839082" y="6900702"/>
              <a:ext cx="0" cy="2712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D713F0-41CF-4376-B26A-A37279614732}"/>
                </a:ext>
              </a:extLst>
            </p:cNvPr>
            <p:cNvCxnSpPr/>
            <p:nvPr/>
          </p:nvCxnSpPr>
          <p:spPr>
            <a:xfrm flipH="1" flipV="1">
              <a:off x="5838164" y="7658963"/>
              <a:ext cx="1836" cy="2712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연결선: 꺾임 205">
              <a:extLst>
                <a:ext uri="{FF2B5EF4-FFF2-40B4-BE49-F238E27FC236}">
                  <a16:creationId xmlns:a16="http://schemas.microsoft.com/office/drawing/2014/main" id="{BDE9CEAC-94D1-489F-ABAF-70A9C1293567}"/>
                </a:ext>
              </a:extLst>
            </p:cNvPr>
            <p:cNvCxnSpPr/>
            <p:nvPr/>
          </p:nvCxnSpPr>
          <p:spPr>
            <a:xfrm>
              <a:off x="5839082" y="6142441"/>
              <a:ext cx="0" cy="271246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282A1AC-8609-4562-9FC2-D9774A7C111F}"/>
                </a:ext>
              </a:extLst>
            </p:cNvPr>
            <p:cNvGrpSpPr/>
            <p:nvPr/>
          </p:nvGrpSpPr>
          <p:grpSpPr>
            <a:xfrm>
              <a:off x="5155196" y="7930209"/>
              <a:ext cx="1367773" cy="487015"/>
              <a:chOff x="1752660" y="3329336"/>
              <a:chExt cx="1081187" cy="48701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571F56F-2094-48DB-9DF3-5CF39D74890A}"/>
                  </a:ext>
                </a:extLst>
              </p:cNvPr>
              <p:cNvSpPr/>
              <p:nvPr/>
            </p:nvSpPr>
            <p:spPr>
              <a:xfrm>
                <a:off x="1752660" y="3329336"/>
                <a:ext cx="1081187" cy="242738"/>
              </a:xfrm>
              <a:prstGeom prst="rect">
                <a:avLst/>
              </a:prstGeom>
              <a:solidFill>
                <a:srgbClr val="E46C0A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1100" b="1">
                    <a:solidFill>
                      <a:schemeClr val="bg1"/>
                    </a:solidFill>
                  </a:rPr>
                  <a:t>P2.1.1</a:t>
                </a:r>
                <a:endParaRPr lang="ko-KR" altLang="en-US" sz="11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0319A02-7073-428C-8F42-921C881B0C0A}"/>
                  </a:ext>
                </a:extLst>
              </p:cNvPr>
              <p:cNvSpPr/>
              <p:nvPr/>
            </p:nvSpPr>
            <p:spPr>
              <a:xfrm>
                <a:off x="1752660" y="3573613"/>
                <a:ext cx="1081187" cy="24273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1000">
                    <a:solidFill>
                      <a:prstClr val="black"/>
                    </a:solidFill>
                  </a:rPr>
                  <a:t>로그인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3C3C3DD9-45CA-45AE-9EB0-936D2809C271}"/>
                </a:ext>
              </a:extLst>
            </p:cNvPr>
            <p:cNvGrpSpPr/>
            <p:nvPr/>
          </p:nvGrpSpPr>
          <p:grpSpPr>
            <a:xfrm>
              <a:off x="5155196" y="8688469"/>
              <a:ext cx="1367773" cy="487015"/>
              <a:chOff x="1752660" y="3329336"/>
              <a:chExt cx="1081187" cy="4870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0A521DD-DF4B-4651-80CD-EAFFB7BA539D}"/>
                  </a:ext>
                </a:extLst>
              </p:cNvPr>
              <p:cNvSpPr/>
              <p:nvPr/>
            </p:nvSpPr>
            <p:spPr>
              <a:xfrm>
                <a:off x="1752660" y="3329336"/>
                <a:ext cx="1081187" cy="242738"/>
              </a:xfrm>
              <a:prstGeom prst="rect">
                <a:avLst/>
              </a:prstGeom>
              <a:solidFill>
                <a:srgbClr val="E46C0A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1100" b="1">
                    <a:solidFill>
                      <a:schemeClr val="bg1"/>
                    </a:solidFill>
                  </a:rPr>
                  <a:t>P2.1.1</a:t>
                </a:r>
                <a:endParaRPr lang="ko-KR" altLang="en-US" sz="11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CB466FC-5095-4572-B53B-AD0728873808}"/>
                  </a:ext>
                </a:extLst>
              </p:cNvPr>
              <p:cNvSpPr/>
              <p:nvPr/>
            </p:nvSpPr>
            <p:spPr>
              <a:xfrm>
                <a:off x="1752660" y="3573613"/>
                <a:ext cx="1081187" cy="24273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1000">
                    <a:solidFill>
                      <a:prstClr val="black"/>
                    </a:solidFill>
                  </a:rPr>
                  <a:t>로그아웃</a:t>
                </a: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9130BEE-F879-459E-8A89-255DD6CA29F5}"/>
                </a:ext>
              </a:extLst>
            </p:cNvPr>
            <p:cNvCxnSpPr/>
            <p:nvPr/>
          </p:nvCxnSpPr>
          <p:spPr>
            <a:xfrm>
              <a:off x="5839082" y="8417224"/>
              <a:ext cx="0" cy="271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56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>
          <a:xfrm>
            <a:off x="116632" y="848544"/>
            <a:ext cx="6624736" cy="8424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ea typeface="+mn-ea"/>
              </a:rPr>
              <a:t>프로세스 계층도 및 설명서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859221-E4A7-477C-A70A-BB23EF3BFB66}"/>
              </a:ext>
            </a:extLst>
          </p:cNvPr>
          <p:cNvGraphicFramePr>
            <a:graphicFrameLocks noGrp="1"/>
          </p:cNvGraphicFramePr>
          <p:nvPr/>
        </p:nvGraphicFramePr>
        <p:xfrm>
          <a:off x="208086" y="992560"/>
          <a:ext cx="6441828" cy="43878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35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05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나눔스퀘어OTF"/>
                          <a:ea typeface="나눔스퀘어OTF"/>
                        </a:rPr>
                        <a:t>Process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나눔스퀘어OTF"/>
                          <a:ea typeface="나눔스퀘어OTF"/>
                        </a:rPr>
                        <a:t> 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나눔스퀘어OTF"/>
                          <a:ea typeface="나눔스퀘어OTF"/>
                        </a:rPr>
                        <a:t>Description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나눔스퀘어OTF"/>
                        <a:ea typeface="나눔스퀘어OTF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최근연구실평가조회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최신순으로 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6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개의 연구실평가를 조회한다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연구실평가검색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선택한 연구실에 대한 모든 연구실평가를 조회한다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4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연구실평가삭제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자신이 등록한 연구실평가를 삭제한다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연구실평가수정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자신이 등록한 연구실평가를 수정한다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연구실평가등록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연구실평가를 등록한다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연구실목록조회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연구실의 전체 목록을 조회한다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12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연구실목록검색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연구실 이름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,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담당 교수님 성함의 통합검색으로 연구실 목록을 검색한다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최근강의평가조회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최신순으로 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6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개의 강의평가를 조회한다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강의평가검색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선택한 강의에 대한 모든 강의평가를 조회한다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>
                          <a:latin typeface="나눔스퀘어OTF"/>
                          <a:ea typeface="나눔스퀘어OTF"/>
                          <a:cs typeface="함초롬바탕"/>
                        </a:rPr>
                        <a:t>강의평가삭제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자신이 등록한 강의평가를 삭제한다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강의평가수정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자신이 등록한 강의평가를 수정한다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1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강의평가등록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강의평가를 등록한다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강의목록조회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강의의 전체 목록을 조회한다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강의목록검색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강의명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,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학수번호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, </a:t>
                      </a: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교수님 성함의 통합검색으로 강의 목록을 검색한다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회원가입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회원가입을 통해 이용자의 정보를 등록한다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로그인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로그인을 통해 이용자의 기능 이용 권한을 획득한다</a:t>
                      </a:r>
                      <a:r>
                        <a:rPr lang="en-US" altLang="ko-KR" sz="1000">
                          <a:latin typeface="나눔스퀘어OTF"/>
                          <a:ea typeface="나눔스퀘어OTF"/>
                          <a:cs typeface="함초롬바탕"/>
                        </a:rPr>
                        <a:t>. </a:t>
                      </a:r>
                      <a:endParaRPr lang="ko-KR" altLang="en-US" sz="100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>
                          <a:latin typeface="나눔스퀘어OTF"/>
                          <a:ea typeface="나눔스퀘어OTF"/>
                          <a:cs typeface="함초롬바탕"/>
                        </a:rPr>
                        <a:t>로그아웃</a:t>
                      </a: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>
                          <a:latin typeface="나눔스퀘어OTF"/>
                          <a:ea typeface="나눔스퀘어OTF"/>
                          <a:cs typeface="함초롬바탕"/>
                        </a:rPr>
                        <a:t>로그아웃을 통해 이용자의 기능 이용 권한을 반납한다</a:t>
                      </a:r>
                      <a:r>
                        <a:rPr lang="en-US" altLang="ko-KR" sz="1000" dirty="0">
                          <a:latin typeface="나눔스퀘어OTF"/>
                          <a:ea typeface="나눔스퀘어OTF"/>
                          <a:cs typeface="함초롬바탕"/>
                        </a:rPr>
                        <a:t>.</a:t>
                      </a:r>
                      <a:endParaRPr lang="ko-KR" altLang="en-US" sz="1000" dirty="0">
                        <a:latin typeface="나눔스퀘어OTF"/>
                        <a:ea typeface="나눔스퀘어OTF"/>
                        <a:cs typeface="함초롬바탕"/>
                      </a:endParaRPr>
                    </a:p>
                  </a:txBody>
                  <a:tcPr marL="91439" marR="91439" marT="45685" marB="456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33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01558"/>
              </p:ext>
            </p:extLst>
          </p:nvPr>
        </p:nvGraphicFramePr>
        <p:xfrm>
          <a:off x="229709" y="1208584"/>
          <a:ext cx="6398582" cy="27690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0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class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정보를 저장한다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course_id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학수번호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year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강의가 열린 연도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semester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강의가 열린 학기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enum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(‘</a:t>
                      </a:r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spring’,’summer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’,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</a:t>
                      </a:r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fall’,winter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’)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section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분반코드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course_name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강의명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표 23">
            <a:extLst>
              <a:ext uri="{FF2B5EF4-FFF2-40B4-BE49-F238E27FC236}">
                <a16:creationId xmlns:a16="http://schemas.microsoft.com/office/drawing/2014/main" id="{D51A0E2E-4A11-4C7C-B33C-E1990481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40439"/>
              </p:ext>
            </p:extLst>
          </p:nvPr>
        </p:nvGraphicFramePr>
        <p:xfrm>
          <a:off x="229709" y="4988446"/>
          <a:ext cx="6398582" cy="20807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84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lab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연구실의 정보를 저장한다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 고유번호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Auto_increment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lab_name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 이름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담당교수 고유번호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teacher(</a:t>
                      </a:r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tid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9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+mj-ea"/>
              </a:rPr>
              <a:t>릴레이션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정의서 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08185"/>
              </p:ext>
            </p:extLst>
          </p:nvPr>
        </p:nvGraphicFramePr>
        <p:xfrm>
          <a:off x="255403" y="1136576"/>
          <a:ext cx="6347194" cy="333835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923">
                  <a:extLst>
                    <a:ext uri="{9D8B030D-6E8A-4147-A177-3AD203B41FA5}">
                      <a16:colId xmlns:a16="http://schemas.microsoft.com/office/drawing/2014/main" val="3322277583"/>
                    </a:ext>
                  </a:extLst>
                </a:gridCol>
                <a:gridCol w="668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4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lab_eval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연구실평가를 저장한다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속성정의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lab_eid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 고유번호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Auto_increment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user(uid)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 고유번호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lab(lid)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lab_evaluation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 내용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연구실평가 내용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text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5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submission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등록시간</a:t>
                      </a:r>
                      <a:endParaRPr lang="ko-KR" altLang="en-US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등록시간</a:t>
                      </a:r>
                      <a:endParaRPr lang="ko-KR" altLang="en-US" dirty="0"/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timestamp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DEFAULT CURRENT_TIMESTAMP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157802"/>
                  </a:ext>
                </a:extLst>
              </a:tr>
            </a:tbl>
          </a:graphicData>
        </a:graphic>
      </p:graphicFrame>
      <p:graphicFrame>
        <p:nvGraphicFramePr>
          <p:cNvPr id="6" name="표 23">
            <a:extLst>
              <a:ext uri="{FF2B5EF4-FFF2-40B4-BE49-F238E27FC236}">
                <a16:creationId xmlns:a16="http://schemas.microsoft.com/office/drawing/2014/main" id="{35705470-5D10-46EC-9EDD-2870E482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3568"/>
              </p:ext>
            </p:extLst>
          </p:nvPr>
        </p:nvGraphicFramePr>
        <p:xfrm>
          <a:off x="255401" y="4604425"/>
          <a:ext cx="6347195" cy="46795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17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lec_eval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 설명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강의평가를 저장한다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</a:t>
                      </a: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속성정의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타입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길이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제약조건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lec_eid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강의평가 고유번호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Auto_increment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이용자 고유번호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</a:t>
                      </a:r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course_id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학수번호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class(</a:t>
                      </a:r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course_id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year, semester, section)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209621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year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강의가 열린 연도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int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798090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semester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강의가 열린 학기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enum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('</a:t>
                      </a:r>
                      <a:r>
                        <a:rPr lang="en-US" altLang="ko-KR" sz="1000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spring','summer','fall','winter</a:t>
                      </a: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')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74031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section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분반 코드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varchar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FK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304197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lec_evaluation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강의평가 내용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text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98713"/>
                  </a:ext>
                </a:extLst>
              </a:tr>
              <a:tr h="292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submission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등록시간</a:t>
                      </a: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timestamp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NOT NULL 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DEFAULT CURRENT_TIMESTAMP</a:t>
                      </a:r>
                      <a:endParaRPr lang="ko-KR" altLang="en-US" sz="1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1438" marR="91438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63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72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30226</TotalTime>
  <Words>5128</Words>
  <Application>Microsoft Office PowerPoint</Application>
  <PresentationFormat>A4 용지(210x297mm)</PresentationFormat>
  <Paragraphs>1146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나눔스퀘어OTF</vt:lpstr>
      <vt:lpstr>맑은 고딕</vt:lpstr>
      <vt:lpstr>배달의민족 주아</vt:lpstr>
      <vt:lpstr>휴먼편지체</vt:lpstr>
      <vt:lpstr>Arial</vt:lpstr>
      <vt:lpstr>Consolas</vt:lpstr>
      <vt:lpstr>Times New Roman</vt:lpstr>
      <vt:lpstr>Wingdings</vt:lpstr>
      <vt:lpstr>Office 테마</vt:lpstr>
      <vt:lpstr>DATABASE   Term Project </vt:lpstr>
      <vt:lpstr>업무개요서 : 업무개요</vt:lpstr>
      <vt:lpstr> </vt:lpstr>
      <vt:lpstr>요구사항 명세서 : 기능별 </vt:lpstr>
      <vt:lpstr>ERD </vt:lpstr>
      <vt:lpstr>프로세스 계층도</vt:lpstr>
      <vt:lpstr>프로세스 계층도 및 설명서</vt:lpstr>
      <vt:lpstr>릴레이션 정의서 </vt:lpstr>
      <vt:lpstr>릴레이션 정의서 </vt:lpstr>
      <vt:lpstr>릴레이션 정의서 </vt:lpstr>
      <vt:lpstr>릴레이션 정의서 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모듈 명세서</vt:lpstr>
      <vt:lpstr>DB 구현 내역서</vt:lpstr>
      <vt:lpstr>DB 구현 내역서</vt:lpstr>
      <vt:lpstr>DB 구현 내역서</vt:lpstr>
      <vt:lpstr>DB 구현 내역서</vt:lpstr>
      <vt:lpstr>DB 구현 내역서</vt:lpstr>
      <vt:lpstr>DB 구현 내역서</vt:lpstr>
      <vt:lpstr>DB 구현 내역서</vt:lpstr>
      <vt:lpstr>소스 코드 요약 설명서</vt:lpstr>
      <vt:lpstr>소스 코드 요약 설명서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지수 박</cp:lastModifiedBy>
  <cp:revision>353</cp:revision>
  <dcterms:created xsi:type="dcterms:W3CDTF">2011-09-22T12:41:15Z</dcterms:created>
  <dcterms:modified xsi:type="dcterms:W3CDTF">2019-05-27T04:51:48Z</dcterms:modified>
</cp:coreProperties>
</file>