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7"/>
  </p:notesMasterIdLst>
  <p:sldIdLst>
    <p:sldId id="277" r:id="rId2"/>
    <p:sldId id="280"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9" r:id="rId20"/>
    <p:sldId id="303" r:id="rId21"/>
    <p:sldId id="304" r:id="rId22"/>
    <p:sldId id="300" r:id="rId23"/>
    <p:sldId id="301" r:id="rId24"/>
    <p:sldId id="302" r:id="rId25"/>
    <p:sldId id="305" r:id="rId26"/>
    <p:sldId id="306" r:id="rId27"/>
    <p:sldId id="307" r:id="rId28"/>
    <p:sldId id="308" r:id="rId29"/>
    <p:sldId id="309" r:id="rId30"/>
    <p:sldId id="310" r:id="rId31"/>
    <p:sldId id="312" r:id="rId32"/>
    <p:sldId id="313" r:id="rId33"/>
    <p:sldId id="311" r:id="rId34"/>
    <p:sldId id="314"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2F7D3-F951-4096-A40C-53D2755DEF21}" type="datetimeFigureOut">
              <a:rPr lang="zh-CN" altLang="en-US" smtClean="0"/>
              <a:t>2017/12/30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066DE-7681-4B57-B8F5-5A7073F22387}" type="slidenum">
              <a:rPr lang="zh-CN" altLang="en-US" smtClean="0"/>
              <a:t>‹#›</a:t>
            </a:fld>
            <a:endParaRPr lang="zh-CN" altLang="en-US"/>
          </a:p>
        </p:txBody>
      </p:sp>
    </p:spTree>
    <p:extLst>
      <p:ext uri="{BB962C8B-B14F-4D97-AF65-F5344CB8AC3E}">
        <p14:creationId xmlns:p14="http://schemas.microsoft.com/office/powerpoint/2010/main" val="6206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CE96-5262-46B1-B6AE-47B595834F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A"/>
          </a:p>
        </p:txBody>
      </p:sp>
      <p:sp>
        <p:nvSpPr>
          <p:cNvPr id="3" name="Subtitle 2">
            <a:extLst>
              <a:ext uri="{FF2B5EF4-FFF2-40B4-BE49-F238E27FC236}">
                <a16:creationId xmlns:a16="http://schemas.microsoft.com/office/drawing/2014/main" id="{4438B6D8-0A0B-43FC-966A-61581F66A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A"/>
          </a:p>
        </p:txBody>
      </p:sp>
      <p:sp>
        <p:nvSpPr>
          <p:cNvPr id="4" name="Date Placeholder 3">
            <a:extLst>
              <a:ext uri="{FF2B5EF4-FFF2-40B4-BE49-F238E27FC236}">
                <a16:creationId xmlns:a16="http://schemas.microsoft.com/office/drawing/2014/main" id="{CEAE67E0-F1A4-44DF-A186-ED38EF395C7F}"/>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5" name="Footer Placeholder 4">
            <a:extLst>
              <a:ext uri="{FF2B5EF4-FFF2-40B4-BE49-F238E27FC236}">
                <a16:creationId xmlns:a16="http://schemas.microsoft.com/office/drawing/2014/main" id="{FF9C994D-19F2-4FD3-BCC8-0CD26462F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D38E632-1196-46B8-BE01-0F1F1FCC6AF8}"/>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21090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99BE-7DFF-4BE8-B43A-9CE45E7259CA}"/>
              </a:ext>
            </a:extLst>
          </p:cNvPr>
          <p:cNvSpPr>
            <a:spLocks noGrp="1"/>
          </p:cNvSpPr>
          <p:nvPr>
            <p:ph type="title"/>
          </p:nvPr>
        </p:nvSpPr>
        <p:spPr/>
        <p:txBody>
          <a:bodyPr/>
          <a:lstStyle/>
          <a:p>
            <a:r>
              <a:rPr lang="zh-CN" altLang="en-US"/>
              <a:t>单击此处编辑母版标题样式</a:t>
            </a:r>
            <a:endParaRPr lang="en-CA"/>
          </a:p>
        </p:txBody>
      </p:sp>
      <p:sp>
        <p:nvSpPr>
          <p:cNvPr id="3" name="Vertical Text Placeholder 2">
            <a:extLst>
              <a:ext uri="{FF2B5EF4-FFF2-40B4-BE49-F238E27FC236}">
                <a16:creationId xmlns:a16="http://schemas.microsoft.com/office/drawing/2014/main" id="{B5F806B2-BBA8-4D30-AE67-6CE91659802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Date Placeholder 3">
            <a:extLst>
              <a:ext uri="{FF2B5EF4-FFF2-40B4-BE49-F238E27FC236}">
                <a16:creationId xmlns:a16="http://schemas.microsoft.com/office/drawing/2014/main" id="{D6CCD5EA-CF2C-4B1C-96DA-A0C5162953EE}"/>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5" name="Footer Placeholder 4">
            <a:extLst>
              <a:ext uri="{FF2B5EF4-FFF2-40B4-BE49-F238E27FC236}">
                <a16:creationId xmlns:a16="http://schemas.microsoft.com/office/drawing/2014/main" id="{8BEFE3D7-105C-4825-9F1B-1372E2C6AAD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D3405BC-9AD1-4145-BD4F-B537230653B2}"/>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386273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1529E-45B6-4886-ABF3-E8931C43AB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A"/>
          </a:p>
        </p:txBody>
      </p:sp>
      <p:sp>
        <p:nvSpPr>
          <p:cNvPr id="3" name="Vertical Text Placeholder 2">
            <a:extLst>
              <a:ext uri="{FF2B5EF4-FFF2-40B4-BE49-F238E27FC236}">
                <a16:creationId xmlns:a16="http://schemas.microsoft.com/office/drawing/2014/main" id="{2B8D34D6-455A-4697-81A5-5DF699E063A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Date Placeholder 3">
            <a:extLst>
              <a:ext uri="{FF2B5EF4-FFF2-40B4-BE49-F238E27FC236}">
                <a16:creationId xmlns:a16="http://schemas.microsoft.com/office/drawing/2014/main" id="{6E7A6EC6-38D3-403B-8991-EDBDBC7CD22B}"/>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5" name="Footer Placeholder 4">
            <a:extLst>
              <a:ext uri="{FF2B5EF4-FFF2-40B4-BE49-F238E27FC236}">
                <a16:creationId xmlns:a16="http://schemas.microsoft.com/office/drawing/2014/main" id="{1C87CF43-5474-4D01-8BFF-A797EF40DF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1E1742C-6F77-4E2E-902D-184E28C73FAC}"/>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136941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564F-41B6-44CA-9502-34693F4127C7}"/>
              </a:ext>
            </a:extLst>
          </p:cNvPr>
          <p:cNvSpPr>
            <a:spLocks noGrp="1"/>
          </p:cNvSpPr>
          <p:nvPr>
            <p:ph type="title"/>
          </p:nvPr>
        </p:nvSpPr>
        <p:spPr/>
        <p:txBody>
          <a:bodyPr/>
          <a:lstStyle/>
          <a:p>
            <a:r>
              <a:rPr lang="zh-CN" altLang="en-US"/>
              <a:t>单击此处编辑母版标题样式</a:t>
            </a:r>
            <a:endParaRPr lang="en-CA"/>
          </a:p>
        </p:txBody>
      </p:sp>
      <p:sp>
        <p:nvSpPr>
          <p:cNvPr id="3" name="Content Placeholder 2">
            <a:extLst>
              <a:ext uri="{FF2B5EF4-FFF2-40B4-BE49-F238E27FC236}">
                <a16:creationId xmlns:a16="http://schemas.microsoft.com/office/drawing/2014/main" id="{6156F257-B663-405D-A384-909FEB3AD61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Date Placeholder 3">
            <a:extLst>
              <a:ext uri="{FF2B5EF4-FFF2-40B4-BE49-F238E27FC236}">
                <a16:creationId xmlns:a16="http://schemas.microsoft.com/office/drawing/2014/main" id="{2FC0C364-00F4-4E1D-AF51-3F769A2640B8}"/>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5" name="Footer Placeholder 4">
            <a:extLst>
              <a:ext uri="{FF2B5EF4-FFF2-40B4-BE49-F238E27FC236}">
                <a16:creationId xmlns:a16="http://schemas.microsoft.com/office/drawing/2014/main" id="{1A556840-F834-4052-A160-E17FBED0F17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CF342D8-BB22-4DFD-86F6-A90287D0BF84}"/>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55330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FBB5-B4F5-473A-8139-268ED077AE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A"/>
          </a:p>
        </p:txBody>
      </p:sp>
      <p:sp>
        <p:nvSpPr>
          <p:cNvPr id="3" name="Text Placeholder 2">
            <a:extLst>
              <a:ext uri="{FF2B5EF4-FFF2-40B4-BE49-F238E27FC236}">
                <a16:creationId xmlns:a16="http://schemas.microsoft.com/office/drawing/2014/main" id="{83219BB6-394B-4BFE-B082-62BFE467C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4FEF8283-CCB1-47D4-855E-F40BD87D9CAB}"/>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5" name="Footer Placeholder 4">
            <a:extLst>
              <a:ext uri="{FF2B5EF4-FFF2-40B4-BE49-F238E27FC236}">
                <a16:creationId xmlns:a16="http://schemas.microsoft.com/office/drawing/2014/main" id="{3E44CF43-621F-43D6-B6A1-CC65431A5B5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6772EE2-427E-410F-8C6F-6ED01AF41707}"/>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271628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8EA4-2F41-4FC3-A394-CA207138DEE0}"/>
              </a:ext>
            </a:extLst>
          </p:cNvPr>
          <p:cNvSpPr>
            <a:spLocks noGrp="1"/>
          </p:cNvSpPr>
          <p:nvPr>
            <p:ph type="title"/>
          </p:nvPr>
        </p:nvSpPr>
        <p:spPr/>
        <p:txBody>
          <a:bodyPr/>
          <a:lstStyle/>
          <a:p>
            <a:r>
              <a:rPr lang="zh-CN" altLang="en-US"/>
              <a:t>单击此处编辑母版标题样式</a:t>
            </a:r>
            <a:endParaRPr lang="en-CA"/>
          </a:p>
        </p:txBody>
      </p:sp>
      <p:sp>
        <p:nvSpPr>
          <p:cNvPr id="3" name="Content Placeholder 2">
            <a:extLst>
              <a:ext uri="{FF2B5EF4-FFF2-40B4-BE49-F238E27FC236}">
                <a16:creationId xmlns:a16="http://schemas.microsoft.com/office/drawing/2014/main" id="{040492F3-1DBD-486A-8729-4A1A5B374E2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a:extLst>
              <a:ext uri="{FF2B5EF4-FFF2-40B4-BE49-F238E27FC236}">
                <a16:creationId xmlns:a16="http://schemas.microsoft.com/office/drawing/2014/main" id="{9D7F2CDF-421D-46CB-9F99-5D9A40EAEE8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Date Placeholder 4">
            <a:extLst>
              <a:ext uri="{FF2B5EF4-FFF2-40B4-BE49-F238E27FC236}">
                <a16:creationId xmlns:a16="http://schemas.microsoft.com/office/drawing/2014/main" id="{B1E0EBD2-D2DF-45B1-8874-A84697CCE8EE}"/>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6" name="Footer Placeholder 5">
            <a:extLst>
              <a:ext uri="{FF2B5EF4-FFF2-40B4-BE49-F238E27FC236}">
                <a16:creationId xmlns:a16="http://schemas.microsoft.com/office/drawing/2014/main" id="{96DD86C5-DBEC-4F07-A83C-675EB7B9B36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EBC41F5-C93C-4BE4-A46D-DA409C5A6320}"/>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3898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7884-A882-459F-906E-D8ED3EB04A9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A"/>
          </a:p>
        </p:txBody>
      </p:sp>
      <p:sp>
        <p:nvSpPr>
          <p:cNvPr id="3" name="Text Placeholder 2">
            <a:extLst>
              <a:ext uri="{FF2B5EF4-FFF2-40B4-BE49-F238E27FC236}">
                <a16:creationId xmlns:a16="http://schemas.microsoft.com/office/drawing/2014/main" id="{4C242C09-033B-4DA6-8E83-9088829F1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a:extLst>
              <a:ext uri="{FF2B5EF4-FFF2-40B4-BE49-F238E27FC236}">
                <a16:creationId xmlns:a16="http://schemas.microsoft.com/office/drawing/2014/main" id="{28C9F37A-F6BB-48C3-80D0-230DD810BF9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a:extLst>
              <a:ext uri="{FF2B5EF4-FFF2-40B4-BE49-F238E27FC236}">
                <a16:creationId xmlns:a16="http://schemas.microsoft.com/office/drawing/2014/main" id="{0A4D4EBB-AB8B-4261-8195-3DAE22DB7C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a:extLst>
              <a:ext uri="{FF2B5EF4-FFF2-40B4-BE49-F238E27FC236}">
                <a16:creationId xmlns:a16="http://schemas.microsoft.com/office/drawing/2014/main" id="{16B13646-0EB6-42C8-88DF-16B251D85DF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Date Placeholder 6">
            <a:extLst>
              <a:ext uri="{FF2B5EF4-FFF2-40B4-BE49-F238E27FC236}">
                <a16:creationId xmlns:a16="http://schemas.microsoft.com/office/drawing/2014/main" id="{65839082-D71A-438F-90EB-037C312E2D10}"/>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8" name="Footer Placeholder 7">
            <a:extLst>
              <a:ext uri="{FF2B5EF4-FFF2-40B4-BE49-F238E27FC236}">
                <a16:creationId xmlns:a16="http://schemas.microsoft.com/office/drawing/2014/main" id="{451D2D03-C818-4A5A-8FE5-17E200D0EC0C}"/>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2D20E4D-AC8D-4D87-9661-A9E3F2354964}"/>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354877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54B5-DC72-4288-83A8-F38803BE1401}"/>
              </a:ext>
            </a:extLst>
          </p:cNvPr>
          <p:cNvSpPr>
            <a:spLocks noGrp="1"/>
          </p:cNvSpPr>
          <p:nvPr>
            <p:ph type="title"/>
          </p:nvPr>
        </p:nvSpPr>
        <p:spPr/>
        <p:txBody>
          <a:bodyPr/>
          <a:lstStyle/>
          <a:p>
            <a:r>
              <a:rPr lang="zh-CN" altLang="en-US"/>
              <a:t>单击此处编辑母版标题样式</a:t>
            </a:r>
            <a:endParaRPr lang="en-CA"/>
          </a:p>
        </p:txBody>
      </p:sp>
      <p:sp>
        <p:nvSpPr>
          <p:cNvPr id="3" name="Date Placeholder 2">
            <a:extLst>
              <a:ext uri="{FF2B5EF4-FFF2-40B4-BE49-F238E27FC236}">
                <a16:creationId xmlns:a16="http://schemas.microsoft.com/office/drawing/2014/main" id="{9CD0740B-A2C3-41AA-B197-2504E8E39507}"/>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4" name="Footer Placeholder 3">
            <a:extLst>
              <a:ext uri="{FF2B5EF4-FFF2-40B4-BE49-F238E27FC236}">
                <a16:creationId xmlns:a16="http://schemas.microsoft.com/office/drawing/2014/main" id="{B8F6DECA-594B-4522-8ADA-174627CF303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2B763A4-CF8C-40EC-9C5C-A6C31404CD95}"/>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362070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ED0B7-4436-4F49-8E16-E78F704C72D0}"/>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3" name="Footer Placeholder 2">
            <a:extLst>
              <a:ext uri="{FF2B5EF4-FFF2-40B4-BE49-F238E27FC236}">
                <a16:creationId xmlns:a16="http://schemas.microsoft.com/office/drawing/2014/main" id="{D742EE88-144F-4ACD-A5B4-D9A0E62215F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6670CEE-8FEB-4B6D-AB1C-543EE7887F1A}"/>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343791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3871-0AF7-4A77-8C76-710FFEB446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Content Placeholder 2">
            <a:extLst>
              <a:ext uri="{FF2B5EF4-FFF2-40B4-BE49-F238E27FC236}">
                <a16:creationId xmlns:a16="http://schemas.microsoft.com/office/drawing/2014/main" id="{F0E58808-01E6-4DD4-85F7-E0E0A0A7A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a:extLst>
              <a:ext uri="{FF2B5EF4-FFF2-40B4-BE49-F238E27FC236}">
                <a16:creationId xmlns:a16="http://schemas.microsoft.com/office/drawing/2014/main" id="{53F49F90-8A3A-46B0-A455-07EC1CA57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a:extLst>
              <a:ext uri="{FF2B5EF4-FFF2-40B4-BE49-F238E27FC236}">
                <a16:creationId xmlns:a16="http://schemas.microsoft.com/office/drawing/2014/main" id="{E931F7CB-63F2-40CA-ACD1-8B7232916F93}"/>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6" name="Footer Placeholder 5">
            <a:extLst>
              <a:ext uri="{FF2B5EF4-FFF2-40B4-BE49-F238E27FC236}">
                <a16:creationId xmlns:a16="http://schemas.microsoft.com/office/drawing/2014/main" id="{5EF76218-4605-4713-9760-43E38128D89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0C2A0B6-E894-42A9-ABBC-06C693097EA7}"/>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8720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303D-A54A-41F2-A1C3-BB05A6428A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Picture Placeholder 2">
            <a:extLst>
              <a:ext uri="{FF2B5EF4-FFF2-40B4-BE49-F238E27FC236}">
                <a16:creationId xmlns:a16="http://schemas.microsoft.com/office/drawing/2014/main" id="{CE642BF9-E834-4052-9628-9B07C2326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A"/>
          </a:p>
        </p:txBody>
      </p:sp>
      <p:sp>
        <p:nvSpPr>
          <p:cNvPr id="4" name="Text Placeholder 3">
            <a:extLst>
              <a:ext uri="{FF2B5EF4-FFF2-40B4-BE49-F238E27FC236}">
                <a16:creationId xmlns:a16="http://schemas.microsoft.com/office/drawing/2014/main" id="{65C1DF76-CED0-421D-A1B1-7A9ECECFD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a:extLst>
              <a:ext uri="{FF2B5EF4-FFF2-40B4-BE49-F238E27FC236}">
                <a16:creationId xmlns:a16="http://schemas.microsoft.com/office/drawing/2014/main" id="{C675D697-4528-4E74-A083-723FBC9D8014}"/>
              </a:ext>
            </a:extLst>
          </p:cNvPr>
          <p:cNvSpPr>
            <a:spLocks noGrp="1"/>
          </p:cNvSpPr>
          <p:nvPr>
            <p:ph type="dt" sz="half" idx="10"/>
          </p:nvPr>
        </p:nvSpPr>
        <p:spPr/>
        <p:txBody>
          <a:bodyPr/>
          <a:lstStyle/>
          <a:p>
            <a:fld id="{B104445D-A376-489A-A7F8-27879FF444DC}" type="datetimeFigureOut">
              <a:rPr lang="zh-CN" altLang="en-US" smtClean="0"/>
              <a:t>2017/12/30</a:t>
            </a:fld>
            <a:endParaRPr lang="zh-CN" altLang="en-US"/>
          </a:p>
        </p:txBody>
      </p:sp>
      <p:sp>
        <p:nvSpPr>
          <p:cNvPr id="6" name="Footer Placeholder 5">
            <a:extLst>
              <a:ext uri="{FF2B5EF4-FFF2-40B4-BE49-F238E27FC236}">
                <a16:creationId xmlns:a16="http://schemas.microsoft.com/office/drawing/2014/main" id="{AEF81C20-80B6-4A9B-B900-5AB67F86E7B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BC4C167-255A-4D4E-B0B7-A80D5C2F39D4}"/>
              </a:ext>
            </a:extLst>
          </p:cNvPr>
          <p:cNvSpPr>
            <a:spLocks noGrp="1"/>
          </p:cNvSpPr>
          <p:nvPr>
            <p:ph type="sldNum" sz="quarter" idx="12"/>
          </p:nvPr>
        </p:nvSpPr>
        <p:spPr/>
        <p:txBody>
          <a:body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370646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10219-DD0A-4063-8C23-2ABFEAE6E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A"/>
          </a:p>
        </p:txBody>
      </p:sp>
      <p:sp>
        <p:nvSpPr>
          <p:cNvPr id="3" name="Text Placeholder 2">
            <a:extLst>
              <a:ext uri="{FF2B5EF4-FFF2-40B4-BE49-F238E27FC236}">
                <a16:creationId xmlns:a16="http://schemas.microsoft.com/office/drawing/2014/main" id="{30727FC4-D0D5-4983-A4EE-E8FB65B61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D6DDCC0-33F8-4042-80C2-5FC8739A3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4445D-A376-489A-A7F8-27879FF444DC}" type="datetimeFigureOut">
              <a:rPr lang="zh-CN" altLang="en-US" smtClean="0"/>
              <a:t>2017/12/30</a:t>
            </a:fld>
            <a:endParaRPr lang="zh-CN" altLang="en-US"/>
          </a:p>
        </p:txBody>
      </p:sp>
      <p:sp>
        <p:nvSpPr>
          <p:cNvPr id="5" name="Footer Placeholder 4">
            <a:extLst>
              <a:ext uri="{FF2B5EF4-FFF2-40B4-BE49-F238E27FC236}">
                <a16:creationId xmlns:a16="http://schemas.microsoft.com/office/drawing/2014/main" id="{E02E753F-0C8F-421E-B594-E745A6F28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854AE778-874E-48BE-9520-067E95F08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84BA0-1285-45D7-BE93-B52C6FD96A3A}" type="slidenum">
              <a:rPr lang="zh-CN" altLang="en-US" smtClean="0"/>
              <a:t>‹#›</a:t>
            </a:fld>
            <a:endParaRPr lang="zh-CN" altLang="en-US"/>
          </a:p>
        </p:txBody>
      </p:sp>
    </p:spTree>
    <p:extLst>
      <p:ext uri="{BB962C8B-B14F-4D97-AF65-F5344CB8AC3E}">
        <p14:creationId xmlns:p14="http://schemas.microsoft.com/office/powerpoint/2010/main" val="10735396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generated with high confidence">
            <a:extLst>
              <a:ext uri="{FF2B5EF4-FFF2-40B4-BE49-F238E27FC236}">
                <a16:creationId xmlns:a16="http://schemas.microsoft.com/office/drawing/2014/main" id="{B1FE106B-8A53-42CB-8B64-6B5DB5D7F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AC860C-63EC-4275-A4A0-8A394004050A}"/>
              </a:ext>
            </a:extLst>
          </p:cNvPr>
          <p:cNvSpPr>
            <a:spLocks noGrp="1"/>
          </p:cNvSpPr>
          <p:nvPr>
            <p:ph type="ctrTitle"/>
          </p:nvPr>
        </p:nvSpPr>
        <p:spPr>
          <a:xfrm>
            <a:off x="1657923" y="1728772"/>
            <a:ext cx="8588736" cy="2387600"/>
          </a:xfrm>
        </p:spPr>
        <p:txBody>
          <a:bodyPr/>
          <a:lstStyle/>
          <a:p>
            <a:r>
              <a:rPr lang="en-US" altLang="zh-CN" dirty="0"/>
              <a:t>Presentation of GOBOARD</a:t>
            </a:r>
            <a:endParaRPr lang="en-CA" dirty="0"/>
          </a:p>
        </p:txBody>
      </p:sp>
      <p:sp>
        <p:nvSpPr>
          <p:cNvPr id="3" name="Subtitle 2">
            <a:extLst>
              <a:ext uri="{FF2B5EF4-FFF2-40B4-BE49-F238E27FC236}">
                <a16:creationId xmlns:a16="http://schemas.microsoft.com/office/drawing/2014/main" id="{292BD96F-D870-4CDE-8764-EA2AF1975241}"/>
              </a:ext>
            </a:extLst>
          </p:cNvPr>
          <p:cNvSpPr>
            <a:spLocks noGrp="1"/>
          </p:cNvSpPr>
          <p:nvPr>
            <p:ph type="subTitle" idx="1"/>
          </p:nvPr>
        </p:nvSpPr>
        <p:spPr>
          <a:xfrm>
            <a:off x="2216271" y="4208447"/>
            <a:ext cx="7472039" cy="1655762"/>
          </a:xfrm>
        </p:spPr>
        <p:txBody>
          <a:bodyPr/>
          <a:lstStyle/>
          <a:p>
            <a:r>
              <a:rPr lang="en-CA" dirty="0" err="1"/>
              <a:t>TgopKnight</a:t>
            </a:r>
            <a:r>
              <a:rPr lang="en-CA" dirty="0"/>
              <a:t> from Group 3</a:t>
            </a:r>
          </a:p>
        </p:txBody>
      </p:sp>
      <p:sp>
        <p:nvSpPr>
          <p:cNvPr id="13" name="TextBox 12">
            <a:extLst>
              <a:ext uri="{FF2B5EF4-FFF2-40B4-BE49-F238E27FC236}">
                <a16:creationId xmlns:a16="http://schemas.microsoft.com/office/drawing/2014/main" id="{3AD45C31-CC23-4D0F-9B61-A0EB41CFD817}"/>
              </a:ext>
            </a:extLst>
          </p:cNvPr>
          <p:cNvSpPr txBox="1"/>
          <p:nvPr/>
        </p:nvSpPr>
        <p:spPr>
          <a:xfrm>
            <a:off x="2216271" y="1905805"/>
            <a:ext cx="7759455" cy="523220"/>
          </a:xfrm>
          <a:prstGeom prst="rect">
            <a:avLst/>
          </a:prstGeom>
          <a:noFill/>
        </p:spPr>
        <p:txBody>
          <a:bodyPr wrap="square" rtlCol="0">
            <a:spAutoFit/>
          </a:bodyPr>
          <a:lstStyle/>
          <a:p>
            <a:pPr algn="ctr"/>
            <a:r>
              <a:rPr lang="en-CA" sz="28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pic>
        <p:nvPicPr>
          <p:cNvPr id="15" name="Picture 14">
            <a:extLst>
              <a:ext uri="{FF2B5EF4-FFF2-40B4-BE49-F238E27FC236}">
                <a16:creationId xmlns:a16="http://schemas.microsoft.com/office/drawing/2014/main" id="{E25D5ADF-6B23-45C9-A906-867AFE97E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694" y="455566"/>
            <a:ext cx="2779195" cy="1044760"/>
          </a:xfrm>
          <a:prstGeom prst="rect">
            <a:avLst/>
          </a:prstGeom>
        </p:spPr>
      </p:pic>
      <p:sp>
        <p:nvSpPr>
          <p:cNvPr id="16" name="TextBox 15">
            <a:extLst>
              <a:ext uri="{FF2B5EF4-FFF2-40B4-BE49-F238E27FC236}">
                <a16:creationId xmlns:a16="http://schemas.microsoft.com/office/drawing/2014/main" id="{85F794C7-8B57-4B89-AD7A-7B604161620C}"/>
              </a:ext>
            </a:extLst>
          </p:cNvPr>
          <p:cNvSpPr txBox="1"/>
          <p:nvPr/>
        </p:nvSpPr>
        <p:spPr>
          <a:xfrm>
            <a:off x="10588283" y="6217768"/>
            <a:ext cx="1103606" cy="369332"/>
          </a:xfrm>
          <a:prstGeom prst="rect">
            <a:avLst/>
          </a:prstGeom>
          <a:noFill/>
        </p:spPr>
        <p:txBody>
          <a:bodyPr wrap="square" rtlCol="0">
            <a:spAutoFit/>
          </a:bodyPr>
          <a:lstStyle/>
          <a:p>
            <a:pPr algn="ctr"/>
            <a:r>
              <a:rPr lang="en-CA" b="1" dirty="0">
                <a:solidFill>
                  <a:srgbClr val="5C307D"/>
                </a:solidFill>
              </a:rPr>
              <a:t>Week 1</a:t>
            </a:r>
            <a:r>
              <a:rPr lang="en-US" altLang="zh-CN" b="1" dirty="0">
                <a:solidFill>
                  <a:srgbClr val="5C307D"/>
                </a:solidFill>
              </a:rPr>
              <a:t>3</a:t>
            </a:r>
            <a:endParaRPr lang="en-CA" b="1" dirty="0">
              <a:solidFill>
                <a:srgbClr val="5C307D"/>
              </a:solidFill>
            </a:endParaRPr>
          </a:p>
        </p:txBody>
      </p:sp>
    </p:spTree>
    <p:extLst>
      <p:ext uri="{BB962C8B-B14F-4D97-AF65-F5344CB8AC3E}">
        <p14:creationId xmlns:p14="http://schemas.microsoft.com/office/powerpoint/2010/main" val="253849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3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647E5AA-2C55-498E-BC0F-8501BD3A0A8A}"/>
              </a:ext>
            </a:extLst>
          </p:cNvPr>
          <p:cNvSpPr>
            <a:spLocks noGrp="1"/>
          </p:cNvSpPr>
          <p:nvPr>
            <p:ph type="title"/>
          </p:nvPr>
        </p:nvSpPr>
        <p:spPr>
          <a:xfrm>
            <a:off x="630424" y="698249"/>
            <a:ext cx="8534400" cy="1507067"/>
          </a:xfrm>
        </p:spPr>
        <p:txBody>
          <a:bodyPr/>
          <a:lstStyle/>
          <a:p>
            <a:r>
              <a:rPr lang="en-US" altLang="zh-CN" dirty="0"/>
              <a:t>WITHDRAW</a:t>
            </a:r>
            <a:endParaRPr lang="zh-CN" altLang="en-US" dirty="0"/>
          </a:p>
        </p:txBody>
      </p:sp>
      <p:sp>
        <p:nvSpPr>
          <p:cNvPr id="7" name="内容占位符 2">
            <a:extLst>
              <a:ext uri="{FF2B5EF4-FFF2-40B4-BE49-F238E27FC236}">
                <a16:creationId xmlns:a16="http://schemas.microsoft.com/office/drawing/2014/main" id="{6A42EA9A-E7DC-4AF3-A30B-4D5A89B74C43}"/>
              </a:ext>
            </a:extLst>
          </p:cNvPr>
          <p:cNvSpPr>
            <a:spLocks noGrp="1"/>
          </p:cNvSpPr>
          <p:nvPr>
            <p:ph idx="1"/>
          </p:nvPr>
        </p:nvSpPr>
        <p:spPr>
          <a:xfrm>
            <a:off x="630424" y="2625661"/>
            <a:ext cx="8534400" cy="3615267"/>
          </a:xfrm>
        </p:spPr>
        <p:txBody>
          <a:bodyPr/>
          <a:lstStyle/>
          <a:p>
            <a:r>
              <a:rPr lang="en-US" altLang="zh-CN" dirty="0"/>
              <a:t>Jack</a:t>
            </a:r>
          </a:p>
          <a:p>
            <a:pPr lvl="1"/>
            <a:r>
              <a:rPr lang="en-US" altLang="zh-CN" dirty="0"/>
              <a:t>Data Structure: Stack</a:t>
            </a:r>
          </a:p>
          <a:p>
            <a:pPr lvl="1"/>
            <a:r>
              <a:rPr lang="en-US" altLang="zh-CN" dirty="0"/>
              <a:t>Needn’t record placed color</a:t>
            </a:r>
          </a:p>
          <a:p>
            <a:pPr lvl="1"/>
            <a:r>
              <a:rPr lang="en-US" altLang="zh-CN" dirty="0" err="1"/>
              <a:t>Keyboard.keyPressed</a:t>
            </a:r>
            <a:r>
              <a:rPr lang="en-US" altLang="zh-CN" dirty="0"/>
              <a:t>() = ‘B’</a:t>
            </a:r>
          </a:p>
        </p:txBody>
      </p:sp>
    </p:spTree>
    <p:extLst>
      <p:ext uri="{BB962C8B-B14F-4D97-AF65-F5344CB8AC3E}">
        <p14:creationId xmlns:p14="http://schemas.microsoft.com/office/powerpoint/2010/main" val="67660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6DC3BA90-9688-4651-BB23-6B1849C24B10}"/>
              </a:ext>
            </a:extLst>
          </p:cNvPr>
          <p:cNvSpPr>
            <a:spLocks noGrp="1"/>
          </p:cNvSpPr>
          <p:nvPr>
            <p:ph type="title"/>
          </p:nvPr>
        </p:nvSpPr>
        <p:spPr>
          <a:xfrm>
            <a:off x="630424" y="698249"/>
            <a:ext cx="8534400" cy="1507067"/>
          </a:xfrm>
        </p:spPr>
        <p:txBody>
          <a:bodyPr/>
          <a:lstStyle/>
          <a:p>
            <a:r>
              <a:rPr lang="en-US" altLang="zh-CN" dirty="0"/>
              <a:t>CLEAR</a:t>
            </a:r>
            <a:endParaRPr lang="zh-CN" altLang="en-US" dirty="0"/>
          </a:p>
        </p:txBody>
      </p:sp>
      <p:sp>
        <p:nvSpPr>
          <p:cNvPr id="7" name="内容占位符 2">
            <a:extLst>
              <a:ext uri="{FF2B5EF4-FFF2-40B4-BE49-F238E27FC236}">
                <a16:creationId xmlns:a16="http://schemas.microsoft.com/office/drawing/2014/main" id="{EB942698-9E67-4113-8D9B-DB26CF5AA191}"/>
              </a:ext>
            </a:extLst>
          </p:cNvPr>
          <p:cNvSpPr>
            <a:spLocks noGrp="1"/>
          </p:cNvSpPr>
          <p:nvPr>
            <p:ph idx="1"/>
          </p:nvPr>
        </p:nvSpPr>
        <p:spPr>
          <a:xfrm>
            <a:off x="630424" y="2625661"/>
            <a:ext cx="8534400" cy="3615267"/>
          </a:xfrm>
        </p:spPr>
        <p:txBody>
          <a:bodyPr/>
          <a:lstStyle/>
          <a:p>
            <a:r>
              <a:rPr lang="en-US" altLang="zh-CN" dirty="0"/>
              <a:t>Jack</a:t>
            </a:r>
          </a:p>
          <a:p>
            <a:pPr lvl="1"/>
            <a:r>
              <a:rPr lang="en-US" altLang="zh-CN" dirty="0" err="1"/>
              <a:t>InitChessBoard</a:t>
            </a:r>
            <a:r>
              <a:rPr lang="en-US" altLang="zh-CN" dirty="0"/>
              <a:t>()</a:t>
            </a:r>
          </a:p>
          <a:p>
            <a:pPr lvl="1"/>
            <a:r>
              <a:rPr lang="en-US" altLang="zh-CN" dirty="0" err="1"/>
              <a:t>Keyboard.keyPressed</a:t>
            </a:r>
            <a:r>
              <a:rPr lang="en-US" altLang="zh-CN" dirty="0"/>
              <a:t>() = ‘R’</a:t>
            </a:r>
          </a:p>
        </p:txBody>
      </p:sp>
    </p:spTree>
    <p:extLst>
      <p:ext uri="{BB962C8B-B14F-4D97-AF65-F5344CB8AC3E}">
        <p14:creationId xmlns:p14="http://schemas.microsoft.com/office/powerpoint/2010/main" val="178324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305C91C7-9B67-4574-997E-A7A91518ABC4}"/>
              </a:ext>
            </a:extLst>
          </p:cNvPr>
          <p:cNvSpPr>
            <a:spLocks noGrp="1"/>
          </p:cNvSpPr>
          <p:nvPr>
            <p:ph type="title"/>
          </p:nvPr>
        </p:nvSpPr>
        <p:spPr>
          <a:xfrm>
            <a:off x="630424" y="698249"/>
            <a:ext cx="8534400" cy="1507067"/>
          </a:xfrm>
        </p:spPr>
        <p:txBody>
          <a:bodyPr/>
          <a:lstStyle/>
          <a:p>
            <a:r>
              <a:rPr lang="en-US" altLang="zh-CN" dirty="0"/>
              <a:t>QUIT</a:t>
            </a:r>
            <a:endParaRPr lang="zh-CN" altLang="en-US" dirty="0"/>
          </a:p>
        </p:txBody>
      </p:sp>
      <p:sp>
        <p:nvSpPr>
          <p:cNvPr id="7" name="内容占位符 2">
            <a:extLst>
              <a:ext uri="{FF2B5EF4-FFF2-40B4-BE49-F238E27FC236}">
                <a16:creationId xmlns:a16="http://schemas.microsoft.com/office/drawing/2014/main" id="{AEFB7C52-A5A8-451D-9E9D-C90C0AB91142}"/>
              </a:ext>
            </a:extLst>
          </p:cNvPr>
          <p:cNvSpPr>
            <a:spLocks noGrp="1"/>
          </p:cNvSpPr>
          <p:nvPr>
            <p:ph idx="1"/>
          </p:nvPr>
        </p:nvSpPr>
        <p:spPr>
          <a:xfrm>
            <a:off x="630424" y="2625661"/>
            <a:ext cx="8534400" cy="3615267"/>
          </a:xfrm>
        </p:spPr>
        <p:txBody>
          <a:bodyPr/>
          <a:lstStyle/>
          <a:p>
            <a:r>
              <a:rPr lang="en-US" altLang="zh-CN" dirty="0"/>
              <a:t>Jack</a:t>
            </a:r>
          </a:p>
          <a:p>
            <a:pPr lvl="1"/>
            <a:r>
              <a:rPr lang="en-US" altLang="zh-CN" dirty="0"/>
              <a:t>Return ;</a:t>
            </a:r>
          </a:p>
          <a:p>
            <a:pPr lvl="1"/>
            <a:r>
              <a:rPr lang="en-US" altLang="zh-CN" dirty="0" err="1"/>
              <a:t>Keyboard.keyPressed</a:t>
            </a:r>
            <a:r>
              <a:rPr lang="en-US" altLang="zh-CN" dirty="0"/>
              <a:t>() = ‘Q’</a:t>
            </a:r>
          </a:p>
        </p:txBody>
      </p:sp>
    </p:spTree>
    <p:extLst>
      <p:ext uri="{BB962C8B-B14F-4D97-AF65-F5344CB8AC3E}">
        <p14:creationId xmlns:p14="http://schemas.microsoft.com/office/powerpoint/2010/main" val="165898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49698FD6-41D5-4875-9E50-79690BAC1971}"/>
              </a:ext>
            </a:extLst>
          </p:cNvPr>
          <p:cNvSpPr>
            <a:spLocks noGrp="1"/>
          </p:cNvSpPr>
          <p:nvPr>
            <p:ph type="title"/>
          </p:nvPr>
        </p:nvSpPr>
        <p:spPr>
          <a:xfrm>
            <a:off x="630424" y="698249"/>
            <a:ext cx="8534400" cy="1507067"/>
          </a:xfrm>
        </p:spPr>
        <p:txBody>
          <a:bodyPr/>
          <a:lstStyle/>
          <a:p>
            <a:r>
              <a:rPr lang="en-US" altLang="zh-CN" dirty="0"/>
              <a:t>HINT</a:t>
            </a:r>
            <a:endParaRPr lang="zh-CN" altLang="en-US" dirty="0"/>
          </a:p>
        </p:txBody>
      </p:sp>
      <p:sp>
        <p:nvSpPr>
          <p:cNvPr id="7" name="内容占位符 2">
            <a:extLst>
              <a:ext uri="{FF2B5EF4-FFF2-40B4-BE49-F238E27FC236}">
                <a16:creationId xmlns:a16="http://schemas.microsoft.com/office/drawing/2014/main" id="{F2AF7391-6412-49C4-B8B3-F5400092F467}"/>
              </a:ext>
            </a:extLst>
          </p:cNvPr>
          <p:cNvSpPr>
            <a:spLocks noGrp="1"/>
          </p:cNvSpPr>
          <p:nvPr>
            <p:ph idx="1"/>
          </p:nvPr>
        </p:nvSpPr>
        <p:spPr>
          <a:xfrm>
            <a:off x="639389" y="2021044"/>
            <a:ext cx="8534400" cy="4729380"/>
          </a:xfrm>
        </p:spPr>
        <p:txBody>
          <a:bodyPr/>
          <a:lstStyle/>
          <a:p>
            <a:r>
              <a:rPr lang="en-US" altLang="zh-CN" dirty="0"/>
              <a:t>The Screen is very small (256 * 512)</a:t>
            </a:r>
          </a:p>
          <a:p>
            <a:pPr lvl="1"/>
            <a:r>
              <a:rPr lang="en-US" altLang="zh-CN" dirty="0"/>
              <a:t>System: ERROR 8</a:t>
            </a:r>
          </a:p>
          <a:p>
            <a:pPr lvl="1"/>
            <a:r>
              <a:rPr lang="en-US" altLang="zh-CN" dirty="0"/>
              <a:t>Reason: output beyond the Screen</a:t>
            </a:r>
          </a:p>
          <a:p>
            <a:r>
              <a:rPr lang="en-US" altLang="zh-CN" dirty="0"/>
              <a:t>Better not using vim as the editor</a:t>
            </a:r>
          </a:p>
          <a:p>
            <a:pPr lvl="1"/>
            <a:r>
              <a:rPr lang="en-US" altLang="zh-CN" dirty="0"/>
              <a:t>Its syntax coded with the format of xml (*.xml)</a:t>
            </a:r>
          </a:p>
          <a:p>
            <a:pPr lvl="1"/>
            <a:r>
              <a:rPr lang="en-US" altLang="zh-CN" dirty="0"/>
              <a:t>Vim use its own format (*.vim)</a:t>
            </a:r>
          </a:p>
          <a:p>
            <a:r>
              <a:rPr lang="en-US" altLang="zh-CN" dirty="0"/>
              <a:t>Jack expression does not follow the usual priority</a:t>
            </a:r>
          </a:p>
          <a:p>
            <a:pPr lvl="1"/>
            <a:r>
              <a:rPr lang="en-US" altLang="zh-CN" dirty="0"/>
              <a:t>A + B * C = (A + B) * C</a:t>
            </a:r>
          </a:p>
        </p:txBody>
      </p:sp>
    </p:spTree>
    <p:extLst>
      <p:ext uri="{BB962C8B-B14F-4D97-AF65-F5344CB8AC3E}">
        <p14:creationId xmlns:p14="http://schemas.microsoft.com/office/powerpoint/2010/main" val="293573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8" dur="500"/>
                                        <p:tgtEl>
                                          <p:spTgt spid="7">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1" dur="500"/>
                                        <p:tgtEl>
                                          <p:spTgt spid="7">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9" dur="500"/>
                                        <p:tgtEl>
                                          <p:spTgt spid="7">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AF301664-42A4-46BC-A377-D7DB7EA0911A}"/>
              </a:ext>
            </a:extLst>
          </p:cNvPr>
          <p:cNvSpPr>
            <a:spLocks noGrp="1"/>
          </p:cNvSpPr>
          <p:nvPr>
            <p:ph type="title"/>
          </p:nvPr>
        </p:nvSpPr>
        <p:spPr>
          <a:xfrm>
            <a:off x="630424" y="698249"/>
            <a:ext cx="8534400" cy="1507067"/>
          </a:xfrm>
        </p:spPr>
        <p:txBody>
          <a:bodyPr/>
          <a:lstStyle/>
          <a:p>
            <a:r>
              <a:rPr lang="en-US" altLang="zh-CN" dirty="0"/>
              <a:t>HINT</a:t>
            </a:r>
            <a:endParaRPr lang="zh-CN" altLang="en-US" dirty="0"/>
          </a:p>
        </p:txBody>
      </p:sp>
      <p:sp>
        <p:nvSpPr>
          <p:cNvPr id="7" name="内容占位符 2">
            <a:extLst>
              <a:ext uri="{FF2B5EF4-FFF2-40B4-BE49-F238E27FC236}">
                <a16:creationId xmlns:a16="http://schemas.microsoft.com/office/drawing/2014/main" id="{EF35F64B-606B-4532-AFB0-A8A6042CAFD9}"/>
              </a:ext>
            </a:extLst>
          </p:cNvPr>
          <p:cNvSpPr>
            <a:spLocks noGrp="1"/>
          </p:cNvSpPr>
          <p:nvPr>
            <p:ph idx="1"/>
          </p:nvPr>
        </p:nvSpPr>
        <p:spPr>
          <a:xfrm>
            <a:off x="630424" y="2021044"/>
            <a:ext cx="8534400" cy="4729380"/>
          </a:xfrm>
        </p:spPr>
        <p:txBody>
          <a:bodyPr/>
          <a:lstStyle/>
          <a:p>
            <a:r>
              <a:rPr lang="en-US" altLang="zh-CN" dirty="0" err="1"/>
              <a:t>VMEmulator</a:t>
            </a:r>
            <a:r>
              <a:rPr lang="en-US" altLang="zh-CN" dirty="0"/>
              <a:t>: Animate: No animation</a:t>
            </a:r>
          </a:p>
          <a:p>
            <a:pPr lvl="1"/>
            <a:r>
              <a:rPr lang="en-US" altLang="zh-CN" dirty="0"/>
              <a:t>Sorry for blaming Jack as a very slow language</a:t>
            </a:r>
          </a:p>
        </p:txBody>
      </p:sp>
    </p:spTree>
    <p:extLst>
      <p:ext uri="{BB962C8B-B14F-4D97-AF65-F5344CB8AC3E}">
        <p14:creationId xmlns:p14="http://schemas.microsoft.com/office/powerpoint/2010/main" val="336224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FD6AC02B-1395-4E3B-9D21-951AF355C754}"/>
              </a:ext>
            </a:extLst>
          </p:cNvPr>
          <p:cNvSpPr>
            <a:spLocks noGrp="1"/>
          </p:cNvSpPr>
          <p:nvPr>
            <p:ph type="title"/>
          </p:nvPr>
        </p:nvSpPr>
        <p:spPr>
          <a:xfrm>
            <a:off x="630424" y="698249"/>
            <a:ext cx="8534400" cy="1507067"/>
          </a:xfrm>
        </p:spPr>
        <p:txBody>
          <a:bodyPr/>
          <a:lstStyle/>
          <a:p>
            <a:r>
              <a:rPr lang="en-US" altLang="zh-CN" dirty="0"/>
              <a:t>Our Problems</a:t>
            </a:r>
            <a:endParaRPr lang="zh-CN" altLang="en-US" dirty="0"/>
          </a:p>
        </p:txBody>
      </p:sp>
      <p:sp>
        <p:nvSpPr>
          <p:cNvPr id="7" name="内容占位符 2">
            <a:extLst>
              <a:ext uri="{FF2B5EF4-FFF2-40B4-BE49-F238E27FC236}">
                <a16:creationId xmlns:a16="http://schemas.microsoft.com/office/drawing/2014/main" id="{51197A5F-EAA5-4928-8D8F-91AC699B523B}"/>
              </a:ext>
            </a:extLst>
          </p:cNvPr>
          <p:cNvSpPr>
            <a:spLocks noGrp="1"/>
          </p:cNvSpPr>
          <p:nvPr>
            <p:ph idx="1"/>
          </p:nvPr>
        </p:nvSpPr>
        <p:spPr>
          <a:xfrm>
            <a:off x="630424" y="2625661"/>
            <a:ext cx="8534400" cy="3615267"/>
          </a:xfrm>
        </p:spPr>
        <p:txBody>
          <a:bodyPr/>
          <a:lstStyle/>
          <a:p>
            <a:r>
              <a:rPr lang="en-US" altLang="zh-CN" dirty="0"/>
              <a:t>In fact, the Click was static initially.</a:t>
            </a:r>
          </a:p>
          <a:p>
            <a:r>
              <a:rPr lang="en-US" altLang="zh-CN" dirty="0"/>
              <a:t>But that was too inconspicuous(ugly)…</a:t>
            </a:r>
          </a:p>
          <a:p>
            <a:r>
              <a:rPr lang="en-US" altLang="zh-CN" dirty="0"/>
              <a:t>Sol: Make it blink!</a:t>
            </a:r>
          </a:p>
          <a:p>
            <a:endParaRPr lang="en-US" altLang="zh-CN" dirty="0"/>
          </a:p>
        </p:txBody>
      </p:sp>
      <p:pic>
        <p:nvPicPr>
          <p:cNvPr id="8" name="图片 7">
            <a:extLst>
              <a:ext uri="{FF2B5EF4-FFF2-40B4-BE49-F238E27FC236}">
                <a16:creationId xmlns:a16="http://schemas.microsoft.com/office/drawing/2014/main" id="{4E61FBFB-F546-47A7-A330-E843E61BD3A1}"/>
              </a:ext>
            </a:extLst>
          </p:cNvPr>
          <p:cNvPicPr>
            <a:picLocks noChangeAspect="1"/>
          </p:cNvPicPr>
          <p:nvPr/>
        </p:nvPicPr>
        <p:blipFill>
          <a:blip r:embed="rId4"/>
          <a:stretch>
            <a:fillRect/>
          </a:stretch>
        </p:blipFill>
        <p:spPr>
          <a:xfrm>
            <a:off x="6770704" y="3247238"/>
            <a:ext cx="1872605" cy="1772998"/>
          </a:xfrm>
          <a:prstGeom prst="rect">
            <a:avLst/>
          </a:prstGeom>
        </p:spPr>
      </p:pic>
    </p:spTree>
    <p:extLst>
      <p:ext uri="{BB962C8B-B14F-4D97-AF65-F5344CB8AC3E}">
        <p14:creationId xmlns:p14="http://schemas.microsoft.com/office/powerpoint/2010/main" val="343253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A4ACDC25-DA3A-450D-94AE-7D7705DD3135}"/>
              </a:ext>
            </a:extLst>
          </p:cNvPr>
          <p:cNvSpPr>
            <a:spLocks noGrp="1"/>
          </p:cNvSpPr>
          <p:nvPr>
            <p:ph type="title"/>
          </p:nvPr>
        </p:nvSpPr>
        <p:spPr>
          <a:xfrm>
            <a:off x="630424" y="698249"/>
            <a:ext cx="8534400" cy="1507067"/>
          </a:xfrm>
        </p:spPr>
        <p:txBody>
          <a:bodyPr/>
          <a:lstStyle/>
          <a:p>
            <a:r>
              <a:rPr lang="en-US" altLang="zh-CN" dirty="0"/>
              <a:t>Our Problems</a:t>
            </a:r>
            <a:endParaRPr lang="zh-CN" altLang="en-US" dirty="0"/>
          </a:p>
        </p:txBody>
      </p:sp>
      <p:sp>
        <p:nvSpPr>
          <p:cNvPr id="7" name="内容占位符 2">
            <a:extLst>
              <a:ext uri="{FF2B5EF4-FFF2-40B4-BE49-F238E27FC236}">
                <a16:creationId xmlns:a16="http://schemas.microsoft.com/office/drawing/2014/main" id="{CA688D8C-F354-4235-9E6E-0E8444A7C31D}"/>
              </a:ext>
            </a:extLst>
          </p:cNvPr>
          <p:cNvSpPr>
            <a:spLocks noGrp="1"/>
          </p:cNvSpPr>
          <p:nvPr>
            <p:ph idx="1"/>
          </p:nvPr>
        </p:nvSpPr>
        <p:spPr>
          <a:xfrm>
            <a:off x="639389" y="1837765"/>
            <a:ext cx="10091364" cy="4403164"/>
          </a:xfrm>
        </p:spPr>
        <p:txBody>
          <a:bodyPr>
            <a:normAutofit fontScale="92500" lnSpcReduction="20000"/>
          </a:bodyPr>
          <a:lstStyle/>
          <a:p>
            <a:r>
              <a:rPr lang="en-US" altLang="zh-CN" dirty="0"/>
              <a:t>Code:</a:t>
            </a:r>
          </a:p>
          <a:p>
            <a:r>
              <a:rPr lang="en-US" altLang="zh-CN" dirty="0"/>
              <a:t>method void Display() {</a:t>
            </a:r>
          </a:p>
          <a:p>
            <a:r>
              <a:rPr lang="en-US" altLang="zh-CN" dirty="0"/>
              <a:t>		let </a:t>
            </a:r>
            <a:r>
              <a:rPr lang="en-US" altLang="zh-CN" dirty="0" err="1"/>
              <a:t>cnt</a:t>
            </a:r>
            <a:r>
              <a:rPr lang="en-US" altLang="zh-CN" dirty="0"/>
              <a:t> = </a:t>
            </a:r>
            <a:r>
              <a:rPr lang="en-US" altLang="zh-CN" dirty="0" err="1"/>
              <a:t>cnt</a:t>
            </a:r>
            <a:r>
              <a:rPr lang="en-US" altLang="zh-CN" dirty="0"/>
              <a:t> + 1;</a:t>
            </a:r>
          </a:p>
          <a:p>
            <a:r>
              <a:rPr lang="en-US" altLang="zh-CN" dirty="0"/>
              <a:t>		if (</a:t>
            </a:r>
            <a:r>
              <a:rPr lang="en-US" altLang="zh-CN" dirty="0" err="1"/>
              <a:t>cnt</a:t>
            </a:r>
            <a:r>
              <a:rPr lang="en-US" altLang="zh-CN" dirty="0"/>
              <a:t> &gt; 599) {</a:t>
            </a:r>
          </a:p>
          <a:p>
            <a:r>
              <a:rPr lang="en-US" altLang="zh-CN" dirty="0"/>
              <a:t>			if (</a:t>
            </a:r>
            <a:r>
              <a:rPr lang="en-US" altLang="zh-CN" dirty="0" err="1"/>
              <a:t>cnt</a:t>
            </a:r>
            <a:r>
              <a:rPr lang="en-US" altLang="zh-CN" dirty="0"/>
              <a:t> = 600) { do </a:t>
            </a:r>
            <a:r>
              <a:rPr lang="en-US" altLang="zh-CN" dirty="0" err="1"/>
              <a:t>DisplayPiece</a:t>
            </a:r>
            <a:r>
              <a:rPr lang="en-US" altLang="zh-CN" dirty="0"/>
              <a:t>(</a:t>
            </a:r>
            <a:r>
              <a:rPr lang="en-US" altLang="zh-CN" dirty="0" err="1"/>
              <a:t>ClickX</a:t>
            </a:r>
            <a:r>
              <a:rPr lang="en-US" altLang="zh-CN" dirty="0"/>
              <a:t> * Size + </a:t>
            </a:r>
            <a:r>
              <a:rPr lang="en-US" altLang="zh-CN" dirty="0" err="1"/>
              <a:t>ClickY</a:t>
            </a:r>
            <a:r>
              <a:rPr lang="en-US" altLang="zh-CN" dirty="0"/>
              <a:t>); }</a:t>
            </a:r>
          </a:p>
          <a:p>
            <a:r>
              <a:rPr lang="en-US" altLang="zh-CN" dirty="0"/>
              <a:t>			if (</a:t>
            </a:r>
            <a:r>
              <a:rPr lang="en-US" altLang="zh-CN" dirty="0" err="1"/>
              <a:t>cnt</a:t>
            </a:r>
            <a:r>
              <a:rPr lang="en-US" altLang="zh-CN" dirty="0"/>
              <a:t> &gt; 19999) { let </a:t>
            </a:r>
            <a:r>
              <a:rPr lang="en-US" altLang="zh-CN" dirty="0" err="1"/>
              <a:t>cnt</a:t>
            </a:r>
            <a:r>
              <a:rPr lang="en-US" altLang="zh-CN" dirty="0"/>
              <a:t> = 0; }</a:t>
            </a:r>
          </a:p>
          <a:p>
            <a:r>
              <a:rPr lang="en-US" altLang="zh-CN" dirty="0"/>
              <a:t>		}</a:t>
            </a:r>
          </a:p>
          <a:p>
            <a:r>
              <a:rPr lang="en-US" altLang="zh-CN" dirty="0"/>
              <a:t>		else { do </a:t>
            </a:r>
            <a:r>
              <a:rPr lang="en-US" altLang="zh-CN" dirty="0" err="1"/>
              <a:t>DisplayClick</a:t>
            </a:r>
            <a:r>
              <a:rPr lang="en-US" altLang="zh-CN" dirty="0"/>
              <a:t>(); }</a:t>
            </a:r>
          </a:p>
          <a:p>
            <a:r>
              <a:rPr lang="en-US" altLang="zh-CN" dirty="0"/>
              <a:t>		return ;</a:t>
            </a:r>
          </a:p>
          <a:p>
            <a:r>
              <a:rPr lang="en-US" altLang="zh-CN" dirty="0"/>
              <a:t>	}</a:t>
            </a:r>
          </a:p>
          <a:p>
            <a:endParaRPr lang="en-US" altLang="zh-CN" dirty="0"/>
          </a:p>
        </p:txBody>
      </p:sp>
    </p:spTree>
    <p:extLst>
      <p:ext uri="{BB962C8B-B14F-4D97-AF65-F5344CB8AC3E}">
        <p14:creationId xmlns:p14="http://schemas.microsoft.com/office/powerpoint/2010/main" val="61978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9" end="9"/>
                                            </p:txEl>
                                          </p:spTgt>
                                        </p:tgtEl>
                                        <p:attrNameLst>
                                          <p:attrName>style.visibility</p:attrName>
                                        </p:attrNameLst>
                                      </p:cBhvr>
                                      <p:to>
                                        <p:strVal val="visible"/>
                                      </p:to>
                                    </p:set>
                                    <p:animEffect transition="in" filter="randombar(horizontal)">
                                      <p:cBhvr>
                                        <p:cTn id="10" dur="500"/>
                                        <p:tgtEl>
                                          <p:spTgt spid="7">
                                            <p:txEl>
                                              <p:pRg st="9" end="9"/>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6" dur="500"/>
                                        <p:tgtEl>
                                          <p:spTgt spid="7">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9" dur="500"/>
                                        <p:tgtEl>
                                          <p:spTgt spid="7">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2" dur="500"/>
                                        <p:tgtEl>
                                          <p:spTgt spid="7">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5" dur="500"/>
                                        <p:tgtEl>
                                          <p:spTgt spid="7">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8" dur="500"/>
                                        <p:tgtEl>
                                          <p:spTgt spid="7">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1" dur="500"/>
                                        <p:tgtEl>
                                          <p:spTgt spid="7">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randombar(horizontal)">
                                      <p:cBhvr>
                                        <p:cTn id="34"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31D0B2CC-F559-445E-B415-2BDE2953C92E}"/>
              </a:ext>
            </a:extLst>
          </p:cNvPr>
          <p:cNvSpPr>
            <a:spLocks noGrp="1"/>
          </p:cNvSpPr>
          <p:nvPr>
            <p:ph type="title"/>
          </p:nvPr>
        </p:nvSpPr>
        <p:spPr>
          <a:xfrm>
            <a:off x="630424" y="698249"/>
            <a:ext cx="8534400" cy="1507067"/>
          </a:xfrm>
        </p:spPr>
        <p:txBody>
          <a:bodyPr/>
          <a:lstStyle/>
          <a:p>
            <a:r>
              <a:rPr lang="en-US" altLang="zh-CN" dirty="0"/>
              <a:t>HOWEVER</a:t>
            </a:r>
            <a:endParaRPr lang="zh-CN" altLang="en-US" dirty="0"/>
          </a:p>
        </p:txBody>
      </p:sp>
      <p:sp>
        <p:nvSpPr>
          <p:cNvPr id="7" name="内容占位符 2">
            <a:extLst>
              <a:ext uri="{FF2B5EF4-FFF2-40B4-BE49-F238E27FC236}">
                <a16:creationId xmlns:a16="http://schemas.microsoft.com/office/drawing/2014/main" id="{5ED7F1B2-B205-427B-8567-0636CE68C5A8}"/>
              </a:ext>
            </a:extLst>
          </p:cNvPr>
          <p:cNvSpPr>
            <a:spLocks noGrp="1"/>
          </p:cNvSpPr>
          <p:nvPr>
            <p:ph idx="1"/>
          </p:nvPr>
        </p:nvSpPr>
        <p:spPr>
          <a:xfrm>
            <a:off x="630424" y="2625661"/>
            <a:ext cx="8534400" cy="3615267"/>
          </a:xfrm>
        </p:spPr>
        <p:txBody>
          <a:bodyPr/>
          <a:lstStyle/>
          <a:p>
            <a:r>
              <a:rPr lang="en-US" altLang="zh-CN" dirty="0"/>
              <a:t>When the click displayed on a black Stone, it is still not very conspicuous……</a:t>
            </a:r>
          </a:p>
          <a:p>
            <a:endParaRPr lang="en-US" altLang="zh-CN" dirty="0"/>
          </a:p>
          <a:p>
            <a:r>
              <a:rPr lang="en-US" altLang="zh-CN" dirty="0"/>
              <a:t>Primary reason: the Screen is a little bit small…</a:t>
            </a:r>
          </a:p>
        </p:txBody>
      </p:sp>
    </p:spTree>
    <p:extLst>
      <p:ext uri="{BB962C8B-B14F-4D97-AF65-F5344CB8AC3E}">
        <p14:creationId xmlns:p14="http://schemas.microsoft.com/office/powerpoint/2010/main" val="42830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Our Problems</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3" y="2634626"/>
            <a:ext cx="9293505" cy="3615267"/>
          </a:xfrm>
        </p:spPr>
        <p:txBody>
          <a:bodyPr/>
          <a:lstStyle/>
          <a:p>
            <a:r>
              <a:rPr lang="en-US" altLang="zh-CN" dirty="0"/>
              <a:t>When display the Block, sometimes the part it locate will refresh to white</a:t>
            </a:r>
          </a:p>
          <a:p>
            <a:r>
              <a:rPr lang="en-US" altLang="zh-CN" dirty="0"/>
              <a:t>This problem become evident when the Block displayed on a Black Stone</a:t>
            </a:r>
          </a:p>
          <a:p>
            <a:r>
              <a:rPr lang="en-US" altLang="zh-CN" dirty="0"/>
              <a:t>Sol:?</a:t>
            </a:r>
          </a:p>
        </p:txBody>
      </p:sp>
    </p:spTree>
    <p:extLst>
      <p:ext uri="{BB962C8B-B14F-4D97-AF65-F5344CB8AC3E}">
        <p14:creationId xmlns:p14="http://schemas.microsoft.com/office/powerpoint/2010/main" val="153586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Rule 1: the rule of liberty</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3" y="1972236"/>
            <a:ext cx="9293505" cy="4277658"/>
          </a:xfrm>
        </p:spPr>
        <p:txBody>
          <a:bodyPr>
            <a:noAutofit/>
          </a:bodyPr>
          <a:lstStyle/>
          <a:p>
            <a:r>
              <a:rPr lang="en-US" altLang="zh-CN" sz="3200" dirty="0"/>
              <a:t>Description</a:t>
            </a:r>
          </a:p>
          <a:p>
            <a:pPr lvl="1"/>
            <a:r>
              <a:rPr lang="en-US" altLang="zh-CN" sz="2800" dirty="0"/>
              <a:t>Liberty: empty points directly orthogonally adjacent to the Stone</a:t>
            </a:r>
          </a:p>
          <a:p>
            <a:pPr lvl="2"/>
            <a:r>
              <a:rPr lang="en-US" altLang="zh-CN" sz="2400" dirty="0"/>
              <a:t>For Stones with the same color and connected with each other in the way above, we consider these Stones as a whole</a:t>
            </a:r>
          </a:p>
          <a:p>
            <a:pPr lvl="1"/>
            <a:r>
              <a:rPr lang="en-US" altLang="zh-CN" sz="2800" dirty="0"/>
              <a:t>If a connected Stone block has No liberty, it should be removed from board</a:t>
            </a:r>
          </a:p>
          <a:p>
            <a:pPr lvl="1"/>
            <a:r>
              <a:rPr lang="en-US" altLang="zh-CN" sz="2800" dirty="0"/>
              <a:t>If the connected Stone block with the Stone placed just now has No liberty, we should consider other connected block first</a:t>
            </a:r>
          </a:p>
        </p:txBody>
      </p:sp>
    </p:spTree>
    <p:extLst>
      <p:ext uri="{BB962C8B-B14F-4D97-AF65-F5344CB8AC3E}">
        <p14:creationId xmlns:p14="http://schemas.microsoft.com/office/powerpoint/2010/main" val="62025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a:t>
            </a:r>
            <a:r>
              <a:rPr lang="en-US" altLang="zh-CN" b="1" dirty="0">
                <a:solidFill>
                  <a:srgbClr val="5C307D"/>
                </a:solidFill>
              </a:rPr>
              <a:t>3</a:t>
            </a:r>
            <a:endParaRPr lang="en-CA" b="1" dirty="0">
              <a:solidFill>
                <a:srgbClr val="5C307D"/>
              </a:solidFill>
            </a:endParaRP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FD55C58C-8A83-477E-8DBD-686A2F0D2021}"/>
              </a:ext>
            </a:extLst>
          </p:cNvPr>
          <p:cNvSpPr>
            <a:spLocks noGrp="1"/>
          </p:cNvSpPr>
          <p:nvPr>
            <p:ph type="title"/>
          </p:nvPr>
        </p:nvSpPr>
        <p:spPr>
          <a:xfrm>
            <a:off x="630424" y="698249"/>
            <a:ext cx="8534400" cy="1507067"/>
          </a:xfrm>
        </p:spPr>
        <p:txBody>
          <a:bodyPr/>
          <a:lstStyle/>
          <a:p>
            <a:r>
              <a:rPr lang="en-US" altLang="zh-CN" dirty="0"/>
              <a:t>EFFECTION</a:t>
            </a:r>
            <a:endParaRPr lang="zh-CN" altLang="en-US" dirty="0"/>
          </a:p>
        </p:txBody>
      </p:sp>
      <p:sp>
        <p:nvSpPr>
          <p:cNvPr id="7" name="内容占位符 2">
            <a:extLst>
              <a:ext uri="{FF2B5EF4-FFF2-40B4-BE49-F238E27FC236}">
                <a16:creationId xmlns:a16="http://schemas.microsoft.com/office/drawing/2014/main" id="{9EFDF98C-DCDC-4122-9E8B-BD694C788480}"/>
              </a:ext>
            </a:extLst>
          </p:cNvPr>
          <p:cNvSpPr>
            <a:spLocks noGrp="1"/>
          </p:cNvSpPr>
          <p:nvPr>
            <p:ph idx="1"/>
          </p:nvPr>
        </p:nvSpPr>
        <p:spPr>
          <a:xfrm>
            <a:off x="630424" y="2625661"/>
            <a:ext cx="8534400" cy="3615267"/>
          </a:xfrm>
        </p:spPr>
        <p:txBody>
          <a:bodyPr/>
          <a:lstStyle/>
          <a:p>
            <a:r>
              <a:rPr lang="en-US" altLang="zh-CN" dirty="0"/>
              <a:t>Simulated on</a:t>
            </a:r>
          </a:p>
          <a:p>
            <a:pPr lvl="1"/>
            <a:r>
              <a:rPr lang="en-US" altLang="zh-CN" dirty="0" err="1"/>
              <a:t>VMEmulator</a:t>
            </a:r>
            <a:r>
              <a:rPr lang="en-US" altLang="zh-CN" dirty="0"/>
              <a:t>!</a:t>
            </a:r>
            <a:endParaRPr lang="zh-CN" altLang="en-US" dirty="0"/>
          </a:p>
        </p:txBody>
      </p:sp>
      <p:pic>
        <p:nvPicPr>
          <p:cNvPr id="10" name="图片 9">
            <a:extLst>
              <a:ext uri="{FF2B5EF4-FFF2-40B4-BE49-F238E27FC236}">
                <a16:creationId xmlns:a16="http://schemas.microsoft.com/office/drawing/2014/main" id="{2C35EA6E-B713-4B7C-9B34-F95C9DA87DD1}"/>
              </a:ext>
            </a:extLst>
          </p:cNvPr>
          <p:cNvPicPr>
            <a:picLocks noChangeAspect="1"/>
          </p:cNvPicPr>
          <p:nvPr/>
        </p:nvPicPr>
        <p:blipFill>
          <a:blip r:embed="rId4"/>
          <a:stretch>
            <a:fillRect/>
          </a:stretch>
        </p:blipFill>
        <p:spPr>
          <a:xfrm>
            <a:off x="3160802" y="322729"/>
            <a:ext cx="9031198" cy="6535271"/>
          </a:xfrm>
          <a:prstGeom prst="rect">
            <a:avLst/>
          </a:prstGeom>
        </p:spPr>
      </p:pic>
      <p:pic>
        <p:nvPicPr>
          <p:cNvPr id="8" name="图片 7">
            <a:extLst>
              <a:ext uri="{FF2B5EF4-FFF2-40B4-BE49-F238E27FC236}">
                <a16:creationId xmlns:a16="http://schemas.microsoft.com/office/drawing/2014/main" id="{78B9A6EC-5CEC-4095-9CAB-5173A0FAC350}"/>
              </a:ext>
            </a:extLst>
          </p:cNvPr>
          <p:cNvPicPr>
            <a:picLocks noChangeAspect="1"/>
          </p:cNvPicPr>
          <p:nvPr/>
        </p:nvPicPr>
        <p:blipFill>
          <a:blip r:embed="rId5"/>
          <a:stretch>
            <a:fillRect/>
          </a:stretch>
        </p:blipFill>
        <p:spPr>
          <a:xfrm>
            <a:off x="2921945" y="0"/>
            <a:ext cx="9142693" cy="6615953"/>
          </a:xfrm>
          <a:prstGeom prst="rect">
            <a:avLst/>
          </a:prstGeom>
        </p:spPr>
      </p:pic>
    </p:spTree>
    <p:extLst>
      <p:ext uri="{BB962C8B-B14F-4D97-AF65-F5344CB8AC3E}">
        <p14:creationId xmlns:p14="http://schemas.microsoft.com/office/powerpoint/2010/main" val="6807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Breadth First Search</a:t>
            </a:r>
            <a:endParaRPr lang="zh-CN" altLang="en-US" dirty="0"/>
          </a:p>
        </p:txBody>
      </p:sp>
      <p:sp>
        <p:nvSpPr>
          <p:cNvPr id="10" name="内容占位符 2">
            <a:extLst>
              <a:ext uri="{FF2B5EF4-FFF2-40B4-BE49-F238E27FC236}">
                <a16:creationId xmlns:a16="http://schemas.microsoft.com/office/drawing/2014/main" id="{2A82E711-5D19-46AB-843E-30528AE2FEDF}"/>
              </a:ext>
            </a:extLst>
          </p:cNvPr>
          <p:cNvSpPr txBox="1">
            <a:spLocks/>
          </p:cNvSpPr>
          <p:nvPr/>
        </p:nvSpPr>
        <p:spPr>
          <a:xfrm>
            <a:off x="630423" y="2634626"/>
            <a:ext cx="9293505" cy="3615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method to scan the whole board</a:t>
            </a:r>
          </a:p>
          <a:p>
            <a:r>
              <a:rPr lang="en-US" altLang="zh-CN" dirty="0"/>
              <a:t>Be able to separately all connected blocks along with their border states</a:t>
            </a:r>
          </a:p>
          <a:p>
            <a:r>
              <a:rPr lang="en-US" altLang="zh-CN" dirty="0"/>
              <a:t>Time complexity: O(N)</a:t>
            </a:r>
          </a:p>
          <a:p>
            <a:r>
              <a:rPr lang="en-US" altLang="zh-CN" dirty="0"/>
              <a:t>N is the scale of the board</a:t>
            </a:r>
          </a:p>
        </p:txBody>
      </p:sp>
    </p:spTree>
    <p:extLst>
      <p:ext uri="{BB962C8B-B14F-4D97-AF65-F5344CB8AC3E}">
        <p14:creationId xmlns:p14="http://schemas.microsoft.com/office/powerpoint/2010/main" val="35450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7" dur="500"/>
                                        <p:tgtEl>
                                          <p:spTgt spid="10">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Breadth First Search</a:t>
            </a:r>
            <a:endParaRPr lang="zh-CN" altLang="en-US" dirty="0"/>
          </a:p>
        </p:txBody>
      </p:sp>
      <p:sp>
        <p:nvSpPr>
          <p:cNvPr id="10" name="内容占位符 2">
            <a:extLst>
              <a:ext uri="{FF2B5EF4-FFF2-40B4-BE49-F238E27FC236}">
                <a16:creationId xmlns:a16="http://schemas.microsoft.com/office/drawing/2014/main" id="{2A82E711-5D19-46AB-843E-30528AE2FEDF}"/>
              </a:ext>
            </a:extLst>
          </p:cNvPr>
          <p:cNvSpPr txBox="1">
            <a:spLocks/>
          </p:cNvSpPr>
          <p:nvPr/>
        </p:nvSpPr>
        <p:spPr>
          <a:xfrm>
            <a:off x="630423" y="2634626"/>
            <a:ext cx="9293505" cy="3615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Implementation</a:t>
            </a:r>
          </a:p>
          <a:p>
            <a:pPr lvl="1"/>
            <a:r>
              <a:rPr lang="en-US" altLang="zh-CN" dirty="0"/>
              <a:t>Data Structure: queue</a:t>
            </a:r>
          </a:p>
          <a:p>
            <a:pPr lvl="1"/>
            <a:r>
              <a:rPr lang="en-US" altLang="zh-CN" dirty="0"/>
              <a:t>For every point that is not scanned yet, we add it to the tail of the queue, and then start search</a:t>
            </a:r>
          </a:p>
          <a:p>
            <a:pPr lvl="1"/>
            <a:r>
              <a:rPr lang="en-US" altLang="zh-CN" dirty="0"/>
              <a:t>During the search, each time we pop the head of the queue, and judge 4 points that are orthogonally adjacent to the head one</a:t>
            </a:r>
          </a:p>
          <a:p>
            <a:pPr lvl="2"/>
            <a:r>
              <a:rPr lang="en-US" altLang="zh-CN" dirty="0"/>
              <a:t>If they are in the same states, we add the neighbor point to the tail of the queue</a:t>
            </a:r>
          </a:p>
          <a:p>
            <a:pPr lvl="2"/>
            <a:r>
              <a:rPr lang="en-US" altLang="zh-CN" dirty="0"/>
              <a:t>If they are not in the same states or the point is not exist (such as the up direction of the top line of the board), we found the border of this block</a:t>
            </a:r>
          </a:p>
        </p:txBody>
      </p:sp>
    </p:spTree>
    <p:extLst>
      <p:ext uri="{BB962C8B-B14F-4D97-AF65-F5344CB8AC3E}">
        <p14:creationId xmlns:p14="http://schemas.microsoft.com/office/powerpoint/2010/main" val="48936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1" dur="500"/>
                                        <p:tgtEl>
                                          <p:spTgt spid="10">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5" dur="500"/>
                                        <p:tgtEl>
                                          <p:spTgt spid="10">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18" dur="500"/>
                                        <p:tgtEl>
                                          <p:spTgt spid="10">
                                            <p:txEl>
                                              <p:pRg st="3" end="3"/>
                                            </p:txEl>
                                          </p:spTgt>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2" dur="500"/>
                                        <p:tgtEl>
                                          <p:spTgt spid="10">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25"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Rule 1: the rule of liberty</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3" y="2634626"/>
            <a:ext cx="9293505" cy="3615267"/>
          </a:xfrm>
        </p:spPr>
        <p:txBody>
          <a:bodyPr/>
          <a:lstStyle/>
          <a:p>
            <a:r>
              <a:rPr lang="en-US" altLang="zh-CN" dirty="0"/>
              <a:t>For easier implementation, we consider the connected Stone block with the Stone placed just now is </a:t>
            </a:r>
            <a:r>
              <a:rPr lang="en-US" altLang="zh-CN" dirty="0" err="1"/>
              <a:t>unremoveable</a:t>
            </a:r>
            <a:endParaRPr lang="en-US" altLang="zh-CN" dirty="0"/>
          </a:p>
          <a:p>
            <a:r>
              <a:rPr lang="en-US" altLang="zh-CN" dirty="0"/>
              <a:t>After every placing step, we scan the whole board by the Breadth First Search method to find every connected Stone block that has no liberty(Suffocated connected block)</a:t>
            </a:r>
          </a:p>
          <a:p>
            <a:r>
              <a:rPr lang="en-US" altLang="zh-CN" dirty="0"/>
              <a:t>Then we just remove all Stones in the Suffocated connected block</a:t>
            </a:r>
          </a:p>
          <a:p>
            <a:pPr lvl="1"/>
            <a:r>
              <a:rPr lang="en-US" altLang="zh-CN" dirty="0"/>
              <a:t>This idea was adapted from 4399.com-_-||</a:t>
            </a:r>
          </a:p>
          <a:p>
            <a:endParaRPr lang="en-US" altLang="zh-CN" dirty="0"/>
          </a:p>
        </p:txBody>
      </p:sp>
    </p:spTree>
    <p:extLst>
      <p:ext uri="{BB962C8B-B14F-4D97-AF65-F5344CB8AC3E}">
        <p14:creationId xmlns:p14="http://schemas.microsoft.com/office/powerpoint/2010/main" val="347734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Rule 1: the rule of liberty</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3" y="2634626"/>
            <a:ext cx="9293505" cy="3615267"/>
          </a:xfrm>
        </p:spPr>
        <p:txBody>
          <a:bodyPr/>
          <a:lstStyle/>
          <a:p>
            <a:r>
              <a:rPr lang="en-US" altLang="zh-CN" dirty="0"/>
              <a:t>Noticing that when placing a Black stone, there will be no Suffocated connected Black block appearing except the connected block itself located</a:t>
            </a:r>
          </a:p>
          <a:p>
            <a:r>
              <a:rPr lang="en-US" altLang="zh-CN" dirty="0"/>
              <a:t>So when scan the board, we only have to focus on the connected White block</a:t>
            </a:r>
          </a:p>
          <a:p>
            <a:endParaRPr lang="en-US" altLang="zh-CN" dirty="0"/>
          </a:p>
        </p:txBody>
      </p:sp>
    </p:spTree>
    <p:extLst>
      <p:ext uri="{BB962C8B-B14F-4D97-AF65-F5344CB8AC3E}">
        <p14:creationId xmlns:p14="http://schemas.microsoft.com/office/powerpoint/2010/main" val="3691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Rule 1: the rule of liberty</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3" y="2634626"/>
            <a:ext cx="9293505" cy="3615267"/>
          </a:xfrm>
        </p:spPr>
        <p:txBody>
          <a:bodyPr/>
          <a:lstStyle/>
          <a:p>
            <a:r>
              <a:rPr lang="en-US" altLang="zh-CN" dirty="0"/>
              <a:t>With Rule 1, we should modify our Withdraw method a little</a:t>
            </a:r>
          </a:p>
          <a:p>
            <a:r>
              <a:rPr lang="en-US" altLang="zh-CN" dirty="0"/>
              <a:t>Jack</a:t>
            </a:r>
          </a:p>
          <a:p>
            <a:pPr lvl="1"/>
            <a:r>
              <a:rPr lang="en-US" altLang="zh-CN" dirty="0"/>
              <a:t>Data Structure: 2 Stack</a:t>
            </a:r>
          </a:p>
          <a:p>
            <a:pPr lvl="1"/>
            <a:r>
              <a:rPr lang="en-US" altLang="zh-CN" dirty="0"/>
              <a:t>One Stack recorded all changes that happened on every points</a:t>
            </a:r>
          </a:p>
          <a:p>
            <a:pPr lvl="1"/>
            <a:r>
              <a:rPr lang="en-US" altLang="zh-CN" dirty="0"/>
              <a:t>Another Stack recorded how many changes occurred of every placing operation</a:t>
            </a:r>
          </a:p>
          <a:p>
            <a:pPr lvl="1"/>
            <a:r>
              <a:rPr lang="en-US" altLang="zh-CN" dirty="0"/>
              <a:t>Needn’t record placed color, either</a:t>
            </a:r>
          </a:p>
          <a:p>
            <a:pPr lvl="1"/>
            <a:r>
              <a:rPr lang="en-US" altLang="zh-CN" dirty="0" err="1"/>
              <a:t>Keyboard.keyPressed</a:t>
            </a:r>
            <a:r>
              <a:rPr lang="en-US" altLang="zh-CN" dirty="0"/>
              <a:t>() = ‘B’</a:t>
            </a:r>
          </a:p>
        </p:txBody>
      </p:sp>
    </p:spTree>
    <p:extLst>
      <p:ext uri="{BB962C8B-B14F-4D97-AF65-F5344CB8AC3E}">
        <p14:creationId xmlns:p14="http://schemas.microsoft.com/office/powerpoint/2010/main" val="330865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500"/>
                                        <p:tgtEl>
                                          <p:spTgt spid="7">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0" dur="500"/>
                                        <p:tgtEl>
                                          <p:spTgt spid="7">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3" dur="500"/>
                                        <p:tgtEl>
                                          <p:spTgt spid="7">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Rule 2: no circle</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CN" sz="3200" dirty="0"/>
              <a:t>Description</a:t>
            </a:r>
          </a:p>
          <a:p>
            <a:pPr lvl="1"/>
            <a:r>
              <a:rPr lang="en-US" altLang="zh-CN" sz="2800" dirty="0"/>
              <a:t>The state of the whole board can’t repeat</a:t>
            </a:r>
          </a:p>
          <a:p>
            <a:pPr lvl="1"/>
            <a:r>
              <a:rPr lang="en-US" altLang="zh-CN" sz="2800" dirty="0"/>
              <a:t>If that happened, we should stop the game and judge the result</a:t>
            </a:r>
          </a:p>
          <a:p>
            <a:pPr lvl="1"/>
            <a:r>
              <a:rPr lang="en-US" altLang="zh-CN" sz="2800" dirty="0"/>
              <a:t>Such as double </a:t>
            </a:r>
            <a:r>
              <a:rPr lang="en-US" altLang="zh-CN" sz="2800" dirty="0" err="1"/>
              <a:t>ko</a:t>
            </a:r>
            <a:r>
              <a:rPr lang="en-US" altLang="zh-CN" sz="2800" dirty="0"/>
              <a:t> circle</a:t>
            </a:r>
          </a:p>
          <a:p>
            <a:endParaRPr lang="en-US" altLang="zh-CN" sz="3200" dirty="0"/>
          </a:p>
          <a:p>
            <a:r>
              <a:rPr lang="en-US" altLang="zh-CN" sz="3200" dirty="0"/>
              <a:t>How to judge there is a circle?</a:t>
            </a:r>
          </a:p>
          <a:p>
            <a:endParaRPr lang="en-US" altLang="zh-CN" sz="3200" dirty="0"/>
          </a:p>
        </p:txBody>
      </p:sp>
    </p:spTree>
    <p:extLst>
      <p:ext uri="{BB962C8B-B14F-4D97-AF65-F5344CB8AC3E}">
        <p14:creationId xmlns:p14="http://schemas.microsoft.com/office/powerpoint/2010/main" val="419270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500"/>
                                        <p:tgtEl>
                                          <p:spTgt spid="7">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Method 1: the state of whole board</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CN" sz="3200" dirty="0"/>
              <a:t>Implementation</a:t>
            </a:r>
          </a:p>
          <a:p>
            <a:pPr lvl="1"/>
            <a:r>
              <a:rPr lang="en-US" altLang="zh-CN" sz="2800" dirty="0"/>
              <a:t>Record all board states</a:t>
            </a:r>
          </a:p>
          <a:p>
            <a:pPr lvl="1"/>
            <a:r>
              <a:rPr lang="en-US" altLang="zh-CN" sz="2800" dirty="0"/>
              <a:t>Each time we place a Stone, judge if the board has appeared yet</a:t>
            </a:r>
          </a:p>
          <a:p>
            <a:endParaRPr lang="en-US" altLang="zh-CN" sz="3200" dirty="0"/>
          </a:p>
          <a:p>
            <a:r>
              <a:rPr lang="en-US" altLang="zh-CN" sz="3200" dirty="0"/>
              <a:t>Problem: </a:t>
            </a:r>
            <a:r>
              <a:rPr lang="en-US" altLang="zh-CN" sz="2800" dirty="0"/>
              <a:t>The state is too large: O(3 ^ 361)</a:t>
            </a:r>
          </a:p>
          <a:p>
            <a:r>
              <a:rPr lang="en-US" altLang="zh-CN" dirty="0"/>
              <a:t>Solution: hash algorithm</a:t>
            </a:r>
            <a:endParaRPr lang="en-US" altLang="zh-CN" sz="2800" dirty="0"/>
          </a:p>
          <a:p>
            <a:pPr lvl="1"/>
            <a:endParaRPr lang="en-US" altLang="zh-CN" sz="2800" dirty="0"/>
          </a:p>
          <a:p>
            <a:endParaRPr lang="en-US" altLang="zh-CN" sz="3200" dirty="0"/>
          </a:p>
        </p:txBody>
      </p:sp>
    </p:spTree>
    <p:extLst>
      <p:ext uri="{BB962C8B-B14F-4D97-AF65-F5344CB8AC3E}">
        <p14:creationId xmlns:p14="http://schemas.microsoft.com/office/powerpoint/2010/main" val="396419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9" dur="500"/>
                                        <p:tgtEl>
                                          <p:spTgt spid="7">
                                            <p:txEl>
                                              <p:pRg st="4" end="4"/>
                                            </p:txEl>
                                          </p:spTgt>
                                        </p:tgtEl>
                                      </p:cBhvr>
                                    </p:animEffect>
                                  </p:childTnLst>
                                </p:cTn>
                              </p:par>
                            </p:childTnLst>
                          </p:cTn>
                        </p:par>
                        <p:par>
                          <p:cTn id="20" fill="hold">
                            <p:stCondLst>
                              <p:cond delay="500"/>
                            </p:stCondLst>
                            <p:childTnLst>
                              <p:par>
                                <p:cTn id="21" presetID="14" presetClass="entr" presetSubtype="10" fill="hold"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Hash algorithm</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CN" sz="3200" dirty="0"/>
              <a:t>1 Implementation</a:t>
            </a:r>
          </a:p>
          <a:p>
            <a:pPr lvl="1"/>
            <a:r>
              <a:rPr lang="en-US" altLang="zh-CN" dirty="0"/>
              <a:t>Consider the state of every point: empty – 0; black – 1; white – 2;</a:t>
            </a:r>
          </a:p>
          <a:p>
            <a:pPr lvl="1"/>
            <a:r>
              <a:rPr lang="en-US" altLang="zh-CN" dirty="0"/>
              <a:t>Consider the whole board as a p system number with 361 bits (p &gt; 2)</a:t>
            </a:r>
          </a:p>
          <a:p>
            <a:pPr lvl="1"/>
            <a:r>
              <a:rPr lang="en-US" altLang="zh-CN" dirty="0"/>
              <a:t>We store the remainder of this number divided by a prime number q</a:t>
            </a:r>
          </a:p>
          <a:p>
            <a:pPr lvl="1"/>
            <a:r>
              <a:rPr lang="en-US" altLang="zh-CN" dirty="0"/>
              <a:t>Select several pairs of (p, q), we can get a vector that on behalf of the state</a:t>
            </a:r>
          </a:p>
          <a:p>
            <a:pPr lvl="1"/>
            <a:r>
              <a:rPr lang="en-US" altLang="zh-CN" dirty="0"/>
              <a:t>Obviously the scale of vector is much smaller and can be stored</a:t>
            </a:r>
          </a:p>
        </p:txBody>
      </p:sp>
    </p:spTree>
    <p:extLst>
      <p:ext uri="{BB962C8B-B14F-4D97-AF65-F5344CB8AC3E}">
        <p14:creationId xmlns:p14="http://schemas.microsoft.com/office/powerpoint/2010/main" val="8285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500"/>
                                        <p:tgtEl>
                                          <p:spTgt spid="7">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0" dur="500"/>
                                        <p:tgtEl>
                                          <p:spTgt spid="7">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Hash algorithm</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Hans" sz="3200" dirty="0"/>
              <a:t>Conclusion</a:t>
            </a:r>
          </a:p>
          <a:p>
            <a:pPr lvl="1"/>
            <a:r>
              <a:rPr lang="en-US" altLang="zh-CN" sz="2800" dirty="0"/>
              <a:t>If 2 boards have the same states, their corresponding vectors will be the same</a:t>
            </a:r>
          </a:p>
          <a:p>
            <a:pPr lvl="1"/>
            <a:r>
              <a:rPr lang="en-US" altLang="zh-CN" sz="2800" dirty="0"/>
              <a:t>If 2 boards have different states, their corresponding vectors will be the same in a small probability</a:t>
            </a:r>
            <a:endParaRPr lang="en-US" altLang="zh-CN" sz="3200" dirty="0"/>
          </a:p>
          <a:p>
            <a:pPr lvl="2"/>
            <a:r>
              <a:rPr lang="en-US" altLang="zh-CN" sz="2400" dirty="0"/>
              <a:t>We define this small probability as conflict</a:t>
            </a:r>
          </a:p>
          <a:p>
            <a:r>
              <a:rPr lang="en-US" altLang="zh-CN" sz="3200" dirty="0"/>
              <a:t>So how to avoid conflicts?</a:t>
            </a:r>
          </a:p>
        </p:txBody>
      </p:sp>
    </p:spTree>
    <p:extLst>
      <p:ext uri="{BB962C8B-B14F-4D97-AF65-F5344CB8AC3E}">
        <p14:creationId xmlns:p14="http://schemas.microsoft.com/office/powerpoint/2010/main" val="9745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500"/>
                                        <p:tgtEl>
                                          <p:spTgt spid="7">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How to avoid conflicts</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Hans" sz="3200" dirty="0"/>
              <a:t>Theoretically,</a:t>
            </a:r>
            <a:r>
              <a:rPr lang="zh-Hans" altLang="en-US" sz="3200" dirty="0"/>
              <a:t> </a:t>
            </a:r>
            <a:r>
              <a:rPr lang="en-US" altLang="zh-Hans" sz="3200" dirty="0"/>
              <a:t>if the number of different states which the vector can represent is larger than the number of all states of the board, we can separate all board states by judging their vectors</a:t>
            </a:r>
          </a:p>
          <a:p>
            <a:r>
              <a:rPr lang="en-US" altLang="zh-Hans" sz="3200" dirty="0"/>
              <a:t>However, we can’t promise that there are no conflicts</a:t>
            </a:r>
          </a:p>
          <a:p>
            <a:endParaRPr lang="en-US" altLang="zh-Hans" sz="3200" dirty="0"/>
          </a:p>
          <a:p>
            <a:r>
              <a:rPr lang="en-US" altLang="zh-Hans" sz="3200" dirty="0"/>
              <a:t>Don’t forget our withdraw operations</a:t>
            </a:r>
          </a:p>
        </p:txBody>
      </p:sp>
    </p:spTree>
    <p:extLst>
      <p:ext uri="{BB962C8B-B14F-4D97-AF65-F5344CB8AC3E}">
        <p14:creationId xmlns:p14="http://schemas.microsoft.com/office/powerpoint/2010/main" val="167945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a:t>
            </a:r>
            <a:r>
              <a:rPr lang="en-US" altLang="zh-CN" b="1" dirty="0">
                <a:solidFill>
                  <a:srgbClr val="5C307D"/>
                </a:solidFill>
              </a:rPr>
              <a:t>3</a:t>
            </a:r>
            <a:endParaRPr lang="en-CA" b="1" dirty="0">
              <a:solidFill>
                <a:srgbClr val="5C307D"/>
              </a:solidFill>
            </a:endParaRP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FD26ED4D-D08F-4B2E-B929-725AA80C257B}"/>
              </a:ext>
            </a:extLst>
          </p:cNvPr>
          <p:cNvSpPr>
            <a:spLocks noGrp="1"/>
          </p:cNvSpPr>
          <p:nvPr>
            <p:ph type="title"/>
          </p:nvPr>
        </p:nvSpPr>
        <p:spPr>
          <a:xfrm>
            <a:off x="630424" y="698249"/>
            <a:ext cx="8534400" cy="1507067"/>
          </a:xfrm>
        </p:spPr>
        <p:txBody>
          <a:bodyPr/>
          <a:lstStyle/>
          <a:p>
            <a:r>
              <a:rPr lang="en-US" altLang="zh-CN" dirty="0"/>
              <a:t>Logic model</a:t>
            </a:r>
            <a:endParaRPr lang="zh-CN" altLang="en-US" dirty="0"/>
          </a:p>
        </p:txBody>
      </p:sp>
      <p:sp>
        <p:nvSpPr>
          <p:cNvPr id="7" name="内容占位符 2">
            <a:extLst>
              <a:ext uri="{FF2B5EF4-FFF2-40B4-BE49-F238E27FC236}">
                <a16:creationId xmlns:a16="http://schemas.microsoft.com/office/drawing/2014/main" id="{88CB42EE-3A7C-4E1A-87EC-A2DCCE77722F}"/>
              </a:ext>
            </a:extLst>
          </p:cNvPr>
          <p:cNvSpPr>
            <a:spLocks noGrp="1"/>
          </p:cNvSpPr>
          <p:nvPr>
            <p:ph idx="1"/>
          </p:nvPr>
        </p:nvSpPr>
        <p:spPr>
          <a:xfrm>
            <a:off x="630424" y="1721224"/>
            <a:ext cx="8534400" cy="5020235"/>
          </a:xfrm>
        </p:spPr>
        <p:txBody>
          <a:bodyPr>
            <a:normAutofit/>
          </a:bodyPr>
          <a:lstStyle/>
          <a:p>
            <a:r>
              <a:rPr lang="en-US" altLang="zh-CN" sz="2400" dirty="0"/>
              <a:t>Inputs:</a:t>
            </a:r>
          </a:p>
          <a:p>
            <a:pPr lvl="1"/>
            <a:r>
              <a:rPr lang="en-US" altLang="zh-CN" sz="2000" dirty="0"/>
              <a:t>Jack OS API.pdf + Lecture 09 High-level language.pdf</a:t>
            </a:r>
          </a:p>
          <a:p>
            <a:pPr lvl="1"/>
            <a:r>
              <a:rPr lang="en-US" altLang="zh-CN" sz="2000" dirty="0"/>
              <a:t>Resource codes from Project 9</a:t>
            </a:r>
          </a:p>
          <a:p>
            <a:pPr lvl="1"/>
            <a:r>
              <a:rPr lang="en-US" altLang="zh-CN" sz="2000" dirty="0"/>
              <a:t>Game from 4399.com</a:t>
            </a:r>
          </a:p>
          <a:p>
            <a:r>
              <a:rPr lang="en-US" altLang="zh-CN" sz="2400" dirty="0"/>
              <a:t>Activities:</a:t>
            </a:r>
          </a:p>
          <a:p>
            <a:pPr lvl="1"/>
            <a:r>
              <a:rPr lang="en-US" altLang="zh-CN" sz="2000" dirty="0"/>
              <a:t>Editor(Vim) + Programming</a:t>
            </a:r>
          </a:p>
          <a:p>
            <a:pPr lvl="1"/>
            <a:r>
              <a:rPr lang="en-US" altLang="zh-CN" sz="2000" dirty="0"/>
              <a:t>Partly adapted from the </a:t>
            </a:r>
            <a:r>
              <a:rPr lang="en-US" altLang="zh-CN" sz="2000" dirty="0" err="1"/>
              <a:t>SquareGame</a:t>
            </a:r>
            <a:r>
              <a:rPr lang="en-US" altLang="zh-CN" sz="2000" dirty="0"/>
              <a:t> provided in Project 9</a:t>
            </a:r>
          </a:p>
          <a:p>
            <a:r>
              <a:rPr lang="en-US" altLang="zh-CN" sz="2400" dirty="0"/>
              <a:t>Outputs:</a:t>
            </a:r>
          </a:p>
          <a:p>
            <a:pPr lvl="1"/>
            <a:r>
              <a:rPr lang="en-US" altLang="zh-CN" sz="2000" dirty="0"/>
              <a:t>A board supports basic placing pieces operation</a:t>
            </a:r>
          </a:p>
          <a:p>
            <a:r>
              <a:rPr lang="en-US" altLang="zh-CN" sz="2400" dirty="0"/>
              <a:t>Outcomes/Impacts: </a:t>
            </a:r>
          </a:p>
          <a:p>
            <a:pPr lvl="1"/>
            <a:r>
              <a:rPr lang="en-US" altLang="zh-CN" sz="2000" dirty="0"/>
              <a:t>As a basic of GO game(using Jack language!)</a:t>
            </a:r>
            <a:endParaRPr lang="zh-CN" altLang="en-US" sz="2000" dirty="0"/>
          </a:p>
        </p:txBody>
      </p:sp>
    </p:spTree>
    <p:extLst>
      <p:ext uri="{BB962C8B-B14F-4D97-AF65-F5344CB8AC3E}">
        <p14:creationId xmlns:p14="http://schemas.microsoft.com/office/powerpoint/2010/main" val="28584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500"/>
                                        <p:tgtEl>
                                          <p:spTgt spid="7">
                                            <p:txEl>
                                              <p:pRg st="3" end="3"/>
                                            </p:txEl>
                                          </p:spTgt>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0" dur="500"/>
                                        <p:tgtEl>
                                          <p:spTgt spid="7">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3" dur="500"/>
                                        <p:tgtEl>
                                          <p:spTgt spid="7">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6" dur="500"/>
                                        <p:tgtEl>
                                          <p:spTgt spid="7">
                                            <p:txEl>
                                              <p:pRg st="6" end="6"/>
                                            </p:txEl>
                                          </p:spTgt>
                                        </p:tgtEl>
                                      </p:cBhvr>
                                    </p:animEffect>
                                  </p:childTnLst>
                                </p:cTn>
                              </p:par>
                            </p:childTnLst>
                          </p:cTn>
                        </p:par>
                        <p:par>
                          <p:cTn id="27" fill="hold">
                            <p:stCondLst>
                              <p:cond delay="1000"/>
                            </p:stCondLst>
                            <p:childTnLst>
                              <p:par>
                                <p:cTn id="28" presetID="14" presetClass="entr" presetSubtype="10" fill="hold" nodeType="after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0" dur="500"/>
                                        <p:tgtEl>
                                          <p:spTgt spid="7">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randombar(horizontal)">
                                      <p:cBhvr>
                                        <p:cTn id="33" dur="500"/>
                                        <p:tgtEl>
                                          <p:spTgt spid="7">
                                            <p:txEl>
                                              <p:pRg st="8" end="8"/>
                                            </p:txEl>
                                          </p:spTgt>
                                        </p:tgtEl>
                                      </p:cBhvr>
                                    </p:animEffect>
                                  </p:childTnLst>
                                </p:cTn>
                              </p:par>
                            </p:childTnLst>
                          </p:cTn>
                        </p:par>
                        <p:par>
                          <p:cTn id="34" fill="hold">
                            <p:stCondLst>
                              <p:cond delay="1500"/>
                            </p:stCondLst>
                            <p:childTnLst>
                              <p:par>
                                <p:cTn id="35" presetID="14" presetClass="entr" presetSubtype="10" fill="hold" nodeType="after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randombar(horizontal)">
                                      <p:cBhvr>
                                        <p:cTn id="37" dur="500"/>
                                        <p:tgtEl>
                                          <p:spTgt spid="7">
                                            <p:txEl>
                                              <p:pRg st="9" end="9"/>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40"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How to avoid conflicts</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Hans" sz="3200" dirty="0"/>
              <a:t>If 2 vectors are different, they must represent different board states</a:t>
            </a:r>
          </a:p>
          <a:p>
            <a:r>
              <a:rPr lang="en-US" altLang="zh-Hans" sz="3200" dirty="0"/>
              <a:t>If 2 vectors are the same, we can use withdraw operation to restore the board states</a:t>
            </a:r>
          </a:p>
          <a:p>
            <a:r>
              <a:rPr lang="en-US" altLang="zh-Hans" sz="3200" dirty="0"/>
              <a:t>Then we can judge whether the state now appeared or not</a:t>
            </a:r>
          </a:p>
        </p:txBody>
      </p:sp>
    </p:spTree>
    <p:extLst>
      <p:ext uri="{BB962C8B-B14F-4D97-AF65-F5344CB8AC3E}">
        <p14:creationId xmlns:p14="http://schemas.microsoft.com/office/powerpoint/2010/main" val="24389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Method 2: the state of operation</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CN" sz="3200" dirty="0"/>
              <a:t>Implementation</a:t>
            </a:r>
          </a:p>
          <a:p>
            <a:pPr lvl="1"/>
            <a:r>
              <a:rPr lang="en-US" altLang="zh-CN" sz="2800" dirty="0"/>
              <a:t>Record all operations</a:t>
            </a:r>
          </a:p>
          <a:p>
            <a:pPr lvl="1"/>
            <a:r>
              <a:rPr lang="en-US" altLang="zh-CN" sz="2800" dirty="0"/>
              <a:t>Each time we place a Stone, judge if there is a suffix operations with a formal like ‘SS’(S is a suffix operations)</a:t>
            </a:r>
          </a:p>
          <a:p>
            <a:endParaRPr lang="en-US" altLang="zh-CN" sz="3200" dirty="0"/>
          </a:p>
          <a:p>
            <a:r>
              <a:rPr lang="en-US" altLang="zh-CN" dirty="0"/>
              <a:t>Algorithm 1: Brute-Force scanning</a:t>
            </a:r>
          </a:p>
          <a:p>
            <a:r>
              <a:rPr lang="en-US" altLang="zh-CN" sz="2800" dirty="0"/>
              <a:t>Algorithm 2: </a:t>
            </a:r>
            <a:r>
              <a:rPr lang="en-US" altLang="zh-CN" dirty="0"/>
              <a:t>Knuth-Morris-Pratt Algorithm</a:t>
            </a:r>
            <a:endParaRPr lang="en-US" altLang="zh-CN" sz="2800" dirty="0"/>
          </a:p>
          <a:p>
            <a:pPr lvl="1"/>
            <a:endParaRPr lang="en-US" altLang="zh-CN" sz="2800" dirty="0"/>
          </a:p>
          <a:p>
            <a:endParaRPr lang="en-US" altLang="zh-CN" sz="3200" dirty="0"/>
          </a:p>
        </p:txBody>
      </p:sp>
    </p:spTree>
    <p:extLst>
      <p:ext uri="{BB962C8B-B14F-4D97-AF65-F5344CB8AC3E}">
        <p14:creationId xmlns:p14="http://schemas.microsoft.com/office/powerpoint/2010/main" val="325401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9" dur="500"/>
                                        <p:tgtEl>
                                          <p:spTgt spid="7">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Knuth-Morris-Pratt Algorithm</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580342"/>
            <a:ext cx="9293505" cy="4277658"/>
          </a:xfrm>
        </p:spPr>
        <p:txBody>
          <a:bodyPr>
            <a:noAutofit/>
          </a:bodyPr>
          <a:lstStyle/>
          <a:p>
            <a:r>
              <a:rPr lang="en-US" altLang="zh-CN" sz="3200" dirty="0"/>
              <a:t>A String S &amp; An array fail</a:t>
            </a:r>
          </a:p>
          <a:p>
            <a:r>
              <a:rPr lang="en-US" altLang="zh-CN" sz="3200" dirty="0"/>
              <a:t>Fail[</a:t>
            </a:r>
            <a:r>
              <a:rPr lang="en-US" altLang="zh-CN" sz="3200" dirty="0" err="1"/>
              <a:t>i</a:t>
            </a:r>
            <a:r>
              <a:rPr lang="en-US" altLang="zh-CN" sz="3200" dirty="0"/>
              <a:t>] means the last location of the longest prefix that is a suffix of S[0..i]</a:t>
            </a:r>
          </a:p>
          <a:p>
            <a:endParaRPr lang="en-US" altLang="zh-CN" sz="3200" dirty="0"/>
          </a:p>
          <a:p>
            <a:r>
              <a:rPr lang="en-US" altLang="zh-CN" sz="3200" dirty="0"/>
              <a:t>Computation: ordered</a:t>
            </a:r>
            <a:endParaRPr lang="en-US" altLang="zh-CN" sz="2800" dirty="0"/>
          </a:p>
          <a:p>
            <a:pPr lvl="1"/>
            <a:endParaRPr lang="en-US" altLang="zh-CN" sz="2800" dirty="0"/>
          </a:p>
          <a:p>
            <a:endParaRPr lang="en-US" altLang="zh-CN" sz="3200" dirty="0"/>
          </a:p>
        </p:txBody>
      </p:sp>
    </p:spTree>
    <p:extLst>
      <p:ext uri="{BB962C8B-B14F-4D97-AF65-F5344CB8AC3E}">
        <p14:creationId xmlns:p14="http://schemas.microsoft.com/office/powerpoint/2010/main" val="1291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Judge </a:t>
            </a:r>
            <a:r>
              <a:rPr lang="en-US" altLang="zh-Hans" dirty="0"/>
              <a:t>winner</a:t>
            </a:r>
            <a:endParaRPr lang="zh-CN" altLang="en-US" dirty="0"/>
          </a:p>
        </p:txBody>
      </p:sp>
      <p:sp>
        <p:nvSpPr>
          <p:cNvPr id="7" name="内容占位符 2">
            <a:extLst>
              <a:ext uri="{FF2B5EF4-FFF2-40B4-BE49-F238E27FC236}">
                <a16:creationId xmlns:a16="http://schemas.microsoft.com/office/drawing/2014/main" id="{AB0D7355-2348-4F44-B1A5-9DBF3DCE4522}"/>
              </a:ext>
            </a:extLst>
          </p:cNvPr>
          <p:cNvSpPr>
            <a:spLocks noGrp="1"/>
          </p:cNvSpPr>
          <p:nvPr>
            <p:ph idx="1"/>
          </p:nvPr>
        </p:nvSpPr>
        <p:spPr>
          <a:xfrm>
            <a:off x="630424" y="2392829"/>
            <a:ext cx="9293505" cy="4277658"/>
          </a:xfrm>
        </p:spPr>
        <p:txBody>
          <a:bodyPr>
            <a:noAutofit/>
          </a:bodyPr>
          <a:lstStyle/>
          <a:p>
            <a:r>
              <a:rPr lang="en-US" altLang="zh-Hans" sz="3200" dirty="0"/>
              <a:t>Pick out the dead stones (by human)</a:t>
            </a:r>
          </a:p>
          <a:p>
            <a:r>
              <a:rPr lang="en-US" altLang="zh-Hans" sz="3200" dirty="0"/>
              <a:t>Consider every connected empty block</a:t>
            </a:r>
          </a:p>
          <a:p>
            <a:pPr lvl="1"/>
            <a:r>
              <a:rPr lang="en-US" altLang="zh-Hans" sz="2800" dirty="0"/>
              <a:t>If the border is constructed all by black stone, consider these points belongs to black one</a:t>
            </a:r>
          </a:p>
          <a:p>
            <a:pPr lvl="1"/>
            <a:r>
              <a:rPr lang="en-US" altLang="zh-Hans" sz="2800" dirty="0"/>
              <a:t>If the border is constructed all by white stone, consider these points belongs to white one</a:t>
            </a:r>
          </a:p>
          <a:p>
            <a:pPr lvl="1"/>
            <a:r>
              <a:rPr lang="en-US" altLang="zh-Hans" sz="2800" dirty="0"/>
              <a:t>Otherwise divided these points into 2 parts</a:t>
            </a:r>
          </a:p>
          <a:p>
            <a:r>
              <a:rPr lang="en-US" altLang="zh-Hans" sz="3200" dirty="0"/>
              <a:t>Black one </a:t>
            </a:r>
            <a:r>
              <a:rPr lang="en-US" altLang="zh-Hans" sz="3200" dirty="0" err="1"/>
              <a:t>komi</a:t>
            </a:r>
            <a:r>
              <a:rPr lang="en-US" altLang="zh-Hans" sz="3200" dirty="0"/>
              <a:t> 7.5 points (3.75 stones)</a:t>
            </a:r>
          </a:p>
        </p:txBody>
      </p:sp>
    </p:spTree>
    <p:extLst>
      <p:ext uri="{BB962C8B-B14F-4D97-AF65-F5344CB8AC3E}">
        <p14:creationId xmlns:p14="http://schemas.microsoft.com/office/powerpoint/2010/main" val="69479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8" dur="500"/>
                                        <p:tgtEl>
                                          <p:spTgt spid="7">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1" dur="500"/>
                                        <p:tgtEl>
                                          <p:spTgt spid="7">
                                            <p:txEl>
                                              <p:pRg st="4" end="4"/>
                                            </p:txEl>
                                          </p:spTgt>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1410F68-BC3A-40E5-83E8-F4820193575E}"/>
              </a:ext>
            </a:extLst>
          </p:cNvPr>
          <p:cNvSpPr>
            <a:spLocks noGrp="1"/>
          </p:cNvSpPr>
          <p:nvPr>
            <p:ph type="title"/>
          </p:nvPr>
        </p:nvSpPr>
        <p:spPr>
          <a:xfrm>
            <a:off x="630424" y="698249"/>
            <a:ext cx="8534400" cy="1507067"/>
          </a:xfrm>
        </p:spPr>
        <p:txBody>
          <a:bodyPr/>
          <a:lstStyle/>
          <a:p>
            <a:r>
              <a:rPr lang="en-US" altLang="zh-CN" dirty="0"/>
              <a:t>Publish flow outline</a:t>
            </a:r>
            <a:endParaRPr lang="zh-CN" altLang="en-US" dirty="0"/>
          </a:p>
        </p:txBody>
      </p:sp>
      <p:pic>
        <p:nvPicPr>
          <p:cNvPr id="5" name="图片 4">
            <a:extLst>
              <a:ext uri="{FF2B5EF4-FFF2-40B4-BE49-F238E27FC236}">
                <a16:creationId xmlns:a16="http://schemas.microsoft.com/office/drawing/2014/main" id="{C2CD1BAA-C4B3-4DE4-8E64-A379B554987F}"/>
              </a:ext>
            </a:extLst>
          </p:cNvPr>
          <p:cNvPicPr>
            <a:picLocks noChangeAspect="1"/>
          </p:cNvPicPr>
          <p:nvPr/>
        </p:nvPicPr>
        <p:blipFill>
          <a:blip r:embed="rId4"/>
          <a:stretch>
            <a:fillRect/>
          </a:stretch>
        </p:blipFill>
        <p:spPr>
          <a:xfrm>
            <a:off x="974525" y="1897667"/>
            <a:ext cx="6506684" cy="4111149"/>
          </a:xfrm>
          <a:prstGeom prst="rect">
            <a:avLst/>
          </a:prstGeom>
        </p:spPr>
      </p:pic>
      <p:pic>
        <p:nvPicPr>
          <p:cNvPr id="15" name="图片 14">
            <a:extLst>
              <a:ext uri="{FF2B5EF4-FFF2-40B4-BE49-F238E27FC236}">
                <a16:creationId xmlns:a16="http://schemas.microsoft.com/office/drawing/2014/main" id="{EE5F089E-BD57-4265-B790-C04738C0238B}"/>
              </a:ext>
            </a:extLst>
          </p:cNvPr>
          <p:cNvPicPr>
            <a:picLocks noChangeAspect="1"/>
          </p:cNvPicPr>
          <p:nvPr/>
        </p:nvPicPr>
        <p:blipFill>
          <a:blip r:embed="rId5"/>
          <a:stretch>
            <a:fillRect/>
          </a:stretch>
        </p:blipFill>
        <p:spPr>
          <a:xfrm>
            <a:off x="1133752" y="1631376"/>
            <a:ext cx="5159214" cy="4427163"/>
          </a:xfrm>
          <a:prstGeom prst="rect">
            <a:avLst/>
          </a:prstGeom>
        </p:spPr>
      </p:pic>
      <p:pic>
        <p:nvPicPr>
          <p:cNvPr id="16" name="图片 15">
            <a:extLst>
              <a:ext uri="{FF2B5EF4-FFF2-40B4-BE49-F238E27FC236}">
                <a16:creationId xmlns:a16="http://schemas.microsoft.com/office/drawing/2014/main" id="{6E49B89F-25A4-4303-BFBF-EFABC58C0CB0}"/>
              </a:ext>
            </a:extLst>
          </p:cNvPr>
          <p:cNvPicPr>
            <a:picLocks noChangeAspect="1"/>
          </p:cNvPicPr>
          <p:nvPr/>
        </p:nvPicPr>
        <p:blipFill>
          <a:blip r:embed="rId6"/>
          <a:stretch>
            <a:fillRect/>
          </a:stretch>
        </p:blipFill>
        <p:spPr>
          <a:xfrm>
            <a:off x="1133751" y="1702482"/>
            <a:ext cx="7588907" cy="4363075"/>
          </a:xfrm>
          <a:prstGeom prst="rect">
            <a:avLst/>
          </a:prstGeom>
        </p:spPr>
      </p:pic>
    </p:spTree>
    <p:extLst>
      <p:ext uri="{BB962C8B-B14F-4D97-AF65-F5344CB8AC3E}">
        <p14:creationId xmlns:p14="http://schemas.microsoft.com/office/powerpoint/2010/main" val="148936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10</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CC75D1D8-AABA-48B0-AF50-56BD04E3E931}"/>
              </a:ext>
            </a:extLst>
          </p:cNvPr>
          <p:cNvSpPr>
            <a:spLocks noGrp="1"/>
          </p:cNvSpPr>
          <p:nvPr>
            <p:ph type="title"/>
          </p:nvPr>
        </p:nvSpPr>
        <p:spPr>
          <a:xfrm>
            <a:off x="838200" y="365125"/>
            <a:ext cx="10515600" cy="1325563"/>
          </a:xfrm>
        </p:spPr>
        <p:txBody>
          <a:bodyPr/>
          <a:lstStyle/>
          <a:p>
            <a:r>
              <a:rPr lang="en-US" altLang="zh-CN" dirty="0"/>
              <a:t>Thanks for listening!</a:t>
            </a:r>
            <a:endParaRPr lang="zh-CN" altLang="en-US" dirty="0"/>
          </a:p>
        </p:txBody>
      </p:sp>
      <p:sp>
        <p:nvSpPr>
          <p:cNvPr id="7" name="内容占位符 2">
            <a:extLst>
              <a:ext uri="{FF2B5EF4-FFF2-40B4-BE49-F238E27FC236}">
                <a16:creationId xmlns:a16="http://schemas.microsoft.com/office/drawing/2014/main" id="{5C7915C5-D910-4DAF-9405-2DEA9A4AC9AF}"/>
              </a:ext>
            </a:extLst>
          </p:cNvPr>
          <p:cNvSpPr>
            <a:spLocks noGrp="1"/>
          </p:cNvSpPr>
          <p:nvPr>
            <p:ph idx="1"/>
          </p:nvPr>
        </p:nvSpPr>
        <p:spPr>
          <a:xfrm>
            <a:off x="838200" y="1825625"/>
            <a:ext cx="10515600" cy="4351338"/>
          </a:xfrm>
        </p:spPr>
        <p:txBody>
          <a:bodyPr/>
          <a:lstStyle/>
          <a:p>
            <a:endParaRPr lang="zh-CN" altLang="en-US"/>
          </a:p>
        </p:txBody>
      </p:sp>
      <p:pic>
        <p:nvPicPr>
          <p:cNvPr id="8" name="图片 7">
            <a:extLst>
              <a:ext uri="{FF2B5EF4-FFF2-40B4-BE49-F238E27FC236}">
                <a16:creationId xmlns:a16="http://schemas.microsoft.com/office/drawing/2014/main" id="{D38593A7-0F14-4C18-80B4-9C08556EB5AF}"/>
              </a:ext>
            </a:extLst>
          </p:cNvPr>
          <p:cNvPicPr>
            <a:picLocks noChangeAspect="1"/>
          </p:cNvPicPr>
          <p:nvPr/>
        </p:nvPicPr>
        <p:blipFill>
          <a:blip r:embed="rId4"/>
          <a:stretch>
            <a:fillRect/>
          </a:stretch>
        </p:blipFill>
        <p:spPr>
          <a:xfrm>
            <a:off x="3182120" y="1825625"/>
            <a:ext cx="5262633" cy="3716548"/>
          </a:xfrm>
          <a:prstGeom prst="rect">
            <a:avLst/>
          </a:prstGeom>
        </p:spPr>
      </p:pic>
    </p:spTree>
    <p:extLst>
      <p:ext uri="{BB962C8B-B14F-4D97-AF65-F5344CB8AC3E}">
        <p14:creationId xmlns:p14="http://schemas.microsoft.com/office/powerpoint/2010/main" val="361308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3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a:t>
            </a:r>
            <a:r>
              <a:rPr lang="en-US" altLang="zh-CN" b="1" dirty="0">
                <a:solidFill>
                  <a:srgbClr val="5C307D"/>
                </a:solidFill>
              </a:rPr>
              <a:t>3</a:t>
            </a:r>
            <a:endParaRPr lang="en-CA" b="1" dirty="0">
              <a:solidFill>
                <a:srgbClr val="5C307D"/>
              </a:solidFill>
            </a:endParaRP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F0C706A0-AC15-4FF1-94C6-5EBC4C4FDB02}"/>
              </a:ext>
            </a:extLst>
          </p:cNvPr>
          <p:cNvSpPr>
            <a:spLocks noGrp="1"/>
          </p:cNvSpPr>
          <p:nvPr>
            <p:ph type="title"/>
          </p:nvPr>
        </p:nvSpPr>
        <p:spPr>
          <a:xfrm>
            <a:off x="630424" y="698249"/>
            <a:ext cx="8534400" cy="1507067"/>
          </a:xfrm>
        </p:spPr>
        <p:txBody>
          <a:bodyPr/>
          <a:lstStyle/>
          <a:p>
            <a:r>
              <a:rPr lang="en-US" altLang="zh-CN" dirty="0"/>
              <a:t>What do we ACHIEVE</a:t>
            </a:r>
            <a:endParaRPr lang="zh-CN" altLang="en-US" dirty="0"/>
          </a:p>
        </p:txBody>
      </p:sp>
      <p:sp>
        <p:nvSpPr>
          <p:cNvPr id="7" name="内容占位符 2">
            <a:extLst>
              <a:ext uri="{FF2B5EF4-FFF2-40B4-BE49-F238E27FC236}">
                <a16:creationId xmlns:a16="http://schemas.microsoft.com/office/drawing/2014/main" id="{87F8D0E8-8638-456F-BDAE-2B176DE9A6B7}"/>
              </a:ext>
            </a:extLst>
          </p:cNvPr>
          <p:cNvSpPr>
            <a:spLocks noGrp="1"/>
          </p:cNvSpPr>
          <p:nvPr>
            <p:ph idx="1"/>
          </p:nvPr>
        </p:nvSpPr>
        <p:spPr>
          <a:xfrm>
            <a:off x="630424" y="1859149"/>
            <a:ext cx="8534400" cy="4141701"/>
          </a:xfrm>
        </p:spPr>
        <p:txBody>
          <a:bodyPr>
            <a:normAutofit/>
          </a:bodyPr>
          <a:lstStyle/>
          <a:p>
            <a:r>
              <a:rPr lang="en-US" altLang="zh-CN" dirty="0"/>
              <a:t>Simulator of a </a:t>
            </a:r>
            <a:r>
              <a:rPr lang="en-US" altLang="zh-CN" dirty="0" err="1"/>
              <a:t>Goboard</a:t>
            </a:r>
            <a:endParaRPr lang="en-US" altLang="zh-CN" dirty="0"/>
          </a:p>
          <a:p>
            <a:r>
              <a:rPr lang="en-US" altLang="zh-CN" dirty="0"/>
              <a:t>Able to place Black and White stone</a:t>
            </a:r>
          </a:p>
          <a:p>
            <a:r>
              <a:rPr lang="en-US" altLang="zh-CN" dirty="0"/>
              <a:t>Able to judge placed point, </a:t>
            </a:r>
            <a:r>
              <a:rPr lang="en-US" altLang="zh-CN" dirty="0">
                <a:solidFill>
                  <a:srgbClr val="FF0000"/>
                </a:solidFill>
              </a:rPr>
              <a:t>but unable to </a:t>
            </a:r>
            <a:r>
              <a:rPr lang="en-US" altLang="zh-CN" dirty="0" err="1">
                <a:solidFill>
                  <a:srgbClr val="FF0000"/>
                </a:solidFill>
              </a:rPr>
              <a:t>reflact</a:t>
            </a:r>
            <a:endParaRPr lang="en-US" altLang="zh-CN" dirty="0">
              <a:solidFill>
                <a:srgbClr val="FF0000"/>
              </a:solidFill>
            </a:endParaRPr>
          </a:p>
          <a:p>
            <a:r>
              <a:rPr lang="en-US" altLang="zh-CN" dirty="0"/>
              <a:t>Able to ‘Withdraw’</a:t>
            </a:r>
          </a:p>
          <a:p>
            <a:r>
              <a:rPr lang="en-US" altLang="zh-CN" dirty="0"/>
              <a:t>Able to ‘Clear’ the ‘Board’</a:t>
            </a:r>
          </a:p>
          <a:p>
            <a:r>
              <a:rPr lang="en-US" altLang="zh-CN" dirty="0"/>
              <a:t>Able to adapt to Rule 1: The rule of Liberty</a:t>
            </a:r>
          </a:p>
          <a:p>
            <a:r>
              <a:rPr lang="en-US" altLang="zh-CN" dirty="0"/>
              <a:t>Able to adapt to Rule 2: No Circle</a:t>
            </a:r>
          </a:p>
          <a:p>
            <a:r>
              <a:rPr lang="en-US" altLang="zh-CN" dirty="0"/>
              <a:t>Able to judge winner</a:t>
            </a:r>
          </a:p>
        </p:txBody>
      </p:sp>
    </p:spTree>
    <p:extLst>
      <p:ext uri="{BB962C8B-B14F-4D97-AF65-F5344CB8AC3E}">
        <p14:creationId xmlns:p14="http://schemas.microsoft.com/office/powerpoint/2010/main" val="97413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500"/>
                                        <p:tgtEl>
                                          <p:spTgt spid="7">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9" dur="500"/>
                                        <p:tgtEl>
                                          <p:spTgt spid="7">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randombar(horizontal)">
                                      <p:cBhvr>
                                        <p:cTn id="22" dur="500"/>
                                        <p:tgtEl>
                                          <p:spTgt spid="7">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5" dur="500"/>
                                        <p:tgtEl>
                                          <p:spTgt spid="7">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1FD43341-5BD1-421D-A747-221F994ECE7A}"/>
              </a:ext>
            </a:extLst>
          </p:cNvPr>
          <p:cNvSpPr>
            <a:spLocks noGrp="1"/>
          </p:cNvSpPr>
          <p:nvPr>
            <p:ph type="title"/>
          </p:nvPr>
        </p:nvSpPr>
        <p:spPr>
          <a:xfrm>
            <a:off x="630424" y="698249"/>
            <a:ext cx="8534400" cy="1507067"/>
          </a:xfrm>
        </p:spPr>
        <p:txBody>
          <a:bodyPr/>
          <a:lstStyle/>
          <a:p>
            <a:r>
              <a:rPr lang="en-US" altLang="zh-CN" dirty="0"/>
              <a:t>How do we achieve</a:t>
            </a:r>
            <a:endParaRPr lang="zh-CN" altLang="en-US" dirty="0"/>
          </a:p>
        </p:txBody>
      </p:sp>
      <p:sp>
        <p:nvSpPr>
          <p:cNvPr id="7" name="内容占位符 2">
            <a:extLst>
              <a:ext uri="{FF2B5EF4-FFF2-40B4-BE49-F238E27FC236}">
                <a16:creationId xmlns:a16="http://schemas.microsoft.com/office/drawing/2014/main" id="{68CF31D0-4D9F-46A3-AA7B-5495EF73CE32}"/>
              </a:ext>
            </a:extLst>
          </p:cNvPr>
          <p:cNvSpPr>
            <a:spLocks noGrp="1"/>
          </p:cNvSpPr>
          <p:nvPr>
            <p:ph idx="1"/>
          </p:nvPr>
        </p:nvSpPr>
        <p:spPr>
          <a:xfrm>
            <a:off x="630424" y="2625840"/>
            <a:ext cx="8534400" cy="3615267"/>
          </a:xfrm>
        </p:spPr>
        <p:txBody>
          <a:bodyPr/>
          <a:lstStyle/>
          <a:p>
            <a:r>
              <a:rPr lang="en-US" altLang="zh-CN" dirty="0"/>
              <a:t>Jack language</a:t>
            </a:r>
          </a:p>
          <a:p>
            <a:r>
              <a:rPr lang="en-US" altLang="zh-CN" dirty="0"/>
              <a:t>Vim</a:t>
            </a:r>
            <a:endParaRPr lang="zh-CN" altLang="en-US" dirty="0"/>
          </a:p>
        </p:txBody>
      </p:sp>
    </p:spTree>
    <p:extLst>
      <p:ext uri="{BB962C8B-B14F-4D97-AF65-F5344CB8AC3E}">
        <p14:creationId xmlns:p14="http://schemas.microsoft.com/office/powerpoint/2010/main" val="152166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DA5F42C0-25AE-4AF2-832A-EC3A99F8BFCF}"/>
              </a:ext>
            </a:extLst>
          </p:cNvPr>
          <p:cNvSpPr>
            <a:spLocks noGrp="1"/>
          </p:cNvSpPr>
          <p:nvPr>
            <p:ph type="title"/>
          </p:nvPr>
        </p:nvSpPr>
        <p:spPr>
          <a:xfrm>
            <a:off x="630424" y="698249"/>
            <a:ext cx="9652094" cy="1507067"/>
          </a:xfrm>
        </p:spPr>
        <p:txBody>
          <a:bodyPr/>
          <a:lstStyle/>
          <a:p>
            <a:r>
              <a:rPr lang="en-US" altLang="zh-CN" dirty="0"/>
              <a:t>BUILD a board without chess pieces</a:t>
            </a:r>
            <a:endParaRPr lang="zh-CN" altLang="en-US" dirty="0"/>
          </a:p>
        </p:txBody>
      </p:sp>
      <p:sp>
        <p:nvSpPr>
          <p:cNvPr id="7" name="内容占位符 2">
            <a:extLst>
              <a:ext uri="{FF2B5EF4-FFF2-40B4-BE49-F238E27FC236}">
                <a16:creationId xmlns:a16="http://schemas.microsoft.com/office/drawing/2014/main" id="{9B5B3ED7-791A-4F63-AB75-2CC0D1CB20DB}"/>
              </a:ext>
            </a:extLst>
          </p:cNvPr>
          <p:cNvSpPr>
            <a:spLocks noGrp="1"/>
          </p:cNvSpPr>
          <p:nvPr>
            <p:ph idx="1"/>
          </p:nvPr>
        </p:nvSpPr>
        <p:spPr>
          <a:xfrm>
            <a:off x="630424" y="2016457"/>
            <a:ext cx="9275576" cy="4224471"/>
          </a:xfrm>
        </p:spPr>
        <p:txBody>
          <a:bodyPr>
            <a:normAutofit lnSpcReduction="10000"/>
          </a:bodyPr>
          <a:lstStyle/>
          <a:p>
            <a:r>
              <a:rPr lang="en-US" altLang="zh-CN" dirty="0"/>
              <a:t>Line 19 * 19</a:t>
            </a:r>
          </a:p>
          <a:p>
            <a:pPr lvl="1"/>
            <a:r>
              <a:rPr lang="en-US" altLang="zh-CN" dirty="0"/>
              <a:t>Top left corner: (125, 9)</a:t>
            </a:r>
          </a:p>
          <a:p>
            <a:pPr lvl="1"/>
            <a:r>
              <a:rPr lang="en-US" altLang="zh-CN" dirty="0"/>
              <a:t>Interval between lines: 12</a:t>
            </a:r>
          </a:p>
          <a:p>
            <a:endParaRPr lang="en-US" altLang="zh-CN" dirty="0"/>
          </a:p>
          <a:p>
            <a:r>
              <a:rPr lang="en-US" altLang="zh-CN" dirty="0"/>
              <a:t>9 Star points</a:t>
            </a:r>
          </a:p>
          <a:p>
            <a:pPr lvl="1"/>
            <a:r>
              <a:rPr lang="en-US" altLang="zh-CN" dirty="0"/>
              <a:t>Radius = 3</a:t>
            </a:r>
          </a:p>
          <a:p>
            <a:endParaRPr lang="en-US" altLang="zh-CN" dirty="0"/>
          </a:p>
          <a:p>
            <a:r>
              <a:rPr lang="en-US" altLang="zh-CN" dirty="0"/>
              <a:t>1 Hint Stone</a:t>
            </a:r>
          </a:p>
          <a:p>
            <a:pPr lvl="1"/>
            <a:r>
              <a:rPr lang="en-US" altLang="zh-CN" dirty="0"/>
              <a:t>Which color next</a:t>
            </a:r>
          </a:p>
          <a:p>
            <a:pPr lvl="1"/>
            <a:r>
              <a:rPr lang="en-US" altLang="zh-CN" dirty="0"/>
              <a:t>Radius = 10</a:t>
            </a:r>
          </a:p>
        </p:txBody>
      </p:sp>
      <p:pic>
        <p:nvPicPr>
          <p:cNvPr id="8" name="图片 7">
            <a:extLst>
              <a:ext uri="{FF2B5EF4-FFF2-40B4-BE49-F238E27FC236}">
                <a16:creationId xmlns:a16="http://schemas.microsoft.com/office/drawing/2014/main" id="{05BB951A-F1C1-44E1-82EA-C559DE18979E}"/>
              </a:ext>
            </a:extLst>
          </p:cNvPr>
          <p:cNvPicPr>
            <a:picLocks noChangeAspect="1"/>
          </p:cNvPicPr>
          <p:nvPr/>
        </p:nvPicPr>
        <p:blipFill>
          <a:blip r:embed="rId4"/>
          <a:stretch>
            <a:fillRect/>
          </a:stretch>
        </p:blipFill>
        <p:spPr>
          <a:xfrm>
            <a:off x="4635259" y="2022855"/>
            <a:ext cx="6285604" cy="4224471"/>
          </a:xfrm>
          <a:prstGeom prst="rect">
            <a:avLst/>
          </a:prstGeom>
        </p:spPr>
      </p:pic>
    </p:spTree>
    <p:extLst>
      <p:ext uri="{BB962C8B-B14F-4D97-AF65-F5344CB8AC3E}">
        <p14:creationId xmlns:p14="http://schemas.microsoft.com/office/powerpoint/2010/main" val="283901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1" dur="500"/>
                                        <p:tgtEl>
                                          <p:spTgt spid="7">
                                            <p:txEl>
                                              <p:pRg st="0" end="0"/>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4" dur="500"/>
                                        <p:tgtEl>
                                          <p:spTgt spid="7">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0" dur="500"/>
                                        <p:tgtEl>
                                          <p:spTgt spid="7">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3" dur="500"/>
                                        <p:tgtEl>
                                          <p:spTgt spid="7">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26" dur="500"/>
                                        <p:tgtEl>
                                          <p:spTgt spid="7">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randombar(horizontal)">
                                      <p:cBhvr>
                                        <p:cTn id="29" dur="500"/>
                                        <p:tgtEl>
                                          <p:spTgt spid="7">
                                            <p:txEl>
                                              <p:pRg st="8" end="8"/>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randombar(horizontal)">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0DBB5B30-A56A-4DB6-A28E-BA4709BAF04E}"/>
              </a:ext>
            </a:extLst>
          </p:cNvPr>
          <p:cNvSpPr>
            <a:spLocks noGrp="1"/>
          </p:cNvSpPr>
          <p:nvPr>
            <p:ph type="title"/>
          </p:nvPr>
        </p:nvSpPr>
        <p:spPr>
          <a:xfrm>
            <a:off x="630424" y="698249"/>
            <a:ext cx="8534400" cy="1507067"/>
          </a:xfrm>
        </p:spPr>
        <p:txBody>
          <a:bodyPr/>
          <a:lstStyle/>
          <a:p>
            <a:r>
              <a:rPr lang="en-US" altLang="zh-CN" dirty="0"/>
              <a:t>PLACE a Chess piece</a:t>
            </a:r>
            <a:endParaRPr lang="zh-CN" altLang="en-US" dirty="0"/>
          </a:p>
        </p:txBody>
      </p:sp>
      <p:sp>
        <p:nvSpPr>
          <p:cNvPr id="7" name="内容占位符 2">
            <a:extLst>
              <a:ext uri="{FF2B5EF4-FFF2-40B4-BE49-F238E27FC236}">
                <a16:creationId xmlns:a16="http://schemas.microsoft.com/office/drawing/2014/main" id="{CC934C66-6FAD-43B7-915D-414E8F2983AE}"/>
              </a:ext>
            </a:extLst>
          </p:cNvPr>
          <p:cNvSpPr>
            <a:spLocks noGrp="1"/>
          </p:cNvSpPr>
          <p:nvPr>
            <p:ph idx="1"/>
          </p:nvPr>
        </p:nvSpPr>
        <p:spPr>
          <a:xfrm>
            <a:off x="630424" y="2151530"/>
            <a:ext cx="8534400" cy="4008221"/>
          </a:xfrm>
        </p:spPr>
        <p:txBody>
          <a:bodyPr>
            <a:normAutofit/>
          </a:bodyPr>
          <a:lstStyle/>
          <a:p>
            <a:r>
              <a:rPr lang="en-US" altLang="zh-CN" dirty="0"/>
              <a:t>Jack</a:t>
            </a:r>
          </a:p>
          <a:p>
            <a:pPr lvl="1"/>
            <a:r>
              <a:rPr lang="en-US" altLang="zh-CN" dirty="0"/>
              <a:t>Array: Grid</a:t>
            </a:r>
            <a:r>
              <a:rPr lang="en-US" altLang="zh-CN" dirty="0">
                <a:solidFill>
                  <a:srgbClr val="FF0000"/>
                </a:solidFill>
              </a:rPr>
              <a:t>[19 * 19]</a:t>
            </a:r>
          </a:p>
          <a:p>
            <a:pPr lvl="1"/>
            <a:r>
              <a:rPr lang="en-US" altLang="zh-CN" dirty="0"/>
              <a:t>-1: empty 0: black 1: white</a:t>
            </a:r>
          </a:p>
          <a:p>
            <a:pPr lvl="1"/>
            <a:r>
              <a:rPr lang="en-US" altLang="zh-CN" dirty="0" err="1"/>
              <a:t>Int</a:t>
            </a:r>
            <a:r>
              <a:rPr lang="en-US" altLang="zh-CN" dirty="0"/>
              <a:t>: </a:t>
            </a:r>
            <a:r>
              <a:rPr lang="en-US" altLang="zh-CN" dirty="0" err="1"/>
              <a:t>NextPiece</a:t>
            </a:r>
            <a:r>
              <a:rPr lang="en-US" altLang="zh-CN" dirty="0"/>
              <a:t> = 0/1 (decide which Stone next)</a:t>
            </a:r>
          </a:p>
        </p:txBody>
      </p:sp>
    </p:spTree>
    <p:extLst>
      <p:ext uri="{BB962C8B-B14F-4D97-AF65-F5344CB8AC3E}">
        <p14:creationId xmlns:p14="http://schemas.microsoft.com/office/powerpoint/2010/main" val="27239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2DE3AA92-0ADB-47D1-926D-CB71D3375C95}"/>
              </a:ext>
            </a:extLst>
          </p:cNvPr>
          <p:cNvSpPr>
            <a:spLocks noGrp="1"/>
          </p:cNvSpPr>
          <p:nvPr>
            <p:ph type="title"/>
          </p:nvPr>
        </p:nvSpPr>
        <p:spPr>
          <a:xfrm>
            <a:off x="630424" y="698249"/>
            <a:ext cx="8534400" cy="1507067"/>
          </a:xfrm>
        </p:spPr>
        <p:txBody>
          <a:bodyPr/>
          <a:lstStyle/>
          <a:p>
            <a:r>
              <a:rPr lang="en-US" altLang="zh-CN" dirty="0"/>
              <a:t>PLACE a Chess piece</a:t>
            </a:r>
            <a:endParaRPr lang="zh-CN" altLang="en-US" dirty="0"/>
          </a:p>
        </p:txBody>
      </p:sp>
      <p:sp>
        <p:nvSpPr>
          <p:cNvPr id="7" name="内容占位符 2">
            <a:extLst>
              <a:ext uri="{FF2B5EF4-FFF2-40B4-BE49-F238E27FC236}">
                <a16:creationId xmlns:a16="http://schemas.microsoft.com/office/drawing/2014/main" id="{6B387800-CD1B-4211-B741-9C89BDF7B421}"/>
              </a:ext>
            </a:extLst>
          </p:cNvPr>
          <p:cNvSpPr>
            <a:spLocks noGrp="1"/>
          </p:cNvSpPr>
          <p:nvPr>
            <p:ph idx="1"/>
          </p:nvPr>
        </p:nvSpPr>
        <p:spPr>
          <a:xfrm>
            <a:off x="630424" y="1926414"/>
            <a:ext cx="8534400" cy="4008221"/>
          </a:xfrm>
        </p:spPr>
        <p:txBody>
          <a:bodyPr>
            <a:normAutofit/>
          </a:bodyPr>
          <a:lstStyle/>
          <a:p>
            <a:r>
              <a:rPr lang="en-US" altLang="zh-CN" dirty="0"/>
              <a:t>However, Jack language can not provide </a:t>
            </a:r>
            <a:r>
              <a:rPr lang="en-US" altLang="zh-CN" dirty="0">
                <a:solidFill>
                  <a:srgbClr val="FF0000"/>
                </a:solidFill>
              </a:rPr>
              <a:t>mouse click</a:t>
            </a:r>
            <a:r>
              <a:rPr lang="en-US" altLang="zh-CN" dirty="0"/>
              <a:t>.</a:t>
            </a:r>
          </a:p>
          <a:p>
            <a:pPr lvl="1"/>
            <a:r>
              <a:rPr lang="en-US" altLang="zh-CN" dirty="0"/>
              <a:t>I didn’t find it from Jack OS API.pdf</a:t>
            </a:r>
          </a:p>
          <a:p>
            <a:r>
              <a:rPr lang="en-US" altLang="zh-CN" dirty="0"/>
              <a:t>A Black Block to substitute mouse!</a:t>
            </a:r>
          </a:p>
          <a:p>
            <a:pPr lvl="1"/>
            <a:r>
              <a:rPr lang="en-US" altLang="zh-CN" dirty="0" err="1"/>
              <a:t>Int</a:t>
            </a:r>
            <a:r>
              <a:rPr lang="en-US" altLang="zh-CN" dirty="0"/>
              <a:t>: </a:t>
            </a:r>
            <a:r>
              <a:rPr lang="en-US" altLang="zh-CN" dirty="0" err="1"/>
              <a:t>ClickX</a:t>
            </a:r>
            <a:r>
              <a:rPr lang="en-US" altLang="zh-CN" dirty="0"/>
              <a:t>, </a:t>
            </a:r>
            <a:r>
              <a:rPr lang="en-US" altLang="zh-CN" dirty="0" err="1"/>
              <a:t>ClickY</a:t>
            </a:r>
            <a:endParaRPr lang="en-US" altLang="zh-CN" dirty="0"/>
          </a:p>
          <a:p>
            <a:pPr lvl="1"/>
            <a:r>
              <a:rPr lang="en-US" altLang="zh-CN" dirty="0"/>
              <a:t>Length of Block side: 11</a:t>
            </a:r>
          </a:p>
          <a:p>
            <a:pPr lvl="1"/>
            <a:r>
              <a:rPr lang="en-US" altLang="zh-CN" dirty="0"/>
              <a:t>Press “Enter” to place a Stone</a:t>
            </a:r>
          </a:p>
          <a:p>
            <a:pPr lvl="1"/>
            <a:r>
              <a:rPr lang="en-US" altLang="zh-CN" dirty="0"/>
              <a:t>Using direction arrows to move the Block</a:t>
            </a:r>
          </a:p>
          <a:p>
            <a:pPr lvl="2"/>
            <a:r>
              <a:rPr lang="en-US" altLang="zh-CN" dirty="0"/>
              <a:t>This idea is adapted from the </a:t>
            </a:r>
            <a:r>
              <a:rPr lang="en-US" altLang="zh-CN" dirty="0" err="1"/>
              <a:t>SquareGame</a:t>
            </a:r>
            <a:endParaRPr lang="en-US" altLang="zh-CN" dirty="0"/>
          </a:p>
        </p:txBody>
      </p:sp>
      <p:pic>
        <p:nvPicPr>
          <p:cNvPr id="8" name="图片 7">
            <a:extLst>
              <a:ext uri="{FF2B5EF4-FFF2-40B4-BE49-F238E27FC236}">
                <a16:creationId xmlns:a16="http://schemas.microsoft.com/office/drawing/2014/main" id="{79633532-B392-4EFE-B203-8B0BF9097A81}"/>
              </a:ext>
            </a:extLst>
          </p:cNvPr>
          <p:cNvPicPr>
            <a:picLocks noChangeAspect="1"/>
          </p:cNvPicPr>
          <p:nvPr/>
        </p:nvPicPr>
        <p:blipFill>
          <a:blip r:embed="rId4"/>
          <a:stretch>
            <a:fillRect/>
          </a:stretch>
        </p:blipFill>
        <p:spPr>
          <a:xfrm>
            <a:off x="6764824" y="2579894"/>
            <a:ext cx="2400000" cy="2342857"/>
          </a:xfrm>
          <a:prstGeom prst="rect">
            <a:avLst/>
          </a:prstGeom>
        </p:spPr>
      </p:pic>
    </p:spTree>
    <p:extLst>
      <p:ext uri="{BB962C8B-B14F-4D97-AF65-F5344CB8AC3E}">
        <p14:creationId xmlns:p14="http://schemas.microsoft.com/office/powerpoint/2010/main" val="170325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8" dur="500"/>
                                        <p:tgtEl>
                                          <p:spTgt spid="7">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1" dur="500"/>
                                        <p:tgtEl>
                                          <p:spTgt spid="7">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4" dur="500"/>
                                        <p:tgtEl>
                                          <p:spTgt spid="7">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7" dur="500"/>
                                        <p:tgtEl>
                                          <p:spTgt spid="7">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0" dur="500"/>
                                        <p:tgtEl>
                                          <p:spTgt spid="7">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6648E6C-0EBA-4CBA-A8B1-81D31AB2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03901205-7B60-4B3C-AE63-594566365189}"/>
              </a:ext>
            </a:extLst>
          </p:cNvPr>
          <p:cNvSpPr txBox="1"/>
          <p:nvPr/>
        </p:nvSpPr>
        <p:spPr>
          <a:xfrm>
            <a:off x="10669294" y="496371"/>
            <a:ext cx="1103606" cy="369332"/>
          </a:xfrm>
          <a:prstGeom prst="rect">
            <a:avLst/>
          </a:prstGeom>
          <a:noFill/>
        </p:spPr>
        <p:txBody>
          <a:bodyPr wrap="square" rtlCol="0">
            <a:spAutoFit/>
          </a:bodyPr>
          <a:lstStyle/>
          <a:p>
            <a:pPr algn="ctr"/>
            <a:r>
              <a:rPr lang="en-CA" b="1" dirty="0">
                <a:solidFill>
                  <a:srgbClr val="5C307D"/>
                </a:solidFill>
              </a:rPr>
              <a:t>Week 13</a:t>
            </a:r>
          </a:p>
        </p:txBody>
      </p:sp>
      <p:pic>
        <p:nvPicPr>
          <p:cNvPr id="13" name="Picture 12">
            <a:extLst>
              <a:ext uri="{FF2B5EF4-FFF2-40B4-BE49-F238E27FC236}">
                <a16:creationId xmlns:a16="http://schemas.microsoft.com/office/drawing/2014/main" id="{2A049FE2-5771-4C53-81CD-EF4762B1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058539"/>
            <a:ext cx="1505505" cy="565952"/>
          </a:xfrm>
          <a:prstGeom prst="rect">
            <a:avLst/>
          </a:prstGeom>
        </p:spPr>
      </p:pic>
      <p:sp>
        <p:nvSpPr>
          <p:cNvPr id="14" name="TextBox 13">
            <a:extLst>
              <a:ext uri="{FF2B5EF4-FFF2-40B4-BE49-F238E27FC236}">
                <a16:creationId xmlns:a16="http://schemas.microsoft.com/office/drawing/2014/main" id="{351AD2F1-0B0A-4AD9-9C78-663B8DBCACA4}"/>
              </a:ext>
            </a:extLst>
          </p:cNvPr>
          <p:cNvSpPr txBox="1"/>
          <p:nvPr/>
        </p:nvSpPr>
        <p:spPr>
          <a:xfrm>
            <a:off x="2438214" y="6253724"/>
            <a:ext cx="4332490" cy="369332"/>
          </a:xfrm>
          <a:prstGeom prst="rect">
            <a:avLst/>
          </a:prstGeom>
          <a:noFill/>
        </p:spPr>
        <p:txBody>
          <a:bodyPr wrap="square" rtlCol="0">
            <a:spAutoFit/>
          </a:bodyPr>
          <a:lstStyle/>
          <a:p>
            <a:r>
              <a:rPr lang="en-CA"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Computational Thinking and System Design</a:t>
            </a:r>
          </a:p>
        </p:txBody>
      </p:sp>
      <p:sp>
        <p:nvSpPr>
          <p:cNvPr id="6" name="标题 1">
            <a:extLst>
              <a:ext uri="{FF2B5EF4-FFF2-40B4-BE49-F238E27FC236}">
                <a16:creationId xmlns:a16="http://schemas.microsoft.com/office/drawing/2014/main" id="{C740391F-ACF8-430D-811B-C713E2B4FC7B}"/>
              </a:ext>
            </a:extLst>
          </p:cNvPr>
          <p:cNvSpPr>
            <a:spLocks noGrp="1"/>
          </p:cNvSpPr>
          <p:nvPr>
            <p:ph type="title"/>
          </p:nvPr>
        </p:nvSpPr>
        <p:spPr>
          <a:xfrm>
            <a:off x="630424" y="698249"/>
            <a:ext cx="8534400" cy="1507067"/>
          </a:xfrm>
        </p:spPr>
        <p:txBody>
          <a:bodyPr/>
          <a:lstStyle/>
          <a:p>
            <a:r>
              <a:rPr lang="en-US" altLang="zh-CN" dirty="0"/>
              <a:t>PLACE a Chess piece</a:t>
            </a:r>
            <a:endParaRPr lang="zh-CN" altLang="en-US" dirty="0"/>
          </a:p>
        </p:txBody>
      </p:sp>
      <p:sp>
        <p:nvSpPr>
          <p:cNvPr id="7" name="内容占位符 2">
            <a:extLst>
              <a:ext uri="{FF2B5EF4-FFF2-40B4-BE49-F238E27FC236}">
                <a16:creationId xmlns:a16="http://schemas.microsoft.com/office/drawing/2014/main" id="{B266E3E7-B9B0-4665-9DA0-74BD5332C1AF}"/>
              </a:ext>
            </a:extLst>
          </p:cNvPr>
          <p:cNvSpPr>
            <a:spLocks noGrp="1"/>
          </p:cNvSpPr>
          <p:nvPr>
            <p:ph idx="1"/>
          </p:nvPr>
        </p:nvSpPr>
        <p:spPr>
          <a:xfrm>
            <a:off x="630424" y="2205317"/>
            <a:ext cx="8534400" cy="4035612"/>
          </a:xfrm>
        </p:spPr>
        <p:txBody>
          <a:bodyPr>
            <a:normAutofit/>
          </a:bodyPr>
          <a:lstStyle/>
          <a:p>
            <a:r>
              <a:rPr lang="en-US" altLang="zh-CN" dirty="0"/>
              <a:t>With Array Grid, we can simply finish judging if a location was already place with a Stone.</a:t>
            </a:r>
          </a:p>
          <a:p>
            <a:pPr lvl="1"/>
            <a:r>
              <a:rPr lang="en-US" altLang="zh-CN" dirty="0"/>
              <a:t>However we can’t provide an alert window…</a:t>
            </a:r>
          </a:p>
          <a:p>
            <a:endParaRPr lang="en-US" altLang="zh-CN" dirty="0"/>
          </a:p>
          <a:p>
            <a:r>
              <a:rPr lang="en-US" altLang="zh-CN" dirty="0"/>
              <a:t>For Stone</a:t>
            </a:r>
          </a:p>
          <a:p>
            <a:pPr lvl="1"/>
            <a:r>
              <a:rPr lang="en-US" altLang="zh-CN" dirty="0"/>
              <a:t>Black: radius = 6</a:t>
            </a:r>
          </a:p>
          <a:p>
            <a:pPr lvl="1"/>
            <a:r>
              <a:rPr lang="en-US" altLang="zh-CN" dirty="0"/>
              <a:t>White: A Black one + radius = 5</a:t>
            </a:r>
          </a:p>
          <a:p>
            <a:endParaRPr lang="en-US" altLang="zh-CN" dirty="0"/>
          </a:p>
        </p:txBody>
      </p:sp>
      <p:pic>
        <p:nvPicPr>
          <p:cNvPr id="8" name="图片 7">
            <a:extLst>
              <a:ext uri="{FF2B5EF4-FFF2-40B4-BE49-F238E27FC236}">
                <a16:creationId xmlns:a16="http://schemas.microsoft.com/office/drawing/2014/main" id="{2E9E31F8-0C65-4170-B922-EDDC13216FBF}"/>
              </a:ext>
            </a:extLst>
          </p:cNvPr>
          <p:cNvPicPr>
            <a:picLocks noChangeAspect="1"/>
          </p:cNvPicPr>
          <p:nvPr/>
        </p:nvPicPr>
        <p:blipFill>
          <a:blip r:embed="rId4"/>
          <a:stretch>
            <a:fillRect/>
          </a:stretch>
        </p:blipFill>
        <p:spPr>
          <a:xfrm>
            <a:off x="5456294" y="3492271"/>
            <a:ext cx="2628820" cy="2667480"/>
          </a:xfrm>
          <a:prstGeom prst="rect">
            <a:avLst/>
          </a:prstGeom>
        </p:spPr>
      </p:pic>
    </p:spTree>
    <p:extLst>
      <p:ext uri="{BB962C8B-B14F-4D97-AF65-F5344CB8AC3E}">
        <p14:creationId xmlns:p14="http://schemas.microsoft.com/office/powerpoint/2010/main" val="355021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5" dur="500"/>
                                        <p:tgtEl>
                                          <p:spTgt spid="7">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8" dur="500"/>
                                        <p:tgtEl>
                                          <p:spTgt spid="7">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1" dur="500"/>
                                        <p:tgtEl>
                                          <p:spTgt spid="7">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de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 and Yahei">
      <a:majorFont>
        <a:latin typeface="Times New Roman"/>
        <a:ea typeface="Microsoft YaHei UI"/>
        <a:cs typeface=""/>
      </a:majorFont>
      <a:minorFont>
        <a:latin typeface="Times New Roman"/>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6" id="{699B255F-92C5-4B03-829B-E60678F6354F}" vid="{14A4FDF8-DC76-4FFA-8A04-FBF4C4F97E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Templatedemo</Template>
  <TotalTime>1107</TotalTime>
  <Words>1678</Words>
  <Application>Microsoft Office PowerPoint</Application>
  <PresentationFormat>宽屏</PresentationFormat>
  <Paragraphs>270</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Microsoft YaHei UI</vt:lpstr>
      <vt:lpstr>等线</vt:lpstr>
      <vt:lpstr>Arial</vt:lpstr>
      <vt:lpstr>Times New Roman</vt:lpstr>
      <vt:lpstr>Templatedemo</vt:lpstr>
      <vt:lpstr>Presentation of GOBOARD</vt:lpstr>
      <vt:lpstr>EFFECTION</vt:lpstr>
      <vt:lpstr>Logic model</vt:lpstr>
      <vt:lpstr>What do we ACHIEVE</vt:lpstr>
      <vt:lpstr>How do we achieve</vt:lpstr>
      <vt:lpstr>BUILD a board without chess pieces</vt:lpstr>
      <vt:lpstr>PLACE a Chess piece</vt:lpstr>
      <vt:lpstr>PLACE a Chess piece</vt:lpstr>
      <vt:lpstr>PLACE a Chess piece</vt:lpstr>
      <vt:lpstr>WITHDRAW</vt:lpstr>
      <vt:lpstr>CLEAR</vt:lpstr>
      <vt:lpstr>QUIT</vt:lpstr>
      <vt:lpstr>HINT</vt:lpstr>
      <vt:lpstr>HINT</vt:lpstr>
      <vt:lpstr>Our Problems</vt:lpstr>
      <vt:lpstr>Our Problems</vt:lpstr>
      <vt:lpstr>HOWEVER</vt:lpstr>
      <vt:lpstr>Our Problems</vt:lpstr>
      <vt:lpstr>Rule 1: the rule of liberty</vt:lpstr>
      <vt:lpstr>Breadth First Search</vt:lpstr>
      <vt:lpstr>Breadth First Search</vt:lpstr>
      <vt:lpstr>Rule 1: the rule of liberty</vt:lpstr>
      <vt:lpstr>Rule 1: the rule of liberty</vt:lpstr>
      <vt:lpstr>Rule 1: the rule of liberty</vt:lpstr>
      <vt:lpstr>Rule 2: no circle</vt:lpstr>
      <vt:lpstr>Method 1: the state of whole board</vt:lpstr>
      <vt:lpstr>Hash algorithm</vt:lpstr>
      <vt:lpstr>Hash algorithm</vt:lpstr>
      <vt:lpstr>How to avoid conflicts</vt:lpstr>
      <vt:lpstr>How to avoid conflicts</vt:lpstr>
      <vt:lpstr>Method 2: the state of operation</vt:lpstr>
      <vt:lpstr>Knuth-Morris-Pratt Algorithm</vt:lpstr>
      <vt:lpstr>Judge winner</vt:lpstr>
      <vt:lpstr>Publish flow outline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棋盘展示</dc:title>
  <dc:creator>Knight Tgop</dc:creator>
  <cp:lastModifiedBy>Knight Tgop</cp:lastModifiedBy>
  <cp:revision>773</cp:revision>
  <dcterms:created xsi:type="dcterms:W3CDTF">2017-10-26T08:05:42Z</dcterms:created>
  <dcterms:modified xsi:type="dcterms:W3CDTF">2017-12-30T12:19:39Z</dcterms:modified>
</cp:coreProperties>
</file>