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73" r:id="rId4"/>
    <p:sldId id="270" r:id="rId5"/>
    <p:sldId id="276" r:id="rId6"/>
    <p:sldId id="274" r:id="rId7"/>
    <p:sldId id="262" r:id="rId8"/>
    <p:sldId id="278" r:id="rId9"/>
    <p:sldId id="277" r:id="rId10"/>
    <p:sldId id="280" r:id="rId11"/>
    <p:sldId id="265" r:id="rId12"/>
    <p:sldId id="267" r:id="rId13"/>
    <p:sldId id="271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57"/>
    <p:restoredTop sz="86420"/>
  </p:normalViewPr>
  <p:slideViewPr>
    <p:cSldViewPr snapToGrid="0" snapToObjects="1">
      <p:cViewPr varScale="1">
        <p:scale>
          <a:sx n="108" d="100"/>
          <a:sy n="108" d="100"/>
        </p:scale>
        <p:origin x="208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248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A04E4-E20C-5D45-858C-98614247326D}" type="datetimeFigureOut">
              <a:rPr kumimoji="1" lang="ko-KR" altLang="en-US" smtClean="0"/>
              <a:t>2019. 11. 11.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5AA25-EEBE-B246-B1E2-0472C41AADB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2451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5AA25-EEBE-B246-B1E2-0472C41AADB8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35823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A410-6AE3-7C40-B740-91E46FB0015F}" type="datetimeFigureOut">
              <a:rPr kumimoji="1" lang="ko-KR" altLang="en-US" smtClean="0"/>
              <a:t>2019. 11. 11.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4877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A410-6AE3-7C40-B740-91E46FB0015F}" type="datetimeFigureOut">
              <a:rPr kumimoji="1" lang="ko-KR" altLang="en-US" smtClean="0"/>
              <a:t>2019. 11. 11.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675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A410-6AE3-7C40-B740-91E46FB0015F}" type="datetimeFigureOut">
              <a:rPr kumimoji="1" lang="ko-KR" altLang="en-US" smtClean="0"/>
              <a:t>2019. 11. 11.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97550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57" y="35517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A410-6AE3-7C40-B740-91E46FB0015F}" type="datetimeFigureOut">
              <a:rPr kumimoji="1" lang="ko-KR" altLang="en-US" smtClean="0"/>
              <a:t>2019. 11. 11.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9482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A410-6AE3-7C40-B740-91E46FB0015F}" type="datetimeFigureOut">
              <a:rPr kumimoji="1" lang="ko-KR" altLang="en-US" smtClean="0"/>
              <a:t>2019. 11. 11.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4064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A410-6AE3-7C40-B740-91E46FB0015F}" type="datetimeFigureOut">
              <a:rPr kumimoji="1" lang="ko-KR" altLang="en-US" smtClean="0"/>
              <a:t>2019. 11. 11.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311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A410-6AE3-7C40-B740-91E46FB0015F}" type="datetimeFigureOut">
              <a:rPr kumimoji="1" lang="ko-KR" altLang="en-US" smtClean="0"/>
              <a:t>2019. 11. 11.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1799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A410-6AE3-7C40-B740-91E46FB0015F}" type="datetimeFigureOut">
              <a:rPr kumimoji="1" lang="ko-KR" altLang="en-US" smtClean="0"/>
              <a:t>2019. 11. 11.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8487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A410-6AE3-7C40-B740-91E46FB0015F}" type="datetimeFigureOut">
              <a:rPr kumimoji="1" lang="ko-KR" altLang="en-US" smtClean="0"/>
              <a:t>2019. 11. 11.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25410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A410-6AE3-7C40-B740-91E46FB0015F}" type="datetimeFigureOut">
              <a:rPr kumimoji="1" lang="ko-KR" altLang="en-US" smtClean="0"/>
              <a:t>2019. 11. 11.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5663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A410-6AE3-7C40-B740-91E46FB0015F}" type="datetimeFigureOut">
              <a:rPr kumimoji="1" lang="ko-KR" altLang="en-US" smtClean="0"/>
              <a:t>2019. 11. 11.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3461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757" y="3551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5A410-6AE3-7C40-B740-91E46FB0015F}" type="datetimeFigureOut">
              <a:rPr kumimoji="1" lang="ko-KR" altLang="en-US" smtClean="0"/>
              <a:t>2019. 11. 11.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9279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EA6D6-0147-6846-9784-835330157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377006"/>
            <a:ext cx="7772400" cy="2387600"/>
          </a:xfrm>
        </p:spPr>
        <p:txBody>
          <a:bodyPr/>
          <a:lstStyle/>
          <a:p>
            <a:r>
              <a:rPr kumimoji="1" lang="en-US" altLang="ko-KR" dirty="0"/>
              <a:t>Software Architecture Documentation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4D5E0E-4C7F-1C46-A4BC-B50AA06DF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696167"/>
            <a:ext cx="6858000" cy="1655762"/>
          </a:xfrm>
        </p:spPr>
        <p:txBody>
          <a:bodyPr/>
          <a:lstStyle/>
          <a:p>
            <a:r>
              <a:rPr kumimoji="1" lang="en-US" altLang="ko-KR" dirty="0"/>
              <a:t>3</a:t>
            </a:r>
            <a:r>
              <a:rPr kumimoji="1" lang="ko-KR" altLang="en-US" dirty="0"/>
              <a:t>팀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강주영</a:t>
            </a:r>
            <a:r>
              <a:rPr kumimoji="1" lang="ko-KR" altLang="en-US" dirty="0"/>
              <a:t> 김지수 </a:t>
            </a:r>
            <a:r>
              <a:rPr kumimoji="1" lang="ko-KR" altLang="en-US" dirty="0" err="1"/>
              <a:t>문혁주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이은무</a:t>
            </a:r>
            <a:r>
              <a:rPr kumimoji="1" lang="ko-KR" altLang="en-US" dirty="0"/>
              <a:t> 이한빈 정영모</a:t>
            </a:r>
          </a:p>
        </p:txBody>
      </p:sp>
    </p:spTree>
    <p:extLst>
      <p:ext uri="{BB962C8B-B14F-4D97-AF65-F5344CB8AC3E}">
        <p14:creationId xmlns:p14="http://schemas.microsoft.com/office/powerpoint/2010/main" val="2769771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CFC23-DBDA-5342-B55D-6BDE531D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57" y="35517"/>
            <a:ext cx="7886700" cy="1325563"/>
          </a:xfrm>
        </p:spPr>
        <p:txBody>
          <a:bodyPr/>
          <a:lstStyle/>
          <a:p>
            <a:r>
              <a:rPr kumimoji="1" lang="en-US" altLang="ko-KR" dirty="0"/>
              <a:t>JSON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DE516C-739A-9445-8331-23CF226B2BE3}"/>
              </a:ext>
            </a:extLst>
          </p:cNvPr>
          <p:cNvSpPr txBox="1"/>
          <p:nvPr/>
        </p:nvSpPr>
        <p:spPr>
          <a:xfrm>
            <a:off x="5122738" y="3861201"/>
            <a:ext cx="3417184" cy="2319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Spring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boot</a:t>
            </a:r>
            <a:r>
              <a:rPr kumimoji="1" lang="ko-KR" altLang="en-US" sz="1400" dirty="0"/>
              <a:t>에는 </a:t>
            </a:r>
            <a:r>
              <a:rPr kumimoji="1" lang="en-US" altLang="ko-KR" sz="1400" dirty="0"/>
              <a:t>JSON</a:t>
            </a:r>
            <a:r>
              <a:rPr kumimoji="1" lang="ko-KR" altLang="en-US" sz="1400" dirty="0"/>
              <a:t>형식으로 들어온 요청을 자동으로 클래스에 매핑 시켜주는 기능이 있음</a:t>
            </a:r>
            <a:endParaRPr kumimoji="1"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따라서 </a:t>
            </a:r>
            <a:r>
              <a:rPr kumimoji="1" lang="en-US" altLang="ko-KR" sz="1400" dirty="0"/>
              <a:t>{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“chemical” : { “name” : “</a:t>
            </a:r>
            <a:r>
              <a:rPr kumimoji="1" lang="en-US" altLang="ko-KR" sz="1400" dirty="0" err="1"/>
              <a:t>chemical_name</a:t>
            </a:r>
            <a:r>
              <a:rPr kumimoji="1" lang="en-US" altLang="ko-KR" sz="1400" dirty="0"/>
              <a:t>”, “place</a:t>
            </a:r>
            <a:r>
              <a:rPr kumimoji="1" lang="ko-KR" altLang="en-US" sz="1400" dirty="0"/>
              <a:t>”</a:t>
            </a:r>
            <a:r>
              <a:rPr kumimoji="1" lang="en-US" altLang="ko-KR" sz="1400" dirty="0"/>
              <a:t> : “place_3” } } </a:t>
            </a:r>
            <a:r>
              <a:rPr kumimoji="1" lang="ko-KR" altLang="en-US" sz="1400" dirty="0"/>
              <a:t>과 같이 들어온 요청을 </a:t>
            </a:r>
            <a:r>
              <a:rPr kumimoji="1" lang="en-US" altLang="ko-KR" sz="1400" dirty="0"/>
              <a:t>Chemical</a:t>
            </a:r>
            <a:r>
              <a:rPr kumimoji="1" lang="ko-KR" altLang="en-US" sz="1400" dirty="0"/>
              <a:t> 클래스의 인스턴스로 자동 매핑 해줌 </a:t>
            </a: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03DEEF3B-CE60-964F-8297-5C2D1BA35FBE}"/>
              </a:ext>
            </a:extLst>
          </p:cNvPr>
          <p:cNvCxnSpPr>
            <a:cxnSpLocks/>
          </p:cNvCxnSpPr>
          <p:nvPr/>
        </p:nvCxnSpPr>
        <p:spPr>
          <a:xfrm>
            <a:off x="4595750" y="1499965"/>
            <a:ext cx="0" cy="4762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6C16539-3C56-1F45-B15B-61A571178FA9}"/>
              </a:ext>
            </a:extLst>
          </p:cNvPr>
          <p:cNvSpPr txBox="1"/>
          <p:nvPr/>
        </p:nvSpPr>
        <p:spPr>
          <a:xfrm>
            <a:off x="516478" y="2483098"/>
            <a:ext cx="3552285" cy="296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JSON : </a:t>
            </a:r>
            <a:r>
              <a:rPr kumimoji="1" lang="ko-KR" altLang="en-US" sz="1400" dirty="0"/>
              <a:t>키</a:t>
            </a:r>
            <a:r>
              <a:rPr kumimoji="1" lang="en-US" altLang="ko-KR" sz="1400" dirty="0"/>
              <a:t>-</a:t>
            </a:r>
            <a:r>
              <a:rPr kumimoji="1" lang="ko-KR" altLang="en-US" sz="1400" dirty="0"/>
              <a:t>값 쌍으로 이루어진 데이터를 전달하기 위해 사용하는 양식</a:t>
            </a:r>
            <a:endParaRPr kumimoji="1"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키는 문자열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값에는 정수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실수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문자열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배열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또다른 키</a:t>
            </a:r>
            <a:r>
              <a:rPr kumimoji="1" lang="en-US" altLang="ko-KR" sz="1400" dirty="0"/>
              <a:t>-</a:t>
            </a:r>
            <a:r>
              <a:rPr kumimoji="1" lang="ko-KR" altLang="en-US" sz="1400" dirty="0"/>
              <a:t>값 형식의 객체가 올 수 있다</a:t>
            </a:r>
            <a:endParaRPr kumimoji="1"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/>
              <a:t>유처의</a:t>
            </a:r>
            <a:r>
              <a:rPr kumimoji="1" lang="ko-KR" altLang="en-US" sz="1400" dirty="0"/>
              <a:t> 모든 요청은 </a:t>
            </a:r>
            <a:r>
              <a:rPr kumimoji="1" lang="en-US" altLang="ko-KR" sz="1400" dirty="0"/>
              <a:t>JSON</a:t>
            </a:r>
            <a:r>
              <a:rPr kumimoji="1" lang="ko-KR" altLang="en-US" sz="1400" dirty="0"/>
              <a:t>형식으로 변환 되어 시스템에 요청되게 됨</a:t>
            </a:r>
            <a:endParaRPr kumimoji="1"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{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“key” : “value”, “key2” : 3 } </a:t>
            </a:r>
            <a:r>
              <a:rPr kumimoji="1" lang="ko-KR" altLang="en-US" sz="1400" dirty="0"/>
              <a:t>과 같이 사용 가능</a:t>
            </a:r>
            <a:endParaRPr kumimoji="1" lang="en-US" altLang="ko-KR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306A7F8-9A9F-4640-AAAA-2CABB1E1B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385" y="441881"/>
            <a:ext cx="2849890" cy="28110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51AD87F-23FB-D64C-A082-4DFA32A02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730" y="3538657"/>
            <a:ext cx="2489200" cy="2413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71280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634B0-4382-E443-931E-5EFE3752A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화학 약품 리스트 불러오기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E1384FF-793E-754E-BB0D-003C56E51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52" y="1714794"/>
            <a:ext cx="8226096" cy="342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141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FCD13-6A96-A044-BF40-94A3BBCE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Implementation (Control Class)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70D90E-C30E-AD4D-93BB-18DD14B88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583940"/>
            <a:ext cx="7518400" cy="20955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507A33-7FC5-C84E-9CBF-EA3A931DCB41}"/>
              </a:ext>
            </a:extLst>
          </p:cNvPr>
          <p:cNvSpPr txBox="1"/>
          <p:nvPr/>
        </p:nvSpPr>
        <p:spPr>
          <a:xfrm>
            <a:off x="628650" y="4258557"/>
            <a:ext cx="7886700" cy="1673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400" dirty="0"/>
              <a:t>입력 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해당 유저의 </a:t>
            </a:r>
            <a:r>
              <a:rPr kumimoji="1" lang="en-US" altLang="ko-KR" sz="1400" dirty="0"/>
              <a:t>id(</a:t>
            </a:r>
            <a:r>
              <a:rPr kumimoji="1" lang="en-US" altLang="ko-KR" sz="1400" dirty="0" err="1"/>
              <a:t>userID</a:t>
            </a:r>
            <a:r>
              <a:rPr kumimoji="1" lang="en-US" altLang="ko-KR" sz="1400" dirty="0"/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1400" dirty="0" err="1"/>
              <a:t>userRepository</a:t>
            </a:r>
            <a:r>
              <a:rPr kumimoji="1" lang="ko-KR" altLang="en-US" sz="1400" dirty="0"/>
              <a:t>의 </a:t>
            </a:r>
            <a:r>
              <a:rPr kumimoji="1" lang="en-US" altLang="ko-KR" sz="1400" dirty="0" err="1"/>
              <a:t>findByID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메소드를</a:t>
            </a:r>
            <a:r>
              <a:rPr kumimoji="1" lang="ko-KR" altLang="en-US" sz="1400" dirty="0"/>
              <a:t> 호출해 해당 유저의</a:t>
            </a:r>
            <a:r>
              <a:rPr kumimoji="1" lang="en-US" altLang="ko-KR" sz="1400" dirty="0"/>
              <a:t>(id)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User </a:t>
            </a:r>
            <a:r>
              <a:rPr kumimoji="1" lang="ko-KR" altLang="en-US" sz="1400" dirty="0"/>
              <a:t>클래스 인스턴스를 </a:t>
            </a:r>
            <a:r>
              <a:rPr kumimoji="1" lang="ko-KR" altLang="en-US" sz="1400" dirty="0" err="1"/>
              <a:t>리턴받는다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</a:t>
            </a:r>
            <a:endParaRPr kumimoji="1"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1400" dirty="0"/>
              <a:t>user </a:t>
            </a:r>
            <a:r>
              <a:rPr kumimoji="1" lang="ko-KR" altLang="en-US" sz="1400" dirty="0"/>
              <a:t>인스턴스 안에는 </a:t>
            </a:r>
            <a:r>
              <a:rPr kumimoji="1" lang="en-US" altLang="ko-KR" sz="1400" dirty="0"/>
              <a:t>chemicals</a:t>
            </a:r>
            <a:r>
              <a:rPr kumimoji="1" lang="ko-KR" altLang="en-US" sz="1400" dirty="0"/>
              <a:t>라는 속성으로 유저가 추가한 모든 화학약품들의 리스트가 존재한다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(Chemical</a:t>
            </a:r>
            <a:r>
              <a:rPr kumimoji="1" lang="ko-KR" altLang="en-US" sz="1400" dirty="0"/>
              <a:t> 클래스의 리스트</a:t>
            </a:r>
            <a:r>
              <a:rPr kumimoji="1" lang="en-US" altLang="ko-KR" sz="1400" dirty="0"/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1400" dirty="0"/>
              <a:t>getter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통해 </a:t>
            </a:r>
            <a:r>
              <a:rPr kumimoji="1" lang="en-US" altLang="ko-KR" sz="1400" dirty="0"/>
              <a:t>chemicals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요청의 결과로 돌려준다</a:t>
            </a:r>
            <a:r>
              <a:rPr kumimoji="1" lang="en-US" altLang="ko-KR" sz="1400" dirty="0"/>
              <a:t>. (JSON</a:t>
            </a:r>
            <a:r>
              <a:rPr kumimoji="1" lang="ko-KR" altLang="en-US" sz="1400" dirty="0"/>
              <a:t>형식으로</a:t>
            </a:r>
            <a:r>
              <a:rPr kumimoji="1" lang="en-US" altLang="ko-KR" sz="1400" dirty="0"/>
              <a:t>)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37955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2BC89-6D9A-2144-B6ED-DB26B425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화학 약품 추가하기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BCF1FF0-7693-F441-805E-26DDA8118337}"/>
              </a:ext>
            </a:extLst>
          </p:cNvPr>
          <p:cNvGrpSpPr/>
          <p:nvPr/>
        </p:nvGrpSpPr>
        <p:grpSpPr>
          <a:xfrm>
            <a:off x="692150" y="1643487"/>
            <a:ext cx="7759700" cy="4239025"/>
            <a:chOff x="692150" y="1063938"/>
            <a:chExt cx="7759700" cy="423902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FAA9824-94FB-6F42-8724-2151EED35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9853" y="1794420"/>
              <a:ext cx="7601844" cy="3508543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5E3269B-01C7-1E4F-9ED6-2121970BB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150" y="1063938"/>
              <a:ext cx="7759700" cy="7235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03437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DF894-012C-8548-9FB8-C1EA274BF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Implementation (Control Class)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00A60B-B8D2-FB41-AF9C-A99E91900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189" y="1122402"/>
            <a:ext cx="5975618" cy="253291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302256-BBC3-AC4A-9B5A-B83ED5BDB1F0}"/>
              </a:ext>
            </a:extLst>
          </p:cNvPr>
          <p:cNvSpPr txBox="1"/>
          <p:nvPr/>
        </p:nvSpPr>
        <p:spPr>
          <a:xfrm>
            <a:off x="901698" y="3761688"/>
            <a:ext cx="7340599" cy="296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400" dirty="0"/>
              <a:t>입력 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해당 유저의 </a:t>
            </a:r>
            <a:r>
              <a:rPr kumimoji="1" lang="en-US" altLang="ko-KR" sz="1400" dirty="0"/>
              <a:t>id(</a:t>
            </a:r>
            <a:r>
              <a:rPr kumimoji="1" lang="en-US" altLang="ko-KR" sz="1400" dirty="0" err="1"/>
              <a:t>userID</a:t>
            </a:r>
            <a:r>
              <a:rPr kumimoji="1" lang="en-US" altLang="ko-KR" sz="1400" dirty="0"/>
              <a:t>), </a:t>
            </a:r>
            <a:r>
              <a:rPr kumimoji="1" lang="ko-KR" altLang="en-US" sz="1400" dirty="0"/>
              <a:t>화학약품의 이름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화학약품이 보관될 장소</a:t>
            </a:r>
            <a:r>
              <a:rPr kumimoji="1" lang="en-US" altLang="ko-KR" sz="1400" dirty="0"/>
              <a:t>(Chemical</a:t>
            </a:r>
            <a:r>
              <a:rPr kumimoji="1" lang="ko-KR" altLang="en-US" sz="1400" dirty="0"/>
              <a:t> 클래스의 인스턴스로 자동 매핑</a:t>
            </a:r>
            <a:r>
              <a:rPr kumimoji="1" lang="en-US" altLang="ko-KR" sz="1400" dirty="0"/>
              <a:t>)</a:t>
            </a:r>
            <a:r>
              <a:rPr kumimoji="1" lang="ko-KR" altLang="en-US" sz="1400" dirty="0"/>
              <a:t> </a:t>
            </a:r>
            <a:endParaRPr kumimoji="1"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1400" dirty="0"/>
              <a:t>Chemical</a:t>
            </a:r>
            <a:r>
              <a:rPr kumimoji="1" lang="ko-KR" altLang="en-US" sz="1400" dirty="0"/>
              <a:t> 클래스의 </a:t>
            </a:r>
            <a:r>
              <a:rPr kumimoji="1" lang="en-US" altLang="ko-KR" sz="1400" dirty="0" err="1"/>
              <a:t>setPresentTime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메소드를</a:t>
            </a:r>
            <a:r>
              <a:rPr kumimoji="1" lang="ko-KR" altLang="en-US" sz="1400" dirty="0"/>
              <a:t> 통해 현재 시간을 등록해준다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</a:t>
            </a:r>
            <a:endParaRPr kumimoji="1"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1400" dirty="0" err="1"/>
              <a:t>chemicalRepository</a:t>
            </a:r>
            <a:r>
              <a:rPr kumimoji="1" lang="ko-KR" altLang="en-US" sz="1400" dirty="0"/>
              <a:t>의 </a:t>
            </a:r>
            <a:r>
              <a:rPr kumimoji="1" lang="en-US" altLang="ko-KR" sz="1400" dirty="0"/>
              <a:t>save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메소드를</a:t>
            </a:r>
            <a:r>
              <a:rPr kumimoji="1" lang="ko-KR" altLang="en-US" sz="1400" dirty="0"/>
              <a:t> 통해 화학 약품을 등록 해 주고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primary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key(id)</a:t>
            </a:r>
            <a:r>
              <a:rPr kumimoji="1" lang="ko-KR" altLang="en-US" sz="1400" dirty="0"/>
              <a:t>가 포함된 완전한 인스턴스 </a:t>
            </a:r>
            <a:r>
              <a:rPr kumimoji="1" lang="en-US" altLang="ko-KR" sz="1400" dirty="0" err="1"/>
              <a:t>savedChemical</a:t>
            </a:r>
            <a:r>
              <a:rPr kumimoji="1" lang="ko-KR" altLang="en-US" sz="1400" dirty="0"/>
              <a:t>을 </a:t>
            </a:r>
            <a:r>
              <a:rPr kumimoji="1" lang="ko-KR" altLang="en-US" sz="1400" dirty="0" err="1"/>
              <a:t>리턴받는다</a:t>
            </a:r>
            <a:r>
              <a:rPr kumimoji="1" lang="en-US" altLang="ko-KR" sz="14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1400" dirty="0" err="1"/>
              <a:t>userRepository</a:t>
            </a:r>
            <a:r>
              <a:rPr kumimoji="1" lang="ko-KR" altLang="en-US" sz="1400" dirty="0"/>
              <a:t>의 </a:t>
            </a:r>
            <a:r>
              <a:rPr kumimoji="1" lang="en-US" altLang="ko-KR" sz="1400" dirty="0" err="1"/>
              <a:t>findByID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메소드를</a:t>
            </a:r>
            <a:r>
              <a:rPr kumimoji="1" lang="ko-KR" altLang="en-US" sz="1400" dirty="0"/>
              <a:t> 통해 유저를 찾아주고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해당 유저의 </a:t>
            </a:r>
            <a:r>
              <a:rPr kumimoji="1" lang="en-US" altLang="ko-KR" sz="1400" dirty="0"/>
              <a:t>chemicals</a:t>
            </a:r>
            <a:r>
              <a:rPr kumimoji="1" lang="ko-KR" altLang="en-US" sz="1400" dirty="0"/>
              <a:t>에 </a:t>
            </a:r>
            <a:r>
              <a:rPr kumimoji="1" lang="en-US" altLang="ko-KR" sz="1400" dirty="0" err="1"/>
              <a:t>savedChemical</a:t>
            </a:r>
            <a:r>
              <a:rPr kumimoji="1" lang="ko-KR" altLang="en-US" sz="1400" dirty="0"/>
              <a:t>을 추가 해 준다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</a:t>
            </a:r>
            <a:endParaRPr kumimoji="1"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1400" dirty="0"/>
              <a:t>user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저장 해 주면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user</a:t>
            </a:r>
            <a:r>
              <a:rPr kumimoji="1" lang="ko-KR" altLang="en-US" sz="1400" dirty="0"/>
              <a:t>와 </a:t>
            </a:r>
            <a:r>
              <a:rPr kumimoji="1" lang="en-US" altLang="ko-KR" sz="1400" dirty="0"/>
              <a:t>chemical</a:t>
            </a:r>
            <a:r>
              <a:rPr kumimoji="1" lang="ko-KR" altLang="en-US" sz="1400" dirty="0"/>
              <a:t> 간의 </a:t>
            </a:r>
            <a:r>
              <a:rPr kumimoji="1" lang="en-US" altLang="ko-KR" sz="1400" dirty="0"/>
              <a:t>relationship</a:t>
            </a:r>
            <a:r>
              <a:rPr kumimoji="1" lang="ko-KR" altLang="en-US" sz="1400" dirty="0"/>
              <a:t> 또한 저장 된다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</a:t>
            </a:r>
            <a:endParaRPr kumimoji="1"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 sz="1400" dirty="0" err="1"/>
              <a:t>리턴값은</a:t>
            </a:r>
            <a:r>
              <a:rPr kumimoji="1" lang="ko-KR" altLang="en-US" sz="1400" dirty="0"/>
              <a:t> 없다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11974D-CF7F-AD43-BDFD-AB34DAAE1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200" y="2103111"/>
            <a:ext cx="3225800" cy="5715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3774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743AA-EDE2-E145-BF95-5ED821B1B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Sequence</a:t>
            </a:r>
            <a:r>
              <a:rPr kumimoji="1" lang="ko-KR" altLang="en-US" dirty="0"/>
              <a:t> </a:t>
            </a:r>
            <a:r>
              <a:rPr kumimoji="1" lang="en-US" altLang="ko-KR" dirty="0"/>
              <a:t>Diagram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07E95F-58C8-F743-A9E0-C8DAD9C98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509" y="1084944"/>
            <a:ext cx="6561437" cy="568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351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2AADB-B610-9249-803C-9EF4F5366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ORM,</a:t>
            </a:r>
            <a:r>
              <a:rPr kumimoji="1" lang="ko-KR" altLang="en-US" dirty="0"/>
              <a:t> </a:t>
            </a:r>
            <a:r>
              <a:rPr kumimoji="1" lang="en-US" altLang="ko-KR" dirty="0"/>
              <a:t>JPA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EB5035-64B5-4847-9F6B-C218E82F2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9519" y="2236593"/>
            <a:ext cx="3420836" cy="338758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kumimoji="1" lang="en-US" altLang="ko-KR" sz="2000" dirty="0"/>
              <a:t>ORM : RDB </a:t>
            </a:r>
            <a:r>
              <a:rPr kumimoji="1" lang="ko-KR" altLang="en-US" sz="2000" dirty="0"/>
              <a:t>테이블을 객체지향적으로 사용하기 위한 기술</a:t>
            </a:r>
            <a:endParaRPr kumimoji="1" lang="en-US" altLang="ko-KR" sz="2000" dirty="0"/>
          </a:p>
          <a:p>
            <a:pPr>
              <a:lnSpc>
                <a:spcPct val="170000"/>
              </a:lnSpc>
            </a:pPr>
            <a:r>
              <a:rPr kumimoji="1" lang="en-US" altLang="ko-KR" sz="2000" dirty="0"/>
              <a:t>ORM</a:t>
            </a:r>
            <a:r>
              <a:rPr kumimoji="1" lang="ko-KR" altLang="en-US" sz="2000" dirty="0"/>
              <a:t>을 사용하면 </a:t>
            </a:r>
            <a:r>
              <a:rPr kumimoji="1" lang="en-US" altLang="ko-KR" sz="2000" dirty="0"/>
              <a:t>RDB </a:t>
            </a:r>
            <a:r>
              <a:rPr kumimoji="1" lang="ko-KR" altLang="en-US" sz="2000" dirty="0"/>
              <a:t>테이블을 객체지향적으로 다룰 수 있게 됨</a:t>
            </a:r>
            <a:endParaRPr kumimoji="1" lang="en-US" altLang="ko-KR" sz="2000" dirty="0"/>
          </a:p>
          <a:p>
            <a:pPr>
              <a:lnSpc>
                <a:spcPct val="170000"/>
              </a:lnSpc>
            </a:pPr>
            <a:r>
              <a:rPr kumimoji="1" lang="en-US" altLang="ko-KR" sz="2000" dirty="0"/>
              <a:t>JPA : ORM </a:t>
            </a:r>
            <a:r>
              <a:rPr kumimoji="1" lang="ko-KR" altLang="en-US" sz="2000" dirty="0"/>
              <a:t>구현체들에 대한 표준 인터페이스 </a:t>
            </a:r>
            <a:endParaRPr kumimoji="1" lang="en-US" altLang="ko-KR" sz="2000" dirty="0"/>
          </a:p>
          <a:p>
            <a:pPr>
              <a:lnSpc>
                <a:spcPct val="170000"/>
              </a:lnSpc>
            </a:pPr>
            <a:r>
              <a:rPr kumimoji="1" lang="en-US" altLang="ko-KR" sz="2000" dirty="0"/>
              <a:t>@Entity</a:t>
            </a:r>
            <a:r>
              <a:rPr kumimoji="1" lang="ko-KR" altLang="en-US" sz="2000" dirty="0"/>
              <a:t>가 있는 클래스</a:t>
            </a:r>
            <a:r>
              <a:rPr kumimoji="1" lang="en-US" altLang="ko-KR" sz="2000" dirty="0"/>
              <a:t> + </a:t>
            </a:r>
            <a:r>
              <a:rPr kumimoji="1" lang="en-US" altLang="ko-KR" sz="2000" dirty="0" err="1"/>
              <a:t>CrudRepository</a:t>
            </a:r>
            <a:r>
              <a:rPr kumimoji="1" lang="en-US" altLang="ko-KR" sz="2000" dirty="0"/>
              <a:t> </a:t>
            </a:r>
            <a:r>
              <a:rPr kumimoji="1" lang="ko-KR" altLang="en-US" sz="2000" dirty="0"/>
              <a:t>인터페이스</a:t>
            </a:r>
            <a:endParaRPr kumimoji="1" lang="en-US" altLang="ko-KR" sz="2000" dirty="0"/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09A680FE-21DB-EB42-81E1-67A116C1E754}"/>
              </a:ext>
            </a:extLst>
          </p:cNvPr>
          <p:cNvCxnSpPr>
            <a:cxnSpLocks/>
          </p:cNvCxnSpPr>
          <p:nvPr/>
        </p:nvCxnSpPr>
        <p:spPr>
          <a:xfrm>
            <a:off x="4572000" y="1361080"/>
            <a:ext cx="0" cy="4762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CC7F1BE-AB2F-3F40-A4CB-F59C44629D3D}"/>
              </a:ext>
            </a:extLst>
          </p:cNvPr>
          <p:cNvSpPr txBox="1">
            <a:spLocks/>
          </p:cNvSpPr>
          <p:nvPr/>
        </p:nvSpPr>
        <p:spPr>
          <a:xfrm>
            <a:off x="682911" y="2662238"/>
            <a:ext cx="3420836" cy="2536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ko-KR" altLang="en-US" sz="1600" dirty="0"/>
              <a:t>시스템에서 사용되는 정보들은 </a:t>
            </a:r>
            <a:r>
              <a:rPr kumimoji="1" lang="en-US" altLang="ko-KR" sz="1600" dirty="0"/>
              <a:t>RDB</a:t>
            </a:r>
            <a:r>
              <a:rPr kumimoji="1" lang="ko-KR" altLang="en-US" sz="1600" dirty="0"/>
              <a:t>에 저장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ko-KR" altLang="en-US" sz="1600" dirty="0"/>
              <a:t>개발 환경은 </a:t>
            </a:r>
            <a:r>
              <a:rPr kumimoji="1" lang="en-US" altLang="ko-KR" sz="1600" dirty="0"/>
              <a:t>Java</a:t>
            </a:r>
            <a:r>
              <a:rPr kumimoji="1" lang="ko-KR" altLang="en-US" sz="1600" dirty="0"/>
              <a:t>언어 기반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en-US" altLang="ko-KR" sz="1600" dirty="0"/>
              <a:t>RDB</a:t>
            </a:r>
            <a:r>
              <a:rPr kumimoji="1" lang="ko-KR" altLang="en-US" sz="1600" dirty="0"/>
              <a:t>테이블은 </a:t>
            </a:r>
            <a:r>
              <a:rPr kumimoji="1" lang="en-US" altLang="ko-KR" sz="1600" dirty="0"/>
              <a:t>Java</a:t>
            </a:r>
            <a:r>
              <a:rPr kumimoji="1" lang="ko-KR" altLang="en-US" sz="1600" dirty="0"/>
              <a:t> 언어로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객체지향적으로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 접근하기 어렵다</a:t>
            </a:r>
            <a:endParaRPr kumimoji="1"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980818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F73839-AA6D-074A-BE86-9924CE6F7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@Entity</a:t>
            </a:r>
            <a:r>
              <a:rPr kumimoji="1" lang="ko-KR" altLang="en-US" dirty="0"/>
              <a:t> 클래스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AF9E2E-0C2E-3348-93E9-B918F8536D39}"/>
              </a:ext>
            </a:extLst>
          </p:cNvPr>
          <p:cNvSpPr txBox="1"/>
          <p:nvPr/>
        </p:nvSpPr>
        <p:spPr>
          <a:xfrm>
            <a:off x="5202507" y="1539042"/>
            <a:ext cx="3525677" cy="4581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dirty="0"/>
              <a:t>@Entity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어노테이션이</a:t>
            </a:r>
            <a:r>
              <a:rPr kumimoji="1" lang="ko-KR" altLang="en-US" sz="1400" dirty="0"/>
              <a:t> 적용된 클래스 </a:t>
            </a:r>
            <a:r>
              <a:rPr kumimoji="1" lang="en-US" altLang="ko-KR" sz="1400" dirty="0"/>
              <a:t>-&gt;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JPA</a:t>
            </a:r>
            <a:r>
              <a:rPr kumimoji="1" lang="ko-KR" altLang="en-US" sz="1400" dirty="0"/>
              <a:t>가 관리하는 클래스</a:t>
            </a:r>
            <a:endParaRPr kumimoji="1" lang="en-US" altLang="ko-KR" sz="1400" dirty="0"/>
          </a:p>
          <a:p>
            <a:pPr>
              <a:lnSpc>
                <a:spcPct val="150000"/>
              </a:lnSpc>
            </a:pPr>
            <a:endParaRPr kumimoji="1"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1400" dirty="0"/>
              <a:t>@Table(name=“chemical”) : </a:t>
            </a:r>
            <a:r>
              <a:rPr kumimoji="1" lang="ko-KR" altLang="en-US" sz="1400" dirty="0" err="1"/>
              <a:t>엔티티와</a:t>
            </a:r>
            <a:r>
              <a:rPr kumimoji="1" lang="ko-KR" altLang="en-US" sz="1400" dirty="0"/>
              <a:t> 매핑 될 테이블을 지정</a:t>
            </a:r>
            <a:endParaRPr kumimoji="1"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1400" dirty="0"/>
              <a:t>@</a:t>
            </a:r>
            <a:r>
              <a:rPr kumimoji="1" lang="en-US" altLang="ko-KR" sz="1400" dirty="0" err="1"/>
              <a:t>NoArgsConstructor</a:t>
            </a:r>
            <a:r>
              <a:rPr kumimoji="1" lang="en-US" altLang="ko-KR" sz="1400" dirty="0"/>
              <a:t> : Lombok</a:t>
            </a:r>
            <a:r>
              <a:rPr kumimoji="1" lang="ko-KR" altLang="en-US" sz="1400" dirty="0"/>
              <a:t> 라이브러리 </a:t>
            </a:r>
            <a:r>
              <a:rPr kumimoji="1" lang="en-US" altLang="ko-KR" sz="1400" dirty="0"/>
              <a:t>-&gt;</a:t>
            </a:r>
            <a:r>
              <a:rPr kumimoji="1" lang="ko-KR" altLang="en-US" sz="1400" dirty="0"/>
              <a:t> 디폴트 </a:t>
            </a:r>
            <a:r>
              <a:rPr kumimoji="1" lang="ko-KR" altLang="en-US" sz="1400" dirty="0" err="1"/>
              <a:t>생성자</a:t>
            </a:r>
            <a:endParaRPr kumimoji="1"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1400" dirty="0"/>
              <a:t>@Data : Lombok </a:t>
            </a:r>
            <a:r>
              <a:rPr kumimoji="1" lang="ko-KR" altLang="en-US" sz="1400" dirty="0"/>
              <a:t>라이브러리 </a:t>
            </a:r>
            <a:r>
              <a:rPr kumimoji="1" lang="en-US" altLang="ko-KR" sz="1400" dirty="0"/>
              <a:t>-&gt;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getter, setter</a:t>
            </a:r>
            <a:r>
              <a:rPr kumimoji="1" lang="ko-KR" altLang="en-US" sz="1400" dirty="0"/>
              <a:t> </a:t>
            </a:r>
            <a:endParaRPr kumimoji="1" lang="en-US" altLang="ko-KR" sz="1400" dirty="0"/>
          </a:p>
          <a:p>
            <a:pPr>
              <a:lnSpc>
                <a:spcPct val="150000"/>
              </a:lnSpc>
            </a:pPr>
            <a:endParaRPr kumimoji="1" lang="en-US" altLang="ko-KR" sz="1400" dirty="0"/>
          </a:p>
          <a:p>
            <a:pPr>
              <a:lnSpc>
                <a:spcPct val="150000"/>
              </a:lnSpc>
            </a:pPr>
            <a:r>
              <a:rPr kumimoji="1" lang="ko-KR" altLang="en-US" sz="1400" dirty="0"/>
              <a:t>이 클래스의 속성들로 이루어진 데이터베이스 테이블이 자동으로 생성되고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이 클래스의 인스턴스 하나는 테이블의 행 하나와 </a:t>
            </a:r>
            <a:r>
              <a:rPr kumimoji="1" lang="ko-KR" altLang="en-US" sz="1400" dirty="0" err="1"/>
              <a:t>매핑된다</a:t>
            </a:r>
            <a:endParaRPr kumimoji="1"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26538F-E0D0-4D4E-AD59-7950E0650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16" y="1979149"/>
            <a:ext cx="3752422" cy="370129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5AA6D25A-A761-5447-A698-A7B2A2C1E054}"/>
              </a:ext>
            </a:extLst>
          </p:cNvPr>
          <p:cNvCxnSpPr>
            <a:cxnSpLocks/>
          </p:cNvCxnSpPr>
          <p:nvPr/>
        </p:nvCxnSpPr>
        <p:spPr>
          <a:xfrm>
            <a:off x="4726379" y="1484416"/>
            <a:ext cx="0" cy="4762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206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F73839-AA6D-074A-BE86-9924CE6F7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@Entity</a:t>
            </a:r>
            <a:r>
              <a:rPr kumimoji="1" lang="ko-KR" altLang="en-US" dirty="0"/>
              <a:t> 클래스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AF9E2E-0C2E-3348-93E9-B918F8536D39}"/>
              </a:ext>
            </a:extLst>
          </p:cNvPr>
          <p:cNvSpPr txBox="1"/>
          <p:nvPr/>
        </p:nvSpPr>
        <p:spPr>
          <a:xfrm>
            <a:off x="5202507" y="2683954"/>
            <a:ext cx="3525677" cy="2321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1400" dirty="0"/>
              <a:t>@Id : PK</a:t>
            </a:r>
            <a:r>
              <a:rPr kumimoji="1" lang="ko-KR" altLang="en-US" sz="1400" dirty="0"/>
              <a:t>와 매핑</a:t>
            </a:r>
            <a:endParaRPr kumimoji="1"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1400" dirty="0"/>
              <a:t>@</a:t>
            </a:r>
            <a:r>
              <a:rPr kumimoji="1" lang="en-US" altLang="ko-KR" sz="1400" dirty="0" err="1"/>
              <a:t>GeneratedValue</a:t>
            </a:r>
            <a:r>
              <a:rPr kumimoji="1" lang="en-US" altLang="ko-KR" sz="1400" dirty="0"/>
              <a:t> : </a:t>
            </a:r>
            <a:r>
              <a:rPr kumimoji="1" lang="ko-KR" altLang="en-US" sz="1400" dirty="0"/>
              <a:t>키 자동 생성</a:t>
            </a:r>
            <a:endParaRPr kumimoji="1"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1400" dirty="0"/>
              <a:t>@Column : DB </a:t>
            </a:r>
            <a:r>
              <a:rPr kumimoji="1" lang="ko-KR" altLang="en-US" sz="1400" dirty="0"/>
              <a:t>컬럼 하나와 매핑</a:t>
            </a:r>
            <a:endParaRPr kumimoji="1"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1400" dirty="0"/>
              <a:t>id</a:t>
            </a:r>
            <a:r>
              <a:rPr kumimoji="1" lang="ko-KR" altLang="en-US" sz="1400" dirty="0"/>
              <a:t>라는 </a:t>
            </a:r>
            <a:r>
              <a:rPr kumimoji="1" lang="en-US" altLang="ko-KR" sz="1400" dirty="0"/>
              <a:t>PK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가지고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name, place,</a:t>
            </a:r>
            <a:r>
              <a:rPr kumimoji="1" lang="ko-KR" altLang="en-US" sz="1400" dirty="0"/>
              <a:t> </a:t>
            </a:r>
            <a:r>
              <a:rPr kumimoji="1" lang="en-US" altLang="ko-KR" sz="1400" dirty="0" err="1"/>
              <a:t>putDate</a:t>
            </a:r>
            <a:r>
              <a:rPr kumimoji="1" lang="ko-KR" altLang="en-US" sz="1400" dirty="0"/>
              <a:t>의 컬럼을 가진 </a:t>
            </a:r>
            <a:r>
              <a:rPr kumimoji="1" lang="en-US" altLang="ko-KR" sz="1400" dirty="0"/>
              <a:t>chemical</a:t>
            </a:r>
            <a:r>
              <a:rPr kumimoji="1" lang="ko-KR" altLang="en-US" sz="1400" dirty="0"/>
              <a:t>이라는 테이블과 </a:t>
            </a:r>
            <a:r>
              <a:rPr kumimoji="1" lang="ko-KR" altLang="en-US" sz="1400" dirty="0" err="1"/>
              <a:t>매핑되는</a:t>
            </a:r>
            <a:r>
              <a:rPr kumimoji="1" lang="ko-KR" altLang="en-US" sz="1400" dirty="0"/>
              <a:t> 클래스</a:t>
            </a:r>
            <a:endParaRPr kumimoji="1"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kumimoji="1"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26538F-E0D0-4D4E-AD59-7950E0650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16" y="1951776"/>
            <a:ext cx="3837729" cy="378544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99B6D38-5383-FC42-A730-F9233D855392}"/>
              </a:ext>
            </a:extLst>
          </p:cNvPr>
          <p:cNvCxnSpPr>
            <a:cxnSpLocks/>
          </p:cNvCxnSpPr>
          <p:nvPr/>
        </p:nvCxnSpPr>
        <p:spPr>
          <a:xfrm>
            <a:off x="4726379" y="1484416"/>
            <a:ext cx="0" cy="4762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799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F73839-AA6D-074A-BE86-9924CE6F7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@Entity</a:t>
            </a:r>
            <a:r>
              <a:rPr kumimoji="1" lang="ko-KR" altLang="en-US" dirty="0"/>
              <a:t> 클래스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2A11A9-8D11-CA42-B026-409DFF866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55" y="1842054"/>
            <a:ext cx="4779327" cy="38001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AF9E2E-0C2E-3348-93E9-B918F8536D39}"/>
              </a:ext>
            </a:extLst>
          </p:cNvPr>
          <p:cNvSpPr txBox="1"/>
          <p:nvPr/>
        </p:nvSpPr>
        <p:spPr>
          <a:xfrm>
            <a:off x="5618323" y="2420847"/>
            <a:ext cx="3525677" cy="2642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1400" dirty="0"/>
              <a:t>id</a:t>
            </a:r>
            <a:r>
              <a:rPr kumimoji="1" lang="ko-KR" altLang="en-US" sz="1400" dirty="0"/>
              <a:t>라는 </a:t>
            </a:r>
            <a:r>
              <a:rPr kumimoji="1" lang="en-US" altLang="ko-KR" sz="1400" dirty="0"/>
              <a:t>PK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가지고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email, name, password</a:t>
            </a:r>
            <a:r>
              <a:rPr kumimoji="1" lang="ko-KR" altLang="en-US" sz="1400" dirty="0"/>
              <a:t>라는 컬럼을 가진 </a:t>
            </a:r>
            <a:r>
              <a:rPr kumimoji="1" lang="en-US" altLang="ko-KR" sz="1400" dirty="0"/>
              <a:t>user</a:t>
            </a:r>
            <a:r>
              <a:rPr kumimoji="1" lang="ko-KR" altLang="en-US" sz="1400" dirty="0"/>
              <a:t>라는 테이블과 </a:t>
            </a:r>
            <a:r>
              <a:rPr kumimoji="1" lang="ko-KR" altLang="en-US" sz="1400" dirty="0" err="1"/>
              <a:t>매핑되는</a:t>
            </a:r>
            <a:r>
              <a:rPr kumimoji="1" lang="ko-KR" altLang="en-US" sz="1400" dirty="0"/>
              <a:t> 클래스</a:t>
            </a:r>
            <a:endParaRPr kumimoji="1"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1400" dirty="0"/>
              <a:t>@</a:t>
            </a:r>
            <a:r>
              <a:rPr kumimoji="1" lang="en-US" altLang="ko-KR" sz="1400" dirty="0" err="1"/>
              <a:t>ManyToMany</a:t>
            </a:r>
            <a:r>
              <a:rPr kumimoji="1" lang="en-US" altLang="ko-KR" sz="1400" dirty="0"/>
              <a:t> or @</a:t>
            </a:r>
            <a:r>
              <a:rPr kumimoji="1" lang="en-US" altLang="ko-KR" sz="1400" dirty="0" err="1"/>
              <a:t>OneToMany</a:t>
            </a:r>
            <a:r>
              <a:rPr kumimoji="1" lang="en-US" altLang="ko-KR" sz="1400" dirty="0"/>
              <a:t>  : </a:t>
            </a:r>
            <a:r>
              <a:rPr kumimoji="1" lang="ko-KR" altLang="en-US" sz="1400" dirty="0"/>
              <a:t>테이블 간의 </a:t>
            </a:r>
            <a:r>
              <a:rPr kumimoji="1" lang="ko-KR" altLang="en-US" sz="1400" dirty="0" err="1"/>
              <a:t>릴레이션십</a:t>
            </a:r>
            <a:r>
              <a:rPr kumimoji="1" lang="ko-KR" altLang="en-US" sz="1400" dirty="0"/>
              <a:t> 매핑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user</a:t>
            </a:r>
            <a:r>
              <a:rPr kumimoji="1" lang="ko-KR" altLang="en-US" sz="1400" dirty="0"/>
              <a:t>테이블의 </a:t>
            </a:r>
            <a:r>
              <a:rPr kumimoji="1" lang="en-US" altLang="ko-KR" sz="1400" dirty="0"/>
              <a:t>id</a:t>
            </a:r>
            <a:r>
              <a:rPr kumimoji="1" lang="ko-KR" altLang="en-US" sz="1400" dirty="0"/>
              <a:t>와 </a:t>
            </a:r>
            <a:r>
              <a:rPr kumimoji="1" lang="en-US" altLang="ko-KR" sz="1400" dirty="0"/>
              <a:t>chemical</a:t>
            </a:r>
            <a:r>
              <a:rPr kumimoji="1" lang="ko-KR" altLang="en-US" sz="1400" dirty="0"/>
              <a:t>테이블의 </a:t>
            </a:r>
            <a:r>
              <a:rPr kumimoji="1" lang="en-US" altLang="ko-KR" sz="1400" dirty="0"/>
              <a:t>id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이용한 연결 테이블이 생성 되고 </a:t>
            </a:r>
            <a:r>
              <a:rPr kumimoji="1" lang="en-US" altLang="ko-KR" sz="1400" dirty="0"/>
              <a:t>many to many </a:t>
            </a:r>
            <a:r>
              <a:rPr kumimoji="1" lang="ko-KR" altLang="en-US" sz="1400" dirty="0"/>
              <a:t>관계가 설정된다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</a:t>
            </a: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1D06B7A-2F21-F14F-AC66-76692B8564E3}"/>
              </a:ext>
            </a:extLst>
          </p:cNvPr>
          <p:cNvCxnSpPr>
            <a:cxnSpLocks/>
          </p:cNvCxnSpPr>
          <p:nvPr/>
        </p:nvCxnSpPr>
        <p:spPr>
          <a:xfrm>
            <a:off x="5391789" y="1472541"/>
            <a:ext cx="0" cy="4762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158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CFC23-DBDA-5342-B55D-6BDE531DA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CrudRepository</a:t>
            </a:r>
            <a:r>
              <a:rPr kumimoji="1" lang="en-US" altLang="ko-KR" dirty="0"/>
              <a:t> Interface</a:t>
            </a: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23CC63-C675-E74B-8758-96CEEB7AE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15" y="1676142"/>
            <a:ext cx="4759099" cy="391925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DE516C-739A-9445-8331-23CF226B2BE3}"/>
              </a:ext>
            </a:extLst>
          </p:cNvPr>
          <p:cNvSpPr txBox="1"/>
          <p:nvPr/>
        </p:nvSpPr>
        <p:spPr>
          <a:xfrm>
            <a:off x="5619037" y="2152929"/>
            <a:ext cx="3417184" cy="3288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dirty="0" err="1"/>
              <a:t>CrudRepository</a:t>
            </a:r>
            <a:r>
              <a:rPr kumimoji="1" lang="ko-KR" altLang="en-US" sz="1400" dirty="0"/>
              <a:t> 인터페이스를 이용해 데이터베이스의</a:t>
            </a:r>
            <a:r>
              <a:rPr kumimoji="1" lang="en-US" altLang="ko-KR" sz="1400" dirty="0"/>
              <a:t> CRUD</a:t>
            </a:r>
            <a:r>
              <a:rPr kumimoji="1" lang="ko-KR" altLang="en-US" sz="1400" dirty="0"/>
              <a:t> 연산을 간편하게 수행 가능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각 </a:t>
            </a:r>
            <a:r>
              <a:rPr kumimoji="1" lang="en-US" altLang="ko-KR" sz="1400" dirty="0"/>
              <a:t>@Entity</a:t>
            </a:r>
            <a:r>
              <a:rPr kumimoji="1" lang="ko-KR" altLang="en-US" sz="1400" dirty="0"/>
              <a:t>가 있는 클래스 마다</a:t>
            </a:r>
            <a:r>
              <a:rPr kumimoji="1" lang="en-US" altLang="ko-KR" sz="1400" dirty="0"/>
              <a:t> </a:t>
            </a:r>
            <a:r>
              <a:rPr kumimoji="1" lang="en-US" altLang="ko-KR" sz="1400" dirty="0" err="1"/>
              <a:t>CrudRepository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상속받는 하나의 인터페이스를 만들어 주면 되며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각 테이블의 모든 연산은 해당 테이블의 인터페이스를 통해 이용하면 됨</a:t>
            </a:r>
            <a:endParaRPr kumimoji="1" lang="en-US" altLang="ko-KR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ko-KR" sz="1400" dirty="0"/>
              <a:t>save, delete</a:t>
            </a:r>
            <a:r>
              <a:rPr kumimoji="1" lang="ko-KR" altLang="en-US" sz="1400" dirty="0"/>
              <a:t>와 같은 </a:t>
            </a:r>
            <a:r>
              <a:rPr kumimoji="1" lang="ko-KR" altLang="en-US" sz="1400" dirty="0" err="1"/>
              <a:t>메소드는</a:t>
            </a:r>
            <a:r>
              <a:rPr kumimoji="1" lang="ko-KR" altLang="en-US" sz="1400" dirty="0"/>
              <a:t> 이미 정의되어 있으므로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바로 사용 가능하다</a:t>
            </a:r>
            <a:endParaRPr kumimoji="1" lang="en-US" altLang="ko-KR" sz="1400" dirty="0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DFE032F-1FCA-044F-899F-DA6A6DF56DBA}"/>
              </a:ext>
            </a:extLst>
          </p:cNvPr>
          <p:cNvCxnSpPr>
            <a:cxnSpLocks/>
          </p:cNvCxnSpPr>
          <p:nvPr/>
        </p:nvCxnSpPr>
        <p:spPr>
          <a:xfrm>
            <a:off x="5355771" y="1472541"/>
            <a:ext cx="0" cy="4762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669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CFC23-DBDA-5342-B55D-6BDE531DA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CrudRepository</a:t>
            </a:r>
            <a:r>
              <a:rPr kumimoji="1" lang="en-US" altLang="ko-KR" dirty="0"/>
              <a:t> Interface</a:t>
            </a: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23CC63-C675-E74B-8758-96CEEB7AE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15" y="1676142"/>
            <a:ext cx="4759099" cy="391925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DE516C-739A-9445-8331-23CF226B2BE3}"/>
              </a:ext>
            </a:extLst>
          </p:cNvPr>
          <p:cNvSpPr txBox="1"/>
          <p:nvPr/>
        </p:nvSpPr>
        <p:spPr>
          <a:xfrm>
            <a:off x="5619037" y="2006166"/>
            <a:ext cx="3417184" cy="296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kumimoji="1" lang="ko-KR" altLang="en-US" sz="1400" dirty="0"/>
              <a:t>쿼리 </a:t>
            </a:r>
            <a:r>
              <a:rPr kumimoji="1" lang="ko-KR" altLang="en-US" sz="1400" dirty="0" err="1"/>
              <a:t>메소드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정해진 규칙에 따라 </a:t>
            </a:r>
            <a:r>
              <a:rPr kumimoji="1" lang="ko-KR" altLang="en-US" sz="1400" dirty="0" err="1"/>
              <a:t>메소드를</a:t>
            </a:r>
            <a:r>
              <a:rPr kumimoji="1" lang="ko-KR" altLang="en-US" sz="1400" dirty="0"/>
              <a:t> 정의만 해 주면</a:t>
            </a:r>
            <a:r>
              <a:rPr kumimoji="1" lang="en-US" altLang="ko-KR" sz="1400" dirty="0"/>
              <a:t>(</a:t>
            </a:r>
            <a:r>
              <a:rPr kumimoji="1" lang="ko-KR" altLang="en-US" sz="1400" dirty="0"/>
              <a:t>구현 안해도 됨</a:t>
            </a:r>
            <a:r>
              <a:rPr kumimoji="1" lang="en-US" altLang="ko-KR" sz="1400" dirty="0"/>
              <a:t>)</a:t>
            </a:r>
            <a:r>
              <a:rPr kumimoji="1" lang="ko-KR" altLang="en-US" sz="1400" dirty="0"/>
              <a:t> 쿼리를 작성 하지 않고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코드상의</a:t>
            </a:r>
            <a:r>
              <a:rPr kumimoji="1" lang="ko-KR" altLang="en-US" sz="1400" dirty="0"/>
              <a:t> 구현 없이도 모든 질의를 수행 가능하다</a:t>
            </a:r>
            <a:endParaRPr kumimoji="1" lang="en-US" altLang="ko-KR" sz="1400" dirty="0"/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kumimoji="1" lang="ko-KR" altLang="en-US" sz="1400" dirty="0"/>
              <a:t>예를 들어 </a:t>
            </a:r>
            <a:r>
              <a:rPr kumimoji="1" lang="en-US" altLang="ko-KR" sz="1400" dirty="0" err="1"/>
              <a:t>findByEmail</a:t>
            </a:r>
            <a:r>
              <a:rPr kumimoji="1" lang="ko-KR" altLang="en-US" sz="1400" dirty="0"/>
              <a:t>이라는 </a:t>
            </a:r>
            <a:r>
              <a:rPr kumimoji="1" lang="ko-KR" altLang="en-US" sz="1400" dirty="0" err="1"/>
              <a:t>메소드를</a:t>
            </a:r>
            <a:r>
              <a:rPr kumimoji="1" lang="ko-KR" altLang="en-US" sz="1400" dirty="0"/>
              <a:t> 정의 해 주면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테이블의 속성 중 해당 </a:t>
            </a:r>
            <a:r>
              <a:rPr kumimoji="1" lang="en-US" altLang="ko-KR" sz="1400" dirty="0"/>
              <a:t>email</a:t>
            </a:r>
            <a:r>
              <a:rPr kumimoji="1" lang="ko-KR" altLang="en-US" sz="1400" dirty="0"/>
              <a:t> 값을 가지고 있는 </a:t>
            </a:r>
            <a:r>
              <a:rPr kumimoji="1" lang="ko-KR" altLang="en-US" sz="1400" dirty="0" err="1"/>
              <a:t>튜플을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리턴해준다</a:t>
            </a:r>
            <a:endParaRPr kumimoji="1" lang="ko-KR" altLang="en-US" sz="1400" dirty="0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DFE032F-1FCA-044F-899F-DA6A6DF56DBA}"/>
              </a:ext>
            </a:extLst>
          </p:cNvPr>
          <p:cNvCxnSpPr>
            <a:cxnSpLocks/>
          </p:cNvCxnSpPr>
          <p:nvPr/>
        </p:nvCxnSpPr>
        <p:spPr>
          <a:xfrm>
            <a:off x="5355771" y="1472541"/>
            <a:ext cx="0" cy="4762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574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CFC23-DBDA-5342-B55D-6BDE531D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57" y="35517"/>
            <a:ext cx="7886700" cy="1325563"/>
          </a:xfrm>
        </p:spPr>
        <p:txBody>
          <a:bodyPr/>
          <a:lstStyle/>
          <a:p>
            <a:r>
              <a:rPr kumimoji="1" lang="en-US" altLang="ko-KR" dirty="0" err="1"/>
              <a:t>CrudRepository</a:t>
            </a:r>
            <a:r>
              <a:rPr kumimoji="1" lang="en-US" altLang="ko-KR" dirty="0"/>
              <a:t> Interface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DE516C-739A-9445-8331-23CF226B2BE3}"/>
              </a:ext>
            </a:extLst>
          </p:cNvPr>
          <p:cNvSpPr txBox="1"/>
          <p:nvPr/>
        </p:nvSpPr>
        <p:spPr>
          <a:xfrm>
            <a:off x="5486400" y="2236545"/>
            <a:ext cx="3417184" cy="3288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1400" dirty="0" err="1"/>
              <a:t>findByEmail</a:t>
            </a:r>
            <a:r>
              <a:rPr kumimoji="1" lang="en-US" altLang="ko-KR" sz="1400" dirty="0"/>
              <a:t>(email) : user</a:t>
            </a:r>
            <a:r>
              <a:rPr kumimoji="1" lang="ko-KR" altLang="en-US" sz="1400" dirty="0"/>
              <a:t>테이블의 </a:t>
            </a:r>
            <a:r>
              <a:rPr kumimoji="1" lang="en-US" altLang="ko-KR" sz="1400" dirty="0"/>
              <a:t>email</a:t>
            </a:r>
            <a:r>
              <a:rPr kumimoji="1" lang="ko-KR" altLang="en-US" sz="1400" dirty="0"/>
              <a:t> 컬럼의 값 중 </a:t>
            </a:r>
            <a:r>
              <a:rPr kumimoji="1" lang="ko-KR" altLang="en-US" sz="1400" dirty="0" err="1"/>
              <a:t>파라미터로</a:t>
            </a:r>
            <a:r>
              <a:rPr kumimoji="1" lang="ko-KR" altLang="en-US" sz="1400" dirty="0"/>
              <a:t> 들어오는 </a:t>
            </a:r>
            <a:r>
              <a:rPr kumimoji="1" lang="en-US" altLang="ko-KR" sz="1400" dirty="0"/>
              <a:t>email</a:t>
            </a:r>
            <a:r>
              <a:rPr kumimoji="1" lang="ko-KR" altLang="en-US" sz="1400" dirty="0"/>
              <a:t>의 값에 해당하는 행을 찾아서 </a:t>
            </a:r>
            <a:r>
              <a:rPr kumimoji="1" lang="en-US" altLang="ko-KR" sz="1400" dirty="0"/>
              <a:t>User</a:t>
            </a:r>
            <a:r>
              <a:rPr kumimoji="1" lang="ko-KR" altLang="en-US" sz="1400" dirty="0"/>
              <a:t>클래스의 인스턴스로 리턴</a:t>
            </a:r>
            <a:endParaRPr kumimoji="1"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1400" dirty="0" err="1"/>
              <a:t>findById</a:t>
            </a:r>
            <a:r>
              <a:rPr kumimoji="1" lang="en-US" altLang="ko-KR" sz="1400" dirty="0"/>
              <a:t>(id) : user</a:t>
            </a:r>
            <a:r>
              <a:rPr kumimoji="1" lang="ko-KR" altLang="en-US" sz="1400" dirty="0"/>
              <a:t>테이블의 </a:t>
            </a:r>
            <a:r>
              <a:rPr kumimoji="1" lang="en-US" altLang="ko-KR" sz="1400" dirty="0"/>
              <a:t>id</a:t>
            </a:r>
            <a:r>
              <a:rPr kumimoji="1" lang="ko-KR" altLang="en-US" sz="1400" dirty="0"/>
              <a:t>컬럼</a:t>
            </a:r>
            <a:r>
              <a:rPr kumimoji="1" lang="en-US" altLang="ko-KR" sz="1400" dirty="0"/>
              <a:t>(PK)</a:t>
            </a:r>
            <a:r>
              <a:rPr kumimoji="1" lang="ko-KR" altLang="en-US" sz="1400" dirty="0"/>
              <a:t>의 값 중 </a:t>
            </a:r>
            <a:r>
              <a:rPr kumimoji="1" lang="ko-KR" altLang="en-US" sz="1400" dirty="0" err="1"/>
              <a:t>파라미터로</a:t>
            </a:r>
            <a:r>
              <a:rPr kumimoji="1" lang="ko-KR" altLang="en-US" sz="1400" dirty="0"/>
              <a:t> 들어오는 </a:t>
            </a:r>
            <a:r>
              <a:rPr kumimoji="1" lang="en-US" altLang="ko-KR" sz="1400" dirty="0"/>
              <a:t>id</a:t>
            </a:r>
            <a:r>
              <a:rPr kumimoji="1" lang="ko-KR" altLang="en-US" sz="1400" dirty="0"/>
              <a:t>의 값에 해당하는 행을 찾아서 </a:t>
            </a:r>
            <a:r>
              <a:rPr kumimoji="1" lang="en-US" altLang="ko-KR" sz="1400" dirty="0"/>
              <a:t>User</a:t>
            </a:r>
            <a:r>
              <a:rPr kumimoji="1" lang="ko-KR" altLang="en-US" sz="1400" dirty="0"/>
              <a:t>클래스의 인스턴스로 리턴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204BC7-DB8B-A34D-BEDD-6E4875E84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16" y="3413532"/>
            <a:ext cx="4723470" cy="87301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03DEEF3B-CE60-964F-8297-5C2D1BA35FBE}"/>
              </a:ext>
            </a:extLst>
          </p:cNvPr>
          <p:cNvCxnSpPr>
            <a:cxnSpLocks/>
          </p:cNvCxnSpPr>
          <p:nvPr/>
        </p:nvCxnSpPr>
        <p:spPr>
          <a:xfrm>
            <a:off x="5332020" y="1499968"/>
            <a:ext cx="0" cy="4762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137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2782</TotalTime>
  <Words>648</Words>
  <Application>Microsoft Macintosh PowerPoint</Application>
  <PresentationFormat>화면 슬라이드 쇼(4:3)</PresentationFormat>
  <Paragraphs>58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Calibri</vt:lpstr>
      <vt:lpstr>Calibri Light</vt:lpstr>
      <vt:lpstr>Office 테마</vt:lpstr>
      <vt:lpstr>Software Architecture Documentation</vt:lpstr>
      <vt:lpstr>Sequence Diagram</vt:lpstr>
      <vt:lpstr>ORM, JPA</vt:lpstr>
      <vt:lpstr>@Entity 클래스</vt:lpstr>
      <vt:lpstr>@Entity 클래스</vt:lpstr>
      <vt:lpstr>@Entity 클래스</vt:lpstr>
      <vt:lpstr>CrudRepository Interface</vt:lpstr>
      <vt:lpstr>CrudRepository Interface</vt:lpstr>
      <vt:lpstr>CrudRepository Interface</vt:lpstr>
      <vt:lpstr>JSON</vt:lpstr>
      <vt:lpstr>화학 약품 리스트 불러오기</vt:lpstr>
      <vt:lpstr>Implementation (Control Class)</vt:lpstr>
      <vt:lpstr>화학 약품 추가하기</vt:lpstr>
      <vt:lpstr>Implementation (Control Class)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정영모</dc:creator>
  <cp:lastModifiedBy>정영모</cp:lastModifiedBy>
  <cp:revision>48</cp:revision>
  <dcterms:created xsi:type="dcterms:W3CDTF">2019-10-28T07:59:46Z</dcterms:created>
  <dcterms:modified xsi:type="dcterms:W3CDTF">2019-11-12T07:08:38Z</dcterms:modified>
</cp:coreProperties>
</file>