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F230F8-4EB6-4D53-86DF-1D4C69A6544B}">
  <a:tblStyle styleId="{A4F230F8-4EB6-4D53-86DF-1D4C69A65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/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f41d1da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f41d1dae_5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f41d1d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700" cy="317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2f41d1dae_0_1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f41d1d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f41d1dae_0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f41d1dae_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f41d1dae_9_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강주영, 김지수, 문혁주, 이은무, 이한빈, 정영모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graphicFrame>
        <p:nvGraphicFramePr>
          <p:cNvPr id="171" name="Google Shape;171;p24"/>
          <p:cNvGraphicFramePr/>
          <p:nvPr/>
        </p:nvGraphicFramePr>
        <p:xfrm>
          <a:off x="611187" y="1268412"/>
          <a:ext cx="7921625" cy="4457700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실패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때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이유에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않습니다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.”. 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와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실패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때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4.1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중복될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존재합니다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.＂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때 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5.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않습니다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5.1로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AF4.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불일치할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때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Basic Flow 5.2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않습니다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5.2로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graphicFrame>
        <p:nvGraphicFramePr>
          <p:cNvPr id="178" name="Google Shape;178;p25"/>
          <p:cNvGraphicFramePr/>
          <p:nvPr>
            <p:extLst>
              <p:ext uri="{D42A27DB-BD31-4B8C-83A1-F6EECF244321}">
                <p14:modId xmlns:p14="http://schemas.microsoft.com/office/powerpoint/2010/main" val="1180734657"/>
              </p:ext>
            </p:extLst>
          </p:nvPr>
        </p:nvGraphicFramePr>
        <p:xfrm>
          <a:off x="611187" y="1268412"/>
          <a:ext cx="7921600" cy="5448275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20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사용할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때마다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관리하기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도우미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시작된다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2)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서프플로우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2.1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Lab에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있는지를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후, my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리스트업한다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2.2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%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표시하여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그림과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디스플레이한다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2.3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이라는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칸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오른쪽에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표시된다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질량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(kg, g, mg)과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(L, mL,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uL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이용한다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입력하고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g단위로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환산하여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양에서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뺀다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b="0" i="0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사용하고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%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표시하여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그림과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graphicFrame>
        <p:nvGraphicFramePr>
          <p:cNvPr id="185" name="Google Shape;185;p26"/>
          <p:cNvGraphicFramePr/>
          <p:nvPr>
            <p:extLst>
              <p:ext uri="{D42A27DB-BD31-4B8C-83A1-F6EECF244321}">
                <p14:modId xmlns:p14="http://schemas.microsoft.com/office/powerpoint/2010/main" val="1237397553"/>
              </p:ext>
            </p:extLst>
          </p:nvPr>
        </p:nvGraphicFramePr>
        <p:xfrm>
          <a:off x="611187" y="1268412"/>
          <a:ext cx="7921600" cy="5142208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52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2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3.1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20%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추가한다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끝나면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멤버들에게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부족한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뒤,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않았습니다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리스트를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출력된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닫고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4.1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176213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0인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4.2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)을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폐기하시겠습니까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삭제해준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611187" y="1268412"/>
          <a:ext cx="7921625" cy="1816100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my Lab에 등록된 약품 없음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분기점: Basic Flow 2.1</a:t>
                      </a:r>
                      <a:endParaRPr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“등록된 약품이 없습니다.”라는 메시지를 화면상에 출력한 후,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</a:t>
                      </a:r>
                      <a:endParaRPr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입력된 사용량이 남아있는 양을 초과한 경우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2.3</a:t>
                      </a:r>
                      <a:endParaRPr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“사용량을 잘 못 입력하셨습니다.”라는 메시지를 출력한 후,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2.3으로 돌아간다.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28"/>
          <p:cNvGraphicFramePr/>
          <p:nvPr/>
        </p:nvGraphicFramePr>
        <p:xfrm>
          <a:off x="611187" y="1268412"/>
          <a:ext cx="7921600" cy="5436150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 기기 관리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삭제하고, 등록된 기기의 사용을 예약하는 것은 물론, 예약시간을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 것도 가능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유스케이스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820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유스케이스는 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멤버가 실험실에 기기를 추가하거나, 삭제하기 위해, 또 이미 추가된 기기의 사용을 예약하거나, 신청된 예약을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하기 위해 my L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도우미 어플리케이션의 해당 메뉴를 선택함으로써 시작된다.</a:t>
                      </a:r>
                      <a:endParaRPr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사용 기기 관리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최초 기기 추가인 경우: 기기 추가(step2) 서브플로우 수행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기존 기기 삭제인 경우, 기기 삭제 (step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서브플로우 수행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최초 기기 사용 예약인 경우 :  기기 사용 예약(step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서브플로우 수행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기존 기기 사용 예약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경우 :  기기 예약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서브플로우 수행</a:t>
                      </a:r>
                      <a:endParaRPr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기기 추가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2.1 기기 추가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 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기기의 이름을 입력하고 </a:t>
                      </a:r>
                      <a:r>
                        <a:rPr lang="en-US" sz="1100" b="0" i="0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sz="1100" b="0" i="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 버튼을 누른다.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제출된 기기의 이름을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리스트에 추가한 후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</a:t>
                      </a:r>
                      <a:endParaRPr sz="1100" b="0" i="0" u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기기 삭제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3.1 삭제할 기기 선택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my Lab에 등록되어 있는 기기를 화면에 리스트업한다.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 삭제하고자 하는 기기를 선택한 후 하단의 기기 삭제 버튼을 클릭한다.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“정말로 삭제하시겠습니까?”라는 메시지를 출력한다.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3.2 기기 삭제 확인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멤버가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삭제확인 버튼을 선택하면,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기기의 이름을 리스트에서 삭제한 후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</a:t>
                      </a:r>
                      <a:endParaRPr sz="110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29"/>
          <p:cNvGraphicFramePr/>
          <p:nvPr>
            <p:extLst>
              <p:ext uri="{D42A27DB-BD31-4B8C-83A1-F6EECF244321}">
                <p14:modId xmlns:p14="http://schemas.microsoft.com/office/powerpoint/2010/main" val="712804364"/>
              </p:ext>
            </p:extLst>
          </p:nvPr>
        </p:nvGraphicFramePr>
        <p:xfrm>
          <a:off x="611187" y="1268412"/>
          <a:ext cx="7921625" cy="5269050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r>
                        <a:rPr lang="en-US" sz="1100" b="1" i="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등록되어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예약하고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싶은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4.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15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예약하기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시간들과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겹치지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검사한다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4.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1100" b="0" i="0" u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)을 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하시겠습니까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진행하려고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예약되었습니다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.＂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5.1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기기들을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5.2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)의 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취소하시겠습니까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Use Case Specification: my Lab 도우미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611187" y="1240125"/>
          <a:ext cx="7921625" cy="2642616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이름이 이미 존재 하는 이름일 경우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분기점: Basic Flow 2.1</a:t>
                      </a:r>
                      <a:endParaRPr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“이미 등록된 기기입니다” 메시지를 화면상에 출력한 후,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</a:t>
                      </a:r>
                      <a:r>
                        <a:rPr lang="en-US" sz="110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돌아간다</a:t>
                      </a:r>
                      <a:r>
                        <a:rPr lang="en-US" sz="1100" b="0" i="0" u="none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선택한 시간이 이미 예약중인 경우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4.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“그 시간은 이미 예약중입니다.“라는 메시지를 화면상에 출력한 후,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4.2로 돌아간다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Use Case Specification: my Lab 도우미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/>
              <a:t> </a:t>
            </a:r>
            <a:endParaRPr sz="1000"/>
          </a:p>
        </p:txBody>
      </p:sp>
      <p:graphicFrame>
        <p:nvGraphicFramePr>
          <p:cNvPr id="221" name="Google Shape;221;p31"/>
          <p:cNvGraphicFramePr/>
          <p:nvPr>
            <p:extLst>
              <p:ext uri="{D42A27DB-BD31-4B8C-83A1-F6EECF244321}">
                <p14:modId xmlns:p14="http://schemas.microsoft.com/office/powerpoint/2010/main" val="618925061"/>
              </p:ext>
            </p:extLst>
          </p:nvPr>
        </p:nvGraphicFramePr>
        <p:xfrm>
          <a:off x="611187" y="1268412"/>
          <a:ext cx="7921600" cy="5166725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my Lab약품 사용에 따른 유효기간, 의심질병 알림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Lab에서 사용되는 약품의 유효기간이 거의 끝나감을 알려주거나 신체에 유해한 약품을 장기간 사용할 경우 발생할 수 있는 질병을 알려주는 유스케이스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Time clock, my Lab 멤버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8200"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</a:rPr>
                        <a:t>본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유스케이스는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</a:rPr>
                        <a:t> Time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clock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매일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지정된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(09시)에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자동으로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시작된다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1. my Lab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사용에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의심질병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사용되는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거의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끝나감의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발생시키는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(step 2)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서브플로우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수행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유해성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오래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사용하여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의한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질병이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발생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할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사용기간에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의심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질병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(step 3)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서브플로우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수행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  2.1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</a:rPr>
                        <a:t>Time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clock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하루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중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지정된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(09시)이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시스템의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로직을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시킨다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로직이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실행되면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시스템에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존재하는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모든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대상으로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검사한다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15일 전, 7일 전, 1일 전,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당일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으로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하며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날짜가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소유하고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my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Lab의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모든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멤버들에게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보낸다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유효기간이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지나면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남은양을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0으로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바꾼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뒤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</a:rPr>
                        <a:t>유스케이스를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</a:rPr>
                        <a:t>종료한다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.</a:t>
                      </a: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Use Case Specification: my Lab 도우미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/>
              <a:t> </a:t>
            </a:r>
            <a:endParaRPr sz="1000"/>
          </a:p>
        </p:txBody>
      </p:sp>
      <p:graphicFrame>
        <p:nvGraphicFramePr>
          <p:cNvPr id="229" name="Google Shape;229;p32"/>
          <p:cNvGraphicFramePr/>
          <p:nvPr>
            <p:extLst>
              <p:ext uri="{D42A27DB-BD31-4B8C-83A1-F6EECF244321}">
                <p14:modId xmlns:p14="http://schemas.microsoft.com/office/powerpoint/2010/main" val="2991141977"/>
              </p:ext>
            </p:extLst>
          </p:nvPr>
        </p:nvGraphicFramePr>
        <p:xfrm>
          <a:off x="611187" y="1268412"/>
          <a:ext cx="7921600" cy="5166725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my Lab약품 사용에 따른 유효기간, 의심질병 알림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Lab에서 사용되는 약품의 유효기간이 거의 끝나감을 알려주거나 신체에 유해한 약품을 장기간 사용할 경우 발생할 수 있는 질병을 알려주는 유스케이스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Time clock, my Lab 멤버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8200"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3.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사용기간에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의심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질병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  3.1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사용기간에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의심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질병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</a:rPr>
                        <a:t>Time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clock은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하루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중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지정된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(09시)가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시스템의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질병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로직을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시켜준다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로직이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실행되면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시스템에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존재하는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모든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대상으로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현재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시간과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비교해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사용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기간을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계산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해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만약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사용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기간이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권장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건강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검진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기간을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초과했을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432FF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소유하고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Lab의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멤버들에게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장기간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사용으로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인한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질병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발생의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가능성을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알려주는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발생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시킨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 본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</a:rPr>
                        <a:t>유스케이스를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</a:rPr>
                        <a:t>종료한다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.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( 단,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동일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대상으로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동일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알람은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6개월동안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다시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발생될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</a:rPr>
                        <a:t>없다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. )</a:t>
                      </a: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Diagram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604175"/>
            <a:ext cx="74104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611187" y="1268412"/>
          <a:ext cx="7921600" cy="5372761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멤버, 물질안전보건자료(MSDS)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0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선정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제거하는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혹은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약품보관장소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(step4)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graphicFrame>
        <p:nvGraphicFramePr>
          <p:cNvPr id="129" name="Google Shape;129;p18"/>
          <p:cNvGraphicFramePr/>
          <p:nvPr>
            <p:extLst>
              <p:ext uri="{D42A27DB-BD31-4B8C-83A1-F6EECF244321}">
                <p14:modId xmlns:p14="http://schemas.microsoft.com/office/powerpoint/2010/main" val="1230687758"/>
              </p:ext>
            </p:extLst>
          </p:nvPr>
        </p:nvGraphicFramePr>
        <p:xfrm>
          <a:off x="611187" y="1268412"/>
          <a:ext cx="7921600" cy="5506158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멤버, 물질안전보건자료(MSDS)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0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선정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00" b="0" i="0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등록되지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‘(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)을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등록하시겠습니까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입력받은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리스트업하여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맨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추가하기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한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여러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원할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 2번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플로우를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여러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번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수행한다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보관될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입력하고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추가하기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눌렀을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시,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물질안전보건자료로부터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IUPAC명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유효기간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약품정보를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읽어와서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추천해준다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Lab에서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부여되어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있고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각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냉동실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냉장고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시약장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실온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인큐베이터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오븐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00" b="0" i="0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알맞은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“ 으로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보관될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중이던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보관되길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않은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선택할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있으며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완전히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원할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통해서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등록되길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저장한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“(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되었습니다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(2019.XX.XX)”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0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0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graphicFrame>
        <p:nvGraphicFramePr>
          <p:cNvPr id="136" name="Google Shape;136;p19"/>
          <p:cNvGraphicFramePr/>
          <p:nvPr>
            <p:extLst>
              <p:ext uri="{D42A27DB-BD31-4B8C-83A1-F6EECF244321}">
                <p14:modId xmlns:p14="http://schemas.microsoft.com/office/powerpoint/2010/main" val="1175528454"/>
              </p:ext>
            </p:extLst>
          </p:nvPr>
        </p:nvGraphicFramePr>
        <p:xfrm>
          <a:off x="611187" y="1268412"/>
          <a:ext cx="7921600" cy="5372761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멤버, 물질안전보건자료(MSDS)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0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보관 장소 확인</a:t>
                      </a:r>
                      <a:endParaRPr lang="ko-KR" altLang="en-US" sz="1050" dirty="0"/>
                    </a:p>
                    <a:p>
                      <a:pPr marL="176213" marR="0" lvl="4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3.1.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 장소 확인</a:t>
                      </a:r>
                      <a:endParaRPr lang="ko-KR" altLang="en-US" sz="1050" dirty="0"/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등록했던 약품의 보관 장소</a:t>
                      </a:r>
                      <a:r>
                        <a:rPr lang="ko-KR" alt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확인을 위해서 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 유스케이스 시작과 같이 상단의 검색창에 약품 이름을 검색한다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050" dirty="0"/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결과로 </a:t>
                      </a:r>
                      <a:r>
                        <a:rPr lang="ko-KR" alt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리스트업되어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화면에 표출된 약품들 중 원하는 대상을 선택한다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약품에 대해 해당 약품의 보관장소 정보를 화면에 출력한다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05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 하단에 ‘수정하기’ 와 ‘삭제’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‘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닫기’ 버튼을 출력하고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중 하나를 선택한다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그에 따라 </a:t>
                      </a:r>
                      <a:endParaRPr lang="ko-KR" altLang="en-US" sz="105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05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–"/>
                      </a:pPr>
                      <a:r>
                        <a:rPr lang="ko-KR" alt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</a:t>
                      </a:r>
                      <a:r>
                        <a:rPr lang="ko-KR" alt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보관 장소를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있는 화면을 출력한다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ko-KR" altLang="en-US" sz="1050" b="0" i="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될 장소를 선택한 후</a:t>
                      </a:r>
                      <a:r>
                        <a:rPr lang="ko-KR" altLang="en-US" sz="1050" b="0" i="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하단의 ‘확인’ 또는 ‘</a:t>
                      </a:r>
                      <a:r>
                        <a:rPr lang="ko-KR" alt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취소’버튼을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누르면 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정보를 저장 또는 취소</a:t>
                      </a:r>
                      <a:r>
                        <a:rPr lang="ko-KR" alt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50" dirty="0">
                        <a:solidFill>
                          <a:srgbClr val="0000FF"/>
                        </a:solidFill>
                      </a:endParaRPr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Char char="–"/>
                      </a:pPr>
                      <a:r>
                        <a:rPr lang="ko-KR" alt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(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2019.XX.XX)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삭제하시겠습니까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화면에 출력한다</a:t>
                      </a:r>
                      <a:r>
                        <a:rPr lang="en-US" altLang="ko-KR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하단의 ‘확인’ 또는 ‘</a:t>
                      </a:r>
                      <a:r>
                        <a:rPr lang="ko-KR" alt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취소’버튼을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누르면 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정보를 저장</a:t>
                      </a:r>
                      <a:r>
                        <a:rPr lang="ko-KR" altLang="en-US" sz="1050" b="0" i="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또는 취소 </a:t>
                      </a: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ko-KR" altLang="en-US" sz="1050" b="0" i="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altLang="ko-KR" sz="1050" b="0" i="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50" b="0" i="0" u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ko-KR" alt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‘닫기’ 버튼을 누르면 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</a:t>
                      </a:r>
                      <a:r>
                        <a:rPr lang="ko-KR" alt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ko-KR" alt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닫고 다시 검색한 약품 리스트를 화면에 출력한 상태로 돌아가며 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05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ko-KR" altLang="en-US" sz="105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ko-KR" alt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</a:t>
                      </a:r>
                      <a:r>
                        <a:rPr lang="ko-KR" alt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altLang="ko-KR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graphicFrame>
        <p:nvGraphicFramePr>
          <p:cNvPr id="143" name="Google Shape;143;p20"/>
          <p:cNvGraphicFramePr/>
          <p:nvPr>
            <p:extLst>
              <p:ext uri="{D42A27DB-BD31-4B8C-83A1-F6EECF244321}">
                <p14:modId xmlns:p14="http://schemas.microsoft.com/office/powerpoint/2010/main" val="2486944005"/>
              </p:ext>
            </p:extLst>
          </p:nvPr>
        </p:nvGraphicFramePr>
        <p:xfrm>
          <a:off x="550787" y="1276735"/>
          <a:ext cx="7921600" cy="5372761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멤버, 물질안전보건자료(MSDS)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0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4.1.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유의해야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하거나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새롭게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시,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물질안전보건자료로부터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받아온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기반으로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대상으로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있으면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품인지를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발견되면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)은 (약품2이름)과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위험합니다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(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)의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권유하는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‘예’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닫기를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수행하며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graphicFrame>
        <p:nvGraphicFramePr>
          <p:cNvPr id="150" name="Google Shape;150;p21"/>
          <p:cNvGraphicFramePr/>
          <p:nvPr>
            <p:extLst>
              <p:ext uri="{D42A27DB-BD31-4B8C-83A1-F6EECF244321}">
                <p14:modId xmlns:p14="http://schemas.microsoft.com/office/powerpoint/2010/main" val="1393928827"/>
              </p:ext>
            </p:extLst>
          </p:nvPr>
        </p:nvGraphicFramePr>
        <p:xfrm>
          <a:off x="611187" y="1268412"/>
          <a:ext cx="7921625" cy="2759520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잘못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이름입니다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2.2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추천장소가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없습니다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등록해주세요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611187" y="1268412"/>
          <a:ext cx="7921600" cy="5430520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 멤버 구성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 같은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구성원을 초대하거나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 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멤버 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0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유스케이스는 my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멤버가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Lab 구성원을 관리하기 위하여 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 해당 메뉴를 선택함으로써 시작된다.</a:t>
                      </a:r>
                      <a:endParaRPr sz="1100" b="0" i="0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-698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 구성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내부 구성원이 새로운 멤버를 초대하는 경우, 멤버 초대(step2) 서브플로우 수행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나가 멤버의 자격이 없어진 경우,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Lab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탈퇴(step3) 서브플로우 수행</a:t>
                      </a:r>
                      <a:endParaRPr sz="1100" b="0" i="0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최초로 Lab을 생성하는 경우, Lab생성(step4) 서브플로우 수행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처음에 my Lab이 설정되지 않은 경우, Lab 가입신청(step5) 서브플로우 수행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멤버 초대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2.1 초대할 멤버 검색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멤버는 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초대할 멤버 검색 버튼을 클릭한다. 그리고 멤버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입력한다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시스템은 회원 목록 중 해당 이메일을 가진 회원을 찾은 후 ‘(멤버이름)(멤버이메일)을 초대하시겠습니까?’ 메시지와 함께 ‘초대하기’ 혹은 ‘취소’ 버튼을 출력한다.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2.2 멤버 초대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멤버가 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 버튼을 클릭하면,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멤버를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구성원으로 추가하고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Lab 탈퇴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3.1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탈퇴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멤버는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탈퇴 버튼을 클릭한다.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“현재 속해 있는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ab에서 정말 탈퇴를 하시겠습니까?” 라는 메시지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함께 ‘확인’ 혹은 ‘취소’ 버튼을</a:t>
                      </a:r>
                      <a:r>
                        <a:rPr 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출력한다.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3.2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탈퇴 확인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멤버가 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 버튼을 클릭</a:t>
                      </a:r>
                      <a:r>
                        <a:rPr lang="en-US" sz="1100" b="0" i="0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하면,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멤버가 가지고 있는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ab에 대한 정보를 모두 삭제한 후 </a:t>
                      </a:r>
                      <a:r>
                        <a:rPr lang="en-US" sz="1100" b="0" i="0" u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graphicFrame>
        <p:nvGraphicFramePr>
          <p:cNvPr id="164" name="Google Shape;164;p23"/>
          <p:cNvGraphicFramePr/>
          <p:nvPr>
            <p:extLst>
              <p:ext uri="{D42A27DB-BD31-4B8C-83A1-F6EECF244321}">
                <p14:modId xmlns:p14="http://schemas.microsoft.com/office/powerpoint/2010/main" val="1928922634"/>
              </p:ext>
            </p:extLst>
          </p:nvPr>
        </p:nvGraphicFramePr>
        <p:xfrm>
          <a:off x="611187" y="1303337"/>
          <a:ext cx="7921625" cy="4253611"/>
        </p:xfrm>
        <a:graphic>
          <a:graphicData uri="http://schemas.openxmlformats.org/drawingml/2006/table">
            <a:tbl>
              <a:tblPr>
                <a:noFill/>
                <a:tableStyleId>{A4F230F8-4EB6-4D53-86DF-1D4C69A6544B}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r>
                        <a:rPr lang="en-US" sz="1100" b="1" i="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 Flow</a:t>
                      </a:r>
                      <a:endParaRPr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Lab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  <a:endParaRPr sz="1050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4.1 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  <a:endParaRPr sz="1050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새롭게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생성할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05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완료버튼을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sz="1050" b="0" i="0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050" b="0" i="0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5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생성하고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‘my Lab </a:t>
                      </a:r>
                      <a:r>
                        <a:rPr lang="en-US" sz="105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05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출력해준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05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050" dirty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Lab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  <a:endParaRPr sz="1050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5.1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가입할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sz="1050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가입할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입력한다</a:t>
                      </a:r>
                      <a:r>
                        <a:rPr lang="en-US" sz="1050" b="0" i="0" u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(AF3)</a:t>
                      </a:r>
                      <a:endParaRPr sz="1050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5.2 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  <a:endParaRPr sz="1050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sz="105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하고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5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가진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멤버를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구성원으로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추가하고</a:t>
                      </a:r>
                      <a:r>
                        <a:rPr lang="en-US" sz="1050" b="0" i="0" u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05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050" b="0" i="0" u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050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3157</Words>
  <Application>Microsoft Office PowerPoint</Application>
  <PresentationFormat>화면 슬라이드 쇼(4:3)</PresentationFormat>
  <Paragraphs>279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Symbols</vt:lpstr>
      <vt:lpstr>Malgun Gothic</vt:lpstr>
      <vt:lpstr>Arial</vt:lpstr>
      <vt:lpstr>Arial Narrow</vt:lpstr>
      <vt:lpstr>PSJ</vt:lpstr>
      <vt:lpstr>Use Case Specification</vt:lpstr>
      <vt:lpstr>Use Case Diagram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강 주영</cp:lastModifiedBy>
  <cp:revision>7</cp:revision>
  <dcterms:modified xsi:type="dcterms:W3CDTF">2019-10-07T14:29:06Z</dcterms:modified>
</cp:coreProperties>
</file>