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347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7" r:id="rId13"/>
    <p:sldId id="338" r:id="rId14"/>
    <p:sldId id="340" r:id="rId15"/>
    <p:sldId id="341" r:id="rId16"/>
    <p:sldId id="342" r:id="rId17"/>
    <p:sldId id="332" r:id="rId18"/>
    <p:sldId id="333" r:id="rId19"/>
    <p:sldId id="334" r:id="rId20"/>
    <p:sldId id="335" r:id="rId21"/>
    <p:sldId id="336" r:id="rId22"/>
    <p:sldId id="343" r:id="rId23"/>
    <p:sldId id="344" r:id="rId24"/>
    <p:sldId id="345" r:id="rId25"/>
    <p:sldId id="34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96" autoAdjust="0"/>
  </p:normalViewPr>
  <p:slideViewPr>
    <p:cSldViewPr snapToGrid="0" snapToObjects="1">
      <p:cViewPr varScale="1">
        <p:scale>
          <a:sx n="67" d="100"/>
          <a:sy n="67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CDB3D-B34B-8A42-86F4-7AAFB0230BB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4B9AC-2DA3-2A4F-8C37-B9514CD8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75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842A-65FE-BF44-B198-145B4213B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AF7E6-3BC4-7D4D-AAE6-5717FD0B2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5C628-D31D-EA46-9805-C88E9854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F916E-2F6D-0F43-BE25-55539E6D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207F3-0142-D148-A51E-40BF03C3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0EC2-C8A8-514E-A741-865C8F7C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761CC-5334-9B4C-8FE3-638813F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FC811-9E3A-D34D-8B87-8340DFB6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A45CE-DECB-8449-9F6D-49FFE31B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82DFA-BD40-6B40-81BB-3D0BD9D9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7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56EFF-8ADE-B34D-AB30-E2C2DCB83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745FE-69B7-1641-BB89-B5DA5892A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9518F-16A5-E941-AFE9-C0BE9500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E3C5F-78A8-0249-BC31-D234BCA3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F8A8F-342B-8D4E-86E5-384EB6D7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498B-32DA-DF4A-83E2-62A8D435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A06C6-12EF-1F4B-93C1-5FA1636DD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4069A-6BF7-194E-BCD9-AAF067B4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5F792-374C-B046-B3A4-C81B735F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09BCF-E7AB-3C46-B3F5-02EFBC81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6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3BC3-1EC8-9140-9F2E-767DC3A3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EEAEF-3A04-224A-AB2A-D2F08FCAA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2F763-4938-8940-BD02-C5BB8E16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B1247-F701-EE4B-8A15-3ADEBF79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70E5C-210A-7A43-9532-E5A62341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3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F6EF-12EB-5448-B7BA-81F2988A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176D2-6079-EE46-B859-AD759144F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EFCB8-1D99-D840-B746-B04F91F6D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1AA62-CCC3-1D40-8575-91114BF84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F0279-8242-6644-8B28-35CCC81F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6FB6C-E4BD-014A-9BC5-44BB2E9A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5B82-B8D0-BA48-A010-2E84F68FF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A112B-3AB9-2C43-B333-154D3E869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1F088-1464-6F47-9EC4-9CBA866F3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7391E-C11E-D046-91B5-D5A2A392B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1BB58-F80C-9F42-9BA0-0333465EE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B8CCEE-06F8-8A40-9069-01649BA3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E752C-B880-2E48-BC3C-ADD2D4E3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84BA3-87DF-9942-A7BF-809F0240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1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A45D-AABB-9B4B-9F39-916E95A4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522C9-44B4-F140-B91C-DC689755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B2C87-B52F-E54B-A5A3-96BC04A6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861D2-3895-B649-80FC-94C5524C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4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255B44-ED6C-494E-ACBD-59636454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EAF6A6-6698-9D42-9361-1A9AB483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2700A-64D0-BD4B-BC15-2965613E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693C2-D3A0-3C4B-B759-055D1CF4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53446-35A6-E04C-B9A4-8AAC9B63A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1BC47-1BC6-C040-8BED-2CA1CD009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07799-E595-EA48-AAB6-629B684E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C84D3-E7F4-9944-970D-EF428988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9758D-9EBF-294F-B7A4-D3A066C2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9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8914-038C-4542-9774-918B402E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EA006-EC2B-A14F-8091-9D563CDA8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115F7-3BFF-B945-9A52-F597B9E03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F5FCD-F1B7-2344-B936-09FA3675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5D795-86BB-2E40-92DA-2EA7CE89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9CA3A-0440-F24D-9B51-83A74208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1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E813D-1A45-1A48-9CBB-CFB4F5AA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AF3A9-0491-804C-8833-41DC39E98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6BCD8-9EF9-BF41-9257-96615E753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2580C-01F0-9642-890A-996E2A88EBC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D42D3-ED10-0C44-8AD1-E8365C324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09326-5D59-8D46-B1D3-8EA8263D6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7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133517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보관 장소 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사용하는 약품을 등록하는 과정에서 보관 장소를 추천 받고 선택해 보관 장소별로 약품을 조회할 수 있는 유스케이스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상태이다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유스케이스는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새로운 약품을 추가하거나 기존 약품의 위치 정보를 수정하기 위해 해당 메뉴를 선택함으로써 시작된다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1. 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보관 장소 관리</a:t>
                      </a:r>
                    </a:p>
                    <a:p>
                      <a:pPr marL="263525" marR="0" lvl="0" indent="-17145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새로운 장소를 추가하는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 추가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(step2)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63525" indent="-17145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새로운 약품을 추가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하는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경우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추가 및 장소 선택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(step3) </a:t>
                      </a:r>
                      <a:r>
                        <a:rPr lang="ko-KR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 추가할 약품 이름 입력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(Basic Flow 3.1)’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수행</a:t>
                      </a: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63525" marR="0" lvl="0" indent="-17145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기존 약품의 위치 정보를 수정하는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추가 및 장소 선택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(step3) </a:t>
                      </a:r>
                      <a:r>
                        <a:rPr lang="ko-KR" altLang="ko-KR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위치 정보를 수정할 약품 선택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(Basic Flow 3.2)’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</a:p>
                    <a:p>
                      <a:pPr marL="263525" marR="0" lvl="0" indent="-17145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 추가</a:t>
                      </a: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2.1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 추가할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이름 입력</a:t>
                      </a:r>
                    </a:p>
                    <a:p>
                      <a:pPr marL="28702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 추가 버튼을 누른 후 해당 장소의 정보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온도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조도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습도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산소농도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폭발 방지 속성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를 입력한 후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하단의 ‘확인’ 버튼을 누른다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en-US" altLang="ko-KR" sz="1100" kern="100" dirty="0">
                        <a:solidFill>
                          <a:srgbClr val="0000FF"/>
                        </a:solidFill>
                        <a:effectLst/>
                        <a:highlight>
                          <a:srgbClr val="FFFF00"/>
                        </a:highlight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등록한 장소 정보를 시스템 상에 저장한 후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“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보관장소가 성공적으로 추가되었습니다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화면에 출력하며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512212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재고 소진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사용하는 약품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재고를 관리하는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약품의 사용량을 기록하여 약품이 얼마 남지 않았을 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구매 촉구 알림을 받을 수 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상태이다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폐기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폐기할 약품 선택</a:t>
                      </a: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등록된 약품 중에서 폐기할 약품을 선택한다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해당 약품 정보 창을 출력한다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3.2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폐기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폐기하기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누르면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해당 약품을 시스템 상에서 삭제한 후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“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성공적으로 폐기 되었습니다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출력한 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454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234701"/>
              </p:ext>
            </p:extLst>
          </p:nvPr>
        </p:nvGraphicFramePr>
        <p:xfrm>
          <a:off x="838200" y="1021813"/>
          <a:ext cx="10515600" cy="5443641"/>
        </p:xfrm>
        <a:graphic>
          <a:graphicData uri="http://schemas.openxmlformats.org/drawingml/2006/table">
            <a:tbl>
              <a:tblPr firstRow="1" firstCol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val="1050519700"/>
                    </a:ext>
                  </a:extLst>
                </a:gridCol>
              </a:tblGrid>
              <a:tr h="3152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Alternative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833407"/>
                  </a:ext>
                </a:extLst>
              </a:tr>
              <a:tr h="51284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AF1.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입력된 사용량이 남아있는 양을 초과한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2.2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“잘못된 사용량을 입력하셨습니다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 메시지를 출력한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2.2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으로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AF2. 0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미만의 수를 입력하는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2.2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“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보다 큰 수를 입력해 주세요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 메시지를 출력한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2.2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으로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47986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25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새로운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새로운 멤버 초대하기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기존에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존재하는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가입하기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탈퇴하기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유스케이스는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을 관리하기 위해 어플리케이션의 해당하는 메뉴를 선택함으로써 시작된다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1.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새로운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을 생성하는 경우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(step2)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my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새로운 멤버를 초대하는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 초대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(step3)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기존에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존재하는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가입하는 경우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(step4)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my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탈퇴하는 경우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(step5)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</a:t>
                      </a: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my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</a:t>
                      </a: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2.1 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누른다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en-US" altLang="ko-KR" sz="1100" kern="10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(AF1)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멤버는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생성할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이름과 비밀번호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비밀번호 확인을 입력한 후 </a:t>
                      </a:r>
                      <a:r>
                        <a:rPr lang="en-US" altLang="ko-KR" sz="1100" kern="10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(AF2)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그룹 생성하기</a:t>
                      </a:r>
                      <a:r>
                        <a:rPr lang="en-US" altLang="ko-KR" sz="1100" kern="10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누른다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(AF3)</a:t>
                      </a:r>
                      <a:r>
                        <a:rPr lang="ko-KR" altLang="en-US" sz="1100" kern="10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새로운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을 생성하고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14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새로운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새로운 멤버 초대하기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기존에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존재하는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가입하기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탈퇴하기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 초대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</a:t>
                      </a: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3.1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 초대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초대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누른다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en-US" altLang="ko-KR" sz="1100" kern="10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(AF4)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멤버는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 이메일을 입력한 후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‘</a:t>
                      </a:r>
                      <a:r>
                        <a:rPr lang="ko-KR" altLang="en-US" sz="1100" kern="10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초대하기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누른다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(AF5)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소속된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없는 멤버들 가운데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이메일을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가진 멤버를 찾는다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(AF6)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멤버를 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추가하고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“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성공적으로 초대되었습니다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메시지를 출력한 후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유스케이스를 종료한다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4. my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가입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4.1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en-US" altLang="ko-KR" sz="1100" kern="10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가입신청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누른다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en-US" altLang="ko-KR" sz="1100" kern="10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(AF1)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이름과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비밀번호를 입력한 후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‘</a:t>
                      </a:r>
                      <a:r>
                        <a:rPr lang="ko-KR" altLang="en-US" sz="1100" kern="10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가입하기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누른다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(AF7)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(AF8)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해당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멤버를 추가하고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유스케이스를 종료한다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461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021798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새로운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새로운 멤버 초대하기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기존에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존재하는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가입하기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탈퇴하기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5</a:t>
                      </a: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my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</a:t>
                      </a: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5.1 my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‘my Lab </a:t>
                      </a:r>
                      <a:r>
                        <a:rPr lang="ko-KR" altLang="en-US" sz="1100" kern="10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</a:t>
                      </a:r>
                      <a:r>
                        <a:rPr lang="en-US" altLang="ko-KR" sz="1100" kern="10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누른다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en-US" altLang="ko-KR" sz="1100" kern="10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(AF4)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현재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속해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있는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이름과 현재 속해 있는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인원수를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탈퇴하기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버튼과 함께 출력한다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5.2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 확인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탈퇴하기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클릭하면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“</a:t>
                      </a:r>
                      <a:r>
                        <a:rPr lang="ko-KR" altLang="en-US" sz="1100" kern="10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정말 탈퇴하시겠습니까</a:t>
                      </a:r>
                      <a:r>
                        <a:rPr lang="en-US" altLang="ko-KR" sz="1100" kern="10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? (</a:t>
                      </a:r>
                      <a:r>
                        <a:rPr lang="ko-KR" altLang="en-US" sz="1100" kern="10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 시 기기 예약</a:t>
                      </a:r>
                      <a:r>
                        <a:rPr lang="en-US" altLang="ko-KR" sz="1100" kern="10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알람 등의 정보가 모두 삭제됩니다</a:t>
                      </a:r>
                      <a:r>
                        <a:rPr lang="en-US" altLang="ko-KR" sz="1100" kern="10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.)”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메시지와 함께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확인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출력한다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확인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누르면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멤버에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대한 정보를 모두 삭제한 후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519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838200" y="1021813"/>
          <a:ext cx="10515600" cy="5443641"/>
        </p:xfrm>
        <a:graphic>
          <a:graphicData uri="http://schemas.openxmlformats.org/drawingml/2006/table">
            <a:tbl>
              <a:tblPr firstRow="1" firstCol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val="1050519700"/>
                    </a:ext>
                  </a:extLst>
                </a:gridCol>
              </a:tblGrid>
              <a:tr h="3152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Alternative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833407"/>
                  </a:ext>
                </a:extLst>
              </a:tr>
              <a:tr h="51284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AF1. 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 혹은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가입시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이미 가입된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있을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2.1 / Basic Flow 4.1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이미 가입된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있는 상태에서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생성이나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 메뉴를 선택한 경우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이미 가입된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있습니다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출력한 후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2.1 / Basic flow  4.1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AF2. 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생성시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비밀번호 확인 오류가 발생한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비밀번호와 비밀번호 확인에 입력된 값이 일치하지 않는 경우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“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두 비밀번호가 일치하지 않습니다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” 메시지를 출력한 후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2.1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en-US" altLang="ko-KR" sz="1100" kern="10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AF3, 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생성시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이름이 중복인 경우</a:t>
                      </a:r>
                      <a:endParaRPr lang="ko-KR" altLang="en-US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입력된 이름이 기존에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존재하는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이름과 중복될 경우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“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중복된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이름이 존재합니다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출력한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2.1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돌아간다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AF4.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 초대 혹은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탈퇴시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가입된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없을 경우</a:t>
                      </a:r>
                      <a:endParaRPr lang="en-US" altLang="ko-KR" sz="1100" kern="10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3.1 / Basic Flow 5.1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가입된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없는 상태에서 멤버 초대나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 메뉴를 선택한 경우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현재 소속된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없습니다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” 메시지를 출력한 후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3.1 / Basic flow 5.1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47986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255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838200" y="1021813"/>
          <a:ext cx="10515600" cy="5443641"/>
        </p:xfrm>
        <a:graphic>
          <a:graphicData uri="http://schemas.openxmlformats.org/drawingml/2006/table">
            <a:tbl>
              <a:tblPr firstRow="1" firstCol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val="1050519700"/>
                    </a:ext>
                  </a:extLst>
                </a:gridCol>
              </a:tblGrid>
              <a:tr h="3152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Alternative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833407"/>
                  </a:ext>
                </a:extLst>
              </a:tr>
              <a:tr h="51284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AF5. my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멤버 초대시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멤버가 존재하지 않을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3.1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입력된 이메일을 가진 멤버가 존재하지 않을 경우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“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이메일을 가진 멤버가 존재하지 않습니다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출력한 후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3.1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AF6. my 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멤버 초대시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멤버가 이미 다른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소속되어 있을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3.1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입력된 이메일을 가진 멤버가 이미 다른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소속되어 있을 경우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“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멤버는 이미 속해있는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있습니다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출력한 후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3.1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AF7. my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존재하지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않을 경우</a:t>
                      </a:r>
                      <a:endParaRPr lang="ko-KR" altLang="en-US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4.1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입력된 이름을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가진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존재하지 않을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경우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“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이름을 가진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존재하지 않습니다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출력한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4.1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AF8. my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가입시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비밀번호가 일치하지 않을 경우</a:t>
                      </a: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4.1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입력된 비밀번호가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일치하지 않을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경우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“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패스워드가 올바르지 않습니다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출력한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4.1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47986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315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 기기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멤버들이 기기를 등록하거나 삭제하고 등록된 기기의 사용을 예약하거나 취소할 수 있는 유스케이스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상태이다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유스케이스는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기기를 등록하거나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삭제하기 위해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또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이미 등록된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기기의 사용을 예약하거나 신청된 예약을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삭제하기 위해 어플리케이션의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메뉴를 선택함으로써 시작된다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1.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 기기 관리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기기를 추가하는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추가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(step2)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기기를 삭제하는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삭제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(step3)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기기를 예약하는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예약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(step4)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예약을 삭제하는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예약 삭제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(step5)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추가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2.1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추가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추가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누른다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기기 추가 창을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화면에 출력한다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원하는 기기의 이름을 입력하고</a:t>
                      </a:r>
                      <a:r>
                        <a:rPr lang="ko-KR" altLang="en-US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(AF1</a:t>
                      </a:r>
                      <a:r>
                        <a:rPr lang="en-US" altLang="ko-KR" sz="1100" kern="10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‘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등록하기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누른다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입력한 기기의 이름을 저장한 후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219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 기기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멤버들이 기기를 등록하거나 삭제하고 등록된 기기의 사용을 예약하거나 취소할 수 있는 유스케이스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상태이다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삭제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삭제할 기기 선택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삭제하고자 하는 기기를 선택한 후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하단의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삭제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누른다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화면상에 “해당 기기를 삭제하시겠습니까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?”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메시지와 함께 선택한 </a:t>
                      </a:r>
                      <a:r>
                        <a:rPr lang="ko-KR" altLang="en-US" sz="1100" kern="10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기기명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을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출력한다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3.2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삭제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확인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누르면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시스템 상에서 선택한 기기를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삭제한 후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228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 기기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멤버들이 기기를 등록하거나 삭제하고 등록된 기기의 사용을 예약하거나 취소할 수 있는 유스케이스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상태이다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4</a:t>
                      </a: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4.1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예약할 기기 선택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en-US" sz="1100" kern="10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예약하기를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원하는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기기를 선택한다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화면에 출력된 달력의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상단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화살표를 이용하여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날짜별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예약현황을 확인한다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4.2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예약 시간 선택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화면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하단의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예약하기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누른다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예약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창을 출력한다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예약할 기기의 사용 시작 시간과 끝 시간을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30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분 단위로 입력한 후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목록 하단의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예약하기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누른다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입력한 시간이 예약이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가능한 시간인지 검사한다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(AF2) (</a:t>
                      </a:r>
                      <a:r>
                        <a:rPr lang="en-US" altLang="ko-KR" sz="1100" kern="10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AF3) (AF4)</a:t>
                      </a:r>
                      <a:endParaRPr lang="en-US" altLang="ko-KR" sz="1100" kern="100" dirty="0">
                        <a:solidFill>
                          <a:srgbClr val="FF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4.3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예약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은 선택한 시간에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멤버의 이름으로 기기를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예약한 후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98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764252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보관 장소 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사용하는 약품을 등록하는 과정에서 보관 장소를 추천 받고 선택해 보관 장소별로 약품을 조회할 수 있는 유스케이스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상태이다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3.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추가</a:t>
                      </a: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3.1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 추가할 약품 이름 입력</a:t>
                      </a:r>
                    </a:p>
                    <a:p>
                      <a:pPr marL="28702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추가 버튼을 누른 후 상단의 검색 창에 새로 등록을 원하는 약품의 이름을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입력하고 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‘Search’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누른다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(AF1)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해당 약품 이름을 검색해 해당 약품의 정보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이름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CAS No,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화학식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분자량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성상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녹는점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끓는점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밀도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 err="1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조해성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 err="1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풍해성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빛반응성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발화성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인화성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폭발성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pH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를 받아와 화면에 출력해준다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약품 별칭을 입력한 후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중복확인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누른다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(AF2) (AF3) (AF4)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초기 용량을 입력하고 단위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(g, mL)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를 선택한다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유효기간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en-US" altLang="ko-KR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yymmdd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을 입력한다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en-US" altLang="ko-KR" sz="1100" kern="100" dirty="0">
                        <a:solidFill>
                          <a:srgbClr val="FF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3.2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위치 정보를 수정할 약품 선택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화면에 표출된 약품들 중 원하는 대상을 선택한다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my Lab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선택한 약품에 대해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약품의 정보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이름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CAS No,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화학식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분자량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성상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녹는점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끓는점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밀도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 err="1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조해성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 err="1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풍해성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빛반응성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발화성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인화성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폭발성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pH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와 </a:t>
                      </a:r>
                      <a:r>
                        <a:rPr 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장소수정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출력한다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는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장소수정</a:t>
                      </a:r>
                      <a:r>
                        <a:rPr 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 </a:t>
                      </a:r>
                      <a:r>
                        <a:rPr 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누른다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highlight>
                          <a:srgbClr val="FFFF00"/>
                        </a:highlight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185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 기기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멤버들이 기기를 등록하거나 삭제하고 등록된 기기의 사용을 예약하거나 취소할 수 있는 유스케이스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상태이다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5.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예약 삭제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5.1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 삭제를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원하는 기기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및 시간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선택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예약을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삭제할 기기를 선택한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화면의 상단 화살표를 이용해 예약 삭제를 원하는 날짜로 이동한다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해당 날짜에 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멤버의 </a:t>
                      </a:r>
                      <a:r>
                        <a:rPr lang="ko-KR" altLang="en-US" sz="1100" kern="10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예약이 존재한다면 시스템은 예약 구간과 함께 예약을 삭제할 수 있는 </a:t>
                      </a:r>
                      <a:r>
                        <a:rPr lang="en-US" altLang="ko-KR" sz="1100" kern="10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‘x’ </a:t>
                      </a:r>
                      <a:r>
                        <a:rPr lang="ko-KR" altLang="en-US" sz="1100" kern="10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화면에 함께 출력한다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‘x’ </a:t>
                      </a:r>
                      <a:r>
                        <a:rPr lang="ko-KR" altLang="en-US" sz="1100" kern="10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클릭한다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5.2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 삭제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선택한 예약을 시스템에서 삭제한 후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360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838200" y="1021813"/>
          <a:ext cx="10515600" cy="5443641"/>
        </p:xfrm>
        <a:graphic>
          <a:graphicData uri="http://schemas.openxmlformats.org/drawingml/2006/table">
            <a:tbl>
              <a:tblPr firstRow="1" firstCol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val="1050519700"/>
                    </a:ext>
                  </a:extLst>
                </a:gridCol>
              </a:tblGrid>
              <a:tr h="3152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Alternative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833407"/>
                  </a:ext>
                </a:extLst>
              </a:tr>
              <a:tr h="51284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AF1.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이름이 이미 존재 하는 이름일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“기기 이름이 중복되었습니다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” 메시지를 출력한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2.1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AF2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입력한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시간이 이미 지나간 시간일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4.2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“지난 시간은 예약할 수 없습니다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출력한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4.2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AF3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입력한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시간이 이미 예약중인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4.2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“예약 시간이 중복됩니다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출력한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후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Basic flow 4.2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돌아간다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AF4.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예약의 끝 시간이 예약 시작 시간보다 빠를 경우</a:t>
                      </a:r>
                      <a:endParaRPr lang="en-US" altLang="ko-KR" sz="1100" kern="10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4.2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“끝 시간이 시작시간보다 빠릅니다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!“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출력한 후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Basic flow 4.2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47986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5281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사용에 따른 유효기간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의심질병 알림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사용되는 약품의 유효기간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재고상황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혹은 신체에 유해한 약품을 장기간 사용할 경우 발생할 수 있는 질병을 알려주는 유스케이스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System Clock, 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유스케이스는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System Clock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매일 지정된 시간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(09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자동으로 시작된다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내일 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UC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다 확인하기</a:t>
                      </a:r>
                      <a:endParaRPr lang="en-US" altLang="ko-KR" sz="1100" kern="100" dirty="0">
                        <a:effectLst/>
                        <a:highlight>
                          <a:srgbClr val="FFFF00"/>
                        </a:highlight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1.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사용에 따른 유효기간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재고소진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의심질병 알림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사용되는 약품의 유효기간이 거의 끝나는 것의 알림을 발생시키는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유효기간 알림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 2)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약품의 사용량이 얼마 남지 않은 경우의 알림을 발생시키는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재고소진 알림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 3)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유해성 있는 약품을 오래 사용하여 약품에 의한 질병이 발생 할 수 있는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사용기간에 따른 의심 질병 알림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 4)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유효 기간 알림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2.1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유효 기간 알림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System Clock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하루 중 지정된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시간 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(08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되면 시스템에 존재하는 모든 약품을 대상으로 약품의 유효기간을 검사한다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유효기간의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14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일 전부터 당일까지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모든 멤버들에게 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“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약품이름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유효기간이 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남은 유효일자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일 남았습니다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 알림을 보낸다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유효기간이 지나면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약품이름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유효기간이 지났습니다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 알림을 보낸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후 해당 약품의 남은 양을 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으로 바꾼다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이거 지금은 구현 안되어 있는데 구현 되는지 안되는지 확인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약품명을 클릭하면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정보창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특성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등록일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유효기간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 후 남은 양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으로 이동한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(AF1)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알림 개수에 따라 해당 알림 아이콘 </a:t>
                      </a:r>
                      <a:r>
                        <a:rPr lang="ko-KR" altLang="en-US" sz="1100" kern="100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오른쪾</a:t>
                      </a:r>
                      <a:r>
                        <a:rPr lang="ko-KR" altLang="en-US" sz="11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상단에 알림 개수 출력</a:t>
                      </a:r>
                      <a:endParaRPr lang="en-US" altLang="ko-KR" sz="1100" kern="1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890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103142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사용에 따른 유효기간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의심질병 알림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사용되는 약품의 유효기간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재고상황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혹은 신체에 유해한 약품을 장기간 사용할 경우 발생할 수 있는 질병을 알려주는 유스케이스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System Clock, 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재고 소진 알림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재고 소진 알림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System Clock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하루 중 지정된 시간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(09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되면 시스템에 존재하는 모든 약품을 대상으로 약품의 남은 양을 검사한다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약품의 현재 남아있는 양이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20%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미만인 경우 해당 약품의 이름을 재고소진 리스트에 추가한다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모든 약품에 대해 확인이 끝나면 리스트에 추가된 약품들에 대해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모든 멤버들에게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“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“(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이름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 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(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 이름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양이 얼마 남지 않았습니다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 (</a:t>
                      </a:r>
                      <a:r>
                        <a:rPr lang="ko-KR" altLang="en-US" sz="11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이거 지금 코딩 상으로 구현 안되어 있으니까 한 번 더 확인하기 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)” “(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이름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 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(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 이름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약품이 전부 소진되었습니다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 알림을 보낸다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약품명을 클릭하면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정보창으로 이동한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(AF1)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69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242839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사용에 따른 유효기간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의심질병 알림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사용되는 약품의 유효기간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재고상황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혹은 신체에 유해한 약품을 장기간 사용할 경우 발생할 수 있는 질병을 알려주는 유스케이스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System Clock, 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4.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 기간에 따른 의심 질병 알림 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이건 하나도 확인 </a:t>
                      </a:r>
                      <a:r>
                        <a:rPr lang="ko-KR" altLang="en-US" sz="1100" kern="100" dirty="0" err="1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안했으니까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내일 꼭 확인하기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!)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4.1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 기간에 따른 의심 질병 알림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System Clock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하루 중 지정된 시간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(09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되면 시스템에 존재하는 모든 약품을 대상으로 질병을 일으킬 수 있는 약품의 등록여부를 검사한다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그러한 약품이 존재한다면 해당 약품을 대상으로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각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멤버의 약품 사용 기간을 확인한다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사용기간은 다음과 같다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2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현재 날짜</a:t>
                      </a:r>
                      <a:r>
                        <a:rPr lang="en-US" altLang="ko-KR" sz="12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 – (</a:t>
                      </a:r>
                      <a:r>
                        <a:rPr lang="ko-KR" altLang="en-US" sz="12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각 </a:t>
                      </a:r>
                      <a:r>
                        <a:rPr lang="en-US" altLang="ko-KR" sz="12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2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en-US" altLang="ko-KR" sz="12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2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가입한 날짜 또는 약품이 </a:t>
                      </a:r>
                      <a:r>
                        <a:rPr lang="en-US" altLang="ko-KR" sz="12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2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날짜 중 더 최근 날짜</a:t>
                      </a:r>
                      <a:r>
                        <a:rPr lang="en-US" altLang="ko-KR" sz="12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</a:p>
                    <a:p>
                      <a:pPr marL="28702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만약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멤버의 약품 사용 기간이 약품의 건강 진단 주기를 초과했을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해당 멤버에게 “지난 알림 후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이름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을 사용한지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사용기간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지났습니다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특수 건강 진단을 받아야 합니다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.“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 알림을 보낸다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약품명을 클릭하면 약품 정보창으로 이동한 후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(AF2)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460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874279"/>
              </p:ext>
            </p:extLst>
          </p:nvPr>
        </p:nvGraphicFramePr>
        <p:xfrm>
          <a:off x="838200" y="1021813"/>
          <a:ext cx="10515600" cy="5443641"/>
        </p:xfrm>
        <a:graphic>
          <a:graphicData uri="http://schemas.openxmlformats.org/drawingml/2006/table">
            <a:tbl>
              <a:tblPr firstRow="1" firstCol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val="1050519700"/>
                    </a:ext>
                  </a:extLst>
                </a:gridCol>
              </a:tblGrid>
              <a:tr h="3152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Alternative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833407"/>
                  </a:ext>
                </a:extLst>
              </a:tr>
              <a:tr h="51284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AF1.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유효기간 또는 재고소진 알림을 삭제하는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2.1 (3.1)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알림을 삭제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(x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2.1 (3.1)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삭제하면 아이콘 오른쪽 배지 숫자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줄어듬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0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되면 아예 없어진다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AF2.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의심질병 알림을 삭제하는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4.1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알림을 삭제한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다음 알림을 보내는 날짜를 다음 건강 검진 권장일로 바꾼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4.1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삭제하면 아이콘 오른쪽 배지 숫자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줄어듬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0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되면 아예 없어진다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47986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161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838200" y="1027905"/>
            <a:ext cx="10515600" cy="5437549"/>
            <a:chOff x="838200" y="1027906"/>
            <a:chExt cx="10515600" cy="5437549"/>
          </a:xfrm>
        </p:grpSpPr>
        <p:graphicFrame>
          <p:nvGraphicFramePr>
            <p:cNvPr id="7" name="내용 개체 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24449884"/>
                </p:ext>
              </p:extLst>
            </p:nvPr>
          </p:nvGraphicFramePr>
          <p:xfrm>
            <a:off x="838200" y="1027906"/>
            <a:ext cx="10515600" cy="5437549"/>
          </p:xfrm>
          <a:graphic>
            <a:graphicData uri="http://schemas.openxmlformats.org/drawingml/2006/table">
              <a:tbl>
                <a:tblPr firstRow="1" firstCol="1" bandRow="1"/>
                <a:tblGrid>
                  <a:gridCol w="1513421">
                    <a:extLst>
                      <a:ext uri="{9D8B030D-6E8A-4147-A177-3AD203B41FA5}">
                        <a16:colId xmlns:a16="http://schemas.microsoft.com/office/drawing/2014/main" val="2203105785"/>
                      </a:ext>
                    </a:extLst>
                  </a:gridCol>
                  <a:gridCol w="9002179">
                    <a:extLst>
                      <a:ext uri="{9D8B030D-6E8A-4147-A177-3AD203B41FA5}">
                        <a16:colId xmlns:a16="http://schemas.microsoft.com/office/drawing/2014/main" val="596641925"/>
                      </a:ext>
                    </a:extLst>
                  </a:gridCol>
                </a:tblGrid>
                <a:tr h="305868"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b="1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Use Case Name</a:t>
                        </a:r>
                        <a:endParaRPr lang="ko-KR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my Lab </a:t>
                        </a:r>
                        <a:r>
                          <a:rPr lang="ko-KR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약품 보관 장소 관리</a:t>
                        </a: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754626431"/>
                    </a:ext>
                  </a:extLst>
                </a:tr>
                <a:tr h="305868"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b="1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Brief Description</a:t>
                        </a:r>
                        <a:endParaRPr lang="ko-KR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my Lab</a:t>
                        </a:r>
                        <a:r>
                          <a:rPr lang="ko-KR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에서 사용하는 약품을 등록하고 삭제하는 과정에서 보관 장소를 추천 받고 선택해 보관 장소별로 약품을 조회할 수 있는 유스케이스</a:t>
                        </a:r>
                        <a:r>
                          <a:rPr lang="en-US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.</a:t>
                        </a:r>
                        <a:endPara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92888843"/>
                    </a:ext>
                  </a:extLst>
                </a:tr>
                <a:tr h="305868"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b="1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Principal Actor</a:t>
                        </a:r>
                        <a:endParaRPr lang="ko-KR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my Lab </a:t>
                        </a:r>
                        <a:r>
                          <a:rPr lang="ko-KR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멤버</a:t>
                        </a: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4047671405"/>
                    </a:ext>
                  </a:extLst>
                </a:tr>
                <a:tr h="305868"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b="1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Precondition</a:t>
                        </a:r>
                        <a:endParaRPr lang="ko-KR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my Lab </a:t>
                        </a:r>
                        <a:r>
                          <a:rPr lang="ko-KR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멤버는 </a:t>
                        </a:r>
                        <a:r>
                          <a:rPr lang="en-US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my Lab</a:t>
                        </a:r>
                        <a:r>
                          <a:rPr lang="ko-KR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에 등록된 상태이다</a:t>
                        </a:r>
                        <a:r>
                          <a:rPr lang="en-US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.</a:t>
                        </a:r>
                        <a:endPara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35755156"/>
                    </a:ext>
                  </a:extLst>
                </a:tr>
                <a:tr h="305868">
                  <a:tc gridSpan="2"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b="1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Basic Flow</a:t>
                        </a:r>
                        <a:endParaRPr lang="ko-KR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096431010"/>
                    </a:ext>
                  </a:extLst>
                </a:tr>
                <a:tr h="3908209">
                  <a:tc gridSpan="2">
                    <a:txBody>
                      <a:bodyPr/>
                      <a:lstStyle/>
                      <a:p>
                        <a:pPr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r>
                          <a:rPr 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 </a:t>
                        </a:r>
                        <a:endPara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r>
                          <a:rPr 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   3.3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약품이</a:t>
                        </a:r>
                        <a:r>
                          <a:rPr 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보관될 장소 추천</a:t>
                        </a:r>
                        <a:endPara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l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r>
                          <a:rPr lang="en-US" altLang="ko-KR" sz="1100" kern="100" dirty="0">
                            <a:solidFill>
                              <a:srgbClr val="0000FF"/>
                            </a:solidFill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my Lab</a:t>
                        </a:r>
                        <a:r>
                          <a:rPr lang="ko-KR" altLang="en-US" sz="1100" kern="100" dirty="0">
                            <a:solidFill>
                              <a:srgbClr val="0000FF"/>
                            </a:solidFill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멤버가 </a:t>
                        </a:r>
                        <a:r>
                          <a:rPr lang="en-US" altLang="ko-KR" sz="1100" kern="100" dirty="0">
                            <a:solidFill>
                              <a:schemeClr val="tx1"/>
                            </a:solidFill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‘</a:t>
                        </a:r>
                        <a:r>
                          <a:rPr lang="ko-KR" altLang="en-US" sz="1100" kern="100" dirty="0">
                            <a:solidFill>
                              <a:schemeClr val="tx1"/>
                            </a:solidFill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장소를 선택해주세요</a:t>
                        </a:r>
                        <a:r>
                          <a:rPr lang="en-US" altLang="ko-KR" sz="1100" kern="100" dirty="0">
                            <a:solidFill>
                              <a:schemeClr val="tx1"/>
                            </a:solidFill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’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버튼을 누르면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solidFill>
                              <a:srgbClr val="0000FF"/>
                            </a:solidFill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시스템은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 약품의 성상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녹는점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끓는점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 err="1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조해성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 err="1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풍해성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빛반응성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발화성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인화성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폭발성 정보를 바탕으로 약품 보관 최적의 장소를 추천해주기 위한 다음의 로직을 수행한다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.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여기서 각 등록된 </a:t>
                        </a:r>
                        <a:r>
                          <a:rPr lang="ko-KR" altLang="en-US" sz="1100" kern="100" dirty="0" err="1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장소들에는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 각각 온도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습도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조도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산소농도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폭발 방지의 속성이 지정되어 있다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. </a:t>
                        </a: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r>
                          <a:rPr lang="ko-KR" altLang="en-US" sz="1100" kern="100" dirty="0">
                            <a:solidFill>
                              <a:srgbClr val="0000FF"/>
                            </a:solidFill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시스템은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 추가 될 약품에 대해</a:t>
                        </a: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-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약품의 성상이 고체일 경우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녹는점 이하의 온도인 장소를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추천해준다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.</a:t>
                        </a: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-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약품의 성상이 액체일 경우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녹는점과 끓는점 사이의 온도인 장소를 추천해준다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.</a:t>
                        </a: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-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약품의 성상이 기체일 경우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끓는점 이상의 온도인 장소를 추천해준다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.</a:t>
                        </a:r>
                        <a:endPara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</a:txBody>
                    <a:tcPr marL="68580" marR="68580" marT="0" marB="0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67289663"/>
                    </a:ext>
                  </a:extLst>
                </a:tr>
              </a:tbl>
            </a:graphicData>
          </a:graphic>
        </p:graphicFrame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5085" y="3951270"/>
              <a:ext cx="4041830" cy="1439694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784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1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202521"/>
              </p:ext>
            </p:extLst>
          </p:nvPr>
        </p:nvGraphicFramePr>
        <p:xfrm>
          <a:off x="838200" y="1027906"/>
          <a:ext cx="10515600" cy="6273870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보관 장소 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사용하는 약품을 등록하고 삭제하는 과정에서 보관 장소를 추천 받고 선택해 보관 장소별로 약품을 조회할 수 있는 유스케이스</a:t>
                      </a: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상태이다</a:t>
                      </a: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3.3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약품이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보관될 장소 추천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추가 될 약품이 조해성이 있는 약품일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습도가 낮은 장소를 추천해준다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추가 될 약품이 풍해성이 있는 약품일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습도가 높은 장소를 추천해준다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추가 될 약품이 빛과 반응하는 약품일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조도가 낮은 장소를 추천해준다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추가 될 약품이 인화성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발화성이 있는 약품일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산소 농도가 낮은 장소를 추천해준다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추가 될 약품이 폭발성이 있는 약품일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폭발 방지 처리가 된 장소를 추천해준다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기존에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등록해 놓은 장소들 가운데 추천된 장소를 최상단에 위치시킨 상태로 출력한다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2A487342-2A9A-4536-8FAE-B19F87C7665D}"/>
              </a:ext>
            </a:extLst>
          </p:cNvPr>
          <p:cNvGrpSpPr/>
          <p:nvPr/>
        </p:nvGrpSpPr>
        <p:grpSpPr>
          <a:xfrm>
            <a:off x="4260539" y="2925806"/>
            <a:ext cx="3816196" cy="2665736"/>
            <a:chOff x="4260539" y="2779502"/>
            <a:chExt cx="3816196" cy="266573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D776A5C-24F9-4A48-80EC-81F2968FC7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4977"/>
            <a:stretch/>
          </p:blipFill>
          <p:spPr>
            <a:xfrm>
              <a:off x="4260539" y="4988326"/>
              <a:ext cx="3816196" cy="45691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D1E93E2-A842-4A4F-B438-7BD900D07D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228"/>
            <a:stretch/>
          </p:blipFill>
          <p:spPr>
            <a:xfrm>
              <a:off x="4260539" y="2779502"/>
              <a:ext cx="3816196" cy="23045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821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7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507133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보관 장소 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사용하는 약품을 등록하고 삭제하는 과정에서 보관 장소를 추천 받고 선택해 보관 장소별로 약품을 조회할 수 있는 유스케이스</a:t>
                      </a: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상태이다</a:t>
                      </a: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3.4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약품이 보관될 장소 선택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약품이 보관되길 원하는 장소를 선택한 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선택 완료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누른다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en-US" altLang="ko-KR" sz="1100" kern="1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3.5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 적합성 확인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약품의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pH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및 족 특성 정보를 바탕으로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      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약품의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pH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7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미만일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선택한 장소에 이미 보관 되어 있는 약품들 중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pH 7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초과인 약품이 있는지 검사한다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       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약품의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pH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7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초과일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선택한 장소에 이미 보관 되어 있는 약품들 중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pH 7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미만인 약품이 있는지 검사한다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       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약품이 알칼리 금속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알칼리토 금속에 해당할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선택한 장소에 이미 보관되어 있는 약품들 중 할로겐 약품이 있는지 검사한다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       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약품이 할로겐에 해당할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선택한 장소에 이미 보관되어 있는 약품들 중 알칼리 금속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알칼리토 금속 약품이 있는지 검사한다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 적합성 검사에 통과한다면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(AF6)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“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약품을 추가하시겠습니까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?”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를 출력한다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yes’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누르면 해당 약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 정보와 보관 장소를 시스템 상에 저장한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“(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이름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)/(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별칭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 이름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추가되었습니다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화면에 출력하며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highlight>
                          <a:srgbClr val="FFFF00"/>
                        </a:highlight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74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391285"/>
              </p:ext>
            </p:extLst>
          </p:nvPr>
        </p:nvGraphicFramePr>
        <p:xfrm>
          <a:off x="838200" y="1021813"/>
          <a:ext cx="10515600" cy="5443641"/>
        </p:xfrm>
        <a:graphic>
          <a:graphicData uri="http://schemas.openxmlformats.org/drawingml/2006/table">
            <a:tbl>
              <a:tblPr firstRow="1" firstCol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val="1050519700"/>
                    </a:ext>
                  </a:extLst>
                </a:gridCol>
              </a:tblGrid>
              <a:tr h="3152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Alternative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833407"/>
                  </a:ext>
                </a:extLst>
              </a:tr>
              <a:tr h="51284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AF1.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이름을 잘못 입력한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분기점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2.1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존재하지 않는 약품의 이름입니다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다시 한번 확인해주세요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”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메시지를 화면에 출력하고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알림창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하단의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‘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확인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누르면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2.1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AF2.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별칭이 이미 존재하는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분기점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2.1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이미 존재하는 별칭입니다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다시 한번 확인해주세요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”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메시지를 화면에 출력하고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2.1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endParaRPr lang="ko-KR" sz="1100" kern="100" dirty="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AF3.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별칭을 입력 하지 않는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분기점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2.1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자동으로 해당 약품에 대해 약품 이름 뒤에 오름차순으로 순서로 번호를 붙여준다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2.1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AF4.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별칭을 입력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했지만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중복 확인 버튼을 누르지 않은 경우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2.1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 내용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”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메시지를 화면에 출력하고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2.1</a:t>
                      </a:r>
                      <a:r>
                        <a:rPr lang="ko-KR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ko-KR" sz="1100" kern="100" dirty="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47986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110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396788"/>
              </p:ext>
            </p:extLst>
          </p:nvPr>
        </p:nvGraphicFramePr>
        <p:xfrm>
          <a:off x="838200" y="1021813"/>
          <a:ext cx="10515600" cy="5443641"/>
        </p:xfrm>
        <a:graphic>
          <a:graphicData uri="http://schemas.openxmlformats.org/drawingml/2006/table">
            <a:tbl>
              <a:tblPr firstRow="1" firstCol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val="1050519700"/>
                    </a:ext>
                  </a:extLst>
                </a:gridCol>
              </a:tblGrid>
              <a:tr h="3152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Alternative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833407"/>
                  </a:ext>
                </a:extLst>
              </a:tr>
              <a:tr h="51284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AF5.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추천할 장소가 없는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2.4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추천 장소가 없습니다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기존 장소를 선택하거나 새로 장소를 추가하여 등록해주세요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메시지를 화면에 출력하고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2.3 </a:t>
                      </a:r>
                      <a:r>
                        <a:rPr lang="ko-KR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ko-KR" sz="1100" kern="100" dirty="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AF6.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적합성 검사에 통과하지 못할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2.5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“해당 약품은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별칭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)/(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이름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과 상호 작용이 있습니다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괜찮습니까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?”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메시지를 화면에 출력하고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알림창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하단의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‘yes’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누르면 약품이 추가되고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반면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알림창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하단의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‘no’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누르면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2.4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47986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906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115942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재고 소진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사용하는 약품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재고를 관리하는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약품의 사용량을 기록하여 약품이 얼마 남지 않았을 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구매 촉구 알림을 받을 수 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상태이다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유스케이스는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약품을 사용할 때마다 사용량을 입력해 약품의 재고를 관리하기 위해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도우미 어플리케이션의 해당 메뉴를 선택함으로써 시작된다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1.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재고 소진 약품 관리</a:t>
                      </a:r>
                    </a:p>
                    <a:p>
                      <a:pPr marL="92075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약품을 사용한 경우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사용량 업데이트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 2)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서프플로우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92075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약품을 폐기할 경우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폐기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 3)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2.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사용량 업데이트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2.1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선택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Chemicals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약품 목록 중 사용한 약품을 선택한다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해당 약품의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정보창을 출력한다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정보창에는 기존의 약품 정보와 함께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현재 남아 있는 양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)/(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초기 양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 (%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단위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 추가로 표시된다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88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634668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재고 소진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사용하는 약품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재고를 관리하는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약품의 사용량을 기록하여 약품이 얼마 남지 않았을 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구매 촉구 알림을 받을 수 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상태이다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2.2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사용량 업데이트</a:t>
                      </a: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약품 사용량을 입력하는 칸과 단위 목록을 화면에 출력한다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단위는 질량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(g)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과 부피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(mL)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를 사용한다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약품의 사용량을 입력하고 단위를 선택한다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(AF1)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(AF2) 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g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단위를 선택할 경우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해당 약품의 남은 양에서 입력된 사용량을 뺀다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mL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단위를 선택할 경우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입력된 사용량과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약품의 밀도를 곱한 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해당 약품의 남은 양에서 뺀다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“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성공적으로 반영되었습니다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출력하고 업데이트된 값을 화면에 다시 출력한다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이때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남은 양이 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20%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미만일 경우 “약품이 얼마 남지 않았습니다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출력하고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kumimoji="0" lang="ko-KR" altLang="en-US" sz="11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15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1942</Words>
  <Application>Microsoft Office PowerPoint</Application>
  <PresentationFormat>와이드스크린</PresentationFormat>
  <Paragraphs>450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함초롬바탕</vt:lpstr>
      <vt:lpstr>Arial</vt:lpstr>
      <vt:lpstr>Calibri</vt:lpstr>
      <vt:lpstr>Calibri Light</vt:lpstr>
      <vt:lpstr>Office Theme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강 주영</dc:creator>
  <cp:lastModifiedBy>한빈 이</cp:lastModifiedBy>
  <cp:revision>150</cp:revision>
  <dcterms:created xsi:type="dcterms:W3CDTF">2019-11-30T15:12:08Z</dcterms:created>
  <dcterms:modified xsi:type="dcterms:W3CDTF">2019-12-08T08:25:49Z</dcterms:modified>
</cp:coreProperties>
</file>