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7315200" cy="9601200"/>
  <p:embeddedFontLst>
    <p:embeddedFont>
      <p:font typeface="Malgun Gothic" panose="020B0503020000020004" pitchFamily="34" charset="-127"/>
      <p:regular r:id="rId21"/>
      <p:bold r:id="rId22"/>
    </p:embeddedFont>
    <p:embeddedFont>
      <p:font typeface="Arial Narrow" panose="020B0604020202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000000"/>
          </p15:clr>
        </p15:guide>
        <p15:guide id="2" pos="2305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9B6EBCB-C7A3-4ADA-9F06-2ABFAF9C61A1}">
  <a:tblStyle styleId="{99B6EBCB-C7A3-4ADA-9F06-2ABFAF9C61A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C001BC7-2856-4114-9A8A-9D6136BD2A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19"/>
  </p:normalViewPr>
  <p:slideViewPr>
    <p:cSldViewPr snapToGrid="0">
      <p:cViewPr varScale="1">
        <p:scale>
          <a:sx n="120" d="100"/>
          <a:sy n="120" d="100"/>
        </p:scale>
        <p:origin x="14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024"/>
        <p:guide pos="230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7315200" cy="481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ftr" idx="11"/>
          </p:nvPr>
        </p:nvSpPr>
        <p:spPr>
          <a:xfrm>
            <a:off x="474662" y="8950325"/>
            <a:ext cx="3168650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350" tIns="0" rIns="203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1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/>
          <p:nvPr/>
        </p:nvSpPr>
        <p:spPr>
          <a:xfrm>
            <a:off x="6327775" y="9228137"/>
            <a:ext cx="5619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275" tIns="47475" rIns="93275" bIns="47475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3 - </a:t>
            </a: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>
            <a:spLocks noGrp="1" noRot="1" noChangeAspect="1"/>
          </p:cNvSpPr>
          <p:nvPr>
            <p:ph type="sldImg" idx="3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cxnSp>
        <p:nvCxnSpPr>
          <p:cNvPr id="7" name="Google Shape;7;n"/>
          <p:cNvCxnSpPr/>
          <p:nvPr/>
        </p:nvCxnSpPr>
        <p:spPr>
          <a:xfrm>
            <a:off x="463550" y="477837"/>
            <a:ext cx="6416675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/>
          <p:nvPr/>
        </p:nvSpPr>
        <p:spPr>
          <a:xfrm>
            <a:off x="474662" y="874712"/>
            <a:ext cx="1743075" cy="346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5300" tIns="57650" rIns="115300" bIns="5765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Instructor Notes: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10;n"/>
          <p:cNvCxnSpPr/>
          <p:nvPr/>
        </p:nvCxnSpPr>
        <p:spPr>
          <a:xfrm>
            <a:off x="2603500" y="874712"/>
            <a:ext cx="0" cy="7794625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4" name="Google Shape;10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64f1fa5f8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64f1fa5f88_0_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700" cy="317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9" name="Google Shape;209;p16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6" name="Google Shape;216;p1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4" name="Google Shape;224;p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" name="Google Shape;13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9" name="Google Shape;1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7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7037" cy="422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4f1fa5f8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8" y="874713"/>
            <a:ext cx="4238625" cy="31797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4f1fa5f88_0_6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4f1fa5f8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662237" y="874712"/>
            <a:ext cx="4238700" cy="3179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4f1fa5f88_0_18:notes"/>
          <p:cNvSpPr txBox="1">
            <a:spLocks noGrp="1"/>
          </p:cNvSpPr>
          <p:nvPr>
            <p:ph type="body" idx="1"/>
          </p:nvPr>
        </p:nvSpPr>
        <p:spPr>
          <a:xfrm>
            <a:off x="2652712" y="4300537"/>
            <a:ext cx="4236900" cy="4222800"/>
          </a:xfrm>
          <a:prstGeom prst="rect">
            <a:avLst/>
          </a:prstGeom>
        </p:spPr>
        <p:txBody>
          <a:bodyPr spcFirstLastPara="1" wrap="square" lIns="98350" tIns="49175" rIns="98350" bIns="49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1pPr>
            <a:lvl2pPr marL="914400" lvl="1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2pPr>
            <a:lvl3pPr marL="1371600" lvl="2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✔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89" name="Google Shape;89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>
  <p:cSld name="사용자 지정 레이아웃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body" idx="1"/>
          </p:nvPr>
        </p:nvSpPr>
        <p:spPr>
          <a:xfrm>
            <a:off x="467544" y="1268760"/>
            <a:ext cx="8229600" cy="496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rgbClr val="D1DD5B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4E005F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20000"/>
              </a:lnSpc>
              <a:spcBef>
                <a:spcPts val="640"/>
              </a:spcBef>
              <a:spcAft>
                <a:spcPts val="0"/>
              </a:spcAft>
              <a:buSzPts val="3200"/>
              <a:buChar char="●"/>
              <a:defRPr sz="3200"/>
            </a:lvl1pPr>
            <a:lvl2pPr marL="914400" lvl="1" indent="-40640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✔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55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Char char="▪"/>
              <a:defRPr sz="2000"/>
            </a:lvl2pPr>
            <a:lvl3pPr marL="1371600" lvl="2" indent="-3429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800"/>
              <a:buChar char="✔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556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D1DD5B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4E005F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17" name="Google Shape;17;p1"/>
          <p:cNvGrpSpPr/>
          <p:nvPr/>
        </p:nvGrpSpPr>
        <p:grpSpPr>
          <a:xfrm>
            <a:off x="468312" y="1052512"/>
            <a:ext cx="8207375" cy="73025"/>
            <a:chOff x="467544" y="1052736"/>
            <a:chExt cx="8208912" cy="72008"/>
          </a:xfrm>
        </p:grpSpPr>
        <p:sp>
          <p:nvSpPr>
            <p:cNvPr id="18" name="Google Shape;18;p1"/>
            <p:cNvSpPr txBox="1"/>
            <p:nvPr/>
          </p:nvSpPr>
          <p:spPr>
            <a:xfrm>
              <a:off x="467544" y="1052736"/>
              <a:ext cx="5760529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6299523" y="1052736"/>
              <a:ext cx="720860" cy="72008"/>
            </a:xfrm>
            <a:prstGeom prst="rect">
              <a:avLst/>
            </a:prstGeom>
            <a:solidFill>
              <a:srgbClr val="A3A3A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7091834" y="1052736"/>
              <a:ext cx="720860" cy="72008"/>
            </a:xfrm>
            <a:prstGeom prst="rect">
              <a:avLst/>
            </a:prstGeom>
            <a:solidFill>
              <a:srgbClr val="D1DD5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7884145" y="1052736"/>
              <a:ext cx="360430" cy="7200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8316026" y="1052736"/>
              <a:ext cx="360430" cy="72008"/>
            </a:xfrm>
            <a:prstGeom prst="rect">
              <a:avLst/>
            </a:prstGeom>
            <a:solidFill>
              <a:srgbClr val="4E00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lgun Gothic"/>
              <a:buNone/>
            </a:pPr>
            <a:r>
              <a:rPr lang="en-US" sz="36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</a:t>
            </a:r>
            <a:endParaRPr/>
          </a:p>
        </p:txBody>
      </p:sp>
      <p:sp>
        <p:nvSpPr>
          <p:cNvPr id="107" name="Google Shape;107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2000" b="0" i="0" u="none">
              <a:solidFill>
                <a:srgbClr val="89898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3조</a:t>
            </a:r>
            <a:endParaRPr/>
          </a:p>
          <a:p>
            <a:pPr marL="0" lvl="0" indent="0" algn="ctr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r>
              <a:rPr lang="en-US" sz="20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강주영, 김지수, 문혁주, 이은무, 이한빈, 정영모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870"/>
    </mc:Choice>
    <mc:Fallback>
      <p:transition spd="slow" advTm="4870"/>
    </mc:Fallback>
  </mc:AlternateContent>
  <p:extLst>
    <p:ext uri="{3A86A75C-4F4B-4683-9AE1-C65F6400EC91}">
      <p14:laserTraceLst xmlns:p14="http://schemas.microsoft.com/office/powerpoint/2010/main">
        <p14:tracePtLst/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Case Specification: my Lab 도우미</a:t>
            </a:r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graphicFrame>
        <p:nvGraphicFramePr>
          <p:cNvPr id="171" name="Google Shape;171;p24"/>
          <p:cNvGraphicFramePr/>
          <p:nvPr>
            <p:extLst>
              <p:ext uri="{D42A27DB-BD31-4B8C-83A1-F6EECF244321}">
                <p14:modId xmlns:p14="http://schemas.microsoft.com/office/powerpoint/2010/main" val="874235966"/>
              </p:ext>
            </p:extLst>
          </p:nvPr>
        </p:nvGraphicFramePr>
        <p:xfrm>
          <a:off x="567350" y="1235850"/>
          <a:ext cx="7915275" cy="5120500"/>
        </p:xfrm>
        <a:graphic>
          <a:graphicData uri="http://schemas.openxmlformats.org/drawingml/2006/table">
            <a:tbl>
              <a:tblPr>
                <a:noFill/>
                <a:tableStyleId>{2C001BC7-2856-4114-9A8A-9D6136BD2AF8}</a:tableStyleId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94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1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2.1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이유에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.”. “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있습니다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Basic flow 2.1로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실패할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4.1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중복될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존재합니다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.＂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Basic Flow 5.1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존재하지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.”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5.1로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AF4.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불일치할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Basic Flow 5.2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“Lab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일치하지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않습니다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라는메시지를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5.2로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돌아간다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"/>
    </mc:Choice>
    <mc:Fallback>
      <p:transition spd="slow" advTm="3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25"/>
          <p:cNvGraphicFramePr/>
          <p:nvPr>
            <p:extLst>
              <p:ext uri="{D42A27DB-BD31-4B8C-83A1-F6EECF244321}">
                <p14:modId xmlns:p14="http://schemas.microsoft.com/office/powerpoint/2010/main" val="809567116"/>
              </p:ext>
            </p:extLst>
          </p:nvPr>
        </p:nvGraphicFramePr>
        <p:xfrm>
          <a:off x="611187" y="1268412"/>
          <a:ext cx="7921600" cy="5448275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52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40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때마다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도우미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소진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2)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서프플로우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촉구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3)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lang="en-US"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약품을 폐기할 경우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폐기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 4)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디스플레이한다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.2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업데이트</a:t>
                      </a:r>
                      <a:endParaRPr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사용량“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오른쪽에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질량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부피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(mL)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사용량을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g단위로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환산하여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남아있는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뺀다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사용하고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남은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양을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%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표시하여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그림과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"/>
    </mc:Choice>
    <mc:Fallback>
      <p:transition spd="slow" advTm="5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graphicFrame>
        <p:nvGraphicFramePr>
          <p:cNvPr id="185" name="Google Shape;185;p26"/>
          <p:cNvGraphicFramePr/>
          <p:nvPr/>
        </p:nvGraphicFramePr>
        <p:xfrm>
          <a:off x="611187" y="1268412"/>
          <a:ext cx="7921600" cy="51219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6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재고 소진 약품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사용중인 약품들의 재고를 관리하는 유스케이스. 약품의 사용량을 기록하여 약품이 얼마 남지 않았을 때 구매 촉구 알림을 받음.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0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8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52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42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약품 구매 촉구 알림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3.1 약품 구매 촉구 알림</a:t>
                      </a:r>
                      <a:endParaRPr sz="1400" u="none" strike="noStrike" cap="none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사용량이 업데이트 되면,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모든 약품에 대해 약품의 남은 양을 확인한다. 약품이 현재 남아있는 양이 20% 미만인 경우 해당 약품의 이름을 리스트에 추가한다.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 약품에 대해 확인이 끝나면 </a:t>
                      </a:r>
                      <a:r>
                        <a:rPr lang="en-US" sz="11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Lab의 모든 멤버들에게 남아있는 양이 부족한 약품의 이름과 보관 장소의 알림을 보낸 뒤, 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“약품이 얼마 남지 않았습니다.”라는 메시지와 함께 약품 이름 리스트를 화면에 출력한다.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r>
                        <a:rPr lang="en-US" sz="1100" b="0" i="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 알림창 하단의 확인 버튼을 누르면, 출력된 화면을 닫고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100" b="0" i="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약품 폐기 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4.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폐기할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1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my Lab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메뉴에서 또는 Alarm 메뉴의 알림 창에서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폐기할 약품을 선택한다.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 정보 창을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4.2 약품 폐기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멤버가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폐기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누르면, 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‘(약품이름)을 폐기하시겠습니까?’라는 메시지를 출력해준다.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멤버가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확인 버튼을 누르면,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약품을 my Lab이 관리하는 약품의 리스트에서 삭제해준 후,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 </a:t>
                      </a:r>
                      <a:endParaRPr sz="1100" u="none" strike="noStrike" cap="none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"/>
    </mc:Choice>
    <mc:Fallback>
      <p:transition spd="slow" advTm="5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91" name="Google Shape;191;p2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27"/>
          <p:cNvGraphicFramePr/>
          <p:nvPr/>
        </p:nvGraphicFramePr>
        <p:xfrm>
          <a:off x="611187" y="1268412"/>
          <a:ext cx="7921625" cy="181610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입력된 사용량이 남아있는 양을 초과한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2.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“사용량을 잘 못 입력하셨습니다.”라는 메시지를 출력한 후,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으로 돌아간다.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"/>
    </mc:Choice>
    <mc:Fallback>
      <p:transition spd="slow" advTm="4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7" name="Google Shape;197;p28"/>
          <p:cNvGraphicFramePr/>
          <p:nvPr>
            <p:extLst>
              <p:ext uri="{D42A27DB-BD31-4B8C-83A1-F6EECF244321}">
                <p14:modId xmlns:p14="http://schemas.microsoft.com/office/powerpoint/2010/main" val="3570096288"/>
              </p:ext>
            </p:extLst>
          </p:nvPr>
        </p:nvGraphicFramePr>
        <p:xfrm>
          <a:off x="765200" y="1087590"/>
          <a:ext cx="7921600" cy="5633885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사용 기기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멤버들이 기기를 등록하거나 삭제하고, 등록된 기기의 사용을 예약하는 것은 물론, 예약시간을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 것도 가능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 유스케이스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실험실에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도우미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endParaRPr sz="11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(step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2.1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b="0" i="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띄워준다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입력하고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10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누른다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제출된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기기의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추가한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삭제하고자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정말로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3.2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8" name="Google Shape;198;p2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99" name="Google Shape;199;p2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0"/>
    </mc:Choice>
    <mc:Fallback>
      <p:transition spd="slow" advTm="5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29"/>
          <p:cNvGraphicFramePr/>
          <p:nvPr>
            <p:extLst>
              <p:ext uri="{D42A27DB-BD31-4B8C-83A1-F6EECF244321}">
                <p14:modId xmlns:p14="http://schemas.microsoft.com/office/powerpoint/2010/main" val="1612994785"/>
              </p:ext>
            </p:extLst>
          </p:nvPr>
        </p:nvGraphicFramePr>
        <p:xfrm>
          <a:off x="611187" y="1268412"/>
          <a:ext cx="7921625" cy="52690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95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r>
                        <a:rPr lang="en-US" sz="1100" b="1" i="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29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</a:t>
                      </a: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리스트에서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화살표를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예약현황을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예약하기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창을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띄워준다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사용을</a:t>
                      </a:r>
                      <a:r>
                        <a:rPr lang="en-US" sz="11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15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단위로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목록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구역이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시간들과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겹치지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않는지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검사한다</a:t>
                      </a:r>
                      <a:r>
                        <a:rPr lang="en-US" sz="1100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100" b="0" i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ab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진행하려고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신청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기기이름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예약되었습니다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.＂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출력하며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5.1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중에서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기기를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화살표를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이용해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원하는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날짜로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자신이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시간대의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오른쪽에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위치한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x’버튼을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10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en-US" altLang="ko-KR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5.2  </a:t>
                      </a:r>
                      <a:r>
                        <a:rPr lang="ko-KR" alt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 삭제 확인</a:t>
                      </a:r>
                      <a:endParaRPr lang="ko-KR" altLang="en-US" sz="1400" u="none" strike="noStrike" cap="none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시간대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예약을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취소하시겠습니까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206" name="Google Shape;206;p2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2"/>
    </mc:Choice>
    <mc:Fallback>
      <p:transition spd="slow" advTm="52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611187" y="1240125"/>
          <a:ext cx="7921625" cy="2470924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5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47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기기 이름이 이미 존재 하는 이름일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“이미 등록된 기기입니다” 메시지를 화면상에 출력한 후,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돌아간다</a:t>
                      </a:r>
                      <a:r>
                        <a:rPr lang="en-US" sz="1100" b="0" i="0" u="none" strike="noStrike" cap="none">
                          <a:solidFill>
                            <a:srgbClr val="0432FF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>
                        <a:solidFill>
                          <a:srgbClr val="0432FF"/>
                        </a:solidFill>
                        <a:highlight>
                          <a:schemeClr val="lt1"/>
                        </a:highlight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100" b="0" i="0" u="none" strike="noStrike" cap="none">
                        <a:solidFill>
                          <a:srgbClr val="0432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선택한 시간이 이미 예약중인 경우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분기점: Basic Flow 4.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1100" b="0" i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“그 시간은 이미 예약중입니다.“라는 메시지를 화면상에 출력한 후,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4.2로 돌아간다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0"/>
    </mc:Choice>
    <mc:Fallback>
      <p:transition spd="slow" advTm="86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19" name="Google Shape;219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1" name="Google Shape;221;p31"/>
          <p:cNvGraphicFramePr/>
          <p:nvPr/>
        </p:nvGraphicFramePr>
        <p:xfrm>
          <a:off x="611187" y="1268412"/>
          <a:ext cx="7921600" cy="5145448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my Lab약품 사용에 따른 유효기간, 의심질병 알림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Lab에서 사용되는 약품의 유효기간이 거의 끝나감을 알려주거나 신체에 유해한 약품을 장기간 사용할 경우 발생할 수 있는 질병을 알려주는 유스케이스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Time clock, 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본 유스케이스는 Time clock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이 매일 지정된 시간 (09시)에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자동으로 시작된다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. 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1. my Lab 약품 사용에 따른 유효기간, 의심질병 알림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  - 사용되는 약품의 유효기간이 거의 끝나감의 알림을 발생시키는 경우, 약품 유효기간 알림(step 2) 서브플로우 수행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  - 유해성 있는 약품을 오래 사용하여 약품에 의한 질병이 발생 할 수 있는 경우, 약품 사용기간에 따른 의심 질병 알림 (step 3) 서브플로우 수행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2. 약품 유효기간 알림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2.1 약품 유효기간 알림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   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Time clock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은 하루 중 지정된 시간 (09시)이 되면 시스템의 유효기간 검사 로직을 실행 시킨다. 로직이 실행되면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시스템은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시스템에 존재하는 모든 약품을 대상으로 약품의 유효기간을 검사한다. 알림은 유효기간의 15일 전, 7일 전, 1일 전, 당일 으로 하며, 해당 날짜가 되면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시스템은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해당 약품을 소유하고 있는 my Lab의 모든 멤버들에게  약품의 유효기간 알림을 보낸다. 유효기간이 지나면,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</a:rPr>
                        <a:t>시스템은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해당 약품의 남은양을 0으로 바꾼 뒤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</a:rPr>
                        <a:t>본 유스케이스를 종료한다.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"/>
    </mc:Choice>
    <mc:Fallback>
      <p:transition spd="slow" advTm="2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/>
              <a:t>Use Case Specification: my Lab 도우미</a:t>
            </a:r>
            <a:endParaRPr/>
          </a:p>
        </p:txBody>
      </p:sp>
      <p:sp>
        <p:nvSpPr>
          <p:cNvPr id="227" name="Google Shape;227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28" name="Google Shape;228;p32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97272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32"/>
          <p:cNvGraphicFramePr/>
          <p:nvPr/>
        </p:nvGraphicFramePr>
        <p:xfrm>
          <a:off x="611187" y="1268412"/>
          <a:ext cx="7921600" cy="5145448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9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my Lab약품 사용에 따른 유효기간, 의심질병 알림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4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Lab에서 사용되는 약품의 유효기간이 거의 끝나감을 알려주거나 신체에 유해한 약품을 장기간 사용할 경우 발생할 수 있는 질병을 알려주는 유스케이스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4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9727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</a:rPr>
                        <a:t>Time clock, my Lab 멤버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5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9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082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3.  약품 사용기간에 따른 의심 질병 알림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3.1 약품 사용기간에 따른 의심 질병 알림</a:t>
                      </a:r>
                      <a:endParaRPr sz="11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8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     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Time clock은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하루 중 지정된 시간(09시)가 되면 시스템의 질병 알림 로직을 실행 시켜준다. 로직이 실행되면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시스템은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시스템에 존재하는 모든 약품을 대상으로 현재 시간과 비교해 사용 기간을 계산 해 준다. 만약 사용 기간이 약품의 권장 건강 검진 기간을 초과했을 경우, </a:t>
                      </a:r>
                      <a:r>
                        <a:rPr lang="en-US" sz="1100" u="none" strike="noStrike" cap="none">
                          <a:solidFill>
                            <a:srgbClr val="0432FF"/>
                          </a:solidFill>
                        </a:rPr>
                        <a:t>시스템은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해당 약품을 소유하고 있는 Lab의 my Lab 멤버들에게 약품의 장기간 사용으로 인한 질병 발생의 가능성을 알려주는 알림을 발생 시킨 뒤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</a:rPr>
                        <a:t> 본 유스케이스를 종료한다. </a:t>
                      </a:r>
                      <a:r>
                        <a:rPr lang="en-US" sz="1100" u="none" strike="noStrike" cap="none">
                          <a:solidFill>
                            <a:schemeClr val="dk1"/>
                          </a:solidFill>
                        </a:rPr>
                        <a:t>( 단, 동일 약품을 대상으로 동일 알람은 6개월동안 다시 발생될 수 없다. )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451"/>
    </mc:Choice>
    <mc:Fallback>
      <p:transition spd="slow" advTm="345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Diagram</a:t>
            </a:r>
            <a:endParaRPr/>
          </a:p>
        </p:txBody>
      </p:sp>
      <p:sp>
        <p:nvSpPr>
          <p:cNvPr id="114" name="Google Shape;114;p16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775" y="1604175"/>
            <a:ext cx="7410450" cy="42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60"/>
    </mc:Choice>
    <mc:Fallback>
      <p:transition spd="slow" advTm="76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rPr lang="en-US" sz="28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21" name="Google Shape;121;p17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17"/>
          <p:cNvGraphicFramePr/>
          <p:nvPr>
            <p:extLst>
              <p:ext uri="{D42A27DB-BD31-4B8C-83A1-F6EECF244321}">
                <p14:modId xmlns:p14="http://schemas.microsoft.com/office/powerpoint/2010/main" val="830947868"/>
              </p:ext>
            </p:extLst>
          </p:nvPr>
        </p:nvGraphicFramePr>
        <p:xfrm>
          <a:off x="611187" y="1268412"/>
          <a:ext cx="7921600" cy="53720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</a:t>
                      </a:r>
                      <a:r>
                        <a:rPr lang="ko-KR" alt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 새로이 등록하거나 기존의 약품을 확인 및 삭제를 위해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도우미 어플리케이션의 해당 메뉴를 선택함으로써 시작한다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10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my Lab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관리</a:t>
                      </a:r>
                      <a:endParaRPr lang="ko-KR" altLang="en-US" sz="110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 약품 추가하는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선정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10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사용할 약품의 보관장소 확인 및 수정  시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확인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100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선택 후 위험 알림 수신을 확인할 경우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위험 알림</a:t>
                      </a:r>
                      <a:r>
                        <a:rPr lang="en-US" altLang="ko-KR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ko-KR" alt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ko-KR" alt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수행</a:t>
                      </a:r>
                      <a:endParaRPr lang="ko-KR" altLang="en-US" sz="1100" dirty="0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550"/>
    </mc:Choice>
    <mc:Fallback>
      <p:transition spd="slow" advTm="55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28" name="Google Shape;128;p18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18"/>
          <p:cNvGraphicFramePr/>
          <p:nvPr/>
        </p:nvGraphicFramePr>
        <p:xfrm>
          <a:off x="611187" y="1268412"/>
          <a:ext cx="7921600" cy="54971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7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4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30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30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약품 보관 장소 선정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2.1 약품 이름 입력</a:t>
                      </a:r>
                      <a:endParaRPr sz="1400" u="none" strike="noStrike" cap="none"/>
                    </a:p>
                    <a:p>
                      <a:pPr marL="176212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Lab멤버는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추가 버튼을 누른 후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상단의 검색 창에 새로 등록을 원하는 약품의 이름을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한다. </a:t>
                      </a: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물질안전보건자료에서 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약품 이름을 검색 해 해당 약품의 정보를 받아와 화면에 출력 해 준다. </a:t>
                      </a:r>
                      <a:r>
                        <a:rPr lang="en-US" sz="100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</a:t>
                      </a:r>
                      <a:r>
                        <a:rPr lang="en-US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는 약품 별칭을 입력한 후 중복확인 버튼을 누른다. 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 (AF3)</a:t>
                      </a:r>
                      <a:endParaRPr sz="10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2.2 약품이 보관될 장소 추천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Lab멤버가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 버튼을 누르고 약품 이름 검색을 하였을때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물질안전보건자료로부터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약품의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IUPAC명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녹는점, 끓는점,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유효기간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읽어 온 약품 정보를 참고하여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보관 최적의 장소를 추천해준다.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여기서 Lab에서 관리되는 장소들에는 각각 속성이 부여되어 있고, 각 속성은 온도 별로(냉동실, 냉장고, 시약장(실온), 인큐베이터, 오븐) 분류가 되어 있다. </a:t>
                      </a: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</a:t>
                      </a:r>
                      <a:r>
                        <a:rPr lang="en-US" sz="10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0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기존에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Lab멤버가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등록해 놓은 장소들 리스트에서 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알맞은 속성의 장소를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 장소A (추천) “ 으로 화면 상에 추천 결과를 출력한다.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2.3 약품이 보관될 장소 선택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Lab멤버는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 중이던 약품이 보관되길 원하는 장소를 해당 리스트 중에 선택한다. 추천 받은 장소를 선택하거나, </a:t>
                      </a:r>
                      <a:r>
                        <a:rPr lang="en-US" sz="10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추천 받지 않은 장소를 선택할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수도 있으며, 완전히 새로운 장소에 약품 보관을 원할 시 장소 추가 버튼을 통해서 할 수 있다. 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2.4 목록에 약품 추가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Lab멤버는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 등록되길 원하는 장소를 선택한 후, 어플리케이션 하단의 </a:t>
                      </a:r>
                      <a:r>
                        <a:rPr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버튼을 선택한다.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Lab멤버가 </a:t>
                      </a:r>
                      <a:r>
                        <a:rPr lang="en-US" sz="10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등록한 약품 정보와 그 보관장소를 시스템 상에 저장한 후, “(약품 이름)이 (보관 장소)에 보관 등록 되었습니다(2019.XX.XX)” 메시지를 화면에 출력하며 </a:t>
                      </a:r>
                      <a:r>
                        <a:rPr lang="en-US" sz="10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000" b="0" i="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71"/>
    </mc:Choice>
    <mc:Fallback>
      <p:transition spd="slow" advTm="37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35" name="Google Shape;135;p19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9"/>
          <p:cNvGraphicFramePr/>
          <p:nvPr>
            <p:extLst>
              <p:ext uri="{D42A27DB-BD31-4B8C-83A1-F6EECF244321}">
                <p14:modId xmlns:p14="http://schemas.microsoft.com/office/powerpoint/2010/main" val="2704620704"/>
              </p:ext>
            </p:extLst>
          </p:nvPr>
        </p:nvGraphicFramePr>
        <p:xfrm>
          <a:off x="611187" y="1268412"/>
          <a:ext cx="7921600" cy="53720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 보관 장소 확인 및 수정</a:t>
                      </a:r>
                      <a:endParaRPr lang="ko-KR" altLang="en-US" sz="1050" u="none" strike="noStrike" cap="none" dirty="0"/>
                    </a:p>
                    <a:p>
                      <a:pPr marL="176213" marR="0" lvl="4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3.1.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 장소 확인 및 수정</a:t>
                      </a:r>
                      <a:endParaRPr lang="ko-KR" altLang="en-US" sz="1050" u="none" strike="noStrike" cap="none" dirty="0"/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등록했던 약품의 보관 장소</a:t>
                      </a:r>
                      <a:r>
                        <a:rPr lang="ko-KR" alt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확인을 위해서 상단의 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검색창에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약품 이름을 검색한다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050" u="none" strike="noStrike" cap="none" dirty="0"/>
                    </a:p>
                    <a:p>
                      <a:pPr marL="176212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 결과로 </a:t>
                      </a:r>
                      <a:r>
                        <a:rPr lang="ko-KR" alt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리스트업되어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화면에 표출된 약품들 중 원하는 대상을 선택한다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ko-KR" alt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</a:t>
                      </a:r>
                      <a:r>
                        <a:rPr lang="ko-KR" alt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 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 약품에 대해 해당 약품의 보관장소 정보를 화면에 출력한다</a:t>
                      </a:r>
                      <a:r>
                        <a:rPr lang="en-US" altLang="ko-KR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ko-KR" altLang="en-US" sz="105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1050" b="1" u="none" strike="noStrike" cap="none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ko-KR" alt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 하단에 ‘</a:t>
                      </a:r>
                      <a:r>
                        <a:rPr lang="ko-KR" altLang="en-US" sz="105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장소수정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lang="ko-KR" alt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‘닫기’ 버튼을 출력</a:t>
                      </a:r>
                      <a:r>
                        <a:rPr lang="ko-KR" alt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altLang="ko-KR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lang="ko-KR" altLang="en-US" sz="1050" dirty="0">
                        <a:solidFill>
                          <a:srgbClr val="00FF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2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05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수정하기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05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5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수정할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화면을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05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r>
                        <a:rPr lang="en-US" sz="105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될</a:t>
                      </a:r>
                      <a:r>
                        <a:rPr lang="en-US" sz="105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05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선택한</a:t>
                      </a:r>
                      <a:r>
                        <a:rPr lang="en-US" sz="105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050" b="0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취소’버튼을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시스템이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저장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r>
                        <a:rPr lang="en-US" sz="105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5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6213" marR="0" lvl="3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rPr lang="en-US" sz="105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05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05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닫고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다시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리스트를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상태로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돌아가며</a:t>
                      </a:r>
                      <a:r>
                        <a:rPr lang="en-US" sz="105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05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05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05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</a:t>
                      </a:r>
                      <a:r>
                        <a:rPr lang="en-US" sz="105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</a:t>
                      </a:r>
                      <a:r>
                        <a:rPr lang="en-US" sz="105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050" u="none" strike="noStrike" cap="none"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503"/>
    </mc:Choice>
    <mc:Fallback>
      <p:transition spd="slow" advTm="3503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도우미</a:t>
            </a:r>
            <a:endParaRPr/>
          </a:p>
        </p:txBody>
      </p:sp>
      <p:sp>
        <p:nvSpPr>
          <p:cNvPr id="142" name="Google Shape;142;p20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3" name="Google Shape;143;p20"/>
          <p:cNvGraphicFramePr/>
          <p:nvPr>
            <p:extLst>
              <p:ext uri="{D42A27DB-BD31-4B8C-83A1-F6EECF244321}">
                <p14:modId xmlns:p14="http://schemas.microsoft.com/office/powerpoint/2010/main" val="1410308262"/>
              </p:ext>
            </p:extLst>
          </p:nvPr>
        </p:nvGraphicFramePr>
        <p:xfrm>
          <a:off x="550787" y="1276735"/>
          <a:ext cx="7921600" cy="537205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1919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20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약품 보관 장소 관리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22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 나의 화학실험실에서 사용하는 약품을 등록하고 삭제하는 과정에서 보관장소를 추천받고 선택받아 보관장소별로 약품을 확인할 수 있는 유스케이스. 약품의 보관 선택시 위험 알림을 받아볼 수도 있음.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75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멤버, 물질안전보건자료(MSDS)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이미 my Lab을 등록해 놓은 상태임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675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6050">
                <a:tc gridSpan="2"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endParaRPr sz="1400" u="none" strike="noStrike" cap="none" dirty="0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4.1.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유의해야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400" u="none" strike="noStrike" cap="none" dirty="0">
                        <a:solidFill>
                          <a:srgbClr val="00FF00"/>
                        </a:solidFill>
                      </a:endParaRPr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하거나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장소를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수정하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새롭게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매칭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되었을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물질안전보건자료로부터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받아온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기반으로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Lab의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하에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약품들을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대상으로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있으면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품인지를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발견되면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(약품2이름)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같이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보관되면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위험합니다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변경하시겠습니까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보관장소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권유하는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최근에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수정한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약품이다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400" u="none" strike="noStrike" cap="none" dirty="0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Lab멤버가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하단의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누르면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그에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따라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약품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</a:t>
                      </a:r>
                      <a:r>
                        <a:rPr lang="en-US" sz="11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또는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닫기를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수행하며</a:t>
                      </a:r>
                      <a:r>
                        <a:rPr lang="en-US" sz="1100" b="0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b="0" i="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를</a:t>
                      </a:r>
                      <a:r>
                        <a:rPr lang="en-US" sz="11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u="none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b="0" i="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b="0" i="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029"/>
    </mc:Choice>
    <mc:Fallback>
      <p:transition spd="slow" advTm="102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</a:t>
            </a:r>
            <a:r>
              <a:rPr lang="en-US" sz="24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도우미</a:t>
            </a:r>
            <a:endParaRPr dirty="0"/>
          </a:p>
        </p:txBody>
      </p:sp>
      <p:sp>
        <p:nvSpPr>
          <p:cNvPr id="156" name="Google Shape;156;p22"/>
          <p:cNvSpPr txBox="1"/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7" name="Google Shape;157;p22"/>
          <p:cNvGraphicFramePr/>
          <p:nvPr/>
        </p:nvGraphicFramePr>
        <p:xfrm>
          <a:off x="611187" y="1268412"/>
          <a:ext cx="7921625" cy="5022660"/>
        </p:xfrm>
        <a:graphic>
          <a:graphicData uri="http://schemas.openxmlformats.org/drawingml/2006/table">
            <a:tbl>
              <a:tblPr>
                <a:noFill/>
                <a:tableStyleId>{99B6EBCB-C7A3-4ADA-9F06-2ABFAF9C61A1}</a:tableStyleId>
              </a:tblPr>
              <a:tblGrid>
                <a:gridCol w="792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1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Alternative Flow</a:t>
                      </a: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AF1. 약품 이름을 잘못 입력한 경우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분기점: Basic Flow 2.1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“존재하지 않는 약품의 이름입니다. 다시 한번 확인해주세요.” 메시지를 화면에 출력하고,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Lab멤버가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 하단의 ‘확인’ 버튼을 누르면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돌아간다. </a:t>
                      </a: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AF2. 약품 별칭이 이미 존재하는 경우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“이미 존재하는 별칭입니다. 다시 한번 확인해주세요.” 메시지를 화면에 출력하고,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멤버가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알림창 하단의 ‘확인’버튼을 누르면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돌아간다. </a:t>
                      </a:r>
                      <a:endParaRPr sz="11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AF3. 약품 별칭을 입력 하지 않는 경우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분기점: Basic Flow 2.1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>
                          <a:solidFill>
                            <a:srgbClr val="0432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은 </a:t>
                      </a: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자동으로 해당 약품에 대해 약품 이름 뒤에 오름차순으로 순서로 번호를 붙여준다.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2.1로 돌아간다. </a:t>
                      </a:r>
                      <a:endParaRPr sz="110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1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AF</a:t>
                      </a: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추천할 장소가 없는 경우</a:t>
                      </a:r>
                      <a:endParaRPr sz="1400" u="none" strike="noStrike" cap="none"/>
                    </a:p>
                    <a:p>
                      <a:pPr marL="176213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분기점: Basic Flow 2.2</a:t>
                      </a:r>
                      <a:endParaRPr sz="1400" u="none" strike="noStrike" cap="none"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“추천장소가 없습니다. 기존 장소를 선택하거나 새로 장소를 추가하여 등록해주세요.” 메시지를 화면에 출력하고, 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Lab멤버가 </a:t>
                      </a:r>
                      <a:r>
                        <a:rPr lang="en-US" sz="1100" b="0" i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알림창 하단의 ‘확인’ 버튼을 누르면 </a:t>
                      </a:r>
                      <a:r>
                        <a:rPr lang="en-US" sz="11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 2.3 로 돌아간다</a:t>
                      </a:r>
                      <a:r>
                        <a:rPr lang="en-US" sz="1100" b="0" i="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/>
                    </a:p>
                    <a:p>
                      <a:pPr marL="0" marR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100"/>
                        <a:buFont typeface="Malgun Gothic"/>
                        <a:buNone/>
                      </a:pPr>
                      <a:endParaRPr sz="1400" u="none" strike="noStrike" cap="none"/>
                    </a:p>
                  </a:txBody>
                  <a:tcPr marL="68125" marR="6812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378"/>
    </mc:Choice>
    <mc:Fallback>
      <p:transition spd="slow" advTm="337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aphicFrame>
        <p:nvGraphicFramePr>
          <p:cNvPr id="150" name="Google Shape;150;p21"/>
          <p:cNvGraphicFramePr/>
          <p:nvPr>
            <p:extLst>
              <p:ext uri="{D42A27DB-BD31-4B8C-83A1-F6EECF244321}">
                <p14:modId xmlns:p14="http://schemas.microsoft.com/office/powerpoint/2010/main" val="1507056492"/>
              </p:ext>
            </p:extLst>
          </p:nvPr>
        </p:nvGraphicFramePr>
        <p:xfrm>
          <a:off x="265700" y="1139885"/>
          <a:ext cx="8612600" cy="5227640"/>
        </p:xfrm>
        <a:graphic>
          <a:graphicData uri="http://schemas.openxmlformats.org/drawingml/2006/table">
            <a:tbl>
              <a:tblPr>
                <a:noFill/>
                <a:tableStyleId>{2C001BC7-2856-4114-9A8A-9D6136BD2AF8}</a:tableStyleId>
              </a:tblPr>
              <a:tblGrid>
                <a:gridCol w="2186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6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Use Case Name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 구성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Brief Description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Lab을 온라인에 생성하고 같은 Lab의 구성원을 초대하거나 Lab을 검색하여 가입할 수 있음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6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Principal Actor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 </a:t>
                      </a:r>
                      <a:endParaRPr sz="11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9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Precondition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675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endParaRPr sz="11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09250">
                <a:tc gridSpan="2"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관리하기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위하여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어플리케이션의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메뉴를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선택함으로써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시작된다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1.my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새로운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초대하는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(step2)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나가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자격이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없어진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(step3)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최초로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생성하는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Lab생성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(step4)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-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처음에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my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설정되지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않은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경우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가입신청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(step5)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서브플로우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2.1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Member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그리고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(AF1)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회원목록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찾은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‘(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)(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멤버이메일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초대하시겠습니까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?’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혹은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2.2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초대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클릭하면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입력된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구성원으로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추가하고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3.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3.1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멤버는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화면상에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“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현재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속해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하시겠습니까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?”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메시지와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함께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혹은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출력한다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3.2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endParaRPr sz="11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확인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멤버가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가지고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있는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정보를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모두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삭제한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후</a:t>
                      </a:r>
                      <a:r>
                        <a:rPr lang="en-US" sz="11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유스케이스를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sz="1100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종료한다</a:t>
                      </a:r>
                      <a:r>
                        <a:rPr lang="en-US" sz="11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11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Google Shape;155;p22">
            <a:extLst>
              <a:ext uri="{FF2B5EF4-FFF2-40B4-BE49-F238E27FC236}">
                <a16:creationId xmlns:a16="http://schemas.microsoft.com/office/drawing/2014/main" id="{18912A13-75D1-A04D-BFF5-E3635F434C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77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algun Gothic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Use Case Specification: my Lab </a:t>
            </a:r>
            <a:r>
              <a:rPr lang="en-US" sz="2400" b="0" i="0" u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도우미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84"/>
    </mc:Choice>
    <mc:Fallback>
      <p:transition spd="slow" advTm="28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Use Case Specification: my Lab 도우미</a:t>
            </a:r>
            <a:endParaRPr/>
          </a:p>
        </p:txBody>
      </p:sp>
      <p:sp>
        <p:nvSpPr>
          <p:cNvPr id="163" name="Google Shape;16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aphicFrame>
        <p:nvGraphicFramePr>
          <p:cNvPr id="164" name="Google Shape;164;p23"/>
          <p:cNvGraphicFramePr/>
          <p:nvPr/>
        </p:nvGraphicFramePr>
        <p:xfrm>
          <a:off x="457200" y="1305000"/>
          <a:ext cx="7915275" cy="4333875"/>
        </p:xfrm>
        <a:graphic>
          <a:graphicData uri="http://schemas.openxmlformats.org/drawingml/2006/table">
            <a:tbl>
              <a:tblPr>
                <a:noFill/>
                <a:tableStyleId>{2C001BC7-2856-4114-9A8A-9D6136BD2AF8}</a:tableStyleId>
              </a:tblPr>
              <a:tblGrid>
                <a:gridCol w="791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Basic Flow</a:t>
                      </a:r>
                      <a:r>
                        <a:rPr lang="en-US" sz="1100" b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 Flow</a:t>
                      </a:r>
                      <a:endParaRPr sz="1100" b="1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57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4. Lab 생성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4.1 Lab 생성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생성 버튼을 클릭한다. 그리고 새롭게 생성할 Lab 이름과 비밀번호를 설정한 후 완료버튼을 클릭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(AF2)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하면,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새로운 Lab을 생성하고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05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5. Lab 가입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5.1 가입할 Lab 검색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멤버는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Lab 가입신청 버튼을 클릭한다. 그리고 Lab 이름을 입력한 후, 검색 버튼을 클릭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(AF3)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한다. 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5.2 Lab 가입</a:t>
                      </a:r>
                      <a:endParaRPr sz="105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7800" lvl="0" indent="0" algn="just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my Lab 멤버가 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이후 Lab의 비밀번호를 입력하면</a:t>
                      </a:r>
                      <a:r>
                        <a:rPr lang="en-US" sz="105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(AF4)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시스템은</a:t>
                      </a:r>
                      <a:r>
                        <a:rPr lang="en-US" sz="105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입력된 해당 이름을 가진 Lab에 my Lab 멤버를 새 구성원으로 추가하고  </a:t>
                      </a:r>
                      <a:r>
                        <a:rPr lang="en-US" sz="105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본 유스케이스를 종료한다.</a:t>
                      </a:r>
                      <a:endParaRPr sz="105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68075" marR="68075" marT="9525" marB="91425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19"/>
    </mc:Choice>
    <mc:Fallback>
      <p:transition spd="slow" advTm="219"/>
    </mc:Fallback>
  </mc:AlternateContent>
</p:sld>
</file>

<file path=ppt/theme/theme1.xml><?xml version="1.0" encoding="utf-8"?>
<a:theme xmlns:a="http://schemas.openxmlformats.org/drawingml/2006/main" name="PSJ">
  <a:themeElements>
    <a:clrScheme name="열정">
      <a:dk1>
        <a:srgbClr val="000000"/>
      </a:dk1>
      <a:lt1>
        <a:srgbClr val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3124</Words>
  <Application>Microsoft Macintosh PowerPoint</Application>
  <PresentationFormat>화면 슬라이드 쇼(4:3)</PresentationFormat>
  <Paragraphs>276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Symbols</vt:lpstr>
      <vt:lpstr>Arial Narrow</vt:lpstr>
      <vt:lpstr>Malgun Gothic</vt:lpstr>
      <vt:lpstr>Arial</vt:lpstr>
      <vt:lpstr>PSJ</vt:lpstr>
      <vt:lpstr>Use Case Specification</vt:lpstr>
      <vt:lpstr>Use Case Diagram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  <vt:lpstr>Use Case Specification: my Lab 도우미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Specification</dc:title>
  <cp:lastModifiedBy>정영모</cp:lastModifiedBy>
  <cp:revision>6</cp:revision>
  <dcterms:modified xsi:type="dcterms:W3CDTF">2019-10-13T14:25:09Z</dcterms:modified>
</cp:coreProperties>
</file>