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470" r:id="rId2"/>
    <p:sldId id="452" r:id="rId3"/>
    <p:sldId id="468" r:id="rId4"/>
    <p:sldId id="460" r:id="rId5"/>
    <p:sldId id="461" r:id="rId6"/>
    <p:sldId id="462" r:id="rId7"/>
    <p:sldId id="463" r:id="rId8"/>
    <p:sldId id="465" r:id="rId9"/>
    <p:sldId id="464" r:id="rId10"/>
    <p:sldId id="467" r:id="rId11"/>
    <p:sldId id="466" r:id="rId1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28" autoAdjust="0"/>
  </p:normalViewPr>
  <p:slideViewPr>
    <p:cSldViewPr snapToGrid="0">
      <p:cViewPr>
        <p:scale>
          <a:sx n="125" d="100"/>
          <a:sy n="125" d="100"/>
        </p:scale>
        <p:origin x="90" y="-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36917"/>
            <a:ext cx="9144000" cy="1932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654037"/>
            <a:ext cx="7772400" cy="1715105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Use Case Outline</a:t>
            </a:r>
            <a:br>
              <a:rPr lang="en-US" altLang="ko-KR" sz="3600" b="1" dirty="0"/>
            </a:br>
            <a:br>
              <a:rPr lang="en-US" altLang="ko-KR" sz="2000" b="1" dirty="0"/>
            </a:br>
            <a:r>
              <a:rPr lang="en-US" altLang="ko-KR" sz="3600" b="1" dirty="0"/>
              <a:t>“</a:t>
            </a:r>
            <a:r>
              <a:rPr lang="ko-KR" altLang="en-US" sz="3600" b="1" dirty="0" err="1"/>
              <a:t>화학실험실</a:t>
            </a:r>
            <a:r>
              <a:rPr lang="ko-KR" altLang="en-US" sz="3600" b="1" dirty="0"/>
              <a:t> 비서</a:t>
            </a:r>
            <a:r>
              <a:rPr lang="en-US" altLang="ko-KR" sz="3600" b="1" dirty="0"/>
              <a:t>”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3573" y="4375309"/>
            <a:ext cx="6858000" cy="621170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강주영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김지수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문혁주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이은무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이한빈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정영모</a:t>
            </a:r>
          </a:p>
        </p:txBody>
      </p:sp>
    </p:spTree>
    <p:extLst>
      <p:ext uri="{BB962C8B-B14F-4D97-AF65-F5344CB8AC3E}">
        <p14:creationId xmlns:p14="http://schemas.microsoft.com/office/powerpoint/2010/main" val="329902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272569"/>
              </p:ext>
            </p:extLst>
          </p:nvPr>
        </p:nvGraphicFramePr>
        <p:xfrm>
          <a:off x="328236" y="1149531"/>
          <a:ext cx="8487528" cy="5272807"/>
        </p:xfrm>
        <a:graphic>
          <a:graphicData uri="http://schemas.openxmlformats.org/drawingml/2006/table">
            <a:tbl>
              <a:tblPr firstRow="1" firstCol="1" bandRow="1"/>
              <a:tblGrid>
                <a:gridCol w="2706847">
                  <a:extLst>
                    <a:ext uri="{9D8B030D-6E8A-4147-A177-3AD203B41FA5}">
                      <a16:colId xmlns:a16="http://schemas.microsoft.com/office/drawing/2014/main" val="1901515932"/>
                    </a:ext>
                  </a:extLst>
                </a:gridCol>
                <a:gridCol w="5780681">
                  <a:extLst>
                    <a:ext uri="{9D8B030D-6E8A-4147-A177-3AD203B41FA5}">
                      <a16:colId xmlns:a16="http://schemas.microsoft.com/office/drawing/2014/main" val="1618561850"/>
                    </a:ext>
                  </a:extLst>
                </a:gridCol>
              </a:tblGrid>
              <a:tr h="210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 Case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질병 원인 파악 및 사전 예방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09125"/>
                  </a:ext>
                </a:extLst>
              </a:tr>
              <a:tr h="35412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본인의 지병정보를 입력하여 약품 사용시 관련 경고 알림을 받거나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 증상이 생겼을 경우 증상을 일으키는 원인 약물을 확인할 수 있음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85458"/>
                  </a:ext>
                </a:extLst>
              </a:tr>
              <a:tr h="210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Principal Actor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어플리케이션 사용자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578584"/>
                  </a:ext>
                </a:extLst>
              </a:tr>
              <a:tr h="21086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Precondition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84932"/>
                  </a:ext>
                </a:extLst>
              </a:tr>
              <a:tr h="21086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Basic Flow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19784"/>
                  </a:ext>
                </a:extLst>
              </a:tr>
              <a:tr h="4075230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질병 원인 파악 및 사전 예방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지병 정보를 처음 입력하는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본인의 지병 정보 수정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(step2)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지병 정보를 수정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삭제할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본인의 지병 정보 수정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(step2)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새로운 증상에 대한 의심 약물을 확인하려는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증상 입력 후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의심약물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확인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(step3)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본인의 지병 정보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알레르기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유전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2.1.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지병 정보 수정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증상 입력 후 의심 약물 확인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3.1.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증상 입력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의심 약물 확인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735747"/>
                  </a:ext>
                </a:extLst>
              </a:tr>
            </a:tbl>
          </a:graphicData>
        </a:graphic>
      </p:graphicFrame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</a:t>
            </a:r>
            <a:r>
              <a:rPr lang="en-US" altLang="ko-KR" sz="2800"/>
              <a:t>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0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8235" y="1151873"/>
          <a:ext cx="8487530" cy="876935"/>
        </p:xfrm>
        <a:graphic>
          <a:graphicData uri="http://schemas.openxmlformats.org/drawingml/2006/table">
            <a:tbl>
              <a:tblPr firstRow="1" firstCol="1" bandRow="1"/>
              <a:tblGrid>
                <a:gridCol w="8487530">
                  <a:extLst>
                    <a:ext uri="{9D8B030D-6E8A-4147-A177-3AD203B41FA5}">
                      <a16:colId xmlns:a16="http://schemas.microsoft.com/office/drawing/2014/main" val="3461401148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945" marR="6794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52368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AF1. </a:t>
                      </a:r>
                      <a:r>
                        <a:rPr lang="ko-KR" altLang="ko-KR" sz="10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남아있는 양보다 사용량을 초과해서 입력한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945" marR="6794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/>
          <a:p>
            <a:r>
              <a:rPr lang="en-US" altLang="ko-KR" sz="2800"/>
              <a:t>Use Case Diagram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733550"/>
            <a:ext cx="6467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49049"/>
              </p:ext>
            </p:extLst>
          </p:nvPr>
        </p:nvGraphicFramePr>
        <p:xfrm>
          <a:off x="328235" y="1149533"/>
          <a:ext cx="8487530" cy="4990009"/>
        </p:xfrm>
        <a:graphic>
          <a:graphicData uri="http://schemas.openxmlformats.org/drawingml/2006/table">
            <a:tbl>
              <a:tblPr firstRow="1" firstCol="1" bandRow="1"/>
              <a:tblGrid>
                <a:gridCol w="2706846">
                  <a:extLst>
                    <a:ext uri="{9D8B030D-6E8A-4147-A177-3AD203B41FA5}">
                      <a16:colId xmlns:a16="http://schemas.microsoft.com/office/drawing/2014/main" val="791757163"/>
                    </a:ext>
                  </a:extLst>
                </a:gridCol>
                <a:gridCol w="5780684">
                  <a:extLst>
                    <a:ext uri="{9D8B030D-6E8A-4147-A177-3AD203B41FA5}">
                      <a16:colId xmlns:a16="http://schemas.microsoft.com/office/drawing/2014/main" val="1713594131"/>
                    </a:ext>
                  </a:extLst>
                </a:gridCol>
              </a:tblGrid>
              <a:tr h="1943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 Case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 Lab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목록화</a:t>
                      </a: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536829"/>
                  </a:ext>
                </a:extLst>
              </a:tr>
              <a:tr h="45660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현재 나의 화학실험실에서 사용하는 약품을 등록하고 삭제하는 등 목록을 관리할 수 있는 유스케이스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약품의 보관장소를 추천받아 보관장소별로 약품을 열람할 수도 있음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79895"/>
                  </a:ext>
                </a:extLst>
              </a:tr>
              <a:tr h="1943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Principal Actor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어플리케이션 사용자</a:t>
                      </a: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99049"/>
                  </a:ext>
                </a:extLst>
              </a:tr>
              <a:tr h="19434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Precondition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07913"/>
                  </a:ext>
                </a:extLst>
              </a:tr>
              <a:tr h="19434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Basic Flow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595844"/>
                  </a:ext>
                </a:extLst>
              </a:tr>
              <a:tr h="3756025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 my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목록화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처음 약품 추가하는 경우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약품추가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(step2)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사용하던 약품을 제거하는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약품제거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(step3)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등록된 약품을 열람하는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약품목록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열람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(step4)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약품추가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약품이름입력</a:t>
                      </a: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(AF1)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2.2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약품이 보관될 장소 추천</a:t>
                      </a: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(AF2)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2.3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약품이 보관될 장소 선택</a:t>
                      </a: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(AF3)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2.4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목록에 약품 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제거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제거할 약품 선택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3.2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목록에서 약품 제거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목록 열람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4.1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열람 및 약품 정보 확인</a:t>
                      </a:r>
                    </a:p>
                  </a:txBody>
                  <a:tcPr marL="53416" marR="53416" marT="74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37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92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12867"/>
              </p:ext>
            </p:extLst>
          </p:nvPr>
        </p:nvGraphicFramePr>
        <p:xfrm>
          <a:off x="328235" y="1151873"/>
          <a:ext cx="8487530" cy="1617790"/>
        </p:xfrm>
        <a:graphic>
          <a:graphicData uri="http://schemas.openxmlformats.org/drawingml/2006/table">
            <a:tbl>
              <a:tblPr firstRow="1" firstCol="1" bandRow="1"/>
              <a:tblGrid>
                <a:gridCol w="8487530">
                  <a:extLst>
                    <a:ext uri="{9D8B030D-6E8A-4147-A177-3AD203B41FA5}">
                      <a16:colId xmlns:a16="http://schemas.microsoft.com/office/drawing/2014/main" val="3461401148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945" marR="6794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52368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AF1.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잘못된 약품 이름 입력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AF2.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추천할 장소가 없을 때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AF3.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주변에 위험 약품이 있는 때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945" marR="6794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69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81943"/>
              </p:ext>
            </p:extLst>
          </p:nvPr>
        </p:nvGraphicFramePr>
        <p:xfrm>
          <a:off x="328235" y="1149532"/>
          <a:ext cx="8487530" cy="5143684"/>
        </p:xfrm>
        <a:graphic>
          <a:graphicData uri="http://schemas.openxmlformats.org/drawingml/2006/table">
            <a:tbl>
              <a:tblPr firstRow="1" firstCol="1" bandRow="1"/>
              <a:tblGrid>
                <a:gridCol w="2706847">
                  <a:extLst>
                    <a:ext uri="{9D8B030D-6E8A-4147-A177-3AD203B41FA5}">
                      <a16:colId xmlns:a16="http://schemas.microsoft.com/office/drawing/2014/main" val="3160148135"/>
                    </a:ext>
                  </a:extLst>
                </a:gridCol>
                <a:gridCol w="5780683">
                  <a:extLst>
                    <a:ext uri="{9D8B030D-6E8A-4147-A177-3AD203B41FA5}">
                      <a16:colId xmlns:a16="http://schemas.microsoft.com/office/drawing/2014/main" val="2540356856"/>
                    </a:ext>
                  </a:extLst>
                </a:gridCol>
              </a:tblGrid>
              <a:tr h="199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 Case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 Lab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재고 관리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55673"/>
                  </a:ext>
                </a:extLst>
              </a:tr>
              <a:tr h="33513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사용중인 약품들의 보관된 재고들을 입력하여 수량과 구매일을 일괄적으로 관리하고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사용량을 기록하여 약품 구매 상황에 맞는 알림을 받음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00008"/>
                  </a:ext>
                </a:extLst>
              </a:tr>
              <a:tr h="199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Principal Actor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어플리케이션 사용자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361341"/>
                  </a:ext>
                </a:extLst>
              </a:tr>
              <a:tr h="199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Precondition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33956"/>
                  </a:ext>
                </a:extLst>
              </a:tr>
              <a:tr h="19955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Basic Flow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71917"/>
                  </a:ext>
                </a:extLst>
              </a:tr>
              <a:tr h="385666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 my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재고 관리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처음 약품 재고를 입력하는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약품재고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입력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(step2)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등록된 약품의 사용량을 업데이트하는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사용량 업데이트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(step3)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재고 부족 조기 알림을 받은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구매 촉구 알림 확인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(step4)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유효기간이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다돼간다는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알림을 받은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유효기간 알림 확인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(step5)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재고 입력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선택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2.2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수량 및 구매일 입력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사용량 업데이트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선택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3.2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사용량 업데이트</a:t>
                      </a: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(AF1)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구매 촉구 알림 확인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4.1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구매 촉구 알림 확인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유효기간 알림 확인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5.1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약품 유효기간 알림 확인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6863"/>
                  </a:ext>
                </a:extLst>
              </a:tr>
            </a:tbl>
          </a:graphicData>
        </a:graphic>
      </p:graphicFrame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</a:t>
            </a:r>
            <a:r>
              <a:rPr lang="en-US" altLang="ko-KR" sz="2800"/>
              <a:t>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68706"/>
              </p:ext>
            </p:extLst>
          </p:nvPr>
        </p:nvGraphicFramePr>
        <p:xfrm>
          <a:off x="328235" y="1151873"/>
          <a:ext cx="8487530" cy="876935"/>
        </p:xfrm>
        <a:graphic>
          <a:graphicData uri="http://schemas.openxmlformats.org/drawingml/2006/table">
            <a:tbl>
              <a:tblPr firstRow="1" firstCol="1" bandRow="1"/>
              <a:tblGrid>
                <a:gridCol w="8487530">
                  <a:extLst>
                    <a:ext uri="{9D8B030D-6E8A-4147-A177-3AD203B41FA5}">
                      <a16:colId xmlns:a16="http://schemas.microsoft.com/office/drawing/2014/main" val="3461401148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945" marR="6794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52368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AF1. </a:t>
                      </a:r>
                      <a:r>
                        <a:rPr lang="ko-KR" altLang="ko-KR" sz="10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남아있는 양보다 사용량을 초과해서 입력한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945" marR="6794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30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35952"/>
              </p:ext>
            </p:extLst>
          </p:nvPr>
        </p:nvGraphicFramePr>
        <p:xfrm>
          <a:off x="328235" y="1149532"/>
          <a:ext cx="8487530" cy="5127366"/>
        </p:xfrm>
        <a:graphic>
          <a:graphicData uri="http://schemas.openxmlformats.org/drawingml/2006/table">
            <a:tbl>
              <a:tblPr firstRow="1" firstCol="1" bandRow="1"/>
              <a:tblGrid>
                <a:gridCol w="2706847">
                  <a:extLst>
                    <a:ext uri="{9D8B030D-6E8A-4147-A177-3AD203B41FA5}">
                      <a16:colId xmlns:a16="http://schemas.microsoft.com/office/drawing/2014/main" val="2704056058"/>
                    </a:ext>
                  </a:extLst>
                </a:gridCol>
                <a:gridCol w="5780683">
                  <a:extLst>
                    <a:ext uri="{9D8B030D-6E8A-4147-A177-3AD203B41FA5}">
                      <a16:colId xmlns:a16="http://schemas.microsoft.com/office/drawing/2014/main" val="1241579644"/>
                    </a:ext>
                  </a:extLst>
                </a:gridCol>
              </a:tblGrid>
              <a:tr h="199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 Case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 Lab 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구성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7406"/>
                  </a:ext>
                </a:extLst>
              </a:tr>
              <a:tr h="3351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화학실험실을 온라인에 생성하고 같은 실험실의 구성원을 초대하거나</a:t>
                      </a: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lab</a:t>
                      </a: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검색하여 가입할 수 있음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3366"/>
                  </a:ext>
                </a:extLst>
              </a:tr>
              <a:tr h="199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Principal Actor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어플리케이션 사용자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9288"/>
                  </a:ext>
                </a:extLst>
              </a:tr>
              <a:tr h="1995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Precondition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106306"/>
                  </a:ext>
                </a:extLst>
              </a:tr>
              <a:tr h="19955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Basic Flow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35596"/>
                  </a:ext>
                </a:extLst>
              </a:tr>
              <a:tr h="385666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 my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구성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최초로 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Lab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생성하는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Lab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(step4)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처음에 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 Lab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설정되지 않은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가입신청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(step5)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내부 구성원이 새로운 멤버를 초대하는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초대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(step2)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Lab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나가 멤버의 자격이 없어진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탈퇴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(step3)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초대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2.1.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초대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탈퇴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3.1.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멤버 탈퇴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4.1.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생성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5.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가입신청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5.1.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검색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5.2.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19509"/>
                  </a:ext>
                </a:extLst>
              </a:tr>
            </a:tbl>
          </a:graphicData>
        </a:graphic>
      </p:graphicFrame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</a:t>
            </a:r>
            <a:r>
              <a:rPr lang="en-US" altLang="ko-KR" sz="2800"/>
              <a:t>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77518"/>
              </p:ext>
            </p:extLst>
          </p:nvPr>
        </p:nvGraphicFramePr>
        <p:xfrm>
          <a:off x="328236" y="1149531"/>
          <a:ext cx="8487528" cy="5272808"/>
        </p:xfrm>
        <a:graphic>
          <a:graphicData uri="http://schemas.openxmlformats.org/drawingml/2006/table">
            <a:tbl>
              <a:tblPr firstRow="1" firstCol="1" bandRow="1"/>
              <a:tblGrid>
                <a:gridCol w="2706846">
                  <a:extLst>
                    <a:ext uri="{9D8B030D-6E8A-4147-A177-3AD203B41FA5}">
                      <a16:colId xmlns:a16="http://schemas.microsoft.com/office/drawing/2014/main" val="2874964987"/>
                    </a:ext>
                  </a:extLst>
                </a:gridCol>
                <a:gridCol w="5780682">
                  <a:extLst>
                    <a:ext uri="{9D8B030D-6E8A-4147-A177-3AD203B41FA5}">
                      <a16:colId xmlns:a16="http://schemas.microsoft.com/office/drawing/2014/main" val="1129648589"/>
                    </a:ext>
                  </a:extLst>
                </a:gridCol>
              </a:tblGrid>
              <a:tr h="172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 Case Name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기기 관리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484385"/>
                  </a:ext>
                </a:extLst>
              </a:tr>
              <a:tr h="29357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기기를 등록하고 예약을 함으로써 멤버들 간의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기기사용이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겹치지 않게 해주는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유스케이스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..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88770"/>
                  </a:ext>
                </a:extLst>
              </a:tr>
              <a:tr h="172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Principal Actor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어플리케이션 사용자</a:t>
                      </a: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580394"/>
                  </a:ext>
                </a:extLst>
              </a:tr>
              <a:tr h="1720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Precondition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62340"/>
                  </a:ext>
                </a:extLst>
              </a:tr>
              <a:tr h="17204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Basic Flow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538993"/>
                  </a:ext>
                </a:extLst>
              </a:tr>
              <a:tr h="4291057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 my Lab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기기 관리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처음 사용할 기기를 등록하는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기기추가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(step2)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등록된 기기를 삭제할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삭제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(step3)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사용을 예약하려는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사용 예약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(step4)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-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이미 예약한 사항을 수정하는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예약 변경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(step5)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서브플로우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수행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2.1.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추가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삭제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삭제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사용 예약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선택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시간 선택</a:t>
                      </a:r>
                      <a:r>
                        <a:rPr lang="en-US" sz="10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(AF1)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2.3.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 예약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기기 예약 변경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5.1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예약 선택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5.2.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예약 시간 변경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4763" marR="54763" marT="767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08749"/>
                  </a:ext>
                </a:extLst>
              </a:tr>
            </a:tbl>
          </a:graphicData>
        </a:graphic>
      </p:graphicFrame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</a:t>
            </a:r>
            <a:r>
              <a:rPr lang="en-US" altLang="ko-KR" sz="2800"/>
              <a:t>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화학실험실</a:t>
            </a:r>
            <a:r>
              <a:rPr lang="ko-KR" altLang="en-US" sz="2400" dirty="0"/>
              <a:t> 비서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68025"/>
              </p:ext>
            </p:extLst>
          </p:nvPr>
        </p:nvGraphicFramePr>
        <p:xfrm>
          <a:off x="328235" y="1151873"/>
          <a:ext cx="8487530" cy="876935"/>
        </p:xfrm>
        <a:graphic>
          <a:graphicData uri="http://schemas.openxmlformats.org/drawingml/2006/table">
            <a:tbl>
              <a:tblPr firstRow="1" firstCol="1" bandRow="1"/>
              <a:tblGrid>
                <a:gridCol w="8487530">
                  <a:extLst>
                    <a:ext uri="{9D8B030D-6E8A-4147-A177-3AD203B41FA5}">
                      <a16:colId xmlns:a16="http://schemas.microsoft.com/office/drawing/2014/main" val="3461401148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Alternative Flow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945" marR="6794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052368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선택한 시간에 예약이 이미 있을 경우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945" marR="6794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3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2570</TotalTime>
  <Words>881</Words>
  <Application>Microsoft Office PowerPoint</Application>
  <PresentationFormat>화면 슬라이드 쇼(4:3)</PresentationFormat>
  <Paragraphs>147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Use Case Outline  “화학실험실 비서”</vt:lpstr>
      <vt:lpstr>Use Case Diagram</vt:lpstr>
      <vt:lpstr>Use Case Outline: 화학실험실 비서</vt:lpstr>
      <vt:lpstr>Use Case Outline: 화학실험실 비서</vt:lpstr>
      <vt:lpstr>Use Case Outline: 화학실험실 비서</vt:lpstr>
      <vt:lpstr>Use Case Outline: 화학실험실 비서</vt:lpstr>
      <vt:lpstr>Use Case Outline: 화학실험실 비서</vt:lpstr>
      <vt:lpstr>Use Case Outline: 화학실험실 비서</vt:lpstr>
      <vt:lpstr>Use Case Outline: 화학실험실 비서</vt:lpstr>
      <vt:lpstr>Use Case Outline: 화학실험실 비서</vt:lpstr>
      <vt:lpstr>Use Case Outline: 화학실험실 비서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user</cp:lastModifiedBy>
  <cp:revision>214</cp:revision>
  <cp:lastPrinted>2018-09-26T15:36:53Z</cp:lastPrinted>
  <dcterms:created xsi:type="dcterms:W3CDTF">2016-03-06T05:48:58Z</dcterms:created>
  <dcterms:modified xsi:type="dcterms:W3CDTF">2019-09-29T12:17:15Z</dcterms:modified>
</cp:coreProperties>
</file>