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50"/>
  </p:notesMasterIdLst>
  <p:sldIdLst>
    <p:sldId id="256" r:id="rId2"/>
    <p:sldId id="257" r:id="rId3"/>
    <p:sldId id="312" r:id="rId4"/>
    <p:sldId id="258" r:id="rId5"/>
    <p:sldId id="259" r:id="rId6"/>
    <p:sldId id="260" r:id="rId7"/>
    <p:sldId id="261" r:id="rId8"/>
    <p:sldId id="262" r:id="rId9"/>
    <p:sldId id="277" r:id="rId10"/>
    <p:sldId id="263" r:id="rId11"/>
    <p:sldId id="264" r:id="rId12"/>
    <p:sldId id="287" r:id="rId13"/>
    <p:sldId id="288" r:id="rId14"/>
    <p:sldId id="296" r:id="rId15"/>
    <p:sldId id="297" r:id="rId16"/>
    <p:sldId id="298" r:id="rId17"/>
    <p:sldId id="299" r:id="rId18"/>
    <p:sldId id="300" r:id="rId19"/>
    <p:sldId id="301" r:id="rId20"/>
    <p:sldId id="279" r:id="rId21"/>
    <p:sldId id="280" r:id="rId22"/>
    <p:sldId id="281" r:id="rId23"/>
    <p:sldId id="268" r:id="rId24"/>
    <p:sldId id="303" r:id="rId25"/>
    <p:sldId id="304" r:id="rId26"/>
    <p:sldId id="305" r:id="rId27"/>
    <p:sldId id="306" r:id="rId28"/>
    <p:sldId id="307" r:id="rId29"/>
    <p:sldId id="269" r:id="rId30"/>
    <p:sldId id="270" r:id="rId31"/>
    <p:sldId id="282" r:id="rId32"/>
    <p:sldId id="271" r:id="rId33"/>
    <p:sldId id="313" r:id="rId34"/>
    <p:sldId id="283" r:id="rId35"/>
    <p:sldId id="284" r:id="rId36"/>
    <p:sldId id="285" r:id="rId37"/>
    <p:sldId id="286" r:id="rId38"/>
    <p:sldId id="274" r:id="rId39"/>
    <p:sldId id="308" r:id="rId40"/>
    <p:sldId id="309" r:id="rId41"/>
    <p:sldId id="310" r:id="rId42"/>
    <p:sldId id="311" r:id="rId43"/>
    <p:sldId id="275" r:id="rId44"/>
    <p:sldId id="276" r:id="rId45"/>
    <p:sldId id="314" r:id="rId46"/>
    <p:sldId id="315" r:id="rId47"/>
    <p:sldId id="316" r:id="rId48"/>
    <p:sldId id="317" r:id="rId49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  <p15:guide id="3" orient="horz" pos="936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000000"/>
          </p15:clr>
        </p15:guide>
        <p15:guide id="2" pos="2305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94FB28-185C-453D-A606-E797A64B86D3}">
  <a:tblStyle styleId="{A394FB28-185C-453D-A606-E797A64B86D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10" autoAdjust="0"/>
    <p:restoredTop sz="76443" autoAdjust="0"/>
  </p:normalViewPr>
  <p:slideViewPr>
    <p:cSldViewPr snapToGrid="0">
      <p:cViewPr varScale="1">
        <p:scale>
          <a:sx n="83" d="100"/>
          <a:sy n="83" d="100"/>
        </p:scale>
        <p:origin x="1048" y="192"/>
      </p:cViewPr>
      <p:guideLst>
        <p:guide orient="horz" pos="2160"/>
        <p:guide pos="2880"/>
        <p:guide orient="horz" pos="936"/>
      </p:guideLst>
    </p:cSldViewPr>
  </p:slideViewPr>
  <p:outlineViewPr>
    <p:cViewPr>
      <p:scale>
        <a:sx n="33" d="100"/>
        <a:sy n="33" d="100"/>
      </p:scale>
      <p:origin x="0" y="-537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24"/>
        <p:guide pos="23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7315200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350" tIns="0" rIns="2035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ftr" idx="11"/>
          </p:nvPr>
        </p:nvSpPr>
        <p:spPr>
          <a:xfrm>
            <a:off x="474662" y="8950325"/>
            <a:ext cx="3168650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350" tIns="0" rIns="2035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/>
          <p:nvPr/>
        </p:nvSpPr>
        <p:spPr>
          <a:xfrm>
            <a:off x="6327775" y="9228137"/>
            <a:ext cx="56197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7475" rIns="93275" bIns="474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3 - </a:t>
            </a:r>
            <a:fld id="{00000000-1234-1234-1234-123412341234}" type="slidenum"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3"/>
          </p:nvPr>
        </p:nvSpPr>
        <p:spPr>
          <a:xfrm>
            <a:off x="2662237" y="874712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cxnSp>
        <p:nvCxnSpPr>
          <p:cNvPr id="7" name="Google Shape;7;n"/>
          <p:cNvCxnSpPr/>
          <p:nvPr/>
        </p:nvCxnSpPr>
        <p:spPr>
          <a:xfrm>
            <a:off x="463550" y="477837"/>
            <a:ext cx="6416675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Google Shape;8;n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/>
          <p:nvPr/>
        </p:nvSpPr>
        <p:spPr>
          <a:xfrm>
            <a:off x="474662" y="874712"/>
            <a:ext cx="1743075" cy="34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300" tIns="57650" rIns="115300" bIns="576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 Notes: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n"/>
          <p:cNvCxnSpPr/>
          <p:nvPr/>
        </p:nvCxnSpPr>
        <p:spPr>
          <a:xfrm>
            <a:off x="2603500" y="874712"/>
            <a:ext cx="0" cy="779462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7" y="874712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f689dfcdc_0_19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g6f689dfcd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1699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70656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4957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0" name="Google Shape;190;p11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4" name="Google Shape;204;p13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4" name="Google Shape;204;p13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89426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1" name="Google Shape;2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3138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17286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786045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674928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2" name="Google Shape;232;p17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9" name="Google Shape;239;p18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7" name="Google Shape;247;p19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900" dirty="0"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f689dfcdc_1_0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Validation check 사항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http://safety.gist.ac.kr/ushm/safeWaste/Safety_Mg4_3</a:t>
            </a:r>
            <a:endParaRPr sz="1000"/>
          </a:p>
        </p:txBody>
      </p:sp>
      <p:sp>
        <p:nvSpPr>
          <p:cNvPr id="134" name="Google Shape;134;g6f689dfcd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176212" lvl="4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endParaRPr sz="900" dirty="0"/>
          </a:p>
        </p:txBody>
      </p:sp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f689dfcdc_0_13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g6f689dfcd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176212" lvl="4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endParaRPr sz="900" dirty="0"/>
          </a:p>
        </p:txBody>
      </p:sp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83935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Char char="✔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Char char="✔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467544" y="1268760"/>
            <a:ext cx="8229600" cy="496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D1DD5B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4E005F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SzPts val="3200"/>
              <a:buChar char="●"/>
              <a:defRPr sz="3200"/>
            </a:lvl1pPr>
            <a:lvl2pPr marL="914400" lvl="1" indent="-4064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Char char="✔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55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55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D1DD5B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4E005F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grpSp>
        <p:nvGrpSpPr>
          <p:cNvPr id="17" name="Google Shape;17;p1"/>
          <p:cNvGrpSpPr/>
          <p:nvPr/>
        </p:nvGrpSpPr>
        <p:grpSpPr>
          <a:xfrm>
            <a:off x="468312" y="1052512"/>
            <a:ext cx="8207375" cy="73025"/>
            <a:chOff x="467544" y="1052736"/>
            <a:chExt cx="8208912" cy="72008"/>
          </a:xfrm>
        </p:grpSpPr>
        <p:sp>
          <p:nvSpPr>
            <p:cNvPr id="18" name="Google Shape;18;p1"/>
            <p:cNvSpPr txBox="1"/>
            <p:nvPr/>
          </p:nvSpPr>
          <p:spPr>
            <a:xfrm>
              <a:off x="467544" y="1052736"/>
              <a:ext cx="5760529" cy="72008"/>
            </a:xfrm>
            <a:prstGeom prst="rect">
              <a:avLst/>
            </a:prstGeom>
            <a:solidFill>
              <a:srgbClr val="4E005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 txBox="1"/>
            <p:nvPr/>
          </p:nvSpPr>
          <p:spPr>
            <a:xfrm>
              <a:off x="6299523" y="1052736"/>
              <a:ext cx="720860" cy="72008"/>
            </a:xfrm>
            <a:prstGeom prst="rect">
              <a:avLst/>
            </a:pr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 txBox="1"/>
            <p:nvPr/>
          </p:nvSpPr>
          <p:spPr>
            <a:xfrm>
              <a:off x="7091834" y="1052736"/>
              <a:ext cx="720860" cy="72008"/>
            </a:xfrm>
            <a:prstGeom prst="rect">
              <a:avLst/>
            </a:prstGeom>
            <a:solidFill>
              <a:srgbClr val="D1DD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 txBox="1"/>
            <p:nvPr/>
          </p:nvSpPr>
          <p:spPr>
            <a:xfrm>
              <a:off x="7884145" y="1052736"/>
              <a:ext cx="360430" cy="72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 txBox="1"/>
            <p:nvPr/>
          </p:nvSpPr>
          <p:spPr>
            <a:xfrm>
              <a:off x="8316026" y="1052736"/>
              <a:ext cx="360430" cy="72008"/>
            </a:xfrm>
            <a:prstGeom prst="rect">
              <a:avLst/>
            </a:prstGeom>
            <a:solidFill>
              <a:srgbClr val="4E005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Initial%20Data%20Set.xls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 sz="36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 dirty="0"/>
          </a:p>
        </p:txBody>
      </p:sp>
      <p:sp>
        <p:nvSpPr>
          <p:cNvPr id="107" name="Google Shape;107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 b="0" i="0" u="none">
              <a:solidFill>
                <a:srgbClr val="8989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3조</a:t>
            </a:r>
            <a:endParaRPr/>
          </a:p>
          <a:p>
            <a:pPr marL="0" lvl="0" indent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강주영, 김지수, 문혁주, 이은무, 이한빈, 정영모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sz="24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/>
          </a:p>
        </p:txBody>
      </p:sp>
      <p:sp>
        <p:nvSpPr>
          <p:cNvPr id="158" name="Google Shape;158;p2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9" name="Google Shape;159;p22"/>
          <p:cNvGraphicFramePr/>
          <p:nvPr>
            <p:extLst>
              <p:ext uri="{D42A27DB-BD31-4B8C-83A1-F6EECF244321}">
                <p14:modId xmlns:p14="http://schemas.microsoft.com/office/powerpoint/2010/main" val="4061656830"/>
              </p:ext>
            </p:extLst>
          </p:nvPr>
        </p:nvGraphicFramePr>
        <p:xfrm>
          <a:off x="611187" y="1268412"/>
          <a:ext cx="7921625" cy="4962589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Alternative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AF1.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잘못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endParaRPr sz="1100" u="none" strike="noStrike" cap="none" dirty="0"/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2.1</a:t>
                      </a:r>
                      <a:endParaRPr sz="11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존재하지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않는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이름입니다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확인해주세요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.”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출력하고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알림창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2.1로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AF2.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별칭이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존재하는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2.1</a:t>
                      </a: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존재하는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별칭입니다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다시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한번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확인해주세요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.”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출력하고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알림창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하단의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2.1로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AF3.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별칭을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하지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않는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2.1</a:t>
                      </a: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 err="1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자동으로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약품에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대해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뒤에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오름차순으로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순서로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번호를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붙여준다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2.1로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endParaRPr sz="1100" u="none" strike="noStrike" cap="none" dirty="0"/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2.2 (3.2)</a:t>
                      </a:r>
                      <a:endParaRPr sz="11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추천장소가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없습니다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선택하거나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추가하여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등록해주세요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.”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출력하고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알림창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2.3 로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sz="24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6" name="Google Shape;166;p23"/>
          <p:cNvGraphicFramePr/>
          <p:nvPr/>
        </p:nvGraphicFramePr>
        <p:xfrm>
          <a:off x="611187" y="1268412"/>
          <a:ext cx="7921625" cy="2828100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Alternative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endParaRPr sz="1400" u="none" strike="noStrike" cap="none" dirty="0"/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2.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(3.3)</a:t>
                      </a:r>
                      <a:endParaRPr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출력하고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습도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산소농도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폭발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속성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)를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후,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3(3.3)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dirty="0"/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AF6.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적합성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통과하지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못할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176212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2.3 (3.3)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두었을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다음과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같은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위험이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따를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있습니다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.”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함께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부적합한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사유를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출력하고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알림창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2.3(3.3)로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72295"/>
            <a:ext cx="4281269" cy="61840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099" y="172295"/>
            <a:ext cx="4281269" cy="61840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19337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172295"/>
            <a:ext cx="4281268" cy="61840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9" y="172295"/>
            <a:ext cx="4281270" cy="61840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13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2878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172294"/>
            <a:ext cx="4281269" cy="61840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9" y="172295"/>
            <a:ext cx="4281270" cy="61840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14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4530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172293"/>
            <a:ext cx="4281270" cy="61840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9" y="172294"/>
            <a:ext cx="4281270" cy="61840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15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8371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172292"/>
            <a:ext cx="4281270" cy="61840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9" y="172293"/>
            <a:ext cx="4281270" cy="61840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16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3259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172291"/>
            <a:ext cx="4281270" cy="61840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9" y="172292"/>
            <a:ext cx="4281270" cy="61840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17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426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172289"/>
            <a:ext cx="4281272" cy="61840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9" y="172291"/>
            <a:ext cx="4281270" cy="61840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18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6138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172287"/>
            <a:ext cx="4281272" cy="61840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9" y="172289"/>
            <a:ext cx="4281270" cy="61840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19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56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Diagram</a:t>
            </a:r>
            <a:endParaRPr sz="2400" dirty="0"/>
          </a:p>
        </p:txBody>
      </p:sp>
      <p:sp>
        <p:nvSpPr>
          <p:cNvPr id="114" name="Google Shape;114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431" y="1328737"/>
            <a:ext cx="6665137" cy="474850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altLang="ko-KR" sz="2400" dirty="0"/>
              <a:t>Use Case Specification</a:t>
            </a:r>
            <a:endParaRPr sz="2400" strike="sngStrike" dirty="0"/>
          </a:p>
        </p:txBody>
      </p:sp>
      <p:sp>
        <p:nvSpPr>
          <p:cNvPr id="130" name="Google Shape;130;p1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1" name="Google Shape;131;p18"/>
          <p:cNvGraphicFramePr/>
          <p:nvPr>
            <p:extLst>
              <p:ext uri="{D42A27DB-BD31-4B8C-83A1-F6EECF244321}">
                <p14:modId xmlns:p14="http://schemas.microsoft.com/office/powerpoint/2010/main" val="154686572"/>
              </p:ext>
            </p:extLst>
          </p:nvPr>
        </p:nvGraphicFramePr>
        <p:xfrm>
          <a:off x="611200" y="1249062"/>
          <a:ext cx="7921600" cy="4889903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63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맴버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구성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147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온라인에 생성하고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같은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구성원을 초대하거나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검색하여 가입할 수 있음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59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7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04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90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ko-KR" altLang="en-US" sz="1100" u="none" strike="noStrike" cap="none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유스케이스는</a:t>
                      </a:r>
                      <a:r>
                        <a:rPr lang="ko-KR" altLang="en-US" sz="1100" u="none" strike="noStrike" cap="none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구성원을 관리하기 위하여 어플리케이션의 해당 메뉴를 선택함으로써 시작된다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my 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 구성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내부 구성원이 새로운 멤버를 초대하는 경우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 초대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(step2) </a:t>
                      </a:r>
                      <a:r>
                        <a:rPr lang="ko-KR" alt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수행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나가 멤버의 자격이 없어진 경우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(step3) </a:t>
                      </a:r>
                      <a:r>
                        <a:rPr lang="ko-KR" alt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수행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최초로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생성하는 경우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생성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(step4) </a:t>
                      </a:r>
                      <a:r>
                        <a:rPr lang="ko-KR" alt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수행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처음에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 설정되지 않은 경우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가입신청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(step5) </a:t>
                      </a:r>
                      <a:r>
                        <a:rPr lang="ko-KR" alt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수행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 초대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초대할 멤버 검색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Member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초대 버튼을 클릭한다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그리고 멤버 이메일을 입력한 후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버튼을 클릭</a:t>
                      </a:r>
                      <a:r>
                        <a:rPr lang="en-US" altLang="ko-KR" sz="11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(AF1)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       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회원목록 중  해당 이메일을 가진 회원을 찾은 후 ‘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멤버이름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)(</a:t>
                      </a:r>
                      <a:r>
                        <a:rPr lang="ko-KR" alt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멤버이메일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초대하시겠습니까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?’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메시지와 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함께 ‘확인’ 혹은 ‘취소’ 버튼을 출력한다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lang="ko-KR" alt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2.2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 초대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 버튼을 클릭하면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입력된 해당 이름을 가진 멤버를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구성원으로 추가하고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   </a:t>
                      </a:r>
                      <a:endParaRPr lang="en-US" altLang="ko-KR"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</a:t>
                      </a:r>
                      <a:r>
                        <a:rPr lang="ko-KR" alt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종료한다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770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altLang="ko-KR" sz="2400" dirty="0"/>
              <a:t>Use Case Specification</a:t>
            </a:r>
            <a:endParaRPr sz="2400" strike="sngStrike" dirty="0"/>
          </a:p>
        </p:txBody>
      </p:sp>
      <p:sp>
        <p:nvSpPr>
          <p:cNvPr id="130" name="Google Shape;130;p1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1" name="Google Shape;131;p18"/>
          <p:cNvGraphicFramePr/>
          <p:nvPr>
            <p:extLst>
              <p:ext uri="{D42A27DB-BD31-4B8C-83A1-F6EECF244321}">
                <p14:modId xmlns:p14="http://schemas.microsoft.com/office/powerpoint/2010/main" val="2009862304"/>
              </p:ext>
            </p:extLst>
          </p:nvPr>
        </p:nvGraphicFramePr>
        <p:xfrm>
          <a:off x="611200" y="1249063"/>
          <a:ext cx="7921600" cy="4513962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09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맴버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구성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20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온라인에 생성하고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같은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구성원을 초대하거나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검색하여 가입할 수 있음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5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90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53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0655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3.1 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 버튼을 클릭한다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화면상에 “현재 속해 있는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정말 탈퇴를 하시겠습니까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?” 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라는 메시지와 함께 ‘확인’ 혹은 ‘취소’ 버튼을 출력한다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3.2 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 확인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 확인 버튼을 클릭</a:t>
                      </a:r>
                      <a:r>
                        <a:rPr lang="ko-KR" altLang="en-US" sz="11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하면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 가지고 있는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대한 정보를 모두 삭제한 후 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ko-KR" alt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종료한다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생성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4.1 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생성</a:t>
                      </a:r>
                    </a:p>
                    <a:p>
                      <a:pPr marL="17780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생성 버튼을 클릭한다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그리고 새롭게 생성할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이름과 비밀번호를 설정한 후 완료버튼을      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780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</a:t>
                      </a:r>
                      <a:r>
                        <a:rPr lang="en-US" altLang="ko-KR" sz="11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(AF2)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하면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새로운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생성하고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ko-KR" alt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종료한다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948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altLang="ko-KR" sz="2400" dirty="0"/>
              <a:t>Use Case Specification</a:t>
            </a:r>
            <a:endParaRPr sz="2400" strike="sngStrike" dirty="0"/>
          </a:p>
        </p:txBody>
      </p:sp>
      <p:sp>
        <p:nvSpPr>
          <p:cNvPr id="130" name="Google Shape;130;p1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1" name="Google Shape;131;p18"/>
          <p:cNvGraphicFramePr/>
          <p:nvPr>
            <p:extLst>
              <p:ext uri="{D42A27DB-BD31-4B8C-83A1-F6EECF244321}">
                <p14:modId xmlns:p14="http://schemas.microsoft.com/office/powerpoint/2010/main" val="161975779"/>
              </p:ext>
            </p:extLst>
          </p:nvPr>
        </p:nvGraphicFramePr>
        <p:xfrm>
          <a:off x="611200" y="1249063"/>
          <a:ext cx="7921600" cy="3357289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95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맴버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구성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46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온라인에 생성하고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같은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구성원을 초대하거나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검색하여 가입할 수 있음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56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2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246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9094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 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5.1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가입할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</a:p>
                    <a:p>
                      <a:pPr marL="17780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가입신청 버튼을 클릭한다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그리고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이름을 입력한 후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버튼을 클릭</a:t>
                      </a:r>
                      <a:r>
                        <a:rPr lang="en-US" altLang="ko-KR" sz="11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(AF3)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lang="ko-KR" alt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5.2 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</a:t>
                      </a:r>
                    </a:p>
                    <a:p>
                      <a:pPr marL="17780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이후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비밀번호를 입력하면</a:t>
                      </a:r>
                      <a:r>
                        <a:rPr lang="en-US" altLang="ko-KR" sz="11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(AF4)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입력된 해당 이름을 가진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멤버를 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780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 구성원으로 추가하고 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ko-KR" alt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종료한다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566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Use Case Specification</a:t>
            </a:r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graphicFrame>
        <p:nvGraphicFramePr>
          <p:cNvPr id="194" name="Google Shape;194;p27"/>
          <p:cNvGraphicFramePr/>
          <p:nvPr/>
        </p:nvGraphicFramePr>
        <p:xfrm>
          <a:off x="567350" y="1235850"/>
          <a:ext cx="7915275" cy="5120500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791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94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Alternative Flow</a:t>
                      </a:r>
                      <a:endParaRPr sz="11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075" marR="68075" marT="95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10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AF1. 멤버 초대 실패할 때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분기점: Basic Flow 2.1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멤버 초대 이유에 따라 “해당 이메일을 가진 멤버가 존재하지 않습니다.”. “해당 멤버는 이미 다른 Lab에 속해 있습니다.” 와 같은 메시지를 화면상에 출력한 후,</a:t>
                      </a:r>
                      <a:r>
                        <a:rPr lang="en-US" sz="110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Basic flow 2.1로 돌아간다.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AF2. Lab 생성 실패할 때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분기점: Basic Flow 4.1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입력된 이름이 기존에 존재하는 Lab의 이름과 중복될 경우, “해당 이름은 이미 존재합니다.＂라는 메시지를 화면상에 출력한 후, </a:t>
                      </a:r>
                      <a:r>
                        <a:rPr lang="en-US" sz="110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4.1로 돌아간다.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AF3. Lab 이름을 찾을 수 없을 때 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분기점: Basic Flow 5.1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입력된 이름을 가진 Lab이 존재하지 않을 경우, “해당 이름을 가진 Lab은 존재하지 않습니다.”라는 메시지를 화면상에 출력한 후, </a:t>
                      </a:r>
                      <a:r>
                        <a:rPr lang="en-US" sz="110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5.1로 돌아간다.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AF4. 비밀번호 불일치할 때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분기점 : Basic Flow 5.2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입력된 비밀번호가 Lab의 설정된 비밀번호와 일치하지 않을 경우, “Lab 가입 비밀번호가 일치하지 않습니다” 라는메시지를 출력한 후, </a:t>
                      </a:r>
                      <a:r>
                        <a:rPr lang="en-US" sz="110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5.2로 돌아간다. </a:t>
                      </a:r>
                      <a:endParaRPr sz="1100" u="none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075" marR="68075" marT="95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172284"/>
            <a:ext cx="4281274" cy="61840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9" y="172287"/>
            <a:ext cx="4281272" cy="61840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24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4368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9" y="172284"/>
            <a:ext cx="4281272" cy="61840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172280"/>
            <a:ext cx="4281275" cy="61840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25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2947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9" y="172280"/>
            <a:ext cx="4281272" cy="61840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172274"/>
            <a:ext cx="4281276" cy="61840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26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2703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9" y="172274"/>
            <a:ext cx="4281276" cy="61840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096" y="172264"/>
            <a:ext cx="4281283" cy="61840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27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8319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9" y="172264"/>
            <a:ext cx="4281276" cy="61840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096" y="172254"/>
            <a:ext cx="4281283" cy="61840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28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1204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 sz="2400" dirty="0"/>
          </a:p>
        </p:txBody>
      </p:sp>
      <p:sp>
        <p:nvSpPr>
          <p:cNvPr id="200" name="Google Shape;200;p2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1" name="Google Shape;201;p28"/>
          <p:cNvGraphicFramePr/>
          <p:nvPr>
            <p:extLst>
              <p:ext uri="{D42A27DB-BD31-4B8C-83A1-F6EECF244321}">
                <p14:modId xmlns:p14="http://schemas.microsoft.com/office/powerpoint/2010/main" val="1072803851"/>
              </p:ext>
            </p:extLst>
          </p:nvPr>
        </p:nvGraphicFramePr>
        <p:xfrm>
          <a:off x="611187" y="1268412"/>
          <a:ext cx="7921600" cy="4889073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675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재고 소진 약품 관리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7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사용중인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약품들의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재고를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관리하는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유스케이스.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사용량을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기록하여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얼마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남지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않았을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때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촉구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받음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34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40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753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9818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en-US" sz="1100" b="0" i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유스케이스는</a:t>
                      </a: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사용할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때마다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사용량을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재고를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관리하기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Lab도우미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어플리케이션의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메뉴를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선택함으로써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시작된다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my Lab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</a:t>
                      </a: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사용한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,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사용량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업데이트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 2)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서프플로우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</a:t>
                      </a:r>
                      <a:endParaRPr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사용량이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업데이트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된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,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촉구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 3)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폐기할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,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폐기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 4)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사용량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업데이트</a:t>
                      </a:r>
                      <a:endParaRPr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2.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my Lab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메뉴의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중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사용한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남아있는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양을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%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단위로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표시하여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디스플레이한다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72295"/>
            <a:ext cx="4281269" cy="61840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099" y="172295"/>
            <a:ext cx="4281269" cy="61840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63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 sz="2400" dirty="0"/>
          </a:p>
        </p:txBody>
      </p:sp>
      <p:graphicFrame>
        <p:nvGraphicFramePr>
          <p:cNvPr id="208" name="Google Shape;208;p29"/>
          <p:cNvGraphicFramePr/>
          <p:nvPr>
            <p:extLst>
              <p:ext uri="{D42A27DB-BD31-4B8C-83A1-F6EECF244321}">
                <p14:modId xmlns:p14="http://schemas.microsoft.com/office/powerpoint/2010/main" val="400993115"/>
              </p:ext>
            </p:extLst>
          </p:nvPr>
        </p:nvGraphicFramePr>
        <p:xfrm>
          <a:off x="611187" y="1268412"/>
          <a:ext cx="7921600" cy="5121950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65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재고 소진 약품 관리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사용중인 약품들의 재고를 관리하는 유스케이스. 약품의 사용량을 기록하여 약품이 얼마 남지 않았을 때 구매 촉구 알림을 받음.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0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525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4250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2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.2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사용량 업데이트</a:t>
                      </a:r>
                      <a:endParaRPr lang="ko-KR" altLang="en-US" sz="1400" u="none" strike="noStrike" cap="none" dirty="0"/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시스템은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사용량“</a:t>
                      </a:r>
                      <a:r>
                        <a:rPr lang="ko-KR" alt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수정할 수 있는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화면에 출력한다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이때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 칸 오른쪽에 단위 목록도 함께 표시된다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단위는   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질량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 부피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(mL)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만을 이용한다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약품의 사용량을 입력하고 단위를 선택한다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입력된 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사용량을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단위로 환산하여 해당 약품의 남아있는 양에서 뺀다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11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</a:t>
                      </a:r>
                      <a:r>
                        <a:rPr lang="en-US" altLang="ko-KR" sz="11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en-US" altLang="ko-KR" sz="11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약품을 사용하고 남은 양을   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%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단위로 표시하여 그림과 함께 출력한 후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ko-KR" alt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종료한다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촉구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</a:t>
                      </a:r>
                      <a:endParaRPr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3.1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촉구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</a:t>
                      </a:r>
                      <a:endParaRPr sz="1400" u="none" strike="noStrike" cap="none" dirty="0"/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사용량이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업데이트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되면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약품에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남은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양을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확인한다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남아있는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양이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20% </a:t>
                      </a: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미만인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리스트에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추가한다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약품에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끝나면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Lab의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멤버들</a:t>
                      </a:r>
                      <a:endParaRPr 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에게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남아있는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양이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부족한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이름과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장소의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알림을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보낸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뒤, 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얼마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남지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않았습니다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.”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라는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메시지와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함께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리스트를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알림창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하단의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출력된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닫고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종료한다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 sz="2400" dirty="0"/>
          </a:p>
        </p:txBody>
      </p:sp>
      <p:graphicFrame>
        <p:nvGraphicFramePr>
          <p:cNvPr id="208" name="Google Shape;208;p29"/>
          <p:cNvGraphicFramePr/>
          <p:nvPr>
            <p:extLst>
              <p:ext uri="{D42A27DB-BD31-4B8C-83A1-F6EECF244321}">
                <p14:modId xmlns:p14="http://schemas.microsoft.com/office/powerpoint/2010/main" val="3072363585"/>
              </p:ext>
            </p:extLst>
          </p:nvPr>
        </p:nvGraphicFramePr>
        <p:xfrm>
          <a:off x="611187" y="1268412"/>
          <a:ext cx="7921600" cy="3920650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627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재고 소진 약품 관리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8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사용중인 약품들의 재고를 관리하는 유스케이스. 약품의 사용량을 기록하여 약품이 얼마 남지 않았을 때 구매 촉구 알림을 받음.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27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93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27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2603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폐기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4.1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폐기할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my Lab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메뉴에서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또는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Alarm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창에서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폐기할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선택한다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출력한다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4.2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폐기</a:t>
                      </a: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my Lab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폐기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“(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)을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폐기하시겠습니까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?”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출력해준다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Lab 멤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버가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Lab이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관리하는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리스트에서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삭제해준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후, </a:t>
                      </a:r>
                      <a:r>
                        <a:rPr lang="en-US" sz="110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en-US" sz="1100" u="none" strike="noStrike" cap="none" dirty="0" err="1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en-US" sz="110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sz="1100" u="none" strike="noStrike" cap="none" dirty="0" err="1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종료한다</a:t>
                      </a:r>
                      <a:r>
                        <a:rPr lang="en-US" sz="110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u="none" strike="noStrike" cap="none" dirty="0">
                        <a:solidFill>
                          <a:srgbClr val="0432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224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 sz="2400" dirty="0"/>
          </a:p>
        </p:txBody>
      </p:sp>
      <p:sp>
        <p:nvSpPr>
          <p:cNvPr id="214" name="Google Shape;214;p3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5" name="Google Shape;215;p30"/>
          <p:cNvGraphicFramePr/>
          <p:nvPr/>
        </p:nvGraphicFramePr>
        <p:xfrm>
          <a:off x="611187" y="1268412"/>
          <a:ext cx="7921625" cy="1816100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Alternative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입력된 사용량이 남아있는 양을 초과한 경우</a:t>
                      </a:r>
                      <a:endParaRPr sz="1400" u="none" strike="noStrike" cap="none"/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분기점: Basic Flow 2.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“사용량을 잘 못 입력하셨습니다.”라는 메시지를 출력한 후, </a:t>
                      </a:r>
                      <a:r>
                        <a:rPr lang="en-US" sz="1100" b="0" i="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</a:t>
                      </a:r>
                      <a:r>
                        <a:rPr lang="en-US" sz="110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en-US" sz="1100" b="0" i="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으로 돌아간다.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9" y="172254"/>
            <a:ext cx="4281283" cy="61840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089" y="172233"/>
            <a:ext cx="4281290" cy="61840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33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9457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altLang="ko-KR" sz="2400" dirty="0"/>
              <a:t>Use Case Specification</a:t>
            </a:r>
            <a:endParaRPr sz="2400" strike="sngStrike" dirty="0"/>
          </a:p>
        </p:txBody>
      </p:sp>
      <p:sp>
        <p:nvSpPr>
          <p:cNvPr id="130" name="Google Shape;130;p1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1" name="Google Shape;131;p18"/>
          <p:cNvGraphicFramePr/>
          <p:nvPr>
            <p:extLst>
              <p:ext uri="{D42A27DB-BD31-4B8C-83A1-F6EECF244321}">
                <p14:modId xmlns:p14="http://schemas.microsoft.com/office/powerpoint/2010/main" val="3233373942"/>
              </p:ext>
            </p:extLst>
          </p:nvPr>
        </p:nvGraphicFramePr>
        <p:xfrm>
          <a:off x="611200" y="1249062"/>
          <a:ext cx="7921600" cy="5368480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713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기기 관리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64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멤버들이 기기를 등록하거나 삭제하고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 기기의 사용을 예약하는 것은 물론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예약시간을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삭제할 수 있음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186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23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869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6093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1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유스케이스는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멤버가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실험실에 기기를 추가하거나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삭제하기 위해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또 이미 추가된 기기의 사용을 예약하거나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신청된 예약을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하기 위해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도우미 어플리케이션의 해당 메뉴를 선택함으로써 시작된다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my Lab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기기 관리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 기기 추가인 경우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추가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(step2)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수행</a:t>
                      </a:r>
                      <a:endParaRPr lang="ko-KR" altLang="en-US"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 기기 삭제인 경우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삭제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수행</a:t>
                      </a:r>
                      <a:endParaRPr lang="ko-KR" altLang="en-US"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 기기 사용 예약인 경우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사용 예약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수행</a:t>
                      </a:r>
                      <a:endParaRPr lang="ko-KR" altLang="en-US"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 기기 사용 예약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 경우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예약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수행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추가</a:t>
                      </a:r>
                      <a:endParaRPr lang="ko-KR" altLang="en-US" sz="1400" u="none" strike="noStrike" cap="none" dirty="0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추가</a:t>
                      </a:r>
                      <a:endParaRPr lang="ko-KR" altLang="en-US" sz="1400" u="none" strike="noStrike" cap="none" dirty="0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멤버는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추가 버튼을 클릭한다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기기 추가 창을 화면에 띄워준다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 기기의 </a:t>
                      </a:r>
                      <a:endParaRPr lang="en-US" altLang="ko-KR"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이름을 입력하고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(AF1)</a:t>
                      </a:r>
                      <a:r>
                        <a:rPr lang="en-US" altLang="ko-KR" sz="1100" b="0" i="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 버튼을 누른다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제출된 기기의 이름을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리스트에 추가한 후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ko-KR" alt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</a:t>
                      </a:r>
                      <a:endParaRPr lang="en-US" altLang="ko-KR" sz="1100" b="0" i="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 종료한다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b="0" i="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ko-KR" alt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endParaRPr lang="ko-KR" alt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Malgun Gothic"/>
                        <a:cs typeface="Arial"/>
                        <a:sym typeface="Arial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3508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altLang="ko-KR" sz="2400" dirty="0"/>
              <a:t>Use Case Specification</a:t>
            </a:r>
            <a:endParaRPr sz="2400" strike="sngStrike" dirty="0"/>
          </a:p>
        </p:txBody>
      </p:sp>
      <p:sp>
        <p:nvSpPr>
          <p:cNvPr id="130" name="Google Shape;130;p1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1" name="Google Shape;131;p18"/>
          <p:cNvGraphicFramePr/>
          <p:nvPr>
            <p:extLst>
              <p:ext uri="{D42A27DB-BD31-4B8C-83A1-F6EECF244321}">
                <p14:modId xmlns:p14="http://schemas.microsoft.com/office/powerpoint/2010/main" val="73970747"/>
              </p:ext>
            </p:extLst>
          </p:nvPr>
        </p:nvGraphicFramePr>
        <p:xfrm>
          <a:off x="611200" y="1249063"/>
          <a:ext cx="7921600" cy="4074669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830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기기 관리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276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멤버들이 기기를 등록하거나 삭제하고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 기기의 사용을 예약하는 것은 물론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예약시간을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삭제할 수 있음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30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987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30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345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삭제</a:t>
                      </a:r>
                      <a:endParaRPr lang="ko-KR" altLang="en-US" sz="14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3.1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삭제할 기기 선택</a:t>
                      </a:r>
                      <a:endParaRPr lang="ko-KR" altLang="en-US" sz="14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리스트에서 삭제하고자 하는 기기를 선택한 후 하단의 기기 삭제 버튼을 클릭한다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화면상에 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“정말로 삭제하시겠습니까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?”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라는 메시지를 출력한다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lang="ko-KR" altLang="en-US" sz="14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3.2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삭제 확인</a:t>
                      </a:r>
                      <a:endParaRPr lang="ko-KR" altLang="en-US" sz="14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삭제확인 버튼을 선택하면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선택한 기기의 이름을 리스트에서 삭제한 후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ko-KR" alt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-US" altLang="ko-KR"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종료한다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lang="en-US" altLang="ko-KR" sz="1100" b="0" i="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lang="ko-KR" alt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endParaRPr lang="ko-KR" alt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Malgun Gothic"/>
                        <a:cs typeface="Arial"/>
                        <a:sym typeface="Arial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141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altLang="ko-KR" sz="2400" dirty="0"/>
              <a:t>Use Case Specification</a:t>
            </a:r>
            <a:endParaRPr sz="2400" strike="sngStrike" dirty="0"/>
          </a:p>
        </p:txBody>
      </p:sp>
      <p:sp>
        <p:nvSpPr>
          <p:cNvPr id="130" name="Google Shape;130;p1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1" name="Google Shape;131;p18"/>
          <p:cNvGraphicFramePr/>
          <p:nvPr>
            <p:extLst>
              <p:ext uri="{D42A27DB-BD31-4B8C-83A1-F6EECF244321}">
                <p14:modId xmlns:p14="http://schemas.microsoft.com/office/powerpoint/2010/main" val="3334515234"/>
              </p:ext>
            </p:extLst>
          </p:nvPr>
        </p:nvGraphicFramePr>
        <p:xfrm>
          <a:off x="611200" y="1249062"/>
          <a:ext cx="7921600" cy="5183499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73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기기 관리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멤버들이 기기를 등록하거나 삭제하고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 기기의 사용을 예약하는 것은 물론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예약시간을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삭제할 수 있음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10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343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사용 예약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4.1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할 기기 선택</a:t>
                      </a:r>
                      <a:endParaRPr lang="ko-KR" altLang="en-US"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my L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멤버는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리스트에서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 기기를 선택한다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출력되는 화면의 상단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화살표를 이용해 날짜 별 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예약현황을 확인한다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lang="ko-KR" altLang="en-US"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4.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기기 예약 시간 선택</a:t>
                      </a:r>
                      <a:endParaRPr lang="ko-KR" altLang="en-US"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하단의 예약하기 버튼을 클릭한다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시스템은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예약 창을 띄워준다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멤버는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사용을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 시간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구역을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 단위로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후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 하단의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선택한다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 시간 구역이 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 예약된 시간들과 겹치지 않는지 검사한다</a:t>
                      </a:r>
                      <a:r>
                        <a:rPr lang="en-US" altLang="ko-KR" sz="11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(AF2)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4.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기기 예약 확인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시스템은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기기이름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시간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하시겠습니까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라는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 출력한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멤버는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예약을 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진행하려고 할 경우 화면 하단의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신청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 버튼을 선택한다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기기이름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시간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예약되었습니다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＂라는 메시지를 화면상에 출력하며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ko-KR" alt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종료한다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Malgun Gothic"/>
                        <a:cs typeface="Arial"/>
                        <a:sym typeface="Arial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11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altLang="ko-KR" sz="2400" dirty="0"/>
              <a:t>Use Case Specification</a:t>
            </a:r>
            <a:endParaRPr sz="2400" strike="sngStrike" dirty="0"/>
          </a:p>
        </p:txBody>
      </p:sp>
      <p:sp>
        <p:nvSpPr>
          <p:cNvPr id="130" name="Google Shape;130;p1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1" name="Google Shape;131;p18"/>
          <p:cNvGraphicFramePr/>
          <p:nvPr>
            <p:extLst>
              <p:ext uri="{D42A27DB-BD31-4B8C-83A1-F6EECF244321}">
                <p14:modId xmlns:p14="http://schemas.microsoft.com/office/powerpoint/2010/main" val="1746482904"/>
              </p:ext>
            </p:extLst>
          </p:nvPr>
        </p:nvGraphicFramePr>
        <p:xfrm>
          <a:off x="611200" y="1249062"/>
          <a:ext cx="7921600" cy="3915494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800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기기 관리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멤버들이 기기를 등록하거나 삭제하고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 기기의 사용을 예약하는 것은 물론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예약시간을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삭제할 수 있음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17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156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323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009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예약 삭제</a:t>
                      </a:r>
                      <a:endParaRPr lang="ko-KR" altLang="en-US" sz="14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5.1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시간 삭제를 원하는 기기 선택</a:t>
                      </a:r>
                      <a:endParaRPr lang="ko-KR" altLang="en-US" sz="14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자신이 예약한 기기 중에서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시간을 삭제할 기기를 선택한 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화면의 상단 화살표를 이용해 예약 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삭제를 원하는 날짜로 이동한다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자신이 예약한 시간대의 오른쪽에 위치한 ‘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x’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클릭한다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lang="ko-KR" altLang="en-US" sz="1100" b="1" u="none" strike="noStrike" cap="none" dirty="0">
                        <a:solidFill>
                          <a:srgbClr val="00FF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5.2 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삭제 확인</a:t>
                      </a:r>
                      <a:endParaRPr lang="ko-KR" altLang="en-US" sz="14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예약된 시간대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기기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예약을 취소하시겠습니까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?”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라는 메시지와 함께 ‘확인’ 버튼을 화면상에 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 확인 버튼을 누르면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ko-KR" alt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종료한다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Malgun Gothic"/>
                        <a:cs typeface="Arial"/>
                        <a:sym typeface="Arial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8999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/>
              <a:t>Use Case Specification</a:t>
            </a:r>
            <a:endParaRPr sz="2400" dirty="0"/>
          </a:p>
        </p:txBody>
      </p:sp>
      <p:sp>
        <p:nvSpPr>
          <p:cNvPr id="235" name="Google Shape;235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graphicFrame>
        <p:nvGraphicFramePr>
          <p:cNvPr id="236" name="Google Shape;236;p33"/>
          <p:cNvGraphicFramePr/>
          <p:nvPr>
            <p:extLst>
              <p:ext uri="{D42A27DB-BD31-4B8C-83A1-F6EECF244321}">
                <p14:modId xmlns:p14="http://schemas.microsoft.com/office/powerpoint/2010/main" val="148821317"/>
              </p:ext>
            </p:extLst>
          </p:nvPr>
        </p:nvGraphicFramePr>
        <p:xfrm>
          <a:off x="611187" y="1240125"/>
          <a:ext cx="7921625" cy="2470924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5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Alternative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47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AF1.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이름이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존재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이름일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endParaRPr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2.1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기기입니다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화면상에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후,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2.1로</a:t>
                      </a:r>
                      <a:r>
                        <a:rPr lang="en-US" sz="1100" u="none" strike="noStrike" cap="none" dirty="0">
                          <a:solidFill>
                            <a:srgbClr val="0432FF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rgbClr val="0432FF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b="0" i="0" u="none" strike="noStrike" cap="none" dirty="0">
                          <a:solidFill>
                            <a:srgbClr val="0432FF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400" u="none" strike="noStrike" cap="none" dirty="0">
                        <a:solidFill>
                          <a:srgbClr val="0432FF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 dirty="0">
                        <a:solidFill>
                          <a:srgbClr val="0432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시간이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예약중인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endParaRPr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4.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“그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시간은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예약중입니다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.“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화면상에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후, 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4.2로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400" u="none" strike="noStrike" cap="none" dirty="0"/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9" y="172254"/>
            <a:ext cx="4281276" cy="61840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096" y="172233"/>
            <a:ext cx="4281283" cy="61840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39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939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 sz="2400" strike="sngStrike" dirty="0"/>
          </a:p>
        </p:txBody>
      </p:sp>
      <p:sp>
        <p:nvSpPr>
          <p:cNvPr id="123" name="Google Shape;123;p1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4" name="Google Shape;124;p17"/>
          <p:cNvGraphicFramePr/>
          <p:nvPr>
            <p:extLst>
              <p:ext uri="{D42A27DB-BD31-4B8C-83A1-F6EECF244321}">
                <p14:modId xmlns:p14="http://schemas.microsoft.com/office/powerpoint/2010/main" val="596229616"/>
              </p:ext>
            </p:extLst>
          </p:nvPr>
        </p:nvGraphicFramePr>
        <p:xfrm>
          <a:off x="611187" y="1268412"/>
          <a:ext cx="7921600" cy="4805135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0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화학실험실에서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사용하는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등록하고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삭제하는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과정에서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추천받고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선택받아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보관장소별로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받아볼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놓은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상태임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0929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유스케이스는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등록하거나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및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Lab도우미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어플리케이션의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선택함으로써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시작한다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my Lab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</a:t>
                      </a:r>
                      <a:endParaRPr sz="11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추가하는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(step2)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</a:t>
                      </a:r>
                      <a:endParaRPr sz="11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위치를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바꾸는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약품위치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바꾸기</a:t>
                      </a:r>
                      <a:r>
                        <a:rPr lang="en-US" sz="1100" b="0" i="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p3)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</a:t>
                      </a: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입고</a:t>
                      </a:r>
                      <a:endParaRPr lang="en-US" altLang="ko-KR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Malgun Gothic"/>
                        <a:cs typeface="Arial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Malgun Gothic"/>
                          <a:cs typeface="Arial"/>
                          <a:sym typeface="Arial"/>
                        </a:rPr>
                        <a:t>    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 이름 입력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Malgun Gothic"/>
                        <a:cs typeface="Arial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Malgun Gothic"/>
                          <a:cs typeface="Arial"/>
                          <a:sym typeface="Arial"/>
                        </a:rPr>
                        <a:t>         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 추가 버튼을 누른 후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상단의 검색 창에 새로 등록을 원하는 약품의 이름을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(AF1)                      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해당 약품 이름을 검색해 해당 약품의 정보를 받아와 화면에 출력해준다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약품 별칭을 입력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 후 중복확인 버튼을 누른다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altLang="ko-KR" sz="11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(AF2) (AF3)</a:t>
                      </a:r>
                      <a:endParaRPr lang="ko-KR" altLang="en-US" sz="11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endParaRPr sz="1100" u="none" strike="sng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096" y="172191"/>
            <a:ext cx="4281312" cy="61841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20" y="172191"/>
            <a:ext cx="4281305" cy="61841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40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34257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20" y="172191"/>
            <a:ext cx="4281305" cy="61841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096" y="172149"/>
            <a:ext cx="4281312" cy="61841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41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90162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20" y="172191"/>
            <a:ext cx="4281305" cy="61841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096" y="172149"/>
            <a:ext cx="4281334" cy="61841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42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08203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400" dirty="0"/>
              <a:t>Use Case Specification</a:t>
            </a:r>
            <a:endParaRPr sz="2400" dirty="0"/>
          </a:p>
        </p:txBody>
      </p:sp>
      <p:sp>
        <p:nvSpPr>
          <p:cNvPr id="242" name="Google Shape;242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243" name="Google Shape;243;p34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97272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4" name="Google Shape;244;p34"/>
          <p:cNvGraphicFramePr/>
          <p:nvPr>
            <p:extLst>
              <p:ext uri="{D42A27DB-BD31-4B8C-83A1-F6EECF244321}">
                <p14:modId xmlns:p14="http://schemas.microsoft.com/office/powerpoint/2010/main" val="2151224205"/>
              </p:ext>
            </p:extLst>
          </p:nvPr>
        </p:nvGraphicFramePr>
        <p:xfrm>
          <a:off x="611187" y="1268413"/>
          <a:ext cx="7921600" cy="5090294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1844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9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Lab약품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사용에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따른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유효기간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의심질병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</a:t>
                      </a:r>
                      <a:endParaRPr sz="11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864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9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Lab에서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사용되는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유효기간이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끝나감을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알려주거나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신체에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유해한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장기간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사용할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경우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발생할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질병을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알려주는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endParaRPr sz="11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31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9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Clock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my Lab 멤버</a:t>
                      </a:r>
                      <a:endParaRPr sz="11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40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Precondition</a:t>
                      </a:r>
                      <a:endParaRPr sz="14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844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Basic Flow</a:t>
                      </a:r>
                      <a:endParaRPr sz="14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4673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 </a:t>
                      </a:r>
                      <a:r>
                        <a:rPr lang="en-US" sz="1100" u="none" strike="noStrike" cap="none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유스케이스는</a:t>
                      </a:r>
                      <a:r>
                        <a:rPr lang="en-US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</a:t>
                      </a:r>
                      <a:r>
                        <a:rPr lang="en-US" altLang="ko-KR" sz="1100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Clock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매일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(09시)</a:t>
                      </a:r>
                      <a:r>
                        <a:rPr lang="en-US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</a:t>
                      </a:r>
                      <a:r>
                        <a:rPr lang="en-US" sz="1100" u="none" strike="noStrike" cap="none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자동으로</a:t>
                      </a:r>
                      <a:r>
                        <a:rPr lang="en-US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시작된다</a:t>
                      </a:r>
                      <a:r>
                        <a:rPr lang="en-US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1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my Lab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사용에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따른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유효기간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의심질병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</a:t>
                      </a:r>
                      <a:endParaRPr lang="en-US" sz="11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사용되는 약품의 유효기간이 거의 끝나는 것의 알림을 발생시키는 경우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 유효기간 알림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(step 2) </a:t>
                      </a:r>
                      <a:r>
                        <a:rPr lang="ko-KR" alt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서브플로우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수행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-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유해성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사용하여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약품에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질병이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할 수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경우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사용기간에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따른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의심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질병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(step 3)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서브플로우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</a:t>
                      </a:r>
                      <a:endParaRPr lang="en-US" sz="11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1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 유효 기간 알림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2.1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 유효 기간 알림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10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Clock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하루 중 지정된 시간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(09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되면 시스템의 유효기간 검사 로직을 실행 시킨다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로직이 실행되면 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rgbClr val="0432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시스템에 존재하는 모든 약품을 대상으로 약품의 유효기간을 검사한다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알림은 유효기간의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7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1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당일 으로 하며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날짜가 되면 </a:t>
                      </a:r>
                      <a:r>
                        <a:rPr lang="ko-KR" altLang="en-US" sz="1100" u="none" strike="noStrike" cap="none" dirty="0">
                          <a:solidFill>
                            <a:srgbClr val="0432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해당 약품을 소유하고 있는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 Lab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모든 멤버들에게  약품의 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유효기간 알림을 보낸다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유효기간이 지나면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해당 약품의 남은 양을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바꾼 뒤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 </a:t>
                      </a:r>
                      <a:r>
                        <a:rPr lang="ko-KR" altLang="en-US" sz="1100" u="none" strike="noStrike" cap="none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유스케이스를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100" u="none" strike="noStrike" cap="none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종료한다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u="none" strike="noStrike" cap="none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1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400" dirty="0"/>
              <a:t>Use Case Specification</a:t>
            </a:r>
            <a:endParaRPr sz="2400" dirty="0"/>
          </a:p>
        </p:txBody>
      </p:sp>
      <p:sp>
        <p:nvSpPr>
          <p:cNvPr id="250" name="Google Shape;250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251" name="Google Shape;251;p35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97272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2" name="Google Shape;252;p35"/>
          <p:cNvGraphicFramePr/>
          <p:nvPr>
            <p:extLst>
              <p:ext uri="{D42A27DB-BD31-4B8C-83A1-F6EECF244321}">
                <p14:modId xmlns:p14="http://schemas.microsoft.com/office/powerpoint/2010/main" val="4155640279"/>
              </p:ext>
            </p:extLst>
          </p:nvPr>
        </p:nvGraphicFramePr>
        <p:xfrm>
          <a:off x="611187" y="1268412"/>
          <a:ext cx="7921600" cy="3423457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91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Use Case Name</a:t>
                      </a:r>
                      <a:endParaRPr sz="11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9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 Lab약품 사용에 따른 유효기간, 의심질병 알림</a:t>
                      </a:r>
                      <a:endParaRPr sz="11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67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Brief Description</a:t>
                      </a:r>
                      <a:endParaRPr sz="11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9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Lab에서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사용되는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유효기간이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끝나감을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알려주거나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신체에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유해한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장기간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사용할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경우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발생할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질병을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알려주는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endParaRPr sz="11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1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Principal Actor</a:t>
                      </a:r>
                      <a:endParaRPr sz="11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9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lock, my Lab 멤버</a:t>
                      </a:r>
                      <a:endParaRPr sz="11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91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Precondition</a:t>
                      </a:r>
                      <a:endParaRPr sz="11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5919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Basic Flow</a:t>
                      </a:r>
                      <a:endParaRPr sz="11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930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기간에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따른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의심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질병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</a:t>
                      </a:r>
                      <a:endParaRPr lang="en-US" sz="11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3.1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 사용 기간에 따른 의심 질병 알림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10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</a:t>
                      </a:r>
                      <a:r>
                        <a:rPr lang="en-US" altLang="ko-KR" sz="1100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Clock</a:t>
                      </a:r>
                      <a:r>
                        <a:rPr lang="en-US" altLang="ko-KR" sz="1100" u="none" strike="noStrike" cap="none" dirty="0" err="1">
                          <a:solidFill>
                            <a:srgbClr val="0432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</a:t>
                      </a:r>
                      <a:r>
                        <a:rPr lang="en-US" altLang="ko-KR" sz="1100" u="none" strike="noStrike" cap="none" dirty="0">
                          <a:solidFill>
                            <a:srgbClr val="0432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하루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중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지정된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되면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시스템의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질병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로직을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시켜준다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로직이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실행되면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rgbClr val="0432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</a:t>
                      </a:r>
                      <a:r>
                        <a:rPr lang="en-US" altLang="ko-KR" sz="1100" u="none" strike="noStrike" cap="none" dirty="0">
                          <a:solidFill>
                            <a:srgbClr val="0432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432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시스템에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존재하는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대상으로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시간과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비교해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계산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준다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만약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기간이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약품의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권장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건강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초과했을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경우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100" u="none" strike="noStrike" cap="none" dirty="0" err="1">
                          <a:solidFill>
                            <a:srgbClr val="0432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</a:t>
                      </a:r>
                      <a:r>
                        <a:rPr lang="en-US" altLang="ko-KR" sz="1100" u="none" strike="noStrike" cap="none" dirty="0">
                          <a:solidFill>
                            <a:srgbClr val="0432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소유하고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있는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Lab의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my Lab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멤버들에게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약품의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장기간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사용으로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인한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질병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발생의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가능성을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알려주는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시킨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뒤,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본 </a:t>
                      </a:r>
                      <a:r>
                        <a:rPr lang="en-US" altLang="ko-KR" sz="1100" u="none" strike="noStrike" cap="none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유스케이스를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종료한다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단,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동일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대상으로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동일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알람은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6개월동안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다시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발생될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)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20" y="172149"/>
            <a:ext cx="4281305" cy="61841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096" y="172097"/>
            <a:ext cx="4281334" cy="61841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45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267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067" y="171993"/>
            <a:ext cx="4281363" cy="61841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20" y="172097"/>
            <a:ext cx="4281334" cy="61841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46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79227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20" y="171993"/>
            <a:ext cx="4281334" cy="61841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067" y="171827"/>
            <a:ext cx="4281363" cy="61841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47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2588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3EBB3-BDD5-794C-A9F2-CE63E397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Initial Data Set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F5B0A1-73E6-2F47-8898-39CF5C8B0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268760"/>
            <a:ext cx="8229600" cy="4968552"/>
          </a:xfrm>
        </p:spPr>
        <p:txBody>
          <a:bodyPr/>
          <a:lstStyle/>
          <a:p>
            <a:r>
              <a:rPr kumimoji="1" lang="en" altLang="ko-KR" dirty="0">
                <a:hlinkClick r:id="rId2"/>
              </a:rPr>
              <a:t>Initial Data Set.xlsx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A41AA4-910D-DA42-84E6-B3522BE224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954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altLang="ko-KR" sz="2400" dirty="0"/>
              <a:t>Use Case Specification</a:t>
            </a:r>
            <a:endParaRPr sz="2400" strike="sngStrike" dirty="0"/>
          </a:p>
        </p:txBody>
      </p:sp>
      <p:sp>
        <p:nvSpPr>
          <p:cNvPr id="130" name="Google Shape;130;p1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1" name="Google Shape;131;p18"/>
          <p:cNvGraphicFramePr/>
          <p:nvPr>
            <p:extLst>
              <p:ext uri="{D42A27DB-BD31-4B8C-83A1-F6EECF244321}">
                <p14:modId xmlns:p14="http://schemas.microsoft.com/office/powerpoint/2010/main" val="3169007692"/>
              </p:ext>
            </p:extLst>
          </p:nvPr>
        </p:nvGraphicFramePr>
        <p:xfrm>
          <a:off x="611200" y="1249062"/>
          <a:ext cx="7921600" cy="5305419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73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약품 보관 장소 관리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556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나의 화학실험실에서 사용하는 약품을 등록하고 삭제하는 과정에서 보관장소를 추천받고 선택받아 보관장소별로 약품을 확인할 수 있는 유스케이스. 약품의 보관 선택시 위험 알림을 받아볼 수도 있음.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멤버는 이미 my Lab을 등록해 놓은 상태임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10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343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2.2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Malgun Gothic"/>
                        <a:cs typeface="Arial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Malgun Gothic"/>
                          <a:cs typeface="Arial"/>
                          <a:sym typeface="Arial"/>
                        </a:rPr>
                        <a:t>          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누르고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하였을때</a:t>
                      </a:r>
                      <a:r>
                        <a:rPr lang="en-US" sz="1100" b="0" i="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녹는점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끓는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성상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정보를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바탕으로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최적의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추천해준다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여기서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각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장소들에는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각각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습도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산소농도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폭발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방지의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속성이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지정되어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대해</a:t>
                      </a:r>
                      <a:endParaRPr lang="ko-KR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615950" lvl="1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 성상이 고체일 경우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녹는점 이하의 온도인 장소를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endParaRPr lang="ko-KR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615950" lvl="1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성상이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액체일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녹는점과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끓는점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온도인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615950" lvl="1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성상이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기체일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끓는점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이상의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온도인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선별해준다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빛과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반응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조도가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낮은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선별해준다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조해성이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있거나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풍해성이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습도가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낮은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선별해준다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연소성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인화성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발화성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폭발성이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산소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농도가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낮은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폭발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된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선별해준다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(AF4)</a:t>
                      </a:r>
                      <a:endParaRPr sz="11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놓은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리스트에서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장소A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)“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으로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 strike="sngStrike" dirty="0"/>
          </a:p>
        </p:txBody>
      </p:sp>
      <p:sp>
        <p:nvSpPr>
          <p:cNvPr id="137" name="Google Shape;137;p19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8" name="Google Shape;138;p19"/>
          <p:cNvGraphicFramePr/>
          <p:nvPr>
            <p:extLst>
              <p:ext uri="{D42A27DB-BD31-4B8C-83A1-F6EECF244321}">
                <p14:modId xmlns:p14="http://schemas.microsoft.com/office/powerpoint/2010/main" val="905989810"/>
              </p:ext>
            </p:extLst>
          </p:nvPr>
        </p:nvGraphicFramePr>
        <p:xfrm>
          <a:off x="611187" y="1268413"/>
          <a:ext cx="7921600" cy="4695699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936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약품 보관 장소 관리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5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나의 화학실험실에서 사용하는 약품을 등록하고 삭제하는 과정에서 보관장소를 추천받고 선택받아 보관장소별로 약품을 확인할 수 있는 유스케이스. 약품의 보관 선택시 위험 알림을 받아볼 수도 있음.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36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7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멤버는 이미 my Lab을 등록해 놓은 상태임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365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0632">
                <a:tc gridSpan="2">
                  <a:txBody>
                    <a:bodyPr/>
                    <a:lstStyle/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2.3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및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적합성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1100" u="none" strike="noStrike" cap="none" dirty="0">
                        <a:solidFill>
                          <a:srgbClr val="FF0000"/>
                        </a:solidFill>
                      </a:endParaRP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Lab멤버는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중이던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보관되길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선택하거나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받지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않은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뒤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클릭한다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(AF5)</a:t>
                      </a:r>
                      <a:endParaRPr sz="11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pH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및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특성을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바탕으로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-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pH가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7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미만일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되어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중 pH 7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초과하는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검사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</a:t>
                      </a: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해준다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-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pH가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7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초과일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되어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중 pH 7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미만인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검사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해준다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-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혼재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할 수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위험물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분류체계에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해당되는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존재하는지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검사해준다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(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 : 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산화성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(제1류)와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가연성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(제2류)는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함께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존재하면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안된다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)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각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케이스에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해당되지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않는다면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(AF6)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그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</a:t>
                      </a: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한 후, “(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)이 (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)에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되었습니다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.(20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XX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.XX.XX)” 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출력하며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종료한다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457200" y="276737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 dirty="0"/>
          </a:p>
        </p:txBody>
      </p:sp>
      <p:sp>
        <p:nvSpPr>
          <p:cNvPr id="144" name="Google Shape;144;p2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5" name="Google Shape;145;p20"/>
          <p:cNvGraphicFramePr/>
          <p:nvPr>
            <p:extLst>
              <p:ext uri="{D42A27DB-BD31-4B8C-83A1-F6EECF244321}">
                <p14:modId xmlns:p14="http://schemas.microsoft.com/office/powerpoint/2010/main" val="2528002021"/>
              </p:ext>
            </p:extLst>
          </p:nvPr>
        </p:nvGraphicFramePr>
        <p:xfrm>
          <a:off x="611200" y="1275415"/>
          <a:ext cx="7921600" cy="5498842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887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약품 보관 장소 관리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607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나의 화학실험실에서 사용하는 약품을 등록하고 삭제하는 과정에서 보관장소를 추천받고 선택받아 보관장소별로 약품을 확인할 수 있는 유스케이스. 약품의 보관 선택시 위험 알림을 받아볼 수도 있음.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887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10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놓은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상태임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887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30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바꾸기</a:t>
                      </a:r>
                      <a:endParaRPr lang="en-US" sz="1100" u="none" strike="noStrike" cap="none" dirty="0">
                        <a:solidFill>
                          <a:srgbClr val="000000"/>
                        </a:solidFill>
                        <a:latin typeface="Arial"/>
                        <a:ea typeface="Malgun Gothic"/>
                        <a:cs typeface="Arial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Malgun Gothic"/>
                          <a:cs typeface="Arial"/>
                          <a:sym typeface="Arial"/>
                        </a:rPr>
                        <a:t>     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3.1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변경할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Lab멤버는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등록했던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위해서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상단의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검색창에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검색한다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00050" lvl="3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Lab멤버는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리스트업되어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표출된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중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대상을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</a:p>
                    <a:p>
                      <a:pPr marL="400050" lvl="3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보관장소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1100" b="1" dirty="0">
                        <a:solidFill>
                          <a:srgbClr val="00FF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00050" lvl="3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장소수정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과 ‘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닫기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dirty="0">
                        <a:solidFill>
                          <a:srgbClr val="00FF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00050" lvl="3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Lab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수정하기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클릭하면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수정할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lang="ko-KR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2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2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3.2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 보관될 장소 추천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시스템은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약품의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녹는점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끓는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성상 등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정보를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바탕으로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약품 보관 최적의 장소를 추천해준다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여기서 각 등록된     </a:t>
                      </a:r>
                      <a:endParaRPr lang="en-US" altLang="ko-KR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장소들에는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각각 온도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조도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습도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산소농도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폭발 방지의 속성이 지정되어 있다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추가 될 약품에 대해</a:t>
                      </a:r>
                    </a:p>
                    <a:p>
                      <a:pPr marL="615950" lvl="1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 성상이 고체일 경우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녹는점 이하의 온도인 장소를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endParaRPr lang="ko-KR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615950" lvl="1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 성상이 액체일 경우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녹는점과 끓는점 사이의 온도인 장소를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endParaRPr lang="ko-KR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615950" lvl="1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 성상이 기체일 경우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끓는점 이상의 온도인 장소를 선별해준다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lang="ko-KR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추가 될 약품이 빛과 반응 하는 약품일 경우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조도가 낮은 장소를 선별해준다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sz="24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 strike="sngStrike"/>
          </a:p>
        </p:txBody>
      </p:sp>
      <p:sp>
        <p:nvSpPr>
          <p:cNvPr id="151" name="Google Shape;151;p21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2" name="Google Shape;152;p21"/>
          <p:cNvGraphicFramePr/>
          <p:nvPr>
            <p:extLst>
              <p:ext uri="{D42A27DB-BD31-4B8C-83A1-F6EECF244321}">
                <p14:modId xmlns:p14="http://schemas.microsoft.com/office/powerpoint/2010/main" val="1434059918"/>
              </p:ext>
            </p:extLst>
          </p:nvPr>
        </p:nvGraphicFramePr>
        <p:xfrm>
          <a:off x="611187" y="1268413"/>
          <a:ext cx="7921600" cy="5501422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30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약품 보관 장소 관리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93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나의 화학실험실에서 사용하는 약품을 등록하고 삭제하는 과정에서 보관장소를 추천받고 선택받아 보관장소별로 약품을 확인할 수 있는 유스케이스. 약품의 보관 선택시 위험 알림을 받아볼 수도 있음.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65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68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놓은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상태임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655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9755">
                <a:tc gridSpan="2">
                  <a:txBody>
                    <a:bodyPr/>
                    <a:lstStyle/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추가 될 약품이 조해성이 있거나 풍해성이 있는 약품일 경우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습도가 낮은 장소를 선별해준다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altLang="ko-KR" sz="1100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시스템은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추가 될 약품이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연소성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인화성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발화성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폭발성이 있는 약품일 경우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산소 농도가 낮은 장소와 폭발 방지 </a:t>
                      </a: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처리가 된 장소를 선별해준다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(AF4)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기존에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등록해 놓은 장소들 리스트에서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선별 된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장소를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 장소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)“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으로 화면 상에 추천 </a:t>
                      </a: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결과를 출력한다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.3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및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적합성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1100" u="none" strike="noStrike" cap="none" dirty="0">
                        <a:solidFill>
                          <a:srgbClr val="FF0000"/>
                        </a:solidFill>
                      </a:endParaRP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my Lab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 중이던 약품이 보관되길 원하는 장소를 해당 리스트 중에 선택한다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 받은 장소를 선택하거나    </a:t>
                      </a: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 받지 않은 장소를 선택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 뒤 등록 버튼을 클릭한다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(AF5)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</a:t>
                      </a:r>
                      <a:r>
                        <a:rPr lang="ko-KR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약품의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pH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 및 특성을 바탕으로</a:t>
                      </a: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pH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미만일 경우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장소에 이미 보관 되어 있는 약품들 중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pH 7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초과하는 약품이 있는지 검사      </a:t>
                      </a: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해준다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lang="ko-KR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pH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초과일 경우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장소에 이미 보관 되어 있는 약품들 중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pH 7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미만인 약품이 있는지 검사 </a:t>
                      </a: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해준다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혼재 할 수 없는 위험물 분류체계에 해당되는 약품이 존재하는지 검사해준다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예시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산화성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고체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류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와 가연성 고체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류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 함께 존재하면 안된다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)</a:t>
                      </a:r>
                      <a:endParaRPr lang="ko-KR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</a:t>
                      </a:r>
                      <a:endParaRPr lang="ko-KR" altLang="en-US" sz="1100" b="0" i="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457200" y="276737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 dirty="0"/>
          </a:p>
        </p:txBody>
      </p:sp>
      <p:sp>
        <p:nvSpPr>
          <p:cNvPr id="144" name="Google Shape;144;p2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5" name="Google Shape;145;p20"/>
          <p:cNvGraphicFramePr/>
          <p:nvPr>
            <p:extLst>
              <p:ext uri="{D42A27DB-BD31-4B8C-83A1-F6EECF244321}">
                <p14:modId xmlns:p14="http://schemas.microsoft.com/office/powerpoint/2010/main" val="3022663986"/>
              </p:ext>
            </p:extLst>
          </p:nvPr>
        </p:nvGraphicFramePr>
        <p:xfrm>
          <a:off x="611200" y="1275416"/>
          <a:ext cx="7921600" cy="2211261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483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약품 보관 장소 관리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606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나의 화학실험실에서 사용하는 약품을 등록하고 삭제하는 과정에서 보관장소를 추천받고 선택받아 보관장소별로 약품을 확인할 수 있는 유스케이스. 약품의 보관 선택시 위험 알림을 받아볼 수도 있음.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83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50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놓은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상태임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4831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0908">
                <a:tc gridSpan="2">
                  <a:txBody>
                    <a:bodyPr/>
                    <a:lstStyle/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각 케이스에 해당되지 않는다면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(AF6)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등록한 약품 정보와 그 보관장소를 시스템 상에 저장</a:t>
                      </a: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한 후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“(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 이름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 장소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보관 등록 되었습니다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.(20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XX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.XX.XX)” 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 화면에 출력하며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ko-KR" alt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종료한다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b="0" i="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742261"/>
      </p:ext>
    </p:extLst>
  </p:cSld>
  <p:clrMapOvr>
    <a:masterClrMapping/>
  </p:clrMapOvr>
</p:sld>
</file>

<file path=ppt/theme/theme1.xml><?xml version="1.0" encoding="utf-8"?>
<a:theme xmlns:a="http://schemas.openxmlformats.org/drawingml/2006/main" name="PSJ">
  <a:themeElements>
    <a:clrScheme name="열정">
      <a:dk1>
        <a:srgbClr val="000000"/>
      </a:dk1>
      <a:lt1>
        <a:srgbClr val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3964</Words>
  <Application>Microsoft Macintosh PowerPoint</Application>
  <PresentationFormat>화면 슬라이드 쇼(4:3)</PresentationFormat>
  <Paragraphs>499</Paragraphs>
  <Slides>48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4" baseType="lpstr">
      <vt:lpstr>Malgun Gothic</vt:lpstr>
      <vt:lpstr>Malgun Gothic</vt:lpstr>
      <vt:lpstr>Noto Sans Symbols</vt:lpstr>
      <vt:lpstr>Arial</vt:lpstr>
      <vt:lpstr>Arial Narrow</vt:lpstr>
      <vt:lpstr>PSJ</vt:lpstr>
      <vt:lpstr>Use Case Specification</vt:lpstr>
      <vt:lpstr>Use Case Diagram</vt:lpstr>
      <vt:lpstr>PowerPoint 프레젠테이션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Use Case Specification</vt:lpstr>
      <vt:lpstr>Use Case Specification</vt:lpstr>
      <vt:lpstr>Use Case Specification</vt:lpstr>
      <vt:lpstr>Use Case Specification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Use Case Specification</vt:lpstr>
      <vt:lpstr>Use Case Specification</vt:lpstr>
      <vt:lpstr>Use Case Specification</vt:lpstr>
      <vt:lpstr>Use Case Specification</vt:lpstr>
      <vt:lpstr>PowerPoint 프레젠테이션</vt:lpstr>
      <vt:lpstr>Use Case Specification</vt:lpstr>
      <vt:lpstr>Use Case Specification</vt:lpstr>
      <vt:lpstr>Use Case Specification</vt:lpstr>
      <vt:lpstr>Use Case Specification</vt:lpstr>
      <vt:lpstr>Use Case Specification</vt:lpstr>
      <vt:lpstr>PowerPoint 프레젠테이션</vt:lpstr>
      <vt:lpstr>PowerPoint 프레젠테이션</vt:lpstr>
      <vt:lpstr>PowerPoint 프레젠테이션</vt:lpstr>
      <vt:lpstr>PowerPoint 프레젠테이션</vt:lpstr>
      <vt:lpstr>Use Case Specification</vt:lpstr>
      <vt:lpstr>Use Case Specification</vt:lpstr>
      <vt:lpstr>PowerPoint 프레젠테이션</vt:lpstr>
      <vt:lpstr>PowerPoint 프레젠테이션</vt:lpstr>
      <vt:lpstr>PowerPoint 프레젠테이션</vt:lpstr>
      <vt:lpstr>Initial Data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Specification</dc:title>
  <dc:creator>user</dc:creator>
  <cp:lastModifiedBy>정영모</cp:lastModifiedBy>
  <cp:revision>53</cp:revision>
  <dcterms:modified xsi:type="dcterms:W3CDTF">2019-10-26T13:50:28Z</dcterms:modified>
</cp:coreProperties>
</file>