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2"/>
  </p:notesMasterIdLst>
  <p:sldIdLst>
    <p:sldId id="261" r:id="rId2"/>
    <p:sldId id="316" r:id="rId3"/>
    <p:sldId id="315" r:id="rId4"/>
    <p:sldId id="260" r:id="rId5"/>
    <p:sldId id="324" r:id="rId6"/>
    <p:sldId id="330" r:id="rId7"/>
    <p:sldId id="331" r:id="rId8"/>
    <p:sldId id="329" r:id="rId9"/>
    <p:sldId id="323" r:id="rId10"/>
    <p:sldId id="265" r:id="rId11"/>
    <p:sldId id="332" r:id="rId12"/>
    <p:sldId id="318" r:id="rId13"/>
    <p:sldId id="319" r:id="rId14"/>
    <p:sldId id="266" r:id="rId15"/>
    <p:sldId id="263" r:id="rId16"/>
    <p:sldId id="262" r:id="rId17"/>
    <p:sldId id="272" r:id="rId18"/>
    <p:sldId id="277" r:id="rId19"/>
    <p:sldId id="281" r:id="rId20"/>
    <p:sldId id="278" r:id="rId21"/>
    <p:sldId id="274" r:id="rId22"/>
    <p:sldId id="325" r:id="rId23"/>
    <p:sldId id="275" r:id="rId24"/>
    <p:sldId id="276" r:id="rId25"/>
    <p:sldId id="327" r:id="rId26"/>
    <p:sldId id="328" r:id="rId27"/>
    <p:sldId id="292" r:id="rId28"/>
    <p:sldId id="317" r:id="rId29"/>
    <p:sldId id="320" r:id="rId30"/>
    <p:sldId id="321" r:id="rId31"/>
    <p:sldId id="301" r:id="rId32"/>
    <p:sldId id="303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문혁주" initials="문" lastIdx="1" clrIdx="0">
    <p:extLst>
      <p:ext uri="{19B8F6BF-5375-455C-9EA6-DF929625EA0E}">
        <p15:presenceInfo xmlns:p15="http://schemas.microsoft.com/office/powerpoint/2012/main" userId="문혁주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D39B"/>
    <a:srgbClr val="32B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78" autoAdjust="0"/>
    <p:restoredTop sz="89918" autoAdjust="0"/>
  </p:normalViewPr>
  <p:slideViewPr>
    <p:cSldViewPr snapToGrid="0">
      <p:cViewPr varScale="1">
        <p:scale>
          <a:sx n="78" d="100"/>
          <a:sy n="78" d="100"/>
        </p:scale>
        <p:origin x="2144" y="19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360CC-BB7A-461A-BC3D-9119C883F4A2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A778E-BE9B-49E8-8113-B36A44063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1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초기 시작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A778E-BE9B-49E8-8113-B36A440633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33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약품 등록 </a:t>
            </a:r>
            <a:r>
              <a:rPr lang="en-US" altLang="ko-KR" dirty="0"/>
              <a:t>(</a:t>
            </a:r>
            <a:r>
              <a:rPr lang="ko-KR" altLang="en-US" dirty="0"/>
              <a:t>회색</a:t>
            </a:r>
            <a:r>
              <a:rPr lang="en-US" altLang="ko-KR" dirty="0"/>
              <a:t> </a:t>
            </a:r>
            <a:r>
              <a:rPr lang="ko-KR" altLang="en-US" dirty="0"/>
              <a:t>플라스크 </a:t>
            </a:r>
            <a:r>
              <a:rPr lang="en-US" altLang="ko-KR" dirty="0"/>
              <a:t>+ 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약품 이름을 검색 시 </a:t>
            </a:r>
            <a:r>
              <a:rPr lang="en-US" altLang="ko-KR" dirty="0"/>
              <a:t>MSDS</a:t>
            </a:r>
            <a:r>
              <a:rPr lang="ko-KR" altLang="en-US" dirty="0"/>
              <a:t>에서 해당 약품 정보 읽어서 출력</a:t>
            </a:r>
            <a:endParaRPr lang="en-US" altLang="ko-KR" dirty="0"/>
          </a:p>
          <a:p>
            <a:r>
              <a:rPr lang="ko-KR" altLang="en-US" dirty="0"/>
              <a:t>원하는 별칭 설정 가능 </a:t>
            </a:r>
            <a:r>
              <a:rPr lang="en-US" altLang="ko-KR" dirty="0"/>
              <a:t>-&gt; </a:t>
            </a:r>
            <a:r>
              <a:rPr lang="ko-KR" altLang="en-US" dirty="0"/>
              <a:t>약품 별칭 입력 안할 시 자동으로 </a:t>
            </a:r>
            <a:r>
              <a:rPr lang="en-US" altLang="ko-KR" dirty="0"/>
              <a:t>‘</a:t>
            </a:r>
            <a:r>
              <a:rPr lang="ko-KR" altLang="en-US" dirty="0"/>
              <a:t>약품이름</a:t>
            </a:r>
            <a:r>
              <a:rPr lang="en-US" altLang="ko-KR" dirty="0"/>
              <a:t>+</a:t>
            </a:r>
            <a:r>
              <a:rPr lang="ko-KR" altLang="en-US" dirty="0"/>
              <a:t>숫자</a:t>
            </a:r>
            <a:r>
              <a:rPr lang="en-US" altLang="ko-KR" dirty="0"/>
              <a:t>’</a:t>
            </a:r>
            <a:r>
              <a:rPr lang="ko-KR" altLang="en-US" dirty="0"/>
              <a:t>로 명명</a:t>
            </a:r>
            <a:endParaRPr lang="en-US" altLang="ko-KR" dirty="0"/>
          </a:p>
          <a:p>
            <a:r>
              <a:rPr lang="ko-KR" altLang="en-US" dirty="0"/>
              <a:t>장소 선택 클릭 시 추천 장소와 그 외 보관 장소 나열 </a:t>
            </a:r>
            <a:r>
              <a:rPr lang="en-US" altLang="ko-KR" dirty="0"/>
              <a:t>(</a:t>
            </a:r>
            <a:r>
              <a:rPr lang="ko-KR" altLang="en-US" dirty="0"/>
              <a:t>장소 추가 가능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A778E-BE9B-49E8-8113-B36A440633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43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약품 보관 위험 알림 </a:t>
            </a:r>
            <a:endParaRPr lang="en-US" altLang="ko-KR" dirty="0"/>
          </a:p>
          <a:p>
            <a:r>
              <a:rPr lang="ko-KR" altLang="en-US" dirty="0"/>
              <a:t>방금 새로 등록한 약품이 기존의 약품과 같은 장소에 보관 했을 때 위험 한 경우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등록과 동시에 경고 팝업 발생</a:t>
            </a:r>
            <a:endParaRPr lang="en-US" altLang="ko-KR" dirty="0"/>
          </a:p>
          <a:p>
            <a:r>
              <a:rPr lang="ko-KR" altLang="en-US" dirty="0"/>
              <a:t>경고를 무시하거나</a:t>
            </a:r>
            <a:r>
              <a:rPr lang="en-US" altLang="ko-KR" dirty="0"/>
              <a:t>,</a:t>
            </a:r>
            <a:r>
              <a:rPr lang="ko-KR" altLang="en-US" dirty="0"/>
              <a:t> 보관장소를 변경 할 수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＇예＇ 버튼 클릭 시</a:t>
            </a:r>
            <a:r>
              <a:rPr lang="en-US" altLang="ko-KR" dirty="0"/>
              <a:t>,</a:t>
            </a:r>
            <a:r>
              <a:rPr lang="ko-KR" altLang="en-US" dirty="0"/>
              <a:t> 장소 수정 페이지로 이동 </a:t>
            </a:r>
            <a:r>
              <a:rPr lang="en-US" altLang="ko-KR" dirty="0"/>
              <a:t>(ppt 8</a:t>
            </a:r>
            <a:r>
              <a:rPr lang="ko-KR" altLang="en-US" dirty="0"/>
              <a:t>페이지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A778E-BE9B-49E8-8113-B36A440633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9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약품 등록 완료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A778E-BE9B-49E8-8113-B36A440633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43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유효기간</a:t>
            </a:r>
            <a:r>
              <a:rPr lang="en-US" altLang="ko-KR" dirty="0"/>
              <a:t>, </a:t>
            </a:r>
            <a:r>
              <a:rPr lang="ko-KR" altLang="en-US" dirty="0"/>
              <a:t>재고</a:t>
            </a:r>
            <a:r>
              <a:rPr lang="en-US" altLang="ko-KR" dirty="0"/>
              <a:t>, </a:t>
            </a:r>
            <a:r>
              <a:rPr lang="ko-KR" altLang="en-US" dirty="0"/>
              <a:t>장소 순으로 정렬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A778E-BE9B-49E8-8113-B36A440633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43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유효기간 순으로 정렬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A778E-BE9B-49E8-8113-B36A440633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20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이름으로 검색 </a:t>
            </a:r>
            <a:r>
              <a:rPr lang="en-US" altLang="ko-KR" dirty="0"/>
              <a:t>(My Lab </a:t>
            </a:r>
            <a:r>
              <a:rPr lang="ko-KR" altLang="en-US" dirty="0"/>
              <a:t>목록 내</a:t>
            </a:r>
            <a:r>
              <a:rPr lang="ko-KR" altLang="en-US" baseline="0" dirty="0"/>
              <a:t>에서 해당 이름 가진 모든 약품 표시</a:t>
            </a:r>
            <a:r>
              <a:rPr lang="en-US" altLang="ko-KR" baseline="0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A778E-BE9B-49E8-8113-B36A440633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34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장소로 검색 </a:t>
            </a:r>
            <a:r>
              <a:rPr lang="en-US" altLang="ko-KR" dirty="0"/>
              <a:t>(My Lab </a:t>
            </a:r>
            <a:r>
              <a:rPr lang="ko-KR" altLang="en-US" dirty="0"/>
              <a:t>목록 내</a:t>
            </a:r>
            <a:r>
              <a:rPr lang="ko-KR" altLang="en-US" baseline="0" dirty="0"/>
              <a:t>에서 해당 장소에 위치한 모든 약품 표시</a:t>
            </a:r>
            <a:r>
              <a:rPr lang="en-US" altLang="ko-KR" baseline="0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A778E-BE9B-49E8-8113-B36A440633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34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Apparatus </a:t>
            </a:r>
            <a:r>
              <a:rPr lang="ko-KR" altLang="en-US" dirty="0"/>
              <a:t>초기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A778E-BE9B-49E8-8113-B36A440633C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997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기기</a:t>
            </a:r>
            <a:r>
              <a:rPr lang="en-US" altLang="ko-KR" baseline="0" dirty="0"/>
              <a:t> </a:t>
            </a:r>
            <a:r>
              <a:rPr lang="ko-KR" altLang="en-US" baseline="0" dirty="0"/>
              <a:t>등록 </a:t>
            </a:r>
            <a:r>
              <a:rPr lang="en-US" altLang="ko-KR" baseline="0" dirty="0"/>
              <a:t>(+</a:t>
            </a:r>
            <a:r>
              <a:rPr lang="ko-KR" altLang="en-US" baseline="0" dirty="0"/>
              <a:t>버튼 클릭</a:t>
            </a:r>
            <a:r>
              <a:rPr lang="en-US" altLang="ko-KR" baseline="0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A778E-BE9B-49E8-8113-B36A440633C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997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기기 이름 설정 가능</a:t>
            </a:r>
            <a:endParaRPr lang="en-US" altLang="ko-KR" dirty="0"/>
          </a:p>
          <a:p>
            <a:r>
              <a:rPr lang="ko-KR" altLang="en-US" dirty="0"/>
              <a:t>확인 버튼 누르면 기기 이름 중복 확인 후 중복 없을 시 기기 추가 최종 확정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A778E-BE9B-49E8-8113-B36A440633C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9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로그인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A778E-BE9B-49E8-8113-B36A440633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97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기기 추가</a:t>
            </a:r>
            <a:r>
              <a:rPr lang="ko-KR" altLang="en-US" baseline="0" dirty="0"/>
              <a:t> 완료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A778E-BE9B-49E8-8113-B36A440633C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997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예약할 기기 선택 시 예약 현황 창 표시</a:t>
            </a:r>
            <a:endParaRPr lang="en-US" altLang="ko-KR" dirty="0"/>
          </a:p>
          <a:p>
            <a:r>
              <a:rPr lang="ko-KR" altLang="en-US" dirty="0"/>
              <a:t>화살표</a:t>
            </a:r>
            <a:r>
              <a:rPr lang="ko-KR" altLang="en-US" baseline="0" dirty="0"/>
              <a:t> 클릭 해 </a:t>
            </a:r>
            <a:r>
              <a:rPr lang="ko-KR" altLang="en-US" dirty="0"/>
              <a:t>원하는 날짜로 이동 가능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A778E-BE9B-49E8-8113-B36A440633C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997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예약하기 버튼을 눌러 기기 예약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A778E-BE9B-49E8-8113-B36A440633C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997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화살표로 시간 설정 가능</a:t>
            </a:r>
            <a:endParaRPr lang="en-US" altLang="ko-KR" dirty="0"/>
          </a:p>
          <a:p>
            <a:r>
              <a:rPr lang="ko-KR" altLang="en-US" dirty="0"/>
              <a:t>확인</a:t>
            </a:r>
            <a:r>
              <a:rPr lang="ko-KR" altLang="en-US" baseline="0" dirty="0"/>
              <a:t> 버튼 클릭 시 기기 예약 확정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A778E-BE9B-49E8-8113-B36A440633C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997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예약 추가 완료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A778E-BE9B-49E8-8113-B36A440633C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997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유효기간 </a:t>
            </a:r>
            <a:r>
              <a:rPr lang="ko-KR" altLang="en-US" dirty="0" err="1"/>
              <a:t>알림함</a:t>
            </a:r>
            <a:endParaRPr lang="en-US" altLang="ko-KR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알림을 확인하는 순간 미확인 알림 숫자 변경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A778E-BE9B-49E8-8113-B36A440633C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769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X</a:t>
            </a:r>
            <a:r>
              <a:rPr lang="ko-KR" altLang="en-US" dirty="0"/>
              <a:t>버튼 클릭하여 알림 삭제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A778E-BE9B-49E8-8113-B36A440633C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769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알림 삭제 완료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A778E-BE9B-49E8-8113-B36A440633C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769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해당 알림을 클릭</a:t>
            </a:r>
            <a:r>
              <a:rPr lang="ko-KR" altLang="en-US" baseline="0" dirty="0">
                <a:solidFill>
                  <a:schemeClr val="tx1"/>
                </a:solidFill>
              </a:rPr>
              <a:t> 시 </a:t>
            </a:r>
            <a:r>
              <a:rPr lang="ko-KR" altLang="en-US" dirty="0">
                <a:solidFill>
                  <a:schemeClr val="tx1"/>
                </a:solidFill>
              </a:rPr>
              <a:t>관련 화면으로 이동</a:t>
            </a:r>
            <a:endParaRPr lang="en-US" altLang="ko-KR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유효기간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My Lab </a:t>
            </a:r>
            <a:r>
              <a:rPr lang="ko-KR" altLang="en-US" dirty="0">
                <a:solidFill>
                  <a:schemeClr val="tx1"/>
                </a:solidFill>
              </a:rPr>
              <a:t>내 해당 약품 정보 창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 algn="l">
              <a:lnSpc>
                <a:spcPct val="150000"/>
              </a:lnSpc>
              <a:buFontTx/>
              <a:buNone/>
            </a:pPr>
            <a:r>
              <a:rPr lang="ko-KR" altLang="en-US" dirty="0">
                <a:solidFill>
                  <a:schemeClr val="tx1"/>
                </a:solidFill>
              </a:rPr>
              <a:t>재고소진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My Lab </a:t>
            </a:r>
            <a:r>
              <a:rPr lang="ko-KR" altLang="en-US" dirty="0">
                <a:solidFill>
                  <a:schemeClr val="tx1"/>
                </a:solidFill>
              </a:rPr>
              <a:t>내 해당 약품 정보 창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 algn="l">
              <a:lnSpc>
                <a:spcPct val="150000"/>
              </a:lnSpc>
              <a:buFontTx/>
              <a:buNone/>
            </a:pPr>
            <a:r>
              <a:rPr lang="ko-KR" altLang="en-US" dirty="0">
                <a:solidFill>
                  <a:schemeClr val="tx1"/>
                </a:solidFill>
              </a:rPr>
              <a:t>의심질병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관련 메뉴 없으므로 이동 불가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A778E-BE9B-49E8-8113-B36A440633C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769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해당 약품에 대한 정보 창 표시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A778E-BE9B-49E8-8113-B36A440633C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43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회원 가입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A778E-BE9B-49E8-8113-B36A440633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512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A778E-BE9B-49E8-8113-B36A440633C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769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초기</a:t>
            </a:r>
            <a:r>
              <a:rPr lang="en-US" altLang="ko-KR" dirty="0"/>
              <a:t> Group </a:t>
            </a:r>
            <a:r>
              <a:rPr lang="ko-KR" altLang="en-US" dirty="0"/>
              <a:t>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A778E-BE9B-49E8-8113-B36A440633C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16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my Lab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my Lab </a:t>
            </a:r>
            <a:r>
              <a:rPr lang="ko-KR" altLang="en-US" dirty="0"/>
              <a:t>이름과 비밀번호</a:t>
            </a:r>
            <a:r>
              <a:rPr lang="en-US" altLang="ko-KR" dirty="0"/>
              <a:t>(</a:t>
            </a:r>
            <a:r>
              <a:rPr lang="ko-KR" altLang="en-US" dirty="0"/>
              <a:t>숫자 </a:t>
            </a:r>
            <a:r>
              <a:rPr lang="en-US" altLang="ko-KR" dirty="0"/>
              <a:t>4</a:t>
            </a:r>
            <a:r>
              <a:rPr lang="ko-KR" altLang="en-US" dirty="0"/>
              <a:t>자리</a:t>
            </a:r>
            <a:r>
              <a:rPr lang="en-US" altLang="ko-KR" dirty="0"/>
              <a:t>) </a:t>
            </a:r>
            <a:r>
              <a:rPr lang="ko-KR" altLang="en-US" dirty="0"/>
              <a:t>입력 후 확인 버튼 클릭</a:t>
            </a:r>
            <a:endParaRPr lang="en-US" altLang="ko-KR" dirty="0"/>
          </a:p>
          <a:p>
            <a:r>
              <a:rPr lang="ko-KR" altLang="en-US" dirty="0"/>
              <a:t>중복되는 이름이 없으면 </a:t>
            </a:r>
            <a:r>
              <a:rPr lang="en-US" altLang="ko-KR" dirty="0"/>
              <a:t>my Lab </a:t>
            </a:r>
            <a:r>
              <a:rPr lang="ko-KR" altLang="en-US" dirty="0"/>
              <a:t>최종 생성 완료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A778E-BE9B-49E8-8113-B36A440633C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16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my</a:t>
            </a:r>
            <a:r>
              <a:rPr lang="en-US" altLang="ko-KR" baseline="0" dirty="0"/>
              <a:t> Lab </a:t>
            </a:r>
            <a:r>
              <a:rPr lang="ko-KR" altLang="en-US" baseline="0" dirty="0"/>
              <a:t>생성 완료</a:t>
            </a:r>
            <a:r>
              <a:rPr lang="en-US" altLang="ko-KR" baseline="0" dirty="0"/>
              <a:t> (Lab </a:t>
            </a:r>
            <a:r>
              <a:rPr lang="ko-KR" altLang="en-US" baseline="0" dirty="0"/>
              <a:t>생성한 멤버가 대표로 설정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대표는 이름 옆에 </a:t>
            </a:r>
            <a:r>
              <a:rPr lang="en-US" altLang="ko-KR" baseline="0" dirty="0"/>
              <a:t>(</a:t>
            </a:r>
            <a:r>
              <a:rPr lang="ko-KR" altLang="en-US" baseline="0" dirty="0"/>
              <a:t>대표</a:t>
            </a:r>
            <a:r>
              <a:rPr lang="en-US" altLang="ko-KR" baseline="0" dirty="0"/>
              <a:t>)</a:t>
            </a:r>
            <a:r>
              <a:rPr lang="ko-KR" altLang="en-US" baseline="0" dirty="0"/>
              <a:t>로 표시</a:t>
            </a:r>
            <a:endParaRPr lang="en-US" altLang="ko-KR" baseline="0" dirty="0"/>
          </a:p>
          <a:p>
            <a:r>
              <a:rPr lang="ko-KR" altLang="en-US" baseline="0" dirty="0"/>
              <a:t>본인은 파란색 아이콘</a:t>
            </a:r>
            <a:r>
              <a:rPr lang="en-US" altLang="ko-KR" baseline="0" dirty="0"/>
              <a:t>, </a:t>
            </a:r>
            <a:r>
              <a:rPr lang="ko-KR" altLang="en-US" baseline="0" dirty="0"/>
              <a:t>다른 사람은 초록색 아이콘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A778E-BE9B-49E8-8113-B36A440633C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16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my Lab</a:t>
            </a:r>
            <a:r>
              <a:rPr lang="ko-KR" altLang="en-US" dirty="0"/>
              <a:t>에 멤버 초대</a:t>
            </a:r>
            <a:endParaRPr lang="en-US" altLang="ko-KR" dirty="0"/>
          </a:p>
          <a:p>
            <a:r>
              <a:rPr lang="ko-KR" altLang="en-US" dirty="0"/>
              <a:t>초대할 멤버 </a:t>
            </a:r>
            <a:r>
              <a:rPr lang="ko-KR" altLang="en-US" dirty="0" err="1"/>
              <a:t>이메일</a:t>
            </a:r>
            <a:r>
              <a:rPr lang="ko-KR" altLang="en-US" dirty="0"/>
              <a:t> 입력 후 검색 버튼 클릭</a:t>
            </a:r>
            <a:endParaRPr lang="en-US" altLang="ko-KR" dirty="0"/>
          </a:p>
          <a:p>
            <a:r>
              <a:rPr lang="ko-KR" altLang="en-US" dirty="0"/>
              <a:t>해당 멤버의 이름과 </a:t>
            </a:r>
            <a:r>
              <a:rPr lang="ko-KR" altLang="en-US" dirty="0" err="1"/>
              <a:t>이메일</a:t>
            </a:r>
            <a:r>
              <a:rPr lang="ko-KR" altLang="en-US" dirty="0"/>
              <a:t> 정보 검색되어 표시 </a:t>
            </a:r>
            <a:r>
              <a:rPr lang="en-US" altLang="ko-KR" dirty="0"/>
              <a:t>(</a:t>
            </a:r>
            <a:r>
              <a:rPr lang="ko-KR" altLang="en-US" dirty="0"/>
              <a:t>해당 멤버가 존재하지 않을 시 </a:t>
            </a:r>
            <a:r>
              <a:rPr lang="en-US" altLang="ko-KR" dirty="0"/>
              <a:t>‘</a:t>
            </a:r>
            <a:r>
              <a:rPr lang="ko-KR" altLang="en-US" dirty="0"/>
              <a:t>검색 결과가 없습니다</a:t>
            </a:r>
            <a:r>
              <a:rPr lang="en-US" altLang="ko-KR" dirty="0"/>
              <a:t>＇</a:t>
            </a:r>
            <a:r>
              <a:rPr lang="ko-KR" altLang="en-US" dirty="0"/>
              <a:t>라고 표시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확인 버튼 누르면 멤버 초대</a:t>
            </a:r>
            <a:r>
              <a:rPr lang="ko-KR" altLang="en-US" baseline="0" dirty="0"/>
              <a:t> 최종 완료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A778E-BE9B-49E8-8113-B36A440633C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16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멤버 초대 완료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A778E-BE9B-49E8-8113-B36A440633C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16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Lab </a:t>
            </a:r>
            <a:r>
              <a:rPr lang="ko-KR" altLang="en-US" dirty="0"/>
              <a:t>가입 신청할 멤버의 초기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A778E-BE9B-49E8-8113-B36A440633C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16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my Lab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my Lab </a:t>
            </a:r>
            <a:r>
              <a:rPr lang="ko-KR" altLang="en-US" dirty="0"/>
              <a:t>이름과 비밀번호</a:t>
            </a:r>
            <a:r>
              <a:rPr lang="en-US" altLang="ko-KR" dirty="0"/>
              <a:t>(</a:t>
            </a:r>
            <a:r>
              <a:rPr lang="ko-KR" altLang="en-US" dirty="0"/>
              <a:t>숫자 </a:t>
            </a:r>
            <a:r>
              <a:rPr lang="en-US" altLang="ko-KR" dirty="0"/>
              <a:t>4</a:t>
            </a:r>
            <a:r>
              <a:rPr lang="ko-KR" altLang="en-US" dirty="0"/>
              <a:t>자리</a:t>
            </a:r>
            <a:r>
              <a:rPr lang="en-US" altLang="ko-KR" dirty="0"/>
              <a:t>) </a:t>
            </a:r>
            <a:r>
              <a:rPr lang="ko-KR" altLang="en-US" dirty="0"/>
              <a:t>입력 후 확인 버튼 클릭</a:t>
            </a:r>
            <a:endParaRPr lang="en-US" altLang="ko-KR" dirty="0"/>
          </a:p>
          <a:p>
            <a:r>
              <a:rPr lang="ko-KR" altLang="en-US" dirty="0"/>
              <a:t>중복되는 이름이 없으면 </a:t>
            </a:r>
            <a:r>
              <a:rPr lang="en-US" altLang="ko-KR" dirty="0"/>
              <a:t>my Lab </a:t>
            </a:r>
            <a:r>
              <a:rPr lang="ko-KR" altLang="en-US" dirty="0"/>
              <a:t>최종 생성 완료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A778E-BE9B-49E8-8113-B36A440633C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16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멤버 초대 완료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A778E-BE9B-49E8-8113-B36A440633C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16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my Lab </a:t>
            </a:r>
            <a:r>
              <a:rPr lang="ko-KR" altLang="en-US" dirty="0"/>
              <a:t>탈퇴</a:t>
            </a:r>
            <a:endParaRPr lang="en-US" altLang="ko-KR" dirty="0"/>
          </a:p>
          <a:p>
            <a:r>
              <a:rPr lang="ko-KR" altLang="en-US" dirty="0"/>
              <a:t>확인 버튼 클릭 시 해당 멤버 탈퇴 및 정보</a:t>
            </a:r>
            <a:r>
              <a:rPr lang="en-US" altLang="ko-KR" dirty="0"/>
              <a:t>(</a:t>
            </a:r>
            <a:r>
              <a:rPr lang="ko-KR" altLang="en-US" dirty="0"/>
              <a:t>기기 예약</a:t>
            </a:r>
            <a:r>
              <a:rPr lang="en-US" altLang="ko-KR" dirty="0"/>
              <a:t>, </a:t>
            </a:r>
            <a:r>
              <a:rPr lang="ko-KR" altLang="en-US" dirty="0"/>
              <a:t>알림 등</a:t>
            </a:r>
            <a:r>
              <a:rPr lang="en-US" altLang="ko-KR" dirty="0"/>
              <a:t>)</a:t>
            </a:r>
            <a:r>
              <a:rPr lang="ko-KR" altLang="en-US" dirty="0"/>
              <a:t> 삭제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A778E-BE9B-49E8-8113-B36A440633C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My Lab </a:t>
            </a:r>
            <a:r>
              <a:rPr lang="ko-KR" altLang="en-US" dirty="0"/>
              <a:t>초기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A778E-BE9B-49E8-8113-B36A440633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437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멤버 초대 완료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A778E-BE9B-49E8-8113-B36A440633C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1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약품 클릭 시 해당 약품에 대한 약품 정보 창 표시</a:t>
            </a:r>
            <a:endParaRPr lang="en-US" altLang="ko-KR" dirty="0"/>
          </a:p>
          <a:p>
            <a:r>
              <a:rPr lang="ko-KR" altLang="en-US" dirty="0"/>
              <a:t>사용량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r>
              <a:rPr lang="en-US" altLang="ko-KR" dirty="0"/>
              <a:t>(g, mL</a:t>
            </a:r>
            <a:r>
              <a:rPr lang="en-US" altLang="ko-KR" baseline="0" dirty="0"/>
              <a:t> </a:t>
            </a:r>
            <a:r>
              <a:rPr lang="ko-KR" altLang="en-US" baseline="0" dirty="0"/>
              <a:t>단위</a:t>
            </a:r>
            <a:r>
              <a:rPr lang="en-US" altLang="ko-KR" dirty="0"/>
              <a:t>)</a:t>
            </a:r>
            <a:r>
              <a:rPr lang="ko-KR" altLang="en-US" dirty="0"/>
              <a:t>하여 남은 양 업데이트 가능</a:t>
            </a:r>
            <a:endParaRPr lang="en-US" altLang="ko-KR" dirty="0"/>
          </a:p>
          <a:p>
            <a:r>
              <a:rPr lang="ko-KR" altLang="en-US" dirty="0"/>
              <a:t>이 창을 통해 약품 폐기와 장소 수정 가능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A778E-BE9B-49E8-8113-B36A440633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43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약품 클릭 시 해당 약품에 대한 약품 정보 창 표시</a:t>
            </a:r>
            <a:endParaRPr lang="en-US" altLang="ko-KR" dirty="0"/>
          </a:p>
          <a:p>
            <a:r>
              <a:rPr lang="ko-KR" altLang="en-US" dirty="0"/>
              <a:t>사용량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r>
              <a:rPr lang="en-US" altLang="ko-KR" dirty="0"/>
              <a:t>(g, mL</a:t>
            </a:r>
            <a:r>
              <a:rPr lang="en-US" altLang="ko-KR" baseline="0" dirty="0"/>
              <a:t> </a:t>
            </a:r>
            <a:r>
              <a:rPr lang="ko-KR" altLang="en-US" baseline="0" dirty="0"/>
              <a:t>단위</a:t>
            </a:r>
            <a:r>
              <a:rPr lang="en-US" altLang="ko-KR" dirty="0"/>
              <a:t>)</a:t>
            </a:r>
            <a:r>
              <a:rPr lang="ko-KR" altLang="en-US" dirty="0"/>
              <a:t>하여 남은 양 업데이트 가능</a:t>
            </a:r>
            <a:endParaRPr lang="en-US" altLang="ko-KR" dirty="0"/>
          </a:p>
          <a:p>
            <a:r>
              <a:rPr lang="ko-KR" altLang="en-US" dirty="0"/>
              <a:t>이 창을 통해 약품 폐기와 장소 수정 가능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A778E-BE9B-49E8-8113-B36A440633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37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약품 클릭 시 해당 약품에 대한 약품 정보 창 표시</a:t>
            </a:r>
            <a:endParaRPr lang="en-US" altLang="ko-KR" dirty="0"/>
          </a:p>
          <a:p>
            <a:r>
              <a:rPr lang="ko-KR" altLang="en-US" dirty="0"/>
              <a:t>사용량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r>
              <a:rPr lang="en-US" altLang="ko-KR" dirty="0"/>
              <a:t>(g, mL</a:t>
            </a:r>
            <a:r>
              <a:rPr lang="en-US" altLang="ko-KR" baseline="0" dirty="0"/>
              <a:t> </a:t>
            </a:r>
            <a:r>
              <a:rPr lang="ko-KR" altLang="en-US" baseline="0" dirty="0"/>
              <a:t>단위</a:t>
            </a:r>
            <a:r>
              <a:rPr lang="en-US" altLang="ko-KR" dirty="0"/>
              <a:t>)</a:t>
            </a:r>
            <a:r>
              <a:rPr lang="ko-KR" altLang="en-US" dirty="0"/>
              <a:t>하여 남은 양 업데이트 가능</a:t>
            </a:r>
            <a:endParaRPr lang="en-US" altLang="ko-KR" dirty="0"/>
          </a:p>
          <a:p>
            <a:r>
              <a:rPr lang="ko-KR" altLang="en-US" dirty="0"/>
              <a:t>이 창을 통해 약품 폐기와 장소 수정 가능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A778E-BE9B-49E8-8113-B36A440633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00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보관된 장소가 아닌 새로운 장소로 장소 수정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A778E-BE9B-49E8-8113-B36A440633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36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My Lab </a:t>
            </a:r>
            <a:r>
              <a:rPr lang="ko-KR" altLang="en-US" dirty="0"/>
              <a:t>초기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A778E-BE9B-49E8-8113-B36A440633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43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37B4-430D-4E2E-8EC5-BB5764CB7E6B}" type="datetimeFigureOut">
              <a:rPr lang="ko-KR" altLang="en-US" smtClean="0"/>
              <a:t>2019. 10. 13.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C021-08B7-448B-90CB-D6991FEE7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6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37B4-430D-4E2E-8EC5-BB5764CB7E6B}" type="datetimeFigureOut">
              <a:rPr lang="ko-KR" altLang="en-US" smtClean="0"/>
              <a:t>2019. 10. 13.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C021-08B7-448B-90CB-D6991FEE7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42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37B4-430D-4E2E-8EC5-BB5764CB7E6B}" type="datetimeFigureOut">
              <a:rPr lang="ko-KR" altLang="en-US" smtClean="0"/>
              <a:t>2019. 10. 13.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C021-08B7-448B-90CB-D6991FEE7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95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37B4-430D-4E2E-8EC5-BB5764CB7E6B}" type="datetimeFigureOut">
              <a:rPr lang="ko-KR" altLang="en-US" smtClean="0"/>
              <a:t>2019. 10. 13.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C021-08B7-448B-90CB-D6991FEE7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44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37B4-430D-4E2E-8EC5-BB5764CB7E6B}" type="datetimeFigureOut">
              <a:rPr lang="ko-KR" altLang="en-US" smtClean="0"/>
              <a:t>2019. 10. 13.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C021-08B7-448B-90CB-D6991FEE7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74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37B4-430D-4E2E-8EC5-BB5764CB7E6B}" type="datetimeFigureOut">
              <a:rPr lang="ko-KR" altLang="en-US" smtClean="0"/>
              <a:t>2019. 10. 13.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C021-08B7-448B-90CB-D6991FEE7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86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37B4-430D-4E2E-8EC5-BB5764CB7E6B}" type="datetimeFigureOut">
              <a:rPr lang="ko-KR" altLang="en-US" smtClean="0"/>
              <a:t>2019. 10. 13.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C021-08B7-448B-90CB-D6991FEE7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71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37B4-430D-4E2E-8EC5-BB5764CB7E6B}" type="datetimeFigureOut">
              <a:rPr lang="ko-KR" altLang="en-US" smtClean="0"/>
              <a:t>2019. 10. 13.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C021-08B7-448B-90CB-D6991FEE7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58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37B4-430D-4E2E-8EC5-BB5764CB7E6B}" type="datetimeFigureOut">
              <a:rPr lang="ko-KR" altLang="en-US" smtClean="0"/>
              <a:t>2019. 10. 13.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C021-08B7-448B-90CB-D6991FEE7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17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37B4-430D-4E2E-8EC5-BB5764CB7E6B}" type="datetimeFigureOut">
              <a:rPr lang="ko-KR" altLang="en-US" smtClean="0"/>
              <a:t>2019. 10. 13.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C021-08B7-448B-90CB-D6991FEE7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90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37B4-430D-4E2E-8EC5-BB5764CB7E6B}" type="datetimeFigureOut">
              <a:rPr lang="ko-KR" altLang="en-US" smtClean="0"/>
              <a:t>2019. 10. 13.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C021-08B7-448B-90CB-D6991FEE7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38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137B4-430D-4E2E-8EC5-BB5764CB7E6B}" type="datetimeFigureOut">
              <a:rPr lang="ko-KR" altLang="en-US" smtClean="0"/>
              <a:t>2019. 10. 13.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EC021-08B7-448B-90CB-D6991FEE7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21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hyperlink" Target="https://www.google.com/url?sa=i&amp;rct=j&amp;q=&amp;esrc=s&amp;source=images&amp;cd=&amp;cad=rja&amp;uact=8&amp;ved=2ahUKEwi037m965blAhXT7WEKHcpKC0wQjRx6BAgBEAQ&amp;url=https://commons.wikimedia.org/wiki/File:Benzene-Kekule-2D-skeletal.png&amp;psig=AOvVaw1-MJE8PFc0YwzvDY7Nnkke&amp;ust=1570973723400789" TargetMode="External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hyperlink" Target="https://www.google.com/url?sa=i&amp;rct=j&amp;q=&amp;esrc=s&amp;source=images&amp;cd=&amp;ved=2ahUKEwibuJbt6pblAhVX-WEKHbdiBK0QjRx6BAgBEAQ&amp;url=https://en.wikipedia.org/wiki/Methanol_toxicity&amp;psig=AOvVaw2AE_KTtvg65rrPj_DqMl2i&amp;ust=1570973597980403" TargetMode="External"/><Relationship Id="rId5" Type="http://schemas.openxmlformats.org/officeDocument/2006/relationships/image" Target="../media/image3.png"/><Relationship Id="rId15" Type="http://schemas.openxmlformats.org/officeDocument/2006/relationships/hyperlink" Target="http://www.google.com/url?sa=i&amp;rct=j&amp;q=&amp;esrc=s&amp;source=images&amp;cd=&amp;ved=2ahUKEwiF8MC97JblAhXZaN4KHacXClAQjRx6BAgBEAQ&amp;url=http://www.chemspider.com/Chemical-Structure.7767.html&amp;psig=AOvVaw09TXUNqsQeigh5KODSfEdM&amp;ust=1570974036713048" TargetMode="External"/><Relationship Id="rId10" Type="http://schemas.openxmlformats.org/officeDocument/2006/relationships/image" Target="../media/image8.svg"/><Relationship Id="rId19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hyperlink" Target="https://www.google.com/url?sa=i&amp;rct=j&amp;q=&amp;esrc=s&amp;source=images&amp;cd=&amp;cad=rja&amp;uact=8&amp;ved=2ahUKEwi037m965blAhXT7WEKHcpKC0wQjRx6BAgBEAQ&amp;url=https://commons.wikimedia.org/wiki/File:Benzene-Kekule-2D-skeletal.png&amp;psig=AOvVaw1-MJE8PFc0YwzvDY7Nnkke&amp;ust=1570973723400789" TargetMode="External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hyperlink" Target="https://www.google.com/url?sa=i&amp;rct=j&amp;q=&amp;esrc=s&amp;source=images&amp;cd=&amp;ved=2ahUKEwibuJbt6pblAhVX-WEKHbdiBK0QjRx6BAgBEAQ&amp;url=https://en.wikipedia.org/wiki/Methanol_toxicity&amp;psig=AOvVaw2AE_KTtvg65rrPj_DqMl2i&amp;ust=1570973597980403" TargetMode="External"/><Relationship Id="rId5" Type="http://schemas.openxmlformats.org/officeDocument/2006/relationships/image" Target="../media/image3.png"/><Relationship Id="rId15" Type="http://schemas.openxmlformats.org/officeDocument/2006/relationships/hyperlink" Target="http://www.google.com/url?sa=i&amp;rct=j&amp;q=&amp;esrc=s&amp;source=images&amp;cd=&amp;ved=2ahUKEwiF8MC97JblAhXZaN4KHacXClAQjRx6BAgBEAQ&amp;url=http://www.chemspider.com/Chemical-Structure.7767.html&amp;psig=AOvVaw09TXUNqsQeigh5KODSfEdM&amp;ust=1570974036713048" TargetMode="External"/><Relationship Id="rId10" Type="http://schemas.openxmlformats.org/officeDocument/2006/relationships/image" Target="../media/image8.svg"/><Relationship Id="rId19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hyperlink" Target="https://www.google.com/url?sa=i&amp;rct=j&amp;q=&amp;esrc=s&amp;source=images&amp;cd=&amp;ved=2ahUKEwibuJbt6pblAhVX-WEKHbdiBK0QjRx6BAgBEAQ&amp;url=https://en.wikipedia.org/wiki/Methanol_toxicity&amp;psig=AOvVaw2AE_KTtvg65rrPj_DqMl2i&amp;ust=1570973597980403" TargetMode="External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hyperlink" Target="https://www.google.com/url?sa=i&amp;rct=j&amp;q=&amp;esrc=s&amp;source=images&amp;cd=&amp;cad=rja&amp;uact=8&amp;ved=2ahUKEwi037m965blAhXT7WEKHcpKC0wQjRx6BAgBEAQ&amp;url=https://commons.wikimedia.org/wiki/File:Benzene-Kekule-2D-skeletal.png&amp;psig=AOvVaw1-MJE8PFc0YwzvDY7Nnkke&amp;ust=1570973723400789" TargetMode="External"/><Relationship Id="rId12" Type="http://schemas.openxmlformats.org/officeDocument/2006/relationships/image" Target="../media/image8.sv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hyperlink" Target="http://www.google.com/url?sa=i&amp;rct=j&amp;q=&amp;esrc=s&amp;source=images&amp;cd=&amp;ved=2ahUKEwiF8MC97JblAhXZaN4KHacXClAQjRx6BAgBEAQ&amp;url=http://www.chemspider.com/Chemical-Structure.7767.html&amp;psig=AOvVaw09TXUNqsQeigh5KODSfEdM&amp;ust=1570974036713048" TargetMode="External"/><Relationship Id="rId10" Type="http://schemas.openxmlformats.org/officeDocument/2006/relationships/image" Target="../media/image6.svg"/><Relationship Id="rId19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5.png"/><Relationship Id="rId1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hyperlink" Target="https://www.google.com/url?sa=i&amp;rct=j&amp;q=&amp;esrc=s&amp;source=images&amp;cd=&amp;ved=2ahUKEwibuJbt6pblAhVX-WEKHbdiBK0QjRx6BAgBEAQ&amp;url=https://en.wikipedia.org/wiki/Methanol_toxicity&amp;psig=AOvVaw2AE_KTtvg65rrPj_DqMl2i&amp;ust=1570973597980403" TargetMode="External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hyperlink" Target="https://www.google.com/url?sa=i&amp;rct=j&amp;q=&amp;esrc=s&amp;source=images&amp;cd=&amp;cad=rja&amp;uact=8&amp;ved=2ahUKEwi037m965blAhXT7WEKHcpKC0wQjRx6BAgBEAQ&amp;url=https://commons.wikimedia.org/wiki/File:Benzene-Kekule-2D-skeletal.png&amp;psig=AOvVaw1-MJE8PFc0YwzvDY7Nnkke&amp;ust=1570973723400789" TargetMode="External"/><Relationship Id="rId12" Type="http://schemas.openxmlformats.org/officeDocument/2006/relationships/image" Target="../media/image8.sv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hyperlink" Target="http://www.google.com/url?sa=i&amp;rct=j&amp;q=&amp;esrc=s&amp;source=images&amp;cd=&amp;ved=2ahUKEwiF8MC97JblAhXZaN4KHacXClAQjRx6BAgBEAQ&amp;url=http://www.chemspider.com/Chemical-Structure.7767.html&amp;psig=AOvVaw09TXUNqsQeigh5KODSfEdM&amp;ust=1570974036713048" TargetMode="External"/><Relationship Id="rId10" Type="http://schemas.openxmlformats.org/officeDocument/2006/relationships/image" Target="../media/image6.svg"/><Relationship Id="rId19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5.png"/><Relationship Id="rId1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7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hyperlink" Target="https://www.google.com/url?sa=i&amp;rct=j&amp;q=&amp;esrc=s&amp;source=images&amp;cd=&amp;ved=2ahUKEwibuJbt6pblAhVX-WEKHbdiBK0QjRx6BAgBEAQ&amp;url=https://en.wikipedia.org/wiki/Methanol_toxicity&amp;psig=AOvVaw2AE_KTtvg65rrPj_DqMl2i&amp;ust=1570973597980403" TargetMode="External"/><Relationship Id="rId12" Type="http://schemas.openxmlformats.org/officeDocument/2006/relationships/image" Target="../media/image6.sv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5" Type="http://schemas.openxmlformats.org/officeDocument/2006/relationships/image" Target="../media/image3.png"/><Relationship Id="rId15" Type="http://schemas.openxmlformats.org/officeDocument/2006/relationships/hyperlink" Target="http://www.google.com/url?sa=i&amp;rct=j&amp;q=&amp;esrc=s&amp;source=images&amp;cd=&amp;ved=2ahUKEwiF8MC97JblAhXZaN4KHacXClAQjRx6BAgBEAQ&amp;url=http://www.chemspider.com/Chemical-Structure.7767.html&amp;psig=AOvVaw09TXUNqsQeigh5KODSfEdM&amp;ust=1570974036713048" TargetMode="External"/><Relationship Id="rId10" Type="http://schemas.openxmlformats.org/officeDocument/2006/relationships/image" Target="../media/image10.png"/><Relationship Id="rId19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hyperlink" Target="https://www.google.com/url?sa=i&amp;rct=j&amp;q=&amp;esrc=s&amp;source=images&amp;cd=&amp;cad=rja&amp;uact=8&amp;ved=2ahUKEwi037m965blAhXT7WEKHcpKC0wQjRx6BAgBEAQ&amp;url=https://commons.wikimedia.org/wiki/File:Benzene-Kekule-2D-skeletal.png&amp;psig=AOvVaw1-MJE8PFc0YwzvDY7Nnkke&amp;ust=1570973723400789" TargetMode="External"/><Relationship Id="rId1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hyperlink" Target="https://www.google.com/url?sa=i&amp;rct=j&amp;q=&amp;esrc=s&amp;source=images&amp;cd=&amp;cad=rja&amp;uact=8&amp;ved=2ahUKEwi037m965blAhXT7WEKHcpKC0wQjRx6BAgBEAQ&amp;url=https://commons.wikimedia.org/wiki/File:Benzene-Kekule-2D-skeletal.png&amp;psig=AOvVaw1-MJE8PFc0YwzvDY7Nnkke&amp;ust=1570973723400789" TargetMode="External"/><Relationship Id="rId5" Type="http://schemas.openxmlformats.org/officeDocument/2006/relationships/image" Target="../media/image3.png"/><Relationship Id="rId15" Type="http://schemas.openxmlformats.org/officeDocument/2006/relationships/image" Target="../media/image14.png"/><Relationship Id="rId10" Type="http://schemas.openxmlformats.org/officeDocument/2006/relationships/image" Target="../media/image8.sv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1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hyperlink" Target="http://www.google.com/url?sa=i&amp;rct=j&amp;q=&amp;esrc=s&amp;source=images&amp;cd=&amp;ved=2ahUKEwiF8MC97JblAhXZaN4KHacXClAQjRx6BAgBEAQ&amp;url=http://www.chemspider.com/Chemical-Structure.7767.html&amp;psig=AOvVaw09TXUNqsQeigh5KODSfEdM&amp;ust=1570974036713048" TargetMode="External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hyperlink" Target="https://www.google.com/url?sa=i&amp;rct=j&amp;q=&amp;esrc=s&amp;source=images&amp;cd=&amp;ved=2ahUKEwibuJbt6pblAhVX-WEKHbdiBK0QjRx6BAgBEAQ&amp;url=https://en.wikipedia.org/wiki/Methanol_toxicity&amp;psig=AOvVaw2AE_KTtvg65rrPj_DqMl2i&amp;ust=1570973597980403" TargetMode="External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sv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hyperlink" Target="https://www.google.com/url?sa=i&amp;rct=j&amp;q=&amp;esrc=s&amp;source=images&amp;cd=&amp;ved=2ahUKEwibuJbt6pblAhVX-WEKHbdiBK0QjRx6BAgBEAQ&amp;url=https://en.wikipedia.org/wiki/Methanol_toxicity&amp;psig=AOvVaw2AE_KTtvg65rrPj_DqMl2i&amp;ust=1570973597980403" TargetMode="External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hyperlink" Target="https://www.google.com/url?sa=i&amp;rct=j&amp;q=&amp;esrc=s&amp;source=images&amp;cd=&amp;cad=rja&amp;uact=8&amp;ved=2ahUKEwi037m965blAhXT7WEKHcpKC0wQjRx6BAgBEAQ&amp;url=https://commons.wikimedia.org/wiki/File:Benzene-Kekule-2D-skeletal.png&amp;psig=AOvVaw1-MJE8PFc0YwzvDY7Nnkke&amp;ust=1570973723400789" TargetMode="External"/><Relationship Id="rId12" Type="http://schemas.openxmlformats.org/officeDocument/2006/relationships/image" Target="../media/image8.sv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hyperlink" Target="http://www.google.com/url?sa=i&amp;rct=j&amp;q=&amp;esrc=s&amp;source=images&amp;cd=&amp;ved=2ahUKEwiF8MC97JblAhXZaN4KHacXClAQjRx6BAgBEAQ&amp;url=http://www.chemspider.com/Chemical-Structure.7767.html&amp;psig=AOvVaw09TXUNqsQeigh5KODSfEdM&amp;ust=1570974036713048" TargetMode="External"/><Relationship Id="rId10" Type="http://schemas.openxmlformats.org/officeDocument/2006/relationships/image" Target="../media/image6.svg"/><Relationship Id="rId19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5.png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hyperlink" Target="https://www.google.com/url?sa=i&amp;rct=j&amp;q=&amp;esrc=s&amp;source=images&amp;cd=&amp;cad=rja&amp;uact=8&amp;ved=2ahUKEwi037m965blAhXT7WEKHcpKC0wQjRx6BAgBEAQ&amp;url=https://commons.wikimedia.org/wiki/File:Benzene-Kekule-2D-skeletal.png&amp;psig=AOvVaw1-MJE8PFc0YwzvDY7Nnkke&amp;ust=1570973723400789" TargetMode="External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hyperlink" Target="https://www.google.com/url?sa=i&amp;rct=j&amp;q=&amp;esrc=s&amp;source=images&amp;cd=&amp;ved=2ahUKEwibuJbt6pblAhVX-WEKHbdiBK0QjRx6BAgBEAQ&amp;url=https://en.wikipedia.org/wiki/Methanol_toxicity&amp;psig=AOvVaw2AE_KTtvg65rrPj_DqMl2i&amp;ust=1570973597980403" TargetMode="External"/><Relationship Id="rId5" Type="http://schemas.openxmlformats.org/officeDocument/2006/relationships/image" Target="../media/image3.png"/><Relationship Id="rId15" Type="http://schemas.openxmlformats.org/officeDocument/2006/relationships/hyperlink" Target="http://www.google.com/url?sa=i&amp;rct=j&amp;q=&amp;esrc=s&amp;source=images&amp;cd=&amp;ved=2ahUKEwiF8MC97JblAhXZaN4KHacXClAQjRx6BAgBEAQ&amp;url=http://www.chemspider.com/Chemical-Structure.7767.html&amp;psig=AOvVaw09TXUNqsQeigh5KODSfEdM&amp;ust=1570974036713048" TargetMode="External"/><Relationship Id="rId10" Type="http://schemas.openxmlformats.org/officeDocument/2006/relationships/image" Target="../media/image8.svg"/><Relationship Id="rId19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hyperlink" Target="https://www.google.com/url?sa=i&amp;rct=j&amp;q=&amp;esrc=s&amp;source=images&amp;cd=&amp;cad=rja&amp;uact=8&amp;ved=2ahUKEwi037m965blAhXT7WEKHcpKC0wQjRx6BAgBEAQ&amp;url=https://commons.wikimedia.org/wiki/File:Benzene-Kekule-2D-skeletal.png&amp;psig=AOvVaw1-MJE8PFc0YwzvDY7Nnkke&amp;ust=1570973723400789" TargetMode="External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hyperlink" Target="https://www.google.com/url?sa=i&amp;rct=j&amp;q=&amp;esrc=s&amp;source=images&amp;cd=&amp;ved=2ahUKEwibuJbt6pblAhVX-WEKHbdiBK0QjRx6BAgBEAQ&amp;url=https://en.wikipedia.org/wiki/Methanol_toxicity&amp;psig=AOvVaw2AE_KTtvg65rrPj_DqMl2i&amp;ust=1570973597980403" TargetMode="External"/><Relationship Id="rId5" Type="http://schemas.openxmlformats.org/officeDocument/2006/relationships/image" Target="../media/image3.png"/><Relationship Id="rId15" Type="http://schemas.openxmlformats.org/officeDocument/2006/relationships/hyperlink" Target="http://www.google.com/url?sa=i&amp;rct=j&amp;q=&amp;esrc=s&amp;source=images&amp;cd=&amp;ved=2ahUKEwiF8MC97JblAhXZaN4KHacXClAQjRx6BAgBEAQ&amp;url=http://www.chemspider.com/Chemical-Structure.7767.html&amp;psig=AOvVaw09TXUNqsQeigh5KODSfEdM&amp;ust=1570974036713048" TargetMode="External"/><Relationship Id="rId10" Type="http://schemas.openxmlformats.org/officeDocument/2006/relationships/image" Target="../media/image8.svg"/><Relationship Id="rId19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hyperlink" Target="https://www.google.com/url?sa=i&amp;rct=j&amp;q=&amp;esrc=s&amp;source=images&amp;cd=&amp;cad=rja&amp;uact=8&amp;ved=2ahUKEwi037m965blAhXT7WEKHcpKC0wQjRx6BAgBEAQ&amp;url=https://commons.wikimedia.org/wiki/File:Benzene-Kekule-2D-skeletal.png&amp;psig=AOvVaw1-MJE8PFc0YwzvDY7Nnkke&amp;ust=1570973723400789" TargetMode="External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hyperlink" Target="https://www.google.com/url?sa=i&amp;rct=j&amp;q=&amp;esrc=s&amp;source=images&amp;cd=&amp;ved=2ahUKEwibuJbt6pblAhVX-WEKHbdiBK0QjRx6BAgBEAQ&amp;url=https://en.wikipedia.org/wiki/Methanol_toxicity&amp;psig=AOvVaw2AE_KTtvg65rrPj_DqMl2i&amp;ust=1570973597980403" TargetMode="External"/><Relationship Id="rId5" Type="http://schemas.openxmlformats.org/officeDocument/2006/relationships/image" Target="../media/image3.png"/><Relationship Id="rId15" Type="http://schemas.openxmlformats.org/officeDocument/2006/relationships/hyperlink" Target="http://www.google.com/url?sa=i&amp;rct=j&amp;q=&amp;esrc=s&amp;source=images&amp;cd=&amp;ved=2ahUKEwiF8MC97JblAhXZaN4KHacXClAQjRx6BAgBEAQ&amp;url=http://www.chemspider.com/Chemical-Structure.7767.html&amp;psig=AOvVaw09TXUNqsQeigh5KODSfEdM&amp;ust=1570974036713048" TargetMode="External"/><Relationship Id="rId10" Type="http://schemas.openxmlformats.org/officeDocument/2006/relationships/image" Target="../media/image8.svg"/><Relationship Id="rId19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hyperlink" Target="https://www.google.com/url?sa=i&amp;rct=j&amp;q=&amp;esrc=s&amp;source=images&amp;cd=&amp;cad=rja&amp;uact=8&amp;ved=2ahUKEwi037m965blAhXT7WEKHcpKC0wQjRx6BAgBEAQ&amp;url=https://commons.wikimedia.org/wiki/File:Benzene-Kekule-2D-skeletal.png&amp;psig=AOvVaw1-MJE8PFc0YwzvDY7Nnkke&amp;ust=1570973723400789" TargetMode="External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hyperlink" Target="https://www.google.com/url?sa=i&amp;rct=j&amp;q=&amp;esrc=s&amp;source=images&amp;cd=&amp;ved=2ahUKEwibuJbt6pblAhVX-WEKHbdiBK0QjRx6BAgBEAQ&amp;url=https://en.wikipedia.org/wiki/Methanol_toxicity&amp;psig=AOvVaw2AE_KTtvg65rrPj_DqMl2i&amp;ust=1570973597980403" TargetMode="External"/><Relationship Id="rId5" Type="http://schemas.openxmlformats.org/officeDocument/2006/relationships/image" Target="../media/image3.png"/><Relationship Id="rId15" Type="http://schemas.openxmlformats.org/officeDocument/2006/relationships/hyperlink" Target="http://www.google.com/url?sa=i&amp;rct=j&amp;q=&amp;esrc=s&amp;source=images&amp;cd=&amp;ved=2ahUKEwiF8MC97JblAhXZaN4KHacXClAQjRx6BAgBEAQ&amp;url=http://www.chemspider.com/Chemical-Structure.7767.html&amp;psig=AOvVaw09TXUNqsQeigh5KODSfEdM&amp;ust=1570974036713048" TargetMode="External"/><Relationship Id="rId10" Type="http://schemas.openxmlformats.org/officeDocument/2006/relationships/image" Target="../media/image8.svg"/><Relationship Id="rId19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hyperlink" Target="https://www.google.com/url?sa=i&amp;rct=j&amp;q=&amp;esrc=s&amp;source=images&amp;cd=&amp;cad=rja&amp;uact=8&amp;ved=2ahUKEwi037m965blAhXT7WEKHcpKC0wQjRx6BAgBEAQ&amp;url=https://commons.wikimedia.org/wiki/File:Benzene-Kekule-2D-skeletal.png&amp;psig=AOvVaw1-MJE8PFc0YwzvDY7Nnkke&amp;ust=1570973723400789" TargetMode="External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hyperlink" Target="https://www.google.com/url?sa=i&amp;rct=j&amp;q=&amp;esrc=s&amp;source=images&amp;cd=&amp;ved=2ahUKEwibuJbt6pblAhVX-WEKHbdiBK0QjRx6BAgBEAQ&amp;url=https://en.wikipedia.org/wiki/Methanol_toxicity&amp;psig=AOvVaw2AE_KTtvg65rrPj_DqMl2i&amp;ust=1570973597980403" TargetMode="External"/><Relationship Id="rId5" Type="http://schemas.openxmlformats.org/officeDocument/2006/relationships/image" Target="../media/image3.png"/><Relationship Id="rId15" Type="http://schemas.openxmlformats.org/officeDocument/2006/relationships/hyperlink" Target="http://www.google.com/url?sa=i&amp;rct=j&amp;q=&amp;esrc=s&amp;source=images&amp;cd=&amp;ved=2ahUKEwiF8MC97JblAhXZaN4KHacXClAQjRx6BAgBEAQ&amp;url=http://www.chemspider.com/Chemical-Structure.7767.html&amp;psig=AOvVaw09TXUNqsQeigh5KODSfEdM&amp;ust=1570974036713048" TargetMode="External"/><Relationship Id="rId10" Type="http://schemas.openxmlformats.org/officeDocument/2006/relationships/image" Target="../media/image8.svg"/><Relationship Id="rId19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hyperlink" Target="https://www.google.com/url?sa=i&amp;rct=j&amp;q=&amp;esrc=s&amp;source=images&amp;cd=&amp;cad=rja&amp;uact=8&amp;ved=2ahUKEwi037m965blAhXT7WEKHcpKC0wQjRx6BAgBEAQ&amp;url=https://commons.wikimedia.org/wiki/File:Benzene-Kekule-2D-skeletal.png&amp;psig=AOvVaw1-MJE8PFc0YwzvDY7Nnkke&amp;ust=1570973723400789" TargetMode="External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hyperlink" Target="https://www.google.com/url?sa=i&amp;rct=j&amp;q=&amp;esrc=s&amp;source=images&amp;cd=&amp;ved=2ahUKEwibuJbt6pblAhVX-WEKHbdiBK0QjRx6BAgBEAQ&amp;url=https://en.wikipedia.org/wiki/Methanol_toxicity&amp;psig=AOvVaw2AE_KTtvg65rrPj_DqMl2i&amp;ust=1570973597980403" TargetMode="External"/><Relationship Id="rId5" Type="http://schemas.openxmlformats.org/officeDocument/2006/relationships/image" Target="../media/image3.png"/><Relationship Id="rId15" Type="http://schemas.openxmlformats.org/officeDocument/2006/relationships/hyperlink" Target="http://www.google.com/url?sa=i&amp;rct=j&amp;q=&amp;esrc=s&amp;source=images&amp;cd=&amp;ved=2ahUKEwiF8MC97JblAhXZaN4KHacXClAQjRx6BAgBEAQ&amp;url=http://www.chemspider.com/Chemical-Structure.7767.html&amp;psig=AOvVaw09TXUNqsQeigh5KODSfEdM&amp;ust=1570974036713048" TargetMode="External"/><Relationship Id="rId10" Type="http://schemas.openxmlformats.org/officeDocument/2006/relationships/image" Target="../media/image8.svg"/><Relationship Id="rId19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3413094"/>
            <a:ext cx="6857999" cy="2534812"/>
            <a:chOff x="0" y="3944719"/>
            <a:chExt cx="6857999" cy="2534812"/>
          </a:xfrm>
        </p:grpSpPr>
        <p:grpSp>
          <p:nvGrpSpPr>
            <p:cNvPr id="5" name="그룹 4"/>
            <p:cNvGrpSpPr/>
            <p:nvPr/>
          </p:nvGrpSpPr>
          <p:grpSpPr>
            <a:xfrm>
              <a:off x="0" y="3944719"/>
              <a:ext cx="6857999" cy="2184876"/>
              <a:chOff x="0" y="3710804"/>
              <a:chExt cx="6857999" cy="2184876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0" y="4972350"/>
                <a:ext cx="68579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400" b="1" dirty="0">
                    <a:solidFill>
                      <a:srgbClr val="32B87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rPr>
                  <a:t>SYLVY</a:t>
                </a:r>
                <a:endParaRPr lang="ko-KR" altLang="en-US" sz="5400" b="1" dirty="0">
                  <a:solidFill>
                    <a:srgbClr val="32B87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endParaRPr>
              </a:p>
            </p:txBody>
          </p:sp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7938" y="3710804"/>
                <a:ext cx="1162121" cy="1162121"/>
              </a:xfrm>
              <a:prstGeom prst="rect">
                <a:avLst/>
              </a:prstGeom>
            </p:spPr>
          </p:pic>
        </p:grpSp>
        <p:sp>
          <p:nvSpPr>
            <p:cNvPr id="18" name="TextBox 17"/>
            <p:cNvSpPr txBox="1"/>
            <p:nvPr/>
          </p:nvSpPr>
          <p:spPr>
            <a:xfrm>
              <a:off x="0" y="6017866"/>
              <a:ext cx="6857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rgbClr val="32B87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옛날목욕탕L" pitchFamily="18" charset="-127"/>
                  <a:ea typeface="a옛날목욕탕L" pitchFamily="18" charset="-127"/>
                </a:rPr>
                <a:t>나의 </a:t>
              </a:r>
              <a:r>
                <a:rPr lang="en-US" altLang="ko-KR" sz="2400" b="1" dirty="0">
                  <a:solidFill>
                    <a:srgbClr val="32B87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옛날목욕탕L" pitchFamily="18" charset="-127"/>
                  <a:ea typeface="a옛날목욕탕L" pitchFamily="18" charset="-127"/>
                </a:rPr>
                <a:t>‘</a:t>
              </a:r>
              <a:r>
                <a:rPr lang="ko-KR" altLang="en-US" sz="2400" b="1" dirty="0">
                  <a:solidFill>
                    <a:srgbClr val="32B87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옛날목욕탕L" pitchFamily="18" charset="-127"/>
                  <a:ea typeface="a옛날목욕탕L" pitchFamily="18" charset="-127"/>
                </a:rPr>
                <a:t>실험실 도우미</a:t>
              </a:r>
              <a:r>
                <a:rPr lang="en-US" altLang="ko-KR" sz="2400" b="1" dirty="0">
                  <a:solidFill>
                    <a:srgbClr val="32B87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옛날목욕탕L" pitchFamily="18" charset="-127"/>
                  <a:ea typeface="a옛날목욕탕L" pitchFamily="18" charset="-127"/>
                </a:rPr>
                <a:t>’</a:t>
              </a:r>
              <a:endParaRPr lang="ko-KR" altLang="en-US" sz="2400" b="1" dirty="0">
                <a:solidFill>
                  <a:srgbClr val="32B8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itchFamily="18" charset="-127"/>
                <a:ea typeface="a옛날목욕탕L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3752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145169"/>
            <a:ext cx="6858000" cy="1003527"/>
            <a:chOff x="0" y="145169"/>
            <a:chExt cx="6858000" cy="1003527"/>
          </a:xfrm>
        </p:grpSpPr>
        <p:sp>
          <p:nvSpPr>
            <p:cNvPr id="4" name="직사각형 3"/>
            <p:cNvSpPr/>
            <p:nvPr/>
          </p:nvSpPr>
          <p:spPr>
            <a:xfrm flipV="1">
              <a:off x="0" y="1054099"/>
              <a:ext cx="6858000" cy="94597"/>
            </a:xfrm>
            <a:prstGeom prst="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9909" y="444499"/>
              <a:ext cx="457200" cy="4572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521019" y="145169"/>
              <a:ext cx="22033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solidFill>
                    <a:srgbClr val="32B87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rPr>
                <a:t>SYLVY</a:t>
              </a:r>
              <a:endParaRPr lang="ko-KR" altLang="en-US" sz="5400" b="1" dirty="0">
                <a:solidFill>
                  <a:srgbClr val="32B8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9758" y="293938"/>
              <a:ext cx="671261" cy="671261"/>
            </a:xfrm>
            <a:prstGeom prst="rect">
              <a:avLst/>
            </a:prstGeom>
          </p:spPr>
        </p:pic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D5DC4E2-76D6-492B-9D9B-6FFB98D574DA}"/>
              </a:ext>
            </a:extLst>
          </p:cNvPr>
          <p:cNvSpPr/>
          <p:nvPr/>
        </p:nvSpPr>
        <p:spPr>
          <a:xfrm>
            <a:off x="326618" y="1345372"/>
            <a:ext cx="1027768" cy="566780"/>
          </a:xfrm>
          <a:prstGeom prst="rect">
            <a:avLst/>
          </a:prstGeom>
          <a:solidFill>
            <a:schemeClr val="bg1"/>
          </a:solidFill>
          <a:ln w="50800">
            <a:solidFill>
              <a:srgbClr val="5DD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+mn-ea"/>
              </a:rPr>
              <a:t>▼ 이름</a:t>
            </a:r>
            <a:endParaRPr 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사각형: 둥근 모서리 7">
            <a:extLst>
              <a:ext uri="{FF2B5EF4-FFF2-40B4-BE49-F238E27FC236}">
                <a16:creationId xmlns:a16="http://schemas.microsoft.com/office/drawing/2014/main" id="{B3DE21B8-82EA-493C-88CD-296ACB70CE00}"/>
              </a:ext>
            </a:extLst>
          </p:cNvPr>
          <p:cNvSpPr/>
          <p:nvPr/>
        </p:nvSpPr>
        <p:spPr>
          <a:xfrm>
            <a:off x="1544327" y="1332378"/>
            <a:ext cx="2815554" cy="513297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5DD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그래픽 29" descr="돋보기">
            <a:extLst>
              <a:ext uri="{FF2B5EF4-FFF2-40B4-BE49-F238E27FC236}">
                <a16:creationId xmlns:a16="http://schemas.microsoft.com/office/drawing/2014/main" id="{9A20A2C7-0CBE-4FAC-AA11-0F050FA732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9918" y="1257604"/>
            <a:ext cx="662843" cy="662843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536763" y="4363633"/>
            <a:ext cx="1692000" cy="1692000"/>
            <a:chOff x="536763" y="4363633"/>
            <a:chExt cx="1692000" cy="1692000"/>
          </a:xfrm>
        </p:grpSpPr>
        <p:pic>
          <p:nvPicPr>
            <p:cNvPr id="18" name="그래픽 39" descr="플라스크">
              <a:extLst>
                <a:ext uri="{FF2B5EF4-FFF2-40B4-BE49-F238E27FC236}">
                  <a16:creationId xmlns:a16="http://schemas.microsoft.com/office/drawing/2014/main" id="{230098B5-A2EB-4D0A-BB93-E2307332B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36763" y="4363633"/>
              <a:ext cx="1692000" cy="1692000"/>
            </a:xfrm>
            <a:prstGeom prst="rect">
              <a:avLst/>
            </a:prstGeom>
          </p:spPr>
        </p:pic>
        <p:pic>
          <p:nvPicPr>
            <p:cNvPr id="22" name="그래픽 26" descr="추가">
              <a:extLst>
                <a:ext uri="{FF2B5EF4-FFF2-40B4-BE49-F238E27FC236}">
                  <a16:creationId xmlns:a16="http://schemas.microsoft.com/office/drawing/2014/main" id="{594662A5-06A1-4394-B52C-353798893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82508" y="5022979"/>
              <a:ext cx="828000" cy="828000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F85028-828D-41A6-B301-70A4E51C0A7E}"/>
              </a:ext>
            </a:extLst>
          </p:cNvPr>
          <p:cNvGrpSpPr/>
          <p:nvPr/>
        </p:nvGrpSpPr>
        <p:grpSpPr>
          <a:xfrm>
            <a:off x="540408" y="6100482"/>
            <a:ext cx="5849377" cy="228763"/>
            <a:chOff x="504311" y="5072343"/>
            <a:chExt cx="5849377" cy="22876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BFB329F-A36D-499E-88DE-E7917172EFC4}"/>
                </a:ext>
              </a:extLst>
            </p:cNvPr>
            <p:cNvSpPr/>
            <p:nvPr/>
          </p:nvSpPr>
          <p:spPr>
            <a:xfrm flipV="1">
              <a:off x="504311" y="5072343"/>
              <a:ext cx="5849377" cy="228763"/>
            </a:xfrm>
            <a:prstGeom prst="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50">
              <a:extLst>
                <a:ext uri="{FF2B5EF4-FFF2-40B4-BE49-F238E27FC236}">
                  <a16:creationId xmlns:a16="http://schemas.microsoft.com/office/drawing/2014/main" id="{C89E380A-5091-48F6-9502-2A6CEB4F0CB4}"/>
                </a:ext>
              </a:extLst>
            </p:cNvPr>
            <p:cNvSpPr/>
            <p:nvPr/>
          </p:nvSpPr>
          <p:spPr>
            <a:xfrm>
              <a:off x="98384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사각형: 둥근 모서리 51">
              <a:extLst>
                <a:ext uri="{FF2B5EF4-FFF2-40B4-BE49-F238E27FC236}">
                  <a16:creationId xmlns:a16="http://schemas.microsoft.com/office/drawing/2014/main" id="{B79E3F55-77FB-4047-BBD9-A4E2430C7F4F}"/>
                </a:ext>
              </a:extLst>
            </p:cNvPr>
            <p:cNvSpPr/>
            <p:nvPr/>
          </p:nvSpPr>
          <p:spPr>
            <a:xfrm>
              <a:off x="3057452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8" name="사각형: 둥근 모서리 52">
              <a:extLst>
                <a:ext uri="{FF2B5EF4-FFF2-40B4-BE49-F238E27FC236}">
                  <a16:creationId xmlns:a16="http://schemas.microsoft.com/office/drawing/2014/main" id="{24E1F4A8-72C5-48C5-BCBC-07F959C0FA27}"/>
                </a:ext>
              </a:extLst>
            </p:cNvPr>
            <p:cNvSpPr/>
            <p:nvPr/>
          </p:nvSpPr>
          <p:spPr>
            <a:xfrm>
              <a:off x="524771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1F85028-828D-41A6-B301-70A4E51C0A7E}"/>
              </a:ext>
            </a:extLst>
          </p:cNvPr>
          <p:cNvGrpSpPr/>
          <p:nvPr/>
        </p:nvGrpSpPr>
        <p:grpSpPr>
          <a:xfrm>
            <a:off x="540408" y="8170004"/>
            <a:ext cx="5849377" cy="228763"/>
            <a:chOff x="504311" y="5072343"/>
            <a:chExt cx="5849377" cy="22876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BFB329F-A36D-499E-88DE-E7917172EFC4}"/>
                </a:ext>
              </a:extLst>
            </p:cNvPr>
            <p:cNvSpPr/>
            <p:nvPr/>
          </p:nvSpPr>
          <p:spPr>
            <a:xfrm flipV="1">
              <a:off x="504311" y="5072343"/>
              <a:ext cx="5849377" cy="228763"/>
            </a:xfrm>
            <a:prstGeom prst="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50">
              <a:extLst>
                <a:ext uri="{FF2B5EF4-FFF2-40B4-BE49-F238E27FC236}">
                  <a16:creationId xmlns:a16="http://schemas.microsoft.com/office/drawing/2014/main" id="{C89E380A-5091-48F6-9502-2A6CEB4F0CB4}"/>
                </a:ext>
              </a:extLst>
            </p:cNvPr>
            <p:cNvSpPr/>
            <p:nvPr/>
          </p:nvSpPr>
          <p:spPr>
            <a:xfrm>
              <a:off x="98384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1" name="사각형: 둥근 모서리 51">
              <a:extLst>
                <a:ext uri="{FF2B5EF4-FFF2-40B4-BE49-F238E27FC236}">
                  <a16:creationId xmlns:a16="http://schemas.microsoft.com/office/drawing/2014/main" id="{B79E3F55-77FB-4047-BBD9-A4E2430C7F4F}"/>
                </a:ext>
              </a:extLst>
            </p:cNvPr>
            <p:cNvSpPr/>
            <p:nvPr/>
          </p:nvSpPr>
          <p:spPr>
            <a:xfrm>
              <a:off x="3057452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사각형: 둥근 모서리 52">
              <a:extLst>
                <a:ext uri="{FF2B5EF4-FFF2-40B4-BE49-F238E27FC236}">
                  <a16:creationId xmlns:a16="http://schemas.microsoft.com/office/drawing/2014/main" id="{24E1F4A8-72C5-48C5-BCBC-07F959C0FA27}"/>
                </a:ext>
              </a:extLst>
            </p:cNvPr>
            <p:cNvSpPr/>
            <p:nvPr/>
          </p:nvSpPr>
          <p:spPr>
            <a:xfrm>
              <a:off x="524771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3898BEB-BFA4-4AEB-8A6A-453D2F8B7ED6}"/>
              </a:ext>
            </a:extLst>
          </p:cNvPr>
          <p:cNvSpPr/>
          <p:nvPr/>
        </p:nvSpPr>
        <p:spPr>
          <a:xfrm flipV="1">
            <a:off x="504311" y="3804641"/>
            <a:ext cx="5849377" cy="228763"/>
          </a:xfrm>
          <a:prstGeom prst="rect">
            <a:avLst/>
          </a:prstGeom>
          <a:solidFill>
            <a:srgbClr val="5DD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4533291" y="2300694"/>
            <a:ext cx="1686618" cy="1728632"/>
            <a:chOff x="599396" y="2304772"/>
            <a:chExt cx="1686618" cy="1728632"/>
          </a:xfrm>
        </p:grpSpPr>
        <p:sp>
          <p:nvSpPr>
            <p:cNvPr id="30" name="사각형: 둥근 모서리 45">
              <a:extLst>
                <a:ext uri="{FF2B5EF4-FFF2-40B4-BE49-F238E27FC236}">
                  <a16:creationId xmlns:a16="http://schemas.microsoft.com/office/drawing/2014/main" id="{7A3D82F4-358A-45D8-87B8-3A49AEC03E3E}"/>
                </a:ext>
              </a:extLst>
            </p:cNvPr>
            <p:cNvSpPr/>
            <p:nvPr/>
          </p:nvSpPr>
          <p:spPr>
            <a:xfrm>
              <a:off x="599396" y="3783859"/>
              <a:ext cx="1686618" cy="2495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Methanol</a:t>
              </a:r>
            </a:p>
          </p:txBody>
        </p:sp>
        <p:pic>
          <p:nvPicPr>
            <p:cNvPr id="1026" name="Picture 2" descr="methanol에 대한 이미지 검색결과">
              <a:hlinkClick r:id="rId11"/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288" y="2304772"/>
              <a:ext cx="1557162" cy="1376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5" name="그룹 54"/>
          <p:cNvGrpSpPr/>
          <p:nvPr/>
        </p:nvGrpSpPr>
        <p:grpSpPr>
          <a:xfrm>
            <a:off x="555544" y="2372240"/>
            <a:ext cx="1686618" cy="1661164"/>
            <a:chOff x="2621787" y="2372240"/>
            <a:chExt cx="1686618" cy="1661164"/>
          </a:xfrm>
        </p:grpSpPr>
        <p:sp>
          <p:nvSpPr>
            <p:cNvPr id="57" name="사각형: 둥근 모서리 45">
              <a:extLst>
                <a:ext uri="{FF2B5EF4-FFF2-40B4-BE49-F238E27FC236}">
                  <a16:creationId xmlns:a16="http://schemas.microsoft.com/office/drawing/2014/main" id="{7A3D82F4-358A-45D8-87B8-3A49AEC03E3E}"/>
                </a:ext>
              </a:extLst>
            </p:cNvPr>
            <p:cNvSpPr/>
            <p:nvPr/>
          </p:nvSpPr>
          <p:spPr>
            <a:xfrm>
              <a:off x="2621787" y="3783859"/>
              <a:ext cx="1686618" cy="2495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Benzene</a:t>
              </a:r>
            </a:p>
          </p:txBody>
        </p:sp>
        <p:pic>
          <p:nvPicPr>
            <p:cNvPr id="1032" name="Picture 8" descr="benzene png에 대한 이미지 검색결과">
              <a:hlinkClick r:id="rId13"/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8660" y="2372240"/>
              <a:ext cx="1092871" cy="1241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그룹 55"/>
          <p:cNvGrpSpPr/>
          <p:nvPr/>
        </p:nvGrpSpPr>
        <p:grpSpPr>
          <a:xfrm>
            <a:off x="2497095" y="2729675"/>
            <a:ext cx="1686618" cy="1303729"/>
            <a:chOff x="4533291" y="2729675"/>
            <a:chExt cx="1686618" cy="1303729"/>
          </a:xfrm>
        </p:grpSpPr>
        <p:sp>
          <p:nvSpPr>
            <p:cNvPr id="59" name="사각형: 둥근 모서리 45">
              <a:extLst>
                <a:ext uri="{FF2B5EF4-FFF2-40B4-BE49-F238E27FC236}">
                  <a16:creationId xmlns:a16="http://schemas.microsoft.com/office/drawing/2014/main" id="{7A3D82F4-358A-45D8-87B8-3A49AEC03E3E}"/>
                </a:ext>
              </a:extLst>
            </p:cNvPr>
            <p:cNvSpPr/>
            <p:nvPr/>
          </p:nvSpPr>
          <p:spPr>
            <a:xfrm>
              <a:off x="4533291" y="3783859"/>
              <a:ext cx="1686618" cy="2495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Hexane</a:t>
              </a:r>
            </a:p>
          </p:txBody>
        </p:sp>
        <p:pic>
          <p:nvPicPr>
            <p:cNvPr id="1034" name="Picture 10" descr="Hexane에 대한 이미지 검색결과">
              <a:hlinkClick r:id="rId15"/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02" b="35803"/>
            <a:stretch/>
          </p:blipFill>
          <p:spPr bwMode="auto">
            <a:xfrm>
              <a:off x="4664640" y="2729675"/>
              <a:ext cx="1480960" cy="435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TextBox 59"/>
          <p:cNvSpPr txBox="1"/>
          <p:nvPr/>
        </p:nvSpPr>
        <p:spPr>
          <a:xfrm>
            <a:off x="5239988" y="1383578"/>
            <a:ext cx="1400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이름순</a:t>
            </a:r>
            <a:r>
              <a:rPr lang="ko-KR" altLang="en-US" sz="2000" b="1" spc="-100" dirty="0">
                <a:latin typeface="+mn-ea"/>
              </a:rPr>
              <a:t>↓</a:t>
            </a:r>
            <a:endParaRPr lang="en-US" altLang="ko-KR" sz="2000" b="1" dirty="0">
              <a:latin typeface="+mn-ea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308476" y="2045514"/>
            <a:ext cx="6276097" cy="6408165"/>
            <a:chOff x="257542" y="2013240"/>
            <a:chExt cx="6276097" cy="6408165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A5C40D09-35F8-43E6-B5F2-085A61CF00FA}"/>
                </a:ext>
              </a:extLst>
            </p:cNvPr>
            <p:cNvGrpSpPr/>
            <p:nvPr/>
          </p:nvGrpSpPr>
          <p:grpSpPr>
            <a:xfrm>
              <a:off x="257542" y="2013240"/>
              <a:ext cx="6276097" cy="6408165"/>
              <a:chOff x="1010204" y="3288363"/>
              <a:chExt cx="6276097" cy="6408165"/>
            </a:xfrm>
          </p:grpSpPr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D35923D2-EC85-40CF-8CE6-3572B73650CB}"/>
                  </a:ext>
                </a:extLst>
              </p:cNvPr>
              <p:cNvGrpSpPr/>
              <p:nvPr/>
            </p:nvGrpSpPr>
            <p:grpSpPr>
              <a:xfrm>
                <a:off x="1010204" y="3288363"/>
                <a:ext cx="6276097" cy="6408165"/>
                <a:chOff x="1010204" y="3288363"/>
                <a:chExt cx="6276097" cy="6408165"/>
              </a:xfrm>
            </p:grpSpPr>
            <p:sp>
              <p:nvSpPr>
                <p:cNvPr id="89" name="모서리가 둥근 직사각형 26">
                  <a:extLst>
                    <a:ext uri="{FF2B5EF4-FFF2-40B4-BE49-F238E27FC236}">
                      <a16:creationId xmlns:a16="http://schemas.microsoft.com/office/drawing/2014/main" id="{9EE97AA1-BD99-4A87-8B84-45FC7997FB8A}"/>
                    </a:ext>
                  </a:extLst>
                </p:cNvPr>
                <p:cNvSpPr/>
                <p:nvPr/>
              </p:nvSpPr>
              <p:spPr>
                <a:xfrm>
                  <a:off x="1010204" y="3288363"/>
                  <a:ext cx="6276097" cy="6046459"/>
                </a:xfrm>
                <a:prstGeom prst="roundRect">
                  <a:avLst/>
                </a:prstGeom>
                <a:solidFill>
                  <a:schemeClr val="bg1"/>
                </a:solidFill>
                <a:ln w="76200">
                  <a:solidFill>
                    <a:srgbClr val="32B87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모서리가 둥근 직사각형 26">
                  <a:extLst>
                    <a:ext uri="{FF2B5EF4-FFF2-40B4-BE49-F238E27FC236}">
                      <a16:creationId xmlns:a16="http://schemas.microsoft.com/office/drawing/2014/main" id="{F5DD913C-42FA-4882-B80C-2D194176156A}"/>
                    </a:ext>
                  </a:extLst>
                </p:cNvPr>
                <p:cNvSpPr/>
                <p:nvPr/>
              </p:nvSpPr>
              <p:spPr>
                <a:xfrm>
                  <a:off x="1437587" y="4996463"/>
                  <a:ext cx="5534984" cy="2296688"/>
                </a:xfrm>
                <a:prstGeom prst="roundRect">
                  <a:avLst/>
                </a:prstGeom>
                <a:solidFill>
                  <a:schemeClr val="bg1"/>
                </a:solidFill>
                <a:ln w="76200">
                  <a:solidFill>
                    <a:srgbClr val="32B87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73896283-3F8B-4F41-B3E7-62AFD62588BA}"/>
                    </a:ext>
                  </a:extLst>
                </p:cNvPr>
                <p:cNvSpPr txBox="1"/>
                <p:nvPr/>
              </p:nvSpPr>
              <p:spPr>
                <a:xfrm>
                  <a:off x="2418234" y="3429501"/>
                  <a:ext cx="35268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400" b="1" dirty="0"/>
                    <a:t>약품 등록</a:t>
                  </a:r>
                  <a:endParaRPr lang="ko-KR" altLang="en-US" sz="2000" b="1" dirty="0">
                    <a:latin typeface="+mn-ea"/>
                  </a:endParaRPr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26E55158-10C0-45AD-8E2E-C336BAD08B47}"/>
                    </a:ext>
                  </a:extLst>
                </p:cNvPr>
                <p:cNvSpPr/>
                <p:nvPr/>
              </p:nvSpPr>
              <p:spPr>
                <a:xfrm>
                  <a:off x="5158911" y="8310725"/>
                  <a:ext cx="1496119" cy="466547"/>
                </a:xfrm>
                <a:prstGeom prst="rect">
                  <a:avLst/>
                </a:prstGeom>
                <a:solidFill>
                  <a:srgbClr val="32B878"/>
                </a:solidFill>
                <a:ln>
                  <a:solidFill>
                    <a:srgbClr val="32B87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/>
                    <a:t>등록</a:t>
                  </a:r>
                </a:p>
              </p:txBody>
            </p:sp>
            <p:sp>
              <p:nvSpPr>
                <p:cNvPr id="93" name="Cross 48">
                  <a:extLst>
                    <a:ext uri="{FF2B5EF4-FFF2-40B4-BE49-F238E27FC236}">
                      <a16:creationId xmlns:a16="http://schemas.microsoft.com/office/drawing/2014/main" id="{3911ABE2-D904-4319-B8F7-1E7D86FA94DF}"/>
                    </a:ext>
                  </a:extLst>
                </p:cNvPr>
                <p:cNvSpPr/>
                <p:nvPr/>
              </p:nvSpPr>
              <p:spPr>
                <a:xfrm rot="2700000">
                  <a:off x="6361912" y="3479850"/>
                  <a:ext cx="342740" cy="362497"/>
                </a:xfrm>
                <a:prstGeom prst="plus">
                  <a:avLst>
                    <a:gd name="adj" fmla="val 43403"/>
                  </a:avLst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94" name="그룹 93">
                  <a:extLst>
                    <a:ext uri="{FF2B5EF4-FFF2-40B4-BE49-F238E27FC236}">
                      <a16:creationId xmlns:a16="http://schemas.microsoft.com/office/drawing/2014/main" id="{0FC6AA93-2989-46AE-813E-7F0C02A48EE0}"/>
                    </a:ext>
                  </a:extLst>
                </p:cNvPr>
                <p:cNvGrpSpPr/>
                <p:nvPr/>
              </p:nvGrpSpPr>
              <p:grpSpPr>
                <a:xfrm>
                  <a:off x="1437587" y="4206220"/>
                  <a:ext cx="5579913" cy="662843"/>
                  <a:chOff x="1060547" y="1403078"/>
                  <a:chExt cx="5579913" cy="662843"/>
                </a:xfrm>
              </p:grpSpPr>
              <p:sp>
                <p:nvSpPr>
                  <p:cNvPr id="98" name="사각형: 둥근 모서리 60">
                    <a:extLst>
                      <a:ext uri="{FF2B5EF4-FFF2-40B4-BE49-F238E27FC236}">
                        <a16:creationId xmlns:a16="http://schemas.microsoft.com/office/drawing/2014/main" id="{15E02B8A-D583-4AA5-8A96-AE80B53EB7ED}"/>
                      </a:ext>
                    </a:extLst>
                  </p:cNvPr>
                  <p:cNvSpPr/>
                  <p:nvPr/>
                </p:nvSpPr>
                <p:spPr>
                  <a:xfrm>
                    <a:off x="1060547" y="1477852"/>
                    <a:ext cx="4720708" cy="513297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50800">
                    <a:solidFill>
                      <a:srgbClr val="5DD39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b="1" dirty="0">
                        <a:solidFill>
                          <a:schemeClr val="tx1"/>
                        </a:solidFill>
                      </a:rPr>
                      <a:t>약품 이름 검색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99" name="그래픽 61" descr="돋보기">
                    <a:extLst>
                      <a:ext uri="{FF2B5EF4-FFF2-40B4-BE49-F238E27FC236}">
                        <a16:creationId xmlns:a16="http://schemas.microsoft.com/office/drawing/2014/main" id="{E8C17F66-8DEE-4268-9040-A5347C4653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77617" y="1403078"/>
                    <a:ext cx="662843" cy="66284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4D38E568-A3D6-42EE-B854-FDE0C065BB52}"/>
                    </a:ext>
                  </a:extLst>
                </p:cNvPr>
                <p:cNvSpPr/>
                <p:nvPr/>
              </p:nvSpPr>
              <p:spPr>
                <a:xfrm>
                  <a:off x="5158912" y="7547110"/>
                  <a:ext cx="1496119" cy="466547"/>
                </a:xfrm>
                <a:prstGeom prst="rect">
                  <a:avLst/>
                </a:prstGeom>
                <a:solidFill>
                  <a:srgbClr val="32B878"/>
                </a:solidFill>
                <a:ln>
                  <a:solidFill>
                    <a:srgbClr val="32B87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/>
                    <a:t>중복 확인</a:t>
                  </a:r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B237D7F5-3C07-4604-B971-37F40CF36177}"/>
                    </a:ext>
                  </a:extLst>
                </p:cNvPr>
                <p:cNvSpPr/>
                <p:nvPr/>
              </p:nvSpPr>
              <p:spPr>
                <a:xfrm>
                  <a:off x="1743716" y="7555004"/>
                  <a:ext cx="3156784" cy="458653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rgbClr val="5DD39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>
                      <a:solidFill>
                        <a:schemeClr val="tx1"/>
                      </a:solidFill>
                    </a:rPr>
                    <a:t>약품 별칭 설정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B237D7F5-3C07-4604-B971-37F40CF36177}"/>
                    </a:ext>
                  </a:extLst>
                </p:cNvPr>
                <p:cNvSpPr/>
                <p:nvPr/>
              </p:nvSpPr>
              <p:spPr>
                <a:xfrm>
                  <a:off x="1743716" y="8318619"/>
                  <a:ext cx="3156784" cy="458653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rgbClr val="5DD39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>
                      <a:solidFill>
                        <a:schemeClr val="tx1"/>
                      </a:solidFill>
                    </a:rPr>
                    <a:t>보관 장소 선택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B237D7F5-3C07-4604-B971-37F40CF36177}"/>
                    </a:ext>
                  </a:extLst>
                </p:cNvPr>
                <p:cNvSpPr/>
                <p:nvPr/>
              </p:nvSpPr>
              <p:spPr>
                <a:xfrm>
                  <a:off x="1743716" y="8764329"/>
                  <a:ext cx="3156784" cy="458653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rgbClr val="5DD39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 err="1">
                      <a:solidFill>
                        <a:schemeClr val="tx1"/>
                      </a:solidFill>
                    </a:rPr>
                    <a:t>시약장</a:t>
                  </a:r>
                  <a:r>
                    <a:rPr lang="ko-KR" altLang="en-US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b="1" dirty="0">
                      <a:solidFill>
                        <a:schemeClr val="tx1"/>
                      </a:solidFill>
                    </a:rPr>
                    <a:t>(</a:t>
                  </a:r>
                  <a:r>
                    <a:rPr lang="ko-KR" altLang="en-US" b="1" dirty="0">
                      <a:solidFill>
                        <a:schemeClr val="tx1"/>
                      </a:solidFill>
                    </a:rPr>
                    <a:t>추천</a:t>
                  </a:r>
                  <a:r>
                    <a:rPr lang="en-US" altLang="ko-KR" b="1" dirty="0">
                      <a:solidFill>
                        <a:schemeClr val="tx1"/>
                      </a:solidFill>
                    </a:rPr>
                    <a:t>)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B237D7F5-3C07-4604-B971-37F40CF36177}"/>
                    </a:ext>
                  </a:extLst>
                </p:cNvPr>
                <p:cNvSpPr/>
                <p:nvPr/>
              </p:nvSpPr>
              <p:spPr>
                <a:xfrm>
                  <a:off x="1743716" y="9237875"/>
                  <a:ext cx="3156784" cy="458653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rgbClr val="5DD39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>
                      <a:solidFill>
                        <a:schemeClr val="tx1"/>
                      </a:solidFill>
                    </a:rPr>
                    <a:t>장소</a:t>
                  </a:r>
                  <a:r>
                    <a:rPr lang="en-US" altLang="ko-KR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b="1" dirty="0">
                      <a:solidFill>
                        <a:schemeClr val="tx1"/>
                      </a:solidFill>
                    </a:rPr>
                    <a:t>추가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8" name="모서리가 둥근 직사각형 30">
                <a:extLst>
                  <a:ext uri="{FF2B5EF4-FFF2-40B4-BE49-F238E27FC236}">
                    <a16:creationId xmlns:a16="http://schemas.microsoft.com/office/drawing/2014/main" id="{7B9EFCBA-5EF6-417A-B7A6-D934B607E5EF}"/>
                  </a:ext>
                </a:extLst>
              </p:cNvPr>
              <p:cNvSpPr/>
              <p:nvPr/>
            </p:nvSpPr>
            <p:spPr>
              <a:xfrm>
                <a:off x="1010205" y="3996944"/>
                <a:ext cx="6276096" cy="45719"/>
              </a:xfrm>
              <a:prstGeom prst="roundRect">
                <a:avLst>
                  <a:gd name="adj" fmla="val 50000"/>
                </a:avLst>
              </a:prstGeom>
              <a:solidFill>
                <a:srgbClr val="32B878"/>
              </a:solidFill>
              <a:ln>
                <a:solidFill>
                  <a:srgbClr val="32B8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1086911" y="3988029"/>
              <a:ext cx="4821299" cy="1785979"/>
              <a:chOff x="1086911" y="3988029"/>
              <a:chExt cx="4821299" cy="1785979"/>
            </a:xfrm>
          </p:grpSpPr>
          <p:pic>
            <p:nvPicPr>
              <p:cNvPr id="80" name="Picture 8" descr="benzene png에 대한 이미지 검색결과">
                <a:hlinkClick r:id="rId13"/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3365" y="3988029"/>
                <a:ext cx="1092871" cy="12412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1" name="TextBox 80"/>
              <p:cNvSpPr txBox="1"/>
              <p:nvPr/>
            </p:nvSpPr>
            <p:spPr>
              <a:xfrm>
                <a:off x="1086911" y="5301481"/>
                <a:ext cx="12057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+mn-ea"/>
                  </a:rPr>
                  <a:t>Benzene</a:t>
                </a:r>
                <a:endParaRPr lang="ko-KR" altLang="en-US" sz="2000" b="1" dirty="0">
                  <a:latin typeface="+mn-ea"/>
                </a:endParaRPr>
              </a:p>
            </p:txBody>
          </p:sp>
          <p:grpSp>
            <p:nvGrpSpPr>
              <p:cNvPr id="82" name="그룹 81"/>
              <p:cNvGrpSpPr/>
              <p:nvPr/>
            </p:nvGrpSpPr>
            <p:grpSpPr>
              <a:xfrm>
                <a:off x="2658935" y="4003405"/>
                <a:ext cx="3249275" cy="1770603"/>
                <a:chOff x="2658935" y="4003405"/>
                <a:chExt cx="3249275" cy="1770603"/>
              </a:xfrm>
            </p:grpSpPr>
            <p:sp>
              <p:nvSpPr>
                <p:cNvPr id="83" name="TextBox 82"/>
                <p:cNvSpPr txBox="1"/>
                <p:nvPr/>
              </p:nvSpPr>
              <p:spPr>
                <a:xfrm>
                  <a:off x="2658935" y="4906351"/>
                  <a:ext cx="324927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latin typeface="+mn-ea"/>
                    </a:rPr>
                    <a:t>MW       78.11g/</a:t>
                  </a:r>
                  <a:r>
                    <a:rPr lang="en-US" altLang="ko-KR" sz="2000" b="1" dirty="0" err="1">
                      <a:latin typeface="+mn-ea"/>
                    </a:rPr>
                    <a:t>mol</a:t>
                  </a:r>
                  <a:endParaRPr lang="ko-KR" altLang="en-US" sz="2000" b="1" dirty="0">
                    <a:latin typeface="+mn-ea"/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2658935" y="5373898"/>
                  <a:ext cx="324927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 err="1">
                      <a:latin typeface="+mn-ea"/>
                    </a:rPr>
                    <a:t>mp</a:t>
                  </a:r>
                  <a:r>
                    <a:rPr lang="en-US" altLang="ko-KR" sz="2000" b="1" dirty="0">
                      <a:latin typeface="+mn-ea"/>
                    </a:rPr>
                    <a:t>/</a:t>
                  </a:r>
                  <a:r>
                    <a:rPr lang="en-US" altLang="ko-KR" sz="2000" b="1" dirty="0" err="1">
                      <a:latin typeface="+mn-ea"/>
                    </a:rPr>
                    <a:t>bp</a:t>
                  </a:r>
                  <a:r>
                    <a:rPr lang="en-US" altLang="ko-KR" sz="2000" b="1" dirty="0">
                      <a:latin typeface="+mn-ea"/>
                    </a:rPr>
                    <a:t>   5.5 ℃ / 80.1 ℃</a:t>
                  </a:r>
                  <a:endParaRPr lang="ko-KR" altLang="en-US" sz="2000" b="1" dirty="0">
                    <a:latin typeface="+mn-ea"/>
                  </a:endParaRPr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2658935" y="4003405"/>
                  <a:ext cx="324927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latin typeface="+mn-ea"/>
                    </a:rPr>
                    <a:t>CAS No. 71-43-2</a:t>
                  </a:r>
                  <a:endParaRPr lang="ko-KR" altLang="en-US" sz="2000" b="1" dirty="0">
                    <a:latin typeface="+mn-ea"/>
                  </a:endParaRPr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2658935" y="4421153"/>
                  <a:ext cx="324927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latin typeface="+mn-ea"/>
                    </a:rPr>
                    <a:t>Formula C</a:t>
                  </a:r>
                  <a:r>
                    <a:rPr lang="en-US" altLang="ko-KR" sz="2000" b="1" baseline="-25000" dirty="0">
                      <a:latin typeface="+mn-ea"/>
                    </a:rPr>
                    <a:t>6</a:t>
                  </a:r>
                  <a:r>
                    <a:rPr lang="en-US" altLang="ko-KR" sz="2000" b="1" dirty="0">
                      <a:latin typeface="+mn-ea"/>
                    </a:rPr>
                    <a:t>H</a:t>
                  </a:r>
                  <a:r>
                    <a:rPr lang="en-US" altLang="ko-KR" sz="2000" b="1" baseline="-25000" dirty="0">
                      <a:latin typeface="+mn-ea"/>
                    </a:rPr>
                    <a:t>6</a:t>
                  </a:r>
                  <a:endParaRPr lang="ko-KR" altLang="en-US" sz="2000" b="1" baseline="-25000" dirty="0">
                    <a:latin typeface="+mn-ea"/>
                  </a:endParaRPr>
                </a:p>
              </p:txBody>
            </p:sp>
          </p:grpSp>
        </p:grpSp>
      </p:grpSp>
      <p:grpSp>
        <p:nvGrpSpPr>
          <p:cNvPr id="74" name="그룹 73"/>
          <p:cNvGrpSpPr/>
          <p:nvPr/>
        </p:nvGrpSpPr>
        <p:grpSpPr>
          <a:xfrm>
            <a:off x="0" y="8559800"/>
            <a:ext cx="6858000" cy="1330743"/>
            <a:chOff x="0" y="8559800"/>
            <a:chExt cx="6858000" cy="1330743"/>
          </a:xfrm>
        </p:grpSpPr>
        <p:grpSp>
          <p:nvGrpSpPr>
            <p:cNvPr id="75" name="그룹 74"/>
            <p:cNvGrpSpPr/>
            <p:nvPr/>
          </p:nvGrpSpPr>
          <p:grpSpPr>
            <a:xfrm>
              <a:off x="0" y="8559800"/>
              <a:ext cx="6858000" cy="1330743"/>
              <a:chOff x="0" y="8559800"/>
              <a:chExt cx="6858000" cy="1330743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0" y="8559800"/>
                <a:ext cx="6858000" cy="103515"/>
              </a:xfrm>
              <a:prstGeom prst="rect">
                <a:avLst/>
              </a:prstGeom>
              <a:solidFill>
                <a:srgbClr val="5DD3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4" name="그룹 103"/>
              <p:cNvGrpSpPr/>
              <p:nvPr/>
            </p:nvGrpSpPr>
            <p:grpSpPr>
              <a:xfrm>
                <a:off x="5373702" y="8864600"/>
                <a:ext cx="1266791" cy="1013243"/>
                <a:chOff x="5373702" y="8864600"/>
                <a:chExt cx="1266791" cy="1013243"/>
              </a:xfrm>
            </p:grpSpPr>
            <p:pic>
              <p:nvPicPr>
                <p:cNvPr id="114" name="그림 113"/>
                <p:cNvPicPr>
                  <a:picLocks noChangeAspect="1"/>
                </p:cNvPicPr>
                <p:nvPr/>
              </p:nvPicPr>
              <p:blipFill>
                <a:blip r:embed="rId1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3957" y="8864600"/>
                  <a:ext cx="677512" cy="677512"/>
                </a:xfrm>
                <a:prstGeom prst="rect">
                  <a:avLst/>
                </a:prstGeom>
              </p:spPr>
            </p:pic>
            <p:sp>
              <p:nvSpPr>
                <p:cNvPr id="115" name="TextBox 114"/>
                <p:cNvSpPr txBox="1"/>
                <p:nvPr/>
              </p:nvSpPr>
              <p:spPr>
                <a:xfrm>
                  <a:off x="5373702" y="94777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my Group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05" name="그룹 104"/>
              <p:cNvGrpSpPr/>
              <p:nvPr/>
            </p:nvGrpSpPr>
            <p:grpSpPr>
              <a:xfrm>
                <a:off x="246003" y="8753224"/>
                <a:ext cx="1266791" cy="1137319"/>
                <a:chOff x="246003" y="8753224"/>
                <a:chExt cx="1266791" cy="1137319"/>
              </a:xfrm>
            </p:grpSpPr>
            <p:pic>
              <p:nvPicPr>
                <p:cNvPr id="112" name="그림 111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092" y="8753224"/>
                  <a:ext cx="711810" cy="711810"/>
                </a:xfrm>
                <a:prstGeom prst="rect">
                  <a:avLst/>
                </a:prstGeom>
              </p:spPr>
            </p:pic>
            <p:sp>
              <p:nvSpPr>
                <p:cNvPr id="113" name="TextBox 112"/>
                <p:cNvSpPr txBox="1"/>
                <p:nvPr/>
              </p:nvSpPr>
              <p:spPr>
                <a:xfrm>
                  <a:off x="246003" y="94904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  My Lab</a:t>
                  </a:r>
                  <a:endParaRPr lang="ko-KR" alt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06" name="그룹 105"/>
              <p:cNvGrpSpPr/>
              <p:nvPr/>
            </p:nvGrpSpPr>
            <p:grpSpPr>
              <a:xfrm>
                <a:off x="3661559" y="8824431"/>
                <a:ext cx="1411194" cy="1066112"/>
                <a:chOff x="3661559" y="8824431"/>
                <a:chExt cx="1411194" cy="1066112"/>
              </a:xfrm>
            </p:grpSpPr>
            <p:sp>
              <p:nvSpPr>
                <p:cNvPr id="110" name="TextBox 109"/>
                <p:cNvSpPr txBox="1"/>
                <p:nvPr/>
              </p:nvSpPr>
              <p:spPr>
                <a:xfrm>
                  <a:off x="3661559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Alarm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111" name="그림 110"/>
                <p:cNvPicPr>
                  <a:picLocks noChangeAspect="1"/>
                </p:cNvPicPr>
                <p:nvPr/>
              </p:nvPicPr>
              <p:blipFill>
                <a:blip r:embed="rId19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9295" y="8824431"/>
                  <a:ext cx="666002" cy="666002"/>
                </a:xfrm>
                <a:prstGeom prst="rect">
                  <a:avLst/>
                </a:prstGeom>
              </p:spPr>
            </p:pic>
          </p:grpSp>
          <p:grpSp>
            <p:nvGrpSpPr>
              <p:cNvPr id="107" name="그룹 106"/>
              <p:cNvGrpSpPr/>
              <p:nvPr/>
            </p:nvGrpSpPr>
            <p:grpSpPr>
              <a:xfrm>
                <a:off x="1908845" y="8794081"/>
                <a:ext cx="1411194" cy="1096462"/>
                <a:chOff x="1908845" y="8794081"/>
                <a:chExt cx="1411194" cy="1096462"/>
              </a:xfrm>
            </p:grpSpPr>
            <p:sp>
              <p:nvSpPr>
                <p:cNvPr id="108" name="TextBox 107"/>
                <p:cNvSpPr txBox="1"/>
                <p:nvPr/>
              </p:nvSpPr>
              <p:spPr>
                <a:xfrm>
                  <a:off x="1908845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Apparatus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109" name="그림 108"/>
                <p:cNvPicPr>
                  <a:picLocks noChangeAspect="1"/>
                </p:cNvPicPr>
                <p:nvPr/>
              </p:nvPicPr>
              <p:blipFill>
                <a:blip r:embed="rId20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57668" y="8794081"/>
                  <a:ext cx="726701" cy="726701"/>
                </a:xfrm>
                <a:prstGeom prst="rect">
                  <a:avLst/>
                </a:prstGeom>
              </p:spPr>
            </p:pic>
          </p:grpSp>
        </p:grpSp>
        <p:sp>
          <p:nvSpPr>
            <p:cNvPr id="76" name="Oval 31">
              <a:extLst>
                <a:ext uri="{FF2B5EF4-FFF2-40B4-BE49-F238E27FC236}">
                  <a16:creationId xmlns:a16="http://schemas.microsoft.com/office/drawing/2014/main" id="{D7FFB45D-3AC7-FD41-949F-C1083D8FA916}"/>
                </a:ext>
              </a:extLst>
            </p:cNvPr>
            <p:cNvSpPr/>
            <p:nvPr/>
          </p:nvSpPr>
          <p:spPr>
            <a:xfrm>
              <a:off x="4433769" y="8722511"/>
              <a:ext cx="468000" cy="46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+mn-ea"/>
                </a:rPr>
                <a:t>6</a:t>
              </a:r>
              <a:endParaRPr lang="en-US" sz="1200" b="1" dirty="0">
                <a:latin typeface="+mn-ea"/>
              </a:endParaRPr>
            </a:p>
          </p:txBody>
        </p:sp>
      </p:grpSp>
      <p:sp>
        <p:nvSpPr>
          <p:cNvPr id="102" name="타원형 설명선[O] 101">
            <a:extLst>
              <a:ext uri="{FF2B5EF4-FFF2-40B4-BE49-F238E27FC236}">
                <a16:creationId xmlns:a16="http://schemas.microsoft.com/office/drawing/2014/main" id="{E300D98F-3FC8-A34C-A866-B8EACAB89592}"/>
              </a:ext>
            </a:extLst>
          </p:cNvPr>
          <p:cNvSpPr/>
          <p:nvPr/>
        </p:nvSpPr>
        <p:spPr>
          <a:xfrm>
            <a:off x="3655979" y="906323"/>
            <a:ext cx="1980812" cy="1136105"/>
          </a:xfrm>
          <a:prstGeom prst="wedgeEllipse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약품 등록 화면</a:t>
            </a:r>
          </a:p>
        </p:txBody>
      </p:sp>
    </p:spTree>
    <p:extLst>
      <p:ext uri="{BB962C8B-B14F-4D97-AF65-F5344CB8AC3E}">
        <p14:creationId xmlns:p14="http://schemas.microsoft.com/office/powerpoint/2010/main" val="2230373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145169"/>
            <a:ext cx="6858000" cy="1003527"/>
            <a:chOff x="0" y="145169"/>
            <a:chExt cx="6858000" cy="1003527"/>
          </a:xfrm>
        </p:grpSpPr>
        <p:sp>
          <p:nvSpPr>
            <p:cNvPr id="4" name="직사각형 3"/>
            <p:cNvSpPr/>
            <p:nvPr/>
          </p:nvSpPr>
          <p:spPr>
            <a:xfrm flipV="1">
              <a:off x="0" y="1054099"/>
              <a:ext cx="6858000" cy="94597"/>
            </a:xfrm>
            <a:prstGeom prst="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9909" y="444499"/>
              <a:ext cx="457200" cy="4572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521019" y="145169"/>
              <a:ext cx="22033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solidFill>
                    <a:srgbClr val="32B87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rPr>
                <a:t>SYLVY</a:t>
              </a:r>
              <a:endParaRPr lang="ko-KR" altLang="en-US" sz="5400" b="1" dirty="0">
                <a:solidFill>
                  <a:srgbClr val="32B8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9758" y="293938"/>
              <a:ext cx="671261" cy="671261"/>
            </a:xfrm>
            <a:prstGeom prst="rect">
              <a:avLst/>
            </a:prstGeom>
          </p:spPr>
        </p:pic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D5DC4E2-76D6-492B-9D9B-6FFB98D574DA}"/>
              </a:ext>
            </a:extLst>
          </p:cNvPr>
          <p:cNvSpPr/>
          <p:nvPr/>
        </p:nvSpPr>
        <p:spPr>
          <a:xfrm>
            <a:off x="326618" y="1345372"/>
            <a:ext cx="1027768" cy="566780"/>
          </a:xfrm>
          <a:prstGeom prst="rect">
            <a:avLst/>
          </a:prstGeom>
          <a:solidFill>
            <a:schemeClr val="bg1"/>
          </a:solidFill>
          <a:ln w="50800">
            <a:solidFill>
              <a:srgbClr val="5DD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+mn-ea"/>
              </a:rPr>
              <a:t>▼ 이름</a:t>
            </a:r>
            <a:endParaRPr 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사각형: 둥근 모서리 7">
            <a:extLst>
              <a:ext uri="{FF2B5EF4-FFF2-40B4-BE49-F238E27FC236}">
                <a16:creationId xmlns:a16="http://schemas.microsoft.com/office/drawing/2014/main" id="{B3DE21B8-82EA-493C-88CD-296ACB70CE00}"/>
              </a:ext>
            </a:extLst>
          </p:cNvPr>
          <p:cNvSpPr/>
          <p:nvPr/>
        </p:nvSpPr>
        <p:spPr>
          <a:xfrm>
            <a:off x="1544327" y="1332378"/>
            <a:ext cx="2815554" cy="513297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5DD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그래픽 29" descr="돋보기">
            <a:extLst>
              <a:ext uri="{FF2B5EF4-FFF2-40B4-BE49-F238E27FC236}">
                <a16:creationId xmlns:a16="http://schemas.microsoft.com/office/drawing/2014/main" id="{9A20A2C7-0CBE-4FAC-AA11-0F050FA732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9918" y="1257604"/>
            <a:ext cx="662843" cy="662843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536763" y="4363633"/>
            <a:ext cx="1692000" cy="1692000"/>
            <a:chOff x="536763" y="4363633"/>
            <a:chExt cx="1692000" cy="1692000"/>
          </a:xfrm>
        </p:grpSpPr>
        <p:pic>
          <p:nvPicPr>
            <p:cNvPr id="18" name="그래픽 39" descr="플라스크">
              <a:extLst>
                <a:ext uri="{FF2B5EF4-FFF2-40B4-BE49-F238E27FC236}">
                  <a16:creationId xmlns:a16="http://schemas.microsoft.com/office/drawing/2014/main" id="{230098B5-A2EB-4D0A-BB93-E2307332B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36763" y="4363633"/>
              <a:ext cx="1692000" cy="1692000"/>
            </a:xfrm>
            <a:prstGeom prst="rect">
              <a:avLst/>
            </a:prstGeom>
          </p:spPr>
        </p:pic>
        <p:pic>
          <p:nvPicPr>
            <p:cNvPr id="22" name="그래픽 26" descr="추가">
              <a:extLst>
                <a:ext uri="{FF2B5EF4-FFF2-40B4-BE49-F238E27FC236}">
                  <a16:creationId xmlns:a16="http://schemas.microsoft.com/office/drawing/2014/main" id="{594662A5-06A1-4394-B52C-353798893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82508" y="5022979"/>
              <a:ext cx="828000" cy="828000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F85028-828D-41A6-B301-70A4E51C0A7E}"/>
              </a:ext>
            </a:extLst>
          </p:cNvPr>
          <p:cNvGrpSpPr/>
          <p:nvPr/>
        </p:nvGrpSpPr>
        <p:grpSpPr>
          <a:xfrm>
            <a:off x="540408" y="6100482"/>
            <a:ext cx="5849377" cy="228763"/>
            <a:chOff x="504311" y="5072343"/>
            <a:chExt cx="5849377" cy="22876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BFB329F-A36D-499E-88DE-E7917172EFC4}"/>
                </a:ext>
              </a:extLst>
            </p:cNvPr>
            <p:cNvSpPr/>
            <p:nvPr/>
          </p:nvSpPr>
          <p:spPr>
            <a:xfrm flipV="1">
              <a:off x="504311" y="5072343"/>
              <a:ext cx="5849377" cy="228763"/>
            </a:xfrm>
            <a:prstGeom prst="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50">
              <a:extLst>
                <a:ext uri="{FF2B5EF4-FFF2-40B4-BE49-F238E27FC236}">
                  <a16:creationId xmlns:a16="http://schemas.microsoft.com/office/drawing/2014/main" id="{C89E380A-5091-48F6-9502-2A6CEB4F0CB4}"/>
                </a:ext>
              </a:extLst>
            </p:cNvPr>
            <p:cNvSpPr/>
            <p:nvPr/>
          </p:nvSpPr>
          <p:spPr>
            <a:xfrm>
              <a:off x="98384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사각형: 둥근 모서리 51">
              <a:extLst>
                <a:ext uri="{FF2B5EF4-FFF2-40B4-BE49-F238E27FC236}">
                  <a16:creationId xmlns:a16="http://schemas.microsoft.com/office/drawing/2014/main" id="{B79E3F55-77FB-4047-BBD9-A4E2430C7F4F}"/>
                </a:ext>
              </a:extLst>
            </p:cNvPr>
            <p:cNvSpPr/>
            <p:nvPr/>
          </p:nvSpPr>
          <p:spPr>
            <a:xfrm>
              <a:off x="3057452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8" name="사각형: 둥근 모서리 52">
              <a:extLst>
                <a:ext uri="{FF2B5EF4-FFF2-40B4-BE49-F238E27FC236}">
                  <a16:creationId xmlns:a16="http://schemas.microsoft.com/office/drawing/2014/main" id="{24E1F4A8-72C5-48C5-BCBC-07F959C0FA27}"/>
                </a:ext>
              </a:extLst>
            </p:cNvPr>
            <p:cNvSpPr/>
            <p:nvPr/>
          </p:nvSpPr>
          <p:spPr>
            <a:xfrm>
              <a:off x="524771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1F85028-828D-41A6-B301-70A4E51C0A7E}"/>
              </a:ext>
            </a:extLst>
          </p:cNvPr>
          <p:cNvGrpSpPr/>
          <p:nvPr/>
        </p:nvGrpSpPr>
        <p:grpSpPr>
          <a:xfrm>
            <a:off x="540408" y="8170004"/>
            <a:ext cx="5849377" cy="228763"/>
            <a:chOff x="504311" y="5072343"/>
            <a:chExt cx="5849377" cy="22876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BFB329F-A36D-499E-88DE-E7917172EFC4}"/>
                </a:ext>
              </a:extLst>
            </p:cNvPr>
            <p:cNvSpPr/>
            <p:nvPr/>
          </p:nvSpPr>
          <p:spPr>
            <a:xfrm flipV="1">
              <a:off x="504311" y="5072343"/>
              <a:ext cx="5849377" cy="228763"/>
            </a:xfrm>
            <a:prstGeom prst="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50">
              <a:extLst>
                <a:ext uri="{FF2B5EF4-FFF2-40B4-BE49-F238E27FC236}">
                  <a16:creationId xmlns:a16="http://schemas.microsoft.com/office/drawing/2014/main" id="{C89E380A-5091-48F6-9502-2A6CEB4F0CB4}"/>
                </a:ext>
              </a:extLst>
            </p:cNvPr>
            <p:cNvSpPr/>
            <p:nvPr/>
          </p:nvSpPr>
          <p:spPr>
            <a:xfrm>
              <a:off x="98384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1" name="사각형: 둥근 모서리 51">
              <a:extLst>
                <a:ext uri="{FF2B5EF4-FFF2-40B4-BE49-F238E27FC236}">
                  <a16:creationId xmlns:a16="http://schemas.microsoft.com/office/drawing/2014/main" id="{B79E3F55-77FB-4047-BBD9-A4E2430C7F4F}"/>
                </a:ext>
              </a:extLst>
            </p:cNvPr>
            <p:cNvSpPr/>
            <p:nvPr/>
          </p:nvSpPr>
          <p:spPr>
            <a:xfrm>
              <a:off x="3057452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사각형: 둥근 모서리 52">
              <a:extLst>
                <a:ext uri="{FF2B5EF4-FFF2-40B4-BE49-F238E27FC236}">
                  <a16:creationId xmlns:a16="http://schemas.microsoft.com/office/drawing/2014/main" id="{24E1F4A8-72C5-48C5-BCBC-07F959C0FA27}"/>
                </a:ext>
              </a:extLst>
            </p:cNvPr>
            <p:cNvSpPr/>
            <p:nvPr/>
          </p:nvSpPr>
          <p:spPr>
            <a:xfrm>
              <a:off x="524771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3898BEB-BFA4-4AEB-8A6A-453D2F8B7ED6}"/>
              </a:ext>
            </a:extLst>
          </p:cNvPr>
          <p:cNvSpPr/>
          <p:nvPr/>
        </p:nvSpPr>
        <p:spPr>
          <a:xfrm flipV="1">
            <a:off x="504311" y="3804641"/>
            <a:ext cx="5849377" cy="228763"/>
          </a:xfrm>
          <a:prstGeom prst="rect">
            <a:avLst/>
          </a:prstGeom>
          <a:solidFill>
            <a:srgbClr val="5DD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4533291" y="2300694"/>
            <a:ext cx="1686618" cy="1728632"/>
            <a:chOff x="599396" y="2304772"/>
            <a:chExt cx="1686618" cy="1728632"/>
          </a:xfrm>
        </p:grpSpPr>
        <p:sp>
          <p:nvSpPr>
            <p:cNvPr id="30" name="사각형: 둥근 모서리 45">
              <a:extLst>
                <a:ext uri="{FF2B5EF4-FFF2-40B4-BE49-F238E27FC236}">
                  <a16:creationId xmlns:a16="http://schemas.microsoft.com/office/drawing/2014/main" id="{7A3D82F4-358A-45D8-87B8-3A49AEC03E3E}"/>
                </a:ext>
              </a:extLst>
            </p:cNvPr>
            <p:cNvSpPr/>
            <p:nvPr/>
          </p:nvSpPr>
          <p:spPr>
            <a:xfrm>
              <a:off x="599396" y="3783859"/>
              <a:ext cx="1686618" cy="2495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Methanol</a:t>
              </a:r>
            </a:p>
          </p:txBody>
        </p:sp>
        <p:pic>
          <p:nvPicPr>
            <p:cNvPr id="1026" name="Picture 2" descr="methanol에 대한 이미지 검색결과">
              <a:hlinkClick r:id="rId11"/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288" y="2304772"/>
              <a:ext cx="1557162" cy="1376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5" name="그룹 54"/>
          <p:cNvGrpSpPr/>
          <p:nvPr/>
        </p:nvGrpSpPr>
        <p:grpSpPr>
          <a:xfrm>
            <a:off x="555544" y="2372240"/>
            <a:ext cx="1686618" cy="1661164"/>
            <a:chOff x="2621787" y="2372240"/>
            <a:chExt cx="1686618" cy="1661164"/>
          </a:xfrm>
        </p:grpSpPr>
        <p:sp>
          <p:nvSpPr>
            <p:cNvPr id="57" name="사각형: 둥근 모서리 45">
              <a:extLst>
                <a:ext uri="{FF2B5EF4-FFF2-40B4-BE49-F238E27FC236}">
                  <a16:creationId xmlns:a16="http://schemas.microsoft.com/office/drawing/2014/main" id="{7A3D82F4-358A-45D8-87B8-3A49AEC03E3E}"/>
                </a:ext>
              </a:extLst>
            </p:cNvPr>
            <p:cNvSpPr/>
            <p:nvPr/>
          </p:nvSpPr>
          <p:spPr>
            <a:xfrm>
              <a:off x="2621787" y="3783859"/>
              <a:ext cx="1686618" cy="2495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Benzene</a:t>
              </a:r>
            </a:p>
          </p:txBody>
        </p:sp>
        <p:pic>
          <p:nvPicPr>
            <p:cNvPr id="1032" name="Picture 8" descr="benzene png에 대한 이미지 검색결과">
              <a:hlinkClick r:id="rId13"/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8660" y="2372240"/>
              <a:ext cx="1092871" cy="1241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그룹 55"/>
          <p:cNvGrpSpPr/>
          <p:nvPr/>
        </p:nvGrpSpPr>
        <p:grpSpPr>
          <a:xfrm>
            <a:off x="2497095" y="2729675"/>
            <a:ext cx="1686618" cy="1303729"/>
            <a:chOff x="4533291" y="2729675"/>
            <a:chExt cx="1686618" cy="1303729"/>
          </a:xfrm>
        </p:grpSpPr>
        <p:sp>
          <p:nvSpPr>
            <p:cNvPr id="59" name="사각형: 둥근 모서리 45">
              <a:extLst>
                <a:ext uri="{FF2B5EF4-FFF2-40B4-BE49-F238E27FC236}">
                  <a16:creationId xmlns:a16="http://schemas.microsoft.com/office/drawing/2014/main" id="{7A3D82F4-358A-45D8-87B8-3A49AEC03E3E}"/>
                </a:ext>
              </a:extLst>
            </p:cNvPr>
            <p:cNvSpPr/>
            <p:nvPr/>
          </p:nvSpPr>
          <p:spPr>
            <a:xfrm>
              <a:off x="4533291" y="3783859"/>
              <a:ext cx="1686618" cy="2495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Hexane</a:t>
              </a:r>
            </a:p>
          </p:txBody>
        </p:sp>
        <p:pic>
          <p:nvPicPr>
            <p:cNvPr id="1034" name="Picture 10" descr="Hexane에 대한 이미지 검색결과">
              <a:hlinkClick r:id="rId15"/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02" b="35803"/>
            <a:stretch/>
          </p:blipFill>
          <p:spPr bwMode="auto">
            <a:xfrm>
              <a:off x="4664640" y="2729675"/>
              <a:ext cx="1480960" cy="435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TextBox 59"/>
          <p:cNvSpPr txBox="1"/>
          <p:nvPr/>
        </p:nvSpPr>
        <p:spPr>
          <a:xfrm>
            <a:off x="5239988" y="1383578"/>
            <a:ext cx="1400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이름순</a:t>
            </a:r>
            <a:r>
              <a:rPr lang="ko-KR" altLang="en-US" sz="2000" b="1" spc="-100" dirty="0">
                <a:latin typeface="+mn-ea"/>
              </a:rPr>
              <a:t>↓</a:t>
            </a:r>
            <a:endParaRPr lang="en-US" altLang="ko-KR" sz="2000" b="1" dirty="0">
              <a:latin typeface="+mn-ea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A5C40D09-35F8-43E6-B5F2-085A61CF00FA}"/>
              </a:ext>
            </a:extLst>
          </p:cNvPr>
          <p:cNvGrpSpPr/>
          <p:nvPr/>
        </p:nvGrpSpPr>
        <p:grpSpPr>
          <a:xfrm>
            <a:off x="308476" y="2045514"/>
            <a:ext cx="6276097" cy="4679671"/>
            <a:chOff x="1010204" y="3288363"/>
            <a:chExt cx="6276097" cy="4679671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D35923D2-EC85-40CF-8CE6-3572B73650CB}"/>
                </a:ext>
              </a:extLst>
            </p:cNvPr>
            <p:cNvGrpSpPr/>
            <p:nvPr/>
          </p:nvGrpSpPr>
          <p:grpSpPr>
            <a:xfrm>
              <a:off x="1010204" y="3288363"/>
              <a:ext cx="6276097" cy="4679671"/>
              <a:chOff x="1010204" y="3288363"/>
              <a:chExt cx="6276097" cy="4679671"/>
            </a:xfrm>
          </p:grpSpPr>
          <p:sp>
            <p:nvSpPr>
              <p:cNvPr id="89" name="모서리가 둥근 직사각형 26">
                <a:extLst>
                  <a:ext uri="{FF2B5EF4-FFF2-40B4-BE49-F238E27FC236}">
                    <a16:creationId xmlns:a16="http://schemas.microsoft.com/office/drawing/2014/main" id="{9EE97AA1-BD99-4A87-8B84-45FC7997FB8A}"/>
                  </a:ext>
                </a:extLst>
              </p:cNvPr>
              <p:cNvSpPr/>
              <p:nvPr/>
            </p:nvSpPr>
            <p:spPr>
              <a:xfrm>
                <a:off x="1010204" y="3288363"/>
                <a:ext cx="6276097" cy="4679671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32B8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3896283-3F8B-4F41-B3E7-62AFD62588BA}"/>
                  </a:ext>
                </a:extLst>
              </p:cNvPr>
              <p:cNvSpPr txBox="1"/>
              <p:nvPr/>
            </p:nvSpPr>
            <p:spPr>
              <a:xfrm>
                <a:off x="2418234" y="3429501"/>
                <a:ext cx="3526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b="1" dirty="0">
                    <a:latin typeface="+mn-ea"/>
                  </a:rPr>
                  <a:t>경고</a:t>
                </a:r>
                <a:endParaRPr lang="ko-KR" altLang="en-US" sz="2000" b="1" dirty="0">
                  <a:latin typeface="+mn-ea"/>
                </a:endParaRPr>
              </a:p>
            </p:txBody>
          </p:sp>
          <p:sp>
            <p:nvSpPr>
              <p:cNvPr id="93" name="Cross 48">
                <a:extLst>
                  <a:ext uri="{FF2B5EF4-FFF2-40B4-BE49-F238E27FC236}">
                    <a16:creationId xmlns:a16="http://schemas.microsoft.com/office/drawing/2014/main" id="{3911ABE2-D904-4319-B8F7-1E7D86FA94DF}"/>
                  </a:ext>
                </a:extLst>
              </p:cNvPr>
              <p:cNvSpPr/>
              <p:nvPr/>
            </p:nvSpPr>
            <p:spPr>
              <a:xfrm rot="2700000">
                <a:off x="6361912" y="3479850"/>
                <a:ext cx="342740" cy="362497"/>
              </a:xfrm>
              <a:prstGeom prst="plus">
                <a:avLst>
                  <a:gd name="adj" fmla="val 43403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8" name="모서리가 둥근 직사각형 30">
              <a:extLst>
                <a:ext uri="{FF2B5EF4-FFF2-40B4-BE49-F238E27FC236}">
                  <a16:creationId xmlns:a16="http://schemas.microsoft.com/office/drawing/2014/main" id="{7B9EFCBA-5EF6-417A-B7A6-D934B607E5EF}"/>
                </a:ext>
              </a:extLst>
            </p:cNvPr>
            <p:cNvSpPr/>
            <p:nvPr/>
          </p:nvSpPr>
          <p:spPr>
            <a:xfrm>
              <a:off x="1010205" y="3996944"/>
              <a:ext cx="6276096" cy="45719"/>
            </a:xfrm>
            <a:prstGeom prst="roundRect">
              <a:avLst>
                <a:gd name="adj" fmla="val 50000"/>
              </a:avLst>
            </a:prstGeom>
            <a:solidFill>
              <a:srgbClr val="32B878"/>
            </a:solidFill>
            <a:ln>
              <a:solidFill>
                <a:srgbClr val="32B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0" y="8559800"/>
            <a:ext cx="6858000" cy="1330743"/>
            <a:chOff x="0" y="8559800"/>
            <a:chExt cx="6858000" cy="1330743"/>
          </a:xfrm>
        </p:grpSpPr>
        <p:grpSp>
          <p:nvGrpSpPr>
            <p:cNvPr id="75" name="그룹 74"/>
            <p:cNvGrpSpPr/>
            <p:nvPr/>
          </p:nvGrpSpPr>
          <p:grpSpPr>
            <a:xfrm>
              <a:off x="0" y="8559800"/>
              <a:ext cx="6858000" cy="1330743"/>
              <a:chOff x="0" y="8559800"/>
              <a:chExt cx="6858000" cy="1330743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0" y="8559800"/>
                <a:ext cx="6858000" cy="103515"/>
              </a:xfrm>
              <a:prstGeom prst="rect">
                <a:avLst/>
              </a:prstGeom>
              <a:solidFill>
                <a:srgbClr val="5DD3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4" name="그룹 103"/>
              <p:cNvGrpSpPr/>
              <p:nvPr/>
            </p:nvGrpSpPr>
            <p:grpSpPr>
              <a:xfrm>
                <a:off x="5373702" y="8864600"/>
                <a:ext cx="1266791" cy="1013243"/>
                <a:chOff x="5373702" y="8864600"/>
                <a:chExt cx="1266791" cy="1013243"/>
              </a:xfrm>
            </p:grpSpPr>
            <p:pic>
              <p:nvPicPr>
                <p:cNvPr id="114" name="그림 113"/>
                <p:cNvPicPr>
                  <a:picLocks noChangeAspect="1"/>
                </p:cNvPicPr>
                <p:nvPr/>
              </p:nvPicPr>
              <p:blipFill>
                <a:blip r:embed="rId1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3957" y="8864600"/>
                  <a:ext cx="677512" cy="677512"/>
                </a:xfrm>
                <a:prstGeom prst="rect">
                  <a:avLst/>
                </a:prstGeom>
              </p:spPr>
            </p:pic>
            <p:sp>
              <p:nvSpPr>
                <p:cNvPr id="115" name="TextBox 114"/>
                <p:cNvSpPr txBox="1"/>
                <p:nvPr/>
              </p:nvSpPr>
              <p:spPr>
                <a:xfrm>
                  <a:off x="5373702" y="94777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my Group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05" name="그룹 104"/>
              <p:cNvGrpSpPr/>
              <p:nvPr/>
            </p:nvGrpSpPr>
            <p:grpSpPr>
              <a:xfrm>
                <a:off x="246003" y="8753224"/>
                <a:ext cx="1266791" cy="1137319"/>
                <a:chOff x="246003" y="8753224"/>
                <a:chExt cx="1266791" cy="1137319"/>
              </a:xfrm>
            </p:grpSpPr>
            <p:pic>
              <p:nvPicPr>
                <p:cNvPr id="112" name="그림 111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092" y="8753224"/>
                  <a:ext cx="711810" cy="711810"/>
                </a:xfrm>
                <a:prstGeom prst="rect">
                  <a:avLst/>
                </a:prstGeom>
              </p:spPr>
            </p:pic>
            <p:sp>
              <p:nvSpPr>
                <p:cNvPr id="113" name="TextBox 112"/>
                <p:cNvSpPr txBox="1"/>
                <p:nvPr/>
              </p:nvSpPr>
              <p:spPr>
                <a:xfrm>
                  <a:off x="246003" y="94904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  My Lab</a:t>
                  </a:r>
                  <a:endParaRPr lang="ko-KR" alt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06" name="그룹 105"/>
              <p:cNvGrpSpPr/>
              <p:nvPr/>
            </p:nvGrpSpPr>
            <p:grpSpPr>
              <a:xfrm>
                <a:off x="3661559" y="8824431"/>
                <a:ext cx="1411194" cy="1066112"/>
                <a:chOff x="3661559" y="8824431"/>
                <a:chExt cx="1411194" cy="1066112"/>
              </a:xfrm>
            </p:grpSpPr>
            <p:sp>
              <p:nvSpPr>
                <p:cNvPr id="110" name="TextBox 109"/>
                <p:cNvSpPr txBox="1"/>
                <p:nvPr/>
              </p:nvSpPr>
              <p:spPr>
                <a:xfrm>
                  <a:off x="3661559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Alarm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111" name="그림 110"/>
                <p:cNvPicPr>
                  <a:picLocks noChangeAspect="1"/>
                </p:cNvPicPr>
                <p:nvPr/>
              </p:nvPicPr>
              <p:blipFill>
                <a:blip r:embed="rId19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9295" y="8824431"/>
                  <a:ext cx="666002" cy="666002"/>
                </a:xfrm>
                <a:prstGeom prst="rect">
                  <a:avLst/>
                </a:prstGeom>
              </p:spPr>
            </p:pic>
          </p:grpSp>
          <p:grpSp>
            <p:nvGrpSpPr>
              <p:cNvPr id="107" name="그룹 106"/>
              <p:cNvGrpSpPr/>
              <p:nvPr/>
            </p:nvGrpSpPr>
            <p:grpSpPr>
              <a:xfrm>
                <a:off x="1908845" y="8794081"/>
                <a:ext cx="1411194" cy="1096462"/>
                <a:chOff x="1908845" y="8794081"/>
                <a:chExt cx="1411194" cy="1096462"/>
              </a:xfrm>
            </p:grpSpPr>
            <p:sp>
              <p:nvSpPr>
                <p:cNvPr id="108" name="TextBox 107"/>
                <p:cNvSpPr txBox="1"/>
                <p:nvPr/>
              </p:nvSpPr>
              <p:spPr>
                <a:xfrm>
                  <a:off x="1908845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Apparatus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109" name="그림 108"/>
                <p:cNvPicPr>
                  <a:picLocks noChangeAspect="1"/>
                </p:cNvPicPr>
                <p:nvPr/>
              </p:nvPicPr>
              <p:blipFill>
                <a:blip r:embed="rId20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57668" y="8794081"/>
                  <a:ext cx="726701" cy="726701"/>
                </a:xfrm>
                <a:prstGeom prst="rect">
                  <a:avLst/>
                </a:prstGeom>
              </p:spPr>
            </p:pic>
          </p:grpSp>
        </p:grpSp>
        <p:sp>
          <p:nvSpPr>
            <p:cNvPr id="76" name="Oval 31">
              <a:extLst>
                <a:ext uri="{FF2B5EF4-FFF2-40B4-BE49-F238E27FC236}">
                  <a16:creationId xmlns:a16="http://schemas.microsoft.com/office/drawing/2014/main" id="{D7FFB45D-3AC7-FD41-949F-C1083D8FA916}"/>
                </a:ext>
              </a:extLst>
            </p:cNvPr>
            <p:cNvSpPr/>
            <p:nvPr/>
          </p:nvSpPr>
          <p:spPr>
            <a:xfrm>
              <a:off x="4433769" y="8722511"/>
              <a:ext cx="468000" cy="46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+mn-ea"/>
                </a:rPr>
                <a:t>6</a:t>
              </a:r>
              <a:endParaRPr lang="en-US" sz="1200" b="1" dirty="0">
                <a:latin typeface="+mn-ea"/>
              </a:endParaRPr>
            </a:p>
          </p:txBody>
        </p:sp>
      </p:grpSp>
      <p:sp>
        <p:nvSpPr>
          <p:cNvPr id="102" name="타원형 설명선[O] 101">
            <a:extLst>
              <a:ext uri="{FF2B5EF4-FFF2-40B4-BE49-F238E27FC236}">
                <a16:creationId xmlns:a16="http://schemas.microsoft.com/office/drawing/2014/main" id="{E300D98F-3FC8-A34C-A866-B8EACAB89592}"/>
              </a:ext>
            </a:extLst>
          </p:cNvPr>
          <p:cNvSpPr/>
          <p:nvPr/>
        </p:nvSpPr>
        <p:spPr>
          <a:xfrm>
            <a:off x="3655979" y="906323"/>
            <a:ext cx="1980812" cy="1136105"/>
          </a:xfrm>
          <a:prstGeom prst="wedgeEllipse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약품 보관 위험 알림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676D6BD-B235-4741-9BB6-AAF1B6191275}"/>
              </a:ext>
            </a:extLst>
          </p:cNvPr>
          <p:cNvSpPr txBox="1"/>
          <p:nvPr/>
        </p:nvSpPr>
        <p:spPr>
          <a:xfrm>
            <a:off x="967102" y="3661307"/>
            <a:ext cx="50226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Benzene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은 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Methanol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과 같이 보관되면 위험합니다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.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Benzene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의 보관장소를 변경하시겠습니까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?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  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4CFC4EB-82F7-194A-945D-C064D090942A}"/>
              </a:ext>
            </a:extLst>
          </p:cNvPr>
          <p:cNvSpPr/>
          <p:nvPr/>
        </p:nvSpPr>
        <p:spPr>
          <a:xfrm>
            <a:off x="879398" y="5511063"/>
            <a:ext cx="2214151" cy="458653"/>
          </a:xfrm>
          <a:prstGeom prst="rect">
            <a:avLst/>
          </a:prstGeom>
          <a:solidFill>
            <a:schemeClr val="bg1"/>
          </a:solidFill>
          <a:ln w="50800">
            <a:solidFill>
              <a:srgbClr val="5DD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예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25575BF-00D2-3F49-AEA4-DC955DB34F59}"/>
              </a:ext>
            </a:extLst>
          </p:cNvPr>
          <p:cNvSpPr/>
          <p:nvPr/>
        </p:nvSpPr>
        <p:spPr>
          <a:xfrm>
            <a:off x="3898194" y="5518653"/>
            <a:ext cx="2214151" cy="458653"/>
          </a:xfrm>
          <a:prstGeom prst="rect">
            <a:avLst/>
          </a:prstGeom>
          <a:solidFill>
            <a:schemeClr val="bg1"/>
          </a:solidFill>
          <a:ln w="50800">
            <a:solidFill>
              <a:srgbClr val="5DD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아니오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727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145169"/>
            <a:ext cx="6858000" cy="1003527"/>
            <a:chOff x="0" y="145169"/>
            <a:chExt cx="6858000" cy="1003527"/>
          </a:xfrm>
        </p:grpSpPr>
        <p:sp>
          <p:nvSpPr>
            <p:cNvPr id="4" name="직사각형 3"/>
            <p:cNvSpPr/>
            <p:nvPr/>
          </p:nvSpPr>
          <p:spPr>
            <a:xfrm flipV="1">
              <a:off x="0" y="1054099"/>
              <a:ext cx="6858000" cy="94597"/>
            </a:xfrm>
            <a:prstGeom prst="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9909" y="444499"/>
              <a:ext cx="457200" cy="4572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521019" y="145169"/>
              <a:ext cx="22033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solidFill>
                    <a:srgbClr val="32B87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rPr>
                <a:t>SYLVY</a:t>
              </a:r>
              <a:endParaRPr lang="ko-KR" altLang="en-US" sz="5400" b="1" dirty="0">
                <a:solidFill>
                  <a:srgbClr val="32B8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9758" y="293938"/>
              <a:ext cx="671261" cy="671261"/>
            </a:xfrm>
            <a:prstGeom prst="rect">
              <a:avLst/>
            </a:prstGeom>
          </p:spPr>
        </p:pic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D5DC4E2-76D6-492B-9D9B-6FFB98D574DA}"/>
              </a:ext>
            </a:extLst>
          </p:cNvPr>
          <p:cNvSpPr/>
          <p:nvPr/>
        </p:nvSpPr>
        <p:spPr>
          <a:xfrm>
            <a:off x="326618" y="1345372"/>
            <a:ext cx="1027768" cy="566780"/>
          </a:xfrm>
          <a:prstGeom prst="rect">
            <a:avLst/>
          </a:prstGeom>
          <a:solidFill>
            <a:schemeClr val="bg1"/>
          </a:solidFill>
          <a:ln w="50800">
            <a:solidFill>
              <a:srgbClr val="5DD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+mn-ea"/>
              </a:rPr>
              <a:t>▼ 이름</a:t>
            </a:r>
            <a:endParaRPr 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사각형: 둥근 모서리 7">
            <a:extLst>
              <a:ext uri="{FF2B5EF4-FFF2-40B4-BE49-F238E27FC236}">
                <a16:creationId xmlns:a16="http://schemas.microsoft.com/office/drawing/2014/main" id="{B3DE21B8-82EA-493C-88CD-296ACB70CE00}"/>
              </a:ext>
            </a:extLst>
          </p:cNvPr>
          <p:cNvSpPr/>
          <p:nvPr/>
        </p:nvSpPr>
        <p:spPr>
          <a:xfrm>
            <a:off x="1544327" y="1332378"/>
            <a:ext cx="2815554" cy="513297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5DD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그래픽 29" descr="돋보기">
            <a:extLst>
              <a:ext uri="{FF2B5EF4-FFF2-40B4-BE49-F238E27FC236}">
                <a16:creationId xmlns:a16="http://schemas.microsoft.com/office/drawing/2014/main" id="{9A20A2C7-0CBE-4FAC-AA11-0F050FA732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9918" y="1257604"/>
            <a:ext cx="662843" cy="662843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F85028-828D-41A6-B301-70A4E51C0A7E}"/>
              </a:ext>
            </a:extLst>
          </p:cNvPr>
          <p:cNvGrpSpPr/>
          <p:nvPr/>
        </p:nvGrpSpPr>
        <p:grpSpPr>
          <a:xfrm>
            <a:off x="540408" y="6100482"/>
            <a:ext cx="5849377" cy="228763"/>
            <a:chOff x="504311" y="5072343"/>
            <a:chExt cx="5849377" cy="22876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BFB329F-A36D-499E-88DE-E7917172EFC4}"/>
                </a:ext>
              </a:extLst>
            </p:cNvPr>
            <p:cNvSpPr/>
            <p:nvPr/>
          </p:nvSpPr>
          <p:spPr>
            <a:xfrm flipV="1">
              <a:off x="504311" y="5072343"/>
              <a:ext cx="5849377" cy="228763"/>
            </a:xfrm>
            <a:prstGeom prst="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50">
              <a:extLst>
                <a:ext uri="{FF2B5EF4-FFF2-40B4-BE49-F238E27FC236}">
                  <a16:creationId xmlns:a16="http://schemas.microsoft.com/office/drawing/2014/main" id="{C89E380A-5091-48F6-9502-2A6CEB4F0CB4}"/>
                </a:ext>
              </a:extLst>
            </p:cNvPr>
            <p:cNvSpPr/>
            <p:nvPr/>
          </p:nvSpPr>
          <p:spPr>
            <a:xfrm>
              <a:off x="98384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사각형: 둥근 모서리 51">
              <a:extLst>
                <a:ext uri="{FF2B5EF4-FFF2-40B4-BE49-F238E27FC236}">
                  <a16:creationId xmlns:a16="http://schemas.microsoft.com/office/drawing/2014/main" id="{B79E3F55-77FB-4047-BBD9-A4E2430C7F4F}"/>
                </a:ext>
              </a:extLst>
            </p:cNvPr>
            <p:cNvSpPr/>
            <p:nvPr/>
          </p:nvSpPr>
          <p:spPr>
            <a:xfrm>
              <a:off x="3057452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8" name="사각형: 둥근 모서리 52">
              <a:extLst>
                <a:ext uri="{FF2B5EF4-FFF2-40B4-BE49-F238E27FC236}">
                  <a16:creationId xmlns:a16="http://schemas.microsoft.com/office/drawing/2014/main" id="{24E1F4A8-72C5-48C5-BCBC-07F959C0FA27}"/>
                </a:ext>
              </a:extLst>
            </p:cNvPr>
            <p:cNvSpPr/>
            <p:nvPr/>
          </p:nvSpPr>
          <p:spPr>
            <a:xfrm>
              <a:off x="524771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1F85028-828D-41A6-B301-70A4E51C0A7E}"/>
              </a:ext>
            </a:extLst>
          </p:cNvPr>
          <p:cNvGrpSpPr/>
          <p:nvPr/>
        </p:nvGrpSpPr>
        <p:grpSpPr>
          <a:xfrm>
            <a:off x="540408" y="8170004"/>
            <a:ext cx="5849377" cy="228763"/>
            <a:chOff x="504311" y="5072343"/>
            <a:chExt cx="5849377" cy="22876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BFB329F-A36D-499E-88DE-E7917172EFC4}"/>
                </a:ext>
              </a:extLst>
            </p:cNvPr>
            <p:cNvSpPr/>
            <p:nvPr/>
          </p:nvSpPr>
          <p:spPr>
            <a:xfrm flipV="1">
              <a:off x="504311" y="5072343"/>
              <a:ext cx="5849377" cy="228763"/>
            </a:xfrm>
            <a:prstGeom prst="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50">
              <a:extLst>
                <a:ext uri="{FF2B5EF4-FFF2-40B4-BE49-F238E27FC236}">
                  <a16:creationId xmlns:a16="http://schemas.microsoft.com/office/drawing/2014/main" id="{C89E380A-5091-48F6-9502-2A6CEB4F0CB4}"/>
                </a:ext>
              </a:extLst>
            </p:cNvPr>
            <p:cNvSpPr/>
            <p:nvPr/>
          </p:nvSpPr>
          <p:spPr>
            <a:xfrm>
              <a:off x="98384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1" name="사각형: 둥근 모서리 51">
              <a:extLst>
                <a:ext uri="{FF2B5EF4-FFF2-40B4-BE49-F238E27FC236}">
                  <a16:creationId xmlns:a16="http://schemas.microsoft.com/office/drawing/2014/main" id="{B79E3F55-77FB-4047-BBD9-A4E2430C7F4F}"/>
                </a:ext>
              </a:extLst>
            </p:cNvPr>
            <p:cNvSpPr/>
            <p:nvPr/>
          </p:nvSpPr>
          <p:spPr>
            <a:xfrm>
              <a:off x="3057452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사각형: 둥근 모서리 52">
              <a:extLst>
                <a:ext uri="{FF2B5EF4-FFF2-40B4-BE49-F238E27FC236}">
                  <a16:creationId xmlns:a16="http://schemas.microsoft.com/office/drawing/2014/main" id="{24E1F4A8-72C5-48C5-BCBC-07F959C0FA27}"/>
                </a:ext>
              </a:extLst>
            </p:cNvPr>
            <p:cNvSpPr/>
            <p:nvPr/>
          </p:nvSpPr>
          <p:spPr>
            <a:xfrm>
              <a:off x="524771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3898BEB-BFA4-4AEB-8A6A-453D2F8B7ED6}"/>
              </a:ext>
            </a:extLst>
          </p:cNvPr>
          <p:cNvSpPr/>
          <p:nvPr/>
        </p:nvSpPr>
        <p:spPr>
          <a:xfrm flipV="1">
            <a:off x="504311" y="3804641"/>
            <a:ext cx="5849377" cy="228763"/>
          </a:xfrm>
          <a:prstGeom prst="rect">
            <a:avLst/>
          </a:prstGeom>
          <a:solidFill>
            <a:srgbClr val="5DD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555544" y="2372240"/>
            <a:ext cx="1686618" cy="1661164"/>
            <a:chOff x="2621787" y="2372240"/>
            <a:chExt cx="1686618" cy="1661164"/>
          </a:xfrm>
        </p:grpSpPr>
        <p:sp>
          <p:nvSpPr>
            <p:cNvPr id="57" name="사각형: 둥근 모서리 45">
              <a:extLst>
                <a:ext uri="{FF2B5EF4-FFF2-40B4-BE49-F238E27FC236}">
                  <a16:creationId xmlns:a16="http://schemas.microsoft.com/office/drawing/2014/main" id="{7A3D82F4-358A-45D8-87B8-3A49AEC03E3E}"/>
                </a:ext>
              </a:extLst>
            </p:cNvPr>
            <p:cNvSpPr/>
            <p:nvPr/>
          </p:nvSpPr>
          <p:spPr>
            <a:xfrm>
              <a:off x="2621787" y="3783859"/>
              <a:ext cx="1686618" cy="2495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Benzene 1</a:t>
              </a:r>
            </a:p>
          </p:txBody>
        </p:sp>
        <p:pic>
          <p:nvPicPr>
            <p:cNvPr id="1032" name="Picture 8" descr="benzene png에 대한 이미지 검색결과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8660" y="2372240"/>
              <a:ext cx="1092871" cy="1241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TextBox 59"/>
          <p:cNvSpPr txBox="1"/>
          <p:nvPr/>
        </p:nvSpPr>
        <p:spPr>
          <a:xfrm>
            <a:off x="5239988" y="1383578"/>
            <a:ext cx="1400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이름순</a:t>
            </a:r>
            <a:r>
              <a:rPr lang="ko-KR" altLang="en-US" sz="2000" b="1" spc="-100" dirty="0">
                <a:latin typeface="+mn-ea"/>
              </a:rPr>
              <a:t>↓</a:t>
            </a:r>
            <a:endParaRPr lang="en-US" altLang="ko-KR" sz="2000" b="1" dirty="0">
              <a:latin typeface="+mn-ea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2619096" y="4363633"/>
            <a:ext cx="1692000" cy="1692000"/>
            <a:chOff x="536763" y="4363633"/>
            <a:chExt cx="1692000" cy="1692000"/>
          </a:xfrm>
        </p:grpSpPr>
        <p:pic>
          <p:nvPicPr>
            <p:cNvPr id="58" name="그래픽 39" descr="플라스크">
              <a:extLst>
                <a:ext uri="{FF2B5EF4-FFF2-40B4-BE49-F238E27FC236}">
                  <a16:creationId xmlns:a16="http://schemas.microsoft.com/office/drawing/2014/main" id="{230098B5-A2EB-4D0A-BB93-E2307332B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6763" y="4363633"/>
              <a:ext cx="1692000" cy="1692000"/>
            </a:xfrm>
            <a:prstGeom prst="rect">
              <a:avLst/>
            </a:prstGeom>
          </p:spPr>
        </p:pic>
        <p:pic>
          <p:nvPicPr>
            <p:cNvPr id="61" name="그래픽 26" descr="추가">
              <a:extLst>
                <a:ext uri="{FF2B5EF4-FFF2-40B4-BE49-F238E27FC236}">
                  <a16:creationId xmlns:a16="http://schemas.microsoft.com/office/drawing/2014/main" id="{594662A5-06A1-4394-B52C-353798893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82508" y="5022979"/>
              <a:ext cx="828000" cy="828000"/>
            </a:xfrm>
            <a:prstGeom prst="rect">
              <a:avLst/>
            </a:prstGeom>
          </p:spPr>
        </p:pic>
      </p:grpSp>
      <p:grpSp>
        <p:nvGrpSpPr>
          <p:cNvPr id="69" name="그룹 68"/>
          <p:cNvGrpSpPr/>
          <p:nvPr/>
        </p:nvGrpSpPr>
        <p:grpSpPr>
          <a:xfrm>
            <a:off x="619339" y="4621878"/>
            <a:ext cx="1686618" cy="1728632"/>
            <a:chOff x="599396" y="2304772"/>
            <a:chExt cx="1686618" cy="1728632"/>
          </a:xfrm>
        </p:grpSpPr>
        <p:sp>
          <p:nvSpPr>
            <p:cNvPr id="70" name="사각형: 둥근 모서리 45">
              <a:extLst>
                <a:ext uri="{FF2B5EF4-FFF2-40B4-BE49-F238E27FC236}">
                  <a16:creationId xmlns:a16="http://schemas.microsoft.com/office/drawing/2014/main" id="{7A3D82F4-358A-45D8-87B8-3A49AEC03E3E}"/>
                </a:ext>
              </a:extLst>
            </p:cNvPr>
            <p:cNvSpPr/>
            <p:nvPr/>
          </p:nvSpPr>
          <p:spPr>
            <a:xfrm>
              <a:off x="599396" y="3783859"/>
              <a:ext cx="1686618" cy="2495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Methanol</a:t>
              </a:r>
            </a:p>
          </p:txBody>
        </p:sp>
        <p:pic>
          <p:nvPicPr>
            <p:cNvPr id="71" name="Picture 2" descr="methanol에 대한 이미지 검색결과">
              <a:hlinkClick r:id="rId13"/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288" y="2304772"/>
              <a:ext cx="1557162" cy="1376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그룹 71"/>
          <p:cNvGrpSpPr/>
          <p:nvPr/>
        </p:nvGrpSpPr>
        <p:grpSpPr>
          <a:xfrm>
            <a:off x="4530393" y="2729675"/>
            <a:ext cx="1686618" cy="1303729"/>
            <a:chOff x="4533291" y="2729675"/>
            <a:chExt cx="1686618" cy="1303729"/>
          </a:xfrm>
        </p:grpSpPr>
        <p:sp>
          <p:nvSpPr>
            <p:cNvPr id="73" name="사각형: 둥근 모서리 45">
              <a:extLst>
                <a:ext uri="{FF2B5EF4-FFF2-40B4-BE49-F238E27FC236}">
                  <a16:creationId xmlns:a16="http://schemas.microsoft.com/office/drawing/2014/main" id="{7A3D82F4-358A-45D8-87B8-3A49AEC03E3E}"/>
                </a:ext>
              </a:extLst>
            </p:cNvPr>
            <p:cNvSpPr/>
            <p:nvPr/>
          </p:nvSpPr>
          <p:spPr>
            <a:xfrm>
              <a:off x="4533291" y="3783859"/>
              <a:ext cx="1686618" cy="2495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Hexane</a:t>
              </a:r>
            </a:p>
          </p:txBody>
        </p:sp>
        <p:pic>
          <p:nvPicPr>
            <p:cNvPr id="74" name="Picture 10" descr="Hexane에 대한 이미지 검색결과">
              <a:hlinkClick r:id="rId15"/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02" b="35803"/>
            <a:stretch/>
          </p:blipFill>
          <p:spPr bwMode="auto">
            <a:xfrm>
              <a:off x="4664640" y="2729675"/>
              <a:ext cx="1480960" cy="435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" name="그룹 74"/>
          <p:cNvGrpSpPr/>
          <p:nvPr/>
        </p:nvGrpSpPr>
        <p:grpSpPr>
          <a:xfrm>
            <a:off x="2602523" y="2372240"/>
            <a:ext cx="1686618" cy="1661164"/>
            <a:chOff x="2621787" y="2372240"/>
            <a:chExt cx="1686618" cy="1661164"/>
          </a:xfrm>
        </p:grpSpPr>
        <p:sp>
          <p:nvSpPr>
            <p:cNvPr id="76" name="사각형: 둥근 모서리 45">
              <a:extLst>
                <a:ext uri="{FF2B5EF4-FFF2-40B4-BE49-F238E27FC236}">
                  <a16:creationId xmlns:a16="http://schemas.microsoft.com/office/drawing/2014/main" id="{7A3D82F4-358A-45D8-87B8-3A49AEC03E3E}"/>
                </a:ext>
              </a:extLst>
            </p:cNvPr>
            <p:cNvSpPr/>
            <p:nvPr/>
          </p:nvSpPr>
          <p:spPr>
            <a:xfrm>
              <a:off x="2621787" y="3783859"/>
              <a:ext cx="1686618" cy="2495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Benzene 2</a:t>
              </a:r>
            </a:p>
          </p:txBody>
        </p:sp>
        <p:pic>
          <p:nvPicPr>
            <p:cNvPr id="77" name="Picture 8" descr="benzene png에 대한 이미지 검색결과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8660" y="2372240"/>
              <a:ext cx="1092871" cy="1241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그룹 53"/>
          <p:cNvGrpSpPr/>
          <p:nvPr/>
        </p:nvGrpSpPr>
        <p:grpSpPr>
          <a:xfrm>
            <a:off x="0" y="8559800"/>
            <a:ext cx="6858000" cy="1330743"/>
            <a:chOff x="0" y="8559800"/>
            <a:chExt cx="6858000" cy="1330743"/>
          </a:xfrm>
        </p:grpSpPr>
        <p:grpSp>
          <p:nvGrpSpPr>
            <p:cNvPr id="56" name="그룹 55"/>
            <p:cNvGrpSpPr/>
            <p:nvPr/>
          </p:nvGrpSpPr>
          <p:grpSpPr>
            <a:xfrm>
              <a:off x="0" y="8559800"/>
              <a:ext cx="6858000" cy="1330743"/>
              <a:chOff x="0" y="8559800"/>
              <a:chExt cx="6858000" cy="1330743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0" y="8559800"/>
                <a:ext cx="6858000" cy="103515"/>
              </a:xfrm>
              <a:prstGeom prst="rect">
                <a:avLst/>
              </a:prstGeom>
              <a:solidFill>
                <a:srgbClr val="5DD3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3" name="그룹 62"/>
              <p:cNvGrpSpPr/>
              <p:nvPr/>
            </p:nvGrpSpPr>
            <p:grpSpPr>
              <a:xfrm>
                <a:off x="5373702" y="8864600"/>
                <a:ext cx="1266791" cy="1013243"/>
                <a:chOff x="5373702" y="8864600"/>
                <a:chExt cx="1266791" cy="1013243"/>
              </a:xfrm>
            </p:grpSpPr>
            <p:pic>
              <p:nvPicPr>
                <p:cNvPr id="83" name="그림 82"/>
                <p:cNvPicPr>
                  <a:picLocks noChangeAspect="1"/>
                </p:cNvPicPr>
                <p:nvPr/>
              </p:nvPicPr>
              <p:blipFill>
                <a:blip r:embed="rId1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3957" y="8864600"/>
                  <a:ext cx="677512" cy="677512"/>
                </a:xfrm>
                <a:prstGeom prst="rect">
                  <a:avLst/>
                </a:prstGeom>
              </p:spPr>
            </p:pic>
            <p:sp>
              <p:nvSpPr>
                <p:cNvPr id="84" name="TextBox 83"/>
                <p:cNvSpPr txBox="1"/>
                <p:nvPr/>
              </p:nvSpPr>
              <p:spPr>
                <a:xfrm>
                  <a:off x="5373702" y="94777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my Group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64" name="그룹 63"/>
              <p:cNvGrpSpPr/>
              <p:nvPr/>
            </p:nvGrpSpPr>
            <p:grpSpPr>
              <a:xfrm>
                <a:off x="246003" y="8753224"/>
                <a:ext cx="1266791" cy="1137319"/>
                <a:chOff x="246003" y="8753224"/>
                <a:chExt cx="1266791" cy="1137319"/>
              </a:xfrm>
            </p:grpSpPr>
            <p:pic>
              <p:nvPicPr>
                <p:cNvPr id="81" name="그림 80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092" y="8753224"/>
                  <a:ext cx="711810" cy="711810"/>
                </a:xfrm>
                <a:prstGeom prst="rect">
                  <a:avLst/>
                </a:prstGeom>
              </p:spPr>
            </p:pic>
            <p:sp>
              <p:nvSpPr>
                <p:cNvPr id="82" name="TextBox 81"/>
                <p:cNvSpPr txBox="1"/>
                <p:nvPr/>
              </p:nvSpPr>
              <p:spPr>
                <a:xfrm>
                  <a:off x="246003" y="94904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  My Lab</a:t>
                  </a:r>
                  <a:endParaRPr lang="ko-KR" alt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65" name="그룹 64"/>
              <p:cNvGrpSpPr/>
              <p:nvPr/>
            </p:nvGrpSpPr>
            <p:grpSpPr>
              <a:xfrm>
                <a:off x="3661559" y="8824431"/>
                <a:ext cx="1411194" cy="1066112"/>
                <a:chOff x="3661559" y="8824431"/>
                <a:chExt cx="1411194" cy="1066112"/>
              </a:xfrm>
            </p:grpSpPr>
            <p:sp>
              <p:nvSpPr>
                <p:cNvPr id="79" name="TextBox 78"/>
                <p:cNvSpPr txBox="1"/>
                <p:nvPr/>
              </p:nvSpPr>
              <p:spPr>
                <a:xfrm>
                  <a:off x="3661559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Alarm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80" name="그림 79"/>
                <p:cNvPicPr>
                  <a:picLocks noChangeAspect="1"/>
                </p:cNvPicPr>
                <p:nvPr/>
              </p:nvPicPr>
              <p:blipFill>
                <a:blip r:embed="rId19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9295" y="8824431"/>
                  <a:ext cx="666002" cy="666002"/>
                </a:xfrm>
                <a:prstGeom prst="rect">
                  <a:avLst/>
                </a:prstGeom>
              </p:spPr>
            </p:pic>
          </p:grpSp>
          <p:grpSp>
            <p:nvGrpSpPr>
              <p:cNvPr id="66" name="그룹 65"/>
              <p:cNvGrpSpPr/>
              <p:nvPr/>
            </p:nvGrpSpPr>
            <p:grpSpPr>
              <a:xfrm>
                <a:off x="1908845" y="8794081"/>
                <a:ext cx="1411194" cy="1096462"/>
                <a:chOff x="1908845" y="8794081"/>
                <a:chExt cx="1411194" cy="1096462"/>
              </a:xfrm>
            </p:grpSpPr>
            <p:sp>
              <p:nvSpPr>
                <p:cNvPr id="68" name="TextBox 67"/>
                <p:cNvSpPr txBox="1"/>
                <p:nvPr/>
              </p:nvSpPr>
              <p:spPr>
                <a:xfrm>
                  <a:off x="1908845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Apparatus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78" name="그림 77"/>
                <p:cNvPicPr>
                  <a:picLocks noChangeAspect="1"/>
                </p:cNvPicPr>
                <p:nvPr/>
              </p:nvPicPr>
              <p:blipFill>
                <a:blip r:embed="rId20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57668" y="8794081"/>
                  <a:ext cx="726701" cy="726701"/>
                </a:xfrm>
                <a:prstGeom prst="rect">
                  <a:avLst/>
                </a:prstGeom>
              </p:spPr>
            </p:pic>
          </p:grpSp>
        </p:grpSp>
        <p:sp>
          <p:nvSpPr>
            <p:cNvPr id="59" name="Oval 31">
              <a:extLst>
                <a:ext uri="{FF2B5EF4-FFF2-40B4-BE49-F238E27FC236}">
                  <a16:creationId xmlns:a16="http://schemas.microsoft.com/office/drawing/2014/main" id="{D7FFB45D-3AC7-FD41-949F-C1083D8FA916}"/>
                </a:ext>
              </a:extLst>
            </p:cNvPr>
            <p:cNvSpPr/>
            <p:nvPr/>
          </p:nvSpPr>
          <p:spPr>
            <a:xfrm>
              <a:off x="4433769" y="8722511"/>
              <a:ext cx="468000" cy="46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+mn-ea"/>
                </a:rPr>
                <a:t>6</a:t>
              </a:r>
              <a:endParaRPr lang="en-US" sz="1200" b="1" dirty="0">
                <a:latin typeface="+mn-ea"/>
              </a:endParaRPr>
            </a:p>
          </p:txBody>
        </p:sp>
      </p:grpSp>
      <p:sp>
        <p:nvSpPr>
          <p:cNvPr id="67" name="타원형 설명선[O] 66">
            <a:extLst>
              <a:ext uri="{FF2B5EF4-FFF2-40B4-BE49-F238E27FC236}">
                <a16:creationId xmlns:a16="http://schemas.microsoft.com/office/drawing/2014/main" id="{1A39B93D-6C6E-9747-B265-37BDA51307E7}"/>
              </a:ext>
            </a:extLst>
          </p:cNvPr>
          <p:cNvSpPr/>
          <p:nvPr/>
        </p:nvSpPr>
        <p:spPr>
          <a:xfrm>
            <a:off x="2536412" y="1008269"/>
            <a:ext cx="1980812" cy="1136105"/>
          </a:xfrm>
          <a:prstGeom prst="wedgeEllipse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약품이 추가된 화면</a:t>
            </a:r>
          </a:p>
        </p:txBody>
      </p:sp>
    </p:spTree>
    <p:extLst>
      <p:ext uri="{BB962C8B-B14F-4D97-AF65-F5344CB8AC3E}">
        <p14:creationId xmlns:p14="http://schemas.microsoft.com/office/powerpoint/2010/main" val="4044676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145169"/>
            <a:ext cx="6858000" cy="1003527"/>
            <a:chOff x="0" y="145169"/>
            <a:chExt cx="6858000" cy="1003527"/>
          </a:xfrm>
        </p:grpSpPr>
        <p:sp>
          <p:nvSpPr>
            <p:cNvPr id="4" name="직사각형 3"/>
            <p:cNvSpPr/>
            <p:nvPr/>
          </p:nvSpPr>
          <p:spPr>
            <a:xfrm flipV="1">
              <a:off x="0" y="1054099"/>
              <a:ext cx="6858000" cy="94597"/>
            </a:xfrm>
            <a:prstGeom prst="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9909" y="444499"/>
              <a:ext cx="457200" cy="4572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521019" y="145169"/>
              <a:ext cx="22033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solidFill>
                    <a:srgbClr val="32B87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rPr>
                <a:t>SYLVY</a:t>
              </a:r>
              <a:endParaRPr lang="ko-KR" altLang="en-US" sz="5400" b="1" dirty="0">
                <a:solidFill>
                  <a:srgbClr val="32B8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9758" y="293938"/>
              <a:ext cx="671261" cy="671261"/>
            </a:xfrm>
            <a:prstGeom prst="rect">
              <a:avLst/>
            </a:prstGeom>
          </p:spPr>
        </p:pic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D5DC4E2-76D6-492B-9D9B-6FFB98D574DA}"/>
              </a:ext>
            </a:extLst>
          </p:cNvPr>
          <p:cNvSpPr/>
          <p:nvPr/>
        </p:nvSpPr>
        <p:spPr>
          <a:xfrm>
            <a:off x="326618" y="1345372"/>
            <a:ext cx="1027768" cy="566780"/>
          </a:xfrm>
          <a:prstGeom prst="rect">
            <a:avLst/>
          </a:prstGeom>
          <a:solidFill>
            <a:schemeClr val="bg1"/>
          </a:solidFill>
          <a:ln w="50800">
            <a:solidFill>
              <a:srgbClr val="5DD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+mn-ea"/>
              </a:rPr>
              <a:t>▼ 이름</a:t>
            </a:r>
            <a:endParaRPr 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사각형: 둥근 모서리 7">
            <a:extLst>
              <a:ext uri="{FF2B5EF4-FFF2-40B4-BE49-F238E27FC236}">
                <a16:creationId xmlns:a16="http://schemas.microsoft.com/office/drawing/2014/main" id="{B3DE21B8-82EA-493C-88CD-296ACB70CE00}"/>
              </a:ext>
            </a:extLst>
          </p:cNvPr>
          <p:cNvSpPr/>
          <p:nvPr/>
        </p:nvSpPr>
        <p:spPr>
          <a:xfrm>
            <a:off x="1544327" y="1332378"/>
            <a:ext cx="2815554" cy="513297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5DD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그래픽 29" descr="돋보기">
            <a:extLst>
              <a:ext uri="{FF2B5EF4-FFF2-40B4-BE49-F238E27FC236}">
                <a16:creationId xmlns:a16="http://schemas.microsoft.com/office/drawing/2014/main" id="{9A20A2C7-0CBE-4FAC-AA11-0F050FA732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9918" y="1257604"/>
            <a:ext cx="662843" cy="662843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F85028-828D-41A6-B301-70A4E51C0A7E}"/>
              </a:ext>
            </a:extLst>
          </p:cNvPr>
          <p:cNvGrpSpPr/>
          <p:nvPr/>
        </p:nvGrpSpPr>
        <p:grpSpPr>
          <a:xfrm>
            <a:off x="540408" y="6100482"/>
            <a:ext cx="5849377" cy="228763"/>
            <a:chOff x="504311" y="5072343"/>
            <a:chExt cx="5849377" cy="22876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BFB329F-A36D-499E-88DE-E7917172EFC4}"/>
                </a:ext>
              </a:extLst>
            </p:cNvPr>
            <p:cNvSpPr/>
            <p:nvPr/>
          </p:nvSpPr>
          <p:spPr>
            <a:xfrm flipV="1">
              <a:off x="504311" y="5072343"/>
              <a:ext cx="5849377" cy="228763"/>
            </a:xfrm>
            <a:prstGeom prst="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50">
              <a:extLst>
                <a:ext uri="{FF2B5EF4-FFF2-40B4-BE49-F238E27FC236}">
                  <a16:creationId xmlns:a16="http://schemas.microsoft.com/office/drawing/2014/main" id="{C89E380A-5091-48F6-9502-2A6CEB4F0CB4}"/>
                </a:ext>
              </a:extLst>
            </p:cNvPr>
            <p:cNvSpPr/>
            <p:nvPr/>
          </p:nvSpPr>
          <p:spPr>
            <a:xfrm>
              <a:off x="98384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사각형: 둥근 모서리 51">
              <a:extLst>
                <a:ext uri="{FF2B5EF4-FFF2-40B4-BE49-F238E27FC236}">
                  <a16:creationId xmlns:a16="http://schemas.microsoft.com/office/drawing/2014/main" id="{B79E3F55-77FB-4047-BBD9-A4E2430C7F4F}"/>
                </a:ext>
              </a:extLst>
            </p:cNvPr>
            <p:cNvSpPr/>
            <p:nvPr/>
          </p:nvSpPr>
          <p:spPr>
            <a:xfrm>
              <a:off x="3057452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8" name="사각형: 둥근 모서리 52">
              <a:extLst>
                <a:ext uri="{FF2B5EF4-FFF2-40B4-BE49-F238E27FC236}">
                  <a16:creationId xmlns:a16="http://schemas.microsoft.com/office/drawing/2014/main" id="{24E1F4A8-72C5-48C5-BCBC-07F959C0FA27}"/>
                </a:ext>
              </a:extLst>
            </p:cNvPr>
            <p:cNvSpPr/>
            <p:nvPr/>
          </p:nvSpPr>
          <p:spPr>
            <a:xfrm>
              <a:off x="524771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1F85028-828D-41A6-B301-70A4E51C0A7E}"/>
              </a:ext>
            </a:extLst>
          </p:cNvPr>
          <p:cNvGrpSpPr/>
          <p:nvPr/>
        </p:nvGrpSpPr>
        <p:grpSpPr>
          <a:xfrm>
            <a:off x="540408" y="8170004"/>
            <a:ext cx="5849377" cy="228763"/>
            <a:chOff x="504311" y="5072343"/>
            <a:chExt cx="5849377" cy="22876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BFB329F-A36D-499E-88DE-E7917172EFC4}"/>
                </a:ext>
              </a:extLst>
            </p:cNvPr>
            <p:cNvSpPr/>
            <p:nvPr/>
          </p:nvSpPr>
          <p:spPr>
            <a:xfrm flipV="1">
              <a:off x="504311" y="5072343"/>
              <a:ext cx="5849377" cy="228763"/>
            </a:xfrm>
            <a:prstGeom prst="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50">
              <a:extLst>
                <a:ext uri="{FF2B5EF4-FFF2-40B4-BE49-F238E27FC236}">
                  <a16:creationId xmlns:a16="http://schemas.microsoft.com/office/drawing/2014/main" id="{C89E380A-5091-48F6-9502-2A6CEB4F0CB4}"/>
                </a:ext>
              </a:extLst>
            </p:cNvPr>
            <p:cNvSpPr/>
            <p:nvPr/>
          </p:nvSpPr>
          <p:spPr>
            <a:xfrm>
              <a:off x="98384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1" name="사각형: 둥근 모서리 51">
              <a:extLst>
                <a:ext uri="{FF2B5EF4-FFF2-40B4-BE49-F238E27FC236}">
                  <a16:creationId xmlns:a16="http://schemas.microsoft.com/office/drawing/2014/main" id="{B79E3F55-77FB-4047-BBD9-A4E2430C7F4F}"/>
                </a:ext>
              </a:extLst>
            </p:cNvPr>
            <p:cNvSpPr/>
            <p:nvPr/>
          </p:nvSpPr>
          <p:spPr>
            <a:xfrm>
              <a:off x="3057452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사각형: 둥근 모서리 52">
              <a:extLst>
                <a:ext uri="{FF2B5EF4-FFF2-40B4-BE49-F238E27FC236}">
                  <a16:creationId xmlns:a16="http://schemas.microsoft.com/office/drawing/2014/main" id="{24E1F4A8-72C5-48C5-BCBC-07F959C0FA27}"/>
                </a:ext>
              </a:extLst>
            </p:cNvPr>
            <p:cNvSpPr/>
            <p:nvPr/>
          </p:nvSpPr>
          <p:spPr>
            <a:xfrm>
              <a:off x="524771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3898BEB-BFA4-4AEB-8A6A-453D2F8B7ED6}"/>
              </a:ext>
            </a:extLst>
          </p:cNvPr>
          <p:cNvSpPr/>
          <p:nvPr/>
        </p:nvSpPr>
        <p:spPr>
          <a:xfrm flipV="1">
            <a:off x="504311" y="3804641"/>
            <a:ext cx="5849377" cy="228763"/>
          </a:xfrm>
          <a:prstGeom prst="rect">
            <a:avLst/>
          </a:prstGeom>
          <a:solidFill>
            <a:srgbClr val="5DD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555544" y="2372240"/>
            <a:ext cx="1686618" cy="1661164"/>
            <a:chOff x="2621787" y="2372240"/>
            <a:chExt cx="1686618" cy="1661164"/>
          </a:xfrm>
        </p:grpSpPr>
        <p:sp>
          <p:nvSpPr>
            <p:cNvPr id="57" name="사각형: 둥근 모서리 45">
              <a:extLst>
                <a:ext uri="{FF2B5EF4-FFF2-40B4-BE49-F238E27FC236}">
                  <a16:creationId xmlns:a16="http://schemas.microsoft.com/office/drawing/2014/main" id="{7A3D82F4-358A-45D8-87B8-3A49AEC03E3E}"/>
                </a:ext>
              </a:extLst>
            </p:cNvPr>
            <p:cNvSpPr/>
            <p:nvPr/>
          </p:nvSpPr>
          <p:spPr>
            <a:xfrm>
              <a:off x="2621787" y="3783859"/>
              <a:ext cx="1686618" cy="2495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Benzene 1</a:t>
              </a:r>
            </a:p>
          </p:txBody>
        </p:sp>
        <p:pic>
          <p:nvPicPr>
            <p:cNvPr id="1032" name="Picture 8" descr="benzene png에 대한 이미지 검색결과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8660" y="2372240"/>
              <a:ext cx="1092871" cy="1241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TextBox 59"/>
          <p:cNvSpPr txBox="1"/>
          <p:nvPr/>
        </p:nvSpPr>
        <p:spPr>
          <a:xfrm>
            <a:off x="5239988" y="1383578"/>
            <a:ext cx="1400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이름순</a:t>
            </a:r>
            <a:r>
              <a:rPr lang="ko-KR" altLang="en-US" sz="2000" b="1" spc="-100" dirty="0">
                <a:latin typeface="+mn-ea"/>
              </a:rPr>
              <a:t>↓</a:t>
            </a:r>
            <a:endParaRPr lang="en-US" altLang="ko-KR" sz="2000" b="1" dirty="0">
              <a:latin typeface="+mn-ea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2619096" y="4363633"/>
            <a:ext cx="1692000" cy="1692000"/>
            <a:chOff x="536763" y="4363633"/>
            <a:chExt cx="1692000" cy="1692000"/>
          </a:xfrm>
        </p:grpSpPr>
        <p:pic>
          <p:nvPicPr>
            <p:cNvPr id="58" name="그래픽 39" descr="플라스크">
              <a:extLst>
                <a:ext uri="{FF2B5EF4-FFF2-40B4-BE49-F238E27FC236}">
                  <a16:creationId xmlns:a16="http://schemas.microsoft.com/office/drawing/2014/main" id="{230098B5-A2EB-4D0A-BB93-E2307332B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6763" y="4363633"/>
              <a:ext cx="1692000" cy="1692000"/>
            </a:xfrm>
            <a:prstGeom prst="rect">
              <a:avLst/>
            </a:prstGeom>
          </p:spPr>
        </p:pic>
        <p:pic>
          <p:nvPicPr>
            <p:cNvPr id="61" name="그래픽 26" descr="추가">
              <a:extLst>
                <a:ext uri="{FF2B5EF4-FFF2-40B4-BE49-F238E27FC236}">
                  <a16:creationId xmlns:a16="http://schemas.microsoft.com/office/drawing/2014/main" id="{594662A5-06A1-4394-B52C-353798893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82508" y="5022979"/>
              <a:ext cx="828000" cy="828000"/>
            </a:xfrm>
            <a:prstGeom prst="rect">
              <a:avLst/>
            </a:prstGeom>
          </p:spPr>
        </p:pic>
      </p:grpSp>
      <p:grpSp>
        <p:nvGrpSpPr>
          <p:cNvPr id="69" name="그룹 68"/>
          <p:cNvGrpSpPr/>
          <p:nvPr/>
        </p:nvGrpSpPr>
        <p:grpSpPr>
          <a:xfrm>
            <a:off x="619339" y="4621878"/>
            <a:ext cx="1686618" cy="1728632"/>
            <a:chOff x="599396" y="2304772"/>
            <a:chExt cx="1686618" cy="1728632"/>
          </a:xfrm>
        </p:grpSpPr>
        <p:sp>
          <p:nvSpPr>
            <p:cNvPr id="70" name="사각형: 둥근 모서리 45">
              <a:extLst>
                <a:ext uri="{FF2B5EF4-FFF2-40B4-BE49-F238E27FC236}">
                  <a16:creationId xmlns:a16="http://schemas.microsoft.com/office/drawing/2014/main" id="{7A3D82F4-358A-45D8-87B8-3A49AEC03E3E}"/>
                </a:ext>
              </a:extLst>
            </p:cNvPr>
            <p:cNvSpPr/>
            <p:nvPr/>
          </p:nvSpPr>
          <p:spPr>
            <a:xfrm>
              <a:off x="599396" y="3783859"/>
              <a:ext cx="1686618" cy="2495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Methanol</a:t>
              </a:r>
            </a:p>
          </p:txBody>
        </p:sp>
        <p:pic>
          <p:nvPicPr>
            <p:cNvPr id="71" name="Picture 2" descr="methanol에 대한 이미지 검색결과">
              <a:hlinkClick r:id="rId13"/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288" y="2304772"/>
              <a:ext cx="1557162" cy="1376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그룹 71"/>
          <p:cNvGrpSpPr/>
          <p:nvPr/>
        </p:nvGrpSpPr>
        <p:grpSpPr>
          <a:xfrm>
            <a:off x="4530393" y="2729675"/>
            <a:ext cx="1686618" cy="1303729"/>
            <a:chOff x="4533291" y="2729675"/>
            <a:chExt cx="1686618" cy="1303729"/>
          </a:xfrm>
        </p:grpSpPr>
        <p:sp>
          <p:nvSpPr>
            <p:cNvPr id="73" name="사각형: 둥근 모서리 45">
              <a:extLst>
                <a:ext uri="{FF2B5EF4-FFF2-40B4-BE49-F238E27FC236}">
                  <a16:creationId xmlns:a16="http://schemas.microsoft.com/office/drawing/2014/main" id="{7A3D82F4-358A-45D8-87B8-3A49AEC03E3E}"/>
                </a:ext>
              </a:extLst>
            </p:cNvPr>
            <p:cNvSpPr/>
            <p:nvPr/>
          </p:nvSpPr>
          <p:spPr>
            <a:xfrm>
              <a:off x="4533291" y="3783859"/>
              <a:ext cx="1686618" cy="2495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Hexane</a:t>
              </a:r>
            </a:p>
          </p:txBody>
        </p:sp>
        <p:pic>
          <p:nvPicPr>
            <p:cNvPr id="74" name="Picture 10" descr="Hexane에 대한 이미지 검색결과">
              <a:hlinkClick r:id="rId15"/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02" b="35803"/>
            <a:stretch/>
          </p:blipFill>
          <p:spPr bwMode="auto">
            <a:xfrm>
              <a:off x="4664640" y="2729675"/>
              <a:ext cx="1480960" cy="435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" name="그룹 74"/>
          <p:cNvGrpSpPr/>
          <p:nvPr/>
        </p:nvGrpSpPr>
        <p:grpSpPr>
          <a:xfrm>
            <a:off x="2602523" y="2372240"/>
            <a:ext cx="1686618" cy="1661164"/>
            <a:chOff x="2621787" y="2372240"/>
            <a:chExt cx="1686618" cy="1661164"/>
          </a:xfrm>
        </p:grpSpPr>
        <p:sp>
          <p:nvSpPr>
            <p:cNvPr id="76" name="사각형: 둥근 모서리 45">
              <a:extLst>
                <a:ext uri="{FF2B5EF4-FFF2-40B4-BE49-F238E27FC236}">
                  <a16:creationId xmlns:a16="http://schemas.microsoft.com/office/drawing/2014/main" id="{7A3D82F4-358A-45D8-87B8-3A49AEC03E3E}"/>
                </a:ext>
              </a:extLst>
            </p:cNvPr>
            <p:cNvSpPr/>
            <p:nvPr/>
          </p:nvSpPr>
          <p:spPr>
            <a:xfrm>
              <a:off x="2621787" y="3783859"/>
              <a:ext cx="1686618" cy="2495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Benzene 2</a:t>
              </a:r>
            </a:p>
          </p:txBody>
        </p:sp>
        <p:pic>
          <p:nvPicPr>
            <p:cNvPr id="77" name="Picture 8" descr="benzene png에 대한 이미지 검색결과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8660" y="2372240"/>
              <a:ext cx="1092871" cy="1241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그룹 81"/>
          <p:cNvGrpSpPr/>
          <p:nvPr/>
        </p:nvGrpSpPr>
        <p:grpSpPr>
          <a:xfrm>
            <a:off x="5196257" y="1332377"/>
            <a:ext cx="1480851" cy="2000923"/>
            <a:chOff x="5196257" y="1332377"/>
            <a:chExt cx="1480851" cy="2000923"/>
          </a:xfrm>
        </p:grpSpPr>
        <p:grpSp>
          <p:nvGrpSpPr>
            <p:cNvPr id="83" name="그룹 82"/>
            <p:cNvGrpSpPr/>
            <p:nvPr/>
          </p:nvGrpSpPr>
          <p:grpSpPr>
            <a:xfrm>
              <a:off x="5196257" y="1332377"/>
              <a:ext cx="1480851" cy="513297"/>
              <a:chOff x="5196257" y="1332377"/>
              <a:chExt cx="1480851" cy="513297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1D5DC4E2-76D6-492B-9D9B-6FFB98D574DA}"/>
                  </a:ext>
                </a:extLst>
              </p:cNvPr>
              <p:cNvSpPr/>
              <p:nvPr/>
            </p:nvSpPr>
            <p:spPr>
              <a:xfrm>
                <a:off x="5196257" y="1332377"/>
                <a:ext cx="1480851" cy="513297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rgbClr val="5DD3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239988" y="1383578"/>
                <a:ext cx="1437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b="1" dirty="0">
                    <a:latin typeface="+mn-ea"/>
                  </a:rPr>
                  <a:t>이름순</a:t>
                </a:r>
                <a:r>
                  <a:rPr lang="ko-KR" altLang="en-US" sz="2000" b="1" spc="-100" dirty="0">
                    <a:latin typeface="+mn-ea"/>
                  </a:rPr>
                  <a:t>↓</a:t>
                </a:r>
                <a:endParaRPr lang="en-US" altLang="ko-KR" sz="2000" b="1" dirty="0">
                  <a:latin typeface="+mn-ea"/>
                </a:endParaRP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5196257" y="1855395"/>
              <a:ext cx="1480851" cy="513297"/>
              <a:chOff x="5196257" y="1332377"/>
              <a:chExt cx="1480851" cy="513297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1D5DC4E2-76D6-492B-9D9B-6FFB98D574DA}"/>
                  </a:ext>
                </a:extLst>
              </p:cNvPr>
              <p:cNvSpPr/>
              <p:nvPr/>
            </p:nvSpPr>
            <p:spPr>
              <a:xfrm>
                <a:off x="5196257" y="1332377"/>
                <a:ext cx="1480851" cy="513297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rgbClr val="5DD3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5239988" y="1383578"/>
                <a:ext cx="1400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 err="1">
                    <a:latin typeface="+mn-ea"/>
                  </a:rPr>
                  <a:t>유효기간순</a:t>
                </a:r>
                <a:endParaRPr lang="en-US" altLang="ko-KR" b="1" dirty="0">
                  <a:latin typeface="+mn-ea"/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5196257" y="2306706"/>
              <a:ext cx="1480851" cy="513297"/>
              <a:chOff x="5196257" y="1332377"/>
              <a:chExt cx="1480851" cy="513297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1D5DC4E2-76D6-492B-9D9B-6FFB98D574DA}"/>
                  </a:ext>
                </a:extLst>
              </p:cNvPr>
              <p:cNvSpPr/>
              <p:nvPr/>
            </p:nvSpPr>
            <p:spPr>
              <a:xfrm>
                <a:off x="5196257" y="1332377"/>
                <a:ext cx="1480851" cy="513297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rgbClr val="5DD3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5239988" y="1383578"/>
                <a:ext cx="14005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b="1" spc="-100" dirty="0" err="1">
                    <a:latin typeface="+mn-ea"/>
                  </a:rPr>
                  <a:t>재고순</a:t>
                </a:r>
                <a:endParaRPr lang="en-US" altLang="ko-KR" sz="2000" b="1" dirty="0">
                  <a:latin typeface="+mn-ea"/>
                </a:endParaRP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5196257" y="2820003"/>
              <a:ext cx="1480851" cy="513297"/>
              <a:chOff x="5196257" y="1332377"/>
              <a:chExt cx="1480851" cy="51329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1D5DC4E2-76D6-492B-9D9B-6FFB98D574DA}"/>
                  </a:ext>
                </a:extLst>
              </p:cNvPr>
              <p:cNvSpPr/>
              <p:nvPr/>
            </p:nvSpPr>
            <p:spPr>
              <a:xfrm>
                <a:off x="5196257" y="1332377"/>
                <a:ext cx="1480851" cy="513297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rgbClr val="5DD3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5239988" y="1383578"/>
                <a:ext cx="14005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b="1" spc="-100" dirty="0" err="1">
                    <a:latin typeface="+mn-ea"/>
                  </a:rPr>
                  <a:t>장소순</a:t>
                </a:r>
                <a:endParaRPr lang="en-US" altLang="ko-KR" sz="2000" b="1" dirty="0">
                  <a:latin typeface="+mn-ea"/>
                </a:endParaRPr>
              </a:p>
            </p:txBody>
          </p:sp>
        </p:grpSp>
      </p:grpSp>
      <p:grpSp>
        <p:nvGrpSpPr>
          <p:cNvPr id="65" name="그룹 64"/>
          <p:cNvGrpSpPr/>
          <p:nvPr/>
        </p:nvGrpSpPr>
        <p:grpSpPr>
          <a:xfrm>
            <a:off x="0" y="8559800"/>
            <a:ext cx="6858000" cy="1330743"/>
            <a:chOff x="0" y="8559800"/>
            <a:chExt cx="6858000" cy="1330743"/>
          </a:xfrm>
        </p:grpSpPr>
        <p:grpSp>
          <p:nvGrpSpPr>
            <p:cNvPr id="66" name="그룹 65"/>
            <p:cNvGrpSpPr/>
            <p:nvPr/>
          </p:nvGrpSpPr>
          <p:grpSpPr>
            <a:xfrm>
              <a:off x="0" y="8559800"/>
              <a:ext cx="6858000" cy="1330743"/>
              <a:chOff x="0" y="8559800"/>
              <a:chExt cx="6858000" cy="1330743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0" y="8559800"/>
                <a:ext cx="6858000" cy="103515"/>
              </a:xfrm>
              <a:prstGeom prst="rect">
                <a:avLst/>
              </a:prstGeom>
              <a:solidFill>
                <a:srgbClr val="5DD3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9" name="그룹 78"/>
              <p:cNvGrpSpPr/>
              <p:nvPr/>
            </p:nvGrpSpPr>
            <p:grpSpPr>
              <a:xfrm>
                <a:off x="5373702" y="8864600"/>
                <a:ext cx="1266791" cy="1013243"/>
                <a:chOff x="5373702" y="8864600"/>
                <a:chExt cx="1266791" cy="1013243"/>
              </a:xfrm>
            </p:grpSpPr>
            <p:pic>
              <p:nvPicPr>
                <p:cNvPr id="102" name="그림 101"/>
                <p:cNvPicPr>
                  <a:picLocks noChangeAspect="1"/>
                </p:cNvPicPr>
                <p:nvPr/>
              </p:nvPicPr>
              <p:blipFill>
                <a:blip r:embed="rId1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3957" y="8864600"/>
                  <a:ext cx="677512" cy="677512"/>
                </a:xfrm>
                <a:prstGeom prst="rect">
                  <a:avLst/>
                </a:prstGeom>
              </p:spPr>
            </p:pic>
            <p:sp>
              <p:nvSpPr>
                <p:cNvPr id="103" name="TextBox 102"/>
                <p:cNvSpPr txBox="1"/>
                <p:nvPr/>
              </p:nvSpPr>
              <p:spPr>
                <a:xfrm>
                  <a:off x="5373702" y="94777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my Group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80" name="그룹 79"/>
              <p:cNvGrpSpPr/>
              <p:nvPr/>
            </p:nvGrpSpPr>
            <p:grpSpPr>
              <a:xfrm>
                <a:off x="246003" y="8753224"/>
                <a:ext cx="1266791" cy="1137319"/>
                <a:chOff x="246003" y="8753224"/>
                <a:chExt cx="1266791" cy="1137319"/>
              </a:xfrm>
            </p:grpSpPr>
            <p:pic>
              <p:nvPicPr>
                <p:cNvPr id="100" name="그림 99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092" y="8753224"/>
                  <a:ext cx="711810" cy="711810"/>
                </a:xfrm>
                <a:prstGeom prst="rect">
                  <a:avLst/>
                </a:prstGeom>
              </p:spPr>
            </p:pic>
            <p:sp>
              <p:nvSpPr>
                <p:cNvPr id="101" name="TextBox 100"/>
                <p:cNvSpPr txBox="1"/>
                <p:nvPr/>
              </p:nvSpPr>
              <p:spPr>
                <a:xfrm>
                  <a:off x="246003" y="94904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  My Lab</a:t>
                  </a:r>
                  <a:endParaRPr lang="ko-KR" alt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81" name="그룹 80"/>
              <p:cNvGrpSpPr/>
              <p:nvPr/>
            </p:nvGrpSpPr>
            <p:grpSpPr>
              <a:xfrm>
                <a:off x="3661559" y="8824431"/>
                <a:ext cx="1411194" cy="1066112"/>
                <a:chOff x="3661559" y="8824431"/>
                <a:chExt cx="1411194" cy="1066112"/>
              </a:xfrm>
            </p:grpSpPr>
            <p:sp>
              <p:nvSpPr>
                <p:cNvPr id="98" name="TextBox 97"/>
                <p:cNvSpPr txBox="1"/>
                <p:nvPr/>
              </p:nvSpPr>
              <p:spPr>
                <a:xfrm>
                  <a:off x="3661559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Alarm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99" name="그림 98"/>
                <p:cNvPicPr>
                  <a:picLocks noChangeAspect="1"/>
                </p:cNvPicPr>
                <p:nvPr/>
              </p:nvPicPr>
              <p:blipFill>
                <a:blip r:embed="rId19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9295" y="8824431"/>
                  <a:ext cx="666002" cy="666002"/>
                </a:xfrm>
                <a:prstGeom prst="rect">
                  <a:avLst/>
                </a:prstGeom>
              </p:spPr>
            </p:pic>
          </p:grpSp>
          <p:grpSp>
            <p:nvGrpSpPr>
              <p:cNvPr id="95" name="그룹 94"/>
              <p:cNvGrpSpPr/>
              <p:nvPr/>
            </p:nvGrpSpPr>
            <p:grpSpPr>
              <a:xfrm>
                <a:off x="1908845" y="8794081"/>
                <a:ext cx="1411194" cy="1096462"/>
                <a:chOff x="1908845" y="8794081"/>
                <a:chExt cx="1411194" cy="1096462"/>
              </a:xfrm>
            </p:grpSpPr>
            <p:sp>
              <p:nvSpPr>
                <p:cNvPr id="96" name="TextBox 95"/>
                <p:cNvSpPr txBox="1"/>
                <p:nvPr/>
              </p:nvSpPr>
              <p:spPr>
                <a:xfrm>
                  <a:off x="1908845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Apparatus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97" name="그림 96"/>
                <p:cNvPicPr>
                  <a:picLocks noChangeAspect="1"/>
                </p:cNvPicPr>
                <p:nvPr/>
              </p:nvPicPr>
              <p:blipFill>
                <a:blip r:embed="rId20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57668" y="8794081"/>
                  <a:ext cx="726701" cy="726701"/>
                </a:xfrm>
                <a:prstGeom prst="rect">
                  <a:avLst/>
                </a:prstGeom>
              </p:spPr>
            </p:pic>
          </p:grpSp>
        </p:grpSp>
        <p:sp>
          <p:nvSpPr>
            <p:cNvPr id="68" name="Oval 31">
              <a:extLst>
                <a:ext uri="{FF2B5EF4-FFF2-40B4-BE49-F238E27FC236}">
                  <a16:creationId xmlns:a16="http://schemas.microsoft.com/office/drawing/2014/main" id="{D7FFB45D-3AC7-FD41-949F-C1083D8FA916}"/>
                </a:ext>
              </a:extLst>
            </p:cNvPr>
            <p:cNvSpPr/>
            <p:nvPr/>
          </p:nvSpPr>
          <p:spPr>
            <a:xfrm>
              <a:off x="4433769" y="8722511"/>
              <a:ext cx="468000" cy="46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+mn-ea"/>
                </a:rPr>
                <a:t>6</a:t>
              </a:r>
              <a:endParaRPr lang="en-US" sz="1200" b="1" dirty="0">
                <a:latin typeface="+mn-ea"/>
              </a:endParaRPr>
            </a:p>
          </p:txBody>
        </p:sp>
      </p:grpSp>
      <p:sp>
        <p:nvSpPr>
          <p:cNvPr id="67" name="타원형 설명선[O] 66">
            <a:extLst>
              <a:ext uri="{FF2B5EF4-FFF2-40B4-BE49-F238E27FC236}">
                <a16:creationId xmlns:a16="http://schemas.microsoft.com/office/drawing/2014/main" id="{B66B3439-C91B-404D-8DEF-9ECAF1593040}"/>
              </a:ext>
            </a:extLst>
          </p:cNvPr>
          <p:cNvSpPr/>
          <p:nvPr/>
        </p:nvSpPr>
        <p:spPr>
          <a:xfrm>
            <a:off x="5024288" y="58839"/>
            <a:ext cx="1980812" cy="1136105"/>
          </a:xfrm>
          <a:prstGeom prst="wedgeEllipse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정렬 방법</a:t>
            </a:r>
          </a:p>
        </p:txBody>
      </p:sp>
    </p:spTree>
    <p:extLst>
      <p:ext uri="{BB962C8B-B14F-4D97-AF65-F5344CB8AC3E}">
        <p14:creationId xmlns:p14="http://schemas.microsoft.com/office/powerpoint/2010/main" val="1855316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145169"/>
            <a:ext cx="6858000" cy="1003527"/>
            <a:chOff x="0" y="145169"/>
            <a:chExt cx="6858000" cy="1003527"/>
          </a:xfrm>
        </p:grpSpPr>
        <p:sp>
          <p:nvSpPr>
            <p:cNvPr id="4" name="직사각형 3"/>
            <p:cNvSpPr/>
            <p:nvPr/>
          </p:nvSpPr>
          <p:spPr>
            <a:xfrm flipV="1">
              <a:off x="0" y="1054099"/>
              <a:ext cx="6858000" cy="94597"/>
            </a:xfrm>
            <a:prstGeom prst="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9909" y="444499"/>
              <a:ext cx="457200" cy="4572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521019" y="145169"/>
              <a:ext cx="22033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solidFill>
                    <a:srgbClr val="32B87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rPr>
                <a:t>SYLVY</a:t>
              </a:r>
              <a:endParaRPr lang="ko-KR" altLang="en-US" sz="5400" b="1" dirty="0">
                <a:solidFill>
                  <a:srgbClr val="32B8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9758" y="293938"/>
              <a:ext cx="671261" cy="671261"/>
            </a:xfrm>
            <a:prstGeom prst="rect">
              <a:avLst/>
            </a:prstGeom>
          </p:spPr>
        </p:pic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D5DC4E2-76D6-492B-9D9B-6FFB98D574DA}"/>
              </a:ext>
            </a:extLst>
          </p:cNvPr>
          <p:cNvSpPr/>
          <p:nvPr/>
        </p:nvSpPr>
        <p:spPr>
          <a:xfrm>
            <a:off x="326618" y="1345372"/>
            <a:ext cx="1027768" cy="566780"/>
          </a:xfrm>
          <a:prstGeom prst="rect">
            <a:avLst/>
          </a:prstGeom>
          <a:solidFill>
            <a:schemeClr val="bg1"/>
          </a:solidFill>
          <a:ln w="50800">
            <a:solidFill>
              <a:srgbClr val="5DD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+mn-ea"/>
              </a:rPr>
              <a:t>▼ 이름</a:t>
            </a:r>
            <a:endParaRPr 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사각형: 둥근 모서리 7">
            <a:extLst>
              <a:ext uri="{FF2B5EF4-FFF2-40B4-BE49-F238E27FC236}">
                <a16:creationId xmlns:a16="http://schemas.microsoft.com/office/drawing/2014/main" id="{B3DE21B8-82EA-493C-88CD-296ACB70CE00}"/>
              </a:ext>
            </a:extLst>
          </p:cNvPr>
          <p:cNvSpPr/>
          <p:nvPr/>
        </p:nvSpPr>
        <p:spPr>
          <a:xfrm>
            <a:off x="1544327" y="1332378"/>
            <a:ext cx="2815554" cy="513297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5DD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그래픽 29" descr="돋보기">
            <a:extLst>
              <a:ext uri="{FF2B5EF4-FFF2-40B4-BE49-F238E27FC236}">
                <a16:creationId xmlns:a16="http://schemas.microsoft.com/office/drawing/2014/main" id="{9A20A2C7-0CBE-4FAC-AA11-0F050FA732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9918" y="1257604"/>
            <a:ext cx="662843" cy="662843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F85028-828D-41A6-B301-70A4E51C0A7E}"/>
              </a:ext>
            </a:extLst>
          </p:cNvPr>
          <p:cNvGrpSpPr/>
          <p:nvPr/>
        </p:nvGrpSpPr>
        <p:grpSpPr>
          <a:xfrm>
            <a:off x="540408" y="6100482"/>
            <a:ext cx="5849377" cy="228763"/>
            <a:chOff x="504311" y="5072343"/>
            <a:chExt cx="5849377" cy="22876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BFB329F-A36D-499E-88DE-E7917172EFC4}"/>
                </a:ext>
              </a:extLst>
            </p:cNvPr>
            <p:cNvSpPr/>
            <p:nvPr/>
          </p:nvSpPr>
          <p:spPr>
            <a:xfrm flipV="1">
              <a:off x="504311" y="5072343"/>
              <a:ext cx="5849377" cy="228763"/>
            </a:xfrm>
            <a:prstGeom prst="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50">
              <a:extLst>
                <a:ext uri="{FF2B5EF4-FFF2-40B4-BE49-F238E27FC236}">
                  <a16:creationId xmlns:a16="http://schemas.microsoft.com/office/drawing/2014/main" id="{C89E380A-5091-48F6-9502-2A6CEB4F0CB4}"/>
                </a:ext>
              </a:extLst>
            </p:cNvPr>
            <p:cNvSpPr/>
            <p:nvPr/>
          </p:nvSpPr>
          <p:spPr>
            <a:xfrm>
              <a:off x="98384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사각형: 둥근 모서리 51">
              <a:extLst>
                <a:ext uri="{FF2B5EF4-FFF2-40B4-BE49-F238E27FC236}">
                  <a16:creationId xmlns:a16="http://schemas.microsoft.com/office/drawing/2014/main" id="{B79E3F55-77FB-4047-BBD9-A4E2430C7F4F}"/>
                </a:ext>
              </a:extLst>
            </p:cNvPr>
            <p:cNvSpPr/>
            <p:nvPr/>
          </p:nvSpPr>
          <p:spPr>
            <a:xfrm>
              <a:off x="3057452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8" name="사각형: 둥근 모서리 52">
              <a:extLst>
                <a:ext uri="{FF2B5EF4-FFF2-40B4-BE49-F238E27FC236}">
                  <a16:creationId xmlns:a16="http://schemas.microsoft.com/office/drawing/2014/main" id="{24E1F4A8-72C5-48C5-BCBC-07F959C0FA27}"/>
                </a:ext>
              </a:extLst>
            </p:cNvPr>
            <p:cNvSpPr/>
            <p:nvPr/>
          </p:nvSpPr>
          <p:spPr>
            <a:xfrm>
              <a:off x="524771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1F85028-828D-41A6-B301-70A4E51C0A7E}"/>
              </a:ext>
            </a:extLst>
          </p:cNvPr>
          <p:cNvGrpSpPr/>
          <p:nvPr/>
        </p:nvGrpSpPr>
        <p:grpSpPr>
          <a:xfrm>
            <a:off x="540408" y="8170004"/>
            <a:ext cx="5849377" cy="228763"/>
            <a:chOff x="504311" y="5072343"/>
            <a:chExt cx="5849377" cy="22876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BFB329F-A36D-499E-88DE-E7917172EFC4}"/>
                </a:ext>
              </a:extLst>
            </p:cNvPr>
            <p:cNvSpPr/>
            <p:nvPr/>
          </p:nvSpPr>
          <p:spPr>
            <a:xfrm flipV="1">
              <a:off x="504311" y="5072343"/>
              <a:ext cx="5849377" cy="228763"/>
            </a:xfrm>
            <a:prstGeom prst="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50">
              <a:extLst>
                <a:ext uri="{FF2B5EF4-FFF2-40B4-BE49-F238E27FC236}">
                  <a16:creationId xmlns:a16="http://schemas.microsoft.com/office/drawing/2014/main" id="{C89E380A-5091-48F6-9502-2A6CEB4F0CB4}"/>
                </a:ext>
              </a:extLst>
            </p:cNvPr>
            <p:cNvSpPr/>
            <p:nvPr/>
          </p:nvSpPr>
          <p:spPr>
            <a:xfrm>
              <a:off x="98384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1" name="사각형: 둥근 모서리 51">
              <a:extLst>
                <a:ext uri="{FF2B5EF4-FFF2-40B4-BE49-F238E27FC236}">
                  <a16:creationId xmlns:a16="http://schemas.microsoft.com/office/drawing/2014/main" id="{B79E3F55-77FB-4047-BBD9-A4E2430C7F4F}"/>
                </a:ext>
              </a:extLst>
            </p:cNvPr>
            <p:cNvSpPr/>
            <p:nvPr/>
          </p:nvSpPr>
          <p:spPr>
            <a:xfrm>
              <a:off x="3057452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사각형: 둥근 모서리 52">
              <a:extLst>
                <a:ext uri="{FF2B5EF4-FFF2-40B4-BE49-F238E27FC236}">
                  <a16:creationId xmlns:a16="http://schemas.microsoft.com/office/drawing/2014/main" id="{24E1F4A8-72C5-48C5-BCBC-07F959C0FA27}"/>
                </a:ext>
              </a:extLst>
            </p:cNvPr>
            <p:cNvSpPr/>
            <p:nvPr/>
          </p:nvSpPr>
          <p:spPr>
            <a:xfrm>
              <a:off x="524771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3898BEB-BFA4-4AEB-8A6A-453D2F8B7ED6}"/>
              </a:ext>
            </a:extLst>
          </p:cNvPr>
          <p:cNvSpPr/>
          <p:nvPr/>
        </p:nvSpPr>
        <p:spPr>
          <a:xfrm flipV="1">
            <a:off x="504311" y="3804641"/>
            <a:ext cx="5849377" cy="228763"/>
          </a:xfrm>
          <a:prstGeom prst="rect">
            <a:avLst/>
          </a:prstGeom>
          <a:solidFill>
            <a:srgbClr val="5DD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599396" y="2304772"/>
            <a:ext cx="1686618" cy="1728632"/>
            <a:chOff x="599396" y="2304772"/>
            <a:chExt cx="1686618" cy="1728632"/>
          </a:xfrm>
        </p:grpSpPr>
        <p:sp>
          <p:nvSpPr>
            <p:cNvPr id="30" name="사각형: 둥근 모서리 45">
              <a:extLst>
                <a:ext uri="{FF2B5EF4-FFF2-40B4-BE49-F238E27FC236}">
                  <a16:creationId xmlns:a16="http://schemas.microsoft.com/office/drawing/2014/main" id="{7A3D82F4-358A-45D8-87B8-3A49AEC03E3E}"/>
                </a:ext>
              </a:extLst>
            </p:cNvPr>
            <p:cNvSpPr/>
            <p:nvPr/>
          </p:nvSpPr>
          <p:spPr>
            <a:xfrm>
              <a:off x="599396" y="3783859"/>
              <a:ext cx="1686618" cy="2495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Methanol</a:t>
              </a:r>
            </a:p>
          </p:txBody>
        </p:sp>
        <p:pic>
          <p:nvPicPr>
            <p:cNvPr id="1026" name="Picture 2" descr="methanol에 대한 이미지 검색결과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288" y="2304772"/>
              <a:ext cx="1557162" cy="1376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5" name="그룹 54"/>
          <p:cNvGrpSpPr/>
          <p:nvPr/>
        </p:nvGrpSpPr>
        <p:grpSpPr>
          <a:xfrm>
            <a:off x="2601005" y="2372240"/>
            <a:ext cx="1686618" cy="1661164"/>
            <a:chOff x="2621787" y="2372240"/>
            <a:chExt cx="1686618" cy="1661164"/>
          </a:xfrm>
        </p:grpSpPr>
        <p:sp>
          <p:nvSpPr>
            <p:cNvPr id="57" name="사각형: 둥근 모서리 45">
              <a:extLst>
                <a:ext uri="{FF2B5EF4-FFF2-40B4-BE49-F238E27FC236}">
                  <a16:creationId xmlns:a16="http://schemas.microsoft.com/office/drawing/2014/main" id="{7A3D82F4-358A-45D8-87B8-3A49AEC03E3E}"/>
                </a:ext>
              </a:extLst>
            </p:cNvPr>
            <p:cNvSpPr/>
            <p:nvPr/>
          </p:nvSpPr>
          <p:spPr>
            <a:xfrm>
              <a:off x="2621787" y="3783859"/>
              <a:ext cx="1686618" cy="2495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Benzene 1</a:t>
              </a:r>
            </a:p>
          </p:txBody>
        </p:sp>
        <p:pic>
          <p:nvPicPr>
            <p:cNvPr id="1032" name="Picture 8" descr="benzene png에 대한 이미지 검색결과">
              <a:hlinkClick r:id="rId9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8660" y="2372240"/>
              <a:ext cx="1092871" cy="1241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0" name="그룹 79"/>
          <p:cNvGrpSpPr/>
          <p:nvPr/>
        </p:nvGrpSpPr>
        <p:grpSpPr>
          <a:xfrm>
            <a:off x="2619096" y="4363633"/>
            <a:ext cx="1692000" cy="1692000"/>
            <a:chOff x="536763" y="4363633"/>
            <a:chExt cx="1692000" cy="1692000"/>
          </a:xfrm>
        </p:grpSpPr>
        <p:pic>
          <p:nvPicPr>
            <p:cNvPr id="81" name="그래픽 39" descr="플라스크">
              <a:extLst>
                <a:ext uri="{FF2B5EF4-FFF2-40B4-BE49-F238E27FC236}">
                  <a16:creationId xmlns:a16="http://schemas.microsoft.com/office/drawing/2014/main" id="{230098B5-A2EB-4D0A-BB93-E2307332B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36763" y="4363633"/>
              <a:ext cx="1692000" cy="1692000"/>
            </a:xfrm>
            <a:prstGeom prst="rect">
              <a:avLst/>
            </a:prstGeom>
          </p:spPr>
        </p:pic>
        <p:pic>
          <p:nvPicPr>
            <p:cNvPr id="82" name="그래픽 26" descr="추가">
              <a:extLst>
                <a:ext uri="{FF2B5EF4-FFF2-40B4-BE49-F238E27FC236}">
                  <a16:creationId xmlns:a16="http://schemas.microsoft.com/office/drawing/2014/main" id="{594662A5-06A1-4394-B52C-353798893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82508" y="5022979"/>
              <a:ext cx="828000" cy="828000"/>
            </a:xfrm>
            <a:prstGeom prst="rect">
              <a:avLst/>
            </a:prstGeom>
          </p:spPr>
        </p:pic>
      </p:grpSp>
      <p:grpSp>
        <p:nvGrpSpPr>
          <p:cNvPr id="86" name="그룹 85"/>
          <p:cNvGrpSpPr/>
          <p:nvPr/>
        </p:nvGrpSpPr>
        <p:grpSpPr>
          <a:xfrm>
            <a:off x="594693" y="5046781"/>
            <a:ext cx="1686618" cy="1303729"/>
            <a:chOff x="4533291" y="2729675"/>
            <a:chExt cx="1686618" cy="1303729"/>
          </a:xfrm>
        </p:grpSpPr>
        <p:sp>
          <p:nvSpPr>
            <p:cNvPr id="87" name="사각형: 둥근 모서리 45">
              <a:extLst>
                <a:ext uri="{FF2B5EF4-FFF2-40B4-BE49-F238E27FC236}">
                  <a16:creationId xmlns:a16="http://schemas.microsoft.com/office/drawing/2014/main" id="{7A3D82F4-358A-45D8-87B8-3A49AEC03E3E}"/>
                </a:ext>
              </a:extLst>
            </p:cNvPr>
            <p:cNvSpPr/>
            <p:nvPr/>
          </p:nvSpPr>
          <p:spPr>
            <a:xfrm>
              <a:off x="4533291" y="3783859"/>
              <a:ext cx="1686618" cy="2495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Hexane</a:t>
              </a:r>
            </a:p>
          </p:txBody>
        </p:sp>
        <p:pic>
          <p:nvPicPr>
            <p:cNvPr id="88" name="Picture 10" descr="Hexane에 대한 이미지 검색결과">
              <a:hlinkClick r:id="rId15"/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02" b="35803"/>
            <a:stretch/>
          </p:blipFill>
          <p:spPr bwMode="auto">
            <a:xfrm>
              <a:off x="4664640" y="2729675"/>
              <a:ext cx="1480960" cy="435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9" name="그룹 88"/>
          <p:cNvGrpSpPr/>
          <p:nvPr/>
        </p:nvGrpSpPr>
        <p:grpSpPr>
          <a:xfrm>
            <a:off x="4449918" y="2372240"/>
            <a:ext cx="1686618" cy="1661164"/>
            <a:chOff x="2621787" y="2372240"/>
            <a:chExt cx="1686618" cy="1661164"/>
          </a:xfrm>
        </p:grpSpPr>
        <p:sp>
          <p:nvSpPr>
            <p:cNvPr id="90" name="사각형: 둥근 모서리 45">
              <a:extLst>
                <a:ext uri="{FF2B5EF4-FFF2-40B4-BE49-F238E27FC236}">
                  <a16:creationId xmlns:a16="http://schemas.microsoft.com/office/drawing/2014/main" id="{7A3D82F4-358A-45D8-87B8-3A49AEC03E3E}"/>
                </a:ext>
              </a:extLst>
            </p:cNvPr>
            <p:cNvSpPr/>
            <p:nvPr/>
          </p:nvSpPr>
          <p:spPr>
            <a:xfrm>
              <a:off x="2621787" y="3783859"/>
              <a:ext cx="1686618" cy="2495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Benzene 2</a:t>
              </a:r>
            </a:p>
          </p:txBody>
        </p:sp>
        <p:pic>
          <p:nvPicPr>
            <p:cNvPr id="91" name="Picture 8" descr="benzene png에 대한 이미지 검색결과">
              <a:hlinkClick r:id="rId9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8660" y="2372240"/>
              <a:ext cx="1092871" cy="1241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" name="TextBox 52"/>
          <p:cNvSpPr txBox="1"/>
          <p:nvPr/>
        </p:nvSpPr>
        <p:spPr>
          <a:xfrm>
            <a:off x="5239988" y="1383578"/>
            <a:ext cx="156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+mn-ea"/>
              </a:rPr>
              <a:t>유효기간순</a:t>
            </a:r>
            <a:r>
              <a:rPr lang="ko-KR" altLang="en-US" b="1" spc="-100" dirty="0">
                <a:latin typeface="+mn-ea"/>
              </a:rPr>
              <a:t>↓</a:t>
            </a:r>
            <a:endParaRPr lang="en-US" altLang="ko-KR" b="1" dirty="0">
              <a:latin typeface="+mn-ea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0" y="8559800"/>
            <a:ext cx="6858000" cy="1330743"/>
            <a:chOff x="0" y="8559800"/>
            <a:chExt cx="6858000" cy="1330743"/>
          </a:xfrm>
        </p:grpSpPr>
        <p:grpSp>
          <p:nvGrpSpPr>
            <p:cNvPr id="58" name="그룹 57"/>
            <p:cNvGrpSpPr/>
            <p:nvPr/>
          </p:nvGrpSpPr>
          <p:grpSpPr>
            <a:xfrm>
              <a:off x="0" y="8559800"/>
              <a:ext cx="6858000" cy="1330743"/>
              <a:chOff x="0" y="8559800"/>
              <a:chExt cx="6858000" cy="1330743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0" y="8559800"/>
                <a:ext cx="6858000" cy="103515"/>
              </a:xfrm>
              <a:prstGeom prst="rect">
                <a:avLst/>
              </a:prstGeom>
              <a:solidFill>
                <a:srgbClr val="5DD3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/>
              <p:cNvGrpSpPr/>
              <p:nvPr/>
            </p:nvGrpSpPr>
            <p:grpSpPr>
              <a:xfrm>
                <a:off x="5373702" y="8864600"/>
                <a:ext cx="1266791" cy="1013243"/>
                <a:chOff x="5373702" y="8864600"/>
                <a:chExt cx="1266791" cy="1013243"/>
              </a:xfrm>
            </p:grpSpPr>
            <p:pic>
              <p:nvPicPr>
                <p:cNvPr id="72" name="그림 71"/>
                <p:cNvPicPr>
                  <a:picLocks noChangeAspect="1"/>
                </p:cNvPicPr>
                <p:nvPr/>
              </p:nvPicPr>
              <p:blipFill>
                <a:blip r:embed="rId1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3957" y="8864600"/>
                  <a:ext cx="677512" cy="677512"/>
                </a:xfrm>
                <a:prstGeom prst="rect">
                  <a:avLst/>
                </a:prstGeom>
              </p:spPr>
            </p:pic>
            <p:sp>
              <p:nvSpPr>
                <p:cNvPr id="73" name="TextBox 72"/>
                <p:cNvSpPr txBox="1"/>
                <p:nvPr/>
              </p:nvSpPr>
              <p:spPr>
                <a:xfrm>
                  <a:off x="5373702" y="94777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my Group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62" name="그룹 61"/>
              <p:cNvGrpSpPr/>
              <p:nvPr/>
            </p:nvGrpSpPr>
            <p:grpSpPr>
              <a:xfrm>
                <a:off x="246003" y="8753224"/>
                <a:ext cx="1266791" cy="1137319"/>
                <a:chOff x="246003" y="8753224"/>
                <a:chExt cx="1266791" cy="1137319"/>
              </a:xfrm>
            </p:grpSpPr>
            <p:pic>
              <p:nvPicPr>
                <p:cNvPr id="70" name="그림 69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092" y="8753224"/>
                  <a:ext cx="711810" cy="711810"/>
                </a:xfrm>
                <a:prstGeom prst="rect">
                  <a:avLst/>
                </a:prstGeom>
              </p:spPr>
            </p:pic>
            <p:sp>
              <p:nvSpPr>
                <p:cNvPr id="71" name="TextBox 70"/>
                <p:cNvSpPr txBox="1"/>
                <p:nvPr/>
              </p:nvSpPr>
              <p:spPr>
                <a:xfrm>
                  <a:off x="246003" y="94904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  My Lab</a:t>
                  </a:r>
                  <a:endParaRPr lang="ko-KR" alt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63" name="그룹 62"/>
              <p:cNvGrpSpPr/>
              <p:nvPr/>
            </p:nvGrpSpPr>
            <p:grpSpPr>
              <a:xfrm>
                <a:off x="3661559" y="8824431"/>
                <a:ext cx="1411194" cy="1066112"/>
                <a:chOff x="3661559" y="8824431"/>
                <a:chExt cx="1411194" cy="1066112"/>
              </a:xfrm>
            </p:grpSpPr>
            <p:sp>
              <p:nvSpPr>
                <p:cNvPr id="68" name="TextBox 67"/>
                <p:cNvSpPr txBox="1"/>
                <p:nvPr/>
              </p:nvSpPr>
              <p:spPr>
                <a:xfrm>
                  <a:off x="3661559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Alarm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69" name="그림 68"/>
                <p:cNvPicPr>
                  <a:picLocks noChangeAspect="1"/>
                </p:cNvPicPr>
                <p:nvPr/>
              </p:nvPicPr>
              <p:blipFill>
                <a:blip r:embed="rId19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9295" y="8824431"/>
                  <a:ext cx="666002" cy="666002"/>
                </a:xfrm>
                <a:prstGeom prst="rect">
                  <a:avLst/>
                </a:prstGeom>
              </p:spPr>
            </p:pic>
          </p:grpSp>
          <p:grpSp>
            <p:nvGrpSpPr>
              <p:cNvPr id="65" name="그룹 64"/>
              <p:cNvGrpSpPr/>
              <p:nvPr/>
            </p:nvGrpSpPr>
            <p:grpSpPr>
              <a:xfrm>
                <a:off x="1908845" y="8794081"/>
                <a:ext cx="1411194" cy="1096462"/>
                <a:chOff x="1908845" y="8794081"/>
                <a:chExt cx="1411194" cy="1096462"/>
              </a:xfrm>
            </p:grpSpPr>
            <p:sp>
              <p:nvSpPr>
                <p:cNvPr id="66" name="TextBox 65"/>
                <p:cNvSpPr txBox="1"/>
                <p:nvPr/>
              </p:nvSpPr>
              <p:spPr>
                <a:xfrm>
                  <a:off x="1908845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Apparatus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67" name="그림 66"/>
                <p:cNvPicPr>
                  <a:picLocks noChangeAspect="1"/>
                </p:cNvPicPr>
                <p:nvPr/>
              </p:nvPicPr>
              <p:blipFill>
                <a:blip r:embed="rId20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57668" y="8794081"/>
                  <a:ext cx="726701" cy="726701"/>
                </a:xfrm>
                <a:prstGeom prst="rect">
                  <a:avLst/>
                </a:prstGeom>
              </p:spPr>
            </p:pic>
          </p:grpSp>
        </p:grpSp>
        <p:sp>
          <p:nvSpPr>
            <p:cNvPr id="59" name="Oval 31">
              <a:extLst>
                <a:ext uri="{FF2B5EF4-FFF2-40B4-BE49-F238E27FC236}">
                  <a16:creationId xmlns:a16="http://schemas.microsoft.com/office/drawing/2014/main" id="{D7FFB45D-3AC7-FD41-949F-C1083D8FA916}"/>
                </a:ext>
              </a:extLst>
            </p:cNvPr>
            <p:cNvSpPr/>
            <p:nvPr/>
          </p:nvSpPr>
          <p:spPr>
            <a:xfrm>
              <a:off x="4433769" y="8722511"/>
              <a:ext cx="468000" cy="46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+mn-ea"/>
                </a:rPr>
                <a:t>6</a:t>
              </a:r>
              <a:endParaRPr lang="en-US" sz="12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6475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145169"/>
            <a:ext cx="6858000" cy="1003527"/>
            <a:chOff x="0" y="145169"/>
            <a:chExt cx="6858000" cy="1003527"/>
          </a:xfrm>
        </p:grpSpPr>
        <p:sp>
          <p:nvSpPr>
            <p:cNvPr id="4" name="직사각형 3"/>
            <p:cNvSpPr/>
            <p:nvPr/>
          </p:nvSpPr>
          <p:spPr>
            <a:xfrm flipV="1">
              <a:off x="0" y="1054099"/>
              <a:ext cx="6858000" cy="94597"/>
            </a:xfrm>
            <a:prstGeom prst="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9909" y="444499"/>
              <a:ext cx="457200" cy="4572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521019" y="145169"/>
              <a:ext cx="22033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solidFill>
                    <a:srgbClr val="32B87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rPr>
                <a:t>SYLVY</a:t>
              </a:r>
              <a:endParaRPr lang="ko-KR" altLang="en-US" sz="5400" b="1" dirty="0">
                <a:solidFill>
                  <a:srgbClr val="32B8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9758" y="293938"/>
              <a:ext cx="671261" cy="671261"/>
            </a:xfrm>
            <a:prstGeom prst="rect">
              <a:avLst/>
            </a:prstGeom>
          </p:spPr>
        </p:pic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D5DC4E2-76D6-492B-9D9B-6FFB98D574DA}"/>
              </a:ext>
            </a:extLst>
          </p:cNvPr>
          <p:cNvSpPr/>
          <p:nvPr/>
        </p:nvSpPr>
        <p:spPr>
          <a:xfrm>
            <a:off x="326618" y="1345372"/>
            <a:ext cx="1027768" cy="566780"/>
          </a:xfrm>
          <a:prstGeom prst="rect">
            <a:avLst/>
          </a:prstGeom>
          <a:solidFill>
            <a:schemeClr val="bg1"/>
          </a:solidFill>
          <a:ln w="50800">
            <a:solidFill>
              <a:srgbClr val="5DD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+mn-ea"/>
              </a:rPr>
              <a:t>▼ 이름</a:t>
            </a:r>
            <a:endParaRPr 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사각형: 둥근 모서리 7">
            <a:extLst>
              <a:ext uri="{FF2B5EF4-FFF2-40B4-BE49-F238E27FC236}">
                <a16:creationId xmlns:a16="http://schemas.microsoft.com/office/drawing/2014/main" id="{B3DE21B8-82EA-493C-88CD-296ACB70CE00}"/>
              </a:ext>
            </a:extLst>
          </p:cNvPr>
          <p:cNvSpPr/>
          <p:nvPr/>
        </p:nvSpPr>
        <p:spPr>
          <a:xfrm>
            <a:off x="1544327" y="1332378"/>
            <a:ext cx="2815554" cy="513297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5DD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그래픽 29" descr="돋보기">
            <a:extLst>
              <a:ext uri="{FF2B5EF4-FFF2-40B4-BE49-F238E27FC236}">
                <a16:creationId xmlns:a16="http://schemas.microsoft.com/office/drawing/2014/main" id="{9A20A2C7-0CBE-4FAC-AA11-0F050FA732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9918" y="1257604"/>
            <a:ext cx="662843" cy="662843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4607221" y="2004593"/>
            <a:ext cx="1692000" cy="1692000"/>
            <a:chOff x="536763" y="4363633"/>
            <a:chExt cx="1692000" cy="1692000"/>
          </a:xfrm>
        </p:grpSpPr>
        <p:pic>
          <p:nvPicPr>
            <p:cNvPr id="18" name="그래픽 39" descr="플라스크">
              <a:extLst>
                <a:ext uri="{FF2B5EF4-FFF2-40B4-BE49-F238E27FC236}">
                  <a16:creationId xmlns:a16="http://schemas.microsoft.com/office/drawing/2014/main" id="{230098B5-A2EB-4D0A-BB93-E2307332B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36763" y="4363633"/>
              <a:ext cx="1692000" cy="1692000"/>
            </a:xfrm>
            <a:prstGeom prst="rect">
              <a:avLst/>
            </a:prstGeom>
          </p:spPr>
        </p:pic>
        <p:pic>
          <p:nvPicPr>
            <p:cNvPr id="22" name="그래픽 26" descr="추가">
              <a:extLst>
                <a:ext uri="{FF2B5EF4-FFF2-40B4-BE49-F238E27FC236}">
                  <a16:creationId xmlns:a16="http://schemas.microsoft.com/office/drawing/2014/main" id="{594662A5-06A1-4394-B52C-353798893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82508" y="5022979"/>
              <a:ext cx="828000" cy="828000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F85028-828D-41A6-B301-70A4E51C0A7E}"/>
              </a:ext>
            </a:extLst>
          </p:cNvPr>
          <p:cNvGrpSpPr/>
          <p:nvPr/>
        </p:nvGrpSpPr>
        <p:grpSpPr>
          <a:xfrm>
            <a:off x="540408" y="6100482"/>
            <a:ext cx="5849377" cy="228763"/>
            <a:chOff x="504311" y="5072343"/>
            <a:chExt cx="5849377" cy="22876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BFB329F-A36D-499E-88DE-E7917172EFC4}"/>
                </a:ext>
              </a:extLst>
            </p:cNvPr>
            <p:cNvSpPr/>
            <p:nvPr/>
          </p:nvSpPr>
          <p:spPr>
            <a:xfrm flipV="1">
              <a:off x="504311" y="5072343"/>
              <a:ext cx="5849377" cy="228763"/>
            </a:xfrm>
            <a:prstGeom prst="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50">
              <a:extLst>
                <a:ext uri="{FF2B5EF4-FFF2-40B4-BE49-F238E27FC236}">
                  <a16:creationId xmlns:a16="http://schemas.microsoft.com/office/drawing/2014/main" id="{C89E380A-5091-48F6-9502-2A6CEB4F0CB4}"/>
                </a:ext>
              </a:extLst>
            </p:cNvPr>
            <p:cNvSpPr/>
            <p:nvPr/>
          </p:nvSpPr>
          <p:spPr>
            <a:xfrm>
              <a:off x="98384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사각형: 둥근 모서리 51">
              <a:extLst>
                <a:ext uri="{FF2B5EF4-FFF2-40B4-BE49-F238E27FC236}">
                  <a16:creationId xmlns:a16="http://schemas.microsoft.com/office/drawing/2014/main" id="{B79E3F55-77FB-4047-BBD9-A4E2430C7F4F}"/>
                </a:ext>
              </a:extLst>
            </p:cNvPr>
            <p:cNvSpPr/>
            <p:nvPr/>
          </p:nvSpPr>
          <p:spPr>
            <a:xfrm>
              <a:off x="3057452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8" name="사각형: 둥근 모서리 52">
              <a:extLst>
                <a:ext uri="{FF2B5EF4-FFF2-40B4-BE49-F238E27FC236}">
                  <a16:creationId xmlns:a16="http://schemas.microsoft.com/office/drawing/2014/main" id="{24E1F4A8-72C5-48C5-BCBC-07F959C0FA27}"/>
                </a:ext>
              </a:extLst>
            </p:cNvPr>
            <p:cNvSpPr/>
            <p:nvPr/>
          </p:nvSpPr>
          <p:spPr>
            <a:xfrm>
              <a:off x="524771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1F85028-828D-41A6-B301-70A4E51C0A7E}"/>
              </a:ext>
            </a:extLst>
          </p:cNvPr>
          <p:cNvGrpSpPr/>
          <p:nvPr/>
        </p:nvGrpSpPr>
        <p:grpSpPr>
          <a:xfrm>
            <a:off x="540408" y="8170004"/>
            <a:ext cx="5849377" cy="228763"/>
            <a:chOff x="504311" y="5072343"/>
            <a:chExt cx="5849377" cy="22876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BFB329F-A36D-499E-88DE-E7917172EFC4}"/>
                </a:ext>
              </a:extLst>
            </p:cNvPr>
            <p:cNvSpPr/>
            <p:nvPr/>
          </p:nvSpPr>
          <p:spPr>
            <a:xfrm flipV="1">
              <a:off x="504311" y="5072343"/>
              <a:ext cx="5849377" cy="228763"/>
            </a:xfrm>
            <a:prstGeom prst="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50">
              <a:extLst>
                <a:ext uri="{FF2B5EF4-FFF2-40B4-BE49-F238E27FC236}">
                  <a16:creationId xmlns:a16="http://schemas.microsoft.com/office/drawing/2014/main" id="{C89E380A-5091-48F6-9502-2A6CEB4F0CB4}"/>
                </a:ext>
              </a:extLst>
            </p:cNvPr>
            <p:cNvSpPr/>
            <p:nvPr/>
          </p:nvSpPr>
          <p:spPr>
            <a:xfrm>
              <a:off x="98384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1" name="사각형: 둥근 모서리 51">
              <a:extLst>
                <a:ext uri="{FF2B5EF4-FFF2-40B4-BE49-F238E27FC236}">
                  <a16:creationId xmlns:a16="http://schemas.microsoft.com/office/drawing/2014/main" id="{B79E3F55-77FB-4047-BBD9-A4E2430C7F4F}"/>
                </a:ext>
              </a:extLst>
            </p:cNvPr>
            <p:cNvSpPr/>
            <p:nvPr/>
          </p:nvSpPr>
          <p:spPr>
            <a:xfrm>
              <a:off x="3057452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사각형: 둥근 모서리 52">
              <a:extLst>
                <a:ext uri="{FF2B5EF4-FFF2-40B4-BE49-F238E27FC236}">
                  <a16:creationId xmlns:a16="http://schemas.microsoft.com/office/drawing/2014/main" id="{24E1F4A8-72C5-48C5-BCBC-07F959C0FA27}"/>
                </a:ext>
              </a:extLst>
            </p:cNvPr>
            <p:cNvSpPr/>
            <p:nvPr/>
          </p:nvSpPr>
          <p:spPr>
            <a:xfrm>
              <a:off x="524771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3898BEB-BFA4-4AEB-8A6A-453D2F8B7ED6}"/>
              </a:ext>
            </a:extLst>
          </p:cNvPr>
          <p:cNvSpPr/>
          <p:nvPr/>
        </p:nvSpPr>
        <p:spPr>
          <a:xfrm flipV="1">
            <a:off x="504311" y="3804641"/>
            <a:ext cx="5849377" cy="228763"/>
          </a:xfrm>
          <a:prstGeom prst="rect">
            <a:avLst/>
          </a:prstGeom>
          <a:solidFill>
            <a:srgbClr val="5DD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605933" y="2372240"/>
            <a:ext cx="1686618" cy="1661164"/>
            <a:chOff x="2621787" y="2372240"/>
            <a:chExt cx="1686618" cy="1661164"/>
          </a:xfrm>
        </p:grpSpPr>
        <p:sp>
          <p:nvSpPr>
            <p:cNvPr id="57" name="사각형: 둥근 모서리 45">
              <a:extLst>
                <a:ext uri="{FF2B5EF4-FFF2-40B4-BE49-F238E27FC236}">
                  <a16:creationId xmlns:a16="http://schemas.microsoft.com/office/drawing/2014/main" id="{7A3D82F4-358A-45D8-87B8-3A49AEC03E3E}"/>
                </a:ext>
              </a:extLst>
            </p:cNvPr>
            <p:cNvSpPr/>
            <p:nvPr/>
          </p:nvSpPr>
          <p:spPr>
            <a:xfrm>
              <a:off x="2621787" y="3783859"/>
              <a:ext cx="1686618" cy="2495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Benzene 1</a:t>
              </a:r>
            </a:p>
          </p:txBody>
        </p:sp>
        <p:pic>
          <p:nvPicPr>
            <p:cNvPr id="1032" name="Picture 8" descr="benzene png에 대한 이미지 검색결과">
              <a:hlinkClick r:id="rId11"/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8660" y="2372240"/>
              <a:ext cx="1092871" cy="1241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TextBox 59"/>
          <p:cNvSpPr txBox="1"/>
          <p:nvPr/>
        </p:nvSpPr>
        <p:spPr>
          <a:xfrm>
            <a:off x="5239988" y="1383578"/>
            <a:ext cx="156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+mn-ea"/>
              </a:rPr>
              <a:t>유효기간순</a:t>
            </a:r>
            <a:r>
              <a:rPr lang="ko-KR" altLang="en-US" b="1" spc="-100" dirty="0">
                <a:latin typeface="+mn-ea"/>
              </a:rPr>
              <a:t>↓</a:t>
            </a:r>
            <a:endParaRPr lang="en-US" altLang="ko-KR" b="1" dirty="0"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25898" y="1383578"/>
            <a:ext cx="1568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00" dirty="0">
                <a:latin typeface="+mn-ea"/>
              </a:rPr>
              <a:t>Benzene</a:t>
            </a:r>
            <a:endParaRPr lang="en-US" altLang="ko-KR" sz="2000" b="1" dirty="0">
              <a:latin typeface="+mn-ea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2700954" y="2372240"/>
            <a:ext cx="1686618" cy="1661164"/>
            <a:chOff x="2621787" y="2372240"/>
            <a:chExt cx="1686618" cy="1661164"/>
          </a:xfrm>
        </p:grpSpPr>
        <p:sp>
          <p:nvSpPr>
            <p:cNvPr id="62" name="사각형: 둥근 모서리 45">
              <a:extLst>
                <a:ext uri="{FF2B5EF4-FFF2-40B4-BE49-F238E27FC236}">
                  <a16:creationId xmlns:a16="http://schemas.microsoft.com/office/drawing/2014/main" id="{7A3D82F4-358A-45D8-87B8-3A49AEC03E3E}"/>
                </a:ext>
              </a:extLst>
            </p:cNvPr>
            <p:cNvSpPr/>
            <p:nvPr/>
          </p:nvSpPr>
          <p:spPr>
            <a:xfrm>
              <a:off x="2621787" y="3783859"/>
              <a:ext cx="1686618" cy="2495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Benzene 2</a:t>
              </a:r>
            </a:p>
          </p:txBody>
        </p:sp>
        <p:pic>
          <p:nvPicPr>
            <p:cNvPr id="63" name="Picture 8" descr="benzene png에 대한 이미지 검색결과">
              <a:hlinkClick r:id="rId11"/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8660" y="2372240"/>
              <a:ext cx="1092871" cy="1241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/>
          <p:cNvGrpSpPr/>
          <p:nvPr/>
        </p:nvGrpSpPr>
        <p:grpSpPr>
          <a:xfrm>
            <a:off x="0" y="8559800"/>
            <a:ext cx="6858000" cy="1330743"/>
            <a:chOff x="0" y="8559800"/>
            <a:chExt cx="6858000" cy="1330743"/>
          </a:xfrm>
        </p:grpSpPr>
        <p:grpSp>
          <p:nvGrpSpPr>
            <p:cNvPr id="54" name="그룹 53"/>
            <p:cNvGrpSpPr/>
            <p:nvPr/>
          </p:nvGrpSpPr>
          <p:grpSpPr>
            <a:xfrm>
              <a:off x="0" y="8559800"/>
              <a:ext cx="6858000" cy="1330743"/>
              <a:chOff x="0" y="8559800"/>
              <a:chExt cx="6858000" cy="1330743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0" y="8559800"/>
                <a:ext cx="6858000" cy="103515"/>
              </a:xfrm>
              <a:prstGeom prst="rect">
                <a:avLst/>
              </a:prstGeom>
              <a:solidFill>
                <a:srgbClr val="5DD3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9" name="그룹 58"/>
              <p:cNvGrpSpPr/>
              <p:nvPr/>
            </p:nvGrpSpPr>
            <p:grpSpPr>
              <a:xfrm>
                <a:off x="5373702" y="8864600"/>
                <a:ext cx="1266791" cy="1013243"/>
                <a:chOff x="5373702" y="8864600"/>
                <a:chExt cx="1266791" cy="1013243"/>
              </a:xfrm>
            </p:grpSpPr>
            <p:pic>
              <p:nvPicPr>
                <p:cNvPr id="73" name="그림 72"/>
                <p:cNvPicPr>
                  <a:picLocks noChangeAspect="1"/>
                </p:cNvPicPr>
                <p:nvPr/>
              </p:nvPicPr>
              <p:blipFill>
                <a:blip r:embed="rId13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3957" y="8864600"/>
                  <a:ext cx="677512" cy="677512"/>
                </a:xfrm>
                <a:prstGeom prst="rect">
                  <a:avLst/>
                </a:prstGeom>
              </p:spPr>
            </p:pic>
            <p:sp>
              <p:nvSpPr>
                <p:cNvPr id="74" name="TextBox 73"/>
                <p:cNvSpPr txBox="1"/>
                <p:nvPr/>
              </p:nvSpPr>
              <p:spPr>
                <a:xfrm>
                  <a:off x="5373702" y="94777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my Group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64" name="그룹 63"/>
              <p:cNvGrpSpPr/>
              <p:nvPr/>
            </p:nvGrpSpPr>
            <p:grpSpPr>
              <a:xfrm>
                <a:off x="246003" y="8753224"/>
                <a:ext cx="1266791" cy="1137319"/>
                <a:chOff x="246003" y="8753224"/>
                <a:chExt cx="1266791" cy="1137319"/>
              </a:xfrm>
            </p:grpSpPr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092" y="8753224"/>
                  <a:ext cx="711810" cy="711810"/>
                </a:xfrm>
                <a:prstGeom prst="rect">
                  <a:avLst/>
                </a:prstGeom>
              </p:spPr>
            </p:pic>
            <p:sp>
              <p:nvSpPr>
                <p:cNvPr id="72" name="TextBox 71"/>
                <p:cNvSpPr txBox="1"/>
                <p:nvPr/>
              </p:nvSpPr>
              <p:spPr>
                <a:xfrm>
                  <a:off x="246003" y="94904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  My Lab</a:t>
                  </a:r>
                  <a:endParaRPr lang="ko-KR" alt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65" name="그룹 64"/>
              <p:cNvGrpSpPr/>
              <p:nvPr/>
            </p:nvGrpSpPr>
            <p:grpSpPr>
              <a:xfrm>
                <a:off x="3661559" y="8824431"/>
                <a:ext cx="1411194" cy="1066112"/>
                <a:chOff x="3661559" y="8824431"/>
                <a:chExt cx="1411194" cy="1066112"/>
              </a:xfrm>
            </p:grpSpPr>
            <p:sp>
              <p:nvSpPr>
                <p:cNvPr id="69" name="TextBox 68"/>
                <p:cNvSpPr txBox="1"/>
                <p:nvPr/>
              </p:nvSpPr>
              <p:spPr>
                <a:xfrm>
                  <a:off x="3661559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Alarm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70" name="그림 69"/>
                <p:cNvPicPr>
                  <a:picLocks noChangeAspect="1"/>
                </p:cNvPicPr>
                <p:nvPr/>
              </p:nvPicPr>
              <p:blipFill>
                <a:blip r:embed="rId1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9295" y="8824431"/>
                  <a:ext cx="666002" cy="666002"/>
                </a:xfrm>
                <a:prstGeom prst="rect">
                  <a:avLst/>
                </a:prstGeom>
              </p:spPr>
            </p:pic>
          </p:grpSp>
          <p:grpSp>
            <p:nvGrpSpPr>
              <p:cNvPr id="66" name="그룹 65"/>
              <p:cNvGrpSpPr/>
              <p:nvPr/>
            </p:nvGrpSpPr>
            <p:grpSpPr>
              <a:xfrm>
                <a:off x="1908845" y="8794081"/>
                <a:ext cx="1411194" cy="1096462"/>
                <a:chOff x="1908845" y="8794081"/>
                <a:chExt cx="1411194" cy="1096462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>
                  <a:off x="1908845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Apparatus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68" name="그림 67"/>
                <p:cNvPicPr>
                  <a:picLocks noChangeAspect="1"/>
                </p:cNvPicPr>
                <p:nvPr/>
              </p:nvPicPr>
              <p:blipFill>
                <a:blip r:embed="rId16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57668" y="8794081"/>
                  <a:ext cx="726701" cy="726701"/>
                </a:xfrm>
                <a:prstGeom prst="rect">
                  <a:avLst/>
                </a:prstGeom>
              </p:spPr>
            </p:pic>
          </p:grpSp>
        </p:grpSp>
        <p:sp>
          <p:nvSpPr>
            <p:cNvPr id="56" name="Oval 31">
              <a:extLst>
                <a:ext uri="{FF2B5EF4-FFF2-40B4-BE49-F238E27FC236}">
                  <a16:creationId xmlns:a16="http://schemas.microsoft.com/office/drawing/2014/main" id="{D7FFB45D-3AC7-FD41-949F-C1083D8FA916}"/>
                </a:ext>
              </a:extLst>
            </p:cNvPr>
            <p:cNvSpPr/>
            <p:nvPr/>
          </p:nvSpPr>
          <p:spPr>
            <a:xfrm>
              <a:off x="4433769" y="8722511"/>
              <a:ext cx="468000" cy="46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+mn-ea"/>
                </a:rPr>
                <a:t>6</a:t>
              </a:r>
              <a:endParaRPr lang="en-US" sz="12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8760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145169"/>
            <a:ext cx="6858000" cy="1003527"/>
            <a:chOff x="0" y="145169"/>
            <a:chExt cx="6858000" cy="1003527"/>
          </a:xfrm>
        </p:grpSpPr>
        <p:sp>
          <p:nvSpPr>
            <p:cNvPr id="4" name="직사각형 3"/>
            <p:cNvSpPr/>
            <p:nvPr/>
          </p:nvSpPr>
          <p:spPr>
            <a:xfrm flipV="1">
              <a:off x="0" y="1054099"/>
              <a:ext cx="6858000" cy="94597"/>
            </a:xfrm>
            <a:prstGeom prst="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9909" y="444499"/>
              <a:ext cx="457200" cy="4572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521019" y="145169"/>
              <a:ext cx="22033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solidFill>
                    <a:srgbClr val="32B87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rPr>
                <a:t>SYLVY</a:t>
              </a:r>
              <a:endParaRPr lang="ko-KR" altLang="en-US" sz="5400" b="1" dirty="0">
                <a:solidFill>
                  <a:srgbClr val="32B8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9758" y="293938"/>
              <a:ext cx="671261" cy="671261"/>
            </a:xfrm>
            <a:prstGeom prst="rect">
              <a:avLst/>
            </a:prstGeom>
          </p:spPr>
        </p:pic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D5DC4E2-76D6-492B-9D9B-6FFB98D574DA}"/>
              </a:ext>
            </a:extLst>
          </p:cNvPr>
          <p:cNvSpPr/>
          <p:nvPr/>
        </p:nvSpPr>
        <p:spPr>
          <a:xfrm>
            <a:off x="326618" y="1345372"/>
            <a:ext cx="1027768" cy="566780"/>
          </a:xfrm>
          <a:prstGeom prst="rect">
            <a:avLst/>
          </a:prstGeom>
          <a:solidFill>
            <a:schemeClr val="bg1"/>
          </a:solidFill>
          <a:ln w="50800">
            <a:solidFill>
              <a:srgbClr val="5DD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+mn-ea"/>
              </a:rPr>
              <a:t>▼ 이름</a:t>
            </a:r>
            <a:endParaRPr 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사각형: 둥근 모서리 7">
            <a:extLst>
              <a:ext uri="{FF2B5EF4-FFF2-40B4-BE49-F238E27FC236}">
                <a16:creationId xmlns:a16="http://schemas.microsoft.com/office/drawing/2014/main" id="{B3DE21B8-82EA-493C-88CD-296ACB70CE00}"/>
              </a:ext>
            </a:extLst>
          </p:cNvPr>
          <p:cNvSpPr/>
          <p:nvPr/>
        </p:nvSpPr>
        <p:spPr>
          <a:xfrm>
            <a:off x="1544327" y="1332378"/>
            <a:ext cx="2815554" cy="513297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5DD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그래픽 29" descr="돋보기">
            <a:extLst>
              <a:ext uri="{FF2B5EF4-FFF2-40B4-BE49-F238E27FC236}">
                <a16:creationId xmlns:a16="http://schemas.microsoft.com/office/drawing/2014/main" id="{9A20A2C7-0CBE-4FAC-AA11-0F050FA732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9918" y="1257604"/>
            <a:ext cx="662843" cy="662843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4607221" y="2004593"/>
            <a:ext cx="1692000" cy="1692000"/>
            <a:chOff x="536763" y="4363633"/>
            <a:chExt cx="1692000" cy="1692000"/>
          </a:xfrm>
        </p:grpSpPr>
        <p:pic>
          <p:nvPicPr>
            <p:cNvPr id="18" name="그래픽 39" descr="플라스크">
              <a:extLst>
                <a:ext uri="{FF2B5EF4-FFF2-40B4-BE49-F238E27FC236}">
                  <a16:creationId xmlns:a16="http://schemas.microsoft.com/office/drawing/2014/main" id="{230098B5-A2EB-4D0A-BB93-E2307332B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36763" y="4363633"/>
              <a:ext cx="1692000" cy="1692000"/>
            </a:xfrm>
            <a:prstGeom prst="rect">
              <a:avLst/>
            </a:prstGeom>
          </p:spPr>
        </p:pic>
        <p:pic>
          <p:nvPicPr>
            <p:cNvPr id="22" name="그래픽 26" descr="추가">
              <a:extLst>
                <a:ext uri="{FF2B5EF4-FFF2-40B4-BE49-F238E27FC236}">
                  <a16:creationId xmlns:a16="http://schemas.microsoft.com/office/drawing/2014/main" id="{594662A5-06A1-4394-B52C-353798893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82508" y="5022979"/>
              <a:ext cx="828000" cy="828000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F85028-828D-41A6-B301-70A4E51C0A7E}"/>
              </a:ext>
            </a:extLst>
          </p:cNvPr>
          <p:cNvGrpSpPr/>
          <p:nvPr/>
        </p:nvGrpSpPr>
        <p:grpSpPr>
          <a:xfrm>
            <a:off x="540408" y="6100482"/>
            <a:ext cx="5849377" cy="228763"/>
            <a:chOff x="504311" y="5072343"/>
            <a:chExt cx="5849377" cy="22876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BFB329F-A36D-499E-88DE-E7917172EFC4}"/>
                </a:ext>
              </a:extLst>
            </p:cNvPr>
            <p:cNvSpPr/>
            <p:nvPr/>
          </p:nvSpPr>
          <p:spPr>
            <a:xfrm flipV="1">
              <a:off x="504311" y="5072343"/>
              <a:ext cx="5849377" cy="228763"/>
            </a:xfrm>
            <a:prstGeom prst="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50">
              <a:extLst>
                <a:ext uri="{FF2B5EF4-FFF2-40B4-BE49-F238E27FC236}">
                  <a16:creationId xmlns:a16="http://schemas.microsoft.com/office/drawing/2014/main" id="{C89E380A-5091-48F6-9502-2A6CEB4F0CB4}"/>
                </a:ext>
              </a:extLst>
            </p:cNvPr>
            <p:cNvSpPr/>
            <p:nvPr/>
          </p:nvSpPr>
          <p:spPr>
            <a:xfrm>
              <a:off x="98384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사각형: 둥근 모서리 51">
              <a:extLst>
                <a:ext uri="{FF2B5EF4-FFF2-40B4-BE49-F238E27FC236}">
                  <a16:creationId xmlns:a16="http://schemas.microsoft.com/office/drawing/2014/main" id="{B79E3F55-77FB-4047-BBD9-A4E2430C7F4F}"/>
                </a:ext>
              </a:extLst>
            </p:cNvPr>
            <p:cNvSpPr/>
            <p:nvPr/>
          </p:nvSpPr>
          <p:spPr>
            <a:xfrm>
              <a:off x="3057452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8" name="사각형: 둥근 모서리 52">
              <a:extLst>
                <a:ext uri="{FF2B5EF4-FFF2-40B4-BE49-F238E27FC236}">
                  <a16:creationId xmlns:a16="http://schemas.microsoft.com/office/drawing/2014/main" id="{24E1F4A8-72C5-48C5-BCBC-07F959C0FA27}"/>
                </a:ext>
              </a:extLst>
            </p:cNvPr>
            <p:cNvSpPr/>
            <p:nvPr/>
          </p:nvSpPr>
          <p:spPr>
            <a:xfrm>
              <a:off x="524771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1F85028-828D-41A6-B301-70A4E51C0A7E}"/>
              </a:ext>
            </a:extLst>
          </p:cNvPr>
          <p:cNvGrpSpPr/>
          <p:nvPr/>
        </p:nvGrpSpPr>
        <p:grpSpPr>
          <a:xfrm>
            <a:off x="540408" y="8170004"/>
            <a:ext cx="5849377" cy="228763"/>
            <a:chOff x="504311" y="5072343"/>
            <a:chExt cx="5849377" cy="22876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BFB329F-A36D-499E-88DE-E7917172EFC4}"/>
                </a:ext>
              </a:extLst>
            </p:cNvPr>
            <p:cNvSpPr/>
            <p:nvPr/>
          </p:nvSpPr>
          <p:spPr>
            <a:xfrm flipV="1">
              <a:off x="504311" y="5072343"/>
              <a:ext cx="5849377" cy="228763"/>
            </a:xfrm>
            <a:prstGeom prst="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50">
              <a:extLst>
                <a:ext uri="{FF2B5EF4-FFF2-40B4-BE49-F238E27FC236}">
                  <a16:creationId xmlns:a16="http://schemas.microsoft.com/office/drawing/2014/main" id="{C89E380A-5091-48F6-9502-2A6CEB4F0CB4}"/>
                </a:ext>
              </a:extLst>
            </p:cNvPr>
            <p:cNvSpPr/>
            <p:nvPr/>
          </p:nvSpPr>
          <p:spPr>
            <a:xfrm>
              <a:off x="98384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1" name="사각형: 둥근 모서리 51">
              <a:extLst>
                <a:ext uri="{FF2B5EF4-FFF2-40B4-BE49-F238E27FC236}">
                  <a16:creationId xmlns:a16="http://schemas.microsoft.com/office/drawing/2014/main" id="{B79E3F55-77FB-4047-BBD9-A4E2430C7F4F}"/>
                </a:ext>
              </a:extLst>
            </p:cNvPr>
            <p:cNvSpPr/>
            <p:nvPr/>
          </p:nvSpPr>
          <p:spPr>
            <a:xfrm>
              <a:off x="3057452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사각형: 둥근 모서리 52">
              <a:extLst>
                <a:ext uri="{FF2B5EF4-FFF2-40B4-BE49-F238E27FC236}">
                  <a16:creationId xmlns:a16="http://schemas.microsoft.com/office/drawing/2014/main" id="{24E1F4A8-72C5-48C5-BCBC-07F959C0FA27}"/>
                </a:ext>
              </a:extLst>
            </p:cNvPr>
            <p:cNvSpPr/>
            <p:nvPr/>
          </p:nvSpPr>
          <p:spPr>
            <a:xfrm>
              <a:off x="524771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3898BEB-BFA4-4AEB-8A6A-453D2F8B7ED6}"/>
              </a:ext>
            </a:extLst>
          </p:cNvPr>
          <p:cNvSpPr/>
          <p:nvPr/>
        </p:nvSpPr>
        <p:spPr>
          <a:xfrm flipV="1">
            <a:off x="504311" y="3804641"/>
            <a:ext cx="5849377" cy="228763"/>
          </a:xfrm>
          <a:prstGeom prst="rect">
            <a:avLst/>
          </a:prstGeom>
          <a:solidFill>
            <a:srgbClr val="5DD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5239988" y="1383578"/>
            <a:ext cx="156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+mn-ea"/>
              </a:rPr>
              <a:t>유효기간순</a:t>
            </a:r>
            <a:r>
              <a:rPr lang="ko-KR" altLang="en-US" b="1" spc="-100" dirty="0">
                <a:latin typeface="+mn-ea"/>
              </a:rPr>
              <a:t>↓</a:t>
            </a:r>
            <a:endParaRPr lang="en-US" altLang="ko-KR" b="1" dirty="0"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25898" y="1383578"/>
            <a:ext cx="1568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00" dirty="0" err="1">
                <a:latin typeface="+mn-ea"/>
              </a:rPr>
              <a:t>시약장</a:t>
            </a:r>
            <a:endParaRPr lang="en-US" altLang="ko-KR" sz="2000" b="1" dirty="0">
              <a:latin typeface="+mn-ea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504311" y="2304772"/>
            <a:ext cx="5849377" cy="1728632"/>
            <a:chOff x="504311" y="2304772"/>
            <a:chExt cx="5849377" cy="172863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3898BEB-BFA4-4AEB-8A6A-453D2F8B7ED6}"/>
                </a:ext>
              </a:extLst>
            </p:cNvPr>
            <p:cNvSpPr/>
            <p:nvPr/>
          </p:nvSpPr>
          <p:spPr>
            <a:xfrm flipV="1">
              <a:off x="504311" y="3804641"/>
              <a:ext cx="5849377" cy="228763"/>
            </a:xfrm>
            <a:prstGeom prst="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599396" y="2304772"/>
              <a:ext cx="1686618" cy="1728632"/>
              <a:chOff x="599396" y="2304772"/>
              <a:chExt cx="1686618" cy="1728632"/>
            </a:xfrm>
          </p:grpSpPr>
          <p:sp>
            <p:nvSpPr>
              <p:cNvPr id="73" name="사각형: 둥근 모서리 45">
                <a:extLst>
                  <a:ext uri="{FF2B5EF4-FFF2-40B4-BE49-F238E27FC236}">
                    <a16:creationId xmlns:a16="http://schemas.microsoft.com/office/drawing/2014/main" id="{7A3D82F4-358A-45D8-87B8-3A49AEC03E3E}"/>
                  </a:ext>
                </a:extLst>
              </p:cNvPr>
              <p:cNvSpPr/>
              <p:nvPr/>
            </p:nvSpPr>
            <p:spPr>
              <a:xfrm>
                <a:off x="599396" y="3783859"/>
                <a:ext cx="1686618" cy="24954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Methanol</a:t>
                </a:r>
              </a:p>
            </p:txBody>
          </p:sp>
          <p:pic>
            <p:nvPicPr>
              <p:cNvPr id="74" name="Picture 2" descr="methanol에 대한 이미지 검색결과">
                <a:hlinkClick r:id="rId11"/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1288" y="2304772"/>
                <a:ext cx="1557162" cy="13761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8" name="그룹 67"/>
            <p:cNvGrpSpPr/>
            <p:nvPr/>
          </p:nvGrpSpPr>
          <p:grpSpPr>
            <a:xfrm>
              <a:off x="2585690" y="2775185"/>
              <a:ext cx="1686618" cy="1258218"/>
              <a:chOff x="2606472" y="2775185"/>
              <a:chExt cx="1686618" cy="1258218"/>
            </a:xfrm>
          </p:grpSpPr>
          <p:sp>
            <p:nvSpPr>
              <p:cNvPr id="69" name="사각형: 둥근 모서리 45">
                <a:extLst>
                  <a:ext uri="{FF2B5EF4-FFF2-40B4-BE49-F238E27FC236}">
                    <a16:creationId xmlns:a16="http://schemas.microsoft.com/office/drawing/2014/main" id="{7A3D82F4-358A-45D8-87B8-3A49AEC03E3E}"/>
                  </a:ext>
                </a:extLst>
              </p:cNvPr>
              <p:cNvSpPr/>
              <p:nvPr/>
            </p:nvSpPr>
            <p:spPr>
              <a:xfrm>
                <a:off x="2606472" y="3783858"/>
                <a:ext cx="1686618" cy="24954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Hexane</a:t>
                </a:r>
              </a:p>
            </p:txBody>
          </p:sp>
          <p:pic>
            <p:nvPicPr>
              <p:cNvPr id="70" name="Picture 10" descr="Hexane에 대한 이미지 검색결과">
                <a:hlinkClick r:id="rId13"/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4802" b="35803"/>
              <a:stretch/>
            </p:blipFill>
            <p:spPr bwMode="auto">
              <a:xfrm>
                <a:off x="2709301" y="2775185"/>
                <a:ext cx="1480960" cy="4353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D5DC4E2-76D6-492B-9D9B-6FFB98D574DA}"/>
              </a:ext>
            </a:extLst>
          </p:cNvPr>
          <p:cNvSpPr/>
          <p:nvPr/>
        </p:nvSpPr>
        <p:spPr>
          <a:xfrm>
            <a:off x="326618" y="1920189"/>
            <a:ext cx="1027768" cy="566780"/>
          </a:xfrm>
          <a:prstGeom prst="rect">
            <a:avLst/>
          </a:prstGeom>
          <a:solidFill>
            <a:schemeClr val="bg1"/>
          </a:solidFill>
          <a:ln w="50800">
            <a:solidFill>
              <a:srgbClr val="5DD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n-ea"/>
              </a:rPr>
              <a:t>▼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장소</a:t>
            </a:r>
            <a:endParaRPr lang="en-US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0" y="8559800"/>
            <a:ext cx="6858000" cy="1330743"/>
            <a:chOff x="0" y="8559800"/>
            <a:chExt cx="6858000" cy="1330743"/>
          </a:xfrm>
        </p:grpSpPr>
        <p:grpSp>
          <p:nvGrpSpPr>
            <p:cNvPr id="55" name="그룹 54"/>
            <p:cNvGrpSpPr/>
            <p:nvPr/>
          </p:nvGrpSpPr>
          <p:grpSpPr>
            <a:xfrm>
              <a:off x="0" y="8559800"/>
              <a:ext cx="6858000" cy="1330743"/>
              <a:chOff x="0" y="8559800"/>
              <a:chExt cx="6858000" cy="1330743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0" y="8559800"/>
                <a:ext cx="6858000" cy="103515"/>
              </a:xfrm>
              <a:prstGeom prst="rect">
                <a:avLst/>
              </a:prstGeom>
              <a:solidFill>
                <a:srgbClr val="5DD3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8" name="그룹 57"/>
              <p:cNvGrpSpPr/>
              <p:nvPr/>
            </p:nvGrpSpPr>
            <p:grpSpPr>
              <a:xfrm>
                <a:off x="5373702" y="8864600"/>
                <a:ext cx="1266791" cy="1013243"/>
                <a:chOff x="5373702" y="8864600"/>
                <a:chExt cx="1266791" cy="1013243"/>
              </a:xfrm>
            </p:grpSpPr>
            <p:pic>
              <p:nvPicPr>
                <p:cNvPr id="79" name="그림 78"/>
                <p:cNvPicPr>
                  <a:picLocks noChangeAspect="1"/>
                </p:cNvPicPr>
                <p:nvPr/>
              </p:nvPicPr>
              <p:blipFill>
                <a:blip r:embed="rId1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3957" y="8864600"/>
                  <a:ext cx="677512" cy="677512"/>
                </a:xfrm>
                <a:prstGeom prst="rect">
                  <a:avLst/>
                </a:prstGeom>
              </p:spPr>
            </p:pic>
            <p:sp>
              <p:nvSpPr>
                <p:cNvPr id="80" name="TextBox 79"/>
                <p:cNvSpPr txBox="1"/>
                <p:nvPr/>
              </p:nvSpPr>
              <p:spPr>
                <a:xfrm>
                  <a:off x="5373702" y="94777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my Group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59" name="그룹 58"/>
              <p:cNvGrpSpPr/>
              <p:nvPr/>
            </p:nvGrpSpPr>
            <p:grpSpPr>
              <a:xfrm>
                <a:off x="246003" y="8753224"/>
                <a:ext cx="1266791" cy="1137319"/>
                <a:chOff x="246003" y="8753224"/>
                <a:chExt cx="1266791" cy="1137319"/>
              </a:xfrm>
            </p:grpSpPr>
            <p:pic>
              <p:nvPicPr>
                <p:cNvPr id="77" name="그림 76"/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092" y="8753224"/>
                  <a:ext cx="711810" cy="711810"/>
                </a:xfrm>
                <a:prstGeom prst="rect">
                  <a:avLst/>
                </a:prstGeom>
              </p:spPr>
            </p:pic>
            <p:sp>
              <p:nvSpPr>
                <p:cNvPr id="78" name="TextBox 77"/>
                <p:cNvSpPr txBox="1"/>
                <p:nvPr/>
              </p:nvSpPr>
              <p:spPr>
                <a:xfrm>
                  <a:off x="246003" y="94904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  My Lab</a:t>
                  </a:r>
                  <a:endParaRPr lang="ko-KR" alt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61" name="그룹 60"/>
              <p:cNvGrpSpPr/>
              <p:nvPr/>
            </p:nvGrpSpPr>
            <p:grpSpPr>
              <a:xfrm>
                <a:off x="3661559" y="8824431"/>
                <a:ext cx="1411194" cy="1066112"/>
                <a:chOff x="3661559" y="8824431"/>
                <a:chExt cx="1411194" cy="1066112"/>
              </a:xfrm>
            </p:grpSpPr>
            <p:sp>
              <p:nvSpPr>
                <p:cNvPr id="71" name="TextBox 70"/>
                <p:cNvSpPr txBox="1"/>
                <p:nvPr/>
              </p:nvSpPr>
              <p:spPr>
                <a:xfrm>
                  <a:off x="3661559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Alarm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72" name="그림 71"/>
                <p:cNvPicPr>
                  <a:picLocks noChangeAspect="1"/>
                </p:cNvPicPr>
                <p:nvPr/>
              </p:nvPicPr>
              <p:blipFill>
                <a:blip r:embed="rId1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9295" y="8824431"/>
                  <a:ext cx="666002" cy="666002"/>
                </a:xfrm>
                <a:prstGeom prst="rect">
                  <a:avLst/>
                </a:prstGeom>
              </p:spPr>
            </p:pic>
          </p:grpSp>
          <p:grpSp>
            <p:nvGrpSpPr>
              <p:cNvPr id="62" name="그룹 61"/>
              <p:cNvGrpSpPr/>
              <p:nvPr/>
            </p:nvGrpSpPr>
            <p:grpSpPr>
              <a:xfrm>
                <a:off x="1908845" y="8794081"/>
                <a:ext cx="1411194" cy="1096462"/>
                <a:chOff x="1908845" y="8794081"/>
                <a:chExt cx="1411194" cy="1096462"/>
              </a:xfrm>
            </p:grpSpPr>
            <p:sp>
              <p:nvSpPr>
                <p:cNvPr id="63" name="TextBox 62"/>
                <p:cNvSpPr txBox="1"/>
                <p:nvPr/>
              </p:nvSpPr>
              <p:spPr>
                <a:xfrm>
                  <a:off x="1908845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Apparatus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67" name="그림 66"/>
                <p:cNvPicPr>
                  <a:picLocks noChangeAspect="1"/>
                </p:cNvPicPr>
                <p:nvPr/>
              </p:nvPicPr>
              <p:blipFill>
                <a:blip r:embed="rId18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57668" y="8794081"/>
                  <a:ext cx="726701" cy="726701"/>
                </a:xfrm>
                <a:prstGeom prst="rect">
                  <a:avLst/>
                </a:prstGeom>
              </p:spPr>
            </p:pic>
          </p:grpSp>
        </p:grpSp>
        <p:sp>
          <p:nvSpPr>
            <p:cNvPr id="56" name="Oval 31">
              <a:extLst>
                <a:ext uri="{FF2B5EF4-FFF2-40B4-BE49-F238E27FC236}">
                  <a16:creationId xmlns:a16="http://schemas.microsoft.com/office/drawing/2014/main" id="{D7FFB45D-3AC7-FD41-949F-C1083D8FA916}"/>
                </a:ext>
              </a:extLst>
            </p:cNvPr>
            <p:cNvSpPr/>
            <p:nvPr/>
          </p:nvSpPr>
          <p:spPr>
            <a:xfrm>
              <a:off x="4433769" y="8722511"/>
              <a:ext cx="468000" cy="46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+mn-ea"/>
                </a:rPr>
                <a:t>6</a:t>
              </a:r>
              <a:endParaRPr lang="en-US" sz="1200" b="1" dirty="0">
                <a:latin typeface="+mn-ea"/>
              </a:endParaRPr>
            </a:p>
          </p:txBody>
        </p:sp>
      </p:grpSp>
      <p:sp>
        <p:nvSpPr>
          <p:cNvPr id="76" name="타원형 설명선[O] 75">
            <a:extLst>
              <a:ext uri="{FF2B5EF4-FFF2-40B4-BE49-F238E27FC236}">
                <a16:creationId xmlns:a16="http://schemas.microsoft.com/office/drawing/2014/main" id="{23A0C6EC-AA8B-9D4F-89FA-0962779AFE22}"/>
              </a:ext>
            </a:extLst>
          </p:cNvPr>
          <p:cNvSpPr/>
          <p:nvPr/>
        </p:nvSpPr>
        <p:spPr>
          <a:xfrm>
            <a:off x="2628721" y="238363"/>
            <a:ext cx="1980812" cy="1136105"/>
          </a:xfrm>
          <a:prstGeom prst="wedgeEllipse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장소로 검색</a:t>
            </a:r>
          </a:p>
        </p:txBody>
      </p:sp>
    </p:spTree>
    <p:extLst>
      <p:ext uri="{BB962C8B-B14F-4D97-AF65-F5344CB8AC3E}">
        <p14:creationId xmlns:p14="http://schemas.microsoft.com/office/powerpoint/2010/main" val="3737635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0" y="1054099"/>
            <a:ext cx="6858000" cy="94597"/>
          </a:xfrm>
          <a:prstGeom prst="rect">
            <a:avLst/>
          </a:prstGeom>
          <a:solidFill>
            <a:srgbClr val="5DD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909" y="444499"/>
            <a:ext cx="457200" cy="4572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21019" y="145169"/>
            <a:ext cx="2203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32B8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SYLVY</a:t>
            </a:r>
            <a:endParaRPr lang="ko-KR" altLang="en-US" sz="5400" b="1" dirty="0">
              <a:solidFill>
                <a:srgbClr val="32B87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58" y="293938"/>
            <a:ext cx="671261" cy="671261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323533" y="3343428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 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3533" y="5022129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 4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578935" y="3343428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 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578935" y="5022129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582909" y="5022129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+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582909" y="1664727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 1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4011" y="1664727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NMR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0" y="8559800"/>
            <a:ext cx="6858000" cy="1330743"/>
            <a:chOff x="0" y="8559800"/>
            <a:chExt cx="6858000" cy="1330743"/>
          </a:xfrm>
        </p:grpSpPr>
        <p:grpSp>
          <p:nvGrpSpPr>
            <p:cNvPr id="27" name="그룹 26"/>
            <p:cNvGrpSpPr/>
            <p:nvPr/>
          </p:nvGrpSpPr>
          <p:grpSpPr>
            <a:xfrm>
              <a:off x="0" y="8559800"/>
              <a:ext cx="6858000" cy="1330743"/>
              <a:chOff x="0" y="8559800"/>
              <a:chExt cx="6858000" cy="1330743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0" y="8559800"/>
                <a:ext cx="6858000" cy="103515"/>
              </a:xfrm>
              <a:prstGeom prst="rect">
                <a:avLst/>
              </a:prstGeom>
              <a:solidFill>
                <a:srgbClr val="5DD3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4" name="그룹 33"/>
              <p:cNvGrpSpPr/>
              <p:nvPr/>
            </p:nvGrpSpPr>
            <p:grpSpPr>
              <a:xfrm>
                <a:off x="5373702" y="8864600"/>
                <a:ext cx="1266791" cy="1013243"/>
                <a:chOff x="5373702" y="8864600"/>
                <a:chExt cx="1266791" cy="1013243"/>
              </a:xfrm>
            </p:grpSpPr>
            <p:pic>
              <p:nvPicPr>
                <p:cNvPr id="49" name="그림 48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3957" y="8864600"/>
                  <a:ext cx="677512" cy="677512"/>
                </a:xfrm>
                <a:prstGeom prst="rect">
                  <a:avLst/>
                </a:prstGeom>
              </p:spPr>
            </p:pic>
            <p:sp>
              <p:nvSpPr>
                <p:cNvPr id="50" name="TextBox 49"/>
                <p:cNvSpPr txBox="1"/>
                <p:nvPr/>
              </p:nvSpPr>
              <p:spPr>
                <a:xfrm>
                  <a:off x="5373702" y="94777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my Group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6" name="그룹 35"/>
              <p:cNvGrpSpPr/>
              <p:nvPr/>
            </p:nvGrpSpPr>
            <p:grpSpPr>
              <a:xfrm>
                <a:off x="246003" y="8753224"/>
                <a:ext cx="1266791" cy="1137319"/>
                <a:chOff x="246003" y="8753224"/>
                <a:chExt cx="1266791" cy="1137319"/>
              </a:xfrm>
            </p:grpSpPr>
            <p:pic>
              <p:nvPicPr>
                <p:cNvPr id="47" name="그림 46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092" y="8753224"/>
                  <a:ext cx="711810" cy="711810"/>
                </a:xfrm>
                <a:prstGeom prst="rect">
                  <a:avLst/>
                </a:prstGeom>
              </p:spPr>
            </p:pic>
            <p:sp>
              <p:nvSpPr>
                <p:cNvPr id="48" name="TextBox 47"/>
                <p:cNvSpPr txBox="1"/>
                <p:nvPr/>
              </p:nvSpPr>
              <p:spPr>
                <a:xfrm>
                  <a:off x="246003" y="94904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  My Lab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41" name="그룹 40"/>
              <p:cNvGrpSpPr/>
              <p:nvPr/>
            </p:nvGrpSpPr>
            <p:grpSpPr>
              <a:xfrm>
                <a:off x="3661559" y="8824431"/>
                <a:ext cx="1411194" cy="1066112"/>
                <a:chOff x="3661559" y="8824431"/>
                <a:chExt cx="1411194" cy="1066112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3661559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Alarm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46" name="그림 45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9295" y="8824431"/>
                  <a:ext cx="666002" cy="666002"/>
                </a:xfrm>
                <a:prstGeom prst="rect">
                  <a:avLst/>
                </a:prstGeom>
              </p:spPr>
            </p:pic>
          </p:grpSp>
          <p:grpSp>
            <p:nvGrpSpPr>
              <p:cNvPr id="42" name="그룹 41"/>
              <p:cNvGrpSpPr/>
              <p:nvPr/>
            </p:nvGrpSpPr>
            <p:grpSpPr>
              <a:xfrm>
                <a:off x="1908845" y="8794081"/>
                <a:ext cx="1411194" cy="1096462"/>
                <a:chOff x="1908845" y="8794081"/>
                <a:chExt cx="1411194" cy="1096462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1908845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Apparatus</a:t>
                  </a:r>
                  <a:endParaRPr lang="ko-KR" alt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44" name="그림 43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57668" y="8794081"/>
                  <a:ext cx="726701" cy="726701"/>
                </a:xfrm>
                <a:prstGeom prst="rect">
                  <a:avLst/>
                </a:prstGeom>
              </p:spPr>
            </p:pic>
          </p:grpSp>
        </p:grpSp>
        <p:sp>
          <p:nvSpPr>
            <p:cNvPr id="30" name="Oval 31">
              <a:extLst>
                <a:ext uri="{FF2B5EF4-FFF2-40B4-BE49-F238E27FC236}">
                  <a16:creationId xmlns:a16="http://schemas.microsoft.com/office/drawing/2014/main" id="{D7FFB45D-3AC7-FD41-949F-C1083D8FA916}"/>
                </a:ext>
              </a:extLst>
            </p:cNvPr>
            <p:cNvSpPr/>
            <p:nvPr/>
          </p:nvSpPr>
          <p:spPr>
            <a:xfrm>
              <a:off x="4433769" y="8722511"/>
              <a:ext cx="468000" cy="46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+mn-ea"/>
                </a:rPr>
                <a:t>6</a:t>
              </a:r>
              <a:endParaRPr lang="en-US" sz="12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3474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0" y="1054099"/>
            <a:ext cx="6858000" cy="94597"/>
          </a:xfrm>
          <a:prstGeom prst="rect">
            <a:avLst/>
          </a:prstGeom>
          <a:solidFill>
            <a:srgbClr val="5DD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909" y="444499"/>
            <a:ext cx="457200" cy="4572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21019" y="145169"/>
            <a:ext cx="2203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32B8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SYLVY</a:t>
            </a:r>
            <a:endParaRPr lang="ko-KR" altLang="en-US" sz="5400" b="1" dirty="0">
              <a:solidFill>
                <a:srgbClr val="32B87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58" y="293938"/>
            <a:ext cx="671261" cy="671261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323533" y="3343428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3533" y="5022129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27507" y="3343428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 2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27507" y="5022129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 4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578935" y="3343428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582909" y="3343428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 3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582909" y="1664727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 1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577768" y="5022129"/>
            <a:ext cx="2864433" cy="1256038"/>
          </a:xfrm>
          <a:prstGeom prst="roundRect">
            <a:avLst/>
          </a:prstGeom>
          <a:solidFill>
            <a:srgbClr val="5DD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+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27507" y="1664727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NMR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0" y="8559800"/>
            <a:ext cx="6858000" cy="1330743"/>
            <a:chOff x="0" y="8559800"/>
            <a:chExt cx="6858000" cy="1330743"/>
          </a:xfrm>
        </p:grpSpPr>
        <p:grpSp>
          <p:nvGrpSpPr>
            <p:cNvPr id="37" name="그룹 36"/>
            <p:cNvGrpSpPr/>
            <p:nvPr/>
          </p:nvGrpSpPr>
          <p:grpSpPr>
            <a:xfrm>
              <a:off x="0" y="8559800"/>
              <a:ext cx="6858000" cy="1330743"/>
              <a:chOff x="0" y="8559800"/>
              <a:chExt cx="6858000" cy="1330743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0" y="8559800"/>
                <a:ext cx="6858000" cy="103515"/>
              </a:xfrm>
              <a:prstGeom prst="rect">
                <a:avLst/>
              </a:prstGeom>
              <a:solidFill>
                <a:srgbClr val="5DD3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1" name="그룹 40"/>
              <p:cNvGrpSpPr/>
              <p:nvPr/>
            </p:nvGrpSpPr>
            <p:grpSpPr>
              <a:xfrm>
                <a:off x="5373702" y="8864600"/>
                <a:ext cx="1266791" cy="1013243"/>
                <a:chOff x="5373702" y="8864600"/>
                <a:chExt cx="1266791" cy="1013243"/>
              </a:xfrm>
            </p:grpSpPr>
            <p:pic>
              <p:nvPicPr>
                <p:cNvPr id="51" name="그림 50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3957" y="8864600"/>
                  <a:ext cx="677512" cy="677512"/>
                </a:xfrm>
                <a:prstGeom prst="rect">
                  <a:avLst/>
                </a:prstGeom>
              </p:spPr>
            </p:pic>
            <p:sp>
              <p:nvSpPr>
                <p:cNvPr id="52" name="TextBox 51"/>
                <p:cNvSpPr txBox="1"/>
                <p:nvPr/>
              </p:nvSpPr>
              <p:spPr>
                <a:xfrm>
                  <a:off x="5373702" y="94777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my Group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42" name="그룹 41"/>
              <p:cNvGrpSpPr/>
              <p:nvPr/>
            </p:nvGrpSpPr>
            <p:grpSpPr>
              <a:xfrm>
                <a:off x="246003" y="8753224"/>
                <a:ext cx="1266791" cy="1137319"/>
                <a:chOff x="246003" y="8753224"/>
                <a:chExt cx="1266791" cy="1137319"/>
              </a:xfrm>
            </p:grpSpPr>
            <p:pic>
              <p:nvPicPr>
                <p:cNvPr id="49" name="그림 48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092" y="8753224"/>
                  <a:ext cx="711810" cy="711810"/>
                </a:xfrm>
                <a:prstGeom prst="rect">
                  <a:avLst/>
                </a:prstGeom>
              </p:spPr>
            </p:pic>
            <p:sp>
              <p:nvSpPr>
                <p:cNvPr id="50" name="TextBox 49"/>
                <p:cNvSpPr txBox="1"/>
                <p:nvPr/>
              </p:nvSpPr>
              <p:spPr>
                <a:xfrm>
                  <a:off x="246003" y="94904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  My Lab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43" name="그룹 42"/>
              <p:cNvGrpSpPr/>
              <p:nvPr/>
            </p:nvGrpSpPr>
            <p:grpSpPr>
              <a:xfrm>
                <a:off x="3661559" y="8824431"/>
                <a:ext cx="1411194" cy="1066112"/>
                <a:chOff x="3661559" y="8824431"/>
                <a:chExt cx="1411194" cy="1066112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3661559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Alarm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48" name="그림 47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9295" y="8824431"/>
                  <a:ext cx="666002" cy="666002"/>
                </a:xfrm>
                <a:prstGeom prst="rect">
                  <a:avLst/>
                </a:prstGeom>
              </p:spPr>
            </p:pic>
          </p:grpSp>
          <p:grpSp>
            <p:nvGrpSpPr>
              <p:cNvPr id="44" name="그룹 43"/>
              <p:cNvGrpSpPr/>
              <p:nvPr/>
            </p:nvGrpSpPr>
            <p:grpSpPr>
              <a:xfrm>
                <a:off x="1908845" y="8794081"/>
                <a:ext cx="1411194" cy="1096462"/>
                <a:chOff x="1908845" y="8794081"/>
                <a:chExt cx="1411194" cy="1096462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1908845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Apparatus</a:t>
                  </a:r>
                  <a:endParaRPr lang="ko-KR" alt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46" name="그림 45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57668" y="8794081"/>
                  <a:ext cx="726701" cy="726701"/>
                </a:xfrm>
                <a:prstGeom prst="rect">
                  <a:avLst/>
                </a:prstGeom>
              </p:spPr>
            </p:pic>
          </p:grpSp>
        </p:grpSp>
        <p:sp>
          <p:nvSpPr>
            <p:cNvPr id="39" name="Oval 31">
              <a:extLst>
                <a:ext uri="{FF2B5EF4-FFF2-40B4-BE49-F238E27FC236}">
                  <a16:creationId xmlns:a16="http://schemas.microsoft.com/office/drawing/2014/main" id="{D7FFB45D-3AC7-FD41-949F-C1083D8FA916}"/>
                </a:ext>
              </a:extLst>
            </p:cNvPr>
            <p:cNvSpPr/>
            <p:nvPr/>
          </p:nvSpPr>
          <p:spPr>
            <a:xfrm>
              <a:off x="4433769" y="8722511"/>
              <a:ext cx="468000" cy="46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+mn-ea"/>
                </a:rPr>
                <a:t>6</a:t>
              </a:r>
              <a:endParaRPr lang="en-US" sz="1200" b="1" dirty="0">
                <a:latin typeface="+mn-ea"/>
              </a:endParaRPr>
            </a:p>
          </p:txBody>
        </p:sp>
      </p:grpSp>
      <p:sp>
        <p:nvSpPr>
          <p:cNvPr id="31" name="타원형 설명선[O] 30">
            <a:extLst>
              <a:ext uri="{FF2B5EF4-FFF2-40B4-BE49-F238E27FC236}">
                <a16:creationId xmlns:a16="http://schemas.microsoft.com/office/drawing/2014/main" id="{2FAD8887-9FC4-9B4D-ACDD-5A7ACC3C5DCF}"/>
              </a:ext>
            </a:extLst>
          </p:cNvPr>
          <p:cNvSpPr/>
          <p:nvPr/>
        </p:nvSpPr>
        <p:spPr>
          <a:xfrm>
            <a:off x="4678692" y="4121076"/>
            <a:ext cx="1980812" cy="1136105"/>
          </a:xfrm>
          <a:prstGeom prst="wedgeEllipse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기기 등록 </a:t>
            </a:r>
          </a:p>
        </p:txBody>
      </p:sp>
    </p:spTree>
    <p:extLst>
      <p:ext uri="{BB962C8B-B14F-4D97-AF65-F5344CB8AC3E}">
        <p14:creationId xmlns:p14="http://schemas.microsoft.com/office/powerpoint/2010/main" val="3197957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0" y="1054099"/>
            <a:ext cx="6858000" cy="94597"/>
          </a:xfrm>
          <a:prstGeom prst="rect">
            <a:avLst/>
          </a:prstGeom>
          <a:solidFill>
            <a:srgbClr val="5DD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909" y="444499"/>
            <a:ext cx="457200" cy="4572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21019" y="145169"/>
            <a:ext cx="2203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32B8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SYLVY</a:t>
            </a:r>
            <a:endParaRPr lang="ko-KR" altLang="en-US" sz="5400" b="1" dirty="0">
              <a:solidFill>
                <a:srgbClr val="32B87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58" y="293938"/>
            <a:ext cx="671261" cy="671261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323533" y="3343428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3533" y="5022129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27507" y="3343428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 2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27507" y="5022129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 4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578935" y="3343428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582909" y="3343428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 3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582909" y="1664727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 1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577768" y="5022129"/>
            <a:ext cx="2864433" cy="1256038"/>
          </a:xfrm>
          <a:prstGeom prst="roundRect">
            <a:avLst/>
          </a:prstGeom>
          <a:solidFill>
            <a:srgbClr val="5DD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+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27507" y="1664727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NMR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092913" y="3048355"/>
            <a:ext cx="4972508" cy="3329271"/>
            <a:chOff x="999915" y="2041013"/>
            <a:chExt cx="4972508" cy="3329271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999915" y="2041013"/>
              <a:ext cx="4972508" cy="3329271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32B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999915" y="2749593"/>
              <a:ext cx="4972508" cy="45719"/>
            </a:xfrm>
            <a:prstGeom prst="roundRect">
              <a:avLst>
                <a:gd name="adj" fmla="val 50000"/>
              </a:avLst>
            </a:prstGeom>
            <a:solidFill>
              <a:srgbClr val="32B878"/>
            </a:solidFill>
            <a:ln>
              <a:solidFill>
                <a:srgbClr val="32B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99915" y="2205334"/>
              <a:ext cx="49725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latin typeface="+mn-ea"/>
                </a:rPr>
                <a:t>기기 등록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593851" y="4672344"/>
              <a:ext cx="1496119" cy="466547"/>
            </a:xfrm>
            <a:prstGeom prst="rect">
              <a:avLst/>
            </a:prstGeom>
            <a:solidFill>
              <a:srgbClr val="32B878"/>
            </a:solidFill>
            <a:ln>
              <a:solidFill>
                <a:srgbClr val="32B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확인</a:t>
              </a:r>
            </a:p>
          </p:txBody>
        </p:sp>
        <p:sp>
          <p:nvSpPr>
            <p:cNvPr id="41" name="Cross 48">
              <a:extLst>
                <a:ext uri="{FF2B5EF4-FFF2-40B4-BE49-F238E27FC236}">
                  <a16:creationId xmlns:a16="http://schemas.microsoft.com/office/drawing/2014/main" id="{FEAD38F1-1ED7-0C47-8D9D-0736FBB97608}"/>
                </a:ext>
              </a:extLst>
            </p:cNvPr>
            <p:cNvSpPr/>
            <p:nvPr/>
          </p:nvSpPr>
          <p:spPr>
            <a:xfrm rot="2700000">
              <a:off x="4209398" y="4749346"/>
              <a:ext cx="342740" cy="362497"/>
            </a:xfrm>
            <a:prstGeom prst="plus">
              <a:avLst>
                <a:gd name="adj" fmla="val 43403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405176" y="3149703"/>
              <a:ext cx="391600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ko-KR" altLang="en-US" b="1" dirty="0">
                  <a:latin typeface="+mn-ea"/>
                </a:rPr>
                <a:t>기기 이름 </a:t>
              </a:r>
              <a:r>
                <a:rPr lang="en-US" altLang="ko-KR" b="1" dirty="0">
                  <a:latin typeface="+mn-ea"/>
                </a:rPr>
                <a:t>: </a:t>
              </a:r>
              <a:r>
                <a:rPr lang="ko-KR" altLang="en-US" b="1" dirty="0">
                  <a:latin typeface="+mn-ea"/>
                </a:rPr>
                <a:t>기계 </a:t>
              </a:r>
              <a:r>
                <a:rPr lang="en-US" altLang="ko-KR" b="1" dirty="0">
                  <a:latin typeface="+mn-ea"/>
                </a:rPr>
                <a:t>5 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ko-KR" altLang="en-US" b="1" dirty="0">
                  <a:latin typeface="+mn-ea"/>
                </a:rPr>
                <a:t>등록자 </a:t>
              </a:r>
              <a:r>
                <a:rPr lang="en-US" altLang="ko-KR" b="1" dirty="0">
                  <a:latin typeface="+mn-ea"/>
                </a:rPr>
                <a:t>:  </a:t>
              </a:r>
              <a:r>
                <a:rPr lang="ko-KR" altLang="en-US" b="1" dirty="0">
                  <a:latin typeface="+mn-ea"/>
                </a:rPr>
                <a:t>김지수</a:t>
              </a:r>
              <a:endParaRPr lang="en-US" altLang="ko-KR" b="1" dirty="0">
                <a:latin typeface="+mn-ea"/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b="1" dirty="0">
                  <a:latin typeface="+mn-ea"/>
                </a:rPr>
                <a:t> 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0" y="8559800"/>
            <a:ext cx="6858000" cy="1330743"/>
            <a:chOff x="0" y="8559800"/>
            <a:chExt cx="6858000" cy="1330743"/>
          </a:xfrm>
        </p:grpSpPr>
        <p:grpSp>
          <p:nvGrpSpPr>
            <p:cNvPr id="45" name="그룹 44"/>
            <p:cNvGrpSpPr/>
            <p:nvPr/>
          </p:nvGrpSpPr>
          <p:grpSpPr>
            <a:xfrm>
              <a:off x="0" y="8559800"/>
              <a:ext cx="6858000" cy="1330743"/>
              <a:chOff x="0" y="8559800"/>
              <a:chExt cx="6858000" cy="1330743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0" y="8559800"/>
                <a:ext cx="6858000" cy="103515"/>
              </a:xfrm>
              <a:prstGeom prst="rect">
                <a:avLst/>
              </a:prstGeom>
              <a:solidFill>
                <a:srgbClr val="5DD3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8" name="그룹 47"/>
              <p:cNvGrpSpPr/>
              <p:nvPr/>
            </p:nvGrpSpPr>
            <p:grpSpPr>
              <a:xfrm>
                <a:off x="5373702" y="8864600"/>
                <a:ext cx="1266791" cy="1013243"/>
                <a:chOff x="5373702" y="8864600"/>
                <a:chExt cx="1266791" cy="1013243"/>
              </a:xfrm>
            </p:grpSpPr>
            <p:pic>
              <p:nvPicPr>
                <p:cNvPr id="58" name="그림 57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3957" y="8864600"/>
                  <a:ext cx="677512" cy="677512"/>
                </a:xfrm>
                <a:prstGeom prst="rect">
                  <a:avLst/>
                </a:prstGeom>
              </p:spPr>
            </p:pic>
            <p:sp>
              <p:nvSpPr>
                <p:cNvPr id="59" name="TextBox 58"/>
                <p:cNvSpPr txBox="1"/>
                <p:nvPr/>
              </p:nvSpPr>
              <p:spPr>
                <a:xfrm>
                  <a:off x="5373702" y="94777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my Group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49" name="그룹 48"/>
              <p:cNvGrpSpPr/>
              <p:nvPr/>
            </p:nvGrpSpPr>
            <p:grpSpPr>
              <a:xfrm>
                <a:off x="246003" y="8753224"/>
                <a:ext cx="1266791" cy="1137319"/>
                <a:chOff x="246003" y="8753224"/>
                <a:chExt cx="1266791" cy="1137319"/>
              </a:xfrm>
            </p:grpSpPr>
            <p:pic>
              <p:nvPicPr>
                <p:cNvPr id="56" name="그림 55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092" y="8753224"/>
                  <a:ext cx="711810" cy="711810"/>
                </a:xfrm>
                <a:prstGeom prst="rect">
                  <a:avLst/>
                </a:prstGeom>
              </p:spPr>
            </p:pic>
            <p:sp>
              <p:nvSpPr>
                <p:cNvPr id="57" name="TextBox 56"/>
                <p:cNvSpPr txBox="1"/>
                <p:nvPr/>
              </p:nvSpPr>
              <p:spPr>
                <a:xfrm>
                  <a:off x="246003" y="94904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  My Lab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50" name="그룹 49"/>
              <p:cNvGrpSpPr/>
              <p:nvPr/>
            </p:nvGrpSpPr>
            <p:grpSpPr>
              <a:xfrm>
                <a:off x="3661559" y="8824431"/>
                <a:ext cx="1411194" cy="1066112"/>
                <a:chOff x="3661559" y="8824431"/>
                <a:chExt cx="1411194" cy="1066112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3661559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Alarm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55" name="그림 54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9295" y="8824431"/>
                  <a:ext cx="666002" cy="666002"/>
                </a:xfrm>
                <a:prstGeom prst="rect">
                  <a:avLst/>
                </a:prstGeom>
              </p:spPr>
            </p:pic>
          </p:grpSp>
          <p:grpSp>
            <p:nvGrpSpPr>
              <p:cNvPr id="51" name="그룹 50"/>
              <p:cNvGrpSpPr/>
              <p:nvPr/>
            </p:nvGrpSpPr>
            <p:grpSpPr>
              <a:xfrm>
                <a:off x="1908845" y="8794081"/>
                <a:ext cx="1411194" cy="1096462"/>
                <a:chOff x="1908845" y="8794081"/>
                <a:chExt cx="1411194" cy="1096462"/>
              </a:xfrm>
            </p:grpSpPr>
            <p:sp>
              <p:nvSpPr>
                <p:cNvPr id="52" name="TextBox 51"/>
                <p:cNvSpPr txBox="1"/>
                <p:nvPr/>
              </p:nvSpPr>
              <p:spPr>
                <a:xfrm>
                  <a:off x="1908845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Apparatus</a:t>
                  </a:r>
                  <a:endParaRPr lang="ko-KR" alt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53" name="그림 52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57668" y="8794081"/>
                  <a:ext cx="726701" cy="726701"/>
                </a:xfrm>
                <a:prstGeom prst="rect">
                  <a:avLst/>
                </a:prstGeom>
              </p:spPr>
            </p:pic>
          </p:grpSp>
        </p:grpSp>
        <p:sp>
          <p:nvSpPr>
            <p:cNvPr id="46" name="Oval 31">
              <a:extLst>
                <a:ext uri="{FF2B5EF4-FFF2-40B4-BE49-F238E27FC236}">
                  <a16:creationId xmlns:a16="http://schemas.microsoft.com/office/drawing/2014/main" id="{D7FFB45D-3AC7-FD41-949F-C1083D8FA916}"/>
                </a:ext>
              </a:extLst>
            </p:cNvPr>
            <p:cNvSpPr/>
            <p:nvPr/>
          </p:nvSpPr>
          <p:spPr>
            <a:xfrm>
              <a:off x="4433769" y="8722511"/>
              <a:ext cx="468000" cy="46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+mn-ea"/>
                </a:rPr>
                <a:t>6</a:t>
              </a:r>
              <a:endParaRPr lang="en-US" sz="12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5748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0" y="1054099"/>
            <a:ext cx="6858000" cy="94597"/>
          </a:xfrm>
          <a:prstGeom prst="rect">
            <a:avLst/>
          </a:prstGeom>
          <a:solidFill>
            <a:srgbClr val="5DD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521019" y="145169"/>
            <a:ext cx="2203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32B8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SYLVY</a:t>
            </a:r>
            <a:endParaRPr lang="ko-KR" altLang="en-US" sz="5400" b="1" dirty="0">
              <a:solidFill>
                <a:srgbClr val="32B87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58" y="293938"/>
            <a:ext cx="671261" cy="671261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" y="2935650"/>
            <a:ext cx="6857999" cy="3905272"/>
            <a:chOff x="1" y="2829325"/>
            <a:chExt cx="6857999" cy="3905272"/>
          </a:xfrm>
        </p:grpSpPr>
        <p:grpSp>
          <p:nvGrpSpPr>
            <p:cNvPr id="2" name="그룹 1"/>
            <p:cNvGrpSpPr/>
            <p:nvPr/>
          </p:nvGrpSpPr>
          <p:grpSpPr>
            <a:xfrm>
              <a:off x="1057939" y="3695388"/>
              <a:ext cx="4869711" cy="707886"/>
              <a:chOff x="1254642" y="2883273"/>
              <a:chExt cx="4869711" cy="707886"/>
            </a:xfrm>
          </p:grpSpPr>
          <p:sp>
            <p:nvSpPr>
              <p:cNvPr id="50" name="사각형: 둥근 모서리 60">
                <a:extLst>
                  <a:ext uri="{FF2B5EF4-FFF2-40B4-BE49-F238E27FC236}">
                    <a16:creationId xmlns:a16="http://schemas.microsoft.com/office/drawing/2014/main" id="{15E02B8A-D583-4AA5-8A96-AE80B53EB7ED}"/>
                  </a:ext>
                </a:extLst>
              </p:cNvPr>
              <p:cNvSpPr/>
              <p:nvPr/>
            </p:nvSpPr>
            <p:spPr>
              <a:xfrm>
                <a:off x="2521019" y="3009040"/>
                <a:ext cx="3603334" cy="533131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rgbClr val="5DD3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err="1">
                    <a:solidFill>
                      <a:schemeClr val="tx1"/>
                    </a:solidFill>
                  </a:rPr>
                  <a:t>이메일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254642" y="2883273"/>
                <a:ext cx="132508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en-US" altLang="ko-KR" sz="2000" b="1" dirty="0">
                    <a:latin typeface="+mn-ea"/>
                  </a:rPr>
                  <a:t>e-mail </a:t>
                </a: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850605" y="4448843"/>
              <a:ext cx="5077045" cy="707886"/>
              <a:chOff x="1047308" y="2862008"/>
              <a:chExt cx="5077045" cy="707886"/>
            </a:xfrm>
          </p:grpSpPr>
          <p:sp>
            <p:nvSpPr>
              <p:cNvPr id="54" name="사각형: 둥근 모서리 60">
                <a:extLst>
                  <a:ext uri="{FF2B5EF4-FFF2-40B4-BE49-F238E27FC236}">
                    <a16:creationId xmlns:a16="http://schemas.microsoft.com/office/drawing/2014/main" id="{15E02B8A-D583-4AA5-8A96-AE80B53EB7ED}"/>
                  </a:ext>
                </a:extLst>
              </p:cNvPr>
              <p:cNvSpPr/>
              <p:nvPr/>
            </p:nvSpPr>
            <p:spPr>
              <a:xfrm>
                <a:off x="2521019" y="3009040"/>
                <a:ext cx="3603334" cy="533131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rgbClr val="5DD3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>
                    <a:solidFill>
                      <a:schemeClr val="tx1"/>
                    </a:solidFill>
                  </a:rPr>
                  <a:t>비밀번호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047308" y="2862008"/>
                <a:ext cx="1532420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en-US" altLang="ko-KR" sz="2000" b="1" dirty="0">
                    <a:latin typeface="+mn-ea"/>
                  </a:rPr>
                  <a:t>password </a:t>
                </a:r>
              </a:p>
            </p:txBody>
          </p:sp>
        </p:grpSp>
        <p:sp>
          <p:nvSpPr>
            <p:cNvPr id="56" name="직사각형 55"/>
            <p:cNvSpPr/>
            <p:nvPr/>
          </p:nvSpPr>
          <p:spPr>
            <a:xfrm>
              <a:off x="2874649" y="5437522"/>
              <a:ext cx="1496119" cy="466547"/>
            </a:xfrm>
            <a:prstGeom prst="rect">
              <a:avLst/>
            </a:prstGeom>
            <a:solidFill>
              <a:srgbClr val="32B878"/>
            </a:solidFill>
            <a:ln>
              <a:solidFill>
                <a:srgbClr val="32B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로그인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" y="6088266"/>
              <a:ext cx="536188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b="1" dirty="0">
                  <a:latin typeface="+mn-ea"/>
                </a:rPr>
                <a:t>아직 회원이 아니신가요</a:t>
              </a:r>
              <a:r>
                <a:rPr lang="en-US" altLang="ko-KR" b="1" dirty="0">
                  <a:latin typeface="+mn-ea"/>
                </a:rPr>
                <a:t>? 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383690" y="6220208"/>
              <a:ext cx="1496119" cy="4665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accent6">
                      <a:lumMod val="50000"/>
                    </a:schemeClr>
                  </a:solidFill>
                </a:rPr>
                <a:t>가입</a:t>
              </a: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" y="2829325"/>
              <a:ext cx="6857999" cy="611468"/>
              <a:chOff x="1" y="2850590"/>
              <a:chExt cx="6857999" cy="611468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1" y="2850590"/>
                <a:ext cx="68579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latin typeface="+mn-ea"/>
                  </a:rPr>
                  <a:t>Login</a:t>
                </a:r>
                <a:endParaRPr lang="ko-KR" altLang="en-US" sz="2800" b="1" dirty="0">
                  <a:latin typeface="+mn-ea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 flipV="1">
                <a:off x="2723471" y="3416339"/>
                <a:ext cx="1445042" cy="45719"/>
              </a:xfrm>
              <a:prstGeom prst="rect">
                <a:avLst/>
              </a:prstGeom>
              <a:solidFill>
                <a:srgbClr val="5DD3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3437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0" y="1054099"/>
            <a:ext cx="6858000" cy="94597"/>
          </a:xfrm>
          <a:prstGeom prst="rect">
            <a:avLst/>
          </a:prstGeom>
          <a:solidFill>
            <a:srgbClr val="5DD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909" y="444499"/>
            <a:ext cx="457200" cy="4572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21019" y="145169"/>
            <a:ext cx="2203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32B8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SYLVY</a:t>
            </a:r>
            <a:endParaRPr lang="ko-KR" altLang="en-US" sz="5400" b="1" dirty="0">
              <a:solidFill>
                <a:srgbClr val="32B87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58" y="293938"/>
            <a:ext cx="671261" cy="671261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318572" y="6700829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23533" y="3343428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Oval 35">
            <a:extLst>
              <a:ext uri="{FF2B5EF4-FFF2-40B4-BE49-F238E27FC236}">
                <a16:creationId xmlns:a16="http://schemas.microsoft.com/office/drawing/2014/main" id="{7B78249D-C30C-9847-A201-A209AEFEEBD9}"/>
              </a:ext>
            </a:extLst>
          </p:cNvPr>
          <p:cNvSpPr/>
          <p:nvPr/>
        </p:nvSpPr>
        <p:spPr>
          <a:xfrm>
            <a:off x="1503420" y="7083852"/>
            <a:ext cx="509159" cy="5139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+</a:t>
            </a:r>
            <a:endParaRPr 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3533" y="5022129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27507" y="3343428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 2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27507" y="5022129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 4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578935" y="3343428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578935" y="5022129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582909" y="3343428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 3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582909" y="5022129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 5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582909" y="1664727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 1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27507" y="1664727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NMR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0" y="8559800"/>
            <a:ext cx="6858000" cy="1330743"/>
            <a:chOff x="0" y="8559800"/>
            <a:chExt cx="6858000" cy="1330743"/>
          </a:xfrm>
        </p:grpSpPr>
        <p:grpSp>
          <p:nvGrpSpPr>
            <p:cNvPr id="39" name="그룹 38"/>
            <p:cNvGrpSpPr/>
            <p:nvPr/>
          </p:nvGrpSpPr>
          <p:grpSpPr>
            <a:xfrm>
              <a:off x="0" y="8559800"/>
              <a:ext cx="6858000" cy="1330743"/>
              <a:chOff x="0" y="8559800"/>
              <a:chExt cx="6858000" cy="1330743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0" y="8559800"/>
                <a:ext cx="6858000" cy="103515"/>
              </a:xfrm>
              <a:prstGeom prst="rect">
                <a:avLst/>
              </a:prstGeom>
              <a:solidFill>
                <a:srgbClr val="5DD3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2" name="그룹 41"/>
              <p:cNvGrpSpPr/>
              <p:nvPr/>
            </p:nvGrpSpPr>
            <p:grpSpPr>
              <a:xfrm>
                <a:off x="5373702" y="8864600"/>
                <a:ext cx="1266791" cy="1013243"/>
                <a:chOff x="5373702" y="8864600"/>
                <a:chExt cx="1266791" cy="1013243"/>
              </a:xfrm>
            </p:grpSpPr>
            <p:pic>
              <p:nvPicPr>
                <p:cNvPr id="52" name="그림 51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3957" y="8864600"/>
                  <a:ext cx="677512" cy="677512"/>
                </a:xfrm>
                <a:prstGeom prst="rect">
                  <a:avLst/>
                </a:prstGeom>
              </p:spPr>
            </p:pic>
            <p:sp>
              <p:nvSpPr>
                <p:cNvPr id="53" name="TextBox 52"/>
                <p:cNvSpPr txBox="1"/>
                <p:nvPr/>
              </p:nvSpPr>
              <p:spPr>
                <a:xfrm>
                  <a:off x="5373702" y="94777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my Group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43" name="그룹 42"/>
              <p:cNvGrpSpPr/>
              <p:nvPr/>
            </p:nvGrpSpPr>
            <p:grpSpPr>
              <a:xfrm>
                <a:off x="246003" y="8753224"/>
                <a:ext cx="1266791" cy="1137319"/>
                <a:chOff x="246003" y="8753224"/>
                <a:chExt cx="1266791" cy="1137319"/>
              </a:xfrm>
            </p:grpSpPr>
            <p:pic>
              <p:nvPicPr>
                <p:cNvPr id="50" name="그림 49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092" y="8753224"/>
                  <a:ext cx="711810" cy="711810"/>
                </a:xfrm>
                <a:prstGeom prst="rect">
                  <a:avLst/>
                </a:prstGeom>
              </p:spPr>
            </p:pic>
            <p:sp>
              <p:nvSpPr>
                <p:cNvPr id="51" name="TextBox 50"/>
                <p:cNvSpPr txBox="1"/>
                <p:nvPr/>
              </p:nvSpPr>
              <p:spPr>
                <a:xfrm>
                  <a:off x="246003" y="94904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  My Lab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44" name="그룹 43"/>
              <p:cNvGrpSpPr/>
              <p:nvPr/>
            </p:nvGrpSpPr>
            <p:grpSpPr>
              <a:xfrm>
                <a:off x="3661559" y="8824431"/>
                <a:ext cx="1411194" cy="1066112"/>
                <a:chOff x="3661559" y="8824431"/>
                <a:chExt cx="1411194" cy="1066112"/>
              </a:xfrm>
            </p:grpSpPr>
            <p:sp>
              <p:nvSpPr>
                <p:cNvPr id="48" name="TextBox 47"/>
                <p:cNvSpPr txBox="1"/>
                <p:nvPr/>
              </p:nvSpPr>
              <p:spPr>
                <a:xfrm>
                  <a:off x="3661559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Alarm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49" name="그림 48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9295" y="8824431"/>
                  <a:ext cx="666002" cy="666002"/>
                </a:xfrm>
                <a:prstGeom prst="rect">
                  <a:avLst/>
                </a:prstGeom>
              </p:spPr>
            </p:pic>
          </p:grpSp>
          <p:grpSp>
            <p:nvGrpSpPr>
              <p:cNvPr id="45" name="그룹 44"/>
              <p:cNvGrpSpPr/>
              <p:nvPr/>
            </p:nvGrpSpPr>
            <p:grpSpPr>
              <a:xfrm>
                <a:off x="1908845" y="8794081"/>
                <a:ext cx="1411194" cy="1096462"/>
                <a:chOff x="1908845" y="8794081"/>
                <a:chExt cx="1411194" cy="1096462"/>
              </a:xfrm>
            </p:grpSpPr>
            <p:sp>
              <p:nvSpPr>
                <p:cNvPr id="46" name="TextBox 45"/>
                <p:cNvSpPr txBox="1"/>
                <p:nvPr/>
              </p:nvSpPr>
              <p:spPr>
                <a:xfrm>
                  <a:off x="1908845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Apparatus</a:t>
                  </a:r>
                  <a:endParaRPr lang="ko-KR" alt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47" name="그림 46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57668" y="8794081"/>
                  <a:ext cx="726701" cy="726701"/>
                </a:xfrm>
                <a:prstGeom prst="rect">
                  <a:avLst/>
                </a:prstGeom>
              </p:spPr>
            </p:pic>
          </p:grpSp>
        </p:grpSp>
        <p:sp>
          <p:nvSpPr>
            <p:cNvPr id="40" name="Oval 31">
              <a:extLst>
                <a:ext uri="{FF2B5EF4-FFF2-40B4-BE49-F238E27FC236}">
                  <a16:creationId xmlns:a16="http://schemas.microsoft.com/office/drawing/2014/main" id="{D7FFB45D-3AC7-FD41-949F-C1083D8FA916}"/>
                </a:ext>
              </a:extLst>
            </p:cNvPr>
            <p:cNvSpPr/>
            <p:nvPr/>
          </p:nvSpPr>
          <p:spPr>
            <a:xfrm>
              <a:off x="4433769" y="8722511"/>
              <a:ext cx="468000" cy="46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+mn-ea"/>
                </a:rPr>
                <a:t>6</a:t>
              </a:r>
              <a:endParaRPr lang="en-US" sz="12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521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0" y="1054099"/>
            <a:ext cx="6858000" cy="94597"/>
          </a:xfrm>
          <a:prstGeom prst="rect">
            <a:avLst/>
          </a:prstGeom>
          <a:solidFill>
            <a:srgbClr val="5DD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909" y="444499"/>
            <a:ext cx="457200" cy="4572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21019" y="145169"/>
            <a:ext cx="2203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32B8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SYLVY</a:t>
            </a:r>
            <a:endParaRPr lang="ko-KR" altLang="en-US" sz="5400" b="1" dirty="0">
              <a:solidFill>
                <a:srgbClr val="32B87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58" y="293938"/>
            <a:ext cx="671261" cy="671261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327507" y="1664727"/>
            <a:ext cx="2864433" cy="1256038"/>
          </a:xfrm>
          <a:prstGeom prst="roundRect">
            <a:avLst/>
          </a:prstGeom>
          <a:solidFill>
            <a:srgbClr val="5DD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NMR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8572" y="6700829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23533" y="3343428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Oval 35">
            <a:extLst>
              <a:ext uri="{FF2B5EF4-FFF2-40B4-BE49-F238E27FC236}">
                <a16:creationId xmlns:a16="http://schemas.microsoft.com/office/drawing/2014/main" id="{7B78249D-C30C-9847-A201-A209AEFEEBD9}"/>
              </a:ext>
            </a:extLst>
          </p:cNvPr>
          <p:cNvSpPr/>
          <p:nvPr/>
        </p:nvSpPr>
        <p:spPr>
          <a:xfrm>
            <a:off x="1503420" y="7083852"/>
            <a:ext cx="509159" cy="5139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+</a:t>
            </a:r>
            <a:endParaRPr 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3533" y="5022129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27507" y="3343428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 2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27507" y="5022129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 4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578935" y="3343428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578935" y="5022129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582909" y="3343428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 3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582909" y="5022129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 5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582909" y="1664727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 1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0" y="8559800"/>
            <a:ext cx="6858000" cy="1330743"/>
            <a:chOff x="0" y="8559800"/>
            <a:chExt cx="6858000" cy="1330743"/>
          </a:xfrm>
        </p:grpSpPr>
        <p:grpSp>
          <p:nvGrpSpPr>
            <p:cNvPr id="46" name="그룹 45"/>
            <p:cNvGrpSpPr/>
            <p:nvPr/>
          </p:nvGrpSpPr>
          <p:grpSpPr>
            <a:xfrm>
              <a:off x="0" y="8559800"/>
              <a:ext cx="6858000" cy="1330743"/>
              <a:chOff x="0" y="8559800"/>
              <a:chExt cx="6858000" cy="1330743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0" y="8559800"/>
                <a:ext cx="6858000" cy="103515"/>
              </a:xfrm>
              <a:prstGeom prst="rect">
                <a:avLst/>
              </a:prstGeom>
              <a:solidFill>
                <a:srgbClr val="5DD3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5373702" y="8864600"/>
                <a:ext cx="1266791" cy="1013243"/>
                <a:chOff x="5373702" y="8864600"/>
                <a:chExt cx="1266791" cy="1013243"/>
              </a:xfrm>
            </p:grpSpPr>
            <p:pic>
              <p:nvPicPr>
                <p:cNvPr id="59" name="그림 58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3957" y="8864600"/>
                  <a:ext cx="677512" cy="677512"/>
                </a:xfrm>
                <a:prstGeom prst="rect">
                  <a:avLst/>
                </a:prstGeom>
              </p:spPr>
            </p:pic>
            <p:sp>
              <p:nvSpPr>
                <p:cNvPr id="60" name="TextBox 59"/>
                <p:cNvSpPr txBox="1"/>
                <p:nvPr/>
              </p:nvSpPr>
              <p:spPr>
                <a:xfrm>
                  <a:off x="5373702" y="94777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my Group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50" name="그룹 49"/>
              <p:cNvGrpSpPr/>
              <p:nvPr/>
            </p:nvGrpSpPr>
            <p:grpSpPr>
              <a:xfrm>
                <a:off x="246003" y="8753224"/>
                <a:ext cx="1266791" cy="1137319"/>
                <a:chOff x="246003" y="8753224"/>
                <a:chExt cx="1266791" cy="1137319"/>
              </a:xfrm>
            </p:grpSpPr>
            <p:pic>
              <p:nvPicPr>
                <p:cNvPr id="57" name="그림 56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092" y="8753224"/>
                  <a:ext cx="711810" cy="711810"/>
                </a:xfrm>
                <a:prstGeom prst="rect">
                  <a:avLst/>
                </a:prstGeom>
              </p:spPr>
            </p:pic>
            <p:sp>
              <p:nvSpPr>
                <p:cNvPr id="58" name="TextBox 57"/>
                <p:cNvSpPr txBox="1"/>
                <p:nvPr/>
              </p:nvSpPr>
              <p:spPr>
                <a:xfrm>
                  <a:off x="246003" y="94904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  My Lab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51" name="그룹 50"/>
              <p:cNvGrpSpPr/>
              <p:nvPr/>
            </p:nvGrpSpPr>
            <p:grpSpPr>
              <a:xfrm>
                <a:off x="3661559" y="8824431"/>
                <a:ext cx="1411194" cy="1066112"/>
                <a:chOff x="3661559" y="8824431"/>
                <a:chExt cx="1411194" cy="1066112"/>
              </a:xfrm>
            </p:grpSpPr>
            <p:sp>
              <p:nvSpPr>
                <p:cNvPr id="55" name="TextBox 54"/>
                <p:cNvSpPr txBox="1"/>
                <p:nvPr/>
              </p:nvSpPr>
              <p:spPr>
                <a:xfrm>
                  <a:off x="3661559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Alarm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56" name="그림 55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9295" y="8824431"/>
                  <a:ext cx="666002" cy="666002"/>
                </a:xfrm>
                <a:prstGeom prst="rect">
                  <a:avLst/>
                </a:prstGeom>
              </p:spPr>
            </p:pic>
          </p:grpSp>
          <p:grpSp>
            <p:nvGrpSpPr>
              <p:cNvPr id="52" name="그룹 51"/>
              <p:cNvGrpSpPr/>
              <p:nvPr/>
            </p:nvGrpSpPr>
            <p:grpSpPr>
              <a:xfrm>
                <a:off x="1908845" y="8794081"/>
                <a:ext cx="1411194" cy="1096462"/>
                <a:chOff x="1908845" y="8794081"/>
                <a:chExt cx="1411194" cy="1096462"/>
              </a:xfrm>
            </p:grpSpPr>
            <p:sp>
              <p:nvSpPr>
                <p:cNvPr id="53" name="TextBox 52"/>
                <p:cNvSpPr txBox="1"/>
                <p:nvPr/>
              </p:nvSpPr>
              <p:spPr>
                <a:xfrm>
                  <a:off x="1908845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Apparatus</a:t>
                  </a:r>
                  <a:endParaRPr lang="ko-KR" alt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54" name="그림 53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57668" y="8794081"/>
                  <a:ext cx="726701" cy="726701"/>
                </a:xfrm>
                <a:prstGeom prst="rect">
                  <a:avLst/>
                </a:prstGeom>
              </p:spPr>
            </p:pic>
          </p:grpSp>
        </p:grpSp>
        <p:sp>
          <p:nvSpPr>
            <p:cNvPr id="47" name="Oval 31">
              <a:extLst>
                <a:ext uri="{FF2B5EF4-FFF2-40B4-BE49-F238E27FC236}">
                  <a16:creationId xmlns:a16="http://schemas.microsoft.com/office/drawing/2014/main" id="{D7FFB45D-3AC7-FD41-949F-C1083D8FA916}"/>
                </a:ext>
              </a:extLst>
            </p:cNvPr>
            <p:cNvSpPr/>
            <p:nvPr/>
          </p:nvSpPr>
          <p:spPr>
            <a:xfrm>
              <a:off x="4433769" y="8722511"/>
              <a:ext cx="468000" cy="46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+mn-ea"/>
                </a:rPr>
                <a:t>6</a:t>
              </a:r>
              <a:endParaRPr lang="en-US" sz="1200" b="1" dirty="0">
                <a:latin typeface="+mn-ea"/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3578935" y="3343428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578935" y="5022129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2909" y="3343428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 3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582909" y="5022129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 5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582909" y="1664727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 1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3578935" y="3343428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578935" y="5022129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582909" y="3343428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 3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3582909" y="5022129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 5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582909" y="1664727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 1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3495104" y="1490117"/>
            <a:ext cx="2967480" cy="6843683"/>
            <a:chOff x="3495104" y="1490117"/>
            <a:chExt cx="2967480" cy="6843683"/>
          </a:xfrm>
        </p:grpSpPr>
        <p:sp>
          <p:nvSpPr>
            <p:cNvPr id="80" name="모서리가 둥근 사각형 설명선 79"/>
            <p:cNvSpPr/>
            <p:nvPr/>
          </p:nvSpPr>
          <p:spPr>
            <a:xfrm>
              <a:off x="3495104" y="1490117"/>
              <a:ext cx="2967480" cy="6843683"/>
            </a:xfrm>
            <a:prstGeom prst="wedgeRoundRectCallout">
              <a:avLst>
                <a:gd name="adj1" fmla="val -64139"/>
                <a:gd name="adj2" fmla="val -37800"/>
                <a:gd name="adj3" fmla="val 16667"/>
              </a:avLst>
            </a:prstGeom>
            <a:solidFill>
              <a:schemeClr val="bg1"/>
            </a:solidFill>
            <a:ln w="76200">
              <a:solidFill>
                <a:srgbClr val="32B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250724" y="1668163"/>
              <a:ext cx="1614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 10 / 07 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610352" y="2203681"/>
              <a:ext cx="640372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08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endParaRPr>
            </a:p>
            <a:p>
              <a:pPr algn="ctr"/>
              <a:r>
                <a:rPr lang="en-US" altLang="ko-KR" sz="20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09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endParaRPr>
            </a:p>
            <a:p>
              <a:pPr algn="ctr"/>
              <a:r>
                <a:rPr lang="en-US" altLang="ko-KR" sz="20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10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13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14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15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17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18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19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20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21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22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Cross 48">
              <a:extLst>
                <a:ext uri="{FF2B5EF4-FFF2-40B4-BE49-F238E27FC236}">
                  <a16:creationId xmlns:a16="http://schemas.microsoft.com/office/drawing/2014/main" id="{FEAD38F1-1ED7-0C47-8D9D-0736FBB97608}"/>
                </a:ext>
              </a:extLst>
            </p:cNvPr>
            <p:cNvSpPr/>
            <p:nvPr/>
          </p:nvSpPr>
          <p:spPr>
            <a:xfrm rot="2700000">
              <a:off x="5878474" y="7793480"/>
              <a:ext cx="342740" cy="362497"/>
            </a:xfrm>
            <a:prstGeom prst="plus">
              <a:avLst>
                <a:gd name="adj" fmla="val 43403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4193603" y="2694753"/>
              <a:ext cx="2011791" cy="35611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정영모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4193602" y="4279490"/>
              <a:ext cx="2011791" cy="69328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문혁주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014781" y="7691354"/>
              <a:ext cx="1771210" cy="483912"/>
            </a:xfrm>
            <a:prstGeom prst="rect">
              <a:avLst/>
            </a:prstGeom>
            <a:solidFill>
              <a:srgbClr val="32B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예약하기</a:t>
              </a:r>
            </a:p>
          </p:txBody>
        </p:sp>
      </p:grpSp>
      <p:sp>
        <p:nvSpPr>
          <p:cNvPr id="65" name="타원형 설명선[O] 64">
            <a:extLst>
              <a:ext uri="{FF2B5EF4-FFF2-40B4-BE49-F238E27FC236}">
                <a16:creationId xmlns:a16="http://schemas.microsoft.com/office/drawing/2014/main" id="{40E4ECA0-92DC-5343-A087-76EAD64A33B2}"/>
              </a:ext>
            </a:extLst>
          </p:cNvPr>
          <p:cNvSpPr/>
          <p:nvPr/>
        </p:nvSpPr>
        <p:spPr>
          <a:xfrm>
            <a:off x="1616871" y="580643"/>
            <a:ext cx="1980812" cy="1136105"/>
          </a:xfrm>
          <a:prstGeom prst="wedgeEllipse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예약할 기기 클릭 하면 </a:t>
            </a:r>
          </a:p>
        </p:txBody>
      </p:sp>
      <p:sp>
        <p:nvSpPr>
          <p:cNvPr id="66" name="타원형 설명선[O] 65">
            <a:extLst>
              <a:ext uri="{FF2B5EF4-FFF2-40B4-BE49-F238E27FC236}">
                <a16:creationId xmlns:a16="http://schemas.microsoft.com/office/drawing/2014/main" id="{C618B60A-C437-254D-B3F5-E2D75F4EDBA1}"/>
              </a:ext>
            </a:extLst>
          </p:cNvPr>
          <p:cNvSpPr/>
          <p:nvPr/>
        </p:nvSpPr>
        <p:spPr>
          <a:xfrm>
            <a:off x="4653551" y="499024"/>
            <a:ext cx="1980812" cy="1136105"/>
          </a:xfrm>
          <a:prstGeom prst="wedgeEllipse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예약 현황  팝업</a:t>
            </a:r>
          </a:p>
        </p:txBody>
      </p:sp>
    </p:spTree>
    <p:extLst>
      <p:ext uri="{BB962C8B-B14F-4D97-AF65-F5344CB8AC3E}">
        <p14:creationId xmlns:p14="http://schemas.microsoft.com/office/powerpoint/2010/main" val="289093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0" y="1054099"/>
            <a:ext cx="6858000" cy="94597"/>
          </a:xfrm>
          <a:prstGeom prst="rect">
            <a:avLst/>
          </a:prstGeom>
          <a:solidFill>
            <a:srgbClr val="5DD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909" y="444499"/>
            <a:ext cx="457200" cy="4572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21019" y="145169"/>
            <a:ext cx="2203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32B8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SYLVY</a:t>
            </a:r>
            <a:endParaRPr lang="ko-KR" altLang="en-US" sz="5400" b="1" dirty="0">
              <a:solidFill>
                <a:srgbClr val="32B87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58" y="293938"/>
            <a:ext cx="671261" cy="671261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327507" y="1664727"/>
            <a:ext cx="2864433" cy="1256038"/>
          </a:xfrm>
          <a:prstGeom prst="roundRect">
            <a:avLst/>
          </a:prstGeom>
          <a:solidFill>
            <a:srgbClr val="5DD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NMR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8572" y="6700829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23533" y="3343428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Oval 35">
            <a:extLst>
              <a:ext uri="{FF2B5EF4-FFF2-40B4-BE49-F238E27FC236}">
                <a16:creationId xmlns:a16="http://schemas.microsoft.com/office/drawing/2014/main" id="{7B78249D-C30C-9847-A201-A209AEFEEBD9}"/>
              </a:ext>
            </a:extLst>
          </p:cNvPr>
          <p:cNvSpPr/>
          <p:nvPr/>
        </p:nvSpPr>
        <p:spPr>
          <a:xfrm>
            <a:off x="1503420" y="7083852"/>
            <a:ext cx="509159" cy="5139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+</a:t>
            </a:r>
            <a:endParaRPr 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3533" y="5022129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27507" y="3343428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 2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27507" y="5022129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 4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578935" y="3343428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578935" y="5022129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582909" y="3343428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 3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582909" y="5022129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 5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582909" y="1664727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 1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495104" y="1490117"/>
            <a:ext cx="2967480" cy="6843683"/>
            <a:chOff x="3495104" y="1490117"/>
            <a:chExt cx="2967480" cy="6843683"/>
          </a:xfrm>
        </p:grpSpPr>
        <p:sp>
          <p:nvSpPr>
            <p:cNvPr id="32" name="모서리가 둥근 사각형 설명선 31"/>
            <p:cNvSpPr/>
            <p:nvPr/>
          </p:nvSpPr>
          <p:spPr>
            <a:xfrm>
              <a:off x="3495104" y="1490117"/>
              <a:ext cx="2967480" cy="6843683"/>
            </a:xfrm>
            <a:prstGeom prst="wedgeRoundRectCallout">
              <a:avLst>
                <a:gd name="adj1" fmla="val -64139"/>
                <a:gd name="adj2" fmla="val -37800"/>
                <a:gd name="adj3" fmla="val 16667"/>
              </a:avLst>
            </a:prstGeom>
            <a:solidFill>
              <a:schemeClr val="bg1"/>
            </a:solidFill>
            <a:ln w="76200">
              <a:solidFill>
                <a:srgbClr val="32B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50724" y="1668163"/>
              <a:ext cx="1614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 10 / 08 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10352" y="2203681"/>
              <a:ext cx="640372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08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endParaRPr>
            </a:p>
            <a:p>
              <a:pPr algn="ctr"/>
              <a:r>
                <a:rPr lang="en-US" altLang="ko-KR" sz="20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09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endParaRPr>
            </a:p>
            <a:p>
              <a:pPr algn="ctr"/>
              <a:r>
                <a:rPr lang="en-US" altLang="ko-KR" sz="20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10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13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14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15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17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18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19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20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21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22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Cross 48">
              <a:extLst>
                <a:ext uri="{FF2B5EF4-FFF2-40B4-BE49-F238E27FC236}">
                  <a16:creationId xmlns:a16="http://schemas.microsoft.com/office/drawing/2014/main" id="{FEAD38F1-1ED7-0C47-8D9D-0736FBB97608}"/>
                </a:ext>
              </a:extLst>
            </p:cNvPr>
            <p:cNvSpPr/>
            <p:nvPr/>
          </p:nvSpPr>
          <p:spPr>
            <a:xfrm rot="2700000">
              <a:off x="5878474" y="7793480"/>
              <a:ext cx="342740" cy="362497"/>
            </a:xfrm>
            <a:prstGeom prst="plus">
              <a:avLst>
                <a:gd name="adj" fmla="val 43403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4193603" y="2694753"/>
              <a:ext cx="2011791" cy="356114"/>
            </a:xfrm>
            <a:prstGeom prst="roundRect">
              <a:avLst/>
            </a:prstGeom>
            <a:solidFill>
              <a:srgbClr val="FFD4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이한빈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4193602" y="4279490"/>
              <a:ext cx="2011791" cy="693280"/>
            </a:xfrm>
            <a:prstGeom prst="roundRect">
              <a:avLst/>
            </a:prstGeom>
            <a:solidFill>
              <a:srgbClr val="6BD5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solidFill>
                    <a:schemeClr val="tx1"/>
                  </a:solidFill>
                </a:rPr>
                <a:t>강주영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014781" y="7691354"/>
              <a:ext cx="1771210" cy="483912"/>
            </a:xfrm>
            <a:prstGeom prst="rect">
              <a:avLst/>
            </a:prstGeom>
            <a:solidFill>
              <a:srgbClr val="32B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예약하기</a:t>
              </a: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0" y="8559800"/>
            <a:ext cx="6858000" cy="1330743"/>
            <a:chOff x="0" y="8559800"/>
            <a:chExt cx="6858000" cy="1330743"/>
          </a:xfrm>
        </p:grpSpPr>
        <p:grpSp>
          <p:nvGrpSpPr>
            <p:cNvPr id="46" name="그룹 45"/>
            <p:cNvGrpSpPr/>
            <p:nvPr/>
          </p:nvGrpSpPr>
          <p:grpSpPr>
            <a:xfrm>
              <a:off x="0" y="8559800"/>
              <a:ext cx="6858000" cy="1330743"/>
              <a:chOff x="0" y="8559800"/>
              <a:chExt cx="6858000" cy="1330743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0" y="8559800"/>
                <a:ext cx="6858000" cy="103515"/>
              </a:xfrm>
              <a:prstGeom prst="rect">
                <a:avLst/>
              </a:prstGeom>
              <a:solidFill>
                <a:srgbClr val="5DD3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5373702" y="8864600"/>
                <a:ext cx="1266791" cy="1013243"/>
                <a:chOff x="5373702" y="8864600"/>
                <a:chExt cx="1266791" cy="1013243"/>
              </a:xfrm>
            </p:grpSpPr>
            <p:pic>
              <p:nvPicPr>
                <p:cNvPr id="59" name="그림 58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3957" y="8864600"/>
                  <a:ext cx="677512" cy="677512"/>
                </a:xfrm>
                <a:prstGeom prst="rect">
                  <a:avLst/>
                </a:prstGeom>
              </p:spPr>
            </p:pic>
            <p:sp>
              <p:nvSpPr>
                <p:cNvPr id="60" name="TextBox 59"/>
                <p:cNvSpPr txBox="1"/>
                <p:nvPr/>
              </p:nvSpPr>
              <p:spPr>
                <a:xfrm>
                  <a:off x="5373702" y="94777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my Group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50" name="그룹 49"/>
              <p:cNvGrpSpPr/>
              <p:nvPr/>
            </p:nvGrpSpPr>
            <p:grpSpPr>
              <a:xfrm>
                <a:off x="246003" y="8753224"/>
                <a:ext cx="1266791" cy="1137319"/>
                <a:chOff x="246003" y="8753224"/>
                <a:chExt cx="1266791" cy="1137319"/>
              </a:xfrm>
            </p:grpSpPr>
            <p:pic>
              <p:nvPicPr>
                <p:cNvPr id="57" name="그림 56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092" y="8753224"/>
                  <a:ext cx="711810" cy="711810"/>
                </a:xfrm>
                <a:prstGeom prst="rect">
                  <a:avLst/>
                </a:prstGeom>
              </p:spPr>
            </p:pic>
            <p:sp>
              <p:nvSpPr>
                <p:cNvPr id="58" name="TextBox 57"/>
                <p:cNvSpPr txBox="1"/>
                <p:nvPr/>
              </p:nvSpPr>
              <p:spPr>
                <a:xfrm>
                  <a:off x="246003" y="94904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  My Lab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51" name="그룹 50"/>
              <p:cNvGrpSpPr/>
              <p:nvPr/>
            </p:nvGrpSpPr>
            <p:grpSpPr>
              <a:xfrm>
                <a:off x="3661559" y="8824431"/>
                <a:ext cx="1411194" cy="1066112"/>
                <a:chOff x="3661559" y="8824431"/>
                <a:chExt cx="1411194" cy="1066112"/>
              </a:xfrm>
            </p:grpSpPr>
            <p:sp>
              <p:nvSpPr>
                <p:cNvPr id="55" name="TextBox 54"/>
                <p:cNvSpPr txBox="1"/>
                <p:nvPr/>
              </p:nvSpPr>
              <p:spPr>
                <a:xfrm>
                  <a:off x="3661559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Alarm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56" name="그림 55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9295" y="8824431"/>
                  <a:ext cx="666002" cy="666002"/>
                </a:xfrm>
                <a:prstGeom prst="rect">
                  <a:avLst/>
                </a:prstGeom>
              </p:spPr>
            </p:pic>
          </p:grpSp>
          <p:grpSp>
            <p:nvGrpSpPr>
              <p:cNvPr id="52" name="그룹 51"/>
              <p:cNvGrpSpPr/>
              <p:nvPr/>
            </p:nvGrpSpPr>
            <p:grpSpPr>
              <a:xfrm>
                <a:off x="1908845" y="8794081"/>
                <a:ext cx="1411194" cy="1096462"/>
                <a:chOff x="1908845" y="8794081"/>
                <a:chExt cx="1411194" cy="1096462"/>
              </a:xfrm>
            </p:grpSpPr>
            <p:sp>
              <p:nvSpPr>
                <p:cNvPr id="53" name="TextBox 52"/>
                <p:cNvSpPr txBox="1"/>
                <p:nvPr/>
              </p:nvSpPr>
              <p:spPr>
                <a:xfrm>
                  <a:off x="1908845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Apparatus</a:t>
                  </a:r>
                  <a:endParaRPr lang="ko-KR" alt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54" name="그림 53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57668" y="8794081"/>
                  <a:ext cx="726701" cy="726701"/>
                </a:xfrm>
                <a:prstGeom prst="rect">
                  <a:avLst/>
                </a:prstGeom>
              </p:spPr>
            </p:pic>
          </p:grpSp>
        </p:grpSp>
        <p:sp>
          <p:nvSpPr>
            <p:cNvPr id="47" name="Oval 31">
              <a:extLst>
                <a:ext uri="{FF2B5EF4-FFF2-40B4-BE49-F238E27FC236}">
                  <a16:creationId xmlns:a16="http://schemas.microsoft.com/office/drawing/2014/main" id="{D7FFB45D-3AC7-FD41-949F-C1083D8FA916}"/>
                </a:ext>
              </a:extLst>
            </p:cNvPr>
            <p:cNvSpPr/>
            <p:nvPr/>
          </p:nvSpPr>
          <p:spPr>
            <a:xfrm>
              <a:off x="4433769" y="8722511"/>
              <a:ext cx="468000" cy="46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+mn-ea"/>
                </a:rPr>
                <a:t>6</a:t>
              </a:r>
              <a:endParaRPr lang="en-US" sz="1200" b="1" dirty="0">
                <a:latin typeface="+mn-ea"/>
              </a:endParaRPr>
            </a:p>
          </p:txBody>
        </p:sp>
      </p:grpSp>
      <p:sp>
        <p:nvSpPr>
          <p:cNvPr id="44" name="타원형 설명선[O] 43">
            <a:extLst>
              <a:ext uri="{FF2B5EF4-FFF2-40B4-BE49-F238E27FC236}">
                <a16:creationId xmlns:a16="http://schemas.microsoft.com/office/drawing/2014/main" id="{B3816DFC-A69F-B847-9C0A-F5340287121E}"/>
              </a:ext>
            </a:extLst>
          </p:cNvPr>
          <p:cNvSpPr/>
          <p:nvPr/>
        </p:nvSpPr>
        <p:spPr>
          <a:xfrm>
            <a:off x="4558616" y="6442084"/>
            <a:ext cx="1980812" cy="1136105"/>
          </a:xfrm>
          <a:prstGeom prst="wedgeEllipse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예약하기 버튼 클릭 하면</a:t>
            </a:r>
          </a:p>
        </p:txBody>
      </p:sp>
    </p:spTree>
    <p:extLst>
      <p:ext uri="{BB962C8B-B14F-4D97-AF65-F5344CB8AC3E}">
        <p14:creationId xmlns:p14="http://schemas.microsoft.com/office/powerpoint/2010/main" val="1878007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0" y="1054099"/>
            <a:ext cx="6858000" cy="94597"/>
          </a:xfrm>
          <a:prstGeom prst="rect">
            <a:avLst/>
          </a:prstGeom>
          <a:solidFill>
            <a:srgbClr val="5DD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909" y="444499"/>
            <a:ext cx="457200" cy="4572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21019" y="145169"/>
            <a:ext cx="2203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32B8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SYLVY</a:t>
            </a:r>
            <a:endParaRPr lang="ko-KR" altLang="en-US" sz="5400" b="1" dirty="0">
              <a:solidFill>
                <a:srgbClr val="32B87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58" y="293938"/>
            <a:ext cx="671261" cy="671261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327507" y="1664727"/>
            <a:ext cx="2864433" cy="1256038"/>
          </a:xfrm>
          <a:prstGeom prst="roundRect">
            <a:avLst/>
          </a:prstGeom>
          <a:solidFill>
            <a:srgbClr val="5DD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NMR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8572" y="6700829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23533" y="3343428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Oval 35">
            <a:extLst>
              <a:ext uri="{FF2B5EF4-FFF2-40B4-BE49-F238E27FC236}">
                <a16:creationId xmlns:a16="http://schemas.microsoft.com/office/drawing/2014/main" id="{7B78249D-C30C-9847-A201-A209AEFEEBD9}"/>
              </a:ext>
            </a:extLst>
          </p:cNvPr>
          <p:cNvSpPr/>
          <p:nvPr/>
        </p:nvSpPr>
        <p:spPr>
          <a:xfrm>
            <a:off x="1503420" y="7083852"/>
            <a:ext cx="509159" cy="5139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+</a:t>
            </a:r>
            <a:endParaRPr 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3533" y="5022129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27507" y="3343428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 2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27507" y="5022129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 4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578935" y="3343428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578935" y="5022129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582909" y="3343428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 3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582909" y="5022129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 5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582909" y="1664727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 1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495104" y="1490117"/>
            <a:ext cx="2967480" cy="6843683"/>
            <a:chOff x="3495104" y="1490117"/>
            <a:chExt cx="2967480" cy="6843683"/>
          </a:xfrm>
        </p:grpSpPr>
        <p:sp>
          <p:nvSpPr>
            <p:cNvPr id="32" name="모서리가 둥근 사각형 설명선 31"/>
            <p:cNvSpPr/>
            <p:nvPr/>
          </p:nvSpPr>
          <p:spPr>
            <a:xfrm>
              <a:off x="3495104" y="1490117"/>
              <a:ext cx="2967480" cy="6843683"/>
            </a:xfrm>
            <a:prstGeom prst="wedgeRoundRectCallout">
              <a:avLst>
                <a:gd name="adj1" fmla="val -64139"/>
                <a:gd name="adj2" fmla="val -37800"/>
                <a:gd name="adj3" fmla="val 16667"/>
              </a:avLst>
            </a:prstGeom>
            <a:solidFill>
              <a:schemeClr val="bg1"/>
            </a:solidFill>
            <a:ln w="76200">
              <a:solidFill>
                <a:srgbClr val="32B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50724" y="1668163"/>
              <a:ext cx="1614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 10 / 08 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10352" y="2203681"/>
              <a:ext cx="640372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08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endParaRPr>
            </a:p>
            <a:p>
              <a:pPr algn="ctr"/>
              <a:r>
                <a:rPr lang="en-US" altLang="ko-KR" sz="20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09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endParaRPr>
            </a:p>
            <a:p>
              <a:pPr algn="ctr"/>
              <a:r>
                <a:rPr lang="en-US" altLang="ko-KR" sz="20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10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13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14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15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17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18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19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20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21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22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Cross 48">
              <a:extLst>
                <a:ext uri="{FF2B5EF4-FFF2-40B4-BE49-F238E27FC236}">
                  <a16:creationId xmlns:a16="http://schemas.microsoft.com/office/drawing/2014/main" id="{FEAD38F1-1ED7-0C47-8D9D-0736FBB97608}"/>
                </a:ext>
              </a:extLst>
            </p:cNvPr>
            <p:cNvSpPr/>
            <p:nvPr/>
          </p:nvSpPr>
          <p:spPr>
            <a:xfrm rot="2700000">
              <a:off x="5878474" y="7793480"/>
              <a:ext cx="342740" cy="362497"/>
            </a:xfrm>
            <a:prstGeom prst="plus">
              <a:avLst>
                <a:gd name="adj" fmla="val 43403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4193603" y="2694753"/>
              <a:ext cx="2011791" cy="356114"/>
            </a:xfrm>
            <a:prstGeom prst="roundRect">
              <a:avLst/>
            </a:prstGeom>
            <a:solidFill>
              <a:srgbClr val="FFD4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이한빈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4193602" y="4279490"/>
              <a:ext cx="2011791" cy="693280"/>
            </a:xfrm>
            <a:prstGeom prst="roundRect">
              <a:avLst/>
            </a:prstGeom>
            <a:solidFill>
              <a:srgbClr val="6BD5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solidFill>
                    <a:schemeClr val="tx1"/>
                  </a:solidFill>
                </a:rPr>
                <a:t>강주영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014781" y="7691354"/>
              <a:ext cx="1771210" cy="483912"/>
            </a:xfrm>
            <a:prstGeom prst="rect">
              <a:avLst/>
            </a:prstGeom>
            <a:solidFill>
              <a:srgbClr val="32B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예약하기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999915" y="2209109"/>
            <a:ext cx="4972508" cy="5257513"/>
            <a:chOff x="999915" y="2209109"/>
            <a:chExt cx="4972508" cy="5257513"/>
          </a:xfrm>
        </p:grpSpPr>
        <p:sp>
          <p:nvSpPr>
            <p:cNvPr id="56" name="TextBox 55"/>
            <p:cNvSpPr txBox="1"/>
            <p:nvPr/>
          </p:nvSpPr>
          <p:spPr>
            <a:xfrm>
              <a:off x="3610352" y="2458861"/>
              <a:ext cx="640372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08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endParaRPr>
            </a:p>
            <a:p>
              <a:pPr algn="ctr"/>
              <a:r>
                <a:rPr lang="en-US" altLang="ko-KR" sz="20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09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endParaRPr>
            </a:p>
            <a:p>
              <a:pPr algn="ctr"/>
              <a:r>
                <a:rPr lang="en-US" altLang="ko-KR" sz="20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10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13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14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15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17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18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19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20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21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22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999915" y="2209109"/>
              <a:ext cx="4972508" cy="525751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32B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999915" y="3004773"/>
              <a:ext cx="4972508" cy="45719"/>
            </a:xfrm>
            <a:prstGeom prst="roundRect">
              <a:avLst>
                <a:gd name="adj" fmla="val 50000"/>
              </a:avLst>
            </a:prstGeom>
            <a:solidFill>
              <a:srgbClr val="32B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05176" y="3256028"/>
              <a:ext cx="391600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ko-KR" altLang="en-US" b="1" dirty="0">
                  <a:latin typeface="+mn-ea"/>
                </a:rPr>
                <a:t>예약할 기기</a:t>
              </a:r>
              <a:r>
                <a:rPr lang="en-US" altLang="ko-KR" b="1" dirty="0">
                  <a:latin typeface="+mn-ea"/>
                </a:rPr>
                <a:t>: NMR 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ko-KR" altLang="en-US" b="1" dirty="0">
                  <a:latin typeface="+mn-ea"/>
                </a:rPr>
                <a:t>예약자 </a:t>
              </a:r>
              <a:r>
                <a:rPr lang="en-US" altLang="ko-KR" b="1" dirty="0">
                  <a:latin typeface="+mn-ea"/>
                </a:rPr>
                <a:t>: </a:t>
              </a:r>
              <a:r>
                <a:rPr lang="ko-KR" altLang="en-US" b="1" dirty="0">
                  <a:latin typeface="+mn-ea"/>
                </a:rPr>
                <a:t>김지수</a:t>
              </a:r>
              <a:endParaRPr lang="en-US" altLang="ko-KR" b="1" dirty="0">
                <a:latin typeface="+mn-ea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ko-KR" altLang="en-US" b="1" dirty="0">
                  <a:latin typeface="+mn-ea"/>
                </a:rPr>
                <a:t>예약할 시간</a:t>
              </a:r>
              <a:r>
                <a:rPr lang="en-US" altLang="ko-KR" b="1" dirty="0">
                  <a:latin typeface="+mn-ea"/>
                </a:rPr>
                <a:t>:</a:t>
              </a:r>
            </a:p>
            <a:p>
              <a:pPr>
                <a:lnSpc>
                  <a:spcPct val="200000"/>
                </a:lnSpc>
              </a:pPr>
              <a:r>
                <a:rPr lang="en-US" altLang="ko-KR" b="1" dirty="0">
                  <a:latin typeface="+mn-ea"/>
                </a:rPr>
                <a:t> 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684986" y="6695322"/>
              <a:ext cx="1496119" cy="466547"/>
            </a:xfrm>
            <a:prstGeom prst="rect">
              <a:avLst/>
            </a:prstGeom>
            <a:solidFill>
              <a:srgbClr val="32B878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확인</a:t>
              </a:r>
            </a:p>
          </p:txBody>
        </p:sp>
        <p:sp>
          <p:nvSpPr>
            <p:cNvPr id="61" name="Cross 48">
              <a:extLst>
                <a:ext uri="{FF2B5EF4-FFF2-40B4-BE49-F238E27FC236}">
                  <a16:creationId xmlns:a16="http://schemas.microsoft.com/office/drawing/2014/main" id="{FEAD38F1-1ED7-0C47-8D9D-0736FBB97608}"/>
                </a:ext>
              </a:extLst>
            </p:cNvPr>
            <p:cNvSpPr/>
            <p:nvPr/>
          </p:nvSpPr>
          <p:spPr>
            <a:xfrm rot="2700000">
              <a:off x="4374323" y="6745961"/>
              <a:ext cx="342740" cy="362497"/>
            </a:xfrm>
            <a:prstGeom prst="plus">
              <a:avLst>
                <a:gd name="adj" fmla="val 43403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99915" y="2417984"/>
              <a:ext cx="49725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+mn-ea"/>
                </a:rPr>
                <a:t>my Apparatus  </a:t>
              </a:r>
              <a:r>
                <a:rPr lang="ko-KR" altLang="en-US" sz="2400" b="1" dirty="0">
                  <a:latin typeface="+mn-ea"/>
                </a:rPr>
                <a:t>예약하기</a:t>
              </a: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1524685" y="4946103"/>
              <a:ext cx="4275058" cy="1639012"/>
              <a:chOff x="1503420" y="4967368"/>
              <a:chExt cx="4275058" cy="1639012"/>
            </a:xfrm>
          </p:grpSpPr>
          <p:grpSp>
            <p:nvGrpSpPr>
              <p:cNvPr id="64" name="그룹 63"/>
              <p:cNvGrpSpPr/>
              <p:nvPr/>
            </p:nvGrpSpPr>
            <p:grpSpPr>
              <a:xfrm>
                <a:off x="1503420" y="4967368"/>
                <a:ext cx="2051813" cy="1639012"/>
                <a:chOff x="2481610" y="4967368"/>
                <a:chExt cx="2051813" cy="1639012"/>
              </a:xfrm>
            </p:grpSpPr>
            <p:sp>
              <p:nvSpPr>
                <p:cNvPr id="70" name="TextBox 69"/>
                <p:cNvSpPr txBox="1"/>
                <p:nvPr/>
              </p:nvSpPr>
              <p:spPr>
                <a:xfrm rot="5400000">
                  <a:off x="2006965" y="5575610"/>
                  <a:ext cx="161659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           </a:t>
                  </a:r>
                  <a:endParaRPr lang="ko-KR" altLang="en-US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2481610" y="5530786"/>
                  <a:ext cx="20518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latin typeface="+mn-ea"/>
                      <a:cs typeface="Calibri" panose="020F0502020204030204" pitchFamily="34" charset="0"/>
                      <a:sym typeface="Wingdings" panose="05000000000000000000" pitchFamily="2" charset="2"/>
                    </a:rPr>
                    <a:t>17</a:t>
                  </a:r>
                  <a:r>
                    <a:rPr lang="en-US" altLang="ko-KR" sz="2400" b="1" dirty="0">
                      <a:latin typeface="+mn-ea"/>
                      <a:cs typeface="Calibri" panose="020F0502020204030204" pitchFamily="34" charset="0"/>
                      <a:sym typeface="Wingdings" panose="05000000000000000000" pitchFamily="2" charset="2"/>
                    </a:rPr>
                    <a:t> </a:t>
                  </a:r>
                  <a:r>
                    <a:rPr lang="ko-KR" altLang="en-US" sz="2400" b="1" dirty="0">
                      <a:latin typeface="+mn-ea"/>
                      <a:cs typeface="Calibri" panose="020F0502020204030204" pitchFamily="34" charset="0"/>
                      <a:sym typeface="Wingdings" panose="05000000000000000000" pitchFamily="2" charset="2"/>
                    </a:rPr>
                    <a:t>시  </a:t>
                  </a:r>
                  <a:r>
                    <a:rPr lang="en-US" altLang="ko-KR" sz="2400" dirty="0">
                      <a:latin typeface="+mn-ea"/>
                      <a:cs typeface="Calibri" panose="020F0502020204030204" pitchFamily="34" charset="0"/>
                      <a:sym typeface="Wingdings" panose="05000000000000000000" pitchFamily="2" charset="2"/>
                    </a:rPr>
                    <a:t>00 </a:t>
                  </a:r>
                  <a:r>
                    <a:rPr lang="ko-KR" altLang="en-US" sz="2400" b="1" dirty="0">
                      <a:latin typeface="+mn-ea"/>
                      <a:cs typeface="Calibri" panose="020F0502020204030204" pitchFamily="34" charset="0"/>
                      <a:sym typeface="Wingdings" panose="05000000000000000000" pitchFamily="2" charset="2"/>
                    </a:rPr>
                    <a:t>분</a:t>
                  </a:r>
                  <a:endParaRPr lang="ko-KR" altLang="en-US" sz="2000" b="1" dirty="0">
                    <a:latin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 rot="5400000">
                  <a:off x="2978437" y="5598029"/>
                  <a:ext cx="161659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           </a:t>
                  </a:r>
                  <a:endParaRPr lang="ko-KR" altLang="en-US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5" name="TextBox 64"/>
              <p:cNvSpPr txBox="1"/>
              <p:nvPr/>
            </p:nvSpPr>
            <p:spPr>
              <a:xfrm>
                <a:off x="3327942" y="5449272"/>
                <a:ext cx="596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>
                    <a:latin typeface="+mn-ea"/>
                    <a:cs typeface="Calibri" panose="020F0502020204030204" pitchFamily="34" charset="0"/>
                    <a:sym typeface="Wingdings" panose="05000000000000000000" pitchFamily="2" charset="2"/>
                  </a:rPr>
                  <a:t>~</a:t>
                </a:r>
                <a:endParaRPr lang="ko-KR" altLang="en-US" sz="2800" b="1" dirty="0">
                  <a:latin typeface="+mn-ea"/>
                  <a:cs typeface="Calibri" panose="020F0502020204030204" pitchFamily="34" charset="0"/>
                </a:endParaRPr>
              </a:p>
            </p:txBody>
          </p:sp>
          <p:grpSp>
            <p:nvGrpSpPr>
              <p:cNvPr id="66" name="그룹 65"/>
              <p:cNvGrpSpPr/>
              <p:nvPr/>
            </p:nvGrpSpPr>
            <p:grpSpPr>
              <a:xfrm>
                <a:off x="3726665" y="4967368"/>
                <a:ext cx="2051813" cy="1639012"/>
                <a:chOff x="2481610" y="4967368"/>
                <a:chExt cx="2051813" cy="1639012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 rot="5400000">
                  <a:off x="2006965" y="5575610"/>
                  <a:ext cx="161659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           </a:t>
                  </a:r>
                  <a:endParaRPr lang="ko-KR" altLang="en-US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2481610" y="5530786"/>
                  <a:ext cx="20518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latin typeface="+mn-ea"/>
                      <a:cs typeface="Calibri" panose="020F0502020204030204" pitchFamily="34" charset="0"/>
                      <a:sym typeface="Wingdings" panose="05000000000000000000" pitchFamily="2" charset="2"/>
                    </a:rPr>
                    <a:t>19</a:t>
                  </a:r>
                  <a:r>
                    <a:rPr lang="en-US" altLang="ko-KR" sz="2400" b="1" dirty="0">
                      <a:latin typeface="+mn-ea"/>
                      <a:cs typeface="Calibri" panose="020F0502020204030204" pitchFamily="34" charset="0"/>
                      <a:sym typeface="Wingdings" panose="05000000000000000000" pitchFamily="2" charset="2"/>
                    </a:rPr>
                    <a:t> </a:t>
                  </a:r>
                  <a:r>
                    <a:rPr lang="ko-KR" altLang="en-US" sz="2400" b="1" dirty="0">
                      <a:latin typeface="+mn-ea"/>
                      <a:cs typeface="Calibri" panose="020F0502020204030204" pitchFamily="34" charset="0"/>
                      <a:sym typeface="Wingdings" panose="05000000000000000000" pitchFamily="2" charset="2"/>
                    </a:rPr>
                    <a:t>시  </a:t>
                  </a:r>
                  <a:r>
                    <a:rPr lang="en-US" altLang="ko-KR" sz="2400" dirty="0">
                      <a:latin typeface="+mn-ea"/>
                      <a:cs typeface="Calibri" panose="020F0502020204030204" pitchFamily="34" charset="0"/>
                      <a:sym typeface="Wingdings" panose="05000000000000000000" pitchFamily="2" charset="2"/>
                    </a:rPr>
                    <a:t>00 </a:t>
                  </a:r>
                  <a:r>
                    <a:rPr lang="ko-KR" altLang="en-US" sz="2400" b="1" dirty="0">
                      <a:latin typeface="+mn-ea"/>
                      <a:cs typeface="Calibri" panose="020F0502020204030204" pitchFamily="34" charset="0"/>
                      <a:sym typeface="Wingdings" panose="05000000000000000000" pitchFamily="2" charset="2"/>
                    </a:rPr>
                    <a:t>분</a:t>
                  </a:r>
                  <a:endParaRPr lang="ko-KR" altLang="en-US" sz="2000" b="1" dirty="0">
                    <a:latin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 rot="5400000">
                  <a:off x="2978437" y="5598029"/>
                  <a:ext cx="161659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latin typeface="Calibri" panose="020F0502020204030204" pitchFamily="34" charset="0"/>
                      <a:cs typeface="Calibri" panose="020F0502020204030204" pitchFamily="34" charset="0"/>
                      <a:sym typeface="Wingdings" panose="05000000000000000000" pitchFamily="2" charset="2"/>
                    </a:rPr>
                    <a:t>           </a:t>
                  </a:r>
                  <a:endParaRPr lang="ko-KR" altLang="en-US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54" name="그룹 53"/>
          <p:cNvGrpSpPr/>
          <p:nvPr/>
        </p:nvGrpSpPr>
        <p:grpSpPr>
          <a:xfrm>
            <a:off x="0" y="8559800"/>
            <a:ext cx="6858000" cy="1330743"/>
            <a:chOff x="0" y="8559800"/>
            <a:chExt cx="6858000" cy="1330743"/>
          </a:xfrm>
        </p:grpSpPr>
        <p:grpSp>
          <p:nvGrpSpPr>
            <p:cNvPr id="74" name="그룹 73"/>
            <p:cNvGrpSpPr/>
            <p:nvPr/>
          </p:nvGrpSpPr>
          <p:grpSpPr>
            <a:xfrm>
              <a:off x="0" y="8559800"/>
              <a:ext cx="6858000" cy="1330743"/>
              <a:chOff x="0" y="8559800"/>
              <a:chExt cx="6858000" cy="1330743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0" y="8559800"/>
                <a:ext cx="6858000" cy="103515"/>
              </a:xfrm>
              <a:prstGeom prst="rect">
                <a:avLst/>
              </a:prstGeom>
              <a:solidFill>
                <a:srgbClr val="5DD3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7" name="그룹 76"/>
              <p:cNvGrpSpPr/>
              <p:nvPr/>
            </p:nvGrpSpPr>
            <p:grpSpPr>
              <a:xfrm>
                <a:off x="5373702" y="8864600"/>
                <a:ext cx="1266791" cy="1013243"/>
                <a:chOff x="5373702" y="8864600"/>
                <a:chExt cx="1266791" cy="1013243"/>
              </a:xfrm>
            </p:grpSpPr>
            <p:pic>
              <p:nvPicPr>
                <p:cNvPr id="87" name="그림 86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3957" y="8864600"/>
                  <a:ext cx="677512" cy="677512"/>
                </a:xfrm>
                <a:prstGeom prst="rect">
                  <a:avLst/>
                </a:prstGeom>
              </p:spPr>
            </p:pic>
            <p:sp>
              <p:nvSpPr>
                <p:cNvPr id="88" name="TextBox 87"/>
                <p:cNvSpPr txBox="1"/>
                <p:nvPr/>
              </p:nvSpPr>
              <p:spPr>
                <a:xfrm>
                  <a:off x="5373702" y="94777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my Group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78" name="그룹 77"/>
              <p:cNvGrpSpPr/>
              <p:nvPr/>
            </p:nvGrpSpPr>
            <p:grpSpPr>
              <a:xfrm>
                <a:off x="246003" y="8753224"/>
                <a:ext cx="1266791" cy="1137319"/>
                <a:chOff x="246003" y="8753224"/>
                <a:chExt cx="1266791" cy="1137319"/>
              </a:xfrm>
            </p:grpSpPr>
            <p:pic>
              <p:nvPicPr>
                <p:cNvPr id="85" name="그림 84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092" y="8753224"/>
                  <a:ext cx="711810" cy="711810"/>
                </a:xfrm>
                <a:prstGeom prst="rect">
                  <a:avLst/>
                </a:prstGeom>
              </p:spPr>
            </p:pic>
            <p:sp>
              <p:nvSpPr>
                <p:cNvPr id="86" name="TextBox 85"/>
                <p:cNvSpPr txBox="1"/>
                <p:nvPr/>
              </p:nvSpPr>
              <p:spPr>
                <a:xfrm>
                  <a:off x="246003" y="94904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  My Lab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79" name="그룹 78"/>
              <p:cNvGrpSpPr/>
              <p:nvPr/>
            </p:nvGrpSpPr>
            <p:grpSpPr>
              <a:xfrm>
                <a:off x="3661559" y="8824431"/>
                <a:ext cx="1411194" cy="1066112"/>
                <a:chOff x="3661559" y="8824431"/>
                <a:chExt cx="1411194" cy="1066112"/>
              </a:xfrm>
            </p:grpSpPr>
            <p:sp>
              <p:nvSpPr>
                <p:cNvPr id="83" name="TextBox 82"/>
                <p:cNvSpPr txBox="1"/>
                <p:nvPr/>
              </p:nvSpPr>
              <p:spPr>
                <a:xfrm>
                  <a:off x="3661559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Alarm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84" name="그림 83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9295" y="8824431"/>
                  <a:ext cx="666002" cy="666002"/>
                </a:xfrm>
                <a:prstGeom prst="rect">
                  <a:avLst/>
                </a:prstGeom>
              </p:spPr>
            </p:pic>
          </p:grpSp>
          <p:grpSp>
            <p:nvGrpSpPr>
              <p:cNvPr id="80" name="그룹 79"/>
              <p:cNvGrpSpPr/>
              <p:nvPr/>
            </p:nvGrpSpPr>
            <p:grpSpPr>
              <a:xfrm>
                <a:off x="1908845" y="8794081"/>
                <a:ext cx="1411194" cy="1096462"/>
                <a:chOff x="1908845" y="8794081"/>
                <a:chExt cx="1411194" cy="1096462"/>
              </a:xfrm>
            </p:grpSpPr>
            <p:sp>
              <p:nvSpPr>
                <p:cNvPr id="81" name="TextBox 80"/>
                <p:cNvSpPr txBox="1"/>
                <p:nvPr/>
              </p:nvSpPr>
              <p:spPr>
                <a:xfrm>
                  <a:off x="1908845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Apparatus</a:t>
                  </a:r>
                  <a:endParaRPr lang="ko-KR" alt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82" name="그림 81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57668" y="8794081"/>
                  <a:ext cx="726701" cy="726701"/>
                </a:xfrm>
                <a:prstGeom prst="rect">
                  <a:avLst/>
                </a:prstGeom>
              </p:spPr>
            </p:pic>
          </p:grpSp>
        </p:grpSp>
        <p:sp>
          <p:nvSpPr>
            <p:cNvPr id="75" name="Oval 31">
              <a:extLst>
                <a:ext uri="{FF2B5EF4-FFF2-40B4-BE49-F238E27FC236}">
                  <a16:creationId xmlns:a16="http://schemas.microsoft.com/office/drawing/2014/main" id="{D7FFB45D-3AC7-FD41-949F-C1083D8FA916}"/>
                </a:ext>
              </a:extLst>
            </p:cNvPr>
            <p:cNvSpPr/>
            <p:nvPr/>
          </p:nvSpPr>
          <p:spPr>
            <a:xfrm>
              <a:off x="4433769" y="8722511"/>
              <a:ext cx="468000" cy="46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+mn-ea"/>
                </a:rPr>
                <a:t>6</a:t>
              </a:r>
              <a:endParaRPr lang="en-US" sz="12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4100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0" y="1054099"/>
            <a:ext cx="6858000" cy="94597"/>
          </a:xfrm>
          <a:prstGeom prst="rect">
            <a:avLst/>
          </a:prstGeom>
          <a:solidFill>
            <a:srgbClr val="5DD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909" y="444499"/>
            <a:ext cx="457200" cy="4572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21019" y="145169"/>
            <a:ext cx="2203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32B8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SYLVY</a:t>
            </a:r>
            <a:endParaRPr lang="ko-KR" altLang="en-US" sz="5400" b="1" dirty="0">
              <a:solidFill>
                <a:srgbClr val="32B87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58" y="293938"/>
            <a:ext cx="671261" cy="671261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327507" y="1664727"/>
            <a:ext cx="2864433" cy="1256038"/>
          </a:xfrm>
          <a:prstGeom prst="roundRect">
            <a:avLst/>
          </a:prstGeom>
          <a:solidFill>
            <a:srgbClr val="5DD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NMR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8572" y="6700829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23533" y="3343428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Oval 35">
            <a:extLst>
              <a:ext uri="{FF2B5EF4-FFF2-40B4-BE49-F238E27FC236}">
                <a16:creationId xmlns:a16="http://schemas.microsoft.com/office/drawing/2014/main" id="{7B78249D-C30C-9847-A201-A209AEFEEBD9}"/>
              </a:ext>
            </a:extLst>
          </p:cNvPr>
          <p:cNvSpPr/>
          <p:nvPr/>
        </p:nvSpPr>
        <p:spPr>
          <a:xfrm>
            <a:off x="1503420" y="7083852"/>
            <a:ext cx="509159" cy="5139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+</a:t>
            </a:r>
            <a:endParaRPr 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3533" y="5022129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27507" y="3343428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 2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27507" y="5022129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 4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578935" y="3343428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578935" y="5022129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582909" y="3343428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 3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582909" y="5022129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 5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582909" y="1664727"/>
            <a:ext cx="2864433" cy="12560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dirty="0">
                <a:solidFill>
                  <a:schemeClr val="tx1"/>
                </a:solidFill>
                <a:latin typeface="+mn-ea"/>
              </a:rPr>
              <a:t>기계</a:t>
            </a:r>
            <a:r>
              <a:rPr lang="en-US" altLang="ko-KR" sz="3500" dirty="0">
                <a:solidFill>
                  <a:schemeClr val="tx1"/>
                </a:solidFill>
                <a:latin typeface="+mn-ea"/>
              </a:rPr>
              <a:t> 1</a:t>
            </a:r>
            <a:endParaRPr lang="ko-KR" altLang="en-US" sz="35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495104" y="1490117"/>
            <a:ext cx="2967480" cy="6843683"/>
            <a:chOff x="3495104" y="1490117"/>
            <a:chExt cx="2967480" cy="6843683"/>
          </a:xfrm>
        </p:grpSpPr>
        <p:sp>
          <p:nvSpPr>
            <p:cNvPr id="32" name="모서리가 둥근 사각형 설명선 31"/>
            <p:cNvSpPr/>
            <p:nvPr/>
          </p:nvSpPr>
          <p:spPr>
            <a:xfrm>
              <a:off x="3495104" y="1490117"/>
              <a:ext cx="2967480" cy="6843683"/>
            </a:xfrm>
            <a:prstGeom prst="wedgeRoundRectCallout">
              <a:avLst>
                <a:gd name="adj1" fmla="val -64139"/>
                <a:gd name="adj2" fmla="val -37800"/>
                <a:gd name="adj3" fmla="val 16667"/>
              </a:avLst>
            </a:prstGeom>
            <a:solidFill>
              <a:schemeClr val="bg1"/>
            </a:solidFill>
            <a:ln w="76200">
              <a:solidFill>
                <a:srgbClr val="32B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50724" y="1668163"/>
              <a:ext cx="1614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 10 / 08 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10352" y="2203681"/>
              <a:ext cx="640372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08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endParaRPr>
            </a:p>
            <a:p>
              <a:pPr algn="ctr"/>
              <a:r>
                <a:rPr lang="en-US" altLang="ko-KR" sz="20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09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endParaRPr>
            </a:p>
            <a:p>
              <a:pPr algn="ctr"/>
              <a:r>
                <a:rPr lang="en-US" altLang="ko-KR" sz="2000" b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rPr>
                <a:t>10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13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14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15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16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17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18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19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20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21</a:t>
              </a:r>
            </a:p>
            <a:p>
              <a:pPr algn="ctr"/>
              <a:endParaRPr lang="en-US" altLang="ko-KR" sz="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22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Cross 48">
              <a:extLst>
                <a:ext uri="{FF2B5EF4-FFF2-40B4-BE49-F238E27FC236}">
                  <a16:creationId xmlns:a16="http://schemas.microsoft.com/office/drawing/2014/main" id="{FEAD38F1-1ED7-0C47-8D9D-0736FBB97608}"/>
                </a:ext>
              </a:extLst>
            </p:cNvPr>
            <p:cNvSpPr/>
            <p:nvPr/>
          </p:nvSpPr>
          <p:spPr>
            <a:xfrm rot="2700000">
              <a:off x="5878474" y="7793480"/>
              <a:ext cx="342740" cy="362497"/>
            </a:xfrm>
            <a:prstGeom prst="plus">
              <a:avLst>
                <a:gd name="adj" fmla="val 43403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4193603" y="2694753"/>
              <a:ext cx="2011791" cy="356114"/>
            </a:xfrm>
            <a:prstGeom prst="roundRect">
              <a:avLst/>
            </a:prstGeom>
            <a:solidFill>
              <a:srgbClr val="FFD4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이한빈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4193602" y="4279490"/>
              <a:ext cx="2011791" cy="693280"/>
            </a:xfrm>
            <a:prstGeom prst="roundRect">
              <a:avLst/>
            </a:prstGeom>
            <a:solidFill>
              <a:srgbClr val="6BD5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solidFill>
                    <a:schemeClr val="tx1"/>
                  </a:solidFill>
                </a:rPr>
                <a:t>강주영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014781" y="7691354"/>
              <a:ext cx="1771210" cy="483912"/>
            </a:xfrm>
            <a:prstGeom prst="rect">
              <a:avLst/>
            </a:prstGeom>
            <a:solidFill>
              <a:srgbClr val="32B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예약하기</a:t>
              </a: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4193602" y="5175918"/>
              <a:ext cx="2011791" cy="69328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chemeClr val="tx1"/>
                  </a:solidFill>
                </a:rPr>
                <a:t>김지수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0" y="8559800"/>
            <a:ext cx="6858000" cy="1330743"/>
            <a:chOff x="0" y="8559800"/>
            <a:chExt cx="6858000" cy="1330743"/>
          </a:xfrm>
        </p:grpSpPr>
        <p:grpSp>
          <p:nvGrpSpPr>
            <p:cNvPr id="47" name="그룹 46"/>
            <p:cNvGrpSpPr/>
            <p:nvPr/>
          </p:nvGrpSpPr>
          <p:grpSpPr>
            <a:xfrm>
              <a:off x="0" y="8559800"/>
              <a:ext cx="6858000" cy="1330743"/>
              <a:chOff x="0" y="8559800"/>
              <a:chExt cx="6858000" cy="1330743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0" y="8559800"/>
                <a:ext cx="6858000" cy="103515"/>
              </a:xfrm>
              <a:prstGeom prst="rect">
                <a:avLst/>
              </a:prstGeom>
              <a:solidFill>
                <a:srgbClr val="5DD3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>
                <a:off x="5373702" y="8864600"/>
                <a:ext cx="1266791" cy="1013243"/>
                <a:chOff x="5373702" y="8864600"/>
                <a:chExt cx="1266791" cy="1013243"/>
              </a:xfrm>
            </p:grpSpPr>
            <p:pic>
              <p:nvPicPr>
                <p:cNvPr id="60" name="그림 59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3957" y="8864600"/>
                  <a:ext cx="677512" cy="677512"/>
                </a:xfrm>
                <a:prstGeom prst="rect">
                  <a:avLst/>
                </a:prstGeom>
              </p:spPr>
            </p:pic>
            <p:sp>
              <p:nvSpPr>
                <p:cNvPr id="61" name="TextBox 60"/>
                <p:cNvSpPr txBox="1"/>
                <p:nvPr/>
              </p:nvSpPr>
              <p:spPr>
                <a:xfrm>
                  <a:off x="5373702" y="94777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my Group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51" name="그룹 50"/>
              <p:cNvGrpSpPr/>
              <p:nvPr/>
            </p:nvGrpSpPr>
            <p:grpSpPr>
              <a:xfrm>
                <a:off x="246003" y="8753224"/>
                <a:ext cx="1266791" cy="1137319"/>
                <a:chOff x="246003" y="8753224"/>
                <a:chExt cx="1266791" cy="1137319"/>
              </a:xfrm>
            </p:grpSpPr>
            <p:pic>
              <p:nvPicPr>
                <p:cNvPr id="58" name="그림 57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092" y="8753224"/>
                  <a:ext cx="711810" cy="711810"/>
                </a:xfrm>
                <a:prstGeom prst="rect">
                  <a:avLst/>
                </a:prstGeom>
              </p:spPr>
            </p:pic>
            <p:sp>
              <p:nvSpPr>
                <p:cNvPr id="59" name="TextBox 58"/>
                <p:cNvSpPr txBox="1"/>
                <p:nvPr/>
              </p:nvSpPr>
              <p:spPr>
                <a:xfrm>
                  <a:off x="246003" y="94904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  My Lab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3661559" y="8824431"/>
                <a:ext cx="1411194" cy="1066112"/>
                <a:chOff x="3661559" y="8824431"/>
                <a:chExt cx="1411194" cy="1066112"/>
              </a:xfrm>
            </p:grpSpPr>
            <p:sp>
              <p:nvSpPr>
                <p:cNvPr id="56" name="TextBox 55"/>
                <p:cNvSpPr txBox="1"/>
                <p:nvPr/>
              </p:nvSpPr>
              <p:spPr>
                <a:xfrm>
                  <a:off x="3661559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Alarm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57" name="그림 56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9295" y="8824431"/>
                  <a:ext cx="666002" cy="666002"/>
                </a:xfrm>
                <a:prstGeom prst="rect">
                  <a:avLst/>
                </a:prstGeom>
              </p:spPr>
            </p:pic>
          </p:grpSp>
          <p:grpSp>
            <p:nvGrpSpPr>
              <p:cNvPr id="53" name="그룹 52"/>
              <p:cNvGrpSpPr/>
              <p:nvPr/>
            </p:nvGrpSpPr>
            <p:grpSpPr>
              <a:xfrm>
                <a:off x="1908845" y="8794081"/>
                <a:ext cx="1411194" cy="1096462"/>
                <a:chOff x="1908845" y="8794081"/>
                <a:chExt cx="1411194" cy="1096462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908845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Apparatus</a:t>
                  </a:r>
                  <a:endParaRPr lang="ko-KR" alt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55" name="그림 54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57668" y="8794081"/>
                  <a:ext cx="726701" cy="726701"/>
                </a:xfrm>
                <a:prstGeom prst="rect">
                  <a:avLst/>
                </a:prstGeom>
              </p:spPr>
            </p:pic>
          </p:grpSp>
        </p:grpSp>
        <p:sp>
          <p:nvSpPr>
            <p:cNvPr id="48" name="Oval 31">
              <a:extLst>
                <a:ext uri="{FF2B5EF4-FFF2-40B4-BE49-F238E27FC236}">
                  <a16:creationId xmlns:a16="http://schemas.microsoft.com/office/drawing/2014/main" id="{D7FFB45D-3AC7-FD41-949F-C1083D8FA916}"/>
                </a:ext>
              </a:extLst>
            </p:cNvPr>
            <p:cNvSpPr/>
            <p:nvPr/>
          </p:nvSpPr>
          <p:spPr>
            <a:xfrm>
              <a:off x="4433769" y="8722511"/>
              <a:ext cx="468000" cy="46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+mn-ea"/>
                </a:rPr>
                <a:t>6</a:t>
              </a:r>
              <a:endParaRPr lang="en-US" sz="1200" b="1" dirty="0">
                <a:latin typeface="+mn-ea"/>
              </a:endParaRPr>
            </a:p>
          </p:txBody>
        </p:sp>
      </p:grpSp>
      <p:sp>
        <p:nvSpPr>
          <p:cNvPr id="46" name="타원형 설명선[O] 45">
            <a:extLst>
              <a:ext uri="{FF2B5EF4-FFF2-40B4-BE49-F238E27FC236}">
                <a16:creationId xmlns:a16="http://schemas.microsoft.com/office/drawing/2014/main" id="{9E77ED28-3305-6143-915A-B7FE29EBED14}"/>
              </a:ext>
            </a:extLst>
          </p:cNvPr>
          <p:cNvSpPr/>
          <p:nvPr/>
        </p:nvSpPr>
        <p:spPr>
          <a:xfrm>
            <a:off x="4917250" y="3471145"/>
            <a:ext cx="1980812" cy="1136105"/>
          </a:xfrm>
          <a:prstGeom prst="wedgeEllipseCallout">
            <a:avLst>
              <a:gd name="adj1" fmla="val 1424"/>
              <a:gd name="adj2" fmla="val 11280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본인의 예약 취소 가능</a:t>
            </a:r>
          </a:p>
        </p:txBody>
      </p:sp>
      <p:sp>
        <p:nvSpPr>
          <p:cNvPr id="62" name="Cross 48">
            <a:extLst>
              <a:ext uri="{FF2B5EF4-FFF2-40B4-BE49-F238E27FC236}">
                <a16:creationId xmlns:a16="http://schemas.microsoft.com/office/drawing/2014/main" id="{C1AB02B7-7B47-3F41-97AD-1FCB24227EF3}"/>
              </a:ext>
            </a:extLst>
          </p:cNvPr>
          <p:cNvSpPr/>
          <p:nvPr/>
        </p:nvSpPr>
        <p:spPr>
          <a:xfrm rot="2700000">
            <a:off x="5721926" y="5341310"/>
            <a:ext cx="342740" cy="362497"/>
          </a:xfrm>
          <a:prstGeom prst="plus">
            <a:avLst>
              <a:gd name="adj" fmla="val 43403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967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0" y="1054099"/>
            <a:ext cx="6858000" cy="94597"/>
          </a:xfrm>
          <a:prstGeom prst="rect">
            <a:avLst/>
          </a:prstGeom>
          <a:solidFill>
            <a:srgbClr val="5DD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909" y="444499"/>
            <a:ext cx="457200" cy="4572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21019" y="145169"/>
            <a:ext cx="2203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32B8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SYLVY</a:t>
            </a:r>
            <a:endParaRPr lang="ko-KR" altLang="en-US" sz="5400" b="1" dirty="0">
              <a:solidFill>
                <a:srgbClr val="32B87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58" y="293938"/>
            <a:ext cx="671261" cy="671261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436792" y="1254656"/>
            <a:ext cx="5984413" cy="7085523"/>
            <a:chOff x="436792" y="1254656"/>
            <a:chExt cx="5984413" cy="7085523"/>
          </a:xfrm>
        </p:grpSpPr>
        <p:grpSp>
          <p:nvGrpSpPr>
            <p:cNvPr id="15" name="그룹 14"/>
            <p:cNvGrpSpPr/>
            <p:nvPr/>
          </p:nvGrpSpPr>
          <p:grpSpPr>
            <a:xfrm>
              <a:off x="436792" y="1254656"/>
              <a:ext cx="5984413" cy="7085523"/>
              <a:chOff x="436792" y="1233391"/>
              <a:chExt cx="5984413" cy="7085523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436792" y="2911082"/>
                <a:ext cx="5984413" cy="5407832"/>
                <a:chOff x="436792" y="2911082"/>
                <a:chExt cx="5984413" cy="5407832"/>
              </a:xfrm>
            </p:grpSpPr>
            <p:sp>
              <p:nvSpPr>
                <p:cNvPr id="40" name="Rounded Rectangle 4">
                  <a:extLst>
                    <a:ext uri="{FF2B5EF4-FFF2-40B4-BE49-F238E27FC236}">
                      <a16:creationId xmlns:a16="http://schemas.microsoft.com/office/drawing/2014/main" id="{DA833EEE-041D-C742-A566-37E6E8DFE73F}"/>
                    </a:ext>
                  </a:extLst>
                </p:cNvPr>
                <p:cNvSpPr/>
                <p:nvPr/>
              </p:nvSpPr>
              <p:spPr>
                <a:xfrm>
                  <a:off x="436792" y="2911082"/>
                  <a:ext cx="5984413" cy="5407832"/>
                </a:xfrm>
                <a:prstGeom prst="roundRect">
                  <a:avLst>
                    <a:gd name="adj" fmla="val 6587"/>
                  </a:avLst>
                </a:prstGeom>
                <a:solidFill>
                  <a:schemeClr val="bg1"/>
                </a:solidFill>
                <a:ln w="57150">
                  <a:solidFill>
                    <a:srgbClr val="32B87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41" name="그룹 40"/>
                <p:cNvGrpSpPr/>
                <p:nvPr/>
              </p:nvGrpSpPr>
              <p:grpSpPr>
                <a:xfrm>
                  <a:off x="622905" y="3118350"/>
                  <a:ext cx="5612368" cy="2763639"/>
                  <a:chOff x="622905" y="3118350"/>
                  <a:chExt cx="5612368" cy="2763639"/>
                </a:xfrm>
              </p:grpSpPr>
              <p:grpSp>
                <p:nvGrpSpPr>
                  <p:cNvPr id="42" name="그룹 41"/>
                  <p:cNvGrpSpPr/>
                  <p:nvPr/>
                </p:nvGrpSpPr>
                <p:grpSpPr>
                  <a:xfrm>
                    <a:off x="623088" y="3118350"/>
                    <a:ext cx="5612185" cy="862018"/>
                    <a:chOff x="623088" y="3118350"/>
                    <a:chExt cx="5612185" cy="862018"/>
                  </a:xfrm>
                </p:grpSpPr>
                <p:grpSp>
                  <p:nvGrpSpPr>
                    <p:cNvPr id="55" name="Group 44">
                      <a:extLst>
                        <a:ext uri="{FF2B5EF4-FFF2-40B4-BE49-F238E27FC236}">
                          <a16:creationId xmlns:a16="http://schemas.microsoft.com/office/drawing/2014/main" id="{18D21BDC-3726-CB4D-96AD-1C62D0707DD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3088" y="3118350"/>
                      <a:ext cx="5612185" cy="862018"/>
                      <a:chOff x="622905" y="4221159"/>
                      <a:chExt cx="5612185" cy="862018"/>
                    </a:xfrm>
                    <a:solidFill>
                      <a:srgbClr val="5DD39B"/>
                    </a:solidFill>
                  </p:grpSpPr>
                  <p:sp>
                    <p:nvSpPr>
                      <p:cNvPr id="57" name="Rounded Rectangle 45">
                        <a:extLst>
                          <a:ext uri="{FF2B5EF4-FFF2-40B4-BE49-F238E27FC236}">
                            <a16:creationId xmlns:a16="http://schemas.microsoft.com/office/drawing/2014/main" id="{5DE9E086-4E81-634F-8FFC-2837EC599F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2905" y="4221159"/>
                        <a:ext cx="5612185" cy="862018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rgbClr val="5DD39B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C3CDA843-9E80-E843-85F1-779290CC64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80397" y="4646863"/>
                        <a:ext cx="4572085" cy="369332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rgbClr val="5DD39B"/>
                        </a:solidFill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b="1" dirty="0">
                            <a:solidFill>
                              <a:schemeClr val="bg1"/>
                            </a:solidFill>
                            <a:latin typeface="+mn-ea"/>
                          </a:rPr>
                          <a:t>’Methanol’</a:t>
                        </a:r>
                        <a:r>
                          <a:rPr lang="ko-KR" altLang="en-US" b="1" dirty="0">
                            <a:solidFill>
                              <a:schemeClr val="bg1"/>
                            </a:solidFill>
                            <a:latin typeface="+mn-ea"/>
                          </a:rPr>
                          <a:t>의 유효기한이 </a:t>
                        </a:r>
                        <a:r>
                          <a:rPr lang="en-US" altLang="ko-KR" b="1" dirty="0">
                            <a:solidFill>
                              <a:schemeClr val="bg1"/>
                            </a:solidFill>
                            <a:latin typeface="+mn-ea"/>
                          </a:rPr>
                          <a:t>7</a:t>
                        </a:r>
                        <a:r>
                          <a:rPr lang="ko-KR" altLang="en-US" b="1" dirty="0">
                            <a:solidFill>
                              <a:schemeClr val="bg1"/>
                            </a:solidFill>
                            <a:latin typeface="+mn-ea"/>
                          </a:rPr>
                          <a:t>일 남았습니다</a:t>
                        </a:r>
                        <a:r>
                          <a:rPr lang="en-US" altLang="ko-KR" b="1" dirty="0">
                            <a:solidFill>
                              <a:schemeClr val="bg1"/>
                            </a:solidFill>
                            <a:latin typeface="+mn-ea"/>
                          </a:rPr>
                          <a:t>.</a:t>
                        </a:r>
                        <a:endParaRPr lang="en-US" b="1" dirty="0">
                          <a:solidFill>
                            <a:schemeClr val="bg1"/>
                          </a:solidFill>
                          <a:latin typeface="+mn-ea"/>
                        </a:endParaRPr>
                      </a:p>
                    </p:txBody>
                  </p:sp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E845795B-067F-9748-B748-B74B620448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25009" y="4311613"/>
                        <a:ext cx="1370888" cy="369332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rgbClr val="5DD39B"/>
                        </a:solidFill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b="1" dirty="0">
                            <a:solidFill>
                              <a:schemeClr val="bg1"/>
                            </a:solidFill>
                            <a:latin typeface="+mn-ea"/>
                          </a:rPr>
                          <a:t>2019.10.08</a:t>
                        </a:r>
                        <a:endParaRPr lang="en-US" b="1" dirty="0">
                          <a:solidFill>
                            <a:schemeClr val="bg1"/>
                          </a:solidFill>
                          <a:latin typeface="+mn-ea"/>
                        </a:endParaRPr>
                      </a:p>
                    </p:txBody>
                  </p:sp>
                </p:grpSp>
                <p:sp>
                  <p:nvSpPr>
                    <p:cNvPr id="56" name="Cross 48">
                      <a:extLst>
                        <a:ext uri="{FF2B5EF4-FFF2-40B4-BE49-F238E27FC236}">
                          <a16:creationId xmlns:a16="http://schemas.microsoft.com/office/drawing/2014/main" id="{FEAD38F1-1ED7-0C47-8D9D-0736FBB97608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5630985" y="3314410"/>
                      <a:ext cx="459286" cy="459286"/>
                    </a:xfrm>
                    <a:prstGeom prst="plus">
                      <a:avLst>
                        <a:gd name="adj" fmla="val 36711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43" name="그룹 42"/>
                  <p:cNvGrpSpPr/>
                  <p:nvPr/>
                </p:nvGrpSpPr>
                <p:grpSpPr>
                  <a:xfrm>
                    <a:off x="622905" y="4068264"/>
                    <a:ext cx="5612185" cy="862018"/>
                    <a:chOff x="622905" y="4068264"/>
                    <a:chExt cx="5612185" cy="862018"/>
                  </a:xfrm>
                </p:grpSpPr>
                <p:grpSp>
                  <p:nvGrpSpPr>
                    <p:cNvPr id="50" name="Group 21">
                      <a:extLst>
                        <a:ext uri="{FF2B5EF4-FFF2-40B4-BE49-F238E27FC236}">
                          <a16:creationId xmlns:a16="http://schemas.microsoft.com/office/drawing/2014/main" id="{F230244E-6C71-DB45-A9F5-28D88C3E71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2905" y="4068264"/>
                      <a:ext cx="5612185" cy="862018"/>
                      <a:chOff x="622905" y="4221159"/>
                      <a:chExt cx="5612185" cy="862018"/>
                    </a:xfrm>
                    <a:solidFill>
                      <a:srgbClr val="5DD39B"/>
                    </a:solidFill>
                  </p:grpSpPr>
                  <p:sp>
                    <p:nvSpPr>
                      <p:cNvPr id="52" name="Rounded Rectangle 33">
                        <a:extLst>
                          <a:ext uri="{FF2B5EF4-FFF2-40B4-BE49-F238E27FC236}">
                            <a16:creationId xmlns:a16="http://schemas.microsoft.com/office/drawing/2014/main" id="{2AFD63CB-617F-EB42-B84F-2A65A0CA36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2905" y="4221159"/>
                        <a:ext cx="5612185" cy="862018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rgbClr val="5DD39B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53" name="TextBox 52">
                        <a:extLst>
                          <a:ext uri="{FF2B5EF4-FFF2-40B4-BE49-F238E27FC236}">
                            <a16:creationId xmlns:a16="http://schemas.microsoft.com/office/drawing/2014/main" id="{B48664B8-3F2C-8B46-A4F0-ABEA4F6BA35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80397" y="4646863"/>
                        <a:ext cx="4477508" cy="369332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rgbClr val="5DD39B"/>
                        </a:solidFill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b="1" dirty="0">
                            <a:solidFill>
                              <a:schemeClr val="bg1"/>
                            </a:solidFill>
                            <a:latin typeface="+mn-ea"/>
                          </a:rPr>
                          <a:t>’Hexane’</a:t>
                        </a:r>
                        <a:r>
                          <a:rPr lang="ko-KR" altLang="en-US" b="1" dirty="0">
                            <a:solidFill>
                              <a:schemeClr val="bg1"/>
                            </a:solidFill>
                            <a:latin typeface="+mn-ea"/>
                          </a:rPr>
                          <a:t>의 유효기간이 </a:t>
                        </a:r>
                        <a:r>
                          <a:rPr lang="en-US" altLang="ko-KR" b="1" dirty="0">
                            <a:solidFill>
                              <a:schemeClr val="bg1"/>
                            </a:solidFill>
                            <a:latin typeface="+mn-ea"/>
                          </a:rPr>
                          <a:t>15</a:t>
                        </a:r>
                        <a:r>
                          <a:rPr lang="ko-KR" altLang="en-US" b="1" dirty="0">
                            <a:solidFill>
                              <a:schemeClr val="bg1"/>
                            </a:solidFill>
                            <a:latin typeface="+mn-ea"/>
                          </a:rPr>
                          <a:t>일 남았습니다</a:t>
                        </a:r>
                        <a:r>
                          <a:rPr lang="en-US" altLang="ko-KR" b="1" dirty="0">
                            <a:solidFill>
                              <a:schemeClr val="bg1"/>
                            </a:solidFill>
                            <a:latin typeface="+mn-ea"/>
                          </a:rPr>
                          <a:t>.</a:t>
                        </a:r>
                        <a:endParaRPr lang="en-US" b="1" dirty="0">
                          <a:solidFill>
                            <a:schemeClr val="bg1"/>
                          </a:solidFill>
                          <a:latin typeface="+mn-ea"/>
                        </a:endParaRPr>
                      </a:p>
                    </p:txBody>
                  </p:sp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CB8137CB-0C78-A840-A6C9-A319928380E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25009" y="4311613"/>
                        <a:ext cx="1370888" cy="369332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rgbClr val="5DD39B"/>
                        </a:solidFill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b="1" dirty="0">
                            <a:solidFill>
                              <a:schemeClr val="bg1"/>
                            </a:solidFill>
                            <a:latin typeface="+mn-ea"/>
                          </a:rPr>
                          <a:t>2019.10.08</a:t>
                        </a:r>
                        <a:endParaRPr lang="en-US" b="1" dirty="0">
                          <a:solidFill>
                            <a:schemeClr val="bg1"/>
                          </a:solidFill>
                          <a:latin typeface="+mn-ea"/>
                        </a:endParaRPr>
                      </a:p>
                    </p:txBody>
                  </p:sp>
                </p:grpSp>
                <p:sp>
                  <p:nvSpPr>
                    <p:cNvPr id="51" name="Cross 49">
                      <a:extLst>
                        <a:ext uri="{FF2B5EF4-FFF2-40B4-BE49-F238E27FC236}">
                          <a16:creationId xmlns:a16="http://schemas.microsoft.com/office/drawing/2014/main" id="{C70C3EEB-8676-664B-B2C7-3AA81E0F54C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5625273" y="4275030"/>
                      <a:ext cx="459286" cy="459286"/>
                    </a:xfrm>
                    <a:prstGeom prst="plus">
                      <a:avLst>
                        <a:gd name="adj" fmla="val 36711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4" name="그룹 43"/>
                  <p:cNvGrpSpPr/>
                  <p:nvPr/>
                </p:nvGrpSpPr>
                <p:grpSpPr>
                  <a:xfrm>
                    <a:off x="622905" y="5019971"/>
                    <a:ext cx="5612185" cy="862018"/>
                    <a:chOff x="622905" y="5019971"/>
                    <a:chExt cx="5612185" cy="862018"/>
                  </a:xfrm>
                </p:grpSpPr>
                <p:grpSp>
                  <p:nvGrpSpPr>
                    <p:cNvPr id="45" name="Group 40">
                      <a:extLst>
                        <a:ext uri="{FF2B5EF4-FFF2-40B4-BE49-F238E27FC236}">
                          <a16:creationId xmlns:a16="http://schemas.microsoft.com/office/drawing/2014/main" id="{B623CC80-125E-7E42-9377-F23B0B203E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2905" y="5019971"/>
                      <a:ext cx="5612185" cy="862018"/>
                      <a:chOff x="622905" y="4221159"/>
                      <a:chExt cx="5612185" cy="862018"/>
                    </a:xfrm>
                    <a:solidFill>
                      <a:srgbClr val="5DD39B"/>
                    </a:solidFill>
                  </p:grpSpPr>
                  <p:sp>
                    <p:nvSpPr>
                      <p:cNvPr id="47" name="Rounded Rectangle 41">
                        <a:extLst>
                          <a:ext uri="{FF2B5EF4-FFF2-40B4-BE49-F238E27FC236}">
                            <a16:creationId xmlns:a16="http://schemas.microsoft.com/office/drawing/2014/main" id="{95F7B494-666E-0947-936C-B4EA8F4D6D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2905" y="4221159"/>
                        <a:ext cx="5612185" cy="862018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rgbClr val="5DD39B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D335DA3C-6330-C540-8535-F75B69056D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80397" y="4646863"/>
                        <a:ext cx="4213013" cy="369332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rgbClr val="5DD39B"/>
                        </a:solidFill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b="1" dirty="0">
                            <a:solidFill>
                              <a:schemeClr val="bg1"/>
                            </a:solidFill>
                            <a:latin typeface="+mn-ea"/>
                          </a:rPr>
                          <a:t>‘Benzene 1’</a:t>
                        </a:r>
                        <a:r>
                          <a:rPr lang="ko-KR" altLang="en-US" b="1" dirty="0">
                            <a:solidFill>
                              <a:schemeClr val="bg1"/>
                            </a:solidFill>
                            <a:latin typeface="+mn-ea"/>
                          </a:rPr>
                          <a:t>의 유효기간이 오늘입니다</a:t>
                        </a:r>
                        <a:r>
                          <a:rPr lang="en-US" altLang="ko-KR" b="1" dirty="0">
                            <a:solidFill>
                              <a:schemeClr val="bg1"/>
                            </a:solidFill>
                            <a:latin typeface="+mn-ea"/>
                          </a:rPr>
                          <a:t>.</a:t>
                        </a:r>
                        <a:endParaRPr lang="en-US" b="1" dirty="0">
                          <a:solidFill>
                            <a:schemeClr val="bg1"/>
                          </a:solidFill>
                          <a:latin typeface="+mn-ea"/>
                        </a:endParaRPr>
                      </a:p>
                    </p:txBody>
                  </p:sp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F599EC63-C3A3-6047-9735-05B06928AC0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25009" y="4311613"/>
                        <a:ext cx="1370888" cy="369332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rgbClr val="5DD39B"/>
                        </a:solidFill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b="1" dirty="0">
                            <a:solidFill>
                              <a:schemeClr val="bg1"/>
                            </a:solidFill>
                            <a:latin typeface="+mn-ea"/>
                          </a:rPr>
                          <a:t>2019.10.08</a:t>
                        </a:r>
                        <a:endParaRPr lang="en-US" b="1" dirty="0">
                          <a:solidFill>
                            <a:schemeClr val="bg1"/>
                          </a:solidFill>
                          <a:latin typeface="+mn-ea"/>
                        </a:endParaRPr>
                      </a:p>
                    </p:txBody>
                  </p:sp>
                </p:grpSp>
                <p:sp>
                  <p:nvSpPr>
                    <p:cNvPr id="46" name="Cross 52">
                      <a:extLst>
                        <a:ext uri="{FF2B5EF4-FFF2-40B4-BE49-F238E27FC236}">
                          <a16:creationId xmlns:a16="http://schemas.microsoft.com/office/drawing/2014/main" id="{D808FBB9-517A-EA4A-B1BB-4BC48E3AB270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5635091" y="5221338"/>
                      <a:ext cx="459286" cy="459286"/>
                    </a:xfrm>
                    <a:prstGeom prst="plus">
                      <a:avLst>
                        <a:gd name="adj" fmla="val 36711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7" name="그룹 16"/>
              <p:cNvGrpSpPr/>
              <p:nvPr/>
            </p:nvGrpSpPr>
            <p:grpSpPr>
              <a:xfrm>
                <a:off x="1155803" y="1233391"/>
                <a:ext cx="4692296" cy="1557248"/>
                <a:chOff x="1155803" y="1233391"/>
                <a:chExt cx="4692296" cy="1557248"/>
              </a:xfrm>
            </p:grpSpPr>
            <p:grpSp>
              <p:nvGrpSpPr>
                <p:cNvPr id="36" name="그룹 35"/>
                <p:cNvGrpSpPr/>
                <p:nvPr/>
              </p:nvGrpSpPr>
              <p:grpSpPr>
                <a:xfrm>
                  <a:off x="2896265" y="1392146"/>
                  <a:ext cx="1107996" cy="1398493"/>
                  <a:chOff x="2875000" y="1392146"/>
                  <a:chExt cx="1107996" cy="1398493"/>
                </a:xfrm>
              </p:grpSpPr>
              <p:pic>
                <p:nvPicPr>
                  <p:cNvPr id="38" name="그림 27">
                    <a:extLst>
                      <a:ext uri="{FF2B5EF4-FFF2-40B4-BE49-F238E27FC236}">
                        <a16:creationId xmlns:a16="http://schemas.microsoft.com/office/drawing/2014/main" id="{720F4884-FB26-D346-81A7-C1466D2660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76098" y="1392146"/>
                    <a:ext cx="905803" cy="905803"/>
                  </a:xfrm>
                  <a:prstGeom prst="rect">
                    <a:avLst/>
                  </a:prstGeom>
                </p:spPr>
              </p:pic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E7A3338-566E-EF4D-844B-245AC87D629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5000" y="2421307"/>
                    <a:ext cx="11079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b="1" dirty="0"/>
                      <a:t>재고소진</a:t>
                    </a:r>
                    <a:endParaRPr lang="en-US" b="1" dirty="0"/>
                  </a:p>
                </p:txBody>
              </p:sp>
            </p:grpSp>
            <p:grpSp>
              <p:nvGrpSpPr>
                <p:cNvPr id="22" name="그룹 21"/>
                <p:cNvGrpSpPr/>
                <p:nvPr/>
              </p:nvGrpSpPr>
              <p:grpSpPr>
                <a:xfrm>
                  <a:off x="1155803" y="1392146"/>
                  <a:ext cx="1107996" cy="1388170"/>
                  <a:chOff x="1155803" y="1392146"/>
                  <a:chExt cx="1107996" cy="1388170"/>
                </a:xfrm>
              </p:grpSpPr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655E7044-154E-2F43-8A6F-8B52F9C55C50}"/>
                      </a:ext>
                    </a:extLst>
                  </p:cNvPr>
                  <p:cNvSpPr txBox="1"/>
                  <p:nvPr/>
                </p:nvSpPr>
                <p:spPr>
                  <a:xfrm>
                    <a:off x="1155803" y="2410984"/>
                    <a:ext cx="11079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b="1" dirty="0">
                        <a:solidFill>
                          <a:schemeClr val="accent5"/>
                        </a:solidFill>
                      </a:rPr>
                      <a:t>유효기간</a:t>
                    </a:r>
                    <a:endParaRPr lang="en-US" b="1" dirty="0">
                      <a:solidFill>
                        <a:schemeClr val="accent5"/>
                      </a:solidFill>
                    </a:endParaRPr>
                  </a:p>
                </p:txBody>
              </p:sp>
              <p:pic>
                <p:nvPicPr>
                  <p:cNvPr id="35" name="그림 27">
                    <a:extLst>
                      <a:ext uri="{FF2B5EF4-FFF2-40B4-BE49-F238E27FC236}">
                        <a16:creationId xmlns:a16="http://schemas.microsoft.com/office/drawing/2014/main" id="{720F4884-FB26-D346-81A7-C1466D2660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79585" y="1392146"/>
                    <a:ext cx="905803" cy="90580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6" name="그룹 25"/>
                <p:cNvGrpSpPr/>
                <p:nvPr/>
              </p:nvGrpSpPr>
              <p:grpSpPr>
                <a:xfrm>
                  <a:off x="4619659" y="1233391"/>
                  <a:ext cx="1228440" cy="1557248"/>
                  <a:chOff x="2875001" y="1233391"/>
                  <a:chExt cx="1228440" cy="1557248"/>
                </a:xfrm>
              </p:grpSpPr>
              <p:grpSp>
                <p:nvGrpSpPr>
                  <p:cNvPr id="27" name="그룹 26"/>
                  <p:cNvGrpSpPr/>
                  <p:nvPr/>
                </p:nvGrpSpPr>
                <p:grpSpPr>
                  <a:xfrm>
                    <a:off x="2875001" y="1392146"/>
                    <a:ext cx="1107997" cy="1398493"/>
                    <a:chOff x="2875001" y="1392146"/>
                    <a:chExt cx="1107997" cy="1398493"/>
                  </a:xfrm>
                </p:grpSpPr>
                <p:pic>
                  <p:nvPicPr>
                    <p:cNvPr id="32" name="그림 27">
                      <a:extLst>
                        <a:ext uri="{FF2B5EF4-FFF2-40B4-BE49-F238E27FC236}">
                          <a16:creationId xmlns:a16="http://schemas.microsoft.com/office/drawing/2014/main" id="{720F4884-FB26-D346-81A7-C1466D2660C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976098" y="1392146"/>
                      <a:ext cx="905803" cy="90580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2E7A3338-566E-EF4D-844B-245AC87D62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75001" y="2421307"/>
                      <a:ext cx="110799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ko-KR" altLang="en-US" b="1" dirty="0"/>
                        <a:t>의심질병</a:t>
                      </a:r>
                      <a:endParaRPr lang="en-US" b="1" dirty="0"/>
                    </a:p>
                  </p:txBody>
                </p:sp>
              </p:grpSp>
              <p:sp>
                <p:nvSpPr>
                  <p:cNvPr id="30" name="Oval 31">
                    <a:extLst>
                      <a:ext uri="{FF2B5EF4-FFF2-40B4-BE49-F238E27FC236}">
                        <a16:creationId xmlns:a16="http://schemas.microsoft.com/office/drawing/2014/main" id="{D7FFB45D-3AC7-FD41-949F-C1083D8FA916}"/>
                      </a:ext>
                    </a:extLst>
                  </p:cNvPr>
                  <p:cNvSpPr/>
                  <p:nvPr/>
                </p:nvSpPr>
                <p:spPr>
                  <a:xfrm>
                    <a:off x="3581275" y="1233391"/>
                    <a:ext cx="522166" cy="522166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2400" b="1" dirty="0">
                        <a:latin typeface="+mn-ea"/>
                      </a:rPr>
                      <a:t>1</a:t>
                    </a:r>
                    <a:endParaRPr lang="en-US" sz="1600" b="1" dirty="0">
                      <a:latin typeface="+mn-ea"/>
                    </a:endParaRPr>
                  </a:p>
                </p:txBody>
              </p:sp>
            </p:grpSp>
          </p:grpSp>
        </p:grpSp>
        <p:sp>
          <p:nvSpPr>
            <p:cNvPr id="61" name="Oval 31">
              <a:extLst>
                <a:ext uri="{FF2B5EF4-FFF2-40B4-BE49-F238E27FC236}">
                  <a16:creationId xmlns:a16="http://schemas.microsoft.com/office/drawing/2014/main" id="{D7FFB45D-3AC7-FD41-949F-C1083D8FA916}"/>
                </a:ext>
              </a:extLst>
            </p:cNvPr>
            <p:cNvSpPr/>
            <p:nvPr/>
          </p:nvSpPr>
          <p:spPr>
            <a:xfrm>
              <a:off x="3602540" y="1254656"/>
              <a:ext cx="522166" cy="52216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+mn-ea"/>
                </a:rPr>
                <a:t>2</a:t>
              </a:r>
              <a:endParaRPr lang="en-US" sz="1600" b="1" dirty="0">
                <a:latin typeface="+mn-ea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0" y="8559800"/>
            <a:ext cx="6858000" cy="1330743"/>
            <a:chOff x="0" y="8559800"/>
            <a:chExt cx="6858000" cy="1330743"/>
          </a:xfrm>
        </p:grpSpPr>
        <p:grpSp>
          <p:nvGrpSpPr>
            <p:cNvPr id="64" name="그룹 63"/>
            <p:cNvGrpSpPr/>
            <p:nvPr/>
          </p:nvGrpSpPr>
          <p:grpSpPr>
            <a:xfrm>
              <a:off x="0" y="8559800"/>
              <a:ext cx="6858000" cy="1330743"/>
              <a:chOff x="0" y="8559800"/>
              <a:chExt cx="6858000" cy="1330743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0" y="8559800"/>
                <a:ext cx="6858000" cy="103515"/>
              </a:xfrm>
              <a:prstGeom prst="rect">
                <a:avLst/>
              </a:prstGeom>
              <a:solidFill>
                <a:srgbClr val="5DD3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7" name="그룹 66"/>
              <p:cNvGrpSpPr/>
              <p:nvPr/>
            </p:nvGrpSpPr>
            <p:grpSpPr>
              <a:xfrm>
                <a:off x="5373702" y="8864600"/>
                <a:ext cx="1266791" cy="1013243"/>
                <a:chOff x="5373702" y="8864600"/>
                <a:chExt cx="1266791" cy="1013243"/>
              </a:xfrm>
            </p:grpSpPr>
            <p:pic>
              <p:nvPicPr>
                <p:cNvPr id="77" name="그림 76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3957" y="8864600"/>
                  <a:ext cx="677512" cy="677512"/>
                </a:xfrm>
                <a:prstGeom prst="rect">
                  <a:avLst/>
                </a:prstGeom>
              </p:spPr>
            </p:pic>
            <p:sp>
              <p:nvSpPr>
                <p:cNvPr id="78" name="TextBox 77"/>
                <p:cNvSpPr txBox="1"/>
                <p:nvPr/>
              </p:nvSpPr>
              <p:spPr>
                <a:xfrm>
                  <a:off x="5373702" y="94777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my Group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68" name="그룹 67"/>
              <p:cNvGrpSpPr/>
              <p:nvPr/>
            </p:nvGrpSpPr>
            <p:grpSpPr>
              <a:xfrm>
                <a:off x="246003" y="8753224"/>
                <a:ext cx="1266791" cy="1137319"/>
                <a:chOff x="246003" y="8753224"/>
                <a:chExt cx="1266791" cy="1137319"/>
              </a:xfrm>
            </p:grpSpPr>
            <p:pic>
              <p:nvPicPr>
                <p:cNvPr id="75" name="그림 74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092" y="8753224"/>
                  <a:ext cx="711810" cy="711810"/>
                </a:xfrm>
                <a:prstGeom prst="rect">
                  <a:avLst/>
                </a:prstGeom>
              </p:spPr>
            </p:pic>
            <p:sp>
              <p:nvSpPr>
                <p:cNvPr id="76" name="TextBox 75"/>
                <p:cNvSpPr txBox="1"/>
                <p:nvPr/>
              </p:nvSpPr>
              <p:spPr>
                <a:xfrm>
                  <a:off x="246003" y="94904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  My Lab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69" name="그룹 68"/>
              <p:cNvGrpSpPr/>
              <p:nvPr/>
            </p:nvGrpSpPr>
            <p:grpSpPr>
              <a:xfrm>
                <a:off x="3661559" y="8824431"/>
                <a:ext cx="1411194" cy="1066112"/>
                <a:chOff x="3661559" y="8824431"/>
                <a:chExt cx="1411194" cy="1066112"/>
              </a:xfrm>
            </p:grpSpPr>
            <p:sp>
              <p:nvSpPr>
                <p:cNvPr id="73" name="TextBox 72"/>
                <p:cNvSpPr txBox="1"/>
                <p:nvPr/>
              </p:nvSpPr>
              <p:spPr>
                <a:xfrm>
                  <a:off x="3661559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Alarm</a:t>
                  </a:r>
                  <a:endParaRPr lang="ko-KR" alt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74" name="그림 7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9295" y="8824431"/>
                  <a:ext cx="666002" cy="666002"/>
                </a:xfrm>
                <a:prstGeom prst="rect">
                  <a:avLst/>
                </a:prstGeom>
              </p:spPr>
            </p:pic>
          </p:grpSp>
          <p:grpSp>
            <p:nvGrpSpPr>
              <p:cNvPr id="70" name="그룹 69"/>
              <p:cNvGrpSpPr/>
              <p:nvPr/>
            </p:nvGrpSpPr>
            <p:grpSpPr>
              <a:xfrm>
                <a:off x="1908845" y="8794081"/>
                <a:ext cx="1411194" cy="1096462"/>
                <a:chOff x="1908845" y="8794081"/>
                <a:chExt cx="1411194" cy="1096462"/>
              </a:xfrm>
            </p:grpSpPr>
            <p:sp>
              <p:nvSpPr>
                <p:cNvPr id="71" name="TextBox 70"/>
                <p:cNvSpPr txBox="1"/>
                <p:nvPr/>
              </p:nvSpPr>
              <p:spPr>
                <a:xfrm>
                  <a:off x="1908845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Apparatus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72" name="그림 71"/>
                <p:cNvPicPr>
                  <a:picLocks noChangeAspect="1"/>
                </p:cNvPicPr>
                <p:nvPr/>
              </p:nvPicPr>
              <p:blipFill>
                <a:blip r:embed="rId8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57668" y="8794081"/>
                  <a:ext cx="726701" cy="726701"/>
                </a:xfrm>
                <a:prstGeom prst="rect">
                  <a:avLst/>
                </a:prstGeom>
              </p:spPr>
            </p:pic>
          </p:grpSp>
        </p:grpSp>
        <p:sp>
          <p:nvSpPr>
            <p:cNvPr id="65" name="Oval 31">
              <a:extLst>
                <a:ext uri="{FF2B5EF4-FFF2-40B4-BE49-F238E27FC236}">
                  <a16:creationId xmlns:a16="http://schemas.microsoft.com/office/drawing/2014/main" id="{D7FFB45D-3AC7-FD41-949F-C1083D8FA916}"/>
                </a:ext>
              </a:extLst>
            </p:cNvPr>
            <p:cNvSpPr/>
            <p:nvPr/>
          </p:nvSpPr>
          <p:spPr>
            <a:xfrm>
              <a:off x="4433769" y="8722511"/>
              <a:ext cx="468000" cy="46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+mn-ea"/>
                </a:rPr>
                <a:t>3</a:t>
              </a:r>
              <a:endParaRPr lang="en-US" sz="12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6623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0" y="1054099"/>
            <a:ext cx="6858000" cy="94597"/>
          </a:xfrm>
          <a:prstGeom prst="rect">
            <a:avLst/>
          </a:prstGeom>
          <a:solidFill>
            <a:srgbClr val="5DD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909" y="444499"/>
            <a:ext cx="457200" cy="4572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21019" y="145169"/>
            <a:ext cx="2203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32B8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SYLVY</a:t>
            </a:r>
            <a:endParaRPr lang="ko-KR" altLang="en-US" sz="5400" b="1" dirty="0">
              <a:solidFill>
                <a:srgbClr val="32B87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58" y="293938"/>
            <a:ext cx="671261" cy="671261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436792" y="1254656"/>
            <a:ext cx="5984413" cy="7085523"/>
            <a:chOff x="436792" y="1254656"/>
            <a:chExt cx="5984413" cy="7085523"/>
          </a:xfrm>
        </p:grpSpPr>
        <p:grpSp>
          <p:nvGrpSpPr>
            <p:cNvPr id="15" name="그룹 14"/>
            <p:cNvGrpSpPr/>
            <p:nvPr/>
          </p:nvGrpSpPr>
          <p:grpSpPr>
            <a:xfrm>
              <a:off x="436792" y="1254656"/>
              <a:ext cx="5984413" cy="7085523"/>
              <a:chOff x="436792" y="1233391"/>
              <a:chExt cx="5984413" cy="7085523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436792" y="2911082"/>
                <a:ext cx="5984413" cy="5407832"/>
                <a:chOff x="436792" y="2911082"/>
                <a:chExt cx="5984413" cy="5407832"/>
              </a:xfrm>
            </p:grpSpPr>
            <p:sp>
              <p:nvSpPr>
                <p:cNvPr id="40" name="Rounded Rectangle 4">
                  <a:extLst>
                    <a:ext uri="{FF2B5EF4-FFF2-40B4-BE49-F238E27FC236}">
                      <a16:creationId xmlns:a16="http://schemas.microsoft.com/office/drawing/2014/main" id="{DA833EEE-041D-C742-A566-37E6E8DFE73F}"/>
                    </a:ext>
                  </a:extLst>
                </p:cNvPr>
                <p:cNvSpPr/>
                <p:nvPr/>
              </p:nvSpPr>
              <p:spPr>
                <a:xfrm>
                  <a:off x="436792" y="2911082"/>
                  <a:ext cx="5984413" cy="5407832"/>
                </a:xfrm>
                <a:prstGeom prst="roundRect">
                  <a:avLst>
                    <a:gd name="adj" fmla="val 6587"/>
                  </a:avLst>
                </a:prstGeom>
                <a:solidFill>
                  <a:schemeClr val="bg1"/>
                </a:solidFill>
                <a:ln w="57150">
                  <a:solidFill>
                    <a:srgbClr val="32B87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41" name="그룹 40"/>
                <p:cNvGrpSpPr/>
                <p:nvPr/>
              </p:nvGrpSpPr>
              <p:grpSpPr>
                <a:xfrm>
                  <a:off x="622905" y="3118350"/>
                  <a:ext cx="5612368" cy="2763639"/>
                  <a:chOff x="622905" y="3118350"/>
                  <a:chExt cx="5612368" cy="2763639"/>
                </a:xfrm>
              </p:grpSpPr>
              <p:grpSp>
                <p:nvGrpSpPr>
                  <p:cNvPr id="42" name="그룹 41"/>
                  <p:cNvGrpSpPr/>
                  <p:nvPr/>
                </p:nvGrpSpPr>
                <p:grpSpPr>
                  <a:xfrm>
                    <a:off x="623088" y="3118350"/>
                    <a:ext cx="5612185" cy="862018"/>
                    <a:chOff x="623088" y="3118350"/>
                    <a:chExt cx="5612185" cy="862018"/>
                  </a:xfrm>
                </p:grpSpPr>
                <p:grpSp>
                  <p:nvGrpSpPr>
                    <p:cNvPr id="55" name="Group 44">
                      <a:extLst>
                        <a:ext uri="{FF2B5EF4-FFF2-40B4-BE49-F238E27FC236}">
                          <a16:creationId xmlns:a16="http://schemas.microsoft.com/office/drawing/2014/main" id="{18D21BDC-3726-CB4D-96AD-1C62D0707DD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3088" y="3118350"/>
                      <a:ext cx="5612185" cy="862018"/>
                      <a:chOff x="622905" y="4221159"/>
                      <a:chExt cx="5612185" cy="862018"/>
                    </a:xfrm>
                    <a:solidFill>
                      <a:srgbClr val="5DD39B"/>
                    </a:solidFill>
                  </p:grpSpPr>
                  <p:sp>
                    <p:nvSpPr>
                      <p:cNvPr id="57" name="Rounded Rectangle 45">
                        <a:extLst>
                          <a:ext uri="{FF2B5EF4-FFF2-40B4-BE49-F238E27FC236}">
                            <a16:creationId xmlns:a16="http://schemas.microsoft.com/office/drawing/2014/main" id="{5DE9E086-4E81-634F-8FFC-2837EC599F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2905" y="4221159"/>
                        <a:ext cx="5612185" cy="862018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rgbClr val="5DD39B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C3CDA843-9E80-E843-85F1-779290CC64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80397" y="4646863"/>
                        <a:ext cx="4572085" cy="369332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rgbClr val="5DD39B"/>
                        </a:solidFill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b="1" dirty="0">
                            <a:solidFill>
                              <a:schemeClr val="bg1"/>
                            </a:solidFill>
                            <a:latin typeface="+mn-ea"/>
                          </a:rPr>
                          <a:t>’Methanol’</a:t>
                        </a:r>
                        <a:r>
                          <a:rPr lang="ko-KR" altLang="en-US" b="1" dirty="0">
                            <a:solidFill>
                              <a:schemeClr val="bg1"/>
                            </a:solidFill>
                            <a:latin typeface="+mn-ea"/>
                          </a:rPr>
                          <a:t>의 유효기한이 </a:t>
                        </a:r>
                        <a:r>
                          <a:rPr lang="en-US" altLang="ko-KR" b="1" dirty="0">
                            <a:solidFill>
                              <a:schemeClr val="bg1"/>
                            </a:solidFill>
                            <a:latin typeface="+mn-ea"/>
                          </a:rPr>
                          <a:t>7</a:t>
                        </a:r>
                        <a:r>
                          <a:rPr lang="ko-KR" altLang="en-US" b="1" dirty="0">
                            <a:solidFill>
                              <a:schemeClr val="bg1"/>
                            </a:solidFill>
                            <a:latin typeface="+mn-ea"/>
                          </a:rPr>
                          <a:t>일 남았습니다</a:t>
                        </a:r>
                        <a:r>
                          <a:rPr lang="en-US" altLang="ko-KR" b="1" dirty="0">
                            <a:solidFill>
                              <a:schemeClr val="bg1"/>
                            </a:solidFill>
                            <a:latin typeface="+mn-ea"/>
                          </a:rPr>
                          <a:t>.</a:t>
                        </a:r>
                        <a:endParaRPr lang="en-US" b="1" dirty="0">
                          <a:solidFill>
                            <a:schemeClr val="bg1"/>
                          </a:solidFill>
                          <a:latin typeface="+mn-ea"/>
                        </a:endParaRPr>
                      </a:p>
                    </p:txBody>
                  </p:sp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E845795B-067F-9748-B748-B74B620448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25009" y="4311613"/>
                        <a:ext cx="1370888" cy="369332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rgbClr val="5DD39B"/>
                        </a:solidFill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b="1" dirty="0">
                            <a:solidFill>
                              <a:schemeClr val="bg1"/>
                            </a:solidFill>
                            <a:latin typeface="+mn-ea"/>
                          </a:rPr>
                          <a:t>2019.10.08</a:t>
                        </a:r>
                        <a:endParaRPr lang="en-US" b="1" dirty="0">
                          <a:solidFill>
                            <a:schemeClr val="bg1"/>
                          </a:solidFill>
                          <a:latin typeface="+mn-ea"/>
                        </a:endParaRPr>
                      </a:p>
                    </p:txBody>
                  </p:sp>
                </p:grpSp>
                <p:sp>
                  <p:nvSpPr>
                    <p:cNvPr id="56" name="Cross 48">
                      <a:extLst>
                        <a:ext uri="{FF2B5EF4-FFF2-40B4-BE49-F238E27FC236}">
                          <a16:creationId xmlns:a16="http://schemas.microsoft.com/office/drawing/2014/main" id="{FEAD38F1-1ED7-0C47-8D9D-0736FBB97608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5630985" y="3314410"/>
                      <a:ext cx="459286" cy="459286"/>
                    </a:xfrm>
                    <a:prstGeom prst="plus">
                      <a:avLst>
                        <a:gd name="adj" fmla="val 36711"/>
                      </a:avLst>
                    </a:prstGeom>
                    <a:solidFill>
                      <a:schemeClr val="accent6">
                        <a:lumMod val="50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43" name="그룹 42"/>
                  <p:cNvGrpSpPr/>
                  <p:nvPr/>
                </p:nvGrpSpPr>
                <p:grpSpPr>
                  <a:xfrm>
                    <a:off x="622905" y="4068264"/>
                    <a:ext cx="5612185" cy="862018"/>
                    <a:chOff x="622905" y="4068264"/>
                    <a:chExt cx="5612185" cy="862018"/>
                  </a:xfrm>
                </p:grpSpPr>
                <p:grpSp>
                  <p:nvGrpSpPr>
                    <p:cNvPr id="50" name="Group 21">
                      <a:extLst>
                        <a:ext uri="{FF2B5EF4-FFF2-40B4-BE49-F238E27FC236}">
                          <a16:creationId xmlns:a16="http://schemas.microsoft.com/office/drawing/2014/main" id="{F230244E-6C71-DB45-A9F5-28D88C3E71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2905" y="4068264"/>
                      <a:ext cx="5612185" cy="862018"/>
                      <a:chOff x="622905" y="4221159"/>
                      <a:chExt cx="5612185" cy="862018"/>
                    </a:xfrm>
                    <a:solidFill>
                      <a:srgbClr val="5DD39B"/>
                    </a:solidFill>
                  </p:grpSpPr>
                  <p:sp>
                    <p:nvSpPr>
                      <p:cNvPr id="52" name="Rounded Rectangle 33">
                        <a:extLst>
                          <a:ext uri="{FF2B5EF4-FFF2-40B4-BE49-F238E27FC236}">
                            <a16:creationId xmlns:a16="http://schemas.microsoft.com/office/drawing/2014/main" id="{2AFD63CB-617F-EB42-B84F-2A65A0CA36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2905" y="4221159"/>
                        <a:ext cx="5612185" cy="862018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rgbClr val="5DD39B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53" name="TextBox 52">
                        <a:extLst>
                          <a:ext uri="{FF2B5EF4-FFF2-40B4-BE49-F238E27FC236}">
                            <a16:creationId xmlns:a16="http://schemas.microsoft.com/office/drawing/2014/main" id="{B48664B8-3F2C-8B46-A4F0-ABEA4F6BA35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80397" y="4646863"/>
                        <a:ext cx="4477508" cy="369332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rgbClr val="5DD39B"/>
                        </a:solidFill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b="1" dirty="0">
                            <a:solidFill>
                              <a:schemeClr val="bg1"/>
                            </a:solidFill>
                            <a:latin typeface="+mn-ea"/>
                          </a:rPr>
                          <a:t>’Hexane’</a:t>
                        </a:r>
                        <a:r>
                          <a:rPr lang="ko-KR" altLang="en-US" b="1" dirty="0">
                            <a:solidFill>
                              <a:schemeClr val="bg1"/>
                            </a:solidFill>
                            <a:latin typeface="+mn-ea"/>
                          </a:rPr>
                          <a:t>의 유효기간이 </a:t>
                        </a:r>
                        <a:r>
                          <a:rPr lang="en-US" altLang="ko-KR" b="1" dirty="0">
                            <a:solidFill>
                              <a:schemeClr val="bg1"/>
                            </a:solidFill>
                            <a:latin typeface="+mn-ea"/>
                          </a:rPr>
                          <a:t>15</a:t>
                        </a:r>
                        <a:r>
                          <a:rPr lang="ko-KR" altLang="en-US" b="1" dirty="0">
                            <a:solidFill>
                              <a:schemeClr val="bg1"/>
                            </a:solidFill>
                            <a:latin typeface="+mn-ea"/>
                          </a:rPr>
                          <a:t>일 남았습니다</a:t>
                        </a:r>
                        <a:r>
                          <a:rPr lang="en-US" altLang="ko-KR" b="1" dirty="0">
                            <a:solidFill>
                              <a:schemeClr val="bg1"/>
                            </a:solidFill>
                            <a:latin typeface="+mn-ea"/>
                          </a:rPr>
                          <a:t>.</a:t>
                        </a:r>
                        <a:endParaRPr lang="en-US" b="1" dirty="0">
                          <a:solidFill>
                            <a:schemeClr val="bg1"/>
                          </a:solidFill>
                          <a:latin typeface="+mn-ea"/>
                        </a:endParaRPr>
                      </a:p>
                    </p:txBody>
                  </p:sp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CB8137CB-0C78-A840-A6C9-A319928380E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25009" y="4311613"/>
                        <a:ext cx="1370888" cy="369332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rgbClr val="5DD39B"/>
                        </a:solidFill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b="1" dirty="0">
                            <a:solidFill>
                              <a:schemeClr val="bg1"/>
                            </a:solidFill>
                            <a:latin typeface="+mn-ea"/>
                          </a:rPr>
                          <a:t>2019.10.08</a:t>
                        </a:r>
                        <a:endParaRPr lang="en-US" b="1" dirty="0">
                          <a:solidFill>
                            <a:schemeClr val="bg1"/>
                          </a:solidFill>
                          <a:latin typeface="+mn-ea"/>
                        </a:endParaRPr>
                      </a:p>
                    </p:txBody>
                  </p:sp>
                </p:grpSp>
                <p:sp>
                  <p:nvSpPr>
                    <p:cNvPr id="51" name="Cross 49">
                      <a:extLst>
                        <a:ext uri="{FF2B5EF4-FFF2-40B4-BE49-F238E27FC236}">
                          <a16:creationId xmlns:a16="http://schemas.microsoft.com/office/drawing/2014/main" id="{C70C3EEB-8676-664B-B2C7-3AA81E0F54C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5625273" y="4275030"/>
                      <a:ext cx="459286" cy="459286"/>
                    </a:xfrm>
                    <a:prstGeom prst="plus">
                      <a:avLst>
                        <a:gd name="adj" fmla="val 36711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4" name="그룹 43"/>
                  <p:cNvGrpSpPr/>
                  <p:nvPr/>
                </p:nvGrpSpPr>
                <p:grpSpPr>
                  <a:xfrm>
                    <a:off x="622905" y="5019971"/>
                    <a:ext cx="5612185" cy="862018"/>
                    <a:chOff x="622905" y="5019971"/>
                    <a:chExt cx="5612185" cy="862018"/>
                  </a:xfrm>
                </p:grpSpPr>
                <p:grpSp>
                  <p:nvGrpSpPr>
                    <p:cNvPr id="45" name="Group 40">
                      <a:extLst>
                        <a:ext uri="{FF2B5EF4-FFF2-40B4-BE49-F238E27FC236}">
                          <a16:creationId xmlns:a16="http://schemas.microsoft.com/office/drawing/2014/main" id="{B623CC80-125E-7E42-9377-F23B0B203E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2905" y="5019971"/>
                      <a:ext cx="5612185" cy="862018"/>
                      <a:chOff x="622905" y="4221159"/>
                      <a:chExt cx="5612185" cy="862018"/>
                    </a:xfrm>
                    <a:solidFill>
                      <a:srgbClr val="5DD39B"/>
                    </a:solidFill>
                  </p:grpSpPr>
                  <p:sp>
                    <p:nvSpPr>
                      <p:cNvPr id="47" name="Rounded Rectangle 41">
                        <a:extLst>
                          <a:ext uri="{FF2B5EF4-FFF2-40B4-BE49-F238E27FC236}">
                            <a16:creationId xmlns:a16="http://schemas.microsoft.com/office/drawing/2014/main" id="{95F7B494-666E-0947-936C-B4EA8F4D6D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2905" y="4221159"/>
                        <a:ext cx="5612185" cy="862018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rgbClr val="5DD39B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D335DA3C-6330-C540-8535-F75B69056D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80397" y="4646863"/>
                        <a:ext cx="4213013" cy="369332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rgbClr val="5DD39B"/>
                        </a:solidFill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b="1" dirty="0">
                            <a:solidFill>
                              <a:schemeClr val="bg1"/>
                            </a:solidFill>
                            <a:latin typeface="+mn-ea"/>
                          </a:rPr>
                          <a:t>‘Benzene 1’</a:t>
                        </a:r>
                        <a:r>
                          <a:rPr lang="ko-KR" altLang="en-US" b="1" dirty="0">
                            <a:solidFill>
                              <a:schemeClr val="bg1"/>
                            </a:solidFill>
                            <a:latin typeface="+mn-ea"/>
                          </a:rPr>
                          <a:t>의 유효기간이 오늘입니다</a:t>
                        </a:r>
                        <a:r>
                          <a:rPr lang="en-US" altLang="ko-KR" b="1" dirty="0">
                            <a:solidFill>
                              <a:schemeClr val="bg1"/>
                            </a:solidFill>
                            <a:latin typeface="+mn-ea"/>
                          </a:rPr>
                          <a:t>.</a:t>
                        </a:r>
                        <a:endParaRPr lang="en-US" b="1" dirty="0">
                          <a:solidFill>
                            <a:schemeClr val="bg1"/>
                          </a:solidFill>
                          <a:latin typeface="+mn-ea"/>
                        </a:endParaRPr>
                      </a:p>
                    </p:txBody>
                  </p:sp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F599EC63-C3A3-6047-9735-05B06928AC0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25009" y="4311613"/>
                        <a:ext cx="1370888" cy="369332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rgbClr val="5DD39B"/>
                        </a:solidFill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b="1" dirty="0">
                            <a:solidFill>
                              <a:schemeClr val="bg1"/>
                            </a:solidFill>
                            <a:latin typeface="+mn-ea"/>
                          </a:rPr>
                          <a:t>2019.10.08</a:t>
                        </a:r>
                        <a:endParaRPr lang="en-US" b="1" dirty="0">
                          <a:solidFill>
                            <a:schemeClr val="bg1"/>
                          </a:solidFill>
                          <a:latin typeface="+mn-ea"/>
                        </a:endParaRPr>
                      </a:p>
                    </p:txBody>
                  </p:sp>
                </p:grpSp>
                <p:sp>
                  <p:nvSpPr>
                    <p:cNvPr id="46" name="Cross 52">
                      <a:extLst>
                        <a:ext uri="{FF2B5EF4-FFF2-40B4-BE49-F238E27FC236}">
                          <a16:creationId xmlns:a16="http://schemas.microsoft.com/office/drawing/2014/main" id="{D808FBB9-517A-EA4A-B1BB-4BC48E3AB270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5635091" y="5221338"/>
                      <a:ext cx="459286" cy="459286"/>
                    </a:xfrm>
                    <a:prstGeom prst="plus">
                      <a:avLst>
                        <a:gd name="adj" fmla="val 36711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7" name="그룹 16"/>
              <p:cNvGrpSpPr/>
              <p:nvPr/>
            </p:nvGrpSpPr>
            <p:grpSpPr>
              <a:xfrm>
                <a:off x="1155803" y="1233391"/>
                <a:ext cx="4692296" cy="1557248"/>
                <a:chOff x="1155803" y="1233391"/>
                <a:chExt cx="4692296" cy="1557248"/>
              </a:xfrm>
            </p:grpSpPr>
            <p:grpSp>
              <p:nvGrpSpPr>
                <p:cNvPr id="36" name="그룹 35"/>
                <p:cNvGrpSpPr/>
                <p:nvPr/>
              </p:nvGrpSpPr>
              <p:grpSpPr>
                <a:xfrm>
                  <a:off x="2896265" y="1392146"/>
                  <a:ext cx="1107996" cy="1398493"/>
                  <a:chOff x="2875000" y="1392146"/>
                  <a:chExt cx="1107996" cy="1398493"/>
                </a:xfrm>
              </p:grpSpPr>
              <p:pic>
                <p:nvPicPr>
                  <p:cNvPr id="38" name="그림 27">
                    <a:extLst>
                      <a:ext uri="{FF2B5EF4-FFF2-40B4-BE49-F238E27FC236}">
                        <a16:creationId xmlns:a16="http://schemas.microsoft.com/office/drawing/2014/main" id="{720F4884-FB26-D346-81A7-C1466D2660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76098" y="1392146"/>
                    <a:ext cx="905803" cy="905803"/>
                  </a:xfrm>
                  <a:prstGeom prst="rect">
                    <a:avLst/>
                  </a:prstGeom>
                </p:spPr>
              </p:pic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E7A3338-566E-EF4D-844B-245AC87D629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5000" y="2421307"/>
                    <a:ext cx="11079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b="1" dirty="0"/>
                      <a:t>재고소진</a:t>
                    </a:r>
                    <a:endParaRPr lang="en-US" b="1" dirty="0"/>
                  </a:p>
                </p:txBody>
              </p:sp>
            </p:grpSp>
            <p:grpSp>
              <p:nvGrpSpPr>
                <p:cNvPr id="22" name="그룹 21"/>
                <p:cNvGrpSpPr/>
                <p:nvPr/>
              </p:nvGrpSpPr>
              <p:grpSpPr>
                <a:xfrm>
                  <a:off x="1155803" y="1392146"/>
                  <a:ext cx="1107996" cy="1388170"/>
                  <a:chOff x="1155803" y="1392146"/>
                  <a:chExt cx="1107996" cy="1388170"/>
                </a:xfrm>
              </p:grpSpPr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655E7044-154E-2F43-8A6F-8B52F9C55C50}"/>
                      </a:ext>
                    </a:extLst>
                  </p:cNvPr>
                  <p:cNvSpPr txBox="1"/>
                  <p:nvPr/>
                </p:nvSpPr>
                <p:spPr>
                  <a:xfrm>
                    <a:off x="1155803" y="2410984"/>
                    <a:ext cx="11079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b="1" dirty="0">
                        <a:solidFill>
                          <a:schemeClr val="accent5"/>
                        </a:solidFill>
                      </a:rPr>
                      <a:t>유효기간</a:t>
                    </a:r>
                    <a:endParaRPr lang="en-US" b="1" dirty="0">
                      <a:solidFill>
                        <a:schemeClr val="accent5"/>
                      </a:solidFill>
                    </a:endParaRPr>
                  </a:p>
                </p:txBody>
              </p:sp>
              <p:pic>
                <p:nvPicPr>
                  <p:cNvPr id="35" name="그림 27">
                    <a:extLst>
                      <a:ext uri="{FF2B5EF4-FFF2-40B4-BE49-F238E27FC236}">
                        <a16:creationId xmlns:a16="http://schemas.microsoft.com/office/drawing/2014/main" id="{720F4884-FB26-D346-81A7-C1466D2660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79585" y="1392146"/>
                    <a:ext cx="905803" cy="90580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6" name="그룹 25"/>
                <p:cNvGrpSpPr/>
                <p:nvPr/>
              </p:nvGrpSpPr>
              <p:grpSpPr>
                <a:xfrm>
                  <a:off x="4619659" y="1233391"/>
                  <a:ext cx="1228440" cy="1557248"/>
                  <a:chOff x="2875001" y="1233391"/>
                  <a:chExt cx="1228440" cy="1557248"/>
                </a:xfrm>
              </p:grpSpPr>
              <p:grpSp>
                <p:nvGrpSpPr>
                  <p:cNvPr id="27" name="그룹 26"/>
                  <p:cNvGrpSpPr/>
                  <p:nvPr/>
                </p:nvGrpSpPr>
                <p:grpSpPr>
                  <a:xfrm>
                    <a:off x="2875001" y="1392146"/>
                    <a:ext cx="1107997" cy="1398493"/>
                    <a:chOff x="2875001" y="1392146"/>
                    <a:chExt cx="1107997" cy="1398493"/>
                  </a:xfrm>
                </p:grpSpPr>
                <p:pic>
                  <p:nvPicPr>
                    <p:cNvPr id="32" name="그림 27">
                      <a:extLst>
                        <a:ext uri="{FF2B5EF4-FFF2-40B4-BE49-F238E27FC236}">
                          <a16:creationId xmlns:a16="http://schemas.microsoft.com/office/drawing/2014/main" id="{720F4884-FB26-D346-81A7-C1466D2660C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976098" y="1392146"/>
                      <a:ext cx="905803" cy="90580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2E7A3338-566E-EF4D-844B-245AC87D62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75001" y="2421307"/>
                      <a:ext cx="110799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ko-KR" altLang="en-US" b="1" dirty="0"/>
                        <a:t>의심질병</a:t>
                      </a:r>
                      <a:endParaRPr lang="en-US" b="1" dirty="0"/>
                    </a:p>
                  </p:txBody>
                </p:sp>
              </p:grpSp>
              <p:sp>
                <p:nvSpPr>
                  <p:cNvPr id="30" name="Oval 31">
                    <a:extLst>
                      <a:ext uri="{FF2B5EF4-FFF2-40B4-BE49-F238E27FC236}">
                        <a16:creationId xmlns:a16="http://schemas.microsoft.com/office/drawing/2014/main" id="{D7FFB45D-3AC7-FD41-949F-C1083D8FA916}"/>
                      </a:ext>
                    </a:extLst>
                  </p:cNvPr>
                  <p:cNvSpPr/>
                  <p:nvPr/>
                </p:nvSpPr>
                <p:spPr>
                  <a:xfrm>
                    <a:off x="3581275" y="1233391"/>
                    <a:ext cx="522166" cy="522166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2400" b="1" dirty="0">
                        <a:latin typeface="+mn-ea"/>
                      </a:rPr>
                      <a:t>1</a:t>
                    </a:r>
                    <a:endParaRPr lang="en-US" sz="1600" b="1" dirty="0">
                      <a:latin typeface="+mn-ea"/>
                    </a:endParaRPr>
                  </a:p>
                </p:txBody>
              </p:sp>
            </p:grpSp>
          </p:grpSp>
        </p:grpSp>
        <p:sp>
          <p:nvSpPr>
            <p:cNvPr id="61" name="Oval 31">
              <a:extLst>
                <a:ext uri="{FF2B5EF4-FFF2-40B4-BE49-F238E27FC236}">
                  <a16:creationId xmlns:a16="http://schemas.microsoft.com/office/drawing/2014/main" id="{D7FFB45D-3AC7-FD41-949F-C1083D8FA916}"/>
                </a:ext>
              </a:extLst>
            </p:cNvPr>
            <p:cNvSpPr/>
            <p:nvPr/>
          </p:nvSpPr>
          <p:spPr>
            <a:xfrm>
              <a:off x="3602540" y="1254656"/>
              <a:ext cx="522166" cy="52216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+mn-ea"/>
                </a:rPr>
                <a:t>2</a:t>
              </a:r>
              <a:endParaRPr lang="en-US" sz="1600" b="1" dirty="0">
                <a:latin typeface="+mn-ea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0" y="8559800"/>
            <a:ext cx="6858000" cy="1330743"/>
            <a:chOff x="0" y="8559800"/>
            <a:chExt cx="6858000" cy="1330743"/>
          </a:xfrm>
        </p:grpSpPr>
        <p:grpSp>
          <p:nvGrpSpPr>
            <p:cNvPr id="64" name="그룹 63"/>
            <p:cNvGrpSpPr/>
            <p:nvPr/>
          </p:nvGrpSpPr>
          <p:grpSpPr>
            <a:xfrm>
              <a:off x="0" y="8559800"/>
              <a:ext cx="6858000" cy="1330743"/>
              <a:chOff x="0" y="8559800"/>
              <a:chExt cx="6858000" cy="1330743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0" y="8559800"/>
                <a:ext cx="6858000" cy="103515"/>
              </a:xfrm>
              <a:prstGeom prst="rect">
                <a:avLst/>
              </a:prstGeom>
              <a:solidFill>
                <a:srgbClr val="5DD3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7" name="그룹 66"/>
              <p:cNvGrpSpPr/>
              <p:nvPr/>
            </p:nvGrpSpPr>
            <p:grpSpPr>
              <a:xfrm>
                <a:off x="5373702" y="8864600"/>
                <a:ext cx="1266791" cy="1013243"/>
                <a:chOff x="5373702" y="8864600"/>
                <a:chExt cx="1266791" cy="1013243"/>
              </a:xfrm>
            </p:grpSpPr>
            <p:pic>
              <p:nvPicPr>
                <p:cNvPr id="77" name="그림 76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3957" y="8864600"/>
                  <a:ext cx="677512" cy="677512"/>
                </a:xfrm>
                <a:prstGeom prst="rect">
                  <a:avLst/>
                </a:prstGeom>
              </p:spPr>
            </p:pic>
            <p:sp>
              <p:nvSpPr>
                <p:cNvPr id="78" name="TextBox 77"/>
                <p:cNvSpPr txBox="1"/>
                <p:nvPr/>
              </p:nvSpPr>
              <p:spPr>
                <a:xfrm>
                  <a:off x="5373702" y="94777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my Group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68" name="그룹 67"/>
              <p:cNvGrpSpPr/>
              <p:nvPr/>
            </p:nvGrpSpPr>
            <p:grpSpPr>
              <a:xfrm>
                <a:off x="246003" y="8753224"/>
                <a:ext cx="1266791" cy="1137319"/>
                <a:chOff x="246003" y="8753224"/>
                <a:chExt cx="1266791" cy="1137319"/>
              </a:xfrm>
            </p:grpSpPr>
            <p:pic>
              <p:nvPicPr>
                <p:cNvPr id="75" name="그림 74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092" y="8753224"/>
                  <a:ext cx="711810" cy="711810"/>
                </a:xfrm>
                <a:prstGeom prst="rect">
                  <a:avLst/>
                </a:prstGeom>
              </p:spPr>
            </p:pic>
            <p:sp>
              <p:nvSpPr>
                <p:cNvPr id="76" name="TextBox 75"/>
                <p:cNvSpPr txBox="1"/>
                <p:nvPr/>
              </p:nvSpPr>
              <p:spPr>
                <a:xfrm>
                  <a:off x="246003" y="94904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  My Lab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69" name="그룹 68"/>
              <p:cNvGrpSpPr/>
              <p:nvPr/>
            </p:nvGrpSpPr>
            <p:grpSpPr>
              <a:xfrm>
                <a:off x="3661559" y="8824431"/>
                <a:ext cx="1411194" cy="1066112"/>
                <a:chOff x="3661559" y="8824431"/>
                <a:chExt cx="1411194" cy="1066112"/>
              </a:xfrm>
            </p:grpSpPr>
            <p:sp>
              <p:nvSpPr>
                <p:cNvPr id="73" name="TextBox 72"/>
                <p:cNvSpPr txBox="1"/>
                <p:nvPr/>
              </p:nvSpPr>
              <p:spPr>
                <a:xfrm>
                  <a:off x="3661559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Alarm</a:t>
                  </a:r>
                  <a:endParaRPr lang="ko-KR" alt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74" name="그림 7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9295" y="8824431"/>
                  <a:ext cx="666002" cy="666002"/>
                </a:xfrm>
                <a:prstGeom prst="rect">
                  <a:avLst/>
                </a:prstGeom>
              </p:spPr>
            </p:pic>
          </p:grpSp>
          <p:grpSp>
            <p:nvGrpSpPr>
              <p:cNvPr id="70" name="그룹 69"/>
              <p:cNvGrpSpPr/>
              <p:nvPr/>
            </p:nvGrpSpPr>
            <p:grpSpPr>
              <a:xfrm>
                <a:off x="1908845" y="8794081"/>
                <a:ext cx="1411194" cy="1096462"/>
                <a:chOff x="1908845" y="8794081"/>
                <a:chExt cx="1411194" cy="1096462"/>
              </a:xfrm>
            </p:grpSpPr>
            <p:sp>
              <p:nvSpPr>
                <p:cNvPr id="71" name="TextBox 70"/>
                <p:cNvSpPr txBox="1"/>
                <p:nvPr/>
              </p:nvSpPr>
              <p:spPr>
                <a:xfrm>
                  <a:off x="1908845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Apparatus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72" name="그림 71"/>
                <p:cNvPicPr>
                  <a:picLocks noChangeAspect="1"/>
                </p:cNvPicPr>
                <p:nvPr/>
              </p:nvPicPr>
              <p:blipFill>
                <a:blip r:embed="rId8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57668" y="8794081"/>
                  <a:ext cx="726701" cy="726701"/>
                </a:xfrm>
                <a:prstGeom prst="rect">
                  <a:avLst/>
                </a:prstGeom>
              </p:spPr>
            </p:pic>
          </p:grpSp>
        </p:grpSp>
        <p:sp>
          <p:nvSpPr>
            <p:cNvPr id="65" name="Oval 31">
              <a:extLst>
                <a:ext uri="{FF2B5EF4-FFF2-40B4-BE49-F238E27FC236}">
                  <a16:creationId xmlns:a16="http://schemas.microsoft.com/office/drawing/2014/main" id="{D7FFB45D-3AC7-FD41-949F-C1083D8FA916}"/>
                </a:ext>
              </a:extLst>
            </p:cNvPr>
            <p:cNvSpPr/>
            <p:nvPr/>
          </p:nvSpPr>
          <p:spPr>
            <a:xfrm>
              <a:off x="4433769" y="8722511"/>
              <a:ext cx="468000" cy="46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+mn-ea"/>
                </a:rPr>
                <a:t>3</a:t>
              </a:r>
              <a:endParaRPr lang="en-US" sz="1200" b="1" dirty="0">
                <a:latin typeface="+mn-ea"/>
              </a:endParaRPr>
            </a:p>
          </p:txBody>
        </p:sp>
      </p:grpSp>
      <p:sp>
        <p:nvSpPr>
          <p:cNvPr id="79" name="타원형 설명선[O] 78">
            <a:extLst>
              <a:ext uri="{FF2B5EF4-FFF2-40B4-BE49-F238E27FC236}">
                <a16:creationId xmlns:a16="http://schemas.microsoft.com/office/drawing/2014/main" id="{9A11AA06-12C4-0A4A-B7A5-E9C3CBA529A1}"/>
              </a:ext>
            </a:extLst>
          </p:cNvPr>
          <p:cNvSpPr/>
          <p:nvPr/>
        </p:nvSpPr>
        <p:spPr>
          <a:xfrm>
            <a:off x="4941019" y="1576621"/>
            <a:ext cx="1980812" cy="1136105"/>
          </a:xfrm>
          <a:prstGeom prst="wedgeEllipseCallout">
            <a:avLst>
              <a:gd name="adj1" fmla="val -4346"/>
              <a:gd name="adj2" fmla="val 8693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알림 삭제</a:t>
            </a:r>
          </a:p>
        </p:txBody>
      </p:sp>
    </p:spTree>
    <p:extLst>
      <p:ext uri="{BB962C8B-B14F-4D97-AF65-F5344CB8AC3E}">
        <p14:creationId xmlns:p14="http://schemas.microsoft.com/office/powerpoint/2010/main" val="4105544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0" y="1054099"/>
            <a:ext cx="6858000" cy="94597"/>
          </a:xfrm>
          <a:prstGeom prst="rect">
            <a:avLst/>
          </a:prstGeom>
          <a:solidFill>
            <a:srgbClr val="5DD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909" y="444499"/>
            <a:ext cx="457200" cy="4572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21019" y="145169"/>
            <a:ext cx="2203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32B8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SYLVY</a:t>
            </a:r>
            <a:endParaRPr lang="ko-KR" altLang="en-US" sz="5400" b="1" dirty="0">
              <a:solidFill>
                <a:srgbClr val="32B87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58" y="293938"/>
            <a:ext cx="671261" cy="671261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436792" y="1254656"/>
            <a:ext cx="5984413" cy="7085523"/>
            <a:chOff x="436792" y="1254656"/>
            <a:chExt cx="5984413" cy="7085523"/>
          </a:xfrm>
        </p:grpSpPr>
        <p:sp>
          <p:nvSpPr>
            <p:cNvPr id="40" name="Rounded Rectangle 4">
              <a:extLst>
                <a:ext uri="{FF2B5EF4-FFF2-40B4-BE49-F238E27FC236}">
                  <a16:creationId xmlns:a16="http://schemas.microsoft.com/office/drawing/2014/main" id="{DA833EEE-041D-C742-A566-37E6E8DFE73F}"/>
                </a:ext>
              </a:extLst>
            </p:cNvPr>
            <p:cNvSpPr/>
            <p:nvPr/>
          </p:nvSpPr>
          <p:spPr>
            <a:xfrm>
              <a:off x="436792" y="2932347"/>
              <a:ext cx="5984413" cy="5407832"/>
            </a:xfrm>
            <a:prstGeom prst="roundRect">
              <a:avLst>
                <a:gd name="adj" fmla="val 6587"/>
              </a:avLst>
            </a:prstGeom>
            <a:solidFill>
              <a:schemeClr val="bg1"/>
            </a:solidFill>
            <a:ln w="57150">
              <a:solidFill>
                <a:srgbClr val="32B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622905" y="3132604"/>
              <a:ext cx="5612185" cy="1813725"/>
              <a:chOff x="622905" y="4068264"/>
              <a:chExt cx="5612185" cy="1813725"/>
            </a:xfrm>
          </p:grpSpPr>
          <p:grpSp>
            <p:nvGrpSpPr>
              <p:cNvPr id="43" name="그룹 42"/>
              <p:cNvGrpSpPr/>
              <p:nvPr/>
            </p:nvGrpSpPr>
            <p:grpSpPr>
              <a:xfrm>
                <a:off x="622905" y="4068264"/>
                <a:ext cx="5612185" cy="862018"/>
                <a:chOff x="622905" y="4068264"/>
                <a:chExt cx="5612185" cy="862018"/>
              </a:xfrm>
            </p:grpSpPr>
            <p:grpSp>
              <p:nvGrpSpPr>
                <p:cNvPr id="50" name="Group 21">
                  <a:extLst>
                    <a:ext uri="{FF2B5EF4-FFF2-40B4-BE49-F238E27FC236}">
                      <a16:creationId xmlns:a16="http://schemas.microsoft.com/office/drawing/2014/main" id="{F230244E-6C71-DB45-A9F5-28D88C3E7102}"/>
                    </a:ext>
                  </a:extLst>
                </p:cNvPr>
                <p:cNvGrpSpPr/>
                <p:nvPr/>
              </p:nvGrpSpPr>
              <p:grpSpPr>
                <a:xfrm>
                  <a:off x="622905" y="4068264"/>
                  <a:ext cx="5612185" cy="862018"/>
                  <a:chOff x="622905" y="4221159"/>
                  <a:chExt cx="5612185" cy="862018"/>
                </a:xfrm>
                <a:solidFill>
                  <a:srgbClr val="5DD39B"/>
                </a:solidFill>
              </p:grpSpPr>
              <p:sp>
                <p:nvSpPr>
                  <p:cNvPr id="52" name="Rounded Rectangle 33">
                    <a:extLst>
                      <a:ext uri="{FF2B5EF4-FFF2-40B4-BE49-F238E27FC236}">
                        <a16:creationId xmlns:a16="http://schemas.microsoft.com/office/drawing/2014/main" id="{2AFD63CB-617F-EB42-B84F-2A65A0CA367A}"/>
                      </a:ext>
                    </a:extLst>
                  </p:cNvPr>
                  <p:cNvSpPr/>
                  <p:nvPr/>
                </p:nvSpPr>
                <p:spPr>
                  <a:xfrm>
                    <a:off x="622905" y="4221159"/>
                    <a:ext cx="5612185" cy="862018"/>
                  </a:xfrm>
                  <a:prstGeom prst="roundRect">
                    <a:avLst/>
                  </a:prstGeom>
                  <a:grpFill/>
                  <a:ln>
                    <a:solidFill>
                      <a:srgbClr val="5DD39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B48664B8-3F2C-8B46-A4F0-ABEA4F6BA358}"/>
                      </a:ext>
                    </a:extLst>
                  </p:cNvPr>
                  <p:cNvSpPr txBox="1"/>
                  <p:nvPr/>
                </p:nvSpPr>
                <p:spPr>
                  <a:xfrm>
                    <a:off x="980397" y="4646863"/>
                    <a:ext cx="4477508" cy="369332"/>
                  </a:xfrm>
                  <a:prstGeom prst="rect">
                    <a:avLst/>
                  </a:prstGeom>
                  <a:grpFill/>
                  <a:ln>
                    <a:solidFill>
                      <a:srgbClr val="5DD39B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b="1" dirty="0">
                        <a:solidFill>
                          <a:schemeClr val="bg1"/>
                        </a:solidFill>
                        <a:latin typeface="+mn-ea"/>
                      </a:rPr>
                      <a:t>’Hexane’</a:t>
                    </a:r>
                    <a:r>
                      <a:rPr lang="ko-KR" altLang="en-US" b="1" dirty="0">
                        <a:solidFill>
                          <a:schemeClr val="bg1"/>
                        </a:solidFill>
                        <a:latin typeface="+mn-ea"/>
                      </a:rPr>
                      <a:t>의 유효기간이 </a:t>
                    </a:r>
                    <a:r>
                      <a:rPr lang="en-US" altLang="ko-KR" b="1" dirty="0">
                        <a:solidFill>
                          <a:schemeClr val="bg1"/>
                        </a:solidFill>
                        <a:latin typeface="+mn-ea"/>
                      </a:rPr>
                      <a:t>15</a:t>
                    </a:r>
                    <a:r>
                      <a:rPr lang="ko-KR" altLang="en-US" b="1" dirty="0">
                        <a:solidFill>
                          <a:schemeClr val="bg1"/>
                        </a:solidFill>
                        <a:latin typeface="+mn-ea"/>
                      </a:rPr>
                      <a:t>일 남았습니다</a:t>
                    </a:r>
                    <a:r>
                      <a:rPr lang="en-US" altLang="ko-KR" b="1" dirty="0">
                        <a:solidFill>
                          <a:schemeClr val="bg1"/>
                        </a:solidFill>
                        <a:latin typeface="+mn-ea"/>
                      </a:rPr>
                      <a:t>.</a:t>
                    </a: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B8137CB-0C78-A840-A6C9-A319928380E0}"/>
                      </a:ext>
                    </a:extLst>
                  </p:cNvPr>
                  <p:cNvSpPr txBox="1"/>
                  <p:nvPr/>
                </p:nvSpPr>
                <p:spPr>
                  <a:xfrm>
                    <a:off x="825009" y="4311613"/>
                    <a:ext cx="1370888" cy="369332"/>
                  </a:xfrm>
                  <a:prstGeom prst="rect">
                    <a:avLst/>
                  </a:prstGeom>
                  <a:grpFill/>
                  <a:ln>
                    <a:solidFill>
                      <a:srgbClr val="5DD39B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b="1" dirty="0">
                        <a:solidFill>
                          <a:schemeClr val="bg1"/>
                        </a:solidFill>
                        <a:latin typeface="+mn-ea"/>
                      </a:rPr>
                      <a:t>2019.10.08</a:t>
                    </a:r>
                    <a:endParaRPr lang="en-US" b="1" dirty="0">
                      <a:solidFill>
                        <a:schemeClr val="bg1"/>
                      </a:solidFill>
                      <a:latin typeface="+mn-ea"/>
                    </a:endParaRPr>
                  </a:p>
                </p:txBody>
              </p:sp>
            </p:grpSp>
            <p:sp>
              <p:nvSpPr>
                <p:cNvPr id="51" name="Cross 49">
                  <a:extLst>
                    <a:ext uri="{FF2B5EF4-FFF2-40B4-BE49-F238E27FC236}">
                      <a16:creationId xmlns:a16="http://schemas.microsoft.com/office/drawing/2014/main" id="{C70C3EEB-8676-664B-B2C7-3AA81E0F54C7}"/>
                    </a:ext>
                  </a:extLst>
                </p:cNvPr>
                <p:cNvSpPr/>
                <p:nvPr/>
              </p:nvSpPr>
              <p:spPr>
                <a:xfrm rot="2700000">
                  <a:off x="5625273" y="4275030"/>
                  <a:ext cx="459286" cy="459286"/>
                </a:xfrm>
                <a:prstGeom prst="plus">
                  <a:avLst>
                    <a:gd name="adj" fmla="val 36711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그룹 43"/>
              <p:cNvGrpSpPr/>
              <p:nvPr/>
            </p:nvGrpSpPr>
            <p:grpSpPr>
              <a:xfrm>
                <a:off x="622905" y="5019971"/>
                <a:ext cx="5612185" cy="862018"/>
                <a:chOff x="622905" y="5019971"/>
                <a:chExt cx="5612185" cy="862018"/>
              </a:xfrm>
            </p:grpSpPr>
            <p:grpSp>
              <p:nvGrpSpPr>
                <p:cNvPr id="45" name="Group 40">
                  <a:extLst>
                    <a:ext uri="{FF2B5EF4-FFF2-40B4-BE49-F238E27FC236}">
                      <a16:creationId xmlns:a16="http://schemas.microsoft.com/office/drawing/2014/main" id="{B623CC80-125E-7E42-9377-F23B0B203E9D}"/>
                    </a:ext>
                  </a:extLst>
                </p:cNvPr>
                <p:cNvGrpSpPr/>
                <p:nvPr/>
              </p:nvGrpSpPr>
              <p:grpSpPr>
                <a:xfrm>
                  <a:off x="622905" y="5019971"/>
                  <a:ext cx="5612185" cy="862018"/>
                  <a:chOff x="622905" y="4221159"/>
                  <a:chExt cx="5612185" cy="862018"/>
                </a:xfrm>
                <a:solidFill>
                  <a:srgbClr val="5DD39B"/>
                </a:solidFill>
              </p:grpSpPr>
              <p:sp>
                <p:nvSpPr>
                  <p:cNvPr id="47" name="Rounded Rectangle 41">
                    <a:extLst>
                      <a:ext uri="{FF2B5EF4-FFF2-40B4-BE49-F238E27FC236}">
                        <a16:creationId xmlns:a16="http://schemas.microsoft.com/office/drawing/2014/main" id="{95F7B494-666E-0947-936C-B4EA8F4D6D09}"/>
                      </a:ext>
                    </a:extLst>
                  </p:cNvPr>
                  <p:cNvSpPr/>
                  <p:nvPr/>
                </p:nvSpPr>
                <p:spPr>
                  <a:xfrm>
                    <a:off x="622905" y="4221159"/>
                    <a:ext cx="5612185" cy="862018"/>
                  </a:xfrm>
                  <a:prstGeom prst="roundRect">
                    <a:avLst/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D335DA3C-6330-C540-8535-F75B69056D84}"/>
                      </a:ext>
                    </a:extLst>
                  </p:cNvPr>
                  <p:cNvSpPr txBox="1"/>
                  <p:nvPr/>
                </p:nvSpPr>
                <p:spPr>
                  <a:xfrm>
                    <a:off x="980397" y="4646863"/>
                    <a:ext cx="4213013" cy="369332"/>
                  </a:xfrm>
                  <a:prstGeom prst="rect">
                    <a:avLst/>
                  </a:prstGeom>
                  <a:grpFill/>
                  <a:ln>
                    <a:solidFill>
                      <a:srgbClr val="5DD39B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b="1" dirty="0">
                        <a:solidFill>
                          <a:schemeClr val="bg1"/>
                        </a:solidFill>
                        <a:latin typeface="+mn-ea"/>
                      </a:rPr>
                      <a:t>‘Benzene 1’</a:t>
                    </a:r>
                    <a:r>
                      <a:rPr lang="ko-KR" altLang="en-US" b="1" dirty="0">
                        <a:solidFill>
                          <a:schemeClr val="bg1"/>
                        </a:solidFill>
                        <a:latin typeface="+mn-ea"/>
                      </a:rPr>
                      <a:t>의 유효기간이 오늘입니다</a:t>
                    </a:r>
                    <a:r>
                      <a:rPr lang="en-US" altLang="ko-KR" b="1" dirty="0">
                        <a:solidFill>
                          <a:schemeClr val="bg1"/>
                        </a:solidFill>
                        <a:latin typeface="+mn-ea"/>
                      </a:rPr>
                      <a:t>.</a:t>
                    </a: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F599EC63-C3A3-6047-9735-05B06928AC02}"/>
                      </a:ext>
                    </a:extLst>
                  </p:cNvPr>
                  <p:cNvSpPr txBox="1"/>
                  <p:nvPr/>
                </p:nvSpPr>
                <p:spPr>
                  <a:xfrm>
                    <a:off x="825009" y="4311613"/>
                    <a:ext cx="1370888" cy="369332"/>
                  </a:xfrm>
                  <a:prstGeom prst="rect">
                    <a:avLst/>
                  </a:prstGeom>
                  <a:grpFill/>
                  <a:ln>
                    <a:solidFill>
                      <a:srgbClr val="5DD39B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b="1" dirty="0">
                        <a:solidFill>
                          <a:schemeClr val="bg1"/>
                        </a:solidFill>
                        <a:latin typeface="+mn-ea"/>
                      </a:rPr>
                      <a:t>2019.10.08</a:t>
                    </a:r>
                    <a:endParaRPr lang="en-US" b="1" dirty="0">
                      <a:solidFill>
                        <a:schemeClr val="bg1"/>
                      </a:solidFill>
                      <a:latin typeface="+mn-ea"/>
                    </a:endParaRPr>
                  </a:p>
                </p:txBody>
              </p:sp>
            </p:grpSp>
            <p:sp>
              <p:nvSpPr>
                <p:cNvPr id="46" name="Cross 52">
                  <a:extLst>
                    <a:ext uri="{FF2B5EF4-FFF2-40B4-BE49-F238E27FC236}">
                      <a16:creationId xmlns:a16="http://schemas.microsoft.com/office/drawing/2014/main" id="{D808FBB9-517A-EA4A-B1BB-4BC48E3AB270}"/>
                    </a:ext>
                  </a:extLst>
                </p:cNvPr>
                <p:cNvSpPr/>
                <p:nvPr/>
              </p:nvSpPr>
              <p:spPr>
                <a:xfrm rot="2700000">
                  <a:off x="5635091" y="5221338"/>
                  <a:ext cx="459286" cy="459286"/>
                </a:xfrm>
                <a:prstGeom prst="plus">
                  <a:avLst>
                    <a:gd name="adj" fmla="val 36711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8" name="그룹 17"/>
            <p:cNvGrpSpPr/>
            <p:nvPr/>
          </p:nvGrpSpPr>
          <p:grpSpPr>
            <a:xfrm>
              <a:off x="2896265" y="1254656"/>
              <a:ext cx="1228441" cy="1557248"/>
              <a:chOff x="2875000" y="1233391"/>
              <a:chExt cx="1228441" cy="1557248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875000" y="1392146"/>
                <a:ext cx="1107996" cy="1398493"/>
                <a:chOff x="2875000" y="1392146"/>
                <a:chExt cx="1107996" cy="1398493"/>
              </a:xfrm>
            </p:grpSpPr>
            <p:pic>
              <p:nvPicPr>
                <p:cNvPr id="38" name="그림 27">
                  <a:extLst>
                    <a:ext uri="{FF2B5EF4-FFF2-40B4-BE49-F238E27FC236}">
                      <a16:creationId xmlns:a16="http://schemas.microsoft.com/office/drawing/2014/main" id="{720F4884-FB26-D346-81A7-C1466D2660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76098" y="1392146"/>
                  <a:ext cx="905803" cy="905803"/>
                </a:xfrm>
                <a:prstGeom prst="rect">
                  <a:avLst/>
                </a:prstGeom>
              </p:spPr>
            </p:pic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E7A3338-566E-EF4D-844B-245AC87D6295}"/>
                    </a:ext>
                  </a:extLst>
                </p:cNvPr>
                <p:cNvSpPr txBox="1"/>
                <p:nvPr/>
              </p:nvSpPr>
              <p:spPr>
                <a:xfrm>
                  <a:off x="2875000" y="2421307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b="1" dirty="0"/>
                    <a:t>재고소진</a:t>
                  </a:r>
                  <a:endParaRPr lang="en-US" b="1" dirty="0"/>
                </a:p>
              </p:txBody>
            </p:sp>
          </p:grpSp>
          <p:sp>
            <p:nvSpPr>
              <p:cNvPr id="37" name="Oval 31">
                <a:extLst>
                  <a:ext uri="{FF2B5EF4-FFF2-40B4-BE49-F238E27FC236}">
                    <a16:creationId xmlns:a16="http://schemas.microsoft.com/office/drawing/2014/main" id="{D7FFB45D-3AC7-FD41-949F-C1083D8FA916}"/>
                  </a:ext>
                </a:extLst>
              </p:cNvPr>
              <p:cNvSpPr/>
              <p:nvPr/>
            </p:nvSpPr>
            <p:spPr>
              <a:xfrm>
                <a:off x="3581275" y="1233391"/>
                <a:ext cx="522166" cy="52216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latin typeface="+mn-ea"/>
                  </a:rPr>
                  <a:t>2</a:t>
                </a:r>
                <a:endParaRPr lang="en-US" sz="1600" b="1" dirty="0">
                  <a:latin typeface="+mn-ea"/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1155803" y="1413411"/>
              <a:ext cx="1107996" cy="1388170"/>
              <a:chOff x="1155803" y="1392146"/>
              <a:chExt cx="1107996" cy="138817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55E7044-154E-2F43-8A6F-8B52F9C55C50}"/>
                  </a:ext>
                </a:extLst>
              </p:cNvPr>
              <p:cNvSpPr txBox="1"/>
              <p:nvPr/>
            </p:nvSpPr>
            <p:spPr>
              <a:xfrm>
                <a:off x="1155803" y="2410984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chemeClr val="accent5"/>
                    </a:solidFill>
                  </a:rPr>
                  <a:t>유효기간</a:t>
                </a:r>
                <a:endParaRPr lang="en-US" b="1" dirty="0">
                  <a:solidFill>
                    <a:schemeClr val="accent5"/>
                  </a:solidFill>
                </a:endParaRPr>
              </a:p>
            </p:txBody>
          </p:sp>
          <p:pic>
            <p:nvPicPr>
              <p:cNvPr id="35" name="그림 27">
                <a:extLst>
                  <a:ext uri="{FF2B5EF4-FFF2-40B4-BE49-F238E27FC236}">
                    <a16:creationId xmlns:a16="http://schemas.microsoft.com/office/drawing/2014/main" id="{720F4884-FB26-D346-81A7-C1466D2660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9585" y="1392146"/>
                <a:ext cx="905803" cy="905803"/>
              </a:xfrm>
              <a:prstGeom prst="rect">
                <a:avLst/>
              </a:prstGeom>
            </p:spPr>
          </p:pic>
        </p:grpSp>
        <p:grpSp>
          <p:nvGrpSpPr>
            <p:cNvPr id="26" name="그룹 25"/>
            <p:cNvGrpSpPr/>
            <p:nvPr/>
          </p:nvGrpSpPr>
          <p:grpSpPr>
            <a:xfrm>
              <a:off x="4619659" y="1254656"/>
              <a:ext cx="1228440" cy="1557248"/>
              <a:chOff x="2875001" y="1233391"/>
              <a:chExt cx="1228440" cy="1557248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2875001" y="1392146"/>
                <a:ext cx="1107997" cy="1398493"/>
                <a:chOff x="2875001" y="1392146"/>
                <a:chExt cx="1107997" cy="1398493"/>
              </a:xfrm>
            </p:grpSpPr>
            <p:pic>
              <p:nvPicPr>
                <p:cNvPr id="32" name="그림 27">
                  <a:extLst>
                    <a:ext uri="{FF2B5EF4-FFF2-40B4-BE49-F238E27FC236}">
                      <a16:creationId xmlns:a16="http://schemas.microsoft.com/office/drawing/2014/main" id="{720F4884-FB26-D346-81A7-C1466D2660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76098" y="1392146"/>
                  <a:ext cx="905803" cy="905803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E7A3338-566E-EF4D-844B-245AC87D6295}"/>
                    </a:ext>
                  </a:extLst>
                </p:cNvPr>
                <p:cNvSpPr txBox="1"/>
                <p:nvPr/>
              </p:nvSpPr>
              <p:spPr>
                <a:xfrm>
                  <a:off x="2875001" y="2421307"/>
                  <a:ext cx="1107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b="1" dirty="0"/>
                    <a:t>의심질병</a:t>
                  </a:r>
                  <a:endParaRPr lang="en-US" b="1" dirty="0"/>
                </a:p>
              </p:txBody>
            </p:sp>
          </p:grpSp>
          <p:sp>
            <p:nvSpPr>
              <p:cNvPr id="30" name="Oval 31">
                <a:extLst>
                  <a:ext uri="{FF2B5EF4-FFF2-40B4-BE49-F238E27FC236}">
                    <a16:creationId xmlns:a16="http://schemas.microsoft.com/office/drawing/2014/main" id="{D7FFB45D-3AC7-FD41-949F-C1083D8FA916}"/>
                  </a:ext>
                </a:extLst>
              </p:cNvPr>
              <p:cNvSpPr/>
              <p:nvPr/>
            </p:nvSpPr>
            <p:spPr>
              <a:xfrm>
                <a:off x="3581275" y="1233391"/>
                <a:ext cx="522166" cy="52216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latin typeface="+mn-ea"/>
                  </a:rPr>
                  <a:t>1</a:t>
                </a:r>
                <a:endParaRPr lang="en-US" sz="1600" b="1" dirty="0">
                  <a:latin typeface="+mn-ea"/>
                </a:endParaRPr>
              </a:p>
            </p:txBody>
          </p:sp>
        </p:grpSp>
      </p:grpSp>
      <p:grpSp>
        <p:nvGrpSpPr>
          <p:cNvPr id="55" name="그룹 54"/>
          <p:cNvGrpSpPr/>
          <p:nvPr/>
        </p:nvGrpSpPr>
        <p:grpSpPr>
          <a:xfrm>
            <a:off x="0" y="8559800"/>
            <a:ext cx="6858000" cy="1330743"/>
            <a:chOff x="0" y="8559800"/>
            <a:chExt cx="6858000" cy="1330743"/>
          </a:xfrm>
        </p:grpSpPr>
        <p:grpSp>
          <p:nvGrpSpPr>
            <p:cNvPr id="56" name="그룹 55"/>
            <p:cNvGrpSpPr/>
            <p:nvPr/>
          </p:nvGrpSpPr>
          <p:grpSpPr>
            <a:xfrm>
              <a:off x="0" y="8559800"/>
              <a:ext cx="6858000" cy="1330743"/>
              <a:chOff x="0" y="8559800"/>
              <a:chExt cx="6858000" cy="1330743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0" y="8559800"/>
                <a:ext cx="6858000" cy="103515"/>
              </a:xfrm>
              <a:prstGeom prst="rect">
                <a:avLst/>
              </a:prstGeom>
              <a:solidFill>
                <a:srgbClr val="5DD3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9" name="그룹 58"/>
              <p:cNvGrpSpPr/>
              <p:nvPr/>
            </p:nvGrpSpPr>
            <p:grpSpPr>
              <a:xfrm>
                <a:off x="5373702" y="8864600"/>
                <a:ext cx="1266791" cy="1013243"/>
                <a:chOff x="5373702" y="8864600"/>
                <a:chExt cx="1266791" cy="1013243"/>
              </a:xfrm>
            </p:grpSpPr>
            <p:pic>
              <p:nvPicPr>
                <p:cNvPr id="70" name="그림 69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3957" y="8864600"/>
                  <a:ext cx="677512" cy="677512"/>
                </a:xfrm>
                <a:prstGeom prst="rect">
                  <a:avLst/>
                </a:prstGeom>
              </p:spPr>
            </p:pic>
            <p:sp>
              <p:nvSpPr>
                <p:cNvPr id="71" name="TextBox 70"/>
                <p:cNvSpPr txBox="1"/>
                <p:nvPr/>
              </p:nvSpPr>
              <p:spPr>
                <a:xfrm>
                  <a:off x="5373702" y="94777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my Group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61" name="그룹 60"/>
              <p:cNvGrpSpPr/>
              <p:nvPr/>
            </p:nvGrpSpPr>
            <p:grpSpPr>
              <a:xfrm>
                <a:off x="246003" y="8753224"/>
                <a:ext cx="1266791" cy="1137319"/>
                <a:chOff x="246003" y="8753224"/>
                <a:chExt cx="1266791" cy="1137319"/>
              </a:xfrm>
            </p:grpSpPr>
            <p:pic>
              <p:nvPicPr>
                <p:cNvPr id="68" name="그림 67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092" y="8753224"/>
                  <a:ext cx="711810" cy="711810"/>
                </a:xfrm>
                <a:prstGeom prst="rect">
                  <a:avLst/>
                </a:prstGeom>
              </p:spPr>
            </p:pic>
            <p:sp>
              <p:nvSpPr>
                <p:cNvPr id="69" name="TextBox 68"/>
                <p:cNvSpPr txBox="1"/>
                <p:nvPr/>
              </p:nvSpPr>
              <p:spPr>
                <a:xfrm>
                  <a:off x="246003" y="94904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  My Lab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62" name="그룹 61"/>
              <p:cNvGrpSpPr/>
              <p:nvPr/>
            </p:nvGrpSpPr>
            <p:grpSpPr>
              <a:xfrm>
                <a:off x="3661559" y="8824431"/>
                <a:ext cx="1411194" cy="1066112"/>
                <a:chOff x="3661559" y="8824431"/>
                <a:chExt cx="1411194" cy="1066112"/>
              </a:xfrm>
            </p:grpSpPr>
            <p:sp>
              <p:nvSpPr>
                <p:cNvPr id="66" name="TextBox 65"/>
                <p:cNvSpPr txBox="1"/>
                <p:nvPr/>
              </p:nvSpPr>
              <p:spPr>
                <a:xfrm>
                  <a:off x="3661559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Alarm</a:t>
                  </a:r>
                  <a:endParaRPr lang="ko-KR" alt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67" name="그림 6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9295" y="8824431"/>
                  <a:ext cx="666002" cy="666002"/>
                </a:xfrm>
                <a:prstGeom prst="rect">
                  <a:avLst/>
                </a:prstGeom>
              </p:spPr>
            </p:pic>
          </p:grpSp>
          <p:grpSp>
            <p:nvGrpSpPr>
              <p:cNvPr id="63" name="그룹 62"/>
              <p:cNvGrpSpPr/>
              <p:nvPr/>
            </p:nvGrpSpPr>
            <p:grpSpPr>
              <a:xfrm>
                <a:off x="1908845" y="8794081"/>
                <a:ext cx="1411194" cy="1096462"/>
                <a:chOff x="1908845" y="8794081"/>
                <a:chExt cx="1411194" cy="1096462"/>
              </a:xfrm>
            </p:grpSpPr>
            <p:sp>
              <p:nvSpPr>
                <p:cNvPr id="64" name="TextBox 63"/>
                <p:cNvSpPr txBox="1"/>
                <p:nvPr/>
              </p:nvSpPr>
              <p:spPr>
                <a:xfrm>
                  <a:off x="1908845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Apparatus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65" name="그림 64"/>
                <p:cNvPicPr>
                  <a:picLocks noChangeAspect="1"/>
                </p:cNvPicPr>
                <p:nvPr/>
              </p:nvPicPr>
              <p:blipFill>
                <a:blip r:embed="rId8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57668" y="8794081"/>
                  <a:ext cx="726701" cy="726701"/>
                </a:xfrm>
                <a:prstGeom prst="rect">
                  <a:avLst/>
                </a:prstGeom>
              </p:spPr>
            </p:pic>
          </p:grpSp>
        </p:grpSp>
        <p:sp>
          <p:nvSpPr>
            <p:cNvPr id="57" name="Oval 31">
              <a:extLst>
                <a:ext uri="{FF2B5EF4-FFF2-40B4-BE49-F238E27FC236}">
                  <a16:creationId xmlns:a16="http://schemas.microsoft.com/office/drawing/2014/main" id="{D7FFB45D-3AC7-FD41-949F-C1083D8FA916}"/>
                </a:ext>
              </a:extLst>
            </p:cNvPr>
            <p:cNvSpPr/>
            <p:nvPr/>
          </p:nvSpPr>
          <p:spPr>
            <a:xfrm>
              <a:off x="4433769" y="8722511"/>
              <a:ext cx="468000" cy="46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+mn-ea"/>
                </a:rPr>
                <a:t>3</a:t>
              </a:r>
              <a:endParaRPr lang="en-US" sz="12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3208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0" y="1054099"/>
            <a:ext cx="6858000" cy="94597"/>
          </a:xfrm>
          <a:prstGeom prst="rect">
            <a:avLst/>
          </a:prstGeom>
          <a:solidFill>
            <a:srgbClr val="5DD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909" y="444499"/>
            <a:ext cx="457200" cy="4572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21019" y="145169"/>
            <a:ext cx="2203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32B8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SYLVY</a:t>
            </a:r>
            <a:endParaRPr lang="ko-KR" altLang="en-US" sz="5400" b="1" dirty="0">
              <a:solidFill>
                <a:srgbClr val="32B87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58" y="293938"/>
            <a:ext cx="671261" cy="671261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436792" y="1254656"/>
            <a:ext cx="5984413" cy="7085523"/>
            <a:chOff x="436792" y="1254656"/>
            <a:chExt cx="5984413" cy="7085523"/>
          </a:xfrm>
        </p:grpSpPr>
        <p:sp>
          <p:nvSpPr>
            <p:cNvPr id="40" name="Rounded Rectangle 4">
              <a:extLst>
                <a:ext uri="{FF2B5EF4-FFF2-40B4-BE49-F238E27FC236}">
                  <a16:creationId xmlns:a16="http://schemas.microsoft.com/office/drawing/2014/main" id="{DA833EEE-041D-C742-A566-37E6E8DFE73F}"/>
                </a:ext>
              </a:extLst>
            </p:cNvPr>
            <p:cNvSpPr/>
            <p:nvPr/>
          </p:nvSpPr>
          <p:spPr>
            <a:xfrm>
              <a:off x="436792" y="2932347"/>
              <a:ext cx="5984413" cy="5407832"/>
            </a:xfrm>
            <a:prstGeom prst="roundRect">
              <a:avLst>
                <a:gd name="adj" fmla="val 6587"/>
              </a:avLst>
            </a:prstGeom>
            <a:solidFill>
              <a:schemeClr val="bg1"/>
            </a:solidFill>
            <a:ln w="57150">
              <a:solidFill>
                <a:srgbClr val="32B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622905" y="3132604"/>
              <a:ext cx="5612185" cy="1813725"/>
              <a:chOff x="622905" y="4068264"/>
              <a:chExt cx="5612185" cy="1813725"/>
            </a:xfrm>
          </p:grpSpPr>
          <p:grpSp>
            <p:nvGrpSpPr>
              <p:cNvPr id="43" name="그룹 42"/>
              <p:cNvGrpSpPr/>
              <p:nvPr/>
            </p:nvGrpSpPr>
            <p:grpSpPr>
              <a:xfrm>
                <a:off x="622905" y="4068264"/>
                <a:ext cx="5612185" cy="862018"/>
                <a:chOff x="622905" y="4068264"/>
                <a:chExt cx="5612185" cy="862018"/>
              </a:xfrm>
            </p:grpSpPr>
            <p:grpSp>
              <p:nvGrpSpPr>
                <p:cNvPr id="50" name="Group 21">
                  <a:extLst>
                    <a:ext uri="{FF2B5EF4-FFF2-40B4-BE49-F238E27FC236}">
                      <a16:creationId xmlns:a16="http://schemas.microsoft.com/office/drawing/2014/main" id="{F230244E-6C71-DB45-A9F5-28D88C3E7102}"/>
                    </a:ext>
                  </a:extLst>
                </p:cNvPr>
                <p:cNvGrpSpPr/>
                <p:nvPr/>
              </p:nvGrpSpPr>
              <p:grpSpPr>
                <a:xfrm>
                  <a:off x="622905" y="4068264"/>
                  <a:ext cx="5612185" cy="862018"/>
                  <a:chOff x="622905" y="4221159"/>
                  <a:chExt cx="5612185" cy="862018"/>
                </a:xfrm>
                <a:solidFill>
                  <a:srgbClr val="5DD39B"/>
                </a:solidFill>
              </p:grpSpPr>
              <p:sp>
                <p:nvSpPr>
                  <p:cNvPr id="52" name="Rounded Rectangle 33">
                    <a:extLst>
                      <a:ext uri="{FF2B5EF4-FFF2-40B4-BE49-F238E27FC236}">
                        <a16:creationId xmlns:a16="http://schemas.microsoft.com/office/drawing/2014/main" id="{2AFD63CB-617F-EB42-B84F-2A65A0CA367A}"/>
                      </a:ext>
                    </a:extLst>
                  </p:cNvPr>
                  <p:cNvSpPr/>
                  <p:nvPr/>
                </p:nvSpPr>
                <p:spPr>
                  <a:xfrm>
                    <a:off x="622905" y="4221159"/>
                    <a:ext cx="5612185" cy="862018"/>
                  </a:xfrm>
                  <a:prstGeom prst="roundRect">
                    <a:avLst/>
                  </a:prstGeom>
                  <a:grpFill/>
                  <a:ln>
                    <a:solidFill>
                      <a:srgbClr val="5DD39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B48664B8-3F2C-8B46-A4F0-ABEA4F6BA358}"/>
                      </a:ext>
                    </a:extLst>
                  </p:cNvPr>
                  <p:cNvSpPr txBox="1"/>
                  <p:nvPr/>
                </p:nvSpPr>
                <p:spPr>
                  <a:xfrm>
                    <a:off x="980397" y="4646863"/>
                    <a:ext cx="4477508" cy="369332"/>
                  </a:xfrm>
                  <a:prstGeom prst="rect">
                    <a:avLst/>
                  </a:prstGeom>
                  <a:grpFill/>
                  <a:ln>
                    <a:solidFill>
                      <a:srgbClr val="5DD39B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b="1" dirty="0">
                        <a:solidFill>
                          <a:schemeClr val="bg1"/>
                        </a:solidFill>
                        <a:latin typeface="+mn-ea"/>
                      </a:rPr>
                      <a:t>’Hexane’</a:t>
                    </a:r>
                    <a:r>
                      <a:rPr lang="ko-KR" altLang="en-US" b="1" dirty="0">
                        <a:solidFill>
                          <a:schemeClr val="bg1"/>
                        </a:solidFill>
                        <a:latin typeface="+mn-ea"/>
                      </a:rPr>
                      <a:t>의 유효기간이 </a:t>
                    </a:r>
                    <a:r>
                      <a:rPr lang="en-US" altLang="ko-KR" b="1" dirty="0">
                        <a:solidFill>
                          <a:schemeClr val="bg1"/>
                        </a:solidFill>
                        <a:latin typeface="+mn-ea"/>
                      </a:rPr>
                      <a:t>15</a:t>
                    </a:r>
                    <a:r>
                      <a:rPr lang="ko-KR" altLang="en-US" b="1" dirty="0">
                        <a:solidFill>
                          <a:schemeClr val="bg1"/>
                        </a:solidFill>
                        <a:latin typeface="+mn-ea"/>
                      </a:rPr>
                      <a:t>일 남았습니다</a:t>
                    </a:r>
                    <a:r>
                      <a:rPr lang="en-US" altLang="ko-KR" b="1" dirty="0">
                        <a:solidFill>
                          <a:schemeClr val="bg1"/>
                        </a:solidFill>
                        <a:latin typeface="+mn-ea"/>
                      </a:rPr>
                      <a:t>.</a:t>
                    </a: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B8137CB-0C78-A840-A6C9-A319928380E0}"/>
                      </a:ext>
                    </a:extLst>
                  </p:cNvPr>
                  <p:cNvSpPr txBox="1"/>
                  <p:nvPr/>
                </p:nvSpPr>
                <p:spPr>
                  <a:xfrm>
                    <a:off x="825009" y="4311613"/>
                    <a:ext cx="1370888" cy="369332"/>
                  </a:xfrm>
                  <a:prstGeom prst="rect">
                    <a:avLst/>
                  </a:prstGeom>
                  <a:grpFill/>
                  <a:ln>
                    <a:solidFill>
                      <a:srgbClr val="5DD39B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b="1" dirty="0">
                        <a:solidFill>
                          <a:schemeClr val="bg1"/>
                        </a:solidFill>
                        <a:latin typeface="+mn-ea"/>
                      </a:rPr>
                      <a:t>2019.10.08</a:t>
                    </a:r>
                    <a:endParaRPr lang="en-US" b="1" dirty="0">
                      <a:solidFill>
                        <a:schemeClr val="bg1"/>
                      </a:solidFill>
                      <a:latin typeface="+mn-ea"/>
                    </a:endParaRPr>
                  </a:p>
                </p:txBody>
              </p:sp>
            </p:grpSp>
            <p:sp>
              <p:nvSpPr>
                <p:cNvPr id="51" name="Cross 49">
                  <a:extLst>
                    <a:ext uri="{FF2B5EF4-FFF2-40B4-BE49-F238E27FC236}">
                      <a16:creationId xmlns:a16="http://schemas.microsoft.com/office/drawing/2014/main" id="{C70C3EEB-8676-664B-B2C7-3AA81E0F54C7}"/>
                    </a:ext>
                  </a:extLst>
                </p:cNvPr>
                <p:cNvSpPr/>
                <p:nvPr/>
              </p:nvSpPr>
              <p:spPr>
                <a:xfrm rot="2700000">
                  <a:off x="5625273" y="4275030"/>
                  <a:ext cx="459286" cy="459286"/>
                </a:xfrm>
                <a:prstGeom prst="plus">
                  <a:avLst>
                    <a:gd name="adj" fmla="val 36711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그룹 43"/>
              <p:cNvGrpSpPr/>
              <p:nvPr/>
            </p:nvGrpSpPr>
            <p:grpSpPr>
              <a:xfrm>
                <a:off x="622905" y="5019971"/>
                <a:ext cx="5612185" cy="862018"/>
                <a:chOff x="622905" y="5019971"/>
                <a:chExt cx="5612185" cy="862018"/>
              </a:xfrm>
            </p:grpSpPr>
            <p:grpSp>
              <p:nvGrpSpPr>
                <p:cNvPr id="45" name="Group 40">
                  <a:extLst>
                    <a:ext uri="{FF2B5EF4-FFF2-40B4-BE49-F238E27FC236}">
                      <a16:creationId xmlns:a16="http://schemas.microsoft.com/office/drawing/2014/main" id="{B623CC80-125E-7E42-9377-F23B0B203E9D}"/>
                    </a:ext>
                  </a:extLst>
                </p:cNvPr>
                <p:cNvGrpSpPr/>
                <p:nvPr/>
              </p:nvGrpSpPr>
              <p:grpSpPr>
                <a:xfrm>
                  <a:off x="622905" y="5019971"/>
                  <a:ext cx="5612185" cy="862018"/>
                  <a:chOff x="622905" y="4221159"/>
                  <a:chExt cx="5612185" cy="862018"/>
                </a:xfrm>
                <a:solidFill>
                  <a:srgbClr val="5DD39B"/>
                </a:solidFill>
              </p:grpSpPr>
              <p:sp>
                <p:nvSpPr>
                  <p:cNvPr id="47" name="Rounded Rectangle 41">
                    <a:extLst>
                      <a:ext uri="{FF2B5EF4-FFF2-40B4-BE49-F238E27FC236}">
                        <a16:creationId xmlns:a16="http://schemas.microsoft.com/office/drawing/2014/main" id="{95F7B494-666E-0947-936C-B4EA8F4D6D09}"/>
                      </a:ext>
                    </a:extLst>
                  </p:cNvPr>
                  <p:cNvSpPr/>
                  <p:nvPr/>
                </p:nvSpPr>
                <p:spPr>
                  <a:xfrm>
                    <a:off x="622905" y="4221159"/>
                    <a:ext cx="5612185" cy="862018"/>
                  </a:xfrm>
                  <a:prstGeom prst="roundRect">
                    <a:avLst/>
                  </a:prstGeom>
                  <a:grpFill/>
                  <a:ln w="3810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D335DA3C-6330-C540-8535-F75B69056D84}"/>
                      </a:ext>
                    </a:extLst>
                  </p:cNvPr>
                  <p:cNvSpPr txBox="1"/>
                  <p:nvPr/>
                </p:nvSpPr>
                <p:spPr>
                  <a:xfrm>
                    <a:off x="980397" y="4646863"/>
                    <a:ext cx="4213013" cy="369332"/>
                  </a:xfrm>
                  <a:prstGeom prst="rect">
                    <a:avLst/>
                  </a:prstGeom>
                  <a:grpFill/>
                  <a:ln>
                    <a:solidFill>
                      <a:srgbClr val="5DD39B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b="1" dirty="0">
                        <a:solidFill>
                          <a:schemeClr val="bg1"/>
                        </a:solidFill>
                        <a:latin typeface="+mn-ea"/>
                      </a:rPr>
                      <a:t>‘Benzene 1’</a:t>
                    </a:r>
                    <a:r>
                      <a:rPr lang="ko-KR" altLang="en-US" b="1" dirty="0">
                        <a:solidFill>
                          <a:schemeClr val="bg1"/>
                        </a:solidFill>
                        <a:latin typeface="+mn-ea"/>
                      </a:rPr>
                      <a:t>의 유효기간이 오늘입니다</a:t>
                    </a:r>
                    <a:r>
                      <a:rPr lang="en-US" altLang="ko-KR" b="1" dirty="0">
                        <a:solidFill>
                          <a:schemeClr val="bg1"/>
                        </a:solidFill>
                        <a:latin typeface="+mn-ea"/>
                      </a:rPr>
                      <a:t>.</a:t>
                    </a: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F599EC63-C3A3-6047-9735-05B06928AC02}"/>
                      </a:ext>
                    </a:extLst>
                  </p:cNvPr>
                  <p:cNvSpPr txBox="1"/>
                  <p:nvPr/>
                </p:nvSpPr>
                <p:spPr>
                  <a:xfrm>
                    <a:off x="825009" y="4311613"/>
                    <a:ext cx="1370888" cy="369332"/>
                  </a:xfrm>
                  <a:prstGeom prst="rect">
                    <a:avLst/>
                  </a:prstGeom>
                  <a:grpFill/>
                  <a:ln>
                    <a:solidFill>
                      <a:srgbClr val="5DD39B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b="1" dirty="0">
                        <a:solidFill>
                          <a:schemeClr val="bg1"/>
                        </a:solidFill>
                        <a:latin typeface="+mn-ea"/>
                      </a:rPr>
                      <a:t>2019.10.08</a:t>
                    </a:r>
                    <a:endParaRPr lang="en-US" b="1" dirty="0">
                      <a:solidFill>
                        <a:schemeClr val="bg1"/>
                      </a:solidFill>
                      <a:latin typeface="+mn-ea"/>
                    </a:endParaRPr>
                  </a:p>
                </p:txBody>
              </p:sp>
            </p:grpSp>
            <p:sp>
              <p:nvSpPr>
                <p:cNvPr id="46" name="Cross 52">
                  <a:extLst>
                    <a:ext uri="{FF2B5EF4-FFF2-40B4-BE49-F238E27FC236}">
                      <a16:creationId xmlns:a16="http://schemas.microsoft.com/office/drawing/2014/main" id="{D808FBB9-517A-EA4A-B1BB-4BC48E3AB270}"/>
                    </a:ext>
                  </a:extLst>
                </p:cNvPr>
                <p:cNvSpPr/>
                <p:nvPr/>
              </p:nvSpPr>
              <p:spPr>
                <a:xfrm rot="2700000">
                  <a:off x="5635091" y="5221338"/>
                  <a:ext cx="459286" cy="459286"/>
                </a:xfrm>
                <a:prstGeom prst="plus">
                  <a:avLst>
                    <a:gd name="adj" fmla="val 36711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8" name="그룹 17"/>
            <p:cNvGrpSpPr/>
            <p:nvPr/>
          </p:nvGrpSpPr>
          <p:grpSpPr>
            <a:xfrm>
              <a:off x="2896265" y="1254656"/>
              <a:ext cx="1228441" cy="1557248"/>
              <a:chOff x="2875000" y="1233391"/>
              <a:chExt cx="1228441" cy="1557248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875000" y="1392146"/>
                <a:ext cx="1107996" cy="1398493"/>
                <a:chOff x="2875000" y="1392146"/>
                <a:chExt cx="1107996" cy="1398493"/>
              </a:xfrm>
            </p:grpSpPr>
            <p:pic>
              <p:nvPicPr>
                <p:cNvPr id="38" name="그림 27">
                  <a:extLst>
                    <a:ext uri="{FF2B5EF4-FFF2-40B4-BE49-F238E27FC236}">
                      <a16:creationId xmlns:a16="http://schemas.microsoft.com/office/drawing/2014/main" id="{720F4884-FB26-D346-81A7-C1466D2660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76098" y="1392146"/>
                  <a:ext cx="905803" cy="905803"/>
                </a:xfrm>
                <a:prstGeom prst="rect">
                  <a:avLst/>
                </a:prstGeom>
              </p:spPr>
            </p:pic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E7A3338-566E-EF4D-844B-245AC87D6295}"/>
                    </a:ext>
                  </a:extLst>
                </p:cNvPr>
                <p:cNvSpPr txBox="1"/>
                <p:nvPr/>
              </p:nvSpPr>
              <p:spPr>
                <a:xfrm>
                  <a:off x="2875000" y="2421307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b="1" dirty="0"/>
                    <a:t>재고소진</a:t>
                  </a:r>
                  <a:endParaRPr lang="en-US" b="1" dirty="0"/>
                </a:p>
              </p:txBody>
            </p:sp>
          </p:grpSp>
          <p:sp>
            <p:nvSpPr>
              <p:cNvPr id="37" name="Oval 31">
                <a:extLst>
                  <a:ext uri="{FF2B5EF4-FFF2-40B4-BE49-F238E27FC236}">
                    <a16:creationId xmlns:a16="http://schemas.microsoft.com/office/drawing/2014/main" id="{D7FFB45D-3AC7-FD41-949F-C1083D8FA916}"/>
                  </a:ext>
                </a:extLst>
              </p:cNvPr>
              <p:cNvSpPr/>
              <p:nvPr/>
            </p:nvSpPr>
            <p:spPr>
              <a:xfrm>
                <a:off x="3581275" y="1233391"/>
                <a:ext cx="522166" cy="52216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latin typeface="+mn-ea"/>
                  </a:rPr>
                  <a:t>2</a:t>
                </a:r>
                <a:endParaRPr lang="en-US" sz="1600" b="1" dirty="0">
                  <a:latin typeface="+mn-ea"/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1155803" y="1413411"/>
              <a:ext cx="1107996" cy="1388170"/>
              <a:chOff x="1155803" y="1392146"/>
              <a:chExt cx="1107996" cy="138817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55E7044-154E-2F43-8A6F-8B52F9C55C50}"/>
                  </a:ext>
                </a:extLst>
              </p:cNvPr>
              <p:cNvSpPr txBox="1"/>
              <p:nvPr/>
            </p:nvSpPr>
            <p:spPr>
              <a:xfrm>
                <a:off x="1155803" y="2410984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chemeClr val="accent5"/>
                    </a:solidFill>
                  </a:rPr>
                  <a:t>유효기간</a:t>
                </a:r>
                <a:endParaRPr lang="en-US" b="1" dirty="0">
                  <a:solidFill>
                    <a:schemeClr val="accent5"/>
                  </a:solidFill>
                </a:endParaRPr>
              </a:p>
            </p:txBody>
          </p:sp>
          <p:pic>
            <p:nvPicPr>
              <p:cNvPr id="35" name="그림 27">
                <a:extLst>
                  <a:ext uri="{FF2B5EF4-FFF2-40B4-BE49-F238E27FC236}">
                    <a16:creationId xmlns:a16="http://schemas.microsoft.com/office/drawing/2014/main" id="{720F4884-FB26-D346-81A7-C1466D2660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9585" y="1392146"/>
                <a:ext cx="905803" cy="905803"/>
              </a:xfrm>
              <a:prstGeom prst="rect">
                <a:avLst/>
              </a:prstGeom>
            </p:spPr>
          </p:pic>
        </p:grpSp>
        <p:grpSp>
          <p:nvGrpSpPr>
            <p:cNvPr id="26" name="그룹 25"/>
            <p:cNvGrpSpPr/>
            <p:nvPr/>
          </p:nvGrpSpPr>
          <p:grpSpPr>
            <a:xfrm>
              <a:off x="4619659" y="1254656"/>
              <a:ext cx="1228440" cy="1557248"/>
              <a:chOff x="2875001" y="1233391"/>
              <a:chExt cx="1228440" cy="1557248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2875001" y="1392146"/>
                <a:ext cx="1107997" cy="1398493"/>
                <a:chOff x="2875001" y="1392146"/>
                <a:chExt cx="1107997" cy="1398493"/>
              </a:xfrm>
            </p:grpSpPr>
            <p:pic>
              <p:nvPicPr>
                <p:cNvPr id="32" name="그림 27">
                  <a:extLst>
                    <a:ext uri="{FF2B5EF4-FFF2-40B4-BE49-F238E27FC236}">
                      <a16:creationId xmlns:a16="http://schemas.microsoft.com/office/drawing/2014/main" id="{720F4884-FB26-D346-81A7-C1466D2660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76098" y="1392146"/>
                  <a:ext cx="905803" cy="905803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E7A3338-566E-EF4D-844B-245AC87D6295}"/>
                    </a:ext>
                  </a:extLst>
                </p:cNvPr>
                <p:cNvSpPr txBox="1"/>
                <p:nvPr/>
              </p:nvSpPr>
              <p:spPr>
                <a:xfrm>
                  <a:off x="2875001" y="2421307"/>
                  <a:ext cx="1107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b="1" dirty="0"/>
                    <a:t>의심질병</a:t>
                  </a:r>
                  <a:endParaRPr lang="en-US" b="1" dirty="0"/>
                </a:p>
              </p:txBody>
            </p:sp>
          </p:grpSp>
          <p:sp>
            <p:nvSpPr>
              <p:cNvPr id="30" name="Oval 31">
                <a:extLst>
                  <a:ext uri="{FF2B5EF4-FFF2-40B4-BE49-F238E27FC236}">
                    <a16:creationId xmlns:a16="http://schemas.microsoft.com/office/drawing/2014/main" id="{D7FFB45D-3AC7-FD41-949F-C1083D8FA916}"/>
                  </a:ext>
                </a:extLst>
              </p:cNvPr>
              <p:cNvSpPr/>
              <p:nvPr/>
            </p:nvSpPr>
            <p:spPr>
              <a:xfrm>
                <a:off x="3581275" y="1233391"/>
                <a:ext cx="522166" cy="52216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latin typeface="+mn-ea"/>
                  </a:rPr>
                  <a:t>1</a:t>
                </a:r>
                <a:endParaRPr lang="en-US" sz="1600" b="1" dirty="0">
                  <a:latin typeface="+mn-ea"/>
                </a:endParaRPr>
              </a:p>
            </p:txBody>
          </p:sp>
        </p:grpSp>
      </p:grpSp>
      <p:grpSp>
        <p:nvGrpSpPr>
          <p:cNvPr id="55" name="그룹 54"/>
          <p:cNvGrpSpPr/>
          <p:nvPr/>
        </p:nvGrpSpPr>
        <p:grpSpPr>
          <a:xfrm>
            <a:off x="0" y="8559800"/>
            <a:ext cx="6858000" cy="1330743"/>
            <a:chOff x="0" y="8559800"/>
            <a:chExt cx="6858000" cy="1330743"/>
          </a:xfrm>
        </p:grpSpPr>
        <p:grpSp>
          <p:nvGrpSpPr>
            <p:cNvPr id="56" name="그룹 55"/>
            <p:cNvGrpSpPr/>
            <p:nvPr/>
          </p:nvGrpSpPr>
          <p:grpSpPr>
            <a:xfrm>
              <a:off x="0" y="8559800"/>
              <a:ext cx="6858000" cy="1330743"/>
              <a:chOff x="0" y="8559800"/>
              <a:chExt cx="6858000" cy="1330743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0" y="8559800"/>
                <a:ext cx="6858000" cy="103515"/>
              </a:xfrm>
              <a:prstGeom prst="rect">
                <a:avLst/>
              </a:prstGeom>
              <a:solidFill>
                <a:srgbClr val="5DD3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9" name="그룹 58"/>
              <p:cNvGrpSpPr/>
              <p:nvPr/>
            </p:nvGrpSpPr>
            <p:grpSpPr>
              <a:xfrm>
                <a:off x="5373702" y="8864600"/>
                <a:ext cx="1266791" cy="1013243"/>
                <a:chOff x="5373702" y="8864600"/>
                <a:chExt cx="1266791" cy="1013243"/>
              </a:xfrm>
            </p:grpSpPr>
            <p:pic>
              <p:nvPicPr>
                <p:cNvPr id="70" name="그림 69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3957" y="8864600"/>
                  <a:ext cx="677512" cy="677512"/>
                </a:xfrm>
                <a:prstGeom prst="rect">
                  <a:avLst/>
                </a:prstGeom>
              </p:spPr>
            </p:pic>
            <p:sp>
              <p:nvSpPr>
                <p:cNvPr id="71" name="TextBox 70"/>
                <p:cNvSpPr txBox="1"/>
                <p:nvPr/>
              </p:nvSpPr>
              <p:spPr>
                <a:xfrm>
                  <a:off x="5373702" y="94777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my Group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61" name="그룹 60"/>
              <p:cNvGrpSpPr/>
              <p:nvPr/>
            </p:nvGrpSpPr>
            <p:grpSpPr>
              <a:xfrm>
                <a:off x="246003" y="8753224"/>
                <a:ext cx="1266791" cy="1137319"/>
                <a:chOff x="246003" y="8753224"/>
                <a:chExt cx="1266791" cy="1137319"/>
              </a:xfrm>
            </p:grpSpPr>
            <p:pic>
              <p:nvPicPr>
                <p:cNvPr id="68" name="그림 67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092" y="8753224"/>
                  <a:ext cx="711810" cy="711810"/>
                </a:xfrm>
                <a:prstGeom prst="rect">
                  <a:avLst/>
                </a:prstGeom>
              </p:spPr>
            </p:pic>
            <p:sp>
              <p:nvSpPr>
                <p:cNvPr id="69" name="TextBox 68"/>
                <p:cNvSpPr txBox="1"/>
                <p:nvPr/>
              </p:nvSpPr>
              <p:spPr>
                <a:xfrm>
                  <a:off x="246003" y="94904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  My Lab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62" name="그룹 61"/>
              <p:cNvGrpSpPr/>
              <p:nvPr/>
            </p:nvGrpSpPr>
            <p:grpSpPr>
              <a:xfrm>
                <a:off x="3661559" y="8824431"/>
                <a:ext cx="1411194" cy="1066112"/>
                <a:chOff x="3661559" y="8824431"/>
                <a:chExt cx="1411194" cy="1066112"/>
              </a:xfrm>
            </p:grpSpPr>
            <p:sp>
              <p:nvSpPr>
                <p:cNvPr id="66" name="TextBox 65"/>
                <p:cNvSpPr txBox="1"/>
                <p:nvPr/>
              </p:nvSpPr>
              <p:spPr>
                <a:xfrm>
                  <a:off x="3661559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Alarm</a:t>
                  </a:r>
                  <a:endParaRPr lang="ko-KR" alt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67" name="그림 6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9295" y="8824431"/>
                  <a:ext cx="666002" cy="666002"/>
                </a:xfrm>
                <a:prstGeom prst="rect">
                  <a:avLst/>
                </a:prstGeom>
              </p:spPr>
            </p:pic>
          </p:grpSp>
          <p:grpSp>
            <p:nvGrpSpPr>
              <p:cNvPr id="63" name="그룹 62"/>
              <p:cNvGrpSpPr/>
              <p:nvPr/>
            </p:nvGrpSpPr>
            <p:grpSpPr>
              <a:xfrm>
                <a:off x="1908845" y="8794081"/>
                <a:ext cx="1411194" cy="1096462"/>
                <a:chOff x="1908845" y="8794081"/>
                <a:chExt cx="1411194" cy="1096462"/>
              </a:xfrm>
            </p:grpSpPr>
            <p:sp>
              <p:nvSpPr>
                <p:cNvPr id="64" name="TextBox 63"/>
                <p:cNvSpPr txBox="1"/>
                <p:nvPr/>
              </p:nvSpPr>
              <p:spPr>
                <a:xfrm>
                  <a:off x="1908845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Apparatus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65" name="그림 64"/>
                <p:cNvPicPr>
                  <a:picLocks noChangeAspect="1"/>
                </p:cNvPicPr>
                <p:nvPr/>
              </p:nvPicPr>
              <p:blipFill>
                <a:blip r:embed="rId8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57668" y="8794081"/>
                  <a:ext cx="726701" cy="726701"/>
                </a:xfrm>
                <a:prstGeom prst="rect">
                  <a:avLst/>
                </a:prstGeom>
              </p:spPr>
            </p:pic>
          </p:grpSp>
        </p:grpSp>
        <p:sp>
          <p:nvSpPr>
            <p:cNvPr id="57" name="Oval 31">
              <a:extLst>
                <a:ext uri="{FF2B5EF4-FFF2-40B4-BE49-F238E27FC236}">
                  <a16:creationId xmlns:a16="http://schemas.microsoft.com/office/drawing/2014/main" id="{D7FFB45D-3AC7-FD41-949F-C1083D8FA916}"/>
                </a:ext>
              </a:extLst>
            </p:cNvPr>
            <p:cNvSpPr/>
            <p:nvPr/>
          </p:nvSpPr>
          <p:spPr>
            <a:xfrm>
              <a:off x="4433769" y="8722511"/>
              <a:ext cx="468000" cy="46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+mn-ea"/>
                </a:rPr>
                <a:t>3</a:t>
              </a:r>
              <a:endParaRPr lang="en-US" sz="12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803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145169"/>
            <a:ext cx="6858000" cy="1003527"/>
            <a:chOff x="0" y="145169"/>
            <a:chExt cx="6858000" cy="1003527"/>
          </a:xfrm>
        </p:grpSpPr>
        <p:sp>
          <p:nvSpPr>
            <p:cNvPr id="4" name="직사각형 3"/>
            <p:cNvSpPr/>
            <p:nvPr/>
          </p:nvSpPr>
          <p:spPr>
            <a:xfrm flipV="1">
              <a:off x="0" y="1054099"/>
              <a:ext cx="6858000" cy="94597"/>
            </a:xfrm>
            <a:prstGeom prst="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9909" y="444499"/>
              <a:ext cx="457200" cy="4572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521019" y="145169"/>
              <a:ext cx="22033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solidFill>
                    <a:srgbClr val="32B87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rPr>
                <a:t>SYLVY</a:t>
              </a:r>
              <a:endParaRPr lang="ko-KR" altLang="en-US" sz="5400" b="1" dirty="0">
                <a:solidFill>
                  <a:srgbClr val="32B8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9758" y="293938"/>
              <a:ext cx="671261" cy="671261"/>
            </a:xfrm>
            <a:prstGeom prst="rect">
              <a:avLst/>
            </a:prstGeom>
          </p:spPr>
        </p:pic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D5DC4E2-76D6-492B-9D9B-6FFB98D574DA}"/>
              </a:ext>
            </a:extLst>
          </p:cNvPr>
          <p:cNvSpPr/>
          <p:nvPr/>
        </p:nvSpPr>
        <p:spPr>
          <a:xfrm>
            <a:off x="326618" y="1345372"/>
            <a:ext cx="1027768" cy="566780"/>
          </a:xfrm>
          <a:prstGeom prst="rect">
            <a:avLst/>
          </a:prstGeom>
          <a:solidFill>
            <a:schemeClr val="bg1"/>
          </a:solidFill>
          <a:ln w="50800">
            <a:solidFill>
              <a:srgbClr val="5DD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+mn-ea"/>
              </a:rPr>
              <a:t>▼ 이름</a:t>
            </a:r>
            <a:endParaRPr 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사각형: 둥근 모서리 7">
            <a:extLst>
              <a:ext uri="{FF2B5EF4-FFF2-40B4-BE49-F238E27FC236}">
                <a16:creationId xmlns:a16="http://schemas.microsoft.com/office/drawing/2014/main" id="{B3DE21B8-82EA-493C-88CD-296ACB70CE00}"/>
              </a:ext>
            </a:extLst>
          </p:cNvPr>
          <p:cNvSpPr/>
          <p:nvPr/>
        </p:nvSpPr>
        <p:spPr>
          <a:xfrm>
            <a:off x="1544327" y="1332378"/>
            <a:ext cx="2815554" cy="513297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5DD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그래픽 29" descr="돋보기">
            <a:extLst>
              <a:ext uri="{FF2B5EF4-FFF2-40B4-BE49-F238E27FC236}">
                <a16:creationId xmlns:a16="http://schemas.microsoft.com/office/drawing/2014/main" id="{9A20A2C7-0CBE-4FAC-AA11-0F050FA732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9918" y="1257604"/>
            <a:ext cx="662843" cy="662843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F85028-828D-41A6-B301-70A4E51C0A7E}"/>
              </a:ext>
            </a:extLst>
          </p:cNvPr>
          <p:cNvGrpSpPr/>
          <p:nvPr/>
        </p:nvGrpSpPr>
        <p:grpSpPr>
          <a:xfrm>
            <a:off x="540408" y="6100482"/>
            <a:ext cx="5849377" cy="228763"/>
            <a:chOff x="504311" y="5072343"/>
            <a:chExt cx="5849377" cy="22876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BFB329F-A36D-499E-88DE-E7917172EFC4}"/>
                </a:ext>
              </a:extLst>
            </p:cNvPr>
            <p:cNvSpPr/>
            <p:nvPr/>
          </p:nvSpPr>
          <p:spPr>
            <a:xfrm flipV="1">
              <a:off x="504311" y="5072343"/>
              <a:ext cx="5849377" cy="228763"/>
            </a:xfrm>
            <a:prstGeom prst="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50">
              <a:extLst>
                <a:ext uri="{FF2B5EF4-FFF2-40B4-BE49-F238E27FC236}">
                  <a16:creationId xmlns:a16="http://schemas.microsoft.com/office/drawing/2014/main" id="{C89E380A-5091-48F6-9502-2A6CEB4F0CB4}"/>
                </a:ext>
              </a:extLst>
            </p:cNvPr>
            <p:cNvSpPr/>
            <p:nvPr/>
          </p:nvSpPr>
          <p:spPr>
            <a:xfrm>
              <a:off x="98384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사각형: 둥근 모서리 51">
              <a:extLst>
                <a:ext uri="{FF2B5EF4-FFF2-40B4-BE49-F238E27FC236}">
                  <a16:creationId xmlns:a16="http://schemas.microsoft.com/office/drawing/2014/main" id="{B79E3F55-77FB-4047-BBD9-A4E2430C7F4F}"/>
                </a:ext>
              </a:extLst>
            </p:cNvPr>
            <p:cNvSpPr/>
            <p:nvPr/>
          </p:nvSpPr>
          <p:spPr>
            <a:xfrm>
              <a:off x="3057452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8" name="사각형: 둥근 모서리 52">
              <a:extLst>
                <a:ext uri="{FF2B5EF4-FFF2-40B4-BE49-F238E27FC236}">
                  <a16:creationId xmlns:a16="http://schemas.microsoft.com/office/drawing/2014/main" id="{24E1F4A8-72C5-48C5-BCBC-07F959C0FA27}"/>
                </a:ext>
              </a:extLst>
            </p:cNvPr>
            <p:cNvSpPr/>
            <p:nvPr/>
          </p:nvSpPr>
          <p:spPr>
            <a:xfrm>
              <a:off x="524771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1F85028-828D-41A6-B301-70A4E51C0A7E}"/>
              </a:ext>
            </a:extLst>
          </p:cNvPr>
          <p:cNvGrpSpPr/>
          <p:nvPr/>
        </p:nvGrpSpPr>
        <p:grpSpPr>
          <a:xfrm>
            <a:off x="540408" y="8170004"/>
            <a:ext cx="5849377" cy="228763"/>
            <a:chOff x="504311" y="5072343"/>
            <a:chExt cx="5849377" cy="22876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BFB329F-A36D-499E-88DE-E7917172EFC4}"/>
                </a:ext>
              </a:extLst>
            </p:cNvPr>
            <p:cNvSpPr/>
            <p:nvPr/>
          </p:nvSpPr>
          <p:spPr>
            <a:xfrm flipV="1">
              <a:off x="504311" y="5072343"/>
              <a:ext cx="5849377" cy="228763"/>
            </a:xfrm>
            <a:prstGeom prst="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50">
              <a:extLst>
                <a:ext uri="{FF2B5EF4-FFF2-40B4-BE49-F238E27FC236}">
                  <a16:creationId xmlns:a16="http://schemas.microsoft.com/office/drawing/2014/main" id="{C89E380A-5091-48F6-9502-2A6CEB4F0CB4}"/>
                </a:ext>
              </a:extLst>
            </p:cNvPr>
            <p:cNvSpPr/>
            <p:nvPr/>
          </p:nvSpPr>
          <p:spPr>
            <a:xfrm>
              <a:off x="98384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1" name="사각형: 둥근 모서리 51">
              <a:extLst>
                <a:ext uri="{FF2B5EF4-FFF2-40B4-BE49-F238E27FC236}">
                  <a16:creationId xmlns:a16="http://schemas.microsoft.com/office/drawing/2014/main" id="{B79E3F55-77FB-4047-BBD9-A4E2430C7F4F}"/>
                </a:ext>
              </a:extLst>
            </p:cNvPr>
            <p:cNvSpPr/>
            <p:nvPr/>
          </p:nvSpPr>
          <p:spPr>
            <a:xfrm>
              <a:off x="3057452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사각형: 둥근 모서리 52">
              <a:extLst>
                <a:ext uri="{FF2B5EF4-FFF2-40B4-BE49-F238E27FC236}">
                  <a16:creationId xmlns:a16="http://schemas.microsoft.com/office/drawing/2014/main" id="{24E1F4A8-72C5-48C5-BCBC-07F959C0FA27}"/>
                </a:ext>
              </a:extLst>
            </p:cNvPr>
            <p:cNvSpPr/>
            <p:nvPr/>
          </p:nvSpPr>
          <p:spPr>
            <a:xfrm>
              <a:off x="524771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3898BEB-BFA4-4AEB-8A6A-453D2F8B7ED6}"/>
              </a:ext>
            </a:extLst>
          </p:cNvPr>
          <p:cNvSpPr/>
          <p:nvPr/>
        </p:nvSpPr>
        <p:spPr>
          <a:xfrm flipV="1">
            <a:off x="504311" y="3804641"/>
            <a:ext cx="5849377" cy="228763"/>
          </a:xfrm>
          <a:prstGeom prst="rect">
            <a:avLst/>
          </a:prstGeom>
          <a:solidFill>
            <a:srgbClr val="5DD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555544" y="2372240"/>
            <a:ext cx="1686618" cy="1661164"/>
            <a:chOff x="2621787" y="2372240"/>
            <a:chExt cx="1686618" cy="1661164"/>
          </a:xfrm>
        </p:grpSpPr>
        <p:sp>
          <p:nvSpPr>
            <p:cNvPr id="57" name="사각형: 둥근 모서리 45">
              <a:extLst>
                <a:ext uri="{FF2B5EF4-FFF2-40B4-BE49-F238E27FC236}">
                  <a16:creationId xmlns:a16="http://schemas.microsoft.com/office/drawing/2014/main" id="{7A3D82F4-358A-45D8-87B8-3A49AEC03E3E}"/>
                </a:ext>
              </a:extLst>
            </p:cNvPr>
            <p:cNvSpPr/>
            <p:nvPr/>
          </p:nvSpPr>
          <p:spPr>
            <a:xfrm>
              <a:off x="2621787" y="3783859"/>
              <a:ext cx="1686618" cy="2495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Benzene 1</a:t>
              </a:r>
            </a:p>
          </p:txBody>
        </p:sp>
        <p:pic>
          <p:nvPicPr>
            <p:cNvPr id="1032" name="Picture 8" descr="benzene png에 대한 이미지 검색결과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8660" y="2372240"/>
              <a:ext cx="1092871" cy="1241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TextBox 59"/>
          <p:cNvSpPr txBox="1"/>
          <p:nvPr/>
        </p:nvSpPr>
        <p:spPr>
          <a:xfrm>
            <a:off x="5239988" y="1383578"/>
            <a:ext cx="1400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이름순</a:t>
            </a:r>
            <a:r>
              <a:rPr lang="ko-KR" altLang="en-US" sz="2000" b="1" spc="-100" dirty="0">
                <a:latin typeface="+mn-ea"/>
              </a:rPr>
              <a:t>↓</a:t>
            </a:r>
            <a:endParaRPr lang="en-US" altLang="ko-KR" sz="2000" b="1" dirty="0">
              <a:latin typeface="+mn-ea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2619096" y="4363633"/>
            <a:ext cx="1692000" cy="1692000"/>
            <a:chOff x="536763" y="4363633"/>
            <a:chExt cx="1692000" cy="1692000"/>
          </a:xfrm>
        </p:grpSpPr>
        <p:pic>
          <p:nvPicPr>
            <p:cNvPr id="58" name="그래픽 39" descr="플라스크">
              <a:extLst>
                <a:ext uri="{FF2B5EF4-FFF2-40B4-BE49-F238E27FC236}">
                  <a16:creationId xmlns:a16="http://schemas.microsoft.com/office/drawing/2014/main" id="{230098B5-A2EB-4D0A-BB93-E2307332B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6763" y="4363633"/>
              <a:ext cx="1692000" cy="1692000"/>
            </a:xfrm>
            <a:prstGeom prst="rect">
              <a:avLst/>
            </a:prstGeom>
          </p:spPr>
        </p:pic>
        <p:pic>
          <p:nvPicPr>
            <p:cNvPr id="61" name="그래픽 26" descr="추가">
              <a:extLst>
                <a:ext uri="{FF2B5EF4-FFF2-40B4-BE49-F238E27FC236}">
                  <a16:creationId xmlns:a16="http://schemas.microsoft.com/office/drawing/2014/main" id="{594662A5-06A1-4394-B52C-353798893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82508" y="5022979"/>
              <a:ext cx="828000" cy="828000"/>
            </a:xfrm>
            <a:prstGeom prst="rect">
              <a:avLst/>
            </a:prstGeom>
          </p:spPr>
        </p:pic>
      </p:grpSp>
      <p:grpSp>
        <p:nvGrpSpPr>
          <p:cNvPr id="69" name="그룹 68"/>
          <p:cNvGrpSpPr/>
          <p:nvPr/>
        </p:nvGrpSpPr>
        <p:grpSpPr>
          <a:xfrm>
            <a:off x="619339" y="4621878"/>
            <a:ext cx="1686618" cy="1728632"/>
            <a:chOff x="599396" y="2304772"/>
            <a:chExt cx="1686618" cy="1728632"/>
          </a:xfrm>
        </p:grpSpPr>
        <p:sp>
          <p:nvSpPr>
            <p:cNvPr id="70" name="사각형: 둥근 모서리 45">
              <a:extLst>
                <a:ext uri="{FF2B5EF4-FFF2-40B4-BE49-F238E27FC236}">
                  <a16:creationId xmlns:a16="http://schemas.microsoft.com/office/drawing/2014/main" id="{7A3D82F4-358A-45D8-87B8-3A49AEC03E3E}"/>
                </a:ext>
              </a:extLst>
            </p:cNvPr>
            <p:cNvSpPr/>
            <p:nvPr/>
          </p:nvSpPr>
          <p:spPr>
            <a:xfrm>
              <a:off x="599396" y="3783859"/>
              <a:ext cx="1686618" cy="2495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Methanol</a:t>
              </a:r>
            </a:p>
          </p:txBody>
        </p:sp>
        <p:pic>
          <p:nvPicPr>
            <p:cNvPr id="71" name="Picture 2" descr="methanol에 대한 이미지 검색결과">
              <a:hlinkClick r:id="rId13"/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288" y="2304772"/>
              <a:ext cx="1557162" cy="1376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그룹 71"/>
          <p:cNvGrpSpPr/>
          <p:nvPr/>
        </p:nvGrpSpPr>
        <p:grpSpPr>
          <a:xfrm>
            <a:off x="4530393" y="2729675"/>
            <a:ext cx="1686618" cy="1303729"/>
            <a:chOff x="4533291" y="2729675"/>
            <a:chExt cx="1686618" cy="1303729"/>
          </a:xfrm>
        </p:grpSpPr>
        <p:sp>
          <p:nvSpPr>
            <p:cNvPr id="73" name="사각형: 둥근 모서리 45">
              <a:extLst>
                <a:ext uri="{FF2B5EF4-FFF2-40B4-BE49-F238E27FC236}">
                  <a16:creationId xmlns:a16="http://schemas.microsoft.com/office/drawing/2014/main" id="{7A3D82F4-358A-45D8-87B8-3A49AEC03E3E}"/>
                </a:ext>
              </a:extLst>
            </p:cNvPr>
            <p:cNvSpPr/>
            <p:nvPr/>
          </p:nvSpPr>
          <p:spPr>
            <a:xfrm>
              <a:off x="4533291" y="3783859"/>
              <a:ext cx="1686618" cy="2495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Hexane</a:t>
              </a:r>
            </a:p>
          </p:txBody>
        </p:sp>
        <p:pic>
          <p:nvPicPr>
            <p:cNvPr id="74" name="Picture 10" descr="Hexane에 대한 이미지 검색결과">
              <a:hlinkClick r:id="rId15"/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02" b="35803"/>
            <a:stretch/>
          </p:blipFill>
          <p:spPr bwMode="auto">
            <a:xfrm>
              <a:off x="4664640" y="2729675"/>
              <a:ext cx="1480960" cy="435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" name="그룹 74"/>
          <p:cNvGrpSpPr/>
          <p:nvPr/>
        </p:nvGrpSpPr>
        <p:grpSpPr>
          <a:xfrm>
            <a:off x="2602523" y="2372240"/>
            <a:ext cx="1686618" cy="1661164"/>
            <a:chOff x="2621787" y="2372240"/>
            <a:chExt cx="1686618" cy="1661164"/>
          </a:xfrm>
        </p:grpSpPr>
        <p:sp>
          <p:nvSpPr>
            <p:cNvPr id="76" name="사각형: 둥근 모서리 45">
              <a:extLst>
                <a:ext uri="{FF2B5EF4-FFF2-40B4-BE49-F238E27FC236}">
                  <a16:creationId xmlns:a16="http://schemas.microsoft.com/office/drawing/2014/main" id="{7A3D82F4-358A-45D8-87B8-3A49AEC03E3E}"/>
                </a:ext>
              </a:extLst>
            </p:cNvPr>
            <p:cNvSpPr/>
            <p:nvPr/>
          </p:nvSpPr>
          <p:spPr>
            <a:xfrm>
              <a:off x="2621787" y="3783859"/>
              <a:ext cx="1686618" cy="2495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Benzene 2</a:t>
              </a:r>
            </a:p>
          </p:txBody>
        </p:sp>
        <p:pic>
          <p:nvPicPr>
            <p:cNvPr id="77" name="Picture 8" descr="benzene png에 대한 이미지 검색결과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8660" y="2372240"/>
              <a:ext cx="1092871" cy="1241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그룹 1"/>
          <p:cNvGrpSpPr/>
          <p:nvPr/>
        </p:nvGrpSpPr>
        <p:grpSpPr>
          <a:xfrm>
            <a:off x="304709" y="2111042"/>
            <a:ext cx="6276097" cy="6046459"/>
            <a:chOff x="7125129" y="1800187"/>
            <a:chExt cx="6276097" cy="6046459"/>
          </a:xfrm>
        </p:grpSpPr>
        <p:grpSp>
          <p:nvGrpSpPr>
            <p:cNvPr id="64" name="그룹 63"/>
            <p:cNvGrpSpPr/>
            <p:nvPr/>
          </p:nvGrpSpPr>
          <p:grpSpPr>
            <a:xfrm>
              <a:off x="7125129" y="1800187"/>
              <a:ext cx="6276097" cy="6046459"/>
              <a:chOff x="7222232" y="2045514"/>
              <a:chExt cx="6276097" cy="6046459"/>
            </a:xfrm>
          </p:grpSpPr>
          <p:grpSp>
            <p:nvGrpSpPr>
              <p:cNvPr id="65" name="그룹 64"/>
              <p:cNvGrpSpPr/>
              <p:nvPr/>
            </p:nvGrpSpPr>
            <p:grpSpPr>
              <a:xfrm>
                <a:off x="7222232" y="2045514"/>
                <a:ext cx="6276097" cy="6046459"/>
                <a:chOff x="7222232" y="2045514"/>
                <a:chExt cx="6276097" cy="6046459"/>
              </a:xfrm>
            </p:grpSpPr>
            <p:sp>
              <p:nvSpPr>
                <p:cNvPr id="80" name="모서리가 둥근 직사각형 26">
                  <a:extLst>
                    <a:ext uri="{FF2B5EF4-FFF2-40B4-BE49-F238E27FC236}">
                      <a16:creationId xmlns:a16="http://schemas.microsoft.com/office/drawing/2014/main" id="{9EE97AA1-BD99-4A87-8B84-45FC7997FB8A}"/>
                    </a:ext>
                  </a:extLst>
                </p:cNvPr>
                <p:cNvSpPr/>
                <p:nvPr/>
              </p:nvSpPr>
              <p:spPr>
                <a:xfrm>
                  <a:off x="7222232" y="2045514"/>
                  <a:ext cx="6276097" cy="6046459"/>
                </a:xfrm>
                <a:prstGeom prst="roundRect">
                  <a:avLst/>
                </a:prstGeom>
                <a:solidFill>
                  <a:schemeClr val="bg1"/>
                </a:solidFill>
                <a:ln w="76200">
                  <a:solidFill>
                    <a:srgbClr val="32B87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모서리가 둥근 직사각형 30">
                  <a:extLst>
                    <a:ext uri="{FF2B5EF4-FFF2-40B4-BE49-F238E27FC236}">
                      <a16:creationId xmlns:a16="http://schemas.microsoft.com/office/drawing/2014/main" id="{7B9EFCBA-5EF6-417A-B7A6-D934B607E5EF}"/>
                    </a:ext>
                  </a:extLst>
                </p:cNvPr>
                <p:cNvSpPr/>
                <p:nvPr/>
              </p:nvSpPr>
              <p:spPr>
                <a:xfrm>
                  <a:off x="7222233" y="2754095"/>
                  <a:ext cx="627609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2B878"/>
                </a:solidFill>
                <a:ln>
                  <a:solidFill>
                    <a:srgbClr val="32B87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3896283-3F8B-4F41-B3E7-62AFD62588BA}"/>
                  </a:ext>
                </a:extLst>
              </p:cNvPr>
              <p:cNvSpPr txBox="1"/>
              <p:nvPr/>
            </p:nvSpPr>
            <p:spPr>
              <a:xfrm>
                <a:off x="8630262" y="2186652"/>
                <a:ext cx="3526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/>
                  <a:t>‘Benzene 1’ </a:t>
                </a:r>
                <a:r>
                  <a:rPr lang="ko-KR" altLang="en-US" sz="2400" b="1" dirty="0"/>
                  <a:t>약품 정보</a:t>
                </a:r>
                <a:endParaRPr lang="ko-KR" altLang="en-US" sz="2000" b="1" dirty="0">
                  <a:latin typeface="+mn-ea"/>
                </a:endParaRPr>
              </a:p>
            </p:txBody>
          </p:sp>
          <p:sp>
            <p:nvSpPr>
              <p:cNvPr id="68" name="Cross 48">
                <a:extLst>
                  <a:ext uri="{FF2B5EF4-FFF2-40B4-BE49-F238E27FC236}">
                    <a16:creationId xmlns:a16="http://schemas.microsoft.com/office/drawing/2014/main" id="{3911ABE2-D904-4319-B8F7-1E7D86FA94DF}"/>
                  </a:ext>
                </a:extLst>
              </p:cNvPr>
              <p:cNvSpPr/>
              <p:nvPr/>
            </p:nvSpPr>
            <p:spPr>
              <a:xfrm rot="2700000">
                <a:off x="12573940" y="2237001"/>
                <a:ext cx="342740" cy="362497"/>
              </a:xfrm>
              <a:prstGeom prst="plus">
                <a:avLst>
                  <a:gd name="adj" fmla="val 43403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7529094" y="2792980"/>
              <a:ext cx="5534984" cy="2296688"/>
              <a:chOff x="7649615" y="3753614"/>
              <a:chExt cx="5534984" cy="2296688"/>
            </a:xfrm>
          </p:grpSpPr>
          <p:sp>
            <p:nvSpPr>
              <p:cNvPr id="95" name="모서리가 둥근 직사각형 26">
                <a:extLst>
                  <a:ext uri="{FF2B5EF4-FFF2-40B4-BE49-F238E27FC236}">
                    <a16:creationId xmlns:a16="http://schemas.microsoft.com/office/drawing/2014/main" id="{F5DD913C-42FA-4882-B80C-2D194176156A}"/>
                  </a:ext>
                </a:extLst>
              </p:cNvPr>
              <p:cNvSpPr/>
              <p:nvPr/>
            </p:nvSpPr>
            <p:spPr>
              <a:xfrm>
                <a:off x="7649615" y="3753614"/>
                <a:ext cx="5534984" cy="229668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32B8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96" name="Picture 8" descr="benzene png에 대한 이미지 검색결과">
                <a:hlinkClick r:id="rId7"/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8055" y="4020303"/>
                <a:ext cx="1092871" cy="12412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8051601" y="5333755"/>
                <a:ext cx="12057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+mn-ea"/>
                  </a:rPr>
                  <a:t>Benzene</a:t>
                </a:r>
                <a:endParaRPr lang="ko-KR" altLang="en-US" sz="2000" b="1" dirty="0">
                  <a:latin typeface="+mn-ea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9623625" y="4938625"/>
                <a:ext cx="32492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latin typeface="+mn-ea"/>
                  </a:rPr>
                  <a:t>MW       78.11g/</a:t>
                </a:r>
                <a:r>
                  <a:rPr lang="en-US" altLang="ko-KR" sz="2000" b="1" dirty="0" err="1">
                    <a:latin typeface="+mn-ea"/>
                  </a:rPr>
                  <a:t>mol</a:t>
                </a:r>
                <a:endParaRPr lang="ko-KR" altLang="en-US" sz="2000" b="1" dirty="0">
                  <a:latin typeface="+mn-ea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9623625" y="5406172"/>
                <a:ext cx="32492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 err="1">
                    <a:latin typeface="+mn-ea"/>
                  </a:rPr>
                  <a:t>mp</a:t>
                </a:r>
                <a:r>
                  <a:rPr lang="en-US" altLang="ko-KR" sz="2000" b="1" dirty="0">
                    <a:latin typeface="+mn-ea"/>
                  </a:rPr>
                  <a:t>/</a:t>
                </a:r>
                <a:r>
                  <a:rPr lang="en-US" altLang="ko-KR" sz="2000" b="1" dirty="0" err="1">
                    <a:latin typeface="+mn-ea"/>
                  </a:rPr>
                  <a:t>bp</a:t>
                </a:r>
                <a:r>
                  <a:rPr lang="en-US" altLang="ko-KR" sz="2000" b="1" dirty="0">
                    <a:latin typeface="+mn-ea"/>
                  </a:rPr>
                  <a:t>   5.5 ℃ / 80.1 ℃</a:t>
                </a:r>
                <a:endParaRPr lang="ko-KR" altLang="en-US" sz="2000" b="1" dirty="0">
                  <a:latin typeface="+mn-ea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9623625" y="4035679"/>
                <a:ext cx="32492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latin typeface="+mn-ea"/>
                  </a:rPr>
                  <a:t>CAS No. 71-43-2</a:t>
                </a:r>
                <a:endParaRPr lang="ko-KR" altLang="en-US" sz="2000" b="1" dirty="0">
                  <a:latin typeface="+mn-ea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9623625" y="4453427"/>
                <a:ext cx="32492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latin typeface="+mn-ea"/>
                  </a:rPr>
                  <a:t>Formula C</a:t>
                </a:r>
                <a:r>
                  <a:rPr lang="en-US" altLang="ko-KR" sz="2000" b="1" baseline="-25000" dirty="0">
                    <a:latin typeface="+mn-ea"/>
                  </a:rPr>
                  <a:t>6</a:t>
                </a:r>
                <a:r>
                  <a:rPr lang="en-US" altLang="ko-KR" sz="2000" b="1" dirty="0">
                    <a:latin typeface="+mn-ea"/>
                  </a:rPr>
                  <a:t>H</a:t>
                </a:r>
                <a:r>
                  <a:rPr lang="en-US" altLang="ko-KR" sz="2000" b="1" baseline="-25000" dirty="0">
                    <a:latin typeface="+mn-ea"/>
                  </a:rPr>
                  <a:t>6</a:t>
                </a:r>
                <a:endParaRPr lang="ko-KR" altLang="en-US" sz="2000" b="1" baseline="-25000" dirty="0">
                  <a:latin typeface="+mn-ea"/>
                </a:endParaRPr>
              </a:p>
            </p:txBody>
          </p:sp>
        </p:grpSp>
      </p:grpSp>
      <p:grpSp>
        <p:nvGrpSpPr>
          <p:cNvPr id="78" name="그룹 77"/>
          <p:cNvGrpSpPr/>
          <p:nvPr/>
        </p:nvGrpSpPr>
        <p:grpSpPr>
          <a:xfrm>
            <a:off x="0" y="8559800"/>
            <a:ext cx="6858000" cy="1330743"/>
            <a:chOff x="0" y="8559800"/>
            <a:chExt cx="6858000" cy="1330743"/>
          </a:xfrm>
        </p:grpSpPr>
        <p:grpSp>
          <p:nvGrpSpPr>
            <p:cNvPr id="79" name="그룹 78"/>
            <p:cNvGrpSpPr/>
            <p:nvPr/>
          </p:nvGrpSpPr>
          <p:grpSpPr>
            <a:xfrm>
              <a:off x="0" y="8559800"/>
              <a:ext cx="6858000" cy="1330743"/>
              <a:chOff x="0" y="8559800"/>
              <a:chExt cx="6858000" cy="1330743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0" y="8559800"/>
                <a:ext cx="6858000" cy="103515"/>
              </a:xfrm>
              <a:prstGeom prst="rect">
                <a:avLst/>
              </a:prstGeom>
              <a:solidFill>
                <a:srgbClr val="5DD3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5" name="그룹 84"/>
              <p:cNvGrpSpPr/>
              <p:nvPr/>
            </p:nvGrpSpPr>
            <p:grpSpPr>
              <a:xfrm>
                <a:off x="5373702" y="8864600"/>
                <a:ext cx="1266791" cy="1013243"/>
                <a:chOff x="5373702" y="8864600"/>
                <a:chExt cx="1266791" cy="1013243"/>
              </a:xfrm>
            </p:grpSpPr>
            <p:pic>
              <p:nvPicPr>
                <p:cNvPr id="105" name="그림 104"/>
                <p:cNvPicPr>
                  <a:picLocks noChangeAspect="1"/>
                </p:cNvPicPr>
                <p:nvPr/>
              </p:nvPicPr>
              <p:blipFill>
                <a:blip r:embed="rId1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3957" y="8864600"/>
                  <a:ext cx="677512" cy="677512"/>
                </a:xfrm>
                <a:prstGeom prst="rect">
                  <a:avLst/>
                </a:prstGeom>
              </p:spPr>
            </p:pic>
            <p:sp>
              <p:nvSpPr>
                <p:cNvPr id="106" name="TextBox 105"/>
                <p:cNvSpPr txBox="1"/>
                <p:nvPr/>
              </p:nvSpPr>
              <p:spPr>
                <a:xfrm>
                  <a:off x="5373702" y="94777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my Group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86" name="그룹 85"/>
              <p:cNvGrpSpPr/>
              <p:nvPr/>
            </p:nvGrpSpPr>
            <p:grpSpPr>
              <a:xfrm>
                <a:off x="246003" y="8753224"/>
                <a:ext cx="1266791" cy="1137319"/>
                <a:chOff x="246003" y="8753224"/>
                <a:chExt cx="1266791" cy="1137319"/>
              </a:xfrm>
            </p:grpSpPr>
            <p:pic>
              <p:nvPicPr>
                <p:cNvPr id="93" name="그림 92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092" y="8753224"/>
                  <a:ext cx="711810" cy="711810"/>
                </a:xfrm>
                <a:prstGeom prst="rect">
                  <a:avLst/>
                </a:prstGeom>
              </p:spPr>
            </p:pic>
            <p:sp>
              <p:nvSpPr>
                <p:cNvPr id="94" name="TextBox 93"/>
                <p:cNvSpPr txBox="1"/>
                <p:nvPr/>
              </p:nvSpPr>
              <p:spPr>
                <a:xfrm>
                  <a:off x="246003" y="94904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  My Lab</a:t>
                  </a:r>
                  <a:endParaRPr lang="ko-KR" alt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87" name="그룹 86"/>
              <p:cNvGrpSpPr/>
              <p:nvPr/>
            </p:nvGrpSpPr>
            <p:grpSpPr>
              <a:xfrm>
                <a:off x="3661559" y="8824431"/>
                <a:ext cx="1411194" cy="1066112"/>
                <a:chOff x="3661559" y="8824431"/>
                <a:chExt cx="1411194" cy="1066112"/>
              </a:xfrm>
            </p:grpSpPr>
            <p:sp>
              <p:nvSpPr>
                <p:cNvPr id="91" name="TextBox 90"/>
                <p:cNvSpPr txBox="1"/>
                <p:nvPr/>
              </p:nvSpPr>
              <p:spPr>
                <a:xfrm>
                  <a:off x="3661559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Alarm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92" name="그림 91"/>
                <p:cNvPicPr>
                  <a:picLocks noChangeAspect="1"/>
                </p:cNvPicPr>
                <p:nvPr/>
              </p:nvPicPr>
              <p:blipFill>
                <a:blip r:embed="rId19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9295" y="8824431"/>
                  <a:ext cx="666002" cy="666002"/>
                </a:xfrm>
                <a:prstGeom prst="rect">
                  <a:avLst/>
                </a:prstGeom>
              </p:spPr>
            </p:pic>
          </p:grpSp>
          <p:grpSp>
            <p:nvGrpSpPr>
              <p:cNvPr id="88" name="그룹 87"/>
              <p:cNvGrpSpPr/>
              <p:nvPr/>
            </p:nvGrpSpPr>
            <p:grpSpPr>
              <a:xfrm>
                <a:off x="1908845" y="8794081"/>
                <a:ext cx="1411194" cy="1096462"/>
                <a:chOff x="1908845" y="8794081"/>
                <a:chExt cx="1411194" cy="1096462"/>
              </a:xfrm>
            </p:grpSpPr>
            <p:sp>
              <p:nvSpPr>
                <p:cNvPr id="89" name="TextBox 88"/>
                <p:cNvSpPr txBox="1"/>
                <p:nvPr/>
              </p:nvSpPr>
              <p:spPr>
                <a:xfrm>
                  <a:off x="1908845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Apparatus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90" name="그림 89"/>
                <p:cNvPicPr>
                  <a:picLocks noChangeAspect="1"/>
                </p:cNvPicPr>
                <p:nvPr/>
              </p:nvPicPr>
              <p:blipFill>
                <a:blip r:embed="rId20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57668" y="8794081"/>
                  <a:ext cx="726701" cy="726701"/>
                </a:xfrm>
                <a:prstGeom prst="rect">
                  <a:avLst/>
                </a:prstGeom>
              </p:spPr>
            </p:pic>
          </p:grpSp>
        </p:grpSp>
        <p:sp>
          <p:nvSpPr>
            <p:cNvPr id="83" name="Oval 31">
              <a:extLst>
                <a:ext uri="{FF2B5EF4-FFF2-40B4-BE49-F238E27FC236}">
                  <a16:creationId xmlns:a16="http://schemas.microsoft.com/office/drawing/2014/main" id="{D7FFB45D-3AC7-FD41-949F-C1083D8FA916}"/>
                </a:ext>
              </a:extLst>
            </p:cNvPr>
            <p:cNvSpPr/>
            <p:nvPr/>
          </p:nvSpPr>
          <p:spPr>
            <a:xfrm>
              <a:off x="4433769" y="8722511"/>
              <a:ext cx="468000" cy="46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+mn-ea"/>
                </a:rPr>
                <a:t>3</a:t>
              </a:r>
              <a:endParaRPr lang="en-US" sz="1200" b="1" dirty="0">
                <a:latin typeface="+mn-ea"/>
              </a:endParaRP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9A77A9B-D04E-124A-8EA8-8715AFA2F1D0}"/>
              </a:ext>
            </a:extLst>
          </p:cNvPr>
          <p:cNvSpPr/>
          <p:nvPr/>
        </p:nvSpPr>
        <p:spPr>
          <a:xfrm>
            <a:off x="1020337" y="6942988"/>
            <a:ext cx="1764000" cy="454231"/>
          </a:xfrm>
          <a:prstGeom prst="rect">
            <a:avLst/>
          </a:prstGeom>
          <a:solidFill>
            <a:schemeClr val="bg1"/>
          </a:solidFill>
          <a:ln w="50800">
            <a:solidFill>
              <a:srgbClr val="5DD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사용량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EE31B39B-3E3F-064F-800D-AAE25394F94B}"/>
              </a:ext>
            </a:extLst>
          </p:cNvPr>
          <p:cNvSpPr/>
          <p:nvPr/>
        </p:nvSpPr>
        <p:spPr>
          <a:xfrm>
            <a:off x="2933710" y="6942988"/>
            <a:ext cx="1332000" cy="454231"/>
          </a:xfrm>
          <a:prstGeom prst="rect">
            <a:avLst/>
          </a:prstGeom>
          <a:solidFill>
            <a:schemeClr val="bg1"/>
          </a:solidFill>
          <a:ln w="50800">
            <a:solidFill>
              <a:srgbClr val="5DD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단위 </a:t>
            </a:r>
            <a:r>
              <a:rPr lang="ko-KR" altLang="en-US" b="1" spc="-100" dirty="0">
                <a:solidFill>
                  <a:schemeClr val="tx1"/>
                </a:solidFill>
                <a:latin typeface="+mn-ea"/>
              </a:rPr>
              <a:t>↓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5F782CF5-F4F1-1348-986C-98EEB0478F38}"/>
              </a:ext>
            </a:extLst>
          </p:cNvPr>
          <p:cNvSpPr/>
          <p:nvPr/>
        </p:nvSpPr>
        <p:spPr>
          <a:xfrm>
            <a:off x="1019945" y="7554657"/>
            <a:ext cx="1764000" cy="454231"/>
          </a:xfrm>
          <a:prstGeom prst="rect">
            <a:avLst/>
          </a:prstGeom>
          <a:solidFill>
            <a:schemeClr val="bg1"/>
          </a:solidFill>
          <a:ln w="50800">
            <a:solidFill>
              <a:srgbClr val="5DD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폐기하기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CFF6518-67C2-0140-93E6-C3895D95DBFB}"/>
              </a:ext>
            </a:extLst>
          </p:cNvPr>
          <p:cNvSpPr/>
          <p:nvPr/>
        </p:nvSpPr>
        <p:spPr>
          <a:xfrm>
            <a:off x="4433769" y="7553259"/>
            <a:ext cx="1496119" cy="454231"/>
          </a:xfrm>
          <a:prstGeom prst="rect">
            <a:avLst/>
          </a:prstGeom>
          <a:solidFill>
            <a:schemeClr val="bg1"/>
          </a:solidFill>
          <a:ln w="50800">
            <a:solidFill>
              <a:srgbClr val="5DD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장소 수정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749AFE2-719A-DD44-8478-DDC8DF873D76}"/>
              </a:ext>
            </a:extLst>
          </p:cNvPr>
          <p:cNvSpPr/>
          <p:nvPr/>
        </p:nvSpPr>
        <p:spPr>
          <a:xfrm>
            <a:off x="4433769" y="6944228"/>
            <a:ext cx="1506471" cy="454231"/>
          </a:xfrm>
          <a:prstGeom prst="rect">
            <a:avLst/>
          </a:prstGeom>
          <a:solidFill>
            <a:schemeClr val="bg1"/>
          </a:solidFill>
          <a:ln w="50800">
            <a:solidFill>
              <a:srgbClr val="5DD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업데이트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66F23EC-38F0-2D42-B075-E1AF571708B4}"/>
              </a:ext>
            </a:extLst>
          </p:cNvPr>
          <p:cNvSpPr txBox="1"/>
          <p:nvPr/>
        </p:nvSpPr>
        <p:spPr>
          <a:xfrm>
            <a:off x="803952" y="5460638"/>
            <a:ext cx="5127699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>
                <a:latin typeface="+mn-ea"/>
              </a:rPr>
              <a:t>보관 장소 </a:t>
            </a:r>
            <a:r>
              <a:rPr lang="en-US" altLang="ko-KR" sz="1400" b="1" dirty="0">
                <a:latin typeface="+mn-ea"/>
              </a:rPr>
              <a:t>: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ko-KR" altLang="en-US" sz="1400" b="1" dirty="0" err="1">
                <a:latin typeface="+mn-ea"/>
              </a:rPr>
              <a:t>시약장</a:t>
            </a:r>
            <a:endParaRPr lang="en-US" altLang="ko-KR" sz="14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>
                <a:latin typeface="+mn-ea"/>
              </a:rPr>
              <a:t>약품 등록일 </a:t>
            </a:r>
            <a:r>
              <a:rPr lang="en-US" altLang="ko-KR" sz="1400" b="1" dirty="0">
                <a:latin typeface="+mn-ea"/>
              </a:rPr>
              <a:t>: 2017.10.09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>
                <a:latin typeface="+mn-ea"/>
              </a:rPr>
              <a:t>약품 유효기간 </a:t>
            </a:r>
            <a:r>
              <a:rPr lang="en-US" altLang="ko-KR" sz="1400" b="1" dirty="0">
                <a:latin typeface="+mn-ea"/>
              </a:rPr>
              <a:t>:  2019.10.09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>
                <a:latin typeface="+mn-ea"/>
              </a:rPr>
              <a:t>사용 후 남은 양 </a:t>
            </a:r>
            <a:r>
              <a:rPr lang="en-US" altLang="ko-KR" sz="1400" b="1" dirty="0">
                <a:latin typeface="+mn-ea"/>
              </a:rPr>
              <a:t>: 50% (250mL/500mL)</a:t>
            </a:r>
          </a:p>
        </p:txBody>
      </p:sp>
    </p:spTree>
    <p:extLst>
      <p:ext uri="{BB962C8B-B14F-4D97-AF65-F5344CB8AC3E}">
        <p14:creationId xmlns:p14="http://schemas.microsoft.com/office/powerpoint/2010/main" val="153482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0" y="1054099"/>
            <a:ext cx="6858000" cy="94597"/>
          </a:xfrm>
          <a:prstGeom prst="rect">
            <a:avLst/>
          </a:prstGeom>
          <a:solidFill>
            <a:srgbClr val="5DD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521019" y="145169"/>
            <a:ext cx="2203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32B8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SYLVY</a:t>
            </a:r>
            <a:endParaRPr lang="ko-KR" altLang="en-US" sz="5400" b="1" dirty="0">
              <a:solidFill>
                <a:srgbClr val="32B87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58" y="293938"/>
            <a:ext cx="671261" cy="671261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1" y="2595410"/>
            <a:ext cx="6858000" cy="4690884"/>
            <a:chOff x="1" y="2595410"/>
            <a:chExt cx="6858000" cy="4690884"/>
          </a:xfrm>
        </p:grpSpPr>
        <p:sp>
          <p:nvSpPr>
            <p:cNvPr id="56" name="직사각형 55"/>
            <p:cNvSpPr/>
            <p:nvPr/>
          </p:nvSpPr>
          <p:spPr>
            <a:xfrm>
              <a:off x="2789589" y="6819747"/>
              <a:ext cx="1496119" cy="466547"/>
            </a:xfrm>
            <a:prstGeom prst="rect">
              <a:avLst/>
            </a:prstGeom>
            <a:solidFill>
              <a:srgbClr val="32B878"/>
            </a:solidFill>
            <a:ln>
              <a:solidFill>
                <a:srgbClr val="32B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가입</a:t>
              </a: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850605" y="3554349"/>
              <a:ext cx="5077045" cy="2932027"/>
              <a:chOff x="850605" y="3362964"/>
              <a:chExt cx="5077045" cy="2932027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1057939" y="4120688"/>
                <a:ext cx="4869711" cy="707886"/>
                <a:chOff x="1254642" y="2904538"/>
                <a:chExt cx="4869711" cy="707886"/>
              </a:xfrm>
            </p:grpSpPr>
            <p:sp>
              <p:nvSpPr>
                <p:cNvPr id="50" name="사각형: 둥근 모서리 60">
                  <a:extLst>
                    <a:ext uri="{FF2B5EF4-FFF2-40B4-BE49-F238E27FC236}">
                      <a16:creationId xmlns:a16="http://schemas.microsoft.com/office/drawing/2014/main" id="{15E02B8A-D583-4AA5-8A96-AE80B53EB7ED}"/>
                    </a:ext>
                  </a:extLst>
                </p:cNvPr>
                <p:cNvSpPr/>
                <p:nvPr/>
              </p:nvSpPr>
              <p:spPr>
                <a:xfrm>
                  <a:off x="2521019" y="3030305"/>
                  <a:ext cx="3603334" cy="533131"/>
                </a:xfrm>
                <a:prstGeom prst="roundRect">
                  <a:avLst/>
                </a:prstGeom>
                <a:solidFill>
                  <a:schemeClr val="bg1"/>
                </a:solidFill>
                <a:ln w="50800">
                  <a:solidFill>
                    <a:srgbClr val="5DD39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 err="1">
                      <a:solidFill>
                        <a:schemeClr val="tx1"/>
                      </a:solidFill>
                    </a:rPr>
                    <a:t>이메일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254642" y="2904538"/>
                  <a:ext cx="1325086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>
                    <a:lnSpc>
                      <a:spcPct val="200000"/>
                    </a:lnSpc>
                  </a:pPr>
                  <a:r>
                    <a:rPr lang="en-US" altLang="ko-KR" sz="2000" b="1" dirty="0">
                      <a:latin typeface="+mn-ea"/>
                    </a:rPr>
                    <a:t>e-mail </a:t>
                  </a:r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850605" y="4916673"/>
                <a:ext cx="5077045" cy="1378318"/>
                <a:chOff x="1047308" y="2883273"/>
                <a:chExt cx="5077045" cy="1378318"/>
              </a:xfrm>
            </p:grpSpPr>
            <p:sp>
              <p:nvSpPr>
                <p:cNvPr id="54" name="사각형: 둥근 모서리 60">
                  <a:extLst>
                    <a:ext uri="{FF2B5EF4-FFF2-40B4-BE49-F238E27FC236}">
                      <a16:creationId xmlns:a16="http://schemas.microsoft.com/office/drawing/2014/main" id="{15E02B8A-D583-4AA5-8A96-AE80B53EB7ED}"/>
                    </a:ext>
                  </a:extLst>
                </p:cNvPr>
                <p:cNvSpPr/>
                <p:nvPr/>
              </p:nvSpPr>
              <p:spPr>
                <a:xfrm>
                  <a:off x="2521019" y="3030305"/>
                  <a:ext cx="3603334" cy="533131"/>
                </a:xfrm>
                <a:prstGeom prst="roundRect">
                  <a:avLst/>
                </a:prstGeom>
                <a:solidFill>
                  <a:schemeClr val="bg1"/>
                </a:solidFill>
                <a:ln w="50800">
                  <a:solidFill>
                    <a:srgbClr val="5DD39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>
                      <a:solidFill>
                        <a:schemeClr val="tx1"/>
                      </a:solidFill>
                    </a:rPr>
                    <a:t>비밀번호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047308" y="2883273"/>
                  <a:ext cx="1532420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>
                    <a:lnSpc>
                      <a:spcPct val="200000"/>
                    </a:lnSpc>
                  </a:pPr>
                  <a:r>
                    <a:rPr lang="en-US" altLang="ko-KR" sz="2000" b="1" dirty="0">
                      <a:latin typeface="+mn-ea"/>
                    </a:rPr>
                    <a:t>password </a:t>
                  </a:r>
                </a:p>
              </p:txBody>
            </p:sp>
            <p:sp>
              <p:nvSpPr>
                <p:cNvPr id="63" name="사각형: 둥근 모서리 60">
                  <a:extLst>
                    <a:ext uri="{FF2B5EF4-FFF2-40B4-BE49-F238E27FC236}">
                      <a16:creationId xmlns:a16="http://schemas.microsoft.com/office/drawing/2014/main" id="{15E02B8A-D583-4AA5-8A96-AE80B53EB7ED}"/>
                    </a:ext>
                  </a:extLst>
                </p:cNvPr>
                <p:cNvSpPr/>
                <p:nvPr/>
              </p:nvSpPr>
              <p:spPr>
                <a:xfrm>
                  <a:off x="2521019" y="3728460"/>
                  <a:ext cx="3603334" cy="533131"/>
                </a:xfrm>
                <a:prstGeom prst="roundRect">
                  <a:avLst/>
                </a:prstGeom>
                <a:solidFill>
                  <a:schemeClr val="bg1"/>
                </a:solidFill>
                <a:ln w="50800">
                  <a:solidFill>
                    <a:srgbClr val="5DD39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>
                      <a:solidFill>
                        <a:schemeClr val="tx1"/>
                      </a:solidFill>
                    </a:rPr>
                    <a:t>비밀번호 확인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4" name="그룹 63"/>
              <p:cNvGrpSpPr/>
              <p:nvPr/>
            </p:nvGrpSpPr>
            <p:grpSpPr>
              <a:xfrm>
                <a:off x="1057939" y="3362964"/>
                <a:ext cx="4869711" cy="609911"/>
                <a:chOff x="1254642" y="2932260"/>
                <a:chExt cx="4869711" cy="609911"/>
              </a:xfrm>
            </p:grpSpPr>
            <p:sp>
              <p:nvSpPr>
                <p:cNvPr id="65" name="사각형: 둥근 모서리 60">
                  <a:extLst>
                    <a:ext uri="{FF2B5EF4-FFF2-40B4-BE49-F238E27FC236}">
                      <a16:creationId xmlns:a16="http://schemas.microsoft.com/office/drawing/2014/main" id="{15E02B8A-D583-4AA5-8A96-AE80B53EB7ED}"/>
                    </a:ext>
                  </a:extLst>
                </p:cNvPr>
                <p:cNvSpPr/>
                <p:nvPr/>
              </p:nvSpPr>
              <p:spPr>
                <a:xfrm>
                  <a:off x="2521019" y="3009040"/>
                  <a:ext cx="3603334" cy="533131"/>
                </a:xfrm>
                <a:prstGeom prst="roundRect">
                  <a:avLst/>
                </a:prstGeom>
                <a:solidFill>
                  <a:schemeClr val="bg1"/>
                </a:solidFill>
                <a:ln w="50800">
                  <a:solidFill>
                    <a:srgbClr val="5DD39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>
                      <a:solidFill>
                        <a:schemeClr val="tx1"/>
                      </a:solidFill>
                    </a:rPr>
                    <a:t>이름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1254642" y="2932260"/>
                  <a:ext cx="1325086" cy="60991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>
                    <a:lnSpc>
                      <a:spcPct val="200000"/>
                    </a:lnSpc>
                  </a:pPr>
                  <a:r>
                    <a:rPr lang="en-US" altLang="ko-KR" sz="2000" b="1" dirty="0">
                      <a:latin typeface="+mn-ea"/>
                    </a:rPr>
                    <a:t>name </a:t>
                  </a:r>
                </a:p>
              </p:txBody>
            </p:sp>
          </p:grpSp>
        </p:grpSp>
        <p:grpSp>
          <p:nvGrpSpPr>
            <p:cNvPr id="10" name="그룹 9"/>
            <p:cNvGrpSpPr/>
            <p:nvPr/>
          </p:nvGrpSpPr>
          <p:grpSpPr>
            <a:xfrm>
              <a:off x="1" y="2595410"/>
              <a:ext cx="6858000" cy="632733"/>
              <a:chOff x="454443" y="2914385"/>
              <a:chExt cx="5949113" cy="632733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454443" y="2914385"/>
                <a:ext cx="59491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latin typeface="+mn-ea"/>
                  </a:rPr>
                  <a:t>Sign Up</a:t>
                </a:r>
                <a:endParaRPr lang="ko-KR" altLang="en-US" sz="2800" b="1" dirty="0">
                  <a:latin typeface="+mn-ea"/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 flipV="1">
                <a:off x="2686577" y="3501399"/>
                <a:ext cx="1445042" cy="45719"/>
              </a:xfrm>
              <a:prstGeom prst="rect">
                <a:avLst/>
              </a:prstGeom>
              <a:solidFill>
                <a:srgbClr val="5DD3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1252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0" y="1054099"/>
            <a:ext cx="6858000" cy="94597"/>
          </a:xfrm>
          <a:prstGeom prst="rect">
            <a:avLst/>
          </a:prstGeom>
          <a:solidFill>
            <a:srgbClr val="5DD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909" y="444499"/>
            <a:ext cx="457200" cy="4572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21019" y="145169"/>
            <a:ext cx="2203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32B8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SYLVY</a:t>
            </a:r>
            <a:endParaRPr lang="ko-KR" altLang="en-US" sz="5400" b="1" dirty="0">
              <a:solidFill>
                <a:srgbClr val="32B87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58" y="293938"/>
            <a:ext cx="671261" cy="671261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436792" y="1254656"/>
            <a:ext cx="5984413" cy="7085523"/>
            <a:chOff x="436792" y="1254656"/>
            <a:chExt cx="5984413" cy="7085523"/>
          </a:xfrm>
        </p:grpSpPr>
        <p:sp>
          <p:nvSpPr>
            <p:cNvPr id="40" name="Rounded Rectangle 4">
              <a:extLst>
                <a:ext uri="{FF2B5EF4-FFF2-40B4-BE49-F238E27FC236}">
                  <a16:creationId xmlns:a16="http://schemas.microsoft.com/office/drawing/2014/main" id="{DA833EEE-041D-C742-A566-37E6E8DFE73F}"/>
                </a:ext>
              </a:extLst>
            </p:cNvPr>
            <p:cNvSpPr/>
            <p:nvPr/>
          </p:nvSpPr>
          <p:spPr>
            <a:xfrm>
              <a:off x="436792" y="2932347"/>
              <a:ext cx="5984413" cy="5407832"/>
            </a:xfrm>
            <a:prstGeom prst="roundRect">
              <a:avLst>
                <a:gd name="adj" fmla="val 6587"/>
              </a:avLst>
            </a:prstGeom>
            <a:solidFill>
              <a:schemeClr val="bg1"/>
            </a:solidFill>
            <a:ln w="57150">
              <a:solidFill>
                <a:srgbClr val="32B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622905" y="3132604"/>
              <a:ext cx="5612185" cy="1813725"/>
              <a:chOff x="622905" y="4068264"/>
              <a:chExt cx="5612185" cy="1813725"/>
            </a:xfrm>
          </p:grpSpPr>
          <p:grpSp>
            <p:nvGrpSpPr>
              <p:cNvPr id="43" name="그룹 42"/>
              <p:cNvGrpSpPr/>
              <p:nvPr/>
            </p:nvGrpSpPr>
            <p:grpSpPr>
              <a:xfrm>
                <a:off x="622905" y="4068264"/>
                <a:ext cx="5612185" cy="862018"/>
                <a:chOff x="622905" y="4068264"/>
                <a:chExt cx="5612185" cy="862018"/>
              </a:xfrm>
            </p:grpSpPr>
            <p:grpSp>
              <p:nvGrpSpPr>
                <p:cNvPr id="50" name="Group 21">
                  <a:extLst>
                    <a:ext uri="{FF2B5EF4-FFF2-40B4-BE49-F238E27FC236}">
                      <a16:creationId xmlns:a16="http://schemas.microsoft.com/office/drawing/2014/main" id="{F230244E-6C71-DB45-A9F5-28D88C3E7102}"/>
                    </a:ext>
                  </a:extLst>
                </p:cNvPr>
                <p:cNvGrpSpPr/>
                <p:nvPr/>
              </p:nvGrpSpPr>
              <p:grpSpPr>
                <a:xfrm>
                  <a:off x="622905" y="4068264"/>
                  <a:ext cx="5612185" cy="862018"/>
                  <a:chOff x="622905" y="4221159"/>
                  <a:chExt cx="5612185" cy="862018"/>
                </a:xfrm>
                <a:solidFill>
                  <a:srgbClr val="5DD39B"/>
                </a:solidFill>
              </p:grpSpPr>
              <p:sp>
                <p:nvSpPr>
                  <p:cNvPr id="52" name="Rounded Rectangle 33">
                    <a:extLst>
                      <a:ext uri="{FF2B5EF4-FFF2-40B4-BE49-F238E27FC236}">
                        <a16:creationId xmlns:a16="http://schemas.microsoft.com/office/drawing/2014/main" id="{2AFD63CB-617F-EB42-B84F-2A65A0CA367A}"/>
                      </a:ext>
                    </a:extLst>
                  </p:cNvPr>
                  <p:cNvSpPr/>
                  <p:nvPr/>
                </p:nvSpPr>
                <p:spPr>
                  <a:xfrm>
                    <a:off x="622905" y="4221159"/>
                    <a:ext cx="5612185" cy="862018"/>
                  </a:xfrm>
                  <a:prstGeom prst="roundRect">
                    <a:avLst/>
                  </a:prstGeom>
                  <a:grpFill/>
                  <a:ln>
                    <a:solidFill>
                      <a:srgbClr val="5DD39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B48664B8-3F2C-8B46-A4F0-ABEA4F6BA358}"/>
                      </a:ext>
                    </a:extLst>
                  </p:cNvPr>
                  <p:cNvSpPr txBox="1"/>
                  <p:nvPr/>
                </p:nvSpPr>
                <p:spPr>
                  <a:xfrm>
                    <a:off x="980397" y="4646863"/>
                    <a:ext cx="4477508" cy="369332"/>
                  </a:xfrm>
                  <a:prstGeom prst="rect">
                    <a:avLst/>
                  </a:prstGeom>
                  <a:grpFill/>
                  <a:ln>
                    <a:solidFill>
                      <a:srgbClr val="5DD39B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b="1" dirty="0">
                        <a:solidFill>
                          <a:schemeClr val="bg1"/>
                        </a:solidFill>
                        <a:latin typeface="+mn-ea"/>
                      </a:rPr>
                      <a:t>’Hexane’</a:t>
                    </a:r>
                    <a:r>
                      <a:rPr lang="ko-KR" altLang="en-US" b="1" dirty="0">
                        <a:solidFill>
                          <a:schemeClr val="bg1"/>
                        </a:solidFill>
                        <a:latin typeface="+mn-ea"/>
                      </a:rPr>
                      <a:t>의 유효기간이 </a:t>
                    </a:r>
                    <a:r>
                      <a:rPr lang="en-US" altLang="ko-KR" b="1" dirty="0">
                        <a:solidFill>
                          <a:schemeClr val="bg1"/>
                        </a:solidFill>
                        <a:latin typeface="+mn-ea"/>
                      </a:rPr>
                      <a:t>15</a:t>
                    </a:r>
                    <a:r>
                      <a:rPr lang="ko-KR" altLang="en-US" b="1" dirty="0">
                        <a:solidFill>
                          <a:schemeClr val="bg1"/>
                        </a:solidFill>
                        <a:latin typeface="+mn-ea"/>
                      </a:rPr>
                      <a:t>일 남았습니다</a:t>
                    </a:r>
                    <a:r>
                      <a:rPr lang="en-US" altLang="ko-KR" b="1" dirty="0">
                        <a:solidFill>
                          <a:schemeClr val="bg1"/>
                        </a:solidFill>
                        <a:latin typeface="+mn-ea"/>
                      </a:rPr>
                      <a:t>.</a:t>
                    </a:r>
                    <a:endParaRPr lang="en-US" b="1" dirty="0">
                      <a:solidFill>
                        <a:schemeClr val="bg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B8137CB-0C78-A840-A6C9-A319928380E0}"/>
                      </a:ext>
                    </a:extLst>
                  </p:cNvPr>
                  <p:cNvSpPr txBox="1"/>
                  <p:nvPr/>
                </p:nvSpPr>
                <p:spPr>
                  <a:xfrm>
                    <a:off x="825009" y="4311613"/>
                    <a:ext cx="1370888" cy="369332"/>
                  </a:xfrm>
                  <a:prstGeom prst="rect">
                    <a:avLst/>
                  </a:prstGeom>
                  <a:grpFill/>
                  <a:ln>
                    <a:solidFill>
                      <a:srgbClr val="5DD39B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b="1" dirty="0">
                        <a:solidFill>
                          <a:schemeClr val="bg1"/>
                        </a:solidFill>
                        <a:latin typeface="+mn-ea"/>
                      </a:rPr>
                      <a:t>2019.10.08</a:t>
                    </a:r>
                    <a:endParaRPr lang="en-US" b="1" dirty="0">
                      <a:solidFill>
                        <a:schemeClr val="bg1"/>
                      </a:solidFill>
                      <a:latin typeface="+mn-ea"/>
                    </a:endParaRPr>
                  </a:p>
                </p:txBody>
              </p:sp>
            </p:grpSp>
            <p:sp>
              <p:nvSpPr>
                <p:cNvPr id="51" name="Cross 49">
                  <a:extLst>
                    <a:ext uri="{FF2B5EF4-FFF2-40B4-BE49-F238E27FC236}">
                      <a16:creationId xmlns:a16="http://schemas.microsoft.com/office/drawing/2014/main" id="{C70C3EEB-8676-664B-B2C7-3AA81E0F54C7}"/>
                    </a:ext>
                  </a:extLst>
                </p:cNvPr>
                <p:cNvSpPr/>
                <p:nvPr/>
              </p:nvSpPr>
              <p:spPr>
                <a:xfrm rot="2700000">
                  <a:off x="5625273" y="4275030"/>
                  <a:ext cx="459286" cy="459286"/>
                </a:xfrm>
                <a:prstGeom prst="plus">
                  <a:avLst>
                    <a:gd name="adj" fmla="val 36711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그룹 43"/>
              <p:cNvGrpSpPr/>
              <p:nvPr/>
            </p:nvGrpSpPr>
            <p:grpSpPr>
              <a:xfrm>
                <a:off x="622905" y="5019971"/>
                <a:ext cx="5612185" cy="862018"/>
                <a:chOff x="622905" y="5019971"/>
                <a:chExt cx="5612185" cy="862018"/>
              </a:xfrm>
            </p:grpSpPr>
            <p:grpSp>
              <p:nvGrpSpPr>
                <p:cNvPr id="45" name="Group 40">
                  <a:extLst>
                    <a:ext uri="{FF2B5EF4-FFF2-40B4-BE49-F238E27FC236}">
                      <a16:creationId xmlns:a16="http://schemas.microsoft.com/office/drawing/2014/main" id="{B623CC80-125E-7E42-9377-F23B0B203E9D}"/>
                    </a:ext>
                  </a:extLst>
                </p:cNvPr>
                <p:cNvGrpSpPr/>
                <p:nvPr/>
              </p:nvGrpSpPr>
              <p:grpSpPr>
                <a:xfrm>
                  <a:off x="622905" y="5019971"/>
                  <a:ext cx="5612185" cy="862018"/>
                  <a:chOff x="622905" y="4221159"/>
                  <a:chExt cx="5612185" cy="862018"/>
                </a:xfrm>
                <a:solidFill>
                  <a:srgbClr val="5DD39B"/>
                </a:solidFill>
              </p:grpSpPr>
              <p:sp>
                <p:nvSpPr>
                  <p:cNvPr id="47" name="Rounded Rectangle 41">
                    <a:extLst>
                      <a:ext uri="{FF2B5EF4-FFF2-40B4-BE49-F238E27FC236}">
                        <a16:creationId xmlns:a16="http://schemas.microsoft.com/office/drawing/2014/main" id="{95F7B494-666E-0947-936C-B4EA8F4D6D09}"/>
                      </a:ext>
                    </a:extLst>
                  </p:cNvPr>
                  <p:cNvSpPr/>
                  <p:nvPr/>
                </p:nvSpPr>
                <p:spPr>
                  <a:xfrm>
                    <a:off x="622905" y="4221159"/>
                    <a:ext cx="5612185" cy="862018"/>
                  </a:xfrm>
                  <a:prstGeom prst="roundRect">
                    <a:avLst/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D335DA3C-6330-C540-8535-F75B69056D84}"/>
                      </a:ext>
                    </a:extLst>
                  </p:cNvPr>
                  <p:cNvSpPr txBox="1"/>
                  <p:nvPr/>
                </p:nvSpPr>
                <p:spPr>
                  <a:xfrm>
                    <a:off x="980397" y="4646863"/>
                    <a:ext cx="4213013" cy="369332"/>
                  </a:xfrm>
                  <a:prstGeom prst="rect">
                    <a:avLst/>
                  </a:prstGeom>
                  <a:grpFill/>
                  <a:ln>
                    <a:solidFill>
                      <a:srgbClr val="5DD39B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b="1" dirty="0">
                        <a:solidFill>
                          <a:schemeClr val="bg1"/>
                        </a:solidFill>
                        <a:latin typeface="+mn-ea"/>
                      </a:rPr>
                      <a:t>’Benzene 1’</a:t>
                    </a:r>
                    <a:r>
                      <a:rPr lang="ko-KR" altLang="en-US" b="1" dirty="0">
                        <a:solidFill>
                          <a:schemeClr val="bg1"/>
                        </a:solidFill>
                        <a:latin typeface="+mn-ea"/>
                      </a:rPr>
                      <a:t>의 유효기간이 오늘입니다</a:t>
                    </a:r>
                    <a:r>
                      <a:rPr lang="en-US" altLang="ko-KR" b="1" dirty="0">
                        <a:solidFill>
                          <a:schemeClr val="bg1"/>
                        </a:solidFill>
                        <a:latin typeface="+mn-ea"/>
                      </a:rPr>
                      <a:t>.</a:t>
                    </a:r>
                    <a:endParaRPr lang="en-US" b="1" dirty="0">
                      <a:solidFill>
                        <a:schemeClr val="bg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F599EC63-C3A3-6047-9735-05B06928AC02}"/>
                      </a:ext>
                    </a:extLst>
                  </p:cNvPr>
                  <p:cNvSpPr txBox="1"/>
                  <p:nvPr/>
                </p:nvSpPr>
                <p:spPr>
                  <a:xfrm>
                    <a:off x="825009" y="4311613"/>
                    <a:ext cx="1370888" cy="369332"/>
                  </a:xfrm>
                  <a:prstGeom prst="rect">
                    <a:avLst/>
                  </a:prstGeom>
                  <a:grpFill/>
                  <a:ln>
                    <a:solidFill>
                      <a:srgbClr val="5DD39B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b="1" dirty="0">
                        <a:solidFill>
                          <a:schemeClr val="bg1"/>
                        </a:solidFill>
                        <a:latin typeface="+mn-ea"/>
                      </a:rPr>
                      <a:t>2019.10.08</a:t>
                    </a:r>
                    <a:endParaRPr lang="en-US" b="1" dirty="0">
                      <a:solidFill>
                        <a:schemeClr val="bg1"/>
                      </a:solidFill>
                      <a:latin typeface="+mn-ea"/>
                    </a:endParaRPr>
                  </a:p>
                </p:txBody>
              </p:sp>
            </p:grpSp>
            <p:sp>
              <p:nvSpPr>
                <p:cNvPr id="46" name="Cross 52">
                  <a:extLst>
                    <a:ext uri="{FF2B5EF4-FFF2-40B4-BE49-F238E27FC236}">
                      <a16:creationId xmlns:a16="http://schemas.microsoft.com/office/drawing/2014/main" id="{D808FBB9-517A-EA4A-B1BB-4BC48E3AB270}"/>
                    </a:ext>
                  </a:extLst>
                </p:cNvPr>
                <p:cNvSpPr/>
                <p:nvPr/>
              </p:nvSpPr>
              <p:spPr>
                <a:xfrm rot="2700000">
                  <a:off x="5635091" y="5221338"/>
                  <a:ext cx="459286" cy="459286"/>
                </a:xfrm>
                <a:prstGeom prst="plus">
                  <a:avLst>
                    <a:gd name="adj" fmla="val 36711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8" name="그룹 17"/>
            <p:cNvGrpSpPr/>
            <p:nvPr/>
          </p:nvGrpSpPr>
          <p:grpSpPr>
            <a:xfrm>
              <a:off x="2896265" y="1254656"/>
              <a:ext cx="1228441" cy="1557248"/>
              <a:chOff x="2875000" y="1233391"/>
              <a:chExt cx="1228441" cy="1557248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875000" y="1392146"/>
                <a:ext cx="1107996" cy="1398493"/>
                <a:chOff x="2875000" y="1392146"/>
                <a:chExt cx="1107996" cy="1398493"/>
              </a:xfrm>
            </p:grpSpPr>
            <p:pic>
              <p:nvPicPr>
                <p:cNvPr id="38" name="그림 27">
                  <a:extLst>
                    <a:ext uri="{FF2B5EF4-FFF2-40B4-BE49-F238E27FC236}">
                      <a16:creationId xmlns:a16="http://schemas.microsoft.com/office/drawing/2014/main" id="{720F4884-FB26-D346-81A7-C1466D2660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76098" y="1392146"/>
                  <a:ext cx="905803" cy="905803"/>
                </a:xfrm>
                <a:prstGeom prst="rect">
                  <a:avLst/>
                </a:prstGeom>
              </p:spPr>
            </p:pic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E7A3338-566E-EF4D-844B-245AC87D6295}"/>
                    </a:ext>
                  </a:extLst>
                </p:cNvPr>
                <p:cNvSpPr txBox="1"/>
                <p:nvPr/>
              </p:nvSpPr>
              <p:spPr>
                <a:xfrm>
                  <a:off x="2875000" y="2421307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b="1" dirty="0"/>
                    <a:t>재고소진</a:t>
                  </a:r>
                  <a:endParaRPr lang="en-US" b="1" dirty="0"/>
                </a:p>
              </p:txBody>
            </p:sp>
          </p:grpSp>
          <p:sp>
            <p:nvSpPr>
              <p:cNvPr id="37" name="Oval 31">
                <a:extLst>
                  <a:ext uri="{FF2B5EF4-FFF2-40B4-BE49-F238E27FC236}">
                    <a16:creationId xmlns:a16="http://schemas.microsoft.com/office/drawing/2014/main" id="{D7FFB45D-3AC7-FD41-949F-C1083D8FA916}"/>
                  </a:ext>
                </a:extLst>
              </p:cNvPr>
              <p:cNvSpPr/>
              <p:nvPr/>
            </p:nvSpPr>
            <p:spPr>
              <a:xfrm>
                <a:off x="3581275" y="1233391"/>
                <a:ext cx="522166" cy="52216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latin typeface="+mn-ea"/>
                  </a:rPr>
                  <a:t>2</a:t>
                </a:r>
                <a:endParaRPr lang="en-US" sz="1600" b="1" dirty="0">
                  <a:latin typeface="+mn-ea"/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1155803" y="1413411"/>
              <a:ext cx="1107996" cy="1388170"/>
              <a:chOff x="1155803" y="1392146"/>
              <a:chExt cx="1107996" cy="138817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55E7044-154E-2F43-8A6F-8B52F9C55C50}"/>
                  </a:ext>
                </a:extLst>
              </p:cNvPr>
              <p:cNvSpPr txBox="1"/>
              <p:nvPr/>
            </p:nvSpPr>
            <p:spPr>
              <a:xfrm>
                <a:off x="1155803" y="2410984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chemeClr val="accent5"/>
                    </a:solidFill>
                  </a:rPr>
                  <a:t>유효기간</a:t>
                </a:r>
                <a:endParaRPr lang="en-US" b="1" dirty="0">
                  <a:solidFill>
                    <a:schemeClr val="accent5"/>
                  </a:solidFill>
                </a:endParaRPr>
              </a:p>
            </p:txBody>
          </p:sp>
          <p:pic>
            <p:nvPicPr>
              <p:cNvPr id="35" name="그림 27">
                <a:extLst>
                  <a:ext uri="{FF2B5EF4-FFF2-40B4-BE49-F238E27FC236}">
                    <a16:creationId xmlns:a16="http://schemas.microsoft.com/office/drawing/2014/main" id="{720F4884-FB26-D346-81A7-C1466D2660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9585" y="1392146"/>
                <a:ext cx="905803" cy="905803"/>
              </a:xfrm>
              <a:prstGeom prst="rect">
                <a:avLst/>
              </a:prstGeom>
            </p:spPr>
          </p:pic>
        </p:grpSp>
        <p:grpSp>
          <p:nvGrpSpPr>
            <p:cNvPr id="26" name="그룹 25"/>
            <p:cNvGrpSpPr/>
            <p:nvPr/>
          </p:nvGrpSpPr>
          <p:grpSpPr>
            <a:xfrm>
              <a:off x="4619659" y="1254656"/>
              <a:ext cx="1228440" cy="1557248"/>
              <a:chOff x="2875001" y="1233391"/>
              <a:chExt cx="1228440" cy="1557248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2875001" y="1392146"/>
                <a:ext cx="1107997" cy="1398493"/>
                <a:chOff x="2875001" y="1392146"/>
                <a:chExt cx="1107997" cy="1398493"/>
              </a:xfrm>
            </p:grpSpPr>
            <p:pic>
              <p:nvPicPr>
                <p:cNvPr id="32" name="그림 27">
                  <a:extLst>
                    <a:ext uri="{FF2B5EF4-FFF2-40B4-BE49-F238E27FC236}">
                      <a16:creationId xmlns:a16="http://schemas.microsoft.com/office/drawing/2014/main" id="{720F4884-FB26-D346-81A7-C1466D2660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76098" y="1392146"/>
                  <a:ext cx="905803" cy="905803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E7A3338-566E-EF4D-844B-245AC87D6295}"/>
                    </a:ext>
                  </a:extLst>
                </p:cNvPr>
                <p:cNvSpPr txBox="1"/>
                <p:nvPr/>
              </p:nvSpPr>
              <p:spPr>
                <a:xfrm>
                  <a:off x="2875001" y="2421307"/>
                  <a:ext cx="1107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b="1" dirty="0"/>
                    <a:t>의심질병</a:t>
                  </a:r>
                  <a:endParaRPr lang="en-US" b="1" dirty="0"/>
                </a:p>
              </p:txBody>
            </p:sp>
          </p:grpSp>
          <p:sp>
            <p:nvSpPr>
              <p:cNvPr id="30" name="Oval 31">
                <a:extLst>
                  <a:ext uri="{FF2B5EF4-FFF2-40B4-BE49-F238E27FC236}">
                    <a16:creationId xmlns:a16="http://schemas.microsoft.com/office/drawing/2014/main" id="{D7FFB45D-3AC7-FD41-949F-C1083D8FA916}"/>
                  </a:ext>
                </a:extLst>
              </p:cNvPr>
              <p:cNvSpPr/>
              <p:nvPr/>
            </p:nvSpPr>
            <p:spPr>
              <a:xfrm>
                <a:off x="3581275" y="1233391"/>
                <a:ext cx="522166" cy="52216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latin typeface="+mn-ea"/>
                  </a:rPr>
                  <a:t>1</a:t>
                </a:r>
                <a:endParaRPr lang="en-US" sz="1600" b="1" dirty="0">
                  <a:latin typeface="+mn-ea"/>
                </a:endParaRPr>
              </a:p>
            </p:txBody>
          </p:sp>
        </p:grpSp>
      </p:grpSp>
      <p:grpSp>
        <p:nvGrpSpPr>
          <p:cNvPr id="55" name="그룹 54"/>
          <p:cNvGrpSpPr/>
          <p:nvPr/>
        </p:nvGrpSpPr>
        <p:grpSpPr>
          <a:xfrm>
            <a:off x="0" y="8559800"/>
            <a:ext cx="6858000" cy="1330743"/>
            <a:chOff x="0" y="8559800"/>
            <a:chExt cx="6858000" cy="1330743"/>
          </a:xfrm>
        </p:grpSpPr>
        <p:grpSp>
          <p:nvGrpSpPr>
            <p:cNvPr id="56" name="그룹 55"/>
            <p:cNvGrpSpPr/>
            <p:nvPr/>
          </p:nvGrpSpPr>
          <p:grpSpPr>
            <a:xfrm>
              <a:off x="0" y="8559800"/>
              <a:ext cx="6858000" cy="1330743"/>
              <a:chOff x="0" y="8559800"/>
              <a:chExt cx="6858000" cy="1330743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0" y="8559800"/>
                <a:ext cx="6858000" cy="103515"/>
              </a:xfrm>
              <a:prstGeom prst="rect">
                <a:avLst/>
              </a:prstGeom>
              <a:solidFill>
                <a:srgbClr val="5DD3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9" name="그룹 58"/>
              <p:cNvGrpSpPr/>
              <p:nvPr/>
            </p:nvGrpSpPr>
            <p:grpSpPr>
              <a:xfrm>
                <a:off x="5373702" y="8864600"/>
                <a:ext cx="1266791" cy="1013243"/>
                <a:chOff x="5373702" y="8864600"/>
                <a:chExt cx="1266791" cy="1013243"/>
              </a:xfrm>
            </p:grpSpPr>
            <p:pic>
              <p:nvPicPr>
                <p:cNvPr id="70" name="그림 69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3957" y="8864600"/>
                  <a:ext cx="677512" cy="677512"/>
                </a:xfrm>
                <a:prstGeom prst="rect">
                  <a:avLst/>
                </a:prstGeom>
              </p:spPr>
            </p:pic>
            <p:sp>
              <p:nvSpPr>
                <p:cNvPr id="71" name="TextBox 70"/>
                <p:cNvSpPr txBox="1"/>
                <p:nvPr/>
              </p:nvSpPr>
              <p:spPr>
                <a:xfrm>
                  <a:off x="5373702" y="94777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my Group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61" name="그룹 60"/>
              <p:cNvGrpSpPr/>
              <p:nvPr/>
            </p:nvGrpSpPr>
            <p:grpSpPr>
              <a:xfrm>
                <a:off x="246003" y="8753224"/>
                <a:ext cx="1266791" cy="1137319"/>
                <a:chOff x="246003" y="8753224"/>
                <a:chExt cx="1266791" cy="1137319"/>
              </a:xfrm>
            </p:grpSpPr>
            <p:pic>
              <p:nvPicPr>
                <p:cNvPr id="68" name="그림 67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092" y="8753224"/>
                  <a:ext cx="711810" cy="711810"/>
                </a:xfrm>
                <a:prstGeom prst="rect">
                  <a:avLst/>
                </a:prstGeom>
              </p:spPr>
            </p:pic>
            <p:sp>
              <p:nvSpPr>
                <p:cNvPr id="69" name="TextBox 68"/>
                <p:cNvSpPr txBox="1"/>
                <p:nvPr/>
              </p:nvSpPr>
              <p:spPr>
                <a:xfrm>
                  <a:off x="246003" y="94904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  My Lab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62" name="그룹 61"/>
              <p:cNvGrpSpPr/>
              <p:nvPr/>
            </p:nvGrpSpPr>
            <p:grpSpPr>
              <a:xfrm>
                <a:off x="3661559" y="8824431"/>
                <a:ext cx="1411194" cy="1066112"/>
                <a:chOff x="3661559" y="8824431"/>
                <a:chExt cx="1411194" cy="1066112"/>
              </a:xfrm>
            </p:grpSpPr>
            <p:sp>
              <p:nvSpPr>
                <p:cNvPr id="66" name="TextBox 65"/>
                <p:cNvSpPr txBox="1"/>
                <p:nvPr/>
              </p:nvSpPr>
              <p:spPr>
                <a:xfrm>
                  <a:off x="3661559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Alarm</a:t>
                  </a:r>
                  <a:endParaRPr lang="ko-KR" alt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67" name="그림 6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9295" y="8824431"/>
                  <a:ext cx="666002" cy="666002"/>
                </a:xfrm>
                <a:prstGeom prst="rect">
                  <a:avLst/>
                </a:prstGeom>
              </p:spPr>
            </p:pic>
          </p:grpSp>
          <p:grpSp>
            <p:nvGrpSpPr>
              <p:cNvPr id="63" name="그룹 62"/>
              <p:cNvGrpSpPr/>
              <p:nvPr/>
            </p:nvGrpSpPr>
            <p:grpSpPr>
              <a:xfrm>
                <a:off x="1908845" y="8794081"/>
                <a:ext cx="1411194" cy="1096462"/>
                <a:chOff x="1908845" y="8794081"/>
                <a:chExt cx="1411194" cy="1096462"/>
              </a:xfrm>
            </p:grpSpPr>
            <p:sp>
              <p:nvSpPr>
                <p:cNvPr id="64" name="TextBox 63"/>
                <p:cNvSpPr txBox="1"/>
                <p:nvPr/>
              </p:nvSpPr>
              <p:spPr>
                <a:xfrm>
                  <a:off x="1908845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Apparatus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65" name="그림 64"/>
                <p:cNvPicPr>
                  <a:picLocks noChangeAspect="1"/>
                </p:cNvPicPr>
                <p:nvPr/>
              </p:nvPicPr>
              <p:blipFill>
                <a:blip r:embed="rId8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57668" y="8794081"/>
                  <a:ext cx="726701" cy="726701"/>
                </a:xfrm>
                <a:prstGeom prst="rect">
                  <a:avLst/>
                </a:prstGeom>
              </p:spPr>
            </p:pic>
          </p:grpSp>
        </p:grpSp>
        <p:sp>
          <p:nvSpPr>
            <p:cNvPr id="57" name="Oval 31">
              <a:extLst>
                <a:ext uri="{FF2B5EF4-FFF2-40B4-BE49-F238E27FC236}">
                  <a16:creationId xmlns:a16="http://schemas.microsoft.com/office/drawing/2014/main" id="{D7FFB45D-3AC7-FD41-949F-C1083D8FA916}"/>
                </a:ext>
              </a:extLst>
            </p:cNvPr>
            <p:cNvSpPr/>
            <p:nvPr/>
          </p:nvSpPr>
          <p:spPr>
            <a:xfrm>
              <a:off x="4433769" y="8722511"/>
              <a:ext cx="468000" cy="46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+mn-ea"/>
                </a:rPr>
                <a:t>3</a:t>
              </a:r>
              <a:endParaRPr lang="en-US" sz="12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0591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0" y="1054099"/>
            <a:ext cx="6858000" cy="94597"/>
          </a:xfrm>
          <a:prstGeom prst="rect">
            <a:avLst/>
          </a:prstGeom>
          <a:solidFill>
            <a:srgbClr val="5DD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909" y="444499"/>
            <a:ext cx="457200" cy="4572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21019" y="145169"/>
            <a:ext cx="2203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32B8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SYLVY</a:t>
            </a:r>
            <a:endParaRPr lang="ko-KR" altLang="en-US" sz="5400" b="1" dirty="0">
              <a:solidFill>
                <a:srgbClr val="32B87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58" y="293938"/>
            <a:ext cx="671261" cy="67126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34E25C-00CE-4E4A-A32E-D24A46BEAC1A}"/>
              </a:ext>
            </a:extLst>
          </p:cNvPr>
          <p:cNvSpPr/>
          <p:nvPr/>
        </p:nvSpPr>
        <p:spPr>
          <a:xfrm>
            <a:off x="390890" y="1567700"/>
            <a:ext cx="2818294" cy="942137"/>
          </a:xfrm>
          <a:prstGeom prst="rect">
            <a:avLst/>
          </a:prstGeom>
          <a:ln w="57150">
            <a:solidFill>
              <a:srgbClr val="32B87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+mn-ea"/>
              </a:rPr>
              <a:t>my Lab </a:t>
            </a:r>
            <a:r>
              <a:rPr lang="ko-KR" altLang="en-US" sz="2800" b="1" dirty="0">
                <a:latin typeface="+mn-ea"/>
              </a:rPr>
              <a:t>생성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34E25C-00CE-4E4A-A32E-D24A46BEAC1A}"/>
              </a:ext>
            </a:extLst>
          </p:cNvPr>
          <p:cNvSpPr/>
          <p:nvPr/>
        </p:nvSpPr>
        <p:spPr>
          <a:xfrm>
            <a:off x="3663606" y="1567700"/>
            <a:ext cx="2818294" cy="942137"/>
          </a:xfrm>
          <a:prstGeom prst="rect">
            <a:avLst/>
          </a:prstGeom>
          <a:ln w="57150">
            <a:solidFill>
              <a:srgbClr val="32B87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latin typeface="+mn-ea"/>
              </a:rPr>
              <a:t>멤버 초대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34E25C-00CE-4E4A-A32E-D24A46BEAC1A}"/>
              </a:ext>
            </a:extLst>
          </p:cNvPr>
          <p:cNvSpPr/>
          <p:nvPr/>
        </p:nvSpPr>
        <p:spPr>
          <a:xfrm>
            <a:off x="390890" y="2899961"/>
            <a:ext cx="2818294" cy="942137"/>
          </a:xfrm>
          <a:prstGeom prst="rect">
            <a:avLst/>
          </a:prstGeom>
          <a:ln w="57150">
            <a:solidFill>
              <a:srgbClr val="32B87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+mn-ea"/>
              </a:rPr>
              <a:t>Lab </a:t>
            </a:r>
            <a:r>
              <a:rPr lang="ko-KR" altLang="en-US" sz="2800" b="1" dirty="0">
                <a:latin typeface="+mn-ea"/>
              </a:rPr>
              <a:t>가입 신청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34E25C-00CE-4E4A-A32E-D24A46BEAC1A}"/>
              </a:ext>
            </a:extLst>
          </p:cNvPr>
          <p:cNvSpPr/>
          <p:nvPr/>
        </p:nvSpPr>
        <p:spPr>
          <a:xfrm>
            <a:off x="3663606" y="2899961"/>
            <a:ext cx="2818294" cy="942137"/>
          </a:xfrm>
          <a:prstGeom prst="rect">
            <a:avLst/>
          </a:prstGeom>
          <a:ln w="57150">
            <a:solidFill>
              <a:srgbClr val="32B87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+mn-ea"/>
              </a:rPr>
              <a:t>my Lab </a:t>
            </a:r>
            <a:r>
              <a:rPr lang="ko-KR" altLang="en-US" sz="2800" b="1" dirty="0">
                <a:latin typeface="+mn-ea"/>
              </a:rPr>
              <a:t>탈퇴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0" y="8559800"/>
            <a:ext cx="6858000" cy="1330743"/>
            <a:chOff x="0" y="8559800"/>
            <a:chExt cx="6858000" cy="1330743"/>
          </a:xfrm>
        </p:grpSpPr>
        <p:sp>
          <p:nvSpPr>
            <p:cNvPr id="34" name="직사각형 33"/>
            <p:cNvSpPr/>
            <p:nvPr/>
          </p:nvSpPr>
          <p:spPr>
            <a:xfrm>
              <a:off x="0" y="8559800"/>
              <a:ext cx="6858000" cy="103515"/>
            </a:xfrm>
            <a:prstGeom prst="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5373702" y="8864600"/>
              <a:ext cx="1266791" cy="1013243"/>
              <a:chOff x="5373702" y="8864600"/>
              <a:chExt cx="1266791" cy="1013243"/>
            </a:xfrm>
          </p:grpSpPr>
          <p:pic>
            <p:nvPicPr>
              <p:cNvPr id="45" name="그림 4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43957" y="8864600"/>
                <a:ext cx="677512" cy="677512"/>
              </a:xfrm>
              <a:prstGeom prst="rect">
                <a:avLst/>
              </a:prstGeom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5373702" y="9477733"/>
                <a:ext cx="1266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rPr>
                  <a:t>my Group</a:t>
                </a:r>
                <a:endPara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246003" y="8753224"/>
              <a:ext cx="1266791" cy="1137319"/>
              <a:chOff x="246003" y="8753224"/>
              <a:chExt cx="1266791" cy="1137319"/>
            </a:xfrm>
          </p:grpSpPr>
          <p:pic>
            <p:nvPicPr>
              <p:cNvPr id="43" name="그림 42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092" y="8753224"/>
                <a:ext cx="711810" cy="711810"/>
              </a:xfrm>
              <a:prstGeom prst="rect">
                <a:avLst/>
              </a:prstGeom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246003" y="9490433"/>
                <a:ext cx="1266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rPr>
                  <a:t>  My Lab</a:t>
                </a:r>
                <a:endParaRPr lang="ko-KR" altLang="en-US" sz="2000" b="1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3661559" y="8824431"/>
              <a:ext cx="1411194" cy="1066112"/>
              <a:chOff x="3661559" y="8824431"/>
              <a:chExt cx="1411194" cy="1066112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3661559" y="9490433"/>
                <a:ext cx="14111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rPr>
                  <a:t>Alarm</a:t>
                </a:r>
                <a:endParaRPr lang="ko-KR" altLang="en-US" sz="2000" b="1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endParaRPr>
              </a:p>
            </p:txBody>
          </p:sp>
          <p:pic>
            <p:nvPicPr>
              <p:cNvPr id="42" name="그림 41"/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9295" y="8824431"/>
                <a:ext cx="666002" cy="666002"/>
              </a:xfrm>
              <a:prstGeom prst="rect">
                <a:avLst/>
              </a:prstGeom>
            </p:spPr>
          </p:pic>
        </p:grpSp>
        <p:grpSp>
          <p:nvGrpSpPr>
            <p:cNvPr id="38" name="그룹 37"/>
            <p:cNvGrpSpPr/>
            <p:nvPr/>
          </p:nvGrpSpPr>
          <p:grpSpPr>
            <a:xfrm>
              <a:off x="1908845" y="8794081"/>
              <a:ext cx="1411194" cy="1096462"/>
              <a:chOff x="1908845" y="8794081"/>
              <a:chExt cx="1411194" cy="1096462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908845" y="9490433"/>
                <a:ext cx="14111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rPr>
                  <a:t>Apparatus</a:t>
                </a:r>
                <a:endParaRPr lang="ko-KR" altLang="en-US" sz="2000" b="1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endParaRPr>
              </a:p>
            </p:txBody>
          </p:sp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57668" y="8794081"/>
                <a:ext cx="726701" cy="72670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5463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0" y="1054099"/>
            <a:ext cx="6858000" cy="94597"/>
          </a:xfrm>
          <a:prstGeom prst="rect">
            <a:avLst/>
          </a:prstGeom>
          <a:solidFill>
            <a:srgbClr val="5DD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909" y="444499"/>
            <a:ext cx="457200" cy="4572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21019" y="145169"/>
            <a:ext cx="2203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32B8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SYLVY</a:t>
            </a:r>
            <a:endParaRPr lang="ko-KR" altLang="en-US" sz="5400" b="1" dirty="0">
              <a:solidFill>
                <a:srgbClr val="32B87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58" y="293938"/>
            <a:ext cx="671261" cy="67126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34E25C-00CE-4E4A-A32E-D24A46BEAC1A}"/>
              </a:ext>
            </a:extLst>
          </p:cNvPr>
          <p:cNvSpPr/>
          <p:nvPr/>
        </p:nvSpPr>
        <p:spPr>
          <a:xfrm>
            <a:off x="390890" y="1567700"/>
            <a:ext cx="2818294" cy="942137"/>
          </a:xfrm>
          <a:prstGeom prst="rect">
            <a:avLst/>
          </a:prstGeom>
          <a:solidFill>
            <a:srgbClr val="5DD39B"/>
          </a:solidFill>
          <a:ln w="57150">
            <a:solidFill>
              <a:srgbClr val="32B87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+mn-ea"/>
              </a:rPr>
              <a:t>my Lab </a:t>
            </a:r>
            <a:r>
              <a:rPr lang="ko-KR" altLang="en-US" sz="2800" b="1" dirty="0">
                <a:latin typeface="+mn-ea"/>
              </a:rPr>
              <a:t>생성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34E25C-00CE-4E4A-A32E-D24A46BEAC1A}"/>
              </a:ext>
            </a:extLst>
          </p:cNvPr>
          <p:cNvSpPr/>
          <p:nvPr/>
        </p:nvSpPr>
        <p:spPr>
          <a:xfrm>
            <a:off x="3663606" y="1567700"/>
            <a:ext cx="2818294" cy="942137"/>
          </a:xfrm>
          <a:prstGeom prst="rect">
            <a:avLst/>
          </a:prstGeom>
          <a:ln w="57150">
            <a:solidFill>
              <a:srgbClr val="32B87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latin typeface="+mn-ea"/>
              </a:rPr>
              <a:t>멤버 초대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34E25C-00CE-4E4A-A32E-D24A46BEAC1A}"/>
              </a:ext>
            </a:extLst>
          </p:cNvPr>
          <p:cNvSpPr/>
          <p:nvPr/>
        </p:nvSpPr>
        <p:spPr>
          <a:xfrm>
            <a:off x="390890" y="2899961"/>
            <a:ext cx="2818294" cy="942137"/>
          </a:xfrm>
          <a:prstGeom prst="rect">
            <a:avLst/>
          </a:prstGeom>
          <a:ln w="57150">
            <a:solidFill>
              <a:srgbClr val="32B87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+mn-ea"/>
              </a:rPr>
              <a:t>Lab </a:t>
            </a:r>
            <a:r>
              <a:rPr lang="ko-KR" altLang="en-US" sz="2800" b="1" dirty="0">
                <a:latin typeface="+mn-ea"/>
              </a:rPr>
              <a:t>가입 신청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34E25C-00CE-4E4A-A32E-D24A46BEAC1A}"/>
              </a:ext>
            </a:extLst>
          </p:cNvPr>
          <p:cNvSpPr/>
          <p:nvPr/>
        </p:nvSpPr>
        <p:spPr>
          <a:xfrm>
            <a:off x="3663606" y="2899961"/>
            <a:ext cx="2818294" cy="942137"/>
          </a:xfrm>
          <a:prstGeom prst="rect">
            <a:avLst/>
          </a:prstGeom>
          <a:ln w="57150">
            <a:solidFill>
              <a:srgbClr val="32B87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+mn-ea"/>
              </a:rPr>
              <a:t>my Lab </a:t>
            </a:r>
            <a:r>
              <a:rPr lang="ko-KR" altLang="en-US" sz="2800" b="1" dirty="0">
                <a:latin typeface="+mn-ea"/>
              </a:rPr>
              <a:t>탈퇴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36792" y="4146698"/>
            <a:ext cx="5984413" cy="4248000"/>
            <a:chOff x="436792" y="4167963"/>
            <a:chExt cx="5984413" cy="4248000"/>
          </a:xfrm>
        </p:grpSpPr>
        <p:grpSp>
          <p:nvGrpSpPr>
            <p:cNvPr id="2" name="그룹 1"/>
            <p:cNvGrpSpPr/>
            <p:nvPr/>
          </p:nvGrpSpPr>
          <p:grpSpPr>
            <a:xfrm>
              <a:off x="436792" y="4167963"/>
              <a:ext cx="5984413" cy="4248000"/>
              <a:chOff x="436792" y="4167963"/>
              <a:chExt cx="5984413" cy="4248000"/>
            </a:xfrm>
          </p:grpSpPr>
          <p:sp>
            <p:nvSpPr>
              <p:cNvPr id="30" name="Rounded Rectangle 4">
                <a:extLst>
                  <a:ext uri="{FF2B5EF4-FFF2-40B4-BE49-F238E27FC236}">
                    <a16:creationId xmlns:a16="http://schemas.microsoft.com/office/drawing/2014/main" id="{DA833EEE-041D-C742-A566-37E6E8DFE73F}"/>
                  </a:ext>
                </a:extLst>
              </p:cNvPr>
              <p:cNvSpPr/>
              <p:nvPr/>
            </p:nvSpPr>
            <p:spPr>
              <a:xfrm>
                <a:off x="436792" y="4167963"/>
                <a:ext cx="5984413" cy="4248000"/>
              </a:xfrm>
              <a:prstGeom prst="roundRect">
                <a:avLst>
                  <a:gd name="adj" fmla="val 6587"/>
                </a:avLst>
              </a:prstGeom>
              <a:solidFill>
                <a:schemeClr val="bg1"/>
              </a:solidFill>
              <a:ln w="57150">
                <a:solidFill>
                  <a:srgbClr val="32B8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모서리가 둥근 직사각형 46"/>
              <p:cNvSpPr/>
              <p:nvPr/>
            </p:nvSpPr>
            <p:spPr>
              <a:xfrm flipV="1">
                <a:off x="472092" y="4947460"/>
                <a:ext cx="5949112" cy="45719"/>
              </a:xfrm>
              <a:prstGeom prst="roundRect">
                <a:avLst>
                  <a:gd name="adj" fmla="val 50000"/>
                </a:avLst>
              </a:prstGeom>
              <a:solidFill>
                <a:srgbClr val="32B878"/>
              </a:solidFill>
              <a:ln>
                <a:solidFill>
                  <a:srgbClr val="32B8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472092" y="4342631"/>
              <a:ext cx="59491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+mn-ea"/>
                </a:rPr>
                <a:t>my Lab </a:t>
              </a:r>
              <a:r>
                <a:rPr lang="ko-KR" altLang="en-US" sz="2800" b="1" dirty="0">
                  <a:latin typeface="+mn-ea"/>
                </a:rPr>
                <a:t>생성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36868" y="5132112"/>
              <a:ext cx="512769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altLang="ko-KR" sz="2000" b="1" dirty="0">
                  <a:latin typeface="+mn-ea"/>
                </a:rPr>
                <a:t>my Lab </a:t>
              </a:r>
              <a:r>
                <a:rPr lang="ko-KR" altLang="en-US" sz="2000" b="1" dirty="0">
                  <a:latin typeface="+mn-ea"/>
                </a:rPr>
                <a:t>이름 </a:t>
              </a:r>
              <a:r>
                <a:rPr lang="en-US" altLang="ko-KR" sz="2000" b="1" dirty="0">
                  <a:latin typeface="+mn-ea"/>
                </a:rPr>
                <a:t>:  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ko-KR" altLang="en-US" sz="2000" b="1" dirty="0">
                  <a:latin typeface="+mn-ea"/>
                </a:rPr>
                <a:t>비밀번호 설정</a:t>
              </a:r>
              <a:endParaRPr lang="en-US" altLang="ko-KR" sz="2000" b="1" dirty="0">
                <a:latin typeface="+mn-ea"/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2000" b="1" dirty="0">
                  <a:latin typeface="+mn-ea"/>
                </a:rPr>
                <a:t> </a:t>
              </a:r>
            </a:p>
          </p:txBody>
        </p:sp>
        <p:sp>
          <p:nvSpPr>
            <p:cNvPr id="50" name="사각형: 둥근 모서리 60">
              <a:extLst>
                <a:ext uri="{FF2B5EF4-FFF2-40B4-BE49-F238E27FC236}">
                  <a16:creationId xmlns:a16="http://schemas.microsoft.com/office/drawing/2014/main" id="{15E02B8A-D583-4AA5-8A96-AE80B53EB7ED}"/>
                </a:ext>
              </a:extLst>
            </p:cNvPr>
            <p:cNvSpPr/>
            <p:nvPr/>
          </p:nvSpPr>
          <p:spPr>
            <a:xfrm>
              <a:off x="3013348" y="5330710"/>
              <a:ext cx="2993749" cy="533131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5DD3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R307</a:t>
              </a:r>
            </a:p>
          </p:txBody>
        </p:sp>
        <p:sp>
          <p:nvSpPr>
            <p:cNvPr id="51" name="사각형: 둥근 모서리 60">
              <a:extLst>
                <a:ext uri="{FF2B5EF4-FFF2-40B4-BE49-F238E27FC236}">
                  <a16:creationId xmlns:a16="http://schemas.microsoft.com/office/drawing/2014/main" id="{15E02B8A-D583-4AA5-8A96-AE80B53EB7ED}"/>
                </a:ext>
              </a:extLst>
            </p:cNvPr>
            <p:cNvSpPr/>
            <p:nvPr/>
          </p:nvSpPr>
          <p:spPr>
            <a:xfrm>
              <a:off x="1183902" y="6411492"/>
              <a:ext cx="4823195" cy="533131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5DD3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숫자</a:t>
              </a:r>
              <a:r>
                <a:rPr lang="en-US" b="1" dirty="0">
                  <a:solidFill>
                    <a:schemeClr val="tx1"/>
                  </a:solidFill>
                </a:rPr>
                <a:t> 4</a:t>
              </a:r>
              <a:r>
                <a:rPr lang="ko-KR" altLang="en-US" b="1" dirty="0">
                  <a:solidFill>
                    <a:schemeClr val="tx1"/>
                  </a:solidFill>
                </a:rPr>
                <a:t>자리를 입력하세요</a:t>
              </a:r>
              <a:r>
                <a:rPr lang="en-US" altLang="ko-KR" b="1" dirty="0">
                  <a:solidFill>
                    <a:schemeClr val="tx1"/>
                  </a:solidFill>
                </a:rPr>
                <a:t>.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사각형: 둥근 모서리 60">
              <a:extLst>
                <a:ext uri="{FF2B5EF4-FFF2-40B4-BE49-F238E27FC236}">
                  <a16:creationId xmlns:a16="http://schemas.microsoft.com/office/drawing/2014/main" id="{15E02B8A-D583-4AA5-8A96-AE80B53EB7ED}"/>
                </a:ext>
              </a:extLst>
            </p:cNvPr>
            <p:cNvSpPr/>
            <p:nvPr/>
          </p:nvSpPr>
          <p:spPr>
            <a:xfrm>
              <a:off x="1183902" y="7071104"/>
              <a:ext cx="4823195" cy="533131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5DD3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비밀번호를 다시 한 번 입력하세요</a:t>
              </a:r>
              <a:r>
                <a:rPr lang="en-US" altLang="ko-KR" b="1" dirty="0">
                  <a:solidFill>
                    <a:schemeClr val="tx1"/>
                  </a:solidFill>
                </a:rPr>
                <a:t>.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525067" y="7790435"/>
              <a:ext cx="1496119" cy="466547"/>
            </a:xfrm>
            <a:prstGeom prst="rect">
              <a:avLst/>
            </a:prstGeom>
            <a:solidFill>
              <a:srgbClr val="32B878"/>
            </a:solidFill>
            <a:ln>
              <a:solidFill>
                <a:srgbClr val="32B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확인</a:t>
              </a:r>
            </a:p>
          </p:txBody>
        </p:sp>
        <p:sp>
          <p:nvSpPr>
            <p:cNvPr id="54" name="Cross 48">
              <a:extLst>
                <a:ext uri="{FF2B5EF4-FFF2-40B4-BE49-F238E27FC236}">
                  <a16:creationId xmlns:a16="http://schemas.microsoft.com/office/drawing/2014/main" id="{FEAD38F1-1ED7-0C47-8D9D-0736FBB97608}"/>
                </a:ext>
              </a:extLst>
            </p:cNvPr>
            <p:cNvSpPr/>
            <p:nvPr/>
          </p:nvSpPr>
          <p:spPr>
            <a:xfrm rot="2700000">
              <a:off x="4140614" y="7867437"/>
              <a:ext cx="342740" cy="362497"/>
            </a:xfrm>
            <a:prstGeom prst="plus">
              <a:avLst>
                <a:gd name="adj" fmla="val 43403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0" y="8559800"/>
            <a:ext cx="6858000" cy="1330743"/>
            <a:chOff x="0" y="8559800"/>
            <a:chExt cx="6858000" cy="1330743"/>
          </a:xfrm>
        </p:grpSpPr>
        <p:sp>
          <p:nvSpPr>
            <p:cNvPr id="33" name="직사각형 32"/>
            <p:cNvSpPr/>
            <p:nvPr/>
          </p:nvSpPr>
          <p:spPr>
            <a:xfrm>
              <a:off x="0" y="8559800"/>
              <a:ext cx="6858000" cy="103515"/>
            </a:xfrm>
            <a:prstGeom prst="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5373702" y="8864600"/>
              <a:ext cx="1266791" cy="1013243"/>
              <a:chOff x="5373702" y="8864600"/>
              <a:chExt cx="1266791" cy="1013243"/>
            </a:xfrm>
          </p:grpSpPr>
          <p:pic>
            <p:nvPicPr>
              <p:cNvPr id="44" name="그림 4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43957" y="8864600"/>
                <a:ext cx="677512" cy="677512"/>
              </a:xfrm>
              <a:prstGeom prst="rect">
                <a:avLst/>
              </a:prstGeom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5373702" y="9477733"/>
                <a:ext cx="1266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rPr>
                  <a:t>my Group</a:t>
                </a:r>
                <a:endPara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246003" y="8753224"/>
              <a:ext cx="1266791" cy="1137319"/>
              <a:chOff x="246003" y="8753224"/>
              <a:chExt cx="1266791" cy="1137319"/>
            </a:xfrm>
          </p:grpSpPr>
          <p:pic>
            <p:nvPicPr>
              <p:cNvPr id="42" name="그림 41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092" y="8753224"/>
                <a:ext cx="711810" cy="711810"/>
              </a:xfrm>
              <a:prstGeom prst="rect">
                <a:avLst/>
              </a:prstGeom>
            </p:spPr>
          </p:pic>
          <p:sp>
            <p:nvSpPr>
              <p:cNvPr id="43" name="TextBox 42"/>
              <p:cNvSpPr txBox="1"/>
              <p:nvPr/>
            </p:nvSpPr>
            <p:spPr>
              <a:xfrm>
                <a:off x="246003" y="9490433"/>
                <a:ext cx="1266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rPr>
                  <a:t>  My Lab</a:t>
                </a:r>
                <a:endParaRPr lang="ko-KR" altLang="en-US" sz="2000" b="1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3661559" y="8824431"/>
              <a:ext cx="1411194" cy="1066112"/>
              <a:chOff x="3661559" y="8824431"/>
              <a:chExt cx="1411194" cy="1066112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3661559" y="9490433"/>
                <a:ext cx="14111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rPr>
                  <a:t>Alarm</a:t>
                </a:r>
                <a:endParaRPr lang="ko-KR" altLang="en-US" sz="2000" b="1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endParaRPr>
              </a:p>
            </p:txBody>
          </p:sp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9295" y="8824431"/>
                <a:ext cx="666002" cy="666002"/>
              </a:xfrm>
              <a:prstGeom prst="rect">
                <a:avLst/>
              </a:prstGeom>
            </p:spPr>
          </p:pic>
        </p:grpSp>
        <p:grpSp>
          <p:nvGrpSpPr>
            <p:cNvPr id="37" name="그룹 36"/>
            <p:cNvGrpSpPr/>
            <p:nvPr/>
          </p:nvGrpSpPr>
          <p:grpSpPr>
            <a:xfrm>
              <a:off x="1908845" y="8794081"/>
              <a:ext cx="1411194" cy="1096462"/>
              <a:chOff x="1908845" y="8794081"/>
              <a:chExt cx="1411194" cy="1096462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1908845" y="9490433"/>
                <a:ext cx="14111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rPr>
                  <a:t>Apparatus</a:t>
                </a:r>
                <a:endParaRPr lang="ko-KR" altLang="en-US" sz="2000" b="1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endParaRPr>
              </a:p>
            </p:txBody>
          </p:sp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57668" y="8794081"/>
                <a:ext cx="726701" cy="72670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06047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0" y="1054099"/>
            <a:ext cx="6858000" cy="94597"/>
          </a:xfrm>
          <a:prstGeom prst="rect">
            <a:avLst/>
          </a:prstGeom>
          <a:solidFill>
            <a:srgbClr val="5DD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909" y="444499"/>
            <a:ext cx="457200" cy="4572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21019" y="145169"/>
            <a:ext cx="2203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32B8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SYLVY</a:t>
            </a:r>
            <a:endParaRPr lang="ko-KR" altLang="en-US" sz="5400" b="1" dirty="0">
              <a:solidFill>
                <a:srgbClr val="32B87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58" y="293938"/>
            <a:ext cx="671261" cy="67126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34E25C-00CE-4E4A-A32E-D24A46BEAC1A}"/>
              </a:ext>
            </a:extLst>
          </p:cNvPr>
          <p:cNvSpPr/>
          <p:nvPr/>
        </p:nvSpPr>
        <p:spPr>
          <a:xfrm>
            <a:off x="390890" y="1567700"/>
            <a:ext cx="2818294" cy="942137"/>
          </a:xfrm>
          <a:prstGeom prst="rect">
            <a:avLst/>
          </a:prstGeom>
          <a:noFill/>
          <a:ln w="57150">
            <a:solidFill>
              <a:srgbClr val="32B87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+mn-ea"/>
              </a:rPr>
              <a:t>my Lab </a:t>
            </a:r>
            <a:r>
              <a:rPr lang="ko-KR" altLang="en-US" sz="2800" b="1" dirty="0">
                <a:latin typeface="+mn-ea"/>
              </a:rPr>
              <a:t>생성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34E25C-00CE-4E4A-A32E-D24A46BEAC1A}"/>
              </a:ext>
            </a:extLst>
          </p:cNvPr>
          <p:cNvSpPr/>
          <p:nvPr/>
        </p:nvSpPr>
        <p:spPr>
          <a:xfrm>
            <a:off x="3663606" y="1567700"/>
            <a:ext cx="2818294" cy="942137"/>
          </a:xfrm>
          <a:prstGeom prst="rect">
            <a:avLst/>
          </a:prstGeom>
          <a:ln w="57150">
            <a:solidFill>
              <a:srgbClr val="32B87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latin typeface="+mn-ea"/>
              </a:rPr>
              <a:t>멤버 초대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34E25C-00CE-4E4A-A32E-D24A46BEAC1A}"/>
              </a:ext>
            </a:extLst>
          </p:cNvPr>
          <p:cNvSpPr/>
          <p:nvPr/>
        </p:nvSpPr>
        <p:spPr>
          <a:xfrm>
            <a:off x="390890" y="2899961"/>
            <a:ext cx="2818294" cy="942137"/>
          </a:xfrm>
          <a:prstGeom prst="rect">
            <a:avLst/>
          </a:prstGeom>
          <a:ln w="57150">
            <a:solidFill>
              <a:srgbClr val="32B87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+mn-ea"/>
              </a:rPr>
              <a:t>Lab </a:t>
            </a:r>
            <a:r>
              <a:rPr lang="ko-KR" altLang="en-US" sz="2800" b="1" dirty="0">
                <a:latin typeface="+mn-ea"/>
              </a:rPr>
              <a:t>가입 신청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34E25C-00CE-4E4A-A32E-D24A46BEAC1A}"/>
              </a:ext>
            </a:extLst>
          </p:cNvPr>
          <p:cNvSpPr/>
          <p:nvPr/>
        </p:nvSpPr>
        <p:spPr>
          <a:xfrm>
            <a:off x="3663606" y="2899961"/>
            <a:ext cx="2818294" cy="942137"/>
          </a:xfrm>
          <a:prstGeom prst="rect">
            <a:avLst/>
          </a:prstGeom>
          <a:ln w="57150">
            <a:solidFill>
              <a:srgbClr val="32B87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+mn-ea"/>
              </a:rPr>
              <a:t>my Lab </a:t>
            </a:r>
            <a:r>
              <a:rPr lang="ko-KR" altLang="en-US" sz="2800" b="1" dirty="0">
                <a:latin typeface="+mn-ea"/>
              </a:rPr>
              <a:t>탈퇴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36792" y="4146698"/>
            <a:ext cx="5984413" cy="4248000"/>
            <a:chOff x="436792" y="4167963"/>
            <a:chExt cx="5984413" cy="4248000"/>
          </a:xfrm>
        </p:grpSpPr>
        <p:sp>
          <p:nvSpPr>
            <p:cNvPr id="30" name="Rounded Rectangle 4">
              <a:extLst>
                <a:ext uri="{FF2B5EF4-FFF2-40B4-BE49-F238E27FC236}">
                  <a16:creationId xmlns:a16="http://schemas.microsoft.com/office/drawing/2014/main" id="{DA833EEE-041D-C742-A566-37E6E8DFE73F}"/>
                </a:ext>
              </a:extLst>
            </p:cNvPr>
            <p:cNvSpPr/>
            <p:nvPr/>
          </p:nvSpPr>
          <p:spPr>
            <a:xfrm>
              <a:off x="436792" y="4167963"/>
              <a:ext cx="5984413" cy="4248000"/>
            </a:xfrm>
            <a:prstGeom prst="roundRect">
              <a:avLst>
                <a:gd name="adj" fmla="val 6587"/>
              </a:avLst>
            </a:prstGeom>
            <a:solidFill>
              <a:schemeClr val="bg1"/>
            </a:solidFill>
            <a:ln w="57150">
              <a:solidFill>
                <a:srgbClr val="32B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모서리가 둥근 직사각형 46"/>
            <p:cNvSpPr/>
            <p:nvPr/>
          </p:nvSpPr>
          <p:spPr>
            <a:xfrm flipV="1">
              <a:off x="472092" y="4947460"/>
              <a:ext cx="5949112" cy="45719"/>
            </a:xfrm>
            <a:prstGeom prst="roundRect">
              <a:avLst>
                <a:gd name="adj" fmla="val 50000"/>
              </a:avLst>
            </a:prstGeom>
            <a:solidFill>
              <a:srgbClr val="32B878"/>
            </a:solidFill>
            <a:ln>
              <a:solidFill>
                <a:srgbClr val="32B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72092" y="4321366"/>
            <a:ext cx="5949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n-ea"/>
              </a:rPr>
              <a:t>R307 </a:t>
            </a:r>
            <a:r>
              <a:rPr lang="ko-KR" altLang="en-US" sz="2800" b="1" dirty="0">
                <a:latin typeface="+mn-ea"/>
              </a:rPr>
              <a:t>멤버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2986F548-BF75-4A6B-BE7C-0A28970F65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93" y="5205202"/>
            <a:ext cx="937899" cy="104601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6F65F28-3E6B-4CDF-BD4D-1AFAFEBD430A}"/>
              </a:ext>
            </a:extLst>
          </p:cNvPr>
          <p:cNvSpPr txBox="1"/>
          <p:nvPr/>
        </p:nvSpPr>
        <p:spPr>
          <a:xfrm>
            <a:off x="595423" y="6299830"/>
            <a:ext cx="145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정영모</a:t>
            </a:r>
            <a:r>
              <a:rPr lang="en-US" altLang="ko-KR" b="1" dirty="0"/>
              <a:t>(</a:t>
            </a:r>
            <a:r>
              <a:rPr lang="ko-KR" altLang="en-US" b="1" dirty="0"/>
              <a:t>대표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grpSp>
        <p:nvGrpSpPr>
          <p:cNvPr id="34" name="그룹 33"/>
          <p:cNvGrpSpPr/>
          <p:nvPr/>
        </p:nvGrpSpPr>
        <p:grpSpPr>
          <a:xfrm>
            <a:off x="0" y="8559800"/>
            <a:ext cx="6858000" cy="1330743"/>
            <a:chOff x="0" y="8559800"/>
            <a:chExt cx="6858000" cy="1330743"/>
          </a:xfrm>
        </p:grpSpPr>
        <p:sp>
          <p:nvSpPr>
            <p:cNvPr id="35" name="직사각형 34"/>
            <p:cNvSpPr/>
            <p:nvPr/>
          </p:nvSpPr>
          <p:spPr>
            <a:xfrm>
              <a:off x="0" y="8559800"/>
              <a:ext cx="6858000" cy="103515"/>
            </a:xfrm>
            <a:prstGeom prst="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5373702" y="8864600"/>
              <a:ext cx="1266791" cy="1013243"/>
              <a:chOff x="5373702" y="8864600"/>
              <a:chExt cx="1266791" cy="1013243"/>
            </a:xfrm>
          </p:grpSpPr>
          <p:pic>
            <p:nvPicPr>
              <p:cNvPr id="46" name="그림 4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43957" y="8864600"/>
                <a:ext cx="677512" cy="677512"/>
              </a:xfrm>
              <a:prstGeom prst="rect">
                <a:avLst/>
              </a:prstGeom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5373702" y="9477733"/>
                <a:ext cx="1266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rPr>
                  <a:t>my Group</a:t>
                </a:r>
                <a:endPara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246003" y="8753224"/>
              <a:ext cx="1266791" cy="1137319"/>
              <a:chOff x="246003" y="8753224"/>
              <a:chExt cx="1266791" cy="1137319"/>
            </a:xfrm>
          </p:grpSpPr>
          <p:pic>
            <p:nvPicPr>
              <p:cNvPr id="44" name="그림 43"/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092" y="8753224"/>
                <a:ext cx="711810" cy="711810"/>
              </a:xfrm>
              <a:prstGeom prst="rect">
                <a:avLst/>
              </a:prstGeom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246003" y="9490433"/>
                <a:ext cx="1266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rPr>
                  <a:t>  My Lab</a:t>
                </a:r>
                <a:endParaRPr lang="ko-KR" altLang="en-US" sz="2000" b="1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3661559" y="8824431"/>
              <a:ext cx="1411194" cy="1066112"/>
              <a:chOff x="3661559" y="8824431"/>
              <a:chExt cx="1411194" cy="1066112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3661559" y="9490433"/>
                <a:ext cx="14111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rPr>
                  <a:t>Alarm</a:t>
                </a:r>
                <a:endParaRPr lang="ko-KR" altLang="en-US" sz="2000" b="1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endParaRPr>
              </a:p>
            </p:txBody>
          </p:sp>
          <p:pic>
            <p:nvPicPr>
              <p:cNvPr id="43" name="그림 42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9295" y="8824431"/>
                <a:ext cx="666002" cy="666002"/>
              </a:xfrm>
              <a:prstGeom prst="rect">
                <a:avLst/>
              </a:prstGeom>
            </p:spPr>
          </p:pic>
        </p:grpSp>
        <p:grpSp>
          <p:nvGrpSpPr>
            <p:cNvPr id="39" name="그룹 38"/>
            <p:cNvGrpSpPr/>
            <p:nvPr/>
          </p:nvGrpSpPr>
          <p:grpSpPr>
            <a:xfrm>
              <a:off x="1908845" y="8794081"/>
              <a:ext cx="1411194" cy="1096462"/>
              <a:chOff x="1908845" y="8794081"/>
              <a:chExt cx="1411194" cy="1096462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1908845" y="9490433"/>
                <a:ext cx="14111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rPr>
                  <a:t>Apparatus</a:t>
                </a:r>
                <a:endParaRPr lang="ko-KR" altLang="en-US" sz="2000" b="1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endParaRPr>
              </a:p>
            </p:txBody>
          </p:sp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57668" y="8794081"/>
                <a:ext cx="726701" cy="72670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71439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0" y="1054099"/>
            <a:ext cx="6858000" cy="94597"/>
          </a:xfrm>
          <a:prstGeom prst="rect">
            <a:avLst/>
          </a:prstGeom>
          <a:solidFill>
            <a:srgbClr val="5DD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909" y="444499"/>
            <a:ext cx="457200" cy="4572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21019" y="145169"/>
            <a:ext cx="2203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32B8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SYLVY</a:t>
            </a:r>
            <a:endParaRPr lang="ko-KR" altLang="en-US" sz="5400" b="1" dirty="0">
              <a:solidFill>
                <a:srgbClr val="32B87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58" y="293938"/>
            <a:ext cx="671261" cy="67126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34E25C-00CE-4E4A-A32E-D24A46BEAC1A}"/>
              </a:ext>
            </a:extLst>
          </p:cNvPr>
          <p:cNvSpPr/>
          <p:nvPr/>
        </p:nvSpPr>
        <p:spPr>
          <a:xfrm>
            <a:off x="390890" y="1567700"/>
            <a:ext cx="2818294" cy="942137"/>
          </a:xfrm>
          <a:prstGeom prst="rect">
            <a:avLst/>
          </a:prstGeom>
          <a:noFill/>
          <a:ln w="57150">
            <a:solidFill>
              <a:srgbClr val="32B87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+mn-ea"/>
              </a:rPr>
              <a:t>my Lab </a:t>
            </a:r>
            <a:r>
              <a:rPr lang="ko-KR" altLang="en-US" sz="2800" b="1" dirty="0">
                <a:latin typeface="+mn-ea"/>
              </a:rPr>
              <a:t>생성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34E25C-00CE-4E4A-A32E-D24A46BEAC1A}"/>
              </a:ext>
            </a:extLst>
          </p:cNvPr>
          <p:cNvSpPr/>
          <p:nvPr/>
        </p:nvSpPr>
        <p:spPr>
          <a:xfrm>
            <a:off x="3663606" y="1567700"/>
            <a:ext cx="2818294" cy="942137"/>
          </a:xfrm>
          <a:prstGeom prst="rect">
            <a:avLst/>
          </a:prstGeom>
          <a:solidFill>
            <a:srgbClr val="5DD39B"/>
          </a:solidFill>
          <a:ln w="57150">
            <a:solidFill>
              <a:srgbClr val="32B87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latin typeface="+mn-ea"/>
              </a:rPr>
              <a:t>멤버 초대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34E25C-00CE-4E4A-A32E-D24A46BEAC1A}"/>
              </a:ext>
            </a:extLst>
          </p:cNvPr>
          <p:cNvSpPr/>
          <p:nvPr/>
        </p:nvSpPr>
        <p:spPr>
          <a:xfrm>
            <a:off x="390890" y="2899961"/>
            <a:ext cx="2818294" cy="942137"/>
          </a:xfrm>
          <a:prstGeom prst="rect">
            <a:avLst/>
          </a:prstGeom>
          <a:ln w="57150">
            <a:solidFill>
              <a:srgbClr val="32B87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+mn-ea"/>
              </a:rPr>
              <a:t>Lab </a:t>
            </a:r>
            <a:r>
              <a:rPr lang="ko-KR" altLang="en-US" sz="2800" b="1" dirty="0">
                <a:latin typeface="+mn-ea"/>
              </a:rPr>
              <a:t>가입 신청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34E25C-00CE-4E4A-A32E-D24A46BEAC1A}"/>
              </a:ext>
            </a:extLst>
          </p:cNvPr>
          <p:cNvSpPr/>
          <p:nvPr/>
        </p:nvSpPr>
        <p:spPr>
          <a:xfrm>
            <a:off x="3663606" y="2899961"/>
            <a:ext cx="2818294" cy="942137"/>
          </a:xfrm>
          <a:prstGeom prst="rect">
            <a:avLst/>
          </a:prstGeom>
          <a:ln w="57150">
            <a:solidFill>
              <a:srgbClr val="32B87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+mn-ea"/>
              </a:rPr>
              <a:t>my Lab </a:t>
            </a:r>
            <a:r>
              <a:rPr lang="ko-KR" altLang="en-US" sz="2800" b="1" dirty="0">
                <a:latin typeface="+mn-ea"/>
              </a:rPr>
              <a:t>탈퇴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436792" y="4146698"/>
            <a:ext cx="5984413" cy="4248000"/>
            <a:chOff x="436792" y="4146698"/>
            <a:chExt cx="5984413" cy="4248000"/>
          </a:xfrm>
        </p:grpSpPr>
        <p:grpSp>
          <p:nvGrpSpPr>
            <p:cNvPr id="2" name="그룹 1"/>
            <p:cNvGrpSpPr/>
            <p:nvPr/>
          </p:nvGrpSpPr>
          <p:grpSpPr>
            <a:xfrm>
              <a:off x="436792" y="4146698"/>
              <a:ext cx="5984413" cy="4248000"/>
              <a:chOff x="436792" y="4167963"/>
              <a:chExt cx="5984413" cy="4248000"/>
            </a:xfrm>
          </p:grpSpPr>
          <p:sp>
            <p:nvSpPr>
              <p:cNvPr id="30" name="Rounded Rectangle 4">
                <a:extLst>
                  <a:ext uri="{FF2B5EF4-FFF2-40B4-BE49-F238E27FC236}">
                    <a16:creationId xmlns:a16="http://schemas.microsoft.com/office/drawing/2014/main" id="{DA833EEE-041D-C742-A566-37E6E8DFE73F}"/>
                  </a:ext>
                </a:extLst>
              </p:cNvPr>
              <p:cNvSpPr/>
              <p:nvPr/>
            </p:nvSpPr>
            <p:spPr>
              <a:xfrm>
                <a:off x="436792" y="4167963"/>
                <a:ext cx="5984413" cy="4248000"/>
              </a:xfrm>
              <a:prstGeom prst="roundRect">
                <a:avLst>
                  <a:gd name="adj" fmla="val 6587"/>
                </a:avLst>
              </a:prstGeom>
              <a:solidFill>
                <a:schemeClr val="bg1"/>
              </a:solidFill>
              <a:ln w="57150">
                <a:solidFill>
                  <a:srgbClr val="32B8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모서리가 둥근 직사각형 46"/>
              <p:cNvSpPr/>
              <p:nvPr/>
            </p:nvSpPr>
            <p:spPr>
              <a:xfrm flipV="1">
                <a:off x="472092" y="4947460"/>
                <a:ext cx="5949112" cy="45719"/>
              </a:xfrm>
              <a:prstGeom prst="roundRect">
                <a:avLst>
                  <a:gd name="adj" fmla="val 50000"/>
                </a:avLst>
              </a:prstGeom>
              <a:solidFill>
                <a:srgbClr val="32B878"/>
              </a:solidFill>
              <a:ln>
                <a:solidFill>
                  <a:srgbClr val="32B8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472092" y="4321366"/>
              <a:ext cx="59491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+mn-ea"/>
                </a:rPr>
                <a:t>my Lab </a:t>
              </a:r>
              <a:r>
                <a:rPr lang="ko-KR" altLang="en-US" sz="2800" b="1" dirty="0">
                  <a:latin typeface="+mn-ea"/>
                </a:rPr>
                <a:t>멤버 초대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525067" y="7769170"/>
              <a:ext cx="1496119" cy="466547"/>
            </a:xfrm>
            <a:prstGeom prst="rect">
              <a:avLst/>
            </a:prstGeom>
            <a:solidFill>
              <a:srgbClr val="32B878"/>
            </a:solidFill>
            <a:ln>
              <a:solidFill>
                <a:srgbClr val="32B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확인</a:t>
              </a:r>
            </a:p>
          </p:txBody>
        </p:sp>
        <p:sp>
          <p:nvSpPr>
            <p:cNvPr id="54" name="Cross 48">
              <a:extLst>
                <a:ext uri="{FF2B5EF4-FFF2-40B4-BE49-F238E27FC236}">
                  <a16:creationId xmlns:a16="http://schemas.microsoft.com/office/drawing/2014/main" id="{FEAD38F1-1ED7-0C47-8D9D-0736FBB97608}"/>
                </a:ext>
              </a:extLst>
            </p:cNvPr>
            <p:cNvSpPr/>
            <p:nvPr/>
          </p:nvSpPr>
          <p:spPr>
            <a:xfrm rot="2700000">
              <a:off x="4140614" y="7846172"/>
              <a:ext cx="342740" cy="362497"/>
            </a:xfrm>
            <a:prstGeom prst="plus">
              <a:avLst>
                <a:gd name="adj" fmla="val 43403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879399" y="5178122"/>
              <a:ext cx="5308783" cy="554396"/>
              <a:chOff x="879399" y="5773542"/>
              <a:chExt cx="5308783" cy="554396"/>
            </a:xfrm>
          </p:grpSpPr>
          <p:sp>
            <p:nvSpPr>
              <p:cNvPr id="51" name="사각형: 둥근 모서리 60">
                <a:extLst>
                  <a:ext uri="{FF2B5EF4-FFF2-40B4-BE49-F238E27FC236}">
                    <a16:creationId xmlns:a16="http://schemas.microsoft.com/office/drawing/2014/main" id="{15E02B8A-D583-4AA5-8A96-AE80B53EB7ED}"/>
                  </a:ext>
                </a:extLst>
              </p:cNvPr>
              <p:cNvSpPr/>
              <p:nvPr/>
            </p:nvSpPr>
            <p:spPr>
              <a:xfrm>
                <a:off x="879399" y="5794807"/>
                <a:ext cx="4716000" cy="533131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rgbClr val="5DD3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</a:rPr>
                  <a:t>초대할 멤버 </a:t>
                </a:r>
                <a:r>
                  <a:rPr lang="ko-KR" altLang="en-US" b="1" dirty="0" err="1">
                    <a:solidFill>
                      <a:schemeClr val="tx1"/>
                    </a:solidFill>
                  </a:rPr>
                  <a:t>이메일을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 입력하세요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9" name="그래픽 61" descr="돋보기">
                <a:extLst>
                  <a:ext uri="{FF2B5EF4-FFF2-40B4-BE49-F238E27FC236}">
                    <a16:creationId xmlns:a16="http://schemas.microsoft.com/office/drawing/2014/main" id="{E8C17F66-8DEE-4268-9040-A5347C4653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698650" y="5773542"/>
                <a:ext cx="489532" cy="489532"/>
              </a:xfrm>
              <a:prstGeom prst="rect">
                <a:avLst/>
              </a:prstGeom>
            </p:spPr>
          </p:pic>
        </p:grpSp>
        <p:sp>
          <p:nvSpPr>
            <p:cNvPr id="40" name="사각형: 둥근 모서리 60">
              <a:extLst>
                <a:ext uri="{FF2B5EF4-FFF2-40B4-BE49-F238E27FC236}">
                  <a16:creationId xmlns:a16="http://schemas.microsoft.com/office/drawing/2014/main" id="{15E02B8A-D583-4AA5-8A96-AE80B53EB7ED}"/>
                </a:ext>
              </a:extLst>
            </p:cNvPr>
            <p:cNvSpPr/>
            <p:nvPr/>
          </p:nvSpPr>
          <p:spPr>
            <a:xfrm>
              <a:off x="882944" y="5883412"/>
              <a:ext cx="5305238" cy="725132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5DD3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75288" y="6058048"/>
              <a:ext cx="1001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강주영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14442" y="6036783"/>
              <a:ext cx="3328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asdf1234@gmail.com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82945" y="6870154"/>
              <a:ext cx="53052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latin typeface="+mn-ea"/>
                </a:rPr>
                <a:t>강주영 </a:t>
              </a:r>
              <a:r>
                <a:rPr lang="en-US" altLang="ko-KR" sz="2000" b="1" dirty="0">
                  <a:latin typeface="+mn-ea"/>
                </a:rPr>
                <a:t>(asdf1234@gmail.com) </a:t>
              </a:r>
              <a:r>
                <a:rPr lang="ko-KR" altLang="en-US" sz="2000" b="1" dirty="0">
                  <a:latin typeface="+mn-ea"/>
                </a:rPr>
                <a:t>님을</a:t>
              </a:r>
              <a:endParaRPr lang="en-US" altLang="ko-KR" sz="2000" b="1" dirty="0">
                <a:latin typeface="+mn-ea"/>
              </a:endParaRPr>
            </a:p>
            <a:p>
              <a:pPr algn="ctr"/>
              <a:r>
                <a:rPr lang="en-US" altLang="ko-KR" sz="2000" b="1" dirty="0">
                  <a:latin typeface="+mn-ea"/>
                </a:rPr>
                <a:t>my Lab</a:t>
              </a:r>
              <a:r>
                <a:rPr lang="ko-KR" altLang="en-US" sz="2000" b="1" dirty="0">
                  <a:latin typeface="+mn-ea"/>
                </a:rPr>
                <a:t>에 초대 하시겠습니까</a:t>
              </a:r>
              <a:r>
                <a:rPr lang="en-US" altLang="ko-KR" sz="2000" b="1" dirty="0">
                  <a:latin typeface="+mn-ea"/>
                </a:rPr>
                <a:t>?</a:t>
              </a:r>
              <a:endParaRPr lang="ko-KR" altLang="en-US" sz="2000" b="1" dirty="0">
                <a:latin typeface="+mn-ea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0" y="8559800"/>
            <a:ext cx="6858000" cy="1330743"/>
            <a:chOff x="0" y="8559800"/>
            <a:chExt cx="6858000" cy="1330743"/>
          </a:xfrm>
        </p:grpSpPr>
        <p:sp>
          <p:nvSpPr>
            <p:cNvPr id="34" name="직사각형 33"/>
            <p:cNvSpPr/>
            <p:nvPr/>
          </p:nvSpPr>
          <p:spPr>
            <a:xfrm>
              <a:off x="0" y="8559800"/>
              <a:ext cx="6858000" cy="103515"/>
            </a:xfrm>
            <a:prstGeom prst="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5373702" y="8864600"/>
              <a:ext cx="1266791" cy="1013243"/>
              <a:chOff x="5373702" y="8864600"/>
              <a:chExt cx="1266791" cy="1013243"/>
            </a:xfrm>
          </p:grpSpPr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43957" y="8864600"/>
                <a:ext cx="677512" cy="677512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5373702" y="9477733"/>
                <a:ext cx="1266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rPr>
                  <a:t>my Group</a:t>
                </a:r>
                <a:endPara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246003" y="8753224"/>
              <a:ext cx="1266791" cy="1137319"/>
              <a:chOff x="246003" y="8753224"/>
              <a:chExt cx="1266791" cy="1137319"/>
            </a:xfrm>
          </p:grpSpPr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092" y="8753224"/>
                <a:ext cx="711810" cy="711810"/>
              </a:xfrm>
              <a:prstGeom prst="rect">
                <a:avLst/>
              </a:prstGeom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246003" y="9490433"/>
                <a:ext cx="1266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rPr>
                  <a:t>  My Lab</a:t>
                </a:r>
                <a:endParaRPr lang="ko-KR" altLang="en-US" sz="2000" b="1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3661559" y="8824431"/>
              <a:ext cx="1411194" cy="1066112"/>
              <a:chOff x="3661559" y="8824431"/>
              <a:chExt cx="1411194" cy="106611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3661559" y="9490433"/>
                <a:ext cx="14111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rPr>
                  <a:t>Alarm</a:t>
                </a:r>
                <a:endParaRPr lang="ko-KR" altLang="en-US" sz="2000" b="1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endParaRPr>
              </a:p>
            </p:txBody>
          </p:sp>
          <p:pic>
            <p:nvPicPr>
              <p:cNvPr id="46" name="그림 45"/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9295" y="8824431"/>
                <a:ext cx="666002" cy="666002"/>
              </a:xfrm>
              <a:prstGeom prst="rect">
                <a:avLst/>
              </a:prstGeom>
            </p:spPr>
          </p:pic>
        </p:grpSp>
        <p:grpSp>
          <p:nvGrpSpPr>
            <p:cNvPr id="38" name="그룹 37"/>
            <p:cNvGrpSpPr/>
            <p:nvPr/>
          </p:nvGrpSpPr>
          <p:grpSpPr>
            <a:xfrm>
              <a:off x="1908845" y="8794081"/>
              <a:ext cx="1411194" cy="1096462"/>
              <a:chOff x="1908845" y="8794081"/>
              <a:chExt cx="1411194" cy="1096462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1908845" y="9490433"/>
                <a:ext cx="14111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rPr>
                  <a:t>Apparatus</a:t>
                </a:r>
                <a:endParaRPr lang="ko-KR" altLang="en-US" sz="2000" b="1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endParaRPr>
              </a:p>
            </p:txBody>
          </p:sp>
          <p:pic>
            <p:nvPicPr>
              <p:cNvPr id="42" name="그림 41"/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57668" y="8794081"/>
                <a:ext cx="726701" cy="72670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040927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0" y="1054099"/>
            <a:ext cx="6858000" cy="94597"/>
          </a:xfrm>
          <a:prstGeom prst="rect">
            <a:avLst/>
          </a:prstGeom>
          <a:solidFill>
            <a:srgbClr val="5DD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909" y="444499"/>
            <a:ext cx="457200" cy="4572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21019" y="145169"/>
            <a:ext cx="2203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32B8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SYLVY</a:t>
            </a:r>
            <a:endParaRPr lang="ko-KR" altLang="en-US" sz="5400" b="1" dirty="0">
              <a:solidFill>
                <a:srgbClr val="32B87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58" y="293938"/>
            <a:ext cx="671261" cy="67126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34E25C-00CE-4E4A-A32E-D24A46BEAC1A}"/>
              </a:ext>
            </a:extLst>
          </p:cNvPr>
          <p:cNvSpPr/>
          <p:nvPr/>
        </p:nvSpPr>
        <p:spPr>
          <a:xfrm>
            <a:off x="390890" y="1567700"/>
            <a:ext cx="2818294" cy="942137"/>
          </a:xfrm>
          <a:prstGeom prst="rect">
            <a:avLst/>
          </a:prstGeom>
          <a:noFill/>
          <a:ln w="57150">
            <a:solidFill>
              <a:srgbClr val="32B87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+mn-ea"/>
              </a:rPr>
              <a:t>my Lab </a:t>
            </a:r>
            <a:r>
              <a:rPr lang="ko-KR" altLang="en-US" sz="2800" b="1" dirty="0">
                <a:latin typeface="+mn-ea"/>
              </a:rPr>
              <a:t>생성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34E25C-00CE-4E4A-A32E-D24A46BEAC1A}"/>
              </a:ext>
            </a:extLst>
          </p:cNvPr>
          <p:cNvSpPr/>
          <p:nvPr/>
        </p:nvSpPr>
        <p:spPr>
          <a:xfrm>
            <a:off x="3663606" y="1567700"/>
            <a:ext cx="2818294" cy="942137"/>
          </a:xfrm>
          <a:prstGeom prst="rect">
            <a:avLst/>
          </a:prstGeom>
          <a:ln w="57150">
            <a:solidFill>
              <a:srgbClr val="32B87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latin typeface="+mn-ea"/>
              </a:rPr>
              <a:t>멤버 초대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34E25C-00CE-4E4A-A32E-D24A46BEAC1A}"/>
              </a:ext>
            </a:extLst>
          </p:cNvPr>
          <p:cNvSpPr/>
          <p:nvPr/>
        </p:nvSpPr>
        <p:spPr>
          <a:xfrm>
            <a:off x="390890" y="2899961"/>
            <a:ext cx="2818294" cy="942137"/>
          </a:xfrm>
          <a:prstGeom prst="rect">
            <a:avLst/>
          </a:prstGeom>
          <a:ln w="57150">
            <a:solidFill>
              <a:srgbClr val="32B87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+mn-ea"/>
              </a:rPr>
              <a:t>Lab </a:t>
            </a:r>
            <a:r>
              <a:rPr lang="ko-KR" altLang="en-US" sz="2800" b="1" dirty="0">
                <a:latin typeface="+mn-ea"/>
              </a:rPr>
              <a:t>가입 신청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34E25C-00CE-4E4A-A32E-D24A46BEAC1A}"/>
              </a:ext>
            </a:extLst>
          </p:cNvPr>
          <p:cNvSpPr/>
          <p:nvPr/>
        </p:nvSpPr>
        <p:spPr>
          <a:xfrm>
            <a:off x="3663606" y="2899961"/>
            <a:ext cx="2818294" cy="942137"/>
          </a:xfrm>
          <a:prstGeom prst="rect">
            <a:avLst/>
          </a:prstGeom>
          <a:ln w="57150">
            <a:solidFill>
              <a:srgbClr val="32B87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+mn-ea"/>
              </a:rPr>
              <a:t>my Lab </a:t>
            </a:r>
            <a:r>
              <a:rPr lang="ko-KR" altLang="en-US" sz="2800" b="1" dirty="0">
                <a:latin typeface="+mn-ea"/>
              </a:rPr>
              <a:t>탈퇴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36792" y="4146698"/>
            <a:ext cx="5984413" cy="4248000"/>
            <a:chOff x="436792" y="4167963"/>
            <a:chExt cx="5984413" cy="4248000"/>
          </a:xfrm>
        </p:grpSpPr>
        <p:sp>
          <p:nvSpPr>
            <p:cNvPr id="30" name="Rounded Rectangle 4">
              <a:extLst>
                <a:ext uri="{FF2B5EF4-FFF2-40B4-BE49-F238E27FC236}">
                  <a16:creationId xmlns:a16="http://schemas.microsoft.com/office/drawing/2014/main" id="{DA833EEE-041D-C742-A566-37E6E8DFE73F}"/>
                </a:ext>
              </a:extLst>
            </p:cNvPr>
            <p:cNvSpPr/>
            <p:nvPr/>
          </p:nvSpPr>
          <p:spPr>
            <a:xfrm>
              <a:off x="436792" y="4167963"/>
              <a:ext cx="5984413" cy="4248000"/>
            </a:xfrm>
            <a:prstGeom prst="roundRect">
              <a:avLst>
                <a:gd name="adj" fmla="val 6587"/>
              </a:avLst>
            </a:prstGeom>
            <a:solidFill>
              <a:schemeClr val="bg1"/>
            </a:solidFill>
            <a:ln w="57150">
              <a:solidFill>
                <a:srgbClr val="32B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모서리가 둥근 직사각형 46"/>
            <p:cNvSpPr/>
            <p:nvPr/>
          </p:nvSpPr>
          <p:spPr>
            <a:xfrm flipV="1">
              <a:off x="472092" y="4947460"/>
              <a:ext cx="5949112" cy="45719"/>
            </a:xfrm>
            <a:prstGeom prst="roundRect">
              <a:avLst>
                <a:gd name="adj" fmla="val 50000"/>
              </a:avLst>
            </a:prstGeom>
            <a:solidFill>
              <a:srgbClr val="32B878"/>
            </a:solidFill>
            <a:ln>
              <a:solidFill>
                <a:srgbClr val="32B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72092" y="4321366"/>
            <a:ext cx="5949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n-ea"/>
              </a:rPr>
              <a:t>R307 </a:t>
            </a:r>
            <a:r>
              <a:rPr lang="ko-KR" altLang="en-US" sz="2800" b="1" dirty="0">
                <a:latin typeface="+mn-ea"/>
              </a:rPr>
              <a:t>멤버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95423" y="5205202"/>
            <a:ext cx="1455920" cy="1463960"/>
            <a:chOff x="595423" y="5205202"/>
            <a:chExt cx="1455920" cy="1463960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2986F548-BF75-4A6B-BE7C-0A28970F6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193" y="5205202"/>
              <a:ext cx="937899" cy="1046018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6F65F28-3E6B-4CDF-BD4D-1AFAFEBD430A}"/>
                </a:ext>
              </a:extLst>
            </p:cNvPr>
            <p:cNvSpPr txBox="1"/>
            <p:nvPr/>
          </p:nvSpPr>
          <p:spPr>
            <a:xfrm>
              <a:off x="595423" y="6299830"/>
              <a:ext cx="145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/>
                <a:t>정영모</a:t>
              </a:r>
              <a:r>
                <a:rPr lang="en-US" altLang="ko-KR" b="1" dirty="0"/>
                <a:t>(</a:t>
              </a:r>
              <a:r>
                <a:rPr lang="ko-KR" altLang="en-US" b="1" dirty="0"/>
                <a:t>대표</a:t>
              </a:r>
              <a:r>
                <a:rPr lang="en-US" altLang="ko-KR" b="1" dirty="0"/>
                <a:t>)</a:t>
              </a:r>
              <a:endParaRPr lang="ko-KR" altLang="en-US" b="1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2036533" y="5205202"/>
            <a:ext cx="1455920" cy="1463960"/>
            <a:chOff x="595423" y="5205202"/>
            <a:chExt cx="1455920" cy="1463960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2986F548-BF75-4A6B-BE7C-0A28970F6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193" y="5205202"/>
              <a:ext cx="937899" cy="1046018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6F65F28-3E6B-4CDF-BD4D-1AFAFEBD430A}"/>
                </a:ext>
              </a:extLst>
            </p:cNvPr>
            <p:cNvSpPr txBox="1"/>
            <p:nvPr/>
          </p:nvSpPr>
          <p:spPr>
            <a:xfrm>
              <a:off x="595423" y="6299830"/>
              <a:ext cx="145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강주영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8559800"/>
            <a:ext cx="6858000" cy="1330743"/>
            <a:chOff x="0" y="8559800"/>
            <a:chExt cx="6858000" cy="1330743"/>
          </a:xfrm>
        </p:grpSpPr>
        <p:sp>
          <p:nvSpPr>
            <p:cNvPr id="38" name="직사각형 37"/>
            <p:cNvSpPr/>
            <p:nvPr/>
          </p:nvSpPr>
          <p:spPr>
            <a:xfrm>
              <a:off x="0" y="8559800"/>
              <a:ext cx="6858000" cy="103515"/>
            </a:xfrm>
            <a:prstGeom prst="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5373702" y="8864600"/>
              <a:ext cx="1266791" cy="1013243"/>
              <a:chOff x="5373702" y="8864600"/>
              <a:chExt cx="1266791" cy="1013243"/>
            </a:xfrm>
          </p:grpSpPr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43957" y="8864600"/>
                <a:ext cx="677512" cy="677512"/>
              </a:xfrm>
              <a:prstGeom prst="rect">
                <a:avLst/>
              </a:prstGeom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5373702" y="9477733"/>
                <a:ext cx="1266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rPr>
                  <a:t>my Group</a:t>
                </a:r>
                <a:endPara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246003" y="8753224"/>
              <a:ext cx="1266791" cy="1137319"/>
              <a:chOff x="246003" y="8753224"/>
              <a:chExt cx="1266791" cy="1137319"/>
            </a:xfrm>
          </p:grpSpPr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092" y="8753224"/>
                <a:ext cx="711810" cy="711810"/>
              </a:xfrm>
              <a:prstGeom prst="rect">
                <a:avLst/>
              </a:prstGeom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246003" y="9490433"/>
                <a:ext cx="1266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rPr>
                  <a:t>  My Lab</a:t>
                </a:r>
                <a:endParaRPr lang="ko-KR" altLang="en-US" sz="2000" b="1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3661559" y="8824431"/>
              <a:ext cx="1411194" cy="1066112"/>
              <a:chOff x="3661559" y="8824431"/>
              <a:chExt cx="1411194" cy="106611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3661559" y="9490433"/>
                <a:ext cx="14111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rPr>
                  <a:t>Alarm</a:t>
                </a:r>
                <a:endParaRPr lang="ko-KR" altLang="en-US" sz="2000" b="1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endParaRPr>
              </a:p>
            </p:txBody>
          </p:sp>
          <p:pic>
            <p:nvPicPr>
              <p:cNvPr id="46" name="그림 45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9295" y="8824431"/>
                <a:ext cx="666002" cy="666002"/>
              </a:xfrm>
              <a:prstGeom prst="rect">
                <a:avLst/>
              </a:prstGeom>
            </p:spPr>
          </p:pic>
        </p:grpSp>
        <p:grpSp>
          <p:nvGrpSpPr>
            <p:cNvPr id="42" name="그룹 41"/>
            <p:cNvGrpSpPr/>
            <p:nvPr/>
          </p:nvGrpSpPr>
          <p:grpSpPr>
            <a:xfrm>
              <a:off x="1908845" y="8794081"/>
              <a:ext cx="1411194" cy="1096462"/>
              <a:chOff x="1908845" y="8794081"/>
              <a:chExt cx="1411194" cy="109646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908845" y="9490433"/>
                <a:ext cx="14111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rPr>
                  <a:t>Apparatus</a:t>
                </a:r>
                <a:endParaRPr lang="ko-KR" altLang="en-US" sz="2000" b="1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endParaRPr>
              </a:p>
            </p:txBody>
          </p:sp>
          <p:pic>
            <p:nvPicPr>
              <p:cNvPr id="44" name="그림 43"/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57668" y="8794081"/>
                <a:ext cx="726701" cy="72670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49700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0" y="1054099"/>
            <a:ext cx="6858000" cy="94597"/>
          </a:xfrm>
          <a:prstGeom prst="rect">
            <a:avLst/>
          </a:prstGeom>
          <a:solidFill>
            <a:srgbClr val="5DD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909" y="444499"/>
            <a:ext cx="457200" cy="4572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21019" y="145169"/>
            <a:ext cx="2203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32B8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SYLVY</a:t>
            </a:r>
            <a:endParaRPr lang="ko-KR" altLang="en-US" sz="5400" b="1" dirty="0">
              <a:solidFill>
                <a:srgbClr val="32B87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58" y="293938"/>
            <a:ext cx="671261" cy="67126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34E25C-00CE-4E4A-A32E-D24A46BEAC1A}"/>
              </a:ext>
            </a:extLst>
          </p:cNvPr>
          <p:cNvSpPr/>
          <p:nvPr/>
        </p:nvSpPr>
        <p:spPr>
          <a:xfrm>
            <a:off x="390890" y="1567700"/>
            <a:ext cx="2818294" cy="942137"/>
          </a:xfrm>
          <a:prstGeom prst="rect">
            <a:avLst/>
          </a:prstGeom>
          <a:ln w="57150">
            <a:solidFill>
              <a:srgbClr val="32B87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+mn-ea"/>
              </a:rPr>
              <a:t>my Lab </a:t>
            </a:r>
            <a:r>
              <a:rPr lang="ko-KR" altLang="en-US" sz="2800" b="1" dirty="0">
                <a:latin typeface="+mn-ea"/>
              </a:rPr>
              <a:t>생성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34E25C-00CE-4E4A-A32E-D24A46BEAC1A}"/>
              </a:ext>
            </a:extLst>
          </p:cNvPr>
          <p:cNvSpPr/>
          <p:nvPr/>
        </p:nvSpPr>
        <p:spPr>
          <a:xfrm>
            <a:off x="3663606" y="1567700"/>
            <a:ext cx="2818294" cy="942137"/>
          </a:xfrm>
          <a:prstGeom prst="rect">
            <a:avLst/>
          </a:prstGeom>
          <a:ln w="57150">
            <a:solidFill>
              <a:srgbClr val="32B87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latin typeface="+mn-ea"/>
              </a:rPr>
              <a:t>멤버 초대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34E25C-00CE-4E4A-A32E-D24A46BEAC1A}"/>
              </a:ext>
            </a:extLst>
          </p:cNvPr>
          <p:cNvSpPr/>
          <p:nvPr/>
        </p:nvSpPr>
        <p:spPr>
          <a:xfrm>
            <a:off x="390890" y="2899961"/>
            <a:ext cx="2818294" cy="942137"/>
          </a:xfrm>
          <a:prstGeom prst="rect">
            <a:avLst/>
          </a:prstGeom>
          <a:ln w="57150">
            <a:solidFill>
              <a:srgbClr val="32B87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+mn-ea"/>
              </a:rPr>
              <a:t>Lab </a:t>
            </a:r>
            <a:r>
              <a:rPr lang="ko-KR" altLang="en-US" sz="2800" b="1" dirty="0">
                <a:latin typeface="+mn-ea"/>
              </a:rPr>
              <a:t>가입 신청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34E25C-00CE-4E4A-A32E-D24A46BEAC1A}"/>
              </a:ext>
            </a:extLst>
          </p:cNvPr>
          <p:cNvSpPr/>
          <p:nvPr/>
        </p:nvSpPr>
        <p:spPr>
          <a:xfrm>
            <a:off x="3663606" y="2899961"/>
            <a:ext cx="2818294" cy="942137"/>
          </a:xfrm>
          <a:prstGeom prst="rect">
            <a:avLst/>
          </a:prstGeom>
          <a:ln w="57150">
            <a:solidFill>
              <a:srgbClr val="32B87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+mn-ea"/>
              </a:rPr>
              <a:t>my Lab </a:t>
            </a:r>
            <a:r>
              <a:rPr lang="ko-KR" altLang="en-US" sz="2800" b="1" dirty="0">
                <a:latin typeface="+mn-ea"/>
              </a:rPr>
              <a:t>탈퇴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0" y="8559800"/>
            <a:ext cx="6858000" cy="1330743"/>
            <a:chOff x="0" y="8559800"/>
            <a:chExt cx="6858000" cy="1330743"/>
          </a:xfrm>
        </p:grpSpPr>
        <p:sp>
          <p:nvSpPr>
            <p:cNvPr id="32" name="직사각형 31"/>
            <p:cNvSpPr/>
            <p:nvPr/>
          </p:nvSpPr>
          <p:spPr>
            <a:xfrm>
              <a:off x="0" y="8559800"/>
              <a:ext cx="6858000" cy="103515"/>
            </a:xfrm>
            <a:prstGeom prst="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5373702" y="8864600"/>
              <a:ext cx="1266791" cy="1013243"/>
              <a:chOff x="5373702" y="8864600"/>
              <a:chExt cx="1266791" cy="1013243"/>
            </a:xfrm>
          </p:grpSpPr>
          <p:pic>
            <p:nvPicPr>
              <p:cNvPr id="43" name="그림 4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43957" y="8864600"/>
                <a:ext cx="677512" cy="677512"/>
              </a:xfrm>
              <a:prstGeom prst="rect">
                <a:avLst/>
              </a:prstGeom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5373702" y="9477733"/>
                <a:ext cx="1266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rPr>
                  <a:t>my Group</a:t>
                </a:r>
                <a:endPara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endParaRP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246003" y="8753224"/>
              <a:ext cx="1266791" cy="1137319"/>
              <a:chOff x="246003" y="8753224"/>
              <a:chExt cx="1266791" cy="1137319"/>
            </a:xfrm>
          </p:grpSpPr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092" y="8753224"/>
                <a:ext cx="711810" cy="711810"/>
              </a:xfrm>
              <a:prstGeom prst="rect">
                <a:avLst/>
              </a:prstGeom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246003" y="9490433"/>
                <a:ext cx="1266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rPr>
                  <a:t>  My Lab</a:t>
                </a:r>
                <a:endParaRPr lang="ko-KR" altLang="en-US" sz="2000" b="1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3661559" y="8824431"/>
              <a:ext cx="1411194" cy="1066112"/>
              <a:chOff x="3661559" y="8824431"/>
              <a:chExt cx="1411194" cy="1066112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661559" y="9490433"/>
                <a:ext cx="14111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rPr>
                  <a:t>Alarm</a:t>
                </a:r>
                <a:endParaRPr lang="ko-KR" altLang="en-US" sz="2000" b="1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endParaRPr>
              </a:p>
            </p:txBody>
          </p:sp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9295" y="8824431"/>
                <a:ext cx="666002" cy="666002"/>
              </a:xfrm>
              <a:prstGeom prst="rect">
                <a:avLst/>
              </a:prstGeom>
            </p:spPr>
          </p:pic>
        </p:grpSp>
        <p:grpSp>
          <p:nvGrpSpPr>
            <p:cNvPr id="36" name="그룹 35"/>
            <p:cNvGrpSpPr/>
            <p:nvPr/>
          </p:nvGrpSpPr>
          <p:grpSpPr>
            <a:xfrm>
              <a:off x="1908845" y="8794081"/>
              <a:ext cx="1411194" cy="1096462"/>
              <a:chOff x="1908845" y="8794081"/>
              <a:chExt cx="1411194" cy="1096462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1908845" y="9490433"/>
                <a:ext cx="14111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rPr>
                  <a:t>Apparatus</a:t>
                </a:r>
                <a:endParaRPr lang="ko-KR" altLang="en-US" sz="2000" b="1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endParaRPr>
              </a:p>
            </p:txBody>
          </p:sp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57668" y="8794081"/>
                <a:ext cx="726701" cy="72670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031663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0" y="1054099"/>
            <a:ext cx="6858000" cy="94597"/>
          </a:xfrm>
          <a:prstGeom prst="rect">
            <a:avLst/>
          </a:prstGeom>
          <a:solidFill>
            <a:srgbClr val="5DD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909" y="444499"/>
            <a:ext cx="457200" cy="4572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21019" y="145169"/>
            <a:ext cx="2203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32B8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SYLVY</a:t>
            </a:r>
            <a:endParaRPr lang="ko-KR" altLang="en-US" sz="5400" b="1" dirty="0">
              <a:solidFill>
                <a:srgbClr val="32B87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58" y="293938"/>
            <a:ext cx="671261" cy="67126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34E25C-00CE-4E4A-A32E-D24A46BEAC1A}"/>
              </a:ext>
            </a:extLst>
          </p:cNvPr>
          <p:cNvSpPr/>
          <p:nvPr/>
        </p:nvSpPr>
        <p:spPr>
          <a:xfrm>
            <a:off x="390890" y="1567700"/>
            <a:ext cx="2818294" cy="942137"/>
          </a:xfrm>
          <a:prstGeom prst="rect">
            <a:avLst/>
          </a:prstGeom>
          <a:noFill/>
          <a:ln w="57150">
            <a:solidFill>
              <a:srgbClr val="32B87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+mn-ea"/>
              </a:rPr>
              <a:t>my Lab </a:t>
            </a:r>
            <a:r>
              <a:rPr lang="ko-KR" altLang="en-US" sz="2800" b="1" dirty="0">
                <a:latin typeface="+mn-ea"/>
              </a:rPr>
              <a:t>생성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34E25C-00CE-4E4A-A32E-D24A46BEAC1A}"/>
              </a:ext>
            </a:extLst>
          </p:cNvPr>
          <p:cNvSpPr/>
          <p:nvPr/>
        </p:nvSpPr>
        <p:spPr>
          <a:xfrm>
            <a:off x="3663606" y="1567700"/>
            <a:ext cx="2818294" cy="942137"/>
          </a:xfrm>
          <a:prstGeom prst="rect">
            <a:avLst/>
          </a:prstGeom>
          <a:ln w="57150">
            <a:solidFill>
              <a:srgbClr val="32B87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latin typeface="+mn-ea"/>
              </a:rPr>
              <a:t>멤버 초대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34E25C-00CE-4E4A-A32E-D24A46BEAC1A}"/>
              </a:ext>
            </a:extLst>
          </p:cNvPr>
          <p:cNvSpPr/>
          <p:nvPr/>
        </p:nvSpPr>
        <p:spPr>
          <a:xfrm>
            <a:off x="390890" y="2899961"/>
            <a:ext cx="2818294" cy="942137"/>
          </a:xfrm>
          <a:prstGeom prst="rect">
            <a:avLst/>
          </a:prstGeom>
          <a:solidFill>
            <a:srgbClr val="5DD39B"/>
          </a:solidFill>
          <a:ln w="57150">
            <a:solidFill>
              <a:srgbClr val="32B87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+mn-ea"/>
              </a:rPr>
              <a:t>Lab </a:t>
            </a:r>
            <a:r>
              <a:rPr lang="ko-KR" altLang="en-US" sz="2800" b="1" dirty="0">
                <a:latin typeface="+mn-ea"/>
              </a:rPr>
              <a:t>가입 신청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34E25C-00CE-4E4A-A32E-D24A46BEAC1A}"/>
              </a:ext>
            </a:extLst>
          </p:cNvPr>
          <p:cNvSpPr/>
          <p:nvPr/>
        </p:nvSpPr>
        <p:spPr>
          <a:xfrm>
            <a:off x="3663606" y="2899961"/>
            <a:ext cx="2818294" cy="942137"/>
          </a:xfrm>
          <a:prstGeom prst="rect">
            <a:avLst/>
          </a:prstGeom>
          <a:ln w="57150">
            <a:solidFill>
              <a:srgbClr val="32B87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+mn-ea"/>
              </a:rPr>
              <a:t>my Lab </a:t>
            </a:r>
            <a:r>
              <a:rPr lang="ko-KR" altLang="en-US" sz="2800" b="1" dirty="0">
                <a:latin typeface="+mn-ea"/>
              </a:rPr>
              <a:t>탈퇴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36792" y="4146698"/>
            <a:ext cx="5984413" cy="4248000"/>
            <a:chOff x="436792" y="4167963"/>
            <a:chExt cx="5984413" cy="4248000"/>
          </a:xfrm>
        </p:grpSpPr>
        <p:grpSp>
          <p:nvGrpSpPr>
            <p:cNvPr id="2" name="그룹 1"/>
            <p:cNvGrpSpPr/>
            <p:nvPr/>
          </p:nvGrpSpPr>
          <p:grpSpPr>
            <a:xfrm>
              <a:off x="436792" y="4167963"/>
              <a:ext cx="5984413" cy="4248000"/>
              <a:chOff x="436792" y="4167963"/>
              <a:chExt cx="5984413" cy="4248000"/>
            </a:xfrm>
          </p:grpSpPr>
          <p:sp>
            <p:nvSpPr>
              <p:cNvPr id="30" name="Rounded Rectangle 4">
                <a:extLst>
                  <a:ext uri="{FF2B5EF4-FFF2-40B4-BE49-F238E27FC236}">
                    <a16:creationId xmlns:a16="http://schemas.microsoft.com/office/drawing/2014/main" id="{DA833EEE-041D-C742-A566-37E6E8DFE73F}"/>
                  </a:ext>
                </a:extLst>
              </p:cNvPr>
              <p:cNvSpPr/>
              <p:nvPr/>
            </p:nvSpPr>
            <p:spPr>
              <a:xfrm>
                <a:off x="436792" y="4167963"/>
                <a:ext cx="5984413" cy="4248000"/>
              </a:xfrm>
              <a:prstGeom prst="roundRect">
                <a:avLst>
                  <a:gd name="adj" fmla="val 6587"/>
                </a:avLst>
              </a:prstGeom>
              <a:solidFill>
                <a:schemeClr val="bg1"/>
              </a:solidFill>
              <a:ln w="57150">
                <a:solidFill>
                  <a:srgbClr val="32B8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모서리가 둥근 직사각형 46"/>
              <p:cNvSpPr/>
              <p:nvPr/>
            </p:nvSpPr>
            <p:spPr>
              <a:xfrm flipV="1">
                <a:off x="472092" y="4947460"/>
                <a:ext cx="5949112" cy="45719"/>
              </a:xfrm>
              <a:prstGeom prst="roundRect">
                <a:avLst>
                  <a:gd name="adj" fmla="val 50000"/>
                </a:avLst>
              </a:prstGeom>
              <a:solidFill>
                <a:srgbClr val="32B878"/>
              </a:solidFill>
              <a:ln>
                <a:solidFill>
                  <a:srgbClr val="32B8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472092" y="4342631"/>
              <a:ext cx="59491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+mn-ea"/>
                </a:rPr>
                <a:t>Lab </a:t>
              </a:r>
              <a:r>
                <a:rPr lang="ko-KR" altLang="en-US" sz="2800" b="1" dirty="0">
                  <a:latin typeface="+mn-ea"/>
                </a:rPr>
                <a:t>가입 신청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36868" y="5132112"/>
              <a:ext cx="512769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en-US" altLang="ko-KR" sz="2000" b="1" dirty="0">
                  <a:latin typeface="+mn-ea"/>
                </a:rPr>
                <a:t>Lab </a:t>
              </a:r>
              <a:r>
                <a:rPr lang="ko-KR" altLang="en-US" sz="2000" b="1" dirty="0">
                  <a:latin typeface="+mn-ea"/>
                </a:rPr>
                <a:t>이름 </a:t>
              </a:r>
              <a:r>
                <a:rPr lang="en-US" altLang="ko-KR" sz="2000" b="1" dirty="0">
                  <a:latin typeface="+mn-ea"/>
                </a:rPr>
                <a:t>:  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v"/>
              </a:pPr>
              <a:r>
                <a:rPr lang="ko-KR" altLang="en-US" sz="2000" b="1" dirty="0">
                  <a:latin typeface="+mn-ea"/>
                </a:rPr>
                <a:t>비밀번호 입력</a:t>
              </a:r>
              <a:endParaRPr lang="en-US" altLang="ko-KR" sz="2000" b="1" dirty="0">
                <a:latin typeface="+mn-ea"/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2000" b="1" dirty="0">
                  <a:latin typeface="+mn-ea"/>
                </a:rPr>
                <a:t> </a:t>
              </a:r>
            </a:p>
          </p:txBody>
        </p:sp>
        <p:sp>
          <p:nvSpPr>
            <p:cNvPr id="50" name="사각형: 둥근 모서리 60">
              <a:extLst>
                <a:ext uri="{FF2B5EF4-FFF2-40B4-BE49-F238E27FC236}">
                  <a16:creationId xmlns:a16="http://schemas.microsoft.com/office/drawing/2014/main" id="{15E02B8A-D583-4AA5-8A96-AE80B53EB7ED}"/>
                </a:ext>
              </a:extLst>
            </p:cNvPr>
            <p:cNvSpPr/>
            <p:nvPr/>
          </p:nvSpPr>
          <p:spPr>
            <a:xfrm>
              <a:off x="2545518" y="5330710"/>
              <a:ext cx="2993749" cy="533131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5DD3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R307</a:t>
              </a:r>
            </a:p>
          </p:txBody>
        </p:sp>
        <p:sp>
          <p:nvSpPr>
            <p:cNvPr id="51" name="사각형: 둥근 모서리 60">
              <a:extLst>
                <a:ext uri="{FF2B5EF4-FFF2-40B4-BE49-F238E27FC236}">
                  <a16:creationId xmlns:a16="http://schemas.microsoft.com/office/drawing/2014/main" id="{15E02B8A-D583-4AA5-8A96-AE80B53EB7ED}"/>
                </a:ext>
              </a:extLst>
            </p:cNvPr>
            <p:cNvSpPr/>
            <p:nvPr/>
          </p:nvSpPr>
          <p:spPr>
            <a:xfrm>
              <a:off x="1183902" y="6411492"/>
              <a:ext cx="4823195" cy="533131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5DD3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숫자</a:t>
              </a:r>
              <a:r>
                <a:rPr lang="en-US" b="1" dirty="0">
                  <a:solidFill>
                    <a:schemeClr val="tx1"/>
                  </a:solidFill>
                </a:rPr>
                <a:t> 4</a:t>
              </a:r>
              <a:r>
                <a:rPr lang="ko-KR" altLang="en-US" b="1" dirty="0">
                  <a:solidFill>
                    <a:schemeClr val="tx1"/>
                  </a:solidFill>
                </a:rPr>
                <a:t>자리를 입력하세요</a:t>
              </a:r>
              <a:r>
                <a:rPr lang="en-US" altLang="ko-KR" b="1" dirty="0">
                  <a:solidFill>
                    <a:schemeClr val="tx1"/>
                  </a:solidFill>
                </a:rPr>
                <a:t>.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525067" y="7790435"/>
              <a:ext cx="1496119" cy="466547"/>
            </a:xfrm>
            <a:prstGeom prst="rect">
              <a:avLst/>
            </a:prstGeom>
            <a:solidFill>
              <a:srgbClr val="32B878"/>
            </a:solidFill>
            <a:ln>
              <a:solidFill>
                <a:srgbClr val="32B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확인</a:t>
              </a:r>
            </a:p>
          </p:txBody>
        </p:sp>
        <p:sp>
          <p:nvSpPr>
            <p:cNvPr id="54" name="Cross 48">
              <a:extLst>
                <a:ext uri="{FF2B5EF4-FFF2-40B4-BE49-F238E27FC236}">
                  <a16:creationId xmlns:a16="http://schemas.microsoft.com/office/drawing/2014/main" id="{FEAD38F1-1ED7-0C47-8D9D-0736FBB97608}"/>
                </a:ext>
              </a:extLst>
            </p:cNvPr>
            <p:cNvSpPr/>
            <p:nvPr/>
          </p:nvSpPr>
          <p:spPr>
            <a:xfrm rot="2700000">
              <a:off x="4140614" y="7867437"/>
              <a:ext cx="342740" cy="362497"/>
            </a:xfrm>
            <a:prstGeom prst="plus">
              <a:avLst>
                <a:gd name="adj" fmla="val 43403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2" name="그래픽 61" descr="돋보기">
            <a:extLst>
              <a:ext uri="{FF2B5EF4-FFF2-40B4-BE49-F238E27FC236}">
                <a16:creationId xmlns:a16="http://schemas.microsoft.com/office/drawing/2014/main" id="{E8C17F66-8DEE-4268-9040-A5347C4653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77385" y="5305712"/>
            <a:ext cx="489532" cy="48953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82945" y="7146599"/>
            <a:ext cx="5305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‘R307’ </a:t>
            </a:r>
            <a:r>
              <a:rPr lang="ko-KR" altLang="en-US" sz="2000" b="1" dirty="0">
                <a:latin typeface="+mn-ea"/>
              </a:rPr>
              <a:t>에 가입 하시겠습니까</a:t>
            </a:r>
            <a:r>
              <a:rPr lang="en-US" altLang="ko-KR" sz="2000" b="1" dirty="0">
                <a:latin typeface="+mn-ea"/>
              </a:rPr>
              <a:t>?</a:t>
            </a:r>
            <a:endParaRPr lang="ko-KR" altLang="en-US" sz="2000" b="1" dirty="0">
              <a:latin typeface="+mn-ea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0" y="8559800"/>
            <a:ext cx="6858000" cy="1330743"/>
            <a:chOff x="0" y="8559800"/>
            <a:chExt cx="6858000" cy="1330743"/>
          </a:xfrm>
        </p:grpSpPr>
        <p:sp>
          <p:nvSpPr>
            <p:cNvPr id="35" name="직사각형 34"/>
            <p:cNvSpPr/>
            <p:nvPr/>
          </p:nvSpPr>
          <p:spPr>
            <a:xfrm>
              <a:off x="0" y="8559800"/>
              <a:ext cx="6858000" cy="103515"/>
            </a:xfrm>
            <a:prstGeom prst="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5373702" y="8864600"/>
              <a:ext cx="1266791" cy="1013243"/>
              <a:chOff x="5373702" y="8864600"/>
              <a:chExt cx="1266791" cy="1013243"/>
            </a:xfrm>
          </p:grpSpPr>
          <p:pic>
            <p:nvPicPr>
              <p:cNvPr id="46" name="그림 4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43957" y="8864600"/>
                <a:ext cx="677512" cy="677512"/>
              </a:xfrm>
              <a:prstGeom prst="rect">
                <a:avLst/>
              </a:prstGeom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5373702" y="9477733"/>
                <a:ext cx="1266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rPr>
                  <a:t>my Group</a:t>
                </a:r>
                <a:endPara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246003" y="8753224"/>
              <a:ext cx="1266791" cy="1137319"/>
              <a:chOff x="246003" y="8753224"/>
              <a:chExt cx="1266791" cy="1137319"/>
            </a:xfrm>
          </p:grpSpPr>
          <p:pic>
            <p:nvPicPr>
              <p:cNvPr id="44" name="그림 43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092" y="8753224"/>
                <a:ext cx="711810" cy="711810"/>
              </a:xfrm>
              <a:prstGeom prst="rect">
                <a:avLst/>
              </a:prstGeom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246003" y="9490433"/>
                <a:ext cx="1266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rPr>
                  <a:t>  My Lab</a:t>
                </a:r>
                <a:endParaRPr lang="ko-KR" altLang="en-US" sz="2000" b="1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3661559" y="8824431"/>
              <a:ext cx="1411194" cy="1066112"/>
              <a:chOff x="3661559" y="8824431"/>
              <a:chExt cx="1411194" cy="1066112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3661559" y="9490433"/>
                <a:ext cx="14111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rPr>
                  <a:t>Alarm</a:t>
                </a:r>
                <a:endParaRPr lang="ko-KR" altLang="en-US" sz="2000" b="1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endParaRPr>
              </a:p>
            </p:txBody>
          </p:sp>
          <p:pic>
            <p:nvPicPr>
              <p:cNvPr id="43" name="그림 42"/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9295" y="8824431"/>
                <a:ext cx="666002" cy="666002"/>
              </a:xfrm>
              <a:prstGeom prst="rect">
                <a:avLst/>
              </a:prstGeom>
            </p:spPr>
          </p:pic>
        </p:grpSp>
        <p:grpSp>
          <p:nvGrpSpPr>
            <p:cNvPr id="39" name="그룹 38"/>
            <p:cNvGrpSpPr/>
            <p:nvPr/>
          </p:nvGrpSpPr>
          <p:grpSpPr>
            <a:xfrm>
              <a:off x="1908845" y="8794081"/>
              <a:ext cx="1411194" cy="1096462"/>
              <a:chOff x="1908845" y="8794081"/>
              <a:chExt cx="1411194" cy="1096462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1908845" y="9490433"/>
                <a:ext cx="14111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rPr>
                  <a:t>Apparatus</a:t>
                </a:r>
                <a:endParaRPr lang="ko-KR" altLang="en-US" sz="2000" b="1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endParaRPr>
              </a:p>
            </p:txBody>
          </p:sp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57668" y="8794081"/>
                <a:ext cx="726701" cy="72670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564667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0" y="1054099"/>
            <a:ext cx="6858000" cy="94597"/>
          </a:xfrm>
          <a:prstGeom prst="rect">
            <a:avLst/>
          </a:prstGeom>
          <a:solidFill>
            <a:srgbClr val="5DD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909" y="444499"/>
            <a:ext cx="457200" cy="4572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21019" y="145169"/>
            <a:ext cx="2203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32B8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SYLVY</a:t>
            </a:r>
            <a:endParaRPr lang="ko-KR" altLang="en-US" sz="5400" b="1" dirty="0">
              <a:solidFill>
                <a:srgbClr val="32B87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58" y="293938"/>
            <a:ext cx="671261" cy="67126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34E25C-00CE-4E4A-A32E-D24A46BEAC1A}"/>
              </a:ext>
            </a:extLst>
          </p:cNvPr>
          <p:cNvSpPr/>
          <p:nvPr/>
        </p:nvSpPr>
        <p:spPr>
          <a:xfrm>
            <a:off x="390890" y="1567700"/>
            <a:ext cx="2818294" cy="942137"/>
          </a:xfrm>
          <a:prstGeom prst="rect">
            <a:avLst/>
          </a:prstGeom>
          <a:noFill/>
          <a:ln w="57150">
            <a:solidFill>
              <a:srgbClr val="32B87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+mn-ea"/>
              </a:rPr>
              <a:t>my Lab </a:t>
            </a:r>
            <a:r>
              <a:rPr lang="ko-KR" altLang="en-US" sz="2800" b="1" dirty="0">
                <a:latin typeface="+mn-ea"/>
              </a:rPr>
              <a:t>생성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34E25C-00CE-4E4A-A32E-D24A46BEAC1A}"/>
              </a:ext>
            </a:extLst>
          </p:cNvPr>
          <p:cNvSpPr/>
          <p:nvPr/>
        </p:nvSpPr>
        <p:spPr>
          <a:xfrm>
            <a:off x="3663606" y="1567700"/>
            <a:ext cx="2818294" cy="942137"/>
          </a:xfrm>
          <a:prstGeom prst="rect">
            <a:avLst/>
          </a:prstGeom>
          <a:ln w="57150">
            <a:solidFill>
              <a:srgbClr val="32B87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latin typeface="+mn-ea"/>
              </a:rPr>
              <a:t>멤버 초대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34E25C-00CE-4E4A-A32E-D24A46BEAC1A}"/>
              </a:ext>
            </a:extLst>
          </p:cNvPr>
          <p:cNvSpPr/>
          <p:nvPr/>
        </p:nvSpPr>
        <p:spPr>
          <a:xfrm>
            <a:off x="390890" y="2899961"/>
            <a:ext cx="2818294" cy="942137"/>
          </a:xfrm>
          <a:prstGeom prst="rect">
            <a:avLst/>
          </a:prstGeom>
          <a:ln w="57150">
            <a:solidFill>
              <a:srgbClr val="32B87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+mn-ea"/>
              </a:rPr>
              <a:t>Lab </a:t>
            </a:r>
            <a:r>
              <a:rPr lang="ko-KR" altLang="en-US" sz="2800" b="1" dirty="0">
                <a:latin typeface="+mn-ea"/>
              </a:rPr>
              <a:t>가입 신청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34E25C-00CE-4E4A-A32E-D24A46BEAC1A}"/>
              </a:ext>
            </a:extLst>
          </p:cNvPr>
          <p:cNvSpPr/>
          <p:nvPr/>
        </p:nvSpPr>
        <p:spPr>
          <a:xfrm>
            <a:off x="3663606" y="2899961"/>
            <a:ext cx="2818294" cy="942137"/>
          </a:xfrm>
          <a:prstGeom prst="rect">
            <a:avLst/>
          </a:prstGeom>
          <a:ln w="57150">
            <a:solidFill>
              <a:srgbClr val="32B87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+mn-ea"/>
              </a:rPr>
              <a:t>my Lab </a:t>
            </a:r>
            <a:r>
              <a:rPr lang="ko-KR" altLang="en-US" sz="2800" b="1" dirty="0">
                <a:latin typeface="+mn-ea"/>
              </a:rPr>
              <a:t>탈퇴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36792" y="4146698"/>
            <a:ext cx="5984413" cy="4248000"/>
            <a:chOff x="436792" y="4167963"/>
            <a:chExt cx="5984413" cy="4248000"/>
          </a:xfrm>
        </p:grpSpPr>
        <p:sp>
          <p:nvSpPr>
            <p:cNvPr id="30" name="Rounded Rectangle 4">
              <a:extLst>
                <a:ext uri="{FF2B5EF4-FFF2-40B4-BE49-F238E27FC236}">
                  <a16:creationId xmlns:a16="http://schemas.microsoft.com/office/drawing/2014/main" id="{DA833EEE-041D-C742-A566-37E6E8DFE73F}"/>
                </a:ext>
              </a:extLst>
            </p:cNvPr>
            <p:cNvSpPr/>
            <p:nvPr/>
          </p:nvSpPr>
          <p:spPr>
            <a:xfrm>
              <a:off x="436792" y="4167963"/>
              <a:ext cx="5984413" cy="4248000"/>
            </a:xfrm>
            <a:prstGeom prst="roundRect">
              <a:avLst>
                <a:gd name="adj" fmla="val 6587"/>
              </a:avLst>
            </a:prstGeom>
            <a:solidFill>
              <a:schemeClr val="bg1"/>
            </a:solidFill>
            <a:ln w="57150">
              <a:solidFill>
                <a:srgbClr val="32B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모서리가 둥근 직사각형 46"/>
            <p:cNvSpPr/>
            <p:nvPr/>
          </p:nvSpPr>
          <p:spPr>
            <a:xfrm flipV="1">
              <a:off x="472092" y="4947460"/>
              <a:ext cx="5949112" cy="45719"/>
            </a:xfrm>
            <a:prstGeom prst="roundRect">
              <a:avLst>
                <a:gd name="adj" fmla="val 50000"/>
              </a:avLst>
            </a:prstGeom>
            <a:solidFill>
              <a:srgbClr val="32B878"/>
            </a:solidFill>
            <a:ln>
              <a:solidFill>
                <a:srgbClr val="32B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72092" y="4321366"/>
            <a:ext cx="5949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n-ea"/>
              </a:rPr>
              <a:t>R307 </a:t>
            </a:r>
            <a:r>
              <a:rPr lang="ko-KR" altLang="en-US" sz="2800" b="1" dirty="0">
                <a:latin typeface="+mn-ea"/>
              </a:rPr>
              <a:t>멤버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95423" y="5205202"/>
            <a:ext cx="1455920" cy="1463960"/>
            <a:chOff x="595423" y="5205202"/>
            <a:chExt cx="1455920" cy="1463960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2986F548-BF75-4A6B-BE7C-0A28970F6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193" y="5205202"/>
              <a:ext cx="937899" cy="1046018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6F65F28-3E6B-4CDF-BD4D-1AFAFEBD430A}"/>
                </a:ext>
              </a:extLst>
            </p:cNvPr>
            <p:cNvSpPr txBox="1"/>
            <p:nvPr/>
          </p:nvSpPr>
          <p:spPr>
            <a:xfrm>
              <a:off x="595423" y="6299830"/>
              <a:ext cx="145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/>
                <a:t>정영모</a:t>
              </a:r>
              <a:r>
                <a:rPr lang="en-US" altLang="ko-KR" b="1" dirty="0"/>
                <a:t>(</a:t>
              </a:r>
              <a:r>
                <a:rPr lang="ko-KR" altLang="en-US" b="1" dirty="0"/>
                <a:t>대표</a:t>
              </a:r>
              <a:r>
                <a:rPr lang="en-US" altLang="ko-KR" b="1" dirty="0"/>
                <a:t>)</a:t>
              </a:r>
              <a:endParaRPr lang="ko-KR" altLang="en-US" b="1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2036533" y="5205202"/>
            <a:ext cx="1455920" cy="1463960"/>
            <a:chOff x="595423" y="5205202"/>
            <a:chExt cx="1455920" cy="1463960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2986F548-BF75-4A6B-BE7C-0A28970F6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193" y="5205202"/>
              <a:ext cx="937899" cy="1046018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6F65F28-3E6B-4CDF-BD4D-1AFAFEBD430A}"/>
                </a:ext>
              </a:extLst>
            </p:cNvPr>
            <p:cNvSpPr txBox="1"/>
            <p:nvPr/>
          </p:nvSpPr>
          <p:spPr>
            <a:xfrm>
              <a:off x="595423" y="6299830"/>
              <a:ext cx="145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강주영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298802" y="5205202"/>
            <a:ext cx="1455920" cy="1463960"/>
            <a:chOff x="595423" y="5205202"/>
            <a:chExt cx="1455920" cy="1463960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2986F548-BF75-4A6B-BE7C-0A28970F6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193" y="5205202"/>
              <a:ext cx="937899" cy="1046018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6F65F28-3E6B-4CDF-BD4D-1AFAFEBD430A}"/>
                </a:ext>
              </a:extLst>
            </p:cNvPr>
            <p:cNvSpPr txBox="1"/>
            <p:nvPr/>
          </p:nvSpPr>
          <p:spPr>
            <a:xfrm>
              <a:off x="595423" y="6299830"/>
              <a:ext cx="145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이한빈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0" y="8559800"/>
            <a:ext cx="6858000" cy="1330743"/>
            <a:chOff x="0" y="8559800"/>
            <a:chExt cx="6858000" cy="1330743"/>
          </a:xfrm>
        </p:grpSpPr>
        <p:sp>
          <p:nvSpPr>
            <p:cNvPr id="41" name="직사각형 40"/>
            <p:cNvSpPr/>
            <p:nvPr/>
          </p:nvSpPr>
          <p:spPr>
            <a:xfrm>
              <a:off x="0" y="8559800"/>
              <a:ext cx="6858000" cy="103515"/>
            </a:xfrm>
            <a:prstGeom prst="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5373702" y="8864600"/>
              <a:ext cx="1266791" cy="1013243"/>
              <a:chOff x="5373702" y="8864600"/>
              <a:chExt cx="1266791" cy="1013243"/>
            </a:xfrm>
          </p:grpSpPr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43957" y="8864600"/>
                <a:ext cx="677512" cy="677512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5373702" y="9477733"/>
                <a:ext cx="1266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rPr>
                  <a:t>my Group</a:t>
                </a:r>
                <a:endPara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246003" y="8753224"/>
              <a:ext cx="1266791" cy="1137319"/>
              <a:chOff x="246003" y="8753224"/>
              <a:chExt cx="1266791" cy="1137319"/>
            </a:xfrm>
          </p:grpSpPr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092" y="8753224"/>
                <a:ext cx="711810" cy="711810"/>
              </a:xfrm>
              <a:prstGeom prst="rect">
                <a:avLst/>
              </a:prstGeom>
            </p:spPr>
          </p:pic>
          <p:sp>
            <p:nvSpPr>
              <p:cNvPr id="53" name="TextBox 52"/>
              <p:cNvSpPr txBox="1"/>
              <p:nvPr/>
            </p:nvSpPr>
            <p:spPr>
              <a:xfrm>
                <a:off x="246003" y="9490433"/>
                <a:ext cx="1266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rPr>
                  <a:t>  My Lab</a:t>
                </a:r>
                <a:endParaRPr lang="ko-KR" altLang="en-US" sz="2000" b="1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3661559" y="8824431"/>
              <a:ext cx="1411194" cy="1066112"/>
              <a:chOff x="3661559" y="8824431"/>
              <a:chExt cx="1411194" cy="1066112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3661559" y="9490433"/>
                <a:ext cx="14111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rPr>
                  <a:t>Alarm</a:t>
                </a:r>
                <a:endParaRPr lang="ko-KR" altLang="en-US" sz="2000" b="1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endParaRPr>
              </a:p>
            </p:txBody>
          </p:sp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9295" y="8824431"/>
                <a:ext cx="666002" cy="666002"/>
              </a:xfrm>
              <a:prstGeom prst="rect">
                <a:avLst/>
              </a:prstGeom>
            </p:spPr>
          </p:pic>
        </p:grpSp>
        <p:grpSp>
          <p:nvGrpSpPr>
            <p:cNvPr id="45" name="그룹 44"/>
            <p:cNvGrpSpPr/>
            <p:nvPr/>
          </p:nvGrpSpPr>
          <p:grpSpPr>
            <a:xfrm>
              <a:off x="1908845" y="8794081"/>
              <a:ext cx="1411194" cy="1096462"/>
              <a:chOff x="1908845" y="8794081"/>
              <a:chExt cx="1411194" cy="109646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908845" y="9490433"/>
                <a:ext cx="14111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rPr>
                  <a:t>Apparatus</a:t>
                </a:r>
                <a:endParaRPr lang="ko-KR" altLang="en-US" sz="2000" b="1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endParaRPr>
              </a:p>
            </p:txBody>
          </p:sp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57668" y="8794081"/>
                <a:ext cx="726701" cy="72670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00141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0" y="1054099"/>
            <a:ext cx="6858000" cy="94597"/>
          </a:xfrm>
          <a:prstGeom prst="rect">
            <a:avLst/>
          </a:prstGeom>
          <a:solidFill>
            <a:srgbClr val="5DD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909" y="444499"/>
            <a:ext cx="457200" cy="4572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21019" y="145169"/>
            <a:ext cx="2203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32B8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SYLVY</a:t>
            </a:r>
            <a:endParaRPr lang="ko-KR" altLang="en-US" sz="5400" b="1" dirty="0">
              <a:solidFill>
                <a:srgbClr val="32B87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58" y="293938"/>
            <a:ext cx="671261" cy="67126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34E25C-00CE-4E4A-A32E-D24A46BEAC1A}"/>
              </a:ext>
            </a:extLst>
          </p:cNvPr>
          <p:cNvSpPr/>
          <p:nvPr/>
        </p:nvSpPr>
        <p:spPr>
          <a:xfrm>
            <a:off x="390890" y="1567700"/>
            <a:ext cx="2818294" cy="942137"/>
          </a:xfrm>
          <a:prstGeom prst="rect">
            <a:avLst/>
          </a:prstGeom>
          <a:noFill/>
          <a:ln w="57150">
            <a:solidFill>
              <a:srgbClr val="32B87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+mn-ea"/>
              </a:rPr>
              <a:t>my Lab </a:t>
            </a:r>
            <a:r>
              <a:rPr lang="ko-KR" altLang="en-US" sz="2800" b="1" dirty="0">
                <a:latin typeface="+mn-ea"/>
              </a:rPr>
              <a:t>생성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34E25C-00CE-4E4A-A32E-D24A46BEAC1A}"/>
              </a:ext>
            </a:extLst>
          </p:cNvPr>
          <p:cNvSpPr/>
          <p:nvPr/>
        </p:nvSpPr>
        <p:spPr>
          <a:xfrm>
            <a:off x="3663606" y="1567700"/>
            <a:ext cx="2818294" cy="942137"/>
          </a:xfrm>
          <a:prstGeom prst="rect">
            <a:avLst/>
          </a:prstGeom>
          <a:ln w="57150">
            <a:solidFill>
              <a:srgbClr val="32B87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latin typeface="+mn-ea"/>
              </a:rPr>
              <a:t>멤버 초대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34E25C-00CE-4E4A-A32E-D24A46BEAC1A}"/>
              </a:ext>
            </a:extLst>
          </p:cNvPr>
          <p:cNvSpPr/>
          <p:nvPr/>
        </p:nvSpPr>
        <p:spPr>
          <a:xfrm>
            <a:off x="390890" y="2899961"/>
            <a:ext cx="2818294" cy="942137"/>
          </a:xfrm>
          <a:prstGeom prst="rect">
            <a:avLst/>
          </a:prstGeom>
          <a:noFill/>
          <a:ln w="57150">
            <a:solidFill>
              <a:srgbClr val="32B87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+mn-ea"/>
              </a:rPr>
              <a:t>Lab </a:t>
            </a:r>
            <a:r>
              <a:rPr lang="ko-KR" altLang="en-US" sz="2800" b="1" dirty="0">
                <a:latin typeface="+mn-ea"/>
              </a:rPr>
              <a:t>가입 신청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34E25C-00CE-4E4A-A32E-D24A46BEAC1A}"/>
              </a:ext>
            </a:extLst>
          </p:cNvPr>
          <p:cNvSpPr/>
          <p:nvPr/>
        </p:nvSpPr>
        <p:spPr>
          <a:xfrm>
            <a:off x="3663606" y="2899961"/>
            <a:ext cx="2818294" cy="942137"/>
          </a:xfrm>
          <a:prstGeom prst="rect">
            <a:avLst/>
          </a:prstGeom>
          <a:solidFill>
            <a:srgbClr val="5DD39B"/>
          </a:solidFill>
          <a:ln w="57150">
            <a:solidFill>
              <a:srgbClr val="32B87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+mn-ea"/>
              </a:rPr>
              <a:t>my Lab </a:t>
            </a:r>
            <a:r>
              <a:rPr lang="ko-KR" altLang="en-US" sz="2800" b="1" dirty="0">
                <a:latin typeface="+mn-ea"/>
              </a:rPr>
              <a:t>탈퇴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36792" y="4146698"/>
            <a:ext cx="5984413" cy="4248000"/>
            <a:chOff x="436792" y="4167963"/>
            <a:chExt cx="5984413" cy="4248000"/>
          </a:xfrm>
        </p:grpSpPr>
        <p:grpSp>
          <p:nvGrpSpPr>
            <p:cNvPr id="2" name="그룹 1"/>
            <p:cNvGrpSpPr/>
            <p:nvPr/>
          </p:nvGrpSpPr>
          <p:grpSpPr>
            <a:xfrm>
              <a:off x="436792" y="4167963"/>
              <a:ext cx="5984413" cy="4248000"/>
              <a:chOff x="436792" y="4167963"/>
              <a:chExt cx="5984413" cy="4248000"/>
            </a:xfrm>
          </p:grpSpPr>
          <p:sp>
            <p:nvSpPr>
              <p:cNvPr id="30" name="Rounded Rectangle 4">
                <a:extLst>
                  <a:ext uri="{FF2B5EF4-FFF2-40B4-BE49-F238E27FC236}">
                    <a16:creationId xmlns:a16="http://schemas.microsoft.com/office/drawing/2014/main" id="{DA833EEE-041D-C742-A566-37E6E8DFE73F}"/>
                  </a:ext>
                </a:extLst>
              </p:cNvPr>
              <p:cNvSpPr/>
              <p:nvPr/>
            </p:nvSpPr>
            <p:spPr>
              <a:xfrm>
                <a:off x="436792" y="4167963"/>
                <a:ext cx="5984413" cy="4248000"/>
              </a:xfrm>
              <a:prstGeom prst="roundRect">
                <a:avLst>
                  <a:gd name="adj" fmla="val 6587"/>
                </a:avLst>
              </a:prstGeom>
              <a:solidFill>
                <a:schemeClr val="bg1"/>
              </a:solidFill>
              <a:ln w="57150">
                <a:solidFill>
                  <a:srgbClr val="32B8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모서리가 둥근 직사각형 46"/>
              <p:cNvSpPr/>
              <p:nvPr/>
            </p:nvSpPr>
            <p:spPr>
              <a:xfrm flipV="1">
                <a:off x="472092" y="4947460"/>
                <a:ext cx="5949112" cy="45719"/>
              </a:xfrm>
              <a:prstGeom prst="roundRect">
                <a:avLst>
                  <a:gd name="adj" fmla="val 50000"/>
                </a:avLst>
              </a:prstGeom>
              <a:solidFill>
                <a:srgbClr val="32B878"/>
              </a:solidFill>
              <a:ln>
                <a:solidFill>
                  <a:srgbClr val="32B8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472092" y="4342631"/>
              <a:ext cx="59491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+mn-ea"/>
                </a:rPr>
                <a:t>my Lab </a:t>
              </a:r>
              <a:r>
                <a:rPr lang="ko-KR" altLang="en-US" sz="2800" b="1" dirty="0">
                  <a:latin typeface="+mn-ea"/>
                </a:rPr>
                <a:t>탈퇴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36868" y="5174642"/>
              <a:ext cx="512769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2000" b="1" dirty="0">
                  <a:latin typeface="+mn-ea"/>
                </a:rPr>
                <a:t>현재 속한 </a:t>
              </a:r>
              <a:r>
                <a:rPr lang="en-US" altLang="ko-KR" sz="2000" b="1" dirty="0">
                  <a:latin typeface="+mn-ea"/>
                </a:rPr>
                <a:t>my Lab </a:t>
              </a:r>
              <a:r>
                <a:rPr lang="ko-KR" altLang="en-US" sz="2000" b="1" dirty="0">
                  <a:latin typeface="+mn-ea"/>
                </a:rPr>
                <a:t>이름 </a:t>
              </a:r>
              <a:r>
                <a:rPr lang="en-US" altLang="ko-KR" sz="2000" b="1" dirty="0">
                  <a:latin typeface="+mn-ea"/>
                </a:rPr>
                <a:t>:  R307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2000" b="1" dirty="0">
                  <a:latin typeface="+mn-ea"/>
                </a:rPr>
                <a:t>현재 속한 </a:t>
              </a:r>
              <a:r>
                <a:rPr lang="en-US" altLang="ko-KR" sz="2000" b="1" dirty="0">
                  <a:latin typeface="+mn-ea"/>
                </a:rPr>
                <a:t>my Lab </a:t>
              </a:r>
              <a:r>
                <a:rPr lang="ko-KR" altLang="en-US" sz="2000" b="1" dirty="0">
                  <a:latin typeface="+mn-ea"/>
                </a:rPr>
                <a:t>인원수 </a:t>
              </a:r>
              <a:r>
                <a:rPr lang="en-US" altLang="ko-KR" sz="2000" b="1" dirty="0">
                  <a:latin typeface="+mn-ea"/>
                </a:rPr>
                <a:t>: 3</a:t>
              </a:r>
              <a:r>
                <a:rPr lang="ko-KR" altLang="en-US" sz="2000" b="1" dirty="0">
                  <a:latin typeface="+mn-ea"/>
                </a:rPr>
                <a:t>명</a:t>
              </a:r>
              <a:r>
                <a:rPr lang="en-US" altLang="ko-KR" sz="2000" b="1" dirty="0">
                  <a:latin typeface="+mn-ea"/>
                </a:rPr>
                <a:t> 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525067" y="7790435"/>
              <a:ext cx="1496119" cy="466547"/>
            </a:xfrm>
            <a:prstGeom prst="rect">
              <a:avLst/>
            </a:prstGeom>
            <a:solidFill>
              <a:srgbClr val="32B878"/>
            </a:solidFill>
            <a:ln>
              <a:solidFill>
                <a:srgbClr val="32B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확인</a:t>
              </a:r>
            </a:p>
          </p:txBody>
        </p:sp>
        <p:sp>
          <p:nvSpPr>
            <p:cNvPr id="54" name="Cross 48">
              <a:extLst>
                <a:ext uri="{FF2B5EF4-FFF2-40B4-BE49-F238E27FC236}">
                  <a16:creationId xmlns:a16="http://schemas.microsoft.com/office/drawing/2014/main" id="{FEAD38F1-1ED7-0C47-8D9D-0736FBB97608}"/>
                </a:ext>
              </a:extLst>
            </p:cNvPr>
            <p:cNvSpPr/>
            <p:nvPr/>
          </p:nvSpPr>
          <p:spPr>
            <a:xfrm rot="2700000">
              <a:off x="4140614" y="7867437"/>
              <a:ext cx="342740" cy="362497"/>
            </a:xfrm>
            <a:prstGeom prst="plus">
              <a:avLst>
                <a:gd name="adj" fmla="val 43403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882945" y="6636239"/>
            <a:ext cx="5305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‘R307’ </a:t>
            </a:r>
            <a:r>
              <a:rPr lang="ko-KR" altLang="en-US" sz="2000" b="1" dirty="0">
                <a:latin typeface="+mn-ea"/>
              </a:rPr>
              <a:t>에서 정말 탈퇴 하시겠습니까</a:t>
            </a:r>
            <a:r>
              <a:rPr lang="en-US" altLang="ko-KR" sz="2000" b="1" dirty="0">
                <a:latin typeface="+mn-ea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탈퇴 시 기기 예약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알림 등의 정보가 모두 삭제 됩니다</a:t>
            </a:r>
            <a:r>
              <a:rPr lang="en-US" altLang="ko-KR" sz="1600" b="1" dirty="0">
                <a:latin typeface="+mn-ea"/>
              </a:rPr>
              <a:t>.)</a:t>
            </a:r>
            <a:endParaRPr lang="ko-KR" altLang="en-US" sz="1600" b="1" dirty="0">
              <a:latin typeface="+mn-ea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0" y="8559800"/>
            <a:ext cx="6858000" cy="1330743"/>
            <a:chOff x="0" y="8559800"/>
            <a:chExt cx="6858000" cy="1330743"/>
          </a:xfrm>
        </p:grpSpPr>
        <p:sp>
          <p:nvSpPr>
            <p:cNvPr id="34" name="직사각형 33"/>
            <p:cNvSpPr/>
            <p:nvPr/>
          </p:nvSpPr>
          <p:spPr>
            <a:xfrm>
              <a:off x="0" y="8559800"/>
              <a:ext cx="6858000" cy="103515"/>
            </a:xfrm>
            <a:prstGeom prst="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5373702" y="8864600"/>
              <a:ext cx="1266791" cy="1013243"/>
              <a:chOff x="5373702" y="8864600"/>
              <a:chExt cx="1266791" cy="1013243"/>
            </a:xfrm>
          </p:grpSpPr>
          <p:pic>
            <p:nvPicPr>
              <p:cNvPr id="45" name="그림 4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43957" y="8864600"/>
                <a:ext cx="677512" cy="677512"/>
              </a:xfrm>
              <a:prstGeom prst="rect">
                <a:avLst/>
              </a:prstGeom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5373702" y="9477733"/>
                <a:ext cx="1266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rPr>
                  <a:t>my Group</a:t>
                </a:r>
                <a:endPara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246003" y="8753224"/>
              <a:ext cx="1266791" cy="1137319"/>
              <a:chOff x="246003" y="8753224"/>
              <a:chExt cx="1266791" cy="1137319"/>
            </a:xfrm>
          </p:grpSpPr>
          <p:pic>
            <p:nvPicPr>
              <p:cNvPr id="43" name="그림 42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092" y="8753224"/>
                <a:ext cx="711810" cy="711810"/>
              </a:xfrm>
              <a:prstGeom prst="rect">
                <a:avLst/>
              </a:prstGeom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246003" y="9490433"/>
                <a:ext cx="1266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rPr>
                  <a:t>  My Lab</a:t>
                </a:r>
                <a:endParaRPr lang="ko-KR" altLang="en-US" sz="2000" b="1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3661559" y="8824431"/>
              <a:ext cx="1411194" cy="1066112"/>
              <a:chOff x="3661559" y="8824431"/>
              <a:chExt cx="1411194" cy="1066112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3661559" y="9490433"/>
                <a:ext cx="14111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rPr>
                  <a:t>Alarm</a:t>
                </a:r>
                <a:endParaRPr lang="ko-KR" altLang="en-US" sz="2000" b="1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endParaRPr>
              </a:p>
            </p:txBody>
          </p:sp>
          <p:pic>
            <p:nvPicPr>
              <p:cNvPr id="42" name="그림 41"/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9295" y="8824431"/>
                <a:ext cx="666002" cy="666002"/>
              </a:xfrm>
              <a:prstGeom prst="rect">
                <a:avLst/>
              </a:prstGeom>
            </p:spPr>
          </p:pic>
        </p:grpSp>
        <p:grpSp>
          <p:nvGrpSpPr>
            <p:cNvPr id="38" name="그룹 37"/>
            <p:cNvGrpSpPr/>
            <p:nvPr/>
          </p:nvGrpSpPr>
          <p:grpSpPr>
            <a:xfrm>
              <a:off x="1908845" y="8794081"/>
              <a:ext cx="1411194" cy="1096462"/>
              <a:chOff x="1908845" y="8794081"/>
              <a:chExt cx="1411194" cy="1096462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908845" y="9490433"/>
                <a:ext cx="14111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rPr>
                  <a:t>Apparatus</a:t>
                </a:r>
                <a:endParaRPr lang="ko-KR" altLang="en-US" sz="2000" b="1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endParaRPr>
              </a:p>
            </p:txBody>
          </p:sp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57668" y="8794081"/>
                <a:ext cx="726701" cy="72670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8813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145169"/>
            <a:ext cx="6858000" cy="1003527"/>
            <a:chOff x="0" y="145169"/>
            <a:chExt cx="6858000" cy="1003527"/>
          </a:xfrm>
        </p:grpSpPr>
        <p:sp>
          <p:nvSpPr>
            <p:cNvPr id="4" name="직사각형 3"/>
            <p:cNvSpPr/>
            <p:nvPr/>
          </p:nvSpPr>
          <p:spPr>
            <a:xfrm flipV="1">
              <a:off x="0" y="1054099"/>
              <a:ext cx="6858000" cy="94597"/>
            </a:xfrm>
            <a:prstGeom prst="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9909" y="444499"/>
              <a:ext cx="457200" cy="4572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521019" y="145169"/>
              <a:ext cx="22033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solidFill>
                    <a:srgbClr val="32B87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rPr>
                <a:t>SYLVY</a:t>
              </a:r>
              <a:endParaRPr lang="ko-KR" altLang="en-US" sz="5400" b="1" dirty="0">
                <a:solidFill>
                  <a:srgbClr val="32B8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9758" y="293938"/>
              <a:ext cx="671261" cy="671261"/>
            </a:xfrm>
            <a:prstGeom prst="rect">
              <a:avLst/>
            </a:prstGeom>
          </p:spPr>
        </p:pic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D5DC4E2-76D6-492B-9D9B-6FFB98D574DA}"/>
              </a:ext>
            </a:extLst>
          </p:cNvPr>
          <p:cNvSpPr/>
          <p:nvPr/>
        </p:nvSpPr>
        <p:spPr>
          <a:xfrm>
            <a:off x="326618" y="1345372"/>
            <a:ext cx="1027768" cy="566780"/>
          </a:xfrm>
          <a:prstGeom prst="rect">
            <a:avLst/>
          </a:prstGeom>
          <a:solidFill>
            <a:schemeClr val="bg1"/>
          </a:solidFill>
          <a:ln w="50800">
            <a:solidFill>
              <a:srgbClr val="5DD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+mn-ea"/>
              </a:rPr>
              <a:t>▼ 이름</a:t>
            </a:r>
            <a:endParaRPr 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사각형: 둥근 모서리 7">
            <a:extLst>
              <a:ext uri="{FF2B5EF4-FFF2-40B4-BE49-F238E27FC236}">
                <a16:creationId xmlns:a16="http://schemas.microsoft.com/office/drawing/2014/main" id="{B3DE21B8-82EA-493C-88CD-296ACB70CE00}"/>
              </a:ext>
            </a:extLst>
          </p:cNvPr>
          <p:cNvSpPr/>
          <p:nvPr/>
        </p:nvSpPr>
        <p:spPr>
          <a:xfrm>
            <a:off x="1544327" y="1332378"/>
            <a:ext cx="2815554" cy="513297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5DD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그래픽 29" descr="돋보기">
            <a:extLst>
              <a:ext uri="{FF2B5EF4-FFF2-40B4-BE49-F238E27FC236}">
                <a16:creationId xmlns:a16="http://schemas.microsoft.com/office/drawing/2014/main" id="{9A20A2C7-0CBE-4FAC-AA11-0F050FA732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9918" y="1257604"/>
            <a:ext cx="662843" cy="662843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536763" y="4363633"/>
            <a:ext cx="1692000" cy="1692000"/>
            <a:chOff x="536763" y="4363633"/>
            <a:chExt cx="1692000" cy="1692000"/>
          </a:xfrm>
        </p:grpSpPr>
        <p:pic>
          <p:nvPicPr>
            <p:cNvPr id="18" name="그래픽 39" descr="플라스크">
              <a:extLst>
                <a:ext uri="{FF2B5EF4-FFF2-40B4-BE49-F238E27FC236}">
                  <a16:creationId xmlns:a16="http://schemas.microsoft.com/office/drawing/2014/main" id="{230098B5-A2EB-4D0A-BB93-E2307332B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36763" y="4363633"/>
              <a:ext cx="1692000" cy="1692000"/>
            </a:xfrm>
            <a:prstGeom prst="rect">
              <a:avLst/>
            </a:prstGeom>
          </p:spPr>
        </p:pic>
        <p:pic>
          <p:nvPicPr>
            <p:cNvPr id="22" name="그래픽 26" descr="추가">
              <a:extLst>
                <a:ext uri="{FF2B5EF4-FFF2-40B4-BE49-F238E27FC236}">
                  <a16:creationId xmlns:a16="http://schemas.microsoft.com/office/drawing/2014/main" id="{594662A5-06A1-4394-B52C-353798893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82508" y="5022979"/>
              <a:ext cx="828000" cy="828000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F85028-828D-41A6-B301-70A4E51C0A7E}"/>
              </a:ext>
            </a:extLst>
          </p:cNvPr>
          <p:cNvGrpSpPr/>
          <p:nvPr/>
        </p:nvGrpSpPr>
        <p:grpSpPr>
          <a:xfrm>
            <a:off x="540408" y="6100482"/>
            <a:ext cx="5849377" cy="228763"/>
            <a:chOff x="504311" y="5072343"/>
            <a:chExt cx="5849377" cy="22876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BFB329F-A36D-499E-88DE-E7917172EFC4}"/>
                </a:ext>
              </a:extLst>
            </p:cNvPr>
            <p:cNvSpPr/>
            <p:nvPr/>
          </p:nvSpPr>
          <p:spPr>
            <a:xfrm flipV="1">
              <a:off x="504311" y="5072343"/>
              <a:ext cx="5849377" cy="228763"/>
            </a:xfrm>
            <a:prstGeom prst="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50">
              <a:extLst>
                <a:ext uri="{FF2B5EF4-FFF2-40B4-BE49-F238E27FC236}">
                  <a16:creationId xmlns:a16="http://schemas.microsoft.com/office/drawing/2014/main" id="{C89E380A-5091-48F6-9502-2A6CEB4F0CB4}"/>
                </a:ext>
              </a:extLst>
            </p:cNvPr>
            <p:cNvSpPr/>
            <p:nvPr/>
          </p:nvSpPr>
          <p:spPr>
            <a:xfrm>
              <a:off x="98384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사각형: 둥근 모서리 51">
              <a:extLst>
                <a:ext uri="{FF2B5EF4-FFF2-40B4-BE49-F238E27FC236}">
                  <a16:creationId xmlns:a16="http://schemas.microsoft.com/office/drawing/2014/main" id="{B79E3F55-77FB-4047-BBD9-A4E2430C7F4F}"/>
                </a:ext>
              </a:extLst>
            </p:cNvPr>
            <p:cNvSpPr/>
            <p:nvPr/>
          </p:nvSpPr>
          <p:spPr>
            <a:xfrm>
              <a:off x="3057452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8" name="사각형: 둥근 모서리 52">
              <a:extLst>
                <a:ext uri="{FF2B5EF4-FFF2-40B4-BE49-F238E27FC236}">
                  <a16:creationId xmlns:a16="http://schemas.microsoft.com/office/drawing/2014/main" id="{24E1F4A8-72C5-48C5-BCBC-07F959C0FA27}"/>
                </a:ext>
              </a:extLst>
            </p:cNvPr>
            <p:cNvSpPr/>
            <p:nvPr/>
          </p:nvSpPr>
          <p:spPr>
            <a:xfrm>
              <a:off x="524771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1F85028-828D-41A6-B301-70A4E51C0A7E}"/>
              </a:ext>
            </a:extLst>
          </p:cNvPr>
          <p:cNvGrpSpPr/>
          <p:nvPr/>
        </p:nvGrpSpPr>
        <p:grpSpPr>
          <a:xfrm>
            <a:off x="540408" y="8170004"/>
            <a:ext cx="5849377" cy="228763"/>
            <a:chOff x="504311" y="5072343"/>
            <a:chExt cx="5849377" cy="22876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BFB329F-A36D-499E-88DE-E7917172EFC4}"/>
                </a:ext>
              </a:extLst>
            </p:cNvPr>
            <p:cNvSpPr/>
            <p:nvPr/>
          </p:nvSpPr>
          <p:spPr>
            <a:xfrm flipV="1">
              <a:off x="504311" y="5072343"/>
              <a:ext cx="5849377" cy="228763"/>
            </a:xfrm>
            <a:prstGeom prst="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50">
              <a:extLst>
                <a:ext uri="{FF2B5EF4-FFF2-40B4-BE49-F238E27FC236}">
                  <a16:creationId xmlns:a16="http://schemas.microsoft.com/office/drawing/2014/main" id="{C89E380A-5091-48F6-9502-2A6CEB4F0CB4}"/>
                </a:ext>
              </a:extLst>
            </p:cNvPr>
            <p:cNvSpPr/>
            <p:nvPr/>
          </p:nvSpPr>
          <p:spPr>
            <a:xfrm>
              <a:off x="98384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1" name="사각형: 둥근 모서리 51">
              <a:extLst>
                <a:ext uri="{FF2B5EF4-FFF2-40B4-BE49-F238E27FC236}">
                  <a16:creationId xmlns:a16="http://schemas.microsoft.com/office/drawing/2014/main" id="{B79E3F55-77FB-4047-BBD9-A4E2430C7F4F}"/>
                </a:ext>
              </a:extLst>
            </p:cNvPr>
            <p:cNvSpPr/>
            <p:nvPr/>
          </p:nvSpPr>
          <p:spPr>
            <a:xfrm>
              <a:off x="3057452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사각형: 둥근 모서리 52">
              <a:extLst>
                <a:ext uri="{FF2B5EF4-FFF2-40B4-BE49-F238E27FC236}">
                  <a16:creationId xmlns:a16="http://schemas.microsoft.com/office/drawing/2014/main" id="{24E1F4A8-72C5-48C5-BCBC-07F959C0FA27}"/>
                </a:ext>
              </a:extLst>
            </p:cNvPr>
            <p:cNvSpPr/>
            <p:nvPr/>
          </p:nvSpPr>
          <p:spPr>
            <a:xfrm>
              <a:off x="524771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3898BEB-BFA4-4AEB-8A6A-453D2F8B7ED6}"/>
              </a:ext>
            </a:extLst>
          </p:cNvPr>
          <p:cNvSpPr/>
          <p:nvPr/>
        </p:nvSpPr>
        <p:spPr>
          <a:xfrm flipV="1">
            <a:off x="504311" y="3804641"/>
            <a:ext cx="5849377" cy="228763"/>
          </a:xfrm>
          <a:prstGeom prst="rect">
            <a:avLst/>
          </a:prstGeom>
          <a:solidFill>
            <a:srgbClr val="5DD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4533291" y="2300694"/>
            <a:ext cx="1686618" cy="1728632"/>
            <a:chOff x="599396" y="2304772"/>
            <a:chExt cx="1686618" cy="1728632"/>
          </a:xfrm>
        </p:grpSpPr>
        <p:sp>
          <p:nvSpPr>
            <p:cNvPr id="30" name="사각형: 둥근 모서리 45">
              <a:extLst>
                <a:ext uri="{FF2B5EF4-FFF2-40B4-BE49-F238E27FC236}">
                  <a16:creationId xmlns:a16="http://schemas.microsoft.com/office/drawing/2014/main" id="{7A3D82F4-358A-45D8-87B8-3A49AEC03E3E}"/>
                </a:ext>
              </a:extLst>
            </p:cNvPr>
            <p:cNvSpPr/>
            <p:nvPr/>
          </p:nvSpPr>
          <p:spPr>
            <a:xfrm>
              <a:off x="599396" y="3783859"/>
              <a:ext cx="1686618" cy="2495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Methanol</a:t>
              </a:r>
            </a:p>
          </p:txBody>
        </p:sp>
        <p:pic>
          <p:nvPicPr>
            <p:cNvPr id="1026" name="Picture 2" descr="methanol에 대한 이미지 검색결과">
              <a:hlinkClick r:id="rId11"/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288" y="2304772"/>
              <a:ext cx="1557162" cy="1376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5" name="그룹 54"/>
          <p:cNvGrpSpPr/>
          <p:nvPr/>
        </p:nvGrpSpPr>
        <p:grpSpPr>
          <a:xfrm>
            <a:off x="555544" y="2372240"/>
            <a:ext cx="1686618" cy="1661164"/>
            <a:chOff x="2621787" y="2372240"/>
            <a:chExt cx="1686618" cy="1661164"/>
          </a:xfrm>
        </p:grpSpPr>
        <p:sp>
          <p:nvSpPr>
            <p:cNvPr id="57" name="사각형: 둥근 모서리 45">
              <a:extLst>
                <a:ext uri="{FF2B5EF4-FFF2-40B4-BE49-F238E27FC236}">
                  <a16:creationId xmlns:a16="http://schemas.microsoft.com/office/drawing/2014/main" id="{7A3D82F4-358A-45D8-87B8-3A49AEC03E3E}"/>
                </a:ext>
              </a:extLst>
            </p:cNvPr>
            <p:cNvSpPr/>
            <p:nvPr/>
          </p:nvSpPr>
          <p:spPr>
            <a:xfrm>
              <a:off x="2621787" y="3783859"/>
              <a:ext cx="1686618" cy="2495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Benzene</a:t>
              </a:r>
            </a:p>
          </p:txBody>
        </p:sp>
        <p:pic>
          <p:nvPicPr>
            <p:cNvPr id="1032" name="Picture 8" descr="benzene png에 대한 이미지 검색결과">
              <a:hlinkClick r:id="rId13"/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8660" y="2372240"/>
              <a:ext cx="1092871" cy="1241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그룹 55"/>
          <p:cNvGrpSpPr/>
          <p:nvPr/>
        </p:nvGrpSpPr>
        <p:grpSpPr>
          <a:xfrm>
            <a:off x="2497095" y="2729675"/>
            <a:ext cx="1686618" cy="1303729"/>
            <a:chOff x="4533291" y="2729675"/>
            <a:chExt cx="1686618" cy="1303729"/>
          </a:xfrm>
        </p:grpSpPr>
        <p:sp>
          <p:nvSpPr>
            <p:cNvPr id="59" name="사각형: 둥근 모서리 45">
              <a:extLst>
                <a:ext uri="{FF2B5EF4-FFF2-40B4-BE49-F238E27FC236}">
                  <a16:creationId xmlns:a16="http://schemas.microsoft.com/office/drawing/2014/main" id="{7A3D82F4-358A-45D8-87B8-3A49AEC03E3E}"/>
                </a:ext>
              </a:extLst>
            </p:cNvPr>
            <p:cNvSpPr/>
            <p:nvPr/>
          </p:nvSpPr>
          <p:spPr>
            <a:xfrm>
              <a:off x="4533291" y="3783859"/>
              <a:ext cx="1686618" cy="2495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Hexane</a:t>
              </a:r>
            </a:p>
          </p:txBody>
        </p:sp>
        <p:pic>
          <p:nvPicPr>
            <p:cNvPr id="1034" name="Picture 10" descr="Hexane에 대한 이미지 검색결과">
              <a:hlinkClick r:id="rId15"/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02" b="35803"/>
            <a:stretch/>
          </p:blipFill>
          <p:spPr bwMode="auto">
            <a:xfrm>
              <a:off x="4664640" y="2729675"/>
              <a:ext cx="1480960" cy="435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TextBox 59"/>
          <p:cNvSpPr txBox="1"/>
          <p:nvPr/>
        </p:nvSpPr>
        <p:spPr>
          <a:xfrm>
            <a:off x="5239988" y="1383578"/>
            <a:ext cx="1400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이름순</a:t>
            </a:r>
            <a:r>
              <a:rPr lang="ko-KR" altLang="en-US" sz="2000" b="1" spc="-100" dirty="0">
                <a:latin typeface="+mn-ea"/>
              </a:rPr>
              <a:t>↓</a:t>
            </a:r>
            <a:endParaRPr lang="en-US" altLang="ko-KR" sz="2000" b="1" dirty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8559800"/>
            <a:ext cx="6858000" cy="1330743"/>
            <a:chOff x="0" y="8559800"/>
            <a:chExt cx="6858000" cy="1330743"/>
          </a:xfrm>
        </p:grpSpPr>
        <p:grpSp>
          <p:nvGrpSpPr>
            <p:cNvPr id="14" name="그룹 13"/>
            <p:cNvGrpSpPr/>
            <p:nvPr/>
          </p:nvGrpSpPr>
          <p:grpSpPr>
            <a:xfrm>
              <a:off x="0" y="8559800"/>
              <a:ext cx="6858000" cy="1330743"/>
              <a:chOff x="0" y="8559800"/>
              <a:chExt cx="6858000" cy="1330743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0" y="8559800"/>
                <a:ext cx="6858000" cy="103515"/>
              </a:xfrm>
              <a:prstGeom prst="rect">
                <a:avLst/>
              </a:prstGeom>
              <a:solidFill>
                <a:srgbClr val="5DD3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" name="그룹 12"/>
              <p:cNvGrpSpPr/>
              <p:nvPr/>
            </p:nvGrpSpPr>
            <p:grpSpPr>
              <a:xfrm>
                <a:off x="5373702" y="8864600"/>
                <a:ext cx="1266791" cy="1013243"/>
                <a:chOff x="5373702" y="8864600"/>
                <a:chExt cx="1266791" cy="1013243"/>
              </a:xfrm>
            </p:grpSpPr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>
                <a:blip r:embed="rId1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3957" y="8864600"/>
                  <a:ext cx="677512" cy="677512"/>
                </a:xfrm>
                <a:prstGeom prst="rect">
                  <a:avLst/>
                </a:prstGeom>
              </p:spPr>
            </p:pic>
            <p:sp>
              <p:nvSpPr>
                <p:cNvPr id="20" name="TextBox 19"/>
                <p:cNvSpPr txBox="1"/>
                <p:nvPr/>
              </p:nvSpPr>
              <p:spPr>
                <a:xfrm>
                  <a:off x="5373702" y="94777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my Group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7" name="그룹 6"/>
              <p:cNvGrpSpPr/>
              <p:nvPr/>
            </p:nvGrpSpPr>
            <p:grpSpPr>
              <a:xfrm>
                <a:off x="246003" y="8753224"/>
                <a:ext cx="1266791" cy="1137319"/>
                <a:chOff x="246003" y="8753224"/>
                <a:chExt cx="1266791" cy="1137319"/>
              </a:xfrm>
            </p:grpSpPr>
            <p:pic>
              <p:nvPicPr>
                <p:cNvPr id="21" name="그림 20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092" y="8753224"/>
                  <a:ext cx="711810" cy="711810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/>
              </p:nvSpPr>
              <p:spPr>
                <a:xfrm>
                  <a:off x="246003" y="94904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  My Lab</a:t>
                  </a:r>
                  <a:endParaRPr lang="ko-KR" alt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2" name="그룹 11"/>
              <p:cNvGrpSpPr/>
              <p:nvPr/>
            </p:nvGrpSpPr>
            <p:grpSpPr>
              <a:xfrm>
                <a:off x="3661559" y="8824431"/>
                <a:ext cx="1411194" cy="1066112"/>
                <a:chOff x="3661559" y="8824431"/>
                <a:chExt cx="1411194" cy="1066112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3661559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Alarm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28" name="그림 27"/>
                <p:cNvPicPr>
                  <a:picLocks noChangeAspect="1"/>
                </p:cNvPicPr>
                <p:nvPr/>
              </p:nvPicPr>
              <p:blipFill>
                <a:blip r:embed="rId19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9295" y="8824431"/>
                  <a:ext cx="666002" cy="666002"/>
                </a:xfrm>
                <a:prstGeom prst="rect">
                  <a:avLst/>
                </a:prstGeom>
              </p:spPr>
            </p:pic>
          </p:grpSp>
          <p:grpSp>
            <p:nvGrpSpPr>
              <p:cNvPr id="8" name="그룹 7"/>
              <p:cNvGrpSpPr/>
              <p:nvPr/>
            </p:nvGrpSpPr>
            <p:grpSpPr>
              <a:xfrm>
                <a:off x="1908845" y="8794081"/>
                <a:ext cx="1411194" cy="1096462"/>
                <a:chOff x="1908845" y="8794081"/>
                <a:chExt cx="1411194" cy="1096462"/>
              </a:xfrm>
            </p:grpSpPr>
            <p:sp>
              <p:nvSpPr>
                <p:cNvPr id="24" name="TextBox 23"/>
                <p:cNvSpPr txBox="1"/>
                <p:nvPr/>
              </p:nvSpPr>
              <p:spPr>
                <a:xfrm>
                  <a:off x="1908845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Apparatus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31" name="그림 30"/>
                <p:cNvPicPr>
                  <a:picLocks noChangeAspect="1"/>
                </p:cNvPicPr>
                <p:nvPr/>
              </p:nvPicPr>
              <p:blipFill>
                <a:blip r:embed="rId20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57668" y="8794081"/>
                  <a:ext cx="726701" cy="726701"/>
                </a:xfrm>
                <a:prstGeom prst="rect">
                  <a:avLst/>
                </a:prstGeom>
              </p:spPr>
            </p:pic>
          </p:grpSp>
        </p:grpSp>
        <p:sp>
          <p:nvSpPr>
            <p:cNvPr id="67" name="Oval 31">
              <a:extLst>
                <a:ext uri="{FF2B5EF4-FFF2-40B4-BE49-F238E27FC236}">
                  <a16:creationId xmlns:a16="http://schemas.microsoft.com/office/drawing/2014/main" id="{D7FFB45D-3AC7-FD41-949F-C1083D8FA916}"/>
                </a:ext>
              </a:extLst>
            </p:cNvPr>
            <p:cNvSpPr/>
            <p:nvPr/>
          </p:nvSpPr>
          <p:spPr>
            <a:xfrm>
              <a:off x="4433769" y="8722511"/>
              <a:ext cx="468000" cy="46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+mn-ea"/>
                </a:rPr>
                <a:t>6</a:t>
              </a:r>
              <a:endParaRPr lang="en-US" sz="12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37936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0" y="1054099"/>
            <a:ext cx="6858000" cy="94597"/>
          </a:xfrm>
          <a:prstGeom prst="rect">
            <a:avLst/>
          </a:prstGeom>
          <a:solidFill>
            <a:srgbClr val="5DD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909" y="444499"/>
            <a:ext cx="457200" cy="4572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21019" y="145169"/>
            <a:ext cx="2203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32B8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SYLVY</a:t>
            </a:r>
            <a:endParaRPr lang="ko-KR" altLang="en-US" sz="5400" b="1" dirty="0">
              <a:solidFill>
                <a:srgbClr val="32B87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58" y="293938"/>
            <a:ext cx="671261" cy="67126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34E25C-00CE-4E4A-A32E-D24A46BEAC1A}"/>
              </a:ext>
            </a:extLst>
          </p:cNvPr>
          <p:cNvSpPr/>
          <p:nvPr/>
        </p:nvSpPr>
        <p:spPr>
          <a:xfrm>
            <a:off x="390890" y="1567700"/>
            <a:ext cx="2818294" cy="942137"/>
          </a:xfrm>
          <a:prstGeom prst="rect">
            <a:avLst/>
          </a:prstGeom>
          <a:noFill/>
          <a:ln w="57150">
            <a:solidFill>
              <a:srgbClr val="32B87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+mn-ea"/>
              </a:rPr>
              <a:t>my Lab </a:t>
            </a:r>
            <a:r>
              <a:rPr lang="ko-KR" altLang="en-US" sz="2800" b="1" dirty="0">
                <a:latin typeface="+mn-ea"/>
              </a:rPr>
              <a:t>생성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34E25C-00CE-4E4A-A32E-D24A46BEAC1A}"/>
              </a:ext>
            </a:extLst>
          </p:cNvPr>
          <p:cNvSpPr/>
          <p:nvPr/>
        </p:nvSpPr>
        <p:spPr>
          <a:xfrm>
            <a:off x="3663606" y="1567700"/>
            <a:ext cx="2818294" cy="942137"/>
          </a:xfrm>
          <a:prstGeom prst="rect">
            <a:avLst/>
          </a:prstGeom>
          <a:ln w="57150">
            <a:solidFill>
              <a:srgbClr val="32B87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latin typeface="+mn-ea"/>
              </a:rPr>
              <a:t>멤버 초대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34E25C-00CE-4E4A-A32E-D24A46BEAC1A}"/>
              </a:ext>
            </a:extLst>
          </p:cNvPr>
          <p:cNvSpPr/>
          <p:nvPr/>
        </p:nvSpPr>
        <p:spPr>
          <a:xfrm>
            <a:off x="390890" y="2899961"/>
            <a:ext cx="2818294" cy="942137"/>
          </a:xfrm>
          <a:prstGeom prst="rect">
            <a:avLst/>
          </a:prstGeom>
          <a:ln w="57150">
            <a:solidFill>
              <a:srgbClr val="32B87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+mn-ea"/>
              </a:rPr>
              <a:t>Lab </a:t>
            </a:r>
            <a:r>
              <a:rPr lang="ko-KR" altLang="en-US" sz="2800" b="1" dirty="0">
                <a:latin typeface="+mn-ea"/>
              </a:rPr>
              <a:t>가입 신청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34E25C-00CE-4E4A-A32E-D24A46BEAC1A}"/>
              </a:ext>
            </a:extLst>
          </p:cNvPr>
          <p:cNvSpPr/>
          <p:nvPr/>
        </p:nvSpPr>
        <p:spPr>
          <a:xfrm>
            <a:off x="3663606" y="2899961"/>
            <a:ext cx="2818294" cy="942137"/>
          </a:xfrm>
          <a:prstGeom prst="rect">
            <a:avLst/>
          </a:prstGeom>
          <a:ln w="57150">
            <a:solidFill>
              <a:srgbClr val="32B87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+mn-ea"/>
              </a:rPr>
              <a:t>my Lab </a:t>
            </a:r>
            <a:r>
              <a:rPr lang="ko-KR" altLang="en-US" sz="2800" b="1" dirty="0">
                <a:latin typeface="+mn-ea"/>
              </a:rPr>
              <a:t>탈퇴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36792" y="4146698"/>
            <a:ext cx="5984413" cy="4248000"/>
            <a:chOff x="436792" y="4167963"/>
            <a:chExt cx="5984413" cy="4248000"/>
          </a:xfrm>
        </p:grpSpPr>
        <p:sp>
          <p:nvSpPr>
            <p:cNvPr id="30" name="Rounded Rectangle 4">
              <a:extLst>
                <a:ext uri="{FF2B5EF4-FFF2-40B4-BE49-F238E27FC236}">
                  <a16:creationId xmlns:a16="http://schemas.microsoft.com/office/drawing/2014/main" id="{DA833EEE-041D-C742-A566-37E6E8DFE73F}"/>
                </a:ext>
              </a:extLst>
            </p:cNvPr>
            <p:cNvSpPr/>
            <p:nvPr/>
          </p:nvSpPr>
          <p:spPr>
            <a:xfrm>
              <a:off x="436792" y="4167963"/>
              <a:ext cx="5984413" cy="4248000"/>
            </a:xfrm>
            <a:prstGeom prst="roundRect">
              <a:avLst>
                <a:gd name="adj" fmla="val 6587"/>
              </a:avLst>
            </a:prstGeom>
            <a:solidFill>
              <a:schemeClr val="bg1"/>
            </a:solidFill>
            <a:ln w="57150">
              <a:solidFill>
                <a:srgbClr val="32B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모서리가 둥근 직사각형 46"/>
            <p:cNvSpPr/>
            <p:nvPr/>
          </p:nvSpPr>
          <p:spPr>
            <a:xfrm flipV="1">
              <a:off x="472092" y="4947460"/>
              <a:ext cx="5949112" cy="45719"/>
            </a:xfrm>
            <a:prstGeom prst="roundRect">
              <a:avLst>
                <a:gd name="adj" fmla="val 50000"/>
              </a:avLst>
            </a:prstGeom>
            <a:solidFill>
              <a:srgbClr val="32B878"/>
            </a:solidFill>
            <a:ln>
              <a:solidFill>
                <a:srgbClr val="32B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72092" y="4321366"/>
            <a:ext cx="5949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n-ea"/>
              </a:rPr>
              <a:t>R307 </a:t>
            </a:r>
            <a:r>
              <a:rPr lang="ko-KR" altLang="en-US" sz="2800" b="1" dirty="0">
                <a:latin typeface="+mn-ea"/>
              </a:rPr>
              <a:t>멤버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95423" y="5205202"/>
            <a:ext cx="1455920" cy="1463960"/>
            <a:chOff x="595423" y="5205202"/>
            <a:chExt cx="1455920" cy="1463960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2986F548-BF75-4A6B-BE7C-0A28970F6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193" y="5205202"/>
              <a:ext cx="937899" cy="1046018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6F65F28-3E6B-4CDF-BD4D-1AFAFEBD430A}"/>
                </a:ext>
              </a:extLst>
            </p:cNvPr>
            <p:cNvSpPr txBox="1"/>
            <p:nvPr/>
          </p:nvSpPr>
          <p:spPr>
            <a:xfrm>
              <a:off x="595423" y="6299830"/>
              <a:ext cx="145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/>
                <a:t>정영모</a:t>
              </a:r>
              <a:r>
                <a:rPr lang="en-US" altLang="ko-KR" b="1" dirty="0"/>
                <a:t>(</a:t>
              </a:r>
              <a:r>
                <a:rPr lang="ko-KR" altLang="en-US" b="1" dirty="0"/>
                <a:t>대표</a:t>
              </a:r>
              <a:r>
                <a:rPr lang="en-US" altLang="ko-KR" b="1" dirty="0"/>
                <a:t>)</a:t>
              </a:r>
              <a:endParaRPr lang="ko-KR" altLang="en-US" b="1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2036533" y="5205202"/>
            <a:ext cx="1455920" cy="1463960"/>
            <a:chOff x="595423" y="5205202"/>
            <a:chExt cx="1455920" cy="1463960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2986F548-BF75-4A6B-BE7C-0A28970F6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193" y="5205202"/>
              <a:ext cx="937899" cy="1046018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6F65F28-3E6B-4CDF-BD4D-1AFAFEBD430A}"/>
                </a:ext>
              </a:extLst>
            </p:cNvPr>
            <p:cNvSpPr txBox="1"/>
            <p:nvPr/>
          </p:nvSpPr>
          <p:spPr>
            <a:xfrm>
              <a:off x="595423" y="6299830"/>
              <a:ext cx="145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이한빈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8559800"/>
            <a:ext cx="6858000" cy="1330743"/>
            <a:chOff x="0" y="8559800"/>
            <a:chExt cx="6858000" cy="1330743"/>
          </a:xfrm>
        </p:grpSpPr>
        <p:sp>
          <p:nvSpPr>
            <p:cNvPr id="38" name="직사각형 37"/>
            <p:cNvSpPr/>
            <p:nvPr/>
          </p:nvSpPr>
          <p:spPr>
            <a:xfrm>
              <a:off x="0" y="8559800"/>
              <a:ext cx="6858000" cy="103515"/>
            </a:xfrm>
            <a:prstGeom prst="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5373702" y="8864600"/>
              <a:ext cx="1266791" cy="1013243"/>
              <a:chOff x="5373702" y="8864600"/>
              <a:chExt cx="1266791" cy="1013243"/>
            </a:xfrm>
          </p:grpSpPr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43957" y="8864600"/>
                <a:ext cx="677512" cy="677512"/>
              </a:xfrm>
              <a:prstGeom prst="rect">
                <a:avLst/>
              </a:prstGeom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5373702" y="9477733"/>
                <a:ext cx="1266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rPr>
                  <a:t>my Group</a:t>
                </a:r>
                <a:endPara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246003" y="8753224"/>
              <a:ext cx="1266791" cy="1137319"/>
              <a:chOff x="246003" y="8753224"/>
              <a:chExt cx="1266791" cy="1137319"/>
            </a:xfrm>
          </p:grpSpPr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092" y="8753224"/>
                <a:ext cx="711810" cy="711810"/>
              </a:xfrm>
              <a:prstGeom prst="rect">
                <a:avLst/>
              </a:prstGeom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246003" y="9490433"/>
                <a:ext cx="1266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rPr>
                  <a:t>  My Lab</a:t>
                </a:r>
                <a:endParaRPr lang="ko-KR" altLang="en-US" sz="2000" b="1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3661559" y="8824431"/>
              <a:ext cx="1411194" cy="1066112"/>
              <a:chOff x="3661559" y="8824431"/>
              <a:chExt cx="1411194" cy="106611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3661559" y="9490433"/>
                <a:ext cx="14111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rPr>
                  <a:t>Alarm</a:t>
                </a:r>
                <a:endParaRPr lang="ko-KR" altLang="en-US" sz="2000" b="1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endParaRPr>
              </a:p>
            </p:txBody>
          </p:sp>
          <p:pic>
            <p:nvPicPr>
              <p:cNvPr id="46" name="그림 45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9295" y="8824431"/>
                <a:ext cx="666002" cy="666002"/>
              </a:xfrm>
              <a:prstGeom prst="rect">
                <a:avLst/>
              </a:prstGeom>
            </p:spPr>
          </p:pic>
        </p:grpSp>
        <p:grpSp>
          <p:nvGrpSpPr>
            <p:cNvPr id="42" name="그룹 41"/>
            <p:cNvGrpSpPr/>
            <p:nvPr/>
          </p:nvGrpSpPr>
          <p:grpSpPr>
            <a:xfrm>
              <a:off x="1908845" y="8794081"/>
              <a:ext cx="1411194" cy="1096462"/>
              <a:chOff x="1908845" y="8794081"/>
              <a:chExt cx="1411194" cy="109646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908845" y="9490433"/>
                <a:ext cx="14111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rPr>
                  <a:t>Apparatus</a:t>
                </a:r>
                <a:endParaRPr lang="ko-KR" altLang="en-US" sz="2000" b="1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endParaRPr>
              </a:p>
            </p:txBody>
          </p:sp>
          <p:pic>
            <p:nvPicPr>
              <p:cNvPr id="44" name="그림 43"/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57668" y="8794081"/>
                <a:ext cx="726701" cy="72670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6920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145169"/>
            <a:ext cx="6858000" cy="1003527"/>
            <a:chOff x="0" y="145169"/>
            <a:chExt cx="6858000" cy="1003527"/>
          </a:xfrm>
        </p:grpSpPr>
        <p:sp>
          <p:nvSpPr>
            <p:cNvPr id="4" name="직사각형 3"/>
            <p:cNvSpPr/>
            <p:nvPr/>
          </p:nvSpPr>
          <p:spPr>
            <a:xfrm flipV="1">
              <a:off x="0" y="1054099"/>
              <a:ext cx="6858000" cy="94597"/>
            </a:xfrm>
            <a:prstGeom prst="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9909" y="444499"/>
              <a:ext cx="457200" cy="4572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521019" y="145169"/>
              <a:ext cx="22033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solidFill>
                    <a:srgbClr val="32B87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rPr>
                <a:t>SYLVY</a:t>
              </a:r>
              <a:endParaRPr lang="ko-KR" altLang="en-US" sz="5400" b="1" dirty="0">
                <a:solidFill>
                  <a:srgbClr val="32B8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9758" y="293938"/>
              <a:ext cx="671261" cy="671261"/>
            </a:xfrm>
            <a:prstGeom prst="rect">
              <a:avLst/>
            </a:prstGeom>
          </p:spPr>
        </p:pic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D5DC4E2-76D6-492B-9D9B-6FFB98D574DA}"/>
              </a:ext>
            </a:extLst>
          </p:cNvPr>
          <p:cNvSpPr/>
          <p:nvPr/>
        </p:nvSpPr>
        <p:spPr>
          <a:xfrm>
            <a:off x="326618" y="1345372"/>
            <a:ext cx="1027768" cy="566780"/>
          </a:xfrm>
          <a:prstGeom prst="rect">
            <a:avLst/>
          </a:prstGeom>
          <a:solidFill>
            <a:schemeClr val="bg1"/>
          </a:solidFill>
          <a:ln w="50800">
            <a:solidFill>
              <a:srgbClr val="5DD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+mn-ea"/>
              </a:rPr>
              <a:t>▼ 이름</a:t>
            </a:r>
            <a:endParaRPr 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사각형: 둥근 모서리 7">
            <a:extLst>
              <a:ext uri="{FF2B5EF4-FFF2-40B4-BE49-F238E27FC236}">
                <a16:creationId xmlns:a16="http://schemas.microsoft.com/office/drawing/2014/main" id="{B3DE21B8-82EA-493C-88CD-296ACB70CE00}"/>
              </a:ext>
            </a:extLst>
          </p:cNvPr>
          <p:cNvSpPr/>
          <p:nvPr/>
        </p:nvSpPr>
        <p:spPr>
          <a:xfrm>
            <a:off x="1544327" y="1332378"/>
            <a:ext cx="2815554" cy="513297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5DD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그래픽 29" descr="돋보기">
            <a:extLst>
              <a:ext uri="{FF2B5EF4-FFF2-40B4-BE49-F238E27FC236}">
                <a16:creationId xmlns:a16="http://schemas.microsoft.com/office/drawing/2014/main" id="{9A20A2C7-0CBE-4FAC-AA11-0F050FA732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9918" y="1257604"/>
            <a:ext cx="662843" cy="662843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536763" y="4363633"/>
            <a:ext cx="1692000" cy="1692000"/>
            <a:chOff x="536763" y="4363633"/>
            <a:chExt cx="1692000" cy="1692000"/>
          </a:xfrm>
        </p:grpSpPr>
        <p:pic>
          <p:nvPicPr>
            <p:cNvPr id="18" name="그래픽 39" descr="플라스크">
              <a:extLst>
                <a:ext uri="{FF2B5EF4-FFF2-40B4-BE49-F238E27FC236}">
                  <a16:creationId xmlns:a16="http://schemas.microsoft.com/office/drawing/2014/main" id="{230098B5-A2EB-4D0A-BB93-E2307332B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36763" y="4363633"/>
              <a:ext cx="1692000" cy="1692000"/>
            </a:xfrm>
            <a:prstGeom prst="rect">
              <a:avLst/>
            </a:prstGeom>
          </p:spPr>
        </p:pic>
        <p:pic>
          <p:nvPicPr>
            <p:cNvPr id="22" name="그래픽 26" descr="추가">
              <a:extLst>
                <a:ext uri="{FF2B5EF4-FFF2-40B4-BE49-F238E27FC236}">
                  <a16:creationId xmlns:a16="http://schemas.microsoft.com/office/drawing/2014/main" id="{594662A5-06A1-4394-B52C-353798893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82508" y="5022979"/>
              <a:ext cx="828000" cy="828000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F85028-828D-41A6-B301-70A4E51C0A7E}"/>
              </a:ext>
            </a:extLst>
          </p:cNvPr>
          <p:cNvGrpSpPr/>
          <p:nvPr/>
        </p:nvGrpSpPr>
        <p:grpSpPr>
          <a:xfrm>
            <a:off x="540408" y="6100482"/>
            <a:ext cx="5849377" cy="228763"/>
            <a:chOff x="504311" y="5072343"/>
            <a:chExt cx="5849377" cy="22876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BFB329F-A36D-499E-88DE-E7917172EFC4}"/>
                </a:ext>
              </a:extLst>
            </p:cNvPr>
            <p:cNvSpPr/>
            <p:nvPr/>
          </p:nvSpPr>
          <p:spPr>
            <a:xfrm flipV="1">
              <a:off x="504311" y="5072343"/>
              <a:ext cx="5849377" cy="228763"/>
            </a:xfrm>
            <a:prstGeom prst="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50">
              <a:extLst>
                <a:ext uri="{FF2B5EF4-FFF2-40B4-BE49-F238E27FC236}">
                  <a16:creationId xmlns:a16="http://schemas.microsoft.com/office/drawing/2014/main" id="{C89E380A-5091-48F6-9502-2A6CEB4F0CB4}"/>
                </a:ext>
              </a:extLst>
            </p:cNvPr>
            <p:cNvSpPr/>
            <p:nvPr/>
          </p:nvSpPr>
          <p:spPr>
            <a:xfrm>
              <a:off x="98384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사각형: 둥근 모서리 51">
              <a:extLst>
                <a:ext uri="{FF2B5EF4-FFF2-40B4-BE49-F238E27FC236}">
                  <a16:creationId xmlns:a16="http://schemas.microsoft.com/office/drawing/2014/main" id="{B79E3F55-77FB-4047-BBD9-A4E2430C7F4F}"/>
                </a:ext>
              </a:extLst>
            </p:cNvPr>
            <p:cNvSpPr/>
            <p:nvPr/>
          </p:nvSpPr>
          <p:spPr>
            <a:xfrm>
              <a:off x="3057452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8" name="사각형: 둥근 모서리 52">
              <a:extLst>
                <a:ext uri="{FF2B5EF4-FFF2-40B4-BE49-F238E27FC236}">
                  <a16:creationId xmlns:a16="http://schemas.microsoft.com/office/drawing/2014/main" id="{24E1F4A8-72C5-48C5-BCBC-07F959C0FA27}"/>
                </a:ext>
              </a:extLst>
            </p:cNvPr>
            <p:cNvSpPr/>
            <p:nvPr/>
          </p:nvSpPr>
          <p:spPr>
            <a:xfrm>
              <a:off x="524771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1F85028-828D-41A6-B301-70A4E51C0A7E}"/>
              </a:ext>
            </a:extLst>
          </p:cNvPr>
          <p:cNvGrpSpPr/>
          <p:nvPr/>
        </p:nvGrpSpPr>
        <p:grpSpPr>
          <a:xfrm>
            <a:off x="540408" y="8170004"/>
            <a:ext cx="5849377" cy="228763"/>
            <a:chOff x="504311" y="5072343"/>
            <a:chExt cx="5849377" cy="22876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BFB329F-A36D-499E-88DE-E7917172EFC4}"/>
                </a:ext>
              </a:extLst>
            </p:cNvPr>
            <p:cNvSpPr/>
            <p:nvPr/>
          </p:nvSpPr>
          <p:spPr>
            <a:xfrm flipV="1">
              <a:off x="504311" y="5072343"/>
              <a:ext cx="5849377" cy="228763"/>
            </a:xfrm>
            <a:prstGeom prst="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50">
              <a:extLst>
                <a:ext uri="{FF2B5EF4-FFF2-40B4-BE49-F238E27FC236}">
                  <a16:creationId xmlns:a16="http://schemas.microsoft.com/office/drawing/2014/main" id="{C89E380A-5091-48F6-9502-2A6CEB4F0CB4}"/>
                </a:ext>
              </a:extLst>
            </p:cNvPr>
            <p:cNvSpPr/>
            <p:nvPr/>
          </p:nvSpPr>
          <p:spPr>
            <a:xfrm>
              <a:off x="98384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1" name="사각형: 둥근 모서리 51">
              <a:extLst>
                <a:ext uri="{FF2B5EF4-FFF2-40B4-BE49-F238E27FC236}">
                  <a16:creationId xmlns:a16="http://schemas.microsoft.com/office/drawing/2014/main" id="{B79E3F55-77FB-4047-BBD9-A4E2430C7F4F}"/>
                </a:ext>
              </a:extLst>
            </p:cNvPr>
            <p:cNvSpPr/>
            <p:nvPr/>
          </p:nvSpPr>
          <p:spPr>
            <a:xfrm>
              <a:off x="3057452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사각형: 둥근 모서리 52">
              <a:extLst>
                <a:ext uri="{FF2B5EF4-FFF2-40B4-BE49-F238E27FC236}">
                  <a16:creationId xmlns:a16="http://schemas.microsoft.com/office/drawing/2014/main" id="{24E1F4A8-72C5-48C5-BCBC-07F959C0FA27}"/>
                </a:ext>
              </a:extLst>
            </p:cNvPr>
            <p:cNvSpPr/>
            <p:nvPr/>
          </p:nvSpPr>
          <p:spPr>
            <a:xfrm>
              <a:off x="524771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3898BEB-BFA4-4AEB-8A6A-453D2F8B7ED6}"/>
              </a:ext>
            </a:extLst>
          </p:cNvPr>
          <p:cNvSpPr/>
          <p:nvPr/>
        </p:nvSpPr>
        <p:spPr>
          <a:xfrm flipV="1">
            <a:off x="504311" y="3804641"/>
            <a:ext cx="5849377" cy="228763"/>
          </a:xfrm>
          <a:prstGeom prst="rect">
            <a:avLst/>
          </a:prstGeom>
          <a:solidFill>
            <a:srgbClr val="5DD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4533291" y="2300694"/>
            <a:ext cx="1686618" cy="1728632"/>
            <a:chOff x="599396" y="2304772"/>
            <a:chExt cx="1686618" cy="1728632"/>
          </a:xfrm>
        </p:grpSpPr>
        <p:sp>
          <p:nvSpPr>
            <p:cNvPr id="30" name="사각형: 둥근 모서리 45">
              <a:extLst>
                <a:ext uri="{FF2B5EF4-FFF2-40B4-BE49-F238E27FC236}">
                  <a16:creationId xmlns:a16="http://schemas.microsoft.com/office/drawing/2014/main" id="{7A3D82F4-358A-45D8-87B8-3A49AEC03E3E}"/>
                </a:ext>
              </a:extLst>
            </p:cNvPr>
            <p:cNvSpPr/>
            <p:nvPr/>
          </p:nvSpPr>
          <p:spPr>
            <a:xfrm>
              <a:off x="599396" y="3783859"/>
              <a:ext cx="1686618" cy="2495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Methanol</a:t>
              </a:r>
            </a:p>
          </p:txBody>
        </p:sp>
        <p:pic>
          <p:nvPicPr>
            <p:cNvPr id="1026" name="Picture 2" descr="methanol에 대한 이미지 검색결과">
              <a:hlinkClick r:id="rId11"/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288" y="2304772"/>
              <a:ext cx="1557162" cy="1376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5" name="그룹 54"/>
          <p:cNvGrpSpPr/>
          <p:nvPr/>
        </p:nvGrpSpPr>
        <p:grpSpPr>
          <a:xfrm>
            <a:off x="555544" y="2372240"/>
            <a:ext cx="1686618" cy="1661164"/>
            <a:chOff x="2621787" y="2372240"/>
            <a:chExt cx="1686618" cy="1661164"/>
          </a:xfrm>
        </p:grpSpPr>
        <p:sp>
          <p:nvSpPr>
            <p:cNvPr id="57" name="사각형: 둥근 모서리 45">
              <a:extLst>
                <a:ext uri="{FF2B5EF4-FFF2-40B4-BE49-F238E27FC236}">
                  <a16:creationId xmlns:a16="http://schemas.microsoft.com/office/drawing/2014/main" id="{7A3D82F4-358A-45D8-87B8-3A49AEC03E3E}"/>
                </a:ext>
              </a:extLst>
            </p:cNvPr>
            <p:cNvSpPr/>
            <p:nvPr/>
          </p:nvSpPr>
          <p:spPr>
            <a:xfrm>
              <a:off x="2621787" y="3783859"/>
              <a:ext cx="1686618" cy="2495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Benzene</a:t>
              </a:r>
            </a:p>
          </p:txBody>
        </p:sp>
        <p:pic>
          <p:nvPicPr>
            <p:cNvPr id="1032" name="Picture 8" descr="benzene png에 대한 이미지 검색결과">
              <a:hlinkClick r:id="rId13"/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8660" y="2372240"/>
              <a:ext cx="1092871" cy="1241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그룹 55"/>
          <p:cNvGrpSpPr/>
          <p:nvPr/>
        </p:nvGrpSpPr>
        <p:grpSpPr>
          <a:xfrm>
            <a:off x="2497095" y="2729675"/>
            <a:ext cx="1686618" cy="1303729"/>
            <a:chOff x="4533291" y="2729675"/>
            <a:chExt cx="1686618" cy="1303729"/>
          </a:xfrm>
        </p:grpSpPr>
        <p:sp>
          <p:nvSpPr>
            <p:cNvPr id="59" name="사각형: 둥근 모서리 45">
              <a:extLst>
                <a:ext uri="{FF2B5EF4-FFF2-40B4-BE49-F238E27FC236}">
                  <a16:creationId xmlns:a16="http://schemas.microsoft.com/office/drawing/2014/main" id="{7A3D82F4-358A-45D8-87B8-3A49AEC03E3E}"/>
                </a:ext>
              </a:extLst>
            </p:cNvPr>
            <p:cNvSpPr/>
            <p:nvPr/>
          </p:nvSpPr>
          <p:spPr>
            <a:xfrm>
              <a:off x="4533291" y="3783859"/>
              <a:ext cx="1686618" cy="2495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Hexane</a:t>
              </a:r>
            </a:p>
          </p:txBody>
        </p:sp>
        <p:pic>
          <p:nvPicPr>
            <p:cNvPr id="1034" name="Picture 10" descr="Hexane에 대한 이미지 검색결과">
              <a:hlinkClick r:id="rId15"/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02" b="35803"/>
            <a:stretch/>
          </p:blipFill>
          <p:spPr bwMode="auto">
            <a:xfrm>
              <a:off x="4664640" y="2729675"/>
              <a:ext cx="1480960" cy="435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TextBox 59"/>
          <p:cNvSpPr txBox="1"/>
          <p:nvPr/>
        </p:nvSpPr>
        <p:spPr>
          <a:xfrm>
            <a:off x="5239988" y="1383578"/>
            <a:ext cx="1400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이름순</a:t>
            </a:r>
            <a:r>
              <a:rPr lang="ko-KR" altLang="en-US" sz="2000" b="1" spc="-100" dirty="0">
                <a:latin typeface="+mn-ea"/>
              </a:rPr>
              <a:t>↓</a:t>
            </a:r>
            <a:endParaRPr lang="en-US" altLang="ko-KR" sz="2000" b="1" dirty="0">
              <a:latin typeface="+mn-ea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304709" y="2111042"/>
            <a:ext cx="6276097" cy="6046459"/>
            <a:chOff x="7125129" y="1800187"/>
            <a:chExt cx="6276097" cy="6046459"/>
          </a:xfrm>
        </p:grpSpPr>
        <p:grpSp>
          <p:nvGrpSpPr>
            <p:cNvPr id="58" name="그룹 57"/>
            <p:cNvGrpSpPr/>
            <p:nvPr/>
          </p:nvGrpSpPr>
          <p:grpSpPr>
            <a:xfrm>
              <a:off x="7125129" y="1800187"/>
              <a:ext cx="6276097" cy="6046459"/>
              <a:chOff x="7222232" y="2045514"/>
              <a:chExt cx="6276097" cy="6046459"/>
            </a:xfrm>
          </p:grpSpPr>
          <p:grpSp>
            <p:nvGrpSpPr>
              <p:cNvPr id="74" name="그룹 73"/>
              <p:cNvGrpSpPr/>
              <p:nvPr/>
            </p:nvGrpSpPr>
            <p:grpSpPr>
              <a:xfrm>
                <a:off x="7222232" y="2045514"/>
                <a:ext cx="6276097" cy="6046459"/>
                <a:chOff x="7222232" y="2045514"/>
                <a:chExt cx="6276097" cy="6046459"/>
              </a:xfrm>
            </p:grpSpPr>
            <p:sp>
              <p:nvSpPr>
                <p:cNvPr id="77" name="모서리가 둥근 직사각형 26">
                  <a:extLst>
                    <a:ext uri="{FF2B5EF4-FFF2-40B4-BE49-F238E27FC236}">
                      <a16:creationId xmlns:a16="http://schemas.microsoft.com/office/drawing/2014/main" id="{9EE97AA1-BD99-4A87-8B84-45FC7997FB8A}"/>
                    </a:ext>
                  </a:extLst>
                </p:cNvPr>
                <p:cNvSpPr/>
                <p:nvPr/>
              </p:nvSpPr>
              <p:spPr>
                <a:xfrm>
                  <a:off x="7222232" y="2045514"/>
                  <a:ext cx="6276097" cy="6046459"/>
                </a:xfrm>
                <a:prstGeom prst="roundRect">
                  <a:avLst/>
                </a:prstGeom>
                <a:solidFill>
                  <a:schemeClr val="bg1"/>
                </a:solidFill>
                <a:ln w="76200">
                  <a:solidFill>
                    <a:srgbClr val="32B87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모서리가 둥근 직사각형 30">
                  <a:extLst>
                    <a:ext uri="{FF2B5EF4-FFF2-40B4-BE49-F238E27FC236}">
                      <a16:creationId xmlns:a16="http://schemas.microsoft.com/office/drawing/2014/main" id="{7B9EFCBA-5EF6-417A-B7A6-D934B607E5EF}"/>
                    </a:ext>
                  </a:extLst>
                </p:cNvPr>
                <p:cNvSpPr/>
                <p:nvPr/>
              </p:nvSpPr>
              <p:spPr>
                <a:xfrm>
                  <a:off x="7222233" y="2754095"/>
                  <a:ext cx="627609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2B878"/>
                </a:solidFill>
                <a:ln>
                  <a:solidFill>
                    <a:srgbClr val="32B87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3896283-3F8B-4F41-B3E7-62AFD62588BA}"/>
                  </a:ext>
                </a:extLst>
              </p:cNvPr>
              <p:cNvSpPr txBox="1"/>
              <p:nvPr/>
            </p:nvSpPr>
            <p:spPr>
              <a:xfrm>
                <a:off x="8630262" y="2186652"/>
                <a:ext cx="3526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/>
                  <a:t>‘Benzene’ </a:t>
                </a:r>
                <a:r>
                  <a:rPr lang="ko-KR" altLang="en-US" sz="2400" b="1" dirty="0"/>
                  <a:t>약품 정보</a:t>
                </a:r>
                <a:endParaRPr lang="ko-KR" altLang="en-US" sz="2000" b="1" dirty="0">
                  <a:latin typeface="+mn-ea"/>
                </a:endParaRPr>
              </a:p>
            </p:txBody>
          </p:sp>
          <p:sp>
            <p:nvSpPr>
              <p:cNvPr id="76" name="Cross 48">
                <a:extLst>
                  <a:ext uri="{FF2B5EF4-FFF2-40B4-BE49-F238E27FC236}">
                    <a16:creationId xmlns:a16="http://schemas.microsoft.com/office/drawing/2014/main" id="{3911ABE2-D904-4319-B8F7-1E7D86FA94DF}"/>
                  </a:ext>
                </a:extLst>
              </p:cNvPr>
              <p:cNvSpPr/>
              <p:nvPr/>
            </p:nvSpPr>
            <p:spPr>
              <a:xfrm rot="2700000">
                <a:off x="12573940" y="2237001"/>
                <a:ext cx="342740" cy="362497"/>
              </a:xfrm>
              <a:prstGeom prst="plus">
                <a:avLst>
                  <a:gd name="adj" fmla="val 43403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7529094" y="2792980"/>
              <a:ext cx="5534984" cy="2296688"/>
              <a:chOff x="7649615" y="3753614"/>
              <a:chExt cx="5534984" cy="2296688"/>
            </a:xfrm>
          </p:grpSpPr>
          <p:sp>
            <p:nvSpPr>
              <p:cNvPr id="66" name="모서리가 둥근 직사각형 26">
                <a:extLst>
                  <a:ext uri="{FF2B5EF4-FFF2-40B4-BE49-F238E27FC236}">
                    <a16:creationId xmlns:a16="http://schemas.microsoft.com/office/drawing/2014/main" id="{F5DD913C-42FA-4882-B80C-2D194176156A}"/>
                  </a:ext>
                </a:extLst>
              </p:cNvPr>
              <p:cNvSpPr/>
              <p:nvPr/>
            </p:nvSpPr>
            <p:spPr>
              <a:xfrm>
                <a:off x="7649615" y="3753614"/>
                <a:ext cx="5534984" cy="229668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32B8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8" name="Picture 8" descr="benzene png에 대한 이미지 검색결과">
                <a:hlinkClick r:id="rId13"/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8055" y="4020303"/>
                <a:ext cx="1092871" cy="12412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TextBox 68"/>
              <p:cNvSpPr txBox="1"/>
              <p:nvPr/>
            </p:nvSpPr>
            <p:spPr>
              <a:xfrm>
                <a:off x="8051601" y="5333755"/>
                <a:ext cx="12057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+mn-ea"/>
                  </a:rPr>
                  <a:t>Benzene</a:t>
                </a:r>
                <a:endParaRPr lang="ko-KR" altLang="en-US" sz="2000" b="1" dirty="0">
                  <a:latin typeface="+mn-ea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9623625" y="4938625"/>
                <a:ext cx="32492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latin typeface="+mn-ea"/>
                  </a:rPr>
                  <a:t>MW       78.11g/</a:t>
                </a:r>
                <a:r>
                  <a:rPr lang="en-US" altLang="ko-KR" sz="2000" b="1" dirty="0" err="1">
                    <a:latin typeface="+mn-ea"/>
                  </a:rPr>
                  <a:t>mol</a:t>
                </a:r>
                <a:endParaRPr lang="ko-KR" altLang="en-US" sz="2000" b="1" dirty="0">
                  <a:latin typeface="+mn-ea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9623625" y="5406172"/>
                <a:ext cx="32492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 err="1">
                    <a:latin typeface="+mn-ea"/>
                  </a:rPr>
                  <a:t>mp</a:t>
                </a:r>
                <a:r>
                  <a:rPr lang="en-US" altLang="ko-KR" sz="2000" b="1" dirty="0">
                    <a:latin typeface="+mn-ea"/>
                  </a:rPr>
                  <a:t>/</a:t>
                </a:r>
                <a:r>
                  <a:rPr lang="en-US" altLang="ko-KR" sz="2000" b="1" dirty="0" err="1">
                    <a:latin typeface="+mn-ea"/>
                  </a:rPr>
                  <a:t>bp</a:t>
                </a:r>
                <a:r>
                  <a:rPr lang="en-US" altLang="ko-KR" sz="2000" b="1" dirty="0">
                    <a:latin typeface="+mn-ea"/>
                  </a:rPr>
                  <a:t>   5.5 ℃ / 80.1 ℃</a:t>
                </a:r>
                <a:endParaRPr lang="ko-KR" altLang="en-US" sz="2000" b="1" dirty="0">
                  <a:latin typeface="+mn-ea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9623625" y="4035679"/>
                <a:ext cx="32492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latin typeface="+mn-ea"/>
                  </a:rPr>
                  <a:t>CAS No. 71-43-2</a:t>
                </a:r>
                <a:endParaRPr lang="ko-KR" altLang="en-US" sz="2000" b="1" dirty="0">
                  <a:latin typeface="+mn-ea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9623625" y="4453427"/>
                <a:ext cx="32492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latin typeface="+mn-ea"/>
                  </a:rPr>
                  <a:t>Formula C</a:t>
                </a:r>
                <a:r>
                  <a:rPr lang="en-US" altLang="ko-KR" sz="2000" b="1" baseline="-25000" dirty="0">
                    <a:latin typeface="+mn-ea"/>
                  </a:rPr>
                  <a:t>6</a:t>
                </a:r>
                <a:r>
                  <a:rPr lang="en-US" altLang="ko-KR" sz="2000" b="1" dirty="0">
                    <a:latin typeface="+mn-ea"/>
                  </a:rPr>
                  <a:t>H</a:t>
                </a:r>
                <a:r>
                  <a:rPr lang="en-US" altLang="ko-KR" sz="2000" b="1" baseline="-25000" dirty="0">
                    <a:latin typeface="+mn-ea"/>
                  </a:rPr>
                  <a:t>6</a:t>
                </a:r>
                <a:endParaRPr lang="ko-KR" altLang="en-US" sz="2000" b="1" baseline="-25000" dirty="0">
                  <a:latin typeface="+mn-ea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7840757" y="6624239"/>
              <a:ext cx="4911315" cy="466547"/>
              <a:chOff x="7955744" y="6173629"/>
              <a:chExt cx="4911315" cy="466547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D38E568-A3D6-42EE-B854-FDE0C065BB52}"/>
                  </a:ext>
                </a:extLst>
              </p:cNvPr>
              <p:cNvSpPr/>
              <p:nvPr/>
            </p:nvSpPr>
            <p:spPr>
              <a:xfrm>
                <a:off x="11370940" y="6173629"/>
                <a:ext cx="1496119" cy="466547"/>
              </a:xfrm>
              <a:prstGeom prst="rect">
                <a:avLst/>
              </a:prstGeom>
              <a:solidFill>
                <a:srgbClr val="32B878"/>
              </a:solidFill>
              <a:ln>
                <a:solidFill>
                  <a:srgbClr val="32B8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/>
                  <a:t>업데이트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B237D7F5-3C07-4604-B971-37F40CF36177}"/>
                  </a:ext>
                </a:extLst>
              </p:cNvPr>
              <p:cNvSpPr/>
              <p:nvPr/>
            </p:nvSpPr>
            <p:spPr>
              <a:xfrm>
                <a:off x="7955744" y="6181523"/>
                <a:ext cx="1764000" cy="454231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rgbClr val="5DD3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</a:rPr>
                  <a:t>사용량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237D7F5-3C07-4604-B971-37F40CF36177}"/>
                  </a:ext>
                </a:extLst>
              </p:cNvPr>
              <p:cNvSpPr/>
              <p:nvPr/>
            </p:nvSpPr>
            <p:spPr>
              <a:xfrm>
                <a:off x="9869117" y="6181523"/>
                <a:ext cx="1332000" cy="454231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rgbClr val="5DD3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</a:rPr>
                  <a:t>단위 </a:t>
                </a:r>
                <a:r>
                  <a:rPr lang="ko-KR" altLang="en-US" b="1" spc="-100" dirty="0">
                    <a:solidFill>
                      <a:schemeClr val="tx1"/>
                    </a:solidFill>
                    <a:latin typeface="+mn-ea"/>
                  </a:rPr>
                  <a:t>↓</a:t>
                </a:r>
                <a:endParaRPr lang="en-US" altLang="ko-KR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7624372" y="5149783"/>
              <a:ext cx="5127699" cy="1343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sz="1400" b="1" dirty="0">
                  <a:latin typeface="+mn-ea"/>
                </a:rPr>
                <a:t>보관 장소 </a:t>
              </a:r>
              <a:r>
                <a:rPr lang="en-US" altLang="ko-KR" sz="1400" b="1" dirty="0">
                  <a:latin typeface="+mn-ea"/>
                </a:rPr>
                <a:t>:</a:t>
              </a:r>
              <a:r>
                <a:rPr lang="ko-KR" altLang="en-US" sz="1400" b="1" dirty="0">
                  <a:latin typeface="+mn-ea"/>
                </a:rPr>
                <a:t> </a:t>
              </a:r>
              <a:r>
                <a:rPr lang="ko-KR" altLang="en-US" sz="1400" b="1" dirty="0" err="1">
                  <a:latin typeface="+mn-ea"/>
                </a:rPr>
                <a:t>시약장</a:t>
              </a:r>
              <a:endParaRPr lang="en-US" altLang="ko-KR" sz="1400" b="1" dirty="0"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sz="1400" b="1" dirty="0">
                  <a:latin typeface="+mn-ea"/>
                </a:rPr>
                <a:t>약품 등록일 </a:t>
              </a:r>
              <a:r>
                <a:rPr lang="en-US" altLang="ko-KR" sz="1400" b="1" dirty="0">
                  <a:latin typeface="+mn-ea"/>
                </a:rPr>
                <a:t>: 2017.10.09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sz="1400" b="1" dirty="0">
                  <a:latin typeface="+mn-ea"/>
                </a:rPr>
                <a:t>약품 유효기간 </a:t>
              </a:r>
              <a:r>
                <a:rPr lang="en-US" altLang="ko-KR" sz="1400" b="1" dirty="0">
                  <a:latin typeface="+mn-ea"/>
                </a:rPr>
                <a:t>:  2019.10.09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sz="1400" b="1" dirty="0">
                  <a:latin typeface="+mn-ea"/>
                </a:rPr>
                <a:t>사용 후 남은 양 </a:t>
              </a:r>
              <a:r>
                <a:rPr lang="en-US" altLang="ko-KR" sz="1400" b="1" dirty="0">
                  <a:latin typeface="+mn-ea"/>
                </a:rPr>
                <a:t>: 50% (250mL/500mL)</a:t>
              </a: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3399BCE-2591-0747-B45D-C1B4CD31064A}"/>
              </a:ext>
            </a:extLst>
          </p:cNvPr>
          <p:cNvSpPr/>
          <p:nvPr/>
        </p:nvSpPr>
        <p:spPr>
          <a:xfrm>
            <a:off x="1019945" y="7554657"/>
            <a:ext cx="1764000" cy="454231"/>
          </a:xfrm>
          <a:prstGeom prst="rect">
            <a:avLst/>
          </a:prstGeom>
          <a:solidFill>
            <a:schemeClr val="bg1"/>
          </a:solidFill>
          <a:ln w="50800">
            <a:solidFill>
              <a:srgbClr val="5DD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폐기하기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0" y="8559800"/>
            <a:ext cx="6858000" cy="1330743"/>
            <a:chOff x="0" y="8559800"/>
            <a:chExt cx="6858000" cy="1330743"/>
          </a:xfrm>
        </p:grpSpPr>
        <p:grpSp>
          <p:nvGrpSpPr>
            <p:cNvPr id="97" name="그룹 96"/>
            <p:cNvGrpSpPr/>
            <p:nvPr/>
          </p:nvGrpSpPr>
          <p:grpSpPr>
            <a:xfrm>
              <a:off x="0" y="8559800"/>
              <a:ext cx="6858000" cy="1330743"/>
              <a:chOff x="0" y="8559800"/>
              <a:chExt cx="6858000" cy="1330743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0" y="8559800"/>
                <a:ext cx="6858000" cy="103515"/>
              </a:xfrm>
              <a:prstGeom prst="rect">
                <a:avLst/>
              </a:prstGeom>
              <a:solidFill>
                <a:srgbClr val="5DD3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0" name="그룹 99"/>
              <p:cNvGrpSpPr/>
              <p:nvPr/>
            </p:nvGrpSpPr>
            <p:grpSpPr>
              <a:xfrm>
                <a:off x="5373702" y="8864600"/>
                <a:ext cx="1266791" cy="1013243"/>
                <a:chOff x="5373702" y="8864600"/>
                <a:chExt cx="1266791" cy="1013243"/>
              </a:xfrm>
            </p:grpSpPr>
            <p:pic>
              <p:nvPicPr>
                <p:cNvPr id="110" name="그림 109"/>
                <p:cNvPicPr>
                  <a:picLocks noChangeAspect="1"/>
                </p:cNvPicPr>
                <p:nvPr/>
              </p:nvPicPr>
              <p:blipFill>
                <a:blip r:embed="rId1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3957" y="8864600"/>
                  <a:ext cx="677512" cy="677512"/>
                </a:xfrm>
                <a:prstGeom prst="rect">
                  <a:avLst/>
                </a:prstGeom>
              </p:spPr>
            </p:pic>
            <p:sp>
              <p:nvSpPr>
                <p:cNvPr id="111" name="TextBox 110"/>
                <p:cNvSpPr txBox="1"/>
                <p:nvPr/>
              </p:nvSpPr>
              <p:spPr>
                <a:xfrm>
                  <a:off x="5373702" y="94777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my Group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01" name="그룹 100"/>
              <p:cNvGrpSpPr/>
              <p:nvPr/>
            </p:nvGrpSpPr>
            <p:grpSpPr>
              <a:xfrm>
                <a:off x="246003" y="8753224"/>
                <a:ext cx="1266791" cy="1137319"/>
                <a:chOff x="246003" y="8753224"/>
                <a:chExt cx="1266791" cy="1137319"/>
              </a:xfrm>
            </p:grpSpPr>
            <p:pic>
              <p:nvPicPr>
                <p:cNvPr id="108" name="그림 107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092" y="8753224"/>
                  <a:ext cx="711810" cy="711810"/>
                </a:xfrm>
                <a:prstGeom prst="rect">
                  <a:avLst/>
                </a:prstGeom>
              </p:spPr>
            </p:pic>
            <p:sp>
              <p:nvSpPr>
                <p:cNvPr id="109" name="TextBox 108"/>
                <p:cNvSpPr txBox="1"/>
                <p:nvPr/>
              </p:nvSpPr>
              <p:spPr>
                <a:xfrm>
                  <a:off x="246003" y="94904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  My Lab</a:t>
                  </a:r>
                  <a:endParaRPr lang="ko-KR" alt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02" name="그룹 101"/>
              <p:cNvGrpSpPr/>
              <p:nvPr/>
            </p:nvGrpSpPr>
            <p:grpSpPr>
              <a:xfrm>
                <a:off x="3661559" y="8824431"/>
                <a:ext cx="1411194" cy="1066112"/>
                <a:chOff x="3661559" y="8824431"/>
                <a:chExt cx="1411194" cy="1066112"/>
              </a:xfrm>
            </p:grpSpPr>
            <p:sp>
              <p:nvSpPr>
                <p:cNvPr id="106" name="TextBox 105"/>
                <p:cNvSpPr txBox="1"/>
                <p:nvPr/>
              </p:nvSpPr>
              <p:spPr>
                <a:xfrm>
                  <a:off x="3661559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Alarm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107" name="그림 106"/>
                <p:cNvPicPr>
                  <a:picLocks noChangeAspect="1"/>
                </p:cNvPicPr>
                <p:nvPr/>
              </p:nvPicPr>
              <p:blipFill>
                <a:blip r:embed="rId19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9295" y="8824431"/>
                  <a:ext cx="666002" cy="666002"/>
                </a:xfrm>
                <a:prstGeom prst="rect">
                  <a:avLst/>
                </a:prstGeom>
              </p:spPr>
            </p:pic>
          </p:grpSp>
          <p:grpSp>
            <p:nvGrpSpPr>
              <p:cNvPr id="103" name="그룹 102"/>
              <p:cNvGrpSpPr/>
              <p:nvPr/>
            </p:nvGrpSpPr>
            <p:grpSpPr>
              <a:xfrm>
                <a:off x="1908845" y="8794081"/>
                <a:ext cx="1411194" cy="1096462"/>
                <a:chOff x="1908845" y="8794081"/>
                <a:chExt cx="1411194" cy="1096462"/>
              </a:xfrm>
            </p:grpSpPr>
            <p:sp>
              <p:nvSpPr>
                <p:cNvPr id="104" name="TextBox 103"/>
                <p:cNvSpPr txBox="1"/>
                <p:nvPr/>
              </p:nvSpPr>
              <p:spPr>
                <a:xfrm>
                  <a:off x="1908845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Apparatus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105" name="그림 104"/>
                <p:cNvPicPr>
                  <a:picLocks noChangeAspect="1"/>
                </p:cNvPicPr>
                <p:nvPr/>
              </p:nvPicPr>
              <p:blipFill>
                <a:blip r:embed="rId20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57668" y="8794081"/>
                  <a:ext cx="726701" cy="726701"/>
                </a:xfrm>
                <a:prstGeom prst="rect">
                  <a:avLst/>
                </a:prstGeom>
              </p:spPr>
            </p:pic>
          </p:grpSp>
        </p:grpSp>
        <p:sp>
          <p:nvSpPr>
            <p:cNvPr id="98" name="Oval 31">
              <a:extLst>
                <a:ext uri="{FF2B5EF4-FFF2-40B4-BE49-F238E27FC236}">
                  <a16:creationId xmlns:a16="http://schemas.microsoft.com/office/drawing/2014/main" id="{D7FFB45D-3AC7-FD41-949F-C1083D8FA916}"/>
                </a:ext>
              </a:extLst>
            </p:cNvPr>
            <p:cNvSpPr/>
            <p:nvPr/>
          </p:nvSpPr>
          <p:spPr>
            <a:xfrm>
              <a:off x="4433769" y="8722511"/>
              <a:ext cx="468000" cy="46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+mn-ea"/>
                </a:rPr>
                <a:t>6</a:t>
              </a:r>
              <a:endParaRPr lang="en-US" sz="1200" b="1" dirty="0">
                <a:latin typeface="+mn-ea"/>
              </a:endParaRPr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28D3C0E-D53B-0345-80B4-12F8CA02E7AA}"/>
              </a:ext>
            </a:extLst>
          </p:cNvPr>
          <p:cNvSpPr/>
          <p:nvPr/>
        </p:nvSpPr>
        <p:spPr>
          <a:xfrm>
            <a:off x="4433769" y="7553259"/>
            <a:ext cx="1496119" cy="454231"/>
          </a:xfrm>
          <a:prstGeom prst="rect">
            <a:avLst/>
          </a:prstGeom>
          <a:solidFill>
            <a:schemeClr val="bg1"/>
          </a:solidFill>
          <a:ln w="50800">
            <a:solidFill>
              <a:srgbClr val="5DD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장소 수정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B350729-20E6-9F4B-A2A7-EEFF05208150}"/>
              </a:ext>
            </a:extLst>
          </p:cNvPr>
          <p:cNvSpPr/>
          <p:nvPr/>
        </p:nvSpPr>
        <p:spPr>
          <a:xfrm>
            <a:off x="4433769" y="6944228"/>
            <a:ext cx="1506471" cy="454231"/>
          </a:xfrm>
          <a:prstGeom prst="rect">
            <a:avLst/>
          </a:prstGeom>
          <a:solidFill>
            <a:schemeClr val="bg1"/>
          </a:solidFill>
          <a:ln w="50800">
            <a:solidFill>
              <a:srgbClr val="5DD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업데이트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6" name="타원형 설명선[O] 85">
            <a:extLst>
              <a:ext uri="{FF2B5EF4-FFF2-40B4-BE49-F238E27FC236}">
                <a16:creationId xmlns:a16="http://schemas.microsoft.com/office/drawing/2014/main" id="{1A67DF16-D7F4-FA4C-9D05-B486BB7A38FD}"/>
              </a:ext>
            </a:extLst>
          </p:cNvPr>
          <p:cNvSpPr/>
          <p:nvPr/>
        </p:nvSpPr>
        <p:spPr>
          <a:xfrm>
            <a:off x="3258781" y="906271"/>
            <a:ext cx="1980812" cy="1136105"/>
          </a:xfrm>
          <a:prstGeom prst="wedgeEllipse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약품 클릭 시 약품 정보 화면 팝업 </a:t>
            </a:r>
          </a:p>
        </p:txBody>
      </p:sp>
    </p:spTree>
    <p:extLst>
      <p:ext uri="{BB962C8B-B14F-4D97-AF65-F5344CB8AC3E}">
        <p14:creationId xmlns:p14="http://schemas.microsoft.com/office/powerpoint/2010/main" val="238411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145169"/>
            <a:ext cx="6858000" cy="1003527"/>
            <a:chOff x="0" y="145169"/>
            <a:chExt cx="6858000" cy="1003527"/>
          </a:xfrm>
        </p:grpSpPr>
        <p:sp>
          <p:nvSpPr>
            <p:cNvPr id="4" name="직사각형 3"/>
            <p:cNvSpPr/>
            <p:nvPr/>
          </p:nvSpPr>
          <p:spPr>
            <a:xfrm flipV="1">
              <a:off x="0" y="1054099"/>
              <a:ext cx="6858000" cy="94597"/>
            </a:xfrm>
            <a:prstGeom prst="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9909" y="444499"/>
              <a:ext cx="457200" cy="4572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521019" y="145169"/>
              <a:ext cx="22033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solidFill>
                    <a:srgbClr val="32B87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rPr>
                <a:t>SYLVY</a:t>
              </a:r>
              <a:endParaRPr lang="ko-KR" altLang="en-US" sz="5400" b="1" dirty="0">
                <a:solidFill>
                  <a:srgbClr val="32B8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9758" y="293938"/>
              <a:ext cx="671261" cy="671261"/>
            </a:xfrm>
            <a:prstGeom prst="rect">
              <a:avLst/>
            </a:prstGeom>
          </p:spPr>
        </p:pic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D5DC4E2-76D6-492B-9D9B-6FFB98D574DA}"/>
              </a:ext>
            </a:extLst>
          </p:cNvPr>
          <p:cNvSpPr/>
          <p:nvPr/>
        </p:nvSpPr>
        <p:spPr>
          <a:xfrm>
            <a:off x="326618" y="1345372"/>
            <a:ext cx="1027768" cy="566780"/>
          </a:xfrm>
          <a:prstGeom prst="rect">
            <a:avLst/>
          </a:prstGeom>
          <a:solidFill>
            <a:schemeClr val="bg1"/>
          </a:solidFill>
          <a:ln w="50800">
            <a:solidFill>
              <a:srgbClr val="5DD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+mn-ea"/>
              </a:rPr>
              <a:t>▼ 이름</a:t>
            </a:r>
            <a:endParaRPr 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사각형: 둥근 모서리 7">
            <a:extLst>
              <a:ext uri="{FF2B5EF4-FFF2-40B4-BE49-F238E27FC236}">
                <a16:creationId xmlns:a16="http://schemas.microsoft.com/office/drawing/2014/main" id="{B3DE21B8-82EA-493C-88CD-296ACB70CE00}"/>
              </a:ext>
            </a:extLst>
          </p:cNvPr>
          <p:cNvSpPr/>
          <p:nvPr/>
        </p:nvSpPr>
        <p:spPr>
          <a:xfrm>
            <a:off x="1544327" y="1332378"/>
            <a:ext cx="2815554" cy="513297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5DD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그래픽 29" descr="돋보기">
            <a:extLst>
              <a:ext uri="{FF2B5EF4-FFF2-40B4-BE49-F238E27FC236}">
                <a16:creationId xmlns:a16="http://schemas.microsoft.com/office/drawing/2014/main" id="{9A20A2C7-0CBE-4FAC-AA11-0F050FA732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9918" y="1257604"/>
            <a:ext cx="662843" cy="662843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536763" y="4363633"/>
            <a:ext cx="1692000" cy="1692000"/>
            <a:chOff x="536763" y="4363633"/>
            <a:chExt cx="1692000" cy="1692000"/>
          </a:xfrm>
        </p:grpSpPr>
        <p:pic>
          <p:nvPicPr>
            <p:cNvPr id="18" name="그래픽 39" descr="플라스크">
              <a:extLst>
                <a:ext uri="{FF2B5EF4-FFF2-40B4-BE49-F238E27FC236}">
                  <a16:creationId xmlns:a16="http://schemas.microsoft.com/office/drawing/2014/main" id="{230098B5-A2EB-4D0A-BB93-E2307332B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36763" y="4363633"/>
              <a:ext cx="1692000" cy="1692000"/>
            </a:xfrm>
            <a:prstGeom prst="rect">
              <a:avLst/>
            </a:prstGeom>
          </p:spPr>
        </p:pic>
        <p:pic>
          <p:nvPicPr>
            <p:cNvPr id="22" name="그래픽 26" descr="추가">
              <a:extLst>
                <a:ext uri="{FF2B5EF4-FFF2-40B4-BE49-F238E27FC236}">
                  <a16:creationId xmlns:a16="http://schemas.microsoft.com/office/drawing/2014/main" id="{594662A5-06A1-4394-B52C-353798893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82508" y="5022979"/>
              <a:ext cx="828000" cy="828000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F85028-828D-41A6-B301-70A4E51C0A7E}"/>
              </a:ext>
            </a:extLst>
          </p:cNvPr>
          <p:cNvGrpSpPr/>
          <p:nvPr/>
        </p:nvGrpSpPr>
        <p:grpSpPr>
          <a:xfrm>
            <a:off x="540408" y="6100482"/>
            <a:ext cx="5849377" cy="228763"/>
            <a:chOff x="504311" y="5072343"/>
            <a:chExt cx="5849377" cy="22876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BFB329F-A36D-499E-88DE-E7917172EFC4}"/>
                </a:ext>
              </a:extLst>
            </p:cNvPr>
            <p:cNvSpPr/>
            <p:nvPr/>
          </p:nvSpPr>
          <p:spPr>
            <a:xfrm flipV="1">
              <a:off x="504311" y="5072343"/>
              <a:ext cx="5849377" cy="228763"/>
            </a:xfrm>
            <a:prstGeom prst="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50">
              <a:extLst>
                <a:ext uri="{FF2B5EF4-FFF2-40B4-BE49-F238E27FC236}">
                  <a16:creationId xmlns:a16="http://schemas.microsoft.com/office/drawing/2014/main" id="{C89E380A-5091-48F6-9502-2A6CEB4F0CB4}"/>
                </a:ext>
              </a:extLst>
            </p:cNvPr>
            <p:cNvSpPr/>
            <p:nvPr/>
          </p:nvSpPr>
          <p:spPr>
            <a:xfrm>
              <a:off x="98384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사각형: 둥근 모서리 51">
              <a:extLst>
                <a:ext uri="{FF2B5EF4-FFF2-40B4-BE49-F238E27FC236}">
                  <a16:creationId xmlns:a16="http://schemas.microsoft.com/office/drawing/2014/main" id="{B79E3F55-77FB-4047-BBD9-A4E2430C7F4F}"/>
                </a:ext>
              </a:extLst>
            </p:cNvPr>
            <p:cNvSpPr/>
            <p:nvPr/>
          </p:nvSpPr>
          <p:spPr>
            <a:xfrm>
              <a:off x="3057452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8" name="사각형: 둥근 모서리 52">
              <a:extLst>
                <a:ext uri="{FF2B5EF4-FFF2-40B4-BE49-F238E27FC236}">
                  <a16:creationId xmlns:a16="http://schemas.microsoft.com/office/drawing/2014/main" id="{24E1F4A8-72C5-48C5-BCBC-07F959C0FA27}"/>
                </a:ext>
              </a:extLst>
            </p:cNvPr>
            <p:cNvSpPr/>
            <p:nvPr/>
          </p:nvSpPr>
          <p:spPr>
            <a:xfrm>
              <a:off x="524771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1F85028-828D-41A6-B301-70A4E51C0A7E}"/>
              </a:ext>
            </a:extLst>
          </p:cNvPr>
          <p:cNvGrpSpPr/>
          <p:nvPr/>
        </p:nvGrpSpPr>
        <p:grpSpPr>
          <a:xfrm>
            <a:off x="540408" y="8170004"/>
            <a:ext cx="5849377" cy="228763"/>
            <a:chOff x="504311" y="5072343"/>
            <a:chExt cx="5849377" cy="22876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BFB329F-A36D-499E-88DE-E7917172EFC4}"/>
                </a:ext>
              </a:extLst>
            </p:cNvPr>
            <p:cNvSpPr/>
            <p:nvPr/>
          </p:nvSpPr>
          <p:spPr>
            <a:xfrm flipV="1">
              <a:off x="504311" y="5072343"/>
              <a:ext cx="5849377" cy="228763"/>
            </a:xfrm>
            <a:prstGeom prst="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50">
              <a:extLst>
                <a:ext uri="{FF2B5EF4-FFF2-40B4-BE49-F238E27FC236}">
                  <a16:creationId xmlns:a16="http://schemas.microsoft.com/office/drawing/2014/main" id="{C89E380A-5091-48F6-9502-2A6CEB4F0CB4}"/>
                </a:ext>
              </a:extLst>
            </p:cNvPr>
            <p:cNvSpPr/>
            <p:nvPr/>
          </p:nvSpPr>
          <p:spPr>
            <a:xfrm>
              <a:off x="98384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1" name="사각형: 둥근 모서리 51">
              <a:extLst>
                <a:ext uri="{FF2B5EF4-FFF2-40B4-BE49-F238E27FC236}">
                  <a16:creationId xmlns:a16="http://schemas.microsoft.com/office/drawing/2014/main" id="{B79E3F55-77FB-4047-BBD9-A4E2430C7F4F}"/>
                </a:ext>
              </a:extLst>
            </p:cNvPr>
            <p:cNvSpPr/>
            <p:nvPr/>
          </p:nvSpPr>
          <p:spPr>
            <a:xfrm>
              <a:off x="3057452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사각형: 둥근 모서리 52">
              <a:extLst>
                <a:ext uri="{FF2B5EF4-FFF2-40B4-BE49-F238E27FC236}">
                  <a16:creationId xmlns:a16="http://schemas.microsoft.com/office/drawing/2014/main" id="{24E1F4A8-72C5-48C5-BCBC-07F959C0FA27}"/>
                </a:ext>
              </a:extLst>
            </p:cNvPr>
            <p:cNvSpPr/>
            <p:nvPr/>
          </p:nvSpPr>
          <p:spPr>
            <a:xfrm>
              <a:off x="524771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3898BEB-BFA4-4AEB-8A6A-453D2F8B7ED6}"/>
              </a:ext>
            </a:extLst>
          </p:cNvPr>
          <p:cNvSpPr/>
          <p:nvPr/>
        </p:nvSpPr>
        <p:spPr>
          <a:xfrm flipV="1">
            <a:off x="504311" y="3804641"/>
            <a:ext cx="5849377" cy="228763"/>
          </a:xfrm>
          <a:prstGeom prst="rect">
            <a:avLst/>
          </a:prstGeom>
          <a:solidFill>
            <a:srgbClr val="5DD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4533291" y="2300694"/>
            <a:ext cx="1686618" cy="1728632"/>
            <a:chOff x="599396" y="2304772"/>
            <a:chExt cx="1686618" cy="1728632"/>
          </a:xfrm>
        </p:grpSpPr>
        <p:sp>
          <p:nvSpPr>
            <p:cNvPr id="30" name="사각형: 둥근 모서리 45">
              <a:extLst>
                <a:ext uri="{FF2B5EF4-FFF2-40B4-BE49-F238E27FC236}">
                  <a16:creationId xmlns:a16="http://schemas.microsoft.com/office/drawing/2014/main" id="{7A3D82F4-358A-45D8-87B8-3A49AEC03E3E}"/>
                </a:ext>
              </a:extLst>
            </p:cNvPr>
            <p:cNvSpPr/>
            <p:nvPr/>
          </p:nvSpPr>
          <p:spPr>
            <a:xfrm>
              <a:off x="599396" y="3783859"/>
              <a:ext cx="1686618" cy="2495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Methanol</a:t>
              </a:r>
            </a:p>
          </p:txBody>
        </p:sp>
        <p:pic>
          <p:nvPicPr>
            <p:cNvPr id="1026" name="Picture 2" descr="methanol에 대한 이미지 검색결과">
              <a:hlinkClick r:id="rId11"/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288" y="2304772"/>
              <a:ext cx="1557162" cy="1376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5" name="그룹 54"/>
          <p:cNvGrpSpPr/>
          <p:nvPr/>
        </p:nvGrpSpPr>
        <p:grpSpPr>
          <a:xfrm>
            <a:off x="555544" y="2372240"/>
            <a:ext cx="1686618" cy="1661164"/>
            <a:chOff x="2621787" y="2372240"/>
            <a:chExt cx="1686618" cy="1661164"/>
          </a:xfrm>
        </p:grpSpPr>
        <p:sp>
          <p:nvSpPr>
            <p:cNvPr id="57" name="사각형: 둥근 모서리 45">
              <a:extLst>
                <a:ext uri="{FF2B5EF4-FFF2-40B4-BE49-F238E27FC236}">
                  <a16:creationId xmlns:a16="http://schemas.microsoft.com/office/drawing/2014/main" id="{7A3D82F4-358A-45D8-87B8-3A49AEC03E3E}"/>
                </a:ext>
              </a:extLst>
            </p:cNvPr>
            <p:cNvSpPr/>
            <p:nvPr/>
          </p:nvSpPr>
          <p:spPr>
            <a:xfrm>
              <a:off x="2621787" y="3783859"/>
              <a:ext cx="1686618" cy="2495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Benzene</a:t>
              </a:r>
            </a:p>
          </p:txBody>
        </p:sp>
        <p:pic>
          <p:nvPicPr>
            <p:cNvPr id="1032" name="Picture 8" descr="benzene png에 대한 이미지 검색결과">
              <a:hlinkClick r:id="rId13"/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8660" y="2372240"/>
              <a:ext cx="1092871" cy="1241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그룹 55"/>
          <p:cNvGrpSpPr/>
          <p:nvPr/>
        </p:nvGrpSpPr>
        <p:grpSpPr>
          <a:xfrm>
            <a:off x="2497095" y="2729675"/>
            <a:ext cx="1686618" cy="1303729"/>
            <a:chOff x="4533291" y="2729675"/>
            <a:chExt cx="1686618" cy="1303729"/>
          </a:xfrm>
        </p:grpSpPr>
        <p:sp>
          <p:nvSpPr>
            <p:cNvPr id="59" name="사각형: 둥근 모서리 45">
              <a:extLst>
                <a:ext uri="{FF2B5EF4-FFF2-40B4-BE49-F238E27FC236}">
                  <a16:creationId xmlns:a16="http://schemas.microsoft.com/office/drawing/2014/main" id="{7A3D82F4-358A-45D8-87B8-3A49AEC03E3E}"/>
                </a:ext>
              </a:extLst>
            </p:cNvPr>
            <p:cNvSpPr/>
            <p:nvPr/>
          </p:nvSpPr>
          <p:spPr>
            <a:xfrm>
              <a:off x="4533291" y="3783859"/>
              <a:ext cx="1686618" cy="2495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Hexane</a:t>
              </a:r>
            </a:p>
          </p:txBody>
        </p:sp>
        <p:pic>
          <p:nvPicPr>
            <p:cNvPr id="1034" name="Picture 10" descr="Hexane에 대한 이미지 검색결과">
              <a:hlinkClick r:id="rId15"/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02" b="35803"/>
            <a:stretch/>
          </p:blipFill>
          <p:spPr bwMode="auto">
            <a:xfrm>
              <a:off x="4664640" y="2729675"/>
              <a:ext cx="1480960" cy="435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TextBox 59"/>
          <p:cNvSpPr txBox="1"/>
          <p:nvPr/>
        </p:nvSpPr>
        <p:spPr>
          <a:xfrm>
            <a:off x="5239988" y="1383578"/>
            <a:ext cx="1400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이름순</a:t>
            </a:r>
            <a:r>
              <a:rPr lang="ko-KR" altLang="en-US" sz="2000" b="1" spc="-100" dirty="0">
                <a:latin typeface="+mn-ea"/>
              </a:rPr>
              <a:t>↓</a:t>
            </a:r>
            <a:endParaRPr lang="en-US" altLang="ko-KR" sz="2000" b="1" dirty="0">
              <a:latin typeface="+mn-ea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304709" y="2111042"/>
            <a:ext cx="6276097" cy="6220819"/>
            <a:chOff x="7125129" y="1800187"/>
            <a:chExt cx="6276097" cy="6220819"/>
          </a:xfrm>
        </p:grpSpPr>
        <p:grpSp>
          <p:nvGrpSpPr>
            <p:cNvPr id="58" name="그룹 57"/>
            <p:cNvGrpSpPr/>
            <p:nvPr/>
          </p:nvGrpSpPr>
          <p:grpSpPr>
            <a:xfrm>
              <a:off x="7125129" y="1800187"/>
              <a:ext cx="6276097" cy="6046459"/>
              <a:chOff x="7222232" y="2045514"/>
              <a:chExt cx="6276097" cy="6046459"/>
            </a:xfrm>
          </p:grpSpPr>
          <p:grpSp>
            <p:nvGrpSpPr>
              <p:cNvPr id="74" name="그룹 73"/>
              <p:cNvGrpSpPr/>
              <p:nvPr/>
            </p:nvGrpSpPr>
            <p:grpSpPr>
              <a:xfrm>
                <a:off x="7222232" y="2045514"/>
                <a:ext cx="6276097" cy="6046459"/>
                <a:chOff x="7222232" y="2045514"/>
                <a:chExt cx="6276097" cy="6046459"/>
              </a:xfrm>
            </p:grpSpPr>
            <p:sp>
              <p:nvSpPr>
                <p:cNvPr id="77" name="모서리가 둥근 직사각형 26">
                  <a:extLst>
                    <a:ext uri="{FF2B5EF4-FFF2-40B4-BE49-F238E27FC236}">
                      <a16:creationId xmlns:a16="http://schemas.microsoft.com/office/drawing/2014/main" id="{9EE97AA1-BD99-4A87-8B84-45FC7997FB8A}"/>
                    </a:ext>
                  </a:extLst>
                </p:cNvPr>
                <p:cNvSpPr/>
                <p:nvPr/>
              </p:nvSpPr>
              <p:spPr>
                <a:xfrm>
                  <a:off x="7222232" y="2045514"/>
                  <a:ext cx="6276097" cy="6046459"/>
                </a:xfrm>
                <a:prstGeom prst="roundRect">
                  <a:avLst/>
                </a:prstGeom>
                <a:solidFill>
                  <a:schemeClr val="bg1"/>
                </a:solidFill>
                <a:ln w="76200">
                  <a:solidFill>
                    <a:srgbClr val="32B87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모서리가 둥근 직사각형 30">
                  <a:extLst>
                    <a:ext uri="{FF2B5EF4-FFF2-40B4-BE49-F238E27FC236}">
                      <a16:creationId xmlns:a16="http://schemas.microsoft.com/office/drawing/2014/main" id="{7B9EFCBA-5EF6-417A-B7A6-D934B607E5EF}"/>
                    </a:ext>
                  </a:extLst>
                </p:cNvPr>
                <p:cNvSpPr/>
                <p:nvPr/>
              </p:nvSpPr>
              <p:spPr>
                <a:xfrm>
                  <a:off x="7222233" y="2754095"/>
                  <a:ext cx="627609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2B878"/>
                </a:solidFill>
                <a:ln>
                  <a:solidFill>
                    <a:srgbClr val="32B87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3896283-3F8B-4F41-B3E7-62AFD62588BA}"/>
                  </a:ext>
                </a:extLst>
              </p:cNvPr>
              <p:cNvSpPr txBox="1"/>
              <p:nvPr/>
            </p:nvSpPr>
            <p:spPr>
              <a:xfrm>
                <a:off x="8630262" y="2186652"/>
                <a:ext cx="3526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/>
                  <a:t>‘Benzene’ </a:t>
                </a:r>
                <a:r>
                  <a:rPr lang="ko-KR" altLang="en-US" sz="2400" b="1" dirty="0"/>
                  <a:t>약품 정보</a:t>
                </a:r>
                <a:endParaRPr lang="ko-KR" altLang="en-US" sz="2000" b="1" dirty="0">
                  <a:latin typeface="+mn-ea"/>
                </a:endParaRPr>
              </a:p>
            </p:txBody>
          </p:sp>
          <p:sp>
            <p:nvSpPr>
              <p:cNvPr id="76" name="Cross 48">
                <a:extLst>
                  <a:ext uri="{FF2B5EF4-FFF2-40B4-BE49-F238E27FC236}">
                    <a16:creationId xmlns:a16="http://schemas.microsoft.com/office/drawing/2014/main" id="{3911ABE2-D904-4319-B8F7-1E7D86FA94DF}"/>
                  </a:ext>
                </a:extLst>
              </p:cNvPr>
              <p:cNvSpPr/>
              <p:nvPr/>
            </p:nvSpPr>
            <p:spPr>
              <a:xfrm rot="2700000">
                <a:off x="12573940" y="2237001"/>
                <a:ext cx="342740" cy="362497"/>
              </a:xfrm>
              <a:prstGeom prst="plus">
                <a:avLst>
                  <a:gd name="adj" fmla="val 43403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7529094" y="2792980"/>
              <a:ext cx="5534984" cy="2296688"/>
              <a:chOff x="7649615" y="3753614"/>
              <a:chExt cx="5534984" cy="2296688"/>
            </a:xfrm>
          </p:grpSpPr>
          <p:sp>
            <p:nvSpPr>
              <p:cNvPr id="66" name="모서리가 둥근 직사각형 26">
                <a:extLst>
                  <a:ext uri="{FF2B5EF4-FFF2-40B4-BE49-F238E27FC236}">
                    <a16:creationId xmlns:a16="http://schemas.microsoft.com/office/drawing/2014/main" id="{F5DD913C-42FA-4882-B80C-2D194176156A}"/>
                  </a:ext>
                </a:extLst>
              </p:cNvPr>
              <p:cNvSpPr/>
              <p:nvPr/>
            </p:nvSpPr>
            <p:spPr>
              <a:xfrm>
                <a:off x="7649615" y="3753614"/>
                <a:ext cx="5534984" cy="229668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32B8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8" name="Picture 8" descr="benzene png에 대한 이미지 검색결과">
                <a:hlinkClick r:id="rId13"/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8055" y="4020303"/>
                <a:ext cx="1092871" cy="12412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TextBox 68"/>
              <p:cNvSpPr txBox="1"/>
              <p:nvPr/>
            </p:nvSpPr>
            <p:spPr>
              <a:xfrm>
                <a:off x="8051601" y="5333755"/>
                <a:ext cx="12057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+mn-ea"/>
                  </a:rPr>
                  <a:t>Benzene</a:t>
                </a:r>
                <a:endParaRPr lang="ko-KR" altLang="en-US" sz="2000" b="1" dirty="0">
                  <a:latin typeface="+mn-ea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9623625" y="4938625"/>
                <a:ext cx="32492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latin typeface="+mn-ea"/>
                  </a:rPr>
                  <a:t>MW       78.11g/</a:t>
                </a:r>
                <a:r>
                  <a:rPr lang="en-US" altLang="ko-KR" sz="2000" b="1" dirty="0" err="1">
                    <a:latin typeface="+mn-ea"/>
                  </a:rPr>
                  <a:t>mol</a:t>
                </a:r>
                <a:endParaRPr lang="ko-KR" altLang="en-US" sz="2000" b="1" dirty="0">
                  <a:latin typeface="+mn-ea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9623625" y="5406172"/>
                <a:ext cx="32492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 err="1">
                    <a:latin typeface="+mn-ea"/>
                  </a:rPr>
                  <a:t>mp</a:t>
                </a:r>
                <a:r>
                  <a:rPr lang="en-US" altLang="ko-KR" sz="2000" b="1" dirty="0">
                    <a:latin typeface="+mn-ea"/>
                  </a:rPr>
                  <a:t>/</a:t>
                </a:r>
                <a:r>
                  <a:rPr lang="en-US" altLang="ko-KR" sz="2000" b="1" dirty="0" err="1">
                    <a:latin typeface="+mn-ea"/>
                  </a:rPr>
                  <a:t>bp</a:t>
                </a:r>
                <a:r>
                  <a:rPr lang="en-US" altLang="ko-KR" sz="2000" b="1" dirty="0">
                    <a:latin typeface="+mn-ea"/>
                  </a:rPr>
                  <a:t>   5.5 ℃ / 80.1 ℃</a:t>
                </a:r>
                <a:endParaRPr lang="ko-KR" altLang="en-US" sz="2000" b="1" dirty="0">
                  <a:latin typeface="+mn-ea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9623625" y="4035679"/>
                <a:ext cx="32492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latin typeface="+mn-ea"/>
                  </a:rPr>
                  <a:t>CAS No. 71-43-2</a:t>
                </a:r>
                <a:endParaRPr lang="ko-KR" altLang="en-US" sz="2000" b="1" dirty="0">
                  <a:latin typeface="+mn-ea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9623625" y="4453427"/>
                <a:ext cx="32492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latin typeface="+mn-ea"/>
                  </a:rPr>
                  <a:t>Formula C</a:t>
                </a:r>
                <a:r>
                  <a:rPr lang="en-US" altLang="ko-KR" sz="2000" b="1" baseline="-25000" dirty="0">
                    <a:latin typeface="+mn-ea"/>
                  </a:rPr>
                  <a:t>6</a:t>
                </a:r>
                <a:r>
                  <a:rPr lang="en-US" altLang="ko-KR" sz="2000" b="1" dirty="0">
                    <a:latin typeface="+mn-ea"/>
                  </a:rPr>
                  <a:t>H</a:t>
                </a:r>
                <a:r>
                  <a:rPr lang="en-US" altLang="ko-KR" sz="2000" b="1" baseline="-25000" dirty="0">
                    <a:latin typeface="+mn-ea"/>
                  </a:rPr>
                  <a:t>6</a:t>
                </a:r>
                <a:endParaRPr lang="ko-KR" altLang="en-US" sz="2000" b="1" baseline="-25000" dirty="0">
                  <a:latin typeface="+mn-ea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7840757" y="6624239"/>
              <a:ext cx="4911315" cy="1396767"/>
              <a:chOff x="7955744" y="6173629"/>
              <a:chExt cx="4911315" cy="1396767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D38E568-A3D6-42EE-B854-FDE0C065BB52}"/>
                  </a:ext>
                </a:extLst>
              </p:cNvPr>
              <p:cNvSpPr/>
              <p:nvPr/>
            </p:nvSpPr>
            <p:spPr>
              <a:xfrm>
                <a:off x="11370940" y="6173629"/>
                <a:ext cx="1496119" cy="466547"/>
              </a:xfrm>
              <a:prstGeom prst="rect">
                <a:avLst/>
              </a:prstGeom>
              <a:solidFill>
                <a:srgbClr val="32B878"/>
              </a:solidFill>
              <a:ln>
                <a:solidFill>
                  <a:srgbClr val="32B8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/>
                  <a:t>업데이트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B237D7F5-3C07-4604-B971-37F40CF36177}"/>
                  </a:ext>
                </a:extLst>
              </p:cNvPr>
              <p:cNvSpPr/>
              <p:nvPr/>
            </p:nvSpPr>
            <p:spPr>
              <a:xfrm>
                <a:off x="7955744" y="6181523"/>
                <a:ext cx="1764000" cy="454231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rgbClr val="5DD3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100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237D7F5-3C07-4604-B971-37F40CF36177}"/>
                  </a:ext>
                </a:extLst>
              </p:cNvPr>
              <p:cNvSpPr/>
              <p:nvPr/>
            </p:nvSpPr>
            <p:spPr>
              <a:xfrm>
                <a:off x="9869117" y="6181523"/>
                <a:ext cx="1332000" cy="454231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rgbClr val="5DD3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</a:rPr>
                  <a:t>단위 </a:t>
                </a:r>
                <a:r>
                  <a:rPr lang="ko-KR" altLang="en-US" b="1" spc="-100" dirty="0">
                    <a:solidFill>
                      <a:schemeClr val="tx1"/>
                    </a:solidFill>
                    <a:latin typeface="+mn-ea"/>
                  </a:rPr>
                  <a:t>↓</a:t>
                </a:r>
                <a:endParaRPr lang="en-US" altLang="ko-KR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B237D7F5-3C07-4604-B971-37F40CF36177}"/>
                  </a:ext>
                </a:extLst>
              </p:cNvPr>
              <p:cNvSpPr/>
              <p:nvPr/>
            </p:nvSpPr>
            <p:spPr>
              <a:xfrm>
                <a:off x="9869117" y="7116165"/>
                <a:ext cx="1332000" cy="454231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rgbClr val="5DD3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  <a:latin typeface="+mn-ea"/>
                  </a:rPr>
                  <a:t>부피 </a:t>
                </a:r>
                <a:r>
                  <a:rPr lang="en-US" altLang="ko-KR" b="1" dirty="0">
                    <a:solidFill>
                      <a:schemeClr val="tx1"/>
                    </a:solidFill>
                    <a:latin typeface="+mn-ea"/>
                  </a:rPr>
                  <a:t>(mL)</a:t>
                </a: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B237D7F5-3C07-4604-B971-37F40CF36177}"/>
                  </a:ext>
                </a:extLst>
              </p:cNvPr>
              <p:cNvSpPr/>
              <p:nvPr/>
            </p:nvSpPr>
            <p:spPr>
              <a:xfrm>
                <a:off x="9869117" y="6649286"/>
                <a:ext cx="1332000" cy="454231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rgbClr val="5DD3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  <a:latin typeface="+mn-ea"/>
                  </a:rPr>
                  <a:t>질량 </a:t>
                </a:r>
                <a:r>
                  <a:rPr lang="en-US" altLang="ko-KR" b="1" dirty="0">
                    <a:solidFill>
                      <a:schemeClr val="tx1"/>
                    </a:solidFill>
                    <a:latin typeface="+mn-ea"/>
                  </a:rPr>
                  <a:t>(g)</a:t>
                </a: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7624372" y="5149783"/>
              <a:ext cx="5127699" cy="1343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sz="1400" b="1" dirty="0">
                  <a:latin typeface="+mn-ea"/>
                </a:rPr>
                <a:t>보관 장소 </a:t>
              </a:r>
              <a:r>
                <a:rPr lang="en-US" altLang="ko-KR" sz="1400" b="1" dirty="0">
                  <a:latin typeface="+mn-ea"/>
                </a:rPr>
                <a:t>:</a:t>
              </a:r>
              <a:r>
                <a:rPr lang="ko-KR" altLang="en-US" sz="1400" b="1" dirty="0">
                  <a:latin typeface="+mn-ea"/>
                </a:rPr>
                <a:t> </a:t>
              </a:r>
              <a:r>
                <a:rPr lang="ko-KR" altLang="en-US" sz="1400" b="1" dirty="0" err="1">
                  <a:latin typeface="+mn-ea"/>
                </a:rPr>
                <a:t>시약장</a:t>
              </a:r>
              <a:endParaRPr lang="en-US" altLang="ko-KR" sz="1400" b="1" dirty="0"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sz="1400" b="1" dirty="0">
                  <a:latin typeface="+mn-ea"/>
                </a:rPr>
                <a:t>약품 등록일 </a:t>
              </a:r>
              <a:r>
                <a:rPr lang="en-US" altLang="ko-KR" sz="1400" b="1" dirty="0">
                  <a:latin typeface="+mn-ea"/>
                </a:rPr>
                <a:t>: 2017.10.09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sz="1400" b="1" dirty="0">
                  <a:latin typeface="+mn-ea"/>
                </a:rPr>
                <a:t>약품 유효기간 </a:t>
              </a:r>
              <a:r>
                <a:rPr lang="en-US" altLang="ko-KR" sz="1400" b="1" dirty="0">
                  <a:latin typeface="+mn-ea"/>
                </a:rPr>
                <a:t>:  2019.10.09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sz="1400" b="1" dirty="0">
                  <a:latin typeface="+mn-ea"/>
                </a:rPr>
                <a:t>사용 후 남은 양 </a:t>
              </a:r>
              <a:r>
                <a:rPr lang="en-US" altLang="ko-KR" sz="1400" b="1" dirty="0">
                  <a:latin typeface="+mn-ea"/>
                </a:rPr>
                <a:t>: 50% (250mL/500mL)</a:t>
              </a: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3399BCE-2591-0747-B45D-C1B4CD31064A}"/>
              </a:ext>
            </a:extLst>
          </p:cNvPr>
          <p:cNvSpPr/>
          <p:nvPr/>
        </p:nvSpPr>
        <p:spPr>
          <a:xfrm>
            <a:off x="1019945" y="7554657"/>
            <a:ext cx="1764000" cy="454231"/>
          </a:xfrm>
          <a:prstGeom prst="rect">
            <a:avLst/>
          </a:prstGeom>
          <a:solidFill>
            <a:schemeClr val="bg1"/>
          </a:solidFill>
          <a:ln w="50800">
            <a:solidFill>
              <a:srgbClr val="5DD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폐기하기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0" y="8559800"/>
            <a:ext cx="6858000" cy="1330743"/>
            <a:chOff x="0" y="8559800"/>
            <a:chExt cx="6858000" cy="1330743"/>
          </a:xfrm>
        </p:grpSpPr>
        <p:grpSp>
          <p:nvGrpSpPr>
            <p:cNvPr id="97" name="그룹 96"/>
            <p:cNvGrpSpPr/>
            <p:nvPr/>
          </p:nvGrpSpPr>
          <p:grpSpPr>
            <a:xfrm>
              <a:off x="0" y="8559800"/>
              <a:ext cx="6858000" cy="1330743"/>
              <a:chOff x="0" y="8559800"/>
              <a:chExt cx="6858000" cy="1330743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0" y="8559800"/>
                <a:ext cx="6858000" cy="103515"/>
              </a:xfrm>
              <a:prstGeom prst="rect">
                <a:avLst/>
              </a:prstGeom>
              <a:solidFill>
                <a:srgbClr val="5DD3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0" name="그룹 99"/>
              <p:cNvGrpSpPr/>
              <p:nvPr/>
            </p:nvGrpSpPr>
            <p:grpSpPr>
              <a:xfrm>
                <a:off x="5373702" y="8864600"/>
                <a:ext cx="1266791" cy="1013243"/>
                <a:chOff x="5373702" y="8864600"/>
                <a:chExt cx="1266791" cy="1013243"/>
              </a:xfrm>
            </p:grpSpPr>
            <p:pic>
              <p:nvPicPr>
                <p:cNvPr id="110" name="그림 109"/>
                <p:cNvPicPr>
                  <a:picLocks noChangeAspect="1"/>
                </p:cNvPicPr>
                <p:nvPr/>
              </p:nvPicPr>
              <p:blipFill>
                <a:blip r:embed="rId1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3957" y="8864600"/>
                  <a:ext cx="677512" cy="677512"/>
                </a:xfrm>
                <a:prstGeom prst="rect">
                  <a:avLst/>
                </a:prstGeom>
              </p:spPr>
            </p:pic>
            <p:sp>
              <p:nvSpPr>
                <p:cNvPr id="111" name="TextBox 110"/>
                <p:cNvSpPr txBox="1"/>
                <p:nvPr/>
              </p:nvSpPr>
              <p:spPr>
                <a:xfrm>
                  <a:off x="5373702" y="94777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my Group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01" name="그룹 100"/>
              <p:cNvGrpSpPr/>
              <p:nvPr/>
            </p:nvGrpSpPr>
            <p:grpSpPr>
              <a:xfrm>
                <a:off x="246003" y="8753224"/>
                <a:ext cx="1266791" cy="1137319"/>
                <a:chOff x="246003" y="8753224"/>
                <a:chExt cx="1266791" cy="1137319"/>
              </a:xfrm>
            </p:grpSpPr>
            <p:pic>
              <p:nvPicPr>
                <p:cNvPr id="108" name="그림 107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092" y="8753224"/>
                  <a:ext cx="711810" cy="711810"/>
                </a:xfrm>
                <a:prstGeom prst="rect">
                  <a:avLst/>
                </a:prstGeom>
              </p:spPr>
            </p:pic>
            <p:sp>
              <p:nvSpPr>
                <p:cNvPr id="109" name="TextBox 108"/>
                <p:cNvSpPr txBox="1"/>
                <p:nvPr/>
              </p:nvSpPr>
              <p:spPr>
                <a:xfrm>
                  <a:off x="246003" y="94904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  My Lab</a:t>
                  </a:r>
                  <a:endParaRPr lang="ko-KR" alt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02" name="그룹 101"/>
              <p:cNvGrpSpPr/>
              <p:nvPr/>
            </p:nvGrpSpPr>
            <p:grpSpPr>
              <a:xfrm>
                <a:off x="3661559" y="8824431"/>
                <a:ext cx="1411194" cy="1066112"/>
                <a:chOff x="3661559" y="8824431"/>
                <a:chExt cx="1411194" cy="1066112"/>
              </a:xfrm>
            </p:grpSpPr>
            <p:sp>
              <p:nvSpPr>
                <p:cNvPr id="106" name="TextBox 105"/>
                <p:cNvSpPr txBox="1"/>
                <p:nvPr/>
              </p:nvSpPr>
              <p:spPr>
                <a:xfrm>
                  <a:off x="3661559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Alarm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107" name="그림 106"/>
                <p:cNvPicPr>
                  <a:picLocks noChangeAspect="1"/>
                </p:cNvPicPr>
                <p:nvPr/>
              </p:nvPicPr>
              <p:blipFill>
                <a:blip r:embed="rId19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9295" y="8824431"/>
                  <a:ext cx="666002" cy="666002"/>
                </a:xfrm>
                <a:prstGeom prst="rect">
                  <a:avLst/>
                </a:prstGeom>
              </p:spPr>
            </p:pic>
          </p:grpSp>
          <p:grpSp>
            <p:nvGrpSpPr>
              <p:cNvPr id="103" name="그룹 102"/>
              <p:cNvGrpSpPr/>
              <p:nvPr/>
            </p:nvGrpSpPr>
            <p:grpSpPr>
              <a:xfrm>
                <a:off x="1908845" y="8794081"/>
                <a:ext cx="1411194" cy="1096462"/>
                <a:chOff x="1908845" y="8794081"/>
                <a:chExt cx="1411194" cy="1096462"/>
              </a:xfrm>
            </p:grpSpPr>
            <p:sp>
              <p:nvSpPr>
                <p:cNvPr id="104" name="TextBox 103"/>
                <p:cNvSpPr txBox="1"/>
                <p:nvPr/>
              </p:nvSpPr>
              <p:spPr>
                <a:xfrm>
                  <a:off x="1908845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Apparatus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105" name="그림 104"/>
                <p:cNvPicPr>
                  <a:picLocks noChangeAspect="1"/>
                </p:cNvPicPr>
                <p:nvPr/>
              </p:nvPicPr>
              <p:blipFill>
                <a:blip r:embed="rId20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57668" y="8794081"/>
                  <a:ext cx="726701" cy="726701"/>
                </a:xfrm>
                <a:prstGeom prst="rect">
                  <a:avLst/>
                </a:prstGeom>
              </p:spPr>
            </p:pic>
          </p:grpSp>
        </p:grpSp>
        <p:sp>
          <p:nvSpPr>
            <p:cNvPr id="98" name="Oval 31">
              <a:extLst>
                <a:ext uri="{FF2B5EF4-FFF2-40B4-BE49-F238E27FC236}">
                  <a16:creationId xmlns:a16="http://schemas.microsoft.com/office/drawing/2014/main" id="{D7FFB45D-3AC7-FD41-949F-C1083D8FA916}"/>
                </a:ext>
              </a:extLst>
            </p:cNvPr>
            <p:cNvSpPr/>
            <p:nvPr/>
          </p:nvSpPr>
          <p:spPr>
            <a:xfrm>
              <a:off x="4433769" y="8722511"/>
              <a:ext cx="468000" cy="46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+mn-ea"/>
                </a:rPr>
                <a:t>6</a:t>
              </a:r>
              <a:endParaRPr lang="en-US" sz="1200" b="1" dirty="0">
                <a:latin typeface="+mn-ea"/>
              </a:endParaRPr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28D3C0E-D53B-0345-80B4-12F8CA02E7AA}"/>
              </a:ext>
            </a:extLst>
          </p:cNvPr>
          <p:cNvSpPr/>
          <p:nvPr/>
        </p:nvSpPr>
        <p:spPr>
          <a:xfrm>
            <a:off x="4433769" y="7553259"/>
            <a:ext cx="1496119" cy="454231"/>
          </a:xfrm>
          <a:prstGeom prst="rect">
            <a:avLst/>
          </a:prstGeom>
          <a:solidFill>
            <a:schemeClr val="bg1"/>
          </a:solidFill>
          <a:ln w="50800">
            <a:solidFill>
              <a:srgbClr val="5DD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장소 수정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타원형 설명선[O] 5">
            <a:extLst>
              <a:ext uri="{FF2B5EF4-FFF2-40B4-BE49-F238E27FC236}">
                <a16:creationId xmlns:a16="http://schemas.microsoft.com/office/drawing/2014/main" id="{C452732E-800D-E245-9F0E-8E90015341B4}"/>
              </a:ext>
            </a:extLst>
          </p:cNvPr>
          <p:cNvSpPr/>
          <p:nvPr/>
        </p:nvSpPr>
        <p:spPr>
          <a:xfrm>
            <a:off x="4609550" y="5526397"/>
            <a:ext cx="1980812" cy="1136105"/>
          </a:xfrm>
          <a:prstGeom prst="wedgeEllipse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사용량 업데이트 가능</a:t>
            </a:r>
          </a:p>
        </p:txBody>
      </p:sp>
    </p:spTree>
    <p:extLst>
      <p:ext uri="{BB962C8B-B14F-4D97-AF65-F5344CB8AC3E}">
        <p14:creationId xmlns:p14="http://schemas.microsoft.com/office/powerpoint/2010/main" val="85170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145169"/>
            <a:ext cx="6858000" cy="1003527"/>
            <a:chOff x="0" y="145169"/>
            <a:chExt cx="6858000" cy="1003527"/>
          </a:xfrm>
        </p:grpSpPr>
        <p:sp>
          <p:nvSpPr>
            <p:cNvPr id="4" name="직사각형 3"/>
            <p:cNvSpPr/>
            <p:nvPr/>
          </p:nvSpPr>
          <p:spPr>
            <a:xfrm flipV="1">
              <a:off x="0" y="1054099"/>
              <a:ext cx="6858000" cy="94597"/>
            </a:xfrm>
            <a:prstGeom prst="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9909" y="444499"/>
              <a:ext cx="457200" cy="4572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521019" y="145169"/>
              <a:ext cx="22033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solidFill>
                    <a:srgbClr val="32B87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rPr>
                <a:t>SYLVY</a:t>
              </a:r>
              <a:endParaRPr lang="ko-KR" altLang="en-US" sz="5400" b="1" dirty="0">
                <a:solidFill>
                  <a:srgbClr val="32B8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9758" y="293938"/>
              <a:ext cx="671261" cy="671261"/>
            </a:xfrm>
            <a:prstGeom prst="rect">
              <a:avLst/>
            </a:prstGeom>
          </p:spPr>
        </p:pic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D5DC4E2-76D6-492B-9D9B-6FFB98D574DA}"/>
              </a:ext>
            </a:extLst>
          </p:cNvPr>
          <p:cNvSpPr/>
          <p:nvPr/>
        </p:nvSpPr>
        <p:spPr>
          <a:xfrm>
            <a:off x="326618" y="1345372"/>
            <a:ext cx="1027768" cy="566780"/>
          </a:xfrm>
          <a:prstGeom prst="rect">
            <a:avLst/>
          </a:prstGeom>
          <a:solidFill>
            <a:schemeClr val="bg1"/>
          </a:solidFill>
          <a:ln w="50800">
            <a:solidFill>
              <a:srgbClr val="5DD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+mn-ea"/>
              </a:rPr>
              <a:t>▼ 이름</a:t>
            </a:r>
            <a:endParaRPr 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사각형: 둥근 모서리 7">
            <a:extLst>
              <a:ext uri="{FF2B5EF4-FFF2-40B4-BE49-F238E27FC236}">
                <a16:creationId xmlns:a16="http://schemas.microsoft.com/office/drawing/2014/main" id="{B3DE21B8-82EA-493C-88CD-296ACB70CE00}"/>
              </a:ext>
            </a:extLst>
          </p:cNvPr>
          <p:cNvSpPr/>
          <p:nvPr/>
        </p:nvSpPr>
        <p:spPr>
          <a:xfrm>
            <a:off x="1544327" y="1332378"/>
            <a:ext cx="2815554" cy="513297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5DD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그래픽 29" descr="돋보기">
            <a:extLst>
              <a:ext uri="{FF2B5EF4-FFF2-40B4-BE49-F238E27FC236}">
                <a16:creationId xmlns:a16="http://schemas.microsoft.com/office/drawing/2014/main" id="{9A20A2C7-0CBE-4FAC-AA11-0F050FA732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9918" y="1257604"/>
            <a:ext cx="662843" cy="662843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536763" y="4363633"/>
            <a:ext cx="1692000" cy="1692000"/>
            <a:chOff x="536763" y="4363633"/>
            <a:chExt cx="1692000" cy="1692000"/>
          </a:xfrm>
        </p:grpSpPr>
        <p:pic>
          <p:nvPicPr>
            <p:cNvPr id="18" name="그래픽 39" descr="플라스크">
              <a:extLst>
                <a:ext uri="{FF2B5EF4-FFF2-40B4-BE49-F238E27FC236}">
                  <a16:creationId xmlns:a16="http://schemas.microsoft.com/office/drawing/2014/main" id="{230098B5-A2EB-4D0A-BB93-E2307332B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36763" y="4363633"/>
              <a:ext cx="1692000" cy="1692000"/>
            </a:xfrm>
            <a:prstGeom prst="rect">
              <a:avLst/>
            </a:prstGeom>
          </p:spPr>
        </p:pic>
        <p:pic>
          <p:nvPicPr>
            <p:cNvPr id="22" name="그래픽 26" descr="추가">
              <a:extLst>
                <a:ext uri="{FF2B5EF4-FFF2-40B4-BE49-F238E27FC236}">
                  <a16:creationId xmlns:a16="http://schemas.microsoft.com/office/drawing/2014/main" id="{594662A5-06A1-4394-B52C-353798893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82508" y="5022979"/>
              <a:ext cx="828000" cy="828000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F85028-828D-41A6-B301-70A4E51C0A7E}"/>
              </a:ext>
            </a:extLst>
          </p:cNvPr>
          <p:cNvGrpSpPr/>
          <p:nvPr/>
        </p:nvGrpSpPr>
        <p:grpSpPr>
          <a:xfrm>
            <a:off x="540408" y="6100482"/>
            <a:ext cx="5849377" cy="228763"/>
            <a:chOff x="504311" y="5072343"/>
            <a:chExt cx="5849377" cy="22876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BFB329F-A36D-499E-88DE-E7917172EFC4}"/>
                </a:ext>
              </a:extLst>
            </p:cNvPr>
            <p:cNvSpPr/>
            <p:nvPr/>
          </p:nvSpPr>
          <p:spPr>
            <a:xfrm flipV="1">
              <a:off x="504311" y="5072343"/>
              <a:ext cx="5849377" cy="228763"/>
            </a:xfrm>
            <a:prstGeom prst="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50">
              <a:extLst>
                <a:ext uri="{FF2B5EF4-FFF2-40B4-BE49-F238E27FC236}">
                  <a16:creationId xmlns:a16="http://schemas.microsoft.com/office/drawing/2014/main" id="{C89E380A-5091-48F6-9502-2A6CEB4F0CB4}"/>
                </a:ext>
              </a:extLst>
            </p:cNvPr>
            <p:cNvSpPr/>
            <p:nvPr/>
          </p:nvSpPr>
          <p:spPr>
            <a:xfrm>
              <a:off x="98384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사각형: 둥근 모서리 51">
              <a:extLst>
                <a:ext uri="{FF2B5EF4-FFF2-40B4-BE49-F238E27FC236}">
                  <a16:creationId xmlns:a16="http://schemas.microsoft.com/office/drawing/2014/main" id="{B79E3F55-77FB-4047-BBD9-A4E2430C7F4F}"/>
                </a:ext>
              </a:extLst>
            </p:cNvPr>
            <p:cNvSpPr/>
            <p:nvPr/>
          </p:nvSpPr>
          <p:spPr>
            <a:xfrm>
              <a:off x="3057452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8" name="사각형: 둥근 모서리 52">
              <a:extLst>
                <a:ext uri="{FF2B5EF4-FFF2-40B4-BE49-F238E27FC236}">
                  <a16:creationId xmlns:a16="http://schemas.microsoft.com/office/drawing/2014/main" id="{24E1F4A8-72C5-48C5-BCBC-07F959C0FA27}"/>
                </a:ext>
              </a:extLst>
            </p:cNvPr>
            <p:cNvSpPr/>
            <p:nvPr/>
          </p:nvSpPr>
          <p:spPr>
            <a:xfrm>
              <a:off x="524771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1F85028-828D-41A6-B301-70A4E51C0A7E}"/>
              </a:ext>
            </a:extLst>
          </p:cNvPr>
          <p:cNvGrpSpPr/>
          <p:nvPr/>
        </p:nvGrpSpPr>
        <p:grpSpPr>
          <a:xfrm>
            <a:off x="540408" y="8170004"/>
            <a:ext cx="5849377" cy="228763"/>
            <a:chOff x="504311" y="5072343"/>
            <a:chExt cx="5849377" cy="22876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BFB329F-A36D-499E-88DE-E7917172EFC4}"/>
                </a:ext>
              </a:extLst>
            </p:cNvPr>
            <p:cNvSpPr/>
            <p:nvPr/>
          </p:nvSpPr>
          <p:spPr>
            <a:xfrm flipV="1">
              <a:off x="504311" y="5072343"/>
              <a:ext cx="5849377" cy="228763"/>
            </a:xfrm>
            <a:prstGeom prst="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50">
              <a:extLst>
                <a:ext uri="{FF2B5EF4-FFF2-40B4-BE49-F238E27FC236}">
                  <a16:creationId xmlns:a16="http://schemas.microsoft.com/office/drawing/2014/main" id="{C89E380A-5091-48F6-9502-2A6CEB4F0CB4}"/>
                </a:ext>
              </a:extLst>
            </p:cNvPr>
            <p:cNvSpPr/>
            <p:nvPr/>
          </p:nvSpPr>
          <p:spPr>
            <a:xfrm>
              <a:off x="98384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1" name="사각형: 둥근 모서리 51">
              <a:extLst>
                <a:ext uri="{FF2B5EF4-FFF2-40B4-BE49-F238E27FC236}">
                  <a16:creationId xmlns:a16="http://schemas.microsoft.com/office/drawing/2014/main" id="{B79E3F55-77FB-4047-BBD9-A4E2430C7F4F}"/>
                </a:ext>
              </a:extLst>
            </p:cNvPr>
            <p:cNvSpPr/>
            <p:nvPr/>
          </p:nvSpPr>
          <p:spPr>
            <a:xfrm>
              <a:off x="3057452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사각형: 둥근 모서리 52">
              <a:extLst>
                <a:ext uri="{FF2B5EF4-FFF2-40B4-BE49-F238E27FC236}">
                  <a16:creationId xmlns:a16="http://schemas.microsoft.com/office/drawing/2014/main" id="{24E1F4A8-72C5-48C5-BCBC-07F959C0FA27}"/>
                </a:ext>
              </a:extLst>
            </p:cNvPr>
            <p:cNvSpPr/>
            <p:nvPr/>
          </p:nvSpPr>
          <p:spPr>
            <a:xfrm>
              <a:off x="524771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3898BEB-BFA4-4AEB-8A6A-453D2F8B7ED6}"/>
              </a:ext>
            </a:extLst>
          </p:cNvPr>
          <p:cNvSpPr/>
          <p:nvPr/>
        </p:nvSpPr>
        <p:spPr>
          <a:xfrm flipV="1">
            <a:off x="504311" y="3804641"/>
            <a:ext cx="5849377" cy="228763"/>
          </a:xfrm>
          <a:prstGeom prst="rect">
            <a:avLst/>
          </a:prstGeom>
          <a:solidFill>
            <a:srgbClr val="5DD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4533291" y="2300694"/>
            <a:ext cx="1686618" cy="1728632"/>
            <a:chOff x="599396" y="2304772"/>
            <a:chExt cx="1686618" cy="1728632"/>
          </a:xfrm>
        </p:grpSpPr>
        <p:sp>
          <p:nvSpPr>
            <p:cNvPr id="30" name="사각형: 둥근 모서리 45">
              <a:extLst>
                <a:ext uri="{FF2B5EF4-FFF2-40B4-BE49-F238E27FC236}">
                  <a16:creationId xmlns:a16="http://schemas.microsoft.com/office/drawing/2014/main" id="{7A3D82F4-358A-45D8-87B8-3A49AEC03E3E}"/>
                </a:ext>
              </a:extLst>
            </p:cNvPr>
            <p:cNvSpPr/>
            <p:nvPr/>
          </p:nvSpPr>
          <p:spPr>
            <a:xfrm>
              <a:off x="599396" y="3783859"/>
              <a:ext cx="1686618" cy="2495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Methanol</a:t>
              </a:r>
            </a:p>
          </p:txBody>
        </p:sp>
        <p:pic>
          <p:nvPicPr>
            <p:cNvPr id="1026" name="Picture 2" descr="methanol에 대한 이미지 검색결과">
              <a:hlinkClick r:id="rId11"/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288" y="2304772"/>
              <a:ext cx="1557162" cy="1376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5" name="그룹 54"/>
          <p:cNvGrpSpPr/>
          <p:nvPr/>
        </p:nvGrpSpPr>
        <p:grpSpPr>
          <a:xfrm>
            <a:off x="555544" y="2372240"/>
            <a:ext cx="1686618" cy="1661164"/>
            <a:chOff x="2621787" y="2372240"/>
            <a:chExt cx="1686618" cy="1661164"/>
          </a:xfrm>
        </p:grpSpPr>
        <p:sp>
          <p:nvSpPr>
            <p:cNvPr id="57" name="사각형: 둥근 모서리 45">
              <a:extLst>
                <a:ext uri="{FF2B5EF4-FFF2-40B4-BE49-F238E27FC236}">
                  <a16:creationId xmlns:a16="http://schemas.microsoft.com/office/drawing/2014/main" id="{7A3D82F4-358A-45D8-87B8-3A49AEC03E3E}"/>
                </a:ext>
              </a:extLst>
            </p:cNvPr>
            <p:cNvSpPr/>
            <p:nvPr/>
          </p:nvSpPr>
          <p:spPr>
            <a:xfrm>
              <a:off x="2621787" y="3783859"/>
              <a:ext cx="1686618" cy="2495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Benzene</a:t>
              </a:r>
            </a:p>
          </p:txBody>
        </p:sp>
        <p:pic>
          <p:nvPicPr>
            <p:cNvPr id="1032" name="Picture 8" descr="benzene png에 대한 이미지 검색결과">
              <a:hlinkClick r:id="rId13"/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8660" y="2372240"/>
              <a:ext cx="1092871" cy="1241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그룹 55"/>
          <p:cNvGrpSpPr/>
          <p:nvPr/>
        </p:nvGrpSpPr>
        <p:grpSpPr>
          <a:xfrm>
            <a:off x="2497095" y="2729675"/>
            <a:ext cx="1686618" cy="1303729"/>
            <a:chOff x="4533291" y="2729675"/>
            <a:chExt cx="1686618" cy="1303729"/>
          </a:xfrm>
        </p:grpSpPr>
        <p:sp>
          <p:nvSpPr>
            <p:cNvPr id="59" name="사각형: 둥근 모서리 45">
              <a:extLst>
                <a:ext uri="{FF2B5EF4-FFF2-40B4-BE49-F238E27FC236}">
                  <a16:creationId xmlns:a16="http://schemas.microsoft.com/office/drawing/2014/main" id="{7A3D82F4-358A-45D8-87B8-3A49AEC03E3E}"/>
                </a:ext>
              </a:extLst>
            </p:cNvPr>
            <p:cNvSpPr/>
            <p:nvPr/>
          </p:nvSpPr>
          <p:spPr>
            <a:xfrm>
              <a:off x="4533291" y="3783859"/>
              <a:ext cx="1686618" cy="2495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Hexane</a:t>
              </a:r>
            </a:p>
          </p:txBody>
        </p:sp>
        <p:pic>
          <p:nvPicPr>
            <p:cNvPr id="1034" name="Picture 10" descr="Hexane에 대한 이미지 검색결과">
              <a:hlinkClick r:id="rId15"/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02" b="35803"/>
            <a:stretch/>
          </p:blipFill>
          <p:spPr bwMode="auto">
            <a:xfrm>
              <a:off x="4664640" y="2729675"/>
              <a:ext cx="1480960" cy="435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TextBox 59"/>
          <p:cNvSpPr txBox="1"/>
          <p:nvPr/>
        </p:nvSpPr>
        <p:spPr>
          <a:xfrm>
            <a:off x="5239988" y="1383578"/>
            <a:ext cx="1400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이름순</a:t>
            </a:r>
            <a:r>
              <a:rPr lang="ko-KR" altLang="en-US" sz="2000" b="1" spc="-100" dirty="0">
                <a:latin typeface="+mn-ea"/>
              </a:rPr>
              <a:t>↓</a:t>
            </a:r>
            <a:endParaRPr lang="en-US" altLang="ko-KR" sz="2000" b="1" dirty="0">
              <a:latin typeface="+mn-ea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304709" y="2111042"/>
            <a:ext cx="6276097" cy="6220819"/>
            <a:chOff x="7125129" y="1800187"/>
            <a:chExt cx="6276097" cy="6220819"/>
          </a:xfrm>
        </p:grpSpPr>
        <p:grpSp>
          <p:nvGrpSpPr>
            <p:cNvPr id="58" name="그룹 57"/>
            <p:cNvGrpSpPr/>
            <p:nvPr/>
          </p:nvGrpSpPr>
          <p:grpSpPr>
            <a:xfrm>
              <a:off x="7125129" y="1800187"/>
              <a:ext cx="6276097" cy="6046459"/>
              <a:chOff x="7222232" y="2045514"/>
              <a:chExt cx="6276097" cy="6046459"/>
            </a:xfrm>
          </p:grpSpPr>
          <p:grpSp>
            <p:nvGrpSpPr>
              <p:cNvPr id="74" name="그룹 73"/>
              <p:cNvGrpSpPr/>
              <p:nvPr/>
            </p:nvGrpSpPr>
            <p:grpSpPr>
              <a:xfrm>
                <a:off x="7222232" y="2045514"/>
                <a:ext cx="6276097" cy="6046459"/>
                <a:chOff x="7222232" y="2045514"/>
                <a:chExt cx="6276097" cy="6046459"/>
              </a:xfrm>
            </p:grpSpPr>
            <p:sp>
              <p:nvSpPr>
                <p:cNvPr id="77" name="모서리가 둥근 직사각형 26">
                  <a:extLst>
                    <a:ext uri="{FF2B5EF4-FFF2-40B4-BE49-F238E27FC236}">
                      <a16:creationId xmlns:a16="http://schemas.microsoft.com/office/drawing/2014/main" id="{9EE97AA1-BD99-4A87-8B84-45FC7997FB8A}"/>
                    </a:ext>
                  </a:extLst>
                </p:cNvPr>
                <p:cNvSpPr/>
                <p:nvPr/>
              </p:nvSpPr>
              <p:spPr>
                <a:xfrm>
                  <a:off x="7222232" y="2045514"/>
                  <a:ext cx="6276097" cy="6046459"/>
                </a:xfrm>
                <a:prstGeom prst="roundRect">
                  <a:avLst/>
                </a:prstGeom>
                <a:solidFill>
                  <a:schemeClr val="bg1"/>
                </a:solidFill>
                <a:ln w="76200">
                  <a:solidFill>
                    <a:srgbClr val="32B87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모서리가 둥근 직사각형 30">
                  <a:extLst>
                    <a:ext uri="{FF2B5EF4-FFF2-40B4-BE49-F238E27FC236}">
                      <a16:creationId xmlns:a16="http://schemas.microsoft.com/office/drawing/2014/main" id="{7B9EFCBA-5EF6-417A-B7A6-D934B607E5EF}"/>
                    </a:ext>
                  </a:extLst>
                </p:cNvPr>
                <p:cNvSpPr/>
                <p:nvPr/>
              </p:nvSpPr>
              <p:spPr>
                <a:xfrm>
                  <a:off x="7222233" y="2754095"/>
                  <a:ext cx="627609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2B878"/>
                </a:solidFill>
                <a:ln>
                  <a:solidFill>
                    <a:srgbClr val="32B87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3896283-3F8B-4F41-B3E7-62AFD62588BA}"/>
                  </a:ext>
                </a:extLst>
              </p:cNvPr>
              <p:cNvSpPr txBox="1"/>
              <p:nvPr/>
            </p:nvSpPr>
            <p:spPr>
              <a:xfrm>
                <a:off x="8630262" y="2186652"/>
                <a:ext cx="3526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/>
                  <a:t>‘Benzene’ </a:t>
                </a:r>
                <a:r>
                  <a:rPr lang="ko-KR" altLang="en-US" sz="2400" b="1" dirty="0"/>
                  <a:t>약품 정보</a:t>
                </a:r>
                <a:endParaRPr lang="ko-KR" altLang="en-US" sz="2000" b="1" dirty="0">
                  <a:latin typeface="+mn-ea"/>
                </a:endParaRPr>
              </a:p>
            </p:txBody>
          </p:sp>
          <p:sp>
            <p:nvSpPr>
              <p:cNvPr id="76" name="Cross 48">
                <a:extLst>
                  <a:ext uri="{FF2B5EF4-FFF2-40B4-BE49-F238E27FC236}">
                    <a16:creationId xmlns:a16="http://schemas.microsoft.com/office/drawing/2014/main" id="{3911ABE2-D904-4319-B8F7-1E7D86FA94DF}"/>
                  </a:ext>
                </a:extLst>
              </p:cNvPr>
              <p:cNvSpPr/>
              <p:nvPr/>
            </p:nvSpPr>
            <p:spPr>
              <a:xfrm rot="2700000">
                <a:off x="12573940" y="2237001"/>
                <a:ext cx="342740" cy="362497"/>
              </a:xfrm>
              <a:prstGeom prst="plus">
                <a:avLst>
                  <a:gd name="adj" fmla="val 43403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7529094" y="2792980"/>
              <a:ext cx="5534984" cy="2296688"/>
              <a:chOff x="7649615" y="3753614"/>
              <a:chExt cx="5534984" cy="2296688"/>
            </a:xfrm>
          </p:grpSpPr>
          <p:sp>
            <p:nvSpPr>
              <p:cNvPr id="66" name="모서리가 둥근 직사각형 26">
                <a:extLst>
                  <a:ext uri="{FF2B5EF4-FFF2-40B4-BE49-F238E27FC236}">
                    <a16:creationId xmlns:a16="http://schemas.microsoft.com/office/drawing/2014/main" id="{F5DD913C-42FA-4882-B80C-2D194176156A}"/>
                  </a:ext>
                </a:extLst>
              </p:cNvPr>
              <p:cNvSpPr/>
              <p:nvPr/>
            </p:nvSpPr>
            <p:spPr>
              <a:xfrm>
                <a:off x="7649615" y="3753614"/>
                <a:ext cx="5534984" cy="229668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32B8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8" name="Picture 8" descr="benzene png에 대한 이미지 검색결과">
                <a:hlinkClick r:id="rId13"/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8055" y="4020303"/>
                <a:ext cx="1092871" cy="12412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TextBox 68"/>
              <p:cNvSpPr txBox="1"/>
              <p:nvPr/>
            </p:nvSpPr>
            <p:spPr>
              <a:xfrm>
                <a:off x="8051601" y="5333755"/>
                <a:ext cx="12057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+mn-ea"/>
                  </a:rPr>
                  <a:t>Benzene</a:t>
                </a:r>
                <a:endParaRPr lang="ko-KR" altLang="en-US" sz="2000" b="1" dirty="0">
                  <a:latin typeface="+mn-ea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9623625" y="4938625"/>
                <a:ext cx="32492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latin typeface="+mn-ea"/>
                  </a:rPr>
                  <a:t>MW       78.11g/</a:t>
                </a:r>
                <a:r>
                  <a:rPr lang="en-US" altLang="ko-KR" sz="2000" b="1" dirty="0" err="1">
                    <a:latin typeface="+mn-ea"/>
                  </a:rPr>
                  <a:t>mol</a:t>
                </a:r>
                <a:endParaRPr lang="ko-KR" altLang="en-US" sz="2000" b="1" dirty="0">
                  <a:latin typeface="+mn-ea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9623625" y="5406172"/>
                <a:ext cx="32492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 err="1">
                    <a:latin typeface="+mn-ea"/>
                  </a:rPr>
                  <a:t>mp</a:t>
                </a:r>
                <a:r>
                  <a:rPr lang="en-US" altLang="ko-KR" sz="2000" b="1" dirty="0">
                    <a:latin typeface="+mn-ea"/>
                  </a:rPr>
                  <a:t>/</a:t>
                </a:r>
                <a:r>
                  <a:rPr lang="en-US" altLang="ko-KR" sz="2000" b="1" dirty="0" err="1">
                    <a:latin typeface="+mn-ea"/>
                  </a:rPr>
                  <a:t>bp</a:t>
                </a:r>
                <a:r>
                  <a:rPr lang="en-US" altLang="ko-KR" sz="2000" b="1" dirty="0">
                    <a:latin typeface="+mn-ea"/>
                  </a:rPr>
                  <a:t>   5.5 ℃ / 80.1 ℃</a:t>
                </a:r>
                <a:endParaRPr lang="ko-KR" altLang="en-US" sz="2000" b="1" dirty="0">
                  <a:latin typeface="+mn-ea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9623625" y="4035679"/>
                <a:ext cx="32492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latin typeface="+mn-ea"/>
                  </a:rPr>
                  <a:t>CAS No. 71-43-2</a:t>
                </a:r>
                <a:endParaRPr lang="ko-KR" altLang="en-US" sz="2000" b="1" dirty="0">
                  <a:latin typeface="+mn-ea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9623625" y="4453427"/>
                <a:ext cx="32492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latin typeface="+mn-ea"/>
                  </a:rPr>
                  <a:t>Formula C</a:t>
                </a:r>
                <a:r>
                  <a:rPr lang="en-US" altLang="ko-KR" sz="2000" b="1" baseline="-25000" dirty="0">
                    <a:latin typeface="+mn-ea"/>
                  </a:rPr>
                  <a:t>6</a:t>
                </a:r>
                <a:r>
                  <a:rPr lang="en-US" altLang="ko-KR" sz="2000" b="1" dirty="0">
                    <a:latin typeface="+mn-ea"/>
                  </a:rPr>
                  <a:t>H</a:t>
                </a:r>
                <a:r>
                  <a:rPr lang="en-US" altLang="ko-KR" sz="2000" b="1" baseline="-25000" dirty="0">
                    <a:latin typeface="+mn-ea"/>
                  </a:rPr>
                  <a:t>6</a:t>
                </a:r>
                <a:endParaRPr lang="ko-KR" altLang="en-US" sz="2000" b="1" baseline="-25000" dirty="0">
                  <a:latin typeface="+mn-ea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7840757" y="6632133"/>
              <a:ext cx="3245373" cy="1388873"/>
              <a:chOff x="7955744" y="6181523"/>
              <a:chExt cx="3245373" cy="1388873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B237D7F5-3C07-4604-B971-37F40CF36177}"/>
                  </a:ext>
                </a:extLst>
              </p:cNvPr>
              <p:cNvSpPr/>
              <p:nvPr/>
            </p:nvSpPr>
            <p:spPr>
              <a:xfrm>
                <a:off x="7955744" y="6181523"/>
                <a:ext cx="1764000" cy="454231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rgbClr val="5DD3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100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237D7F5-3C07-4604-B971-37F40CF36177}"/>
                  </a:ext>
                </a:extLst>
              </p:cNvPr>
              <p:cNvSpPr/>
              <p:nvPr/>
            </p:nvSpPr>
            <p:spPr>
              <a:xfrm>
                <a:off x="9869117" y="6181523"/>
                <a:ext cx="1332000" cy="454231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rgbClr val="5DD3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</a:rPr>
                  <a:t>단위 </a:t>
                </a:r>
                <a:r>
                  <a:rPr lang="ko-KR" altLang="en-US" b="1" spc="-100" dirty="0">
                    <a:solidFill>
                      <a:schemeClr val="tx1"/>
                    </a:solidFill>
                    <a:latin typeface="+mn-ea"/>
                  </a:rPr>
                  <a:t>↓</a:t>
                </a:r>
                <a:endParaRPr lang="en-US" altLang="ko-KR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B237D7F5-3C07-4604-B971-37F40CF36177}"/>
                  </a:ext>
                </a:extLst>
              </p:cNvPr>
              <p:cNvSpPr/>
              <p:nvPr/>
            </p:nvSpPr>
            <p:spPr>
              <a:xfrm>
                <a:off x="9869117" y="7116165"/>
                <a:ext cx="1332000" cy="454231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rgbClr val="5DD3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  <a:latin typeface="+mn-ea"/>
                  </a:rPr>
                  <a:t>부피 </a:t>
                </a:r>
                <a:r>
                  <a:rPr lang="en-US" altLang="ko-KR" b="1" dirty="0">
                    <a:solidFill>
                      <a:schemeClr val="tx1"/>
                    </a:solidFill>
                    <a:latin typeface="+mn-ea"/>
                  </a:rPr>
                  <a:t>(mL)</a:t>
                </a: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B237D7F5-3C07-4604-B971-37F40CF36177}"/>
                  </a:ext>
                </a:extLst>
              </p:cNvPr>
              <p:cNvSpPr/>
              <p:nvPr/>
            </p:nvSpPr>
            <p:spPr>
              <a:xfrm>
                <a:off x="9869117" y="6649286"/>
                <a:ext cx="1332000" cy="454231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rgbClr val="5DD3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  <a:latin typeface="+mn-ea"/>
                  </a:rPr>
                  <a:t>질량 </a:t>
                </a:r>
                <a:r>
                  <a:rPr lang="en-US" altLang="ko-KR" b="1" dirty="0">
                    <a:solidFill>
                      <a:schemeClr val="tx1"/>
                    </a:solidFill>
                    <a:latin typeface="+mn-ea"/>
                  </a:rPr>
                  <a:t>(g)</a:t>
                </a:r>
              </a:p>
            </p:txBody>
          </p:sp>
        </p:grp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3399BCE-2591-0747-B45D-C1B4CD31064A}"/>
              </a:ext>
            </a:extLst>
          </p:cNvPr>
          <p:cNvSpPr/>
          <p:nvPr/>
        </p:nvSpPr>
        <p:spPr>
          <a:xfrm>
            <a:off x="1019945" y="7554657"/>
            <a:ext cx="1764000" cy="454231"/>
          </a:xfrm>
          <a:prstGeom prst="rect">
            <a:avLst/>
          </a:prstGeom>
          <a:solidFill>
            <a:schemeClr val="bg1"/>
          </a:solidFill>
          <a:ln w="50800">
            <a:solidFill>
              <a:srgbClr val="5DD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폐기하기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0" y="8559800"/>
            <a:ext cx="6858000" cy="1330743"/>
            <a:chOff x="0" y="8559800"/>
            <a:chExt cx="6858000" cy="1330743"/>
          </a:xfrm>
        </p:grpSpPr>
        <p:grpSp>
          <p:nvGrpSpPr>
            <p:cNvPr id="97" name="그룹 96"/>
            <p:cNvGrpSpPr/>
            <p:nvPr/>
          </p:nvGrpSpPr>
          <p:grpSpPr>
            <a:xfrm>
              <a:off x="0" y="8559800"/>
              <a:ext cx="6858000" cy="1330743"/>
              <a:chOff x="0" y="8559800"/>
              <a:chExt cx="6858000" cy="1330743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0" y="8559800"/>
                <a:ext cx="6858000" cy="103515"/>
              </a:xfrm>
              <a:prstGeom prst="rect">
                <a:avLst/>
              </a:prstGeom>
              <a:solidFill>
                <a:srgbClr val="5DD3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0" name="그룹 99"/>
              <p:cNvGrpSpPr/>
              <p:nvPr/>
            </p:nvGrpSpPr>
            <p:grpSpPr>
              <a:xfrm>
                <a:off x="5373702" y="8864600"/>
                <a:ext cx="1266791" cy="1013243"/>
                <a:chOff x="5373702" y="8864600"/>
                <a:chExt cx="1266791" cy="1013243"/>
              </a:xfrm>
            </p:grpSpPr>
            <p:pic>
              <p:nvPicPr>
                <p:cNvPr id="110" name="그림 109"/>
                <p:cNvPicPr>
                  <a:picLocks noChangeAspect="1"/>
                </p:cNvPicPr>
                <p:nvPr/>
              </p:nvPicPr>
              <p:blipFill>
                <a:blip r:embed="rId1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3957" y="8864600"/>
                  <a:ext cx="677512" cy="677512"/>
                </a:xfrm>
                <a:prstGeom prst="rect">
                  <a:avLst/>
                </a:prstGeom>
              </p:spPr>
            </p:pic>
            <p:sp>
              <p:nvSpPr>
                <p:cNvPr id="111" name="TextBox 110"/>
                <p:cNvSpPr txBox="1"/>
                <p:nvPr/>
              </p:nvSpPr>
              <p:spPr>
                <a:xfrm>
                  <a:off x="5373702" y="94777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my Group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01" name="그룹 100"/>
              <p:cNvGrpSpPr/>
              <p:nvPr/>
            </p:nvGrpSpPr>
            <p:grpSpPr>
              <a:xfrm>
                <a:off x="246003" y="8753224"/>
                <a:ext cx="1266791" cy="1137319"/>
                <a:chOff x="246003" y="8753224"/>
                <a:chExt cx="1266791" cy="1137319"/>
              </a:xfrm>
            </p:grpSpPr>
            <p:pic>
              <p:nvPicPr>
                <p:cNvPr id="108" name="그림 107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092" y="8753224"/>
                  <a:ext cx="711810" cy="711810"/>
                </a:xfrm>
                <a:prstGeom prst="rect">
                  <a:avLst/>
                </a:prstGeom>
              </p:spPr>
            </p:pic>
            <p:sp>
              <p:nvSpPr>
                <p:cNvPr id="109" name="TextBox 108"/>
                <p:cNvSpPr txBox="1"/>
                <p:nvPr/>
              </p:nvSpPr>
              <p:spPr>
                <a:xfrm>
                  <a:off x="246003" y="94904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  My Lab</a:t>
                  </a:r>
                  <a:endParaRPr lang="ko-KR" alt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02" name="그룹 101"/>
              <p:cNvGrpSpPr/>
              <p:nvPr/>
            </p:nvGrpSpPr>
            <p:grpSpPr>
              <a:xfrm>
                <a:off x="3661559" y="8824431"/>
                <a:ext cx="1411194" cy="1066112"/>
                <a:chOff x="3661559" y="8824431"/>
                <a:chExt cx="1411194" cy="1066112"/>
              </a:xfrm>
            </p:grpSpPr>
            <p:sp>
              <p:nvSpPr>
                <p:cNvPr id="106" name="TextBox 105"/>
                <p:cNvSpPr txBox="1"/>
                <p:nvPr/>
              </p:nvSpPr>
              <p:spPr>
                <a:xfrm>
                  <a:off x="3661559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Alarm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107" name="그림 106"/>
                <p:cNvPicPr>
                  <a:picLocks noChangeAspect="1"/>
                </p:cNvPicPr>
                <p:nvPr/>
              </p:nvPicPr>
              <p:blipFill>
                <a:blip r:embed="rId19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9295" y="8824431"/>
                  <a:ext cx="666002" cy="666002"/>
                </a:xfrm>
                <a:prstGeom prst="rect">
                  <a:avLst/>
                </a:prstGeom>
              </p:spPr>
            </p:pic>
          </p:grpSp>
          <p:grpSp>
            <p:nvGrpSpPr>
              <p:cNvPr id="103" name="그룹 102"/>
              <p:cNvGrpSpPr/>
              <p:nvPr/>
            </p:nvGrpSpPr>
            <p:grpSpPr>
              <a:xfrm>
                <a:off x="1908845" y="8794081"/>
                <a:ext cx="1411194" cy="1096462"/>
                <a:chOff x="1908845" y="8794081"/>
                <a:chExt cx="1411194" cy="1096462"/>
              </a:xfrm>
            </p:grpSpPr>
            <p:sp>
              <p:nvSpPr>
                <p:cNvPr id="104" name="TextBox 103"/>
                <p:cNvSpPr txBox="1"/>
                <p:nvPr/>
              </p:nvSpPr>
              <p:spPr>
                <a:xfrm>
                  <a:off x="1908845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Apparatus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105" name="그림 104"/>
                <p:cNvPicPr>
                  <a:picLocks noChangeAspect="1"/>
                </p:cNvPicPr>
                <p:nvPr/>
              </p:nvPicPr>
              <p:blipFill>
                <a:blip r:embed="rId20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57668" y="8794081"/>
                  <a:ext cx="726701" cy="726701"/>
                </a:xfrm>
                <a:prstGeom prst="rect">
                  <a:avLst/>
                </a:prstGeom>
              </p:spPr>
            </p:pic>
          </p:grpSp>
        </p:grpSp>
        <p:sp>
          <p:nvSpPr>
            <p:cNvPr id="98" name="Oval 31">
              <a:extLst>
                <a:ext uri="{FF2B5EF4-FFF2-40B4-BE49-F238E27FC236}">
                  <a16:creationId xmlns:a16="http://schemas.microsoft.com/office/drawing/2014/main" id="{D7FFB45D-3AC7-FD41-949F-C1083D8FA916}"/>
                </a:ext>
              </a:extLst>
            </p:cNvPr>
            <p:cNvSpPr/>
            <p:nvPr/>
          </p:nvSpPr>
          <p:spPr>
            <a:xfrm>
              <a:off x="4433769" y="8722511"/>
              <a:ext cx="468000" cy="46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+mn-ea"/>
                </a:rPr>
                <a:t>6</a:t>
              </a:r>
              <a:endParaRPr lang="en-US" sz="1200" b="1" dirty="0">
                <a:latin typeface="+mn-ea"/>
              </a:endParaRPr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28D3C0E-D53B-0345-80B4-12F8CA02E7AA}"/>
              </a:ext>
            </a:extLst>
          </p:cNvPr>
          <p:cNvSpPr/>
          <p:nvPr/>
        </p:nvSpPr>
        <p:spPr>
          <a:xfrm>
            <a:off x="4433769" y="7553259"/>
            <a:ext cx="1496119" cy="454231"/>
          </a:xfrm>
          <a:prstGeom prst="rect">
            <a:avLst/>
          </a:prstGeom>
          <a:solidFill>
            <a:schemeClr val="bg1"/>
          </a:solidFill>
          <a:ln w="50800">
            <a:solidFill>
              <a:srgbClr val="5DD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장소 수정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0F6602A-15E0-6F4F-9993-11FAFA563DF1}"/>
              </a:ext>
            </a:extLst>
          </p:cNvPr>
          <p:cNvSpPr/>
          <p:nvPr/>
        </p:nvSpPr>
        <p:spPr>
          <a:xfrm>
            <a:off x="4433769" y="6944228"/>
            <a:ext cx="1506471" cy="454231"/>
          </a:xfrm>
          <a:prstGeom prst="rect">
            <a:avLst/>
          </a:prstGeom>
          <a:solidFill>
            <a:schemeClr val="bg1"/>
          </a:solidFill>
          <a:ln w="50800">
            <a:solidFill>
              <a:srgbClr val="5DD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업데이트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BB70F48-6C6E-CE4C-95D8-5F4D851283AF}"/>
              </a:ext>
            </a:extLst>
          </p:cNvPr>
          <p:cNvSpPr/>
          <p:nvPr/>
        </p:nvSpPr>
        <p:spPr>
          <a:xfrm>
            <a:off x="4433769" y="7523172"/>
            <a:ext cx="1496119" cy="466547"/>
          </a:xfrm>
          <a:prstGeom prst="rect">
            <a:avLst/>
          </a:prstGeom>
          <a:solidFill>
            <a:srgbClr val="32B878"/>
          </a:solidFill>
          <a:ln>
            <a:solidFill>
              <a:srgbClr val="32B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장소수정</a:t>
            </a:r>
            <a:endParaRPr lang="ko-KR" altLang="en-US" b="1" dirty="0"/>
          </a:p>
        </p:txBody>
      </p:sp>
      <p:sp>
        <p:nvSpPr>
          <p:cNvPr id="6" name="타원형 설명선[O] 5">
            <a:extLst>
              <a:ext uri="{FF2B5EF4-FFF2-40B4-BE49-F238E27FC236}">
                <a16:creationId xmlns:a16="http://schemas.microsoft.com/office/drawing/2014/main" id="{C452732E-800D-E245-9F0E-8E90015341B4}"/>
              </a:ext>
            </a:extLst>
          </p:cNvPr>
          <p:cNvSpPr/>
          <p:nvPr/>
        </p:nvSpPr>
        <p:spPr>
          <a:xfrm>
            <a:off x="4587720" y="6181382"/>
            <a:ext cx="1980812" cy="1136105"/>
          </a:xfrm>
          <a:prstGeom prst="wedgeEllipse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보관 장소 버튼 클릭 하면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C48B4CC-CCCA-7F4F-8BCA-875658A7B34D}"/>
              </a:ext>
            </a:extLst>
          </p:cNvPr>
          <p:cNvSpPr txBox="1"/>
          <p:nvPr/>
        </p:nvSpPr>
        <p:spPr>
          <a:xfrm>
            <a:off x="803952" y="5460638"/>
            <a:ext cx="5127699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>
                <a:latin typeface="+mn-ea"/>
              </a:rPr>
              <a:t>보관 장소 </a:t>
            </a:r>
            <a:r>
              <a:rPr lang="en-US" altLang="ko-KR" sz="1400" b="1" dirty="0">
                <a:latin typeface="+mn-ea"/>
              </a:rPr>
              <a:t>: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ko-KR" altLang="en-US" sz="1400" b="1" dirty="0" err="1">
                <a:latin typeface="+mn-ea"/>
              </a:rPr>
              <a:t>시약장</a:t>
            </a:r>
            <a:endParaRPr lang="en-US" altLang="ko-KR" sz="14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>
                <a:latin typeface="+mn-ea"/>
              </a:rPr>
              <a:t>약품 등록일 </a:t>
            </a:r>
            <a:r>
              <a:rPr lang="en-US" altLang="ko-KR" sz="1400" b="1" dirty="0">
                <a:latin typeface="+mn-ea"/>
              </a:rPr>
              <a:t>: 2017.10.09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>
                <a:latin typeface="+mn-ea"/>
              </a:rPr>
              <a:t>약품 유효기간 </a:t>
            </a:r>
            <a:r>
              <a:rPr lang="en-US" altLang="ko-KR" sz="1400" b="1" dirty="0">
                <a:latin typeface="+mn-ea"/>
              </a:rPr>
              <a:t>:  2019.10.09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>
                <a:latin typeface="+mn-ea"/>
              </a:rPr>
              <a:t>사용 후 남은 양 </a:t>
            </a:r>
            <a:r>
              <a:rPr lang="en-US" altLang="ko-KR" sz="1400" b="1" dirty="0">
                <a:latin typeface="+mn-ea"/>
              </a:rPr>
              <a:t>: 50% (250mL/500mL)</a:t>
            </a:r>
          </a:p>
        </p:txBody>
      </p:sp>
    </p:spTree>
    <p:extLst>
      <p:ext uri="{BB962C8B-B14F-4D97-AF65-F5344CB8AC3E}">
        <p14:creationId xmlns:p14="http://schemas.microsoft.com/office/powerpoint/2010/main" val="174211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145169"/>
            <a:ext cx="6858000" cy="1003527"/>
            <a:chOff x="0" y="145169"/>
            <a:chExt cx="6858000" cy="1003527"/>
          </a:xfrm>
        </p:grpSpPr>
        <p:sp>
          <p:nvSpPr>
            <p:cNvPr id="4" name="직사각형 3"/>
            <p:cNvSpPr/>
            <p:nvPr/>
          </p:nvSpPr>
          <p:spPr>
            <a:xfrm flipV="1">
              <a:off x="0" y="1054099"/>
              <a:ext cx="6858000" cy="94597"/>
            </a:xfrm>
            <a:prstGeom prst="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9909" y="444499"/>
              <a:ext cx="457200" cy="4572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521019" y="145169"/>
              <a:ext cx="22033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solidFill>
                    <a:srgbClr val="32B87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rPr>
                <a:t>SYLVY</a:t>
              </a:r>
              <a:endParaRPr lang="ko-KR" altLang="en-US" sz="5400" b="1" dirty="0">
                <a:solidFill>
                  <a:srgbClr val="32B8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9758" y="293938"/>
              <a:ext cx="671261" cy="671261"/>
            </a:xfrm>
            <a:prstGeom prst="rect">
              <a:avLst/>
            </a:prstGeom>
          </p:spPr>
        </p:pic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D5DC4E2-76D6-492B-9D9B-6FFB98D574DA}"/>
              </a:ext>
            </a:extLst>
          </p:cNvPr>
          <p:cNvSpPr/>
          <p:nvPr/>
        </p:nvSpPr>
        <p:spPr>
          <a:xfrm>
            <a:off x="326618" y="1345372"/>
            <a:ext cx="1027768" cy="566780"/>
          </a:xfrm>
          <a:prstGeom prst="rect">
            <a:avLst/>
          </a:prstGeom>
          <a:solidFill>
            <a:schemeClr val="bg1"/>
          </a:solidFill>
          <a:ln w="50800">
            <a:solidFill>
              <a:srgbClr val="5DD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+mn-ea"/>
              </a:rPr>
              <a:t>▼ 이름</a:t>
            </a:r>
            <a:endParaRPr 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사각형: 둥근 모서리 7">
            <a:extLst>
              <a:ext uri="{FF2B5EF4-FFF2-40B4-BE49-F238E27FC236}">
                <a16:creationId xmlns:a16="http://schemas.microsoft.com/office/drawing/2014/main" id="{B3DE21B8-82EA-493C-88CD-296ACB70CE00}"/>
              </a:ext>
            </a:extLst>
          </p:cNvPr>
          <p:cNvSpPr/>
          <p:nvPr/>
        </p:nvSpPr>
        <p:spPr>
          <a:xfrm>
            <a:off x="1544327" y="1332378"/>
            <a:ext cx="2815554" cy="513297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5DD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그래픽 29" descr="돋보기">
            <a:extLst>
              <a:ext uri="{FF2B5EF4-FFF2-40B4-BE49-F238E27FC236}">
                <a16:creationId xmlns:a16="http://schemas.microsoft.com/office/drawing/2014/main" id="{9A20A2C7-0CBE-4FAC-AA11-0F050FA732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9918" y="1257604"/>
            <a:ext cx="662843" cy="662843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536763" y="4363633"/>
            <a:ext cx="1692000" cy="1692000"/>
            <a:chOff x="536763" y="4363633"/>
            <a:chExt cx="1692000" cy="1692000"/>
          </a:xfrm>
        </p:grpSpPr>
        <p:pic>
          <p:nvPicPr>
            <p:cNvPr id="18" name="그래픽 39" descr="플라스크">
              <a:extLst>
                <a:ext uri="{FF2B5EF4-FFF2-40B4-BE49-F238E27FC236}">
                  <a16:creationId xmlns:a16="http://schemas.microsoft.com/office/drawing/2014/main" id="{230098B5-A2EB-4D0A-BB93-E2307332B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36763" y="4363633"/>
              <a:ext cx="1692000" cy="1692000"/>
            </a:xfrm>
            <a:prstGeom prst="rect">
              <a:avLst/>
            </a:prstGeom>
          </p:spPr>
        </p:pic>
        <p:pic>
          <p:nvPicPr>
            <p:cNvPr id="22" name="그래픽 26" descr="추가">
              <a:extLst>
                <a:ext uri="{FF2B5EF4-FFF2-40B4-BE49-F238E27FC236}">
                  <a16:creationId xmlns:a16="http://schemas.microsoft.com/office/drawing/2014/main" id="{594662A5-06A1-4394-B52C-353798893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82508" y="5022979"/>
              <a:ext cx="828000" cy="828000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F85028-828D-41A6-B301-70A4E51C0A7E}"/>
              </a:ext>
            </a:extLst>
          </p:cNvPr>
          <p:cNvGrpSpPr/>
          <p:nvPr/>
        </p:nvGrpSpPr>
        <p:grpSpPr>
          <a:xfrm>
            <a:off x="540408" y="6100482"/>
            <a:ext cx="5849377" cy="228763"/>
            <a:chOff x="504311" y="5072343"/>
            <a:chExt cx="5849377" cy="22876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BFB329F-A36D-499E-88DE-E7917172EFC4}"/>
                </a:ext>
              </a:extLst>
            </p:cNvPr>
            <p:cNvSpPr/>
            <p:nvPr/>
          </p:nvSpPr>
          <p:spPr>
            <a:xfrm flipV="1">
              <a:off x="504311" y="5072343"/>
              <a:ext cx="5849377" cy="228763"/>
            </a:xfrm>
            <a:prstGeom prst="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50">
              <a:extLst>
                <a:ext uri="{FF2B5EF4-FFF2-40B4-BE49-F238E27FC236}">
                  <a16:creationId xmlns:a16="http://schemas.microsoft.com/office/drawing/2014/main" id="{C89E380A-5091-48F6-9502-2A6CEB4F0CB4}"/>
                </a:ext>
              </a:extLst>
            </p:cNvPr>
            <p:cNvSpPr/>
            <p:nvPr/>
          </p:nvSpPr>
          <p:spPr>
            <a:xfrm>
              <a:off x="98384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사각형: 둥근 모서리 51">
              <a:extLst>
                <a:ext uri="{FF2B5EF4-FFF2-40B4-BE49-F238E27FC236}">
                  <a16:creationId xmlns:a16="http://schemas.microsoft.com/office/drawing/2014/main" id="{B79E3F55-77FB-4047-BBD9-A4E2430C7F4F}"/>
                </a:ext>
              </a:extLst>
            </p:cNvPr>
            <p:cNvSpPr/>
            <p:nvPr/>
          </p:nvSpPr>
          <p:spPr>
            <a:xfrm>
              <a:off x="3057452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8" name="사각형: 둥근 모서리 52">
              <a:extLst>
                <a:ext uri="{FF2B5EF4-FFF2-40B4-BE49-F238E27FC236}">
                  <a16:creationId xmlns:a16="http://schemas.microsoft.com/office/drawing/2014/main" id="{24E1F4A8-72C5-48C5-BCBC-07F959C0FA27}"/>
                </a:ext>
              </a:extLst>
            </p:cNvPr>
            <p:cNvSpPr/>
            <p:nvPr/>
          </p:nvSpPr>
          <p:spPr>
            <a:xfrm>
              <a:off x="524771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1F85028-828D-41A6-B301-70A4E51C0A7E}"/>
              </a:ext>
            </a:extLst>
          </p:cNvPr>
          <p:cNvGrpSpPr/>
          <p:nvPr/>
        </p:nvGrpSpPr>
        <p:grpSpPr>
          <a:xfrm>
            <a:off x="540408" y="8170004"/>
            <a:ext cx="5849377" cy="228763"/>
            <a:chOff x="504311" y="5072343"/>
            <a:chExt cx="5849377" cy="22876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BFB329F-A36D-499E-88DE-E7917172EFC4}"/>
                </a:ext>
              </a:extLst>
            </p:cNvPr>
            <p:cNvSpPr/>
            <p:nvPr/>
          </p:nvSpPr>
          <p:spPr>
            <a:xfrm flipV="1">
              <a:off x="504311" y="5072343"/>
              <a:ext cx="5849377" cy="228763"/>
            </a:xfrm>
            <a:prstGeom prst="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50">
              <a:extLst>
                <a:ext uri="{FF2B5EF4-FFF2-40B4-BE49-F238E27FC236}">
                  <a16:creationId xmlns:a16="http://schemas.microsoft.com/office/drawing/2014/main" id="{C89E380A-5091-48F6-9502-2A6CEB4F0CB4}"/>
                </a:ext>
              </a:extLst>
            </p:cNvPr>
            <p:cNvSpPr/>
            <p:nvPr/>
          </p:nvSpPr>
          <p:spPr>
            <a:xfrm>
              <a:off x="98384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1" name="사각형: 둥근 모서리 51">
              <a:extLst>
                <a:ext uri="{FF2B5EF4-FFF2-40B4-BE49-F238E27FC236}">
                  <a16:creationId xmlns:a16="http://schemas.microsoft.com/office/drawing/2014/main" id="{B79E3F55-77FB-4047-BBD9-A4E2430C7F4F}"/>
                </a:ext>
              </a:extLst>
            </p:cNvPr>
            <p:cNvSpPr/>
            <p:nvPr/>
          </p:nvSpPr>
          <p:spPr>
            <a:xfrm>
              <a:off x="3057452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사각형: 둥근 모서리 52">
              <a:extLst>
                <a:ext uri="{FF2B5EF4-FFF2-40B4-BE49-F238E27FC236}">
                  <a16:creationId xmlns:a16="http://schemas.microsoft.com/office/drawing/2014/main" id="{24E1F4A8-72C5-48C5-BCBC-07F959C0FA27}"/>
                </a:ext>
              </a:extLst>
            </p:cNvPr>
            <p:cNvSpPr/>
            <p:nvPr/>
          </p:nvSpPr>
          <p:spPr>
            <a:xfrm>
              <a:off x="524771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3898BEB-BFA4-4AEB-8A6A-453D2F8B7ED6}"/>
              </a:ext>
            </a:extLst>
          </p:cNvPr>
          <p:cNvSpPr/>
          <p:nvPr/>
        </p:nvSpPr>
        <p:spPr>
          <a:xfrm flipV="1">
            <a:off x="504311" y="3804641"/>
            <a:ext cx="5849377" cy="228763"/>
          </a:xfrm>
          <a:prstGeom prst="rect">
            <a:avLst/>
          </a:prstGeom>
          <a:solidFill>
            <a:srgbClr val="5DD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4533291" y="2300694"/>
            <a:ext cx="1686618" cy="1728632"/>
            <a:chOff x="599396" y="2304772"/>
            <a:chExt cx="1686618" cy="1728632"/>
          </a:xfrm>
        </p:grpSpPr>
        <p:sp>
          <p:nvSpPr>
            <p:cNvPr id="30" name="사각형: 둥근 모서리 45">
              <a:extLst>
                <a:ext uri="{FF2B5EF4-FFF2-40B4-BE49-F238E27FC236}">
                  <a16:creationId xmlns:a16="http://schemas.microsoft.com/office/drawing/2014/main" id="{7A3D82F4-358A-45D8-87B8-3A49AEC03E3E}"/>
                </a:ext>
              </a:extLst>
            </p:cNvPr>
            <p:cNvSpPr/>
            <p:nvPr/>
          </p:nvSpPr>
          <p:spPr>
            <a:xfrm>
              <a:off x="599396" y="3783859"/>
              <a:ext cx="1686618" cy="2495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Methanol</a:t>
              </a:r>
            </a:p>
          </p:txBody>
        </p:sp>
        <p:pic>
          <p:nvPicPr>
            <p:cNvPr id="1026" name="Picture 2" descr="methanol에 대한 이미지 검색결과">
              <a:hlinkClick r:id="rId11"/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288" y="2304772"/>
              <a:ext cx="1557162" cy="1376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5" name="그룹 54"/>
          <p:cNvGrpSpPr/>
          <p:nvPr/>
        </p:nvGrpSpPr>
        <p:grpSpPr>
          <a:xfrm>
            <a:off x="555544" y="2372240"/>
            <a:ext cx="1686618" cy="1661164"/>
            <a:chOff x="2621787" y="2372240"/>
            <a:chExt cx="1686618" cy="1661164"/>
          </a:xfrm>
        </p:grpSpPr>
        <p:sp>
          <p:nvSpPr>
            <p:cNvPr id="57" name="사각형: 둥근 모서리 45">
              <a:extLst>
                <a:ext uri="{FF2B5EF4-FFF2-40B4-BE49-F238E27FC236}">
                  <a16:creationId xmlns:a16="http://schemas.microsoft.com/office/drawing/2014/main" id="{7A3D82F4-358A-45D8-87B8-3A49AEC03E3E}"/>
                </a:ext>
              </a:extLst>
            </p:cNvPr>
            <p:cNvSpPr/>
            <p:nvPr/>
          </p:nvSpPr>
          <p:spPr>
            <a:xfrm>
              <a:off x="2621787" y="3783859"/>
              <a:ext cx="1686618" cy="2495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Benzene</a:t>
              </a:r>
            </a:p>
          </p:txBody>
        </p:sp>
        <p:pic>
          <p:nvPicPr>
            <p:cNvPr id="1032" name="Picture 8" descr="benzene png에 대한 이미지 검색결과">
              <a:hlinkClick r:id="rId13"/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8660" y="2372240"/>
              <a:ext cx="1092871" cy="1241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그룹 55"/>
          <p:cNvGrpSpPr/>
          <p:nvPr/>
        </p:nvGrpSpPr>
        <p:grpSpPr>
          <a:xfrm>
            <a:off x="2497095" y="2729675"/>
            <a:ext cx="1686618" cy="1303729"/>
            <a:chOff x="4533291" y="2729675"/>
            <a:chExt cx="1686618" cy="1303729"/>
          </a:xfrm>
        </p:grpSpPr>
        <p:sp>
          <p:nvSpPr>
            <p:cNvPr id="59" name="사각형: 둥근 모서리 45">
              <a:extLst>
                <a:ext uri="{FF2B5EF4-FFF2-40B4-BE49-F238E27FC236}">
                  <a16:creationId xmlns:a16="http://schemas.microsoft.com/office/drawing/2014/main" id="{7A3D82F4-358A-45D8-87B8-3A49AEC03E3E}"/>
                </a:ext>
              </a:extLst>
            </p:cNvPr>
            <p:cNvSpPr/>
            <p:nvPr/>
          </p:nvSpPr>
          <p:spPr>
            <a:xfrm>
              <a:off x="4533291" y="3783859"/>
              <a:ext cx="1686618" cy="2495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Hexane</a:t>
              </a:r>
            </a:p>
          </p:txBody>
        </p:sp>
        <p:pic>
          <p:nvPicPr>
            <p:cNvPr id="1034" name="Picture 10" descr="Hexane에 대한 이미지 검색결과">
              <a:hlinkClick r:id="rId15"/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02" b="35803"/>
            <a:stretch/>
          </p:blipFill>
          <p:spPr bwMode="auto">
            <a:xfrm>
              <a:off x="4664640" y="2729675"/>
              <a:ext cx="1480960" cy="435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TextBox 59"/>
          <p:cNvSpPr txBox="1"/>
          <p:nvPr/>
        </p:nvSpPr>
        <p:spPr>
          <a:xfrm>
            <a:off x="5239988" y="1383578"/>
            <a:ext cx="1400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이름순</a:t>
            </a:r>
            <a:r>
              <a:rPr lang="ko-KR" altLang="en-US" sz="2000" b="1" spc="-100" dirty="0">
                <a:latin typeface="+mn-ea"/>
              </a:rPr>
              <a:t>↓</a:t>
            </a:r>
            <a:endParaRPr lang="en-US" altLang="ko-KR" sz="2000" b="1" dirty="0">
              <a:latin typeface="+mn-ea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308476" y="2064349"/>
            <a:ext cx="6276097" cy="6046459"/>
            <a:chOff x="7125129" y="1800187"/>
            <a:chExt cx="6276097" cy="6046459"/>
          </a:xfrm>
        </p:grpSpPr>
        <p:grpSp>
          <p:nvGrpSpPr>
            <p:cNvPr id="58" name="그룹 57"/>
            <p:cNvGrpSpPr/>
            <p:nvPr/>
          </p:nvGrpSpPr>
          <p:grpSpPr>
            <a:xfrm>
              <a:off x="7125129" y="1800187"/>
              <a:ext cx="6276097" cy="6046459"/>
              <a:chOff x="7222232" y="2045514"/>
              <a:chExt cx="6276097" cy="6046459"/>
            </a:xfrm>
          </p:grpSpPr>
          <p:grpSp>
            <p:nvGrpSpPr>
              <p:cNvPr id="74" name="그룹 73"/>
              <p:cNvGrpSpPr/>
              <p:nvPr/>
            </p:nvGrpSpPr>
            <p:grpSpPr>
              <a:xfrm>
                <a:off x="7222232" y="2045514"/>
                <a:ext cx="6276097" cy="6046459"/>
                <a:chOff x="7222232" y="2045514"/>
                <a:chExt cx="6276097" cy="6046459"/>
              </a:xfrm>
            </p:grpSpPr>
            <p:sp>
              <p:nvSpPr>
                <p:cNvPr id="77" name="모서리가 둥근 직사각형 26">
                  <a:extLst>
                    <a:ext uri="{FF2B5EF4-FFF2-40B4-BE49-F238E27FC236}">
                      <a16:creationId xmlns:a16="http://schemas.microsoft.com/office/drawing/2014/main" id="{9EE97AA1-BD99-4A87-8B84-45FC7997FB8A}"/>
                    </a:ext>
                  </a:extLst>
                </p:cNvPr>
                <p:cNvSpPr/>
                <p:nvPr/>
              </p:nvSpPr>
              <p:spPr>
                <a:xfrm>
                  <a:off x="7222232" y="2045514"/>
                  <a:ext cx="6276097" cy="6046459"/>
                </a:xfrm>
                <a:prstGeom prst="roundRect">
                  <a:avLst/>
                </a:prstGeom>
                <a:solidFill>
                  <a:schemeClr val="bg1"/>
                </a:solidFill>
                <a:ln w="76200">
                  <a:solidFill>
                    <a:srgbClr val="32B87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모서리가 둥근 직사각형 30">
                  <a:extLst>
                    <a:ext uri="{FF2B5EF4-FFF2-40B4-BE49-F238E27FC236}">
                      <a16:creationId xmlns:a16="http://schemas.microsoft.com/office/drawing/2014/main" id="{7B9EFCBA-5EF6-417A-B7A6-D934B607E5EF}"/>
                    </a:ext>
                  </a:extLst>
                </p:cNvPr>
                <p:cNvSpPr/>
                <p:nvPr/>
              </p:nvSpPr>
              <p:spPr>
                <a:xfrm>
                  <a:off x="7222233" y="2754095"/>
                  <a:ext cx="627609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2B878"/>
                </a:solidFill>
                <a:ln>
                  <a:solidFill>
                    <a:srgbClr val="32B87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3896283-3F8B-4F41-B3E7-62AFD62588BA}"/>
                  </a:ext>
                </a:extLst>
              </p:cNvPr>
              <p:cNvSpPr txBox="1"/>
              <p:nvPr/>
            </p:nvSpPr>
            <p:spPr>
              <a:xfrm>
                <a:off x="8630262" y="2186652"/>
                <a:ext cx="3526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/>
                  <a:t>‘Benzene’ </a:t>
                </a:r>
                <a:r>
                  <a:rPr lang="ko-KR" altLang="en-US" sz="2400" b="1" dirty="0"/>
                  <a:t>약품 정보</a:t>
                </a:r>
                <a:endParaRPr lang="ko-KR" altLang="en-US" sz="2000" b="1" dirty="0">
                  <a:latin typeface="+mn-ea"/>
                </a:endParaRPr>
              </a:p>
            </p:txBody>
          </p:sp>
          <p:sp>
            <p:nvSpPr>
              <p:cNvPr id="76" name="Cross 48">
                <a:extLst>
                  <a:ext uri="{FF2B5EF4-FFF2-40B4-BE49-F238E27FC236}">
                    <a16:creationId xmlns:a16="http://schemas.microsoft.com/office/drawing/2014/main" id="{3911ABE2-D904-4319-B8F7-1E7D86FA94DF}"/>
                  </a:ext>
                </a:extLst>
              </p:cNvPr>
              <p:cNvSpPr/>
              <p:nvPr/>
            </p:nvSpPr>
            <p:spPr>
              <a:xfrm rot="2700000">
                <a:off x="12573940" y="2237001"/>
                <a:ext cx="342740" cy="362497"/>
              </a:xfrm>
              <a:prstGeom prst="plus">
                <a:avLst>
                  <a:gd name="adj" fmla="val 43403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7529094" y="2792980"/>
              <a:ext cx="5534984" cy="2296688"/>
              <a:chOff x="7649615" y="3753614"/>
              <a:chExt cx="5534984" cy="2296688"/>
            </a:xfrm>
          </p:grpSpPr>
          <p:sp>
            <p:nvSpPr>
              <p:cNvPr id="66" name="모서리가 둥근 직사각형 26">
                <a:extLst>
                  <a:ext uri="{FF2B5EF4-FFF2-40B4-BE49-F238E27FC236}">
                    <a16:creationId xmlns:a16="http://schemas.microsoft.com/office/drawing/2014/main" id="{F5DD913C-42FA-4882-B80C-2D194176156A}"/>
                  </a:ext>
                </a:extLst>
              </p:cNvPr>
              <p:cNvSpPr/>
              <p:nvPr/>
            </p:nvSpPr>
            <p:spPr>
              <a:xfrm>
                <a:off x="7649615" y="3753614"/>
                <a:ext cx="5534984" cy="229668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32B8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8" name="Picture 8" descr="benzene png에 대한 이미지 검색결과">
                <a:hlinkClick r:id="rId13"/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8055" y="4020303"/>
                <a:ext cx="1092871" cy="12412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TextBox 68"/>
              <p:cNvSpPr txBox="1"/>
              <p:nvPr/>
            </p:nvSpPr>
            <p:spPr>
              <a:xfrm>
                <a:off x="8051601" y="5333755"/>
                <a:ext cx="12057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+mn-ea"/>
                  </a:rPr>
                  <a:t>Benzene</a:t>
                </a:r>
                <a:endParaRPr lang="ko-KR" altLang="en-US" sz="2000" b="1" dirty="0">
                  <a:latin typeface="+mn-ea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9623625" y="4938625"/>
                <a:ext cx="32492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latin typeface="+mn-ea"/>
                  </a:rPr>
                  <a:t>MW       78.11g/</a:t>
                </a:r>
                <a:r>
                  <a:rPr lang="en-US" altLang="ko-KR" sz="2000" b="1" dirty="0" err="1">
                    <a:latin typeface="+mn-ea"/>
                  </a:rPr>
                  <a:t>mol</a:t>
                </a:r>
                <a:endParaRPr lang="ko-KR" altLang="en-US" sz="2000" b="1" dirty="0">
                  <a:latin typeface="+mn-ea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9623625" y="5406172"/>
                <a:ext cx="32492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 err="1">
                    <a:latin typeface="+mn-ea"/>
                  </a:rPr>
                  <a:t>mp</a:t>
                </a:r>
                <a:r>
                  <a:rPr lang="en-US" altLang="ko-KR" sz="2000" b="1" dirty="0">
                    <a:latin typeface="+mn-ea"/>
                  </a:rPr>
                  <a:t>/</a:t>
                </a:r>
                <a:r>
                  <a:rPr lang="en-US" altLang="ko-KR" sz="2000" b="1" dirty="0" err="1">
                    <a:latin typeface="+mn-ea"/>
                  </a:rPr>
                  <a:t>bp</a:t>
                </a:r>
                <a:r>
                  <a:rPr lang="en-US" altLang="ko-KR" sz="2000" b="1" dirty="0">
                    <a:latin typeface="+mn-ea"/>
                  </a:rPr>
                  <a:t>   5.5 ℃ / 80.1 ℃</a:t>
                </a:r>
                <a:endParaRPr lang="ko-KR" altLang="en-US" sz="2000" b="1" dirty="0">
                  <a:latin typeface="+mn-ea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9623625" y="4035679"/>
                <a:ext cx="32492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latin typeface="+mn-ea"/>
                  </a:rPr>
                  <a:t>CAS No. 71-43-2</a:t>
                </a:r>
                <a:endParaRPr lang="ko-KR" altLang="en-US" sz="2000" b="1" dirty="0">
                  <a:latin typeface="+mn-ea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9623625" y="4453427"/>
                <a:ext cx="32492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latin typeface="+mn-ea"/>
                  </a:rPr>
                  <a:t>Formula C</a:t>
                </a:r>
                <a:r>
                  <a:rPr lang="en-US" altLang="ko-KR" sz="2000" b="1" baseline="-25000" dirty="0">
                    <a:latin typeface="+mn-ea"/>
                  </a:rPr>
                  <a:t>6</a:t>
                </a:r>
                <a:r>
                  <a:rPr lang="en-US" altLang="ko-KR" sz="2000" b="1" dirty="0">
                    <a:latin typeface="+mn-ea"/>
                  </a:rPr>
                  <a:t>H</a:t>
                </a:r>
                <a:r>
                  <a:rPr lang="en-US" altLang="ko-KR" sz="2000" b="1" baseline="-25000" dirty="0">
                    <a:latin typeface="+mn-ea"/>
                  </a:rPr>
                  <a:t>6</a:t>
                </a:r>
                <a:endParaRPr lang="ko-KR" altLang="en-US" sz="2000" b="1" baseline="-25000" dirty="0">
                  <a:latin typeface="+mn-ea"/>
                </a:endParaRPr>
              </a:p>
            </p:txBody>
          </p:sp>
        </p:grpSp>
      </p:grpSp>
      <p:grpSp>
        <p:nvGrpSpPr>
          <p:cNvPr id="96" name="그룹 95"/>
          <p:cNvGrpSpPr/>
          <p:nvPr/>
        </p:nvGrpSpPr>
        <p:grpSpPr>
          <a:xfrm>
            <a:off x="0" y="8559800"/>
            <a:ext cx="6858000" cy="1330743"/>
            <a:chOff x="0" y="8559800"/>
            <a:chExt cx="6858000" cy="1330743"/>
          </a:xfrm>
        </p:grpSpPr>
        <p:grpSp>
          <p:nvGrpSpPr>
            <p:cNvPr id="97" name="그룹 96"/>
            <p:cNvGrpSpPr/>
            <p:nvPr/>
          </p:nvGrpSpPr>
          <p:grpSpPr>
            <a:xfrm>
              <a:off x="0" y="8559800"/>
              <a:ext cx="6858000" cy="1330743"/>
              <a:chOff x="0" y="8559800"/>
              <a:chExt cx="6858000" cy="1330743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0" y="8559800"/>
                <a:ext cx="6858000" cy="103515"/>
              </a:xfrm>
              <a:prstGeom prst="rect">
                <a:avLst/>
              </a:prstGeom>
              <a:solidFill>
                <a:srgbClr val="5DD3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0" name="그룹 99"/>
              <p:cNvGrpSpPr/>
              <p:nvPr/>
            </p:nvGrpSpPr>
            <p:grpSpPr>
              <a:xfrm>
                <a:off x="5373702" y="8864600"/>
                <a:ext cx="1266791" cy="1013243"/>
                <a:chOff x="5373702" y="8864600"/>
                <a:chExt cx="1266791" cy="1013243"/>
              </a:xfrm>
            </p:grpSpPr>
            <p:pic>
              <p:nvPicPr>
                <p:cNvPr id="110" name="그림 109"/>
                <p:cNvPicPr>
                  <a:picLocks noChangeAspect="1"/>
                </p:cNvPicPr>
                <p:nvPr/>
              </p:nvPicPr>
              <p:blipFill>
                <a:blip r:embed="rId1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3957" y="8864600"/>
                  <a:ext cx="677512" cy="677512"/>
                </a:xfrm>
                <a:prstGeom prst="rect">
                  <a:avLst/>
                </a:prstGeom>
              </p:spPr>
            </p:pic>
            <p:sp>
              <p:nvSpPr>
                <p:cNvPr id="111" name="TextBox 110"/>
                <p:cNvSpPr txBox="1"/>
                <p:nvPr/>
              </p:nvSpPr>
              <p:spPr>
                <a:xfrm>
                  <a:off x="5373702" y="94777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my Group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01" name="그룹 100"/>
              <p:cNvGrpSpPr/>
              <p:nvPr/>
            </p:nvGrpSpPr>
            <p:grpSpPr>
              <a:xfrm>
                <a:off x="246003" y="8753224"/>
                <a:ext cx="1266791" cy="1137319"/>
                <a:chOff x="246003" y="8753224"/>
                <a:chExt cx="1266791" cy="1137319"/>
              </a:xfrm>
            </p:grpSpPr>
            <p:pic>
              <p:nvPicPr>
                <p:cNvPr id="108" name="그림 107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092" y="8753224"/>
                  <a:ext cx="711810" cy="711810"/>
                </a:xfrm>
                <a:prstGeom prst="rect">
                  <a:avLst/>
                </a:prstGeom>
              </p:spPr>
            </p:pic>
            <p:sp>
              <p:nvSpPr>
                <p:cNvPr id="109" name="TextBox 108"/>
                <p:cNvSpPr txBox="1"/>
                <p:nvPr/>
              </p:nvSpPr>
              <p:spPr>
                <a:xfrm>
                  <a:off x="246003" y="94904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  My Lab</a:t>
                  </a:r>
                  <a:endParaRPr lang="ko-KR" alt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02" name="그룹 101"/>
              <p:cNvGrpSpPr/>
              <p:nvPr/>
            </p:nvGrpSpPr>
            <p:grpSpPr>
              <a:xfrm>
                <a:off x="3661559" y="8824431"/>
                <a:ext cx="1411194" cy="1066112"/>
                <a:chOff x="3661559" y="8824431"/>
                <a:chExt cx="1411194" cy="1066112"/>
              </a:xfrm>
            </p:grpSpPr>
            <p:sp>
              <p:nvSpPr>
                <p:cNvPr id="106" name="TextBox 105"/>
                <p:cNvSpPr txBox="1"/>
                <p:nvPr/>
              </p:nvSpPr>
              <p:spPr>
                <a:xfrm>
                  <a:off x="3661559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Alarm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107" name="그림 106"/>
                <p:cNvPicPr>
                  <a:picLocks noChangeAspect="1"/>
                </p:cNvPicPr>
                <p:nvPr/>
              </p:nvPicPr>
              <p:blipFill>
                <a:blip r:embed="rId19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9295" y="8824431"/>
                  <a:ext cx="666002" cy="666002"/>
                </a:xfrm>
                <a:prstGeom prst="rect">
                  <a:avLst/>
                </a:prstGeom>
              </p:spPr>
            </p:pic>
          </p:grpSp>
          <p:grpSp>
            <p:nvGrpSpPr>
              <p:cNvPr id="103" name="그룹 102"/>
              <p:cNvGrpSpPr/>
              <p:nvPr/>
            </p:nvGrpSpPr>
            <p:grpSpPr>
              <a:xfrm>
                <a:off x="1908845" y="8794081"/>
                <a:ext cx="1411194" cy="1096462"/>
                <a:chOff x="1908845" y="8794081"/>
                <a:chExt cx="1411194" cy="1096462"/>
              </a:xfrm>
            </p:grpSpPr>
            <p:sp>
              <p:nvSpPr>
                <p:cNvPr id="104" name="TextBox 103"/>
                <p:cNvSpPr txBox="1"/>
                <p:nvPr/>
              </p:nvSpPr>
              <p:spPr>
                <a:xfrm>
                  <a:off x="1908845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Apparatus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105" name="그림 104"/>
                <p:cNvPicPr>
                  <a:picLocks noChangeAspect="1"/>
                </p:cNvPicPr>
                <p:nvPr/>
              </p:nvPicPr>
              <p:blipFill>
                <a:blip r:embed="rId20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57668" y="8794081"/>
                  <a:ext cx="726701" cy="726701"/>
                </a:xfrm>
                <a:prstGeom prst="rect">
                  <a:avLst/>
                </a:prstGeom>
              </p:spPr>
            </p:pic>
          </p:grpSp>
        </p:grpSp>
        <p:sp>
          <p:nvSpPr>
            <p:cNvPr id="98" name="Oval 31">
              <a:extLst>
                <a:ext uri="{FF2B5EF4-FFF2-40B4-BE49-F238E27FC236}">
                  <a16:creationId xmlns:a16="http://schemas.microsoft.com/office/drawing/2014/main" id="{D7FFB45D-3AC7-FD41-949F-C1083D8FA916}"/>
                </a:ext>
              </a:extLst>
            </p:cNvPr>
            <p:cNvSpPr/>
            <p:nvPr/>
          </p:nvSpPr>
          <p:spPr>
            <a:xfrm>
              <a:off x="4433769" y="8722511"/>
              <a:ext cx="468000" cy="46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+mn-ea"/>
                </a:rPr>
                <a:t>6</a:t>
              </a:r>
              <a:endParaRPr lang="en-US" sz="1200" b="1" dirty="0">
                <a:latin typeface="+mn-ea"/>
              </a:endParaRPr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28D3C0E-D53B-0345-80B4-12F8CA02E7AA}"/>
              </a:ext>
            </a:extLst>
          </p:cNvPr>
          <p:cNvSpPr/>
          <p:nvPr/>
        </p:nvSpPr>
        <p:spPr>
          <a:xfrm>
            <a:off x="4449918" y="6982455"/>
            <a:ext cx="1496119" cy="454231"/>
          </a:xfrm>
          <a:prstGeom prst="rect">
            <a:avLst/>
          </a:prstGeom>
          <a:solidFill>
            <a:schemeClr val="bg1"/>
          </a:solidFill>
          <a:ln w="50800">
            <a:solidFill>
              <a:srgbClr val="5DD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장소 수정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E75380C9-B8ED-4347-90B1-60E7F001561D}"/>
              </a:ext>
            </a:extLst>
          </p:cNvPr>
          <p:cNvSpPr/>
          <p:nvPr/>
        </p:nvSpPr>
        <p:spPr>
          <a:xfrm>
            <a:off x="952620" y="6980245"/>
            <a:ext cx="3156784" cy="458653"/>
          </a:xfrm>
          <a:prstGeom prst="rect">
            <a:avLst/>
          </a:prstGeom>
          <a:solidFill>
            <a:schemeClr val="bg1"/>
          </a:solidFill>
          <a:ln w="50800">
            <a:solidFill>
              <a:srgbClr val="5DD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보관 장소 선택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593A1BE-990B-6746-9CB0-680FB25D3422}"/>
              </a:ext>
            </a:extLst>
          </p:cNvPr>
          <p:cNvSpPr/>
          <p:nvPr/>
        </p:nvSpPr>
        <p:spPr>
          <a:xfrm>
            <a:off x="952620" y="7425955"/>
            <a:ext cx="3156784" cy="458653"/>
          </a:xfrm>
          <a:prstGeom prst="rect">
            <a:avLst/>
          </a:prstGeom>
          <a:solidFill>
            <a:schemeClr val="bg1"/>
          </a:solidFill>
          <a:ln w="50800">
            <a:solidFill>
              <a:srgbClr val="5DD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시약장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추천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2AE206F-E0FD-9242-9AC8-8F5C4E51296E}"/>
              </a:ext>
            </a:extLst>
          </p:cNvPr>
          <p:cNvSpPr/>
          <p:nvPr/>
        </p:nvSpPr>
        <p:spPr>
          <a:xfrm>
            <a:off x="952620" y="7899501"/>
            <a:ext cx="3156784" cy="458653"/>
          </a:xfrm>
          <a:prstGeom prst="rect">
            <a:avLst/>
          </a:prstGeom>
          <a:solidFill>
            <a:schemeClr val="bg1"/>
          </a:solidFill>
          <a:ln w="50800">
            <a:solidFill>
              <a:srgbClr val="5DD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장소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추가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1" name="타원형 설명선[O] 130">
            <a:extLst>
              <a:ext uri="{FF2B5EF4-FFF2-40B4-BE49-F238E27FC236}">
                <a16:creationId xmlns:a16="http://schemas.microsoft.com/office/drawing/2014/main" id="{2FE59178-9EF8-F149-B399-728784BE5063}"/>
              </a:ext>
            </a:extLst>
          </p:cNvPr>
          <p:cNvSpPr/>
          <p:nvPr/>
        </p:nvSpPr>
        <p:spPr>
          <a:xfrm>
            <a:off x="4541514" y="5546428"/>
            <a:ext cx="1980812" cy="1136105"/>
          </a:xfrm>
          <a:prstGeom prst="wedgeEllipse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보관 장소 수정 가능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608E467-CDAD-114C-A562-2EFB54D73622}"/>
              </a:ext>
            </a:extLst>
          </p:cNvPr>
          <p:cNvSpPr txBox="1"/>
          <p:nvPr/>
        </p:nvSpPr>
        <p:spPr>
          <a:xfrm>
            <a:off x="803952" y="5460638"/>
            <a:ext cx="5127699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>
                <a:latin typeface="+mn-ea"/>
              </a:rPr>
              <a:t>보관 장소 </a:t>
            </a:r>
            <a:r>
              <a:rPr lang="en-US" altLang="ko-KR" sz="1400" b="1" dirty="0">
                <a:latin typeface="+mn-ea"/>
              </a:rPr>
              <a:t>: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ko-KR" altLang="en-US" sz="1400" b="1" dirty="0" err="1">
                <a:latin typeface="+mn-ea"/>
              </a:rPr>
              <a:t>시약장</a:t>
            </a:r>
            <a:endParaRPr lang="en-US" altLang="ko-KR" sz="14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>
                <a:latin typeface="+mn-ea"/>
              </a:rPr>
              <a:t>약품 등록일 </a:t>
            </a:r>
            <a:r>
              <a:rPr lang="en-US" altLang="ko-KR" sz="1400" b="1" dirty="0">
                <a:latin typeface="+mn-ea"/>
              </a:rPr>
              <a:t>: 2017.10.09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>
                <a:latin typeface="+mn-ea"/>
              </a:rPr>
              <a:t>약품 유효기간 </a:t>
            </a:r>
            <a:r>
              <a:rPr lang="en-US" altLang="ko-KR" sz="1400" b="1" dirty="0">
                <a:latin typeface="+mn-ea"/>
              </a:rPr>
              <a:t>:  2019.10.09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>
                <a:latin typeface="+mn-ea"/>
              </a:rPr>
              <a:t>사용 후 남은 양 </a:t>
            </a:r>
            <a:r>
              <a:rPr lang="en-US" altLang="ko-KR" sz="1400" b="1" dirty="0">
                <a:latin typeface="+mn-ea"/>
              </a:rPr>
              <a:t>: 50% (250mL/500mL)</a:t>
            </a:r>
          </a:p>
        </p:txBody>
      </p:sp>
    </p:spTree>
    <p:extLst>
      <p:ext uri="{BB962C8B-B14F-4D97-AF65-F5344CB8AC3E}">
        <p14:creationId xmlns:p14="http://schemas.microsoft.com/office/powerpoint/2010/main" val="1211804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145169"/>
            <a:ext cx="6858000" cy="1003527"/>
            <a:chOff x="0" y="145169"/>
            <a:chExt cx="6858000" cy="1003527"/>
          </a:xfrm>
        </p:grpSpPr>
        <p:sp>
          <p:nvSpPr>
            <p:cNvPr id="4" name="직사각형 3"/>
            <p:cNvSpPr/>
            <p:nvPr/>
          </p:nvSpPr>
          <p:spPr>
            <a:xfrm flipV="1">
              <a:off x="0" y="1054099"/>
              <a:ext cx="6858000" cy="94597"/>
            </a:xfrm>
            <a:prstGeom prst="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9909" y="444499"/>
              <a:ext cx="457200" cy="4572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521019" y="145169"/>
              <a:ext cx="22033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solidFill>
                    <a:srgbClr val="32B87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anose="020E0502030303020204" pitchFamily="34" charset="0"/>
                </a:rPr>
                <a:t>SYLVY</a:t>
              </a:r>
              <a:endParaRPr lang="ko-KR" altLang="en-US" sz="5400" b="1" dirty="0">
                <a:solidFill>
                  <a:srgbClr val="32B8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9758" y="293938"/>
              <a:ext cx="671261" cy="671261"/>
            </a:xfrm>
            <a:prstGeom prst="rect">
              <a:avLst/>
            </a:prstGeom>
          </p:spPr>
        </p:pic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D5DC4E2-76D6-492B-9D9B-6FFB98D574DA}"/>
              </a:ext>
            </a:extLst>
          </p:cNvPr>
          <p:cNvSpPr/>
          <p:nvPr/>
        </p:nvSpPr>
        <p:spPr>
          <a:xfrm>
            <a:off x="326618" y="1345372"/>
            <a:ext cx="1027768" cy="566780"/>
          </a:xfrm>
          <a:prstGeom prst="rect">
            <a:avLst/>
          </a:prstGeom>
          <a:solidFill>
            <a:schemeClr val="bg1"/>
          </a:solidFill>
          <a:ln w="50800">
            <a:solidFill>
              <a:srgbClr val="5DD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+mn-ea"/>
              </a:rPr>
              <a:t>▼ 이름</a:t>
            </a:r>
            <a:endParaRPr 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사각형: 둥근 모서리 7">
            <a:extLst>
              <a:ext uri="{FF2B5EF4-FFF2-40B4-BE49-F238E27FC236}">
                <a16:creationId xmlns:a16="http://schemas.microsoft.com/office/drawing/2014/main" id="{B3DE21B8-82EA-493C-88CD-296ACB70CE00}"/>
              </a:ext>
            </a:extLst>
          </p:cNvPr>
          <p:cNvSpPr/>
          <p:nvPr/>
        </p:nvSpPr>
        <p:spPr>
          <a:xfrm>
            <a:off x="1544327" y="1332378"/>
            <a:ext cx="2815554" cy="513297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5DD3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그래픽 29" descr="돋보기">
            <a:extLst>
              <a:ext uri="{FF2B5EF4-FFF2-40B4-BE49-F238E27FC236}">
                <a16:creationId xmlns:a16="http://schemas.microsoft.com/office/drawing/2014/main" id="{9A20A2C7-0CBE-4FAC-AA11-0F050FA732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9918" y="1257604"/>
            <a:ext cx="662843" cy="662843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536763" y="4363633"/>
            <a:ext cx="1692000" cy="1692000"/>
            <a:chOff x="536763" y="4363633"/>
            <a:chExt cx="1692000" cy="1692000"/>
          </a:xfrm>
        </p:grpSpPr>
        <p:pic>
          <p:nvPicPr>
            <p:cNvPr id="18" name="그래픽 39" descr="플라스크">
              <a:extLst>
                <a:ext uri="{FF2B5EF4-FFF2-40B4-BE49-F238E27FC236}">
                  <a16:creationId xmlns:a16="http://schemas.microsoft.com/office/drawing/2014/main" id="{230098B5-A2EB-4D0A-BB93-E2307332B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36763" y="4363633"/>
              <a:ext cx="1692000" cy="1692000"/>
            </a:xfrm>
            <a:prstGeom prst="rect">
              <a:avLst/>
            </a:prstGeom>
          </p:spPr>
        </p:pic>
        <p:pic>
          <p:nvPicPr>
            <p:cNvPr id="22" name="그래픽 26" descr="추가">
              <a:extLst>
                <a:ext uri="{FF2B5EF4-FFF2-40B4-BE49-F238E27FC236}">
                  <a16:creationId xmlns:a16="http://schemas.microsoft.com/office/drawing/2014/main" id="{594662A5-06A1-4394-B52C-353798893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82508" y="5022979"/>
              <a:ext cx="828000" cy="828000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F85028-828D-41A6-B301-70A4E51C0A7E}"/>
              </a:ext>
            </a:extLst>
          </p:cNvPr>
          <p:cNvGrpSpPr/>
          <p:nvPr/>
        </p:nvGrpSpPr>
        <p:grpSpPr>
          <a:xfrm>
            <a:off x="540408" y="6100482"/>
            <a:ext cx="5849377" cy="228763"/>
            <a:chOff x="504311" y="5072343"/>
            <a:chExt cx="5849377" cy="22876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BFB329F-A36D-499E-88DE-E7917172EFC4}"/>
                </a:ext>
              </a:extLst>
            </p:cNvPr>
            <p:cNvSpPr/>
            <p:nvPr/>
          </p:nvSpPr>
          <p:spPr>
            <a:xfrm flipV="1">
              <a:off x="504311" y="5072343"/>
              <a:ext cx="5849377" cy="228763"/>
            </a:xfrm>
            <a:prstGeom prst="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50">
              <a:extLst>
                <a:ext uri="{FF2B5EF4-FFF2-40B4-BE49-F238E27FC236}">
                  <a16:creationId xmlns:a16="http://schemas.microsoft.com/office/drawing/2014/main" id="{C89E380A-5091-48F6-9502-2A6CEB4F0CB4}"/>
                </a:ext>
              </a:extLst>
            </p:cNvPr>
            <p:cNvSpPr/>
            <p:nvPr/>
          </p:nvSpPr>
          <p:spPr>
            <a:xfrm>
              <a:off x="98384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사각형: 둥근 모서리 51">
              <a:extLst>
                <a:ext uri="{FF2B5EF4-FFF2-40B4-BE49-F238E27FC236}">
                  <a16:creationId xmlns:a16="http://schemas.microsoft.com/office/drawing/2014/main" id="{B79E3F55-77FB-4047-BBD9-A4E2430C7F4F}"/>
                </a:ext>
              </a:extLst>
            </p:cNvPr>
            <p:cNvSpPr/>
            <p:nvPr/>
          </p:nvSpPr>
          <p:spPr>
            <a:xfrm>
              <a:off x="3057452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8" name="사각형: 둥근 모서리 52">
              <a:extLst>
                <a:ext uri="{FF2B5EF4-FFF2-40B4-BE49-F238E27FC236}">
                  <a16:creationId xmlns:a16="http://schemas.microsoft.com/office/drawing/2014/main" id="{24E1F4A8-72C5-48C5-BCBC-07F959C0FA27}"/>
                </a:ext>
              </a:extLst>
            </p:cNvPr>
            <p:cNvSpPr/>
            <p:nvPr/>
          </p:nvSpPr>
          <p:spPr>
            <a:xfrm>
              <a:off x="524771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1F85028-828D-41A6-B301-70A4E51C0A7E}"/>
              </a:ext>
            </a:extLst>
          </p:cNvPr>
          <p:cNvGrpSpPr/>
          <p:nvPr/>
        </p:nvGrpSpPr>
        <p:grpSpPr>
          <a:xfrm>
            <a:off x="540408" y="8170004"/>
            <a:ext cx="5849377" cy="228763"/>
            <a:chOff x="504311" y="5072343"/>
            <a:chExt cx="5849377" cy="22876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BFB329F-A36D-499E-88DE-E7917172EFC4}"/>
                </a:ext>
              </a:extLst>
            </p:cNvPr>
            <p:cNvSpPr/>
            <p:nvPr/>
          </p:nvSpPr>
          <p:spPr>
            <a:xfrm flipV="1">
              <a:off x="504311" y="5072343"/>
              <a:ext cx="5849377" cy="228763"/>
            </a:xfrm>
            <a:prstGeom prst="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50">
              <a:extLst>
                <a:ext uri="{FF2B5EF4-FFF2-40B4-BE49-F238E27FC236}">
                  <a16:creationId xmlns:a16="http://schemas.microsoft.com/office/drawing/2014/main" id="{C89E380A-5091-48F6-9502-2A6CEB4F0CB4}"/>
                </a:ext>
              </a:extLst>
            </p:cNvPr>
            <p:cNvSpPr/>
            <p:nvPr/>
          </p:nvSpPr>
          <p:spPr>
            <a:xfrm>
              <a:off x="98384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1" name="사각형: 둥근 모서리 51">
              <a:extLst>
                <a:ext uri="{FF2B5EF4-FFF2-40B4-BE49-F238E27FC236}">
                  <a16:creationId xmlns:a16="http://schemas.microsoft.com/office/drawing/2014/main" id="{B79E3F55-77FB-4047-BBD9-A4E2430C7F4F}"/>
                </a:ext>
              </a:extLst>
            </p:cNvPr>
            <p:cNvSpPr/>
            <p:nvPr/>
          </p:nvSpPr>
          <p:spPr>
            <a:xfrm>
              <a:off x="3057452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사각형: 둥근 모서리 52">
              <a:extLst>
                <a:ext uri="{FF2B5EF4-FFF2-40B4-BE49-F238E27FC236}">
                  <a16:creationId xmlns:a16="http://schemas.microsoft.com/office/drawing/2014/main" id="{24E1F4A8-72C5-48C5-BCBC-07F959C0FA27}"/>
                </a:ext>
              </a:extLst>
            </p:cNvPr>
            <p:cNvSpPr/>
            <p:nvPr/>
          </p:nvSpPr>
          <p:spPr>
            <a:xfrm>
              <a:off x="5247718" y="5072343"/>
              <a:ext cx="705953" cy="228763"/>
            </a:xfrm>
            <a:prstGeom prst="roundRect">
              <a:avLst/>
            </a:prstGeom>
            <a:solidFill>
              <a:srgbClr val="5DD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3898BEB-BFA4-4AEB-8A6A-453D2F8B7ED6}"/>
              </a:ext>
            </a:extLst>
          </p:cNvPr>
          <p:cNvSpPr/>
          <p:nvPr/>
        </p:nvSpPr>
        <p:spPr>
          <a:xfrm flipV="1">
            <a:off x="504311" y="3804641"/>
            <a:ext cx="5849377" cy="228763"/>
          </a:xfrm>
          <a:prstGeom prst="rect">
            <a:avLst/>
          </a:prstGeom>
          <a:solidFill>
            <a:srgbClr val="5DD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4533291" y="2300694"/>
            <a:ext cx="1686618" cy="1728632"/>
            <a:chOff x="599396" y="2304772"/>
            <a:chExt cx="1686618" cy="1728632"/>
          </a:xfrm>
        </p:grpSpPr>
        <p:sp>
          <p:nvSpPr>
            <p:cNvPr id="30" name="사각형: 둥근 모서리 45">
              <a:extLst>
                <a:ext uri="{FF2B5EF4-FFF2-40B4-BE49-F238E27FC236}">
                  <a16:creationId xmlns:a16="http://schemas.microsoft.com/office/drawing/2014/main" id="{7A3D82F4-358A-45D8-87B8-3A49AEC03E3E}"/>
                </a:ext>
              </a:extLst>
            </p:cNvPr>
            <p:cNvSpPr/>
            <p:nvPr/>
          </p:nvSpPr>
          <p:spPr>
            <a:xfrm>
              <a:off x="599396" y="3783859"/>
              <a:ext cx="1686618" cy="2495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Methanol</a:t>
              </a:r>
            </a:p>
          </p:txBody>
        </p:sp>
        <p:pic>
          <p:nvPicPr>
            <p:cNvPr id="1026" name="Picture 2" descr="methanol에 대한 이미지 검색결과">
              <a:hlinkClick r:id="rId11"/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288" y="2304772"/>
              <a:ext cx="1557162" cy="1376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5" name="그룹 54"/>
          <p:cNvGrpSpPr/>
          <p:nvPr/>
        </p:nvGrpSpPr>
        <p:grpSpPr>
          <a:xfrm>
            <a:off x="555544" y="2372240"/>
            <a:ext cx="1686618" cy="1661164"/>
            <a:chOff x="2621787" y="2372240"/>
            <a:chExt cx="1686618" cy="1661164"/>
          </a:xfrm>
        </p:grpSpPr>
        <p:sp>
          <p:nvSpPr>
            <p:cNvPr id="57" name="사각형: 둥근 모서리 45">
              <a:extLst>
                <a:ext uri="{FF2B5EF4-FFF2-40B4-BE49-F238E27FC236}">
                  <a16:creationId xmlns:a16="http://schemas.microsoft.com/office/drawing/2014/main" id="{7A3D82F4-358A-45D8-87B8-3A49AEC03E3E}"/>
                </a:ext>
              </a:extLst>
            </p:cNvPr>
            <p:cNvSpPr/>
            <p:nvPr/>
          </p:nvSpPr>
          <p:spPr>
            <a:xfrm>
              <a:off x="2621787" y="3783859"/>
              <a:ext cx="1686618" cy="2495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Benzene</a:t>
              </a:r>
            </a:p>
          </p:txBody>
        </p:sp>
        <p:pic>
          <p:nvPicPr>
            <p:cNvPr id="1032" name="Picture 8" descr="benzene png에 대한 이미지 검색결과">
              <a:hlinkClick r:id="rId13"/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8660" y="2372240"/>
              <a:ext cx="1092871" cy="1241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그룹 55"/>
          <p:cNvGrpSpPr/>
          <p:nvPr/>
        </p:nvGrpSpPr>
        <p:grpSpPr>
          <a:xfrm>
            <a:off x="2497095" y="2729675"/>
            <a:ext cx="1686618" cy="1303729"/>
            <a:chOff x="4533291" y="2729675"/>
            <a:chExt cx="1686618" cy="1303729"/>
          </a:xfrm>
        </p:grpSpPr>
        <p:sp>
          <p:nvSpPr>
            <p:cNvPr id="59" name="사각형: 둥근 모서리 45">
              <a:extLst>
                <a:ext uri="{FF2B5EF4-FFF2-40B4-BE49-F238E27FC236}">
                  <a16:creationId xmlns:a16="http://schemas.microsoft.com/office/drawing/2014/main" id="{7A3D82F4-358A-45D8-87B8-3A49AEC03E3E}"/>
                </a:ext>
              </a:extLst>
            </p:cNvPr>
            <p:cNvSpPr/>
            <p:nvPr/>
          </p:nvSpPr>
          <p:spPr>
            <a:xfrm>
              <a:off x="4533291" y="3783859"/>
              <a:ext cx="1686618" cy="2495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Hexane</a:t>
              </a:r>
            </a:p>
          </p:txBody>
        </p:sp>
        <p:pic>
          <p:nvPicPr>
            <p:cNvPr id="1034" name="Picture 10" descr="Hexane에 대한 이미지 검색결과">
              <a:hlinkClick r:id="rId15"/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02" b="35803"/>
            <a:stretch/>
          </p:blipFill>
          <p:spPr bwMode="auto">
            <a:xfrm>
              <a:off x="4664640" y="2729675"/>
              <a:ext cx="1480960" cy="435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TextBox 59"/>
          <p:cNvSpPr txBox="1"/>
          <p:nvPr/>
        </p:nvSpPr>
        <p:spPr>
          <a:xfrm>
            <a:off x="5239988" y="1383578"/>
            <a:ext cx="1400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이름순</a:t>
            </a:r>
            <a:r>
              <a:rPr lang="ko-KR" altLang="en-US" sz="2000" b="1" spc="-100" dirty="0">
                <a:latin typeface="+mn-ea"/>
              </a:rPr>
              <a:t>↓</a:t>
            </a:r>
            <a:endParaRPr lang="en-US" altLang="ko-KR" sz="2000" b="1" dirty="0">
              <a:latin typeface="+mn-ea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0" y="8559800"/>
            <a:ext cx="6858000" cy="1330743"/>
            <a:chOff x="0" y="8559800"/>
            <a:chExt cx="6858000" cy="1330743"/>
          </a:xfrm>
        </p:grpSpPr>
        <p:grpSp>
          <p:nvGrpSpPr>
            <p:cNvPr id="58" name="그룹 57"/>
            <p:cNvGrpSpPr/>
            <p:nvPr/>
          </p:nvGrpSpPr>
          <p:grpSpPr>
            <a:xfrm>
              <a:off x="0" y="8559800"/>
              <a:ext cx="6858000" cy="1330743"/>
              <a:chOff x="0" y="8559800"/>
              <a:chExt cx="6858000" cy="1330743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0" y="8559800"/>
                <a:ext cx="6858000" cy="103515"/>
              </a:xfrm>
              <a:prstGeom prst="rect">
                <a:avLst/>
              </a:prstGeom>
              <a:solidFill>
                <a:srgbClr val="5DD3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3" name="그룹 62"/>
              <p:cNvGrpSpPr/>
              <p:nvPr/>
            </p:nvGrpSpPr>
            <p:grpSpPr>
              <a:xfrm>
                <a:off x="5373702" y="8864600"/>
                <a:ext cx="1266791" cy="1013243"/>
                <a:chOff x="5373702" y="8864600"/>
                <a:chExt cx="1266791" cy="1013243"/>
              </a:xfrm>
            </p:grpSpPr>
            <p:pic>
              <p:nvPicPr>
                <p:cNvPr id="74" name="그림 73"/>
                <p:cNvPicPr>
                  <a:picLocks noChangeAspect="1"/>
                </p:cNvPicPr>
                <p:nvPr/>
              </p:nvPicPr>
              <p:blipFill>
                <a:blip r:embed="rId1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3957" y="8864600"/>
                  <a:ext cx="677512" cy="677512"/>
                </a:xfrm>
                <a:prstGeom prst="rect">
                  <a:avLst/>
                </a:prstGeom>
              </p:spPr>
            </p:pic>
            <p:sp>
              <p:nvSpPr>
                <p:cNvPr id="75" name="TextBox 74"/>
                <p:cNvSpPr txBox="1"/>
                <p:nvPr/>
              </p:nvSpPr>
              <p:spPr>
                <a:xfrm>
                  <a:off x="5373702" y="94777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my Group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64" name="그룹 63"/>
              <p:cNvGrpSpPr/>
              <p:nvPr/>
            </p:nvGrpSpPr>
            <p:grpSpPr>
              <a:xfrm>
                <a:off x="246003" y="8753224"/>
                <a:ext cx="1266791" cy="1137319"/>
                <a:chOff x="246003" y="8753224"/>
                <a:chExt cx="1266791" cy="1137319"/>
              </a:xfrm>
            </p:grpSpPr>
            <p:pic>
              <p:nvPicPr>
                <p:cNvPr id="72" name="그림 71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092" y="8753224"/>
                  <a:ext cx="711810" cy="711810"/>
                </a:xfrm>
                <a:prstGeom prst="rect">
                  <a:avLst/>
                </a:prstGeom>
              </p:spPr>
            </p:pic>
            <p:sp>
              <p:nvSpPr>
                <p:cNvPr id="73" name="TextBox 72"/>
                <p:cNvSpPr txBox="1"/>
                <p:nvPr/>
              </p:nvSpPr>
              <p:spPr>
                <a:xfrm>
                  <a:off x="246003" y="9490433"/>
                  <a:ext cx="12667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  My Lab</a:t>
                  </a:r>
                  <a:endParaRPr lang="ko-KR" alt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65" name="그룹 64"/>
              <p:cNvGrpSpPr/>
              <p:nvPr/>
            </p:nvGrpSpPr>
            <p:grpSpPr>
              <a:xfrm>
                <a:off x="3661559" y="8824431"/>
                <a:ext cx="1411194" cy="1066112"/>
                <a:chOff x="3661559" y="8824431"/>
                <a:chExt cx="1411194" cy="1066112"/>
              </a:xfrm>
            </p:grpSpPr>
            <p:sp>
              <p:nvSpPr>
                <p:cNvPr id="70" name="TextBox 69"/>
                <p:cNvSpPr txBox="1"/>
                <p:nvPr/>
              </p:nvSpPr>
              <p:spPr>
                <a:xfrm>
                  <a:off x="3661559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Alarm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19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9295" y="8824431"/>
                  <a:ext cx="666002" cy="666002"/>
                </a:xfrm>
                <a:prstGeom prst="rect">
                  <a:avLst/>
                </a:prstGeom>
              </p:spPr>
            </p:pic>
          </p:grpSp>
          <p:grpSp>
            <p:nvGrpSpPr>
              <p:cNvPr id="66" name="그룹 65"/>
              <p:cNvGrpSpPr/>
              <p:nvPr/>
            </p:nvGrpSpPr>
            <p:grpSpPr>
              <a:xfrm>
                <a:off x="1908845" y="8794081"/>
                <a:ext cx="1411194" cy="1096462"/>
                <a:chOff x="1908845" y="8794081"/>
                <a:chExt cx="1411194" cy="1096462"/>
              </a:xfrm>
            </p:grpSpPr>
            <p:sp>
              <p:nvSpPr>
                <p:cNvPr id="68" name="TextBox 67"/>
                <p:cNvSpPr txBox="1"/>
                <p:nvPr/>
              </p:nvSpPr>
              <p:spPr>
                <a:xfrm>
                  <a:off x="1908845" y="9490433"/>
                  <a:ext cx="14111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ndara" panose="020E0502030303020204" pitchFamily="34" charset="0"/>
                    </a:rPr>
                    <a:t>Apparatus</a:t>
                  </a:r>
                  <a:endParaRPr lang="ko-KR" altLang="en-US" sz="2000" b="1" dirty="0">
                    <a:solidFill>
                      <a:schemeClr val="bg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ndara" panose="020E0502030303020204" pitchFamily="34" charset="0"/>
                  </a:endParaRPr>
                </a:p>
              </p:txBody>
            </p:sp>
            <p:pic>
              <p:nvPicPr>
                <p:cNvPr id="69" name="그림 68"/>
                <p:cNvPicPr>
                  <a:picLocks noChangeAspect="1"/>
                </p:cNvPicPr>
                <p:nvPr/>
              </p:nvPicPr>
              <p:blipFill>
                <a:blip r:embed="rId20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57668" y="8794081"/>
                  <a:ext cx="726701" cy="726701"/>
                </a:xfrm>
                <a:prstGeom prst="rect">
                  <a:avLst/>
                </a:prstGeom>
              </p:spPr>
            </p:pic>
          </p:grpSp>
        </p:grpSp>
        <p:sp>
          <p:nvSpPr>
            <p:cNvPr id="61" name="Oval 31">
              <a:extLst>
                <a:ext uri="{FF2B5EF4-FFF2-40B4-BE49-F238E27FC236}">
                  <a16:creationId xmlns:a16="http://schemas.microsoft.com/office/drawing/2014/main" id="{D7FFB45D-3AC7-FD41-949F-C1083D8FA916}"/>
                </a:ext>
              </a:extLst>
            </p:cNvPr>
            <p:cNvSpPr/>
            <p:nvPr/>
          </p:nvSpPr>
          <p:spPr>
            <a:xfrm>
              <a:off x="4433769" y="8722511"/>
              <a:ext cx="468000" cy="46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+mn-ea"/>
                </a:rPr>
                <a:t>6</a:t>
              </a:r>
              <a:endParaRPr lang="en-US" sz="1200" b="1" dirty="0">
                <a:latin typeface="+mn-ea"/>
              </a:endParaRPr>
            </a:p>
          </p:txBody>
        </p:sp>
      </p:grpSp>
      <p:sp>
        <p:nvSpPr>
          <p:cNvPr id="67" name="타원형 설명선[O] 66">
            <a:extLst>
              <a:ext uri="{FF2B5EF4-FFF2-40B4-BE49-F238E27FC236}">
                <a16:creationId xmlns:a16="http://schemas.microsoft.com/office/drawing/2014/main" id="{9DAF7332-C53F-CF4C-8705-2034C0BC1B30}"/>
              </a:ext>
            </a:extLst>
          </p:cNvPr>
          <p:cNvSpPr/>
          <p:nvPr/>
        </p:nvSpPr>
        <p:spPr>
          <a:xfrm>
            <a:off x="1517129" y="3929412"/>
            <a:ext cx="1980812" cy="1136105"/>
          </a:xfrm>
          <a:prstGeom prst="wedgeEllipse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약품 추가 버튼</a:t>
            </a:r>
          </a:p>
        </p:txBody>
      </p:sp>
    </p:spTree>
    <p:extLst>
      <p:ext uri="{BB962C8B-B14F-4D97-AF65-F5344CB8AC3E}">
        <p14:creationId xmlns:p14="http://schemas.microsoft.com/office/powerpoint/2010/main" val="2020887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848</TotalTime>
  <Words>2160</Words>
  <Application>Microsoft Macintosh PowerPoint</Application>
  <PresentationFormat>A4 용지(210x297mm)</PresentationFormat>
  <Paragraphs>939</Paragraphs>
  <Slides>40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8" baseType="lpstr">
      <vt:lpstr>Malgun Gothic</vt:lpstr>
      <vt:lpstr>a옛날목욕탕L</vt:lpstr>
      <vt:lpstr>Arial</vt:lpstr>
      <vt:lpstr>Calibri</vt:lpstr>
      <vt:lpstr>Calibri Light</vt:lpstr>
      <vt:lpstr>Candara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HB</dc:creator>
  <cp:lastModifiedBy>정영모</cp:lastModifiedBy>
  <cp:revision>98</cp:revision>
  <dcterms:created xsi:type="dcterms:W3CDTF">2019-10-10T15:23:51Z</dcterms:created>
  <dcterms:modified xsi:type="dcterms:W3CDTF">2019-10-13T14:24:40Z</dcterms:modified>
</cp:coreProperties>
</file>