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96" r:id="rId11"/>
    <p:sldId id="395" r:id="rId12"/>
    <p:sldId id="394" r:id="rId13"/>
    <p:sldId id="393" r:id="rId14"/>
    <p:sldId id="392" r:id="rId15"/>
    <p:sldId id="391" r:id="rId16"/>
    <p:sldId id="326" r:id="rId17"/>
    <p:sldId id="338" r:id="rId18"/>
    <p:sldId id="388" r:id="rId19"/>
    <p:sldId id="333" r:id="rId20"/>
    <p:sldId id="387" r:id="rId21"/>
    <p:sldId id="339" r:id="rId22"/>
    <p:sldId id="341" r:id="rId23"/>
    <p:sldId id="340" r:id="rId24"/>
    <p:sldId id="385" r:id="rId25"/>
    <p:sldId id="343" r:id="rId26"/>
    <p:sldId id="380" r:id="rId27"/>
    <p:sldId id="344" r:id="rId28"/>
    <p:sldId id="386" r:id="rId29"/>
    <p:sldId id="345" r:id="rId30"/>
    <p:sldId id="348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3724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eongmo-j/ChemicalManagementApplication/blob/master/%EC%B5%9C%EC%A2%85%EC%82%B0%EC%B6%9C%EB%AC%BC/%ED%94%84%EB%A1%9C%EC%A0%9D%ED%8A%B8%20%EC%88%98%ED%96%89%EA%B3%84%ED%9A%8D%EC%84%9C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1_3_PSP_Sheet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ngmo-j/ChemicalManagementApplication/tree/master/%EC%B5%9C%EC%A2%85%EC%82%B0%EC%B6%9C%EB%AC%BC" TargetMode="External"/><Relationship Id="rId2" Type="http://schemas.openxmlformats.org/officeDocument/2006/relationships/hyperlink" Target="http://cscp2.sogang.ac.kr/CSW4010/index.php/2019%EB%85%84_SYLV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/>
              <a:t>SYLVY 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Google Shape;106;p15">
            <a:extLst>
              <a:ext uri="{FF2B5EF4-FFF2-40B4-BE49-F238E27FC236}">
                <a16:creationId xmlns:a16="http://schemas.microsoft.com/office/drawing/2014/main" id="{AC18D1FD-7A3E-4B43-8882-039E7925C5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ctr" latinLnBrk="0"/>
            <a:r>
              <a:rPr lang="en-US" altLang="ko-KR" sz="3200">
                <a:solidFill>
                  <a:schemeClr val="tx1"/>
                </a:solidFill>
              </a:rPr>
              <a:t>(3</a:t>
            </a:r>
            <a:r>
              <a:rPr lang="ko-KR" altLang="en-US" sz="3200">
                <a:solidFill>
                  <a:schemeClr val="tx1"/>
                </a:solidFill>
              </a:rPr>
              <a:t>팀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– my Lab </a:t>
            </a:r>
            <a:r>
              <a:rPr lang="ko-KR" altLang="en-US" sz="2800" u="sng" dirty="0">
                <a:solidFill>
                  <a:srgbClr val="00B0F0"/>
                </a:solidFill>
              </a:rPr>
              <a:t>약품 보관 장소 관리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8F67D-C331-4373-AB10-9E1C6B14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0" y="1459309"/>
            <a:ext cx="8665200" cy="44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5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– my Lab </a:t>
            </a:r>
            <a:r>
              <a:rPr lang="ko-KR" altLang="en-US" sz="2800" u="sng" dirty="0">
                <a:solidFill>
                  <a:srgbClr val="00B0F0"/>
                </a:solidFill>
              </a:rPr>
              <a:t>약품 보관 장소 관리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6BB24-7CDB-4104-BEF3-CDB4E57C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0" y="1459309"/>
            <a:ext cx="8665200" cy="44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– my Lab </a:t>
            </a:r>
            <a:r>
              <a:rPr lang="ko-KR" altLang="en-US" sz="2800" u="sng" dirty="0">
                <a:solidFill>
                  <a:srgbClr val="00B0F0"/>
                </a:solidFill>
              </a:rPr>
              <a:t>약품 보관 장소 관리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AC934E-1ABB-4459-89EE-A952D2A9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0" y="1459309"/>
            <a:ext cx="8665200" cy="44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8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– my Lab </a:t>
            </a:r>
            <a:r>
              <a:rPr lang="ko-KR" altLang="en-US" sz="2800" u="sng" dirty="0">
                <a:solidFill>
                  <a:srgbClr val="00B0F0"/>
                </a:solidFill>
              </a:rPr>
              <a:t>약품 보관 장소 관리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F8A6C0-9FBF-44B2-A925-7120D4B9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0" y="1461566"/>
            <a:ext cx="8665200" cy="44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– my Lab </a:t>
            </a:r>
            <a:r>
              <a:rPr lang="ko-KR" altLang="en-US" sz="2800" u="sng" dirty="0">
                <a:solidFill>
                  <a:srgbClr val="00B0F0"/>
                </a:solidFill>
              </a:rPr>
              <a:t>약품 보관 장소 관리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AFB5F2-D6FF-4FF7-A5E6-21F23CD5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2" y="1459943"/>
            <a:ext cx="8653095" cy="4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– my Lab </a:t>
            </a:r>
            <a:r>
              <a:rPr lang="ko-KR" altLang="en-US" sz="2800" u="sng" dirty="0">
                <a:solidFill>
                  <a:srgbClr val="00B0F0"/>
                </a:solidFill>
              </a:rPr>
              <a:t>약품 보관 장소 관리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53F4C2-A443-473F-9824-045F4AA7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0" y="1456803"/>
            <a:ext cx="8665200" cy="44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5"/>
                </a:solidFill>
              </a:rPr>
              <a:t>해당 </a:t>
            </a:r>
            <a:r>
              <a:rPr lang="en-US" altLang="ko-KR" dirty="0">
                <a:solidFill>
                  <a:schemeClr val="accent5"/>
                </a:solidFill>
              </a:rPr>
              <a:t>Use Case</a:t>
            </a:r>
            <a:r>
              <a:rPr lang="ko-KR" altLang="en-US" dirty="0">
                <a:solidFill>
                  <a:schemeClr val="accent5"/>
                </a:solidFill>
              </a:rPr>
              <a:t>의 </a:t>
            </a:r>
            <a:r>
              <a:rPr lang="en-US" altLang="ko-KR" dirty="0">
                <a:solidFill>
                  <a:schemeClr val="accent5"/>
                </a:solidFill>
              </a:rPr>
              <a:t>Flow</a:t>
            </a:r>
            <a:r>
              <a:rPr lang="ko-KR" altLang="en-US" dirty="0">
                <a:solidFill>
                  <a:schemeClr val="accent5"/>
                </a:solidFill>
              </a:rPr>
              <a:t>대로 관련</a:t>
            </a:r>
            <a:r>
              <a:rPr lang="en-US" altLang="ko-KR" dirty="0">
                <a:solidFill>
                  <a:schemeClr val="accent5"/>
                </a:solidFill>
              </a:rPr>
              <a:t> GUI </a:t>
            </a:r>
            <a:r>
              <a:rPr lang="ko-KR" altLang="en-US" dirty="0">
                <a:solidFill>
                  <a:schemeClr val="accent5"/>
                </a:solidFill>
              </a:rPr>
              <a:t>화면을 나열</a:t>
            </a: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ko-KR" altLang="en-US" dirty="0" err="1">
                <a:solidFill>
                  <a:schemeClr val="accent5"/>
                </a:solidFill>
              </a:rPr>
              <a:t>여러장의</a:t>
            </a:r>
            <a:r>
              <a:rPr lang="ko-KR" altLang="en-US" dirty="0">
                <a:solidFill>
                  <a:schemeClr val="accent5"/>
                </a:solidFill>
              </a:rPr>
              <a:t> 슬라이드여도 상관없음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알고리즘</a:t>
            </a:r>
            <a:r>
              <a:rPr lang="en-US" altLang="ko-KR" dirty="0"/>
              <a:t>(Survey</a:t>
            </a:r>
            <a:r>
              <a:rPr lang="ko-KR" altLang="en-US" dirty="0"/>
              <a:t>내용은 제외하고</a:t>
            </a:r>
            <a:r>
              <a:rPr lang="en-US" altLang="ko-KR" dirty="0"/>
              <a:t>, </a:t>
            </a:r>
            <a:r>
              <a:rPr lang="ko-KR" altLang="en-US" dirty="0"/>
              <a:t>선택된 방식을 어플리케이션에 어떤 식으로 적용할지에 대한 결정사항과 관련된 </a:t>
            </a:r>
            <a:r>
              <a:rPr lang="en-US" altLang="ko-KR" dirty="0"/>
              <a:t>slide</a:t>
            </a:r>
            <a:r>
              <a:rPr lang="ko-KR" altLang="en-US" dirty="0"/>
              <a:t>만 </a:t>
            </a:r>
            <a:r>
              <a:rPr lang="en-US" altLang="ko-KR" dirty="0"/>
              <a:t>attach)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어플리케이션 </a:t>
            </a:r>
            <a:r>
              <a:rPr lang="ko-KR" altLang="en-US" dirty="0" err="1"/>
              <a:t>설계시</a:t>
            </a:r>
            <a:r>
              <a:rPr lang="ko-KR" altLang="en-US" dirty="0"/>
              <a:t> 주요 결정사항이 있었다면 그 내용을 기술하거나</a:t>
            </a:r>
            <a:r>
              <a:rPr lang="en-US" altLang="ko-KR" dirty="0"/>
              <a:t>.. </a:t>
            </a:r>
            <a:r>
              <a:rPr lang="ko-KR" altLang="en-US" dirty="0"/>
              <a:t>없을 경우 하지 않아도 </a:t>
            </a:r>
            <a:r>
              <a:rPr lang="ko-KR" altLang="en-US"/>
              <a:t>됨</a:t>
            </a:r>
            <a:r>
              <a:rPr lang="en-US" altLang="ko-KR"/>
              <a:t>.</a:t>
            </a:r>
            <a:endParaRPr lang="en-US" altLang="ko-KR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-&gt; </a:t>
            </a:r>
            <a:r>
              <a:rPr lang="ko-KR" altLang="en-US">
                <a:solidFill>
                  <a:srgbClr val="C00000"/>
                </a:solidFill>
              </a:rPr>
              <a:t>한빈님이랑 코딩팀 물어보기</a:t>
            </a:r>
            <a:r>
              <a:rPr lang="en-US" altLang="ko-KR">
                <a:solidFill>
                  <a:srgbClr val="C00000"/>
                </a:solidFill>
              </a:rPr>
              <a:t>. </a:t>
            </a:r>
            <a:r>
              <a:rPr lang="ko-KR" altLang="en-US">
                <a:solidFill>
                  <a:srgbClr val="C00000"/>
                </a:solidFill>
              </a:rPr>
              <a:t>팀장님은 생각나는거 없다고 하심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542B-ABFA-4B09-B2A1-F2DEE9BAC5B3}"/>
              </a:ext>
            </a:extLst>
          </p:cNvPr>
          <p:cNvSpPr txBox="1"/>
          <p:nvPr/>
        </p:nvSpPr>
        <p:spPr>
          <a:xfrm>
            <a:off x="3227512" y="494410"/>
            <a:ext cx="43924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SAD 1.0 </a:t>
            </a:r>
            <a:r>
              <a:rPr lang="ko-KR" altLang="en-US" sz="1600" dirty="0"/>
              <a:t>문서를 </a:t>
            </a:r>
            <a:r>
              <a:rPr lang="en-US" altLang="ko-KR" sz="1600" dirty="0" err="1"/>
              <a:t>HyperLink</a:t>
            </a:r>
            <a:r>
              <a:rPr lang="ko-KR" altLang="en-US" sz="1600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EB7C93-80CC-49E3-87B5-4700D5F5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52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8FF7C-3354-4B0B-9446-3EEE8097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2" y="1468597"/>
            <a:ext cx="8642356" cy="44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my</a:t>
            </a:r>
            <a:r>
              <a:rPr lang="ko-KR" altLang="en-US" sz="2800" dirty="0"/>
              <a:t> </a:t>
            </a:r>
            <a:r>
              <a:rPr lang="en-US" altLang="ko-KR" sz="2800" dirty="0"/>
              <a:t>Lab </a:t>
            </a:r>
            <a:r>
              <a:rPr lang="ko-KR" altLang="en-US" sz="2800" dirty="0"/>
              <a:t>약품 보관 장소 관리</a:t>
            </a:r>
            <a:r>
              <a:rPr lang="en-US" altLang="ko-KR" sz="2800" dirty="0"/>
              <a:t>: </a:t>
            </a:r>
            <a:r>
              <a:rPr lang="ko-KR" altLang="en-US" sz="2800" dirty="0"/>
              <a:t>약품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C5B3AC-66EB-4F78-9C2B-3B1713A8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62" y="1196752"/>
            <a:ext cx="5684276" cy="56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2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제시된 </a:t>
            </a:r>
            <a:r>
              <a:rPr lang="en-US" altLang="ko-KR" dirty="0"/>
              <a:t>Use Case</a:t>
            </a:r>
            <a:r>
              <a:rPr lang="ko-KR" altLang="en-US" dirty="0"/>
              <a:t>와 관련된 </a:t>
            </a:r>
            <a:r>
              <a:rPr lang="en-US" altLang="ko-KR" dirty="0"/>
              <a:t>Scenario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Traceability Table</a:t>
            </a:r>
            <a:r>
              <a:rPr lang="ko-KR" altLang="en-US"/>
              <a:t>을 첨부</a:t>
            </a:r>
            <a:endParaRPr lang="en-US" altLang="ko-KR"/>
          </a:p>
          <a:p>
            <a:endParaRPr lang="en-US" altLang="ko-KR">
              <a:solidFill>
                <a:srgbClr val="C00000"/>
              </a:solidFill>
            </a:endParaRPr>
          </a:p>
          <a:p>
            <a:r>
              <a:rPr lang="en-US" altLang="ko-KR">
                <a:solidFill>
                  <a:srgbClr val="C00000"/>
                </a:solidFill>
              </a:rPr>
              <a:t>-&gt; 1</a:t>
            </a:r>
            <a:r>
              <a:rPr lang="ko-KR" altLang="en-US">
                <a:solidFill>
                  <a:srgbClr val="C00000"/>
                </a:solidFill>
              </a:rPr>
              <a:t>번 </a:t>
            </a:r>
            <a:r>
              <a:rPr lang="en-US" altLang="ko-KR">
                <a:solidFill>
                  <a:srgbClr val="C00000"/>
                </a:solidFill>
              </a:rPr>
              <a:t>usecase scenario bf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CA63B-CEBE-4F67-9925-C3973F1BCBF2}"/>
              </a:ext>
            </a:extLst>
          </p:cNvPr>
          <p:cNvSpPr txBox="1"/>
          <p:nvPr/>
        </p:nvSpPr>
        <p:spPr>
          <a:xfrm>
            <a:off x="3576809" y="59624"/>
            <a:ext cx="51099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en-US" altLang="ko-KR" dirty="0" err="1"/>
              <a:t>Case_Test</a:t>
            </a:r>
            <a:r>
              <a:rPr lang="en-US" altLang="ko-KR" dirty="0"/>
              <a:t> Result.xls</a:t>
            </a:r>
            <a:r>
              <a:rPr lang="ko-KR" altLang="en-US" dirty="0"/>
              <a:t> 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145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2737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개발된 </a:t>
            </a:r>
            <a:r>
              <a:rPr lang="en-US" altLang="ko-KR" dirty="0">
                <a:solidFill>
                  <a:srgbClr val="C00000"/>
                </a:solidFill>
              </a:rPr>
              <a:t>Application</a:t>
            </a:r>
            <a:r>
              <a:rPr lang="ko-KR" altLang="en-US" dirty="0">
                <a:solidFill>
                  <a:srgbClr val="C00000"/>
                </a:solidFill>
              </a:rPr>
              <a:t>이 제공하는 </a:t>
            </a:r>
            <a:r>
              <a:rPr lang="en-US" altLang="ko-KR" dirty="0">
                <a:solidFill>
                  <a:srgbClr val="C00000"/>
                </a:solidFill>
              </a:rPr>
              <a:t>Benefit</a:t>
            </a:r>
            <a:r>
              <a:rPr lang="ko-KR" altLang="en-US" dirty="0">
                <a:solidFill>
                  <a:srgbClr val="C00000"/>
                </a:solidFill>
              </a:rPr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개별적인 </a:t>
            </a:r>
            <a:r>
              <a:rPr lang="en-US" altLang="ko-KR" dirty="0">
                <a:solidFill>
                  <a:srgbClr val="C00000"/>
                </a:solidFill>
              </a:rPr>
              <a:t>preference</a:t>
            </a:r>
            <a:r>
              <a:rPr lang="ko-KR" altLang="en-US" dirty="0">
                <a:solidFill>
                  <a:srgbClr val="C00000"/>
                </a:solidFill>
              </a:rPr>
              <a:t>에 따라 다른 추천결과물을 제공함을 실연을 통해 입증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추천결과에 대한 피드백 반영으로 인해 추천에 대한 만족도가 향상됨을 실연을 통해 입증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추천시스템이 아닌 </a:t>
            </a: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 dirty="0">
                <a:solidFill>
                  <a:srgbClr val="C00000"/>
                </a:solidFill>
              </a:rPr>
              <a:t>팀의 경우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개발된 </a:t>
            </a:r>
            <a:r>
              <a:rPr lang="en-US" altLang="ko-KR" dirty="0">
                <a:solidFill>
                  <a:srgbClr val="C00000"/>
                </a:solidFill>
              </a:rPr>
              <a:t>Application</a:t>
            </a:r>
            <a:r>
              <a:rPr lang="ko-KR" altLang="en-US" dirty="0">
                <a:solidFill>
                  <a:srgbClr val="C00000"/>
                </a:solidFill>
              </a:rPr>
              <a:t>의 편리함을 실연을 통해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8759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en-US" altLang="ko-KR" sz="1800"/>
              <a:t>6</a:t>
            </a:r>
            <a:r>
              <a:rPr lang="ko-KR" altLang="en-US" sz="1800"/>
              <a:t>명 모두 시간 맞추는 것과 장소를 예약하는 것이 어려웠습니다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800"/>
              <a:t>GitHub </a:t>
            </a:r>
            <a:r>
              <a:rPr lang="ko-KR" altLang="en-US" sz="1800"/>
              <a:t>사용이 처음이라</a:t>
            </a:r>
            <a:r>
              <a:rPr lang="en-US" altLang="ko-KR" sz="1800"/>
              <a:t>, </a:t>
            </a:r>
            <a:r>
              <a:rPr lang="ko-KR" altLang="en-US" sz="1800"/>
              <a:t>데이터를 날린적도 있는 등 사용이 어려웠습니다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/>
              <a:t>프로젝트 개발 경험이 있는 팀원이 적어서</a:t>
            </a:r>
            <a:r>
              <a:rPr lang="en-US" altLang="ko-KR"/>
              <a:t>, </a:t>
            </a:r>
            <a:r>
              <a:rPr lang="ko-KR" altLang="en-US"/>
              <a:t>모두가 처음부터 배워야 했습니다</a:t>
            </a:r>
            <a:r>
              <a:rPr lang="en-US" altLang="ko-KR"/>
              <a:t>.</a:t>
            </a:r>
          </a:p>
          <a:p>
            <a:pPr lvl="1"/>
            <a:r>
              <a:rPr lang="en-US" altLang="ko-KR" sz="1800"/>
              <a:t>Do</a:t>
            </a:r>
            <a:r>
              <a:rPr lang="en-US" altLang="ko-KR"/>
              <a:t>main Knowledge</a:t>
            </a:r>
            <a:r>
              <a:rPr lang="ko-KR" altLang="en-US"/>
              <a:t>가 많이 필요한 어플리케이션이서 개발하는데 어려움이 있었습니다</a:t>
            </a:r>
            <a:r>
              <a:rPr lang="en-US" altLang="ko-KR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/>
              <a:t>팀원들이 스터디처럼 공부를 해서 </a:t>
            </a:r>
            <a:r>
              <a:rPr lang="en-US" altLang="ko-KR"/>
              <a:t>react</a:t>
            </a:r>
            <a:r>
              <a:rPr lang="ko-KR" altLang="en-US"/>
              <a:t>을 공부했습니다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 sz="1800"/>
              <a:t>소프트웨어 공학 입문을 수강하지 않은 팀원들도 소프트웨어 설계에 대해 배웠습니다</a:t>
            </a:r>
            <a:r>
              <a:rPr lang="en-US" altLang="ko-KR" sz="18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>
                <a:hlinkClick r:id="rId2"/>
              </a:rPr>
              <a:t>프로젝트 개발 </a:t>
            </a:r>
            <a:r>
              <a:rPr lang="ko-KR" altLang="en-US" sz="3200" dirty="0">
                <a:hlinkClick r:id="rId2"/>
              </a:rPr>
              <a:t>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1A09-C698-4DA8-8F5E-6AF7DB050B84}"/>
              </a:ext>
            </a:extLst>
          </p:cNvPr>
          <p:cNvSpPr txBox="1"/>
          <p:nvPr/>
        </p:nvSpPr>
        <p:spPr>
          <a:xfrm>
            <a:off x="4294312" y="102830"/>
            <a:ext cx="439248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슬라이드 타이틀인</a:t>
            </a:r>
            <a:r>
              <a:rPr lang="en-US" altLang="ko-KR" sz="1600" dirty="0"/>
              <a:t> “</a:t>
            </a:r>
            <a:r>
              <a:rPr lang="ko-KR" altLang="en-US" sz="1600" dirty="0"/>
              <a:t>프로젝트 개발 배경</a:t>
            </a:r>
            <a:r>
              <a:rPr lang="en-US" altLang="ko-KR" sz="1600" dirty="0"/>
              <a:t>”</a:t>
            </a:r>
            <a:r>
              <a:rPr lang="ko-KR" altLang="en-US" sz="1600" dirty="0"/>
              <a:t>에 </a:t>
            </a:r>
            <a:r>
              <a:rPr lang="en-US" altLang="ko-KR" sz="1600" dirty="0"/>
              <a:t>hyper link</a:t>
            </a:r>
            <a:r>
              <a:rPr lang="ko-KR" altLang="en-US" sz="1600" dirty="0"/>
              <a:t>로 </a:t>
            </a:r>
            <a:r>
              <a:rPr lang="en-US" altLang="ko-KR" sz="1600" dirty="0"/>
              <a:t>“</a:t>
            </a:r>
            <a:r>
              <a:rPr lang="ko-KR" altLang="en-US" sz="1600" dirty="0"/>
              <a:t>프로젝트 수행계획서</a:t>
            </a:r>
            <a:r>
              <a:rPr lang="en-US" altLang="ko-KR" sz="1600" dirty="0"/>
              <a:t>.</a:t>
            </a:r>
            <a:r>
              <a:rPr lang="en-US" altLang="ko-KR" sz="1600" dirty="0" err="1"/>
              <a:t>hwp</a:t>
            </a:r>
            <a:r>
              <a:rPr lang="en-US" altLang="ko-KR" sz="1600" dirty="0"/>
              <a:t>”</a:t>
            </a:r>
            <a:r>
              <a:rPr lang="ko-KR" altLang="en-US" sz="1600" dirty="0"/>
              <a:t>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 수행계획서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페이지는 슬라이드에 복사해서 붙입니다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1856BE-06AF-421E-9229-F312DB65D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0" t="30141" r="28930" b="15002"/>
          <a:stretch/>
        </p:blipFill>
        <p:spPr>
          <a:xfrm>
            <a:off x="863588" y="1261534"/>
            <a:ext cx="7416824" cy="54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git hub </a:t>
            </a:r>
            <a:r>
              <a:rPr lang="ko-KR" altLang="en-US">
                <a:solidFill>
                  <a:srgbClr val="C00000"/>
                </a:solidFill>
              </a:rPr>
              <a:t>사용법을 알게 되었다</a:t>
            </a:r>
            <a:r>
              <a:rPr lang="en-US" altLang="ko-KR">
                <a:solidFill>
                  <a:srgbClr val="C00000"/>
                </a:solidFill>
              </a:rPr>
              <a:t>.</a:t>
            </a:r>
            <a:endParaRPr lang="ko-KR" altLang="en-US">
              <a:solidFill>
                <a:srgbClr val="C00000"/>
              </a:solidFill>
            </a:endParaRP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React Native</a:t>
            </a:r>
            <a:r>
              <a:rPr lang="ko-KR" altLang="en-US">
                <a:solidFill>
                  <a:srgbClr val="C00000"/>
                </a:solidFill>
              </a:rPr>
              <a:t>를 통해 </a:t>
            </a:r>
            <a:r>
              <a:rPr lang="en-US" altLang="ko-KR">
                <a:solidFill>
                  <a:srgbClr val="C00000"/>
                </a:solidFill>
              </a:rPr>
              <a:t>javascript, node js </a:t>
            </a:r>
            <a:r>
              <a:rPr lang="ko-KR" altLang="en-US">
                <a:solidFill>
                  <a:srgbClr val="C00000"/>
                </a:solidFill>
              </a:rPr>
              <a:t>등의 언어를 익히게 되었다</a:t>
            </a:r>
            <a:r>
              <a:rPr lang="en-US" altLang="ko-KR">
                <a:solidFill>
                  <a:srgbClr val="C00000"/>
                </a:solidFill>
              </a:rPr>
              <a:t>.</a:t>
            </a:r>
            <a:endParaRPr lang="ko-KR" altLang="en-US">
              <a:solidFill>
                <a:srgbClr val="C00000"/>
              </a:solidFill>
            </a:endParaRP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starUML</a:t>
            </a:r>
            <a:r>
              <a:rPr lang="ko-KR" altLang="en-US">
                <a:solidFill>
                  <a:srgbClr val="C00000"/>
                </a:solidFill>
              </a:rPr>
              <a:t>을 통해 </a:t>
            </a:r>
            <a:r>
              <a:rPr lang="en-US" altLang="ko-KR">
                <a:solidFill>
                  <a:srgbClr val="C00000"/>
                </a:solidFill>
              </a:rPr>
              <a:t>4+1 view</a:t>
            </a:r>
            <a:r>
              <a:rPr lang="ko-KR" altLang="en-US">
                <a:solidFill>
                  <a:srgbClr val="C00000"/>
                </a:solidFill>
              </a:rPr>
              <a:t>로 디자인하는 법을 알게 되었고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이를 실전 프로젝트에 활용해보는 경험을 할 수 있었다</a:t>
            </a:r>
            <a:r>
              <a:rPr lang="en-US" altLang="ko-KR">
                <a:solidFill>
                  <a:srgbClr val="C00000"/>
                </a:solidFill>
              </a:rPr>
              <a:t> -&gt;bear beer </a:t>
            </a:r>
            <a:r>
              <a:rPr lang="ko-KR" altLang="en-US">
                <a:solidFill>
                  <a:srgbClr val="C00000"/>
                </a:solidFill>
              </a:rPr>
              <a:t>거라서 말투 바꾸기</a:t>
            </a:r>
            <a:endParaRPr lang="en-US" altLang="ko-KR" sz="1800" dirty="0"/>
          </a:p>
          <a:p>
            <a:r>
              <a:rPr lang="ko-KR" altLang="en-US" sz="2400"/>
              <a:t>아쉬운점</a:t>
            </a:r>
            <a:endParaRPr lang="en-US" altLang="ko-KR" sz="2400"/>
          </a:p>
          <a:p>
            <a:pPr lvl="1"/>
            <a:r>
              <a:rPr lang="ko-KR" altLang="en-US"/>
              <a:t>만약 시간이 더 있었다면 웹 어플리케이션이 아닌 모바일 어플리케이션으로 개발해보고 싶었습니다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전문적인 </a:t>
            </a:r>
            <a:r>
              <a:rPr lang="en-US" altLang="ko-KR"/>
              <a:t>Domain Knowledge</a:t>
            </a:r>
            <a:r>
              <a:rPr lang="ko-KR" altLang="en-US"/>
              <a:t>가 필요해서 계획했던 것 보다 시간이 오래걸린것 같아서 아쉬웠습니다</a:t>
            </a:r>
            <a:r>
              <a:rPr lang="en-US" altLang="ko-KR"/>
              <a:t>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70671"/>
            <a:ext cx="8229600" cy="4985679"/>
          </a:xfrm>
          <a:ln>
            <a:solidFill>
              <a:schemeClr val="tx1"/>
            </a:solidFill>
            <a:prstDash val="lgDash"/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Project Management Plan </a:t>
            </a:r>
            <a:r>
              <a:rPr lang="ko-KR" altLang="en-US" dirty="0"/>
              <a:t>중에서 </a:t>
            </a:r>
            <a:r>
              <a:rPr lang="en-US" altLang="ko-KR" dirty="0"/>
              <a:t>Activity</a:t>
            </a:r>
            <a:r>
              <a:rPr lang="ko-KR" altLang="en-US" dirty="0"/>
              <a:t>와 </a:t>
            </a:r>
            <a:r>
              <a:rPr lang="en-US" altLang="ko-KR" dirty="0"/>
              <a:t>worker(</a:t>
            </a:r>
            <a:r>
              <a:rPr lang="ko-KR" altLang="en-US" dirty="0" err="1"/>
              <a:t>역할자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만 그림 형태로 복사해서 붙임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51EB-6E62-43BE-8F3A-B095E1E432C9}"/>
              </a:ext>
            </a:extLst>
          </p:cNvPr>
          <p:cNvSpPr txBox="1"/>
          <p:nvPr/>
        </p:nvSpPr>
        <p:spPr>
          <a:xfrm>
            <a:off x="3851920" y="1032117"/>
            <a:ext cx="43924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PMP </a:t>
            </a:r>
            <a:r>
              <a:rPr lang="ko-KR" altLang="en-US" sz="1600" dirty="0"/>
              <a:t>엑셀 파일로 </a:t>
            </a:r>
            <a:r>
              <a:rPr lang="en-US" altLang="ko-KR" sz="1600" dirty="0"/>
              <a:t>hyperlink</a:t>
            </a:r>
            <a:r>
              <a:rPr lang="ko-KR" altLang="en-US" sz="1600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file"/>
              </a:rPr>
              <a:t>프로젝트 팀원 작업일지</a:t>
            </a:r>
            <a:r>
              <a:rPr lang="en-US" altLang="ko-KR" dirty="0">
                <a:hlinkClick r:id="rId2" action="ppaction://hlinkfile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*****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</a:t>
            </a:r>
            <a:r>
              <a:rPr lang="ko-KR" altLang="en-US"/>
              <a:t>저장소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SYLVY </a:t>
            </a:r>
            <a:r>
              <a:rPr lang="ko-KR" altLang="en-US">
                <a:hlinkClick r:id="rId2"/>
              </a:rPr>
              <a:t>중간 산출물 </a:t>
            </a:r>
            <a:r>
              <a:rPr lang="en-US" altLang="ko-KR">
                <a:hlinkClick r:id="rId2"/>
              </a:rPr>
              <a:t>wiki </a:t>
            </a:r>
            <a:r>
              <a:rPr lang="ko-KR" altLang="en-US">
                <a:hlinkClick r:id="rId2"/>
              </a:rPr>
              <a:t>링크</a:t>
            </a:r>
            <a:endParaRPr lang="en-US" altLang="ko-KR">
              <a:solidFill>
                <a:schemeClr val="accent5"/>
              </a:solidFill>
            </a:endParaRPr>
          </a:p>
          <a:p>
            <a:pPr lvl="1"/>
            <a:r>
              <a:rPr lang="ko-KR" altLang="en-US"/>
              <a:t>최종산출물 저장소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SYLVY </a:t>
            </a:r>
            <a:r>
              <a:rPr lang="ko-KR" altLang="en-US">
                <a:hlinkClick r:id="rId3"/>
              </a:rPr>
              <a:t>최종 산출물 </a:t>
            </a:r>
            <a:r>
              <a:rPr lang="en-US" altLang="ko-KR">
                <a:hlinkClick r:id="rId3"/>
              </a:rPr>
              <a:t>Git Hub </a:t>
            </a:r>
            <a:r>
              <a:rPr lang="ko-KR" altLang="en-US">
                <a:hlinkClick r:id="rId3"/>
              </a:rPr>
              <a:t>링크</a:t>
            </a:r>
            <a:endParaRPr lang="en-US" altLang="ko-KR">
              <a:solidFill>
                <a:schemeClr val="accent5"/>
              </a:solidFill>
            </a:endParaRPr>
          </a:p>
          <a:p>
            <a:r>
              <a:rPr lang="ko-KR" altLang="en-US"/>
              <a:t>사용툴</a:t>
            </a:r>
            <a:endParaRPr lang="en-US" altLang="ko-KR"/>
          </a:p>
          <a:p>
            <a:pPr lvl="1"/>
            <a:r>
              <a:rPr lang="en-US" altLang="ko-KR" sz="1400"/>
              <a:t>IDE &amp; Tools : </a:t>
            </a:r>
          </a:p>
          <a:p>
            <a:pPr marL="914400" lvl="2" indent="0">
              <a:buNone/>
            </a:pPr>
            <a:r>
              <a:rPr lang="en-US" altLang="ko-KR" sz="1400"/>
              <a:t>1. Eclipse Photon Release (4.8.0)</a:t>
            </a:r>
          </a:p>
          <a:p>
            <a:pPr marL="914400" lvl="2" indent="0">
              <a:buNone/>
            </a:pPr>
            <a:r>
              <a:rPr lang="en-US" altLang="ko-KR" sz="1400"/>
              <a:t>2. Visual Studio Code 1.39.0</a:t>
            </a:r>
          </a:p>
          <a:p>
            <a:pPr lvl="1"/>
            <a:r>
              <a:rPr lang="en-US" altLang="ko-KR" sz="1400"/>
              <a:t>Framework / Library : </a:t>
            </a:r>
          </a:p>
          <a:p>
            <a:pPr marL="914400" lvl="2" indent="0">
              <a:buNone/>
            </a:pPr>
            <a:r>
              <a:rPr lang="en-US" altLang="ko-KR" sz="1400"/>
              <a:t>1. Spring boot 2.1.4</a:t>
            </a:r>
          </a:p>
          <a:p>
            <a:pPr marL="914400" lvl="2" indent="0">
              <a:buNone/>
            </a:pPr>
            <a:r>
              <a:rPr lang="en-US" altLang="ko-KR" sz="1400"/>
              <a:t>2. React 16.8.6</a:t>
            </a:r>
          </a:p>
          <a:p>
            <a:pPr marL="914400" lvl="2" indent="0">
              <a:buNone/>
            </a:pPr>
            <a:r>
              <a:rPr lang="en-US" altLang="ko-KR" sz="1400"/>
              <a:t>3. Flask 1.1.1</a:t>
            </a:r>
          </a:p>
          <a:p>
            <a:pPr lvl="1"/>
            <a:r>
              <a:rPr lang="en-US" altLang="ko-KR" sz="1400"/>
              <a:t>Database : AWS RDB (MySQL)</a:t>
            </a:r>
          </a:p>
          <a:p>
            <a:pPr lvl="1"/>
            <a:r>
              <a:rPr lang="en-US" altLang="ko-KR" sz="1400"/>
              <a:t>UML </a:t>
            </a:r>
            <a:r>
              <a:rPr lang="ko-KR" altLang="en-US" sz="1400" dirty="0"/>
              <a:t>모델링 도구</a:t>
            </a:r>
            <a:r>
              <a:rPr lang="en-US" altLang="ko-KR" sz="1400" dirty="0"/>
              <a:t>: </a:t>
            </a:r>
            <a:r>
              <a:rPr lang="en-US" altLang="ko-KR" sz="1400" err="1"/>
              <a:t>StarUML</a:t>
            </a:r>
            <a:r>
              <a:rPr lang="en-US" altLang="ko-KR" sz="1400"/>
              <a:t> 3.1.0, ERwin</a:t>
            </a:r>
            <a:r>
              <a:rPr lang="ko-KR" altLang="en-US" sz="1400"/>
              <a:t> </a:t>
            </a:r>
            <a:r>
              <a:rPr lang="en-US" altLang="ko-KR" sz="1400"/>
              <a:t>7.2.2110.7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소스 공유 및 버전 관리</a:t>
            </a:r>
            <a:r>
              <a:rPr lang="en-US" altLang="ko-KR" sz="1400"/>
              <a:t>: GitHub, Google </a:t>
            </a:r>
            <a:r>
              <a:rPr lang="ko-KR" altLang="en-US" sz="1400"/>
              <a:t>드라이브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C831F1-F377-46C4-A60E-7F6F4E7DA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" r="6823" b="7361"/>
          <a:stretch/>
        </p:blipFill>
        <p:spPr>
          <a:xfrm>
            <a:off x="738892" y="1392841"/>
            <a:ext cx="7666216" cy="5328634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3CFDEAE-6D1C-47AD-B934-0C4C892C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Specification – my Lab </a:t>
            </a:r>
            <a:r>
              <a:rPr lang="ko-KR" altLang="en-US" sz="2800" u="sng" dirty="0">
                <a:solidFill>
                  <a:srgbClr val="00B0F0"/>
                </a:solidFill>
              </a:rPr>
              <a:t>약품 보관 장소 관리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CAB4B-2578-478F-838A-F75E4F6EC78B}"/>
              </a:ext>
            </a:extLst>
          </p:cNvPr>
          <p:cNvSpPr txBox="1"/>
          <p:nvPr/>
        </p:nvSpPr>
        <p:spPr>
          <a:xfrm>
            <a:off x="5292080" y="58614"/>
            <a:ext cx="439248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개발한 </a:t>
            </a:r>
            <a:r>
              <a:rPr lang="en-US" altLang="ko-KR" sz="1600" dirty="0"/>
              <a:t>Application</a:t>
            </a:r>
            <a:r>
              <a:rPr lang="ko-KR" altLang="en-US" sz="1600" dirty="0"/>
              <a:t>에서 가장 핵심적인 </a:t>
            </a:r>
            <a:r>
              <a:rPr lang="en-US" altLang="ko-KR" sz="1600" dirty="0"/>
              <a:t>Use Case</a:t>
            </a:r>
            <a:r>
              <a:rPr lang="ko-KR" altLang="en-US" sz="1600" dirty="0"/>
              <a:t> </a:t>
            </a:r>
            <a:r>
              <a:rPr lang="en-US" altLang="ko-KR" sz="1600" dirty="0"/>
              <a:t>Spec</a:t>
            </a:r>
            <a:r>
              <a:rPr lang="ko-KR" altLang="en-US" sz="1600" dirty="0"/>
              <a:t>만 발표</a:t>
            </a:r>
            <a:r>
              <a:rPr lang="en-US" altLang="ko-KR" sz="1600" dirty="0"/>
              <a:t>/SRS</a:t>
            </a:r>
            <a:r>
              <a:rPr lang="ko-KR" altLang="en-US" sz="1600" dirty="0"/>
              <a:t> 문서 </a:t>
            </a:r>
            <a:r>
              <a:rPr lang="en-US" altLang="ko-KR" sz="1600" dirty="0"/>
              <a:t>Hyper</a:t>
            </a:r>
            <a:r>
              <a:rPr lang="ko-KR" altLang="en-US" sz="1600" dirty="0"/>
              <a:t> </a:t>
            </a:r>
            <a:r>
              <a:rPr lang="en-US" altLang="ko-KR" sz="1600" dirty="0"/>
              <a:t>link</a:t>
            </a:r>
            <a:r>
              <a:rPr lang="ko-KR" altLang="en-US" sz="1600" dirty="0"/>
              <a:t>로 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E75A9-22B7-49F0-BCCC-EB1CFAB3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7" y="1459136"/>
            <a:ext cx="8665865" cy="44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6989</TotalTime>
  <Words>785</Words>
  <Application>Microsoft Office PowerPoint</Application>
  <PresentationFormat>화면 슬라이드 쇼(4:3)</PresentationFormat>
  <Paragraphs>137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SYLVY 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GUI화면(개발된 최종 버전의 화면)</vt:lpstr>
      <vt:lpstr>PowerPoint 프레젠테이션</vt:lpstr>
      <vt:lpstr>Key Decision</vt:lpstr>
      <vt:lpstr>Entity Class Diagram</vt:lpstr>
      <vt:lpstr>Entity Relationship Diagram</vt:lpstr>
      <vt:lpstr>my Lab 약품 보관 장소 관리: 약품 추가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한빈 이</cp:lastModifiedBy>
  <cp:revision>495</cp:revision>
  <cp:lastPrinted>2012-12-19T08:26:52Z</cp:lastPrinted>
  <dcterms:created xsi:type="dcterms:W3CDTF">2012-10-10T06:20:37Z</dcterms:created>
  <dcterms:modified xsi:type="dcterms:W3CDTF">2019-12-08T12:45:25Z</dcterms:modified>
</cp:coreProperties>
</file>