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2"/>
  </p:normalViewPr>
  <p:slideViewPr>
    <p:cSldViewPr snapToGrid="0" snapToObjects="1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CDB3D-B34B-8A42-86F4-7AAFB0230BB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B9AC-2DA3-2A4F-8C37-B9514CD8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42A-65FE-BF44-B198-145B4213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F7E6-3BC4-7D4D-AAE6-5717FD0B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C628-D31D-EA46-9805-C88E985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16E-2F6D-0F43-BE25-55539E6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07F3-0142-D148-A51E-40BF03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EC2-C8A8-514E-A741-865C8F7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61CC-5334-9B4C-8FE3-638813F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C811-9E3A-D34D-8B87-8340DFB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5CE-DECB-8449-9F6D-49FFE31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2DFA-BD40-6B40-81BB-3D0BD9D9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56EFF-8ADE-B34D-AB30-E2C2DCB8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45FE-69B7-1641-BB89-B5DA5892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518F-16A5-E941-AFE9-C0BE950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3C5F-78A8-0249-BC31-D234BC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8A8F-342B-8D4E-86E5-384EB6D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98B-32DA-DF4A-83E2-62A8D43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06C6-12EF-1F4B-93C1-5FA1636D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069A-6BF7-194E-BCD9-AAF067B4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F792-374C-B046-B3A4-C81B735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BCF-E7AB-3C46-B3F5-02EFBC81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BC3-1EC8-9140-9F2E-767DC3A3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AEF-3A04-224A-AB2A-D2F08FC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763-4938-8940-BD02-C5BB8E1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1247-F701-EE4B-8A15-3ADEBF79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0E5C-210A-7A43-9532-E5A623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6EF-12EB-5448-B7BA-81F298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76D2-6079-EE46-B859-AD759144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EFCB8-1D99-D840-B746-B04F91F6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AA62-CCC3-1D40-8575-91114BF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279-8242-6644-8B28-35CCC81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FB6C-E4BD-014A-9BC5-44BB2E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B82-B8D0-BA48-A010-2E84F68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112B-3AB9-2C43-B333-154D3E86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F088-1464-6F47-9EC4-9CBA866F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7391E-C11E-D046-91B5-D5A2A392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BB58-F80C-9F42-9BA0-0333465EE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CCEE-06F8-8A40-9069-01649BA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752C-B880-2E48-BC3C-ADD2D4E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4BA3-87DF-9942-A7BF-809F0240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A45D-AABB-9B4B-9F39-916E95A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22C9-44B4-F140-B91C-DC689755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2C87-B52F-E54B-A5A3-96BC04A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861D2-3895-B649-80FC-94C5524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5B44-ED6C-494E-ACBD-59636454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AF6A6-6698-9D42-9361-1A9AB483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700A-64D0-BD4B-BC15-296561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3C2-D3A0-3C4B-B759-055D1CF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3446-35A6-E04C-B9A4-8AAC9B63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1BC47-1BC6-C040-8BED-2CA1CD009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7799-E595-EA48-AAB6-629B684E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C84D3-E7F4-9944-970D-EF42898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758D-9EBF-294F-B7A4-D3A066C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8914-038C-4542-9774-918B402E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EA006-EC2B-A14F-8091-9D563CDA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115F7-3BFF-B945-9A52-F597B9E0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5FCD-F1B7-2344-B936-09FA367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795-86BB-2E40-92DA-2EA7CE8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CA3A-0440-F24D-9B51-83A742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E813D-1A45-1A48-9CBB-CFB4F5A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3A9-0491-804C-8833-41DC39E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BCD8-9EF9-BF41-9257-96615E75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80C-01F0-9642-890A-996E2A88EBC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42D3-ED10-0C44-8AD1-E8365C3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9326-5D59-8D46-B1D3-8EA8263D6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260F-6DF9-1341-97D4-8F78DDD7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626633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등록하는 과정에서 보관 장소를 추천 받고 선택해 보관 장소별로 약품을 조회할 수 있는 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추가하거나 기존 약품의 위치 정보를 수정 및 </a:t>
                      </a:r>
                      <a:r>
                        <a:rPr 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하기 위해 해당 메뉴를 선택함으로써 시작된다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약품을 추가하는 경우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약품의 위치 정보를 수정하는 경우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 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sz="1100" kern="100" dirty="0" err="1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highlight>
                            <a:srgbClr val="FFFF00"/>
                          </a:highlight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</a:t>
                      </a:r>
                      <a:endParaRPr lang="ko-KR" sz="1100" kern="100" dirty="0">
                        <a:effectLst/>
                        <a:highlight>
                          <a:srgbClr val="FFFF00"/>
                        </a:highlight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및 장소 선택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 추가할 약품 이름 입력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추가 버튼을 누른 후 상단의 검색 창에 새로 등록을 원하는 약품의 이름을 검색한다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이름을 검색해 해당 약품의 정보를 받아와 화면에 출력해준다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 별칭을 입력한 후 중복확인 버튼을 누른다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2.2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위치 정보를 수정할 약품 선택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화면에 표출된 약품들 중 원하는 대상을 선택한다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약품에 대해 해당 약품의 보관장소 정보를 화면에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하단에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장소수정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닫기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수정하기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클릭하면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보관 장소를 수정할 수 있는 화면을 출력한다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8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18101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사용량이 남아있는 양을 초과한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“사용량을 잘 못 입력하셨습니다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25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47201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실험실에 기기를 추가하거나 삭제하기 위해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 이미 추가된 기기의 사용을 예약하거나 신청된 예약을 삭제하기 위해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도우미 어플리케이션의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최초 기기 추가인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기기 삭제인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최초 기기 사용 예약인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 예약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기기 사용 예약 삭제인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추가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 추가 창을 화면에 띄워준다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원하는 기기의 이름을 입력하고</a:t>
                      </a:r>
                      <a:r>
                        <a:rPr lang="ko-KR" altLang="en-US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버튼을 누른다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제출된 기기의 이름을 기기 리스트에 추가한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1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44564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리스트에서 삭제하고자 하는 기기를 선택한 후 하단의 기기 삭제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화면상에 “정말로 삭제하시겠습니까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삭제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삭제 확인 버튼을 선택하면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선택한 기기의 이름을 리스트에서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793061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 예약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예약할 기기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리스트에서 원하는 기기를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출력되는 화면의 상단 화살표를 이용해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날짜별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예약현황을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시간 선택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화면 하단의 예약하기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창을 띄워준다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사용을 원하는 시간 구역을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 단위로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목록 하단의 확인버튼을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원하는 시간 구역이 예약이 가능한 시간인지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 (AF3)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4.3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예약하시겠습니까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예약을 진행하려고 할 경우 화면 하단의 예약 신청 완료 버튼을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예약되었습니다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＂라는 메시지를 화면상에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8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288030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예약 삭제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시간 삭제를 원하는 기기 및 날짜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자신이 예약한 기기 중에서 예약 시간을 삭제할 기기를 선택한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화면의 상단 화살표를 이용해 예약 삭제를 원하는 날짜로 이동한다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날짜에 본인의 예약이 존재한다면 시스템은 예약 삭제 버튼을 화면에 함께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 삭제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예약된 시간대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기기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예약을 취소하시겠습니까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메시지와 함께 ‘확인’ 버튼을 화면상에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6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30751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기기 이름이 이미 존재 하는 이름일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“이미 등록된 기기입니다”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시간이 이미 지나간 시간일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“유효하지 않은 시간과 단위입니다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시간이 이미 예약중인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4.2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“해당 시간은 이미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예약중입니다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Basic flow 4.2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28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757006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 초대하기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새로운 멤버를 초대하는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탈퇴하는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(step5)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그리고 새롭게 생성할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이름과 비밀번호를 설정한 후 완료버튼을 클릭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(AF2)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새로운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생성하고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4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447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초대할 멤버 검색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Member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그리고 멤버 이메일을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검색 버튼을 클릭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회원목록 중  해당 이메일을 가진 회원을 찾은 후 ‘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)(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멤버이메일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초대하시겠습니까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?’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‘확인’ 혹은 ‘취소’ 버튼을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확인 버튼을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해당 이름을 가진 멤버를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구성원으로 추가하고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5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716298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가입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검색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가입신청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그리고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이름을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검색 버튼을 클릭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(AF3)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비밀번호를 입력하면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(AF4)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해당 이름을 가진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멤버를 새 구성원으로 추가하고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77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761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 기기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멤버들이 기기를 등록하거나 삭제하고 등록된 기기의 사용을 예약하거나 취소할 수 있는 유스케이스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5.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5.1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화면상에 “현재 속해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정말 탈퇴를 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5.2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</a:t>
                      </a:r>
                      <a:endParaRPr lang="ko-KR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확인 버튼을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가지고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대한 정보를 모두 삭제한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8200" y="1027905"/>
            <a:ext cx="10515600" cy="5437549"/>
            <a:chOff x="838200" y="1027906"/>
            <a:chExt cx="10515600" cy="5437549"/>
          </a:xfrm>
        </p:grpSpPr>
        <p:graphicFrame>
          <p:nvGraphicFramePr>
            <p:cNvPr id="7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3163545"/>
                </p:ext>
              </p:extLst>
            </p:nvPr>
          </p:nvGraphicFramePr>
          <p:xfrm>
            <a:off x="838200" y="1027906"/>
            <a:ext cx="10515600" cy="5437549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1513421">
                    <a:extLst>
                      <a:ext uri="{9D8B030D-6E8A-4147-A177-3AD203B41FA5}">
                        <a16:colId xmlns:a16="http://schemas.microsoft.com/office/drawing/2014/main" val="2203105785"/>
                      </a:ext>
                    </a:extLst>
                  </a:gridCol>
                  <a:gridCol w="9002179">
                    <a:extLst>
                      <a:ext uri="{9D8B030D-6E8A-4147-A177-3AD203B41FA5}">
                        <a16:colId xmlns:a16="http://schemas.microsoft.com/office/drawing/2014/main" val="596641925"/>
                      </a:ext>
                    </a:extLst>
                  </a:gridCol>
                </a:tblGrid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Use Case Name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 보관 장소 관리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626431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Brief Description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에서 사용하는 약품을 등록하고 삭제하는 과정에서 보관 장소를 추천 받고 선택해 보관 장소별로 약품을 조회할 수 있는 유스케이스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92888843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Principal Actor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47671405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Precondition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멤버는 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 등록된 상태이다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5755156"/>
                    </a:ext>
                  </a:extLst>
                </a:tr>
                <a:tr h="305868">
                  <a:tc gridSpan="2"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Basic Flow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6431010"/>
                    </a:ext>
                  </a:extLst>
                </a:tr>
                <a:tr h="3908209">
                  <a:tc gridSpan="2">
                    <a:txBody>
                      <a:bodyPr/>
                      <a:lstStyle/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 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  2.3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약품이</a:t>
                        </a: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보관될 장소 추천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멤버가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추가 버튼을 누르고 약품 이름을 검색하면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약품의 성상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풍해성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빛 반응성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인화성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발화성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연소성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폭발성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정보를 바탕으로 약품 보관 최적의 장소를 추천해준다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여기서 각 등록된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장소들에는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각각 온도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습도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산소농도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 방지의 속성이 지정되어 있다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추가 될 약품에 대해</a:t>
                        </a: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고체일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 이하의 온도인 장소를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액체일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녹는점과 끓는점 사이의 온도인 장소를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-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약품의 성상이 기체일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끓는점 이상의 온도인 장소를 선별해준다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7289663"/>
                    </a:ext>
                  </a:extLst>
                </a:tr>
              </a:tbl>
            </a:graphicData>
          </a:graphic>
        </p:graphicFrame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5085" y="3951270"/>
              <a:ext cx="4041830" cy="143969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84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3066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중복될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이름이 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중복된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이름이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존재합니다’라는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 확인 오류가 발생할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비밀번호 확인란에 입력된 비밀번호와 비밀번호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설정란에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일치하지 않는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기존에 존재하는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이름과 중복될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틀립니다”라는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존재하지 않을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이메일을 가진 멤버가 존재하지 않은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이메일을 가진 멤버가 존재하지 않습니다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.'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멤버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초대시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멤버가 이미 다른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소속되었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입력된 이메일을 가진 멤버가 이미 다른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멤버는 다른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소속되었습니다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85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65213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이름을 가진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존재하지 않습니다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불일치할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비밀번호가 일치하지 않는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비밀번호가 일치하지 않습니다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＂라는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AF7.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 초대 혹은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3.1, Basic Flow 5.1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없는 상태에서 멤버 초대나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탈퇴 메뉴를 선택한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소속된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없습니다”라는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메시지를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3.1 / 5.1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AF8.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혹은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있을 때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/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가입된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있는 상태에서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생성이나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가입 메뉴를 선택한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가입된 멤버들의 목록을 화면상에 출력한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/ 4.1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11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9772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매일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자동으로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재고소진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유효기간 알림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재고소진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0" indent="920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유해성 있는 약품을 오래 사용하여 약품에 의한 질병이 발생 할 수 있는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사용기간에 따른 의심 질병 알림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유효 기간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유효기간을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유효기간의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전부터 당일까지 해당 약품을 소유하고 있는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유효기간이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유효일자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 남았습니다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유효기간이 지나면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유효기간이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 후 해당 약품의 남은 양을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바꾼다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정보창으로 이동한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90655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재고 소진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약품의 남은 양을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경우 해당 약품의 이름을 재고소진 리스트에 추가한다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모든 약품에 대해 확인이 끝나면 리스트에 추가된 약품들에 대해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얼마 남지 않았습니다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정보창으로 이동한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94460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사용에 따른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사용되는 약품의 유효기간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재고상황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혹은 신체에 유해한 약품을 장기간 사용할 경우 발생할 수 있는 질병을 알려주는 유스케이스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Clock, 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 기간에 따른 의심 질병 알림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 Clock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하루 중 지정된 시간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(09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되면 시스템에 존재하는 모든 약품을 대상으로 질병을 일으킬 수 있는 약품의 등록여부를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그러한 약품이 존재한다면 해당 약품을 대상으로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각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사용기간은 다음과 같다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– (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각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가입한 날짜 또는 약품이 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날짜 중 더 최근 날짜</a:t>
                      </a:r>
                      <a:r>
                        <a:rPr lang="en-US" altLang="ko-KR" sz="12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28702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만약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멤버의 약품 사용 기간이 약품의 건강 진단 주기를 초과했을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멤버에게 “지난 알림 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사용한지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사용기간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지났습니다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 건강 진단을 받아야 합니다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알림을 보낸다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약품명을 클릭하면 약품 정보창으로 이동한 후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(AF2)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6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12877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유효기간 또는 재고소진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 (3.1)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 (3.1)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의심질병 알림을 삭제하는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4.1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알림을 삭제한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4.1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61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38200" y="1027906"/>
            <a:ext cx="10515600" cy="5437549"/>
            <a:chOff x="838200" y="1027906"/>
            <a:chExt cx="10515600" cy="5437549"/>
          </a:xfrm>
        </p:grpSpPr>
        <p:graphicFrame>
          <p:nvGraphicFramePr>
            <p:cNvPr id="13" name="내용 개체 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0499603"/>
                </p:ext>
              </p:extLst>
            </p:nvPr>
          </p:nvGraphicFramePr>
          <p:xfrm>
            <a:off x="838200" y="1027906"/>
            <a:ext cx="10515600" cy="5437549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1513421">
                    <a:extLst>
                      <a:ext uri="{9D8B030D-6E8A-4147-A177-3AD203B41FA5}">
                        <a16:colId xmlns:a16="http://schemas.microsoft.com/office/drawing/2014/main" val="2203105785"/>
                      </a:ext>
                    </a:extLst>
                  </a:gridCol>
                  <a:gridCol w="9002179">
                    <a:extLst>
                      <a:ext uri="{9D8B030D-6E8A-4147-A177-3AD203B41FA5}">
                        <a16:colId xmlns:a16="http://schemas.microsoft.com/office/drawing/2014/main" val="596641925"/>
                      </a:ext>
                    </a:extLst>
                  </a:gridCol>
                </a:tblGrid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Use Case Name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 보관 장소 관리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626431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Brief Description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에서 사용하는 약품을 등록하고 삭제하는 과정에서 보관 장소를 추천 받고 선택해 보관 장소별로 약품을 조회할 수 있는 유스케이스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92888843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Principal Actor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</a:t>
                        </a: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47671405"/>
                    </a:ext>
                  </a:extLst>
                </a:tr>
                <a:tr h="305868"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Precondition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 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멤버는 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에 등록된 상태이다</a:t>
                        </a:r>
                        <a:r>
                          <a:rPr lang="en-US" sz="1100" kern="10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  <a:endPara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35755156"/>
                    </a:ext>
                  </a:extLst>
                </a:tr>
                <a:tr h="305868">
                  <a:tc gridSpan="2">
                    <a:txBody>
                      <a:bodyPr/>
                      <a:lstStyle/>
                      <a:p>
                        <a:pPr algn="just" latinLnBrk="1">
                          <a:spcAft>
                            <a:spcPts val="0"/>
                          </a:spcAft>
                        </a:pPr>
                        <a:r>
                          <a:rPr lang="en-US" sz="1100" b="1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Basic Flow</a:t>
                        </a:r>
                        <a:endParaRPr lang="ko-KR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</a:txBody>
                    <a:tcPr marL="68580" marR="68580" marT="0" marB="0" anchor="ctr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096431010"/>
                    </a:ext>
                  </a:extLst>
                </a:tr>
                <a:tr h="3908209">
                  <a:tc gridSpan="2">
                    <a:txBody>
                      <a:bodyPr/>
                      <a:lstStyle/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 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  2.3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약품이</a:t>
                        </a:r>
                        <a:r>
                          <a:rPr 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보관될 장소 추천</a:t>
                        </a:r>
                        <a:endPara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endPara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endParaRP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추가 될 약품이 빛과 반응 하는 약품일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조도가 낮은 장소를 선별해준다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추가 될 약품이 조해성이 있거나 풍해성이 있는 약품일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습도가 낮은 장소를 선별해준다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추가 될 약품이 </a:t>
                        </a:r>
                        <a:r>
                          <a:rPr lang="ko-KR" altLang="en-US" sz="1100" kern="100" dirty="0" err="1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연소성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인화성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발화성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폭발성이 있는 약품일 경우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,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산소 농도가 낮은 장소와 폭발 방지 처리가 된 장소를 선별해준다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 </a:t>
                        </a:r>
                        <a:r>
                          <a:rPr lang="en-US" altLang="ko-KR" sz="1100" kern="100" dirty="0">
                            <a:solidFill>
                              <a:srgbClr val="FF0000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(AF4)</a:t>
                        </a:r>
                      </a:p>
                      <a:p>
                        <a:pPr marL="287020" algn="just" latinLnBrk="1">
                          <a:lnSpc>
                            <a:spcPct val="150000"/>
                          </a:lnSpc>
                          <a:spcAft>
                            <a:spcPts val="0"/>
                          </a:spcAft>
                        </a:pP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시스템은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 기존에 </a:t>
                        </a:r>
                        <a:r>
                          <a:rPr lang="en-US" altLang="ko-KR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my Lab</a:t>
                        </a:r>
                        <a:r>
                          <a:rPr lang="ko-KR" altLang="en-US" sz="1100" kern="100" dirty="0">
                            <a:solidFill>
                              <a:srgbClr val="0000FF"/>
                            </a:solidFill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멤버가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등록해 놓은 장소들 리스트에서 선별 된 장소를 “ 장소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A (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추천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)“ </a:t>
                        </a:r>
                        <a:r>
                          <a:rPr lang="ko-KR" altLang="en-US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으로 화면 상에 추천 결과를 출력한다</a:t>
                        </a:r>
                        <a:r>
                          <a:rPr lang="en-US" altLang="ko-KR" sz="1100" kern="100" dirty="0">
                            <a:effectLst/>
                            <a:latin typeface="함초롬바탕" panose="02030504000101010101" pitchFamily="18" charset="-127"/>
                            <a:ea typeface="함초롬바탕" panose="02030504000101010101" pitchFamily="18" charset="-127"/>
                            <a:cs typeface="함초롬바탕" panose="02030504000101010101" pitchFamily="18" charset="-127"/>
                          </a:rPr>
                          <a:t>.</a:t>
                        </a:r>
                      </a:p>
                    </a:txBody>
                    <a:tcPr marL="68580" marR="68580" marT="0" marB="0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7289663"/>
                    </a:ext>
                  </a:extLst>
                </a:tr>
              </a:tbl>
            </a:graphicData>
          </a:graphic>
        </p:graphicFrame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7699" y="2691442"/>
              <a:ext cx="3396601" cy="2557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2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7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944109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보관 장소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약품을 등록하고 삭제하는 과정에서 보관 장소를 추천 받고 선택해 보관 장소별로 약품을 조회할 수 있는 유스케이스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2.4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보관될 장소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 중이던 약품이 보관되길 원하는 장소를 해당 리스트 중에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 받은 장소를 선택한 뒤 등록 버튼을 클릭한다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(AF5)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2.5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확인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족 특성 정보를 바탕으로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초과하는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초과일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 되어 있는 약품들 중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pH 7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할로겐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     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할로겐에 해당할 경우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선택한 장소에 이미 보관되어 있는 약품들 중 알칼리 금속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알칼리토 금속 약품이 있는지 검사한다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장소 적합성 검사에 통과한다면 </a:t>
                      </a:r>
                      <a:r>
                        <a:rPr lang="en-US" altLang="ko-KR" sz="1100" kern="10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(AF6)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등록한 약품 정보와 그 보관장소를 시스템 상에 저장한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보관 장소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보관 등록 되었습니다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.(20XX.XX.XX)” 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출력하며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4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05371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AF1.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이름을 잘못 입력한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존재하지 않는 약품의 이름입니다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별칭이 이미 존재하는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 존재하는 별칭입니다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다시 한번 확인해주세요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AF3.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별칭을 입력 하지 않는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2.1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자동으로 해당 약품에 대해 약품 이름 뒤에 오름차순으로 순서로 번호를 붙여준다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2.1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AF4.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추천할 장소가 없는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분기점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2.4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추천장소가 없습니다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기존 장소를 선택하거나 새로 장소를 추가하여 등록해주세요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출력하고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‘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버튼을 누르면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2.3 </a:t>
                      </a:r>
                      <a:r>
                        <a:rPr 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rgbClr val="0000FF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1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83160"/>
              </p:ext>
            </p:extLst>
          </p:nvPr>
        </p:nvGraphicFramePr>
        <p:xfrm>
          <a:off x="838200" y="1021813"/>
          <a:ext cx="10515600" cy="5443641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1050519700"/>
                    </a:ext>
                  </a:extLst>
                </a:gridCol>
              </a:tblGrid>
              <a:tr h="3152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Alternative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33407"/>
                  </a:ext>
                </a:extLst>
              </a:tr>
              <a:tr h="5128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AF5.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새로운 장소를 추가할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2.4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장소 추가 창을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온도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습도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산소농도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폭발 방지 속성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입력한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하단의 ‘확인’ 버튼을 누르면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2.3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AF6.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적합성 검사에 통과하지 못할 경우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분기점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: Basic Flow 2.5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“약품이 해당 장소에 두었을 경우 다음과 같은 위험이 따를 수 있습니다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함께 부적합한 사유를  화면에 출력하고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‘확인’ 버튼을 누르면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 2.4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돌아간다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798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0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1166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유스케이스는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사용할 때마다 사용량을 입력해 약품의 재고를 관리하기 위해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도우미 어플리케이션의 해당 메뉴를 선택함으로써 시작된다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약품 관리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사용한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2)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서프플로우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사용량이 업데이트 된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구매 촉구 알림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3)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</a:p>
                    <a:p>
                      <a:pPr marL="9207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약품을 폐기할 경우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(step 4)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서브플로우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사용량 업데이트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선택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메뉴의 약품 목록 중 사용한 약품을 선택한다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약품이 남아있는 양을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단위로 표시하여 화면에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디스플레이한다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21747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2.2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“</a:t>
                      </a:r>
                      <a:r>
                        <a:rPr kumimoji="0" lang="ko-KR" altLang="en-US" sz="11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사용량“을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수정할 수 있는 화면에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때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입력 칸 오른쪽에 단위 목록도 함께 표시된다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단위는 질량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(g)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부피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(mL)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만을 이용한다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약품의 사용량을 입력하고 단위를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입력된 사용량을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단위로 환산하여 해당 약품의 남아있는 양에서 뺀다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(AF1)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약품을 사용하고 남은 양을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%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단위로 표시하여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때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남은 양이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미만일 경우 “약품이 얼마 남지 않았습니다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출력하고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kumimoji="0" lang="ko-KR" altLang="en-US" sz="11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구매 촉구 알림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3.1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 업데이트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사용량이 업데이트 되면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모든 약품에 대해 약품의 남은 양을 확인한다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현재 남아있는 양이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20%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미만인 경우 해당 약품의 이름을 리스트에 추가한다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약품에 대해 확인이 끝나면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모든 멤버들에게 남아있는 양이 부족한 약품의 이름과 보관 장소의 알림을 보낸 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“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 얼마 남지 않았습니다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.”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메시지와 함께 약품 이름 리스트를 화면에 출력한다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알림창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하단의 확인 버튼을 누르면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출력된 화면을 닫고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5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911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Case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Specification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46512"/>
              </p:ext>
            </p:extLst>
          </p:nvPr>
        </p:nvGraphicFramePr>
        <p:xfrm>
          <a:off x="838200" y="1027906"/>
          <a:ext cx="10515600" cy="5437549"/>
        </p:xfrm>
        <a:graphic>
          <a:graphicData uri="http://schemas.openxmlformats.org/drawingml/2006/table">
            <a:tbl>
              <a:tblPr firstRow="1" firstCol="1" bandRow="1"/>
              <a:tblGrid>
                <a:gridCol w="1513421">
                  <a:extLst>
                    <a:ext uri="{9D8B030D-6E8A-4147-A177-3AD203B41FA5}">
                      <a16:colId xmlns:a16="http://schemas.microsoft.com/office/drawing/2014/main" val="2203105785"/>
                    </a:ext>
                  </a:extLst>
                </a:gridCol>
                <a:gridCol w="9002179">
                  <a:extLst>
                    <a:ext uri="{9D8B030D-6E8A-4147-A177-3AD203B41FA5}">
                      <a16:colId xmlns:a16="http://schemas.microsoft.com/office/drawing/2014/main" val="596641925"/>
                    </a:ext>
                  </a:extLst>
                </a:gridCol>
              </a:tblGrid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Use Case Name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재고 소진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관리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26431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Brief Description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사용하는 약품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재고를 관리하는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약품의 사용량을 기록하여 약품이 얼마 남지 않았을 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구매 촉구 알림을 받을 수 있다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88843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Principal Actor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1405"/>
                  </a:ext>
                </a:extLst>
              </a:tr>
              <a:tr h="3058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Precondition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등록된 상태이다</a:t>
                      </a: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5156"/>
                  </a:ext>
                </a:extLst>
              </a:tr>
              <a:tr h="305868"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Basic Flow</a:t>
                      </a:r>
                      <a:endParaRPr lang="ko-KR" sz="1100" b="1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1010"/>
                  </a:ext>
                </a:extLst>
              </a:tr>
              <a:tr h="390820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4.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4.1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폐기할 약품 선택</a:t>
                      </a:r>
                      <a:endParaRPr lang="en-US" alt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멤버는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메뉴에서 또는 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Alarm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메뉴의 알림 창에서  폐기할 약품을 선택한다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kumimoji="0" lang="ko-KR" altLang="en-US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 정보 창을 출력한다</a:t>
                      </a:r>
                      <a:r>
                        <a:rPr kumimoji="0" lang="en-US" altLang="ko-KR" sz="11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4.2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 폐기</a:t>
                      </a:r>
                      <a:endParaRPr lang="ko-KR" sz="1100" kern="100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702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폐기 버튼을 누르면 시스템은 “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약품이름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폐기하시겠습니까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?”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라는 메시지를 출력해준다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멤버가 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버튼을 누르면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시스템은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해당 약품을 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my Lab</a:t>
                      </a:r>
                      <a:r>
                        <a:rPr lang="ko-KR" altLang="en-US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관리하는 약품의 리스트에서 삭제해준 후</a:t>
                      </a:r>
                      <a:r>
                        <a:rPr lang="en-US" altLang="ko-KR" sz="1100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유스케이스를</a:t>
                      </a:r>
                      <a:r>
                        <a:rPr lang="ko-KR" altLang="en-US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종료한다</a:t>
                      </a:r>
                      <a:r>
                        <a:rPr lang="en-US" altLang="ko-KR" sz="1100" kern="100" dirty="0">
                          <a:solidFill>
                            <a:srgbClr val="0000FF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1771</Words>
  <Application>Microsoft Office PowerPoint</Application>
  <PresentationFormat>와이드스크린</PresentationFormat>
  <Paragraphs>442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함초롬바탕</vt:lpstr>
      <vt:lpstr>Arial</vt:lpstr>
      <vt:lpstr>Calibri</vt:lpstr>
      <vt:lpstr>Calibri Light</vt:lpstr>
      <vt:lpstr>Office Theme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 주영</dc:creator>
  <cp:lastModifiedBy>강 주영</cp:lastModifiedBy>
  <cp:revision>102</cp:revision>
  <dcterms:created xsi:type="dcterms:W3CDTF">2019-11-30T15:12:08Z</dcterms:created>
  <dcterms:modified xsi:type="dcterms:W3CDTF">2019-12-02T05:31:34Z</dcterms:modified>
</cp:coreProperties>
</file>