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88" r:id="rId3"/>
    <p:sldId id="258" r:id="rId4"/>
    <p:sldId id="259" r:id="rId5"/>
    <p:sldId id="261" r:id="rId6"/>
    <p:sldId id="262" r:id="rId7"/>
    <p:sldId id="263" r:id="rId8"/>
    <p:sldId id="264" r:id="rId9"/>
    <p:sldId id="265" r:id="rId10"/>
    <p:sldId id="266" r:id="rId11"/>
    <p:sldId id="268" r:id="rId12"/>
    <p:sldId id="272" r:id="rId13"/>
    <p:sldId id="273" r:id="rId14"/>
    <p:sldId id="274" r:id="rId15"/>
    <p:sldId id="275" r:id="rId16"/>
    <p:sldId id="277" r:id="rId17"/>
    <p:sldId id="270" r:id="rId18"/>
    <p:sldId id="278" r:id="rId19"/>
    <p:sldId id="279" r:id="rId20"/>
    <p:sldId id="285" r:id="rId21"/>
    <p:sldId id="286" r:id="rId22"/>
    <p:sldId id="287" r:id="rId23"/>
    <p:sldId id="28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1A1B58-DEA4-4040-879D-60B396C4BCBA}"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C7DE2-0184-4A91-85A7-8AD4EE794C9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495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1A1B58-DEA4-4040-879D-60B396C4BCBA}"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C7DE2-0184-4A91-85A7-8AD4EE794C99}" type="slidenum">
              <a:rPr lang="en-US" smtClean="0"/>
              <a:t>‹#›</a:t>
            </a:fld>
            <a:endParaRPr lang="en-US"/>
          </a:p>
        </p:txBody>
      </p:sp>
    </p:spTree>
    <p:extLst>
      <p:ext uri="{BB962C8B-B14F-4D97-AF65-F5344CB8AC3E}">
        <p14:creationId xmlns:p14="http://schemas.microsoft.com/office/powerpoint/2010/main" val="1909191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1A1B58-DEA4-4040-879D-60B396C4BCBA}"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C7DE2-0184-4A91-85A7-8AD4EE794C99}" type="slidenum">
              <a:rPr lang="en-US" smtClean="0"/>
              <a:t>‹#›</a:t>
            </a:fld>
            <a:endParaRPr lang="en-US"/>
          </a:p>
        </p:txBody>
      </p:sp>
    </p:spTree>
    <p:extLst>
      <p:ext uri="{BB962C8B-B14F-4D97-AF65-F5344CB8AC3E}">
        <p14:creationId xmlns:p14="http://schemas.microsoft.com/office/powerpoint/2010/main" val="1807974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1A1B58-DEA4-4040-879D-60B396C4BCBA}"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C7DE2-0184-4A91-85A7-8AD4EE794C99}" type="slidenum">
              <a:rPr lang="en-US" smtClean="0"/>
              <a:t>‹#›</a:t>
            </a:fld>
            <a:endParaRPr lang="en-US"/>
          </a:p>
        </p:txBody>
      </p:sp>
    </p:spTree>
    <p:extLst>
      <p:ext uri="{BB962C8B-B14F-4D97-AF65-F5344CB8AC3E}">
        <p14:creationId xmlns:p14="http://schemas.microsoft.com/office/powerpoint/2010/main" val="239411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1A1B58-DEA4-4040-879D-60B396C4BCBA}"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C7DE2-0184-4A91-85A7-8AD4EE794C9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2444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1A1B58-DEA4-4040-879D-60B396C4BCBA}"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3C7DE2-0184-4A91-85A7-8AD4EE794C99}" type="slidenum">
              <a:rPr lang="en-US" smtClean="0"/>
              <a:t>‹#›</a:t>
            </a:fld>
            <a:endParaRPr lang="en-US"/>
          </a:p>
        </p:txBody>
      </p:sp>
    </p:spTree>
    <p:extLst>
      <p:ext uri="{BB962C8B-B14F-4D97-AF65-F5344CB8AC3E}">
        <p14:creationId xmlns:p14="http://schemas.microsoft.com/office/powerpoint/2010/main" val="2329631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1A1B58-DEA4-4040-879D-60B396C4BCBA}" type="datetimeFigureOut">
              <a:rPr lang="en-US" smtClean="0"/>
              <a:t>10/13/2020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3C7DE2-0184-4A91-85A7-8AD4EE794C99}" type="slidenum">
              <a:rPr lang="en-US" smtClean="0"/>
              <a:t>‹#›</a:t>
            </a:fld>
            <a:endParaRPr lang="en-US"/>
          </a:p>
        </p:txBody>
      </p:sp>
    </p:spTree>
    <p:extLst>
      <p:ext uri="{BB962C8B-B14F-4D97-AF65-F5344CB8AC3E}">
        <p14:creationId xmlns:p14="http://schemas.microsoft.com/office/powerpoint/2010/main" val="3256805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1A1B58-DEA4-4040-879D-60B396C4BCBA}" type="datetimeFigureOut">
              <a:rPr lang="en-US" smtClean="0"/>
              <a:t>10/13/2020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3C7DE2-0184-4A91-85A7-8AD4EE794C99}" type="slidenum">
              <a:rPr lang="en-US" smtClean="0"/>
              <a:t>‹#›</a:t>
            </a:fld>
            <a:endParaRPr lang="en-US"/>
          </a:p>
        </p:txBody>
      </p:sp>
    </p:spTree>
    <p:extLst>
      <p:ext uri="{BB962C8B-B14F-4D97-AF65-F5344CB8AC3E}">
        <p14:creationId xmlns:p14="http://schemas.microsoft.com/office/powerpoint/2010/main" val="924839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41A1B58-DEA4-4040-879D-60B396C4BCBA}" type="datetimeFigureOut">
              <a:rPr lang="en-US" smtClean="0"/>
              <a:t>10/13/2020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83C7DE2-0184-4A91-85A7-8AD4EE794C99}" type="slidenum">
              <a:rPr lang="en-US" smtClean="0"/>
              <a:t>‹#›</a:t>
            </a:fld>
            <a:endParaRPr lang="en-US"/>
          </a:p>
        </p:txBody>
      </p:sp>
    </p:spTree>
    <p:extLst>
      <p:ext uri="{BB962C8B-B14F-4D97-AF65-F5344CB8AC3E}">
        <p14:creationId xmlns:p14="http://schemas.microsoft.com/office/powerpoint/2010/main" val="4219435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41A1B58-DEA4-4040-879D-60B396C4BCBA}" type="datetimeFigureOut">
              <a:rPr lang="en-US" smtClean="0"/>
              <a:t>10/13/2020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83C7DE2-0184-4A91-85A7-8AD4EE794C99}" type="slidenum">
              <a:rPr lang="en-US" smtClean="0"/>
              <a:t>‹#›</a:t>
            </a:fld>
            <a:endParaRPr lang="en-US"/>
          </a:p>
        </p:txBody>
      </p:sp>
    </p:spTree>
    <p:extLst>
      <p:ext uri="{BB962C8B-B14F-4D97-AF65-F5344CB8AC3E}">
        <p14:creationId xmlns:p14="http://schemas.microsoft.com/office/powerpoint/2010/main" val="3410241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141A1B58-DEA4-4040-879D-60B396C4BCBA}" type="datetimeFigureOut">
              <a:rPr lang="en-US" smtClean="0"/>
              <a:t>10/13/2020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83C7DE2-0184-4A91-85A7-8AD4EE794C99}" type="slidenum">
              <a:rPr lang="en-US" smtClean="0"/>
              <a:t>‹#›</a:t>
            </a:fld>
            <a:endParaRPr lang="en-US"/>
          </a:p>
        </p:txBody>
      </p:sp>
    </p:spTree>
    <p:extLst>
      <p:ext uri="{BB962C8B-B14F-4D97-AF65-F5344CB8AC3E}">
        <p14:creationId xmlns:p14="http://schemas.microsoft.com/office/powerpoint/2010/main" val="126900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41A1B58-DEA4-4040-879D-60B396C4BCBA}" type="datetimeFigureOut">
              <a:rPr lang="en-US" smtClean="0"/>
              <a:t>10/13/2020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83C7DE2-0184-4A91-85A7-8AD4EE794C9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897658"/>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19705" y="3547779"/>
            <a:ext cx="9076353" cy="746101"/>
          </a:xfrm>
        </p:spPr>
        <p:txBody>
          <a:bodyPr>
            <a:noAutofit/>
          </a:bodyPr>
          <a:lstStyle/>
          <a:p>
            <a:pPr algn="l"/>
            <a:r>
              <a:rPr lang="vi-VN" sz="2000" dirty="0" smtClean="0"/>
              <a:t>Giới </a:t>
            </a:r>
            <a:r>
              <a:rPr lang="vi-VN" sz="2000" dirty="0"/>
              <a:t>thiệu phương pháp thiết kế </a:t>
            </a:r>
            <a:r>
              <a:rPr lang="vi-VN" sz="2000" dirty="0" smtClean="0"/>
              <a:t>thuật </a:t>
            </a:r>
            <a:r>
              <a:rPr lang="vi-VN" sz="2000" dirty="0"/>
              <a:t>toán: Greedy </a:t>
            </a:r>
            <a:r>
              <a:rPr lang="en-US" sz="2000" dirty="0" smtClean="0">
                <a:latin typeface="Times New Roman" panose="02020603050405020304" pitchFamily="18" charset="0"/>
                <a:cs typeface="Times New Roman" panose="02020603050405020304" pitchFamily="18" charset="0"/>
              </a:rPr>
              <a:t>algorithms</a:t>
            </a:r>
            <a:endParaRPr lang="en-US" sz="2000"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171458" y="3330294"/>
            <a:ext cx="1748247" cy="707809"/>
          </a:xfrm>
          <a:prstGeom prst="rect">
            <a:avLst/>
          </a:prstGeom>
        </p:spPr>
        <p:txBody>
          <a:bodyPr vert="horz" lIns="91440" tIns="45720" rIns="91440" bIns="45720" rtlCol="0" anchor="b">
            <a:normAutofit fontScale="92500"/>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latin typeface="Times New Roman" panose="02020603050405020304" pitchFamily="18" charset="0"/>
                <a:cs typeface="Times New Roman" panose="02020603050405020304" pitchFamily="18" charset="0"/>
              </a:rPr>
              <a:t>CHỦ ĐỀ:</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9724" y="186668"/>
            <a:ext cx="1756334" cy="1394090"/>
          </a:xfrm>
          <a:prstGeom prst="rect">
            <a:avLst/>
          </a:prstGeom>
        </p:spPr>
      </p:pic>
      <p:sp>
        <p:nvSpPr>
          <p:cNvPr id="9" name="Rectangle 8"/>
          <p:cNvSpPr/>
          <p:nvPr/>
        </p:nvSpPr>
        <p:spPr>
          <a:xfrm>
            <a:off x="1171458" y="898782"/>
            <a:ext cx="9435582" cy="3139321"/>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dirty="0" err="1" smtClean="0">
                <a:solidFill>
                  <a:schemeClr val="accent5">
                    <a:lumMod val="60000"/>
                    <a:lumOff val="40000"/>
                  </a:schemeClr>
                </a:solidFill>
              </a:rPr>
              <a:t>Phân</a:t>
            </a:r>
            <a:r>
              <a:rPr lang="en-US" sz="6600" dirty="0" smtClean="0">
                <a:solidFill>
                  <a:schemeClr val="accent5">
                    <a:lumMod val="60000"/>
                    <a:lumOff val="40000"/>
                  </a:schemeClr>
                </a:solidFill>
              </a:rPr>
              <a:t> </a:t>
            </a:r>
            <a:r>
              <a:rPr lang="en-US" sz="6600" dirty="0" err="1" smtClean="0">
                <a:solidFill>
                  <a:schemeClr val="accent5">
                    <a:lumMod val="60000"/>
                    <a:lumOff val="40000"/>
                  </a:schemeClr>
                </a:solidFill>
              </a:rPr>
              <a:t>tích</a:t>
            </a:r>
            <a:r>
              <a:rPr lang="en-US" sz="6600" dirty="0" smtClean="0">
                <a:solidFill>
                  <a:schemeClr val="accent5">
                    <a:lumMod val="60000"/>
                    <a:lumOff val="40000"/>
                  </a:schemeClr>
                </a:solidFill>
              </a:rPr>
              <a:t> </a:t>
            </a:r>
            <a:r>
              <a:rPr lang="en-US" sz="6600" dirty="0" err="1" smtClean="0">
                <a:solidFill>
                  <a:schemeClr val="accent5">
                    <a:lumMod val="60000"/>
                    <a:lumOff val="40000"/>
                  </a:schemeClr>
                </a:solidFill>
              </a:rPr>
              <a:t>và</a:t>
            </a:r>
            <a:r>
              <a:rPr lang="en-US" sz="6600" dirty="0" smtClean="0">
                <a:solidFill>
                  <a:schemeClr val="accent5">
                    <a:lumMod val="60000"/>
                    <a:lumOff val="40000"/>
                  </a:schemeClr>
                </a:solidFill>
              </a:rPr>
              <a:t> </a:t>
            </a:r>
            <a:r>
              <a:rPr lang="en-US" sz="6600" dirty="0" err="1" smtClean="0">
                <a:solidFill>
                  <a:schemeClr val="accent5">
                    <a:lumMod val="60000"/>
                    <a:lumOff val="40000"/>
                  </a:schemeClr>
                </a:solidFill>
              </a:rPr>
              <a:t>thiết</a:t>
            </a:r>
            <a:r>
              <a:rPr lang="en-US" sz="6600" dirty="0" smtClean="0">
                <a:solidFill>
                  <a:schemeClr val="accent5">
                    <a:lumMod val="60000"/>
                    <a:lumOff val="40000"/>
                  </a:schemeClr>
                </a:solidFill>
              </a:rPr>
              <a:t> </a:t>
            </a:r>
            <a:r>
              <a:rPr lang="en-US" sz="6600" dirty="0" err="1" smtClean="0">
                <a:solidFill>
                  <a:schemeClr val="accent5">
                    <a:lumMod val="60000"/>
                    <a:lumOff val="40000"/>
                  </a:schemeClr>
                </a:solidFill>
              </a:rPr>
              <a:t>kế</a:t>
            </a:r>
            <a:r>
              <a:rPr lang="en-US" sz="6600" dirty="0" smtClean="0">
                <a:solidFill>
                  <a:schemeClr val="accent5">
                    <a:lumMod val="60000"/>
                    <a:lumOff val="40000"/>
                  </a:schemeClr>
                </a:solidFill>
              </a:rPr>
              <a:t> </a:t>
            </a:r>
            <a:br>
              <a:rPr lang="en-US" sz="6600" dirty="0" smtClean="0">
                <a:solidFill>
                  <a:schemeClr val="accent5">
                    <a:lumMod val="60000"/>
                    <a:lumOff val="40000"/>
                  </a:schemeClr>
                </a:solidFill>
              </a:rPr>
            </a:br>
            <a:r>
              <a:rPr lang="en-US" sz="6600" dirty="0" err="1" smtClean="0">
                <a:solidFill>
                  <a:schemeClr val="accent5">
                    <a:lumMod val="60000"/>
                    <a:lumOff val="40000"/>
                  </a:schemeClr>
                </a:solidFill>
              </a:rPr>
              <a:t>thuật</a:t>
            </a:r>
            <a:r>
              <a:rPr lang="en-US" sz="6600" dirty="0" smtClean="0">
                <a:solidFill>
                  <a:schemeClr val="accent5">
                    <a:lumMod val="60000"/>
                    <a:lumOff val="40000"/>
                  </a:schemeClr>
                </a:solidFill>
              </a:rPr>
              <a:t> </a:t>
            </a:r>
            <a:r>
              <a:rPr lang="en-US" sz="6600" dirty="0" err="1" smtClean="0">
                <a:solidFill>
                  <a:schemeClr val="accent5">
                    <a:lumMod val="60000"/>
                    <a:lumOff val="40000"/>
                  </a:schemeClr>
                </a:solidFill>
              </a:rPr>
              <a:t>toán</a:t>
            </a:r>
            <a:r>
              <a:rPr lang="en-US" sz="6600" dirty="0" smtClean="0">
                <a:solidFill>
                  <a:schemeClr val="accent5">
                    <a:lumMod val="60000"/>
                    <a:lumOff val="40000"/>
                  </a:schemeClr>
                </a:solidFill>
              </a:rPr>
              <a:t/>
            </a:r>
            <a:br>
              <a:rPr lang="en-US" sz="6600" dirty="0" smtClean="0">
                <a:solidFill>
                  <a:schemeClr val="accent5">
                    <a:lumMod val="60000"/>
                    <a:lumOff val="40000"/>
                  </a:schemeClr>
                </a:solidFill>
              </a:rPr>
            </a:br>
            <a:endParaRPr lang="en-US" sz="6600" b="1" cap="none" spc="0" dirty="0">
              <a:ln/>
              <a:solidFill>
                <a:schemeClr val="accent5">
                  <a:lumMod val="60000"/>
                  <a:lumOff val="40000"/>
                </a:schemeClr>
              </a:solidFill>
              <a:effectLst/>
            </a:endParaRPr>
          </a:p>
        </p:txBody>
      </p:sp>
      <p:sp>
        <p:nvSpPr>
          <p:cNvPr id="11" name="Subtitle 2"/>
          <p:cNvSpPr txBox="1">
            <a:spLocks/>
          </p:cNvSpPr>
          <p:nvPr/>
        </p:nvSpPr>
        <p:spPr>
          <a:xfrm>
            <a:off x="1463816" y="4402622"/>
            <a:ext cx="3656823" cy="195825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3"/>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3"/>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3"/>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3"/>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3"/>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3"/>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3"/>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3"/>
              </a:buClr>
              <a:buFont typeface="Calibri" pitchFamily="34" charset="0"/>
              <a:buNone/>
              <a:defRPr sz="2000" kern="1200">
                <a:solidFill>
                  <a:schemeClr val="tx1">
                    <a:lumMod val="75000"/>
                    <a:lumOff val="25000"/>
                  </a:schemeClr>
                </a:solidFill>
                <a:latin typeface="+mn-lt"/>
                <a:ea typeface="+mn-ea"/>
                <a:cs typeface="+mn-cs"/>
              </a:defRPr>
            </a:lvl9pPr>
          </a:lstStyle>
          <a:p>
            <a:r>
              <a:rPr lang="en-US" sz="1050" dirty="0" err="1" smtClean="0">
                <a:latin typeface="Arial" panose="020B0604020202020204" pitchFamily="34" charset="0"/>
                <a:cs typeface="Arial" panose="020B0604020202020204" pitchFamily="34" charset="0"/>
              </a:rPr>
              <a:t>Sinh</a:t>
            </a:r>
            <a:r>
              <a:rPr lang="en-US" sz="1050" dirty="0" smtClean="0">
                <a:latin typeface="Arial" panose="020B0604020202020204" pitchFamily="34" charset="0"/>
                <a:cs typeface="Arial" panose="020B0604020202020204" pitchFamily="34" charset="0"/>
              </a:rPr>
              <a:t> </a:t>
            </a:r>
            <a:r>
              <a:rPr lang="en-US" sz="1050" dirty="0" err="1" smtClean="0">
                <a:latin typeface="Arial" panose="020B0604020202020204" pitchFamily="34" charset="0"/>
                <a:cs typeface="Arial" panose="020B0604020202020204" pitchFamily="34" charset="0"/>
              </a:rPr>
              <a:t>viên</a:t>
            </a:r>
            <a:r>
              <a:rPr lang="en-US" sz="1050" dirty="0" smtClean="0">
                <a:latin typeface="Arial" panose="020B0604020202020204" pitchFamily="34" charset="0"/>
                <a:cs typeface="Arial" panose="020B0604020202020204" pitchFamily="34" charset="0"/>
              </a:rPr>
              <a:t> </a:t>
            </a:r>
            <a:r>
              <a:rPr lang="en-US" sz="1050" dirty="0" err="1" smtClean="0">
                <a:latin typeface="Arial" panose="020B0604020202020204" pitchFamily="34" charset="0"/>
                <a:cs typeface="Arial" panose="020B0604020202020204" pitchFamily="34" charset="0"/>
              </a:rPr>
              <a:t>thực</a:t>
            </a:r>
            <a:r>
              <a:rPr lang="en-US" sz="1050" dirty="0" smtClean="0">
                <a:latin typeface="Arial" panose="020B0604020202020204" pitchFamily="34" charset="0"/>
                <a:cs typeface="Arial" panose="020B0604020202020204" pitchFamily="34" charset="0"/>
              </a:rPr>
              <a:t> </a:t>
            </a:r>
            <a:r>
              <a:rPr lang="en-US" sz="1050" dirty="0" err="1" smtClean="0">
                <a:latin typeface="Arial" panose="020B0604020202020204" pitchFamily="34" charset="0"/>
                <a:cs typeface="Arial" panose="020B0604020202020204" pitchFamily="34" charset="0"/>
              </a:rPr>
              <a:t>hiện</a:t>
            </a:r>
            <a:r>
              <a:rPr lang="en-US" sz="1050" dirty="0" smtClean="0">
                <a:latin typeface="Arial" panose="020B0604020202020204" pitchFamily="34" charset="0"/>
                <a:cs typeface="Arial" panose="020B0604020202020204" pitchFamily="34" charset="0"/>
              </a:rPr>
              <a:t>:</a:t>
            </a:r>
          </a:p>
          <a:p>
            <a:r>
              <a:rPr lang="en-US" sz="1050" dirty="0">
                <a:latin typeface="Arial" panose="020B0604020202020204" pitchFamily="34" charset="0"/>
                <a:cs typeface="Arial" panose="020B0604020202020204" pitchFamily="34" charset="0"/>
              </a:rPr>
              <a:t>	</a:t>
            </a:r>
            <a:r>
              <a:rPr lang="en-US" sz="1050" dirty="0" smtClean="0">
                <a:latin typeface="Arial" panose="020B0604020202020204" pitchFamily="34" charset="0"/>
                <a:cs typeface="Arial" panose="020B0604020202020204" pitchFamily="34" charset="0"/>
              </a:rPr>
              <a:t>Phan </a:t>
            </a:r>
            <a:r>
              <a:rPr lang="en-US" sz="1050" dirty="0" err="1" smtClean="0">
                <a:latin typeface="Arial" panose="020B0604020202020204" pitchFamily="34" charset="0"/>
                <a:cs typeface="Arial" panose="020B0604020202020204" pitchFamily="34" charset="0"/>
              </a:rPr>
              <a:t>Khắc</a:t>
            </a:r>
            <a:r>
              <a:rPr lang="en-US" sz="1050" dirty="0" smtClean="0">
                <a:latin typeface="Arial" panose="020B0604020202020204" pitchFamily="34" charset="0"/>
                <a:cs typeface="Arial" panose="020B0604020202020204" pitchFamily="34" charset="0"/>
              </a:rPr>
              <a:t> </a:t>
            </a:r>
            <a:r>
              <a:rPr lang="en-US" sz="1050" dirty="0" err="1" smtClean="0">
                <a:latin typeface="Arial" panose="020B0604020202020204" pitchFamily="34" charset="0"/>
                <a:cs typeface="Arial" panose="020B0604020202020204" pitchFamily="34" charset="0"/>
              </a:rPr>
              <a:t>Cường</a:t>
            </a:r>
            <a:endParaRPr lang="en-US" sz="1050" dirty="0" smtClean="0">
              <a:latin typeface="Arial" panose="020B0604020202020204" pitchFamily="34" charset="0"/>
              <a:cs typeface="Arial" panose="020B0604020202020204" pitchFamily="34" charset="0"/>
            </a:endParaRPr>
          </a:p>
          <a:p>
            <a:r>
              <a:rPr lang="en-US" sz="1050" dirty="0">
                <a:latin typeface="Arial" panose="020B0604020202020204" pitchFamily="34" charset="0"/>
                <a:cs typeface="Arial" panose="020B0604020202020204" pitchFamily="34" charset="0"/>
              </a:rPr>
              <a:t>	</a:t>
            </a:r>
            <a:r>
              <a:rPr lang="en-US" sz="1050" dirty="0" err="1" smtClean="0">
                <a:latin typeface="Arial" panose="020B0604020202020204" pitchFamily="34" charset="0"/>
                <a:cs typeface="Arial" panose="020B0604020202020204" pitchFamily="34" charset="0"/>
              </a:rPr>
              <a:t>Nguyễn</a:t>
            </a:r>
            <a:r>
              <a:rPr lang="en-US" sz="1050" dirty="0" smtClean="0">
                <a:latin typeface="Arial" panose="020B0604020202020204" pitchFamily="34" charset="0"/>
                <a:cs typeface="Arial" panose="020B0604020202020204" pitchFamily="34" charset="0"/>
              </a:rPr>
              <a:t> </a:t>
            </a:r>
            <a:r>
              <a:rPr lang="en-US" sz="1050" dirty="0" err="1" smtClean="0">
                <a:latin typeface="Arial" panose="020B0604020202020204" pitchFamily="34" charset="0"/>
                <a:cs typeface="Arial" panose="020B0604020202020204" pitchFamily="34" charset="0"/>
              </a:rPr>
              <a:t>Anh</a:t>
            </a:r>
            <a:r>
              <a:rPr lang="en-US" sz="1050" dirty="0" smtClean="0">
                <a:latin typeface="Arial" panose="020B0604020202020204" pitchFamily="34" charset="0"/>
                <a:cs typeface="Arial" panose="020B0604020202020204" pitchFamily="34" charset="0"/>
              </a:rPr>
              <a:t> </a:t>
            </a:r>
            <a:r>
              <a:rPr lang="en-US" sz="1050" dirty="0" err="1" smtClean="0">
                <a:latin typeface="Arial" panose="020B0604020202020204" pitchFamily="34" charset="0"/>
                <a:cs typeface="Arial" panose="020B0604020202020204" pitchFamily="34" charset="0"/>
              </a:rPr>
              <a:t>Khoa</a:t>
            </a:r>
            <a:endParaRPr lang="en-US" sz="1050" dirty="0" smtClean="0">
              <a:latin typeface="Arial" panose="020B0604020202020204" pitchFamily="34" charset="0"/>
              <a:cs typeface="Arial" panose="020B0604020202020204" pitchFamily="34" charset="0"/>
            </a:endParaRPr>
          </a:p>
          <a:p>
            <a:r>
              <a:rPr lang="en-US" sz="1050" dirty="0">
                <a:latin typeface="Arial" panose="020B0604020202020204" pitchFamily="34" charset="0"/>
                <a:cs typeface="Arial" panose="020B0604020202020204" pitchFamily="34" charset="0"/>
              </a:rPr>
              <a:t>	</a:t>
            </a:r>
            <a:r>
              <a:rPr lang="en-US" sz="1050" dirty="0" err="1" smtClean="0">
                <a:latin typeface="Arial" panose="020B0604020202020204" pitchFamily="34" charset="0"/>
                <a:cs typeface="Arial" panose="020B0604020202020204" pitchFamily="34" charset="0"/>
              </a:rPr>
              <a:t>Nguyễn</a:t>
            </a:r>
            <a:r>
              <a:rPr lang="en-US" sz="1050" dirty="0" smtClean="0">
                <a:latin typeface="Arial" panose="020B0604020202020204" pitchFamily="34" charset="0"/>
                <a:cs typeface="Arial" panose="020B0604020202020204" pitchFamily="34" charset="0"/>
              </a:rPr>
              <a:t> </a:t>
            </a:r>
            <a:r>
              <a:rPr lang="en-US" sz="1050" dirty="0" err="1" smtClean="0">
                <a:latin typeface="Arial" panose="020B0604020202020204" pitchFamily="34" charset="0"/>
                <a:cs typeface="Arial" panose="020B0604020202020204" pitchFamily="34" charset="0"/>
              </a:rPr>
              <a:t>Đức</a:t>
            </a:r>
            <a:r>
              <a:rPr lang="en-US" sz="1050" dirty="0" smtClean="0">
                <a:latin typeface="Arial" panose="020B0604020202020204" pitchFamily="34" charset="0"/>
                <a:cs typeface="Arial" panose="020B0604020202020204" pitchFamily="34" charset="0"/>
              </a:rPr>
              <a:t> </a:t>
            </a:r>
            <a:r>
              <a:rPr lang="en-US" sz="1050" dirty="0" err="1" smtClean="0">
                <a:latin typeface="Arial" panose="020B0604020202020204" pitchFamily="34" charset="0"/>
                <a:cs typeface="Arial" panose="020B0604020202020204" pitchFamily="34" charset="0"/>
              </a:rPr>
              <a:t>Quốc</a:t>
            </a:r>
            <a:endParaRPr lang="en-US" sz="1050" dirty="0" smtClean="0">
              <a:latin typeface="Arial" panose="020B0604020202020204" pitchFamily="34" charset="0"/>
              <a:cs typeface="Arial" panose="020B0604020202020204" pitchFamily="34" charset="0"/>
            </a:endParaRPr>
          </a:p>
          <a:p>
            <a:r>
              <a:rPr lang="en-US" sz="1050" dirty="0" err="1" smtClean="0">
                <a:latin typeface="Arial" panose="020B0604020202020204" pitchFamily="34" charset="0"/>
                <a:cs typeface="Arial" panose="020B0604020202020204" pitchFamily="34" charset="0"/>
              </a:rPr>
              <a:t>Giáo</a:t>
            </a:r>
            <a:r>
              <a:rPr lang="en-US" sz="1050" dirty="0" smtClean="0">
                <a:latin typeface="Arial" panose="020B0604020202020204" pitchFamily="34" charset="0"/>
                <a:cs typeface="Arial" panose="020B0604020202020204" pitchFamily="34" charset="0"/>
              </a:rPr>
              <a:t> </a:t>
            </a:r>
            <a:r>
              <a:rPr lang="en-US" sz="1050" dirty="0" err="1" smtClean="0">
                <a:latin typeface="Arial" panose="020B0604020202020204" pitchFamily="34" charset="0"/>
                <a:cs typeface="Arial" panose="020B0604020202020204" pitchFamily="34" charset="0"/>
              </a:rPr>
              <a:t>viên</a:t>
            </a:r>
            <a:r>
              <a:rPr lang="en-US" sz="1050" dirty="0" smtClean="0">
                <a:latin typeface="Arial" panose="020B0604020202020204" pitchFamily="34" charset="0"/>
                <a:cs typeface="Arial" panose="020B0604020202020204" pitchFamily="34" charset="0"/>
              </a:rPr>
              <a:t> </a:t>
            </a:r>
            <a:r>
              <a:rPr lang="en-US" sz="1050" dirty="0" err="1" smtClean="0">
                <a:latin typeface="Arial" panose="020B0604020202020204" pitchFamily="34" charset="0"/>
                <a:cs typeface="Arial" panose="020B0604020202020204" pitchFamily="34" charset="0"/>
              </a:rPr>
              <a:t>bộ</a:t>
            </a:r>
            <a:r>
              <a:rPr lang="en-US" sz="1050" dirty="0" smtClean="0">
                <a:latin typeface="Arial" panose="020B0604020202020204" pitchFamily="34" charset="0"/>
                <a:cs typeface="Arial" panose="020B0604020202020204" pitchFamily="34" charset="0"/>
              </a:rPr>
              <a:t> </a:t>
            </a:r>
            <a:r>
              <a:rPr lang="en-US" sz="1050" dirty="0" err="1" smtClean="0">
                <a:latin typeface="Arial" panose="020B0604020202020204" pitchFamily="34" charset="0"/>
                <a:cs typeface="Arial" panose="020B0604020202020204" pitchFamily="34" charset="0"/>
              </a:rPr>
              <a:t>môn</a:t>
            </a:r>
            <a:r>
              <a:rPr lang="en-US" sz="1050" dirty="0" smtClean="0">
                <a:latin typeface="Arial" panose="020B0604020202020204" pitchFamily="34" charset="0"/>
                <a:cs typeface="Arial" panose="020B0604020202020204" pitchFamily="34" charset="0"/>
              </a:rPr>
              <a:t>:</a:t>
            </a:r>
          </a:p>
          <a:p>
            <a:r>
              <a:rPr lang="en-US" sz="1050" dirty="0">
                <a:latin typeface="Arial" panose="020B0604020202020204" pitchFamily="34" charset="0"/>
                <a:cs typeface="Arial" panose="020B0604020202020204" pitchFamily="34" charset="0"/>
              </a:rPr>
              <a:t>	</a:t>
            </a:r>
            <a:r>
              <a:rPr lang="en-US" sz="1050" dirty="0" err="1" smtClean="0">
                <a:latin typeface="Arial" panose="020B0604020202020204" pitchFamily="34" charset="0"/>
                <a:cs typeface="Arial" panose="020B0604020202020204" pitchFamily="34" charset="0"/>
              </a:rPr>
              <a:t>Nguyễn</a:t>
            </a:r>
            <a:r>
              <a:rPr lang="en-US" sz="1050" dirty="0" smtClean="0">
                <a:latin typeface="Arial" panose="020B0604020202020204" pitchFamily="34" charset="0"/>
                <a:cs typeface="Arial" panose="020B0604020202020204" pitchFamily="34" charset="0"/>
              </a:rPr>
              <a:t> </a:t>
            </a:r>
            <a:r>
              <a:rPr lang="en-US" sz="1050" dirty="0" err="1" smtClean="0">
                <a:latin typeface="Arial" panose="020B0604020202020204" pitchFamily="34" charset="0"/>
                <a:cs typeface="Arial" panose="020B0604020202020204" pitchFamily="34" charset="0"/>
              </a:rPr>
              <a:t>thanh</a:t>
            </a:r>
            <a:r>
              <a:rPr lang="en-US" sz="1050" dirty="0" smtClean="0">
                <a:latin typeface="Arial" panose="020B0604020202020204" pitchFamily="34" charset="0"/>
                <a:cs typeface="Arial" panose="020B0604020202020204" pitchFamily="34" charset="0"/>
              </a:rPr>
              <a:t> </a:t>
            </a:r>
            <a:r>
              <a:rPr lang="en-US" sz="1050" dirty="0" err="1" smtClean="0">
                <a:latin typeface="Arial" panose="020B0604020202020204" pitchFamily="34" charset="0"/>
                <a:cs typeface="Arial" panose="020B0604020202020204" pitchFamily="34" charset="0"/>
              </a:rPr>
              <a:t>Sơn</a:t>
            </a:r>
            <a:endParaRPr lang="en-US" sz="1050" dirty="0" smtClean="0">
              <a:latin typeface="Arial" panose="020B0604020202020204" pitchFamily="34" charset="0"/>
              <a:cs typeface="Arial" panose="020B0604020202020204" pitchFamily="34" charset="0"/>
            </a:endParaRPr>
          </a:p>
        </p:txBody>
      </p:sp>
      <p:sp>
        <p:nvSpPr>
          <p:cNvPr id="10" name="TextBox 9"/>
          <p:cNvSpPr txBox="1"/>
          <p:nvPr/>
        </p:nvSpPr>
        <p:spPr>
          <a:xfrm>
            <a:off x="11586754" y="6455399"/>
            <a:ext cx="605246" cy="400110"/>
          </a:xfrm>
          <a:prstGeom prst="rect">
            <a:avLst/>
          </a:prstGeom>
          <a:noFill/>
        </p:spPr>
        <p:txBody>
          <a:bodyPr wrap="square" rtlCol="0">
            <a:spAutoFit/>
          </a:bodyPr>
          <a:lstStyle/>
          <a:p>
            <a:r>
              <a:rPr lang="en-US" sz="2000" dirty="0" smtClean="0"/>
              <a:t>1</a:t>
            </a:r>
            <a:endParaRPr lang="en-US" sz="2000" dirty="0"/>
          </a:p>
        </p:txBody>
      </p:sp>
      <p:sp>
        <p:nvSpPr>
          <p:cNvPr id="5" name="TextBox 4"/>
          <p:cNvSpPr txBox="1"/>
          <p:nvPr/>
        </p:nvSpPr>
        <p:spPr>
          <a:xfrm>
            <a:off x="147590" y="6469614"/>
            <a:ext cx="2632452" cy="369332"/>
          </a:xfrm>
          <a:prstGeom prst="rect">
            <a:avLst/>
          </a:prstGeom>
          <a:noFill/>
        </p:spPr>
        <p:txBody>
          <a:bodyPr wrap="none" rtlCol="0">
            <a:spAutoFit/>
          </a:bodyPr>
          <a:lstStyle/>
          <a:p>
            <a:r>
              <a:rPr lang="en-US" dirty="0" smtClean="0"/>
              <a:t>CS112.L12.KHCL-Nhóm 15</a:t>
            </a:r>
            <a:endParaRPr lang="en-US" dirty="0"/>
          </a:p>
        </p:txBody>
      </p:sp>
    </p:spTree>
    <p:extLst>
      <p:ext uri="{BB962C8B-B14F-4D97-AF65-F5344CB8AC3E}">
        <p14:creationId xmlns:p14="http://schemas.microsoft.com/office/powerpoint/2010/main" val="3604514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028700" indent="-1028700">
              <a:buFont typeface="+mj-lt"/>
              <a:buAutoNum type="romanUcPeriod"/>
            </a:pP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p:sp>
        <p:nvSpPr>
          <p:cNvPr id="4" name="TextBox 3"/>
          <p:cNvSpPr txBox="1"/>
          <p:nvPr/>
        </p:nvSpPr>
        <p:spPr>
          <a:xfrm>
            <a:off x="1097279" y="1854925"/>
            <a:ext cx="3370217" cy="523220"/>
          </a:xfrm>
          <a:prstGeom prst="rect">
            <a:avLst/>
          </a:prstGeom>
          <a:noFill/>
        </p:spPr>
        <p:txBody>
          <a:bodyPr wrap="square" rtlCol="0">
            <a:spAutoFit/>
          </a:bodyPr>
          <a:lstStyle/>
          <a:p>
            <a:r>
              <a:rPr lang="en-US" sz="2800" dirty="0" smtClean="0"/>
              <a:t>2. </a:t>
            </a:r>
            <a:r>
              <a:rPr lang="en-US" sz="2800" dirty="0" err="1" smtClean="0"/>
              <a:t>Bài</a:t>
            </a:r>
            <a:r>
              <a:rPr lang="en-US" sz="2800" dirty="0" smtClean="0"/>
              <a:t> </a:t>
            </a:r>
            <a:r>
              <a:rPr lang="en-US" sz="2800" dirty="0" err="1" smtClean="0"/>
              <a:t>tập</a:t>
            </a:r>
            <a:r>
              <a:rPr lang="en-US" sz="2800" dirty="0" smtClean="0"/>
              <a:t> </a:t>
            </a:r>
            <a:r>
              <a:rPr lang="en-US" sz="2800" dirty="0" err="1" smtClean="0"/>
              <a:t>điển</a:t>
            </a:r>
            <a:r>
              <a:rPr lang="en-US" sz="2800" dirty="0" smtClean="0"/>
              <a:t> </a:t>
            </a:r>
            <a:r>
              <a:rPr lang="en-US" sz="2800" dirty="0" err="1" smtClean="0"/>
              <a:t>hình</a:t>
            </a:r>
            <a:endParaRPr lang="en-US" sz="2800" dirty="0"/>
          </a:p>
        </p:txBody>
      </p:sp>
      <p:sp>
        <p:nvSpPr>
          <p:cNvPr id="5" name="Rectangle 4"/>
          <p:cNvSpPr/>
          <p:nvPr/>
        </p:nvSpPr>
        <p:spPr>
          <a:xfrm>
            <a:off x="1097280" y="2495710"/>
            <a:ext cx="9627326" cy="461665"/>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dụ</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Bài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toán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xếp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Balo</a:t>
            </a:r>
            <a:r>
              <a:rPr lang="en-US" sz="2400" dirty="0" smtClean="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Knapsack </a:t>
            </a:r>
            <a:r>
              <a:rPr lang="en-US" sz="2000" dirty="0">
                <a:latin typeface="Arial" panose="020B0604020202020204" pitchFamily="34" charset="0"/>
                <a:cs typeface="Arial" panose="020B0604020202020204" pitchFamily="34" charset="0"/>
              </a:rPr>
              <a:t>problem</a:t>
            </a:r>
            <a:r>
              <a:rPr lang="en-US" sz="2400" dirty="0" smtClean="0">
                <a:latin typeface="Arial" panose="020B0604020202020204" pitchFamily="34" charset="0"/>
                <a:cs typeface="Arial" panose="020B0604020202020204" pitchFamily="34" charset="0"/>
              </a:rPr>
              <a:t>)</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9724" y="186668"/>
            <a:ext cx="1756334" cy="1394090"/>
          </a:xfrm>
          <a:prstGeom prst="rect">
            <a:avLst/>
          </a:prstGeom>
        </p:spPr>
      </p:pic>
      <p:pic>
        <p:nvPicPr>
          <p:cNvPr id="1026" name="Picture 2" descr="https://upload.wikimedia.org/wikipedia/commons/thumb/f/fd/Knapsack.svg/250px-Knapsack.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4694" y="2378145"/>
            <a:ext cx="2381250" cy="2066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81840" y="2814709"/>
            <a:ext cx="8776062" cy="646331"/>
          </a:xfrm>
          <a:prstGeom prst="rect">
            <a:avLst/>
          </a:prstGeom>
        </p:spPr>
        <p:txBody>
          <a:bodyPr wrap="square">
            <a:spAutoFit/>
          </a:bodyPr>
          <a:lstStyle/>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Từ</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Tham</a:t>
            </a:r>
            <a:r>
              <a:rPr lang="en-US" dirty="0">
                <a:latin typeface="Arial" panose="020B0604020202020204" pitchFamily="34" charset="0"/>
                <a:cs typeface="Arial" panose="020B0604020202020204" pitchFamily="34" charset="0"/>
              </a:rPr>
              <a:t> lam </a:t>
            </a:r>
            <a:r>
              <a:rPr lang="en-US" dirty="0" err="1">
                <a:latin typeface="Arial" panose="020B0604020202020204" pitchFamily="34" charset="0"/>
                <a:cs typeface="Arial" panose="020B0604020202020204" pitchFamily="34" charset="0"/>
              </a:rPr>
              <a:t>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6" name="Rectangle 5"/>
          <p:cNvSpPr/>
          <p:nvPr/>
        </p:nvSpPr>
        <p:spPr>
          <a:xfrm>
            <a:off x="2436223" y="3531059"/>
            <a:ext cx="3817071" cy="369332"/>
          </a:xfrm>
          <a:prstGeom prst="rect">
            <a:avLst/>
          </a:prstGeom>
        </p:spPr>
        <p:txBody>
          <a:bodyPr wrap="none">
            <a:spAutoFit/>
          </a:bodyPr>
          <a:lstStyle/>
          <a:p>
            <a:pPr marL="285750" indent="-285750">
              <a:buFont typeface="Arial" panose="020B0604020202020204" pitchFamily="34" charset="0"/>
              <a:buChar char="•"/>
            </a:pPr>
            <a:r>
              <a:rPr lang="en-US" dirty="0" err="1" smtClean="0">
                <a:solidFill>
                  <a:srgbClr val="00B050"/>
                </a:solidFill>
                <a:latin typeface="Arial" panose="020B0604020202020204" pitchFamily="34" charset="0"/>
                <a:cs typeface="Arial" panose="020B0604020202020204" pitchFamily="34" charset="0"/>
              </a:rPr>
              <a:t>Tính</a:t>
            </a:r>
            <a:r>
              <a:rPr lang="en-US" dirty="0" smtClean="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đơn</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giá</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cho</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các</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loại</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đồ</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vật</a:t>
            </a:r>
            <a:r>
              <a:rPr lang="en-US" dirty="0">
                <a:solidFill>
                  <a:srgbClr val="00B050"/>
                </a:solidFill>
                <a:latin typeface="Arial" panose="020B0604020202020204" pitchFamily="34" charset="0"/>
                <a:cs typeface="Arial" panose="020B0604020202020204" pitchFamily="34" charset="0"/>
              </a:rPr>
              <a:t>.</a:t>
            </a:r>
          </a:p>
        </p:txBody>
      </p:sp>
      <p:sp>
        <p:nvSpPr>
          <p:cNvPr id="8" name="Rectangle 7"/>
          <p:cNvSpPr/>
          <p:nvPr/>
        </p:nvSpPr>
        <p:spPr>
          <a:xfrm>
            <a:off x="2436222" y="4061624"/>
            <a:ext cx="6045245" cy="369332"/>
          </a:xfrm>
          <a:prstGeom prst="rect">
            <a:avLst/>
          </a:prstGeom>
        </p:spPr>
        <p:txBody>
          <a:bodyPr wrap="none">
            <a:spAutoFit/>
          </a:bodyPr>
          <a:lstStyle/>
          <a:p>
            <a:pPr marL="285750" indent="-285750">
              <a:buFont typeface="Arial" panose="020B0604020202020204" pitchFamily="34" charset="0"/>
              <a:buChar char="•"/>
            </a:pPr>
            <a:r>
              <a:rPr lang="en-US" dirty="0" err="1" smtClean="0">
                <a:solidFill>
                  <a:srgbClr val="00B050"/>
                </a:solidFill>
                <a:latin typeface="Arial" panose="020B0604020202020204" pitchFamily="34" charset="0"/>
                <a:cs typeface="Arial" panose="020B0604020202020204" pitchFamily="34" charset="0"/>
              </a:rPr>
              <a:t>Xét</a:t>
            </a:r>
            <a:r>
              <a:rPr lang="en-US" dirty="0" smtClean="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các</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loại</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đồ</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vật</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theo</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thứ</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tự</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đơn</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giá</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từ</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lớn</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đến</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nhỏ</a:t>
            </a:r>
            <a:r>
              <a:rPr lang="en-US" dirty="0">
                <a:solidFill>
                  <a:srgbClr val="00B050"/>
                </a:solidFill>
                <a:latin typeface="Arial" panose="020B0604020202020204" pitchFamily="34" charset="0"/>
                <a:cs typeface="Arial" panose="020B0604020202020204" pitchFamily="34" charset="0"/>
              </a:rPr>
              <a:t>.</a:t>
            </a:r>
          </a:p>
        </p:txBody>
      </p:sp>
      <p:sp>
        <p:nvSpPr>
          <p:cNvPr id="9" name="Rectangle 8"/>
          <p:cNvSpPr/>
          <p:nvPr/>
        </p:nvSpPr>
        <p:spPr>
          <a:xfrm>
            <a:off x="2436222" y="4592189"/>
            <a:ext cx="6808471" cy="646331"/>
          </a:xfrm>
          <a:prstGeom prst="rect">
            <a:avLst/>
          </a:prstGeom>
        </p:spPr>
        <p:txBody>
          <a:bodyPr wrap="square">
            <a:spAutoFit/>
          </a:bodyPr>
          <a:lstStyle/>
          <a:p>
            <a:pPr marL="285750" indent="-285750">
              <a:buFont typeface="Arial" panose="020B0604020202020204" pitchFamily="34" charset="0"/>
              <a:buChar char="•"/>
            </a:pPr>
            <a:r>
              <a:rPr lang="en-US" dirty="0" err="1" smtClean="0">
                <a:solidFill>
                  <a:srgbClr val="00B050"/>
                </a:solidFill>
                <a:latin typeface="Arial" panose="020B0604020202020204" pitchFamily="34" charset="0"/>
                <a:cs typeface="Arial" panose="020B0604020202020204" pitchFamily="34" charset="0"/>
              </a:rPr>
              <a:t>Với</a:t>
            </a:r>
            <a:r>
              <a:rPr lang="en-US" dirty="0" smtClean="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mỗi</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đồ</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vật</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được</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xét</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sẽ</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lấy</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một</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số</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lượng</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tối</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đa</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mà</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trọng</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lượng</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còn</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lại</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của</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ba</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lô</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cho</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phép</a:t>
            </a:r>
            <a:r>
              <a:rPr lang="en-US" dirty="0">
                <a:solidFill>
                  <a:srgbClr val="00B050"/>
                </a:solidFill>
                <a:latin typeface="Arial" panose="020B0604020202020204" pitchFamily="34" charset="0"/>
                <a:cs typeface="Arial" panose="020B0604020202020204" pitchFamily="34" charset="0"/>
              </a:rPr>
              <a:t>.</a:t>
            </a:r>
          </a:p>
        </p:txBody>
      </p:sp>
      <p:sp>
        <p:nvSpPr>
          <p:cNvPr id="10" name="Rectangle 9"/>
          <p:cNvSpPr/>
          <p:nvPr/>
        </p:nvSpPr>
        <p:spPr>
          <a:xfrm>
            <a:off x="2436222" y="5283988"/>
            <a:ext cx="6995162" cy="646331"/>
          </a:xfrm>
          <a:prstGeom prst="rect">
            <a:avLst/>
          </a:prstGeom>
        </p:spPr>
        <p:txBody>
          <a:bodyPr wrap="square">
            <a:spAutoFit/>
          </a:bodyPr>
          <a:lstStyle/>
          <a:p>
            <a:pPr marL="285750" indent="-285750">
              <a:buFont typeface="Arial" panose="020B0604020202020204" pitchFamily="34" charset="0"/>
              <a:buChar char="•"/>
            </a:pPr>
            <a:r>
              <a:rPr lang="en-US" dirty="0" err="1" smtClean="0">
                <a:solidFill>
                  <a:srgbClr val="00B050"/>
                </a:solidFill>
                <a:latin typeface="Arial" panose="020B0604020202020204" pitchFamily="34" charset="0"/>
                <a:cs typeface="Arial" panose="020B0604020202020204" pitchFamily="34" charset="0"/>
              </a:rPr>
              <a:t>Xác</a:t>
            </a:r>
            <a:r>
              <a:rPr lang="en-US" dirty="0" smtClean="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định</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trọng</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luợng</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còn</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lại</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của</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ba</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lô</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và</a:t>
            </a:r>
            <a:r>
              <a:rPr lang="en-US" dirty="0">
                <a:solidFill>
                  <a:srgbClr val="00B050"/>
                </a:solidFill>
                <a:latin typeface="Arial" panose="020B0604020202020204" pitchFamily="34" charset="0"/>
                <a:cs typeface="Arial" panose="020B0604020202020204" pitchFamily="34" charset="0"/>
              </a:rPr>
              <a:t> quay </a:t>
            </a:r>
            <a:r>
              <a:rPr lang="en-US" dirty="0" err="1">
                <a:solidFill>
                  <a:srgbClr val="00B050"/>
                </a:solidFill>
                <a:latin typeface="Arial" panose="020B0604020202020204" pitchFamily="34" charset="0"/>
                <a:cs typeface="Arial" panose="020B0604020202020204" pitchFamily="34" charset="0"/>
              </a:rPr>
              <a:t>lại</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bước</a:t>
            </a:r>
            <a:r>
              <a:rPr lang="en-US" dirty="0">
                <a:solidFill>
                  <a:srgbClr val="00B050"/>
                </a:solidFill>
                <a:latin typeface="Arial" panose="020B0604020202020204" pitchFamily="34" charset="0"/>
                <a:cs typeface="Arial" panose="020B0604020202020204" pitchFamily="34" charset="0"/>
              </a:rPr>
              <a:t> 3 </a:t>
            </a:r>
            <a:r>
              <a:rPr lang="en-US" dirty="0" err="1">
                <a:solidFill>
                  <a:srgbClr val="00B050"/>
                </a:solidFill>
                <a:latin typeface="Arial" panose="020B0604020202020204" pitchFamily="34" charset="0"/>
                <a:cs typeface="Arial" panose="020B0604020202020204" pitchFamily="34" charset="0"/>
              </a:rPr>
              <a:t>cho</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đến</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khi</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không</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còn</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có</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thể</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chọn</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được</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đồ</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vật</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nào</a:t>
            </a:r>
            <a:r>
              <a:rPr lang="en-US" dirty="0">
                <a:solidFill>
                  <a:srgbClr val="00B050"/>
                </a:solidFill>
                <a:latin typeface="Arial" panose="020B0604020202020204" pitchFamily="34" charset="0"/>
                <a:cs typeface="Arial" panose="020B0604020202020204" pitchFamily="34" charset="0"/>
              </a:rPr>
              <a:t> </a:t>
            </a:r>
            <a:r>
              <a:rPr lang="en-US" dirty="0" err="1">
                <a:solidFill>
                  <a:srgbClr val="00B050"/>
                </a:solidFill>
                <a:latin typeface="Arial" panose="020B0604020202020204" pitchFamily="34" charset="0"/>
                <a:cs typeface="Arial" panose="020B0604020202020204" pitchFamily="34" charset="0"/>
              </a:rPr>
              <a:t>nữa</a:t>
            </a:r>
            <a:r>
              <a:rPr lang="en-US" dirty="0">
                <a:solidFill>
                  <a:srgbClr val="00B050"/>
                </a:solidFill>
                <a:latin typeface="Arial" panose="020B0604020202020204" pitchFamily="34" charset="0"/>
                <a:cs typeface="Arial" panose="020B0604020202020204" pitchFamily="34" charset="0"/>
              </a:rPr>
              <a:t>.</a:t>
            </a:r>
          </a:p>
        </p:txBody>
      </p:sp>
      <p:sp>
        <p:nvSpPr>
          <p:cNvPr id="12" name="TextBox 11"/>
          <p:cNvSpPr txBox="1"/>
          <p:nvPr/>
        </p:nvSpPr>
        <p:spPr>
          <a:xfrm>
            <a:off x="11586754" y="6457890"/>
            <a:ext cx="605246" cy="400110"/>
          </a:xfrm>
          <a:prstGeom prst="rect">
            <a:avLst/>
          </a:prstGeom>
          <a:noFill/>
        </p:spPr>
        <p:txBody>
          <a:bodyPr wrap="square" rtlCol="0">
            <a:spAutoFit/>
          </a:bodyPr>
          <a:lstStyle/>
          <a:p>
            <a:r>
              <a:rPr lang="en-US" sz="2000" dirty="0" smtClean="0"/>
              <a:t>10</a:t>
            </a:r>
            <a:endParaRPr lang="en-US" sz="2000" dirty="0"/>
          </a:p>
        </p:txBody>
      </p:sp>
      <p:sp>
        <p:nvSpPr>
          <p:cNvPr id="13" name="Rectangle 12"/>
          <p:cNvSpPr/>
          <p:nvPr/>
        </p:nvSpPr>
        <p:spPr>
          <a:xfrm>
            <a:off x="0" y="6469614"/>
            <a:ext cx="2632452" cy="369332"/>
          </a:xfrm>
          <a:prstGeom prst="rect">
            <a:avLst/>
          </a:prstGeom>
        </p:spPr>
        <p:txBody>
          <a:bodyPr wrap="none">
            <a:spAutoFit/>
          </a:bodyPr>
          <a:lstStyle/>
          <a:p>
            <a:r>
              <a:rPr lang="en-US" dirty="0"/>
              <a:t>CS112.L12.KHCL-Nhóm 15</a:t>
            </a:r>
          </a:p>
        </p:txBody>
      </p:sp>
    </p:spTree>
    <p:extLst>
      <p:ext uri="{BB962C8B-B14F-4D97-AF65-F5344CB8AC3E}">
        <p14:creationId xmlns:p14="http://schemas.microsoft.com/office/powerpoint/2010/main" val="353253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028700" indent="-1028700">
              <a:buFont typeface="+mj-lt"/>
              <a:buAutoNum type="romanUcPeriod"/>
            </a:pP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p:sp>
        <p:nvSpPr>
          <p:cNvPr id="4" name="TextBox 3"/>
          <p:cNvSpPr txBox="1"/>
          <p:nvPr/>
        </p:nvSpPr>
        <p:spPr>
          <a:xfrm>
            <a:off x="1097279" y="1854925"/>
            <a:ext cx="3735977" cy="523220"/>
          </a:xfrm>
          <a:prstGeom prst="rect">
            <a:avLst/>
          </a:prstGeom>
          <a:noFill/>
        </p:spPr>
        <p:txBody>
          <a:bodyPr wrap="square" rtlCol="0">
            <a:spAutoFit/>
          </a:bodyPr>
          <a:lstStyle/>
          <a:p>
            <a:r>
              <a:rPr lang="en-US" sz="2800" dirty="0"/>
              <a:t>2</a:t>
            </a:r>
            <a:r>
              <a:rPr lang="en-US" sz="2800" dirty="0" smtClean="0"/>
              <a:t>. </a:t>
            </a:r>
            <a:r>
              <a:rPr lang="en-US" sz="2800" dirty="0" err="1" smtClean="0"/>
              <a:t>Bài</a:t>
            </a:r>
            <a:r>
              <a:rPr lang="en-US" sz="2800" dirty="0" smtClean="0"/>
              <a:t> </a:t>
            </a:r>
            <a:r>
              <a:rPr lang="en-US" sz="2800" dirty="0" err="1" smtClean="0"/>
              <a:t>tập</a:t>
            </a:r>
            <a:r>
              <a:rPr lang="en-US" sz="2800" dirty="0" smtClean="0"/>
              <a:t> </a:t>
            </a:r>
            <a:r>
              <a:rPr lang="en-US" sz="2800" dirty="0" err="1" smtClean="0"/>
              <a:t>điển</a:t>
            </a:r>
            <a:r>
              <a:rPr lang="en-US" sz="2800" dirty="0" smtClean="0"/>
              <a:t> </a:t>
            </a:r>
            <a:r>
              <a:rPr lang="en-US" sz="2800" dirty="0" err="1" smtClean="0"/>
              <a:t>hình</a:t>
            </a:r>
            <a:endParaRPr lang="en-US" sz="2800" dirty="0"/>
          </a:p>
        </p:txBody>
      </p:sp>
      <p:sp>
        <p:nvSpPr>
          <p:cNvPr id="5" name="Rectangle 4"/>
          <p:cNvSpPr/>
          <p:nvPr/>
        </p:nvSpPr>
        <p:spPr>
          <a:xfrm>
            <a:off x="1097280" y="2495710"/>
            <a:ext cx="9627326" cy="830997"/>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dụ</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Bài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toán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xếp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Balo</a:t>
            </a:r>
            <a:r>
              <a:rPr lang="en-US" sz="2400" dirty="0" smtClean="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Knapsack </a:t>
            </a:r>
            <a:r>
              <a:rPr lang="en-US" sz="2000" dirty="0">
                <a:latin typeface="Arial" panose="020B0604020202020204" pitchFamily="34" charset="0"/>
                <a:cs typeface="Arial" panose="020B0604020202020204" pitchFamily="34" charset="0"/>
              </a:rPr>
              <a:t>problem</a:t>
            </a:r>
            <a:r>
              <a:rPr lang="en-US" sz="2400" dirty="0" smtClean="0">
                <a:latin typeface="Arial" panose="020B0604020202020204" pitchFamily="34" charset="0"/>
                <a:cs typeface="Arial" panose="020B0604020202020204" pitchFamily="34" charset="0"/>
              </a:rPr>
              <a:t>)</a:t>
            </a:r>
          </a:p>
          <a:p>
            <a:endParaRPr lang="en-US" sz="2400"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9724" y="186668"/>
            <a:ext cx="1756334" cy="1394090"/>
          </a:xfrm>
          <a:prstGeom prst="rect">
            <a:avLst/>
          </a:prstGeom>
        </p:spPr>
      </p:pic>
      <p:pic>
        <p:nvPicPr>
          <p:cNvPr id="1026" name="Picture 2" descr="https://upload.wikimedia.org/wikipedia/commons/thumb/f/fd/Knapsack.svg/250px-Knapsack.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5322" y="3133065"/>
            <a:ext cx="2381250" cy="20669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3048006085"/>
              </p:ext>
            </p:extLst>
          </p:nvPr>
        </p:nvGraphicFramePr>
        <p:xfrm>
          <a:off x="2436223" y="3451001"/>
          <a:ext cx="5368834" cy="1483360"/>
        </p:xfrm>
        <a:graphic>
          <a:graphicData uri="http://schemas.openxmlformats.org/drawingml/2006/table">
            <a:tbl>
              <a:tblPr firstRow="1" bandRow="1">
                <a:tableStyleId>{16D9F66E-5EB9-4882-86FB-DCBF35E3C3E4}</a:tableStyleId>
              </a:tblPr>
              <a:tblGrid>
                <a:gridCol w="1518153">
                  <a:extLst>
                    <a:ext uri="{9D8B030D-6E8A-4147-A177-3AD203B41FA5}">
                      <a16:colId xmlns:a16="http://schemas.microsoft.com/office/drawing/2014/main" val="1024106046"/>
                    </a:ext>
                  </a:extLst>
                </a:gridCol>
                <a:gridCol w="920949">
                  <a:extLst>
                    <a:ext uri="{9D8B030D-6E8A-4147-A177-3AD203B41FA5}">
                      <a16:colId xmlns:a16="http://schemas.microsoft.com/office/drawing/2014/main" val="3449491923"/>
                    </a:ext>
                  </a:extLst>
                </a:gridCol>
                <a:gridCol w="957239">
                  <a:extLst>
                    <a:ext uri="{9D8B030D-6E8A-4147-A177-3AD203B41FA5}">
                      <a16:colId xmlns:a16="http://schemas.microsoft.com/office/drawing/2014/main" val="3676294747"/>
                    </a:ext>
                  </a:extLst>
                </a:gridCol>
                <a:gridCol w="977224">
                  <a:extLst>
                    <a:ext uri="{9D8B030D-6E8A-4147-A177-3AD203B41FA5}">
                      <a16:colId xmlns:a16="http://schemas.microsoft.com/office/drawing/2014/main" val="3572169168"/>
                    </a:ext>
                  </a:extLst>
                </a:gridCol>
                <a:gridCol w="995269">
                  <a:extLst>
                    <a:ext uri="{9D8B030D-6E8A-4147-A177-3AD203B41FA5}">
                      <a16:colId xmlns:a16="http://schemas.microsoft.com/office/drawing/2014/main" val="3053305627"/>
                    </a:ext>
                  </a:extLst>
                </a:gridCol>
              </a:tblGrid>
              <a:tr h="370840">
                <a:tc>
                  <a:txBody>
                    <a:bodyPr/>
                    <a:lstStyle/>
                    <a:p>
                      <a:pPr algn="l"/>
                      <a:r>
                        <a:rPr lang="en-US" dirty="0" err="1" smtClean="0"/>
                        <a:t>Loại</a:t>
                      </a:r>
                      <a:r>
                        <a:rPr lang="en-US" baseline="0" dirty="0" smtClean="0"/>
                        <a:t> </a:t>
                      </a:r>
                      <a:r>
                        <a:rPr lang="en-US" baseline="0" dirty="0" err="1" smtClean="0"/>
                        <a:t>đồ</a:t>
                      </a:r>
                      <a:r>
                        <a:rPr lang="en-US" baseline="0" dirty="0" smtClean="0"/>
                        <a:t> </a:t>
                      </a:r>
                      <a:r>
                        <a:rPr lang="en-US" baseline="0" dirty="0" err="1" smtClean="0"/>
                        <a:t>vật</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extLst>
                  <a:ext uri="{0D108BD9-81ED-4DB2-BD59-A6C34878D82A}">
                    <a16:rowId xmlns:a16="http://schemas.microsoft.com/office/drawing/2014/main" val="1015551555"/>
                  </a:ext>
                </a:extLst>
              </a:tr>
              <a:tr h="370840">
                <a:tc>
                  <a:txBody>
                    <a:bodyPr/>
                    <a:lstStyle/>
                    <a:p>
                      <a:pPr algn="l"/>
                      <a:r>
                        <a:rPr lang="en-US" b="1" dirty="0" err="1" smtClean="0"/>
                        <a:t>Trọng</a:t>
                      </a:r>
                      <a:r>
                        <a:rPr lang="en-US" b="1" baseline="0" dirty="0" smtClean="0"/>
                        <a:t> </a:t>
                      </a:r>
                      <a:r>
                        <a:rPr lang="en-US" b="1" baseline="0" dirty="0" err="1" smtClean="0"/>
                        <a:t>lượng</a:t>
                      </a:r>
                      <a:endParaRPr lang="en-US" b="1" baseline="0" dirty="0" smtClean="0"/>
                    </a:p>
                  </a:txBody>
                  <a:tcPr/>
                </a:tc>
                <a:tc>
                  <a:txBody>
                    <a:bodyPr/>
                    <a:lstStyle/>
                    <a:p>
                      <a:pPr algn="ctr"/>
                      <a:r>
                        <a:rPr lang="en-US" dirty="0" smtClean="0"/>
                        <a:t>15</a:t>
                      </a:r>
                      <a:endParaRPr lang="en-US" dirty="0"/>
                    </a:p>
                  </a:txBody>
                  <a:tcPr/>
                </a:tc>
                <a:tc>
                  <a:txBody>
                    <a:bodyPr/>
                    <a:lstStyle/>
                    <a:p>
                      <a:pPr algn="ctr"/>
                      <a:r>
                        <a:rPr lang="en-US" dirty="0" smtClean="0"/>
                        <a:t>10</a:t>
                      </a:r>
                      <a:endParaRPr lang="en-US" dirty="0"/>
                    </a:p>
                  </a:txBody>
                  <a:tcPr/>
                </a:tc>
                <a:tc>
                  <a:txBody>
                    <a:bodyPr/>
                    <a:lstStyle/>
                    <a:p>
                      <a:pPr algn="ctr"/>
                      <a:r>
                        <a:rPr lang="en-US" dirty="0" smtClean="0"/>
                        <a:t>2</a:t>
                      </a:r>
                      <a:endParaRPr lang="en-US" dirty="0"/>
                    </a:p>
                  </a:txBody>
                  <a:tcPr/>
                </a:tc>
                <a:tc>
                  <a:txBody>
                    <a:bodyPr/>
                    <a:lstStyle/>
                    <a:p>
                      <a:pPr algn="ctr"/>
                      <a:r>
                        <a:rPr lang="en-US" dirty="0" smtClean="0"/>
                        <a:t>4</a:t>
                      </a:r>
                      <a:endParaRPr lang="en-US" dirty="0"/>
                    </a:p>
                  </a:txBody>
                  <a:tcPr/>
                </a:tc>
                <a:extLst>
                  <a:ext uri="{0D108BD9-81ED-4DB2-BD59-A6C34878D82A}">
                    <a16:rowId xmlns:a16="http://schemas.microsoft.com/office/drawing/2014/main" val="342420504"/>
                  </a:ext>
                </a:extLst>
              </a:tr>
              <a:tr h="370840">
                <a:tc>
                  <a:txBody>
                    <a:bodyPr/>
                    <a:lstStyle/>
                    <a:p>
                      <a:pPr algn="l"/>
                      <a:r>
                        <a:rPr lang="en-US" b="1" dirty="0" err="1" smtClean="0"/>
                        <a:t>Giá</a:t>
                      </a:r>
                      <a:r>
                        <a:rPr lang="en-US" b="1" baseline="0" dirty="0" smtClean="0"/>
                        <a:t> </a:t>
                      </a:r>
                      <a:r>
                        <a:rPr lang="en-US" b="1" baseline="0" dirty="0" err="1" smtClean="0"/>
                        <a:t>trị</a:t>
                      </a:r>
                      <a:endParaRPr lang="en-US" b="1" dirty="0"/>
                    </a:p>
                  </a:txBody>
                  <a:tcPr/>
                </a:tc>
                <a:tc>
                  <a:txBody>
                    <a:bodyPr/>
                    <a:lstStyle/>
                    <a:p>
                      <a:pPr algn="ctr"/>
                      <a:r>
                        <a:rPr lang="en-US" dirty="0" smtClean="0"/>
                        <a:t>30</a:t>
                      </a:r>
                      <a:endParaRPr lang="en-US" dirty="0"/>
                    </a:p>
                  </a:txBody>
                  <a:tcPr/>
                </a:tc>
                <a:tc>
                  <a:txBody>
                    <a:bodyPr/>
                    <a:lstStyle/>
                    <a:p>
                      <a:pPr algn="ctr"/>
                      <a:r>
                        <a:rPr lang="en-US" dirty="0" smtClean="0"/>
                        <a:t>25</a:t>
                      </a:r>
                      <a:endParaRPr lang="en-US" dirty="0"/>
                    </a:p>
                  </a:txBody>
                  <a:tcPr/>
                </a:tc>
                <a:tc>
                  <a:txBody>
                    <a:bodyPr/>
                    <a:lstStyle/>
                    <a:p>
                      <a:pPr algn="ctr"/>
                      <a:r>
                        <a:rPr lang="en-US" dirty="0" smtClean="0"/>
                        <a:t>2</a:t>
                      </a:r>
                      <a:endParaRPr lang="en-US" dirty="0"/>
                    </a:p>
                  </a:txBody>
                  <a:tcPr/>
                </a:tc>
                <a:tc>
                  <a:txBody>
                    <a:bodyPr/>
                    <a:lstStyle/>
                    <a:p>
                      <a:pPr algn="ctr"/>
                      <a:r>
                        <a:rPr lang="en-US" dirty="0" smtClean="0"/>
                        <a:t>6</a:t>
                      </a:r>
                    </a:p>
                  </a:txBody>
                  <a:tcPr/>
                </a:tc>
                <a:extLst>
                  <a:ext uri="{0D108BD9-81ED-4DB2-BD59-A6C34878D82A}">
                    <a16:rowId xmlns:a16="http://schemas.microsoft.com/office/drawing/2014/main" val="3979495024"/>
                  </a:ext>
                </a:extLst>
              </a:tr>
              <a:tr h="370840">
                <a:tc>
                  <a:txBody>
                    <a:bodyPr/>
                    <a:lstStyle/>
                    <a:p>
                      <a:pPr algn="l"/>
                      <a:r>
                        <a:rPr lang="en-US" b="1" dirty="0" err="1" smtClean="0"/>
                        <a:t>Đơn</a:t>
                      </a:r>
                      <a:r>
                        <a:rPr lang="en-US" b="1" baseline="0" dirty="0" smtClean="0"/>
                        <a:t> </a:t>
                      </a:r>
                      <a:r>
                        <a:rPr lang="en-US" b="1" baseline="0" dirty="0" err="1" smtClean="0"/>
                        <a:t>giá</a:t>
                      </a:r>
                      <a:endParaRPr lang="en-US" b="1" dirty="0"/>
                    </a:p>
                  </a:txBody>
                  <a:tcPr/>
                </a:tc>
                <a:tc>
                  <a:txBody>
                    <a:bodyPr/>
                    <a:lstStyle/>
                    <a:p>
                      <a:pPr algn="ctr"/>
                      <a:r>
                        <a:rPr lang="en-US" dirty="0" smtClean="0"/>
                        <a:t>2.0</a:t>
                      </a:r>
                      <a:endParaRPr lang="en-US" dirty="0"/>
                    </a:p>
                  </a:txBody>
                  <a:tcPr/>
                </a:tc>
                <a:tc>
                  <a:txBody>
                    <a:bodyPr/>
                    <a:lstStyle/>
                    <a:p>
                      <a:pPr algn="ctr"/>
                      <a:r>
                        <a:rPr lang="en-US" dirty="0" smtClean="0"/>
                        <a:t>2.5</a:t>
                      </a:r>
                      <a:endParaRPr lang="en-US" dirty="0"/>
                    </a:p>
                  </a:txBody>
                  <a:tcPr/>
                </a:tc>
                <a:tc>
                  <a:txBody>
                    <a:bodyPr/>
                    <a:lstStyle/>
                    <a:p>
                      <a:pPr algn="ctr"/>
                      <a:r>
                        <a:rPr lang="en-US" dirty="0" smtClean="0"/>
                        <a:t>1</a:t>
                      </a:r>
                      <a:endParaRPr lang="en-US" dirty="0"/>
                    </a:p>
                  </a:txBody>
                  <a:tcPr/>
                </a:tc>
                <a:tc>
                  <a:txBody>
                    <a:bodyPr/>
                    <a:lstStyle/>
                    <a:p>
                      <a:pPr algn="ctr"/>
                      <a:r>
                        <a:rPr lang="en-US" dirty="0" smtClean="0"/>
                        <a:t>1.5</a:t>
                      </a:r>
                      <a:endParaRPr lang="en-US" dirty="0"/>
                    </a:p>
                  </a:txBody>
                  <a:tcPr/>
                </a:tc>
                <a:extLst>
                  <a:ext uri="{0D108BD9-81ED-4DB2-BD59-A6C34878D82A}">
                    <a16:rowId xmlns:a16="http://schemas.microsoft.com/office/drawing/2014/main" val="55894985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33416577"/>
              </p:ext>
            </p:extLst>
          </p:nvPr>
        </p:nvGraphicFramePr>
        <p:xfrm>
          <a:off x="2436223" y="4911635"/>
          <a:ext cx="5368835" cy="365760"/>
        </p:xfrm>
        <a:graphic>
          <a:graphicData uri="http://schemas.openxmlformats.org/drawingml/2006/table">
            <a:tbl>
              <a:tblPr firstRow="1" bandRow="1">
                <a:tableStyleId>{22838BEF-8BB2-4498-84A7-C5851F593DF1}</a:tableStyleId>
              </a:tblPr>
              <a:tblGrid>
                <a:gridCol w="1508760">
                  <a:extLst>
                    <a:ext uri="{9D8B030D-6E8A-4147-A177-3AD203B41FA5}">
                      <a16:colId xmlns:a16="http://schemas.microsoft.com/office/drawing/2014/main" val="2802143619"/>
                    </a:ext>
                  </a:extLst>
                </a:gridCol>
                <a:gridCol w="927463">
                  <a:extLst>
                    <a:ext uri="{9D8B030D-6E8A-4147-A177-3AD203B41FA5}">
                      <a16:colId xmlns:a16="http://schemas.microsoft.com/office/drawing/2014/main" val="4022361978"/>
                    </a:ext>
                  </a:extLst>
                </a:gridCol>
                <a:gridCol w="966651">
                  <a:extLst>
                    <a:ext uri="{9D8B030D-6E8A-4147-A177-3AD203B41FA5}">
                      <a16:colId xmlns:a16="http://schemas.microsoft.com/office/drawing/2014/main" val="541969465"/>
                    </a:ext>
                  </a:extLst>
                </a:gridCol>
                <a:gridCol w="966652">
                  <a:extLst>
                    <a:ext uri="{9D8B030D-6E8A-4147-A177-3AD203B41FA5}">
                      <a16:colId xmlns:a16="http://schemas.microsoft.com/office/drawing/2014/main" val="1699108130"/>
                    </a:ext>
                  </a:extLst>
                </a:gridCol>
                <a:gridCol w="999309">
                  <a:extLst>
                    <a:ext uri="{9D8B030D-6E8A-4147-A177-3AD203B41FA5}">
                      <a16:colId xmlns:a16="http://schemas.microsoft.com/office/drawing/2014/main" val="2669277752"/>
                    </a:ext>
                  </a:extLst>
                </a:gridCol>
              </a:tblGrid>
              <a:tr h="329970">
                <a:tc>
                  <a:txBody>
                    <a:bodyPr/>
                    <a:lstStyle/>
                    <a:p>
                      <a:r>
                        <a:rPr lang="en-US" dirty="0" err="1" smtClean="0"/>
                        <a:t>Độ</a:t>
                      </a:r>
                      <a:r>
                        <a:rPr lang="en-US" baseline="0" dirty="0" smtClean="0"/>
                        <a:t> </a:t>
                      </a:r>
                      <a:r>
                        <a:rPr lang="en-US" baseline="0" dirty="0" err="1" smtClean="0"/>
                        <a:t>ưu</a:t>
                      </a:r>
                      <a:r>
                        <a:rPr lang="en-US" baseline="0" dirty="0" smtClean="0"/>
                        <a:t> </a:t>
                      </a:r>
                      <a:r>
                        <a:rPr lang="en-US" baseline="0" dirty="0" err="1" smtClean="0"/>
                        <a:t>tiên</a:t>
                      </a:r>
                      <a:endParaRPr lang="en-US" dirty="0"/>
                    </a:p>
                  </a:txBody>
                  <a:tcPr/>
                </a:tc>
                <a:tc>
                  <a:txBody>
                    <a:bodyPr/>
                    <a:lstStyle/>
                    <a:p>
                      <a:pPr algn="ctr"/>
                      <a:r>
                        <a:rPr lang="en-US" b="0" dirty="0" smtClean="0"/>
                        <a:t>2</a:t>
                      </a:r>
                      <a:endParaRPr lang="en-US" b="0" dirty="0"/>
                    </a:p>
                  </a:txBody>
                  <a:tcPr/>
                </a:tc>
                <a:tc>
                  <a:txBody>
                    <a:bodyPr/>
                    <a:lstStyle/>
                    <a:p>
                      <a:pPr algn="ctr"/>
                      <a:r>
                        <a:rPr lang="en-US" b="0" dirty="0" smtClean="0"/>
                        <a:t>1</a:t>
                      </a:r>
                      <a:endParaRPr lang="en-US" b="0" dirty="0"/>
                    </a:p>
                  </a:txBody>
                  <a:tcPr/>
                </a:tc>
                <a:tc>
                  <a:txBody>
                    <a:bodyPr/>
                    <a:lstStyle/>
                    <a:p>
                      <a:pPr algn="ctr"/>
                      <a:r>
                        <a:rPr lang="en-US" b="0" dirty="0" smtClean="0"/>
                        <a:t>4</a:t>
                      </a:r>
                      <a:endParaRPr lang="en-US" b="0" dirty="0"/>
                    </a:p>
                  </a:txBody>
                  <a:tcPr/>
                </a:tc>
                <a:tc>
                  <a:txBody>
                    <a:bodyPr/>
                    <a:lstStyle/>
                    <a:p>
                      <a:pPr algn="ctr"/>
                      <a:r>
                        <a:rPr lang="en-US" b="0" dirty="0" smtClean="0"/>
                        <a:t>3</a:t>
                      </a:r>
                      <a:endParaRPr lang="en-US" b="0" dirty="0"/>
                    </a:p>
                  </a:txBody>
                  <a:tcPr/>
                </a:tc>
                <a:extLst>
                  <a:ext uri="{0D108BD9-81ED-4DB2-BD59-A6C34878D82A}">
                    <a16:rowId xmlns:a16="http://schemas.microsoft.com/office/drawing/2014/main" val="2618846245"/>
                  </a:ext>
                </a:extLst>
              </a:tr>
            </a:tbl>
          </a:graphicData>
        </a:graphic>
      </p:graphicFrame>
      <p:sp>
        <p:nvSpPr>
          <p:cNvPr id="14" name="Rectangle 13"/>
          <p:cNvSpPr/>
          <p:nvPr/>
        </p:nvSpPr>
        <p:spPr>
          <a:xfrm>
            <a:off x="1528354" y="5468013"/>
            <a:ext cx="7846968" cy="369332"/>
          </a:xfrm>
          <a:prstGeom prst="rect">
            <a:avLst/>
          </a:prstGeom>
        </p:spPr>
        <p:txBody>
          <a:bodyPr wrap="square">
            <a:spAutoFit/>
          </a:bodyPr>
          <a:lstStyle/>
          <a:p>
            <a:r>
              <a:rPr lang="vi-VN" dirty="0">
                <a:cs typeface="Arial" panose="020B0604020202020204" pitchFamily="34" charset="0"/>
              </a:rPr>
              <a:t>Theo đó thì thứ tự ưu tiên để chọn đồ vật là là </a:t>
            </a:r>
            <a:r>
              <a:rPr lang="vi-VN" dirty="0">
                <a:solidFill>
                  <a:srgbClr val="00B050"/>
                </a:solidFill>
                <a:cs typeface="Arial" panose="020B0604020202020204" pitchFamily="34" charset="0"/>
              </a:rPr>
              <a:t>B, A, D </a:t>
            </a:r>
            <a:r>
              <a:rPr lang="vi-VN" dirty="0">
                <a:cs typeface="Arial" panose="020B0604020202020204" pitchFamily="34" charset="0"/>
              </a:rPr>
              <a:t>và cuối cùng là </a:t>
            </a:r>
            <a:r>
              <a:rPr lang="vi-VN" dirty="0">
                <a:solidFill>
                  <a:srgbClr val="00B050"/>
                </a:solidFill>
                <a:cs typeface="Arial" panose="020B0604020202020204" pitchFamily="34" charset="0"/>
              </a:rPr>
              <a:t>C.</a:t>
            </a:r>
            <a:endParaRPr lang="en-US" dirty="0">
              <a:solidFill>
                <a:srgbClr val="00B050"/>
              </a:solidFill>
              <a:latin typeface="Arial" panose="020B0604020202020204" pitchFamily="34" charset="0"/>
              <a:cs typeface="Arial" panose="020B0604020202020204" pitchFamily="34" charset="0"/>
            </a:endParaRPr>
          </a:p>
        </p:txBody>
      </p:sp>
      <p:sp>
        <p:nvSpPr>
          <p:cNvPr id="15" name="TextBox 14"/>
          <p:cNvSpPr txBox="1"/>
          <p:nvPr/>
        </p:nvSpPr>
        <p:spPr>
          <a:xfrm>
            <a:off x="1528354" y="2987852"/>
            <a:ext cx="7458891" cy="369332"/>
          </a:xfrm>
          <a:prstGeom prst="rect">
            <a:avLst/>
          </a:prstGeom>
          <a:noFill/>
        </p:spPr>
        <p:txBody>
          <a:bodyPr wrap="square" rtlCol="0">
            <a:spAutoFit/>
          </a:bodyPr>
          <a:lstStyle/>
          <a:p>
            <a:r>
              <a:rPr lang="vi-VN" dirty="0">
                <a:cs typeface="Arial" panose="020B0604020202020204" pitchFamily="34" charset="0"/>
              </a:rPr>
              <a:t>Từ </a:t>
            </a:r>
            <a:r>
              <a:rPr lang="en-US" dirty="0" err="1" smtClean="0">
                <a:latin typeface="Arial" panose="020B0604020202020204" pitchFamily="34" charset="0"/>
                <a:cs typeface="Arial" panose="020B0604020202020204" pitchFamily="34" charset="0"/>
              </a:rPr>
              <a:t>đó</a:t>
            </a:r>
            <a:r>
              <a:rPr lang="vi-VN" dirty="0" smtClean="0">
                <a:cs typeface="Arial" panose="020B0604020202020204" pitchFamily="34" charset="0"/>
              </a:rPr>
              <a:t> </a:t>
            </a:r>
            <a:r>
              <a:rPr lang="vi-VN" dirty="0">
                <a:cs typeface="Arial" panose="020B0604020202020204" pitchFamily="34" charset="0"/>
              </a:rPr>
              <a:t>đã cho ta tính đơn giá cho các loại đồ vật </a:t>
            </a:r>
            <a:r>
              <a:rPr lang="vi-VN" dirty="0" smtClean="0">
                <a:cs typeface="Arial" panose="020B0604020202020204" pitchFamily="34" charset="0"/>
              </a:rPr>
              <a:t>ta </a:t>
            </a:r>
            <a:r>
              <a:rPr lang="vi-VN" dirty="0">
                <a:cs typeface="Arial" panose="020B0604020202020204" pitchFamily="34" charset="0"/>
              </a:rPr>
              <a:t>có bảng </a:t>
            </a:r>
            <a:r>
              <a:rPr lang="vi-VN" dirty="0" smtClean="0">
                <a:cs typeface="Arial" panose="020B0604020202020204" pitchFamily="34" charset="0"/>
              </a:rPr>
              <a:t>sau</a:t>
            </a:r>
            <a:r>
              <a:rPr lang="en-US" dirty="0" smtClean="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6" name="TextBox 15"/>
          <p:cNvSpPr txBox="1"/>
          <p:nvPr/>
        </p:nvSpPr>
        <p:spPr>
          <a:xfrm>
            <a:off x="11560629" y="6457890"/>
            <a:ext cx="605246" cy="400110"/>
          </a:xfrm>
          <a:prstGeom prst="rect">
            <a:avLst/>
          </a:prstGeom>
          <a:noFill/>
        </p:spPr>
        <p:txBody>
          <a:bodyPr wrap="square" rtlCol="0">
            <a:spAutoFit/>
          </a:bodyPr>
          <a:lstStyle/>
          <a:p>
            <a:r>
              <a:rPr lang="en-US" sz="2000" dirty="0" smtClean="0"/>
              <a:t>11</a:t>
            </a:r>
            <a:endParaRPr lang="en-US" sz="2000" dirty="0"/>
          </a:p>
        </p:txBody>
      </p:sp>
      <p:sp>
        <p:nvSpPr>
          <p:cNvPr id="13" name="Rectangle 12"/>
          <p:cNvSpPr/>
          <p:nvPr/>
        </p:nvSpPr>
        <p:spPr>
          <a:xfrm>
            <a:off x="0" y="6469614"/>
            <a:ext cx="2632452" cy="369332"/>
          </a:xfrm>
          <a:prstGeom prst="rect">
            <a:avLst/>
          </a:prstGeom>
        </p:spPr>
        <p:txBody>
          <a:bodyPr wrap="none">
            <a:spAutoFit/>
          </a:bodyPr>
          <a:lstStyle/>
          <a:p>
            <a:r>
              <a:rPr lang="en-US" dirty="0"/>
              <a:t>CS112.L12.KHCL-Nhóm 15</a:t>
            </a:r>
          </a:p>
        </p:txBody>
      </p:sp>
    </p:spTree>
    <p:extLst>
      <p:ext uri="{BB962C8B-B14F-4D97-AF65-F5344CB8AC3E}">
        <p14:creationId xmlns:p14="http://schemas.microsoft.com/office/powerpoint/2010/main" val="357571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028700" indent="-1028700">
              <a:buFont typeface="+mj-lt"/>
              <a:buAutoNum type="romanUcPeriod"/>
            </a:pP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p:sp>
        <p:nvSpPr>
          <p:cNvPr id="4" name="TextBox 3"/>
          <p:cNvSpPr txBox="1"/>
          <p:nvPr/>
        </p:nvSpPr>
        <p:spPr>
          <a:xfrm>
            <a:off x="1097279" y="1854925"/>
            <a:ext cx="3735977" cy="523220"/>
          </a:xfrm>
          <a:prstGeom prst="rect">
            <a:avLst/>
          </a:prstGeom>
          <a:noFill/>
        </p:spPr>
        <p:txBody>
          <a:bodyPr wrap="square" rtlCol="0">
            <a:spAutoFit/>
          </a:bodyPr>
          <a:lstStyle/>
          <a:p>
            <a:r>
              <a:rPr lang="en-US" sz="2800" dirty="0" smtClean="0"/>
              <a:t>3. </a:t>
            </a:r>
            <a:r>
              <a:rPr lang="en-US" sz="2800" dirty="0" err="1" smtClean="0"/>
              <a:t>Phương</a:t>
            </a:r>
            <a:r>
              <a:rPr lang="en-US" sz="2800" dirty="0" smtClean="0"/>
              <a:t> </a:t>
            </a:r>
            <a:r>
              <a:rPr lang="en-US" sz="2800" dirty="0" err="1" smtClean="0"/>
              <a:t>pháp</a:t>
            </a:r>
            <a:r>
              <a:rPr lang="en-US" sz="2800" dirty="0" smtClean="0"/>
              <a:t> </a:t>
            </a:r>
            <a:r>
              <a:rPr lang="en-US" sz="2800" dirty="0" err="1" smtClean="0"/>
              <a:t>cài</a:t>
            </a:r>
            <a:r>
              <a:rPr lang="en-US" sz="2800" dirty="0" smtClean="0"/>
              <a:t> </a:t>
            </a:r>
            <a:r>
              <a:rPr lang="en-US" sz="2800" dirty="0" err="1" smtClean="0"/>
              <a:t>đặt</a:t>
            </a:r>
            <a:endParaRPr lang="en-US" sz="2800" dirty="0"/>
          </a:p>
        </p:txBody>
      </p:sp>
      <p:sp>
        <p:nvSpPr>
          <p:cNvPr id="5" name="Rectangle 4"/>
          <p:cNvSpPr/>
          <p:nvPr/>
        </p:nvSpPr>
        <p:spPr>
          <a:xfrm>
            <a:off x="1097280" y="2495710"/>
            <a:ext cx="9627326" cy="830997"/>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dụ</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Bài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toán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xếp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Balo</a:t>
            </a:r>
            <a:r>
              <a:rPr lang="en-US" sz="2400" dirty="0" smtClean="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Knapsack </a:t>
            </a:r>
            <a:r>
              <a:rPr lang="en-US" sz="2000" dirty="0">
                <a:latin typeface="Arial" panose="020B0604020202020204" pitchFamily="34" charset="0"/>
                <a:cs typeface="Arial" panose="020B0604020202020204" pitchFamily="34" charset="0"/>
              </a:rPr>
              <a:t>problem</a:t>
            </a:r>
            <a:r>
              <a:rPr lang="en-US" sz="2400" dirty="0" smtClean="0">
                <a:latin typeface="Arial" panose="020B0604020202020204" pitchFamily="34" charset="0"/>
                <a:cs typeface="Arial" panose="020B0604020202020204" pitchFamily="34" charset="0"/>
              </a:rPr>
              <a:t>)</a:t>
            </a:r>
          </a:p>
          <a:p>
            <a:endParaRPr lang="en-US" sz="2400"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9724" y="186668"/>
            <a:ext cx="1756334" cy="1394090"/>
          </a:xfrm>
          <a:prstGeom prst="rect">
            <a:avLst/>
          </a:prstGeom>
        </p:spPr>
      </p:pic>
      <p:pic>
        <p:nvPicPr>
          <p:cNvPr id="1026" name="Picture 2" descr="https://upload.wikimedia.org/wikipedia/commons/thumb/f/fd/Knapsack.svg/250px-Knapsack.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5322" y="3133065"/>
            <a:ext cx="2381250" cy="206692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1534503" y="6457890"/>
            <a:ext cx="605246" cy="400110"/>
          </a:xfrm>
          <a:prstGeom prst="rect">
            <a:avLst/>
          </a:prstGeom>
          <a:noFill/>
        </p:spPr>
        <p:txBody>
          <a:bodyPr wrap="square" rtlCol="0">
            <a:spAutoFit/>
          </a:bodyPr>
          <a:lstStyle/>
          <a:p>
            <a:r>
              <a:rPr lang="en-US" sz="2000" dirty="0" smtClean="0"/>
              <a:t>12</a:t>
            </a:r>
            <a:endParaRPr lang="en-US" sz="2000" dirty="0"/>
          </a:p>
        </p:txBody>
      </p:sp>
      <p:sp>
        <p:nvSpPr>
          <p:cNvPr id="6" name="Rectangle 5"/>
          <p:cNvSpPr/>
          <p:nvPr/>
        </p:nvSpPr>
        <p:spPr>
          <a:xfrm>
            <a:off x="1580010" y="3082223"/>
            <a:ext cx="4015843" cy="369332"/>
          </a:xfrm>
          <a:prstGeom prst="rect">
            <a:avLst/>
          </a:prstGeom>
        </p:spPr>
        <p:txBody>
          <a:bodyPr wrap="none">
            <a:spAutoFit/>
          </a:bodyPr>
          <a:lstStyle/>
          <a:p>
            <a:r>
              <a:rPr lang="vi-VN" b="1" dirty="0">
                <a:solidFill>
                  <a:srgbClr val="00B050"/>
                </a:solidFill>
                <a:latin typeface="arial" panose="020B0604020202020204" pitchFamily="34" charset="0"/>
              </a:rPr>
              <a:t>1.  Tính đơn giá của các sản phẩm.</a:t>
            </a:r>
            <a:endParaRPr lang="en-US" dirty="0">
              <a:solidFill>
                <a:srgbClr val="00B050"/>
              </a:solidFill>
            </a:endParaRPr>
          </a:p>
        </p:txBody>
      </p:sp>
      <p:sp>
        <p:nvSpPr>
          <p:cNvPr id="8" name="Rectangle 1"/>
          <p:cNvSpPr>
            <a:spLocks noChangeArrowheads="1"/>
          </p:cNvSpPr>
          <p:nvPr/>
        </p:nvSpPr>
        <p:spPr bwMode="auto">
          <a:xfrm>
            <a:off x="1854925" y="3467850"/>
            <a:ext cx="434993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chemeClr val="bg1"/>
                </a:solidFill>
                <a:effectLst/>
                <a:latin typeface="Arial Unicode MS"/>
                <a:cs typeface="Courier New" panose="02070309020205020404" pitchFamily="49" charset="0"/>
              </a:rPr>
              <a:t>struct</a:t>
            </a:r>
            <a:r>
              <a:rPr kumimoji="0" lang="en-US" altLang="en-US" sz="1600" b="1" i="0" u="none" strike="noStrike" cap="none" normalizeH="0" baseline="0" dirty="0" smtClean="0">
                <a:ln>
                  <a:noFill/>
                </a:ln>
                <a:solidFill>
                  <a:schemeClr val="bg1"/>
                </a:solidFill>
                <a:effectLst/>
                <a:latin typeface="Arial Unicode MS"/>
                <a:cs typeface="Courier New" panose="02070309020205020404" pitchFamily="49" charset="0"/>
              </a:rPr>
              <a:t> </a:t>
            </a:r>
            <a:r>
              <a:rPr kumimoji="0" lang="en-US" altLang="en-US" sz="1600" b="1" i="0" u="none" strike="noStrike" cap="none" normalizeH="0" baseline="0" dirty="0" err="1" smtClean="0">
                <a:ln>
                  <a:noFill/>
                </a:ln>
                <a:solidFill>
                  <a:schemeClr val="bg1"/>
                </a:solidFill>
                <a:effectLst/>
                <a:latin typeface="Arial Unicode MS"/>
                <a:cs typeface="Courier New" panose="02070309020205020404" pitchFamily="49" charset="0"/>
              </a:rPr>
              <a:t>DoVat</a:t>
            </a:r>
            <a:r>
              <a:rPr kumimoji="0" lang="en-US" altLang="en-US" sz="1600" b="1" i="0" u="none" strike="noStrike" cap="none" normalizeH="0" baseline="0" dirty="0" smtClean="0">
                <a:ln>
                  <a:noFill/>
                </a:ln>
                <a:solidFill>
                  <a:schemeClr val="bg1"/>
                </a:solidFill>
                <a:effectLst/>
                <a:latin typeface="Arial Unicode MS"/>
                <a:cs typeface="Courier New" panose="02070309020205020404" pitchFamily="49" charset="0"/>
              </a:rPr>
              <a:t>{</a:t>
            </a:r>
            <a:endParaRPr kumimoji="0" lang="en-US" altLang="en-US" sz="2000"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bg1"/>
                </a:solidFill>
                <a:effectLst/>
                <a:latin typeface="Arial Unicode MS"/>
                <a:cs typeface="Courier New" panose="02070309020205020404" pitchFamily="49" charset="0"/>
              </a:rPr>
              <a:t>     char Ten [20];</a:t>
            </a:r>
            <a:endParaRPr kumimoji="0" lang="en-US" altLang="en-US" sz="2000"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bg1"/>
                </a:solidFill>
                <a:effectLst/>
                <a:latin typeface="Arial Unicode MS"/>
                <a:cs typeface="Courier New" panose="02070309020205020404" pitchFamily="49" charset="0"/>
              </a:rPr>
              <a:t>     float </a:t>
            </a:r>
            <a:r>
              <a:rPr kumimoji="0" lang="en-US" altLang="en-US" sz="1600" b="1" i="0" u="none" strike="noStrike" cap="none" normalizeH="0" baseline="0" dirty="0" err="1" smtClean="0">
                <a:ln>
                  <a:noFill/>
                </a:ln>
                <a:solidFill>
                  <a:schemeClr val="bg1"/>
                </a:solidFill>
                <a:effectLst/>
                <a:latin typeface="Arial Unicode MS"/>
                <a:cs typeface="Courier New" panose="02070309020205020404" pitchFamily="49" charset="0"/>
              </a:rPr>
              <a:t>TrongLuong</a:t>
            </a:r>
            <a:r>
              <a:rPr kumimoji="0" lang="en-US" altLang="en-US" sz="1600" b="1" i="0" u="none" strike="noStrike" cap="none" normalizeH="0" baseline="0" dirty="0" smtClean="0">
                <a:ln>
                  <a:noFill/>
                </a:ln>
                <a:solidFill>
                  <a:schemeClr val="bg1"/>
                </a:solidFill>
                <a:effectLst/>
                <a:latin typeface="Arial Unicode MS"/>
                <a:cs typeface="Courier New" panose="02070309020205020404" pitchFamily="49" charset="0"/>
              </a:rPr>
              <a:t>, </a:t>
            </a:r>
            <a:r>
              <a:rPr kumimoji="0" lang="en-US" altLang="en-US" sz="1600" b="1" i="0" u="none" strike="noStrike" cap="none" normalizeH="0" baseline="0" dirty="0" err="1" smtClean="0">
                <a:ln>
                  <a:noFill/>
                </a:ln>
                <a:solidFill>
                  <a:schemeClr val="bg1"/>
                </a:solidFill>
                <a:effectLst/>
                <a:latin typeface="Arial Unicode MS"/>
                <a:cs typeface="Courier New" panose="02070309020205020404" pitchFamily="49" charset="0"/>
              </a:rPr>
              <a:t>GiaTri</a:t>
            </a:r>
            <a:r>
              <a:rPr kumimoji="0" lang="en-US" altLang="en-US" sz="1600" b="1" i="0" u="none" strike="noStrike" cap="none" normalizeH="0" baseline="0" dirty="0" smtClean="0">
                <a:ln>
                  <a:noFill/>
                </a:ln>
                <a:solidFill>
                  <a:schemeClr val="bg1"/>
                </a:solidFill>
                <a:effectLst/>
                <a:latin typeface="Arial Unicode MS"/>
                <a:cs typeface="Courier New" panose="02070309020205020404" pitchFamily="49" charset="0"/>
              </a:rPr>
              <a:t>, </a:t>
            </a:r>
            <a:r>
              <a:rPr kumimoji="0" lang="en-US" altLang="en-US" sz="1600" b="1" i="0" u="none" strike="noStrike" cap="none" normalizeH="0" baseline="0" dirty="0" err="1" smtClean="0">
                <a:ln>
                  <a:noFill/>
                </a:ln>
                <a:solidFill>
                  <a:schemeClr val="bg1"/>
                </a:solidFill>
                <a:effectLst/>
                <a:latin typeface="Arial Unicode MS"/>
                <a:cs typeface="Courier New" panose="02070309020205020404" pitchFamily="49" charset="0"/>
              </a:rPr>
              <a:t>DonGia</a:t>
            </a:r>
            <a:r>
              <a:rPr kumimoji="0" lang="en-US" altLang="en-US" sz="1600" b="1" i="0" u="none" strike="noStrike" cap="none" normalizeH="0" baseline="0" dirty="0" smtClean="0">
                <a:ln>
                  <a:noFill/>
                </a:ln>
                <a:solidFill>
                  <a:schemeClr val="bg1"/>
                </a:solidFill>
                <a:effectLst/>
                <a:latin typeface="Arial Unicode MS"/>
                <a:cs typeface="Courier New" panose="02070309020205020404" pitchFamily="49" charset="0"/>
              </a:rPr>
              <a:t>;</a:t>
            </a:r>
            <a:endParaRPr kumimoji="0" lang="en-US" altLang="en-US" sz="2000"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bg1"/>
                </a:solidFill>
                <a:effectLst/>
                <a:latin typeface="Arial Unicode MS"/>
                <a:cs typeface="Courier New" panose="02070309020205020404" pitchFamily="49" charset="0"/>
              </a:rPr>
              <a:t>     </a:t>
            </a:r>
            <a:r>
              <a:rPr kumimoji="0" lang="en-US" altLang="en-US" sz="1600" b="1" i="0" u="none" strike="noStrike" cap="none" normalizeH="0" baseline="0" dirty="0" err="1" smtClean="0">
                <a:ln>
                  <a:noFill/>
                </a:ln>
                <a:solidFill>
                  <a:schemeClr val="bg1"/>
                </a:solidFill>
                <a:effectLst/>
                <a:latin typeface="Arial Unicode MS"/>
                <a:cs typeface="Courier New" panose="02070309020205020404" pitchFamily="49" charset="0"/>
              </a:rPr>
              <a:t>int</a:t>
            </a:r>
            <a:r>
              <a:rPr kumimoji="0" lang="en-US" altLang="en-US" sz="1600" b="1" i="0" u="none" strike="noStrike" cap="none" normalizeH="0" baseline="0" dirty="0" smtClean="0">
                <a:ln>
                  <a:noFill/>
                </a:ln>
                <a:solidFill>
                  <a:schemeClr val="bg1"/>
                </a:solidFill>
                <a:effectLst/>
                <a:latin typeface="Arial Unicode MS"/>
                <a:cs typeface="Courier New" panose="02070309020205020404" pitchFamily="49" charset="0"/>
              </a:rPr>
              <a:t> </a:t>
            </a:r>
            <a:r>
              <a:rPr kumimoji="0" lang="en-US" altLang="en-US" sz="1600" b="1" i="0" u="none" strike="noStrike" cap="none" normalizeH="0" baseline="0" dirty="0" err="1" smtClean="0">
                <a:ln>
                  <a:noFill/>
                </a:ln>
                <a:solidFill>
                  <a:schemeClr val="bg1"/>
                </a:solidFill>
                <a:effectLst/>
                <a:latin typeface="Arial Unicode MS"/>
                <a:cs typeface="Courier New" panose="02070309020205020404" pitchFamily="49" charset="0"/>
              </a:rPr>
              <a:t>PhuongAn</a:t>
            </a:r>
            <a:r>
              <a:rPr kumimoji="0" lang="en-US" altLang="en-US" sz="1600" b="1" i="0" u="none" strike="noStrike" cap="none" normalizeH="0" baseline="0" dirty="0" smtClean="0">
                <a:ln>
                  <a:noFill/>
                </a:ln>
                <a:solidFill>
                  <a:schemeClr val="bg1"/>
                </a:solidFill>
                <a:effectLst/>
                <a:latin typeface="Arial Unicode MS"/>
                <a:cs typeface="Courier New" panose="02070309020205020404" pitchFamily="49" charset="0"/>
              </a:rPr>
              <a:t>;//so </a:t>
            </a:r>
            <a:r>
              <a:rPr kumimoji="0" lang="en-US" altLang="en-US" sz="1600" b="1" i="0" u="none" strike="noStrike" cap="none" normalizeH="0" baseline="0" dirty="0" err="1" smtClean="0">
                <a:ln>
                  <a:noFill/>
                </a:ln>
                <a:solidFill>
                  <a:schemeClr val="bg1"/>
                </a:solidFill>
                <a:effectLst/>
                <a:latin typeface="Arial Unicode MS"/>
                <a:cs typeface="Courier New" panose="02070309020205020404" pitchFamily="49" charset="0"/>
              </a:rPr>
              <a:t>luong</a:t>
            </a:r>
            <a:r>
              <a:rPr kumimoji="0" lang="en-US" altLang="en-US" sz="1600" b="1" i="0" u="none" strike="noStrike" cap="none" normalizeH="0" baseline="0" dirty="0" smtClean="0">
                <a:ln>
                  <a:noFill/>
                </a:ln>
                <a:solidFill>
                  <a:schemeClr val="bg1"/>
                </a:solidFill>
                <a:effectLst/>
                <a:latin typeface="Arial Unicode MS"/>
                <a:cs typeface="Courier New" panose="02070309020205020404" pitchFamily="49" charset="0"/>
              </a:rPr>
              <a:t> do vat chon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bg1"/>
                </a:solidFill>
                <a:effectLst/>
                <a:latin typeface="Arial Unicode MS"/>
                <a:cs typeface="Courier New" panose="02070309020205020404" pitchFamily="49" charset="0"/>
              </a:rPr>
              <a:t>};</a:t>
            </a:r>
            <a:r>
              <a:rPr kumimoji="0" lang="en-US" altLang="en-US" sz="2000" b="1" i="0" u="none" strike="noStrike" cap="none" normalizeH="0" baseline="0" dirty="0" smtClean="0">
                <a:ln>
                  <a:noFill/>
                </a:ln>
                <a:solidFill>
                  <a:schemeClr val="bg1"/>
                </a:solidFill>
                <a:effectLst/>
              </a:rPr>
              <a:t> </a:t>
            </a:r>
            <a:endParaRPr kumimoji="0" lang="en-US" altLang="en-US" sz="3600" b="1" i="0" u="none" strike="noStrike" cap="none" normalizeH="0" baseline="0" dirty="0" smtClean="0">
              <a:ln>
                <a:noFill/>
              </a:ln>
              <a:solidFill>
                <a:schemeClr val="bg1"/>
              </a:solidFill>
              <a:effectLst/>
            </a:endParaRPr>
          </a:p>
        </p:txBody>
      </p:sp>
      <p:sp>
        <p:nvSpPr>
          <p:cNvPr id="9" name="Rectangle 2"/>
          <p:cNvSpPr>
            <a:spLocks noChangeArrowheads="1"/>
          </p:cNvSpPr>
          <p:nvPr/>
        </p:nvSpPr>
        <p:spPr bwMode="auto">
          <a:xfrm>
            <a:off x="1854926" y="4993988"/>
            <a:ext cx="4349930"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bg1"/>
                </a:solidFill>
                <a:effectLst/>
                <a:latin typeface="Arial Unicode MS"/>
                <a:cs typeface="Courier New" panose="02070309020205020404" pitchFamily="49" charset="0"/>
              </a:rPr>
              <a:t>void </a:t>
            </a:r>
            <a:r>
              <a:rPr kumimoji="0" lang="en-US" altLang="en-US" sz="1400" b="1" i="0" u="none" strike="noStrike" cap="none" normalizeH="0" baseline="0" dirty="0" err="1" smtClean="0">
                <a:ln>
                  <a:noFill/>
                </a:ln>
                <a:solidFill>
                  <a:schemeClr val="bg1"/>
                </a:solidFill>
                <a:effectLst/>
                <a:latin typeface="Arial Unicode MS"/>
                <a:cs typeface="Courier New" panose="02070309020205020404" pitchFamily="49" charset="0"/>
              </a:rPr>
              <a:t>TinhDonGia</a:t>
            </a:r>
            <a:r>
              <a:rPr kumimoji="0" lang="en-US" altLang="en-US" sz="1400" b="1" i="0" u="none" strike="noStrike" cap="none" normalizeH="0" baseline="0" dirty="0" smtClean="0">
                <a:ln>
                  <a:noFill/>
                </a:ln>
                <a:solidFill>
                  <a:schemeClr val="bg1"/>
                </a:solidFill>
                <a:effectLst/>
                <a:latin typeface="Arial Unicode MS"/>
                <a:cs typeface="Courier New" panose="02070309020205020404" pitchFamily="49" charset="0"/>
              </a:rPr>
              <a:t>(</a:t>
            </a:r>
            <a:r>
              <a:rPr kumimoji="0" lang="en-US" altLang="en-US" sz="1400" b="1" i="0" u="none" strike="noStrike" cap="none" normalizeH="0" baseline="0" dirty="0" err="1" smtClean="0">
                <a:ln>
                  <a:noFill/>
                </a:ln>
                <a:solidFill>
                  <a:schemeClr val="bg1"/>
                </a:solidFill>
                <a:effectLst/>
                <a:latin typeface="Arial Unicode MS"/>
                <a:cs typeface="Courier New" panose="02070309020205020404" pitchFamily="49" charset="0"/>
              </a:rPr>
              <a:t>DoVat</a:t>
            </a:r>
            <a:r>
              <a:rPr kumimoji="0" lang="en-US" altLang="en-US" sz="1400" b="1" i="0" u="none" strike="noStrike" cap="none" normalizeH="0" baseline="0" dirty="0" smtClean="0">
                <a:ln>
                  <a:noFill/>
                </a:ln>
                <a:solidFill>
                  <a:schemeClr val="bg1"/>
                </a:solidFill>
                <a:effectLst/>
                <a:latin typeface="Arial Unicode MS"/>
                <a:cs typeface="Courier New" panose="02070309020205020404" pitchFamily="49" charset="0"/>
              </a:rPr>
              <a:t> </a:t>
            </a:r>
            <a:r>
              <a:rPr kumimoji="0" lang="en-US" altLang="en-US" sz="1400" b="1" i="0" u="none" strike="noStrike" cap="none" normalizeH="0" baseline="0" dirty="0" err="1" smtClean="0">
                <a:ln>
                  <a:noFill/>
                </a:ln>
                <a:solidFill>
                  <a:schemeClr val="bg1"/>
                </a:solidFill>
                <a:effectLst/>
                <a:latin typeface="Arial Unicode MS"/>
                <a:cs typeface="Courier New" panose="02070309020205020404" pitchFamily="49" charset="0"/>
              </a:rPr>
              <a:t>sp</a:t>
            </a:r>
            <a:r>
              <a:rPr kumimoji="0" lang="en-US" altLang="en-US" sz="1400" b="1" i="0" u="none" strike="noStrike" cap="none" normalizeH="0" baseline="0" dirty="0" smtClean="0">
                <a:ln>
                  <a:noFill/>
                </a:ln>
                <a:solidFill>
                  <a:schemeClr val="bg1"/>
                </a:solidFill>
                <a:effectLst/>
                <a:latin typeface="Arial Unicode MS"/>
                <a:cs typeface="Courier New" panose="02070309020205020404" pitchFamily="49" charset="0"/>
              </a:rPr>
              <a:t>[], </a:t>
            </a:r>
            <a:r>
              <a:rPr kumimoji="0" lang="en-US" altLang="en-US" sz="1400" b="1" i="0" u="none" strike="noStrike" cap="none" normalizeH="0" baseline="0" dirty="0" err="1" smtClean="0">
                <a:ln>
                  <a:noFill/>
                </a:ln>
                <a:solidFill>
                  <a:schemeClr val="bg1"/>
                </a:solidFill>
                <a:effectLst/>
                <a:latin typeface="Arial Unicode MS"/>
                <a:cs typeface="Courier New" panose="02070309020205020404" pitchFamily="49" charset="0"/>
              </a:rPr>
              <a:t>int</a:t>
            </a:r>
            <a:r>
              <a:rPr kumimoji="0" lang="en-US" altLang="en-US" sz="1400" b="1" i="0" u="none" strike="noStrike" cap="none" normalizeH="0" baseline="0" dirty="0" smtClean="0">
                <a:ln>
                  <a:noFill/>
                </a:ln>
                <a:solidFill>
                  <a:schemeClr val="bg1"/>
                </a:solidFill>
                <a:effectLst/>
                <a:latin typeface="Arial Unicode MS"/>
                <a:cs typeface="Courier New" panose="02070309020205020404" pitchFamily="49" charset="0"/>
              </a:rPr>
              <a:t> n)</a:t>
            </a:r>
            <a:endParaRPr kumimoji="0" lang="en-US" altLang="en-US"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bg1"/>
                </a:solidFill>
                <a:effectLst/>
                <a:latin typeface="Arial Unicode MS"/>
                <a:cs typeface="Courier New" panose="02070309020205020404" pitchFamily="49" charset="0"/>
              </a:rPr>
              <a:t>{</a:t>
            </a:r>
            <a:endParaRPr kumimoji="0" lang="en-US" altLang="en-US"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bg1"/>
                </a:solidFill>
                <a:effectLst/>
                <a:latin typeface="Arial Unicode MS"/>
                <a:cs typeface="Courier New" panose="02070309020205020404" pitchFamily="49" charset="0"/>
              </a:rPr>
              <a:t>   for(</a:t>
            </a:r>
            <a:r>
              <a:rPr kumimoji="0" lang="en-US" altLang="en-US" sz="1400" b="1" i="0" u="none" strike="noStrike" cap="none" normalizeH="0" baseline="0" dirty="0" err="1" smtClean="0">
                <a:ln>
                  <a:noFill/>
                </a:ln>
                <a:solidFill>
                  <a:schemeClr val="bg1"/>
                </a:solidFill>
                <a:effectLst/>
                <a:latin typeface="Arial Unicode MS"/>
                <a:cs typeface="Courier New" panose="02070309020205020404" pitchFamily="49" charset="0"/>
              </a:rPr>
              <a:t>int</a:t>
            </a:r>
            <a:r>
              <a:rPr kumimoji="0" lang="en-US" altLang="en-US" sz="1400" b="1" i="0" u="none" strike="noStrike" cap="none" normalizeH="0" baseline="0" dirty="0" smtClean="0">
                <a:ln>
                  <a:noFill/>
                </a:ln>
                <a:solidFill>
                  <a:schemeClr val="bg1"/>
                </a:solidFill>
                <a:effectLst/>
                <a:latin typeface="Arial Unicode MS"/>
                <a:cs typeface="Courier New" panose="02070309020205020404" pitchFamily="49" charset="0"/>
              </a:rPr>
              <a:t> </a:t>
            </a:r>
            <a:r>
              <a:rPr kumimoji="0" lang="en-US" altLang="en-US" sz="1400" b="1" i="0" u="none" strike="noStrike" cap="none" normalizeH="0" baseline="0" dirty="0" err="1" smtClean="0">
                <a:ln>
                  <a:noFill/>
                </a:ln>
                <a:solidFill>
                  <a:schemeClr val="bg1"/>
                </a:solidFill>
                <a:effectLst/>
                <a:latin typeface="Arial Unicode MS"/>
                <a:cs typeface="Courier New" panose="02070309020205020404" pitchFamily="49" charset="0"/>
              </a:rPr>
              <a:t>i</a:t>
            </a:r>
            <a:r>
              <a:rPr kumimoji="0" lang="en-US" altLang="en-US" sz="1400" b="1" i="0" u="none" strike="noStrike" cap="none" normalizeH="0" baseline="0" dirty="0" smtClean="0">
                <a:ln>
                  <a:noFill/>
                </a:ln>
                <a:solidFill>
                  <a:schemeClr val="bg1"/>
                </a:solidFill>
                <a:effectLst/>
                <a:latin typeface="Arial Unicode MS"/>
                <a:cs typeface="Courier New" panose="02070309020205020404" pitchFamily="49" charset="0"/>
              </a:rPr>
              <a:t> = 1; </a:t>
            </a:r>
            <a:r>
              <a:rPr kumimoji="0" lang="en-US" altLang="en-US" sz="1400" b="1" i="0" u="none" strike="noStrike" cap="none" normalizeH="0" baseline="0" dirty="0" err="1" smtClean="0">
                <a:ln>
                  <a:noFill/>
                </a:ln>
                <a:solidFill>
                  <a:schemeClr val="bg1"/>
                </a:solidFill>
                <a:effectLst/>
                <a:latin typeface="Arial Unicode MS"/>
                <a:cs typeface="Courier New" panose="02070309020205020404" pitchFamily="49" charset="0"/>
              </a:rPr>
              <a:t>i</a:t>
            </a:r>
            <a:r>
              <a:rPr kumimoji="0" lang="en-US" altLang="en-US" sz="1400" b="1" i="0" u="none" strike="noStrike" cap="none" normalizeH="0" baseline="0" dirty="0" smtClean="0">
                <a:ln>
                  <a:noFill/>
                </a:ln>
                <a:solidFill>
                  <a:schemeClr val="bg1"/>
                </a:solidFill>
                <a:effectLst/>
                <a:latin typeface="Arial Unicode MS"/>
                <a:cs typeface="Courier New" panose="02070309020205020404" pitchFamily="49" charset="0"/>
              </a:rPr>
              <a:t> &lt;= n; </a:t>
            </a:r>
            <a:r>
              <a:rPr kumimoji="0" lang="en-US" altLang="en-US" sz="1400" b="1" i="0" u="none" strike="noStrike" cap="none" normalizeH="0" baseline="0" dirty="0" err="1" smtClean="0">
                <a:ln>
                  <a:noFill/>
                </a:ln>
                <a:solidFill>
                  <a:schemeClr val="bg1"/>
                </a:solidFill>
                <a:effectLst/>
                <a:latin typeface="Arial Unicode MS"/>
                <a:cs typeface="Courier New" panose="02070309020205020404" pitchFamily="49" charset="0"/>
              </a:rPr>
              <a:t>i</a:t>
            </a:r>
            <a:r>
              <a:rPr kumimoji="0" lang="en-US" altLang="en-US" sz="1400" b="1" i="0" u="none" strike="noStrike" cap="none" normalizeH="0" baseline="0" dirty="0" smtClean="0">
                <a:ln>
                  <a:noFill/>
                </a:ln>
                <a:solidFill>
                  <a:schemeClr val="bg1"/>
                </a:solidFill>
                <a:effectLst/>
                <a:latin typeface="Arial Unicode MS"/>
                <a:cs typeface="Courier New" panose="02070309020205020404" pitchFamily="49" charset="0"/>
              </a:rPr>
              <a:t>++)</a:t>
            </a:r>
            <a:endParaRPr kumimoji="0" lang="en-US" altLang="en-US"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bg1"/>
                </a:solidFill>
                <a:effectLst/>
                <a:latin typeface="Arial Unicode MS"/>
                <a:cs typeface="Courier New" panose="02070309020205020404" pitchFamily="49" charset="0"/>
              </a:rPr>
              <a:t>      </a:t>
            </a:r>
            <a:r>
              <a:rPr kumimoji="0" lang="en-US" altLang="en-US" sz="1400" b="1" i="0" u="none" strike="noStrike" cap="none" normalizeH="0" baseline="0" dirty="0" err="1" smtClean="0">
                <a:ln>
                  <a:noFill/>
                </a:ln>
                <a:solidFill>
                  <a:schemeClr val="bg1"/>
                </a:solidFill>
                <a:effectLst/>
                <a:latin typeface="Arial Unicode MS"/>
                <a:cs typeface="Courier New" panose="02070309020205020404" pitchFamily="49" charset="0"/>
              </a:rPr>
              <a:t>sp</a:t>
            </a:r>
            <a:r>
              <a:rPr kumimoji="0" lang="en-US" altLang="en-US" sz="1400" b="1" i="0" u="none" strike="noStrike" cap="none" normalizeH="0" baseline="0" dirty="0" smtClean="0">
                <a:ln>
                  <a:noFill/>
                </a:ln>
                <a:solidFill>
                  <a:schemeClr val="bg1"/>
                </a:solidFill>
                <a:effectLst/>
                <a:latin typeface="Arial Unicode MS"/>
                <a:cs typeface="Courier New" panose="02070309020205020404" pitchFamily="49" charset="0"/>
              </a:rPr>
              <a:t>[</a:t>
            </a:r>
            <a:r>
              <a:rPr kumimoji="0" lang="en-US" altLang="en-US" sz="1400" b="1" i="0" u="none" strike="noStrike" cap="none" normalizeH="0" baseline="0" dirty="0" err="1" smtClean="0">
                <a:ln>
                  <a:noFill/>
                </a:ln>
                <a:solidFill>
                  <a:schemeClr val="bg1"/>
                </a:solidFill>
                <a:effectLst/>
                <a:latin typeface="Arial Unicode MS"/>
                <a:cs typeface="Courier New" panose="02070309020205020404" pitchFamily="49" charset="0"/>
              </a:rPr>
              <a:t>i</a:t>
            </a:r>
            <a:r>
              <a:rPr kumimoji="0" lang="en-US" altLang="en-US" sz="1400" b="1" i="0" u="none" strike="noStrike" cap="none" normalizeH="0" baseline="0" dirty="0" smtClean="0">
                <a:ln>
                  <a:noFill/>
                </a:ln>
                <a:solidFill>
                  <a:schemeClr val="bg1"/>
                </a:solidFill>
                <a:effectLst/>
                <a:latin typeface="Arial Unicode MS"/>
                <a:cs typeface="Courier New" panose="02070309020205020404" pitchFamily="49" charset="0"/>
              </a:rPr>
              <a:t>].</a:t>
            </a:r>
            <a:r>
              <a:rPr kumimoji="0" lang="en-US" altLang="en-US" sz="1400" b="1" i="0" u="none" strike="noStrike" cap="none" normalizeH="0" baseline="0" dirty="0" err="1" smtClean="0">
                <a:ln>
                  <a:noFill/>
                </a:ln>
                <a:solidFill>
                  <a:schemeClr val="bg1"/>
                </a:solidFill>
                <a:effectLst/>
                <a:latin typeface="Arial Unicode MS"/>
                <a:cs typeface="Courier New" panose="02070309020205020404" pitchFamily="49" charset="0"/>
              </a:rPr>
              <a:t>DonGia</a:t>
            </a:r>
            <a:r>
              <a:rPr kumimoji="0" lang="en-US" altLang="en-US" sz="1400" b="1" i="0" u="none" strike="noStrike" cap="none" normalizeH="0" baseline="0" dirty="0" smtClean="0">
                <a:ln>
                  <a:noFill/>
                </a:ln>
                <a:solidFill>
                  <a:schemeClr val="bg1"/>
                </a:solidFill>
                <a:effectLst/>
                <a:latin typeface="Arial Unicode MS"/>
                <a:cs typeface="Courier New" panose="02070309020205020404" pitchFamily="49" charset="0"/>
              </a:rPr>
              <a:t> = </a:t>
            </a:r>
            <a:r>
              <a:rPr kumimoji="0" lang="en-US" altLang="en-US" sz="1400" b="1" i="0" u="none" strike="noStrike" cap="none" normalizeH="0" baseline="0" dirty="0" err="1" smtClean="0">
                <a:ln>
                  <a:noFill/>
                </a:ln>
                <a:solidFill>
                  <a:schemeClr val="bg1"/>
                </a:solidFill>
                <a:effectLst/>
                <a:latin typeface="Arial Unicode MS"/>
                <a:cs typeface="Courier New" panose="02070309020205020404" pitchFamily="49" charset="0"/>
              </a:rPr>
              <a:t>sp</a:t>
            </a:r>
            <a:r>
              <a:rPr kumimoji="0" lang="en-US" altLang="en-US" sz="1400" b="1" i="0" u="none" strike="noStrike" cap="none" normalizeH="0" baseline="0" dirty="0" smtClean="0">
                <a:ln>
                  <a:noFill/>
                </a:ln>
                <a:solidFill>
                  <a:schemeClr val="bg1"/>
                </a:solidFill>
                <a:effectLst/>
                <a:latin typeface="Arial Unicode MS"/>
                <a:cs typeface="Courier New" panose="02070309020205020404" pitchFamily="49" charset="0"/>
              </a:rPr>
              <a:t>[</a:t>
            </a:r>
            <a:r>
              <a:rPr kumimoji="0" lang="en-US" altLang="en-US" sz="1400" b="1" i="0" u="none" strike="noStrike" cap="none" normalizeH="0" baseline="0" dirty="0" err="1" smtClean="0">
                <a:ln>
                  <a:noFill/>
                </a:ln>
                <a:solidFill>
                  <a:schemeClr val="bg1"/>
                </a:solidFill>
                <a:effectLst/>
                <a:latin typeface="Arial Unicode MS"/>
                <a:cs typeface="Courier New" panose="02070309020205020404" pitchFamily="49" charset="0"/>
              </a:rPr>
              <a:t>i</a:t>
            </a:r>
            <a:r>
              <a:rPr kumimoji="0" lang="en-US" altLang="en-US" sz="1400" b="1" i="0" u="none" strike="noStrike" cap="none" normalizeH="0" baseline="0" dirty="0" smtClean="0">
                <a:ln>
                  <a:noFill/>
                </a:ln>
                <a:solidFill>
                  <a:schemeClr val="bg1"/>
                </a:solidFill>
                <a:effectLst/>
                <a:latin typeface="Arial Unicode MS"/>
                <a:cs typeface="Courier New" panose="02070309020205020404" pitchFamily="49" charset="0"/>
              </a:rPr>
              <a:t>].</a:t>
            </a:r>
            <a:r>
              <a:rPr kumimoji="0" lang="en-US" altLang="en-US" sz="1400" b="1" i="0" u="none" strike="noStrike" cap="none" normalizeH="0" baseline="0" dirty="0" err="1" smtClean="0">
                <a:ln>
                  <a:noFill/>
                </a:ln>
                <a:solidFill>
                  <a:schemeClr val="bg1"/>
                </a:solidFill>
                <a:effectLst/>
                <a:latin typeface="Arial Unicode MS"/>
                <a:cs typeface="Courier New" panose="02070309020205020404" pitchFamily="49" charset="0"/>
              </a:rPr>
              <a:t>GiaTri</a:t>
            </a:r>
            <a:r>
              <a:rPr kumimoji="0" lang="en-US" altLang="en-US" sz="1400" b="1" i="0" u="none" strike="noStrike" cap="none" normalizeH="0" baseline="0" dirty="0" smtClean="0">
                <a:ln>
                  <a:noFill/>
                </a:ln>
                <a:solidFill>
                  <a:schemeClr val="bg1"/>
                </a:solidFill>
                <a:effectLst/>
                <a:latin typeface="Arial Unicode MS"/>
                <a:cs typeface="Courier New" panose="02070309020205020404" pitchFamily="49" charset="0"/>
              </a:rPr>
              <a:t> / </a:t>
            </a:r>
            <a:r>
              <a:rPr kumimoji="0" lang="en-US" altLang="en-US" sz="1400" b="1" i="0" u="none" strike="noStrike" cap="none" normalizeH="0" baseline="0" dirty="0" err="1" smtClean="0">
                <a:ln>
                  <a:noFill/>
                </a:ln>
                <a:solidFill>
                  <a:schemeClr val="bg1"/>
                </a:solidFill>
                <a:effectLst/>
                <a:latin typeface="Arial Unicode MS"/>
                <a:cs typeface="Courier New" panose="02070309020205020404" pitchFamily="49" charset="0"/>
              </a:rPr>
              <a:t>sp</a:t>
            </a:r>
            <a:r>
              <a:rPr kumimoji="0" lang="en-US" altLang="en-US" sz="1400" b="1" i="0" u="none" strike="noStrike" cap="none" normalizeH="0" baseline="0" dirty="0" smtClean="0">
                <a:ln>
                  <a:noFill/>
                </a:ln>
                <a:solidFill>
                  <a:schemeClr val="bg1"/>
                </a:solidFill>
                <a:effectLst/>
                <a:latin typeface="Arial Unicode MS"/>
                <a:cs typeface="Courier New" panose="02070309020205020404" pitchFamily="49" charset="0"/>
              </a:rPr>
              <a:t>[</a:t>
            </a:r>
            <a:r>
              <a:rPr kumimoji="0" lang="en-US" altLang="en-US" sz="1400" b="1" i="0" u="none" strike="noStrike" cap="none" normalizeH="0" baseline="0" dirty="0" err="1" smtClean="0">
                <a:ln>
                  <a:noFill/>
                </a:ln>
                <a:solidFill>
                  <a:schemeClr val="bg1"/>
                </a:solidFill>
                <a:effectLst/>
                <a:latin typeface="Arial Unicode MS"/>
                <a:cs typeface="Courier New" panose="02070309020205020404" pitchFamily="49" charset="0"/>
              </a:rPr>
              <a:t>i</a:t>
            </a:r>
            <a:r>
              <a:rPr kumimoji="0" lang="en-US" altLang="en-US" sz="1400" b="1" i="0" u="none" strike="noStrike" cap="none" normalizeH="0" baseline="0" dirty="0" smtClean="0">
                <a:ln>
                  <a:noFill/>
                </a:ln>
                <a:solidFill>
                  <a:schemeClr val="bg1"/>
                </a:solidFill>
                <a:effectLst/>
                <a:latin typeface="Arial Unicode MS"/>
                <a:cs typeface="Courier New" panose="02070309020205020404" pitchFamily="49" charset="0"/>
              </a:rPr>
              <a:t>].</a:t>
            </a:r>
            <a:r>
              <a:rPr kumimoji="0" lang="en-US" altLang="en-US" sz="1400" b="1" i="0" u="none" strike="noStrike" cap="none" normalizeH="0" baseline="0" dirty="0" err="1" smtClean="0">
                <a:ln>
                  <a:noFill/>
                </a:ln>
                <a:solidFill>
                  <a:schemeClr val="bg1"/>
                </a:solidFill>
                <a:effectLst/>
                <a:latin typeface="Arial Unicode MS"/>
                <a:cs typeface="Courier New" panose="02070309020205020404" pitchFamily="49" charset="0"/>
              </a:rPr>
              <a:t>TrongLuong</a:t>
            </a:r>
            <a:r>
              <a:rPr kumimoji="0" lang="en-US" altLang="en-US" sz="1400" b="1" i="0" u="none" strike="noStrike" cap="none" normalizeH="0" baseline="0" dirty="0" smtClean="0">
                <a:ln>
                  <a:noFill/>
                </a:ln>
                <a:solidFill>
                  <a:schemeClr val="bg1"/>
                </a:solidFill>
                <a:effectLst/>
                <a:latin typeface="Arial Unicode MS"/>
                <a:cs typeface="Courier New" panose="02070309020205020404" pitchFamily="49" charset="0"/>
              </a:rPr>
              <a:t>;</a:t>
            </a:r>
            <a:endParaRPr kumimoji="0" lang="en-US" altLang="en-US"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bg1"/>
                </a:solidFill>
                <a:effectLst/>
                <a:latin typeface="Arial Unicode MS"/>
                <a:cs typeface="Courier New" panose="02070309020205020404" pitchFamily="49" charset="0"/>
              </a:rPr>
              <a:t>}</a:t>
            </a:r>
            <a:endParaRPr kumimoji="0" lang="en-US" altLang="en-US" sz="3200" b="1" i="0" u="none" strike="noStrike" cap="none" normalizeH="0" baseline="0" dirty="0" smtClean="0">
              <a:ln>
                <a:noFill/>
              </a:ln>
              <a:solidFill>
                <a:schemeClr val="bg1"/>
              </a:solidFill>
              <a:effectLst/>
            </a:endParaRPr>
          </a:p>
        </p:txBody>
      </p:sp>
      <p:sp>
        <p:nvSpPr>
          <p:cNvPr id="3" name="Rectangle 2"/>
          <p:cNvSpPr/>
          <p:nvPr/>
        </p:nvSpPr>
        <p:spPr>
          <a:xfrm>
            <a:off x="6516130" y="5409486"/>
            <a:ext cx="3518912" cy="369332"/>
          </a:xfrm>
          <a:prstGeom prst="rect">
            <a:avLst/>
          </a:prstGeom>
        </p:spPr>
        <p:txBody>
          <a:bodyPr wrap="none">
            <a:spAutoFit/>
          </a:bodyPr>
          <a:lstStyle/>
          <a:p>
            <a:r>
              <a:rPr lang="en-US" b="1" dirty="0" err="1">
                <a:solidFill>
                  <a:srgbClr val="FFC000"/>
                </a:solidFill>
                <a:latin typeface="arial" panose="020B0604020202020204" pitchFamily="34" charset="0"/>
              </a:rPr>
              <a:t>Độ</a:t>
            </a:r>
            <a:r>
              <a:rPr lang="en-US" b="1" dirty="0">
                <a:solidFill>
                  <a:srgbClr val="FFC000"/>
                </a:solidFill>
                <a:latin typeface="arial" panose="020B0604020202020204" pitchFamily="34" charset="0"/>
              </a:rPr>
              <a:t> </a:t>
            </a:r>
            <a:r>
              <a:rPr lang="en-US" b="1" dirty="0" err="1">
                <a:solidFill>
                  <a:srgbClr val="FFC000"/>
                </a:solidFill>
                <a:latin typeface="arial" panose="020B0604020202020204" pitchFamily="34" charset="0"/>
              </a:rPr>
              <a:t>phức</a:t>
            </a:r>
            <a:r>
              <a:rPr lang="en-US" b="1" dirty="0">
                <a:solidFill>
                  <a:srgbClr val="FFC000"/>
                </a:solidFill>
                <a:latin typeface="arial" panose="020B0604020202020204" pitchFamily="34" charset="0"/>
              </a:rPr>
              <a:t> </a:t>
            </a:r>
            <a:r>
              <a:rPr lang="en-US" b="1" dirty="0" err="1">
                <a:solidFill>
                  <a:srgbClr val="FFC000"/>
                </a:solidFill>
                <a:latin typeface="arial" panose="020B0604020202020204" pitchFamily="34" charset="0"/>
              </a:rPr>
              <a:t>tạp</a:t>
            </a:r>
            <a:r>
              <a:rPr lang="en-US" b="1" dirty="0">
                <a:solidFill>
                  <a:srgbClr val="FFC000"/>
                </a:solidFill>
                <a:latin typeface="arial" panose="020B0604020202020204" pitchFamily="34" charset="0"/>
              </a:rPr>
              <a:t> </a:t>
            </a:r>
            <a:r>
              <a:rPr lang="en-US" b="1" dirty="0" err="1">
                <a:solidFill>
                  <a:srgbClr val="FFC000"/>
                </a:solidFill>
                <a:latin typeface="arial" panose="020B0604020202020204" pitchFamily="34" charset="0"/>
              </a:rPr>
              <a:t>thuật</a:t>
            </a:r>
            <a:r>
              <a:rPr lang="en-US" b="1" dirty="0">
                <a:solidFill>
                  <a:srgbClr val="FFC000"/>
                </a:solidFill>
                <a:latin typeface="arial" panose="020B0604020202020204" pitchFamily="34" charset="0"/>
              </a:rPr>
              <a:t> </a:t>
            </a:r>
            <a:r>
              <a:rPr lang="en-US" b="1" dirty="0" err="1">
                <a:solidFill>
                  <a:srgbClr val="FFC000"/>
                </a:solidFill>
                <a:latin typeface="arial" panose="020B0604020202020204" pitchFamily="34" charset="0"/>
              </a:rPr>
              <a:t>toán</a:t>
            </a:r>
            <a:r>
              <a:rPr lang="en-US" b="1" dirty="0">
                <a:solidFill>
                  <a:srgbClr val="FFC000"/>
                </a:solidFill>
                <a:latin typeface="arial" panose="020B0604020202020204" pitchFamily="34" charset="0"/>
              </a:rPr>
              <a:t> </a:t>
            </a:r>
            <a:r>
              <a:rPr lang="en-US" b="1" dirty="0" err="1">
                <a:solidFill>
                  <a:srgbClr val="FFC000"/>
                </a:solidFill>
                <a:latin typeface="arial" panose="020B0604020202020204" pitchFamily="34" charset="0"/>
              </a:rPr>
              <a:t>là</a:t>
            </a:r>
            <a:r>
              <a:rPr lang="en-US" b="1" dirty="0">
                <a:solidFill>
                  <a:srgbClr val="FFC000"/>
                </a:solidFill>
                <a:latin typeface="arial" panose="020B0604020202020204" pitchFamily="34" charset="0"/>
              </a:rPr>
              <a:t> O(n)</a:t>
            </a:r>
            <a:endParaRPr lang="en-US" b="1" dirty="0">
              <a:solidFill>
                <a:srgbClr val="FFC000"/>
              </a:solidFill>
            </a:endParaRPr>
          </a:p>
        </p:txBody>
      </p:sp>
      <p:sp>
        <p:nvSpPr>
          <p:cNvPr id="12" name="Rectangle 11"/>
          <p:cNvSpPr/>
          <p:nvPr/>
        </p:nvSpPr>
        <p:spPr>
          <a:xfrm>
            <a:off x="0" y="6469614"/>
            <a:ext cx="2632452" cy="369332"/>
          </a:xfrm>
          <a:prstGeom prst="rect">
            <a:avLst/>
          </a:prstGeom>
        </p:spPr>
        <p:txBody>
          <a:bodyPr wrap="none">
            <a:spAutoFit/>
          </a:bodyPr>
          <a:lstStyle/>
          <a:p>
            <a:r>
              <a:rPr lang="en-US" dirty="0"/>
              <a:t>CS112.L12.KHCL-Nhóm 15</a:t>
            </a:r>
          </a:p>
        </p:txBody>
      </p:sp>
    </p:spTree>
    <p:extLst>
      <p:ext uri="{BB962C8B-B14F-4D97-AF65-F5344CB8AC3E}">
        <p14:creationId xmlns:p14="http://schemas.microsoft.com/office/powerpoint/2010/main" val="357928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028700" indent="-1028700">
              <a:buFont typeface="+mj-lt"/>
              <a:buAutoNum type="romanUcPeriod"/>
            </a:pP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p:sp>
        <p:nvSpPr>
          <p:cNvPr id="4" name="TextBox 3"/>
          <p:cNvSpPr txBox="1"/>
          <p:nvPr/>
        </p:nvSpPr>
        <p:spPr>
          <a:xfrm>
            <a:off x="1097279" y="1854925"/>
            <a:ext cx="3735977" cy="523220"/>
          </a:xfrm>
          <a:prstGeom prst="rect">
            <a:avLst/>
          </a:prstGeom>
          <a:noFill/>
        </p:spPr>
        <p:txBody>
          <a:bodyPr wrap="square" rtlCol="0">
            <a:spAutoFit/>
          </a:bodyPr>
          <a:lstStyle/>
          <a:p>
            <a:r>
              <a:rPr lang="en-US" sz="2800" dirty="0" smtClean="0"/>
              <a:t>3. </a:t>
            </a:r>
            <a:r>
              <a:rPr lang="en-US" sz="2800" dirty="0" err="1" smtClean="0"/>
              <a:t>Phương</a:t>
            </a:r>
            <a:r>
              <a:rPr lang="en-US" sz="2800" dirty="0" smtClean="0"/>
              <a:t> </a:t>
            </a:r>
            <a:r>
              <a:rPr lang="en-US" sz="2800" dirty="0" err="1" smtClean="0"/>
              <a:t>pháp</a:t>
            </a:r>
            <a:r>
              <a:rPr lang="en-US" sz="2800" dirty="0" smtClean="0"/>
              <a:t> </a:t>
            </a:r>
            <a:r>
              <a:rPr lang="en-US" sz="2800" dirty="0" err="1" smtClean="0"/>
              <a:t>cài</a:t>
            </a:r>
            <a:r>
              <a:rPr lang="en-US" sz="2800" dirty="0" smtClean="0"/>
              <a:t> </a:t>
            </a:r>
            <a:r>
              <a:rPr lang="en-US" sz="2800" dirty="0" err="1" smtClean="0"/>
              <a:t>đặt</a:t>
            </a:r>
            <a:endParaRPr lang="en-US" sz="2800" dirty="0"/>
          </a:p>
        </p:txBody>
      </p:sp>
      <p:sp>
        <p:nvSpPr>
          <p:cNvPr id="5" name="Rectangle 4"/>
          <p:cNvSpPr/>
          <p:nvPr/>
        </p:nvSpPr>
        <p:spPr>
          <a:xfrm>
            <a:off x="1097280" y="2495710"/>
            <a:ext cx="9627326" cy="830997"/>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dụ</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Bài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toán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xếp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Balo</a:t>
            </a:r>
            <a:r>
              <a:rPr lang="en-US" sz="2400" dirty="0" smtClean="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Knapsack </a:t>
            </a:r>
            <a:r>
              <a:rPr lang="en-US" sz="2000" dirty="0">
                <a:latin typeface="Arial" panose="020B0604020202020204" pitchFamily="34" charset="0"/>
                <a:cs typeface="Arial" panose="020B0604020202020204" pitchFamily="34" charset="0"/>
              </a:rPr>
              <a:t>problem</a:t>
            </a:r>
            <a:r>
              <a:rPr lang="en-US" sz="2400" dirty="0" smtClean="0">
                <a:latin typeface="Arial" panose="020B0604020202020204" pitchFamily="34" charset="0"/>
                <a:cs typeface="Arial" panose="020B0604020202020204" pitchFamily="34" charset="0"/>
              </a:rPr>
              <a:t>)</a:t>
            </a:r>
          </a:p>
          <a:p>
            <a:endParaRPr lang="en-US" sz="2400"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9724" y="186668"/>
            <a:ext cx="1756334" cy="1394090"/>
          </a:xfrm>
          <a:prstGeom prst="rect">
            <a:avLst/>
          </a:prstGeom>
        </p:spPr>
      </p:pic>
      <p:pic>
        <p:nvPicPr>
          <p:cNvPr id="1026" name="Picture 2" descr="https://upload.wikimedia.org/wikipedia/commons/thumb/f/fd/Knapsack.svg/250px-Knapsack.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5322" y="3133065"/>
            <a:ext cx="2381250" cy="206692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1453949" y="6457890"/>
            <a:ext cx="605246" cy="400110"/>
          </a:xfrm>
          <a:prstGeom prst="rect">
            <a:avLst/>
          </a:prstGeom>
          <a:noFill/>
        </p:spPr>
        <p:txBody>
          <a:bodyPr wrap="square" rtlCol="0">
            <a:spAutoFit/>
          </a:bodyPr>
          <a:lstStyle/>
          <a:p>
            <a:r>
              <a:rPr lang="en-US" sz="2000" dirty="0" smtClean="0"/>
              <a:t>13</a:t>
            </a:r>
            <a:endParaRPr lang="en-US" sz="2000" dirty="0"/>
          </a:p>
        </p:txBody>
      </p:sp>
      <p:sp>
        <p:nvSpPr>
          <p:cNvPr id="6" name="Rectangle 5"/>
          <p:cNvSpPr/>
          <p:nvPr/>
        </p:nvSpPr>
        <p:spPr>
          <a:xfrm>
            <a:off x="1580010" y="3082223"/>
            <a:ext cx="3990195" cy="369332"/>
          </a:xfrm>
          <a:prstGeom prst="rect">
            <a:avLst/>
          </a:prstGeom>
        </p:spPr>
        <p:txBody>
          <a:bodyPr wrap="none">
            <a:spAutoFit/>
          </a:bodyPr>
          <a:lstStyle/>
          <a:p>
            <a:r>
              <a:rPr lang="en-US" b="1" dirty="0" smtClean="0">
                <a:solidFill>
                  <a:srgbClr val="00B050"/>
                </a:solidFill>
                <a:latin typeface="arial" panose="020B0604020202020204" pitchFamily="34" charset="0"/>
              </a:rPr>
              <a:t>2</a:t>
            </a:r>
            <a:r>
              <a:rPr lang="vi-VN" b="1" dirty="0" smtClean="0">
                <a:solidFill>
                  <a:srgbClr val="00B050"/>
                </a:solidFill>
                <a:latin typeface="arial" panose="020B0604020202020204" pitchFamily="34" charset="0"/>
              </a:rPr>
              <a:t>.</a:t>
            </a:r>
            <a:r>
              <a:rPr lang="vi-VN" b="1" dirty="0">
                <a:solidFill>
                  <a:srgbClr val="00B050"/>
                </a:solidFill>
                <a:latin typeface="arial" panose="020B0604020202020204" pitchFamily="34" charset="0"/>
              </a:rPr>
              <a:t>  </a:t>
            </a:r>
            <a:r>
              <a:rPr lang="en-US" b="1" dirty="0" err="1" smtClean="0">
                <a:solidFill>
                  <a:srgbClr val="00B050"/>
                </a:solidFill>
                <a:latin typeface="arial" panose="020B0604020202020204" pitchFamily="34" charset="0"/>
              </a:rPr>
              <a:t>Sắp</a:t>
            </a:r>
            <a:r>
              <a:rPr lang="en-US" b="1" dirty="0" smtClean="0">
                <a:solidFill>
                  <a:srgbClr val="00B050"/>
                </a:solidFill>
                <a:latin typeface="arial" panose="020B0604020202020204" pitchFamily="34" charset="0"/>
              </a:rPr>
              <a:t> </a:t>
            </a:r>
            <a:r>
              <a:rPr lang="en-US" b="1" dirty="0" err="1" smtClean="0">
                <a:solidFill>
                  <a:srgbClr val="00B050"/>
                </a:solidFill>
                <a:latin typeface="arial" panose="020B0604020202020204" pitchFamily="34" charset="0"/>
              </a:rPr>
              <a:t>xếp</a:t>
            </a:r>
            <a:r>
              <a:rPr lang="en-US" b="1" dirty="0" smtClean="0">
                <a:solidFill>
                  <a:srgbClr val="00B050"/>
                </a:solidFill>
                <a:latin typeface="arial" panose="020B0604020202020204" pitchFamily="34" charset="0"/>
              </a:rPr>
              <a:t> </a:t>
            </a:r>
            <a:r>
              <a:rPr lang="en-US" b="1" dirty="0" err="1" smtClean="0">
                <a:solidFill>
                  <a:srgbClr val="00B050"/>
                </a:solidFill>
                <a:latin typeface="arial" panose="020B0604020202020204" pitchFamily="34" charset="0"/>
              </a:rPr>
              <a:t>giảm</a:t>
            </a:r>
            <a:r>
              <a:rPr lang="en-US" b="1" dirty="0" smtClean="0">
                <a:solidFill>
                  <a:srgbClr val="00B050"/>
                </a:solidFill>
                <a:latin typeface="arial" panose="020B0604020202020204" pitchFamily="34" charset="0"/>
              </a:rPr>
              <a:t> </a:t>
            </a:r>
            <a:r>
              <a:rPr lang="en-US" b="1" dirty="0" err="1" smtClean="0">
                <a:solidFill>
                  <a:srgbClr val="00B050"/>
                </a:solidFill>
                <a:latin typeface="arial" panose="020B0604020202020204" pitchFamily="34" charset="0"/>
              </a:rPr>
              <a:t>dần</a:t>
            </a:r>
            <a:r>
              <a:rPr lang="en-US" b="1" dirty="0" smtClean="0">
                <a:solidFill>
                  <a:srgbClr val="00B050"/>
                </a:solidFill>
                <a:latin typeface="arial" panose="020B0604020202020204" pitchFamily="34" charset="0"/>
              </a:rPr>
              <a:t> </a:t>
            </a:r>
            <a:r>
              <a:rPr lang="en-US" b="1" dirty="0" err="1" smtClean="0">
                <a:solidFill>
                  <a:srgbClr val="00B050"/>
                </a:solidFill>
                <a:latin typeface="arial" panose="020B0604020202020204" pitchFamily="34" charset="0"/>
              </a:rPr>
              <a:t>theo</a:t>
            </a:r>
            <a:r>
              <a:rPr lang="en-US" b="1" dirty="0" smtClean="0">
                <a:solidFill>
                  <a:srgbClr val="00B050"/>
                </a:solidFill>
                <a:latin typeface="arial" panose="020B0604020202020204" pitchFamily="34" charset="0"/>
              </a:rPr>
              <a:t> </a:t>
            </a:r>
            <a:r>
              <a:rPr lang="en-US" b="1" dirty="0" err="1" smtClean="0">
                <a:solidFill>
                  <a:srgbClr val="00B050"/>
                </a:solidFill>
                <a:latin typeface="arial" panose="020B0604020202020204" pitchFamily="34" charset="0"/>
              </a:rPr>
              <a:t>đơn</a:t>
            </a:r>
            <a:r>
              <a:rPr lang="en-US" b="1" dirty="0" smtClean="0">
                <a:solidFill>
                  <a:srgbClr val="00B050"/>
                </a:solidFill>
                <a:latin typeface="arial" panose="020B0604020202020204" pitchFamily="34" charset="0"/>
              </a:rPr>
              <a:t> </a:t>
            </a:r>
            <a:r>
              <a:rPr lang="en-US" b="1" dirty="0" err="1" smtClean="0">
                <a:solidFill>
                  <a:srgbClr val="00B050"/>
                </a:solidFill>
                <a:latin typeface="arial" panose="020B0604020202020204" pitchFamily="34" charset="0"/>
              </a:rPr>
              <a:t>giá</a:t>
            </a:r>
            <a:r>
              <a:rPr lang="vi-VN" b="1" dirty="0" smtClean="0">
                <a:solidFill>
                  <a:srgbClr val="00B050"/>
                </a:solidFill>
                <a:latin typeface="arial" panose="020B0604020202020204" pitchFamily="34" charset="0"/>
              </a:rPr>
              <a:t>.</a:t>
            </a:r>
            <a:endParaRPr lang="en-US" dirty="0">
              <a:solidFill>
                <a:srgbClr val="00B050"/>
              </a:solidFill>
            </a:endParaRPr>
          </a:p>
        </p:txBody>
      </p:sp>
      <p:sp>
        <p:nvSpPr>
          <p:cNvPr id="3" name="Rectangle 1"/>
          <p:cNvSpPr>
            <a:spLocks noChangeArrowheads="1"/>
          </p:cNvSpPr>
          <p:nvPr/>
        </p:nvSpPr>
        <p:spPr bwMode="auto">
          <a:xfrm>
            <a:off x="1919644" y="3569121"/>
            <a:ext cx="445503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bg1"/>
                </a:solidFill>
                <a:effectLst/>
                <a:latin typeface="Arial Unicode MS"/>
                <a:cs typeface="Arial" panose="020B0604020202020204" pitchFamily="34" charset="0"/>
              </a:rPr>
              <a:t>void </a:t>
            </a:r>
            <a:r>
              <a:rPr kumimoji="0" lang="en-US" altLang="en-US" sz="2000" b="1" i="0" u="none" strike="noStrike" cap="none" normalizeH="0" baseline="0" dirty="0" err="1" smtClean="0">
                <a:ln>
                  <a:noFill/>
                </a:ln>
                <a:solidFill>
                  <a:schemeClr val="bg1"/>
                </a:solidFill>
                <a:effectLst/>
                <a:latin typeface="Arial Unicode MS"/>
                <a:cs typeface="Arial" panose="020B0604020202020204" pitchFamily="34" charset="0"/>
              </a:rPr>
              <a:t>SapXep</a:t>
            </a:r>
            <a:r>
              <a:rPr kumimoji="0" lang="en-US" altLang="en-US" sz="2000" b="1" i="0" u="none" strike="noStrike" cap="none" normalizeH="0" baseline="0" dirty="0" smtClean="0">
                <a:ln>
                  <a:noFill/>
                </a:ln>
                <a:solidFill>
                  <a:schemeClr val="bg1"/>
                </a:solidFill>
                <a:effectLst/>
                <a:latin typeface="Arial Unicode MS"/>
                <a:cs typeface="Arial" panose="020B0604020202020204" pitchFamily="34" charset="0"/>
              </a:rPr>
              <a:t>(</a:t>
            </a:r>
            <a:r>
              <a:rPr kumimoji="0" lang="en-US" altLang="en-US" sz="2000" b="1" i="0" u="none" strike="noStrike" cap="none" normalizeH="0" baseline="0" dirty="0" err="1" smtClean="0">
                <a:ln>
                  <a:noFill/>
                </a:ln>
                <a:solidFill>
                  <a:schemeClr val="bg1"/>
                </a:solidFill>
                <a:effectLst/>
                <a:latin typeface="Arial Unicode MS"/>
                <a:cs typeface="Courier New" panose="02070309020205020404" pitchFamily="49" charset="0"/>
              </a:rPr>
              <a:t>DoVat</a:t>
            </a:r>
            <a:r>
              <a:rPr kumimoji="0" lang="en-US" altLang="en-US" sz="2000" b="1" i="0" u="none" strike="noStrike" cap="none" normalizeH="0" baseline="0" dirty="0" smtClean="0">
                <a:ln>
                  <a:noFill/>
                </a:ln>
                <a:solidFill>
                  <a:schemeClr val="bg1"/>
                </a:solidFill>
                <a:effectLst/>
                <a:latin typeface="Arial Unicode MS"/>
                <a:cs typeface="Courier New" panose="02070309020205020404" pitchFamily="49" charset="0"/>
              </a:rPr>
              <a:t> </a:t>
            </a:r>
            <a:r>
              <a:rPr kumimoji="0" lang="en-US" altLang="en-US" sz="2000" b="1" i="0" u="none" strike="noStrike" cap="none" normalizeH="0" baseline="0" dirty="0" err="1" smtClean="0">
                <a:ln>
                  <a:noFill/>
                </a:ln>
                <a:solidFill>
                  <a:schemeClr val="bg1"/>
                </a:solidFill>
                <a:effectLst/>
                <a:latin typeface="Arial Unicode MS"/>
                <a:cs typeface="Courier New" panose="02070309020205020404" pitchFamily="49" charset="0"/>
              </a:rPr>
              <a:t>sp</a:t>
            </a:r>
            <a:r>
              <a:rPr kumimoji="0" lang="en-US" altLang="en-US" sz="2000" b="1" i="0" u="none" strike="noStrike" cap="none" normalizeH="0" baseline="0" dirty="0" smtClean="0">
                <a:ln>
                  <a:noFill/>
                </a:ln>
                <a:solidFill>
                  <a:schemeClr val="bg1"/>
                </a:solidFill>
                <a:effectLst/>
                <a:latin typeface="Arial Unicode MS"/>
                <a:cs typeface="Courier New" panose="02070309020205020404" pitchFamily="49" charset="0"/>
              </a:rPr>
              <a:t>[]</a:t>
            </a:r>
            <a:r>
              <a:rPr kumimoji="0" lang="en-US" altLang="en-US" sz="2000" b="1" i="0" u="none" strike="noStrike" cap="none" normalizeH="0" baseline="0" dirty="0" smtClean="0">
                <a:ln>
                  <a:noFill/>
                </a:ln>
                <a:solidFill>
                  <a:schemeClr val="bg1"/>
                </a:solidFill>
                <a:effectLst/>
                <a:latin typeface="Arial Unicode MS"/>
                <a:cs typeface="Arial" panose="020B0604020202020204" pitchFamily="34" charset="0"/>
              </a:rPr>
              <a:t>, </a:t>
            </a:r>
            <a:r>
              <a:rPr kumimoji="0" lang="en-US" altLang="en-US" sz="2000" b="1" i="0" u="none" strike="noStrike" cap="none" normalizeH="0" baseline="0" dirty="0" err="1" smtClean="0">
                <a:ln>
                  <a:noFill/>
                </a:ln>
                <a:solidFill>
                  <a:schemeClr val="bg1"/>
                </a:solidFill>
                <a:effectLst/>
                <a:latin typeface="Arial Unicode MS"/>
                <a:cs typeface="Arial" panose="020B0604020202020204" pitchFamily="34" charset="0"/>
              </a:rPr>
              <a:t>int</a:t>
            </a:r>
            <a:r>
              <a:rPr kumimoji="0" lang="en-US" altLang="en-US" sz="2000" b="1" i="0" u="none" strike="noStrike" cap="none" normalizeH="0" baseline="0" dirty="0" smtClean="0">
                <a:ln>
                  <a:noFill/>
                </a:ln>
                <a:solidFill>
                  <a:schemeClr val="bg1"/>
                </a:solidFill>
                <a:effectLst/>
                <a:latin typeface="Arial Unicode MS"/>
                <a:cs typeface="Arial" panose="020B0604020202020204" pitchFamily="34" charset="0"/>
              </a:rPr>
              <a:t> n)</a:t>
            </a:r>
            <a:endParaRPr kumimoji="0" lang="en-US" altLang="en-US" sz="2800"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bg1"/>
                </a:solidFill>
                <a:effectLst/>
                <a:latin typeface="Arial Unicode MS"/>
                <a:cs typeface="Arial" panose="020B0604020202020204" pitchFamily="34" charset="0"/>
              </a:rPr>
              <a:t>{</a:t>
            </a:r>
            <a:endParaRPr kumimoji="0" lang="en-US" altLang="en-US" sz="2800"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bg1"/>
                </a:solidFill>
                <a:effectLst/>
                <a:latin typeface="Arial Unicode MS"/>
                <a:cs typeface="Arial" panose="020B0604020202020204" pitchFamily="34" charset="0"/>
              </a:rPr>
              <a:t>   for(</a:t>
            </a:r>
            <a:r>
              <a:rPr kumimoji="0" lang="en-US" altLang="en-US" sz="2000" b="1" i="0" u="none" strike="noStrike" cap="none" normalizeH="0" baseline="0" dirty="0" err="1" smtClean="0">
                <a:ln>
                  <a:noFill/>
                </a:ln>
                <a:solidFill>
                  <a:schemeClr val="bg1"/>
                </a:solidFill>
                <a:effectLst/>
                <a:latin typeface="Arial Unicode MS"/>
                <a:cs typeface="Arial" panose="020B0604020202020204" pitchFamily="34" charset="0"/>
              </a:rPr>
              <a:t>int</a:t>
            </a:r>
            <a:r>
              <a:rPr kumimoji="0" lang="en-US" altLang="en-US" sz="2000" b="1" i="0" u="none" strike="noStrike" cap="none" normalizeH="0" baseline="0" dirty="0" smtClean="0">
                <a:ln>
                  <a:noFill/>
                </a:ln>
                <a:solidFill>
                  <a:schemeClr val="bg1"/>
                </a:solidFill>
                <a:effectLst/>
                <a:latin typeface="Arial Unicode MS"/>
                <a:cs typeface="Arial" panose="020B0604020202020204" pitchFamily="34" charset="0"/>
              </a:rPr>
              <a:t> </a:t>
            </a:r>
            <a:r>
              <a:rPr kumimoji="0" lang="en-US" altLang="en-US" sz="2000" b="1" i="0" u="none" strike="noStrike" cap="none" normalizeH="0" baseline="0" dirty="0" err="1" smtClean="0">
                <a:ln>
                  <a:noFill/>
                </a:ln>
                <a:solidFill>
                  <a:schemeClr val="bg1"/>
                </a:solidFill>
                <a:effectLst/>
                <a:latin typeface="Arial Unicode MS"/>
                <a:cs typeface="Arial" panose="020B0604020202020204" pitchFamily="34" charset="0"/>
              </a:rPr>
              <a:t>i</a:t>
            </a:r>
            <a:r>
              <a:rPr kumimoji="0" lang="en-US" altLang="en-US" sz="2000" b="1" i="0" u="none" strike="noStrike" cap="none" normalizeH="0" baseline="0" dirty="0" smtClean="0">
                <a:ln>
                  <a:noFill/>
                </a:ln>
                <a:solidFill>
                  <a:schemeClr val="bg1"/>
                </a:solidFill>
                <a:effectLst/>
                <a:latin typeface="Arial Unicode MS"/>
                <a:cs typeface="Arial" panose="020B0604020202020204" pitchFamily="34" charset="0"/>
              </a:rPr>
              <a:t> = 1; </a:t>
            </a:r>
            <a:r>
              <a:rPr kumimoji="0" lang="en-US" altLang="en-US" sz="2000" b="1" i="0" u="none" strike="noStrike" cap="none" normalizeH="0" baseline="0" dirty="0" err="1" smtClean="0">
                <a:ln>
                  <a:noFill/>
                </a:ln>
                <a:solidFill>
                  <a:schemeClr val="bg1"/>
                </a:solidFill>
                <a:effectLst/>
                <a:latin typeface="Arial Unicode MS"/>
                <a:cs typeface="Arial" panose="020B0604020202020204" pitchFamily="34" charset="0"/>
              </a:rPr>
              <a:t>i</a:t>
            </a:r>
            <a:r>
              <a:rPr kumimoji="0" lang="en-US" altLang="en-US" sz="2000" b="1" i="0" u="none" strike="noStrike" cap="none" normalizeH="0" baseline="0" dirty="0" smtClean="0">
                <a:ln>
                  <a:noFill/>
                </a:ln>
                <a:solidFill>
                  <a:schemeClr val="bg1"/>
                </a:solidFill>
                <a:effectLst/>
                <a:latin typeface="Arial Unicode MS"/>
                <a:cs typeface="Arial" panose="020B0604020202020204" pitchFamily="34" charset="0"/>
              </a:rPr>
              <a:t> &lt;= n - 1; </a:t>
            </a:r>
            <a:r>
              <a:rPr kumimoji="0" lang="en-US" altLang="en-US" sz="2000" b="1" i="0" u="none" strike="noStrike" cap="none" normalizeH="0" baseline="0" dirty="0" err="1" smtClean="0">
                <a:ln>
                  <a:noFill/>
                </a:ln>
                <a:solidFill>
                  <a:schemeClr val="bg1"/>
                </a:solidFill>
                <a:effectLst/>
                <a:latin typeface="Arial Unicode MS"/>
                <a:cs typeface="Arial" panose="020B0604020202020204" pitchFamily="34" charset="0"/>
              </a:rPr>
              <a:t>i</a:t>
            </a:r>
            <a:r>
              <a:rPr kumimoji="0" lang="en-US" altLang="en-US" sz="2000" b="1" i="0" u="none" strike="noStrike" cap="none" normalizeH="0" baseline="0" dirty="0" smtClean="0">
                <a:ln>
                  <a:noFill/>
                </a:ln>
                <a:solidFill>
                  <a:schemeClr val="bg1"/>
                </a:solidFill>
                <a:effectLst/>
                <a:latin typeface="Arial Unicode MS"/>
                <a:cs typeface="Arial" panose="020B0604020202020204" pitchFamily="34" charset="0"/>
              </a:rPr>
              <a:t>++)</a:t>
            </a:r>
            <a:endParaRPr kumimoji="0" lang="en-US" altLang="en-US" sz="2800"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bg1"/>
                </a:solidFill>
                <a:effectLst/>
                <a:latin typeface="Arial Unicode MS"/>
                <a:cs typeface="Arial" panose="020B0604020202020204" pitchFamily="34" charset="0"/>
              </a:rPr>
              <a:t>      for(</a:t>
            </a:r>
            <a:r>
              <a:rPr kumimoji="0" lang="en-US" altLang="en-US" sz="2000" b="1" i="0" u="none" strike="noStrike" cap="none" normalizeH="0" baseline="0" dirty="0" err="1" smtClean="0">
                <a:ln>
                  <a:noFill/>
                </a:ln>
                <a:solidFill>
                  <a:schemeClr val="bg1"/>
                </a:solidFill>
                <a:effectLst/>
                <a:latin typeface="Arial Unicode MS"/>
                <a:cs typeface="Arial" panose="020B0604020202020204" pitchFamily="34" charset="0"/>
              </a:rPr>
              <a:t>int</a:t>
            </a:r>
            <a:r>
              <a:rPr kumimoji="0" lang="en-US" altLang="en-US" sz="2000" b="1" i="0" u="none" strike="noStrike" cap="none" normalizeH="0" baseline="0" dirty="0" smtClean="0">
                <a:ln>
                  <a:noFill/>
                </a:ln>
                <a:solidFill>
                  <a:schemeClr val="bg1"/>
                </a:solidFill>
                <a:effectLst/>
                <a:latin typeface="Arial Unicode MS"/>
                <a:cs typeface="Arial" panose="020B0604020202020204" pitchFamily="34" charset="0"/>
              </a:rPr>
              <a:t> j = </a:t>
            </a:r>
            <a:r>
              <a:rPr kumimoji="0" lang="en-US" altLang="en-US" sz="2000" b="1" i="0" u="none" strike="noStrike" cap="none" normalizeH="0" baseline="0" dirty="0" err="1" smtClean="0">
                <a:ln>
                  <a:noFill/>
                </a:ln>
                <a:solidFill>
                  <a:schemeClr val="bg1"/>
                </a:solidFill>
                <a:effectLst/>
                <a:latin typeface="Arial Unicode MS"/>
                <a:cs typeface="Arial" panose="020B0604020202020204" pitchFamily="34" charset="0"/>
              </a:rPr>
              <a:t>i</a:t>
            </a:r>
            <a:r>
              <a:rPr kumimoji="0" lang="en-US" altLang="en-US" sz="2000" b="1" i="0" u="none" strike="noStrike" cap="none" normalizeH="0" baseline="0" dirty="0" smtClean="0">
                <a:ln>
                  <a:noFill/>
                </a:ln>
                <a:solidFill>
                  <a:schemeClr val="bg1"/>
                </a:solidFill>
                <a:effectLst/>
                <a:latin typeface="Arial Unicode MS"/>
                <a:cs typeface="Arial" panose="020B0604020202020204" pitchFamily="34" charset="0"/>
              </a:rPr>
              <a:t> + 1; j &lt;= n; </a:t>
            </a:r>
            <a:r>
              <a:rPr kumimoji="0" lang="en-US" altLang="en-US" sz="2000" b="1" i="0" u="none" strike="noStrike" cap="none" normalizeH="0" baseline="0" dirty="0" err="1" smtClean="0">
                <a:ln>
                  <a:noFill/>
                </a:ln>
                <a:solidFill>
                  <a:schemeClr val="bg1"/>
                </a:solidFill>
                <a:effectLst/>
                <a:latin typeface="Arial Unicode MS"/>
                <a:cs typeface="Arial" panose="020B0604020202020204" pitchFamily="34" charset="0"/>
              </a:rPr>
              <a:t>j++</a:t>
            </a:r>
            <a:r>
              <a:rPr kumimoji="0" lang="en-US" altLang="en-US" sz="2000" b="1" i="0" u="none" strike="noStrike" cap="none" normalizeH="0" baseline="0" dirty="0" smtClean="0">
                <a:ln>
                  <a:noFill/>
                </a:ln>
                <a:solidFill>
                  <a:schemeClr val="bg1"/>
                </a:solidFill>
                <a:effectLst/>
                <a:latin typeface="Arial Unicode MS"/>
                <a:cs typeface="Arial" panose="020B0604020202020204" pitchFamily="34" charset="0"/>
              </a:rPr>
              <a:t>)</a:t>
            </a:r>
            <a:endParaRPr kumimoji="0" lang="en-US" altLang="en-US" sz="2800"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bg1"/>
                </a:solidFill>
                <a:effectLst/>
                <a:latin typeface="Arial Unicode MS"/>
                <a:cs typeface="Arial" panose="020B0604020202020204" pitchFamily="34" charset="0"/>
              </a:rPr>
              <a:t>        if (</a:t>
            </a:r>
            <a:r>
              <a:rPr kumimoji="0" lang="en-US" altLang="en-US" sz="2000" b="1" i="0" u="none" strike="noStrike" cap="none" normalizeH="0" baseline="0" dirty="0" err="1" smtClean="0">
                <a:ln>
                  <a:noFill/>
                </a:ln>
                <a:solidFill>
                  <a:schemeClr val="bg1"/>
                </a:solidFill>
                <a:effectLst/>
                <a:latin typeface="Arial Unicode MS"/>
                <a:cs typeface="Arial" panose="020B0604020202020204" pitchFamily="34" charset="0"/>
              </a:rPr>
              <a:t>sp</a:t>
            </a:r>
            <a:r>
              <a:rPr kumimoji="0" lang="en-US" altLang="en-US" sz="2000" b="1" i="0" u="none" strike="noStrike" cap="none" normalizeH="0" baseline="0" dirty="0" smtClean="0">
                <a:ln>
                  <a:noFill/>
                </a:ln>
                <a:solidFill>
                  <a:schemeClr val="bg1"/>
                </a:solidFill>
                <a:effectLst/>
                <a:latin typeface="Arial Unicode MS"/>
                <a:cs typeface="Arial" panose="020B0604020202020204" pitchFamily="34" charset="0"/>
              </a:rPr>
              <a:t>[</a:t>
            </a:r>
            <a:r>
              <a:rPr kumimoji="0" lang="en-US" altLang="en-US" sz="2000" b="1" i="0" u="none" strike="noStrike" cap="none" normalizeH="0" baseline="0" dirty="0" err="1" smtClean="0">
                <a:ln>
                  <a:noFill/>
                </a:ln>
                <a:solidFill>
                  <a:schemeClr val="bg1"/>
                </a:solidFill>
                <a:effectLst/>
                <a:latin typeface="Arial Unicode MS"/>
                <a:cs typeface="Arial" panose="020B0604020202020204" pitchFamily="34" charset="0"/>
              </a:rPr>
              <a:t>i</a:t>
            </a:r>
            <a:r>
              <a:rPr kumimoji="0" lang="en-US" altLang="en-US" sz="2000" b="1" i="0" u="none" strike="noStrike" cap="none" normalizeH="0" baseline="0" dirty="0" smtClean="0">
                <a:ln>
                  <a:noFill/>
                </a:ln>
                <a:solidFill>
                  <a:schemeClr val="bg1"/>
                </a:solidFill>
                <a:effectLst/>
                <a:latin typeface="Arial Unicode MS"/>
                <a:cs typeface="Arial" panose="020B0604020202020204" pitchFamily="34" charset="0"/>
              </a:rPr>
              <a:t>].</a:t>
            </a:r>
            <a:r>
              <a:rPr kumimoji="0" lang="en-US" altLang="en-US" sz="2000" b="1" i="0" u="none" strike="noStrike" cap="none" normalizeH="0" baseline="0" dirty="0" err="1" smtClean="0">
                <a:ln>
                  <a:noFill/>
                </a:ln>
                <a:solidFill>
                  <a:schemeClr val="bg1"/>
                </a:solidFill>
                <a:effectLst/>
                <a:latin typeface="Arial Unicode MS"/>
                <a:cs typeface="Arial" panose="020B0604020202020204" pitchFamily="34" charset="0"/>
              </a:rPr>
              <a:t>DonGia</a:t>
            </a:r>
            <a:r>
              <a:rPr kumimoji="0" lang="en-US" altLang="en-US" sz="2000" b="1" i="0" u="none" strike="noStrike" cap="none" normalizeH="0" baseline="0" dirty="0" smtClean="0">
                <a:ln>
                  <a:noFill/>
                </a:ln>
                <a:solidFill>
                  <a:schemeClr val="bg1"/>
                </a:solidFill>
                <a:effectLst/>
                <a:latin typeface="Arial Unicode MS"/>
                <a:cs typeface="Arial" panose="020B0604020202020204" pitchFamily="34" charset="0"/>
              </a:rPr>
              <a:t> &lt; </a:t>
            </a:r>
            <a:r>
              <a:rPr kumimoji="0" lang="en-US" altLang="en-US" sz="2000" b="1" i="0" u="none" strike="noStrike" cap="none" normalizeH="0" baseline="0" dirty="0" err="1" smtClean="0">
                <a:ln>
                  <a:noFill/>
                </a:ln>
                <a:solidFill>
                  <a:schemeClr val="bg1"/>
                </a:solidFill>
                <a:effectLst/>
                <a:latin typeface="Arial Unicode MS"/>
                <a:cs typeface="Arial" panose="020B0604020202020204" pitchFamily="34" charset="0"/>
              </a:rPr>
              <a:t>sp</a:t>
            </a:r>
            <a:r>
              <a:rPr kumimoji="0" lang="en-US" altLang="en-US" sz="2000" b="1" i="0" u="none" strike="noStrike" cap="none" normalizeH="0" baseline="0" dirty="0" smtClean="0">
                <a:ln>
                  <a:noFill/>
                </a:ln>
                <a:solidFill>
                  <a:schemeClr val="bg1"/>
                </a:solidFill>
                <a:effectLst/>
                <a:latin typeface="Arial Unicode MS"/>
                <a:cs typeface="Arial" panose="020B0604020202020204" pitchFamily="34" charset="0"/>
              </a:rPr>
              <a:t>[j].</a:t>
            </a:r>
            <a:r>
              <a:rPr kumimoji="0" lang="en-US" altLang="en-US" sz="2000" b="1" i="0" u="none" strike="noStrike" cap="none" normalizeH="0" baseline="0" dirty="0" err="1" smtClean="0">
                <a:ln>
                  <a:noFill/>
                </a:ln>
                <a:solidFill>
                  <a:schemeClr val="bg1"/>
                </a:solidFill>
                <a:effectLst/>
                <a:latin typeface="Arial Unicode MS"/>
                <a:cs typeface="Arial" panose="020B0604020202020204" pitchFamily="34" charset="0"/>
              </a:rPr>
              <a:t>DonGia</a:t>
            </a:r>
            <a:r>
              <a:rPr kumimoji="0" lang="en-US" altLang="en-US" sz="2000" b="1" i="0" u="none" strike="noStrike" cap="none" normalizeH="0" baseline="0" dirty="0" smtClean="0">
                <a:ln>
                  <a:noFill/>
                </a:ln>
                <a:solidFill>
                  <a:schemeClr val="bg1"/>
                </a:solidFill>
                <a:effectLst/>
                <a:latin typeface="Arial Unicode MS"/>
                <a:cs typeface="Arial" panose="020B0604020202020204" pitchFamily="34" charset="0"/>
              </a:rPr>
              <a:t>)</a:t>
            </a:r>
            <a:endParaRPr kumimoji="0" lang="en-US" altLang="en-US" sz="2800"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bg1"/>
                </a:solidFill>
                <a:effectLst/>
                <a:latin typeface="Arial Unicode MS"/>
                <a:cs typeface="Arial" panose="020B0604020202020204" pitchFamily="34" charset="0"/>
              </a:rPr>
              <a:t>           swap(</a:t>
            </a:r>
            <a:r>
              <a:rPr kumimoji="0" lang="en-US" altLang="en-US" sz="2000" b="1" i="0" u="none" strike="noStrike" cap="none" normalizeH="0" baseline="0" dirty="0" err="1" smtClean="0">
                <a:ln>
                  <a:noFill/>
                </a:ln>
                <a:solidFill>
                  <a:schemeClr val="bg1"/>
                </a:solidFill>
                <a:effectLst/>
                <a:latin typeface="Arial Unicode MS"/>
                <a:cs typeface="Arial" panose="020B0604020202020204" pitchFamily="34" charset="0"/>
              </a:rPr>
              <a:t>sp</a:t>
            </a:r>
            <a:r>
              <a:rPr kumimoji="0" lang="en-US" altLang="en-US" sz="2000" b="1" i="0" u="none" strike="noStrike" cap="none" normalizeH="0" baseline="0" dirty="0" smtClean="0">
                <a:ln>
                  <a:noFill/>
                </a:ln>
                <a:solidFill>
                  <a:schemeClr val="bg1"/>
                </a:solidFill>
                <a:effectLst/>
                <a:latin typeface="Arial Unicode MS"/>
                <a:cs typeface="Arial" panose="020B0604020202020204" pitchFamily="34" charset="0"/>
              </a:rPr>
              <a:t>[</a:t>
            </a:r>
            <a:r>
              <a:rPr kumimoji="0" lang="en-US" altLang="en-US" sz="2000" b="1" i="0" u="none" strike="noStrike" cap="none" normalizeH="0" baseline="0" dirty="0" err="1" smtClean="0">
                <a:ln>
                  <a:noFill/>
                </a:ln>
                <a:solidFill>
                  <a:schemeClr val="bg1"/>
                </a:solidFill>
                <a:effectLst/>
                <a:latin typeface="Arial Unicode MS"/>
                <a:cs typeface="Arial" panose="020B0604020202020204" pitchFamily="34" charset="0"/>
              </a:rPr>
              <a:t>i</a:t>
            </a:r>
            <a:r>
              <a:rPr kumimoji="0" lang="en-US" altLang="en-US" sz="2000" b="1" i="0" u="none" strike="noStrike" cap="none" normalizeH="0" baseline="0" dirty="0" smtClean="0">
                <a:ln>
                  <a:noFill/>
                </a:ln>
                <a:solidFill>
                  <a:schemeClr val="bg1"/>
                </a:solidFill>
                <a:effectLst/>
                <a:latin typeface="Arial Unicode MS"/>
                <a:cs typeface="Arial" panose="020B0604020202020204" pitchFamily="34" charset="0"/>
              </a:rPr>
              <a:t>], </a:t>
            </a:r>
            <a:r>
              <a:rPr kumimoji="0" lang="en-US" altLang="en-US" sz="2000" b="1" i="0" u="none" strike="noStrike" cap="none" normalizeH="0" baseline="0" dirty="0" err="1" smtClean="0">
                <a:ln>
                  <a:noFill/>
                </a:ln>
                <a:solidFill>
                  <a:schemeClr val="bg1"/>
                </a:solidFill>
                <a:effectLst/>
                <a:latin typeface="Arial Unicode MS"/>
                <a:cs typeface="Arial" panose="020B0604020202020204" pitchFamily="34" charset="0"/>
              </a:rPr>
              <a:t>sp</a:t>
            </a:r>
            <a:r>
              <a:rPr kumimoji="0" lang="en-US" altLang="en-US" sz="2000" b="1" i="0" u="none" strike="noStrike" cap="none" normalizeH="0" baseline="0" dirty="0" smtClean="0">
                <a:ln>
                  <a:noFill/>
                </a:ln>
                <a:solidFill>
                  <a:schemeClr val="bg1"/>
                </a:solidFill>
                <a:effectLst/>
                <a:latin typeface="Arial Unicode MS"/>
                <a:cs typeface="Arial" panose="020B0604020202020204" pitchFamily="34" charset="0"/>
              </a:rPr>
              <a:t>[j]);</a:t>
            </a:r>
            <a:endParaRPr kumimoji="0" lang="en-US" altLang="en-US" sz="2800"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bg1"/>
                </a:solidFill>
                <a:effectLst/>
                <a:latin typeface="Arial Unicode MS"/>
                <a:cs typeface="Arial" panose="020B0604020202020204" pitchFamily="34" charset="0"/>
              </a:rPr>
              <a:t>}</a:t>
            </a:r>
            <a:endParaRPr kumimoji="0" lang="en-US" altLang="en-US" sz="4400" b="1" i="0" u="none" strike="noStrike" cap="none" normalizeH="0" baseline="0" dirty="0" smtClean="0">
              <a:ln>
                <a:noFill/>
              </a:ln>
              <a:solidFill>
                <a:schemeClr val="bg1"/>
              </a:solidFill>
              <a:effectLst/>
            </a:endParaRPr>
          </a:p>
        </p:txBody>
      </p:sp>
      <p:sp>
        <p:nvSpPr>
          <p:cNvPr id="13" name="Rectangle 12"/>
          <p:cNvSpPr/>
          <p:nvPr/>
        </p:nvSpPr>
        <p:spPr>
          <a:xfrm>
            <a:off x="6517101" y="5199990"/>
            <a:ext cx="3591048" cy="369332"/>
          </a:xfrm>
          <a:prstGeom prst="rect">
            <a:avLst/>
          </a:prstGeom>
        </p:spPr>
        <p:txBody>
          <a:bodyPr wrap="none">
            <a:spAutoFit/>
          </a:bodyPr>
          <a:lstStyle/>
          <a:p>
            <a:r>
              <a:rPr lang="en-US" b="1" dirty="0" err="1">
                <a:solidFill>
                  <a:srgbClr val="FFC000"/>
                </a:solidFill>
                <a:latin typeface="arial" panose="020B0604020202020204" pitchFamily="34" charset="0"/>
              </a:rPr>
              <a:t>Độ</a:t>
            </a:r>
            <a:r>
              <a:rPr lang="en-US" b="1" dirty="0">
                <a:solidFill>
                  <a:srgbClr val="FFC000"/>
                </a:solidFill>
                <a:latin typeface="arial" panose="020B0604020202020204" pitchFamily="34" charset="0"/>
              </a:rPr>
              <a:t> </a:t>
            </a:r>
            <a:r>
              <a:rPr lang="en-US" b="1" dirty="0" err="1">
                <a:solidFill>
                  <a:srgbClr val="FFC000"/>
                </a:solidFill>
                <a:latin typeface="arial" panose="020B0604020202020204" pitchFamily="34" charset="0"/>
              </a:rPr>
              <a:t>phức</a:t>
            </a:r>
            <a:r>
              <a:rPr lang="en-US" b="1" dirty="0">
                <a:solidFill>
                  <a:srgbClr val="FFC000"/>
                </a:solidFill>
                <a:latin typeface="arial" panose="020B0604020202020204" pitchFamily="34" charset="0"/>
              </a:rPr>
              <a:t> </a:t>
            </a:r>
            <a:r>
              <a:rPr lang="en-US" b="1" dirty="0" err="1">
                <a:solidFill>
                  <a:srgbClr val="FFC000"/>
                </a:solidFill>
                <a:latin typeface="arial" panose="020B0604020202020204" pitchFamily="34" charset="0"/>
              </a:rPr>
              <a:t>tạp</a:t>
            </a:r>
            <a:r>
              <a:rPr lang="en-US" b="1" dirty="0">
                <a:solidFill>
                  <a:srgbClr val="FFC000"/>
                </a:solidFill>
                <a:latin typeface="arial" panose="020B0604020202020204" pitchFamily="34" charset="0"/>
              </a:rPr>
              <a:t> </a:t>
            </a:r>
            <a:r>
              <a:rPr lang="en-US" b="1" dirty="0" err="1">
                <a:solidFill>
                  <a:srgbClr val="FFC000"/>
                </a:solidFill>
                <a:latin typeface="arial" panose="020B0604020202020204" pitchFamily="34" charset="0"/>
              </a:rPr>
              <a:t>thuật</a:t>
            </a:r>
            <a:r>
              <a:rPr lang="en-US" b="1" dirty="0">
                <a:solidFill>
                  <a:srgbClr val="FFC000"/>
                </a:solidFill>
                <a:latin typeface="arial" panose="020B0604020202020204" pitchFamily="34" charset="0"/>
              </a:rPr>
              <a:t> </a:t>
            </a:r>
            <a:r>
              <a:rPr lang="en-US" b="1" dirty="0" err="1">
                <a:solidFill>
                  <a:srgbClr val="FFC000"/>
                </a:solidFill>
                <a:latin typeface="arial" panose="020B0604020202020204" pitchFamily="34" charset="0"/>
              </a:rPr>
              <a:t>toán</a:t>
            </a:r>
            <a:r>
              <a:rPr lang="en-US" b="1" dirty="0">
                <a:solidFill>
                  <a:srgbClr val="FFC000"/>
                </a:solidFill>
                <a:latin typeface="arial" panose="020B0604020202020204" pitchFamily="34" charset="0"/>
              </a:rPr>
              <a:t> </a:t>
            </a:r>
            <a:r>
              <a:rPr lang="en-US" b="1" dirty="0" err="1">
                <a:solidFill>
                  <a:srgbClr val="FFC000"/>
                </a:solidFill>
                <a:latin typeface="arial" panose="020B0604020202020204" pitchFamily="34" charset="0"/>
              </a:rPr>
              <a:t>là</a:t>
            </a:r>
            <a:r>
              <a:rPr lang="en-US" b="1" dirty="0">
                <a:solidFill>
                  <a:srgbClr val="FFC000"/>
                </a:solidFill>
                <a:latin typeface="arial" panose="020B0604020202020204" pitchFamily="34" charset="0"/>
              </a:rPr>
              <a:t> </a:t>
            </a:r>
            <a:r>
              <a:rPr lang="en-US" b="1" dirty="0" smtClean="0">
                <a:solidFill>
                  <a:srgbClr val="FFC000"/>
                </a:solidFill>
                <a:latin typeface="arial" panose="020B0604020202020204" pitchFamily="34" charset="0"/>
              </a:rPr>
              <a:t>O(</a:t>
            </a:r>
            <a:r>
              <a:rPr lang="en-US" b="1" dirty="0">
                <a:solidFill>
                  <a:srgbClr val="FFC000"/>
                </a:solidFill>
                <a:latin typeface="Arial" panose="020B0604020202020204" pitchFamily="34" charset="0"/>
              </a:rPr>
              <a:t>n</a:t>
            </a:r>
            <a:r>
              <a:rPr lang="en-US" b="1" baseline="30000" dirty="0">
                <a:solidFill>
                  <a:srgbClr val="FFC000"/>
                </a:solidFill>
                <a:latin typeface="Arial" panose="020B0604020202020204" pitchFamily="34" charset="0"/>
              </a:rPr>
              <a:t>2</a:t>
            </a:r>
            <a:r>
              <a:rPr lang="en-US" b="1" dirty="0" smtClean="0">
                <a:solidFill>
                  <a:srgbClr val="FFC000"/>
                </a:solidFill>
                <a:latin typeface="arial" panose="020B0604020202020204" pitchFamily="34" charset="0"/>
              </a:rPr>
              <a:t>)</a:t>
            </a:r>
            <a:endParaRPr lang="en-US" b="1" dirty="0">
              <a:solidFill>
                <a:srgbClr val="FFC000"/>
              </a:solidFill>
            </a:endParaRPr>
          </a:p>
        </p:txBody>
      </p:sp>
      <p:sp>
        <p:nvSpPr>
          <p:cNvPr id="11" name="Rectangle 10"/>
          <p:cNvSpPr/>
          <p:nvPr/>
        </p:nvSpPr>
        <p:spPr>
          <a:xfrm>
            <a:off x="0" y="6469614"/>
            <a:ext cx="2632452" cy="369332"/>
          </a:xfrm>
          <a:prstGeom prst="rect">
            <a:avLst/>
          </a:prstGeom>
        </p:spPr>
        <p:txBody>
          <a:bodyPr wrap="none">
            <a:spAutoFit/>
          </a:bodyPr>
          <a:lstStyle/>
          <a:p>
            <a:r>
              <a:rPr lang="en-US" dirty="0"/>
              <a:t>CS112.L12.KHCL-Nhóm 15</a:t>
            </a:r>
          </a:p>
        </p:txBody>
      </p:sp>
    </p:spTree>
    <p:extLst>
      <p:ext uri="{BB962C8B-B14F-4D97-AF65-F5344CB8AC3E}">
        <p14:creationId xmlns:p14="http://schemas.microsoft.com/office/powerpoint/2010/main" val="64891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028700" indent="-1028700">
              <a:buFont typeface="+mj-lt"/>
              <a:buAutoNum type="romanUcPeriod"/>
            </a:pP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p:sp>
        <p:nvSpPr>
          <p:cNvPr id="4" name="TextBox 3"/>
          <p:cNvSpPr txBox="1"/>
          <p:nvPr/>
        </p:nvSpPr>
        <p:spPr>
          <a:xfrm>
            <a:off x="1097279" y="1854925"/>
            <a:ext cx="3735977" cy="523220"/>
          </a:xfrm>
          <a:prstGeom prst="rect">
            <a:avLst/>
          </a:prstGeom>
          <a:noFill/>
        </p:spPr>
        <p:txBody>
          <a:bodyPr wrap="square" rtlCol="0">
            <a:spAutoFit/>
          </a:bodyPr>
          <a:lstStyle/>
          <a:p>
            <a:r>
              <a:rPr lang="en-US" sz="2800" dirty="0" smtClean="0"/>
              <a:t>3. </a:t>
            </a:r>
            <a:r>
              <a:rPr lang="en-US" sz="2800" dirty="0" err="1" smtClean="0"/>
              <a:t>Phương</a:t>
            </a:r>
            <a:r>
              <a:rPr lang="en-US" sz="2800" dirty="0" smtClean="0"/>
              <a:t> </a:t>
            </a:r>
            <a:r>
              <a:rPr lang="en-US" sz="2800" dirty="0" err="1" smtClean="0"/>
              <a:t>pháp</a:t>
            </a:r>
            <a:r>
              <a:rPr lang="en-US" sz="2800" dirty="0" smtClean="0"/>
              <a:t> </a:t>
            </a:r>
            <a:r>
              <a:rPr lang="en-US" sz="2800" dirty="0" err="1" smtClean="0"/>
              <a:t>cài</a:t>
            </a:r>
            <a:r>
              <a:rPr lang="en-US" sz="2800" dirty="0" smtClean="0"/>
              <a:t> </a:t>
            </a:r>
            <a:r>
              <a:rPr lang="en-US" sz="2800" dirty="0" err="1" smtClean="0"/>
              <a:t>đặt</a:t>
            </a:r>
            <a:endParaRPr lang="en-US" sz="2800" dirty="0"/>
          </a:p>
        </p:txBody>
      </p:sp>
      <p:sp>
        <p:nvSpPr>
          <p:cNvPr id="5" name="Rectangle 4"/>
          <p:cNvSpPr/>
          <p:nvPr/>
        </p:nvSpPr>
        <p:spPr>
          <a:xfrm>
            <a:off x="1097280" y="2495710"/>
            <a:ext cx="9627326" cy="830997"/>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dụ</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Bài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toán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xếp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Balo</a:t>
            </a:r>
            <a:r>
              <a:rPr lang="en-US" sz="2400" dirty="0" smtClean="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Knapsack </a:t>
            </a:r>
            <a:r>
              <a:rPr lang="en-US" sz="2000" dirty="0">
                <a:latin typeface="Arial" panose="020B0604020202020204" pitchFamily="34" charset="0"/>
                <a:cs typeface="Arial" panose="020B0604020202020204" pitchFamily="34" charset="0"/>
              </a:rPr>
              <a:t>problem</a:t>
            </a:r>
            <a:r>
              <a:rPr lang="en-US" sz="2400" dirty="0" smtClean="0">
                <a:latin typeface="Arial" panose="020B0604020202020204" pitchFamily="34" charset="0"/>
                <a:cs typeface="Arial" panose="020B0604020202020204" pitchFamily="34" charset="0"/>
              </a:rPr>
              <a:t>)</a:t>
            </a:r>
          </a:p>
          <a:p>
            <a:endParaRPr lang="en-US" sz="2400"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9724" y="186668"/>
            <a:ext cx="1756334" cy="1394090"/>
          </a:xfrm>
          <a:prstGeom prst="rect">
            <a:avLst/>
          </a:prstGeom>
        </p:spPr>
      </p:pic>
      <p:pic>
        <p:nvPicPr>
          <p:cNvPr id="1026" name="Picture 2" descr="https://upload.wikimedia.org/wikipedia/commons/thumb/f/fd/Knapsack.svg/250px-Knapsack.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5322" y="3133065"/>
            <a:ext cx="2381250" cy="206692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1453949" y="6457890"/>
            <a:ext cx="605246" cy="400110"/>
          </a:xfrm>
          <a:prstGeom prst="rect">
            <a:avLst/>
          </a:prstGeom>
          <a:noFill/>
        </p:spPr>
        <p:txBody>
          <a:bodyPr wrap="square" rtlCol="0">
            <a:spAutoFit/>
          </a:bodyPr>
          <a:lstStyle/>
          <a:p>
            <a:r>
              <a:rPr lang="en-US" sz="2000" dirty="0" smtClean="0"/>
              <a:t>14</a:t>
            </a:r>
            <a:endParaRPr lang="en-US" sz="2000" dirty="0"/>
          </a:p>
        </p:txBody>
      </p:sp>
      <p:sp>
        <p:nvSpPr>
          <p:cNvPr id="6" name="Rectangle 5"/>
          <p:cNvSpPr/>
          <p:nvPr/>
        </p:nvSpPr>
        <p:spPr>
          <a:xfrm>
            <a:off x="1580010" y="3082223"/>
            <a:ext cx="3104248" cy="369332"/>
          </a:xfrm>
          <a:prstGeom prst="rect">
            <a:avLst/>
          </a:prstGeom>
        </p:spPr>
        <p:txBody>
          <a:bodyPr wrap="none">
            <a:spAutoFit/>
          </a:bodyPr>
          <a:lstStyle/>
          <a:p>
            <a:r>
              <a:rPr lang="en-US" b="1" dirty="0">
                <a:solidFill>
                  <a:srgbClr val="00B050"/>
                </a:solidFill>
                <a:latin typeface="arial" panose="020B0604020202020204" pitchFamily="34" charset="0"/>
              </a:rPr>
              <a:t>3</a:t>
            </a:r>
            <a:r>
              <a:rPr lang="vi-VN" b="1" dirty="0" smtClean="0">
                <a:solidFill>
                  <a:srgbClr val="00B050"/>
                </a:solidFill>
                <a:latin typeface="arial" panose="020B0604020202020204" pitchFamily="34" charset="0"/>
              </a:rPr>
              <a:t>.</a:t>
            </a:r>
            <a:r>
              <a:rPr lang="vi-VN" b="1" dirty="0">
                <a:solidFill>
                  <a:srgbClr val="00B050"/>
                </a:solidFill>
                <a:latin typeface="arial" panose="020B0604020202020204" pitchFamily="34" charset="0"/>
              </a:rPr>
              <a:t>  </a:t>
            </a:r>
            <a:r>
              <a:rPr lang="en-US" b="1" dirty="0" err="1" smtClean="0">
                <a:solidFill>
                  <a:srgbClr val="00B050"/>
                </a:solidFill>
                <a:latin typeface="arial" panose="020B0604020202020204" pitchFamily="34" charset="0"/>
              </a:rPr>
              <a:t>Xác</a:t>
            </a:r>
            <a:r>
              <a:rPr lang="en-US" b="1" dirty="0" smtClean="0">
                <a:solidFill>
                  <a:srgbClr val="00B050"/>
                </a:solidFill>
                <a:latin typeface="arial" panose="020B0604020202020204" pitchFamily="34" charset="0"/>
              </a:rPr>
              <a:t> </a:t>
            </a:r>
            <a:r>
              <a:rPr lang="en-US" b="1" dirty="0" err="1" smtClean="0">
                <a:solidFill>
                  <a:srgbClr val="00B050"/>
                </a:solidFill>
                <a:latin typeface="arial" panose="020B0604020202020204" pitchFamily="34" charset="0"/>
              </a:rPr>
              <a:t>định</a:t>
            </a:r>
            <a:r>
              <a:rPr lang="en-US" b="1" dirty="0" smtClean="0">
                <a:solidFill>
                  <a:srgbClr val="00B050"/>
                </a:solidFill>
                <a:latin typeface="arial" panose="020B0604020202020204" pitchFamily="34" charset="0"/>
              </a:rPr>
              <a:t> </a:t>
            </a:r>
            <a:r>
              <a:rPr lang="en-US" b="1" dirty="0" err="1" smtClean="0">
                <a:solidFill>
                  <a:srgbClr val="00B050"/>
                </a:solidFill>
                <a:latin typeface="arial" panose="020B0604020202020204" pitchFamily="34" charset="0"/>
              </a:rPr>
              <a:t>đồ</a:t>
            </a:r>
            <a:r>
              <a:rPr lang="en-US" b="1" dirty="0" smtClean="0">
                <a:solidFill>
                  <a:srgbClr val="00B050"/>
                </a:solidFill>
                <a:latin typeface="arial" panose="020B0604020202020204" pitchFamily="34" charset="0"/>
              </a:rPr>
              <a:t> </a:t>
            </a:r>
            <a:r>
              <a:rPr lang="en-US" b="1" dirty="0" err="1" smtClean="0">
                <a:solidFill>
                  <a:srgbClr val="00B050"/>
                </a:solidFill>
                <a:latin typeface="arial" panose="020B0604020202020204" pitchFamily="34" charset="0"/>
              </a:rPr>
              <a:t>vật</a:t>
            </a:r>
            <a:r>
              <a:rPr lang="en-US" b="1" dirty="0" smtClean="0">
                <a:solidFill>
                  <a:srgbClr val="00B050"/>
                </a:solidFill>
                <a:latin typeface="arial" panose="020B0604020202020204" pitchFamily="34" charset="0"/>
              </a:rPr>
              <a:t> </a:t>
            </a:r>
            <a:r>
              <a:rPr lang="en-US" b="1" dirty="0" err="1" smtClean="0">
                <a:solidFill>
                  <a:srgbClr val="00B050"/>
                </a:solidFill>
                <a:latin typeface="arial" panose="020B0604020202020204" pitchFamily="34" charset="0"/>
              </a:rPr>
              <a:t>cần</a:t>
            </a:r>
            <a:r>
              <a:rPr lang="en-US" b="1" dirty="0" smtClean="0">
                <a:solidFill>
                  <a:srgbClr val="00B050"/>
                </a:solidFill>
                <a:latin typeface="arial" panose="020B0604020202020204" pitchFamily="34" charset="0"/>
              </a:rPr>
              <a:t> </a:t>
            </a:r>
            <a:r>
              <a:rPr lang="en-US" b="1" dirty="0" err="1" smtClean="0">
                <a:solidFill>
                  <a:srgbClr val="00B050"/>
                </a:solidFill>
                <a:latin typeface="arial" panose="020B0604020202020204" pitchFamily="34" charset="0"/>
              </a:rPr>
              <a:t>lấy</a:t>
            </a:r>
            <a:r>
              <a:rPr lang="vi-VN" b="1" dirty="0" smtClean="0">
                <a:solidFill>
                  <a:srgbClr val="00B050"/>
                </a:solidFill>
                <a:latin typeface="arial" panose="020B0604020202020204" pitchFamily="34" charset="0"/>
              </a:rPr>
              <a:t>.</a:t>
            </a:r>
            <a:endParaRPr lang="en-US" dirty="0">
              <a:solidFill>
                <a:srgbClr val="00B050"/>
              </a:solidFill>
            </a:endParaRPr>
          </a:p>
        </p:txBody>
      </p:sp>
      <p:sp>
        <p:nvSpPr>
          <p:cNvPr id="13" name="Rectangle 12"/>
          <p:cNvSpPr/>
          <p:nvPr/>
        </p:nvSpPr>
        <p:spPr>
          <a:xfrm>
            <a:off x="2319895" y="5594683"/>
            <a:ext cx="3591048" cy="369332"/>
          </a:xfrm>
          <a:prstGeom prst="rect">
            <a:avLst/>
          </a:prstGeom>
        </p:spPr>
        <p:txBody>
          <a:bodyPr wrap="none">
            <a:spAutoFit/>
          </a:bodyPr>
          <a:lstStyle/>
          <a:p>
            <a:r>
              <a:rPr lang="en-US" b="1" dirty="0" err="1">
                <a:solidFill>
                  <a:srgbClr val="FFC000"/>
                </a:solidFill>
                <a:latin typeface="arial" panose="020B0604020202020204" pitchFamily="34" charset="0"/>
              </a:rPr>
              <a:t>Độ</a:t>
            </a:r>
            <a:r>
              <a:rPr lang="en-US" b="1" dirty="0">
                <a:solidFill>
                  <a:srgbClr val="FFC000"/>
                </a:solidFill>
                <a:latin typeface="arial" panose="020B0604020202020204" pitchFamily="34" charset="0"/>
              </a:rPr>
              <a:t> </a:t>
            </a:r>
            <a:r>
              <a:rPr lang="en-US" b="1" dirty="0" err="1">
                <a:solidFill>
                  <a:srgbClr val="FFC000"/>
                </a:solidFill>
                <a:latin typeface="arial" panose="020B0604020202020204" pitchFamily="34" charset="0"/>
              </a:rPr>
              <a:t>phức</a:t>
            </a:r>
            <a:r>
              <a:rPr lang="en-US" b="1" dirty="0">
                <a:solidFill>
                  <a:srgbClr val="FFC000"/>
                </a:solidFill>
                <a:latin typeface="arial" panose="020B0604020202020204" pitchFamily="34" charset="0"/>
              </a:rPr>
              <a:t> </a:t>
            </a:r>
            <a:r>
              <a:rPr lang="en-US" b="1" dirty="0" err="1">
                <a:solidFill>
                  <a:srgbClr val="FFC000"/>
                </a:solidFill>
                <a:latin typeface="arial" panose="020B0604020202020204" pitchFamily="34" charset="0"/>
              </a:rPr>
              <a:t>tạp</a:t>
            </a:r>
            <a:r>
              <a:rPr lang="en-US" b="1" dirty="0">
                <a:solidFill>
                  <a:srgbClr val="FFC000"/>
                </a:solidFill>
                <a:latin typeface="arial" panose="020B0604020202020204" pitchFamily="34" charset="0"/>
              </a:rPr>
              <a:t> </a:t>
            </a:r>
            <a:r>
              <a:rPr lang="en-US" b="1" dirty="0" err="1">
                <a:solidFill>
                  <a:srgbClr val="FFC000"/>
                </a:solidFill>
                <a:latin typeface="arial" panose="020B0604020202020204" pitchFamily="34" charset="0"/>
              </a:rPr>
              <a:t>thuật</a:t>
            </a:r>
            <a:r>
              <a:rPr lang="en-US" b="1" dirty="0">
                <a:solidFill>
                  <a:srgbClr val="FFC000"/>
                </a:solidFill>
                <a:latin typeface="arial" panose="020B0604020202020204" pitchFamily="34" charset="0"/>
              </a:rPr>
              <a:t> </a:t>
            </a:r>
            <a:r>
              <a:rPr lang="en-US" b="1" dirty="0" err="1">
                <a:solidFill>
                  <a:srgbClr val="FFC000"/>
                </a:solidFill>
                <a:latin typeface="arial" panose="020B0604020202020204" pitchFamily="34" charset="0"/>
              </a:rPr>
              <a:t>toán</a:t>
            </a:r>
            <a:r>
              <a:rPr lang="en-US" b="1" dirty="0">
                <a:solidFill>
                  <a:srgbClr val="FFC000"/>
                </a:solidFill>
                <a:latin typeface="arial" panose="020B0604020202020204" pitchFamily="34" charset="0"/>
              </a:rPr>
              <a:t> </a:t>
            </a:r>
            <a:r>
              <a:rPr lang="en-US" b="1" dirty="0" err="1">
                <a:solidFill>
                  <a:srgbClr val="FFC000"/>
                </a:solidFill>
                <a:latin typeface="arial" panose="020B0604020202020204" pitchFamily="34" charset="0"/>
              </a:rPr>
              <a:t>là</a:t>
            </a:r>
            <a:r>
              <a:rPr lang="en-US" b="1" dirty="0">
                <a:solidFill>
                  <a:srgbClr val="FFC000"/>
                </a:solidFill>
                <a:latin typeface="arial" panose="020B0604020202020204" pitchFamily="34" charset="0"/>
              </a:rPr>
              <a:t> </a:t>
            </a:r>
            <a:r>
              <a:rPr lang="en-US" b="1" dirty="0" smtClean="0">
                <a:solidFill>
                  <a:srgbClr val="FFC000"/>
                </a:solidFill>
                <a:latin typeface="arial" panose="020B0604020202020204" pitchFamily="34" charset="0"/>
              </a:rPr>
              <a:t>O(</a:t>
            </a:r>
            <a:r>
              <a:rPr lang="en-US" b="1" dirty="0" smtClean="0">
                <a:solidFill>
                  <a:srgbClr val="FFC000"/>
                </a:solidFill>
                <a:latin typeface="Arial" panose="020B0604020202020204" pitchFamily="34" charset="0"/>
              </a:rPr>
              <a:t>n</a:t>
            </a:r>
            <a:r>
              <a:rPr lang="en-US" b="1" dirty="0" smtClean="0">
                <a:solidFill>
                  <a:srgbClr val="FFC000"/>
                </a:solidFill>
                <a:latin typeface="arial" panose="020B0604020202020204" pitchFamily="34" charset="0"/>
              </a:rPr>
              <a:t>)</a:t>
            </a:r>
            <a:endParaRPr lang="en-US" b="1" dirty="0">
              <a:solidFill>
                <a:srgbClr val="FFC000"/>
              </a:solidFill>
            </a:endParaRPr>
          </a:p>
        </p:txBody>
      </p:sp>
      <p:sp>
        <p:nvSpPr>
          <p:cNvPr id="9" name="Rectangle 2"/>
          <p:cNvSpPr>
            <a:spLocks noChangeArrowheads="1"/>
          </p:cNvSpPr>
          <p:nvPr/>
        </p:nvSpPr>
        <p:spPr bwMode="auto">
          <a:xfrm>
            <a:off x="1480840" y="3552754"/>
            <a:ext cx="624605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bg1"/>
                </a:solidFill>
                <a:effectLst/>
                <a:latin typeface="Arial Unicode MS"/>
                <a:cs typeface="Arial" panose="020B0604020202020204" pitchFamily="34" charset="0"/>
              </a:rPr>
              <a:t>void Greedy(</a:t>
            </a:r>
            <a:r>
              <a:rPr kumimoji="0" lang="en-US" altLang="en-US" sz="1600" b="1" i="0" u="none" strike="noStrike" cap="none" normalizeH="0" baseline="0" dirty="0" err="1" smtClean="0">
                <a:ln>
                  <a:noFill/>
                </a:ln>
                <a:solidFill>
                  <a:schemeClr val="bg1"/>
                </a:solidFill>
                <a:effectLst/>
                <a:latin typeface="Arial Unicode MS"/>
                <a:cs typeface="Courier New" panose="02070309020205020404" pitchFamily="49" charset="0"/>
              </a:rPr>
              <a:t>DoVat</a:t>
            </a:r>
            <a:r>
              <a:rPr kumimoji="0" lang="en-US" altLang="en-US" sz="1600" b="1" i="0" u="none" strike="noStrike" cap="none" normalizeH="0" baseline="0" dirty="0" smtClean="0">
                <a:ln>
                  <a:noFill/>
                </a:ln>
                <a:solidFill>
                  <a:schemeClr val="bg1"/>
                </a:solidFill>
                <a:effectLst/>
                <a:latin typeface="Arial Unicode MS"/>
                <a:cs typeface="Courier New" panose="02070309020205020404" pitchFamily="49" charset="0"/>
              </a:rPr>
              <a:t> </a:t>
            </a:r>
            <a:r>
              <a:rPr kumimoji="0" lang="en-US" altLang="en-US" sz="1600" b="1" i="0" u="none" strike="noStrike" cap="none" normalizeH="0" baseline="0" dirty="0" err="1" smtClean="0">
                <a:ln>
                  <a:noFill/>
                </a:ln>
                <a:solidFill>
                  <a:schemeClr val="bg1"/>
                </a:solidFill>
                <a:effectLst/>
                <a:latin typeface="Arial Unicode MS"/>
                <a:cs typeface="Courier New" panose="02070309020205020404" pitchFamily="49" charset="0"/>
              </a:rPr>
              <a:t>sp</a:t>
            </a:r>
            <a:r>
              <a:rPr kumimoji="0" lang="en-US" altLang="en-US" sz="1600" b="1" i="0" u="none" strike="noStrike" cap="none" normalizeH="0" baseline="0" dirty="0" smtClean="0">
                <a:ln>
                  <a:noFill/>
                </a:ln>
                <a:solidFill>
                  <a:schemeClr val="bg1"/>
                </a:solidFill>
                <a:effectLst/>
                <a:latin typeface="Arial Unicode MS"/>
                <a:cs typeface="Courier New" panose="02070309020205020404" pitchFamily="49" charset="0"/>
              </a:rPr>
              <a:t>[]</a:t>
            </a:r>
            <a:r>
              <a:rPr kumimoji="0" lang="en-US" altLang="en-US" sz="1600" b="1" i="0" u="none" strike="noStrike" cap="none" normalizeH="0" baseline="0" dirty="0" smtClean="0">
                <a:ln>
                  <a:noFill/>
                </a:ln>
                <a:solidFill>
                  <a:schemeClr val="bg1"/>
                </a:solidFill>
                <a:effectLst/>
                <a:latin typeface="Arial Unicode MS"/>
                <a:cs typeface="Arial" panose="020B0604020202020204" pitchFamily="34" charset="0"/>
              </a:rPr>
              <a:t>, </a:t>
            </a:r>
            <a:r>
              <a:rPr kumimoji="0" lang="en-US" altLang="en-US" sz="1600" b="1" i="0" u="none" strike="noStrike" cap="none" normalizeH="0" baseline="0" dirty="0" err="1" smtClean="0">
                <a:ln>
                  <a:noFill/>
                </a:ln>
                <a:solidFill>
                  <a:schemeClr val="bg1"/>
                </a:solidFill>
                <a:effectLst/>
                <a:latin typeface="Arial Unicode MS"/>
                <a:cs typeface="Arial" panose="020B0604020202020204" pitchFamily="34" charset="0"/>
              </a:rPr>
              <a:t>int</a:t>
            </a:r>
            <a:r>
              <a:rPr kumimoji="0" lang="en-US" altLang="en-US" sz="1600" b="1" i="0" u="none" strike="noStrike" cap="none" normalizeH="0" baseline="0" dirty="0" smtClean="0">
                <a:ln>
                  <a:noFill/>
                </a:ln>
                <a:solidFill>
                  <a:schemeClr val="bg1"/>
                </a:solidFill>
                <a:effectLst/>
                <a:latin typeface="Arial Unicode MS"/>
                <a:cs typeface="Arial" panose="020B0604020202020204" pitchFamily="34" charset="0"/>
              </a:rPr>
              <a:t> n, float W)</a:t>
            </a:r>
            <a:endParaRPr kumimoji="0" lang="en-US" altLang="en-US" sz="2000"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bg1"/>
                </a:solidFill>
                <a:effectLst/>
                <a:latin typeface="Arial Unicode MS"/>
                <a:cs typeface="Arial" panose="020B0604020202020204" pitchFamily="34" charset="0"/>
              </a:rPr>
              <a:t>{</a:t>
            </a:r>
            <a:endParaRPr kumimoji="0" lang="en-US" altLang="en-US" sz="2000"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bg1"/>
                </a:solidFill>
                <a:effectLst/>
                <a:latin typeface="Arial Unicode MS"/>
                <a:cs typeface="Arial" panose="020B0604020202020204" pitchFamily="34" charset="0"/>
              </a:rPr>
              <a:t>     for (</a:t>
            </a:r>
            <a:r>
              <a:rPr kumimoji="0" lang="en-US" altLang="en-US" sz="1600" b="1" i="0" u="none" strike="noStrike" cap="none" normalizeH="0" baseline="0" dirty="0" err="1" smtClean="0">
                <a:ln>
                  <a:noFill/>
                </a:ln>
                <a:solidFill>
                  <a:schemeClr val="bg1"/>
                </a:solidFill>
                <a:effectLst/>
                <a:latin typeface="Arial Unicode MS"/>
                <a:cs typeface="Arial" panose="020B0604020202020204" pitchFamily="34" charset="0"/>
              </a:rPr>
              <a:t>int</a:t>
            </a:r>
            <a:r>
              <a:rPr kumimoji="0" lang="en-US" altLang="en-US" sz="1600" b="1" i="0" u="none" strike="noStrike" cap="none" normalizeH="0" baseline="0" dirty="0" smtClean="0">
                <a:ln>
                  <a:noFill/>
                </a:ln>
                <a:solidFill>
                  <a:schemeClr val="bg1"/>
                </a:solidFill>
                <a:effectLst/>
                <a:latin typeface="Arial Unicode MS"/>
                <a:cs typeface="Arial" panose="020B0604020202020204" pitchFamily="34" charset="0"/>
              </a:rPr>
              <a:t> </a:t>
            </a:r>
            <a:r>
              <a:rPr kumimoji="0" lang="en-US" altLang="en-US" sz="1600" b="1" i="0" u="none" strike="noStrike" cap="none" normalizeH="0" baseline="0" dirty="0" err="1" smtClean="0">
                <a:ln>
                  <a:noFill/>
                </a:ln>
                <a:solidFill>
                  <a:schemeClr val="bg1"/>
                </a:solidFill>
                <a:effectLst/>
                <a:latin typeface="Arial Unicode MS"/>
                <a:cs typeface="Arial" panose="020B0604020202020204" pitchFamily="34" charset="0"/>
              </a:rPr>
              <a:t>i</a:t>
            </a:r>
            <a:r>
              <a:rPr kumimoji="0" lang="en-US" altLang="en-US" sz="1600" b="1" i="0" u="none" strike="noStrike" cap="none" normalizeH="0" baseline="0" dirty="0" smtClean="0">
                <a:ln>
                  <a:noFill/>
                </a:ln>
                <a:solidFill>
                  <a:schemeClr val="bg1"/>
                </a:solidFill>
                <a:effectLst/>
                <a:latin typeface="Arial Unicode MS"/>
                <a:cs typeface="Arial" panose="020B0604020202020204" pitchFamily="34" charset="0"/>
              </a:rPr>
              <a:t> = 0; </a:t>
            </a:r>
            <a:r>
              <a:rPr kumimoji="0" lang="en-US" altLang="en-US" sz="1600" b="1" i="0" u="none" strike="noStrike" cap="none" normalizeH="0" baseline="0" dirty="0" err="1" smtClean="0">
                <a:ln>
                  <a:noFill/>
                </a:ln>
                <a:solidFill>
                  <a:schemeClr val="bg1"/>
                </a:solidFill>
                <a:effectLst/>
                <a:latin typeface="Arial Unicode MS"/>
                <a:cs typeface="Arial" panose="020B0604020202020204" pitchFamily="34" charset="0"/>
              </a:rPr>
              <a:t>i</a:t>
            </a:r>
            <a:r>
              <a:rPr kumimoji="0" lang="en-US" altLang="en-US" sz="1600" b="1" i="0" u="none" strike="noStrike" cap="none" normalizeH="0" baseline="0" dirty="0" smtClean="0">
                <a:ln>
                  <a:noFill/>
                </a:ln>
                <a:solidFill>
                  <a:schemeClr val="bg1"/>
                </a:solidFill>
                <a:effectLst/>
                <a:latin typeface="Arial Unicode MS"/>
                <a:cs typeface="Arial" panose="020B0604020202020204" pitchFamily="34" charset="0"/>
              </a:rPr>
              <a:t> &lt; n; </a:t>
            </a:r>
            <a:r>
              <a:rPr kumimoji="0" lang="en-US" altLang="en-US" sz="1600" b="1" i="0" u="none" strike="noStrike" cap="none" normalizeH="0" baseline="0" dirty="0" err="1" smtClean="0">
                <a:ln>
                  <a:noFill/>
                </a:ln>
                <a:solidFill>
                  <a:schemeClr val="bg1"/>
                </a:solidFill>
                <a:effectLst/>
                <a:latin typeface="Arial Unicode MS"/>
                <a:cs typeface="Arial" panose="020B0604020202020204" pitchFamily="34" charset="0"/>
              </a:rPr>
              <a:t>i</a:t>
            </a:r>
            <a:r>
              <a:rPr kumimoji="0" lang="en-US" altLang="en-US" sz="1600" b="1" i="0" u="none" strike="noStrike" cap="none" normalizeH="0" baseline="0" dirty="0" smtClean="0">
                <a:ln>
                  <a:noFill/>
                </a:ln>
                <a:solidFill>
                  <a:schemeClr val="bg1"/>
                </a:solidFill>
                <a:effectLst/>
                <a:latin typeface="Arial Unicode MS"/>
                <a:cs typeface="Arial" panose="020B0604020202020204" pitchFamily="34" charset="0"/>
              </a:rPr>
              <a:t>++) {</a:t>
            </a:r>
            <a:endParaRPr kumimoji="0" lang="en-US" altLang="en-US" sz="2000"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bg1"/>
                </a:solidFill>
                <a:effectLst/>
                <a:latin typeface="Arial Unicode MS"/>
                <a:cs typeface="Arial" panose="020B0604020202020204" pitchFamily="34" charset="0"/>
              </a:rPr>
              <a:t>           </a:t>
            </a:r>
            <a:r>
              <a:rPr kumimoji="0" lang="en-US" altLang="en-US" sz="1600" b="1" i="0" u="none" strike="noStrike" cap="none" normalizeH="0" baseline="0" dirty="0" err="1" smtClean="0">
                <a:ln>
                  <a:noFill/>
                </a:ln>
                <a:solidFill>
                  <a:schemeClr val="bg1"/>
                </a:solidFill>
                <a:effectLst/>
                <a:latin typeface="Arial Unicode MS"/>
                <a:cs typeface="Arial" panose="020B0604020202020204" pitchFamily="34" charset="0"/>
              </a:rPr>
              <a:t>sp</a:t>
            </a:r>
            <a:r>
              <a:rPr kumimoji="0" lang="en-US" altLang="en-US" sz="1600" b="1" i="0" u="none" strike="noStrike" cap="none" normalizeH="0" baseline="0" dirty="0" smtClean="0">
                <a:ln>
                  <a:noFill/>
                </a:ln>
                <a:solidFill>
                  <a:schemeClr val="bg1"/>
                </a:solidFill>
                <a:effectLst/>
                <a:latin typeface="Arial Unicode MS"/>
                <a:cs typeface="Arial" panose="020B0604020202020204" pitchFamily="34" charset="0"/>
              </a:rPr>
              <a:t>[</a:t>
            </a:r>
            <a:r>
              <a:rPr kumimoji="0" lang="en-US" altLang="en-US" sz="1600" b="1" i="0" u="none" strike="noStrike" cap="none" normalizeH="0" baseline="0" dirty="0" err="1" smtClean="0">
                <a:ln>
                  <a:noFill/>
                </a:ln>
                <a:solidFill>
                  <a:schemeClr val="bg1"/>
                </a:solidFill>
                <a:effectLst/>
                <a:latin typeface="Arial Unicode MS"/>
                <a:cs typeface="Arial" panose="020B0604020202020204" pitchFamily="34" charset="0"/>
              </a:rPr>
              <a:t>i</a:t>
            </a:r>
            <a:r>
              <a:rPr kumimoji="0" lang="en-US" altLang="en-US" sz="1600" b="1" i="0" u="none" strike="noStrike" cap="none" normalizeH="0" baseline="0" dirty="0" smtClean="0">
                <a:ln>
                  <a:noFill/>
                </a:ln>
                <a:solidFill>
                  <a:schemeClr val="bg1"/>
                </a:solidFill>
                <a:effectLst/>
                <a:latin typeface="Arial Unicode MS"/>
                <a:cs typeface="Arial" panose="020B0604020202020204" pitchFamily="34" charset="0"/>
              </a:rPr>
              <a:t>].</a:t>
            </a:r>
            <a:r>
              <a:rPr kumimoji="0" lang="en-US" altLang="en-US" sz="1600" b="1" i="0" u="none" strike="noStrike" cap="none" normalizeH="0" baseline="0" dirty="0" err="1" smtClean="0">
                <a:ln>
                  <a:noFill/>
                </a:ln>
                <a:solidFill>
                  <a:schemeClr val="bg1"/>
                </a:solidFill>
                <a:effectLst/>
                <a:latin typeface="Arial Unicode MS"/>
                <a:cs typeface="Arial" panose="020B0604020202020204" pitchFamily="34" charset="0"/>
              </a:rPr>
              <a:t>PhuongAn</a:t>
            </a:r>
            <a:r>
              <a:rPr kumimoji="0" lang="en-US" altLang="en-US" sz="1600" b="1" i="0" u="none" strike="noStrike" cap="none" normalizeH="0" baseline="0" dirty="0" smtClean="0">
                <a:ln>
                  <a:noFill/>
                </a:ln>
                <a:solidFill>
                  <a:schemeClr val="bg1"/>
                </a:solidFill>
                <a:effectLst/>
                <a:latin typeface="Arial Unicode MS"/>
                <a:cs typeface="Arial" panose="020B0604020202020204" pitchFamily="34" charset="0"/>
              </a:rPr>
              <a:t> = W / </a:t>
            </a:r>
            <a:r>
              <a:rPr kumimoji="0" lang="en-US" altLang="en-US" sz="1600" b="1" i="0" u="none" strike="noStrike" cap="none" normalizeH="0" baseline="0" dirty="0" err="1" smtClean="0">
                <a:ln>
                  <a:noFill/>
                </a:ln>
                <a:solidFill>
                  <a:schemeClr val="bg1"/>
                </a:solidFill>
                <a:effectLst/>
                <a:latin typeface="Arial Unicode MS"/>
                <a:cs typeface="Arial" panose="020B0604020202020204" pitchFamily="34" charset="0"/>
              </a:rPr>
              <a:t>sp</a:t>
            </a:r>
            <a:r>
              <a:rPr kumimoji="0" lang="en-US" altLang="en-US" sz="1600" b="1" i="0" u="none" strike="noStrike" cap="none" normalizeH="0" baseline="0" dirty="0" smtClean="0">
                <a:ln>
                  <a:noFill/>
                </a:ln>
                <a:solidFill>
                  <a:schemeClr val="bg1"/>
                </a:solidFill>
                <a:effectLst/>
                <a:latin typeface="Arial Unicode MS"/>
                <a:cs typeface="Arial" panose="020B0604020202020204" pitchFamily="34" charset="0"/>
              </a:rPr>
              <a:t>[</a:t>
            </a:r>
            <a:r>
              <a:rPr kumimoji="0" lang="en-US" altLang="en-US" sz="1600" b="1" i="0" u="none" strike="noStrike" cap="none" normalizeH="0" baseline="0" dirty="0" err="1" smtClean="0">
                <a:ln>
                  <a:noFill/>
                </a:ln>
                <a:solidFill>
                  <a:schemeClr val="bg1"/>
                </a:solidFill>
                <a:effectLst/>
                <a:latin typeface="Arial Unicode MS"/>
                <a:cs typeface="Arial" panose="020B0604020202020204" pitchFamily="34" charset="0"/>
              </a:rPr>
              <a:t>i</a:t>
            </a:r>
            <a:r>
              <a:rPr kumimoji="0" lang="en-US" altLang="en-US" sz="1600" b="1" i="0" u="none" strike="noStrike" cap="none" normalizeH="0" baseline="0" dirty="0" smtClean="0">
                <a:ln>
                  <a:noFill/>
                </a:ln>
                <a:solidFill>
                  <a:schemeClr val="bg1"/>
                </a:solidFill>
                <a:effectLst/>
                <a:latin typeface="Arial Unicode MS"/>
                <a:cs typeface="Arial" panose="020B0604020202020204" pitchFamily="34" charset="0"/>
              </a:rPr>
              <a:t>].</a:t>
            </a:r>
            <a:r>
              <a:rPr kumimoji="0" lang="en-US" altLang="en-US" sz="1600" b="1" i="0" u="none" strike="noStrike" cap="none" normalizeH="0" baseline="0" dirty="0" err="1" smtClean="0">
                <a:ln>
                  <a:noFill/>
                </a:ln>
                <a:solidFill>
                  <a:schemeClr val="bg1"/>
                </a:solidFill>
                <a:effectLst/>
                <a:latin typeface="Arial Unicode MS"/>
                <a:cs typeface="Arial" panose="020B0604020202020204" pitchFamily="34" charset="0"/>
              </a:rPr>
              <a:t>TrongLuong</a:t>
            </a:r>
            <a:r>
              <a:rPr kumimoji="0" lang="en-US" altLang="en-US" sz="1600" b="1" i="0" u="none" strike="noStrike" cap="none" normalizeH="0" baseline="0" dirty="0" smtClean="0">
                <a:ln>
                  <a:noFill/>
                </a:ln>
                <a:solidFill>
                  <a:schemeClr val="bg1"/>
                </a:solidFill>
                <a:effectLst/>
                <a:latin typeface="Arial Unicode MS"/>
                <a:cs typeface="Arial" panose="020B0604020202020204" pitchFamily="34" charset="0"/>
              </a:rPr>
              <a:t>;</a:t>
            </a:r>
            <a:endParaRPr kumimoji="0" lang="en-US" altLang="en-US" sz="2000"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bg1"/>
                </a:solidFill>
                <a:effectLst/>
                <a:latin typeface="Arial Unicode MS"/>
                <a:cs typeface="Arial" panose="020B0604020202020204" pitchFamily="34" charset="0"/>
              </a:rPr>
              <a:t>           W -= </a:t>
            </a:r>
            <a:r>
              <a:rPr kumimoji="0" lang="en-US" altLang="en-US" sz="1600" b="1" i="0" u="none" strike="noStrike" cap="none" normalizeH="0" baseline="0" dirty="0" err="1" smtClean="0">
                <a:ln>
                  <a:noFill/>
                </a:ln>
                <a:solidFill>
                  <a:schemeClr val="bg1"/>
                </a:solidFill>
                <a:effectLst/>
                <a:latin typeface="Arial Unicode MS"/>
                <a:cs typeface="Arial" panose="020B0604020202020204" pitchFamily="34" charset="0"/>
              </a:rPr>
              <a:t>sp</a:t>
            </a:r>
            <a:r>
              <a:rPr kumimoji="0" lang="en-US" altLang="en-US" sz="1600" b="1" i="0" u="none" strike="noStrike" cap="none" normalizeH="0" baseline="0" dirty="0" smtClean="0">
                <a:ln>
                  <a:noFill/>
                </a:ln>
                <a:solidFill>
                  <a:schemeClr val="bg1"/>
                </a:solidFill>
                <a:effectLst/>
                <a:latin typeface="Arial Unicode MS"/>
                <a:cs typeface="Arial" panose="020B0604020202020204" pitchFamily="34" charset="0"/>
              </a:rPr>
              <a:t>[</a:t>
            </a:r>
            <a:r>
              <a:rPr kumimoji="0" lang="en-US" altLang="en-US" sz="1600" b="1" i="0" u="none" strike="noStrike" cap="none" normalizeH="0" baseline="0" dirty="0" err="1" smtClean="0">
                <a:ln>
                  <a:noFill/>
                </a:ln>
                <a:solidFill>
                  <a:schemeClr val="bg1"/>
                </a:solidFill>
                <a:effectLst/>
                <a:latin typeface="Arial Unicode MS"/>
                <a:cs typeface="Arial" panose="020B0604020202020204" pitchFamily="34" charset="0"/>
              </a:rPr>
              <a:t>i</a:t>
            </a:r>
            <a:r>
              <a:rPr kumimoji="0" lang="en-US" altLang="en-US" sz="1600" b="1" i="0" u="none" strike="noStrike" cap="none" normalizeH="0" baseline="0" dirty="0" smtClean="0">
                <a:ln>
                  <a:noFill/>
                </a:ln>
                <a:solidFill>
                  <a:schemeClr val="bg1"/>
                </a:solidFill>
                <a:effectLst/>
                <a:latin typeface="Arial Unicode MS"/>
                <a:cs typeface="Arial" panose="020B0604020202020204" pitchFamily="34" charset="0"/>
              </a:rPr>
              <a:t>].</a:t>
            </a:r>
            <a:r>
              <a:rPr kumimoji="0" lang="en-US" altLang="en-US" sz="1600" b="1" i="0" u="none" strike="noStrike" cap="none" normalizeH="0" baseline="0" dirty="0" err="1" smtClean="0">
                <a:ln>
                  <a:noFill/>
                </a:ln>
                <a:solidFill>
                  <a:schemeClr val="bg1"/>
                </a:solidFill>
                <a:effectLst/>
                <a:latin typeface="Arial Unicode MS"/>
                <a:cs typeface="Arial" panose="020B0604020202020204" pitchFamily="34" charset="0"/>
              </a:rPr>
              <a:t>PhuongAn</a:t>
            </a:r>
            <a:r>
              <a:rPr kumimoji="0" lang="en-US" altLang="en-US" sz="1600" b="1" i="0" u="none" strike="noStrike" cap="none" normalizeH="0" baseline="0" dirty="0" smtClean="0">
                <a:ln>
                  <a:noFill/>
                </a:ln>
                <a:solidFill>
                  <a:schemeClr val="bg1"/>
                </a:solidFill>
                <a:effectLst/>
                <a:latin typeface="Arial Unicode MS"/>
                <a:cs typeface="Arial" panose="020B0604020202020204" pitchFamily="34" charset="0"/>
              </a:rPr>
              <a:t> * </a:t>
            </a:r>
            <a:r>
              <a:rPr kumimoji="0" lang="en-US" altLang="en-US" sz="1600" b="1" i="0" u="none" strike="noStrike" cap="none" normalizeH="0" baseline="0" dirty="0" err="1" smtClean="0">
                <a:ln>
                  <a:noFill/>
                </a:ln>
                <a:solidFill>
                  <a:schemeClr val="bg1"/>
                </a:solidFill>
                <a:effectLst/>
                <a:latin typeface="Arial Unicode MS"/>
                <a:cs typeface="Arial" panose="020B0604020202020204" pitchFamily="34" charset="0"/>
              </a:rPr>
              <a:t>sp</a:t>
            </a:r>
            <a:r>
              <a:rPr kumimoji="0" lang="en-US" altLang="en-US" sz="1600" b="1" i="0" u="none" strike="noStrike" cap="none" normalizeH="0" baseline="0" dirty="0" smtClean="0">
                <a:ln>
                  <a:noFill/>
                </a:ln>
                <a:solidFill>
                  <a:schemeClr val="bg1"/>
                </a:solidFill>
                <a:effectLst/>
                <a:latin typeface="Arial Unicode MS"/>
                <a:cs typeface="Arial" panose="020B0604020202020204" pitchFamily="34" charset="0"/>
              </a:rPr>
              <a:t>[</a:t>
            </a:r>
            <a:r>
              <a:rPr kumimoji="0" lang="en-US" altLang="en-US" sz="1600" b="1" i="0" u="none" strike="noStrike" cap="none" normalizeH="0" baseline="0" dirty="0" err="1" smtClean="0">
                <a:ln>
                  <a:noFill/>
                </a:ln>
                <a:solidFill>
                  <a:schemeClr val="bg1"/>
                </a:solidFill>
                <a:effectLst/>
                <a:latin typeface="Arial Unicode MS"/>
                <a:cs typeface="Arial" panose="020B0604020202020204" pitchFamily="34" charset="0"/>
              </a:rPr>
              <a:t>i</a:t>
            </a:r>
            <a:r>
              <a:rPr kumimoji="0" lang="en-US" altLang="en-US" sz="1600" b="1" i="0" u="none" strike="noStrike" cap="none" normalizeH="0" baseline="0" dirty="0" smtClean="0">
                <a:ln>
                  <a:noFill/>
                </a:ln>
                <a:solidFill>
                  <a:schemeClr val="bg1"/>
                </a:solidFill>
                <a:effectLst/>
                <a:latin typeface="Arial Unicode MS"/>
                <a:cs typeface="Arial" panose="020B0604020202020204" pitchFamily="34" charset="0"/>
              </a:rPr>
              <a:t>].</a:t>
            </a:r>
            <a:r>
              <a:rPr kumimoji="0" lang="en-US" altLang="en-US" sz="1600" b="1" i="0" u="none" strike="noStrike" cap="none" normalizeH="0" baseline="0" dirty="0" err="1" smtClean="0">
                <a:ln>
                  <a:noFill/>
                </a:ln>
                <a:solidFill>
                  <a:schemeClr val="bg1"/>
                </a:solidFill>
                <a:effectLst/>
                <a:latin typeface="Arial Unicode MS"/>
                <a:cs typeface="Arial" panose="020B0604020202020204" pitchFamily="34" charset="0"/>
              </a:rPr>
              <a:t>TrongLuong</a:t>
            </a:r>
            <a:r>
              <a:rPr kumimoji="0" lang="en-US" altLang="en-US" sz="1600" b="1" i="0" u="none" strike="noStrike" cap="none" normalizeH="0" baseline="0" dirty="0" smtClean="0">
                <a:ln>
                  <a:noFill/>
                </a:ln>
                <a:solidFill>
                  <a:schemeClr val="bg1"/>
                </a:solidFill>
                <a:effectLst/>
                <a:latin typeface="Arial Unicode MS"/>
                <a:cs typeface="Arial" panose="020B0604020202020204" pitchFamily="34" charset="0"/>
              </a:rPr>
              <a:t>;             </a:t>
            </a:r>
            <a:endParaRPr kumimoji="0" lang="en-US" altLang="en-US" sz="2000"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bg1"/>
                </a:solidFill>
                <a:effectLst/>
                <a:latin typeface="Arial Unicode MS"/>
                <a:cs typeface="Arial" panose="020B0604020202020204" pitchFamily="34" charset="0"/>
              </a:rPr>
              <a:t>     }</a:t>
            </a:r>
            <a:endParaRPr kumimoji="0" lang="en-US" altLang="en-US" sz="2000"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bg1"/>
                </a:solidFill>
                <a:effectLst/>
                <a:latin typeface="Arial Unicode MS"/>
                <a:cs typeface="Arial" panose="020B0604020202020204" pitchFamily="34" charset="0"/>
              </a:rPr>
              <a:t>}</a:t>
            </a:r>
            <a:endParaRPr kumimoji="0" lang="en-US" altLang="en-US" sz="3600" b="1" i="0" u="none" strike="noStrike" cap="none" normalizeH="0" baseline="0" dirty="0" smtClean="0">
              <a:ln>
                <a:noFill/>
              </a:ln>
              <a:solidFill>
                <a:schemeClr val="bg1"/>
              </a:solidFill>
              <a:effectLst/>
            </a:endParaRPr>
          </a:p>
        </p:txBody>
      </p:sp>
      <p:sp>
        <p:nvSpPr>
          <p:cNvPr id="11" name="Rectangle 10"/>
          <p:cNvSpPr/>
          <p:nvPr/>
        </p:nvSpPr>
        <p:spPr>
          <a:xfrm>
            <a:off x="0" y="6469614"/>
            <a:ext cx="2632452" cy="369332"/>
          </a:xfrm>
          <a:prstGeom prst="rect">
            <a:avLst/>
          </a:prstGeom>
        </p:spPr>
        <p:txBody>
          <a:bodyPr wrap="none">
            <a:spAutoFit/>
          </a:bodyPr>
          <a:lstStyle/>
          <a:p>
            <a:r>
              <a:rPr lang="en-US" dirty="0"/>
              <a:t>CS112.L12.KHCL-Nhóm 15</a:t>
            </a:r>
          </a:p>
        </p:txBody>
      </p:sp>
    </p:spTree>
    <p:extLst>
      <p:ext uri="{BB962C8B-B14F-4D97-AF65-F5344CB8AC3E}">
        <p14:creationId xmlns:p14="http://schemas.microsoft.com/office/powerpoint/2010/main" val="66329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028700" indent="-1028700">
              <a:buFont typeface="+mj-lt"/>
              <a:buAutoNum type="romanUcPeriod"/>
            </a:pP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p:sp>
        <p:nvSpPr>
          <p:cNvPr id="4" name="TextBox 3"/>
          <p:cNvSpPr txBox="1"/>
          <p:nvPr/>
        </p:nvSpPr>
        <p:spPr>
          <a:xfrm>
            <a:off x="1097279" y="1854925"/>
            <a:ext cx="3735977" cy="523220"/>
          </a:xfrm>
          <a:prstGeom prst="rect">
            <a:avLst/>
          </a:prstGeom>
          <a:noFill/>
        </p:spPr>
        <p:txBody>
          <a:bodyPr wrap="square" rtlCol="0">
            <a:spAutoFit/>
          </a:bodyPr>
          <a:lstStyle/>
          <a:p>
            <a:r>
              <a:rPr lang="en-US" sz="2800" dirty="0" smtClean="0"/>
              <a:t>3. </a:t>
            </a:r>
            <a:r>
              <a:rPr lang="en-US" sz="2800" dirty="0" err="1" smtClean="0"/>
              <a:t>Phương</a:t>
            </a:r>
            <a:r>
              <a:rPr lang="en-US" sz="2800" dirty="0" smtClean="0"/>
              <a:t> </a:t>
            </a:r>
            <a:r>
              <a:rPr lang="en-US" sz="2800" dirty="0" err="1" smtClean="0"/>
              <a:t>pháp</a:t>
            </a:r>
            <a:r>
              <a:rPr lang="en-US" sz="2800" dirty="0" smtClean="0"/>
              <a:t> </a:t>
            </a:r>
            <a:r>
              <a:rPr lang="en-US" sz="2800" dirty="0" err="1" smtClean="0"/>
              <a:t>cài</a:t>
            </a:r>
            <a:r>
              <a:rPr lang="en-US" sz="2800" dirty="0" smtClean="0"/>
              <a:t> </a:t>
            </a:r>
            <a:r>
              <a:rPr lang="en-US" sz="2800" dirty="0" err="1" smtClean="0"/>
              <a:t>đặt</a:t>
            </a:r>
            <a:endParaRPr lang="en-US" sz="28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9724" y="186668"/>
            <a:ext cx="1756334" cy="1394090"/>
          </a:xfrm>
          <a:prstGeom prst="rect">
            <a:avLst/>
          </a:prstGeom>
        </p:spPr>
      </p:pic>
      <p:sp>
        <p:nvSpPr>
          <p:cNvPr id="16" name="TextBox 15"/>
          <p:cNvSpPr txBox="1"/>
          <p:nvPr/>
        </p:nvSpPr>
        <p:spPr>
          <a:xfrm>
            <a:off x="11586754" y="6457890"/>
            <a:ext cx="605246" cy="400110"/>
          </a:xfrm>
          <a:prstGeom prst="rect">
            <a:avLst/>
          </a:prstGeom>
          <a:noFill/>
        </p:spPr>
        <p:txBody>
          <a:bodyPr wrap="square" rtlCol="0">
            <a:spAutoFit/>
          </a:bodyPr>
          <a:lstStyle/>
          <a:p>
            <a:r>
              <a:rPr lang="en-US" sz="2000" dirty="0" smtClean="0"/>
              <a:t>15</a:t>
            </a:r>
            <a:endParaRPr lang="en-US" sz="2000" dirty="0"/>
          </a:p>
        </p:txBody>
      </p:sp>
      <p:sp>
        <p:nvSpPr>
          <p:cNvPr id="3" name="Rectangle 2"/>
          <p:cNvSpPr/>
          <p:nvPr/>
        </p:nvSpPr>
        <p:spPr>
          <a:xfrm>
            <a:off x="1197427" y="2689199"/>
            <a:ext cx="7271657" cy="1477328"/>
          </a:xfrm>
          <a:prstGeom prst="rect">
            <a:avLst/>
          </a:prstGeom>
        </p:spPr>
        <p:txBody>
          <a:bodyPr wrap="square">
            <a:spAutoFit/>
          </a:bodyPr>
          <a:lstStyle/>
          <a:p>
            <a:r>
              <a:rPr lang="vi-VN" b="1" u="sng">
                <a:latin typeface="arial" panose="020B0604020202020204" pitchFamily="34" charset="0"/>
              </a:rPr>
              <a:t>Chú ý</a:t>
            </a:r>
            <a:r>
              <a:rPr lang="vi-VN">
                <a:latin typeface="arial" panose="020B0604020202020204" pitchFamily="34" charset="0"/>
              </a:rPr>
              <a:t>: có một số biến thể của bài toán cái ba lô như sau:</a:t>
            </a:r>
          </a:p>
          <a:p>
            <a:pPr marL="450215"/>
            <a:r>
              <a:rPr lang="vi-VN">
                <a:latin typeface="arial" panose="020B0604020202020204" pitchFamily="34" charset="0"/>
              </a:rPr>
              <a:t>1.     Mỗi đồ vật i chỉ có một số lượng s</a:t>
            </a:r>
            <a:r>
              <a:rPr lang="vi-VN" baseline="-25000">
                <a:latin typeface="arial" panose="020B0604020202020204" pitchFamily="34" charset="0"/>
              </a:rPr>
              <a:t>i</a:t>
            </a:r>
            <a:r>
              <a:rPr lang="vi-VN">
                <a:latin typeface="arial" panose="020B0604020202020204" pitchFamily="34" charset="0"/>
              </a:rPr>
              <a:t>. Với bài toán này khi lựa chọn vật i ta không được lấy một số lượng vượt quá s</a:t>
            </a:r>
            <a:r>
              <a:rPr lang="vi-VN" baseline="-25000">
                <a:latin typeface="arial" panose="020B0604020202020204" pitchFamily="34" charset="0"/>
              </a:rPr>
              <a:t>i</a:t>
            </a:r>
            <a:r>
              <a:rPr lang="vi-VN">
                <a:latin typeface="arial" panose="020B0604020202020204" pitchFamily="34" charset="0"/>
              </a:rPr>
              <a:t>.</a:t>
            </a:r>
          </a:p>
          <a:p>
            <a:pPr marL="450215"/>
            <a:r>
              <a:rPr lang="vi-VN">
                <a:latin typeface="arial" panose="020B0604020202020204" pitchFamily="34" charset="0"/>
              </a:rPr>
              <a:t>2.     Mỗi đồ vật chỉ có một cái. Với bài toán này thì với mỗi đồ vật ta chỉ có thể chọn hoặc không chọn.</a:t>
            </a:r>
            <a:endParaRPr lang="vi-VN" dirty="0">
              <a:latin typeface="arial" panose="020B0604020202020204" pitchFamily="34" charset="0"/>
            </a:endParaRPr>
          </a:p>
        </p:txBody>
      </p:sp>
      <p:sp>
        <p:nvSpPr>
          <p:cNvPr id="5" name="Rectangle 4"/>
          <p:cNvSpPr/>
          <p:nvPr/>
        </p:nvSpPr>
        <p:spPr>
          <a:xfrm>
            <a:off x="1197426" y="4166526"/>
            <a:ext cx="8177895" cy="923330"/>
          </a:xfrm>
          <a:prstGeom prst="rect">
            <a:avLst/>
          </a:prstGeom>
        </p:spPr>
        <p:txBody>
          <a:bodyPr wrap="square">
            <a:spAutoFit/>
          </a:bodyPr>
          <a:lstStyle/>
          <a:p>
            <a:r>
              <a:rPr lang="en-US" b="1" dirty="0" err="1" smtClean="0">
                <a:latin typeface="arial" panose="020B0604020202020204" pitchFamily="34" charset="0"/>
              </a:rPr>
              <a:t>Điều</a:t>
            </a:r>
            <a:r>
              <a:rPr lang="en-US" b="1" dirty="0" smtClean="0">
                <a:latin typeface="arial" panose="020B0604020202020204" pitchFamily="34" charset="0"/>
              </a:rPr>
              <a:t> </a:t>
            </a:r>
            <a:r>
              <a:rPr lang="en-US" b="1" dirty="0" err="1" smtClean="0">
                <a:latin typeface="arial" panose="020B0604020202020204" pitchFamily="34" charset="0"/>
              </a:rPr>
              <a:t>kiện</a:t>
            </a:r>
            <a:r>
              <a:rPr lang="en-US" b="1" dirty="0" smtClean="0">
                <a:latin typeface="arial" panose="020B0604020202020204" pitchFamily="34" charset="0"/>
              </a:rPr>
              <a:t> </a:t>
            </a:r>
            <a:r>
              <a:rPr lang="en-US" b="1" dirty="0" err="1" smtClean="0">
                <a:latin typeface="arial" panose="020B0604020202020204" pitchFamily="34" charset="0"/>
              </a:rPr>
              <a:t>để</a:t>
            </a:r>
            <a:r>
              <a:rPr lang="en-US" b="1" dirty="0" smtClean="0">
                <a:latin typeface="arial" panose="020B0604020202020204" pitchFamily="34" charset="0"/>
              </a:rPr>
              <a:t> </a:t>
            </a:r>
            <a:r>
              <a:rPr lang="en-US" b="1" dirty="0" err="1" smtClean="0">
                <a:latin typeface="arial" panose="020B0604020202020204" pitchFamily="34" charset="0"/>
              </a:rPr>
              <a:t>bài</a:t>
            </a:r>
            <a:r>
              <a:rPr lang="en-US" b="1" dirty="0" smtClean="0">
                <a:latin typeface="arial" panose="020B0604020202020204" pitchFamily="34" charset="0"/>
              </a:rPr>
              <a:t> </a:t>
            </a:r>
            <a:r>
              <a:rPr lang="en-US" b="1" dirty="0" err="1" smtClean="0">
                <a:latin typeface="arial" panose="020B0604020202020204" pitchFamily="34" charset="0"/>
              </a:rPr>
              <a:t>toán</a:t>
            </a:r>
            <a:r>
              <a:rPr lang="en-US" b="1" dirty="0" smtClean="0">
                <a:latin typeface="arial" panose="020B0604020202020204" pitchFamily="34" charset="0"/>
              </a:rPr>
              <a:t> </a:t>
            </a:r>
            <a:r>
              <a:rPr lang="en-US" b="1" dirty="0" err="1" smtClean="0">
                <a:latin typeface="arial" panose="020B0604020202020204" pitchFamily="34" charset="0"/>
              </a:rPr>
              <a:t>có</a:t>
            </a:r>
            <a:r>
              <a:rPr lang="en-US" b="1" dirty="0" smtClean="0">
                <a:latin typeface="arial" panose="020B0604020202020204" pitchFamily="34" charset="0"/>
              </a:rPr>
              <a:t> </a:t>
            </a:r>
            <a:r>
              <a:rPr lang="en-US" b="1" dirty="0" err="1" smtClean="0">
                <a:latin typeface="arial" panose="020B0604020202020204" pitchFamily="34" charset="0"/>
              </a:rPr>
              <a:t>thể</a:t>
            </a:r>
            <a:r>
              <a:rPr lang="en-US" b="1" dirty="0" smtClean="0">
                <a:latin typeface="arial" panose="020B0604020202020204" pitchFamily="34" charset="0"/>
              </a:rPr>
              <a:t> </a:t>
            </a:r>
            <a:r>
              <a:rPr lang="en-US" b="1" dirty="0" err="1" smtClean="0">
                <a:latin typeface="arial" panose="020B0604020202020204" pitchFamily="34" charset="0"/>
              </a:rPr>
              <a:t>giải</a:t>
            </a:r>
            <a:r>
              <a:rPr lang="en-US" b="1" dirty="0" smtClean="0">
                <a:latin typeface="arial" panose="020B0604020202020204" pitchFamily="34" charset="0"/>
              </a:rPr>
              <a:t> </a:t>
            </a:r>
            <a:r>
              <a:rPr lang="en-US" b="1" dirty="0" err="1" smtClean="0">
                <a:latin typeface="arial" panose="020B0604020202020204" pitchFamily="34" charset="0"/>
              </a:rPr>
              <a:t>bằng</a:t>
            </a:r>
            <a:r>
              <a:rPr lang="en-US" b="1" dirty="0" smtClean="0">
                <a:latin typeface="arial" panose="020B0604020202020204" pitchFamily="34" charset="0"/>
              </a:rPr>
              <a:t> </a:t>
            </a:r>
            <a:r>
              <a:rPr lang="en-US" b="1" dirty="0" err="1" smtClean="0">
                <a:latin typeface="arial" panose="020B0604020202020204" pitchFamily="34" charset="0"/>
              </a:rPr>
              <a:t>phương</a:t>
            </a:r>
            <a:r>
              <a:rPr lang="en-US" b="1" dirty="0" smtClean="0">
                <a:latin typeface="arial" panose="020B0604020202020204" pitchFamily="34" charset="0"/>
              </a:rPr>
              <a:t> </a:t>
            </a:r>
            <a:r>
              <a:rPr lang="en-US" b="1" dirty="0" err="1" smtClean="0">
                <a:latin typeface="arial" panose="020B0604020202020204" pitchFamily="34" charset="0"/>
              </a:rPr>
              <a:t>pháp</a:t>
            </a:r>
            <a:r>
              <a:rPr lang="en-US" b="1" dirty="0" smtClean="0">
                <a:latin typeface="arial" panose="020B0604020202020204" pitchFamily="34" charset="0"/>
              </a:rPr>
              <a:t> </a:t>
            </a:r>
            <a:r>
              <a:rPr lang="en-US" b="1" dirty="0" err="1" smtClean="0">
                <a:latin typeface="arial" panose="020B0604020202020204" pitchFamily="34" charset="0"/>
              </a:rPr>
              <a:t>Tham</a:t>
            </a:r>
            <a:r>
              <a:rPr lang="en-US" b="1" dirty="0" smtClean="0">
                <a:latin typeface="arial" panose="020B0604020202020204" pitchFamily="34" charset="0"/>
              </a:rPr>
              <a:t> lam </a:t>
            </a:r>
            <a:r>
              <a:rPr lang="en-US" b="1" dirty="0" err="1" smtClean="0">
                <a:latin typeface="arial" panose="020B0604020202020204" pitchFamily="34" charset="0"/>
              </a:rPr>
              <a:t>là</a:t>
            </a:r>
            <a:r>
              <a:rPr lang="en-US" b="1" dirty="0" smtClean="0">
                <a:latin typeface="arial" panose="020B0604020202020204" pitchFamily="34" charset="0"/>
              </a:rPr>
              <a:t> </a:t>
            </a:r>
            <a:r>
              <a:rPr lang="en-US" b="1" dirty="0" err="1" smtClean="0">
                <a:latin typeface="arial" panose="020B0604020202020204" pitchFamily="34" charset="0"/>
              </a:rPr>
              <a:t>chúng</a:t>
            </a:r>
            <a:r>
              <a:rPr lang="en-US" b="1" dirty="0" smtClean="0">
                <a:latin typeface="arial" panose="020B0604020202020204" pitchFamily="34" charset="0"/>
              </a:rPr>
              <a:t> </a:t>
            </a:r>
            <a:r>
              <a:rPr lang="en-US" b="1" dirty="0" err="1" smtClean="0">
                <a:latin typeface="arial" panose="020B0604020202020204" pitchFamily="34" charset="0"/>
              </a:rPr>
              <a:t>phải</a:t>
            </a:r>
            <a:r>
              <a:rPr lang="en-US" b="1" dirty="0" smtClean="0">
                <a:latin typeface="arial" panose="020B0604020202020204" pitchFamily="34" charset="0"/>
              </a:rPr>
              <a:t> </a:t>
            </a:r>
            <a:r>
              <a:rPr lang="en-US" b="1" dirty="0" err="1" smtClean="0">
                <a:latin typeface="arial" panose="020B0604020202020204" pitchFamily="34" charset="0"/>
              </a:rPr>
              <a:t>thuộc</a:t>
            </a:r>
            <a:r>
              <a:rPr lang="en-US" b="1" dirty="0" smtClean="0">
                <a:latin typeface="arial" panose="020B0604020202020204" pitchFamily="34" charset="0"/>
              </a:rPr>
              <a:t> </a:t>
            </a:r>
            <a:r>
              <a:rPr lang="en-US" b="1" dirty="0" err="1" smtClean="0">
                <a:latin typeface="arial" panose="020B0604020202020204" pitchFamily="34" charset="0"/>
              </a:rPr>
              <a:t>lơp</a:t>
            </a:r>
            <a:r>
              <a:rPr lang="en-US" b="1" dirty="0" smtClean="0">
                <a:latin typeface="arial" panose="020B0604020202020204" pitchFamily="34" charset="0"/>
              </a:rPr>
              <a:t> </a:t>
            </a:r>
            <a:r>
              <a:rPr lang="en-US" b="1" dirty="0" err="1" smtClean="0">
                <a:latin typeface="arial" panose="020B0604020202020204" pitchFamily="34" charset="0"/>
              </a:rPr>
              <a:t>các</a:t>
            </a:r>
            <a:r>
              <a:rPr lang="en-US" b="1" dirty="0" smtClean="0">
                <a:latin typeface="arial" panose="020B0604020202020204" pitchFamily="34" charset="0"/>
              </a:rPr>
              <a:t> </a:t>
            </a:r>
            <a:r>
              <a:rPr lang="en-US" b="1" dirty="0" err="1" smtClean="0">
                <a:latin typeface="arial" panose="020B0604020202020204" pitchFamily="34" charset="0"/>
              </a:rPr>
              <a:t>bài</a:t>
            </a:r>
            <a:r>
              <a:rPr lang="en-US" b="1" dirty="0" smtClean="0">
                <a:latin typeface="arial" panose="020B0604020202020204" pitchFamily="34" charset="0"/>
              </a:rPr>
              <a:t> </a:t>
            </a:r>
            <a:r>
              <a:rPr lang="en-US" b="1" dirty="0" err="1" smtClean="0">
                <a:latin typeface="arial" panose="020B0604020202020204" pitchFamily="34" charset="0"/>
              </a:rPr>
              <a:t>toán</a:t>
            </a:r>
            <a:r>
              <a:rPr lang="en-US" b="1" dirty="0" smtClean="0">
                <a:latin typeface="arial" panose="020B0604020202020204" pitchFamily="34" charset="0"/>
              </a:rPr>
              <a:t> </a:t>
            </a:r>
            <a:r>
              <a:rPr lang="en-US" b="1" dirty="0" err="1" smtClean="0">
                <a:latin typeface="arial" panose="020B0604020202020204" pitchFamily="34" charset="0"/>
              </a:rPr>
              <a:t>tối</a:t>
            </a:r>
            <a:r>
              <a:rPr lang="en-US" b="1" dirty="0" smtClean="0">
                <a:latin typeface="arial" panose="020B0604020202020204" pitchFamily="34" charset="0"/>
              </a:rPr>
              <a:t> </a:t>
            </a:r>
            <a:r>
              <a:rPr lang="en-US" b="1" dirty="0" err="1" smtClean="0">
                <a:latin typeface="arial" panose="020B0604020202020204" pitchFamily="34" charset="0"/>
              </a:rPr>
              <a:t>ưu</a:t>
            </a:r>
            <a:r>
              <a:rPr lang="en-US" b="1" dirty="0" smtClean="0">
                <a:latin typeface="arial" panose="020B0604020202020204" pitchFamily="34" charset="0"/>
              </a:rPr>
              <a:t> </a:t>
            </a:r>
            <a:r>
              <a:rPr lang="en-US" b="1" dirty="0" err="1" smtClean="0">
                <a:latin typeface="arial" panose="020B0604020202020204" pitchFamily="34" charset="0"/>
              </a:rPr>
              <a:t>tổ</a:t>
            </a:r>
            <a:r>
              <a:rPr lang="en-US" b="1" dirty="0" smtClean="0">
                <a:latin typeface="arial" panose="020B0604020202020204" pitchFamily="34" charset="0"/>
              </a:rPr>
              <a:t> </a:t>
            </a:r>
            <a:r>
              <a:rPr lang="en-US" b="1" dirty="0" err="1" smtClean="0">
                <a:latin typeface="arial" panose="020B0604020202020204" pitchFamily="34" charset="0"/>
              </a:rPr>
              <a:t>hợp</a:t>
            </a:r>
            <a:r>
              <a:rPr lang="en-US" b="1" dirty="0" smtClean="0">
                <a:latin typeface="arial" panose="020B0604020202020204" pitchFamily="34" charset="0"/>
              </a:rPr>
              <a:t> </a:t>
            </a:r>
            <a:r>
              <a:rPr lang="en-US" b="1" dirty="0" err="1" smtClean="0">
                <a:latin typeface="arial" panose="020B0604020202020204" pitchFamily="34" charset="0"/>
              </a:rPr>
              <a:t>là</a:t>
            </a:r>
            <a:r>
              <a:rPr lang="en-US" b="1" dirty="0" smtClean="0">
                <a:latin typeface="arial" panose="020B0604020202020204" pitchFamily="34" charset="0"/>
              </a:rPr>
              <a:t> </a:t>
            </a:r>
            <a:r>
              <a:rPr lang="en-US" b="1" dirty="0" err="1" smtClean="0">
                <a:latin typeface="arial" panose="020B0604020202020204" pitchFamily="34" charset="0"/>
              </a:rPr>
              <a:t>một</a:t>
            </a:r>
            <a:r>
              <a:rPr lang="en-US" b="1" dirty="0" smtClean="0">
                <a:latin typeface="arial" panose="020B0604020202020204" pitchFamily="34" charset="0"/>
              </a:rPr>
              <a:t> </a:t>
            </a:r>
            <a:r>
              <a:rPr lang="en-US" b="1" dirty="0" err="1" smtClean="0">
                <a:latin typeface="arial" panose="020B0604020202020204" pitchFamily="34" charset="0"/>
              </a:rPr>
              <a:t>trường</a:t>
            </a:r>
            <a:r>
              <a:rPr lang="en-US" b="1" dirty="0" smtClean="0">
                <a:latin typeface="arial" panose="020B0604020202020204" pitchFamily="34" charset="0"/>
              </a:rPr>
              <a:t> </a:t>
            </a:r>
            <a:r>
              <a:rPr lang="en-US" b="1" dirty="0" err="1" smtClean="0">
                <a:latin typeface="arial" panose="020B0604020202020204" pitchFamily="34" charset="0"/>
              </a:rPr>
              <a:t>hợp</a:t>
            </a:r>
            <a:r>
              <a:rPr lang="en-US" b="1" dirty="0" smtClean="0">
                <a:latin typeface="arial" panose="020B0604020202020204" pitchFamily="34" charset="0"/>
              </a:rPr>
              <a:t> </a:t>
            </a:r>
            <a:r>
              <a:rPr lang="en-US" b="1" dirty="0" err="1" smtClean="0">
                <a:latin typeface="arial" panose="020B0604020202020204" pitchFamily="34" charset="0"/>
              </a:rPr>
              <a:t>riêng</a:t>
            </a:r>
            <a:r>
              <a:rPr lang="en-US" b="1" dirty="0" smtClean="0">
                <a:latin typeface="arial" panose="020B0604020202020204" pitchFamily="34" charset="0"/>
              </a:rPr>
              <a:t> </a:t>
            </a:r>
            <a:r>
              <a:rPr lang="en-US" b="1" dirty="0" err="1" smtClean="0">
                <a:latin typeface="arial" panose="020B0604020202020204" pitchFamily="34" charset="0"/>
              </a:rPr>
              <a:t>của</a:t>
            </a:r>
            <a:r>
              <a:rPr lang="en-US" b="1" dirty="0" smtClean="0">
                <a:latin typeface="arial" panose="020B0604020202020204" pitchFamily="34" charset="0"/>
              </a:rPr>
              <a:t> </a:t>
            </a:r>
            <a:r>
              <a:rPr lang="en-US" b="1" dirty="0" err="1" smtClean="0">
                <a:latin typeface="arial" panose="020B0604020202020204" pitchFamily="34" charset="0"/>
              </a:rPr>
              <a:t>bài</a:t>
            </a:r>
            <a:r>
              <a:rPr lang="en-US" b="1" dirty="0" smtClean="0">
                <a:latin typeface="arial" panose="020B0604020202020204" pitchFamily="34" charset="0"/>
              </a:rPr>
              <a:t> </a:t>
            </a:r>
            <a:r>
              <a:rPr lang="en-US" b="1" dirty="0" err="1" smtClean="0">
                <a:latin typeface="arial" panose="020B0604020202020204" pitchFamily="34" charset="0"/>
              </a:rPr>
              <a:t>toán</a:t>
            </a:r>
            <a:r>
              <a:rPr lang="en-US" b="1" dirty="0" smtClean="0">
                <a:latin typeface="arial" panose="020B0604020202020204" pitchFamily="34" charset="0"/>
              </a:rPr>
              <a:t> </a:t>
            </a:r>
            <a:r>
              <a:rPr lang="en-US" b="1" dirty="0" err="1" smtClean="0">
                <a:latin typeface="arial" panose="020B0604020202020204" pitchFamily="34" charset="0"/>
              </a:rPr>
              <a:t>tối</a:t>
            </a:r>
            <a:r>
              <a:rPr lang="en-US" b="1" dirty="0" smtClean="0">
                <a:latin typeface="arial" panose="020B0604020202020204" pitchFamily="34" charset="0"/>
              </a:rPr>
              <a:t> </a:t>
            </a:r>
            <a:r>
              <a:rPr lang="en-US" b="1" dirty="0" err="1" smtClean="0">
                <a:latin typeface="arial" panose="020B0604020202020204" pitchFamily="34" charset="0"/>
              </a:rPr>
              <a:t>ưu</a:t>
            </a:r>
            <a:r>
              <a:rPr lang="en-US" b="1" dirty="0" smtClean="0">
                <a:latin typeface="arial" panose="020B0604020202020204" pitchFamily="34" charset="0"/>
              </a:rPr>
              <a:t>.</a:t>
            </a:r>
            <a:endParaRPr lang="vi-VN" dirty="0">
              <a:latin typeface="arial" panose="020B0604020202020204" pitchFamily="34" charset="0"/>
            </a:endParaRPr>
          </a:p>
        </p:txBody>
      </p:sp>
      <p:sp>
        <p:nvSpPr>
          <p:cNvPr id="9" name="Rectangle 8"/>
          <p:cNvSpPr/>
          <p:nvPr/>
        </p:nvSpPr>
        <p:spPr>
          <a:xfrm>
            <a:off x="0" y="6469614"/>
            <a:ext cx="2632452" cy="369332"/>
          </a:xfrm>
          <a:prstGeom prst="rect">
            <a:avLst/>
          </a:prstGeom>
        </p:spPr>
        <p:txBody>
          <a:bodyPr wrap="none">
            <a:spAutoFit/>
          </a:bodyPr>
          <a:lstStyle/>
          <a:p>
            <a:r>
              <a:rPr lang="en-US" dirty="0"/>
              <a:t>CS112.L12.KHCL-Nhóm 15</a:t>
            </a:r>
          </a:p>
        </p:txBody>
      </p:sp>
    </p:spTree>
    <p:extLst>
      <p:ext uri="{BB962C8B-B14F-4D97-AF65-F5344CB8AC3E}">
        <p14:creationId xmlns:p14="http://schemas.microsoft.com/office/powerpoint/2010/main" val="1633372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028700" indent="-1028700">
              <a:buFont typeface="+mj-lt"/>
              <a:buAutoNum type="romanUcPeriod"/>
            </a:pP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p:sp>
        <p:nvSpPr>
          <p:cNvPr id="4" name="TextBox 3"/>
          <p:cNvSpPr txBox="1"/>
          <p:nvPr/>
        </p:nvSpPr>
        <p:spPr>
          <a:xfrm>
            <a:off x="1097279" y="1854925"/>
            <a:ext cx="3735977" cy="523220"/>
          </a:xfrm>
          <a:prstGeom prst="rect">
            <a:avLst/>
          </a:prstGeom>
          <a:noFill/>
        </p:spPr>
        <p:txBody>
          <a:bodyPr wrap="square" rtlCol="0">
            <a:spAutoFit/>
          </a:bodyPr>
          <a:lstStyle/>
          <a:p>
            <a:r>
              <a:rPr lang="en-US" sz="2800" dirty="0" smtClean="0"/>
              <a:t>3. </a:t>
            </a:r>
            <a:r>
              <a:rPr lang="en-US" sz="2800" dirty="0" err="1" smtClean="0"/>
              <a:t>Phương</a:t>
            </a:r>
            <a:r>
              <a:rPr lang="en-US" sz="2800" dirty="0" smtClean="0"/>
              <a:t> </a:t>
            </a:r>
            <a:r>
              <a:rPr lang="en-US" sz="2800" dirty="0" err="1" smtClean="0"/>
              <a:t>pháp</a:t>
            </a:r>
            <a:r>
              <a:rPr lang="en-US" sz="2800" dirty="0" smtClean="0"/>
              <a:t> </a:t>
            </a:r>
            <a:r>
              <a:rPr lang="en-US" sz="2800" dirty="0" err="1" smtClean="0"/>
              <a:t>cài</a:t>
            </a:r>
            <a:r>
              <a:rPr lang="en-US" sz="2800" dirty="0" smtClean="0"/>
              <a:t> </a:t>
            </a:r>
            <a:r>
              <a:rPr lang="en-US" sz="2800" dirty="0" err="1" smtClean="0"/>
              <a:t>đặt</a:t>
            </a:r>
            <a:endParaRPr lang="en-US" sz="28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9724" y="186668"/>
            <a:ext cx="1756334" cy="1394090"/>
          </a:xfrm>
          <a:prstGeom prst="rect">
            <a:avLst/>
          </a:prstGeom>
        </p:spPr>
      </p:pic>
      <p:sp>
        <p:nvSpPr>
          <p:cNvPr id="16" name="TextBox 15"/>
          <p:cNvSpPr txBox="1"/>
          <p:nvPr/>
        </p:nvSpPr>
        <p:spPr>
          <a:xfrm>
            <a:off x="11643361" y="6438836"/>
            <a:ext cx="548639" cy="400110"/>
          </a:xfrm>
          <a:prstGeom prst="rect">
            <a:avLst/>
          </a:prstGeom>
          <a:noFill/>
        </p:spPr>
        <p:txBody>
          <a:bodyPr wrap="square" rtlCol="0">
            <a:spAutoFit/>
          </a:bodyPr>
          <a:lstStyle/>
          <a:p>
            <a:r>
              <a:rPr lang="en-US" sz="2000" dirty="0" smtClean="0"/>
              <a:t>16</a:t>
            </a:r>
            <a:endParaRPr lang="en-US" sz="2000" dirty="0"/>
          </a:p>
        </p:txBody>
      </p:sp>
      <p:sp>
        <p:nvSpPr>
          <p:cNvPr id="5" name="Rectangle 4"/>
          <p:cNvSpPr/>
          <p:nvPr/>
        </p:nvSpPr>
        <p:spPr>
          <a:xfrm>
            <a:off x="1197427" y="2551292"/>
            <a:ext cx="8177895" cy="2031325"/>
          </a:xfrm>
          <a:prstGeom prst="rect">
            <a:avLst/>
          </a:prstGeom>
        </p:spPr>
        <p:txBody>
          <a:bodyPr wrap="square">
            <a:spAutoFit/>
          </a:bodyPr>
          <a:lstStyle/>
          <a:p>
            <a:r>
              <a:rPr lang="en-US" dirty="0" err="1" smtClean="0">
                <a:latin typeface="arial" panose="020B0604020202020204" pitchFamily="34" charset="0"/>
              </a:rPr>
              <a:t>Các</a:t>
            </a:r>
            <a:r>
              <a:rPr lang="en-US" dirty="0" smtClean="0">
                <a:latin typeface="arial" panose="020B0604020202020204" pitchFamily="34" charset="0"/>
              </a:rPr>
              <a:t> </a:t>
            </a:r>
            <a:r>
              <a:rPr lang="en-US" dirty="0" err="1" smtClean="0">
                <a:latin typeface="arial" panose="020B0604020202020204" pitchFamily="34" charset="0"/>
              </a:rPr>
              <a:t>bài</a:t>
            </a:r>
            <a:r>
              <a:rPr lang="en-US" dirty="0" smtClean="0">
                <a:latin typeface="arial" panose="020B0604020202020204" pitchFamily="34" charset="0"/>
              </a:rPr>
              <a:t> </a:t>
            </a:r>
            <a:r>
              <a:rPr lang="en-US" dirty="0" err="1" smtClean="0">
                <a:latin typeface="arial" panose="020B0604020202020204" pitchFamily="34" charset="0"/>
              </a:rPr>
              <a:t>toán</a:t>
            </a:r>
            <a:r>
              <a:rPr lang="en-US" dirty="0" smtClean="0">
                <a:latin typeface="arial" panose="020B0604020202020204" pitchFamily="34" charset="0"/>
              </a:rPr>
              <a:t> </a:t>
            </a:r>
            <a:r>
              <a:rPr lang="en-US" dirty="0" err="1" smtClean="0">
                <a:latin typeface="arial" panose="020B0604020202020204" pitchFamily="34" charset="0"/>
              </a:rPr>
              <a:t>tối</a:t>
            </a:r>
            <a:r>
              <a:rPr lang="en-US" dirty="0" smtClean="0">
                <a:latin typeface="arial" panose="020B0604020202020204" pitchFamily="34" charset="0"/>
              </a:rPr>
              <a:t> </a:t>
            </a:r>
            <a:r>
              <a:rPr lang="en-US" dirty="0" err="1" smtClean="0">
                <a:latin typeface="arial" panose="020B0604020202020204" pitchFamily="34" charset="0"/>
              </a:rPr>
              <a:t>ưu</a:t>
            </a:r>
            <a:r>
              <a:rPr lang="en-US" dirty="0" smtClean="0">
                <a:latin typeface="arial" panose="020B0604020202020204" pitchFamily="34" charset="0"/>
              </a:rPr>
              <a:t> </a:t>
            </a:r>
            <a:r>
              <a:rPr lang="en-US" dirty="0" err="1" smtClean="0">
                <a:latin typeface="arial" panose="020B0604020202020204" pitchFamily="34" charset="0"/>
              </a:rPr>
              <a:t>là</a:t>
            </a:r>
            <a:r>
              <a:rPr lang="en-US" dirty="0" smtClean="0">
                <a:latin typeface="arial" panose="020B0604020202020204" pitchFamily="34" charset="0"/>
              </a:rPr>
              <a:t> </a:t>
            </a:r>
            <a:r>
              <a:rPr lang="en-US" dirty="0" err="1" smtClean="0">
                <a:latin typeface="arial" panose="020B0604020202020204" pitchFamily="34" charset="0"/>
              </a:rPr>
              <a:t>các</a:t>
            </a:r>
            <a:r>
              <a:rPr lang="en-US" dirty="0" smtClean="0">
                <a:latin typeface="arial" panose="020B0604020202020204" pitchFamily="34" charset="0"/>
              </a:rPr>
              <a:t> </a:t>
            </a:r>
            <a:r>
              <a:rPr lang="en-US" dirty="0" err="1" smtClean="0">
                <a:latin typeface="arial" panose="020B0604020202020204" pitchFamily="34" charset="0"/>
              </a:rPr>
              <a:t>bài</a:t>
            </a:r>
            <a:r>
              <a:rPr lang="en-US" dirty="0" smtClean="0">
                <a:latin typeface="arial" panose="020B0604020202020204" pitchFamily="34" charset="0"/>
              </a:rPr>
              <a:t> </a:t>
            </a:r>
            <a:r>
              <a:rPr lang="en-US" dirty="0" err="1" smtClean="0">
                <a:latin typeface="arial" panose="020B0604020202020204" pitchFamily="34" charset="0"/>
              </a:rPr>
              <a:t>toán</a:t>
            </a:r>
            <a:r>
              <a:rPr lang="en-US" dirty="0" smtClean="0">
                <a:latin typeface="arial" panose="020B0604020202020204" pitchFamily="34" charset="0"/>
              </a:rPr>
              <a:t> </a:t>
            </a:r>
            <a:r>
              <a:rPr lang="en-US" dirty="0" err="1" smtClean="0">
                <a:latin typeface="arial" panose="020B0604020202020204" pitchFamily="34" charset="0"/>
              </a:rPr>
              <a:t>có</a:t>
            </a:r>
            <a:r>
              <a:rPr lang="en-US" dirty="0" smtClean="0">
                <a:latin typeface="arial" panose="020B0604020202020204" pitchFamily="34" charset="0"/>
              </a:rPr>
              <a:t> </a:t>
            </a:r>
            <a:r>
              <a:rPr lang="en-US" dirty="0" err="1" smtClean="0">
                <a:latin typeface="arial" panose="020B0604020202020204" pitchFamily="34" charset="0"/>
              </a:rPr>
              <a:t>dạng</a:t>
            </a:r>
            <a:r>
              <a:rPr lang="en-US" dirty="0" smtClean="0">
                <a:latin typeface="arial" panose="020B0604020202020204" pitchFamily="34" charset="0"/>
              </a:rPr>
              <a:t> </a:t>
            </a:r>
            <a:r>
              <a:rPr lang="en-US" dirty="0" err="1" smtClean="0">
                <a:latin typeface="arial" panose="020B0604020202020204" pitchFamily="34" charset="0"/>
              </a:rPr>
              <a:t>tổng</a:t>
            </a:r>
            <a:r>
              <a:rPr lang="en-US" dirty="0" smtClean="0">
                <a:latin typeface="arial" panose="020B0604020202020204" pitchFamily="34" charset="0"/>
              </a:rPr>
              <a:t> </a:t>
            </a:r>
            <a:r>
              <a:rPr lang="en-US" dirty="0" err="1" smtClean="0">
                <a:latin typeface="arial" panose="020B0604020202020204" pitchFamily="34" charset="0"/>
              </a:rPr>
              <a:t>quát</a:t>
            </a:r>
            <a:r>
              <a:rPr lang="en-US" dirty="0" smtClean="0">
                <a:latin typeface="arial" panose="020B0604020202020204" pitchFamily="34" charset="0"/>
              </a:rPr>
              <a:t> </a:t>
            </a:r>
            <a:r>
              <a:rPr lang="en-US" dirty="0" err="1" smtClean="0">
                <a:latin typeface="arial" panose="020B0604020202020204" pitchFamily="34" charset="0"/>
              </a:rPr>
              <a:t>như</a:t>
            </a:r>
            <a:r>
              <a:rPr lang="en-US" dirty="0" smtClean="0">
                <a:latin typeface="arial" panose="020B0604020202020204" pitchFamily="34" charset="0"/>
              </a:rPr>
              <a:t> </a:t>
            </a:r>
            <a:r>
              <a:rPr lang="en-US" dirty="0" err="1" smtClean="0">
                <a:latin typeface="arial" panose="020B0604020202020204" pitchFamily="34" charset="0"/>
              </a:rPr>
              <a:t>sau</a:t>
            </a:r>
            <a:r>
              <a:rPr lang="en-US" dirty="0" smtClean="0">
                <a:latin typeface="arial" panose="020B0604020202020204" pitchFamily="34" charset="0"/>
              </a:rPr>
              <a:t>:</a:t>
            </a:r>
          </a:p>
          <a:p>
            <a:pPr marL="285750" indent="-285750">
              <a:buFont typeface="Arial" panose="020B0604020202020204" pitchFamily="34" charset="0"/>
              <a:buChar char="•"/>
            </a:pPr>
            <a:r>
              <a:rPr lang="en-US" dirty="0" err="1" smtClean="0">
                <a:latin typeface="arial" panose="020B0604020202020204" pitchFamily="34" charset="0"/>
              </a:rPr>
              <a:t>Hàm</a:t>
            </a:r>
            <a:r>
              <a:rPr lang="en-US" dirty="0" smtClean="0">
                <a:latin typeface="arial" panose="020B0604020202020204" pitchFamily="34" charset="0"/>
              </a:rPr>
              <a:t> f(X) </a:t>
            </a:r>
            <a:r>
              <a:rPr lang="en-US" dirty="0" err="1" smtClean="0">
                <a:latin typeface="arial" panose="020B0604020202020204" pitchFamily="34" charset="0"/>
              </a:rPr>
              <a:t>được</a:t>
            </a:r>
            <a:r>
              <a:rPr lang="en-US" dirty="0" smtClean="0">
                <a:latin typeface="arial" panose="020B0604020202020204" pitchFamily="34" charset="0"/>
              </a:rPr>
              <a:t> </a:t>
            </a:r>
            <a:r>
              <a:rPr lang="en-US" dirty="0" err="1" smtClean="0">
                <a:latin typeface="arial" panose="020B0604020202020204" pitchFamily="34" charset="0"/>
              </a:rPr>
              <a:t>gọi</a:t>
            </a:r>
            <a:r>
              <a:rPr lang="en-US" dirty="0" smtClean="0">
                <a:latin typeface="arial" panose="020B0604020202020204" pitchFamily="34" charset="0"/>
              </a:rPr>
              <a:t> </a:t>
            </a:r>
            <a:r>
              <a:rPr lang="en-US" dirty="0" err="1" smtClean="0">
                <a:latin typeface="arial" panose="020B0604020202020204" pitchFamily="34" charset="0"/>
              </a:rPr>
              <a:t>là</a:t>
            </a:r>
            <a:r>
              <a:rPr lang="en-US" dirty="0" smtClean="0">
                <a:latin typeface="arial" panose="020B0604020202020204" pitchFamily="34" charset="0"/>
              </a:rPr>
              <a:t> </a:t>
            </a:r>
            <a:r>
              <a:rPr lang="en-US" dirty="0" err="1" smtClean="0">
                <a:latin typeface="arial" panose="020B0604020202020204" pitchFamily="34" charset="0"/>
              </a:rPr>
              <a:t>hàm</a:t>
            </a:r>
            <a:r>
              <a:rPr lang="en-US" dirty="0" smtClean="0">
                <a:latin typeface="arial" panose="020B0604020202020204" pitchFamily="34" charset="0"/>
              </a:rPr>
              <a:t> </a:t>
            </a:r>
            <a:r>
              <a:rPr lang="en-US" dirty="0" err="1" smtClean="0">
                <a:latin typeface="arial" panose="020B0604020202020204" pitchFamily="34" charset="0"/>
              </a:rPr>
              <a:t>mục</a:t>
            </a:r>
            <a:r>
              <a:rPr lang="en-US" dirty="0" smtClean="0">
                <a:latin typeface="arial" panose="020B0604020202020204" pitchFamily="34" charset="0"/>
              </a:rPr>
              <a:t> </a:t>
            </a:r>
            <a:r>
              <a:rPr lang="en-US" dirty="0" err="1" smtClean="0">
                <a:latin typeface="arial" panose="020B0604020202020204" pitchFamily="34" charset="0"/>
              </a:rPr>
              <a:t>tiêu</a:t>
            </a:r>
            <a:r>
              <a:rPr lang="en-US" dirty="0" smtClean="0">
                <a:latin typeface="arial" panose="020B0604020202020204" pitchFamily="34" charset="0"/>
              </a:rPr>
              <a:t>, </a:t>
            </a:r>
            <a:r>
              <a:rPr lang="en-US" dirty="0" err="1" smtClean="0">
                <a:latin typeface="arial" panose="020B0604020202020204" pitchFamily="34" charset="0"/>
              </a:rPr>
              <a:t>xác</a:t>
            </a:r>
            <a:r>
              <a:rPr lang="en-US" dirty="0" smtClean="0">
                <a:latin typeface="arial" panose="020B0604020202020204" pitchFamily="34" charset="0"/>
              </a:rPr>
              <a:t> </a:t>
            </a:r>
            <a:r>
              <a:rPr lang="en-US" dirty="0" err="1" smtClean="0">
                <a:latin typeface="arial" panose="020B0604020202020204" pitchFamily="34" charset="0"/>
              </a:rPr>
              <a:t>định</a:t>
            </a:r>
            <a:r>
              <a:rPr lang="en-US" dirty="0" smtClean="0">
                <a:latin typeface="arial" panose="020B0604020202020204" pitchFamily="34" charset="0"/>
              </a:rPr>
              <a:t> </a:t>
            </a:r>
            <a:r>
              <a:rPr lang="en-US" dirty="0" err="1" smtClean="0">
                <a:latin typeface="arial" panose="020B0604020202020204" pitchFamily="34" charset="0"/>
              </a:rPr>
              <a:t>trên</a:t>
            </a:r>
            <a:r>
              <a:rPr lang="en-US" dirty="0" smtClean="0">
                <a:latin typeface="arial" panose="020B0604020202020204" pitchFamily="34" charset="0"/>
              </a:rPr>
              <a:t> </a:t>
            </a:r>
            <a:r>
              <a:rPr lang="en-US" dirty="0" err="1" smtClean="0">
                <a:latin typeface="arial" panose="020B0604020202020204" pitchFamily="34" charset="0"/>
              </a:rPr>
              <a:t>một</a:t>
            </a:r>
            <a:r>
              <a:rPr lang="en-US" dirty="0" smtClean="0">
                <a:latin typeface="arial" panose="020B0604020202020204" pitchFamily="34" charset="0"/>
              </a:rPr>
              <a:t> </a:t>
            </a:r>
            <a:r>
              <a:rPr lang="en-US" dirty="0" err="1" smtClean="0">
                <a:latin typeface="arial" panose="020B0604020202020204" pitchFamily="34" charset="0"/>
              </a:rPr>
              <a:t>tập</a:t>
            </a:r>
            <a:r>
              <a:rPr lang="en-US" dirty="0" smtClean="0">
                <a:latin typeface="arial" panose="020B0604020202020204" pitchFamily="34" charset="0"/>
              </a:rPr>
              <a:t> </a:t>
            </a:r>
            <a:r>
              <a:rPr lang="en-US" dirty="0" err="1" smtClean="0">
                <a:latin typeface="arial" panose="020B0604020202020204" pitchFamily="34" charset="0"/>
              </a:rPr>
              <a:t>hữu</a:t>
            </a:r>
            <a:r>
              <a:rPr lang="en-US" dirty="0" smtClean="0">
                <a:latin typeface="arial" panose="020B0604020202020204" pitchFamily="34" charset="0"/>
              </a:rPr>
              <a:t> </a:t>
            </a:r>
            <a:r>
              <a:rPr lang="en-US" dirty="0" err="1" smtClean="0">
                <a:latin typeface="arial" panose="020B0604020202020204" pitchFamily="34" charset="0"/>
              </a:rPr>
              <a:t>hạn</a:t>
            </a:r>
            <a:r>
              <a:rPr lang="en-US" dirty="0" smtClean="0">
                <a:latin typeface="arial" panose="020B0604020202020204" pitchFamily="34" charset="0"/>
              </a:rPr>
              <a:t> </a:t>
            </a:r>
            <a:r>
              <a:rPr lang="en-US" dirty="0" err="1" smtClean="0">
                <a:latin typeface="arial" panose="020B0604020202020204" pitchFamily="34" charset="0"/>
              </a:rPr>
              <a:t>các</a:t>
            </a:r>
            <a:r>
              <a:rPr lang="en-US" dirty="0" smtClean="0">
                <a:latin typeface="arial" panose="020B0604020202020204" pitchFamily="34" charset="0"/>
              </a:rPr>
              <a:t> </a:t>
            </a:r>
            <a:r>
              <a:rPr lang="en-US" dirty="0" err="1" smtClean="0">
                <a:latin typeface="arial" panose="020B0604020202020204" pitchFamily="34" charset="0"/>
              </a:rPr>
              <a:t>phần</a:t>
            </a:r>
            <a:r>
              <a:rPr lang="en-US" dirty="0" smtClean="0">
                <a:latin typeface="arial" panose="020B0604020202020204" pitchFamily="34" charset="0"/>
              </a:rPr>
              <a:t> </a:t>
            </a:r>
            <a:r>
              <a:rPr lang="en-US" dirty="0" err="1" smtClean="0">
                <a:latin typeface="arial" panose="020B0604020202020204" pitchFamily="34" charset="0"/>
              </a:rPr>
              <a:t>tử</a:t>
            </a:r>
            <a:r>
              <a:rPr lang="en-US" dirty="0" smtClean="0">
                <a:latin typeface="arial" panose="020B0604020202020204" pitchFamily="34" charset="0"/>
              </a:rPr>
              <a:t> D</a:t>
            </a:r>
          </a:p>
          <a:p>
            <a:pPr marL="285750" indent="-285750">
              <a:buFont typeface="Arial" panose="020B0604020202020204" pitchFamily="34" charset="0"/>
              <a:buChar char="•"/>
            </a:pPr>
            <a:r>
              <a:rPr lang="en-US" dirty="0" err="1" smtClean="0">
                <a:latin typeface="arial" panose="020B0604020202020204" pitchFamily="34" charset="0"/>
              </a:rPr>
              <a:t>Mỗi</a:t>
            </a:r>
            <a:r>
              <a:rPr lang="en-US" dirty="0" smtClean="0">
                <a:latin typeface="arial" panose="020B0604020202020204" pitchFamily="34" charset="0"/>
              </a:rPr>
              <a:t> </a:t>
            </a:r>
            <a:r>
              <a:rPr lang="en-US" dirty="0" err="1" smtClean="0">
                <a:latin typeface="arial" panose="020B0604020202020204" pitchFamily="34" charset="0"/>
              </a:rPr>
              <a:t>phần</a:t>
            </a:r>
            <a:r>
              <a:rPr lang="en-US" dirty="0" smtClean="0">
                <a:latin typeface="arial" panose="020B0604020202020204" pitchFamily="34" charset="0"/>
              </a:rPr>
              <a:t> </a:t>
            </a:r>
            <a:r>
              <a:rPr lang="en-US" dirty="0" err="1" smtClean="0">
                <a:latin typeface="arial" panose="020B0604020202020204" pitchFamily="34" charset="0"/>
              </a:rPr>
              <a:t>tử</a:t>
            </a:r>
            <a:r>
              <a:rPr lang="en-US" dirty="0" smtClean="0">
                <a:latin typeface="arial" panose="020B0604020202020204" pitchFamily="34" charset="0"/>
              </a:rPr>
              <a:t> X</a:t>
            </a:r>
            <a:r>
              <a:rPr lang="en-US" dirty="0">
                <a:latin typeface="arial" panose="020B0604020202020204" pitchFamily="34" charset="0"/>
              </a:rPr>
              <a:t> </a:t>
            </a:r>
            <a:r>
              <a:rPr lang="en-US" dirty="0" err="1" smtClean="0">
                <a:latin typeface="arial" panose="020B0604020202020204" pitchFamily="34" charset="0"/>
              </a:rPr>
              <a:t>thuộc</a:t>
            </a:r>
            <a:r>
              <a:rPr lang="en-US" dirty="0" smtClean="0">
                <a:latin typeface="arial" panose="020B0604020202020204" pitchFamily="34" charset="0"/>
              </a:rPr>
              <a:t> D </a:t>
            </a:r>
            <a:r>
              <a:rPr lang="en-US" dirty="0" err="1" smtClean="0">
                <a:latin typeface="arial" panose="020B0604020202020204" pitchFamily="34" charset="0"/>
              </a:rPr>
              <a:t>có</a:t>
            </a:r>
            <a:r>
              <a:rPr lang="en-US" dirty="0" smtClean="0">
                <a:latin typeface="arial" panose="020B0604020202020204" pitchFamily="34" charset="0"/>
              </a:rPr>
              <a:t> </a:t>
            </a:r>
            <a:r>
              <a:rPr lang="en-US" dirty="0" err="1" smtClean="0">
                <a:latin typeface="arial" panose="020B0604020202020204" pitchFamily="34" charset="0"/>
              </a:rPr>
              <a:t>dạng</a:t>
            </a:r>
            <a:r>
              <a:rPr lang="en-US" dirty="0" smtClean="0">
                <a:latin typeface="arial" panose="020B0604020202020204" pitchFamily="34" charset="0"/>
              </a:rPr>
              <a:t> X=(x1,x2,x3,…..,</a:t>
            </a:r>
            <a:r>
              <a:rPr lang="en-US" dirty="0" err="1" smtClean="0">
                <a:latin typeface="arial" panose="020B0604020202020204" pitchFamily="34" charset="0"/>
              </a:rPr>
              <a:t>xn</a:t>
            </a:r>
            <a:r>
              <a:rPr lang="en-US" dirty="0" smtClean="0">
                <a:latin typeface="arial" panose="020B0604020202020204" pitchFamily="34" charset="0"/>
              </a:rPr>
              <a:t>) </a:t>
            </a:r>
            <a:r>
              <a:rPr lang="en-US" dirty="0" err="1" smtClean="0">
                <a:latin typeface="arial" panose="020B0604020202020204" pitchFamily="34" charset="0"/>
              </a:rPr>
              <a:t>được</a:t>
            </a:r>
            <a:r>
              <a:rPr lang="en-US" dirty="0" smtClean="0">
                <a:latin typeface="arial" panose="020B0604020202020204" pitchFamily="34" charset="0"/>
              </a:rPr>
              <a:t> </a:t>
            </a:r>
            <a:r>
              <a:rPr lang="en-US" dirty="0" err="1" smtClean="0">
                <a:latin typeface="arial" panose="020B0604020202020204" pitchFamily="34" charset="0"/>
              </a:rPr>
              <a:t>gọi</a:t>
            </a:r>
            <a:r>
              <a:rPr lang="en-US" dirty="0" smtClean="0">
                <a:latin typeface="arial" panose="020B0604020202020204" pitchFamily="34" charset="0"/>
              </a:rPr>
              <a:t> </a:t>
            </a:r>
            <a:r>
              <a:rPr lang="en-US" dirty="0" err="1" smtClean="0">
                <a:latin typeface="arial" panose="020B0604020202020204" pitchFamily="34" charset="0"/>
              </a:rPr>
              <a:t>là</a:t>
            </a:r>
            <a:r>
              <a:rPr lang="en-US" dirty="0" smtClean="0">
                <a:latin typeface="arial" panose="020B0604020202020204" pitchFamily="34" charset="0"/>
              </a:rPr>
              <a:t> </a:t>
            </a:r>
            <a:r>
              <a:rPr lang="en-US" dirty="0" err="1" smtClean="0">
                <a:latin typeface="arial" panose="020B0604020202020204" pitchFamily="34" charset="0"/>
              </a:rPr>
              <a:t>một</a:t>
            </a:r>
            <a:r>
              <a:rPr lang="en-US" dirty="0" smtClean="0">
                <a:latin typeface="arial" panose="020B0604020202020204" pitchFamily="34" charset="0"/>
              </a:rPr>
              <a:t> </a:t>
            </a:r>
            <a:r>
              <a:rPr lang="en-US" dirty="0" err="1" smtClean="0">
                <a:latin typeface="arial" panose="020B0604020202020204" pitchFamily="34" charset="0"/>
              </a:rPr>
              <a:t>phương</a:t>
            </a:r>
            <a:r>
              <a:rPr lang="en-US" dirty="0" smtClean="0">
                <a:latin typeface="arial" panose="020B0604020202020204" pitchFamily="34" charset="0"/>
              </a:rPr>
              <a:t> </a:t>
            </a:r>
            <a:r>
              <a:rPr lang="en-US" dirty="0" err="1" smtClean="0">
                <a:latin typeface="arial" panose="020B0604020202020204" pitchFamily="34" charset="0"/>
              </a:rPr>
              <a:t>án</a:t>
            </a:r>
            <a:endParaRPr lang="en-US" dirty="0" smtClean="0">
              <a:latin typeface="arial" panose="020B0604020202020204" pitchFamily="34" charset="0"/>
            </a:endParaRPr>
          </a:p>
          <a:p>
            <a:pPr marL="285750" indent="-285750">
              <a:buFont typeface="Arial" panose="020B0604020202020204" pitchFamily="34" charset="0"/>
              <a:buChar char="•"/>
            </a:pPr>
            <a:r>
              <a:rPr lang="en-US" dirty="0" err="1" smtClean="0">
                <a:latin typeface="arial" panose="020B0604020202020204" pitchFamily="34" charset="0"/>
              </a:rPr>
              <a:t>Tìm</a:t>
            </a:r>
            <a:r>
              <a:rPr lang="en-US" dirty="0" smtClean="0">
                <a:latin typeface="arial" panose="020B0604020202020204" pitchFamily="34" charset="0"/>
              </a:rPr>
              <a:t> </a:t>
            </a:r>
            <a:r>
              <a:rPr lang="en-US" dirty="0" err="1" smtClean="0">
                <a:latin typeface="arial" panose="020B0604020202020204" pitchFamily="34" charset="0"/>
              </a:rPr>
              <a:t>một</a:t>
            </a:r>
            <a:r>
              <a:rPr lang="en-US" dirty="0" smtClean="0">
                <a:latin typeface="arial" panose="020B0604020202020204" pitchFamily="34" charset="0"/>
              </a:rPr>
              <a:t> X</a:t>
            </a:r>
            <a:r>
              <a:rPr lang="en-US" sz="1100" dirty="0" smtClean="0">
                <a:latin typeface="arial" panose="020B0604020202020204" pitchFamily="34" charset="0"/>
              </a:rPr>
              <a:t>0 </a:t>
            </a:r>
            <a:r>
              <a:rPr lang="en-US" dirty="0" err="1" smtClean="0">
                <a:latin typeface="arial" panose="020B0604020202020204" pitchFamily="34" charset="0"/>
              </a:rPr>
              <a:t>được</a:t>
            </a:r>
            <a:r>
              <a:rPr lang="en-US" dirty="0" smtClean="0">
                <a:latin typeface="arial" panose="020B0604020202020204" pitchFamily="34" charset="0"/>
              </a:rPr>
              <a:t> </a:t>
            </a:r>
            <a:r>
              <a:rPr lang="en-US" dirty="0" err="1" smtClean="0">
                <a:latin typeface="arial" panose="020B0604020202020204" pitchFamily="34" charset="0"/>
              </a:rPr>
              <a:t>gọi</a:t>
            </a:r>
            <a:r>
              <a:rPr lang="en-US" dirty="0" smtClean="0">
                <a:latin typeface="arial" panose="020B0604020202020204" pitchFamily="34" charset="0"/>
              </a:rPr>
              <a:t> </a:t>
            </a:r>
            <a:r>
              <a:rPr lang="en-US" dirty="0" err="1" smtClean="0">
                <a:latin typeface="arial" panose="020B0604020202020204" pitchFamily="34" charset="0"/>
              </a:rPr>
              <a:t>là</a:t>
            </a:r>
            <a:r>
              <a:rPr lang="en-US" dirty="0" smtClean="0">
                <a:latin typeface="arial" panose="020B0604020202020204" pitchFamily="34" charset="0"/>
              </a:rPr>
              <a:t> </a:t>
            </a:r>
            <a:r>
              <a:rPr lang="en-US" dirty="0" err="1" smtClean="0">
                <a:latin typeface="arial" panose="020B0604020202020204" pitchFamily="34" charset="0"/>
              </a:rPr>
              <a:t>một</a:t>
            </a:r>
            <a:r>
              <a:rPr lang="en-US" dirty="0" smtClean="0">
                <a:latin typeface="arial" panose="020B0604020202020204" pitchFamily="34" charset="0"/>
              </a:rPr>
              <a:t> </a:t>
            </a:r>
            <a:r>
              <a:rPr lang="en-US" dirty="0" err="1" smtClean="0">
                <a:latin typeface="arial" panose="020B0604020202020204" pitchFamily="34" charset="0"/>
              </a:rPr>
              <a:t>phương</a:t>
            </a:r>
            <a:r>
              <a:rPr lang="en-US" dirty="0" smtClean="0">
                <a:latin typeface="arial" panose="020B0604020202020204" pitchFamily="34" charset="0"/>
              </a:rPr>
              <a:t> </a:t>
            </a:r>
            <a:r>
              <a:rPr lang="en-US" dirty="0" err="1" smtClean="0">
                <a:latin typeface="arial" panose="020B0604020202020204" pitchFamily="34" charset="0"/>
              </a:rPr>
              <a:t>án</a:t>
            </a:r>
            <a:r>
              <a:rPr lang="en-US" dirty="0" smtClean="0">
                <a:latin typeface="arial" panose="020B0604020202020204" pitchFamily="34" charset="0"/>
              </a:rPr>
              <a:t> </a:t>
            </a:r>
          </a:p>
          <a:p>
            <a:pPr marL="285750" indent="-285750">
              <a:buFont typeface="Arial" panose="020B0604020202020204" pitchFamily="34" charset="0"/>
              <a:buChar char="•"/>
            </a:pPr>
            <a:r>
              <a:rPr lang="en-US" dirty="0" err="1" smtClean="0">
                <a:latin typeface="arial" panose="020B0604020202020204" pitchFamily="34" charset="0"/>
              </a:rPr>
              <a:t>Tập</a:t>
            </a:r>
            <a:r>
              <a:rPr lang="en-US" dirty="0" smtClean="0">
                <a:latin typeface="arial" panose="020B0604020202020204" pitchFamily="34" charset="0"/>
              </a:rPr>
              <a:t> D </a:t>
            </a:r>
            <a:r>
              <a:rPr lang="en-US" dirty="0" err="1" smtClean="0">
                <a:latin typeface="arial" panose="020B0604020202020204" pitchFamily="34" charset="0"/>
              </a:rPr>
              <a:t>được</a:t>
            </a:r>
            <a:r>
              <a:rPr lang="en-US" dirty="0" smtClean="0">
                <a:latin typeface="arial" panose="020B0604020202020204" pitchFamily="34" charset="0"/>
              </a:rPr>
              <a:t> </a:t>
            </a:r>
            <a:r>
              <a:rPr lang="en-US" dirty="0" err="1" smtClean="0">
                <a:latin typeface="arial" panose="020B0604020202020204" pitchFamily="34" charset="0"/>
              </a:rPr>
              <a:t>gọi</a:t>
            </a:r>
            <a:r>
              <a:rPr lang="en-US" dirty="0" smtClean="0">
                <a:latin typeface="arial" panose="020B0604020202020204" pitchFamily="34" charset="0"/>
              </a:rPr>
              <a:t> </a:t>
            </a:r>
            <a:r>
              <a:rPr lang="en-US" dirty="0" err="1" smtClean="0">
                <a:latin typeface="arial" panose="020B0604020202020204" pitchFamily="34" charset="0"/>
              </a:rPr>
              <a:t>là</a:t>
            </a:r>
            <a:r>
              <a:rPr lang="en-US" dirty="0" smtClean="0">
                <a:latin typeface="arial" panose="020B0604020202020204" pitchFamily="34" charset="0"/>
              </a:rPr>
              <a:t> </a:t>
            </a:r>
            <a:r>
              <a:rPr lang="en-US" dirty="0" err="1" smtClean="0">
                <a:latin typeface="arial" panose="020B0604020202020204" pitchFamily="34" charset="0"/>
              </a:rPr>
              <a:t>các</a:t>
            </a:r>
            <a:r>
              <a:rPr lang="en-US" dirty="0" smtClean="0">
                <a:latin typeface="arial" panose="020B0604020202020204" pitchFamily="34" charset="0"/>
              </a:rPr>
              <a:t> </a:t>
            </a:r>
            <a:r>
              <a:rPr lang="en-US" dirty="0" err="1" smtClean="0">
                <a:latin typeface="arial" panose="020B0604020202020204" pitchFamily="34" charset="0"/>
              </a:rPr>
              <a:t>phương</a:t>
            </a:r>
            <a:r>
              <a:rPr lang="en-US" dirty="0" smtClean="0">
                <a:latin typeface="arial" panose="020B0604020202020204" pitchFamily="34" charset="0"/>
              </a:rPr>
              <a:t> </a:t>
            </a:r>
            <a:r>
              <a:rPr lang="en-US" dirty="0" err="1" smtClean="0">
                <a:latin typeface="arial" panose="020B0604020202020204" pitchFamily="34" charset="0"/>
              </a:rPr>
              <a:t>án</a:t>
            </a:r>
            <a:r>
              <a:rPr lang="en-US" dirty="0" smtClean="0">
                <a:latin typeface="arial" panose="020B0604020202020204" pitchFamily="34" charset="0"/>
              </a:rPr>
              <a:t> </a:t>
            </a:r>
            <a:r>
              <a:rPr lang="en-US" dirty="0" err="1" smtClean="0">
                <a:latin typeface="arial" panose="020B0604020202020204" pitchFamily="34" charset="0"/>
              </a:rPr>
              <a:t>của</a:t>
            </a:r>
            <a:r>
              <a:rPr lang="en-US" dirty="0" smtClean="0">
                <a:latin typeface="arial" panose="020B0604020202020204" pitchFamily="34" charset="0"/>
              </a:rPr>
              <a:t> </a:t>
            </a:r>
            <a:r>
              <a:rPr lang="en-US" dirty="0" err="1" smtClean="0">
                <a:latin typeface="arial" panose="020B0604020202020204" pitchFamily="34" charset="0"/>
              </a:rPr>
              <a:t>bài</a:t>
            </a:r>
            <a:r>
              <a:rPr lang="en-US" dirty="0" smtClean="0">
                <a:latin typeface="arial" panose="020B0604020202020204" pitchFamily="34" charset="0"/>
              </a:rPr>
              <a:t> </a:t>
            </a:r>
            <a:r>
              <a:rPr lang="en-US" dirty="0" err="1" smtClean="0">
                <a:latin typeface="arial" panose="020B0604020202020204" pitchFamily="34" charset="0"/>
              </a:rPr>
              <a:t>toán</a:t>
            </a:r>
            <a:r>
              <a:rPr lang="en-US" dirty="0" smtClean="0">
                <a:latin typeface="arial" panose="020B0604020202020204" pitchFamily="34" charset="0"/>
              </a:rPr>
              <a:t>.</a:t>
            </a:r>
            <a:r>
              <a:rPr lang="en-US" sz="1100" dirty="0" smtClean="0">
                <a:latin typeface="arial" panose="020B0604020202020204" pitchFamily="34" charset="0"/>
              </a:rPr>
              <a:t> </a:t>
            </a:r>
            <a:endParaRPr lang="vi-VN" dirty="0">
              <a:latin typeface="arial" panose="020B0604020202020204" pitchFamily="34" charset="0"/>
            </a:endParaRPr>
          </a:p>
        </p:txBody>
      </p:sp>
      <p:sp>
        <p:nvSpPr>
          <p:cNvPr id="8" name="Rectangle 7"/>
          <p:cNvSpPr/>
          <p:nvPr/>
        </p:nvSpPr>
        <p:spPr>
          <a:xfrm>
            <a:off x="0" y="6469614"/>
            <a:ext cx="2632452" cy="369332"/>
          </a:xfrm>
          <a:prstGeom prst="rect">
            <a:avLst/>
          </a:prstGeom>
        </p:spPr>
        <p:txBody>
          <a:bodyPr wrap="none">
            <a:spAutoFit/>
          </a:bodyPr>
          <a:lstStyle/>
          <a:p>
            <a:r>
              <a:rPr lang="en-US" dirty="0"/>
              <a:t>CS112.L12.KHCL-Nhóm 15</a:t>
            </a:r>
          </a:p>
        </p:txBody>
      </p:sp>
    </p:spTree>
    <p:extLst>
      <p:ext uri="{BB962C8B-B14F-4D97-AF65-F5344CB8AC3E}">
        <p14:creationId xmlns:p14="http://schemas.microsoft.com/office/powerpoint/2010/main" val="32382707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028700" indent="-1028700">
              <a:buFont typeface="+mj-lt"/>
              <a:buAutoNum type="romanUcPeriod"/>
            </a:pP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p:sp>
        <p:nvSpPr>
          <p:cNvPr id="4" name="TextBox 3"/>
          <p:cNvSpPr txBox="1"/>
          <p:nvPr/>
        </p:nvSpPr>
        <p:spPr>
          <a:xfrm>
            <a:off x="1097279" y="1854925"/>
            <a:ext cx="3735977" cy="523220"/>
          </a:xfrm>
          <a:prstGeom prst="rect">
            <a:avLst/>
          </a:prstGeom>
          <a:noFill/>
        </p:spPr>
        <p:txBody>
          <a:bodyPr wrap="square" rtlCol="0">
            <a:spAutoFit/>
          </a:bodyPr>
          <a:lstStyle/>
          <a:p>
            <a:r>
              <a:rPr lang="en-US" sz="2800" dirty="0"/>
              <a:t>4</a:t>
            </a:r>
            <a:r>
              <a:rPr lang="en-US" sz="2800" dirty="0" smtClean="0"/>
              <a:t>. </a:t>
            </a:r>
            <a:r>
              <a:rPr lang="en-US" sz="2800" dirty="0" err="1" smtClean="0"/>
              <a:t>Kết</a:t>
            </a:r>
            <a:r>
              <a:rPr lang="en-US" sz="2800" dirty="0" smtClean="0"/>
              <a:t> </a:t>
            </a:r>
            <a:r>
              <a:rPr lang="en-US" sz="2800" dirty="0" err="1" smtClean="0"/>
              <a:t>luận</a:t>
            </a:r>
            <a:endParaRPr lang="en-US" sz="2800" dirty="0"/>
          </a:p>
        </p:txBody>
      </p:sp>
      <p:sp>
        <p:nvSpPr>
          <p:cNvPr id="5" name="Rectangle 4"/>
          <p:cNvSpPr/>
          <p:nvPr/>
        </p:nvSpPr>
        <p:spPr>
          <a:xfrm>
            <a:off x="1528354" y="2378145"/>
            <a:ext cx="9627326" cy="2339102"/>
          </a:xfrm>
          <a:prstGeom prst="rect">
            <a:avLst/>
          </a:prstGeom>
        </p:spPr>
        <p:txBody>
          <a:bodyPr wrap="square">
            <a:spAutoFit/>
          </a:bodyPr>
          <a:lstStyle/>
          <a:p>
            <a:r>
              <a:rPr lang="vi-VN" sz="2000" b="1" i="1" dirty="0"/>
              <a:t>Nói chung, giải thuật tham lam có năm thành phần</a:t>
            </a:r>
            <a:r>
              <a:rPr lang="vi-VN" sz="2000" b="1" i="1" dirty="0" smtClean="0"/>
              <a:t>:</a:t>
            </a:r>
            <a:endParaRPr lang="en-US" sz="2000" b="1" i="1" dirty="0" smtClean="0"/>
          </a:p>
          <a:p>
            <a:endParaRPr lang="en-US" dirty="0" smtClean="0"/>
          </a:p>
          <a:p>
            <a:pPr marL="800100" lvl="1" indent="-342900">
              <a:buFont typeface="Arial" panose="020B0604020202020204" pitchFamily="34" charset="0"/>
              <a:buChar char="•"/>
            </a:pPr>
            <a:r>
              <a:rPr lang="vi-VN" dirty="0"/>
              <a:t>Một tập hợp các ứng viên (candidate), để từ đó tạo ra lời </a:t>
            </a:r>
            <a:r>
              <a:rPr lang="vi-VN" dirty="0" smtClean="0"/>
              <a:t>giải</a:t>
            </a:r>
            <a:endParaRPr lang="vi-VN" dirty="0"/>
          </a:p>
          <a:p>
            <a:pPr marL="800100" lvl="1" indent="-342900">
              <a:buFont typeface="Arial" panose="020B0604020202020204" pitchFamily="34" charset="0"/>
              <a:buChar char="•"/>
            </a:pPr>
            <a:r>
              <a:rPr lang="vi-VN" dirty="0"/>
              <a:t>Một hàm lựa chọn, để theo đó lựa chọn ứng viên tốt nhất để bổ sung vào lời giải</a:t>
            </a:r>
          </a:p>
          <a:p>
            <a:pPr marL="800100" lvl="1" indent="-342900">
              <a:buFont typeface="Arial" panose="020B0604020202020204" pitchFamily="34" charset="0"/>
              <a:buChar char="•"/>
            </a:pPr>
            <a:r>
              <a:rPr lang="vi-VN" dirty="0"/>
              <a:t>Một hàm khả thi (feasibility), dùng để quyết định nếu một ứng viên có thể được dùng để xây dựng lời giải</a:t>
            </a:r>
          </a:p>
          <a:p>
            <a:pPr marL="800100" lvl="1" indent="-342900">
              <a:buFont typeface="Arial" panose="020B0604020202020204" pitchFamily="34" charset="0"/>
              <a:buChar char="•"/>
            </a:pPr>
            <a:r>
              <a:rPr lang="vi-VN" dirty="0"/>
              <a:t>Một hàm mục tiêu, ấn định giá trị của lời giải hoặc một lời giải chưa hoàn chỉnh</a:t>
            </a:r>
          </a:p>
          <a:p>
            <a:pPr marL="800100" lvl="1" indent="-342900">
              <a:buFont typeface="Arial" panose="020B0604020202020204" pitchFamily="34" charset="0"/>
              <a:buChar char="•"/>
            </a:pPr>
            <a:r>
              <a:rPr lang="vi-VN" dirty="0"/>
              <a:t>Một hàm đánh giá, chỉ ra khi nào ta tìm ra một lời giải hoàn chỉnh</a:t>
            </a:r>
            <a:r>
              <a:rPr lang="vi-VN" dirty="0" smtClean="0"/>
              <a:t>.</a:t>
            </a:r>
            <a:endParaRPr lang="vi-VN"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9724" y="186668"/>
            <a:ext cx="1756334" cy="1394090"/>
          </a:xfrm>
          <a:prstGeom prst="rect">
            <a:avLst/>
          </a:prstGeom>
        </p:spPr>
      </p:pic>
      <p:sp>
        <p:nvSpPr>
          <p:cNvPr id="6" name="Rectangle 5"/>
          <p:cNvSpPr/>
          <p:nvPr/>
        </p:nvSpPr>
        <p:spPr>
          <a:xfrm>
            <a:off x="1528354" y="4757991"/>
            <a:ext cx="7446269" cy="1231106"/>
          </a:xfrm>
          <a:prstGeom prst="rect">
            <a:avLst/>
          </a:prstGeom>
        </p:spPr>
        <p:txBody>
          <a:bodyPr wrap="none">
            <a:spAutoFit/>
          </a:bodyPr>
          <a:lstStyle/>
          <a:p>
            <a:r>
              <a:rPr lang="en-US" sz="2000" b="1" i="1" dirty="0" err="1">
                <a:latin typeface="Arial" panose="020B0604020202020204" pitchFamily="34" charset="0"/>
                <a:cs typeface="Arial" panose="020B0604020202020204" pitchFamily="34" charset="0"/>
              </a:rPr>
              <a:t>Có</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hai</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thành</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phần</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quyết</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định</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nhất</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tới</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quyết</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định</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tham</a:t>
            </a:r>
            <a:r>
              <a:rPr lang="en-US" sz="2000" b="1" i="1" dirty="0">
                <a:latin typeface="Arial" panose="020B0604020202020204" pitchFamily="34" charset="0"/>
                <a:cs typeface="Arial" panose="020B0604020202020204" pitchFamily="34" charset="0"/>
              </a:rPr>
              <a:t> lam</a:t>
            </a:r>
            <a:r>
              <a:rPr lang="en-US" sz="2000" b="1" i="1" dirty="0" smtClean="0">
                <a:latin typeface="Arial" panose="020B0604020202020204" pitchFamily="34" charset="0"/>
                <a:cs typeface="Arial" panose="020B0604020202020204" pitchFamily="34" charset="0"/>
              </a:rPr>
              <a:t>:</a:t>
            </a:r>
          </a:p>
          <a:p>
            <a:endParaRPr lang="en-US" b="1" i="1"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err="1" smtClean="0">
                <a:latin typeface="Arial" panose="020B0604020202020204" pitchFamily="34" charset="0"/>
                <a:cs typeface="Arial" panose="020B0604020202020204" pitchFamily="34" charset="0"/>
              </a:rPr>
              <a:t>Tính</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lựa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chọn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tham</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lam</a:t>
            </a:r>
          </a:p>
          <a:p>
            <a:pPr marL="742950" lvl="1" indent="-285750">
              <a:buFont typeface="Arial" panose="020B0604020202020204" pitchFamily="34" charset="0"/>
              <a:buChar char="•"/>
            </a:pPr>
            <a:r>
              <a:rPr lang="es-ES" dirty="0" err="1">
                <a:latin typeface="Arial" panose="020B0604020202020204" pitchFamily="34" charset="0"/>
                <a:cs typeface="Arial" panose="020B0604020202020204" pitchFamily="34" charset="0"/>
              </a:rPr>
              <a:t>Cấu</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trúc</a:t>
            </a:r>
            <a:r>
              <a:rPr lang="es-ES" dirty="0">
                <a:latin typeface="Arial" panose="020B0604020202020204" pitchFamily="34" charset="0"/>
                <a:cs typeface="Arial" panose="020B0604020202020204" pitchFamily="34" charset="0"/>
              </a:rPr>
              <a:t> con </a:t>
            </a:r>
            <a:r>
              <a:rPr lang="es-ES" dirty="0" err="1">
                <a:latin typeface="Arial" panose="020B0604020202020204" pitchFamily="34" charset="0"/>
                <a:cs typeface="Arial" panose="020B0604020202020204" pitchFamily="34" charset="0"/>
              </a:rPr>
              <a:t>tối</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ưu</a:t>
            </a:r>
            <a:endParaRPr lang="vi-VN" dirty="0">
              <a:latin typeface="Arial" panose="020B0604020202020204" pitchFamily="34" charset="0"/>
              <a:cs typeface="Arial" panose="020B0604020202020204" pitchFamily="34" charset="0"/>
            </a:endParaRPr>
          </a:p>
        </p:txBody>
      </p:sp>
      <p:sp>
        <p:nvSpPr>
          <p:cNvPr id="10" name="TextBox 9"/>
          <p:cNvSpPr txBox="1"/>
          <p:nvPr/>
        </p:nvSpPr>
        <p:spPr>
          <a:xfrm>
            <a:off x="11390812" y="6469614"/>
            <a:ext cx="605246" cy="400110"/>
          </a:xfrm>
          <a:prstGeom prst="rect">
            <a:avLst/>
          </a:prstGeom>
          <a:noFill/>
        </p:spPr>
        <p:txBody>
          <a:bodyPr wrap="square" rtlCol="0">
            <a:spAutoFit/>
          </a:bodyPr>
          <a:lstStyle/>
          <a:p>
            <a:r>
              <a:rPr lang="en-US" sz="2000" dirty="0" smtClean="0"/>
              <a:t>17</a:t>
            </a:r>
            <a:endParaRPr lang="en-US" sz="2000" dirty="0"/>
          </a:p>
        </p:txBody>
      </p:sp>
      <p:sp>
        <p:nvSpPr>
          <p:cNvPr id="8" name="Rectangle 7"/>
          <p:cNvSpPr/>
          <p:nvPr/>
        </p:nvSpPr>
        <p:spPr>
          <a:xfrm>
            <a:off x="0" y="6469614"/>
            <a:ext cx="2632452" cy="369332"/>
          </a:xfrm>
          <a:prstGeom prst="rect">
            <a:avLst/>
          </a:prstGeom>
        </p:spPr>
        <p:txBody>
          <a:bodyPr wrap="none">
            <a:spAutoFit/>
          </a:bodyPr>
          <a:lstStyle/>
          <a:p>
            <a:r>
              <a:rPr lang="en-US" dirty="0"/>
              <a:t>CS112.L12.KHCL-Nhóm 15</a:t>
            </a:r>
          </a:p>
        </p:txBody>
      </p:sp>
    </p:spTree>
    <p:extLst>
      <p:ext uri="{BB962C8B-B14F-4D97-AF65-F5344CB8AC3E}">
        <p14:creationId xmlns:p14="http://schemas.microsoft.com/office/powerpoint/2010/main" val="10359946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II.   </a:t>
            </a:r>
            <a:r>
              <a:rPr lang="en-US" dirty="0" err="1" smtClean="0"/>
              <a:t>Ứng</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số</a:t>
            </a:r>
            <a:r>
              <a:rPr lang="en-US" dirty="0" smtClean="0"/>
              <a:t> </a:t>
            </a:r>
            <a:r>
              <a:rPr lang="en-US" dirty="0" err="1" smtClean="0"/>
              <a:t>thuật</a:t>
            </a:r>
            <a:r>
              <a:rPr lang="en-US" dirty="0" smtClean="0"/>
              <a:t> </a:t>
            </a:r>
            <a:r>
              <a:rPr lang="en-US" dirty="0" err="1" smtClean="0"/>
              <a:t>toán</a:t>
            </a:r>
            <a:endParaRPr lang="en-US"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9724" y="186668"/>
            <a:ext cx="1756334" cy="1394090"/>
          </a:xfrm>
          <a:prstGeom prst="rect">
            <a:avLst/>
          </a:prstGeom>
        </p:spPr>
      </p:pic>
      <p:sp>
        <p:nvSpPr>
          <p:cNvPr id="10" name="TextBox 9"/>
          <p:cNvSpPr txBox="1"/>
          <p:nvPr/>
        </p:nvSpPr>
        <p:spPr>
          <a:xfrm>
            <a:off x="11586754" y="6438836"/>
            <a:ext cx="605246" cy="400110"/>
          </a:xfrm>
          <a:prstGeom prst="rect">
            <a:avLst/>
          </a:prstGeom>
          <a:noFill/>
        </p:spPr>
        <p:txBody>
          <a:bodyPr wrap="square" rtlCol="0">
            <a:spAutoFit/>
          </a:bodyPr>
          <a:lstStyle/>
          <a:p>
            <a:r>
              <a:rPr lang="en-US" sz="2000" dirty="0" smtClean="0"/>
              <a:t>18</a:t>
            </a:r>
            <a:endParaRPr lang="en-US" sz="2000" dirty="0"/>
          </a:p>
        </p:txBody>
      </p:sp>
      <p:sp>
        <p:nvSpPr>
          <p:cNvPr id="5" name="Rectangle 4"/>
          <p:cNvSpPr/>
          <p:nvPr/>
        </p:nvSpPr>
        <p:spPr>
          <a:xfrm>
            <a:off x="1097279" y="1995113"/>
            <a:ext cx="9640389" cy="2677656"/>
          </a:xfrm>
          <a:prstGeom prst="rect">
            <a:avLst/>
          </a:prstGeom>
        </p:spPr>
        <p:txBody>
          <a:bodyPr wrap="square">
            <a:spAutoFit/>
          </a:bodyPr>
          <a:lstStyle/>
          <a:p>
            <a:pPr algn="just"/>
            <a:r>
              <a:rPr lang="en-US" sz="2800" smtClean="0"/>
              <a:t>Tóm lại, giải thuật tham lam làm việc step-by-step, nó luôn chọn nước đi có lợi nhất tại thời điểm đang xét(lựa chọn tối ưu mang tính cục bộ) mà không xét tới toàn cục.Giải thuật này rất thành công trong giải quyết 1 số vấn đề ví dụ như </a:t>
            </a:r>
            <a:r>
              <a:rPr lang="en-US" sz="2800" b="1" u="sng" smtClean="0"/>
              <a:t>Huffman encoding</a:t>
            </a:r>
            <a:r>
              <a:rPr lang="en-US" sz="2800" smtClean="0"/>
              <a:t> trong việc nén dữ liệu hoặc </a:t>
            </a:r>
            <a:r>
              <a:rPr lang="en-US" sz="2800" b="1" u="sng" smtClean="0"/>
              <a:t>Dijkstra’s algorithm</a:t>
            </a:r>
            <a:r>
              <a:rPr lang="en-US" sz="2800" b="1" smtClean="0"/>
              <a:t> </a:t>
            </a:r>
            <a:r>
              <a:rPr lang="en-US" sz="2800" smtClean="0"/>
              <a:t>áp dụng vào lý thuyết đồ thị để tìm đường đi ngắn nhất </a:t>
            </a:r>
            <a:endParaRPr lang="en-US" sz="2800"/>
          </a:p>
        </p:txBody>
      </p:sp>
      <p:sp>
        <p:nvSpPr>
          <p:cNvPr id="6" name="Rectangle 5"/>
          <p:cNvSpPr/>
          <p:nvPr/>
        </p:nvSpPr>
        <p:spPr>
          <a:xfrm>
            <a:off x="0" y="6469614"/>
            <a:ext cx="2632452" cy="369332"/>
          </a:xfrm>
          <a:prstGeom prst="rect">
            <a:avLst/>
          </a:prstGeom>
        </p:spPr>
        <p:txBody>
          <a:bodyPr wrap="none">
            <a:spAutoFit/>
          </a:bodyPr>
          <a:lstStyle/>
          <a:p>
            <a:r>
              <a:rPr lang="en-US" dirty="0"/>
              <a:t>CS112.L12.KHCL-Nhóm 15</a:t>
            </a:r>
          </a:p>
        </p:txBody>
      </p:sp>
    </p:spTree>
    <p:extLst>
      <p:ext uri="{BB962C8B-B14F-4D97-AF65-F5344CB8AC3E}">
        <p14:creationId xmlns:p14="http://schemas.microsoft.com/office/powerpoint/2010/main" val="1306613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Ứng dụng trong một số thuật toán</a:t>
            </a:r>
          </a:p>
        </p:txBody>
      </p:sp>
      <p:sp>
        <p:nvSpPr>
          <p:cNvPr id="3" name="Rectangle 2"/>
          <p:cNvSpPr/>
          <p:nvPr/>
        </p:nvSpPr>
        <p:spPr>
          <a:xfrm>
            <a:off x="1136468" y="1925657"/>
            <a:ext cx="9980023" cy="1200329"/>
          </a:xfrm>
          <a:prstGeom prst="rect">
            <a:avLst/>
          </a:prstGeom>
        </p:spPr>
        <p:txBody>
          <a:bodyPr wrap="square">
            <a:spAutoFit/>
          </a:bodyPr>
          <a:lstStyle/>
          <a:p>
            <a:r>
              <a:rPr lang="en-US" b="1" u="sng" smtClean="0">
                <a:latin typeface="Arial" panose="020B0604020202020204" pitchFamily="34" charset="0"/>
                <a:cs typeface="Arial" panose="020B0604020202020204" pitchFamily="34" charset="0"/>
              </a:rPr>
              <a:t>1.</a:t>
            </a:r>
            <a:r>
              <a:rPr lang="vi-VN" b="1" u="sng" smtClean="0">
                <a:latin typeface="Arial" panose="020B0604020202020204" pitchFamily="34" charset="0"/>
                <a:cs typeface="Arial" panose="020B0604020202020204" pitchFamily="34" charset="0"/>
              </a:rPr>
              <a:t>Thuật </a:t>
            </a:r>
            <a:r>
              <a:rPr lang="vi-VN" b="1" u="sng">
                <a:latin typeface="Arial" panose="020B0604020202020204" pitchFamily="34" charset="0"/>
                <a:cs typeface="Arial" panose="020B0604020202020204" pitchFamily="34" charset="0"/>
              </a:rPr>
              <a:t>toán </a:t>
            </a:r>
            <a:r>
              <a:rPr lang="vi-VN" b="1" u="sng" smtClean="0">
                <a:latin typeface="Arial" panose="020B0604020202020204" pitchFamily="34" charset="0"/>
                <a:cs typeface="Arial" panose="020B0604020202020204" pitchFamily="34" charset="0"/>
              </a:rPr>
              <a:t>Dijkstra</a:t>
            </a:r>
            <a:r>
              <a:rPr lang="en-US" b="1"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được </a:t>
            </a:r>
            <a:r>
              <a:rPr lang="vi-VN">
                <a:latin typeface="Arial" panose="020B0604020202020204" pitchFamily="34" charset="0"/>
                <a:cs typeface="Arial" panose="020B0604020202020204" pitchFamily="34" charset="0"/>
              </a:rPr>
              <a:t>sử dụng để tìm đường đi ngắn nhất giữa các nút trong đồ thị. Thuật toán duy trì một tập hợp các nút không được </a:t>
            </a:r>
            <a:r>
              <a:rPr lang="en-US" smtClean="0">
                <a:latin typeface="Arial" panose="020B0604020202020204" pitchFamily="34" charset="0"/>
                <a:cs typeface="Arial" panose="020B0604020202020204" pitchFamily="34" charset="0"/>
              </a:rPr>
              <a:t>ghé thăm </a:t>
            </a:r>
            <a:r>
              <a:rPr lang="vi-VN" smtClean="0">
                <a:latin typeface="Arial" panose="020B0604020202020204" pitchFamily="34" charset="0"/>
                <a:cs typeface="Arial" panose="020B0604020202020204" pitchFamily="34" charset="0"/>
              </a:rPr>
              <a:t>và </a:t>
            </a:r>
            <a:r>
              <a:rPr lang="vi-VN">
                <a:latin typeface="Arial" panose="020B0604020202020204" pitchFamily="34" charset="0"/>
                <a:cs typeface="Arial" panose="020B0604020202020204" pitchFamily="34" charset="0"/>
              </a:rPr>
              <a:t>tính toán khoảng cách dự kiến ​​từ một nút nhất định đến một nút khác. Nếu thuật toán tìm thấy một cách ngắn hơn để đến một nút nhất định, đường dẫn sẽ được cập nhật để phản ánh khoảng cách ngắn hơn</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3744" y="3314283"/>
            <a:ext cx="3490096" cy="2737814"/>
          </a:xfrm>
          <a:prstGeom prst="rect">
            <a:avLst/>
          </a:prstGeom>
          <a:ln>
            <a:solidFill>
              <a:schemeClr val="bg1"/>
            </a:solidFill>
          </a:ln>
        </p:spPr>
      </p:pic>
      <p:sp>
        <p:nvSpPr>
          <p:cNvPr id="5" name="TextBox 4"/>
          <p:cNvSpPr txBox="1"/>
          <p:nvPr/>
        </p:nvSpPr>
        <p:spPr>
          <a:xfrm>
            <a:off x="11586754" y="6469614"/>
            <a:ext cx="605246" cy="400110"/>
          </a:xfrm>
          <a:prstGeom prst="rect">
            <a:avLst/>
          </a:prstGeom>
          <a:noFill/>
        </p:spPr>
        <p:txBody>
          <a:bodyPr wrap="square" rtlCol="0">
            <a:spAutoFit/>
          </a:bodyPr>
          <a:lstStyle/>
          <a:p>
            <a:r>
              <a:rPr lang="en-US" sz="2000" dirty="0" smtClean="0"/>
              <a:t>19</a:t>
            </a:r>
            <a:endParaRPr lang="en-US" sz="20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9724" y="186668"/>
            <a:ext cx="1756334" cy="1394090"/>
          </a:xfrm>
          <a:prstGeom prst="rect">
            <a:avLst/>
          </a:prstGeom>
        </p:spPr>
      </p:pic>
      <p:sp>
        <p:nvSpPr>
          <p:cNvPr id="7" name="Rectangle 6"/>
          <p:cNvSpPr/>
          <p:nvPr/>
        </p:nvSpPr>
        <p:spPr>
          <a:xfrm>
            <a:off x="0" y="6469614"/>
            <a:ext cx="2632452" cy="369332"/>
          </a:xfrm>
          <a:prstGeom prst="rect">
            <a:avLst/>
          </a:prstGeom>
        </p:spPr>
        <p:txBody>
          <a:bodyPr wrap="none">
            <a:spAutoFit/>
          </a:bodyPr>
          <a:lstStyle/>
          <a:p>
            <a:r>
              <a:rPr lang="en-US" dirty="0"/>
              <a:t>CS112.L12.KHCL-Nhóm 15</a:t>
            </a:r>
          </a:p>
        </p:txBody>
      </p:sp>
    </p:spTree>
    <p:extLst>
      <p:ext uri="{BB962C8B-B14F-4D97-AF65-F5344CB8AC3E}">
        <p14:creationId xmlns:p14="http://schemas.microsoft.com/office/powerpoint/2010/main" val="10350900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 </a:t>
            </a:r>
            <a:r>
              <a:rPr lang="en-US" dirty="0" err="1" smtClean="0"/>
              <a:t>bài</a:t>
            </a:r>
            <a:r>
              <a:rPr lang="en-US" dirty="0" smtClean="0"/>
              <a:t> </a:t>
            </a:r>
            <a:r>
              <a:rPr lang="en-US" dirty="0" err="1" smtClean="0"/>
              <a:t>học</a:t>
            </a:r>
            <a:r>
              <a:rPr lang="en-US" dirty="0" smtClean="0"/>
              <a:t>	</a:t>
            </a:r>
            <a:endParaRPr lang="en-US" dirty="0"/>
          </a:p>
        </p:txBody>
      </p:sp>
      <p:sp>
        <p:nvSpPr>
          <p:cNvPr id="4" name="Content Placeholder 3"/>
          <p:cNvSpPr>
            <a:spLocks noGrp="1"/>
          </p:cNvSpPr>
          <p:nvPr>
            <p:ph idx="1"/>
          </p:nvPr>
        </p:nvSpPr>
        <p:spPr>
          <a:xfrm>
            <a:off x="1635035" y="1839629"/>
            <a:ext cx="10058400" cy="4629985"/>
          </a:xfrm>
          <a:prstGeom prst="rect">
            <a:avLst/>
          </a:prstGeom>
        </p:spPr>
        <p:txBody>
          <a:bodyPr>
            <a:spAutoFit/>
          </a:bodyPr>
          <a:lstStyle/>
          <a:p>
            <a:r>
              <a:rPr lang="vi-VN" sz="1700" dirty="0" smtClean="0">
                <a:cs typeface="Calibri" panose="020F0502020204030204" pitchFamily="34" charset="0"/>
              </a:rPr>
              <a:t>Đặt vấn đề</a:t>
            </a:r>
            <a:endParaRPr lang="vi-VN" sz="1700" dirty="0">
              <a:cs typeface="Calibri" panose="020F0502020204030204" pitchFamily="34" charset="0"/>
            </a:endParaRPr>
          </a:p>
          <a:p>
            <a:r>
              <a:rPr lang="en-US" sz="1700" dirty="0" smtClean="0">
                <a:cs typeface="Calibri" panose="020F0502020204030204" pitchFamily="34" charset="0"/>
              </a:rPr>
              <a:t>I</a:t>
            </a:r>
            <a:r>
              <a:rPr lang="vi-VN" sz="1700" dirty="0" smtClean="0">
                <a:cs typeface="Calibri" panose="020F0502020204030204" pitchFamily="34" charset="0"/>
              </a:rPr>
              <a:t>. </a:t>
            </a:r>
            <a:r>
              <a:rPr lang="vi-VN" sz="1700" dirty="0">
                <a:cs typeface="Calibri" panose="020F0502020204030204" pitchFamily="34" charset="0"/>
              </a:rPr>
              <a:t>Cơ sở lý thuyết và bài tập</a:t>
            </a:r>
          </a:p>
          <a:p>
            <a:r>
              <a:rPr lang="vi-VN" sz="1700" dirty="0">
                <a:cs typeface="Calibri" panose="020F0502020204030204" pitchFamily="34" charset="0"/>
              </a:rPr>
              <a:t>	</a:t>
            </a:r>
            <a:r>
              <a:rPr lang="en-US" sz="1700" dirty="0">
                <a:cs typeface="Calibri" panose="020F0502020204030204" pitchFamily="34" charset="0"/>
              </a:rPr>
              <a:t>1</a:t>
            </a:r>
            <a:r>
              <a:rPr lang="vi-VN" sz="1700" dirty="0" smtClean="0">
                <a:cs typeface="Calibri" panose="020F0502020204030204" pitchFamily="34" charset="0"/>
              </a:rPr>
              <a:t>.1 </a:t>
            </a:r>
            <a:r>
              <a:rPr lang="vi-VN" sz="1700" dirty="0">
                <a:cs typeface="Calibri" panose="020F0502020204030204" pitchFamily="34" charset="0"/>
              </a:rPr>
              <a:t>Khái niệm</a:t>
            </a:r>
          </a:p>
          <a:p>
            <a:r>
              <a:rPr lang="vi-VN" sz="1700" dirty="0">
                <a:cs typeface="Calibri" panose="020F0502020204030204" pitchFamily="34" charset="0"/>
              </a:rPr>
              <a:t>	</a:t>
            </a:r>
            <a:r>
              <a:rPr lang="en-US" sz="1700" dirty="0">
                <a:cs typeface="Calibri" panose="020F0502020204030204" pitchFamily="34" charset="0"/>
              </a:rPr>
              <a:t>1</a:t>
            </a:r>
            <a:r>
              <a:rPr lang="vi-VN" sz="1700" dirty="0" smtClean="0">
                <a:cs typeface="Calibri" panose="020F0502020204030204" pitchFamily="34" charset="0"/>
              </a:rPr>
              <a:t>.2 </a:t>
            </a:r>
            <a:r>
              <a:rPr lang="vi-VN" sz="1700" dirty="0">
                <a:cs typeface="Calibri" panose="020F0502020204030204" pitchFamily="34" charset="0"/>
              </a:rPr>
              <a:t>Phương pháp cài đặt</a:t>
            </a:r>
          </a:p>
          <a:p>
            <a:r>
              <a:rPr lang="vi-VN" sz="1700" dirty="0">
                <a:cs typeface="Calibri" panose="020F0502020204030204" pitchFamily="34" charset="0"/>
              </a:rPr>
              <a:t>	</a:t>
            </a:r>
            <a:r>
              <a:rPr lang="en-US" sz="1700" dirty="0" smtClean="0">
                <a:cs typeface="Calibri" panose="020F0502020204030204" pitchFamily="34" charset="0"/>
              </a:rPr>
              <a:t>1</a:t>
            </a:r>
            <a:r>
              <a:rPr lang="vi-VN" sz="1700" dirty="0" smtClean="0">
                <a:cs typeface="Calibri" panose="020F0502020204030204" pitchFamily="34" charset="0"/>
              </a:rPr>
              <a:t>.3 </a:t>
            </a:r>
            <a:r>
              <a:rPr lang="vi-VN" sz="1700" dirty="0">
                <a:cs typeface="Calibri" panose="020F0502020204030204" pitchFamily="34" charset="0"/>
              </a:rPr>
              <a:t>Bài tập điển hình</a:t>
            </a:r>
          </a:p>
          <a:p>
            <a:r>
              <a:rPr lang="vi-VN" sz="1700" dirty="0">
                <a:cs typeface="Calibri" panose="020F0502020204030204" pitchFamily="34" charset="0"/>
              </a:rPr>
              <a:t>        </a:t>
            </a:r>
            <a:r>
              <a:rPr lang="en-US" sz="1700" dirty="0" smtClean="0">
                <a:cs typeface="Calibri" panose="020F0502020204030204" pitchFamily="34" charset="0"/>
              </a:rPr>
              <a:t>      </a:t>
            </a:r>
            <a:r>
              <a:rPr lang="en-US" sz="1700" dirty="0">
                <a:cs typeface="Calibri" panose="020F0502020204030204" pitchFamily="34" charset="0"/>
              </a:rPr>
              <a:t>1</a:t>
            </a:r>
            <a:r>
              <a:rPr lang="vi-VN" sz="1700" dirty="0" smtClean="0">
                <a:cs typeface="Calibri" panose="020F0502020204030204" pitchFamily="34" charset="0"/>
              </a:rPr>
              <a:t>.4 </a:t>
            </a:r>
            <a:r>
              <a:rPr lang="vi-VN" sz="1700" dirty="0">
                <a:cs typeface="Calibri" panose="020F0502020204030204" pitchFamily="34" charset="0"/>
              </a:rPr>
              <a:t>Kết luận</a:t>
            </a:r>
          </a:p>
          <a:p>
            <a:r>
              <a:rPr lang="en-US" sz="1700" dirty="0" smtClean="0">
                <a:cs typeface="Calibri" panose="020F0502020204030204" pitchFamily="34" charset="0"/>
              </a:rPr>
              <a:t>II</a:t>
            </a:r>
            <a:r>
              <a:rPr lang="vi-VN" sz="1700" dirty="0" smtClean="0">
                <a:cs typeface="Calibri" panose="020F0502020204030204" pitchFamily="34" charset="0"/>
              </a:rPr>
              <a:t>. </a:t>
            </a:r>
            <a:r>
              <a:rPr lang="vi-VN" sz="1700" dirty="0">
                <a:cs typeface="Calibri" panose="020F0502020204030204" pitchFamily="34" charset="0"/>
              </a:rPr>
              <a:t>Ứng dụng</a:t>
            </a:r>
          </a:p>
          <a:p>
            <a:r>
              <a:rPr lang="vi-VN" sz="1700" dirty="0">
                <a:cs typeface="Calibri" panose="020F0502020204030204" pitchFamily="34" charset="0"/>
              </a:rPr>
              <a:t>	</a:t>
            </a:r>
            <a:r>
              <a:rPr lang="en-US" sz="1700" dirty="0" smtClean="0">
                <a:cs typeface="Calibri" panose="020F0502020204030204" pitchFamily="34" charset="0"/>
              </a:rPr>
              <a:t>2</a:t>
            </a:r>
            <a:r>
              <a:rPr lang="vi-VN" sz="1700" dirty="0" smtClean="0">
                <a:cs typeface="Calibri" panose="020F0502020204030204" pitchFamily="34" charset="0"/>
              </a:rPr>
              <a:t>.1 </a:t>
            </a:r>
            <a:r>
              <a:rPr lang="vi-VN" sz="1700" dirty="0">
                <a:cs typeface="Calibri" panose="020F0502020204030204" pitchFamily="34" charset="0"/>
              </a:rPr>
              <a:t>Thuật toán DIJKSTRA</a:t>
            </a:r>
          </a:p>
          <a:p>
            <a:r>
              <a:rPr lang="vi-VN" sz="1700" dirty="0">
                <a:cs typeface="Calibri" panose="020F0502020204030204" pitchFamily="34" charset="0"/>
              </a:rPr>
              <a:t>	</a:t>
            </a:r>
            <a:r>
              <a:rPr lang="en-US" sz="1700" dirty="0" smtClean="0">
                <a:cs typeface="Calibri" panose="020F0502020204030204" pitchFamily="34" charset="0"/>
              </a:rPr>
              <a:t>2</a:t>
            </a:r>
            <a:r>
              <a:rPr lang="vi-VN" sz="1700" dirty="0" smtClean="0">
                <a:cs typeface="Calibri" panose="020F0502020204030204" pitchFamily="34" charset="0"/>
              </a:rPr>
              <a:t>.2 </a:t>
            </a:r>
            <a:r>
              <a:rPr lang="vi-VN" sz="1700" dirty="0" smtClean="0">
                <a:cs typeface="Calibri" panose="020F0502020204030204" pitchFamily="34" charset="0"/>
              </a:rPr>
              <a:t>Thuật toán </a:t>
            </a:r>
            <a:r>
              <a:rPr lang="en-US" sz="1700" dirty="0" smtClean="0">
                <a:latin typeface="Arial" panose="020B0604020202020204" pitchFamily="34" charset="0"/>
                <a:cs typeface="Arial" panose="020B0604020202020204" pitchFamily="34" charset="0"/>
              </a:rPr>
              <a:t>HUFFMAN</a:t>
            </a:r>
          </a:p>
          <a:p>
            <a:r>
              <a:rPr lang="en-US" sz="1700" dirty="0" smtClean="0">
                <a:cs typeface="Calibri" panose="020F0502020204030204" pitchFamily="34" charset="0"/>
              </a:rPr>
              <a:t>III. </a:t>
            </a:r>
            <a:r>
              <a:rPr lang="en-US" sz="1700" dirty="0" err="1" smtClean="0">
                <a:latin typeface="Arial" panose="020B0604020202020204" pitchFamily="34" charset="0"/>
                <a:cs typeface="Arial" panose="020B0604020202020204" pitchFamily="34" charset="0"/>
              </a:rPr>
              <a:t>Tổng</a:t>
            </a:r>
            <a:r>
              <a:rPr lang="en-US" sz="1700" dirty="0" smtClean="0">
                <a:latin typeface="Arial" panose="020B0604020202020204" pitchFamily="34" charset="0"/>
                <a:cs typeface="Arial" panose="020B0604020202020204" pitchFamily="34" charset="0"/>
              </a:rPr>
              <a:t> </a:t>
            </a:r>
            <a:r>
              <a:rPr lang="en-US" sz="1700" dirty="0" err="1" smtClean="0">
                <a:latin typeface="Arial" panose="020B0604020202020204" pitchFamily="34" charset="0"/>
                <a:cs typeface="Arial" panose="020B0604020202020204" pitchFamily="34" charset="0"/>
              </a:rPr>
              <a:t>kết</a:t>
            </a:r>
            <a:endParaRPr lang="en-US" sz="1700" dirty="0" smtClean="0">
              <a:latin typeface="Arial" panose="020B0604020202020204" pitchFamily="34" charset="0"/>
              <a:cs typeface="Arial" panose="020B0604020202020204" pitchFamily="34" charset="0"/>
            </a:endParaRPr>
          </a:p>
          <a:p>
            <a:r>
              <a:rPr lang="en-US" sz="1700" dirty="0" err="1" smtClean="0">
                <a:latin typeface="Arial" panose="020B0604020202020204" pitchFamily="34" charset="0"/>
                <a:cs typeface="Arial" panose="020B0604020202020204" pitchFamily="34" charset="0"/>
              </a:rPr>
              <a:t>Tài</a:t>
            </a:r>
            <a:r>
              <a:rPr lang="en-US" sz="1700" dirty="0" smtClean="0">
                <a:latin typeface="Arial" panose="020B0604020202020204" pitchFamily="34" charset="0"/>
                <a:cs typeface="Arial" panose="020B0604020202020204" pitchFamily="34" charset="0"/>
              </a:rPr>
              <a:t> </a:t>
            </a:r>
            <a:r>
              <a:rPr lang="en-US" sz="1700" dirty="0" err="1" smtClean="0">
                <a:latin typeface="Arial" panose="020B0604020202020204" pitchFamily="34" charset="0"/>
                <a:cs typeface="Arial" panose="020B0604020202020204" pitchFamily="34" charset="0"/>
              </a:rPr>
              <a:t>liệu</a:t>
            </a:r>
            <a:r>
              <a:rPr lang="en-US" sz="1700" dirty="0" smtClean="0">
                <a:latin typeface="Arial" panose="020B0604020202020204" pitchFamily="34" charset="0"/>
                <a:cs typeface="Arial" panose="020B0604020202020204" pitchFamily="34" charset="0"/>
              </a:rPr>
              <a:t> </a:t>
            </a:r>
            <a:r>
              <a:rPr lang="en-US" sz="1700" dirty="0" err="1" smtClean="0">
                <a:latin typeface="Arial" panose="020B0604020202020204" pitchFamily="34" charset="0"/>
                <a:cs typeface="Arial" panose="020B0604020202020204" pitchFamily="34" charset="0"/>
              </a:rPr>
              <a:t>tham</a:t>
            </a:r>
            <a:r>
              <a:rPr lang="en-US" sz="1700" dirty="0" smtClean="0">
                <a:latin typeface="Arial" panose="020B0604020202020204" pitchFamily="34" charset="0"/>
                <a:cs typeface="Arial" panose="020B0604020202020204" pitchFamily="34" charset="0"/>
              </a:rPr>
              <a:t> </a:t>
            </a:r>
            <a:r>
              <a:rPr lang="en-US" sz="1700" dirty="0" err="1" smtClean="0">
                <a:latin typeface="Arial" panose="020B0604020202020204" pitchFamily="34" charset="0"/>
                <a:cs typeface="Arial" panose="020B0604020202020204" pitchFamily="34" charset="0"/>
              </a:rPr>
              <a:t>khảo</a:t>
            </a:r>
            <a:endParaRPr lang="en-US" sz="1700" dirty="0">
              <a:latin typeface="Arial" panose="020B0604020202020204" pitchFamily="34" charset="0"/>
              <a:cs typeface="Arial" panose="020B0604020202020204" pitchFamily="34" charset="0"/>
            </a:endParaRPr>
          </a:p>
        </p:txBody>
      </p:sp>
      <p:sp>
        <p:nvSpPr>
          <p:cNvPr id="6" name="TextBox 5"/>
          <p:cNvSpPr txBox="1"/>
          <p:nvPr/>
        </p:nvSpPr>
        <p:spPr>
          <a:xfrm>
            <a:off x="11586754" y="6455399"/>
            <a:ext cx="605246" cy="400110"/>
          </a:xfrm>
          <a:prstGeom prst="rect">
            <a:avLst/>
          </a:prstGeom>
          <a:noFill/>
        </p:spPr>
        <p:txBody>
          <a:bodyPr wrap="square" rtlCol="0">
            <a:spAutoFit/>
          </a:bodyPr>
          <a:lstStyle/>
          <a:p>
            <a:r>
              <a:rPr lang="en-US" sz="2000" dirty="0"/>
              <a:t>2</a:t>
            </a:r>
          </a:p>
        </p:txBody>
      </p:sp>
      <p:sp>
        <p:nvSpPr>
          <p:cNvPr id="7" name="Rectangle 6"/>
          <p:cNvSpPr/>
          <p:nvPr/>
        </p:nvSpPr>
        <p:spPr>
          <a:xfrm>
            <a:off x="194711" y="6469614"/>
            <a:ext cx="2632452" cy="369332"/>
          </a:xfrm>
          <a:prstGeom prst="rect">
            <a:avLst/>
          </a:prstGeom>
        </p:spPr>
        <p:txBody>
          <a:bodyPr wrap="none">
            <a:spAutoFit/>
          </a:bodyPr>
          <a:lstStyle/>
          <a:p>
            <a:r>
              <a:rPr lang="en-US" dirty="0"/>
              <a:t>CS112.L12.KHCL-Nhóm 15</a:t>
            </a:r>
          </a:p>
        </p:txBody>
      </p:sp>
    </p:spTree>
    <p:extLst>
      <p:ext uri="{BB962C8B-B14F-4D97-AF65-F5344CB8AC3E}">
        <p14:creationId xmlns:p14="http://schemas.microsoft.com/office/powerpoint/2010/main" val="13445679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Ứng dụng trong một số thuật toán</a:t>
            </a:r>
          </a:p>
        </p:txBody>
      </p:sp>
      <p:sp>
        <p:nvSpPr>
          <p:cNvPr id="3" name="Rectangle 2"/>
          <p:cNvSpPr/>
          <p:nvPr/>
        </p:nvSpPr>
        <p:spPr>
          <a:xfrm>
            <a:off x="1136468" y="1925657"/>
            <a:ext cx="9980023" cy="646331"/>
          </a:xfrm>
          <a:prstGeom prst="rect">
            <a:avLst/>
          </a:prstGeom>
        </p:spPr>
        <p:txBody>
          <a:bodyPr wrap="square">
            <a:spAutoFit/>
          </a:bodyPr>
          <a:lstStyle/>
          <a:p>
            <a:r>
              <a:rPr lang="en-US" b="1" u="sng">
                <a:latin typeface="Arial" panose="020B0604020202020204" pitchFamily="34" charset="0"/>
                <a:cs typeface="Arial" panose="020B0604020202020204" pitchFamily="34" charset="0"/>
              </a:rPr>
              <a:t>2</a:t>
            </a:r>
            <a:r>
              <a:rPr lang="en-US" b="1" u="sng" smtClean="0">
                <a:latin typeface="Arial" panose="020B0604020202020204" pitchFamily="34" charset="0"/>
                <a:cs typeface="Arial" panose="020B0604020202020204" pitchFamily="34" charset="0"/>
              </a:rPr>
              <a:t>.</a:t>
            </a:r>
            <a:r>
              <a:rPr lang="vi-VN" b="1" u="sng" smtClean="0">
                <a:latin typeface="Arial" panose="020B0604020202020204" pitchFamily="34" charset="0"/>
                <a:cs typeface="Arial" panose="020B0604020202020204" pitchFamily="34" charset="0"/>
              </a:rPr>
              <a:t>Thuật </a:t>
            </a:r>
            <a:r>
              <a:rPr lang="vi-VN" b="1" u="sng">
                <a:latin typeface="Arial" panose="020B0604020202020204" pitchFamily="34" charset="0"/>
                <a:cs typeface="Arial" panose="020B0604020202020204" pitchFamily="34" charset="0"/>
              </a:rPr>
              <a:t>toán </a:t>
            </a:r>
            <a:r>
              <a:rPr lang="en-US" b="1" u="sng" smtClean="0">
                <a:latin typeface="Arial" panose="020B0604020202020204" pitchFamily="34" charset="0"/>
                <a:cs typeface="Arial" panose="020B0604020202020204" pitchFamily="34" charset="0"/>
              </a:rPr>
              <a:t>Huffman </a:t>
            </a:r>
            <a:r>
              <a:rPr lang="en-US" smtClean="0">
                <a:latin typeface="Arial" panose="020B0604020202020204" pitchFamily="34" charset="0"/>
                <a:cs typeface="Arial" panose="020B0604020202020204" pitchFamily="34" charset="0"/>
              </a:rPr>
              <a:t>là 1 thuật toán nén dự liệu mà nó dùng kỹ thuật tham lam để triển khai. Thuật toán dựa trên tần suất xuất hiện của 1 ký tự trong 1 tập tin </a:t>
            </a:r>
            <a:endParaRPr lang="en-US">
              <a:latin typeface="Arial" panose="020B0604020202020204" pitchFamily="34" charset="0"/>
              <a:cs typeface="Arial" panose="020B0604020202020204" pitchFamily="34" charset="0"/>
            </a:endParaRPr>
          </a:p>
        </p:txBody>
      </p:sp>
      <p:pic>
        <p:nvPicPr>
          <p:cNvPr id="5" name="Picture 4" descr="animation of huffman greedy algorithm"/>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908072" y="2571988"/>
            <a:ext cx="6436814" cy="35241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586754" y="6438836"/>
            <a:ext cx="605246" cy="400110"/>
          </a:xfrm>
          <a:prstGeom prst="rect">
            <a:avLst/>
          </a:prstGeom>
          <a:noFill/>
        </p:spPr>
        <p:txBody>
          <a:bodyPr wrap="square" rtlCol="0">
            <a:spAutoFit/>
          </a:bodyPr>
          <a:lstStyle/>
          <a:p>
            <a:r>
              <a:rPr lang="en-US" sz="2000" dirty="0" smtClean="0"/>
              <a:t>20</a:t>
            </a:r>
            <a:endParaRPr lang="en-US" sz="20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9724" y="186668"/>
            <a:ext cx="1756334" cy="1394090"/>
          </a:xfrm>
          <a:prstGeom prst="rect">
            <a:avLst/>
          </a:prstGeom>
        </p:spPr>
      </p:pic>
      <p:sp>
        <p:nvSpPr>
          <p:cNvPr id="8" name="Rectangle 7"/>
          <p:cNvSpPr/>
          <p:nvPr/>
        </p:nvSpPr>
        <p:spPr>
          <a:xfrm>
            <a:off x="0" y="6469614"/>
            <a:ext cx="2632452" cy="369332"/>
          </a:xfrm>
          <a:prstGeom prst="rect">
            <a:avLst/>
          </a:prstGeom>
        </p:spPr>
        <p:txBody>
          <a:bodyPr wrap="none">
            <a:spAutoFit/>
          </a:bodyPr>
          <a:lstStyle/>
          <a:p>
            <a:r>
              <a:rPr lang="en-US" dirty="0"/>
              <a:t>CS112.L12.KHCL-Nhóm 15</a:t>
            </a:r>
          </a:p>
        </p:txBody>
      </p:sp>
    </p:spTree>
    <p:extLst>
      <p:ext uri="{BB962C8B-B14F-4D97-AF65-F5344CB8AC3E}">
        <p14:creationId xmlns:p14="http://schemas.microsoft.com/office/powerpoint/2010/main" val="25298438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a:t>
            </a:r>
            <a:r>
              <a:rPr lang="en-US" dirty="0" err="1" smtClean="0"/>
              <a:t>Tổng</a:t>
            </a:r>
            <a:r>
              <a:rPr lang="en-US" dirty="0" smtClean="0"/>
              <a:t> </a:t>
            </a:r>
            <a:r>
              <a:rPr lang="en-US" dirty="0" err="1"/>
              <a:t>k</a:t>
            </a:r>
            <a:r>
              <a:rPr lang="en-US" dirty="0" err="1" smtClean="0"/>
              <a:t>ết</a:t>
            </a:r>
            <a:r>
              <a:rPr lang="en-US" dirty="0" smtClean="0"/>
              <a:t> </a:t>
            </a:r>
            <a:endParaRPr lang="en-US" dirty="0"/>
          </a:p>
        </p:txBody>
      </p:sp>
      <p:sp>
        <p:nvSpPr>
          <p:cNvPr id="3" name="Rectangle 2"/>
          <p:cNvSpPr/>
          <p:nvPr/>
        </p:nvSpPr>
        <p:spPr>
          <a:xfrm>
            <a:off x="1881052" y="1884461"/>
            <a:ext cx="6096000" cy="3693319"/>
          </a:xfrm>
          <a:prstGeom prst="rect">
            <a:avLst/>
          </a:prstGeom>
        </p:spPr>
        <p:txBody>
          <a:bodyPr>
            <a:spAutoFit/>
          </a:bodyPr>
          <a:lstStyle/>
          <a:p>
            <a:pPr marL="342900" indent="-342900">
              <a:buAutoNum type="arabicPeriod"/>
            </a:pPr>
            <a:r>
              <a:rPr lang="en-US" dirty="0" err="1" smtClean="0">
                <a:latin typeface="Arial" panose="020B0604020202020204" pitchFamily="34" charset="0"/>
                <a:cs typeface="Arial" panose="020B0604020202020204" pitchFamily="34" charset="0"/>
              </a:rPr>
              <a:t>Kiến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thức</a:t>
            </a:r>
            <a:r>
              <a:rPr lang="en-US" dirty="0" smtClean="0">
                <a:latin typeface="Arial" panose="020B0604020202020204" pitchFamily="34" charset="0"/>
                <a:cs typeface="Arial" panose="020B0604020202020204" pitchFamily="34" charset="0"/>
              </a:rPr>
              <a:t>:</a:t>
            </a:r>
          </a:p>
          <a:p>
            <a:r>
              <a:rPr lang="en-US" dirty="0" smtClean="0">
                <a:latin typeface="Arial (Body)"/>
              </a:rPr>
              <a:t>     - </a:t>
            </a:r>
            <a:r>
              <a:rPr lang="en-US" dirty="0" err="1" smtClean="0">
                <a:latin typeface="Arial (Body)"/>
              </a:rPr>
              <a:t>Nắm</a:t>
            </a:r>
            <a:r>
              <a:rPr lang="en-US" dirty="0" smtClean="0">
                <a:latin typeface="Arial (Body)"/>
              </a:rPr>
              <a:t> </a:t>
            </a:r>
            <a:r>
              <a:rPr lang="en-US" dirty="0" err="1" smtClean="0">
                <a:latin typeface="Arial (Body)"/>
              </a:rPr>
              <a:t>được</a:t>
            </a:r>
            <a:r>
              <a:rPr lang="en-US" dirty="0" smtClean="0">
                <a:latin typeface="Arial (Body)"/>
              </a:rPr>
              <a:t> </a:t>
            </a:r>
            <a:r>
              <a:rPr lang="en-US" dirty="0" err="1" smtClean="0">
                <a:latin typeface="Arial (Body)"/>
              </a:rPr>
              <a:t>thế</a:t>
            </a:r>
            <a:r>
              <a:rPr lang="en-US" dirty="0" smtClean="0">
                <a:latin typeface="Arial (Body)"/>
              </a:rPr>
              <a:t> </a:t>
            </a:r>
            <a:r>
              <a:rPr lang="en-US" dirty="0" err="1" smtClean="0">
                <a:latin typeface="Arial (Body)"/>
              </a:rPr>
              <a:t>nào</a:t>
            </a:r>
            <a:r>
              <a:rPr lang="en-US" dirty="0" smtClean="0">
                <a:latin typeface="Arial (Body)"/>
              </a:rPr>
              <a:t> </a:t>
            </a:r>
            <a:r>
              <a:rPr lang="en-US" dirty="0" err="1" smtClean="0">
                <a:latin typeface="Arial (Body)"/>
              </a:rPr>
              <a:t>là</a:t>
            </a:r>
            <a:r>
              <a:rPr lang="en-US" dirty="0" smtClean="0">
                <a:latin typeface="Arial (Body)"/>
              </a:rPr>
              <a:t> </a:t>
            </a:r>
            <a:r>
              <a:rPr lang="en-US" dirty="0" err="1" smtClean="0">
                <a:latin typeface="Arial (Body)"/>
              </a:rPr>
              <a:t>thuật</a:t>
            </a:r>
            <a:r>
              <a:rPr lang="en-US" dirty="0" smtClean="0">
                <a:latin typeface="Arial (Body)"/>
              </a:rPr>
              <a:t> </a:t>
            </a:r>
            <a:r>
              <a:rPr lang="en-US" dirty="0" err="1" smtClean="0">
                <a:latin typeface="Arial (Body)"/>
              </a:rPr>
              <a:t>toán</a:t>
            </a:r>
            <a:r>
              <a:rPr lang="en-US" dirty="0" smtClean="0">
                <a:latin typeface="Arial (Body)"/>
              </a:rPr>
              <a:t> </a:t>
            </a:r>
            <a:r>
              <a:rPr lang="en-US" dirty="0" err="1" smtClean="0">
                <a:latin typeface="Arial (Body)"/>
              </a:rPr>
              <a:t>tham</a:t>
            </a:r>
            <a:r>
              <a:rPr lang="en-US" dirty="0" smtClean="0">
                <a:latin typeface="Arial (Body)"/>
              </a:rPr>
              <a:t> lam </a:t>
            </a:r>
            <a:r>
              <a:rPr lang="en-US" dirty="0" err="1" smtClean="0">
                <a:latin typeface="Arial (Body)"/>
              </a:rPr>
              <a:t>và</a:t>
            </a:r>
            <a:r>
              <a:rPr lang="en-US" dirty="0" smtClean="0">
                <a:latin typeface="Arial (Body)"/>
              </a:rPr>
              <a:t> </a:t>
            </a:r>
            <a:r>
              <a:rPr lang="en-US" dirty="0" err="1" smtClean="0">
                <a:latin typeface="Arial (Body)"/>
              </a:rPr>
              <a:t>các</a:t>
            </a:r>
            <a:r>
              <a:rPr lang="en-US" dirty="0" smtClean="0">
                <a:latin typeface="Arial (Body)"/>
              </a:rPr>
              <a:t> </a:t>
            </a:r>
            <a:r>
              <a:rPr lang="en-US" dirty="0" err="1" smtClean="0">
                <a:latin typeface="Arial (Body)"/>
              </a:rPr>
              <a:t>bài</a:t>
            </a:r>
            <a:r>
              <a:rPr lang="en-US" dirty="0" smtClean="0">
                <a:latin typeface="Arial (Body)"/>
              </a:rPr>
              <a:t> </a:t>
            </a:r>
            <a:r>
              <a:rPr lang="en-US" dirty="0" err="1" smtClean="0">
                <a:latin typeface="Arial (Body)"/>
              </a:rPr>
              <a:t>toán</a:t>
            </a:r>
            <a:r>
              <a:rPr lang="en-US" dirty="0" smtClean="0">
                <a:latin typeface="Arial (Body)"/>
              </a:rPr>
              <a:t> </a:t>
            </a:r>
            <a:r>
              <a:rPr lang="en-US" dirty="0" err="1" smtClean="0">
                <a:latin typeface="Arial (Body)"/>
              </a:rPr>
              <a:t>cần</a:t>
            </a:r>
            <a:r>
              <a:rPr lang="en-US" dirty="0" smtClean="0">
                <a:latin typeface="Arial (Body)"/>
              </a:rPr>
              <a:t> </a:t>
            </a:r>
            <a:r>
              <a:rPr lang="en-US" dirty="0" err="1" smtClean="0">
                <a:latin typeface="Arial (Body)"/>
              </a:rPr>
              <a:t>dùng</a:t>
            </a:r>
            <a:r>
              <a:rPr lang="en-US" dirty="0" smtClean="0">
                <a:latin typeface="Arial (Body)"/>
              </a:rPr>
              <a:t> </a:t>
            </a:r>
            <a:r>
              <a:rPr lang="en-US" dirty="0" err="1" smtClean="0">
                <a:latin typeface="Arial (Body)"/>
              </a:rPr>
              <a:t>tham</a:t>
            </a:r>
            <a:r>
              <a:rPr lang="en-US" dirty="0" smtClean="0">
                <a:latin typeface="Arial (Body)"/>
              </a:rPr>
              <a:t> lam.</a:t>
            </a:r>
          </a:p>
          <a:p>
            <a:r>
              <a:rPr lang="en-US" dirty="0" smtClean="0">
                <a:latin typeface="Arial (Body)"/>
              </a:rPr>
              <a:t>     - </a:t>
            </a:r>
            <a:r>
              <a:rPr lang="en-US" dirty="0" err="1" smtClean="0">
                <a:latin typeface="Arial (Body)"/>
              </a:rPr>
              <a:t>Cùng</a:t>
            </a:r>
            <a:r>
              <a:rPr lang="en-US" dirty="0" smtClean="0">
                <a:latin typeface="Arial (Body)"/>
              </a:rPr>
              <a:t> </a:t>
            </a:r>
            <a:r>
              <a:rPr lang="en-US" dirty="0" err="1" smtClean="0">
                <a:latin typeface="Arial (Body)"/>
              </a:rPr>
              <a:t>ôn</a:t>
            </a:r>
            <a:r>
              <a:rPr lang="en-US" dirty="0" smtClean="0">
                <a:latin typeface="Arial (Body)"/>
              </a:rPr>
              <a:t> </a:t>
            </a:r>
            <a:r>
              <a:rPr lang="en-US" dirty="0" err="1" smtClean="0">
                <a:latin typeface="Arial (Body)"/>
              </a:rPr>
              <a:t>tập</a:t>
            </a:r>
            <a:r>
              <a:rPr lang="en-US" dirty="0" smtClean="0">
                <a:latin typeface="Arial (Body)"/>
              </a:rPr>
              <a:t> </a:t>
            </a:r>
            <a:r>
              <a:rPr lang="en-US" dirty="0" err="1" smtClean="0">
                <a:latin typeface="Arial (Body)"/>
              </a:rPr>
              <a:t>và</a:t>
            </a:r>
            <a:r>
              <a:rPr lang="en-US" dirty="0">
                <a:latin typeface="Arial (Body)"/>
              </a:rPr>
              <a:t> </a:t>
            </a:r>
            <a:r>
              <a:rPr lang="en-US" dirty="0" err="1" smtClean="0">
                <a:latin typeface="Arial (Body)"/>
              </a:rPr>
              <a:t>làm</a:t>
            </a:r>
            <a:r>
              <a:rPr lang="en-US" dirty="0">
                <a:latin typeface="Arial (Body)"/>
              </a:rPr>
              <a:t> </a:t>
            </a:r>
            <a:r>
              <a:rPr lang="en-US" dirty="0" err="1" smtClean="0">
                <a:latin typeface="Arial (Body)"/>
              </a:rPr>
              <a:t>ví</a:t>
            </a:r>
            <a:r>
              <a:rPr lang="en-US" dirty="0" smtClean="0">
                <a:latin typeface="Arial (Body)"/>
              </a:rPr>
              <a:t> </a:t>
            </a:r>
            <a:r>
              <a:rPr lang="en-US" dirty="0" err="1" smtClean="0">
                <a:latin typeface="Arial (Body)"/>
              </a:rPr>
              <a:t>dụ</a:t>
            </a:r>
            <a:r>
              <a:rPr lang="en-US" dirty="0" smtClean="0">
                <a:latin typeface="Arial (Body)"/>
              </a:rPr>
              <a:t> </a:t>
            </a:r>
            <a:r>
              <a:rPr lang="en-US" dirty="0" err="1" smtClean="0">
                <a:latin typeface="Arial (Body)"/>
              </a:rPr>
              <a:t>với</a:t>
            </a:r>
            <a:r>
              <a:rPr lang="en-US" dirty="0" smtClean="0">
                <a:latin typeface="Arial (Body)"/>
              </a:rPr>
              <a:t> </a:t>
            </a:r>
            <a:r>
              <a:rPr lang="en-US" dirty="0" err="1" smtClean="0">
                <a:latin typeface="Arial (Body)"/>
              </a:rPr>
              <a:t>các</a:t>
            </a:r>
            <a:r>
              <a:rPr lang="en-US" dirty="0" smtClean="0">
                <a:latin typeface="Arial (Body)"/>
              </a:rPr>
              <a:t> </a:t>
            </a:r>
            <a:r>
              <a:rPr lang="en-US" dirty="0" err="1" smtClean="0">
                <a:latin typeface="Arial (Body)"/>
              </a:rPr>
              <a:t>giải</a:t>
            </a:r>
            <a:r>
              <a:rPr lang="en-US" dirty="0" smtClean="0">
                <a:latin typeface="Arial (Body)"/>
              </a:rPr>
              <a:t> </a:t>
            </a:r>
            <a:r>
              <a:rPr lang="en-US" dirty="0" err="1" smtClean="0">
                <a:latin typeface="Arial (Body)"/>
              </a:rPr>
              <a:t>thuật</a:t>
            </a:r>
            <a:r>
              <a:rPr lang="en-US" dirty="0" smtClean="0">
                <a:latin typeface="Arial (Body)"/>
              </a:rPr>
              <a:t> </a:t>
            </a:r>
            <a:r>
              <a:rPr lang="en-US" dirty="0" err="1" smtClean="0">
                <a:latin typeface="Arial (Body)"/>
              </a:rPr>
              <a:t>đã</a:t>
            </a:r>
            <a:r>
              <a:rPr lang="en-US" dirty="0" smtClean="0">
                <a:latin typeface="Arial (Body)"/>
              </a:rPr>
              <a:t> </a:t>
            </a:r>
            <a:r>
              <a:rPr lang="en-US" dirty="0" err="1" smtClean="0">
                <a:latin typeface="Arial (Body)"/>
              </a:rPr>
              <a:t>được</a:t>
            </a:r>
            <a:r>
              <a:rPr lang="en-US" dirty="0" smtClean="0">
                <a:latin typeface="Arial (Body)"/>
              </a:rPr>
              <a:t> </a:t>
            </a:r>
            <a:r>
              <a:rPr lang="en-US" dirty="0" err="1" smtClean="0">
                <a:latin typeface="Arial (Body)"/>
              </a:rPr>
              <a:t>học</a:t>
            </a:r>
            <a:r>
              <a:rPr lang="en-US" dirty="0" smtClean="0">
                <a:latin typeface="Arial (Body)"/>
              </a:rPr>
              <a:t> </a:t>
            </a:r>
            <a:r>
              <a:rPr lang="en-US" dirty="0" err="1" smtClean="0">
                <a:latin typeface="Arial (Body)"/>
              </a:rPr>
              <a:t>từ</a:t>
            </a:r>
            <a:r>
              <a:rPr lang="en-US" dirty="0" smtClean="0">
                <a:latin typeface="Arial (Body)"/>
              </a:rPr>
              <a:t> </a:t>
            </a:r>
            <a:r>
              <a:rPr lang="en-US" dirty="0" err="1" smtClean="0">
                <a:latin typeface="Arial (Body)"/>
              </a:rPr>
              <a:t>các</a:t>
            </a:r>
            <a:r>
              <a:rPr lang="en-US" dirty="0" smtClean="0">
                <a:latin typeface="Arial (Body)"/>
              </a:rPr>
              <a:t> </a:t>
            </a:r>
            <a:r>
              <a:rPr lang="en-US" dirty="0" err="1" smtClean="0">
                <a:latin typeface="Arial (Body)"/>
              </a:rPr>
              <a:t>môn</a:t>
            </a:r>
            <a:r>
              <a:rPr lang="en-US" dirty="0" smtClean="0">
                <a:latin typeface="Arial (Body)"/>
              </a:rPr>
              <a:t> </a:t>
            </a:r>
            <a:r>
              <a:rPr lang="en-US" dirty="0" err="1" smtClean="0">
                <a:latin typeface="Arial (Body)"/>
              </a:rPr>
              <a:t>trước</a:t>
            </a:r>
            <a:r>
              <a:rPr lang="en-US" dirty="0" smtClean="0">
                <a:latin typeface="Arial (Body)"/>
              </a:rPr>
              <a:t> </a:t>
            </a:r>
            <a:r>
              <a:rPr lang="en-US" dirty="0" err="1" smtClean="0">
                <a:latin typeface="Arial (Body)"/>
              </a:rPr>
              <a:t>như</a:t>
            </a:r>
            <a:r>
              <a:rPr lang="en-US" dirty="0" smtClean="0">
                <a:latin typeface="Arial (Body)"/>
              </a:rPr>
              <a:t> HUFFMAN, </a:t>
            </a:r>
            <a:r>
              <a:rPr lang="vi-VN" dirty="0" smtClean="0">
                <a:cs typeface="Calibri" panose="020F0502020204030204" pitchFamily="34" charset="0"/>
              </a:rPr>
              <a:t>DIJKSTRA</a:t>
            </a:r>
            <a:r>
              <a:rPr lang="en-US" dirty="0" smtClean="0">
                <a:latin typeface="Arial (Body)"/>
              </a:rPr>
              <a:t>,…</a:t>
            </a:r>
          </a:p>
          <a:p>
            <a:endParaRPr lang="en-US" dirty="0" smtClean="0">
              <a:latin typeface="Arial (Body)"/>
            </a:endParaRPr>
          </a:p>
          <a:p>
            <a:pPr marL="342900" indent="-342900">
              <a:buAutoNum type="arabicPeriod" startAt="2"/>
            </a:pPr>
            <a:r>
              <a:rPr lang="en-US" dirty="0" err="1" smtClean="0">
                <a:latin typeface="Arial (Body)"/>
                <a:cs typeface="Calibri" panose="020F0502020204030204" pitchFamily="34" charset="0"/>
              </a:rPr>
              <a:t>Kĩ</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năng</a:t>
            </a:r>
            <a:r>
              <a:rPr lang="en-US" dirty="0" smtClean="0">
                <a:latin typeface="Arial (Body)"/>
                <a:cs typeface="Calibri" panose="020F0502020204030204" pitchFamily="34" charset="0"/>
              </a:rPr>
              <a:t>:</a:t>
            </a:r>
          </a:p>
          <a:p>
            <a:r>
              <a:rPr lang="en-US" dirty="0" smtClean="0">
                <a:latin typeface="Arial (Body)"/>
                <a:cs typeface="Calibri" panose="020F0502020204030204" pitchFamily="34" charset="0"/>
              </a:rPr>
              <a:t>     - </a:t>
            </a:r>
            <a:r>
              <a:rPr lang="en-US" dirty="0" err="1" smtClean="0">
                <a:latin typeface="Arial (Body)"/>
                <a:cs typeface="Calibri" panose="020F0502020204030204" pitchFamily="34" charset="0"/>
              </a:rPr>
              <a:t>Tham</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gia</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trao</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đổi</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và</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thảo</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luận</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kĩ</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năng</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đặt</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câu</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hỏi</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kĩ</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năng</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thuyết</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trình</a:t>
            </a:r>
            <a:r>
              <a:rPr lang="en-US" dirty="0" smtClean="0">
                <a:latin typeface="Arial (Body)"/>
                <a:cs typeface="Calibri" panose="020F0502020204030204" pitchFamily="34" charset="0"/>
              </a:rPr>
              <a:t>,….</a:t>
            </a:r>
          </a:p>
          <a:p>
            <a:endParaRPr lang="en-US" dirty="0" smtClean="0">
              <a:latin typeface="Arial (Body)"/>
              <a:cs typeface="Calibri" panose="020F0502020204030204" pitchFamily="34" charset="0"/>
            </a:endParaRPr>
          </a:p>
          <a:p>
            <a:pPr marL="342900" indent="-342900">
              <a:buAutoNum type="arabicPeriod" startAt="3"/>
            </a:pPr>
            <a:r>
              <a:rPr lang="en-US" dirty="0" err="1" smtClean="0">
                <a:latin typeface="Arial (Body)"/>
                <a:cs typeface="Calibri" panose="020F0502020204030204" pitchFamily="34" charset="0"/>
              </a:rPr>
              <a:t>Trao</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đổi</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và</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thảo</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luận</a:t>
            </a:r>
            <a:r>
              <a:rPr lang="en-US" dirty="0" smtClean="0">
                <a:latin typeface="Arial (Body)"/>
                <a:cs typeface="Calibri" panose="020F0502020204030204" pitchFamily="34" charset="0"/>
              </a:rPr>
              <a:t>:</a:t>
            </a:r>
          </a:p>
          <a:p>
            <a:r>
              <a:rPr lang="en-US" dirty="0">
                <a:latin typeface="Arial (Body)"/>
                <a:cs typeface="Calibri" panose="020F0502020204030204" pitchFamily="34" charset="0"/>
              </a:rPr>
              <a:t> </a:t>
            </a:r>
            <a:r>
              <a:rPr lang="en-US" dirty="0" smtClean="0">
                <a:latin typeface="Arial (Body)"/>
                <a:cs typeface="Calibri" panose="020F0502020204030204" pitchFamily="34" charset="0"/>
              </a:rPr>
              <a:t>    - </a:t>
            </a:r>
            <a:r>
              <a:rPr lang="en-US" dirty="0" err="1" smtClean="0">
                <a:latin typeface="Arial (Body)"/>
                <a:cs typeface="Calibri" panose="020F0502020204030204" pitchFamily="34" charset="0"/>
              </a:rPr>
              <a:t>Trả</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lời</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các</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câu</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hỏi</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trên</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Kahoot</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để</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ôn</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tập</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lại</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nội</a:t>
            </a:r>
            <a:r>
              <a:rPr lang="en-US" dirty="0" smtClean="0">
                <a:latin typeface="Arial (Body)"/>
                <a:cs typeface="Calibri" panose="020F0502020204030204" pitchFamily="34" charset="0"/>
              </a:rPr>
              <a:t> dung </a:t>
            </a:r>
            <a:r>
              <a:rPr lang="en-US" dirty="0" err="1" smtClean="0">
                <a:latin typeface="Arial (Body)"/>
                <a:cs typeface="Calibri" panose="020F0502020204030204" pitchFamily="34" charset="0"/>
              </a:rPr>
              <a:t>buổi</a:t>
            </a:r>
            <a:r>
              <a:rPr lang="en-US" dirty="0" smtClean="0">
                <a:latin typeface="Arial (Body)"/>
                <a:cs typeface="Calibri" panose="020F0502020204030204" pitchFamily="34" charset="0"/>
              </a:rPr>
              <a:t> </a:t>
            </a:r>
            <a:r>
              <a:rPr lang="en-US" dirty="0" err="1" smtClean="0">
                <a:latin typeface="Arial (Body)"/>
                <a:cs typeface="Calibri" panose="020F0502020204030204" pitchFamily="34" charset="0"/>
              </a:rPr>
              <a:t>học</a:t>
            </a:r>
            <a:endParaRPr lang="vi-VN" dirty="0">
              <a:cs typeface="Calibri" panose="020F0502020204030204" pitchFamily="34" charset="0"/>
            </a:endParaRPr>
          </a:p>
        </p:txBody>
      </p:sp>
      <p:sp>
        <p:nvSpPr>
          <p:cNvPr id="4" name="TextBox 3"/>
          <p:cNvSpPr txBox="1"/>
          <p:nvPr/>
        </p:nvSpPr>
        <p:spPr>
          <a:xfrm>
            <a:off x="11669486" y="6469614"/>
            <a:ext cx="522514" cy="400110"/>
          </a:xfrm>
          <a:prstGeom prst="rect">
            <a:avLst/>
          </a:prstGeom>
          <a:noFill/>
        </p:spPr>
        <p:txBody>
          <a:bodyPr wrap="square" rtlCol="0">
            <a:spAutoFit/>
          </a:bodyPr>
          <a:lstStyle/>
          <a:p>
            <a:r>
              <a:rPr lang="en-US" sz="2000" dirty="0" smtClean="0"/>
              <a:t>21</a:t>
            </a:r>
            <a:endParaRPr lang="en-US" sz="2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9724" y="186668"/>
            <a:ext cx="1756334" cy="1394090"/>
          </a:xfrm>
          <a:prstGeom prst="rect">
            <a:avLst/>
          </a:prstGeom>
        </p:spPr>
      </p:pic>
      <p:sp>
        <p:nvSpPr>
          <p:cNvPr id="7" name="Rectangle 6"/>
          <p:cNvSpPr/>
          <p:nvPr/>
        </p:nvSpPr>
        <p:spPr>
          <a:xfrm>
            <a:off x="0" y="6469614"/>
            <a:ext cx="2632452" cy="369332"/>
          </a:xfrm>
          <a:prstGeom prst="rect">
            <a:avLst/>
          </a:prstGeom>
        </p:spPr>
        <p:txBody>
          <a:bodyPr wrap="none">
            <a:spAutoFit/>
          </a:bodyPr>
          <a:lstStyle/>
          <a:p>
            <a:r>
              <a:rPr lang="en-US" dirty="0"/>
              <a:t>CS112.L12.KHCL-Nhóm 15</a:t>
            </a:r>
          </a:p>
        </p:txBody>
      </p:sp>
    </p:spTree>
    <p:extLst>
      <p:ext uri="{BB962C8B-B14F-4D97-AF65-F5344CB8AC3E}">
        <p14:creationId xmlns:p14="http://schemas.microsoft.com/office/powerpoint/2010/main" val="37472126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Tài</a:t>
            </a:r>
            <a:r>
              <a:rPr lang="en-US" dirty="0" smtClean="0"/>
              <a:t> </a:t>
            </a:r>
            <a:r>
              <a:rPr lang="en-US" dirty="0" err="1" smtClean="0"/>
              <a:t>liệu</a:t>
            </a:r>
            <a:r>
              <a:rPr lang="en-US" dirty="0" smtClean="0"/>
              <a:t> </a:t>
            </a:r>
            <a:r>
              <a:rPr lang="en-US" dirty="0" err="1" smtClean="0"/>
              <a:t>tham</a:t>
            </a:r>
            <a:r>
              <a:rPr lang="en-US" dirty="0" smtClean="0"/>
              <a:t> </a:t>
            </a:r>
            <a:r>
              <a:rPr lang="en-US" dirty="0" err="1" smtClean="0"/>
              <a:t>khảo</a:t>
            </a:r>
            <a:endParaRPr lang="en-US" dirty="0"/>
          </a:p>
        </p:txBody>
      </p:sp>
      <p:sp>
        <p:nvSpPr>
          <p:cNvPr id="4" name="Rectangle 3"/>
          <p:cNvSpPr/>
          <p:nvPr/>
        </p:nvSpPr>
        <p:spPr>
          <a:xfrm>
            <a:off x="1097280" y="2106026"/>
            <a:ext cx="10145486" cy="924558"/>
          </a:xfrm>
          <a:prstGeom prst="rect">
            <a:avLst/>
          </a:prstGeom>
        </p:spPr>
        <p:txBody>
          <a:bodyPr wrap="square">
            <a:spAutoFit/>
          </a:bodyPr>
          <a:lstStyle/>
          <a:p>
            <a:pPr marL="285750" indent="-285750">
              <a:buFont typeface="Arial" panose="020B0604020202020204" pitchFamily="34" charset="0"/>
              <a:buChar char="•"/>
            </a:pPr>
            <a:r>
              <a:rPr lang="en-US"/>
              <a:t>https://www.codesdope.com/course/algorithms-huffman-codes/#:~:text=Huffman%20code%20is%20a%20data,characters%20appearing%20in%20a%20file.&amp;text=Now%20if%20we%20use%20characters,100%20characters%20of%20the%20file.</a:t>
            </a:r>
          </a:p>
        </p:txBody>
      </p:sp>
      <p:sp>
        <p:nvSpPr>
          <p:cNvPr id="5" name="Rectangle 4"/>
          <p:cNvSpPr/>
          <p:nvPr/>
        </p:nvSpPr>
        <p:spPr>
          <a:xfrm>
            <a:off x="1036320" y="3399250"/>
            <a:ext cx="6096000" cy="646331"/>
          </a:xfrm>
          <a:prstGeom prst="rect">
            <a:avLst/>
          </a:prstGeom>
        </p:spPr>
        <p:txBody>
          <a:bodyPr>
            <a:spAutoFit/>
          </a:bodyPr>
          <a:lstStyle/>
          <a:p>
            <a:pPr marL="285750" indent="-285750">
              <a:buFont typeface="Arial" panose="020B0604020202020204" pitchFamily="34" charset="0"/>
              <a:buChar char="•"/>
            </a:pPr>
            <a:r>
              <a:rPr lang="en-US"/>
              <a:t>https://www.geeksforgeeks.org/greedy-algorithms-general-structure-and-applications/</a:t>
            </a:r>
          </a:p>
        </p:txBody>
      </p:sp>
      <p:sp>
        <p:nvSpPr>
          <p:cNvPr id="6" name="Rectangle 5"/>
          <p:cNvSpPr/>
          <p:nvPr/>
        </p:nvSpPr>
        <p:spPr>
          <a:xfrm>
            <a:off x="1036320" y="4414247"/>
            <a:ext cx="6096000" cy="923330"/>
          </a:xfrm>
          <a:prstGeom prst="rect">
            <a:avLst/>
          </a:prstGeom>
        </p:spPr>
        <p:txBody>
          <a:bodyPr>
            <a:spAutoFit/>
          </a:bodyPr>
          <a:lstStyle/>
          <a:p>
            <a:pPr marL="285750" indent="-285750">
              <a:buFont typeface="Arial" panose="020B0604020202020204" pitchFamily="34" charset="0"/>
              <a:buChar char="•"/>
            </a:pPr>
            <a:r>
              <a:rPr lang="en-US"/>
              <a:t>https://brilliant.org/wiki/greedy-algorithm/#:~:text=A%20greedy%20algorithm%20is%20a,to%20solve%20the%20entire%20problem.</a:t>
            </a:r>
          </a:p>
        </p:txBody>
      </p:sp>
      <p:sp>
        <p:nvSpPr>
          <p:cNvPr id="7" name="TextBox 6"/>
          <p:cNvSpPr txBox="1"/>
          <p:nvPr/>
        </p:nvSpPr>
        <p:spPr>
          <a:xfrm>
            <a:off x="11586754" y="6469614"/>
            <a:ext cx="605246" cy="400110"/>
          </a:xfrm>
          <a:prstGeom prst="rect">
            <a:avLst/>
          </a:prstGeom>
          <a:noFill/>
        </p:spPr>
        <p:txBody>
          <a:bodyPr wrap="square" rtlCol="0">
            <a:spAutoFit/>
          </a:bodyPr>
          <a:lstStyle/>
          <a:p>
            <a:r>
              <a:rPr lang="en-US" sz="2000" dirty="0" smtClean="0"/>
              <a:t>22</a:t>
            </a:r>
            <a:endParaRPr lang="en-US" sz="20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9724" y="186668"/>
            <a:ext cx="1756334" cy="1394090"/>
          </a:xfrm>
          <a:prstGeom prst="rect">
            <a:avLst/>
          </a:prstGeom>
        </p:spPr>
      </p:pic>
      <p:sp>
        <p:nvSpPr>
          <p:cNvPr id="9" name="Rectangle 8"/>
          <p:cNvSpPr/>
          <p:nvPr/>
        </p:nvSpPr>
        <p:spPr>
          <a:xfrm>
            <a:off x="0" y="6469614"/>
            <a:ext cx="2632452" cy="369332"/>
          </a:xfrm>
          <a:prstGeom prst="rect">
            <a:avLst/>
          </a:prstGeom>
        </p:spPr>
        <p:txBody>
          <a:bodyPr wrap="none">
            <a:spAutoFit/>
          </a:bodyPr>
          <a:lstStyle/>
          <a:p>
            <a:r>
              <a:rPr lang="en-US" dirty="0"/>
              <a:t>CS112.L12.KHCL-Nhóm 15</a:t>
            </a:r>
          </a:p>
        </p:txBody>
      </p:sp>
    </p:spTree>
    <p:extLst>
      <p:ext uri="{BB962C8B-B14F-4D97-AF65-F5344CB8AC3E}">
        <p14:creationId xmlns:p14="http://schemas.microsoft.com/office/powerpoint/2010/main" val="23923021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586754" y="6469614"/>
            <a:ext cx="605246" cy="400110"/>
          </a:xfrm>
          <a:prstGeom prst="rect">
            <a:avLst/>
          </a:prstGeom>
          <a:noFill/>
        </p:spPr>
        <p:txBody>
          <a:bodyPr wrap="square" rtlCol="0">
            <a:spAutoFit/>
          </a:bodyPr>
          <a:lstStyle/>
          <a:p>
            <a:r>
              <a:rPr lang="en-US" sz="2000" dirty="0" smtClean="0"/>
              <a:t>23</a:t>
            </a:r>
            <a:endParaRPr lang="en-US" sz="2000" dirty="0"/>
          </a:p>
        </p:txBody>
      </p:sp>
      <p:sp>
        <p:nvSpPr>
          <p:cNvPr id="5" name="Rectangle 4"/>
          <p:cNvSpPr/>
          <p:nvPr/>
        </p:nvSpPr>
        <p:spPr>
          <a:xfrm>
            <a:off x="0" y="6469614"/>
            <a:ext cx="2632452" cy="369332"/>
          </a:xfrm>
          <a:prstGeom prst="rect">
            <a:avLst/>
          </a:prstGeom>
        </p:spPr>
        <p:txBody>
          <a:bodyPr wrap="none">
            <a:spAutoFit/>
          </a:bodyPr>
          <a:lstStyle/>
          <a:p>
            <a:r>
              <a:rPr lang="en-US" dirty="0"/>
              <a:t>CS112.L12.KHCL-Nhóm 15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5812" y="-1"/>
            <a:ext cx="6516188" cy="6335487"/>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8297" y="1815737"/>
            <a:ext cx="2285147" cy="1813836"/>
          </a:xfrm>
          <a:prstGeom prst="rect">
            <a:avLst/>
          </a:prstGeom>
        </p:spPr>
      </p:pic>
      <p:sp>
        <p:nvSpPr>
          <p:cNvPr id="4" name="TextBox 3"/>
          <p:cNvSpPr txBox="1"/>
          <p:nvPr/>
        </p:nvSpPr>
        <p:spPr>
          <a:xfrm>
            <a:off x="346451" y="1875247"/>
            <a:ext cx="4865629" cy="1754326"/>
          </a:xfrm>
          <a:prstGeom prst="rect">
            <a:avLst/>
          </a:prstGeom>
          <a:noFill/>
        </p:spPr>
        <p:txBody>
          <a:bodyPr wrap="square" rtlCol="0">
            <a:spAutoFit/>
          </a:bodyPr>
          <a:lstStyle/>
          <a:p>
            <a:pPr algn="ctr"/>
            <a:r>
              <a:rPr lang="en-US" sz="3600" b="1" dirty="0" smtClean="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Xin </a:t>
            </a:r>
            <a:r>
              <a:rPr lang="en-US" sz="3600" b="1" dirty="0" err="1" smtClean="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chân</a:t>
            </a:r>
            <a:r>
              <a:rPr lang="en-US" sz="3600" b="1" dirty="0" smtClean="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 </a:t>
            </a:r>
            <a:r>
              <a:rPr lang="en-US" sz="3600" b="1" dirty="0" err="1" smtClean="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thành</a:t>
            </a:r>
            <a:r>
              <a:rPr lang="en-US" sz="3600" b="1" dirty="0" smtClean="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 </a:t>
            </a:r>
            <a:r>
              <a:rPr lang="en-US" sz="3600" b="1" dirty="0" err="1" smtClean="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cảm</a:t>
            </a:r>
            <a:r>
              <a:rPr lang="en-US" sz="3600" b="1" dirty="0" smtClean="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 </a:t>
            </a:r>
            <a:r>
              <a:rPr lang="en-US" sz="3600" b="1" dirty="0" err="1" smtClean="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ơn</a:t>
            </a:r>
            <a:r>
              <a:rPr lang="en-US" sz="3600" b="1" dirty="0" smtClean="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 </a:t>
            </a:r>
            <a:r>
              <a:rPr lang="en-US" sz="3600" b="1" dirty="0" err="1" smtClean="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thầy</a:t>
            </a:r>
            <a:r>
              <a:rPr lang="en-US" sz="3600" b="1" dirty="0" smtClean="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 </a:t>
            </a:r>
            <a:r>
              <a:rPr lang="en-US" sz="3600" b="1" dirty="0" err="1" smtClean="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và</a:t>
            </a:r>
            <a:r>
              <a:rPr lang="en-US" sz="3600" b="1" dirty="0" smtClean="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 </a:t>
            </a:r>
            <a:r>
              <a:rPr lang="en-US" sz="3600" b="1" dirty="0" err="1" smtClean="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các</a:t>
            </a:r>
            <a:r>
              <a:rPr lang="en-US" sz="3600" b="1" dirty="0" smtClean="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 </a:t>
            </a:r>
            <a:r>
              <a:rPr lang="en-US" sz="3600" b="1" dirty="0" err="1" smtClean="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bạn</a:t>
            </a:r>
            <a:r>
              <a:rPr lang="en-US" sz="3600" b="1" dirty="0" smtClean="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 </a:t>
            </a:r>
            <a:r>
              <a:rPr lang="en-US" sz="3600" b="1" dirty="0" err="1" smtClean="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đã</a:t>
            </a:r>
            <a:r>
              <a:rPr lang="en-US" sz="3600" b="1" dirty="0" smtClean="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 </a:t>
            </a:r>
            <a:r>
              <a:rPr lang="en-US" sz="3600" b="1" dirty="0" err="1" smtClean="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lắng</a:t>
            </a:r>
            <a:r>
              <a:rPr lang="en-US" sz="3600" b="1" dirty="0" smtClean="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 </a:t>
            </a:r>
            <a:r>
              <a:rPr lang="en-US" sz="3600" b="1" dirty="0" err="1" smtClean="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nghe</a:t>
            </a:r>
            <a:r>
              <a:rPr lang="en-US" sz="3600" b="1" dirty="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5713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343" y="-1"/>
            <a:ext cx="11081658" cy="63354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720" y="2024744"/>
            <a:ext cx="724988" cy="724988"/>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39724" y="186668"/>
            <a:ext cx="1756334" cy="1394090"/>
          </a:xfrm>
          <a:prstGeom prst="rect">
            <a:avLst/>
          </a:prstGeom>
        </p:spPr>
      </p:pic>
      <p:sp>
        <p:nvSpPr>
          <p:cNvPr id="6" name="TextBox 5"/>
          <p:cNvSpPr txBox="1"/>
          <p:nvPr/>
        </p:nvSpPr>
        <p:spPr>
          <a:xfrm>
            <a:off x="11586754" y="6455399"/>
            <a:ext cx="605246" cy="400110"/>
          </a:xfrm>
          <a:prstGeom prst="rect">
            <a:avLst/>
          </a:prstGeom>
          <a:noFill/>
        </p:spPr>
        <p:txBody>
          <a:bodyPr wrap="square" rtlCol="0">
            <a:spAutoFit/>
          </a:bodyPr>
          <a:lstStyle/>
          <a:p>
            <a:r>
              <a:rPr lang="en-US" sz="2000" dirty="0"/>
              <a:t>3</a:t>
            </a:r>
          </a:p>
        </p:txBody>
      </p:sp>
      <p:sp>
        <p:nvSpPr>
          <p:cNvPr id="3" name="Rectangle 2"/>
          <p:cNvSpPr/>
          <p:nvPr/>
        </p:nvSpPr>
        <p:spPr>
          <a:xfrm>
            <a:off x="0" y="6469614"/>
            <a:ext cx="2632452" cy="369332"/>
          </a:xfrm>
          <a:prstGeom prst="rect">
            <a:avLst/>
          </a:prstGeom>
        </p:spPr>
        <p:txBody>
          <a:bodyPr wrap="none">
            <a:spAutoFit/>
          </a:bodyPr>
          <a:lstStyle/>
          <a:p>
            <a:r>
              <a:rPr lang="en-US" dirty="0"/>
              <a:t>CS112.L12.KHCL-Nhóm 15</a:t>
            </a:r>
          </a:p>
        </p:txBody>
      </p:sp>
    </p:spTree>
    <p:extLst>
      <p:ext uri="{BB962C8B-B14F-4D97-AF65-F5344CB8AC3E}">
        <p14:creationId xmlns:p14="http://schemas.microsoft.com/office/powerpoint/2010/main" val="3169264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1" y="-1"/>
            <a:ext cx="12197651" cy="6345845"/>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9724" y="186668"/>
            <a:ext cx="1756334" cy="1394090"/>
          </a:xfrm>
          <a:prstGeom prst="rect">
            <a:avLst/>
          </a:prstGeom>
        </p:spPr>
      </p:pic>
      <p:sp>
        <p:nvSpPr>
          <p:cNvPr id="5" name="TextBox 4"/>
          <p:cNvSpPr txBox="1"/>
          <p:nvPr/>
        </p:nvSpPr>
        <p:spPr>
          <a:xfrm>
            <a:off x="11586754" y="6455399"/>
            <a:ext cx="605246" cy="400110"/>
          </a:xfrm>
          <a:prstGeom prst="rect">
            <a:avLst/>
          </a:prstGeom>
          <a:noFill/>
        </p:spPr>
        <p:txBody>
          <a:bodyPr wrap="square" rtlCol="0">
            <a:spAutoFit/>
          </a:bodyPr>
          <a:lstStyle/>
          <a:p>
            <a:r>
              <a:rPr lang="en-US" sz="2000" dirty="0" smtClean="0"/>
              <a:t>4</a:t>
            </a:r>
            <a:endParaRPr lang="en-US" sz="2000" dirty="0"/>
          </a:p>
        </p:txBody>
      </p:sp>
      <p:sp>
        <p:nvSpPr>
          <p:cNvPr id="6" name="Rectangle 5"/>
          <p:cNvSpPr/>
          <p:nvPr/>
        </p:nvSpPr>
        <p:spPr>
          <a:xfrm>
            <a:off x="0" y="6469614"/>
            <a:ext cx="2632452" cy="369332"/>
          </a:xfrm>
          <a:prstGeom prst="rect">
            <a:avLst/>
          </a:prstGeom>
        </p:spPr>
        <p:txBody>
          <a:bodyPr wrap="none">
            <a:spAutoFit/>
          </a:bodyPr>
          <a:lstStyle/>
          <a:p>
            <a:r>
              <a:rPr lang="en-US" dirty="0"/>
              <a:t>CS112.L12.KHCL-Nhóm 15</a:t>
            </a:r>
          </a:p>
        </p:txBody>
      </p:sp>
    </p:spTree>
    <p:extLst>
      <p:ext uri="{BB962C8B-B14F-4D97-AF65-F5344CB8AC3E}">
        <p14:creationId xmlns:p14="http://schemas.microsoft.com/office/powerpoint/2010/main" val="1676007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028700" indent="-1028700">
              <a:buFont typeface="+mj-lt"/>
              <a:buAutoNum type="romanUcPeriod"/>
            </a:pP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p:sp>
        <p:nvSpPr>
          <p:cNvPr id="4" name="TextBox 3"/>
          <p:cNvSpPr txBox="1"/>
          <p:nvPr/>
        </p:nvSpPr>
        <p:spPr>
          <a:xfrm>
            <a:off x="1097280" y="1854925"/>
            <a:ext cx="2677886" cy="523220"/>
          </a:xfrm>
          <a:prstGeom prst="rect">
            <a:avLst/>
          </a:prstGeom>
          <a:noFill/>
        </p:spPr>
        <p:txBody>
          <a:bodyPr wrap="square" rtlCol="0">
            <a:spAutoFit/>
          </a:bodyPr>
          <a:lstStyle/>
          <a:p>
            <a:r>
              <a:rPr lang="en-US" sz="2800" dirty="0" smtClean="0"/>
              <a:t>1. </a:t>
            </a:r>
            <a:r>
              <a:rPr lang="en-US" sz="2800" dirty="0" err="1" smtClean="0"/>
              <a:t>Khái</a:t>
            </a:r>
            <a:r>
              <a:rPr lang="en-US" sz="2800" dirty="0" smtClean="0"/>
              <a:t> </a:t>
            </a:r>
            <a:r>
              <a:rPr lang="en-US" sz="2800" dirty="0" err="1" smtClean="0"/>
              <a:t>niệm</a:t>
            </a:r>
            <a:endParaRPr lang="en-US" sz="2800" dirty="0"/>
          </a:p>
        </p:txBody>
      </p:sp>
      <p:sp>
        <p:nvSpPr>
          <p:cNvPr id="5" name="Rectangle 4"/>
          <p:cNvSpPr/>
          <p:nvPr/>
        </p:nvSpPr>
        <p:spPr>
          <a:xfrm>
            <a:off x="1097280" y="2495710"/>
            <a:ext cx="9627326" cy="1200329"/>
          </a:xfrm>
          <a:prstGeom prst="rect">
            <a:avLst/>
          </a:prstGeom>
        </p:spPr>
        <p:txBody>
          <a:bodyPr wrap="square">
            <a:spAutoFit/>
          </a:bodyPr>
          <a:lstStyle/>
          <a:p>
            <a:r>
              <a:rPr lang="en-US" sz="2400" b="1" dirty="0" smtClean="0">
                <a:solidFill>
                  <a:srgbClr val="00B050"/>
                </a:solidFill>
              </a:rPr>
              <a:t>     Greedy Algorithms(</a:t>
            </a:r>
            <a:r>
              <a:rPr lang="en-US" sz="2400" b="1" dirty="0" err="1" smtClean="0">
                <a:solidFill>
                  <a:srgbClr val="00B050"/>
                </a:solidFill>
              </a:rPr>
              <a:t>Giải</a:t>
            </a:r>
            <a:r>
              <a:rPr lang="en-US" sz="2400" b="1" dirty="0" smtClean="0">
                <a:solidFill>
                  <a:srgbClr val="00B050"/>
                </a:solidFill>
              </a:rPr>
              <a:t> </a:t>
            </a:r>
            <a:r>
              <a:rPr lang="en-US" sz="2400" b="1" dirty="0" err="1">
                <a:solidFill>
                  <a:srgbClr val="00B050"/>
                </a:solidFill>
              </a:rPr>
              <a:t>thuật</a:t>
            </a:r>
            <a:r>
              <a:rPr lang="en-US" sz="2400" b="1" dirty="0">
                <a:solidFill>
                  <a:srgbClr val="00B050"/>
                </a:solidFill>
              </a:rPr>
              <a:t> </a:t>
            </a:r>
            <a:r>
              <a:rPr lang="en-US" sz="2400" b="1" dirty="0" err="1">
                <a:solidFill>
                  <a:srgbClr val="00B050"/>
                </a:solidFill>
              </a:rPr>
              <a:t>tham</a:t>
            </a:r>
            <a:r>
              <a:rPr lang="en-US" sz="2400" b="1" dirty="0">
                <a:solidFill>
                  <a:srgbClr val="00B050"/>
                </a:solidFill>
              </a:rPr>
              <a:t> lam</a:t>
            </a:r>
            <a:r>
              <a:rPr lang="en-US" sz="2400" b="1" dirty="0" smtClean="0">
                <a:solidFill>
                  <a:srgbClr val="00B050"/>
                </a:solidFill>
              </a:rPr>
              <a:t>) </a:t>
            </a:r>
            <a:r>
              <a:rPr lang="en-US" sz="2400" dirty="0" smtClean="0"/>
              <a:t>:</a:t>
            </a:r>
            <a:r>
              <a:rPr lang="en-US" sz="2400" dirty="0" err="1"/>
              <a:t>là</a:t>
            </a:r>
            <a:r>
              <a:rPr lang="en-US" sz="2400" dirty="0"/>
              <a:t> </a:t>
            </a:r>
            <a:r>
              <a:rPr lang="en-US" sz="2400" dirty="0" err="1"/>
              <a:t>một</a:t>
            </a:r>
            <a:r>
              <a:rPr lang="en-US" sz="2400" dirty="0"/>
              <a:t> </a:t>
            </a:r>
            <a:r>
              <a:rPr lang="en-US" sz="2400" dirty="0" err="1"/>
              <a:t>thuật</a:t>
            </a:r>
            <a:r>
              <a:rPr lang="en-US" sz="2400" dirty="0"/>
              <a:t> </a:t>
            </a:r>
            <a:r>
              <a:rPr lang="en-US" sz="2400" dirty="0" err="1"/>
              <a:t>toán</a:t>
            </a:r>
            <a:r>
              <a:rPr lang="en-US" sz="2400" dirty="0"/>
              <a:t> </a:t>
            </a:r>
            <a:r>
              <a:rPr lang="en-US" sz="2400" dirty="0" err="1"/>
              <a:t>giải</a:t>
            </a:r>
            <a:r>
              <a:rPr lang="en-US" sz="2400" dirty="0"/>
              <a:t> </a:t>
            </a:r>
            <a:r>
              <a:rPr lang="en-US" sz="2400" dirty="0" err="1"/>
              <a:t>quyết</a:t>
            </a:r>
            <a:r>
              <a:rPr lang="en-US" sz="2400" dirty="0"/>
              <a:t> </a:t>
            </a:r>
            <a:r>
              <a:rPr lang="en-US" sz="2400" dirty="0" err="1"/>
              <a:t>một</a:t>
            </a:r>
            <a:r>
              <a:rPr lang="en-US" sz="2400" dirty="0"/>
              <a:t> </a:t>
            </a:r>
            <a:r>
              <a:rPr lang="en-US" sz="2400" dirty="0" err="1"/>
              <a:t>bài</a:t>
            </a:r>
            <a:r>
              <a:rPr lang="en-US" sz="2400" dirty="0"/>
              <a:t> </a:t>
            </a:r>
            <a:r>
              <a:rPr lang="en-US" sz="2400" dirty="0" err="1"/>
              <a:t>toán</a:t>
            </a:r>
            <a:r>
              <a:rPr lang="en-US" sz="2400" dirty="0"/>
              <a:t> </a:t>
            </a:r>
            <a:r>
              <a:rPr lang="en-US" sz="2400" dirty="0" err="1"/>
              <a:t>theo</a:t>
            </a:r>
            <a:r>
              <a:rPr lang="en-US" sz="2400" dirty="0"/>
              <a:t> </a:t>
            </a:r>
            <a:r>
              <a:rPr lang="en-US" sz="2400" dirty="0" err="1"/>
              <a:t>kiểu</a:t>
            </a:r>
            <a:r>
              <a:rPr lang="en-US" sz="2400" dirty="0"/>
              <a:t> </a:t>
            </a:r>
            <a:r>
              <a:rPr lang="en-US" sz="2400" b="1" dirty="0">
                <a:solidFill>
                  <a:srgbClr val="00B050"/>
                </a:solidFill>
              </a:rPr>
              <a:t>metaheuristic</a:t>
            </a:r>
            <a:r>
              <a:rPr lang="en-US" sz="2400" dirty="0"/>
              <a:t> </a:t>
            </a:r>
            <a:r>
              <a:rPr lang="en-US" sz="2400" dirty="0" err="1"/>
              <a:t>để</a:t>
            </a:r>
            <a:r>
              <a:rPr lang="en-US" sz="2400" dirty="0"/>
              <a:t> </a:t>
            </a:r>
            <a:r>
              <a:rPr lang="en-US" sz="2400" dirty="0" err="1"/>
              <a:t>tìm</a:t>
            </a:r>
            <a:r>
              <a:rPr lang="en-US" sz="2400" dirty="0"/>
              <a:t> </a:t>
            </a:r>
            <a:r>
              <a:rPr lang="en-US" sz="2400" dirty="0" err="1"/>
              <a:t>kiếm</a:t>
            </a:r>
            <a:r>
              <a:rPr lang="en-US" sz="2400" dirty="0"/>
              <a:t> </a:t>
            </a:r>
            <a:r>
              <a:rPr lang="en-US" sz="2400" dirty="0" err="1" smtClean="0"/>
              <a:t>lựa</a:t>
            </a:r>
            <a:r>
              <a:rPr lang="en-US" sz="2400" dirty="0" smtClean="0"/>
              <a:t> </a:t>
            </a:r>
            <a:r>
              <a:rPr lang="en-US" sz="2400" dirty="0" err="1"/>
              <a:t>chọn</a:t>
            </a:r>
            <a:r>
              <a:rPr lang="en-US" sz="2400" dirty="0"/>
              <a:t> </a:t>
            </a:r>
            <a:r>
              <a:rPr lang="en-US" sz="2400" dirty="0" err="1"/>
              <a:t>tối</a:t>
            </a:r>
            <a:r>
              <a:rPr lang="en-US" sz="2400" dirty="0"/>
              <a:t> </a:t>
            </a:r>
            <a:r>
              <a:rPr lang="en-US" sz="2400" dirty="0" err="1"/>
              <a:t>ưu</a:t>
            </a:r>
            <a:r>
              <a:rPr lang="en-US" sz="2400" dirty="0"/>
              <a:t> </a:t>
            </a:r>
            <a:r>
              <a:rPr lang="en-US" sz="2400" dirty="0" err="1"/>
              <a:t>địa</a:t>
            </a:r>
            <a:r>
              <a:rPr lang="en-US" sz="2400" dirty="0"/>
              <a:t> </a:t>
            </a:r>
            <a:r>
              <a:rPr lang="en-US" sz="2400" dirty="0" err="1"/>
              <a:t>phương</a:t>
            </a:r>
            <a:r>
              <a:rPr lang="en-US" sz="2400" dirty="0"/>
              <a:t> ở </a:t>
            </a:r>
            <a:r>
              <a:rPr lang="en-US" sz="2400" dirty="0" err="1"/>
              <a:t>mỗi</a:t>
            </a:r>
            <a:r>
              <a:rPr lang="en-US" sz="2400" dirty="0"/>
              <a:t> </a:t>
            </a:r>
            <a:r>
              <a:rPr lang="en-US" sz="2400" dirty="0" err="1"/>
              <a:t>bước</a:t>
            </a:r>
            <a:r>
              <a:rPr lang="en-US" sz="2400" dirty="0"/>
              <a:t> </a:t>
            </a:r>
            <a:r>
              <a:rPr lang="en-US" sz="2400" dirty="0" err="1"/>
              <a:t>đi</a:t>
            </a:r>
            <a:r>
              <a:rPr lang="en-US" sz="2400" dirty="0"/>
              <a:t> </a:t>
            </a:r>
            <a:r>
              <a:rPr lang="en-US" sz="2400" dirty="0" err="1"/>
              <a:t>với</a:t>
            </a:r>
            <a:r>
              <a:rPr lang="en-US" sz="2400" dirty="0"/>
              <a:t> </a:t>
            </a:r>
            <a:r>
              <a:rPr lang="en-US" sz="2400" dirty="0" err="1"/>
              <a:t>hy</a:t>
            </a:r>
            <a:r>
              <a:rPr lang="en-US" sz="2400" dirty="0"/>
              <a:t> </a:t>
            </a:r>
            <a:r>
              <a:rPr lang="en-US" sz="2400" dirty="0" err="1"/>
              <a:t>vọng</a:t>
            </a:r>
            <a:r>
              <a:rPr lang="en-US" sz="2400" dirty="0"/>
              <a:t> </a:t>
            </a:r>
            <a:r>
              <a:rPr lang="en-US" sz="2400" dirty="0" err="1"/>
              <a:t>tìm</a:t>
            </a:r>
            <a:r>
              <a:rPr lang="en-US" sz="2400" dirty="0"/>
              <a:t> </a:t>
            </a:r>
            <a:r>
              <a:rPr lang="en-US" sz="2400" dirty="0" err="1"/>
              <a:t>được</a:t>
            </a:r>
            <a:r>
              <a:rPr lang="en-US" sz="2400" dirty="0"/>
              <a:t> </a:t>
            </a:r>
            <a:r>
              <a:rPr lang="en-US" sz="2400" dirty="0" err="1"/>
              <a:t>tối</a:t>
            </a:r>
            <a:r>
              <a:rPr lang="en-US" sz="2400" dirty="0"/>
              <a:t> </a:t>
            </a:r>
            <a:r>
              <a:rPr lang="en-US" sz="2400" dirty="0" err="1"/>
              <a:t>ưu</a:t>
            </a:r>
            <a:r>
              <a:rPr lang="en-US" sz="2400" dirty="0"/>
              <a:t> </a:t>
            </a:r>
            <a:r>
              <a:rPr lang="en-US" sz="2400" dirty="0" err="1"/>
              <a:t>toàn</a:t>
            </a:r>
            <a:r>
              <a:rPr lang="en-US" sz="2400" dirty="0"/>
              <a:t> </a:t>
            </a:r>
            <a:r>
              <a:rPr lang="en-US" sz="2400" dirty="0" err="1"/>
              <a:t>cục</a:t>
            </a:r>
            <a:r>
              <a:rPr lang="en-US" sz="2400" dirty="0"/>
              <a:t>. </a:t>
            </a:r>
          </a:p>
        </p:txBody>
      </p:sp>
      <p:sp>
        <p:nvSpPr>
          <p:cNvPr id="6" name="Rectangle 5"/>
          <p:cNvSpPr/>
          <p:nvPr/>
        </p:nvSpPr>
        <p:spPr>
          <a:xfrm>
            <a:off x="1097280" y="3813604"/>
            <a:ext cx="9823269" cy="1569660"/>
          </a:xfrm>
          <a:prstGeom prst="rect">
            <a:avLst/>
          </a:prstGeom>
        </p:spPr>
        <p:txBody>
          <a:bodyPr wrap="square">
            <a:spAutoFit/>
          </a:bodyPr>
          <a:lstStyle/>
          <a:p>
            <a:r>
              <a:rPr lang="en-US" sz="2400" b="1" dirty="0" smtClean="0">
                <a:latin typeface="Calibri" panose="020F0502020204030204" pitchFamily="34" charset="0"/>
                <a:cs typeface="Calibri" panose="020F0502020204030204" pitchFamily="34" charset="0"/>
              </a:rPr>
              <a:t>     </a:t>
            </a:r>
            <a:r>
              <a:rPr lang="vi-VN" sz="2400" b="1" dirty="0" smtClean="0">
                <a:solidFill>
                  <a:srgbClr val="00B050"/>
                </a:solidFill>
                <a:latin typeface="Calibri" panose="020F0502020204030204" pitchFamily="34" charset="0"/>
                <a:cs typeface="Calibri" panose="020F0502020204030204" pitchFamily="34" charset="0"/>
              </a:rPr>
              <a:t>Metaheuristic</a:t>
            </a:r>
            <a:r>
              <a:rPr lang="vi-VN" sz="2400" b="1" dirty="0" smtClean="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là phương pháp heuristic (phương pháp tìm kiếm một phần) cao cấp để giải các bài toán tìm kiếm hay tối ưu, cung cấp một phương án đủ tốt trong các trường hợp không đầy đủ hay thông tin không hoàn hảo hoặc hạn chế về khả năng tính toán.</a:t>
            </a:r>
            <a:endParaRPr lang="en-US" sz="2400"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9724" y="186668"/>
            <a:ext cx="1756334" cy="1394090"/>
          </a:xfrm>
          <a:prstGeom prst="rect">
            <a:avLst/>
          </a:prstGeom>
        </p:spPr>
      </p:pic>
      <p:sp>
        <p:nvSpPr>
          <p:cNvPr id="8" name="TextBox 7"/>
          <p:cNvSpPr txBox="1"/>
          <p:nvPr/>
        </p:nvSpPr>
        <p:spPr>
          <a:xfrm>
            <a:off x="11586754" y="6455399"/>
            <a:ext cx="605246" cy="400110"/>
          </a:xfrm>
          <a:prstGeom prst="rect">
            <a:avLst/>
          </a:prstGeom>
          <a:noFill/>
        </p:spPr>
        <p:txBody>
          <a:bodyPr wrap="square" rtlCol="0">
            <a:spAutoFit/>
          </a:bodyPr>
          <a:lstStyle/>
          <a:p>
            <a:r>
              <a:rPr lang="en-US" sz="2000" dirty="0"/>
              <a:t>5</a:t>
            </a:r>
          </a:p>
        </p:txBody>
      </p:sp>
      <p:sp>
        <p:nvSpPr>
          <p:cNvPr id="9" name="Rectangle 8"/>
          <p:cNvSpPr/>
          <p:nvPr/>
        </p:nvSpPr>
        <p:spPr>
          <a:xfrm>
            <a:off x="0" y="6469614"/>
            <a:ext cx="2632452" cy="369332"/>
          </a:xfrm>
          <a:prstGeom prst="rect">
            <a:avLst/>
          </a:prstGeom>
        </p:spPr>
        <p:txBody>
          <a:bodyPr wrap="none">
            <a:spAutoFit/>
          </a:bodyPr>
          <a:lstStyle/>
          <a:p>
            <a:r>
              <a:rPr lang="en-US" dirty="0"/>
              <a:t>CS112.L12.KHCL-Nhóm 15</a:t>
            </a:r>
          </a:p>
        </p:txBody>
      </p:sp>
    </p:spTree>
    <p:extLst>
      <p:ext uri="{BB962C8B-B14F-4D97-AF65-F5344CB8AC3E}">
        <p14:creationId xmlns:p14="http://schemas.microsoft.com/office/powerpoint/2010/main" val="333154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028700" indent="-1028700">
              <a:buFont typeface="+mj-lt"/>
              <a:buAutoNum type="romanUcPeriod"/>
            </a:pP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p:sp>
        <p:nvSpPr>
          <p:cNvPr id="4" name="TextBox 3"/>
          <p:cNvSpPr txBox="1"/>
          <p:nvPr/>
        </p:nvSpPr>
        <p:spPr>
          <a:xfrm>
            <a:off x="1097280" y="1854925"/>
            <a:ext cx="2677886" cy="523220"/>
          </a:xfrm>
          <a:prstGeom prst="rect">
            <a:avLst/>
          </a:prstGeom>
          <a:noFill/>
        </p:spPr>
        <p:txBody>
          <a:bodyPr wrap="square" rtlCol="0">
            <a:spAutoFit/>
          </a:bodyPr>
          <a:lstStyle/>
          <a:p>
            <a:r>
              <a:rPr lang="en-US" sz="2800" dirty="0" smtClean="0"/>
              <a:t>1. </a:t>
            </a:r>
            <a:r>
              <a:rPr lang="en-US" sz="2800" dirty="0" err="1" smtClean="0"/>
              <a:t>Khái</a:t>
            </a:r>
            <a:r>
              <a:rPr lang="en-US" sz="2800" dirty="0" smtClean="0"/>
              <a:t> </a:t>
            </a:r>
            <a:r>
              <a:rPr lang="en-US" sz="2800" dirty="0" err="1" smtClean="0"/>
              <a:t>niệm</a:t>
            </a:r>
            <a:endParaRPr lang="en-US" sz="2800" dirty="0"/>
          </a:p>
        </p:txBody>
      </p:sp>
      <p:sp>
        <p:nvSpPr>
          <p:cNvPr id="5" name="Rectangle 4"/>
          <p:cNvSpPr/>
          <p:nvPr/>
        </p:nvSpPr>
        <p:spPr>
          <a:xfrm>
            <a:off x="1097280" y="2495710"/>
            <a:ext cx="9627326" cy="461665"/>
          </a:xfrm>
          <a:prstGeom prst="rect">
            <a:avLst/>
          </a:prstGeom>
        </p:spPr>
        <p:txBody>
          <a:bodyPr wrap="square">
            <a:spAutoFit/>
          </a:bodyPr>
          <a:lstStyle/>
          <a:p>
            <a:r>
              <a:rPr lang="en-US" sz="2400" dirty="0" smtClean="0"/>
              <a:t>     </a:t>
            </a:r>
            <a:r>
              <a:rPr lang="vi-VN" sz="2400" dirty="0" smtClean="0"/>
              <a:t>Hiểu </a:t>
            </a:r>
            <a:r>
              <a:rPr lang="vi-VN" sz="2400" dirty="0"/>
              <a:t>một cách đơn giản như </a:t>
            </a:r>
            <a:r>
              <a:rPr lang="vi-VN" sz="2400" dirty="0" smtClean="0"/>
              <a:t>sau:</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434" y="3249119"/>
            <a:ext cx="4134704" cy="181927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0765" y="3249119"/>
            <a:ext cx="4145281" cy="181927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39724" y="186668"/>
            <a:ext cx="1756334" cy="1394090"/>
          </a:xfrm>
          <a:prstGeom prst="rect">
            <a:avLst/>
          </a:prstGeom>
        </p:spPr>
      </p:pic>
      <p:sp>
        <p:nvSpPr>
          <p:cNvPr id="10" name="TextBox 9"/>
          <p:cNvSpPr txBox="1"/>
          <p:nvPr/>
        </p:nvSpPr>
        <p:spPr>
          <a:xfrm>
            <a:off x="11586754" y="6457890"/>
            <a:ext cx="605246" cy="400110"/>
          </a:xfrm>
          <a:prstGeom prst="rect">
            <a:avLst/>
          </a:prstGeom>
          <a:noFill/>
        </p:spPr>
        <p:txBody>
          <a:bodyPr wrap="square" rtlCol="0">
            <a:spAutoFit/>
          </a:bodyPr>
          <a:lstStyle/>
          <a:p>
            <a:r>
              <a:rPr lang="en-US" sz="2000" dirty="0"/>
              <a:t>6</a:t>
            </a:r>
          </a:p>
        </p:txBody>
      </p:sp>
      <p:sp>
        <p:nvSpPr>
          <p:cNvPr id="11" name="Rectangle 10"/>
          <p:cNvSpPr/>
          <p:nvPr/>
        </p:nvSpPr>
        <p:spPr>
          <a:xfrm>
            <a:off x="0" y="6469614"/>
            <a:ext cx="2632452" cy="369332"/>
          </a:xfrm>
          <a:prstGeom prst="rect">
            <a:avLst/>
          </a:prstGeom>
        </p:spPr>
        <p:txBody>
          <a:bodyPr wrap="none">
            <a:spAutoFit/>
          </a:bodyPr>
          <a:lstStyle/>
          <a:p>
            <a:r>
              <a:rPr lang="en-US" dirty="0"/>
              <a:t>CS112.L12.KHCL-Nhóm 15</a:t>
            </a:r>
          </a:p>
        </p:txBody>
      </p:sp>
    </p:spTree>
    <p:extLst>
      <p:ext uri="{BB962C8B-B14F-4D97-AF65-F5344CB8AC3E}">
        <p14:creationId xmlns:p14="http://schemas.microsoft.com/office/powerpoint/2010/main" val="321926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028700" indent="-1028700">
              <a:buFont typeface="+mj-lt"/>
              <a:buAutoNum type="romanUcPeriod"/>
            </a:pP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p:sp>
        <p:nvSpPr>
          <p:cNvPr id="4" name="TextBox 3"/>
          <p:cNvSpPr txBox="1"/>
          <p:nvPr/>
        </p:nvSpPr>
        <p:spPr>
          <a:xfrm>
            <a:off x="1097279" y="1854925"/>
            <a:ext cx="3331029" cy="523220"/>
          </a:xfrm>
          <a:prstGeom prst="rect">
            <a:avLst/>
          </a:prstGeom>
          <a:noFill/>
        </p:spPr>
        <p:txBody>
          <a:bodyPr wrap="square" rtlCol="0">
            <a:spAutoFit/>
          </a:bodyPr>
          <a:lstStyle/>
          <a:p>
            <a:r>
              <a:rPr lang="en-US" sz="2800" dirty="0"/>
              <a:t>2</a:t>
            </a:r>
            <a:r>
              <a:rPr lang="en-US" sz="2800" dirty="0" smtClean="0"/>
              <a:t>. </a:t>
            </a:r>
            <a:r>
              <a:rPr lang="en-US" sz="2800" dirty="0" err="1" smtClean="0"/>
              <a:t>Bài</a:t>
            </a:r>
            <a:r>
              <a:rPr lang="en-US" sz="2800" dirty="0" smtClean="0"/>
              <a:t> </a:t>
            </a:r>
            <a:r>
              <a:rPr lang="en-US" sz="2800" dirty="0" err="1" smtClean="0"/>
              <a:t>tập</a:t>
            </a:r>
            <a:r>
              <a:rPr lang="en-US" sz="2800" dirty="0" smtClean="0"/>
              <a:t> </a:t>
            </a:r>
            <a:r>
              <a:rPr lang="en-US" sz="2800" dirty="0" err="1" smtClean="0"/>
              <a:t>điển</a:t>
            </a:r>
            <a:r>
              <a:rPr lang="en-US" sz="2800" dirty="0" smtClean="0"/>
              <a:t> </a:t>
            </a:r>
            <a:r>
              <a:rPr lang="en-US" sz="2800" dirty="0" err="1" smtClean="0"/>
              <a:t>hình</a:t>
            </a:r>
            <a:endParaRPr lang="en-US" sz="2800" dirty="0"/>
          </a:p>
        </p:txBody>
      </p:sp>
      <p:sp>
        <p:nvSpPr>
          <p:cNvPr id="5" name="Rectangle 4"/>
          <p:cNvSpPr/>
          <p:nvPr/>
        </p:nvSpPr>
        <p:spPr>
          <a:xfrm>
            <a:off x="1097280" y="2495710"/>
            <a:ext cx="9627326" cy="461665"/>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dụ</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Bài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toán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xếp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Balo</a:t>
            </a:r>
            <a:r>
              <a:rPr lang="en-US" sz="2400" dirty="0" smtClean="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Knapsack </a:t>
            </a:r>
            <a:r>
              <a:rPr lang="en-US" sz="2000" dirty="0">
                <a:latin typeface="Arial" panose="020B0604020202020204" pitchFamily="34" charset="0"/>
                <a:cs typeface="Arial" panose="020B0604020202020204" pitchFamily="34" charset="0"/>
              </a:rPr>
              <a:t>problem</a:t>
            </a:r>
            <a:r>
              <a:rPr lang="en-US" sz="2400" dirty="0" smtClean="0">
                <a:latin typeface="Arial" panose="020B0604020202020204" pitchFamily="34" charset="0"/>
                <a:cs typeface="Arial" panose="020B0604020202020204" pitchFamily="34" charset="0"/>
              </a:rPr>
              <a:t>)</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9724" y="186668"/>
            <a:ext cx="1756334" cy="1394090"/>
          </a:xfrm>
          <a:prstGeom prst="rect">
            <a:avLst/>
          </a:prstGeom>
        </p:spPr>
      </p:pic>
      <p:pic>
        <p:nvPicPr>
          <p:cNvPr id="1026" name="Picture 2" descr="https://upload.wikimedia.org/wikipedia/commons/thumb/f/fd/Knapsack.svg/250px-Knapsack.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5322" y="3062850"/>
            <a:ext cx="2381250" cy="20669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11235" y="2977061"/>
            <a:ext cx="7458891" cy="1754326"/>
          </a:xfrm>
          <a:prstGeom prst="rect">
            <a:avLst/>
          </a:prstGeom>
          <a:noFill/>
        </p:spPr>
        <p:txBody>
          <a:bodyPr wrap="square" rtlCol="0">
            <a:spAutoFit/>
          </a:bodyPr>
          <a:lstStyle/>
          <a:p>
            <a:pPr marL="285750" indent="-285750">
              <a:buFontTx/>
              <a:buChar char="-"/>
            </a:pPr>
            <a:r>
              <a:rPr lang="en-US" dirty="0" err="1" smtClean="0">
                <a:latin typeface="Arial" panose="020B0604020202020204" pitchFamily="34" charset="0"/>
                <a:cs typeface="Arial" panose="020B0604020202020204" pitchFamily="34" charset="0"/>
              </a:rPr>
              <a:t>Bài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toán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xếp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balo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smtClean="0">
                <a:solidFill>
                  <a:srgbClr val="00B050"/>
                </a:solidFill>
                <a:latin typeface="Arial" panose="020B0604020202020204" pitchFamily="34" charset="0"/>
                <a:cs typeface="Arial" panose="020B0604020202020204" pitchFamily="34" charset="0"/>
              </a:rPr>
              <a:t>Optimization problem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như</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sau</a:t>
            </a:r>
            <a:r>
              <a:rPr lang="en-US" dirty="0" smtClean="0">
                <a:latin typeface="Arial" panose="020B0604020202020204" pitchFamily="34" charset="0"/>
                <a:cs typeface="Arial" panose="020B0604020202020204" pitchFamily="34" charset="0"/>
              </a:rPr>
              <a:t>:</a:t>
            </a:r>
          </a:p>
          <a:p>
            <a:pPr marL="285750" indent="-285750">
              <a:buFontTx/>
              <a:buChar char="-"/>
            </a:pPr>
            <a:endParaRPr lang="en-US" dirty="0" smtClean="0">
              <a:solidFill>
                <a:srgbClr val="00B050"/>
              </a:solidFill>
              <a:latin typeface="Arial" panose="020B0604020202020204" pitchFamily="34" charset="0"/>
              <a:cs typeface="Arial" panose="020B0604020202020204" pitchFamily="34" charset="0"/>
            </a:endParaRPr>
          </a:p>
          <a:p>
            <a:r>
              <a:rPr lang="vi-VN" dirty="0">
                <a:cs typeface="Arial" panose="020B0604020202020204" pitchFamily="34" charset="0"/>
              </a:rPr>
              <a:t>Ta có một ba lô có trọng lượng là </a:t>
            </a:r>
            <a:r>
              <a:rPr lang="vi-VN" dirty="0" smtClean="0">
                <a:cs typeface="Arial" panose="020B0604020202020204" pitchFamily="34" charset="0"/>
              </a:rPr>
              <a:t>37</a:t>
            </a:r>
            <a:r>
              <a:rPr lang="en-US" dirty="0" smtClean="0">
                <a:cs typeface="Arial" panose="020B0604020202020204" pitchFamily="34" charset="0"/>
              </a:rPr>
              <a:t>KG</a:t>
            </a:r>
            <a:r>
              <a:rPr lang="vi-VN" dirty="0" smtClean="0">
                <a:cs typeface="Arial" panose="020B0604020202020204" pitchFamily="34" charset="0"/>
              </a:rPr>
              <a:t> </a:t>
            </a:r>
            <a:r>
              <a:rPr lang="vi-VN" dirty="0">
                <a:cs typeface="Arial" panose="020B0604020202020204" pitchFamily="34" charset="0"/>
              </a:rPr>
              <a:t>và 4 loại đồ vật với trọng lượng và giá trị tương ứng, yêu cầu ở </a:t>
            </a:r>
            <a:r>
              <a:rPr lang="vi-VN" dirty="0" smtClean="0">
                <a:cs typeface="Arial" panose="020B0604020202020204" pitchFamily="34" charset="0"/>
              </a:rPr>
              <a:t>đây</a:t>
            </a:r>
            <a:r>
              <a:rPr lang="en-US" dirty="0" smtClean="0">
                <a:cs typeface="Arial" panose="020B0604020202020204" pitchFamily="34" charset="0"/>
              </a:rPr>
              <a:t> </a:t>
            </a:r>
            <a:r>
              <a:rPr lang="vi-VN" dirty="0" smtClean="0">
                <a:cs typeface="Arial" panose="020B0604020202020204" pitchFamily="34" charset="0"/>
              </a:rPr>
              <a:t>là </a:t>
            </a:r>
            <a:r>
              <a:rPr lang="vi-VN" dirty="0">
                <a:cs typeface="Arial" panose="020B0604020202020204" pitchFamily="34" charset="0"/>
              </a:rPr>
              <a:t>bạn sẽ phải chọn tối đa số lượng đồ vật để vừa phù hợp với trọng lượng của ba lô mà giá trị lấy được là lớn nhất.</a:t>
            </a:r>
            <a:endParaRPr lang="en-US"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284918990"/>
              </p:ext>
            </p:extLst>
          </p:nvPr>
        </p:nvGraphicFramePr>
        <p:xfrm>
          <a:off x="1846943" y="4829150"/>
          <a:ext cx="7528379" cy="370840"/>
        </p:xfrm>
        <a:graphic>
          <a:graphicData uri="http://schemas.openxmlformats.org/drawingml/2006/table">
            <a:tbl>
              <a:tblPr firstRow="1" bandRow="1">
                <a:tableStyleId>{5C22544A-7EE6-4342-B048-85BDC9FD1C3A}</a:tableStyleId>
              </a:tblPr>
              <a:tblGrid>
                <a:gridCol w="4070531">
                  <a:extLst>
                    <a:ext uri="{9D8B030D-6E8A-4147-A177-3AD203B41FA5}">
                      <a16:colId xmlns:a16="http://schemas.microsoft.com/office/drawing/2014/main" val="1061871028"/>
                    </a:ext>
                  </a:extLst>
                </a:gridCol>
                <a:gridCol w="3457848">
                  <a:extLst>
                    <a:ext uri="{9D8B030D-6E8A-4147-A177-3AD203B41FA5}">
                      <a16:colId xmlns:a16="http://schemas.microsoft.com/office/drawing/2014/main" val="2247150635"/>
                    </a:ext>
                  </a:extLst>
                </a:gridCol>
              </a:tblGrid>
              <a:tr h="370840">
                <a:tc>
                  <a:txBody>
                    <a:bodyPr/>
                    <a:lstStyle/>
                    <a:p>
                      <a:pPr algn="ctr"/>
                      <a:r>
                        <a:rPr lang="en-US" dirty="0" smtClean="0">
                          <a:solidFill>
                            <a:srgbClr val="FF0000"/>
                          </a:solidFill>
                        </a:rPr>
                        <a:t>INPUT</a:t>
                      </a:r>
                      <a:endParaRPr lang="en-US" dirty="0">
                        <a:solidFill>
                          <a:srgbClr val="FF0000"/>
                        </a:solidFill>
                      </a:endParaRPr>
                    </a:p>
                  </a:txBody>
                  <a:tcPr/>
                </a:tc>
                <a:tc>
                  <a:txBody>
                    <a:bodyPr/>
                    <a:lstStyle/>
                    <a:p>
                      <a:pPr algn="ctr"/>
                      <a:r>
                        <a:rPr lang="en-US" dirty="0" smtClean="0">
                          <a:solidFill>
                            <a:srgbClr val="FF0000"/>
                          </a:solidFill>
                        </a:rPr>
                        <a:t>OUTPUT</a:t>
                      </a:r>
                      <a:endParaRPr lang="en-US" dirty="0">
                        <a:solidFill>
                          <a:srgbClr val="FF0000"/>
                        </a:solidFill>
                      </a:endParaRPr>
                    </a:p>
                  </a:txBody>
                  <a:tcPr/>
                </a:tc>
                <a:extLst>
                  <a:ext uri="{0D108BD9-81ED-4DB2-BD59-A6C34878D82A}">
                    <a16:rowId xmlns:a16="http://schemas.microsoft.com/office/drawing/2014/main" val="3849331879"/>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299753711"/>
              </p:ext>
            </p:extLst>
          </p:nvPr>
        </p:nvGraphicFramePr>
        <p:xfrm>
          <a:off x="1846943" y="5570830"/>
          <a:ext cx="4057468" cy="370840"/>
        </p:xfrm>
        <a:graphic>
          <a:graphicData uri="http://schemas.openxmlformats.org/drawingml/2006/table">
            <a:tbl>
              <a:tblPr firstRow="1" bandRow="1">
                <a:tableStyleId>{5C22544A-7EE6-4342-B048-85BDC9FD1C3A}</a:tableStyleId>
              </a:tblPr>
              <a:tblGrid>
                <a:gridCol w="1014367">
                  <a:extLst>
                    <a:ext uri="{9D8B030D-6E8A-4147-A177-3AD203B41FA5}">
                      <a16:colId xmlns:a16="http://schemas.microsoft.com/office/drawing/2014/main" val="4148164995"/>
                    </a:ext>
                  </a:extLst>
                </a:gridCol>
                <a:gridCol w="1014367">
                  <a:extLst>
                    <a:ext uri="{9D8B030D-6E8A-4147-A177-3AD203B41FA5}">
                      <a16:colId xmlns:a16="http://schemas.microsoft.com/office/drawing/2014/main" val="1270566407"/>
                    </a:ext>
                  </a:extLst>
                </a:gridCol>
                <a:gridCol w="1014367">
                  <a:extLst>
                    <a:ext uri="{9D8B030D-6E8A-4147-A177-3AD203B41FA5}">
                      <a16:colId xmlns:a16="http://schemas.microsoft.com/office/drawing/2014/main" val="466921224"/>
                    </a:ext>
                  </a:extLst>
                </a:gridCol>
                <a:gridCol w="1014367">
                  <a:extLst>
                    <a:ext uri="{9D8B030D-6E8A-4147-A177-3AD203B41FA5}">
                      <a16:colId xmlns:a16="http://schemas.microsoft.com/office/drawing/2014/main" val="2580072432"/>
                    </a:ext>
                  </a:extLst>
                </a:gridCol>
              </a:tblGrid>
              <a:tr h="370840">
                <a:tc>
                  <a:txBody>
                    <a:bodyPr/>
                    <a:lstStyle/>
                    <a:p>
                      <a:pPr algn="ctr"/>
                      <a:r>
                        <a:rPr lang="en-US" dirty="0" smtClean="0">
                          <a:solidFill>
                            <a:schemeClr val="bg1"/>
                          </a:solidFill>
                        </a:rPr>
                        <a:t>{15,30}</a:t>
                      </a:r>
                      <a:endParaRPr lang="en-US" dirty="0">
                        <a:solidFill>
                          <a:schemeClr val="bg1"/>
                        </a:solidFill>
                      </a:endParaRPr>
                    </a:p>
                  </a:txBody>
                  <a:tcPr/>
                </a:tc>
                <a:tc>
                  <a:txBody>
                    <a:bodyPr/>
                    <a:lstStyle/>
                    <a:p>
                      <a:pPr algn="ctr"/>
                      <a:r>
                        <a:rPr lang="en-US" dirty="0" smtClean="0">
                          <a:solidFill>
                            <a:schemeClr val="bg1"/>
                          </a:solidFill>
                        </a:rPr>
                        <a:t>{10,25}</a:t>
                      </a:r>
                      <a:endParaRPr lang="en-US" dirty="0">
                        <a:solidFill>
                          <a:schemeClr val="bg1"/>
                        </a:solidFill>
                      </a:endParaRPr>
                    </a:p>
                  </a:txBody>
                  <a:tcPr/>
                </a:tc>
                <a:tc>
                  <a:txBody>
                    <a:bodyPr/>
                    <a:lstStyle/>
                    <a:p>
                      <a:pPr algn="ctr"/>
                      <a:r>
                        <a:rPr lang="en-US" dirty="0" smtClean="0">
                          <a:solidFill>
                            <a:schemeClr val="bg1"/>
                          </a:solidFill>
                        </a:rPr>
                        <a:t>{2,2}</a:t>
                      </a:r>
                      <a:endParaRPr lang="en-US" dirty="0">
                        <a:solidFill>
                          <a:schemeClr val="bg1"/>
                        </a:solidFill>
                      </a:endParaRPr>
                    </a:p>
                  </a:txBody>
                  <a:tcPr/>
                </a:tc>
                <a:tc>
                  <a:txBody>
                    <a:bodyPr/>
                    <a:lstStyle/>
                    <a:p>
                      <a:pPr algn="ctr"/>
                      <a:r>
                        <a:rPr lang="en-US" dirty="0" smtClean="0">
                          <a:solidFill>
                            <a:schemeClr val="bg1"/>
                          </a:solidFill>
                        </a:rPr>
                        <a:t>{4,6}</a:t>
                      </a:r>
                      <a:endParaRPr lang="en-US" dirty="0">
                        <a:solidFill>
                          <a:schemeClr val="bg1"/>
                        </a:solidFill>
                      </a:endParaRPr>
                    </a:p>
                  </a:txBody>
                  <a:tcPr/>
                </a:tc>
                <a:extLst>
                  <a:ext uri="{0D108BD9-81ED-4DB2-BD59-A6C34878D82A}">
                    <a16:rowId xmlns:a16="http://schemas.microsoft.com/office/drawing/2014/main" val="1404009286"/>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85618627"/>
              </p:ext>
            </p:extLst>
          </p:nvPr>
        </p:nvGraphicFramePr>
        <p:xfrm>
          <a:off x="5902235" y="5199990"/>
          <a:ext cx="3473088" cy="741680"/>
        </p:xfrm>
        <a:graphic>
          <a:graphicData uri="http://schemas.openxmlformats.org/drawingml/2006/table">
            <a:tbl>
              <a:tblPr firstRow="1" bandRow="1">
                <a:tableStyleId>{5C22544A-7EE6-4342-B048-85BDC9FD1C3A}</a:tableStyleId>
              </a:tblPr>
              <a:tblGrid>
                <a:gridCol w="3473088">
                  <a:extLst>
                    <a:ext uri="{9D8B030D-6E8A-4147-A177-3AD203B41FA5}">
                      <a16:colId xmlns:a16="http://schemas.microsoft.com/office/drawing/2014/main" val="4050599001"/>
                    </a:ext>
                  </a:extLst>
                </a:gridCol>
              </a:tblGrid>
              <a:tr h="741680">
                <a:tc>
                  <a:txBody>
                    <a:bodyPr/>
                    <a:lstStyle/>
                    <a:p>
                      <a:pPr algn="ctr"/>
                      <a:r>
                        <a:rPr lang="en-US" sz="2800" dirty="0" smtClean="0">
                          <a:solidFill>
                            <a:schemeClr val="accent3">
                              <a:lumMod val="50000"/>
                            </a:schemeClr>
                          </a:solidFill>
                        </a:rPr>
                        <a:t>83</a:t>
                      </a:r>
                      <a:endParaRPr lang="en-US" sz="2800" dirty="0">
                        <a:solidFill>
                          <a:schemeClr val="accent3">
                            <a:lumMod val="50000"/>
                          </a:schemeClr>
                        </a:solidFill>
                      </a:endParaRPr>
                    </a:p>
                  </a:txBody>
                  <a:tcPr/>
                </a:tc>
                <a:extLst>
                  <a:ext uri="{0D108BD9-81ED-4DB2-BD59-A6C34878D82A}">
                    <a16:rowId xmlns:a16="http://schemas.microsoft.com/office/drawing/2014/main" val="277894171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732312801"/>
              </p:ext>
            </p:extLst>
          </p:nvPr>
        </p:nvGraphicFramePr>
        <p:xfrm>
          <a:off x="1846943" y="5199990"/>
          <a:ext cx="4055291" cy="370840"/>
        </p:xfrm>
        <a:graphic>
          <a:graphicData uri="http://schemas.openxmlformats.org/drawingml/2006/table">
            <a:tbl>
              <a:tblPr firstRow="1" bandRow="1">
                <a:tableStyleId>{5C22544A-7EE6-4342-B048-85BDC9FD1C3A}</a:tableStyleId>
              </a:tblPr>
              <a:tblGrid>
                <a:gridCol w="4055291">
                  <a:extLst>
                    <a:ext uri="{9D8B030D-6E8A-4147-A177-3AD203B41FA5}">
                      <a16:colId xmlns:a16="http://schemas.microsoft.com/office/drawing/2014/main" val="414306674"/>
                    </a:ext>
                  </a:extLst>
                </a:gridCol>
              </a:tblGrid>
              <a:tr h="370840">
                <a:tc>
                  <a:txBody>
                    <a:bodyPr/>
                    <a:lstStyle/>
                    <a:p>
                      <a:pPr algn="ctr"/>
                      <a:r>
                        <a:rPr lang="en-US" dirty="0" smtClean="0">
                          <a:solidFill>
                            <a:schemeClr val="bg1"/>
                          </a:solidFill>
                        </a:rPr>
                        <a:t>37</a:t>
                      </a:r>
                      <a:endParaRPr lang="en-US" dirty="0">
                        <a:solidFill>
                          <a:schemeClr val="bg1"/>
                        </a:solidFill>
                      </a:endParaRPr>
                    </a:p>
                  </a:txBody>
                  <a:tcPr/>
                </a:tc>
                <a:extLst>
                  <a:ext uri="{0D108BD9-81ED-4DB2-BD59-A6C34878D82A}">
                    <a16:rowId xmlns:a16="http://schemas.microsoft.com/office/drawing/2014/main" val="4126363285"/>
                  </a:ext>
                </a:extLst>
              </a:tr>
            </a:tbl>
          </a:graphicData>
        </a:graphic>
      </p:graphicFrame>
      <p:sp>
        <p:nvSpPr>
          <p:cNvPr id="15" name="TextBox 14"/>
          <p:cNvSpPr txBox="1"/>
          <p:nvPr/>
        </p:nvSpPr>
        <p:spPr>
          <a:xfrm>
            <a:off x="11586754" y="6455265"/>
            <a:ext cx="605246" cy="400110"/>
          </a:xfrm>
          <a:prstGeom prst="rect">
            <a:avLst/>
          </a:prstGeom>
          <a:noFill/>
        </p:spPr>
        <p:txBody>
          <a:bodyPr wrap="square" rtlCol="0">
            <a:spAutoFit/>
          </a:bodyPr>
          <a:lstStyle/>
          <a:p>
            <a:r>
              <a:rPr lang="en-US" sz="2000" dirty="0"/>
              <a:t>7</a:t>
            </a:r>
          </a:p>
        </p:txBody>
      </p:sp>
      <p:sp>
        <p:nvSpPr>
          <p:cNvPr id="16" name="Rectangle 15"/>
          <p:cNvSpPr/>
          <p:nvPr/>
        </p:nvSpPr>
        <p:spPr>
          <a:xfrm>
            <a:off x="0" y="6469614"/>
            <a:ext cx="2632452" cy="369332"/>
          </a:xfrm>
          <a:prstGeom prst="rect">
            <a:avLst/>
          </a:prstGeom>
        </p:spPr>
        <p:txBody>
          <a:bodyPr wrap="none">
            <a:spAutoFit/>
          </a:bodyPr>
          <a:lstStyle/>
          <a:p>
            <a:r>
              <a:rPr lang="en-US" dirty="0"/>
              <a:t>CS112.L12.KHCL-Nhóm 15</a:t>
            </a:r>
          </a:p>
        </p:txBody>
      </p:sp>
    </p:spTree>
    <p:extLst>
      <p:ext uri="{BB962C8B-B14F-4D97-AF65-F5344CB8AC3E}">
        <p14:creationId xmlns:p14="http://schemas.microsoft.com/office/powerpoint/2010/main" val="199697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028700" indent="-1028700">
              <a:buFont typeface="+mj-lt"/>
              <a:buAutoNum type="romanUcPeriod"/>
            </a:pP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p:sp>
        <p:nvSpPr>
          <p:cNvPr id="4" name="TextBox 3"/>
          <p:cNvSpPr txBox="1"/>
          <p:nvPr/>
        </p:nvSpPr>
        <p:spPr>
          <a:xfrm>
            <a:off x="1097279" y="1854925"/>
            <a:ext cx="4715691" cy="523220"/>
          </a:xfrm>
          <a:prstGeom prst="rect">
            <a:avLst/>
          </a:prstGeom>
          <a:noFill/>
        </p:spPr>
        <p:txBody>
          <a:bodyPr wrap="square" rtlCol="0">
            <a:spAutoFit/>
          </a:bodyPr>
          <a:lstStyle/>
          <a:p>
            <a:r>
              <a:rPr lang="en-US" sz="2800" dirty="0"/>
              <a:t>2</a:t>
            </a:r>
            <a:r>
              <a:rPr lang="en-US" sz="2800" dirty="0" smtClean="0"/>
              <a:t>. </a:t>
            </a:r>
            <a:r>
              <a:rPr lang="en-US" sz="2800" dirty="0" err="1" smtClean="0"/>
              <a:t>Bài</a:t>
            </a:r>
            <a:r>
              <a:rPr lang="en-US" sz="2800" dirty="0" smtClean="0"/>
              <a:t> </a:t>
            </a:r>
            <a:r>
              <a:rPr lang="en-US" sz="2800" dirty="0" err="1" smtClean="0"/>
              <a:t>tập</a:t>
            </a:r>
            <a:r>
              <a:rPr lang="en-US" sz="2800" dirty="0" smtClean="0"/>
              <a:t> </a:t>
            </a:r>
            <a:r>
              <a:rPr lang="en-US" sz="2800" dirty="0" err="1" smtClean="0"/>
              <a:t>điển</a:t>
            </a:r>
            <a:r>
              <a:rPr lang="en-US" sz="2800" dirty="0" smtClean="0"/>
              <a:t> </a:t>
            </a:r>
            <a:r>
              <a:rPr lang="en-US" sz="2800" dirty="0" err="1" smtClean="0"/>
              <a:t>hình</a:t>
            </a:r>
            <a:endParaRPr lang="en-US" sz="2800" dirty="0"/>
          </a:p>
        </p:txBody>
      </p:sp>
      <p:sp>
        <p:nvSpPr>
          <p:cNvPr id="5" name="Rectangle 4"/>
          <p:cNvSpPr/>
          <p:nvPr/>
        </p:nvSpPr>
        <p:spPr>
          <a:xfrm>
            <a:off x="1097280" y="2495710"/>
            <a:ext cx="9627326" cy="461665"/>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dụ</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Bài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toán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xếp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Balo</a:t>
            </a:r>
            <a:r>
              <a:rPr lang="en-US" sz="2400" dirty="0" smtClean="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Knapsack </a:t>
            </a:r>
            <a:r>
              <a:rPr lang="en-US" sz="2000" dirty="0">
                <a:latin typeface="Arial" panose="020B0604020202020204" pitchFamily="34" charset="0"/>
                <a:cs typeface="Arial" panose="020B0604020202020204" pitchFamily="34" charset="0"/>
              </a:rPr>
              <a:t>problem</a:t>
            </a:r>
            <a:r>
              <a:rPr lang="en-US" sz="2400" dirty="0" smtClean="0">
                <a:latin typeface="Arial" panose="020B0604020202020204" pitchFamily="34" charset="0"/>
                <a:cs typeface="Arial" panose="020B0604020202020204" pitchFamily="34" charset="0"/>
              </a:rPr>
              <a:t>)</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9724" y="186668"/>
            <a:ext cx="1756334" cy="1394090"/>
          </a:xfrm>
          <a:prstGeom prst="rect">
            <a:avLst/>
          </a:prstGeom>
        </p:spPr>
      </p:pic>
      <p:pic>
        <p:nvPicPr>
          <p:cNvPr id="1026" name="Picture 2" descr="https://upload.wikimedia.org/wikipedia/commons/thumb/f/fd/Knapsack.svg/250px-Knapsack.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5322" y="3133065"/>
            <a:ext cx="2381250" cy="20669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632858" y="3133065"/>
            <a:ext cx="7458891" cy="2308324"/>
          </a:xfrm>
          <a:prstGeom prst="rect">
            <a:avLst/>
          </a:prstGeom>
          <a:noFill/>
        </p:spPr>
        <p:txBody>
          <a:bodyPr wrap="square" rtlCol="0">
            <a:spAutoFit/>
          </a:bodyPr>
          <a:lstStyle/>
          <a:p>
            <a:r>
              <a:rPr lang="en-US" b="1" dirty="0" smtClean="0">
                <a:solidFill>
                  <a:srgbClr val="FFFF00"/>
                </a:solidFill>
                <a:latin typeface="Arial" panose="020B0604020202020204" pitchFamily="34" charset="0"/>
                <a:cs typeface="Arial" panose="020B0604020202020204" pitchFamily="34" charset="0"/>
              </a:rPr>
              <a:t>Input: </a:t>
            </a:r>
          </a:p>
          <a:p>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chứa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tối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Balo</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Trọng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lượng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trị</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lượt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4 </a:t>
            </a:r>
            <a:r>
              <a:rPr lang="en-US" dirty="0" err="1" smtClean="0">
                <a:latin typeface="Arial" panose="020B0604020202020204" pitchFamily="34" charset="0"/>
                <a:cs typeface="Arial" panose="020B0604020202020204" pitchFamily="34" charset="0"/>
              </a:rPr>
              <a:t>loại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đồ</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vật</a:t>
            </a:r>
            <a:r>
              <a:rPr lang="en-US" dirty="0" smtClean="0">
                <a:latin typeface="Arial" panose="020B0604020202020204" pitchFamily="34" charset="0"/>
                <a:cs typeface="Arial" panose="020B0604020202020204" pitchFamily="34" charset="0"/>
              </a:rPr>
              <a:t> A,B,C,D </a:t>
            </a:r>
          </a:p>
          <a:p>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theo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cặp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arr</a:t>
            </a:r>
            <a:r>
              <a:rPr lang="en-US" dirty="0" smtClean="0">
                <a:latin typeface="Arial" panose="020B0604020202020204" pitchFamily="34" charset="0"/>
                <a:cs typeface="Arial" panose="020B0604020202020204" pitchFamily="34" charset="0"/>
              </a:rPr>
              <a:t>[]={{60,80}, {100,20},…}</a:t>
            </a:r>
          </a:p>
          <a:p>
            <a:r>
              <a:rPr lang="en-US" b="1" dirty="0" smtClean="0">
                <a:solidFill>
                  <a:srgbClr val="FFFF00"/>
                </a:solidFill>
                <a:latin typeface="Arial" panose="020B0604020202020204" pitchFamily="34" charset="0"/>
                <a:cs typeface="Arial" panose="020B0604020202020204" pitchFamily="34" charset="0"/>
              </a:rPr>
              <a:t>Output:</a:t>
            </a:r>
          </a:p>
          <a:p>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trị</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lớn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trọng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lượng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tối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đa</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10" name="TextBox 9"/>
          <p:cNvSpPr txBox="1"/>
          <p:nvPr/>
        </p:nvSpPr>
        <p:spPr>
          <a:xfrm>
            <a:off x="11586754" y="6457890"/>
            <a:ext cx="605246" cy="400110"/>
          </a:xfrm>
          <a:prstGeom prst="rect">
            <a:avLst/>
          </a:prstGeom>
          <a:noFill/>
        </p:spPr>
        <p:txBody>
          <a:bodyPr wrap="square" rtlCol="0">
            <a:spAutoFit/>
          </a:bodyPr>
          <a:lstStyle/>
          <a:p>
            <a:r>
              <a:rPr lang="en-US" sz="2000" dirty="0"/>
              <a:t>8</a:t>
            </a:r>
          </a:p>
        </p:txBody>
      </p:sp>
      <p:sp>
        <p:nvSpPr>
          <p:cNvPr id="9" name="Rectangle 8"/>
          <p:cNvSpPr/>
          <p:nvPr/>
        </p:nvSpPr>
        <p:spPr>
          <a:xfrm>
            <a:off x="0" y="6469614"/>
            <a:ext cx="2632452" cy="369332"/>
          </a:xfrm>
          <a:prstGeom prst="rect">
            <a:avLst/>
          </a:prstGeom>
        </p:spPr>
        <p:txBody>
          <a:bodyPr wrap="none">
            <a:spAutoFit/>
          </a:bodyPr>
          <a:lstStyle/>
          <a:p>
            <a:r>
              <a:rPr lang="en-US" dirty="0"/>
              <a:t>CS112.L12.KHCL-Nhóm 15</a:t>
            </a:r>
          </a:p>
        </p:txBody>
      </p:sp>
    </p:spTree>
    <p:extLst>
      <p:ext uri="{BB962C8B-B14F-4D97-AF65-F5344CB8AC3E}">
        <p14:creationId xmlns:p14="http://schemas.microsoft.com/office/powerpoint/2010/main" val="1334568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028700" indent="-1028700">
              <a:buFont typeface="+mj-lt"/>
              <a:buAutoNum type="romanUcPeriod"/>
            </a:pP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thuyết</a:t>
            </a:r>
            <a:endParaRPr lang="en-US" dirty="0"/>
          </a:p>
        </p:txBody>
      </p:sp>
      <p:sp>
        <p:nvSpPr>
          <p:cNvPr id="4" name="TextBox 3"/>
          <p:cNvSpPr txBox="1"/>
          <p:nvPr/>
        </p:nvSpPr>
        <p:spPr>
          <a:xfrm>
            <a:off x="1097279" y="1854925"/>
            <a:ext cx="3513909" cy="523220"/>
          </a:xfrm>
          <a:prstGeom prst="rect">
            <a:avLst/>
          </a:prstGeom>
          <a:noFill/>
        </p:spPr>
        <p:txBody>
          <a:bodyPr wrap="square" rtlCol="0">
            <a:spAutoFit/>
          </a:bodyPr>
          <a:lstStyle/>
          <a:p>
            <a:r>
              <a:rPr lang="en-US" sz="2800" dirty="0"/>
              <a:t>2</a:t>
            </a:r>
            <a:r>
              <a:rPr lang="en-US" sz="2800" dirty="0" smtClean="0"/>
              <a:t>. </a:t>
            </a:r>
            <a:r>
              <a:rPr lang="en-US" sz="2800" dirty="0" err="1" smtClean="0"/>
              <a:t>Bài</a:t>
            </a:r>
            <a:r>
              <a:rPr lang="en-US" sz="2800" dirty="0" smtClean="0"/>
              <a:t> </a:t>
            </a:r>
            <a:r>
              <a:rPr lang="en-US" sz="2800" dirty="0" err="1" smtClean="0"/>
              <a:t>tập</a:t>
            </a:r>
            <a:r>
              <a:rPr lang="en-US" sz="2800" dirty="0" smtClean="0"/>
              <a:t> </a:t>
            </a:r>
            <a:r>
              <a:rPr lang="en-US" sz="2800" dirty="0" err="1" smtClean="0"/>
              <a:t>điển</a:t>
            </a:r>
            <a:r>
              <a:rPr lang="en-US" sz="2800" dirty="0" smtClean="0"/>
              <a:t> </a:t>
            </a:r>
            <a:r>
              <a:rPr lang="en-US" sz="2800" dirty="0" err="1" smtClean="0"/>
              <a:t>hình</a:t>
            </a:r>
            <a:endParaRPr lang="en-US" sz="2800" dirty="0"/>
          </a:p>
        </p:txBody>
      </p:sp>
      <p:sp>
        <p:nvSpPr>
          <p:cNvPr id="5" name="Rectangle 4"/>
          <p:cNvSpPr/>
          <p:nvPr/>
        </p:nvSpPr>
        <p:spPr>
          <a:xfrm>
            <a:off x="1097280" y="2495710"/>
            <a:ext cx="9627326" cy="461665"/>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dụ</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Bài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toán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xếp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Balo</a:t>
            </a:r>
            <a:r>
              <a:rPr lang="en-US" sz="2400" dirty="0" smtClean="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Knapsack </a:t>
            </a:r>
            <a:r>
              <a:rPr lang="en-US" sz="2000" dirty="0">
                <a:latin typeface="Arial" panose="020B0604020202020204" pitchFamily="34" charset="0"/>
                <a:cs typeface="Arial" panose="020B0604020202020204" pitchFamily="34" charset="0"/>
              </a:rPr>
              <a:t>problem</a:t>
            </a:r>
            <a:r>
              <a:rPr lang="en-US" sz="2400" dirty="0" smtClean="0">
                <a:latin typeface="Arial" panose="020B0604020202020204" pitchFamily="34" charset="0"/>
                <a:cs typeface="Arial" panose="020B0604020202020204" pitchFamily="34" charset="0"/>
              </a:rPr>
              <a:t>)</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9724" y="186668"/>
            <a:ext cx="1756334" cy="1394090"/>
          </a:xfrm>
          <a:prstGeom prst="rect">
            <a:avLst/>
          </a:prstGeom>
        </p:spPr>
      </p:pic>
      <p:pic>
        <p:nvPicPr>
          <p:cNvPr id="1026" name="Picture 2" descr="https://upload.wikimedia.org/wikipedia/commons/thumb/f/fd/Knapsack.svg/250px-Knapsack.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5322" y="3133065"/>
            <a:ext cx="2381250" cy="20669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632858" y="3133065"/>
            <a:ext cx="7458891" cy="2031325"/>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Chúng</a:t>
            </a:r>
            <a:r>
              <a:rPr lang="en-US" dirty="0" smtClean="0">
                <a:latin typeface="Arial" panose="020B0604020202020204" pitchFamily="34" charset="0"/>
                <a:cs typeface="Arial" panose="020B0604020202020204" pitchFamily="34" charset="0"/>
              </a:rPr>
              <a:t> ta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chọn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giải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pháp</a:t>
            </a:r>
            <a:r>
              <a:rPr lang="en-US" dirty="0" smtClean="0">
                <a:latin typeface="Arial" panose="020B0604020202020204" pitchFamily="34" charset="0"/>
                <a:cs typeface="Arial" panose="020B0604020202020204" pitchFamily="34" charset="0"/>
              </a:rPr>
              <a:t> </a:t>
            </a:r>
            <a:r>
              <a:rPr lang="en-US" dirty="0" smtClean="0">
                <a:solidFill>
                  <a:srgbClr val="FFFF00"/>
                </a:solidFill>
                <a:latin typeface="Arial" panose="020B0604020202020204" pitchFamily="34" charset="0"/>
                <a:cs typeface="Arial" panose="020B0604020202020204" pitchFamily="34" charset="0"/>
              </a:rPr>
              <a:t>Brute-force</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dò</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từng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tập</a:t>
            </a:r>
            <a:r>
              <a:rPr lang="en-US" dirty="0" smtClean="0">
                <a:latin typeface="Arial" panose="020B0604020202020204" pitchFamily="34" charset="0"/>
                <a:cs typeface="Arial" panose="020B0604020202020204" pitchFamily="34" charset="0"/>
              </a:rPr>
              <a:t> con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trị</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nhau</a:t>
            </a:r>
            <a:r>
              <a:rPr lang="en-US" dirty="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đây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smtClean="0">
                <a:solidFill>
                  <a:srgbClr val="00B050"/>
                </a:solidFill>
                <a:latin typeface="Arial" panose="020B0604020202020204" pitchFamily="34" charset="0"/>
                <a:cs typeface="Arial" panose="020B0604020202020204" pitchFamily="34" charset="0"/>
              </a:rPr>
              <a:t>solution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giải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quyết</a:t>
            </a:r>
            <a:r>
              <a:rPr lang="en-US" dirty="0" smtClean="0">
                <a:latin typeface="Arial" panose="020B0604020202020204" pitchFamily="34" charset="0"/>
                <a:cs typeface="Arial" panose="020B0604020202020204" pitchFamily="34" charset="0"/>
              </a:rPr>
              <a:t> </a:t>
            </a:r>
            <a:r>
              <a:rPr lang="en-US" dirty="0" smtClean="0">
                <a:solidFill>
                  <a:srgbClr val="FF0000"/>
                </a:solidFill>
                <a:latin typeface="Arial" panose="020B0604020202020204" pitchFamily="34" charset="0"/>
                <a:cs typeface="Arial" panose="020B0604020202020204" pitchFamily="34" charset="0"/>
              </a:rPr>
              <a:t>problem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nhưng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tốn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nhiều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thời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vì</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vậy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phải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tìm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smtClean="0">
                <a:solidFill>
                  <a:srgbClr val="00B050"/>
                </a:solidFill>
                <a:latin typeface="Arial" panose="020B0604020202020204" pitchFamily="34" charset="0"/>
                <a:cs typeface="Arial" panose="020B0604020202020204" pitchFamily="34" charset="0"/>
              </a:rPr>
              <a:t>best solution </a:t>
            </a:r>
            <a:r>
              <a:rPr lang="en-US" dirty="0" err="1" smtClean="0">
                <a:latin typeface="Arial" panose="020B0604020202020204" pitchFamily="34" charset="0"/>
                <a:cs typeface="Arial" panose="020B0604020202020204" pitchFamily="34" charset="0"/>
              </a:rPr>
              <a:t>để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giải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quyết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đối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toán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này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thì</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chúng</a:t>
            </a:r>
            <a:r>
              <a:rPr lang="en-US" dirty="0" smtClean="0">
                <a:latin typeface="Arial" panose="020B0604020202020204" pitchFamily="34" charset="0"/>
                <a:cs typeface="Arial" panose="020B0604020202020204" pitchFamily="34" charset="0"/>
              </a:rPr>
              <a:t> ta </a:t>
            </a:r>
            <a:r>
              <a:rPr lang="en-US" dirty="0" err="1" smtClean="0">
                <a:latin typeface="Arial" panose="020B0604020202020204" pitchFamily="34" charset="0"/>
                <a:cs typeface="Arial" panose="020B0604020202020204" pitchFamily="34" charset="0"/>
              </a:rPr>
              <a:t>sẽ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dùng</a:t>
            </a:r>
            <a:r>
              <a:rPr lang="en-US" dirty="0" smtClean="0">
                <a:latin typeface="Arial" panose="020B0604020202020204" pitchFamily="34" charset="0"/>
                <a:cs typeface="Arial" panose="020B0604020202020204" pitchFamily="34" charset="0"/>
              </a:rPr>
              <a:t> </a:t>
            </a:r>
            <a:r>
              <a:rPr lang="en-US" dirty="0" err="1" smtClean="0">
                <a:solidFill>
                  <a:srgbClr val="00B050"/>
                </a:solidFill>
                <a:latin typeface="Arial" panose="020B0604020202020204" pitchFamily="34" charset="0"/>
                <a:cs typeface="Arial" panose="020B0604020202020204" pitchFamily="34" charset="0"/>
              </a:rPr>
              <a:t>giải</a:t>
            </a:r>
            <a:r>
              <a:rPr lang="en-US" dirty="0" smtClean="0">
                <a:solidFill>
                  <a:srgbClr val="00B050"/>
                </a:solidFill>
                <a:latin typeface="Arial" panose="020B0604020202020204" pitchFamily="34" charset="0"/>
                <a:cs typeface="Arial" panose="020B0604020202020204" pitchFamily="34" charset="0"/>
              </a:rPr>
              <a:t> </a:t>
            </a:r>
            <a:r>
              <a:rPr lang="en-US" dirty="0" err="1" smtClean="0">
                <a:solidFill>
                  <a:srgbClr val="00B050"/>
                </a:solidFill>
                <a:latin typeface="Arial" panose="020B0604020202020204" pitchFamily="34" charset="0"/>
                <a:cs typeface="Arial" panose="020B0604020202020204" pitchFamily="34" charset="0"/>
              </a:rPr>
              <a:t>thuật</a:t>
            </a:r>
            <a:r>
              <a:rPr lang="en-US" dirty="0" smtClean="0">
                <a:solidFill>
                  <a:srgbClr val="00B050"/>
                </a:solidFill>
                <a:latin typeface="Arial" panose="020B0604020202020204" pitchFamily="34" charset="0"/>
                <a:cs typeface="Arial" panose="020B0604020202020204" pitchFamily="34" charset="0"/>
              </a:rPr>
              <a:t> </a:t>
            </a:r>
            <a:r>
              <a:rPr lang="en-US" dirty="0" err="1" smtClean="0">
                <a:solidFill>
                  <a:srgbClr val="00B050"/>
                </a:solidFill>
                <a:latin typeface="Arial" panose="020B0604020202020204" pitchFamily="34" charset="0"/>
                <a:cs typeface="Arial" panose="020B0604020202020204" pitchFamily="34" charset="0"/>
              </a:rPr>
              <a:t>tham</a:t>
            </a:r>
            <a:r>
              <a:rPr lang="en-US" dirty="0" smtClean="0">
                <a:solidFill>
                  <a:srgbClr val="00B050"/>
                </a:solidFill>
                <a:latin typeface="Arial" panose="020B0604020202020204" pitchFamily="34" charset="0"/>
                <a:cs typeface="Arial" panose="020B0604020202020204" pitchFamily="34" charset="0"/>
              </a:rPr>
              <a:t> </a:t>
            </a:r>
            <a:r>
              <a:rPr lang="en-US" dirty="0">
                <a:solidFill>
                  <a:srgbClr val="00B050"/>
                </a:solidFill>
                <a:latin typeface="Arial" panose="020B0604020202020204" pitchFamily="34" charset="0"/>
                <a:cs typeface="Arial" panose="020B0604020202020204" pitchFamily="34" charset="0"/>
              </a:rPr>
              <a:t>lam(Greedy Algorithms).</a:t>
            </a:r>
          </a:p>
          <a:p>
            <a:endParaRPr lang="en-US" dirty="0">
              <a:solidFill>
                <a:srgbClr val="00B050"/>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10" name="TextBox 9"/>
          <p:cNvSpPr txBox="1"/>
          <p:nvPr/>
        </p:nvSpPr>
        <p:spPr>
          <a:xfrm>
            <a:off x="11453949" y="6457890"/>
            <a:ext cx="605246" cy="400110"/>
          </a:xfrm>
          <a:prstGeom prst="rect">
            <a:avLst/>
          </a:prstGeom>
          <a:noFill/>
        </p:spPr>
        <p:txBody>
          <a:bodyPr wrap="square" rtlCol="0">
            <a:spAutoFit/>
          </a:bodyPr>
          <a:lstStyle/>
          <a:p>
            <a:r>
              <a:rPr lang="en-US" sz="2000" dirty="0"/>
              <a:t>9</a:t>
            </a:r>
          </a:p>
        </p:txBody>
      </p:sp>
      <p:sp>
        <p:nvSpPr>
          <p:cNvPr id="9" name="Rectangle 8"/>
          <p:cNvSpPr/>
          <p:nvPr/>
        </p:nvSpPr>
        <p:spPr>
          <a:xfrm>
            <a:off x="0" y="6469614"/>
            <a:ext cx="2632452" cy="369332"/>
          </a:xfrm>
          <a:prstGeom prst="rect">
            <a:avLst/>
          </a:prstGeom>
        </p:spPr>
        <p:txBody>
          <a:bodyPr wrap="none">
            <a:spAutoFit/>
          </a:bodyPr>
          <a:lstStyle/>
          <a:p>
            <a:r>
              <a:rPr lang="en-US" dirty="0"/>
              <a:t>CS112.L12.KHCL-Nhóm 15</a:t>
            </a:r>
          </a:p>
        </p:txBody>
      </p:sp>
    </p:spTree>
    <p:extLst>
      <p:ext uri="{BB962C8B-B14F-4D97-AF65-F5344CB8AC3E}">
        <p14:creationId xmlns:p14="http://schemas.microsoft.com/office/powerpoint/2010/main" val="2914187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2308</TotalTime>
  <Words>1342</Words>
  <Application>Microsoft Office PowerPoint</Application>
  <PresentationFormat>Widescreen</PresentationFormat>
  <Paragraphs>226</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vt:lpstr>
      <vt:lpstr>Arial (Body)</vt:lpstr>
      <vt:lpstr>Arial Unicode MS</vt:lpstr>
      <vt:lpstr>Calibri</vt:lpstr>
      <vt:lpstr>Calibri Light</vt:lpstr>
      <vt:lpstr>Courier New</vt:lpstr>
      <vt:lpstr>Times New Roman</vt:lpstr>
      <vt:lpstr>Retrospect</vt:lpstr>
      <vt:lpstr>PowerPoint Presentation</vt:lpstr>
      <vt:lpstr>Nội dung bài học </vt:lpstr>
      <vt:lpstr>PowerPoint Presentation</vt:lpstr>
      <vt:lpstr>PowerPoint Presentation</vt:lpstr>
      <vt:lpstr>Cơ sở lý thuyết</vt:lpstr>
      <vt:lpstr>Cơ sở lý thuyết</vt:lpstr>
      <vt:lpstr>Cơ sở lý thuyết</vt:lpstr>
      <vt:lpstr>Cơ sở lý thuyết</vt:lpstr>
      <vt:lpstr>Cơ sở lý thuyết</vt:lpstr>
      <vt:lpstr>Cơ sở lý thuyết</vt:lpstr>
      <vt:lpstr>Cơ sở lý thuyết</vt:lpstr>
      <vt:lpstr>Cơ sở lý thuyết</vt:lpstr>
      <vt:lpstr>Cơ sở lý thuyết</vt:lpstr>
      <vt:lpstr>Cơ sở lý thuyết</vt:lpstr>
      <vt:lpstr>Cơ sở lý thuyết</vt:lpstr>
      <vt:lpstr>Cơ sở lý thuyết</vt:lpstr>
      <vt:lpstr>Cơ sở lý thuyết</vt:lpstr>
      <vt:lpstr>II.   Ứng dụng trong một số thuật toán</vt:lpstr>
      <vt:lpstr>II.   Ứng dụng trong một số thuật toán</vt:lpstr>
      <vt:lpstr>II.   Ứng dụng trong một số thuật toán</vt:lpstr>
      <vt:lpstr>III. Tổng kết </vt:lpstr>
      <vt:lpstr> Tài liệu tham khảo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và thiết kế  thuật toán </dc:title>
  <dc:creator>Admin</dc:creator>
  <cp:lastModifiedBy>Admin</cp:lastModifiedBy>
  <cp:revision>39</cp:revision>
  <dcterms:created xsi:type="dcterms:W3CDTF">2020-10-06T13:49:31Z</dcterms:created>
  <dcterms:modified xsi:type="dcterms:W3CDTF">2020-10-13T06:53:43Z</dcterms:modified>
</cp:coreProperties>
</file>