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5" r:id="rId8"/>
    <p:sldId id="286" r:id="rId9"/>
    <p:sldId id="288" r:id="rId10"/>
    <p:sldId id="289" r:id="rId11"/>
    <p:sldId id="290" r:id="rId12"/>
    <p:sldId id="291" r:id="rId13"/>
    <p:sldId id="275" r:id="rId14"/>
    <p:sldId id="277" r:id="rId15"/>
    <p:sldId id="28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FBED-D216-E459-0C2D-359F43EC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B6AD-E10A-DE82-20A1-9D6401C8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CDDB-93F2-0D2F-178F-8960956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B91D-B41F-0F5C-A06C-CD38678C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D0B4-BE07-BCB0-59FB-D1C1DB2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4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133-7ABF-1DDA-5CFC-AA29DD40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4A86-FB4E-10DA-A221-2FB4CE31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524F-6053-96FA-3648-234C9583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3389-5E5B-8E36-6A7F-2FBD0A6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4C96-E3FA-D31F-3851-03F5B8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2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E0447-698C-39E2-49BD-78319666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AE18E-6B50-695A-3828-A705149C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5CE7-AA9A-7CFA-3ADE-26C7685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FE6F-4339-0D4D-CA90-61C040F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2A09-7D8E-544A-C024-C7FB9849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6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911F-F97C-9984-49D1-B05A1877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6A1D-2D0E-801E-BF0E-F2F99A73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5E6E-2ADC-DB22-46F0-E9AA0C4F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D59B-B5CA-E794-CB97-9FC7C0DF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9416-67F6-7BE7-D79B-5006D39D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21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697-1F1B-C15E-5EBC-661B20FF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FF24-EB52-27D9-C667-4A94C9C9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5CD7-0706-97B1-8376-20054959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0496-DA1A-0CAA-C7A5-61BCA4E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B318-45C9-F7E4-2E63-CAF61A00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12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E2B-0104-6DA8-FCE0-B82D9421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4887-0B41-2AEB-1BF9-06C532B0A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81736-3B19-C8F9-3162-5279A7BA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BB1A-4364-FD58-F0F8-56C94C1C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90EC-26B8-0F69-7628-D7C8568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D801-B8D2-E285-BA29-D0CD7B8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64BC-4988-C099-689A-17A15ED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B384-7EF0-C25A-F589-65560B98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D4E12-FC88-FC97-C0D1-A86027CF3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2D50-E8B1-2F2A-157B-9A72E7C94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B3FCB-A7C4-B89C-6033-941F447E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6A66E-7857-4776-F281-F9C01A9E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C2422-39F5-A8B2-0B1E-E98D6962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0666B-928B-789F-D4AE-0891576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0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6396-D76F-DA85-5803-98F276F9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C0376-6E80-5783-2FDC-8455CDE6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13B47-72CF-1D54-F5BB-85849A7F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67D6-0AB3-E319-38D4-5B7C4773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1AD8B-A8EB-18C7-3E49-467D9573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CB5FC-6B6B-327C-493D-F034FAB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ED2D-EAA6-9F32-4EE6-4F91B643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4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7D4A-842A-C80F-7BDE-6F83A00C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81B9-EE80-2987-3234-1798D8AA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5689F-9F02-7D84-AF3A-F1BB305E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F6A1-CA26-1DD2-86B8-AD667D08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AD6BB-9C86-6EC2-9639-8FC02DA4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0718-F91B-2777-FCB6-6064F7D3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66D9-5835-D18D-7FA3-89583C32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611A9-F398-5396-D771-43393E53D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17020-5D3C-9E78-2074-5F9DE99C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A1AE-E26E-2828-553D-85746807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115D-3589-0A1E-2795-ADFA1235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883D-D868-9EFA-CA73-C1C95F85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BBE3E-1C60-D096-A1A7-64756855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BB2C-059A-0FA4-01E8-3098A763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EF54-A92B-7119-C8A2-A2F908193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6BA80-4551-4A31-9CBC-8C9727DCE16F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65C4-E77B-4EC8-9CF6-1C297917F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6525-E560-F164-DC2A-B1B56846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F2A9-AFEB-464F-B501-EBB7CE695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0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5A755-C099-7CA0-E3E2-D54745D9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Week 11 - Security</a:t>
            </a: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43F85-95D2-3607-AABE-0FB959A1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CPAN 212 – Modern Web Technologies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62A04-C297-1850-FC63-03CF825D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WHEN TO USE JSON WEB TOKENS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42F-5723-F096-0D62-7CF39B5A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Authorization: Once the user is logged in, each subsequent request will include the JWT, allowing the user to access routes, services, and resources that are permitted with that token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Information Exchange: JWTs are a good way of securely transmitting information between parties. Because the signature is calculated using the header and the payload, you can also verify that the content hasn't been tampered with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Consists of 3 parts separated by a dot.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>
                <a:effectLst/>
                <a:latin typeface="Calibri" panose="020F0502020204030204" pitchFamily="34" charset="0"/>
              </a:rPr>
              <a:t>Header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>
                <a:effectLst/>
                <a:latin typeface="Calibri" panose="020F0502020204030204" pitchFamily="34" charset="0"/>
              </a:rPr>
              <a:t>Payload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>
                <a:effectLst/>
                <a:latin typeface="Calibri" panose="020F0502020204030204" pitchFamily="34" charset="0"/>
              </a:rPr>
              <a:t>Signature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xxxxx.yyyyy.zzzzz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Three JSON arrays encoded with Base64Url and concatenated with a . (dot)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  <a:latin typeface="Calibri" panose="020F0502020204030204" pitchFamily="34" charset="0"/>
              </a:rPr>
              <a:t>When the user wants to access a protected resource they pass the token in the Authorization header in the Bearer schema</a:t>
            </a:r>
          </a:p>
          <a:p>
            <a:endParaRPr lang="en-CA" sz="1900"/>
          </a:p>
        </p:txBody>
      </p:sp>
    </p:spTree>
    <p:extLst>
      <p:ext uri="{BB962C8B-B14F-4D97-AF65-F5344CB8AC3E}">
        <p14:creationId xmlns:p14="http://schemas.microsoft.com/office/powerpoint/2010/main" val="360352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62A04-C297-1850-FC63-03CF825D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CROSS-ORIGIN RESOURCE SHARING (Remember CORS)</a:t>
            </a:r>
            <a:endParaRPr lang="en-CA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42F-5723-F096-0D62-7CF39B5A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CORS allows restricted resources on a web page to be requested from another domain outside the domain from which the first resource was served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Defines a standard for how the browser and server can interact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More freedom and functionality than same origin requests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Allows front-end frameworks like React and Angular to make requests to backend from different domains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Can be used per route or on all routes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7470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285C0-0E8E-D24D-B98A-A08B827E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effectLst/>
                <a:latin typeface="Calibri" panose="020F0502020204030204" pitchFamily="34" charset="0"/>
              </a:rPr>
              <a:t>Hyper Text Transfer Protocol Secure (HTTPS)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36BD-FCAB-C74D-A252-0C514810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Extension of HTTP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Encrypted using Transport Layer Security (TLS) or Secure Sockets Layer (SSL)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Protection of credentials during authentication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Ensures privacy and integrity of exchanged data while in transit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Defends against man-in-the-middle attacks and eavesdropping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Defends against man-in-the-middle attacks and eavesdropping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Requires a trusted third party to sign a server-side digital certificate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Initially was used mainly for secured payment transactions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Campaign by Electronic Frontier Foundation in 2016 helped make it prevalent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Now more widely used than HTTP</a:t>
            </a:r>
          </a:p>
          <a:p>
            <a:endParaRPr lang="en-CA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11CB1-03BE-B332-E5A1-82FB9C5F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032180"/>
            <a:ext cx="4170530" cy="28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6BF6-8D45-4CCB-6FB1-D76E69F5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5A40-ABBE-2BA5-27EC-3C617263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get your apps un and running for other people to see</a:t>
            </a:r>
          </a:p>
          <a:p>
            <a:r>
              <a:rPr lang="en-US" dirty="0"/>
              <a:t>We will be using Vercel because it provides you enough to get your applications going without additional hassles</a:t>
            </a:r>
          </a:p>
          <a:p>
            <a:endParaRPr lang="en-US" dirty="0"/>
          </a:p>
          <a:p>
            <a:r>
              <a:rPr lang="en-US" dirty="0"/>
              <a:t>Let's go </a:t>
            </a:r>
            <a:r>
              <a:rPr lang="en-US"/>
              <a:t>and deploy!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1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8D52-9368-EB5F-574C-A82212E9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1FA5-712B-4212-4665-620254AD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Implement security features in NodeJS 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Web Security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CORS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HTTPS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Deployment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6168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9CC3-BB7B-F880-0077-81842EF7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App Security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DB7-E936-3F17-6DD9-8C19855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is it?</a:t>
            </a:r>
          </a:p>
          <a:p>
            <a:r>
              <a:rPr lang="en-US" sz="2000" dirty="0"/>
              <a:t>AAA</a:t>
            </a:r>
          </a:p>
          <a:p>
            <a:pPr lvl="1"/>
            <a:r>
              <a:rPr lang="en-US" sz="2000" dirty="0"/>
              <a:t>Accounting DB table -&gt; users, Register()</a:t>
            </a:r>
          </a:p>
          <a:p>
            <a:pPr lvl="1"/>
            <a:r>
              <a:rPr lang="en-US" sz="2000" dirty="0"/>
              <a:t>Authentication -&gt; Who are you, Login()</a:t>
            </a:r>
          </a:p>
          <a:p>
            <a:pPr lvl="1"/>
            <a:r>
              <a:rPr lang="en-US" sz="2000" dirty="0"/>
              <a:t>Authorization -&gt; what can you do? What resources do you have access to?</a:t>
            </a:r>
          </a:p>
          <a:p>
            <a:pPr lvl="1"/>
            <a:endParaRPr lang="en-US" sz="2000" dirty="0"/>
          </a:p>
          <a:p>
            <a:r>
              <a:rPr lang="en-US" sz="2000" dirty="0"/>
              <a:t>To ensure we have AAA</a:t>
            </a:r>
          </a:p>
          <a:p>
            <a:pPr lvl="1"/>
            <a:r>
              <a:rPr lang="en-US" sz="2000" dirty="0"/>
              <a:t>http -&gt; https -&gt; certification</a:t>
            </a:r>
          </a:p>
          <a:p>
            <a:pPr lvl="1"/>
            <a:r>
              <a:rPr lang="en-US" sz="2000" dirty="0"/>
              <a:t>DB users: use password encryption (like bcrypt.js)</a:t>
            </a:r>
          </a:p>
          <a:p>
            <a:pPr lvl="1"/>
            <a:r>
              <a:rPr lang="en-US" sz="2000" dirty="0"/>
              <a:t>Session Management</a:t>
            </a:r>
            <a:endParaRPr lang="en-CA" sz="2000" dirty="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8849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2EC28-0A9C-4906-86A1-2CE3E4BB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App Security: Session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522E9-A88B-E118-EC77-4A6DB79AD7D6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When you open a webpage for the first time, it might ask you to login</a:t>
            </a:r>
            <a:br>
              <a:rPr lang="en-US" sz="2000"/>
            </a:br>
            <a:br>
              <a:rPr lang="en-US" sz="2000"/>
            </a:br>
            <a:r>
              <a:rPr lang="en-US" sz="2000"/>
              <a:t>login &gt; session created on server &gt; encryption &gt; cookie &gt; save in users' browser by using client-session.js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4DC10-B431-817C-98C8-90CC9668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86424"/>
            <a:ext cx="5150277" cy="2909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35A6D-27EC-DBC7-5D9A-84B97A2B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Securing a Web API</a:t>
            </a:r>
            <a:endParaRPr lang="en-CA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0FB-D5BD-C385-681E-38054498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JWT (JSON Web Token)</a:t>
            </a:r>
          </a:p>
          <a:p>
            <a:pPr lvl="1"/>
            <a:r>
              <a:rPr lang="en-US" sz="2000"/>
              <a:t>Authentication using a token stored on your browser</a:t>
            </a:r>
          </a:p>
          <a:p>
            <a:pPr lvl="1"/>
            <a:r>
              <a:rPr lang="en-US" sz="2000"/>
              <a:t>Similar to sessions but for web Apis</a:t>
            </a: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2BBD-1564-C753-1FF5-3C804251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31489"/>
            <a:ext cx="5150277" cy="28197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35A6D-27EC-DBC7-5D9A-84B97A2B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Issues behind Traditional Systems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0FB-D5BD-C385-681E-38054498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Sessions</a:t>
            </a:r>
            <a:r>
              <a:rPr lang="en-US" sz="2000"/>
              <a:t>: Record needs to be stored on server</a:t>
            </a:r>
          </a:p>
          <a:p>
            <a:r>
              <a:rPr lang="en-US" sz="2000" b="1"/>
              <a:t>Scalability</a:t>
            </a:r>
            <a:r>
              <a:rPr lang="en-US" sz="2000"/>
              <a:t>: With session in memory, load increases drastically in distributed system</a:t>
            </a:r>
          </a:p>
          <a:p>
            <a:r>
              <a:rPr lang="en-US" sz="2000" b="1"/>
              <a:t>CORS</a:t>
            </a:r>
            <a:r>
              <a:rPr lang="en-US" sz="2000"/>
              <a:t>: When using multiple devices grabbing data via AJAX requests, we may run into forbidden requests.</a:t>
            </a:r>
          </a:p>
          <a:p>
            <a:r>
              <a:rPr lang="en-US" sz="2000" b="1"/>
              <a:t>CSRF Attacks</a:t>
            </a:r>
            <a:r>
              <a:rPr lang="en-US" sz="2000"/>
              <a:t>: Riding session data to send commands to server from a browser that is trusted via session.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35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5242E-87E9-023E-D280-08ADFF93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effectLst/>
                <a:latin typeface="Calibri" panose="020F0502020204030204" pitchFamily="34" charset="0"/>
              </a:rPr>
              <a:t>ACCESS CONTROL</a:t>
            </a:r>
            <a:endParaRPr lang="en-CA" sz="400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7E6DBDE2-FDE7-8C79-E7C7-FD916680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0928-7446-44F9-FDB5-F08A6847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Anonymous users should not have complete access to all resources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Users should only have delete/update access to resources they create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Restrict adding resources to logged in users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Calibri" panose="020F0502020204030204" pitchFamily="34" charset="0"/>
              </a:rPr>
              <a:t>Restrict updating and deleting resources to users that created them</a:t>
            </a:r>
          </a:p>
          <a:p>
            <a:endParaRPr lang="en-C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A6D-27EC-DBC7-5D9A-84B97A2B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784796" cy="1097051"/>
          </a:xfrm>
        </p:spPr>
        <p:txBody>
          <a:bodyPr>
            <a:normAutofit/>
          </a:bodyPr>
          <a:lstStyle/>
          <a:p>
            <a:r>
              <a:rPr lang="en-US" dirty="0"/>
              <a:t>What is JWT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0FB-D5BD-C385-681E-38054498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36" y="1229699"/>
            <a:ext cx="11227967" cy="3908585"/>
          </a:xfrm>
        </p:spPr>
        <p:txBody>
          <a:bodyPr>
            <a:normAutofit/>
          </a:bodyPr>
          <a:lstStyle/>
          <a:p>
            <a:r>
              <a:rPr lang="en-CA" sz="2000" dirty="0">
                <a:hlinkClick r:id="rId2"/>
              </a:rPr>
              <a:t>https://jwt.io/</a:t>
            </a:r>
            <a:r>
              <a:rPr lang="en-CA" sz="2000" dirty="0"/>
              <a:t> </a:t>
            </a:r>
          </a:p>
          <a:p>
            <a:r>
              <a:rPr lang="en-US" sz="2000" dirty="0"/>
              <a:t>Compact and self-contained way for securely transmitting information between parties as a JSON object</a:t>
            </a:r>
          </a:p>
          <a:p>
            <a:pPr lvl="1"/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357B-5D27-4C5D-832F-E45E2CF4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74" y="2326749"/>
            <a:ext cx="7951515" cy="42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0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A6D-27EC-DBC7-5D9A-84B97A2B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0FB-D5BD-C385-681E-38054498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web token, or JWT (“jot”) for short, is a standardized, optionally validated and/or encrypted container format that is used to securely transfer information between two parties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90FEA-B33C-368A-DD3A-4902E419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3168650"/>
            <a:ext cx="7639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778481-994c-4aeb-999f-b6f9d8e73d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25F5E2C8DE74D84E0FE200EACB0AB" ma:contentTypeVersion="13" ma:contentTypeDescription="Create a new document." ma:contentTypeScope="" ma:versionID="43fa7d26aa6d20546c25df854de43fc0">
  <xsd:schema xmlns:xsd="http://www.w3.org/2001/XMLSchema" xmlns:xs="http://www.w3.org/2001/XMLSchema" xmlns:p="http://schemas.microsoft.com/office/2006/metadata/properties" xmlns:ns3="c8778481-994c-4aeb-999f-b6f9d8e73d20" xmlns:ns4="c6043c87-4915-403e-8b19-4c0573d7fd86" targetNamespace="http://schemas.microsoft.com/office/2006/metadata/properties" ma:root="true" ma:fieldsID="b10a6cbeb91786035d96371d0a4e0255" ns3:_="" ns4:_="">
    <xsd:import namespace="c8778481-994c-4aeb-999f-b6f9d8e73d20"/>
    <xsd:import namespace="c6043c87-4915-403e-8b19-4c0573d7f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78481-994c-4aeb-999f-b6f9d8e73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43c87-4915-403e-8b19-4c0573d7f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4DAB60-C7F3-41F3-92FD-38E12B48F6A9}">
  <ds:schemaRefs>
    <ds:schemaRef ds:uri="http://schemas.microsoft.com/office/2006/documentManagement/types"/>
    <ds:schemaRef ds:uri="http://purl.org/dc/dcmitype/"/>
    <ds:schemaRef ds:uri="http://purl.org/dc/terms/"/>
    <ds:schemaRef ds:uri="c6043c87-4915-403e-8b19-4c0573d7fd86"/>
    <ds:schemaRef ds:uri="c8778481-994c-4aeb-999f-b6f9d8e73d2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4BE3F93-71E3-4795-B978-F65C9B8CDD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CD84A-CD06-417A-9ABD-7928401B0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78481-994c-4aeb-999f-b6f9d8e73d20"/>
    <ds:schemaRef ds:uri="c6043c87-4915-403e-8b19-4c0573d7f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Office Theme</vt:lpstr>
      <vt:lpstr>Week 11 - Security</vt:lpstr>
      <vt:lpstr>Agenda</vt:lpstr>
      <vt:lpstr>Web App Security</vt:lpstr>
      <vt:lpstr>Web App Security: Session</vt:lpstr>
      <vt:lpstr>Securing a Web API</vt:lpstr>
      <vt:lpstr>Issues behind Traditional Systems</vt:lpstr>
      <vt:lpstr>ACCESS CONTROL</vt:lpstr>
      <vt:lpstr>What is JWT</vt:lpstr>
      <vt:lpstr>JSON web Tokens</vt:lpstr>
      <vt:lpstr>WHEN TO USE JSON WEB TOKENS</vt:lpstr>
      <vt:lpstr>CROSS-ORIGIN RESOURCE SHARING (Remember CORS)</vt:lpstr>
      <vt:lpstr>Hyper Text Transfer Protocol Secure (HTTPS)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Harman Mann</dc:creator>
  <cp:lastModifiedBy>Harman Mann</cp:lastModifiedBy>
  <cp:revision>2</cp:revision>
  <dcterms:created xsi:type="dcterms:W3CDTF">2024-09-10T03:27:02Z</dcterms:created>
  <dcterms:modified xsi:type="dcterms:W3CDTF">2024-11-10T04:59:35Z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0x010100C0C25F5E2C8DE74D84E0FE200EACB0AB</vt:lpwstr>
  </property>
</Properties>
</file>