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95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9DEA5-D524-4E13-AAFF-1D88DC746925}" v="16" dt="2024-08-29T15:25:4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B3EEF-61A8-4714-8FE1-933402004F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0A851D-471D-4C73-8351-A5A2A1A2A6F3}">
      <dgm:prSet/>
      <dgm:spPr/>
      <dgm:t>
        <a:bodyPr/>
        <a:lstStyle/>
        <a:p>
          <a:r>
            <a:rPr lang="en-US" dirty="0"/>
            <a:t>learn advanced and popular </a:t>
          </a:r>
          <a:r>
            <a:rPr lang="en-US" b="1" dirty="0">
              <a:solidFill>
                <a:schemeClr val="tx1"/>
              </a:solidFill>
            </a:rPr>
            <a:t>backend JavaScript framework,</a:t>
          </a:r>
          <a:r>
            <a:rPr lang="en-US" dirty="0"/>
            <a:t> tools, and platform to create rich, powerful, modern web API (Application Programming Interfaces) and Microservices. </a:t>
          </a:r>
        </a:p>
      </dgm:t>
    </dgm:pt>
    <dgm:pt modelId="{79ABD5DF-F16C-4256-A3EF-01C349FE0695}" type="parTrans" cxnId="{20E11433-9858-49F2-89BD-F383C577B116}">
      <dgm:prSet/>
      <dgm:spPr/>
      <dgm:t>
        <a:bodyPr/>
        <a:lstStyle/>
        <a:p>
          <a:endParaRPr lang="en-US"/>
        </a:p>
      </dgm:t>
    </dgm:pt>
    <dgm:pt modelId="{1F842C19-B082-4154-A302-88596E65A5A5}" type="sibTrans" cxnId="{20E11433-9858-49F2-89BD-F383C577B116}">
      <dgm:prSet/>
      <dgm:spPr/>
      <dgm:t>
        <a:bodyPr/>
        <a:lstStyle/>
        <a:p>
          <a:endParaRPr lang="en-US"/>
        </a:p>
      </dgm:t>
    </dgm:pt>
    <dgm:pt modelId="{E9AACA96-5411-47C8-8D1E-1BA03B7384A2}">
      <dgm:prSet/>
      <dgm:spPr/>
      <dgm:t>
        <a:bodyPr/>
        <a:lstStyle/>
        <a:p>
          <a:r>
            <a:rPr lang="en-US" dirty="0"/>
            <a:t>Using </a:t>
          </a:r>
          <a:r>
            <a:rPr lang="en-US" b="1" dirty="0">
              <a:solidFill>
                <a:schemeClr val="tx1"/>
              </a:solidFill>
            </a:rPr>
            <a:t>Node.JS and Express.JS </a:t>
          </a:r>
          <a:r>
            <a:rPr lang="en-US" dirty="0"/>
            <a:t>and </a:t>
          </a:r>
          <a:r>
            <a:rPr lang="en-US" b="1" dirty="0"/>
            <a:t>NoSQL database MongoDB</a:t>
          </a:r>
          <a:r>
            <a:rPr lang="en-US" dirty="0"/>
            <a:t>.</a:t>
          </a:r>
        </a:p>
      </dgm:t>
    </dgm:pt>
    <dgm:pt modelId="{A3AC2E31-FD01-48A7-8C31-1AFD8616C3E1}" type="parTrans" cxnId="{AD204AE6-E3CC-4964-8F5B-4E1AFFD29894}">
      <dgm:prSet/>
      <dgm:spPr/>
      <dgm:t>
        <a:bodyPr/>
        <a:lstStyle/>
        <a:p>
          <a:endParaRPr lang="en-US"/>
        </a:p>
      </dgm:t>
    </dgm:pt>
    <dgm:pt modelId="{81225069-6F3F-44F0-B722-50DFCC402738}" type="sibTrans" cxnId="{AD204AE6-E3CC-4964-8F5B-4E1AFFD29894}">
      <dgm:prSet/>
      <dgm:spPr/>
      <dgm:t>
        <a:bodyPr/>
        <a:lstStyle/>
        <a:p>
          <a:endParaRPr lang="en-US"/>
        </a:p>
      </dgm:t>
    </dgm:pt>
    <dgm:pt modelId="{6D9D1BDA-01F0-4483-A071-CE94770D2D41}">
      <dgm:prSet/>
      <dgm:spPr/>
      <dgm:t>
        <a:bodyPr/>
        <a:lstStyle/>
        <a:p>
          <a:r>
            <a:rPr lang="en-US"/>
            <a:t>Students also learn to develop the persistence layer to </a:t>
          </a:r>
          <a:r>
            <a:rPr lang="en-US" b="1"/>
            <a:t>store, process and retrieve data </a:t>
          </a:r>
          <a:r>
            <a:rPr lang="en-US"/>
            <a:t>and improve overall security with encryption, authentication, and authorization, configure and deploy the application</a:t>
          </a:r>
        </a:p>
      </dgm:t>
    </dgm:pt>
    <dgm:pt modelId="{763F9F0F-A27F-4871-A898-E4AFF6174C03}" type="parTrans" cxnId="{25392A71-67C9-4082-9B8F-4C7023B375BE}">
      <dgm:prSet/>
      <dgm:spPr/>
      <dgm:t>
        <a:bodyPr/>
        <a:lstStyle/>
        <a:p>
          <a:endParaRPr lang="en-US"/>
        </a:p>
      </dgm:t>
    </dgm:pt>
    <dgm:pt modelId="{4CB51D4D-C57D-469C-BA4E-5A2467E7D8EC}" type="sibTrans" cxnId="{25392A71-67C9-4082-9B8F-4C7023B375BE}">
      <dgm:prSet/>
      <dgm:spPr/>
      <dgm:t>
        <a:bodyPr/>
        <a:lstStyle/>
        <a:p>
          <a:endParaRPr lang="en-US"/>
        </a:p>
      </dgm:t>
    </dgm:pt>
    <dgm:pt modelId="{C4647A8F-0F78-4639-BEB8-4E89DA1B2D37}" type="pres">
      <dgm:prSet presAssocID="{4A8B3EEF-61A8-4714-8FE1-933402004F93}" presName="root" presStyleCnt="0">
        <dgm:presLayoutVars>
          <dgm:dir/>
          <dgm:resizeHandles val="exact"/>
        </dgm:presLayoutVars>
      </dgm:prSet>
      <dgm:spPr/>
    </dgm:pt>
    <dgm:pt modelId="{02C61F8E-5095-4168-9F4F-9ADC561FE23F}" type="pres">
      <dgm:prSet presAssocID="{8F0A851D-471D-4C73-8351-A5A2A1A2A6F3}" presName="compNode" presStyleCnt="0"/>
      <dgm:spPr/>
    </dgm:pt>
    <dgm:pt modelId="{50F33328-F39A-4988-9C6C-9133E1966118}" type="pres">
      <dgm:prSet presAssocID="{8F0A851D-471D-4C73-8351-A5A2A1A2A6F3}" presName="bgRect" presStyleLbl="bgShp" presStyleIdx="0" presStyleCnt="3"/>
      <dgm:spPr/>
    </dgm:pt>
    <dgm:pt modelId="{95681397-2392-43B1-B671-431A64942215}" type="pres">
      <dgm:prSet presAssocID="{8F0A851D-471D-4C73-8351-A5A2A1A2A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9C2A562-9BBF-4639-9437-16AF2C016C2D}" type="pres">
      <dgm:prSet presAssocID="{8F0A851D-471D-4C73-8351-A5A2A1A2A6F3}" presName="spaceRect" presStyleCnt="0"/>
      <dgm:spPr/>
    </dgm:pt>
    <dgm:pt modelId="{39A11D33-D13A-4871-9E1A-5822FD85E5E3}" type="pres">
      <dgm:prSet presAssocID="{8F0A851D-471D-4C73-8351-A5A2A1A2A6F3}" presName="parTx" presStyleLbl="revTx" presStyleIdx="0" presStyleCnt="3">
        <dgm:presLayoutVars>
          <dgm:chMax val="0"/>
          <dgm:chPref val="0"/>
        </dgm:presLayoutVars>
      </dgm:prSet>
      <dgm:spPr/>
    </dgm:pt>
    <dgm:pt modelId="{557C472E-1703-4915-A156-2062B8644018}" type="pres">
      <dgm:prSet presAssocID="{1F842C19-B082-4154-A302-88596E65A5A5}" presName="sibTrans" presStyleCnt="0"/>
      <dgm:spPr/>
    </dgm:pt>
    <dgm:pt modelId="{04C82BC9-260A-4E1B-A67E-08EF08ADA3E2}" type="pres">
      <dgm:prSet presAssocID="{E9AACA96-5411-47C8-8D1E-1BA03B7384A2}" presName="compNode" presStyleCnt="0"/>
      <dgm:spPr/>
    </dgm:pt>
    <dgm:pt modelId="{B046C628-CA1D-4CBF-8B87-2D17A7543DED}" type="pres">
      <dgm:prSet presAssocID="{E9AACA96-5411-47C8-8D1E-1BA03B7384A2}" presName="bgRect" presStyleLbl="bgShp" presStyleIdx="1" presStyleCnt="3"/>
      <dgm:spPr/>
    </dgm:pt>
    <dgm:pt modelId="{DB7C3F31-C327-4C6D-8407-C5D920C1CBF9}" type="pres">
      <dgm:prSet presAssocID="{E9AACA96-5411-47C8-8D1E-1BA03B7384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F28437-85E1-4B6D-9567-6D457C513034}" type="pres">
      <dgm:prSet presAssocID="{E9AACA96-5411-47C8-8D1E-1BA03B7384A2}" presName="spaceRect" presStyleCnt="0"/>
      <dgm:spPr/>
    </dgm:pt>
    <dgm:pt modelId="{9EE1420D-3BB8-496C-9605-F50D9BD38D34}" type="pres">
      <dgm:prSet presAssocID="{E9AACA96-5411-47C8-8D1E-1BA03B7384A2}" presName="parTx" presStyleLbl="revTx" presStyleIdx="1" presStyleCnt="3">
        <dgm:presLayoutVars>
          <dgm:chMax val="0"/>
          <dgm:chPref val="0"/>
        </dgm:presLayoutVars>
      </dgm:prSet>
      <dgm:spPr/>
    </dgm:pt>
    <dgm:pt modelId="{C03943A0-0A75-4C00-A85A-297EB8229B31}" type="pres">
      <dgm:prSet presAssocID="{81225069-6F3F-44F0-B722-50DFCC402738}" presName="sibTrans" presStyleCnt="0"/>
      <dgm:spPr/>
    </dgm:pt>
    <dgm:pt modelId="{E5FAAD0F-D7F7-4E81-8FBB-FE76B8D1CBBB}" type="pres">
      <dgm:prSet presAssocID="{6D9D1BDA-01F0-4483-A071-CE94770D2D41}" presName="compNode" presStyleCnt="0"/>
      <dgm:spPr/>
    </dgm:pt>
    <dgm:pt modelId="{D85D4E0D-CF7F-4A4C-8718-654BDDF4CC53}" type="pres">
      <dgm:prSet presAssocID="{6D9D1BDA-01F0-4483-A071-CE94770D2D41}" presName="bgRect" presStyleLbl="bgShp" presStyleIdx="2" presStyleCnt="3"/>
      <dgm:spPr/>
    </dgm:pt>
    <dgm:pt modelId="{BA436A12-1929-4780-BA52-53E814432796}" type="pres">
      <dgm:prSet presAssocID="{6D9D1BDA-01F0-4483-A071-CE94770D2D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65A0801-E374-4E0F-BBD5-B7B1C4CCAEB3}" type="pres">
      <dgm:prSet presAssocID="{6D9D1BDA-01F0-4483-A071-CE94770D2D41}" presName="spaceRect" presStyleCnt="0"/>
      <dgm:spPr/>
    </dgm:pt>
    <dgm:pt modelId="{FEBA0051-15EC-466B-98D0-918ECB7A92FF}" type="pres">
      <dgm:prSet presAssocID="{6D9D1BDA-01F0-4483-A071-CE94770D2D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E11433-9858-49F2-89BD-F383C577B116}" srcId="{4A8B3EEF-61A8-4714-8FE1-933402004F93}" destId="{8F0A851D-471D-4C73-8351-A5A2A1A2A6F3}" srcOrd="0" destOrd="0" parTransId="{79ABD5DF-F16C-4256-A3EF-01C349FE0695}" sibTransId="{1F842C19-B082-4154-A302-88596E65A5A5}"/>
    <dgm:cxn modelId="{25392A71-67C9-4082-9B8F-4C7023B375BE}" srcId="{4A8B3EEF-61A8-4714-8FE1-933402004F93}" destId="{6D9D1BDA-01F0-4483-A071-CE94770D2D41}" srcOrd="2" destOrd="0" parTransId="{763F9F0F-A27F-4871-A898-E4AFF6174C03}" sibTransId="{4CB51D4D-C57D-469C-BA4E-5A2467E7D8EC}"/>
    <dgm:cxn modelId="{BF788455-A1B1-4F7B-890F-D58763F639CD}" type="presOf" srcId="{8F0A851D-471D-4C73-8351-A5A2A1A2A6F3}" destId="{39A11D33-D13A-4871-9E1A-5822FD85E5E3}" srcOrd="0" destOrd="0" presId="urn:microsoft.com/office/officeart/2018/2/layout/IconVerticalSolidList"/>
    <dgm:cxn modelId="{370E8E8C-C277-4441-8092-98C91F2D7DD1}" type="presOf" srcId="{E9AACA96-5411-47C8-8D1E-1BA03B7384A2}" destId="{9EE1420D-3BB8-496C-9605-F50D9BD38D34}" srcOrd="0" destOrd="0" presId="urn:microsoft.com/office/officeart/2018/2/layout/IconVerticalSolidList"/>
    <dgm:cxn modelId="{4CB216DF-B56F-4A86-BF3A-3137FE533F20}" type="presOf" srcId="{4A8B3EEF-61A8-4714-8FE1-933402004F93}" destId="{C4647A8F-0F78-4639-BEB8-4E89DA1B2D37}" srcOrd="0" destOrd="0" presId="urn:microsoft.com/office/officeart/2018/2/layout/IconVerticalSolidList"/>
    <dgm:cxn modelId="{AD204AE6-E3CC-4964-8F5B-4E1AFFD29894}" srcId="{4A8B3EEF-61A8-4714-8FE1-933402004F93}" destId="{E9AACA96-5411-47C8-8D1E-1BA03B7384A2}" srcOrd="1" destOrd="0" parTransId="{A3AC2E31-FD01-48A7-8C31-1AFD8616C3E1}" sibTransId="{81225069-6F3F-44F0-B722-50DFCC402738}"/>
    <dgm:cxn modelId="{B2C986EC-5FE8-4DC6-BEFE-845847EAE9C5}" type="presOf" srcId="{6D9D1BDA-01F0-4483-A071-CE94770D2D41}" destId="{FEBA0051-15EC-466B-98D0-918ECB7A92FF}" srcOrd="0" destOrd="0" presId="urn:microsoft.com/office/officeart/2018/2/layout/IconVerticalSolidList"/>
    <dgm:cxn modelId="{D7265DFE-94B2-433F-980D-59DA0EFCB6F8}" type="presParOf" srcId="{C4647A8F-0F78-4639-BEB8-4E89DA1B2D37}" destId="{02C61F8E-5095-4168-9F4F-9ADC561FE23F}" srcOrd="0" destOrd="0" presId="urn:microsoft.com/office/officeart/2018/2/layout/IconVerticalSolidList"/>
    <dgm:cxn modelId="{467120A9-38E5-49CA-8BB4-BD769F7454B2}" type="presParOf" srcId="{02C61F8E-5095-4168-9F4F-9ADC561FE23F}" destId="{50F33328-F39A-4988-9C6C-9133E1966118}" srcOrd="0" destOrd="0" presId="urn:microsoft.com/office/officeart/2018/2/layout/IconVerticalSolidList"/>
    <dgm:cxn modelId="{79C8DE9A-2479-4C07-9F59-1C0F21F5D359}" type="presParOf" srcId="{02C61F8E-5095-4168-9F4F-9ADC561FE23F}" destId="{95681397-2392-43B1-B671-431A64942215}" srcOrd="1" destOrd="0" presId="urn:microsoft.com/office/officeart/2018/2/layout/IconVerticalSolidList"/>
    <dgm:cxn modelId="{85005857-9686-4F86-BA76-3D3E5B694865}" type="presParOf" srcId="{02C61F8E-5095-4168-9F4F-9ADC561FE23F}" destId="{59C2A562-9BBF-4639-9437-16AF2C016C2D}" srcOrd="2" destOrd="0" presId="urn:microsoft.com/office/officeart/2018/2/layout/IconVerticalSolidList"/>
    <dgm:cxn modelId="{C1AC5997-5625-4E17-AF8E-7E74D40C699C}" type="presParOf" srcId="{02C61F8E-5095-4168-9F4F-9ADC561FE23F}" destId="{39A11D33-D13A-4871-9E1A-5822FD85E5E3}" srcOrd="3" destOrd="0" presId="urn:microsoft.com/office/officeart/2018/2/layout/IconVerticalSolidList"/>
    <dgm:cxn modelId="{EFB55B46-C280-475B-8771-9034A5A2270D}" type="presParOf" srcId="{C4647A8F-0F78-4639-BEB8-4E89DA1B2D37}" destId="{557C472E-1703-4915-A156-2062B8644018}" srcOrd="1" destOrd="0" presId="urn:microsoft.com/office/officeart/2018/2/layout/IconVerticalSolidList"/>
    <dgm:cxn modelId="{353BF6F9-385B-425D-9226-1BAF9A88B01E}" type="presParOf" srcId="{C4647A8F-0F78-4639-BEB8-4E89DA1B2D37}" destId="{04C82BC9-260A-4E1B-A67E-08EF08ADA3E2}" srcOrd="2" destOrd="0" presId="urn:microsoft.com/office/officeart/2018/2/layout/IconVerticalSolidList"/>
    <dgm:cxn modelId="{93E4E096-5D78-4C62-895C-6FE9FF7F2B06}" type="presParOf" srcId="{04C82BC9-260A-4E1B-A67E-08EF08ADA3E2}" destId="{B046C628-CA1D-4CBF-8B87-2D17A7543DED}" srcOrd="0" destOrd="0" presId="urn:microsoft.com/office/officeart/2018/2/layout/IconVerticalSolidList"/>
    <dgm:cxn modelId="{E1888AA7-E620-4B32-8925-B97FA5B340BD}" type="presParOf" srcId="{04C82BC9-260A-4E1B-A67E-08EF08ADA3E2}" destId="{DB7C3F31-C327-4C6D-8407-C5D920C1CBF9}" srcOrd="1" destOrd="0" presId="urn:microsoft.com/office/officeart/2018/2/layout/IconVerticalSolidList"/>
    <dgm:cxn modelId="{B631A4BD-2FCF-431E-9470-FCF7A5D17269}" type="presParOf" srcId="{04C82BC9-260A-4E1B-A67E-08EF08ADA3E2}" destId="{FCF28437-85E1-4B6D-9567-6D457C513034}" srcOrd="2" destOrd="0" presId="urn:microsoft.com/office/officeart/2018/2/layout/IconVerticalSolidList"/>
    <dgm:cxn modelId="{BF2C90F2-A5F3-4BA6-A2A2-A9258B579C76}" type="presParOf" srcId="{04C82BC9-260A-4E1B-A67E-08EF08ADA3E2}" destId="{9EE1420D-3BB8-496C-9605-F50D9BD38D34}" srcOrd="3" destOrd="0" presId="urn:microsoft.com/office/officeart/2018/2/layout/IconVerticalSolidList"/>
    <dgm:cxn modelId="{2F22DABA-648F-40F1-9BA3-F4F903930B87}" type="presParOf" srcId="{C4647A8F-0F78-4639-BEB8-4E89DA1B2D37}" destId="{C03943A0-0A75-4C00-A85A-297EB8229B31}" srcOrd="3" destOrd="0" presId="urn:microsoft.com/office/officeart/2018/2/layout/IconVerticalSolidList"/>
    <dgm:cxn modelId="{3ED66E3D-ABB0-40FD-AA5D-EA4524AAA054}" type="presParOf" srcId="{C4647A8F-0F78-4639-BEB8-4E89DA1B2D37}" destId="{E5FAAD0F-D7F7-4E81-8FBB-FE76B8D1CBBB}" srcOrd="4" destOrd="0" presId="urn:microsoft.com/office/officeart/2018/2/layout/IconVerticalSolidList"/>
    <dgm:cxn modelId="{6979BE90-F71B-457F-ABDB-7C74A5BF01C7}" type="presParOf" srcId="{E5FAAD0F-D7F7-4E81-8FBB-FE76B8D1CBBB}" destId="{D85D4E0D-CF7F-4A4C-8718-654BDDF4CC53}" srcOrd="0" destOrd="0" presId="urn:microsoft.com/office/officeart/2018/2/layout/IconVerticalSolidList"/>
    <dgm:cxn modelId="{53F777CD-E5F5-4DFF-8602-0947AE73DAE1}" type="presParOf" srcId="{E5FAAD0F-D7F7-4E81-8FBB-FE76B8D1CBBB}" destId="{BA436A12-1929-4780-BA52-53E814432796}" srcOrd="1" destOrd="0" presId="urn:microsoft.com/office/officeart/2018/2/layout/IconVerticalSolidList"/>
    <dgm:cxn modelId="{3AFEDC08-D8C0-4908-ADBA-B8B2F26052F3}" type="presParOf" srcId="{E5FAAD0F-D7F7-4E81-8FBB-FE76B8D1CBBB}" destId="{B65A0801-E374-4E0F-BBD5-B7B1C4CCAEB3}" srcOrd="2" destOrd="0" presId="urn:microsoft.com/office/officeart/2018/2/layout/IconVerticalSolidList"/>
    <dgm:cxn modelId="{3056CAF9-409B-44EC-8E5F-8D56259E6D8E}" type="presParOf" srcId="{E5FAAD0F-D7F7-4E81-8FBB-FE76B8D1CBBB}" destId="{FEBA0051-15EC-466B-98D0-918ECB7A92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33328-F39A-4988-9C6C-9133E1966118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81397-2392-43B1-B671-431A6494221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11D33-D13A-4871-9E1A-5822FD85E5E3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learn advanced and popular </a:t>
          </a:r>
          <a:r>
            <a:rPr lang="en-US" sz="2300" b="1" kern="1200" dirty="0">
              <a:solidFill>
                <a:schemeClr val="tx1"/>
              </a:solidFill>
            </a:rPr>
            <a:t>backend JavaScript framework,</a:t>
          </a:r>
          <a:r>
            <a:rPr lang="en-US" sz="2300" kern="1200" dirty="0"/>
            <a:t> tools, and platform to create rich, powerful, modern web API (Application Programming Interfaces) and Microservices. </a:t>
          </a:r>
        </a:p>
      </dsp:txBody>
      <dsp:txXfrm>
        <a:off x="1437631" y="531"/>
        <a:ext cx="9077968" cy="1244702"/>
      </dsp:txXfrm>
    </dsp:sp>
    <dsp:sp modelId="{B046C628-CA1D-4CBF-8B87-2D17A7543DED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C3F31-C327-4C6D-8407-C5D920C1CBF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1420D-3BB8-496C-9605-F50D9BD38D3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</a:t>
          </a:r>
          <a:r>
            <a:rPr lang="en-US" sz="2300" b="1" kern="1200" dirty="0">
              <a:solidFill>
                <a:schemeClr val="tx1"/>
              </a:solidFill>
            </a:rPr>
            <a:t>Node.JS and Express.JS </a:t>
          </a:r>
          <a:r>
            <a:rPr lang="en-US" sz="2300" kern="1200" dirty="0"/>
            <a:t>and </a:t>
          </a:r>
          <a:r>
            <a:rPr lang="en-US" sz="2300" b="1" kern="1200" dirty="0"/>
            <a:t>NoSQL database MongoDB</a:t>
          </a:r>
          <a:r>
            <a:rPr lang="en-US" sz="2300" kern="1200" dirty="0"/>
            <a:t>.</a:t>
          </a:r>
        </a:p>
      </dsp:txBody>
      <dsp:txXfrm>
        <a:off x="1437631" y="1556410"/>
        <a:ext cx="9077968" cy="1244702"/>
      </dsp:txXfrm>
    </dsp:sp>
    <dsp:sp modelId="{D85D4E0D-CF7F-4A4C-8718-654BDDF4CC53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36A12-1929-4780-BA52-53E81443279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A0051-15EC-466B-98D0-918ECB7A92F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Students also learn to develop the persistence layer to </a:t>
          </a:r>
          <a:r>
            <a:rPr lang="en-US" sz="2300" b="1" kern="1200"/>
            <a:t>store, process and retrieve data </a:t>
          </a:r>
          <a:r>
            <a:rPr lang="en-US" sz="2300" kern="1200"/>
            <a:t>and improve overall security with encryption, authentication, and authorization, configure and deploy the application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brief-over-web-api-pawan-verma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" TargetMode="External"/><Relationship Id="rId2" Type="http://schemas.openxmlformats.org/officeDocument/2006/relationships/hyperlink" Target="https://www.w3schools.com/nodej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www.youtube.com/watch?v=Oe421EPjeBE&amp;t=29146s" TargetMode="External"/><Relationship Id="rId4" Type="http://schemas.openxmlformats.org/officeDocument/2006/relationships/hyperlink" Target="https://expressj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Harman.Mann@humber.c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nt">
            <a:extLst>
              <a:ext uri="{FF2B5EF4-FFF2-40B4-BE49-F238E27FC236}">
                <a16:creationId xmlns:a16="http://schemas.microsoft.com/office/drawing/2014/main" id="{DF8D6DF5-7A00-4A9D-BD50-E8BCC8F4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6D83B-1209-3DBF-B469-35628586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34306"/>
          </a:xfrm>
          <a:prstGeom prst="rect">
            <a:avLst/>
          </a:prstGeom>
          <a:ln>
            <a:noFill/>
          </a:ln>
          <a:effectLst>
            <a:outerShdw blurRad="330200" dist="762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190" y="238606"/>
            <a:ext cx="10565046" cy="1219200"/>
          </a:xfrm>
        </p:spPr>
        <p:txBody>
          <a:bodyPr anchor="ctr">
            <a:normAutofit/>
          </a:bodyPr>
          <a:lstStyle/>
          <a:p>
            <a:pPr algn="l"/>
            <a:r>
              <a:rPr lang="en-US" sz="4100">
                <a:cs typeface="Calibri Light"/>
              </a:rPr>
              <a:t>Welcome to CPAN 212</a:t>
            </a:r>
            <a:br>
              <a:rPr lang="en-US" sz="4100">
                <a:cs typeface="Calibri Light"/>
              </a:rPr>
            </a:br>
            <a:r>
              <a:rPr lang="en-US" sz="4100">
                <a:cs typeface="Calibri Light"/>
              </a:rPr>
              <a:t>Modern Web Technologies</a:t>
            </a:r>
            <a:endParaRPr lang="en-US" sz="4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1318" y="2516094"/>
            <a:ext cx="3083857" cy="3703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cs typeface="Calibri"/>
              </a:rPr>
              <a:t>My name is Harman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065B2-3926-BA23-54F1-FE39F524F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425"/>
          <a:stretch/>
        </p:blipFill>
        <p:spPr>
          <a:xfrm>
            <a:off x="-9466" y="1734306"/>
            <a:ext cx="7580926" cy="5125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CF2A-580F-7B01-E3BF-15545F45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Fullstack</a:t>
            </a:r>
            <a:endParaRPr lang="en-CA" sz="5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202A-739F-5EB9-3FF7-72F32E29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Fullstack development refers to someone who works on the front end and the backend based on the requirements for a project</a:t>
            </a:r>
            <a:endParaRPr lang="en-CA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FE6DC-B5FE-2FD8-D751-A9A6D90F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62"/>
          <a:stretch/>
        </p:blipFill>
        <p:spPr>
          <a:xfrm>
            <a:off x="3975771" y="1778144"/>
            <a:ext cx="8138831" cy="40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6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205C-EA87-80D9-97CB-0398F45F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MERN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9EBF2-200B-1AED-52BF-03DD83C0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7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EC8-E49E-1562-7641-215413A1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Diagram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E86B4-B010-44BA-DC05-5A15EA8E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7" y="1339030"/>
            <a:ext cx="8246533" cy="54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E7B32-29DA-226D-B851-78898B2258A4}"/>
              </a:ext>
            </a:extLst>
          </p:cNvPr>
          <p:cNvSpPr txBox="1"/>
          <p:nvPr/>
        </p:nvSpPr>
        <p:spPr>
          <a:xfrm>
            <a:off x="87884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3"/>
              </a:rPr>
              <a:t>(2) Brief over Web API. | LinkedIn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13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1307F-68E2-49FB-2D42-18A49C32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me draw out the course as a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56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28D9-E1B7-2006-B7CC-2E3B281C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cs typeface="Calibri Light"/>
              </a:rPr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9BB16AE-CC40-B8AD-AEF7-188B78750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FC06-7D37-1A77-BDEC-C2B979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905000"/>
            <a:ext cx="5444382" cy="423738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600" dirty="0">
                <a:cs typeface="Calibri"/>
              </a:rPr>
              <a:t>Administration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Policies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Plagiarism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ChatGPT/AI</a:t>
            </a:r>
          </a:p>
          <a:p>
            <a:r>
              <a:rPr lang="en-US" sz="2600" dirty="0">
                <a:cs typeface="Calibri"/>
              </a:rPr>
              <a:t>Introduction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Course Description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Rationale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Learning Outcome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Critical Path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Course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>
                <a:cs typeface="Calibri"/>
              </a:rPr>
              <a:t>Contact Information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9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76DC-548F-0553-0A91-A6E6ED7E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cs typeface="Calibri Light"/>
              </a:rPr>
              <a:t>Policies</a:t>
            </a:r>
            <a:endParaRPr lang="en-US" sz="5400" dirty="0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9EEAEFB8-64A4-17A5-7C17-7E7A33A57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69" b="26683"/>
          <a:stretch/>
        </p:blipFill>
        <p:spPr>
          <a:xfrm>
            <a:off x="20" y="-900107"/>
            <a:ext cx="12191980" cy="356298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ACF3-6940-2347-893C-952CDE87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2588742"/>
            <a:ext cx="7485413" cy="36167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cs typeface="Calibri" panose="020F0502020204030204"/>
              </a:rPr>
              <a:t>Students must report an illness and absence prior to an exam or deadline. We now require doctor's note for proof of absence. </a:t>
            </a:r>
          </a:p>
          <a:p>
            <a:r>
              <a:rPr lang="en-US" sz="1500" dirty="0">
                <a:cs typeface="Calibri" panose="020F0502020204030204"/>
              </a:rPr>
              <a:t>Always send an email about a situation before a due date if you cannot submit something</a:t>
            </a:r>
          </a:p>
          <a:p>
            <a:pPr lvl="1"/>
            <a:r>
              <a:rPr lang="en-US" sz="1500" dirty="0">
                <a:cs typeface="Calibri" panose="020F0502020204030204"/>
              </a:rPr>
              <a:t>Don't send files/zips, those will not be looked at due to security concerns</a:t>
            </a:r>
          </a:p>
          <a:p>
            <a:endParaRPr lang="en-US" sz="1900" dirty="0">
              <a:cs typeface="Calibri" panose="020F0502020204030204"/>
            </a:endParaRPr>
          </a:p>
          <a:p>
            <a:r>
              <a:rPr lang="en-US" sz="1900" dirty="0">
                <a:cs typeface="Calibri" panose="020F0502020204030204"/>
              </a:rPr>
              <a:t>Late submissions </a:t>
            </a:r>
          </a:p>
          <a:p>
            <a:pPr lvl="1"/>
            <a:r>
              <a:rPr lang="en-US" sz="1500" dirty="0">
                <a:cs typeface="Calibri" panose="020F0502020204030204"/>
              </a:rPr>
              <a:t>for </a:t>
            </a:r>
            <a:r>
              <a:rPr lang="en-US" sz="1500" b="1" u="sng" dirty="0">
                <a:cs typeface="Calibri" panose="020F0502020204030204"/>
              </a:rPr>
              <a:t>projects and assignments </a:t>
            </a:r>
            <a:r>
              <a:rPr lang="en-US" sz="1500" b="1" dirty="0">
                <a:cs typeface="Calibri" panose="020F0502020204030204"/>
              </a:rPr>
              <a:t>have a 5%-point deduction per day up to 5 days (maximum 25% deduction). After 5 days, no points will be given</a:t>
            </a:r>
            <a:r>
              <a:rPr lang="en-US" sz="1500" dirty="0">
                <a:cs typeface="Calibri" panose="020F0502020204030204"/>
              </a:rPr>
              <a:t>, however we can still check the work and give feedback.</a:t>
            </a:r>
          </a:p>
          <a:p>
            <a:pPr lvl="1"/>
            <a:r>
              <a:rPr lang="en-US" sz="1500" dirty="0">
                <a:cs typeface="Calibri" panose="020F0502020204030204"/>
              </a:rPr>
              <a:t>For </a:t>
            </a:r>
            <a:r>
              <a:rPr lang="en-US" sz="1500" b="1" u="sng" dirty="0">
                <a:cs typeface="Calibri" panose="020F0502020204030204"/>
              </a:rPr>
              <a:t>Labs and Tests</a:t>
            </a:r>
          </a:p>
          <a:p>
            <a:pPr lvl="2"/>
            <a:r>
              <a:rPr lang="en-US" sz="1100" dirty="0">
                <a:cs typeface="Calibri" panose="020F0502020204030204"/>
              </a:rPr>
              <a:t>Do them before the deadline, there will be no major extensions.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500" dirty="0"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5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88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C11CD369-7AF0-AF59-0C30-D037B460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2" r="36534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59D79-9406-36DB-F494-7438A840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latin typeface="Calibri Light"/>
                <a:cs typeface="Calibri Light"/>
              </a:rPr>
              <a:t>Plagiarism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E169-E289-D229-9827-05F648C0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Definition: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Plagiarism is using someone else's ideas, words, or work without proper credit.</a:t>
            </a:r>
          </a:p>
          <a:p>
            <a:r>
              <a:rPr lang="en-US" sz="1700" dirty="0">
                <a:cs typeface="Calibri"/>
              </a:rPr>
              <a:t>Types: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cs typeface="Calibri"/>
              </a:rPr>
              <a:t>Copy Paste, Paraphrasing, Collusion</a:t>
            </a:r>
          </a:p>
          <a:p>
            <a:r>
              <a:rPr lang="en-US" sz="1700" dirty="0">
                <a:cs typeface="Calibri"/>
              </a:rPr>
              <a:t>Consequences (It does scale):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cs typeface="Calibri"/>
              </a:rPr>
              <a:t>You could be marked a 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cs typeface="Calibri"/>
              </a:rPr>
              <a:t>You could be removed from the school</a:t>
            </a:r>
          </a:p>
          <a:p>
            <a:r>
              <a:rPr lang="en-US" sz="1700" dirty="0">
                <a:cs typeface="Calibri"/>
              </a:rPr>
              <a:t>How to avoid it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Cite source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Use tools if you need to help get things together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3216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 and maths tools on a surface">
            <a:extLst>
              <a:ext uri="{FF2B5EF4-FFF2-40B4-BE49-F238E27FC236}">
                <a16:creationId xmlns:a16="http://schemas.microsoft.com/office/drawing/2014/main" id="{C0A80ECD-1984-C1B3-129E-5244BD83D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2" r="312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0ACD4-56CF-7A2E-D644-D3E656CB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Chat GPT/AI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6922-CC9E-4573-9EF4-82067FAD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2000" dirty="0">
                <a:cs typeface="Calibri"/>
              </a:rPr>
              <a:t>New technology – Schools haven’t completely moved into it yet -&gt; its like saying google is bad</a:t>
            </a:r>
          </a:p>
          <a:p>
            <a:r>
              <a:rPr lang="en-US" sz="2000" dirty="0">
                <a:cs typeface="Calibri"/>
              </a:rPr>
              <a:t>It’s a great </a:t>
            </a:r>
            <a:r>
              <a:rPr lang="en-US" sz="2000" b="1" i="1" u="sng" dirty="0">
                <a:cs typeface="Calibri"/>
              </a:rPr>
              <a:t>TOOL </a:t>
            </a:r>
            <a:r>
              <a:rPr lang="en-US" sz="2000" dirty="0">
                <a:cs typeface="Calibri"/>
              </a:rPr>
              <a:t>when it's used for the right purpose</a:t>
            </a:r>
          </a:p>
          <a:p>
            <a:r>
              <a:rPr lang="en-US" sz="2000" dirty="0">
                <a:cs typeface="Calibri"/>
              </a:rPr>
              <a:t>But don’t let yourself become the tool</a:t>
            </a:r>
          </a:p>
          <a:p>
            <a:r>
              <a:rPr lang="en-US" sz="2000" dirty="0">
                <a:cs typeface="Calibri"/>
              </a:rPr>
              <a:t>Know what you are using it for and how it’s helping you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My belief is you don’t know how to do something, so showing examples are what's really going to help you, not “go do this” style learning.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 algn="ctr">
              <a:buNone/>
            </a:pPr>
            <a:r>
              <a:rPr lang="en-US" sz="3600" dirty="0">
                <a:cs typeface="Calibri"/>
              </a:rPr>
              <a:t>Let's talk about it</a:t>
            </a:r>
          </a:p>
        </p:txBody>
      </p:sp>
    </p:spTree>
    <p:extLst>
      <p:ext uri="{BB962C8B-B14F-4D97-AF65-F5344CB8AC3E}">
        <p14:creationId xmlns:p14="http://schemas.microsoft.com/office/powerpoint/2010/main" val="31575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6DBCBBA3-57C1-D7BF-2E74-458CEEA59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9" r="1716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F4B6C-7DC2-B92E-CE4F-76294D70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Course Outline and Critical Path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9921-46C3-D339-AD59-D7D75B27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Check Black Board for the PDF Files</a:t>
            </a:r>
          </a:p>
          <a:p>
            <a:r>
              <a:rPr lang="en-US" sz="2000" dirty="0"/>
              <a:t>Please note that the contents in the Critical Path can change as we progress through the semester</a:t>
            </a:r>
          </a:p>
          <a:p>
            <a:endParaRPr lang="en-US" sz="2000" dirty="0"/>
          </a:p>
          <a:p>
            <a:r>
              <a:rPr lang="en-US" sz="2000" dirty="0"/>
              <a:t>You want an easy semester?</a:t>
            </a:r>
          </a:p>
          <a:p>
            <a:r>
              <a:rPr lang="en-US" sz="2000" dirty="0"/>
              <a:t>You want a work heavy semester?</a:t>
            </a:r>
          </a:p>
          <a:p>
            <a:r>
              <a:rPr lang="en-US" sz="2000" dirty="0"/>
              <a:t>You want a collaborative semester?</a:t>
            </a:r>
          </a:p>
        </p:txBody>
      </p:sp>
    </p:spTree>
    <p:extLst>
      <p:ext uri="{BB962C8B-B14F-4D97-AF65-F5344CB8AC3E}">
        <p14:creationId xmlns:p14="http://schemas.microsoft.com/office/powerpoint/2010/main" val="91591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8AC66-22D2-62B3-4023-38DACE5F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86609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Resources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2764-2828-B078-2C06-750A18CD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584496"/>
            <a:ext cx="5323715" cy="4356482"/>
          </a:xfrm>
        </p:spPr>
        <p:txBody>
          <a:bodyPr anchor="t">
            <a:normAutofit lnSpcReduction="10000"/>
          </a:bodyPr>
          <a:lstStyle/>
          <a:p>
            <a:pPr marL="11430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"The Internet"</a:t>
            </a:r>
          </a:p>
          <a:p>
            <a:pPr marL="6858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ChatGPT/AI tools</a:t>
            </a:r>
          </a:p>
          <a:p>
            <a:pPr marL="68580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Google/Stack overflow/W3school</a:t>
            </a:r>
          </a:p>
          <a:p>
            <a:pPr marL="6858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GitHub/YouTube</a:t>
            </a:r>
          </a:p>
          <a:p>
            <a:pPr marL="6858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endParaRPr lang="en-CA" sz="1600" dirty="0"/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CA" sz="1600" dirty="0"/>
              <a:t>Herron, David (2020). Node.js Web Development, 5th ed. </a:t>
            </a:r>
            <a:r>
              <a:rPr lang="en-CA" sz="1600" dirty="0" err="1"/>
              <a:t>Packt</a:t>
            </a:r>
            <a:r>
              <a:rPr lang="en-CA" sz="1600" dirty="0"/>
              <a:t> Publishing</a:t>
            </a:r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hlinkClick r:id="rId2"/>
              </a:rPr>
              <a:t>https://www.w3schools.com/nodejs</a:t>
            </a:r>
            <a:endParaRPr lang="en-US" sz="1600" dirty="0"/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hlinkClick r:id="rId3"/>
              </a:rPr>
              <a:t>https://www.w3schools.com/react</a:t>
            </a:r>
            <a:endParaRPr lang="en-US" sz="1600" dirty="0"/>
          </a:p>
          <a:p>
            <a:pPr marL="34290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hlinkClick r:id="rId4"/>
              </a:rPr>
              <a:t>https://expressjs.com/</a:t>
            </a:r>
            <a:endParaRPr lang="en-US" sz="1600" dirty="0"/>
          </a:p>
          <a:p>
            <a:pPr marL="45720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Here is a YouTube tutorial for essentially 6 weeks of the course and more: </a:t>
            </a:r>
            <a:r>
              <a:rPr lang="en-US" sz="1600" dirty="0">
                <a:hlinkClick r:id="rId5"/>
              </a:rPr>
              <a:t>Node.js and Express.js - Full Course (youtube.com)</a:t>
            </a:r>
            <a:endParaRPr lang="en-US" sz="1600" dirty="0"/>
          </a:p>
          <a:p>
            <a:pPr marL="685800" marR="0">
              <a:spcBef>
                <a:spcPts val="0"/>
              </a:spcBef>
              <a:spcAft>
                <a:spcPts val="600"/>
              </a:spcAft>
            </a:pPr>
            <a:endParaRPr lang="en-US" sz="13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7A5F5263-3AFE-E0EE-A6D0-6E8E0A30B4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911" r="4922"/>
          <a:stretch/>
        </p:blipFill>
        <p:spPr>
          <a:xfrm>
            <a:off x="7160705" y="909081"/>
            <a:ext cx="4001053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0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8AC66-22D2-62B3-4023-38DACE5F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Contact Information and Office hours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2764-2828-B078-2C06-750A18CD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76500"/>
            <a:ext cx="5781675" cy="3879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[Formal -&gt; Unformal response]</a:t>
            </a:r>
          </a:p>
          <a:p>
            <a:r>
              <a:rPr lang="en-US" sz="1800" dirty="0"/>
              <a:t>You need to send something more formal:</a:t>
            </a:r>
          </a:p>
          <a:p>
            <a:pPr lvl="1"/>
            <a:r>
              <a:rPr lang="en-US" sz="1600" dirty="0"/>
              <a:t>Send me an email: </a:t>
            </a:r>
            <a:r>
              <a:rPr lang="en-US" sz="1600" dirty="0">
                <a:hlinkClick r:id="rId2"/>
              </a:rPr>
              <a:t>Harman.Mann@humber.ca</a:t>
            </a:r>
            <a:endParaRPr lang="en-US" sz="1600" dirty="0"/>
          </a:p>
          <a:p>
            <a:pPr lvl="1"/>
            <a:r>
              <a:rPr lang="en-US" sz="1600" dirty="0"/>
              <a:t>Always send an email, it will have a timecode, so we know when I would be informed</a:t>
            </a:r>
          </a:p>
          <a:p>
            <a:r>
              <a:rPr lang="en-US" sz="1800" dirty="0"/>
              <a:t>You can wait for a response:</a:t>
            </a:r>
          </a:p>
          <a:p>
            <a:pPr lvl="1"/>
            <a:r>
              <a:rPr lang="en-US" sz="1600" dirty="0"/>
              <a:t>Send a message to me on Black Board</a:t>
            </a:r>
          </a:p>
          <a:p>
            <a:r>
              <a:rPr lang="en-US" sz="1800" dirty="0"/>
              <a:t>Something urgent:</a:t>
            </a:r>
          </a:p>
          <a:p>
            <a:pPr lvl="1"/>
            <a:r>
              <a:rPr lang="en-US" sz="1600" dirty="0"/>
              <a:t>Message me on teams</a:t>
            </a:r>
          </a:p>
          <a:p>
            <a:r>
              <a:rPr lang="en-US" sz="1800" dirty="0"/>
              <a:t>Response Rate: let's say within a few hours up to 2 days (48 hours), but I’ll see what I can do</a:t>
            </a: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99180BB8-CB14-5E16-B11E-51016CF90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CF2A-580F-7B01-E3BF-15545F45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this course is all about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D376A0-74B5-9576-2B87-F9C58133E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1908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18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656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Courier New,monospace</vt:lpstr>
      <vt:lpstr>office theme</vt:lpstr>
      <vt:lpstr>Welcome to CPAN 212 Modern Web Technologies</vt:lpstr>
      <vt:lpstr>Agenda</vt:lpstr>
      <vt:lpstr>Policies</vt:lpstr>
      <vt:lpstr>Plagiarism</vt:lpstr>
      <vt:lpstr>Chat GPT/AI</vt:lpstr>
      <vt:lpstr>Course Outline and Critical Path</vt:lpstr>
      <vt:lpstr>Resources</vt:lpstr>
      <vt:lpstr>Contact Information and Office hours</vt:lpstr>
      <vt:lpstr>What this course is all about</vt:lpstr>
      <vt:lpstr>Fullstack</vt:lpstr>
      <vt:lpstr>MERN Stack</vt:lpstr>
      <vt:lpstr>Web API Diagram</vt:lpstr>
      <vt:lpstr>Let me draw out the course as a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Harman Mann</dc:creator>
  <cp:lastModifiedBy>Harman Mann</cp:lastModifiedBy>
  <cp:revision>113</cp:revision>
  <dcterms:created xsi:type="dcterms:W3CDTF">2024-01-07T17:49:59Z</dcterms:created>
  <dcterms:modified xsi:type="dcterms:W3CDTF">2025-01-06T23:28:48Z</dcterms:modified>
</cp:coreProperties>
</file>