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7" r:id="rId7"/>
    <p:sldId id="270" r:id="rId8"/>
    <p:sldId id="268" r:id="rId9"/>
    <p:sldId id="269" r:id="rId10"/>
    <p:sldId id="275" r:id="rId11"/>
    <p:sldId id="274" r:id="rId12"/>
    <p:sldId id="276" r:id="rId13"/>
    <p:sldId id="277" r:id="rId14"/>
    <p:sldId id="271" r:id="rId15"/>
    <p:sldId id="264" r:id="rId16"/>
    <p:sldId id="272" r:id="rId17"/>
    <p:sldId id="265" r:id="rId18"/>
    <p:sldId id="279" r:id="rId19"/>
    <p:sldId id="280" r:id="rId20"/>
    <p:sldId id="281" r:id="rId21"/>
    <p:sldId id="288" r:id="rId22"/>
    <p:sldId id="282" r:id="rId23"/>
    <p:sldId id="283" r:id="rId24"/>
    <p:sldId id="284" r:id="rId25"/>
    <p:sldId id="289" r:id="rId26"/>
    <p:sldId id="285" r:id="rId27"/>
    <p:sldId id="287" r:id="rId28"/>
    <p:sldId id="290" r:id="rId29"/>
    <p:sldId id="291" r:id="rId30"/>
    <p:sldId id="292" r:id="rId31"/>
    <p:sldId id="293" r:id="rId32"/>
    <p:sldId id="294" r:id="rId33"/>
    <p:sldId id="297" r:id="rId34"/>
    <p:sldId id="298" r:id="rId35"/>
    <p:sldId id="29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68EC7-58BF-4CAD-8D0E-DF264635E5BA}" v="2" dt="2024-09-05T20:29:03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6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B21AD6-4562-4462-8806-8FA1824581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EEF48E-0D72-4492-B380-DE42B9C447B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dirty="0"/>
            <a:t>NPM stands for Node Package Manager, a package manager for Node.js, the JavaScript runtime.</a:t>
          </a:r>
          <a:endParaRPr lang="en-US" dirty="0"/>
        </a:p>
      </dgm:t>
    </dgm:pt>
    <dgm:pt modelId="{09A44C62-BC18-4766-98A2-BCDA688A2A45}" type="parTrans" cxnId="{83065A88-F192-4B72-AC5F-4DBDEC1C840B}">
      <dgm:prSet/>
      <dgm:spPr/>
      <dgm:t>
        <a:bodyPr/>
        <a:lstStyle/>
        <a:p>
          <a:endParaRPr lang="en-US"/>
        </a:p>
      </dgm:t>
    </dgm:pt>
    <dgm:pt modelId="{4314CB91-CA86-45FF-AC03-2E495862E76F}" type="sibTrans" cxnId="{83065A88-F192-4B72-AC5F-4DBDEC1C840B}">
      <dgm:prSet/>
      <dgm:spPr/>
      <dgm:t>
        <a:bodyPr/>
        <a:lstStyle/>
        <a:p>
          <a:endParaRPr lang="en-US"/>
        </a:p>
      </dgm:t>
    </dgm:pt>
    <dgm:pt modelId="{B23B0D72-AEF0-4C97-B420-2F373F7A57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Key Features:</a:t>
          </a:r>
          <a:endParaRPr lang="en-US"/>
        </a:p>
      </dgm:t>
    </dgm:pt>
    <dgm:pt modelId="{FA409E5D-12A8-4991-8E06-24604CC61524}" type="parTrans" cxnId="{57A5FFA6-7840-4171-8523-BBD304C9B7F5}">
      <dgm:prSet/>
      <dgm:spPr/>
      <dgm:t>
        <a:bodyPr/>
        <a:lstStyle/>
        <a:p>
          <a:endParaRPr lang="en-US"/>
        </a:p>
      </dgm:t>
    </dgm:pt>
    <dgm:pt modelId="{6DAB41EC-568A-4E32-AA53-9F3B9B7678B2}" type="sibTrans" cxnId="{57A5FFA6-7840-4171-8523-BBD304C9B7F5}">
      <dgm:prSet/>
      <dgm:spPr/>
      <dgm:t>
        <a:bodyPr/>
        <a:lstStyle/>
        <a:p>
          <a:endParaRPr lang="en-US"/>
        </a:p>
      </dgm:t>
    </dgm:pt>
    <dgm:pt modelId="{5F681552-5A2D-49B5-9D6B-E83EEEA943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Simplifies Package Installation</a:t>
          </a:r>
          <a:endParaRPr lang="en-US" dirty="0"/>
        </a:p>
      </dgm:t>
    </dgm:pt>
    <dgm:pt modelId="{727E1DB7-A54C-4581-B239-F0F675713A5B}" type="parTrans" cxnId="{350A6AD2-A4FB-4013-9C67-166F15EA74A8}">
      <dgm:prSet/>
      <dgm:spPr/>
      <dgm:t>
        <a:bodyPr/>
        <a:lstStyle/>
        <a:p>
          <a:endParaRPr lang="en-US"/>
        </a:p>
      </dgm:t>
    </dgm:pt>
    <dgm:pt modelId="{99D455F2-7B06-49DF-8DBD-60C1BEF1691E}" type="sibTrans" cxnId="{350A6AD2-A4FB-4013-9C67-166F15EA74A8}">
      <dgm:prSet/>
      <dgm:spPr/>
      <dgm:t>
        <a:bodyPr/>
        <a:lstStyle/>
        <a:p>
          <a:endParaRPr lang="en-US"/>
        </a:p>
      </dgm:t>
    </dgm:pt>
    <dgm:pt modelId="{9DBC85D9-94EE-4241-88CD-9BDA80A98D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Enables Version Control</a:t>
          </a:r>
          <a:endParaRPr lang="en-US"/>
        </a:p>
      </dgm:t>
    </dgm:pt>
    <dgm:pt modelId="{C0CA4F1F-6A83-4930-A227-CE38646DF423}" type="parTrans" cxnId="{7EB02E12-4186-461E-B3BB-49273837A382}">
      <dgm:prSet/>
      <dgm:spPr/>
      <dgm:t>
        <a:bodyPr/>
        <a:lstStyle/>
        <a:p>
          <a:endParaRPr lang="en-US"/>
        </a:p>
      </dgm:t>
    </dgm:pt>
    <dgm:pt modelId="{8FBDD396-08CD-4E4B-AE26-6DC5613FCAD1}" type="sibTrans" cxnId="{7EB02E12-4186-461E-B3BB-49273837A382}">
      <dgm:prSet/>
      <dgm:spPr/>
      <dgm:t>
        <a:bodyPr/>
        <a:lstStyle/>
        <a:p>
          <a:endParaRPr lang="en-US"/>
        </a:p>
      </dgm:t>
    </dgm:pt>
    <dgm:pt modelId="{84D88C87-2D0C-496A-9CE7-F3B9E0A383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Streamlines Dependency Management</a:t>
          </a:r>
          <a:endParaRPr lang="en-US" dirty="0"/>
        </a:p>
      </dgm:t>
    </dgm:pt>
    <dgm:pt modelId="{A3A6D631-AE1A-4726-8457-B480482AD4CD}" type="parTrans" cxnId="{DD699EF4-5172-4E34-B0B0-E87DEE3D333D}">
      <dgm:prSet/>
      <dgm:spPr/>
      <dgm:t>
        <a:bodyPr/>
        <a:lstStyle/>
        <a:p>
          <a:endParaRPr lang="en-US"/>
        </a:p>
      </dgm:t>
    </dgm:pt>
    <dgm:pt modelId="{EAAA9FA8-025B-4918-A7A0-16636D3F122E}" type="sibTrans" cxnId="{DD699EF4-5172-4E34-B0B0-E87DEE3D333D}">
      <dgm:prSet/>
      <dgm:spPr/>
      <dgm:t>
        <a:bodyPr/>
        <a:lstStyle/>
        <a:p>
          <a:endParaRPr lang="en-US"/>
        </a:p>
      </dgm:t>
    </dgm:pt>
    <dgm:pt modelId="{435AA3E8-546C-42D4-AD9A-DCD4E2AA65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Basic Commands:</a:t>
          </a:r>
          <a:endParaRPr lang="en-US"/>
        </a:p>
      </dgm:t>
    </dgm:pt>
    <dgm:pt modelId="{DE0B5093-06FC-4711-BDD7-149F276B566E}" type="parTrans" cxnId="{108CDF1F-D9D7-40E7-92EC-014C5150E1D7}">
      <dgm:prSet/>
      <dgm:spPr/>
      <dgm:t>
        <a:bodyPr/>
        <a:lstStyle/>
        <a:p>
          <a:endParaRPr lang="en-US"/>
        </a:p>
      </dgm:t>
    </dgm:pt>
    <dgm:pt modelId="{666F7DD1-7677-4B07-97B8-150A74292569}" type="sibTrans" cxnId="{108CDF1F-D9D7-40E7-92EC-014C5150E1D7}">
      <dgm:prSet/>
      <dgm:spPr/>
      <dgm:t>
        <a:bodyPr/>
        <a:lstStyle/>
        <a:p>
          <a:endParaRPr lang="en-US"/>
        </a:p>
      </dgm:t>
    </dgm:pt>
    <dgm:pt modelId="{A0B13A27-8F02-457F-814D-0086DDF516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 err="1"/>
            <a:t>npm</a:t>
          </a:r>
          <a:r>
            <a:rPr lang="en-US" b="1" i="0" dirty="0"/>
            <a:t> install</a:t>
          </a:r>
          <a:r>
            <a:rPr lang="en-US" b="0" i="0" dirty="0"/>
            <a:t>: Installs project dependencies.</a:t>
          </a:r>
          <a:endParaRPr lang="en-US" dirty="0"/>
        </a:p>
      </dgm:t>
    </dgm:pt>
    <dgm:pt modelId="{CD02855B-E6CE-4FD7-84D5-A60244D0E1B8}" type="parTrans" cxnId="{60C3C66B-65F2-4204-8301-E75AC7112D2C}">
      <dgm:prSet/>
      <dgm:spPr/>
      <dgm:t>
        <a:bodyPr/>
        <a:lstStyle/>
        <a:p>
          <a:endParaRPr lang="en-US"/>
        </a:p>
      </dgm:t>
    </dgm:pt>
    <dgm:pt modelId="{BEED64C3-CFAE-4253-9590-1DA2CB7F2D73}" type="sibTrans" cxnId="{60C3C66B-65F2-4204-8301-E75AC7112D2C}">
      <dgm:prSet/>
      <dgm:spPr/>
      <dgm:t>
        <a:bodyPr/>
        <a:lstStyle/>
        <a:p>
          <a:endParaRPr lang="en-US"/>
        </a:p>
      </dgm:t>
    </dgm:pt>
    <dgm:pt modelId="{F1077EE2-8346-4284-95D1-F494C0B85B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npm init: Initializes a new project.</a:t>
          </a:r>
          <a:endParaRPr lang="en-US"/>
        </a:p>
      </dgm:t>
    </dgm:pt>
    <dgm:pt modelId="{CC13CF37-040A-4032-8D7E-23C091AD9CB4}" type="parTrans" cxnId="{1E21F9FB-29BB-4816-A66E-86C329486FE8}">
      <dgm:prSet/>
      <dgm:spPr/>
      <dgm:t>
        <a:bodyPr/>
        <a:lstStyle/>
        <a:p>
          <a:endParaRPr lang="en-US"/>
        </a:p>
      </dgm:t>
    </dgm:pt>
    <dgm:pt modelId="{E538E590-001D-43D8-8253-8AC37F87B6D9}" type="sibTrans" cxnId="{1E21F9FB-29BB-4816-A66E-86C329486FE8}">
      <dgm:prSet/>
      <dgm:spPr/>
      <dgm:t>
        <a:bodyPr/>
        <a:lstStyle/>
        <a:p>
          <a:endParaRPr lang="en-US"/>
        </a:p>
      </dgm:t>
    </dgm:pt>
    <dgm:pt modelId="{BF171CC5-22E4-40D6-8933-94D1F53CB0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npm update: Updates project dependencies.</a:t>
          </a:r>
          <a:endParaRPr lang="en-US"/>
        </a:p>
      </dgm:t>
    </dgm:pt>
    <dgm:pt modelId="{D3B553A3-1C52-432B-BD83-46551378BD6E}" type="parTrans" cxnId="{BCA635BD-6773-4B37-A87B-4865FBE519EE}">
      <dgm:prSet/>
      <dgm:spPr/>
      <dgm:t>
        <a:bodyPr/>
        <a:lstStyle/>
        <a:p>
          <a:endParaRPr lang="en-US"/>
        </a:p>
      </dgm:t>
    </dgm:pt>
    <dgm:pt modelId="{D1FD5464-4C7E-4BE1-8588-1B8452402533}" type="sibTrans" cxnId="{BCA635BD-6773-4B37-A87B-4865FBE519EE}">
      <dgm:prSet/>
      <dgm:spPr/>
      <dgm:t>
        <a:bodyPr/>
        <a:lstStyle/>
        <a:p>
          <a:endParaRPr lang="en-US"/>
        </a:p>
      </dgm:t>
    </dgm:pt>
    <dgm:pt modelId="{2F5A105E-E5A9-42C5-8662-91A5F59E13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Community and Impact:</a:t>
          </a:r>
          <a:endParaRPr lang="en-US"/>
        </a:p>
      </dgm:t>
    </dgm:pt>
    <dgm:pt modelId="{BE7035E5-95F0-44B5-B843-967B16CB0DB7}" type="parTrans" cxnId="{B6ADD74F-9975-40F3-A2D9-3B726DE9D042}">
      <dgm:prSet/>
      <dgm:spPr/>
      <dgm:t>
        <a:bodyPr/>
        <a:lstStyle/>
        <a:p>
          <a:endParaRPr lang="en-US"/>
        </a:p>
      </dgm:t>
    </dgm:pt>
    <dgm:pt modelId="{D8C68BDD-0E1C-4A1D-9109-1B0822373F30}" type="sibTrans" cxnId="{B6ADD74F-9975-40F3-A2D9-3B726DE9D042}">
      <dgm:prSet/>
      <dgm:spPr/>
      <dgm:t>
        <a:bodyPr/>
        <a:lstStyle/>
        <a:p>
          <a:endParaRPr lang="en-US"/>
        </a:p>
      </dgm:t>
    </dgm:pt>
    <dgm:pt modelId="{F1F4F6D2-045F-4B33-A798-CC701FC714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Fosters a vibrant community through the NPM registry, allowing developers to share and contribute to the open-source ecosystem.</a:t>
          </a:r>
          <a:endParaRPr lang="en-US"/>
        </a:p>
      </dgm:t>
    </dgm:pt>
    <dgm:pt modelId="{20710FC7-6317-4312-9539-2ED084E34494}" type="parTrans" cxnId="{A2F50E36-B0DF-4A5F-ACCE-F41DEC83A3E5}">
      <dgm:prSet/>
      <dgm:spPr/>
      <dgm:t>
        <a:bodyPr/>
        <a:lstStyle/>
        <a:p>
          <a:endParaRPr lang="en-US"/>
        </a:p>
      </dgm:t>
    </dgm:pt>
    <dgm:pt modelId="{36669BF5-9E94-40C3-B422-CF1E0A3DACD4}" type="sibTrans" cxnId="{A2F50E36-B0DF-4A5F-ACCE-F41DEC83A3E5}">
      <dgm:prSet/>
      <dgm:spPr/>
      <dgm:t>
        <a:bodyPr/>
        <a:lstStyle/>
        <a:p>
          <a:endParaRPr lang="en-US"/>
        </a:p>
      </dgm:t>
    </dgm:pt>
    <dgm:pt modelId="{F7726480-A848-4AF8-8554-C56E3129941F}" type="pres">
      <dgm:prSet presAssocID="{27B21AD6-4562-4462-8806-8FA18245815A}" presName="root" presStyleCnt="0">
        <dgm:presLayoutVars>
          <dgm:dir/>
          <dgm:resizeHandles val="exact"/>
        </dgm:presLayoutVars>
      </dgm:prSet>
      <dgm:spPr/>
    </dgm:pt>
    <dgm:pt modelId="{EAA545A6-78AE-439A-A961-16D6CC2E018A}" type="pres">
      <dgm:prSet presAssocID="{6FEEF48E-0D72-4492-B380-DE42B9C447B0}" presName="compNode" presStyleCnt="0"/>
      <dgm:spPr/>
    </dgm:pt>
    <dgm:pt modelId="{99A81381-5F66-40B2-B7C0-EE384A2A54A2}" type="pres">
      <dgm:prSet presAssocID="{6FEEF48E-0D72-4492-B380-DE42B9C447B0}" presName="bgRect" presStyleLbl="bgShp" presStyleIdx="0" presStyleCnt="4"/>
      <dgm:spPr/>
    </dgm:pt>
    <dgm:pt modelId="{990FDF77-1928-4911-A065-A52E0A03C463}" type="pres">
      <dgm:prSet presAssocID="{6FEEF48E-0D72-4492-B380-DE42B9C447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D00567B-CFA8-40AC-9EC3-F92094AF984D}" type="pres">
      <dgm:prSet presAssocID="{6FEEF48E-0D72-4492-B380-DE42B9C447B0}" presName="spaceRect" presStyleCnt="0"/>
      <dgm:spPr/>
    </dgm:pt>
    <dgm:pt modelId="{4D31DFEF-9B36-42FC-AB35-5230C46762D3}" type="pres">
      <dgm:prSet presAssocID="{6FEEF48E-0D72-4492-B380-DE42B9C447B0}" presName="parTx" presStyleLbl="revTx" presStyleIdx="0" presStyleCnt="7">
        <dgm:presLayoutVars>
          <dgm:chMax val="0"/>
          <dgm:chPref val="0"/>
        </dgm:presLayoutVars>
      </dgm:prSet>
      <dgm:spPr/>
    </dgm:pt>
    <dgm:pt modelId="{B20548CC-B388-4B8E-ACED-12367B0411D4}" type="pres">
      <dgm:prSet presAssocID="{4314CB91-CA86-45FF-AC03-2E495862E76F}" presName="sibTrans" presStyleCnt="0"/>
      <dgm:spPr/>
    </dgm:pt>
    <dgm:pt modelId="{3D77B5CF-B4C7-46CA-AF51-6C38C72ECCEF}" type="pres">
      <dgm:prSet presAssocID="{B23B0D72-AEF0-4C97-B420-2F373F7A5738}" presName="compNode" presStyleCnt="0"/>
      <dgm:spPr/>
    </dgm:pt>
    <dgm:pt modelId="{A8B8EB1E-7CBB-49ED-A5DB-9C9851E55923}" type="pres">
      <dgm:prSet presAssocID="{B23B0D72-AEF0-4C97-B420-2F373F7A5738}" presName="bgRect" presStyleLbl="bgShp" presStyleIdx="1" presStyleCnt="4"/>
      <dgm:spPr/>
    </dgm:pt>
    <dgm:pt modelId="{61D50D76-C67D-48D0-9BED-BC4BEA738D5C}" type="pres">
      <dgm:prSet presAssocID="{B23B0D72-AEF0-4C97-B420-2F373F7A57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E30AD0D-50BF-4C62-8258-4F9CCF767696}" type="pres">
      <dgm:prSet presAssocID="{B23B0D72-AEF0-4C97-B420-2F373F7A5738}" presName="spaceRect" presStyleCnt="0"/>
      <dgm:spPr/>
    </dgm:pt>
    <dgm:pt modelId="{3A6C7D15-75A4-441D-B000-6E6545C2CBA1}" type="pres">
      <dgm:prSet presAssocID="{B23B0D72-AEF0-4C97-B420-2F373F7A5738}" presName="parTx" presStyleLbl="revTx" presStyleIdx="1" presStyleCnt="7">
        <dgm:presLayoutVars>
          <dgm:chMax val="0"/>
          <dgm:chPref val="0"/>
        </dgm:presLayoutVars>
      </dgm:prSet>
      <dgm:spPr/>
    </dgm:pt>
    <dgm:pt modelId="{652FE8E5-09A7-49ED-934D-96671658C157}" type="pres">
      <dgm:prSet presAssocID="{B23B0D72-AEF0-4C97-B420-2F373F7A5738}" presName="desTx" presStyleLbl="revTx" presStyleIdx="2" presStyleCnt="7">
        <dgm:presLayoutVars/>
      </dgm:prSet>
      <dgm:spPr/>
    </dgm:pt>
    <dgm:pt modelId="{C506AEC7-90A3-4F91-B05F-A87E8F23558D}" type="pres">
      <dgm:prSet presAssocID="{6DAB41EC-568A-4E32-AA53-9F3B9B7678B2}" presName="sibTrans" presStyleCnt="0"/>
      <dgm:spPr/>
    </dgm:pt>
    <dgm:pt modelId="{7CE8E3A8-71B0-4F03-8699-50DAA18927D5}" type="pres">
      <dgm:prSet presAssocID="{435AA3E8-546C-42D4-AD9A-DCD4E2AA65EC}" presName="compNode" presStyleCnt="0"/>
      <dgm:spPr/>
    </dgm:pt>
    <dgm:pt modelId="{9689493F-DE7C-4B75-85C1-6000CBAF237F}" type="pres">
      <dgm:prSet presAssocID="{435AA3E8-546C-42D4-AD9A-DCD4E2AA65EC}" presName="bgRect" presStyleLbl="bgShp" presStyleIdx="2" presStyleCnt="4"/>
      <dgm:spPr/>
    </dgm:pt>
    <dgm:pt modelId="{BCFB188E-5B62-4B5D-AC71-740B78C67D29}" type="pres">
      <dgm:prSet presAssocID="{435AA3E8-546C-42D4-AD9A-DCD4E2AA65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E337C84-E6FD-4F79-98CE-C70A0C05B363}" type="pres">
      <dgm:prSet presAssocID="{435AA3E8-546C-42D4-AD9A-DCD4E2AA65EC}" presName="spaceRect" presStyleCnt="0"/>
      <dgm:spPr/>
    </dgm:pt>
    <dgm:pt modelId="{5C7CD770-81EA-4203-B098-F54501ED7474}" type="pres">
      <dgm:prSet presAssocID="{435AA3E8-546C-42D4-AD9A-DCD4E2AA65EC}" presName="parTx" presStyleLbl="revTx" presStyleIdx="3" presStyleCnt="7">
        <dgm:presLayoutVars>
          <dgm:chMax val="0"/>
          <dgm:chPref val="0"/>
        </dgm:presLayoutVars>
      </dgm:prSet>
      <dgm:spPr/>
    </dgm:pt>
    <dgm:pt modelId="{E742911F-017D-4683-A5E6-D238EEB77903}" type="pres">
      <dgm:prSet presAssocID="{435AA3E8-546C-42D4-AD9A-DCD4E2AA65EC}" presName="desTx" presStyleLbl="revTx" presStyleIdx="4" presStyleCnt="7" custScaleX="113768">
        <dgm:presLayoutVars/>
      </dgm:prSet>
      <dgm:spPr/>
    </dgm:pt>
    <dgm:pt modelId="{357DBDEC-8101-41B1-A261-1A9590D6155D}" type="pres">
      <dgm:prSet presAssocID="{666F7DD1-7677-4B07-97B8-150A74292569}" presName="sibTrans" presStyleCnt="0"/>
      <dgm:spPr/>
    </dgm:pt>
    <dgm:pt modelId="{592BE023-1689-4DED-A196-1A5766BD2483}" type="pres">
      <dgm:prSet presAssocID="{2F5A105E-E5A9-42C5-8662-91A5F59E13CE}" presName="compNode" presStyleCnt="0"/>
      <dgm:spPr/>
    </dgm:pt>
    <dgm:pt modelId="{A59F2A0D-1C78-477A-B44F-6D63EC751023}" type="pres">
      <dgm:prSet presAssocID="{2F5A105E-E5A9-42C5-8662-91A5F59E13CE}" presName="bgRect" presStyleLbl="bgShp" presStyleIdx="3" presStyleCnt="4"/>
      <dgm:spPr/>
    </dgm:pt>
    <dgm:pt modelId="{678130F4-0465-4184-B74E-6CA7A208BADE}" type="pres">
      <dgm:prSet presAssocID="{2F5A105E-E5A9-42C5-8662-91A5F59E13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6DC24B72-2843-4F3C-9BF2-715CA86807F4}" type="pres">
      <dgm:prSet presAssocID="{2F5A105E-E5A9-42C5-8662-91A5F59E13CE}" presName="spaceRect" presStyleCnt="0"/>
      <dgm:spPr/>
    </dgm:pt>
    <dgm:pt modelId="{A48177B5-D6D0-440C-822A-B847B77F63D6}" type="pres">
      <dgm:prSet presAssocID="{2F5A105E-E5A9-42C5-8662-91A5F59E13CE}" presName="parTx" presStyleLbl="revTx" presStyleIdx="5" presStyleCnt="7">
        <dgm:presLayoutVars>
          <dgm:chMax val="0"/>
          <dgm:chPref val="0"/>
        </dgm:presLayoutVars>
      </dgm:prSet>
      <dgm:spPr/>
    </dgm:pt>
    <dgm:pt modelId="{249CF69A-1FFB-4EF3-A6F1-C10EBE298E48}" type="pres">
      <dgm:prSet presAssocID="{2F5A105E-E5A9-42C5-8662-91A5F59E13CE}" presName="desTx" presStyleLbl="revTx" presStyleIdx="6" presStyleCnt="7">
        <dgm:presLayoutVars/>
      </dgm:prSet>
      <dgm:spPr/>
    </dgm:pt>
  </dgm:ptLst>
  <dgm:cxnLst>
    <dgm:cxn modelId="{44264F0D-6482-4C7F-A279-343FA6F55D21}" type="presOf" srcId="{435AA3E8-546C-42D4-AD9A-DCD4E2AA65EC}" destId="{5C7CD770-81EA-4203-B098-F54501ED7474}" srcOrd="0" destOrd="0" presId="urn:microsoft.com/office/officeart/2018/2/layout/IconVerticalSolidList"/>
    <dgm:cxn modelId="{7EB02E12-4186-461E-B3BB-49273837A382}" srcId="{B23B0D72-AEF0-4C97-B420-2F373F7A5738}" destId="{9DBC85D9-94EE-4241-88CD-9BDA80A98DC7}" srcOrd="1" destOrd="0" parTransId="{C0CA4F1F-6A83-4930-A227-CE38646DF423}" sibTransId="{8FBDD396-08CD-4E4B-AE26-6DC5613FCAD1}"/>
    <dgm:cxn modelId="{108CDF1F-D9D7-40E7-92EC-014C5150E1D7}" srcId="{27B21AD6-4562-4462-8806-8FA18245815A}" destId="{435AA3E8-546C-42D4-AD9A-DCD4E2AA65EC}" srcOrd="2" destOrd="0" parTransId="{DE0B5093-06FC-4711-BDD7-149F276B566E}" sibTransId="{666F7DD1-7677-4B07-97B8-150A74292569}"/>
    <dgm:cxn modelId="{30751234-548A-4746-A5AA-F4DB1351FFD3}" type="presOf" srcId="{A0B13A27-8F02-457F-814D-0086DDF516D1}" destId="{E742911F-017D-4683-A5E6-D238EEB77903}" srcOrd="0" destOrd="0" presId="urn:microsoft.com/office/officeart/2018/2/layout/IconVerticalSolidList"/>
    <dgm:cxn modelId="{A2F50E36-B0DF-4A5F-ACCE-F41DEC83A3E5}" srcId="{2F5A105E-E5A9-42C5-8662-91A5F59E13CE}" destId="{F1F4F6D2-045F-4B33-A798-CC701FC714A6}" srcOrd="0" destOrd="0" parTransId="{20710FC7-6317-4312-9539-2ED084E34494}" sibTransId="{36669BF5-9E94-40C3-B422-CF1E0A3DACD4}"/>
    <dgm:cxn modelId="{6FC43E3E-4DB0-46E9-89D2-29FD200667B0}" type="presOf" srcId="{27B21AD6-4562-4462-8806-8FA18245815A}" destId="{F7726480-A848-4AF8-8554-C56E3129941F}" srcOrd="0" destOrd="0" presId="urn:microsoft.com/office/officeart/2018/2/layout/IconVerticalSolidList"/>
    <dgm:cxn modelId="{CA531B5B-0C6D-4D30-A459-FF37D5AEA055}" type="presOf" srcId="{6FEEF48E-0D72-4492-B380-DE42B9C447B0}" destId="{4D31DFEF-9B36-42FC-AB35-5230C46762D3}" srcOrd="0" destOrd="0" presId="urn:microsoft.com/office/officeart/2018/2/layout/IconVerticalSolidList"/>
    <dgm:cxn modelId="{C103A45F-B083-44E5-AF2D-BF01104C8774}" type="presOf" srcId="{F1F4F6D2-045F-4B33-A798-CC701FC714A6}" destId="{249CF69A-1FFB-4EF3-A6F1-C10EBE298E48}" srcOrd="0" destOrd="0" presId="urn:microsoft.com/office/officeart/2018/2/layout/IconVerticalSolidList"/>
    <dgm:cxn modelId="{60C3C66B-65F2-4204-8301-E75AC7112D2C}" srcId="{435AA3E8-546C-42D4-AD9A-DCD4E2AA65EC}" destId="{A0B13A27-8F02-457F-814D-0086DDF516D1}" srcOrd="0" destOrd="0" parTransId="{CD02855B-E6CE-4FD7-84D5-A60244D0E1B8}" sibTransId="{BEED64C3-CFAE-4253-9590-1DA2CB7F2D73}"/>
    <dgm:cxn modelId="{B6ADD74F-9975-40F3-A2D9-3B726DE9D042}" srcId="{27B21AD6-4562-4462-8806-8FA18245815A}" destId="{2F5A105E-E5A9-42C5-8662-91A5F59E13CE}" srcOrd="3" destOrd="0" parTransId="{BE7035E5-95F0-44B5-B843-967B16CB0DB7}" sibTransId="{D8C68BDD-0E1C-4A1D-9109-1B0822373F30}"/>
    <dgm:cxn modelId="{CC500351-25B1-48D1-AD0D-B1AA74E467EC}" type="presOf" srcId="{B23B0D72-AEF0-4C97-B420-2F373F7A5738}" destId="{3A6C7D15-75A4-441D-B000-6E6545C2CBA1}" srcOrd="0" destOrd="0" presId="urn:microsoft.com/office/officeart/2018/2/layout/IconVerticalSolidList"/>
    <dgm:cxn modelId="{A192D085-1628-4FC0-BD2A-C66A9BC0B617}" type="presOf" srcId="{9DBC85D9-94EE-4241-88CD-9BDA80A98DC7}" destId="{652FE8E5-09A7-49ED-934D-96671658C157}" srcOrd="0" destOrd="1" presId="urn:microsoft.com/office/officeart/2018/2/layout/IconVerticalSolidList"/>
    <dgm:cxn modelId="{4C8F1D88-AC36-468C-9928-40FD1EE86093}" type="presOf" srcId="{5F681552-5A2D-49B5-9D6B-E83EEEA94380}" destId="{652FE8E5-09A7-49ED-934D-96671658C157}" srcOrd="0" destOrd="0" presId="urn:microsoft.com/office/officeart/2018/2/layout/IconVerticalSolidList"/>
    <dgm:cxn modelId="{83065A88-F192-4B72-AC5F-4DBDEC1C840B}" srcId="{27B21AD6-4562-4462-8806-8FA18245815A}" destId="{6FEEF48E-0D72-4492-B380-DE42B9C447B0}" srcOrd="0" destOrd="0" parTransId="{09A44C62-BC18-4766-98A2-BCDA688A2A45}" sibTransId="{4314CB91-CA86-45FF-AC03-2E495862E76F}"/>
    <dgm:cxn modelId="{FBF91696-8B18-42FC-A086-D586E9FF6393}" type="presOf" srcId="{BF171CC5-22E4-40D6-8933-94D1F53CB057}" destId="{E742911F-017D-4683-A5E6-D238EEB77903}" srcOrd="0" destOrd="2" presId="urn:microsoft.com/office/officeart/2018/2/layout/IconVerticalSolidList"/>
    <dgm:cxn modelId="{57A5FFA6-7840-4171-8523-BBD304C9B7F5}" srcId="{27B21AD6-4562-4462-8806-8FA18245815A}" destId="{B23B0D72-AEF0-4C97-B420-2F373F7A5738}" srcOrd="1" destOrd="0" parTransId="{FA409E5D-12A8-4991-8E06-24604CC61524}" sibTransId="{6DAB41EC-568A-4E32-AA53-9F3B9B7678B2}"/>
    <dgm:cxn modelId="{BCA635BD-6773-4B37-A87B-4865FBE519EE}" srcId="{435AA3E8-546C-42D4-AD9A-DCD4E2AA65EC}" destId="{BF171CC5-22E4-40D6-8933-94D1F53CB057}" srcOrd="2" destOrd="0" parTransId="{D3B553A3-1C52-432B-BD83-46551378BD6E}" sibTransId="{D1FD5464-4C7E-4BE1-8588-1B8452402533}"/>
    <dgm:cxn modelId="{6B37A7C9-B2B9-4449-A052-506E2EE2C2A5}" type="presOf" srcId="{F1077EE2-8346-4284-95D1-F494C0B85B06}" destId="{E742911F-017D-4683-A5E6-D238EEB77903}" srcOrd="0" destOrd="1" presId="urn:microsoft.com/office/officeart/2018/2/layout/IconVerticalSolidList"/>
    <dgm:cxn modelId="{350A6AD2-A4FB-4013-9C67-166F15EA74A8}" srcId="{B23B0D72-AEF0-4C97-B420-2F373F7A5738}" destId="{5F681552-5A2D-49B5-9D6B-E83EEEA94380}" srcOrd="0" destOrd="0" parTransId="{727E1DB7-A54C-4581-B239-F0F675713A5B}" sibTransId="{99D455F2-7B06-49DF-8DBD-60C1BEF1691E}"/>
    <dgm:cxn modelId="{48C938E6-6880-4026-BFA3-B8D591223F4A}" type="presOf" srcId="{2F5A105E-E5A9-42C5-8662-91A5F59E13CE}" destId="{A48177B5-D6D0-440C-822A-B847B77F63D6}" srcOrd="0" destOrd="0" presId="urn:microsoft.com/office/officeart/2018/2/layout/IconVerticalSolidList"/>
    <dgm:cxn modelId="{DD699EF4-5172-4E34-B0B0-E87DEE3D333D}" srcId="{B23B0D72-AEF0-4C97-B420-2F373F7A5738}" destId="{84D88C87-2D0C-496A-9CE7-F3B9E0A38397}" srcOrd="2" destOrd="0" parTransId="{A3A6D631-AE1A-4726-8457-B480482AD4CD}" sibTransId="{EAAA9FA8-025B-4918-A7A0-16636D3F122E}"/>
    <dgm:cxn modelId="{1E21F9FB-29BB-4816-A66E-86C329486FE8}" srcId="{435AA3E8-546C-42D4-AD9A-DCD4E2AA65EC}" destId="{F1077EE2-8346-4284-95D1-F494C0B85B06}" srcOrd="1" destOrd="0" parTransId="{CC13CF37-040A-4032-8D7E-23C091AD9CB4}" sibTransId="{E538E590-001D-43D8-8253-8AC37F87B6D9}"/>
    <dgm:cxn modelId="{AD47E5FC-1CAD-4121-8AB3-5D114BD6C930}" type="presOf" srcId="{84D88C87-2D0C-496A-9CE7-F3B9E0A38397}" destId="{652FE8E5-09A7-49ED-934D-96671658C157}" srcOrd="0" destOrd="2" presId="urn:microsoft.com/office/officeart/2018/2/layout/IconVerticalSolidList"/>
    <dgm:cxn modelId="{988BBFA5-546A-4232-B8AD-CDBCEBE5F8CA}" type="presParOf" srcId="{F7726480-A848-4AF8-8554-C56E3129941F}" destId="{EAA545A6-78AE-439A-A961-16D6CC2E018A}" srcOrd="0" destOrd="0" presId="urn:microsoft.com/office/officeart/2018/2/layout/IconVerticalSolidList"/>
    <dgm:cxn modelId="{708FBB25-5333-4F4B-BE71-DCA8B20A43E3}" type="presParOf" srcId="{EAA545A6-78AE-439A-A961-16D6CC2E018A}" destId="{99A81381-5F66-40B2-B7C0-EE384A2A54A2}" srcOrd="0" destOrd="0" presId="urn:microsoft.com/office/officeart/2018/2/layout/IconVerticalSolidList"/>
    <dgm:cxn modelId="{04283E41-831F-4C06-BAF1-E5D1A12E09ED}" type="presParOf" srcId="{EAA545A6-78AE-439A-A961-16D6CC2E018A}" destId="{990FDF77-1928-4911-A065-A52E0A03C463}" srcOrd="1" destOrd="0" presId="urn:microsoft.com/office/officeart/2018/2/layout/IconVerticalSolidList"/>
    <dgm:cxn modelId="{D87D98CE-7006-4F95-8B9B-13F64700AC6F}" type="presParOf" srcId="{EAA545A6-78AE-439A-A961-16D6CC2E018A}" destId="{9D00567B-CFA8-40AC-9EC3-F92094AF984D}" srcOrd="2" destOrd="0" presId="urn:microsoft.com/office/officeart/2018/2/layout/IconVerticalSolidList"/>
    <dgm:cxn modelId="{9017E13E-4BA8-4BF9-BA13-78F78B0AFA16}" type="presParOf" srcId="{EAA545A6-78AE-439A-A961-16D6CC2E018A}" destId="{4D31DFEF-9B36-42FC-AB35-5230C46762D3}" srcOrd="3" destOrd="0" presId="urn:microsoft.com/office/officeart/2018/2/layout/IconVerticalSolidList"/>
    <dgm:cxn modelId="{A765C153-4DE3-46BF-9955-B4562E9A92E9}" type="presParOf" srcId="{F7726480-A848-4AF8-8554-C56E3129941F}" destId="{B20548CC-B388-4B8E-ACED-12367B0411D4}" srcOrd="1" destOrd="0" presId="urn:microsoft.com/office/officeart/2018/2/layout/IconVerticalSolidList"/>
    <dgm:cxn modelId="{9E21F2D5-554E-4C25-A0B2-99158D138FEA}" type="presParOf" srcId="{F7726480-A848-4AF8-8554-C56E3129941F}" destId="{3D77B5CF-B4C7-46CA-AF51-6C38C72ECCEF}" srcOrd="2" destOrd="0" presId="urn:microsoft.com/office/officeart/2018/2/layout/IconVerticalSolidList"/>
    <dgm:cxn modelId="{4F45107D-90F0-4330-9C9D-8B81282B5EFE}" type="presParOf" srcId="{3D77B5CF-B4C7-46CA-AF51-6C38C72ECCEF}" destId="{A8B8EB1E-7CBB-49ED-A5DB-9C9851E55923}" srcOrd="0" destOrd="0" presId="urn:microsoft.com/office/officeart/2018/2/layout/IconVerticalSolidList"/>
    <dgm:cxn modelId="{2C99C8BA-8D3B-48C1-86FC-089BDF8A3F9B}" type="presParOf" srcId="{3D77B5CF-B4C7-46CA-AF51-6C38C72ECCEF}" destId="{61D50D76-C67D-48D0-9BED-BC4BEA738D5C}" srcOrd="1" destOrd="0" presId="urn:microsoft.com/office/officeart/2018/2/layout/IconVerticalSolidList"/>
    <dgm:cxn modelId="{F67EE294-FB00-4C4F-B065-A52ACBD374F7}" type="presParOf" srcId="{3D77B5CF-B4C7-46CA-AF51-6C38C72ECCEF}" destId="{FE30AD0D-50BF-4C62-8258-4F9CCF767696}" srcOrd="2" destOrd="0" presId="urn:microsoft.com/office/officeart/2018/2/layout/IconVerticalSolidList"/>
    <dgm:cxn modelId="{17DBE297-6BA7-4E51-8A60-231AFD78ECFD}" type="presParOf" srcId="{3D77B5CF-B4C7-46CA-AF51-6C38C72ECCEF}" destId="{3A6C7D15-75A4-441D-B000-6E6545C2CBA1}" srcOrd="3" destOrd="0" presId="urn:microsoft.com/office/officeart/2018/2/layout/IconVerticalSolidList"/>
    <dgm:cxn modelId="{74A65437-CFD4-4319-ACF9-49E0559C198B}" type="presParOf" srcId="{3D77B5CF-B4C7-46CA-AF51-6C38C72ECCEF}" destId="{652FE8E5-09A7-49ED-934D-96671658C157}" srcOrd="4" destOrd="0" presId="urn:microsoft.com/office/officeart/2018/2/layout/IconVerticalSolidList"/>
    <dgm:cxn modelId="{BD7432AF-9C58-411D-8D57-E8650AFF913C}" type="presParOf" srcId="{F7726480-A848-4AF8-8554-C56E3129941F}" destId="{C506AEC7-90A3-4F91-B05F-A87E8F23558D}" srcOrd="3" destOrd="0" presId="urn:microsoft.com/office/officeart/2018/2/layout/IconVerticalSolidList"/>
    <dgm:cxn modelId="{B8EED44F-ED16-4D96-A9AF-FA8312D6F446}" type="presParOf" srcId="{F7726480-A848-4AF8-8554-C56E3129941F}" destId="{7CE8E3A8-71B0-4F03-8699-50DAA18927D5}" srcOrd="4" destOrd="0" presId="urn:microsoft.com/office/officeart/2018/2/layout/IconVerticalSolidList"/>
    <dgm:cxn modelId="{4C48D87C-D813-43FE-8C74-1AEEF9724D09}" type="presParOf" srcId="{7CE8E3A8-71B0-4F03-8699-50DAA18927D5}" destId="{9689493F-DE7C-4B75-85C1-6000CBAF237F}" srcOrd="0" destOrd="0" presId="urn:microsoft.com/office/officeart/2018/2/layout/IconVerticalSolidList"/>
    <dgm:cxn modelId="{66027E98-DA2A-4919-8F66-0771625F95F4}" type="presParOf" srcId="{7CE8E3A8-71B0-4F03-8699-50DAA18927D5}" destId="{BCFB188E-5B62-4B5D-AC71-740B78C67D29}" srcOrd="1" destOrd="0" presId="urn:microsoft.com/office/officeart/2018/2/layout/IconVerticalSolidList"/>
    <dgm:cxn modelId="{0DDB10D0-2AD9-4319-86FD-AEABEF3E6237}" type="presParOf" srcId="{7CE8E3A8-71B0-4F03-8699-50DAA18927D5}" destId="{1E337C84-E6FD-4F79-98CE-C70A0C05B363}" srcOrd="2" destOrd="0" presId="urn:microsoft.com/office/officeart/2018/2/layout/IconVerticalSolidList"/>
    <dgm:cxn modelId="{42820E9B-F1A0-4452-90A6-75AF2EA402A5}" type="presParOf" srcId="{7CE8E3A8-71B0-4F03-8699-50DAA18927D5}" destId="{5C7CD770-81EA-4203-B098-F54501ED7474}" srcOrd="3" destOrd="0" presId="urn:microsoft.com/office/officeart/2018/2/layout/IconVerticalSolidList"/>
    <dgm:cxn modelId="{CABD6F58-7968-44CC-8D5E-85963AAFBF35}" type="presParOf" srcId="{7CE8E3A8-71B0-4F03-8699-50DAA18927D5}" destId="{E742911F-017D-4683-A5E6-D238EEB77903}" srcOrd="4" destOrd="0" presId="urn:microsoft.com/office/officeart/2018/2/layout/IconVerticalSolidList"/>
    <dgm:cxn modelId="{CF057181-4237-412D-ACB3-F3FB96E9F54B}" type="presParOf" srcId="{F7726480-A848-4AF8-8554-C56E3129941F}" destId="{357DBDEC-8101-41B1-A261-1A9590D6155D}" srcOrd="5" destOrd="0" presId="urn:microsoft.com/office/officeart/2018/2/layout/IconVerticalSolidList"/>
    <dgm:cxn modelId="{93BED9BA-7FFE-4877-8BBD-280C99E6DAC4}" type="presParOf" srcId="{F7726480-A848-4AF8-8554-C56E3129941F}" destId="{592BE023-1689-4DED-A196-1A5766BD2483}" srcOrd="6" destOrd="0" presId="urn:microsoft.com/office/officeart/2018/2/layout/IconVerticalSolidList"/>
    <dgm:cxn modelId="{B4967CDA-56BF-4C78-A78D-3EA95FBE2717}" type="presParOf" srcId="{592BE023-1689-4DED-A196-1A5766BD2483}" destId="{A59F2A0D-1C78-477A-B44F-6D63EC751023}" srcOrd="0" destOrd="0" presId="urn:microsoft.com/office/officeart/2018/2/layout/IconVerticalSolidList"/>
    <dgm:cxn modelId="{52B6AD4B-DCA7-4919-8639-13EC1110D968}" type="presParOf" srcId="{592BE023-1689-4DED-A196-1A5766BD2483}" destId="{678130F4-0465-4184-B74E-6CA7A208BADE}" srcOrd="1" destOrd="0" presId="urn:microsoft.com/office/officeart/2018/2/layout/IconVerticalSolidList"/>
    <dgm:cxn modelId="{D34E776D-643A-47CD-8FAB-B4DB50ECE5B1}" type="presParOf" srcId="{592BE023-1689-4DED-A196-1A5766BD2483}" destId="{6DC24B72-2843-4F3C-9BF2-715CA86807F4}" srcOrd="2" destOrd="0" presId="urn:microsoft.com/office/officeart/2018/2/layout/IconVerticalSolidList"/>
    <dgm:cxn modelId="{E87EBD19-F502-4D79-B066-E5996D353ED8}" type="presParOf" srcId="{592BE023-1689-4DED-A196-1A5766BD2483}" destId="{A48177B5-D6D0-440C-822A-B847B77F63D6}" srcOrd="3" destOrd="0" presId="urn:microsoft.com/office/officeart/2018/2/layout/IconVerticalSolidList"/>
    <dgm:cxn modelId="{77CFDEF9-7DDF-4162-BBDB-5A930EEFB2AD}" type="presParOf" srcId="{592BE023-1689-4DED-A196-1A5766BD2483}" destId="{249CF69A-1FFB-4EF3-A6F1-C10EBE298E4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0EEE25-A9DB-405C-B892-F903DF49AA8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C472B08-0A46-4118-8E16-809AE272C701}">
      <dgm:prSet/>
      <dgm:spPr/>
      <dgm:t>
        <a:bodyPr/>
        <a:lstStyle/>
        <a:p>
          <a:r>
            <a:rPr lang="en-US" dirty="0"/>
            <a:t>Module is a set of functions you want to include in your application</a:t>
          </a:r>
        </a:p>
      </dgm:t>
    </dgm:pt>
    <dgm:pt modelId="{533177CA-A489-4CF8-B24F-20E81C4FAFEE}" type="parTrans" cxnId="{820EB8D5-CA88-45A8-BDA3-79509E5EDAA9}">
      <dgm:prSet/>
      <dgm:spPr/>
      <dgm:t>
        <a:bodyPr/>
        <a:lstStyle/>
        <a:p>
          <a:endParaRPr lang="en-US"/>
        </a:p>
      </dgm:t>
    </dgm:pt>
    <dgm:pt modelId="{68306732-802C-4D75-9838-0B6C0BEBBFEC}" type="sibTrans" cxnId="{820EB8D5-CA88-45A8-BDA3-79509E5EDAA9}">
      <dgm:prSet/>
      <dgm:spPr/>
      <dgm:t>
        <a:bodyPr/>
        <a:lstStyle/>
        <a:p>
          <a:endParaRPr lang="en-US"/>
        </a:p>
      </dgm:t>
    </dgm:pt>
    <dgm:pt modelId="{EA4612BD-657E-4BE1-972A-14596CFFDBC9}">
      <dgm:prSet/>
      <dgm:spPr/>
      <dgm:t>
        <a:bodyPr/>
        <a:lstStyle/>
        <a:p>
          <a:r>
            <a:rPr lang="en-US"/>
            <a:t>Node.js has a set of built-in modules which you can use without any further installation.</a:t>
          </a:r>
        </a:p>
      </dgm:t>
    </dgm:pt>
    <dgm:pt modelId="{034D58D1-1FB0-4391-9082-F4BC682BC861}" type="parTrans" cxnId="{9DA5C52F-8AD3-45FD-A1A8-79FA7CFCC55C}">
      <dgm:prSet/>
      <dgm:spPr/>
      <dgm:t>
        <a:bodyPr/>
        <a:lstStyle/>
        <a:p>
          <a:endParaRPr lang="en-US"/>
        </a:p>
      </dgm:t>
    </dgm:pt>
    <dgm:pt modelId="{0E9F9A27-0FED-481D-B16B-1187CF9D911C}" type="sibTrans" cxnId="{9DA5C52F-8AD3-45FD-A1A8-79FA7CFCC55C}">
      <dgm:prSet/>
      <dgm:spPr/>
      <dgm:t>
        <a:bodyPr/>
        <a:lstStyle/>
        <a:p>
          <a:endParaRPr lang="en-US"/>
        </a:p>
      </dgm:t>
    </dgm:pt>
    <dgm:pt modelId="{FF1A911D-6756-4F2A-B0DB-B002DF8A74C2}">
      <dgm:prSet/>
      <dgm:spPr/>
      <dgm:t>
        <a:bodyPr/>
        <a:lstStyle/>
        <a:p>
          <a:r>
            <a:rPr lang="en-US"/>
            <a:t>To include a module, use the require() function with the name of the module</a:t>
          </a:r>
        </a:p>
      </dgm:t>
    </dgm:pt>
    <dgm:pt modelId="{CC5A9B1D-551A-4705-B8B3-2C2BCA2C1EDB}" type="parTrans" cxnId="{2755F6B6-7F65-42B2-8678-2E36FF30183B}">
      <dgm:prSet/>
      <dgm:spPr/>
      <dgm:t>
        <a:bodyPr/>
        <a:lstStyle/>
        <a:p>
          <a:endParaRPr lang="en-US"/>
        </a:p>
      </dgm:t>
    </dgm:pt>
    <dgm:pt modelId="{1DD729C1-2524-49C1-9CB3-2BC06FEE9C24}" type="sibTrans" cxnId="{2755F6B6-7F65-42B2-8678-2E36FF30183B}">
      <dgm:prSet/>
      <dgm:spPr/>
      <dgm:t>
        <a:bodyPr/>
        <a:lstStyle/>
        <a:p>
          <a:endParaRPr lang="en-US"/>
        </a:p>
      </dgm:t>
    </dgm:pt>
    <dgm:pt modelId="{2D4E814C-71E5-475B-8ECC-CEB6CE1EE7A7}" type="pres">
      <dgm:prSet presAssocID="{420EEE25-A9DB-405C-B892-F903DF49AA8C}" presName="linear" presStyleCnt="0">
        <dgm:presLayoutVars>
          <dgm:animLvl val="lvl"/>
          <dgm:resizeHandles val="exact"/>
        </dgm:presLayoutVars>
      </dgm:prSet>
      <dgm:spPr/>
    </dgm:pt>
    <dgm:pt modelId="{245C3DBA-1D92-44E4-B011-BA3378991DCF}" type="pres">
      <dgm:prSet presAssocID="{7C472B08-0A46-4118-8E16-809AE272C70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AB3E0F5-8A7E-4B82-98BE-5851F82BD899}" type="pres">
      <dgm:prSet presAssocID="{68306732-802C-4D75-9838-0B6C0BEBBFEC}" presName="spacer" presStyleCnt="0"/>
      <dgm:spPr/>
    </dgm:pt>
    <dgm:pt modelId="{FE0ECAB3-89ED-420D-9769-F0BAD3A731F1}" type="pres">
      <dgm:prSet presAssocID="{EA4612BD-657E-4BE1-972A-14596CFFDB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6A7E42F-534E-4A06-AA6C-4EAD08E90C51}" type="pres">
      <dgm:prSet presAssocID="{0E9F9A27-0FED-481D-B16B-1187CF9D911C}" presName="spacer" presStyleCnt="0"/>
      <dgm:spPr/>
    </dgm:pt>
    <dgm:pt modelId="{30C5A298-AE11-469C-9E55-143E1EFE89DB}" type="pres">
      <dgm:prSet presAssocID="{FF1A911D-6756-4F2A-B0DB-B002DF8A74C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26E820E-F547-46B7-9153-4C6A1B6C672B}" type="presOf" srcId="{FF1A911D-6756-4F2A-B0DB-B002DF8A74C2}" destId="{30C5A298-AE11-469C-9E55-143E1EFE89DB}" srcOrd="0" destOrd="0" presId="urn:microsoft.com/office/officeart/2005/8/layout/vList2"/>
    <dgm:cxn modelId="{9DA5C52F-8AD3-45FD-A1A8-79FA7CFCC55C}" srcId="{420EEE25-A9DB-405C-B892-F903DF49AA8C}" destId="{EA4612BD-657E-4BE1-972A-14596CFFDBC9}" srcOrd="1" destOrd="0" parTransId="{034D58D1-1FB0-4391-9082-F4BC682BC861}" sibTransId="{0E9F9A27-0FED-481D-B16B-1187CF9D911C}"/>
    <dgm:cxn modelId="{98590642-9A3E-45DC-90B9-5EFBD63F7B06}" type="presOf" srcId="{EA4612BD-657E-4BE1-972A-14596CFFDBC9}" destId="{FE0ECAB3-89ED-420D-9769-F0BAD3A731F1}" srcOrd="0" destOrd="0" presId="urn:microsoft.com/office/officeart/2005/8/layout/vList2"/>
    <dgm:cxn modelId="{2755F6B6-7F65-42B2-8678-2E36FF30183B}" srcId="{420EEE25-A9DB-405C-B892-F903DF49AA8C}" destId="{FF1A911D-6756-4F2A-B0DB-B002DF8A74C2}" srcOrd="2" destOrd="0" parTransId="{CC5A9B1D-551A-4705-B8B3-2C2BCA2C1EDB}" sibTransId="{1DD729C1-2524-49C1-9CB3-2BC06FEE9C24}"/>
    <dgm:cxn modelId="{C22477C1-331D-43D6-99A1-3A6617D391FC}" type="presOf" srcId="{420EEE25-A9DB-405C-B892-F903DF49AA8C}" destId="{2D4E814C-71E5-475B-8ECC-CEB6CE1EE7A7}" srcOrd="0" destOrd="0" presId="urn:microsoft.com/office/officeart/2005/8/layout/vList2"/>
    <dgm:cxn modelId="{820EB8D5-CA88-45A8-BDA3-79509E5EDAA9}" srcId="{420EEE25-A9DB-405C-B892-F903DF49AA8C}" destId="{7C472B08-0A46-4118-8E16-809AE272C701}" srcOrd="0" destOrd="0" parTransId="{533177CA-A489-4CF8-B24F-20E81C4FAFEE}" sibTransId="{68306732-802C-4D75-9838-0B6C0BEBBFEC}"/>
    <dgm:cxn modelId="{0A3869F7-37E9-4B89-8E73-C80E0F44242D}" type="presOf" srcId="{7C472B08-0A46-4118-8E16-809AE272C701}" destId="{245C3DBA-1D92-44E4-B011-BA3378991DCF}" srcOrd="0" destOrd="0" presId="urn:microsoft.com/office/officeart/2005/8/layout/vList2"/>
    <dgm:cxn modelId="{0623358B-755A-41BA-A1DF-25A1AB650B6A}" type="presParOf" srcId="{2D4E814C-71E5-475B-8ECC-CEB6CE1EE7A7}" destId="{245C3DBA-1D92-44E4-B011-BA3378991DCF}" srcOrd="0" destOrd="0" presId="urn:microsoft.com/office/officeart/2005/8/layout/vList2"/>
    <dgm:cxn modelId="{8FD90FA2-457D-40C8-9595-CA1803D3BCC6}" type="presParOf" srcId="{2D4E814C-71E5-475B-8ECC-CEB6CE1EE7A7}" destId="{FAB3E0F5-8A7E-4B82-98BE-5851F82BD899}" srcOrd="1" destOrd="0" presId="urn:microsoft.com/office/officeart/2005/8/layout/vList2"/>
    <dgm:cxn modelId="{AFC4BB15-C001-42FB-B95D-2B7782E8C153}" type="presParOf" srcId="{2D4E814C-71E5-475B-8ECC-CEB6CE1EE7A7}" destId="{FE0ECAB3-89ED-420D-9769-F0BAD3A731F1}" srcOrd="2" destOrd="0" presId="urn:microsoft.com/office/officeart/2005/8/layout/vList2"/>
    <dgm:cxn modelId="{582DF7DA-BBAD-4D90-8616-77C4F6A085B9}" type="presParOf" srcId="{2D4E814C-71E5-475B-8ECC-CEB6CE1EE7A7}" destId="{D6A7E42F-534E-4A06-AA6C-4EAD08E90C51}" srcOrd="3" destOrd="0" presId="urn:microsoft.com/office/officeart/2005/8/layout/vList2"/>
    <dgm:cxn modelId="{853526D0-3D6B-4F95-9CC6-2CF424B14553}" type="presParOf" srcId="{2D4E814C-71E5-475B-8ECC-CEB6CE1EE7A7}" destId="{30C5A298-AE11-469C-9E55-143E1EFE89D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81381-5F66-40B2-B7C0-EE384A2A54A2}">
      <dsp:nvSpPr>
        <dsp:cNvPr id="0" name=""/>
        <dsp:cNvSpPr/>
      </dsp:nvSpPr>
      <dsp:spPr>
        <a:xfrm>
          <a:off x="-64150" y="10299"/>
          <a:ext cx="5878512" cy="11506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FDF77-1928-4911-A065-A52E0A03C463}">
      <dsp:nvSpPr>
        <dsp:cNvPr id="0" name=""/>
        <dsp:cNvSpPr/>
      </dsp:nvSpPr>
      <dsp:spPr>
        <a:xfrm>
          <a:off x="283934" y="269205"/>
          <a:ext cx="632882" cy="632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1DFEF-9B36-42FC-AB35-5230C46762D3}">
      <dsp:nvSpPr>
        <dsp:cNvPr id="0" name=""/>
        <dsp:cNvSpPr/>
      </dsp:nvSpPr>
      <dsp:spPr>
        <a:xfrm>
          <a:off x="1264901" y="10299"/>
          <a:ext cx="4546859" cy="1150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2" tIns="121782" rIns="121782" bIns="121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i="0" kern="1200" dirty="0"/>
            <a:t>NPM stands for Node Package Manager, a package manager for Node.js, the JavaScript runtime.</a:t>
          </a:r>
          <a:endParaRPr lang="en-US" sz="1900" kern="1200" dirty="0"/>
        </a:p>
      </dsp:txBody>
      <dsp:txXfrm>
        <a:off x="1264901" y="10299"/>
        <a:ext cx="4546859" cy="1150695"/>
      </dsp:txXfrm>
    </dsp:sp>
    <dsp:sp modelId="{A8B8EB1E-7CBB-49ED-A5DB-9C9851E55923}">
      <dsp:nvSpPr>
        <dsp:cNvPr id="0" name=""/>
        <dsp:cNvSpPr/>
      </dsp:nvSpPr>
      <dsp:spPr>
        <a:xfrm>
          <a:off x="-64150" y="1448668"/>
          <a:ext cx="5878512" cy="11506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50D76-C67D-48D0-9BED-BC4BEA738D5C}">
      <dsp:nvSpPr>
        <dsp:cNvPr id="0" name=""/>
        <dsp:cNvSpPr/>
      </dsp:nvSpPr>
      <dsp:spPr>
        <a:xfrm>
          <a:off x="283934" y="1707574"/>
          <a:ext cx="632882" cy="632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C7D15-75A4-441D-B000-6E6545C2CBA1}">
      <dsp:nvSpPr>
        <dsp:cNvPr id="0" name=""/>
        <dsp:cNvSpPr/>
      </dsp:nvSpPr>
      <dsp:spPr>
        <a:xfrm>
          <a:off x="1264901" y="1448668"/>
          <a:ext cx="2645330" cy="1150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2" tIns="121782" rIns="121782" bIns="121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Key Features:</a:t>
          </a:r>
          <a:endParaRPr lang="en-US" sz="1900" kern="1200"/>
        </a:p>
      </dsp:txBody>
      <dsp:txXfrm>
        <a:off x="1264901" y="1448668"/>
        <a:ext cx="2645330" cy="1150695"/>
      </dsp:txXfrm>
    </dsp:sp>
    <dsp:sp modelId="{652FE8E5-09A7-49ED-934D-96671658C157}">
      <dsp:nvSpPr>
        <dsp:cNvPr id="0" name=""/>
        <dsp:cNvSpPr/>
      </dsp:nvSpPr>
      <dsp:spPr>
        <a:xfrm>
          <a:off x="3910232" y="1448668"/>
          <a:ext cx="1901529" cy="1150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2" tIns="121782" rIns="121782" bIns="12178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Simplifies Package Installation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Enables Version Control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Streamlines Dependency Management</a:t>
          </a:r>
          <a:endParaRPr lang="en-US" sz="1100" kern="1200" dirty="0"/>
        </a:p>
      </dsp:txBody>
      <dsp:txXfrm>
        <a:off x="3910232" y="1448668"/>
        <a:ext cx="1901529" cy="1150695"/>
      </dsp:txXfrm>
    </dsp:sp>
    <dsp:sp modelId="{9689493F-DE7C-4B75-85C1-6000CBAF237F}">
      <dsp:nvSpPr>
        <dsp:cNvPr id="0" name=""/>
        <dsp:cNvSpPr/>
      </dsp:nvSpPr>
      <dsp:spPr>
        <a:xfrm>
          <a:off x="-64150" y="2887036"/>
          <a:ext cx="5878512" cy="11506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B188E-5B62-4B5D-AC71-740B78C67D29}">
      <dsp:nvSpPr>
        <dsp:cNvPr id="0" name=""/>
        <dsp:cNvSpPr/>
      </dsp:nvSpPr>
      <dsp:spPr>
        <a:xfrm>
          <a:off x="283934" y="3145943"/>
          <a:ext cx="632882" cy="6328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CD770-81EA-4203-B098-F54501ED7474}">
      <dsp:nvSpPr>
        <dsp:cNvPr id="0" name=""/>
        <dsp:cNvSpPr/>
      </dsp:nvSpPr>
      <dsp:spPr>
        <a:xfrm>
          <a:off x="1264901" y="2887036"/>
          <a:ext cx="2645330" cy="1150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2" tIns="121782" rIns="121782" bIns="121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Basic Commands:</a:t>
          </a:r>
          <a:endParaRPr lang="en-US" sz="1900" kern="1200"/>
        </a:p>
      </dsp:txBody>
      <dsp:txXfrm>
        <a:off x="1264901" y="2887036"/>
        <a:ext cx="2645330" cy="1150695"/>
      </dsp:txXfrm>
    </dsp:sp>
    <dsp:sp modelId="{E742911F-017D-4683-A5E6-D238EEB77903}">
      <dsp:nvSpPr>
        <dsp:cNvPr id="0" name=""/>
        <dsp:cNvSpPr/>
      </dsp:nvSpPr>
      <dsp:spPr>
        <a:xfrm>
          <a:off x="3779331" y="2887036"/>
          <a:ext cx="2163331" cy="1150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2" tIns="121782" rIns="121782" bIns="12178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 err="1"/>
            <a:t>npm</a:t>
          </a:r>
          <a:r>
            <a:rPr lang="en-US" sz="1100" b="1" i="0" kern="1200" dirty="0"/>
            <a:t> install</a:t>
          </a:r>
          <a:r>
            <a:rPr lang="en-US" sz="1100" b="0" i="0" kern="1200" dirty="0"/>
            <a:t>: Installs project dependencies.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npm init: Initializes a new project.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npm update: Updates project dependencies.</a:t>
          </a:r>
          <a:endParaRPr lang="en-US" sz="1100" kern="1200"/>
        </a:p>
      </dsp:txBody>
      <dsp:txXfrm>
        <a:off x="3779331" y="2887036"/>
        <a:ext cx="2163331" cy="1150695"/>
      </dsp:txXfrm>
    </dsp:sp>
    <dsp:sp modelId="{A59F2A0D-1C78-477A-B44F-6D63EC751023}">
      <dsp:nvSpPr>
        <dsp:cNvPr id="0" name=""/>
        <dsp:cNvSpPr/>
      </dsp:nvSpPr>
      <dsp:spPr>
        <a:xfrm>
          <a:off x="-64150" y="4325405"/>
          <a:ext cx="5878512" cy="11506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130F4-0465-4184-B74E-6CA7A208BADE}">
      <dsp:nvSpPr>
        <dsp:cNvPr id="0" name=""/>
        <dsp:cNvSpPr/>
      </dsp:nvSpPr>
      <dsp:spPr>
        <a:xfrm>
          <a:off x="283934" y="4584312"/>
          <a:ext cx="632882" cy="6328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177B5-D6D0-440C-822A-B847B77F63D6}">
      <dsp:nvSpPr>
        <dsp:cNvPr id="0" name=""/>
        <dsp:cNvSpPr/>
      </dsp:nvSpPr>
      <dsp:spPr>
        <a:xfrm>
          <a:off x="1264901" y="4325405"/>
          <a:ext cx="2645330" cy="1150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2" tIns="121782" rIns="121782" bIns="121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Community and Impact:</a:t>
          </a:r>
          <a:endParaRPr lang="en-US" sz="1900" kern="1200"/>
        </a:p>
      </dsp:txBody>
      <dsp:txXfrm>
        <a:off x="1264901" y="4325405"/>
        <a:ext cx="2645330" cy="1150695"/>
      </dsp:txXfrm>
    </dsp:sp>
    <dsp:sp modelId="{249CF69A-1FFB-4EF3-A6F1-C10EBE298E48}">
      <dsp:nvSpPr>
        <dsp:cNvPr id="0" name=""/>
        <dsp:cNvSpPr/>
      </dsp:nvSpPr>
      <dsp:spPr>
        <a:xfrm>
          <a:off x="3910232" y="4325405"/>
          <a:ext cx="1901529" cy="1150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782" tIns="121782" rIns="121782" bIns="12178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Fosters a vibrant community through the NPM registry, allowing developers to share and contribute to the open-source ecosystem.</a:t>
          </a:r>
          <a:endParaRPr lang="en-US" sz="1100" kern="1200"/>
        </a:p>
      </dsp:txBody>
      <dsp:txXfrm>
        <a:off x="3910232" y="4325405"/>
        <a:ext cx="1901529" cy="11506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C3DBA-1D92-44E4-B011-BA3378991DCF}">
      <dsp:nvSpPr>
        <dsp:cNvPr id="0" name=""/>
        <dsp:cNvSpPr/>
      </dsp:nvSpPr>
      <dsp:spPr>
        <a:xfrm>
          <a:off x="0" y="36440"/>
          <a:ext cx="6666833" cy="173415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Module is a set of functions you want to include in your application</a:t>
          </a:r>
        </a:p>
      </dsp:txBody>
      <dsp:txXfrm>
        <a:off x="84655" y="121095"/>
        <a:ext cx="6497523" cy="1564849"/>
      </dsp:txXfrm>
    </dsp:sp>
    <dsp:sp modelId="{FE0ECAB3-89ED-420D-9769-F0BAD3A731F1}">
      <dsp:nvSpPr>
        <dsp:cNvPr id="0" name=""/>
        <dsp:cNvSpPr/>
      </dsp:nvSpPr>
      <dsp:spPr>
        <a:xfrm>
          <a:off x="0" y="1859880"/>
          <a:ext cx="6666833" cy="1734159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Node.js has a set of built-in modules which you can use without any further installation.</a:t>
          </a:r>
        </a:p>
      </dsp:txBody>
      <dsp:txXfrm>
        <a:off x="84655" y="1944535"/>
        <a:ext cx="6497523" cy="1564849"/>
      </dsp:txXfrm>
    </dsp:sp>
    <dsp:sp modelId="{30C5A298-AE11-469C-9E55-143E1EFE89DB}">
      <dsp:nvSpPr>
        <dsp:cNvPr id="0" name=""/>
        <dsp:cNvSpPr/>
      </dsp:nvSpPr>
      <dsp:spPr>
        <a:xfrm>
          <a:off x="0" y="3683319"/>
          <a:ext cx="6666833" cy="1734159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To include a module, use the require() function with the name of the module</a:t>
          </a:r>
        </a:p>
      </dsp:txBody>
      <dsp:txXfrm>
        <a:off x="84655" y="3767974"/>
        <a:ext cx="6497523" cy="156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4T19:27:31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0 1 11672 0 0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7F83-4FEC-7E26-3ED9-5B71E930F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14016-0AF9-27B7-7E82-0E46A52A8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7E3AE-CD20-3E01-56D3-DA174840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5E4F-DA5A-41D5-A9CA-C17317B69D28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01DF-1250-3E4C-3D3B-084DBAA1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2EBA9-780B-5564-86E0-29B2AF8E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09B9-AC51-4BD3-BB6D-5520DE944B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807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26DE-B7D7-0425-C7B3-2552F40B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409A8-35BC-CADD-5754-BE139F456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47BE0-5BA9-9773-0D6C-8081A40A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5E4F-DA5A-41D5-A9CA-C17317B69D28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753BF-8FFC-10D4-04B6-35DCD613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56041-DB65-0133-D318-11D45D4F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09B9-AC51-4BD3-BB6D-5520DE944B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49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80F2D-D61E-5C1B-3A48-30089AFAF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B9546-9C07-5231-4A3F-B3754C15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4FEC1-D680-25D0-C3F6-E43E7FB1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5E4F-DA5A-41D5-A9CA-C17317B69D28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B49A3-5186-2BB2-D9DF-7D4A95AA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2550-6664-8E09-0392-C36B8E31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09B9-AC51-4BD3-BB6D-5520DE944B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54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DE3D-8AEC-E191-0E79-06F017E4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962F7-42F8-3FF9-5732-5080A53C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A74A5-DC56-4CA8-4679-3E2AD13A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5E4F-DA5A-41D5-A9CA-C17317B69D28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4B3D7-78CA-9A10-F74C-7231A0A1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508C1-C21E-B674-7522-12C9B215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09B9-AC51-4BD3-BB6D-5520DE944B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28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E979-07AD-7388-ECC0-72D7926C8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E37EA-CD11-B52E-DD9E-BFC9EBA5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82573-DDF9-64F0-4548-06D340E1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5E4F-DA5A-41D5-A9CA-C17317B69D28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7ABD9-C130-0AF9-8C12-80A3394F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3F614-7AA5-8604-F44E-598D0CD5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09B9-AC51-4BD3-BB6D-5520DE944B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107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06F4-BA7B-7C2A-9991-3592537A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09741-3C94-C760-5EFF-57F55F2F9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2E8D4-5FA9-4A96-0A96-B72F7DC83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6B3E6-11DB-83A5-5722-BA74E8FC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5E4F-DA5A-41D5-A9CA-C17317B69D28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E4299-20B7-68F4-0CC3-09701EEF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3C172-06F1-9E2D-E69E-9A387B5B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09B9-AC51-4BD3-BB6D-5520DE944B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06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358F-45F7-EAE9-8BF9-02DF2B34F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287CD-4D58-ABA8-540E-8CD943701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5EB11-9976-A893-E0A7-408B518E7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7739E-B5C6-452E-57B9-C05E52EAB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D3DCE-9959-73B4-0CF2-A2C91E122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3427C-3F45-4497-F6FB-926357E6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5E4F-DA5A-41D5-A9CA-C17317B69D28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4DF24-BE97-18E8-3A75-43245D75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337B0-3861-8512-8E22-58974A1A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09B9-AC51-4BD3-BB6D-5520DE944B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23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0A8B-8E49-E780-F3D0-2C8C0596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659DF-F8D4-D010-2C89-264828AC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5E4F-DA5A-41D5-A9CA-C17317B69D28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6A479-7D74-3A27-5CE3-5832D676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01487-CEF2-5091-0F9F-0351CDC8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09B9-AC51-4BD3-BB6D-5520DE944B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08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45441-98D9-55B8-E23C-6E221FBB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5E4F-DA5A-41D5-A9CA-C17317B69D28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22E15-B3BD-7D61-87DA-CDC61590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AF8FF-4C86-352A-C1DE-722E70EE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09B9-AC51-4BD3-BB6D-5520DE944B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0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3110-5730-0FD5-BF1E-33529403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B247-B2C6-F164-4263-B8C39FEE1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9F444-B193-5CA6-4620-FD74B256B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09493-BD37-5727-C617-82A8C35D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5E4F-DA5A-41D5-A9CA-C17317B69D28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3EF36-5D09-7603-0243-EEAE1BA1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62994-4B06-E21A-948C-AEF19A36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09B9-AC51-4BD3-BB6D-5520DE944B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47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363A-A1A0-4055-8C2D-2C3017E6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D77F5-594B-0B91-C440-5EC0FA6B6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B5338-D3D1-7386-3CB7-A055FF16D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B03F1-3428-F6A1-B64B-64B29F23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5E4F-DA5A-41D5-A9CA-C17317B69D28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FA6A6-E569-C206-77DF-9EA37040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1BFD4-B3C4-BD80-F2BE-D7FA91B2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09B9-AC51-4BD3-BB6D-5520DE944B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69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A261F-DD64-AEF2-5CBD-86B7CB74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DF8DA-1A7A-6FB2-FBED-1827A8976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DEC60-9261-38E0-FBC9-3C2102A42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65E4F-DA5A-41D5-A9CA-C17317B69D28}" type="datetimeFigureOut">
              <a:rPr lang="en-CA" smtClean="0"/>
              <a:t>2025-01-06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7E3EB-726B-069F-B1B1-F6EB09F5A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22F6-240B-FF18-DDA2-B32A7107C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909B9-AC51-4BD3-BB6D-5520DE944B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49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A23ED-7D22-9A62-059E-14F5207D5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56" b="21319"/>
          <a:stretch/>
        </p:blipFill>
        <p:spPr>
          <a:xfrm>
            <a:off x="20" y="1734307"/>
            <a:ext cx="12191979" cy="5123692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734306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322FF-7641-C942-0D7A-F2B02526A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60" y="324986"/>
            <a:ext cx="10887846" cy="1409319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5400" b="1" dirty="0"/>
              <a:t>Week 1 – Introduction to Node.JS</a:t>
            </a:r>
            <a:br>
              <a:rPr lang="en-US" sz="5400" b="1" dirty="0"/>
            </a:br>
            <a:r>
              <a:rPr lang="en-US" sz="5400" b="1" dirty="0"/>
              <a:t>(Our Backend for the course)</a:t>
            </a:r>
            <a:endParaRPr lang="en-CA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F879C-2CF9-579B-18FA-B03C0759D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7461" y="6350466"/>
            <a:ext cx="6294519" cy="507533"/>
          </a:xfrm>
        </p:spPr>
        <p:txBody>
          <a:bodyPr anchor="ctr">
            <a:norm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CPAN 212 – Modern Web Technologies – Harman Mann</a:t>
            </a:r>
            <a:endParaRPr lang="en-CA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1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5" name="Rectangle 721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50B47-0073-C65E-701B-0D8AB1FC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2" y="1450655"/>
            <a:ext cx="3518986" cy="3956690"/>
          </a:xfrm>
        </p:spPr>
        <p:txBody>
          <a:bodyPr anchor="ctr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effectLst/>
              </a:rPr>
              <a:t>Node Package Manager (NPM)</a:t>
            </a:r>
            <a:endParaRPr lang="en-CA" sz="5000" dirty="0">
              <a:solidFill>
                <a:schemeClr val="bg1"/>
              </a:solidFill>
            </a:endParaRPr>
          </a:p>
        </p:txBody>
      </p:sp>
      <p:cxnSp>
        <p:nvCxnSpPr>
          <p:cNvPr id="7217" name="Straight Connector 7216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9" name="Straight Connector 7218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10" name="Content Placeholder 2">
            <a:extLst>
              <a:ext uri="{FF2B5EF4-FFF2-40B4-BE49-F238E27FC236}">
                <a16:creationId xmlns:a16="http://schemas.microsoft.com/office/drawing/2014/main" id="{39F85578-0DD8-692C-C3C5-566C0DBD4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19978"/>
              </p:ext>
            </p:extLst>
          </p:nvPr>
        </p:nvGraphicFramePr>
        <p:xfrm>
          <a:off x="5728502" y="685800"/>
          <a:ext cx="58785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74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2CF2A-580F-7B01-E3BF-15545F45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Modules in Node</a:t>
            </a:r>
            <a:endParaRPr lang="en-CA" sz="400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A7780FF9-8967-C514-369A-6521FA068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60619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929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84B05-F8A8-437B-83AA-09D6403B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800101"/>
            <a:ext cx="4605340" cy="7048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ctr">
              <a:spcAft>
                <a:spcPts val="0"/>
              </a:spcAft>
            </a:pPr>
            <a:r>
              <a:rPr lang="en-US" sz="5000" dirty="0">
                <a:solidFill>
                  <a:schemeClr val="bg1"/>
                </a:solidFill>
                <a:effectLst/>
              </a:rPr>
              <a:t>Node Modules</a:t>
            </a:r>
            <a:endParaRPr lang="en-US" sz="5000" dirty="0">
              <a:solidFill>
                <a:schemeClr val="bg1"/>
              </a:solidFill>
            </a:endParaRPr>
          </a:p>
        </p:txBody>
      </p:sp>
      <p:pic>
        <p:nvPicPr>
          <p:cNvPr id="5" name="Picture 4" descr="Microchips on a circuit board">
            <a:extLst>
              <a:ext uri="{FF2B5EF4-FFF2-40B4-BE49-F238E27FC236}">
                <a16:creationId xmlns:a16="http://schemas.microsoft.com/office/drawing/2014/main" id="{741B78D3-4D81-5DE6-BB44-148750ABC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0143" r="23834"/>
          <a:stretch/>
        </p:blipFill>
        <p:spPr>
          <a:xfrm>
            <a:off x="7115177" y="115193"/>
            <a:ext cx="4950618" cy="662761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65C03C-3F17-45DC-A1B9-35ACA4339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4A161CC-6DC5-4863-B213-94529D6E0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80539-CCA3-EF54-24E6-CEC8FCBC31E3}"/>
              </a:ext>
            </a:extLst>
          </p:cNvPr>
          <p:cNvSpPr txBox="1"/>
          <p:nvPr/>
        </p:nvSpPr>
        <p:spPr>
          <a:xfrm>
            <a:off x="446486" y="1620143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 Node Module is like a mini-program, a self-contained piece of code that performs a specific task. It helps keep our code organized and manageable.</a:t>
            </a:r>
          </a:p>
          <a:p>
            <a:endParaRPr lang="en-US" dirty="0">
              <a:solidFill>
                <a:srgbClr val="D1D5DB"/>
              </a:solidFill>
              <a:latin typeface="Söhne"/>
            </a:endParaRPr>
          </a:p>
          <a:p>
            <a:r>
              <a:rPr lang="en-US" dirty="0">
                <a:solidFill>
                  <a:schemeClr val="bg1"/>
                </a:solidFill>
              </a:rPr>
              <a:t>Using a Module: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When we need the tools from our toolbox in another part of our program, we use </a:t>
            </a:r>
            <a:r>
              <a:rPr lang="en-US" b="1" dirty="0">
                <a:solidFill>
                  <a:schemeClr val="bg1"/>
                </a:solidFill>
              </a:rPr>
              <a:t>require()</a:t>
            </a:r>
            <a:r>
              <a:rPr lang="en-US" dirty="0">
                <a:solidFill>
                  <a:schemeClr val="bg1"/>
                </a:solidFill>
              </a:rPr>
              <a:t> to bring in our module. It's like borrowing tools from a friend.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Why Modules Matter: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Clean Organization: Modules keep our code neat and tidy, making it easier to understand.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Easy Reuse: We can share our toolbox (module) with others or use someone else's to save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Maintenance: If we need to update a tool, we only must look in one place.</a:t>
            </a:r>
          </a:p>
        </p:txBody>
      </p:sp>
    </p:spTree>
    <p:extLst>
      <p:ext uri="{BB962C8B-B14F-4D97-AF65-F5344CB8AC3E}">
        <p14:creationId xmlns:p14="http://schemas.microsoft.com/office/powerpoint/2010/main" val="110245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2CF2A-580F-7B01-E3BF-15545F45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Global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7CE51-F7F7-FB10-04A3-6EA711B27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Node includes of modules that are extremely useful as core modules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BE1C6-A214-BBC8-BC57-9AEAA499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758046"/>
            <a:ext cx="7225748" cy="334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6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4A50619B-591A-8BEB-4516-A39CA17E5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89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84B05-F8A8-437B-83AA-09D6403B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Node data types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F0CC-7A3C-2BBD-ACB4-CFDFC118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Same as JavaScript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Primitive: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bg1"/>
                </a:solidFill>
              </a:rPr>
              <a:t>String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bg1"/>
                </a:solidFill>
              </a:rPr>
              <a:t>Numbers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bg1"/>
                </a:solidFill>
              </a:rPr>
              <a:t>Boolean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bg1"/>
                </a:solidFill>
              </a:rPr>
              <a:t>Null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FFDB3-90CA-4118-A580-6773DE2B2531}"/>
              </a:ext>
            </a:extLst>
          </p:cNvPr>
          <p:cNvSpPr txBox="1"/>
          <p:nvPr/>
        </p:nvSpPr>
        <p:spPr>
          <a:xfrm>
            <a:off x="371094" y="4693614"/>
            <a:ext cx="18597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Complex: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bg1"/>
                </a:solidFill>
              </a:rPr>
              <a:t>Object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bg1"/>
                </a:solidFill>
              </a:rPr>
              <a:t>Array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bg1"/>
                </a:solidFill>
              </a:rPr>
              <a:t>Function</a:t>
            </a:r>
            <a:endParaRPr lang="en-CA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2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A13667BD-38FF-57DF-7D3E-D9551D8D4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27" b="-1"/>
          <a:stretch/>
        </p:blipFill>
        <p:spPr>
          <a:xfrm>
            <a:off x="3525280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00A67-83DB-401A-3644-8D182872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1555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The End of the Lecture Section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8AFD-9A1F-7D46-8F71-CFCB49DBEC1B}"/>
              </a:ext>
            </a:extLst>
          </p:cNvPr>
          <p:cNvSpPr txBox="1"/>
          <p:nvPr/>
        </p:nvSpPr>
        <p:spPr>
          <a:xfrm>
            <a:off x="536713" y="2684806"/>
            <a:ext cx="40816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 will cover next: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Install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Setup a GitHub account (for submissions)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Setup a repository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Setup vs code with GitHub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Basic coding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Creating your first server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Next week: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Node modules (FS, path)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Setting up endpoints for a 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Setting up basic webpages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Intro to Express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62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9CED14DB-8389-EBFE-11A0-E5D6A9CE5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71" r="22393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2ADFE-E948-9E9C-1AC5-3035A2C5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049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51EA-0BB0-384A-2C52-97CD8A92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of the slides: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F2538-5EF2-2C8D-A0B7-B52F2D76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for anyone who couldn’t make it to class</a:t>
            </a:r>
          </a:p>
          <a:p>
            <a:r>
              <a:rPr lang="en-US" dirty="0"/>
              <a:t>This will include</a:t>
            </a:r>
            <a:endParaRPr lang="en-CA" dirty="0"/>
          </a:p>
          <a:p>
            <a:pPr lvl="1"/>
            <a:r>
              <a:rPr lang="en-CA" dirty="0"/>
              <a:t>Code snippets (I recommend trying to write them out and running them)</a:t>
            </a:r>
          </a:p>
          <a:p>
            <a:pPr lvl="1"/>
            <a:r>
              <a:rPr lang="en-CA" dirty="0"/>
              <a:t>Modify the code, see what breaks and try learning why it breaks</a:t>
            </a:r>
          </a:p>
          <a:p>
            <a:r>
              <a:rPr lang="en-CA" dirty="0"/>
              <a:t>What isn’t included:</a:t>
            </a:r>
          </a:p>
          <a:p>
            <a:pPr lvl="1"/>
            <a:r>
              <a:rPr lang="en-CA" dirty="0"/>
              <a:t>Installing Node</a:t>
            </a:r>
          </a:p>
          <a:p>
            <a:pPr lvl="1"/>
            <a:r>
              <a:rPr lang="en-CA" dirty="0"/>
              <a:t>Setting up a GitHub account</a:t>
            </a:r>
          </a:p>
          <a:p>
            <a:pPr lvl="1"/>
            <a:r>
              <a:rPr lang="en-CA" dirty="0"/>
              <a:t>Making a private repository for your course </a:t>
            </a:r>
            <a:r>
              <a:rPr lang="en-CA"/>
              <a:t>work submission</a:t>
            </a:r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43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D3A7-1E6A-FBA5-EECA-55F13867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code: Hello world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C5C6F6-520C-F9E9-0A41-FC21DCD7D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78" y="1690688"/>
            <a:ext cx="9602044" cy="492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17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D3A7-1E6A-FBA5-EECA-55F13867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code: Writing functions with arrows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84577-B7B2-1E75-622B-D7D99B45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58166" cy="4852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919410-D3DF-6F33-F327-DF5D22FD5A0E}"/>
              </a:ext>
            </a:extLst>
          </p:cNvPr>
          <p:cNvSpPr txBox="1"/>
          <p:nvPr/>
        </p:nvSpPr>
        <p:spPr>
          <a:xfrm>
            <a:off x="6516914" y="1524000"/>
            <a:ext cx="5109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how we are going to write functions (the bottom example)</a:t>
            </a:r>
          </a:p>
          <a:p>
            <a:endParaRPr lang="en-US" dirty="0"/>
          </a:p>
          <a:p>
            <a:r>
              <a:rPr lang="en-US" dirty="0"/>
              <a:t>We will be using this in the server example to start the server and provide us a message saying it has been started.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440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195C8294-BFC4-2241-EC1E-D246376DF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" r="1" b="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93F67-B472-C0C0-7ACF-56A3DD7C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995777" cy="112471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 will go over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5426-0C4D-D138-2114-7D0F02EC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rtl="0" font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Node.js</a:t>
            </a:r>
          </a:p>
          <a:p>
            <a:pPr rtl="0" font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can Node do</a:t>
            </a:r>
          </a:p>
          <a:p>
            <a:pPr rtl="0" font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Why use Node</a:t>
            </a:r>
          </a:p>
          <a:p>
            <a:pPr rtl="0" font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Package Manager (NPM)</a:t>
            </a:r>
          </a:p>
          <a:p>
            <a:pPr rtl="0" font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Modules</a:t>
            </a:r>
          </a:p>
          <a:p>
            <a:pPr rtl="0" font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Node data types</a:t>
            </a:r>
          </a:p>
        </p:txBody>
      </p:sp>
    </p:spTree>
    <p:extLst>
      <p:ext uri="{BB962C8B-B14F-4D97-AF65-F5344CB8AC3E}">
        <p14:creationId xmlns:p14="http://schemas.microsoft.com/office/powerpoint/2010/main" val="3846543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D3A7-1E6A-FBA5-EECA-55F13867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code: Module -&gt; Its just code in another file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28B33-D895-770C-D6C1-9F794AB5C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86425" cy="4429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208286-1782-648B-EAB0-B566CADAEEC7}"/>
              </a:ext>
            </a:extLst>
          </p:cNvPr>
          <p:cNvSpPr txBox="1"/>
          <p:nvPr/>
        </p:nvSpPr>
        <p:spPr>
          <a:xfrm>
            <a:off x="6894286" y="1690688"/>
            <a:ext cx="49203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file, we have 4 ES6 functions (arrow functions)</a:t>
            </a:r>
          </a:p>
          <a:p>
            <a:endParaRPr lang="en-US" dirty="0"/>
          </a:p>
          <a:p>
            <a:r>
              <a:rPr lang="en-US" dirty="0"/>
              <a:t>The last line, line 14 showcases something called a module. It allows us to call the functions we pass through it in other files </a:t>
            </a:r>
          </a:p>
          <a:p>
            <a:endParaRPr lang="en-US" dirty="0"/>
          </a:p>
          <a:p>
            <a:r>
              <a:rPr lang="en-US" dirty="0" err="1"/>
              <a:t>i.e</a:t>
            </a:r>
            <a:r>
              <a:rPr lang="en-US" dirty="0"/>
              <a:t>: I make a file that handles all my basic math operations, with each function doing one of the basic arithmetic operations (addition, subtraction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 can pass this onto another file and give it the operations</a:t>
            </a:r>
          </a:p>
          <a:p>
            <a:endParaRPr lang="en-US" dirty="0"/>
          </a:p>
          <a:p>
            <a:r>
              <a:rPr lang="en-US" dirty="0"/>
              <a:t>This example will be on the next slide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9602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D3A7-1E6A-FBA5-EECA-55F13867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code: Arithmetic Example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0EE1F-4398-9B52-EAD2-C32A8438A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66"/>
          <a:stretch/>
        </p:blipFill>
        <p:spPr>
          <a:xfrm>
            <a:off x="838200" y="1690688"/>
            <a:ext cx="5010150" cy="4802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2986CA-2D82-FA84-6500-409435804968}"/>
              </a:ext>
            </a:extLst>
          </p:cNvPr>
          <p:cNvSpPr txBox="1"/>
          <p:nvPr/>
        </p:nvSpPr>
        <p:spPr>
          <a:xfrm>
            <a:off x="6284686" y="1690688"/>
            <a:ext cx="501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Aside from forgetting error handling, this is the skeleton of the first file, the arithmetic.js file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1033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D3A7-1E6A-FBA5-EECA-55F13867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5197155"/>
            <a:ext cx="418374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Warm up code: Arithmetic Example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D2D09E-2110-D2CD-777D-76563A5D5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330" cy="4983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092E60-74D5-B540-96C3-87FD0E1D12EF}"/>
              </a:ext>
            </a:extLst>
          </p:cNvPr>
          <p:cNvSpPr txBox="1"/>
          <p:nvPr/>
        </p:nvSpPr>
        <p:spPr>
          <a:xfrm>
            <a:off x="4549140" y="5259773"/>
            <a:ext cx="7299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here is the example. We wrote a file called math.js and called it into our app.js file and are using its functions to help our app with more functionality</a:t>
            </a:r>
          </a:p>
          <a:p>
            <a:endParaRPr lang="en-US" dirty="0"/>
          </a:p>
          <a:p>
            <a:r>
              <a:rPr lang="en-US" dirty="0"/>
              <a:t>That’s what a module is, a file, a file with code to do specific operations and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7825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D3A7-1E6A-FBA5-EECA-55F13867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code: Creating a node server</a:t>
            </a:r>
            <a:br>
              <a:rPr lang="en-US" dirty="0"/>
            </a:br>
            <a:r>
              <a:rPr lang="en-US" dirty="0"/>
              <a:t>Part 1: The bare minimum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11B95-CB36-8B3B-8675-AF9756707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692"/>
          <a:stretch/>
        </p:blipFill>
        <p:spPr>
          <a:xfrm>
            <a:off x="838200" y="1795656"/>
            <a:ext cx="8242257" cy="2063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A69896-6B14-6206-5EDA-3F5BBD3C076E}"/>
              </a:ext>
            </a:extLst>
          </p:cNvPr>
          <p:cNvSpPr txBox="1"/>
          <p:nvPr/>
        </p:nvSpPr>
        <p:spPr>
          <a:xfrm>
            <a:off x="838200" y="4200042"/>
            <a:ext cx="10361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is the bare minimum to get a server up and running. The http module is a built-in module that allows us to create a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assign the </a:t>
            </a:r>
            <a:r>
              <a:rPr lang="en-US" dirty="0" err="1"/>
              <a:t>createServer</a:t>
            </a:r>
            <a:r>
              <a:rPr lang="en-US" dirty="0"/>
              <a:t> to essentially start up an operation node to have our app be available for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“listen” call will up the app into a state of reactive operations, where it waits for something to call to it before doing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Call to 3000, which is called a PORT, is to define an exact location of where we are sending it to -&gt; Think about phone calls/ web domains (next slide for the example)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470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D3A7-1E6A-FBA5-EECA-55F13867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So, the Listener and the Port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14D5A-43B5-C508-1011-F1FB19DD66ED}"/>
              </a:ext>
            </a:extLst>
          </p:cNvPr>
          <p:cNvSpPr txBox="1"/>
          <p:nvPr/>
        </p:nvSpPr>
        <p:spPr>
          <a:xfrm>
            <a:off x="728420" y="2293749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Think about when you make a phone call. We dial a number, it connects to our service provider, and it establishes a connection to the person on the other end. Specifically, the unique number given to them. </a:t>
            </a:r>
          </a:p>
          <a:p>
            <a:endParaRPr lang="en-US" dirty="0"/>
          </a:p>
          <a:p>
            <a:r>
              <a:rPr lang="en-US" dirty="0"/>
              <a:t>Similarly, in web, we call to a specific domain we want to call. We as consumers see something like “youtube.com”, but the way the network and our service providers see it: you want to connect to a specific server/computer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5059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B4-ADAA-6685-B169-0F08A2B7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 swear, the drawings were better in class)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8BCF4-061F-37FE-FC97-89D4C2FB8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94" y="1794386"/>
            <a:ext cx="6362457" cy="41767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FD9777-034E-5048-E743-5CB2637CA651}"/>
              </a:ext>
            </a:extLst>
          </p:cNvPr>
          <p:cNvSpPr txBox="1"/>
          <p:nvPr/>
        </p:nvSpPr>
        <p:spPr>
          <a:xfrm>
            <a:off x="7673009" y="1690688"/>
            <a:ext cx="40949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you as a Client are trying to call someone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dial the number; it goes to our S.P and they find who its going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 about this deeper: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dial the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Hear a dial tone, wait for someone to pickup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receive a response: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They pick up and say hi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They don’t pick up “</a:t>
            </a:r>
            <a:r>
              <a:rPr lang="en-US" dirty="0" err="1"/>
              <a:t>sry</a:t>
            </a:r>
            <a:r>
              <a:rPr lang="en-US" dirty="0"/>
              <a:t> busy”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Their service is down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1497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B4-ADAA-6685-B169-0F08A2B7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 swear, the drawings were better in class)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95035-9E6E-7DC0-82B4-F63C4A268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9" t="798"/>
          <a:stretch/>
        </p:blipFill>
        <p:spPr>
          <a:xfrm>
            <a:off x="576470" y="1490870"/>
            <a:ext cx="6350452" cy="4915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2D8B90-D4E4-B036-F979-11B21547A65D}"/>
              </a:ext>
            </a:extLst>
          </p:cNvPr>
          <p:cNvSpPr txBox="1"/>
          <p:nvPr/>
        </p:nvSpPr>
        <p:spPr>
          <a:xfrm>
            <a:off x="7248939" y="1690688"/>
            <a:ext cx="45189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you as a User trying to access a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enter the domain; it goes to our S.P and they find who its going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 about this deeper </a:t>
            </a:r>
            <a:r>
              <a:rPr lang="en-US" b="1" dirty="0"/>
              <a:t>(the words here matter)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dirty="0">
                <a:solidFill>
                  <a:srgbClr val="FF0000"/>
                </a:solidFill>
              </a:rPr>
              <a:t>request</a:t>
            </a:r>
            <a:r>
              <a:rPr lang="en-US" dirty="0"/>
              <a:t> access to the domain (youtube.com)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wait for it to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receive a </a:t>
            </a:r>
            <a:r>
              <a:rPr lang="en-US" b="1" dirty="0">
                <a:solidFill>
                  <a:srgbClr val="FF0000"/>
                </a:solidFill>
              </a:rPr>
              <a:t>response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Webpage loads </a:t>
            </a:r>
            <a:r>
              <a:rPr lang="en-US" b="1" dirty="0"/>
              <a:t>(OK: 200)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Webpage error </a:t>
            </a:r>
            <a:r>
              <a:rPr lang="en-US" b="1" dirty="0"/>
              <a:t>(ERROR: 404)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Webpage error </a:t>
            </a:r>
            <a:r>
              <a:rPr lang="en-US" b="1" dirty="0"/>
              <a:t>(ERROR: 401)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Server is Down </a:t>
            </a:r>
            <a:r>
              <a:rPr lang="en-US" b="1" dirty="0"/>
              <a:t>(ERROR: 500)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D5C0-DF33-A215-C04A-33D2C6994EF3}"/>
              </a:ext>
            </a:extLst>
          </p:cNvPr>
          <p:cNvSpPr txBox="1"/>
          <p:nvPr/>
        </p:nvSpPr>
        <p:spPr>
          <a:xfrm>
            <a:off x="9980706" y="6470698"/>
            <a:ext cx="221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Might be on your test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2930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F61D-12B2-E4D3-2A9E-85A9440E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server Diagram (A better example in class – broken down by weeks)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F03D6-2ED7-54D1-E9A7-7A963BE66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90688"/>
            <a:ext cx="6189297" cy="4641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9F612F-B1BF-D57B-54D1-8D27AFBE7E57}"/>
              </a:ext>
            </a:extLst>
          </p:cNvPr>
          <p:cNvSpPr txBox="1"/>
          <p:nvPr/>
        </p:nvSpPr>
        <p:spPr>
          <a:xfrm>
            <a:off x="7116417" y="1848678"/>
            <a:ext cx="47972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class we are focusing on code for the backend</a:t>
            </a:r>
          </a:p>
          <a:p>
            <a:endParaRPr lang="en-US" dirty="0"/>
          </a:p>
          <a:p>
            <a:r>
              <a:rPr lang="en-US" dirty="0"/>
              <a:t>I will use HTML, CSS and </a:t>
            </a:r>
            <a:r>
              <a:rPr lang="en-US" dirty="0" err="1"/>
              <a:t>Javascript</a:t>
            </a:r>
            <a:r>
              <a:rPr lang="en-US" dirty="0"/>
              <a:t> for frontend stuff, but for you guys, I want some React for your work (just do some practice)</a:t>
            </a:r>
          </a:p>
          <a:p>
            <a:endParaRPr lang="en-US" dirty="0"/>
          </a:p>
          <a:p>
            <a:r>
              <a:rPr lang="en-US" dirty="0"/>
              <a:t>Most of your marks will be towards the backend stuff</a:t>
            </a:r>
          </a:p>
        </p:txBody>
      </p:sp>
    </p:spTree>
    <p:extLst>
      <p:ext uri="{BB962C8B-B14F-4D97-AF65-F5344CB8AC3E}">
        <p14:creationId xmlns:p14="http://schemas.microsoft.com/office/powerpoint/2010/main" val="2319174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6FA5-ADBB-9029-E8FB-C5175F56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A Node server with some functions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10C18-AF42-5FE3-CA3C-118C740CDD7C}"/>
              </a:ext>
            </a:extLst>
          </p:cNvPr>
          <p:cNvSpPr txBox="1"/>
          <p:nvPr/>
        </p:nvSpPr>
        <p:spPr>
          <a:xfrm>
            <a:off x="838200" y="1690688"/>
            <a:ext cx="103676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Let's make a small, quick little server. It will handle requests, endpoints to specifically: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</a:t>
            </a:r>
            <a:r>
              <a:rPr lang="en-US" dirty="0" err="1"/>
              <a:t>contact_us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 for anything nonexistent in our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(this is more towards next week; I just want to show it in advance)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0151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D867-BE38-728C-7F51-52D26258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538" y="365125"/>
            <a:ext cx="5781261" cy="1325563"/>
          </a:xfrm>
        </p:spPr>
        <p:txBody>
          <a:bodyPr/>
          <a:lstStyle/>
          <a:p>
            <a:r>
              <a:rPr lang="en-US" dirty="0"/>
              <a:t>Here is a server file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FEDA1-E14F-FB7E-EC17-D2402439E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4522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18CB91-B8C6-42F8-1B9C-EFE1769F38CC}"/>
              </a:ext>
            </a:extLst>
          </p:cNvPr>
          <p:cNvSpPr txBox="1"/>
          <p:nvPr/>
        </p:nvSpPr>
        <p:spPr>
          <a:xfrm>
            <a:off x="5711687" y="1690688"/>
            <a:ext cx="57183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we ‘</a:t>
            </a:r>
            <a:r>
              <a:rPr lang="en-US" dirty="0" err="1"/>
              <a:t>createServer</a:t>
            </a:r>
            <a:r>
              <a:rPr lang="en-US" dirty="0"/>
              <a:t>’ we extract the request object (req) and check for the key of </a:t>
            </a:r>
            <a:r>
              <a:rPr lang="en-US" dirty="0" err="1"/>
              <a:t>url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do an if check on the paths we think we need, the ones listed from the last slides, the “endpoints” and we check them off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we get the endpoint, we must send back a res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it out, what happens if we don’t have a response object (res)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happens to the loading page (it should load forever, because its waiting for a response)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get into the keys that exist in the req and res objects in next weeks class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18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icky notes with question marks">
            <a:extLst>
              <a:ext uri="{FF2B5EF4-FFF2-40B4-BE49-F238E27FC236}">
                <a16:creationId xmlns:a16="http://schemas.microsoft.com/office/drawing/2014/main" id="{8F39AA31-832C-0E92-CBDA-44583C70D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84B05-F8A8-437B-83AA-09D6403B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What is NodeJS?</a:t>
            </a:r>
            <a:endParaRPr lang="en-CA" sz="28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33AB2B-9347-C0D8-0ACB-F061E800351D}"/>
              </a:ext>
            </a:extLst>
          </p:cNvPr>
          <p:cNvSpPr txBox="1"/>
          <p:nvPr/>
        </p:nvSpPr>
        <p:spPr>
          <a:xfrm>
            <a:off x="-361888" y="2642631"/>
            <a:ext cx="4448113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marR="0" lvl="0" indent="-22860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Node.js is an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open-source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cross-platform JavaScript runtime built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on Chrome's V8 JavaScript engine. </a:t>
            </a:r>
          </a:p>
          <a:p>
            <a:pPr marL="800100" marR="0" lvl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dirty="0">
              <a:solidFill>
                <a:srgbClr val="D1D5DB"/>
              </a:solidFill>
              <a:latin typeface="Söhne"/>
            </a:endParaRPr>
          </a:p>
          <a:p>
            <a:pPr marL="1028700" marR="0" lvl="0" indent="-22860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It allows developers to run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JavaScript code server-side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enabling the development of scalable and high-performance applications.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7D87AE8-5E1B-547D-6D1E-93067596EDA8}"/>
                  </a:ext>
                </a:extLst>
              </p14:cNvPr>
              <p14:cNvContentPartPr/>
              <p14:nvPr/>
            </p14:nvContentPartPr>
            <p14:xfrm>
              <a:off x="4514148" y="4154591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7D87AE8-5E1B-547D-6D1E-93067596ED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08028" y="414847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5542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9CED14DB-8389-EBFE-11A0-E5D6A9CE5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71" r="22393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2ADFE-E948-9E9C-1AC5-3035A2C5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23" y="1325562"/>
            <a:ext cx="4023360" cy="45373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Questions – I will put this one on Blackboard in a discussion (probably)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197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11F1-D28E-7B46-41AF-8ECB1CA9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extra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A1AF-099C-548B-9104-110A6D3BA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next weeks class, I will start slowly posting YouTube links to material we have covered incase someone needs a different explanation, different examples, or just like watching content on YouTube for explanations.</a:t>
            </a:r>
          </a:p>
          <a:p>
            <a:endParaRPr lang="en-US" dirty="0"/>
          </a:p>
          <a:p>
            <a:r>
              <a:rPr lang="en-US" dirty="0"/>
              <a:t>(Its ok, that’s how I was, I preferred videos from YouTube over lectures most of the time)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0357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4137-EFD4-1A17-45FB-7BD807C5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tutorials talk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28DA-1C6F-FD27-A043-D74ECD14E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2 ways I see people following tutorials.</a:t>
            </a:r>
          </a:p>
          <a:p>
            <a:pPr lvl="1"/>
            <a:r>
              <a:rPr lang="en-US" dirty="0"/>
              <a:t>Blindly following them to complete them, WITHOUT actually understanding what they are</a:t>
            </a:r>
          </a:p>
          <a:p>
            <a:pPr lvl="1"/>
            <a:r>
              <a:rPr lang="en-US" dirty="0"/>
              <a:t>Watching the video for a specific lesson, for a specific thing you needed.</a:t>
            </a:r>
          </a:p>
          <a:p>
            <a:pPr lvl="1"/>
            <a:endParaRPr lang="en-US" dirty="0"/>
          </a:p>
          <a:p>
            <a:r>
              <a:rPr lang="en-US" dirty="0"/>
              <a:t>Here’s my thing about it, you can use tutorials, but if you don’t know what's going on, I don’t know what to mark you for. </a:t>
            </a:r>
          </a:p>
          <a:p>
            <a:pPr lvl="1"/>
            <a:r>
              <a:rPr lang="en-US" dirty="0"/>
              <a:t>(I bring this back to a game development example -&gt; go through tutorials for specific features to build your game)</a:t>
            </a:r>
          </a:p>
          <a:p>
            <a:pPr lvl="2"/>
            <a:r>
              <a:rPr lang="en-US" dirty="0"/>
              <a:t>How to move</a:t>
            </a:r>
          </a:p>
          <a:p>
            <a:pPr lvl="2"/>
            <a:r>
              <a:rPr lang="en-US" dirty="0"/>
              <a:t>How to make an enemy</a:t>
            </a:r>
          </a:p>
        </p:txBody>
      </p:sp>
    </p:spTree>
    <p:extLst>
      <p:ext uri="{BB962C8B-B14F-4D97-AF65-F5344CB8AC3E}">
        <p14:creationId xmlns:p14="http://schemas.microsoft.com/office/powerpoint/2010/main" val="154084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84B05-F8A8-437B-83AA-09D6403B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dirty="0">
                <a:solidFill>
                  <a:schemeClr val="bg1"/>
                </a:solidFill>
              </a:rPr>
              <a:t>A bit of History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0F5F60-8A94-58BC-975B-8C545D94F95D}"/>
              </a:ext>
            </a:extLst>
          </p:cNvPr>
          <p:cNvSpPr txBox="1"/>
          <p:nvPr/>
        </p:nvSpPr>
        <p:spPr>
          <a:xfrm>
            <a:off x="1" y="1909191"/>
            <a:ext cx="5484282" cy="4291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028700" marR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</a:rPr>
              <a:t>Built on the V8 JavaScript engine</a:t>
            </a:r>
          </a:p>
          <a:p>
            <a:pPr marL="1371600" marR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</a:rPr>
              <a:t>What is V8</a:t>
            </a:r>
          </a:p>
          <a:p>
            <a:pPr marL="1714500" marR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</a:rPr>
              <a:t>What's the most popular browser right now? -&gt; Chrome</a:t>
            </a:r>
          </a:p>
          <a:p>
            <a:pPr marL="1371600" marR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</a:rPr>
              <a:t>JS runs on chrome as V8, and because it was so popular and fast people continued to develop for it and it evolved into Node JS</a:t>
            </a:r>
          </a:p>
          <a:p>
            <a:pPr marL="1143000" marR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1143000" marR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chemeClr val="bg1"/>
              </a:solidFill>
              <a:effectLst/>
            </a:endParaRPr>
          </a:p>
          <a:p>
            <a:pPr marL="1143000" marR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1143000" marR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1143000" marR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1143000" marR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Node can run on Windows, Mac OS, Linux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ticky notes with question marks">
            <a:extLst>
              <a:ext uri="{FF2B5EF4-FFF2-40B4-BE49-F238E27FC236}">
                <a16:creationId xmlns:a16="http://schemas.microsoft.com/office/drawing/2014/main" id="{8F39AA31-832C-0E92-CBDA-44583C70D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24" r="22422" b="-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7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6341A9C0-DA6F-6F35-A3E8-EE93F6B88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21" r="4506" b="-1"/>
          <a:stretch/>
        </p:blipFill>
        <p:spPr>
          <a:xfrm>
            <a:off x="3952874" y="10"/>
            <a:ext cx="823912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84B05-F8A8-437B-83AA-09D6403B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15679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Can Node Do?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EFF73-2019-92FC-EA60-6C526EB8C073}"/>
              </a:ext>
            </a:extLst>
          </p:cNvPr>
          <p:cNvSpPr txBox="1"/>
          <p:nvPr/>
        </p:nvSpPr>
        <p:spPr>
          <a:xfrm>
            <a:off x="477981" y="3429000"/>
            <a:ext cx="44464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Generate dynamic page content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CRUD operations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Collect and parse Data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Create CLI applications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Install packages using a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69784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undefined">
            <a:extLst>
              <a:ext uri="{FF2B5EF4-FFF2-40B4-BE49-F238E27FC236}">
                <a16:creationId xmlns:a16="http://schemas.microsoft.com/office/drawing/2014/main" id="{9BB781EA-B953-6E88-DAD6-5E87E07A4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9610"/>
          <a:stretch/>
        </p:blipFill>
        <p:spPr bwMode="auto">
          <a:xfrm>
            <a:off x="4255764" y="1161288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84B05-F8A8-437B-83AA-09D6403B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724656" cy="916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Why Do We Use Node?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E6450-DF16-DFB4-89C9-D136888DAA47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Built for reliability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Non-Blocking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Event Driven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Asynchronous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Same Language on Front End and Back End</a:t>
            </a:r>
          </a:p>
        </p:txBody>
      </p:sp>
    </p:spTree>
    <p:extLst>
      <p:ext uri="{BB962C8B-B14F-4D97-AF65-F5344CB8AC3E}">
        <p14:creationId xmlns:p14="http://schemas.microsoft.com/office/powerpoint/2010/main" val="277860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3" name="Rectangle 617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50B47-0073-C65E-701B-0D8AB1FC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Non-Blocking and Event Driven</a:t>
            </a:r>
            <a:endParaRPr lang="en-CA" sz="3800">
              <a:solidFill>
                <a:schemeClr val="bg1"/>
              </a:solidFill>
            </a:endParaRPr>
          </a:p>
        </p:txBody>
      </p:sp>
      <p:cxnSp>
        <p:nvCxnSpPr>
          <p:cNvPr id="6174" name="Straight Connector 617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2B6D-6A2D-E7F2-2E30-C8DF4C84F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Node.js uses a non-blocking, event-driven architecture that allows it to handle concurrent requests efficiently.</a:t>
            </a:r>
          </a:p>
          <a:p>
            <a:r>
              <a:rPr lang="en-US" sz="2000" dirty="0">
                <a:solidFill>
                  <a:schemeClr val="bg1"/>
                </a:solidFill>
              </a:rPr>
              <a:t>Unlike traditional blocking I/O, Node.js enables the server to continue processing other tasks while waiting for I/O operations to complete.</a:t>
            </a:r>
            <a:endParaRPr lang="en-CA" sz="2000" dirty="0">
              <a:solidFill>
                <a:schemeClr val="bg1"/>
              </a:solidFill>
            </a:endParaRPr>
          </a:p>
        </p:txBody>
      </p:sp>
      <p:cxnSp>
        <p:nvCxnSpPr>
          <p:cNvPr id="6175" name="Straight Connector 617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BCE639D6-C7A1-7769-771D-9BF5BBB77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5853" y="1887814"/>
            <a:ext cx="5666547" cy="366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368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Rectangle 412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50B47-0073-C65E-701B-0D8AB1FC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Asynchronous</a:t>
            </a:r>
            <a:endParaRPr lang="en-CA" sz="3800">
              <a:solidFill>
                <a:schemeClr val="bg1"/>
              </a:solidFill>
            </a:endParaRPr>
          </a:p>
        </p:txBody>
      </p:sp>
      <p:cxnSp>
        <p:nvCxnSpPr>
          <p:cNvPr id="4128" name="Straight Connector 412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2B6D-6A2D-E7F2-2E30-C8DF4C84F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Node.js is designed for asynchronous programming, allowing tasks to be executed concurrently without waiting for the completion of each operation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This enhances performance by avoiding idle time during I/O operations.</a:t>
            </a:r>
            <a:endParaRPr lang="en-CA" sz="2000" dirty="0">
              <a:solidFill>
                <a:schemeClr val="bg1"/>
              </a:solidFill>
            </a:endParaRPr>
          </a:p>
        </p:txBody>
      </p:sp>
      <p:cxnSp>
        <p:nvCxnSpPr>
          <p:cNvPr id="4130" name="Straight Connector 412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undefined">
            <a:extLst>
              <a:ext uri="{FF2B5EF4-FFF2-40B4-BE49-F238E27FC236}">
                <a16:creationId xmlns:a16="http://schemas.microsoft.com/office/drawing/2014/main" id="{4785CDDF-0903-EDAE-A31D-CD40021D9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9228" y="2245578"/>
            <a:ext cx="5666547" cy="297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29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0" name="Rectangle 719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50B47-0073-C65E-701B-0D8AB1FC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Why MERN</a:t>
            </a:r>
            <a:endParaRPr lang="en-CA" sz="3800" dirty="0">
              <a:solidFill>
                <a:schemeClr val="bg1"/>
              </a:solidFill>
            </a:endParaRPr>
          </a:p>
        </p:txBody>
      </p:sp>
      <p:cxnSp>
        <p:nvCxnSpPr>
          <p:cNvPr id="7204" name="Straight Connector 720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2B6D-6A2D-E7F2-2E30-C8DF4C84F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Same Language – that’s it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Instead of tossing multiple languages at you, we will be using 1 in this class</a:t>
            </a:r>
            <a:endParaRPr lang="en-CA" sz="16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(You could use this courses server for any apps you make in other classes, just find a purpose – </a:t>
            </a:r>
            <a:r>
              <a:rPr lang="en-CA" sz="2000" dirty="0" err="1">
                <a:solidFill>
                  <a:schemeClr val="bg1"/>
                </a:solidFill>
              </a:rPr>
              <a:t>i.e</a:t>
            </a:r>
            <a:r>
              <a:rPr lang="en-CA" sz="2000" dirty="0">
                <a:solidFill>
                  <a:schemeClr val="bg1"/>
                </a:solidFill>
              </a:rPr>
              <a:t> React Native class)</a:t>
            </a:r>
          </a:p>
          <a:p>
            <a:r>
              <a:rPr lang="en-CA" sz="2000" dirty="0">
                <a:solidFill>
                  <a:schemeClr val="bg1"/>
                </a:solidFill>
              </a:rPr>
              <a:t>A server for a mobile app, for example</a:t>
            </a:r>
          </a:p>
          <a:p>
            <a:r>
              <a:rPr lang="en-CA" sz="2000" dirty="0">
                <a:solidFill>
                  <a:schemeClr val="bg1"/>
                </a:solidFill>
              </a:rPr>
              <a:t>A server for a game</a:t>
            </a:r>
          </a:p>
        </p:txBody>
      </p:sp>
      <p:cxnSp>
        <p:nvCxnSpPr>
          <p:cNvPr id="7208" name="Straight Connector 7207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ail JSON - Imgflip">
            <a:extLst>
              <a:ext uri="{FF2B5EF4-FFF2-40B4-BE49-F238E27FC236}">
                <a16:creationId xmlns:a16="http://schemas.microsoft.com/office/drawing/2014/main" id="{3E30E463-9D5D-7CEF-0D4C-1D2C4D876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" t="9091" r="13546"/>
          <a:stretch/>
        </p:blipFill>
        <p:spPr bwMode="auto">
          <a:xfrm>
            <a:off x="6066456" y="1491800"/>
            <a:ext cx="5666547" cy="448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31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778481-994c-4aeb-999f-b6f9d8e73d2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C25F5E2C8DE74D84E0FE200EACB0AB" ma:contentTypeVersion="7" ma:contentTypeDescription="Create a new document." ma:contentTypeScope="" ma:versionID="96a0adefc6a2f3561f5ab557c27efc08">
  <xsd:schema xmlns:xsd="http://www.w3.org/2001/XMLSchema" xmlns:xs="http://www.w3.org/2001/XMLSchema" xmlns:p="http://schemas.microsoft.com/office/2006/metadata/properties" xmlns:ns3="c8778481-994c-4aeb-999f-b6f9d8e73d20" xmlns:ns4="c6043c87-4915-403e-8b19-4c0573d7fd86" targetNamespace="http://schemas.microsoft.com/office/2006/metadata/properties" ma:root="true" ma:fieldsID="8738ce2c6d347a8302ac4a3deaaaa86a" ns3:_="" ns4:_="">
    <xsd:import namespace="c8778481-994c-4aeb-999f-b6f9d8e73d20"/>
    <xsd:import namespace="c6043c87-4915-403e-8b19-4c0573d7fd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778481-994c-4aeb-999f-b6f9d8e73d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043c87-4915-403e-8b19-4c0573d7fd8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8A4941-0A7B-4DBB-BB2E-9AFD6C6726E2}">
  <ds:schemaRefs>
    <ds:schemaRef ds:uri="http://schemas.microsoft.com/office/2006/documentManagement/types"/>
    <ds:schemaRef ds:uri="http://schemas.microsoft.com/office/infopath/2007/PartnerControls"/>
    <ds:schemaRef ds:uri="c8778481-994c-4aeb-999f-b6f9d8e73d20"/>
    <ds:schemaRef ds:uri="http://purl.org/dc/terms/"/>
    <ds:schemaRef ds:uri="http://schemas.microsoft.com/office/2006/metadata/properties"/>
    <ds:schemaRef ds:uri="http://purl.org/dc/elements/1.1/"/>
    <ds:schemaRef ds:uri="c6043c87-4915-403e-8b19-4c0573d7fd86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8BF7C01-D937-48CF-8D85-0AC3231EAB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267353-D9AA-479E-8F69-EC156DEC9B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778481-994c-4aeb-999f-b6f9d8e73d20"/>
    <ds:schemaRef ds:uri="c6043c87-4915-403e-8b19-4c0573d7fd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1862</Words>
  <Application>Microsoft Office PowerPoint</Application>
  <PresentationFormat>Widescreen</PresentationFormat>
  <Paragraphs>215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Söhne</vt:lpstr>
      <vt:lpstr>Office Theme</vt:lpstr>
      <vt:lpstr>Week 1 – Introduction to Node.JS (Our Backend for the course)</vt:lpstr>
      <vt:lpstr>What we will go over</vt:lpstr>
      <vt:lpstr>What is NodeJS?</vt:lpstr>
      <vt:lpstr>A bit of History</vt:lpstr>
      <vt:lpstr>What Can Node Do?</vt:lpstr>
      <vt:lpstr>Why Do We Use Node?</vt:lpstr>
      <vt:lpstr>Non-Blocking and Event Driven</vt:lpstr>
      <vt:lpstr>Asynchronous</vt:lpstr>
      <vt:lpstr>Why MERN</vt:lpstr>
      <vt:lpstr>Node Package Manager (NPM)</vt:lpstr>
      <vt:lpstr>Modules in Node</vt:lpstr>
      <vt:lpstr>Node Modules</vt:lpstr>
      <vt:lpstr>Global Modules</vt:lpstr>
      <vt:lpstr>Node data types</vt:lpstr>
      <vt:lpstr>The End of the Lecture Section</vt:lpstr>
      <vt:lpstr>Questions</vt:lpstr>
      <vt:lpstr>The rest of the slides:</vt:lpstr>
      <vt:lpstr>Warm up code: Hello world</vt:lpstr>
      <vt:lpstr>Warm up code: Writing functions with arrows</vt:lpstr>
      <vt:lpstr>Warm up code: Module -&gt; Its just code in another file</vt:lpstr>
      <vt:lpstr>Warm up code: Arithmetic Example</vt:lpstr>
      <vt:lpstr>Warm up code: Arithmetic Example</vt:lpstr>
      <vt:lpstr>Warm up code: Creating a node server Part 1: The bare minimum</vt:lpstr>
      <vt:lpstr>Warm up: So, the Listener and the Port</vt:lpstr>
      <vt:lpstr>(I swear, the drawings were better in class)</vt:lpstr>
      <vt:lpstr>(I swear, the drawings were better in class)</vt:lpstr>
      <vt:lpstr>The web server Diagram (A better example in class – broken down by weeks)</vt:lpstr>
      <vt:lpstr>Now, A Node server with some functions</vt:lpstr>
      <vt:lpstr>Here is a server file</vt:lpstr>
      <vt:lpstr>Questions – I will put this one on Blackboard in a discussion (probably)</vt:lpstr>
      <vt:lpstr>A little extra</vt:lpstr>
      <vt:lpstr>The tutorials talk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Introduction to Node.JS</dc:title>
  <dc:creator>Harman Mann</dc:creator>
  <cp:lastModifiedBy>Harman Mann</cp:lastModifiedBy>
  <cp:revision>4</cp:revision>
  <dcterms:created xsi:type="dcterms:W3CDTF">2024-01-07T23:34:07Z</dcterms:created>
  <dcterms:modified xsi:type="dcterms:W3CDTF">2025-01-06T23:37:26Z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0x010100C0C25F5E2C8DE74D84E0FE200EACB0AB</vt:lpwstr>
  </property>
</Properties>
</file>