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00" r:id="rId1"/>
  </p:sldMasterIdLst>
  <p:notesMasterIdLst>
    <p:notesMasterId r:id="rId8"/>
  </p:notesMasterIdLst>
  <p:handoutMasterIdLst>
    <p:handoutMasterId r:id="rId9"/>
  </p:handoutMasterIdLst>
  <p:sldIdLst>
    <p:sldId id="256" r:id="rId2"/>
    <p:sldId id="407" r:id="rId3"/>
    <p:sldId id="410" r:id="rId4"/>
    <p:sldId id="409" r:id="rId5"/>
    <p:sldId id="408" r:id="rId6"/>
    <p:sldId id="411" r:id="rId7"/>
  </p:sldIdLst>
  <p:sldSz cx="6858000" cy="9906000" type="A4"/>
  <p:notesSz cx="6669088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나눔고딕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  <p15:guide id="3" pos="981">
          <p15:clr>
            <a:srgbClr val="A4A3A4"/>
          </p15:clr>
        </p15:guide>
        <p15:guide id="4" pos="39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0000"/>
    <a:srgbClr val="FFFF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3" autoAdjust="0"/>
    <p:restoredTop sz="94660"/>
  </p:normalViewPr>
  <p:slideViewPr>
    <p:cSldViewPr>
      <p:cViewPr>
        <p:scale>
          <a:sx n="75" d="100"/>
          <a:sy n="75" d="100"/>
        </p:scale>
        <p:origin x="2434" y="-912"/>
      </p:cViewPr>
      <p:guideLst>
        <p:guide orient="horz" pos="3120"/>
        <p:guide pos="2160"/>
        <p:guide pos="981"/>
        <p:guide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90" y="-102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463E3CEF-D67F-4043-89EB-C4CD74D7034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2728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4:14:4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91 644 24575,'-8'-11'0,"1"1"0,0-2 0,0 1 0,1-1 0,1 0 0,0 0 0,1 0 0,-6-26 0,7 27 0,-6-24 0,-7-51 0,14 71 0,1 0 0,1 0 0,0 0 0,1-1 0,0 1 0,4-15 0,-4 24 0,1 1 0,0-1 0,0 0 0,1 1 0,0-1 0,0 1 0,0 0 0,0 0 0,1 0 0,0 0 0,0 1 0,0 0 0,8-6 0,-4 4 0,0 0 0,1 1 0,0 0 0,0 1 0,0 0 0,0 0 0,16-3 0,0 2 0,1 1 0,-1 1 0,1 2 0,0 0 0,38 5 0,-49-3 0,-1 1 0,1 0 0,-1 1 0,0 1 0,0 1 0,0 0 0,0 0 0,-1 1 0,0 1 0,0 1 0,-1-1 0,1 2 0,-2 0 0,1 0 0,-2 1 0,1 1 0,-1-1 0,-1 2 0,0-1 0,12 22 0,-19-30 0,1 1 0,-1 0 0,-1 0 0,1 0 0,-1 0 0,1 0 0,-1 0 0,0 1 0,-1-1 0,1 0 0,-1 0 0,0 1 0,0-1 0,0 0 0,0 1 0,-1-1 0,0 0 0,0 0 0,0 1 0,0-1 0,-1 0 0,1 0 0,-1 0 0,0-1 0,-1 1 0,1 0 0,0-1 0,-1 1 0,0-1 0,0 0 0,-6 5 0,1-2 0,1-1 0,-2 0 0,1 0 0,0-1 0,-1 0 0,0 0 0,0-1 0,0 0 0,0-1 0,0 0 0,-1-1 0,1 1 0,-15-1 0,19-2 0,0 1 0,0-1 0,0 0 0,0 0 0,0-1 0,0 1 0,1-1 0,-1 0 0,1-1 0,-1 1 0,1-1 0,0 1 0,0-1 0,0-1 0,0 1 0,0 0 0,1-1 0,-1 0 0,1 0 0,0 0 0,0 0 0,1 0 0,-1-1 0,1 1 0,-2-8 0,-3-4 0,2 0 0,0 0 0,1-1 0,1 0 0,0 0 0,0-20 0,2 24 0,1 0 0,0 0 0,1 1 0,0-1 0,1 0 0,5-16 0,-5 22 0,1-1 0,1 1 0,-1 0 0,1 0 0,1 0 0,-1 0 0,1 1 0,0 0 0,1 0 0,-1 0 0,10-7 0,-5 5 12,0 0 0,1 1 0,0 0 0,1 1 0,-1 0 0,1 1 0,1 0 0,-1 1 0,20-5 0,-14 7-224,0-1 0,0 2 0,0 1-1,0 0 1,1 1 0,22 4 0,13 6-6614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4:14:5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91 644 24575,'-8'-11'0,"1"1"0,0-2 0,0 1 0,1-1 0,1 0 0,0 0 0,1 0 0,-6-26 0,7 27 0,-6-24 0,-7-51 0,14 71 0,1 0 0,1 0 0,0 0 0,1-1 0,0 1 0,4-15 0,-4 24 0,1 1 0,0-1 0,0 0 0,1 1 0,0-1 0,0 1 0,0 0 0,0 0 0,1 0 0,0 0 0,0 1 0,0 0 0,8-6 0,-4 4 0,0 0 0,1 1 0,0 0 0,0 1 0,0 0 0,0 0 0,16-3 0,0 2 0,1 1 0,-1 1 0,1 2 0,0 0 0,38 5 0,-49-3 0,-1 1 0,1 0 0,-1 1 0,0 1 0,0 1 0,0 0 0,0 0 0,-1 1 0,0 1 0,0 1 0,-1-1 0,1 2 0,-2 0 0,1 0 0,-2 1 0,1 1 0,-1-1 0,-1 2 0,0-1 0,12 22 0,-19-30 0,1 1 0,-1 0 0,-1 0 0,1 0 0,-1 0 0,1 0 0,-1 0 0,0 1 0,-1-1 0,1 0 0,-1 0 0,0 1 0,0-1 0,0 0 0,0 1 0,-1-1 0,0 0 0,0 0 0,0 1 0,0-1 0,-1 0 0,1 0 0,-1 0 0,0-1 0,-1 1 0,1 0 0,0-1 0,-1 1 0,0-1 0,0 0 0,-6 5 0,1-2 0,1-1 0,-2 0 0,1 0 0,0-1 0,-1 0 0,0 0 0,0-1 0,0 0 0,0-1 0,0 0 0,-1-1 0,1 1 0,-15-1 0,19-2 0,0 1 0,0-1 0,0 0 0,0 0 0,0-1 0,0 1 0,1-1 0,-1 0 0,1-1 0,-1 1 0,1-1 0,0 1 0,0-1 0,0-1 0,0 1 0,0 0 0,1-1 0,-1 0 0,1 0 0,0 0 0,0 0 0,1 0 0,-1-1 0,1 1 0,-2-8 0,-3-4 0,2 0 0,0 0 0,1-1 0,1 0 0,0 0 0,0-20 0,2 24 0,1 0 0,0 0 0,1 1 0,0-1 0,1 0 0,5-16 0,-5 22 0,1-1 0,1 1 0,-1 0 0,1 0 0,1 0 0,-1 0 0,1 1 0,0 0 0,1 0 0,-1 0 0,10-7 0,-5 5 12,0 0 0,1 1 0,0 0 0,1 1 0,-1 0 0,1 1 0,1 0 0,-1 1 0,20-5 0,-14 7-224,0-1 0,0 2 0,0 1-1,0 0 1,1 1 0,22 4 0,13 6-6614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4:17:40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24575,'-1'0'0,"1"1"0,-1-1 0,1 0 0,0 1 0,-1-1 0,1 1 0,-1-1 0,1 0 0,-1 1 0,1-1 0,0 1 0,0 0 0,-1-1 0,1 1 0,0-1 0,0 1 0,-1-1 0,1 1 0,0 0 0,0-1 0,0 1 0,0-1 0,0 1 0,0 0 0,0-1 0,0 1 0,0-1 0,0 1 0,1 0 0,2 24 0,5-2 0,2-1 0,0 0 0,2 0 0,0-1 0,20 24 0,-3-1 0,5 8-969,2-2 0,3-1 0,2-2 0,1-2 0,3-2-1,50 38 1,-86-75 954,0 0-1,1 0 0,0 0 1,0-2-1,0 1 0,1-1 1,-1-1-1,1 1 0,0-2 1,0 0-1,0 0 1,0-1-1,1 0 0,15-2 1,1 0-1158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4:17:40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24575,'5'24'0,"1"32"0,0 21 0,-1 2 0,-2-8 0,9-6 0,2-14-8191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4:17:42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24575,'5'0'0,"6"0"0,11 5 0,11 1 0,15 5 0,4 1 0,2-3 0,-3-1 0,-5-4 0,-11-1-8191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4:18:01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24575,'-1'0'0,"1"1"0,-1-1 0,1 0 0,0 1 0,-1-1 0,1 1 0,-1-1 0,1 0 0,-1 1 0,1-1 0,0 1 0,0 0 0,-1-1 0,1 1 0,0-1 0,0 1 0,-1-1 0,1 1 0,0 0 0,0-1 0,0 1 0,0-1 0,0 1 0,0 0 0,0-1 0,0 1 0,0-1 0,0 1 0,1 0 0,2 24 0,5-2 0,2-1 0,0 0 0,2 0 0,0-1 0,20 24 0,-3-1 0,5 8-969,2-2 0,3-1 0,2-2 0,1-2 0,3-2-1,50 38 1,-86-75 954,0 0-1,1 0 0,0 0 1,0-2-1,0 1 0,1-1 1,-1-1-1,1 1 0,0-2 1,0 0-1,0 0 1,0-1-1,1 0 0,15-2 1,1 0-1158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4:18:01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24575,'5'24'0,"1"32"0,0 21 0,-1 2 0,-2-8 0,9-6 0,2-14-8191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4:18:01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24575,'5'0'0,"6"0"0,11 5 0,11 1 0,15 5 0,4 1 0,2-3 0,-3-1 0,-5-4 0,-11-1-8191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4:20:0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91 644 24575,'-8'-11'0,"1"1"0,0-2 0,1 1 0,0-1 0,1 0 0,0 0 0,1 0 0,-6-26 0,7 27 0,-6-24 0,-7-51 0,14 71 0,1 0 0,0 0 0,1 0 0,1-1 0,1 1 0,2-15 0,-2 24 0,0 1 0,0-1 0,0 0 0,1 1 0,-1-1 0,1 1 0,0 0 0,1 0 0,0 0 0,-1 0 0,1 1 0,1 0 0,6-6 0,-3 4 0,1 0 0,-1 1 0,1 0 0,0 1 0,0 0 0,1 0 0,14-3 0,2 2 0,-1 1 0,1 1 0,0 2 0,-1 0 0,40 5 0,-51-3 0,1 1 0,-1 0 0,1 1 0,-1 1 0,0 1 0,0 0 0,-1 0 0,1 1 0,-1 1 0,0 1 0,-1-1 0,0 2 0,0 0 0,-1 0 0,0 1 0,-1 1 0,0-1 0,0 2 0,-1-1 0,12 22 0,-19-30 0,0 1 0,0 0 0,0 0 0,0 0 0,-1 0 0,0 0 0,0 0 0,0 1 0,0-1 0,-1 0 0,1 0 0,-1 1 0,0-1 0,0 0 0,-1 1 0,1-1 0,-1 0 0,0 0 0,0 1 0,-1-1 0,1 0 0,-1 0 0,0 0 0,0-1 0,0 1 0,0 0 0,-1-1 0,0 1 0,1-1 0,-1 0 0,-6 5 0,1-2 0,0-1 0,0 0 0,0 0 0,-1-1 0,1 0 0,-1 0 0,0-1 0,0 0 0,0-1 0,-1 0 0,1-1 0,0 1 0,-15-1 0,18-2 0,1 1 0,0-1 0,1 0 0,-1 0 0,0-1 0,0 1 0,0-1 0,1 0 0,-1-1 0,1 1 0,-1-1 0,1 1 0,0-1 0,0-1 0,0 1 0,1 0 0,-1-1 0,1 0 0,0 0 0,0 0 0,0 0 0,0 0 0,1-1 0,0 1 0,-3-8 0,-1-4 0,0 0 0,2 0 0,0-1 0,0 0 0,2 0 0,-2-20 0,4 24 0,-1 0 0,2 0 0,-1 1 0,2-1 0,0 0 0,4-16 0,-3 22 0,0-1 0,0 1 0,1 0 0,0 0 0,0 0 0,1 0 0,0 1 0,0 0 0,0 0 0,1 0 0,8-7 0,-4 5 12,1 0 0,0 1 0,0 0 0,0 1 0,1 0 0,0 1 0,0 0 0,1 1 0,19-5 0,-14 7-224,0-1 0,0 2 0,0 1-1,0 0 1,0 1 0,24 4 0,12 6-6614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7875" y="744538"/>
            <a:ext cx="25781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6463"/>
            <a:ext cx="4887912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 defTabSz="912813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29" charset="-127"/>
                <a:ea typeface="굴림" pitchFamily="2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518648C6-9665-4F8C-BEB3-5E8342D0AF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0134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41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41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41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41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pitchFamily="41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93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623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586913"/>
            <a:ext cx="6858000" cy="319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260350" y="179388"/>
            <a:ext cx="63007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60350" y="930275"/>
            <a:ext cx="6183313" cy="841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1" name="TextBox 9"/>
          <p:cNvSpPr txBox="1">
            <a:spLocks noChangeArrowheads="1"/>
          </p:cNvSpPr>
          <p:nvPr/>
        </p:nvSpPr>
        <p:spPr bwMode="auto">
          <a:xfrm>
            <a:off x="115888" y="9574213"/>
            <a:ext cx="720725" cy="2746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1pPr>
            <a:lvl2pPr marL="37931725" indent="-37474525" eaLnBrk="0" hangingPunct="0"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나눔고딕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fld id="{3829AF6B-8FF1-4F8D-B957-3D8F27F5E9CF}" type="slidenum">
              <a:rPr lang="ko-KR" altLang="en-US" sz="900" smtClean="0">
                <a:ea typeface="나눔고딕" pitchFamily="50" charset="-127"/>
              </a:rPr>
              <a:pPr eaLnBrk="1" latinLnBrk="1" hangingPunct="1">
                <a:lnSpc>
                  <a:spcPct val="15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t>‹#›</a:t>
            </a:fld>
            <a:endParaRPr lang="ko-KR" altLang="en-US" sz="900"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0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맑은 고딕" pitchFamily="41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41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41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41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itchFamily="41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514350" indent="-51435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맑은 고딕" panose="020B0503020000020004" pitchFamily="50" charset="-127"/>
        <a:buAutoNum type="arabicPeriod"/>
        <a:defRPr sz="1600" kern="1200">
          <a:solidFill>
            <a:schemeClr val="tx1"/>
          </a:solidFill>
          <a:latin typeface="+mn-lt"/>
          <a:ea typeface="+mn-ea"/>
          <a:cs typeface="맑은 고딕" pitchFamily="41" charset="-127"/>
        </a:defRPr>
      </a:lvl1pPr>
      <a:lvl2pPr marL="742950" indent="-28575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맑은 고딕" pitchFamily="41" charset="-127"/>
        </a:defRPr>
      </a:lvl2pPr>
      <a:lvl3pPr marL="1143000" indent="-2286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맑은 고딕" pitchFamily="41" charset="-127"/>
        </a:defRPr>
      </a:lvl3pPr>
      <a:lvl4pPr marL="1600200" indent="-2286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맑은 고딕" pitchFamily="41" charset="-127"/>
        </a:defRPr>
      </a:lvl4pPr>
      <a:lvl5pPr marL="2057400" indent="-2286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맑은 고딕" pitchFamily="41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8.xml"/><Relationship Id="rId3" Type="http://schemas.openxmlformats.org/officeDocument/2006/relationships/image" Target="../media/image2.png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1773238" y="1065213"/>
            <a:ext cx="4751387" cy="7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>
            <a:spLocks noGrp="1"/>
          </p:cNvSpPr>
          <p:nvPr>
            <p:ph type="title" idx="4294967295"/>
          </p:nvPr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ko-KR" altLang="en-US" b="1" dirty="0">
                <a:solidFill>
                  <a:schemeClr val="bg1"/>
                </a:solidFill>
                <a:latin typeface="+mn-ea"/>
                <a:ea typeface="Malgun Gothic"/>
                <a:cs typeface="Malgun Gothic"/>
                <a:sym typeface="Malgun Gothic"/>
              </a:rPr>
              <a:t>숫자 뒤집기</a:t>
            </a:r>
            <a:endParaRPr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200025" y="1050925"/>
            <a:ext cx="1487488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Background</a:t>
            </a:r>
            <a:endParaRPr sz="1600" b="1" i="0" u="none" strike="noStrike" cap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200024" y="2011363"/>
            <a:ext cx="121275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출제 의도</a:t>
            </a:r>
            <a:endParaRPr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782763" y="2049463"/>
            <a:ext cx="4751387" cy="671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ko-KR" altLang="en-US" sz="1200" b="0" i="0" dirty="0">
                <a:solidFill>
                  <a:srgbClr val="24292E"/>
                </a:solidFill>
                <a:effectLst/>
                <a:latin typeface="Menlo"/>
              </a:rPr>
              <a:t>숫자를 변형하는 과정에서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Menlo"/>
              </a:rPr>
              <a:t>, </a:t>
            </a:r>
            <a:r>
              <a:rPr lang="ko-KR" altLang="en-US" sz="1200" b="0" i="0" dirty="0">
                <a:solidFill>
                  <a:srgbClr val="24292E"/>
                </a:solidFill>
                <a:effectLst/>
                <a:latin typeface="Menlo"/>
              </a:rPr>
              <a:t>생성할 수 있는 수의 범위를 </a:t>
            </a:r>
            <a:br>
              <a:rPr lang="en-US" altLang="ko-KR" sz="1200" dirty="0">
                <a:solidFill>
                  <a:srgbClr val="24292E"/>
                </a:solidFill>
                <a:latin typeface="Menlo"/>
              </a:rPr>
            </a:br>
            <a:r>
              <a:rPr lang="ko-KR" altLang="en-US" sz="1200" b="0" i="0" dirty="0">
                <a:solidFill>
                  <a:srgbClr val="24292E"/>
                </a:solidFill>
                <a:effectLst/>
                <a:latin typeface="Menlo"/>
              </a:rPr>
              <a:t>추론하여 구현할 수 있는지에 관한 문제이다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Menlo"/>
              </a:rPr>
              <a:t>.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00025" y="2886670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지문</a:t>
            </a:r>
            <a:endParaRPr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200025" y="6131130"/>
            <a:ext cx="6399212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i="0" u="none" strike="noStrike" cap="none" dirty="0"/>
              <a:t>단</a:t>
            </a:r>
            <a:r>
              <a:rPr lang="en-US" altLang="ko-KR" sz="1400" b="1" i="0" u="none" strike="noStrike" cap="none" dirty="0"/>
              <a:t>, </a:t>
            </a:r>
            <a:r>
              <a:rPr lang="ko-KR" altLang="en-US" sz="1400" b="1" i="0" u="none" strike="noStrike" cap="none" dirty="0"/>
              <a:t>아래의 조건을 만족해야 한다</a:t>
            </a:r>
            <a:r>
              <a:rPr lang="en-US" altLang="ko-KR" sz="1400" b="1" i="0" u="none" strike="noStrike" cap="none" dirty="0"/>
              <a:t>.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숫자들의 가장 오른쪽의 숫자를 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0~9 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아무 숫자를 붙이거나 뺄 수 있다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. </a:t>
            </a:r>
            <a:endParaRPr lang="ko-KR" altLang="en-US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숫자는 최소 한자리가 남아있어야 한다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숫자들은 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개 이상 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9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개 이하로</a:t>
            </a:r>
            <a:b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</a:b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   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구성되어 있다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. </a:t>
            </a:r>
            <a:endParaRPr lang="ko-KR" altLang="en-US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숫자는 최소 한자리가 남아있어야 한다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더하는 각 숫자는 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1~ 9999 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사이의 숫자이다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3F4350"/>
                </a:solidFill>
                <a:latin typeface="Open Sans" panose="020B0606030504020204" pitchFamily="34" charset="0"/>
              </a:rPr>
              <a:t>5) 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결과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정답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는 아닐 수 있음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) 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등호 너머의 숫자는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정답 값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) 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바꿀 수 없다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3F4350"/>
                </a:solidFill>
                <a:latin typeface="Open Sans" panose="020B0606030504020204" pitchFamily="34" charset="0"/>
              </a:rPr>
              <a:t>6) 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부호는 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'+'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만 존재한다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3F4350"/>
                </a:solidFill>
                <a:latin typeface="Open Sans" panose="020B0606030504020204" pitchFamily="34" charset="0"/>
              </a:rPr>
              <a:t>7)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어떠한 경우에도 해당 숫자를 만들 수 없다면 </a:t>
            </a:r>
            <a:r>
              <a:rPr lang="en-US" altLang="ko-KR" sz="1400" dirty="0">
                <a:solidFill>
                  <a:srgbClr val="3F4350"/>
                </a:solidFill>
                <a:latin typeface="Open Sans" panose="020B0606030504020204" pitchFamily="34" charset="0"/>
              </a:rPr>
              <a:t>0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을 출력한다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. </a:t>
            </a:r>
            <a:b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</a:b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    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만들 수 있다면 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ko-KR" altLang="en-US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을 출력한다</a:t>
            </a:r>
            <a:r>
              <a:rPr lang="en-US" altLang="ko-KR" sz="14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C50B1FB-0EA6-CB6F-7552-5C4567B23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4" y="3405029"/>
            <a:ext cx="6583982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마녀의 거울은 세상을 모두 거꾸로 바꾸는 재앙을 부르는 물건이다. 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어느날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,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평화로운 숫자마을에 빛이 번쩍이더니 마녀의 거울이 마을을 삼켜버렸다. 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그 결과 숫자의 좌우 친구들이 거꾸로 바</a:t>
            </a:r>
            <a:r>
              <a:rPr kumimoji="0" lang="ko-KR" altLang="en-US" sz="1600" b="1" dirty="0">
                <a:solidFill>
                  <a:srgbClr val="333333"/>
                </a:solidFill>
                <a:cs typeface="Arial" panose="020B0604020202020204" pitchFamily="34" charset="0"/>
              </a:rPr>
              <a:t>뀌었고</a:t>
            </a:r>
            <a:r>
              <a:rPr kumimoji="0" lang="en-US" altLang="ko-KR" sz="1600" b="1" dirty="0">
                <a:solidFill>
                  <a:srgbClr val="333333"/>
                </a:solidFill>
                <a:cs typeface="Arial" panose="020B0604020202020204" pitchFamily="34" charset="0"/>
              </a:rPr>
              <a:t>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숫자들은 '=(등호)' 너머의 숫자들과 같아야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한다는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강박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이 있기 때문에 불안에 떨고 있다.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숫자 친구들은 불안에서 벗어나기 위해 손을 꼭 잡고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있는 친구들을 바꾸려고 할 때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ko-KR" altLang="en-US" sz="1600" b="1" dirty="0">
                <a:solidFill>
                  <a:srgbClr val="333333"/>
                </a:solidFill>
                <a:cs typeface="Arial" panose="020B0604020202020204" pitchFamily="34" charset="0"/>
              </a:rPr>
              <a:t>등호 너머의 숫자들과 같아질 수 있는지 여부를 판단하라</a:t>
            </a:r>
            <a:r>
              <a:rPr kumimoji="0" lang="en-US" altLang="ko-KR" sz="1600" b="1" dirty="0">
                <a:solidFill>
                  <a:srgbClr val="333333"/>
                </a:solidFill>
                <a:cs typeface="Arial" panose="020B0604020202020204" pitchFamily="34" charset="0"/>
              </a:rPr>
              <a:t>.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9E0130-C4E8-FD59-5E52-3F98EC6D6008}"/>
              </a:ext>
            </a:extLst>
          </p:cNvPr>
          <p:cNvCxnSpPr>
            <a:cxnSpLocks/>
          </p:cNvCxnSpPr>
          <p:nvPr/>
        </p:nvCxnSpPr>
        <p:spPr>
          <a:xfrm>
            <a:off x="334889" y="6033120"/>
            <a:ext cx="612313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06A69E61-2F07-D099-6AFA-464C27701060}"/>
              </a:ext>
            </a:extLst>
          </p:cNvPr>
          <p:cNvSpPr/>
          <p:nvPr/>
        </p:nvSpPr>
        <p:spPr>
          <a:xfrm>
            <a:off x="2060848" y="3406577"/>
            <a:ext cx="3533655" cy="174247"/>
          </a:xfrm>
          <a:prstGeom prst="flowChart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63CB0-C4FE-437E-9FB0-EC63454EEFA5}"/>
              </a:ext>
            </a:extLst>
          </p:cNvPr>
          <p:cNvSpPr txBox="1"/>
          <p:nvPr/>
        </p:nvSpPr>
        <p:spPr>
          <a:xfrm>
            <a:off x="2060848" y="2102143"/>
            <a:ext cx="3714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591 + 275 = 866</a:t>
            </a:r>
          </a:p>
          <a:p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668 = 572 + 195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C8BFA-40CE-42BE-B703-8363AF531A34}"/>
              </a:ext>
            </a:extLst>
          </p:cNvPr>
          <p:cNvSpPr txBox="1">
            <a:spLocks/>
          </p:cNvSpPr>
          <p:nvPr/>
        </p:nvSpPr>
        <p:spPr bwMode="auto"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맑은 고딕" pitchFamily="41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숫자 뒤집기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33D13DB-EC8D-8FC7-5B6E-400A2B739D98}"/>
              </a:ext>
            </a:extLst>
          </p:cNvPr>
          <p:cNvSpPr/>
          <p:nvPr/>
        </p:nvSpPr>
        <p:spPr>
          <a:xfrm rot="4023383">
            <a:off x="3660273" y="2186363"/>
            <a:ext cx="79091" cy="1424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32;p1">
            <a:extLst>
              <a:ext uri="{FF2B5EF4-FFF2-40B4-BE49-F238E27FC236}">
                <a16:creationId xmlns:a16="http://schemas.microsoft.com/office/drawing/2014/main" id="{CF926A69-10DE-7803-A382-25CDD555A768}"/>
              </a:ext>
            </a:extLst>
          </p:cNvPr>
          <p:cNvSpPr txBox="1"/>
          <p:nvPr/>
        </p:nvSpPr>
        <p:spPr>
          <a:xfrm>
            <a:off x="199967" y="1700604"/>
            <a:ext cx="3019139" cy="35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i="0" u="none" strike="noStrike" cap="none" dirty="0"/>
              <a:t>처음에 주어진 숫자가 아래와 같으면</a:t>
            </a:r>
            <a:endParaRPr lang="ko-KR" altLang="en-US" dirty="0"/>
          </a:p>
        </p:txBody>
      </p:sp>
      <p:sp>
        <p:nvSpPr>
          <p:cNvPr id="13" name="Google Shape;32;p1">
            <a:extLst>
              <a:ext uri="{FF2B5EF4-FFF2-40B4-BE49-F238E27FC236}">
                <a16:creationId xmlns:a16="http://schemas.microsoft.com/office/drawing/2014/main" id="{4162C740-C324-A309-3746-47BF3418E9AC}"/>
              </a:ext>
            </a:extLst>
          </p:cNvPr>
          <p:cNvSpPr txBox="1"/>
          <p:nvPr/>
        </p:nvSpPr>
        <p:spPr>
          <a:xfrm>
            <a:off x="188112" y="2640714"/>
            <a:ext cx="3019139" cy="35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i="0" u="none" strike="noStrike" cap="none" dirty="0"/>
              <a:t>뒤집어진 숫자의 모습은 아래와 같다</a:t>
            </a:r>
            <a:endParaRPr lang="ko-KR" altLang="en-US" dirty="0"/>
          </a:p>
        </p:txBody>
      </p:sp>
      <p:sp>
        <p:nvSpPr>
          <p:cNvPr id="14" name="Google Shape;27;p1">
            <a:extLst>
              <a:ext uri="{FF2B5EF4-FFF2-40B4-BE49-F238E27FC236}">
                <a16:creationId xmlns:a16="http://schemas.microsoft.com/office/drawing/2014/main" id="{9EE9B89F-9429-DE22-146C-67CD53405993}"/>
              </a:ext>
            </a:extLst>
          </p:cNvPr>
          <p:cNvSpPr/>
          <p:nvPr/>
        </p:nvSpPr>
        <p:spPr>
          <a:xfrm>
            <a:off x="8757" y="1128072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설명</a:t>
            </a:r>
            <a:endParaRPr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F1CCB8-276E-66A1-7D5A-E9C173C0C2A6}"/>
              </a:ext>
            </a:extLst>
          </p:cNvPr>
          <p:cNvSpPr txBox="1"/>
          <p:nvPr/>
        </p:nvSpPr>
        <p:spPr>
          <a:xfrm>
            <a:off x="1574087" y="4689648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668 = 572 + 195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Google Shape;32;p1">
            <a:extLst>
              <a:ext uri="{FF2B5EF4-FFF2-40B4-BE49-F238E27FC236}">
                <a16:creationId xmlns:a16="http://schemas.microsoft.com/office/drawing/2014/main" id="{8FCD1A7F-A895-6733-10CC-02A4FE170873}"/>
              </a:ext>
            </a:extLst>
          </p:cNvPr>
          <p:cNvSpPr txBox="1"/>
          <p:nvPr/>
        </p:nvSpPr>
        <p:spPr>
          <a:xfrm>
            <a:off x="193903" y="3801639"/>
            <a:ext cx="6553720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i="0" u="none" strike="noStrike" cap="none" dirty="0"/>
              <a:t>뒤집어진 숫자를  사용하며 등호 왼쪽의 값은 수정할 수 없다</a:t>
            </a:r>
            <a:endParaRPr lang="en-US" altLang="ko-KR" sz="1400" b="1" i="0" u="none" strike="noStrike" cap="none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/>
              <a:t>등호 오른쪽 숫자들의 오른쪽 값들을 붙이고 빼면서 등호가 성립하는지 확인한다</a:t>
            </a:r>
            <a:r>
              <a:rPr lang="ko-KR" altLang="en-US" sz="1400" b="1" i="0" u="none" strike="noStrike" cap="none" dirty="0"/>
              <a:t> 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08C213A-56BA-7DD7-FC69-476E6FF2656B}"/>
              </a:ext>
            </a:extLst>
          </p:cNvPr>
          <p:cNvGrpSpPr/>
          <p:nvPr/>
        </p:nvGrpSpPr>
        <p:grpSpPr>
          <a:xfrm>
            <a:off x="3316995" y="4582428"/>
            <a:ext cx="533326" cy="666664"/>
            <a:chOff x="2163754" y="3943960"/>
            <a:chExt cx="533326" cy="66666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35BA589-506D-319F-DD6A-A49E938DDDDF}"/>
                </a:ext>
              </a:extLst>
            </p:cNvPr>
            <p:cNvSpPr/>
            <p:nvPr/>
          </p:nvSpPr>
          <p:spPr>
            <a:xfrm>
              <a:off x="2163754" y="4169134"/>
              <a:ext cx="441490" cy="4414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E0292A4D-BFAB-511F-DD88-48FFE2B457B3}"/>
                    </a:ext>
                  </a:extLst>
                </p14:cNvPr>
                <p14:cNvContentPartPr/>
                <p14:nvPr/>
              </p14:nvContentPartPr>
              <p14:xfrm>
                <a:off x="2436080" y="3943960"/>
                <a:ext cx="261000" cy="2318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E0292A4D-BFAB-511F-DD88-48FFE2B457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7440" y="3935320"/>
                  <a:ext cx="27864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910D895-6E71-AC6D-D9B9-0AA52215EAC8}"/>
              </a:ext>
            </a:extLst>
          </p:cNvPr>
          <p:cNvGrpSpPr/>
          <p:nvPr/>
        </p:nvGrpSpPr>
        <p:grpSpPr>
          <a:xfrm>
            <a:off x="4593976" y="4560506"/>
            <a:ext cx="533326" cy="666664"/>
            <a:chOff x="2163754" y="3943960"/>
            <a:chExt cx="533326" cy="666664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CC57C22-EBD0-09CE-4C6A-508FD09273C0}"/>
                </a:ext>
              </a:extLst>
            </p:cNvPr>
            <p:cNvSpPr/>
            <p:nvPr/>
          </p:nvSpPr>
          <p:spPr>
            <a:xfrm>
              <a:off x="2163754" y="4169134"/>
              <a:ext cx="441490" cy="4414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BF70301-CC7A-6DD9-FB6C-9C8FF561E1A1}"/>
                    </a:ext>
                  </a:extLst>
                </p14:cNvPr>
                <p14:cNvContentPartPr/>
                <p14:nvPr/>
              </p14:nvContentPartPr>
              <p14:xfrm>
                <a:off x="2436080" y="3943960"/>
                <a:ext cx="261000" cy="2318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BF70301-CC7A-6DD9-FB6C-9C8FF561E1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7440" y="3935320"/>
                  <a:ext cx="278640" cy="249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5535277-6C84-8D51-0F42-2D0A59FE8DA6}"/>
              </a:ext>
            </a:extLst>
          </p:cNvPr>
          <p:cNvSpPr txBox="1"/>
          <p:nvPr/>
        </p:nvSpPr>
        <p:spPr>
          <a:xfrm>
            <a:off x="1574087" y="5453822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668 = 573 + 194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1EAF50A-7E43-3998-D34B-C6E4FA53F179}"/>
              </a:ext>
            </a:extLst>
          </p:cNvPr>
          <p:cNvGrpSpPr/>
          <p:nvPr/>
        </p:nvGrpSpPr>
        <p:grpSpPr>
          <a:xfrm>
            <a:off x="3311530" y="5539526"/>
            <a:ext cx="511049" cy="667755"/>
            <a:chOff x="2093585" y="5378436"/>
            <a:chExt cx="511049" cy="6677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6FFA855-4DA2-6489-50B1-420337F27F7D}"/>
                </a:ext>
              </a:extLst>
            </p:cNvPr>
            <p:cNvSpPr/>
            <p:nvPr/>
          </p:nvSpPr>
          <p:spPr>
            <a:xfrm>
              <a:off x="2093585" y="5378436"/>
              <a:ext cx="441490" cy="44149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57CBD3E-BB7A-226F-9A1C-72D971028177}"/>
                </a:ext>
              </a:extLst>
            </p:cNvPr>
            <p:cNvGrpSpPr/>
            <p:nvPr/>
          </p:nvGrpSpPr>
          <p:grpSpPr>
            <a:xfrm>
              <a:off x="2352994" y="5808591"/>
              <a:ext cx="251640" cy="237600"/>
              <a:chOff x="2346800" y="5851600"/>
              <a:chExt cx="251640" cy="237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35" name="잉크 34">
                    <a:extLst>
                      <a:ext uri="{FF2B5EF4-FFF2-40B4-BE49-F238E27FC236}">
                        <a16:creationId xmlns:a16="http://schemas.microsoft.com/office/drawing/2014/main" id="{693F8A05-B574-206F-E8CC-0F6C4DF7F37E}"/>
                      </a:ext>
                    </a:extLst>
                  </p14:cNvPr>
                  <p14:cNvContentPartPr/>
                  <p14:nvPr/>
                </p14:nvContentPartPr>
                <p14:xfrm>
                  <a:off x="2364080" y="5851600"/>
                  <a:ext cx="234360" cy="237600"/>
                </p14:xfrm>
              </p:contentPart>
            </mc:Choice>
            <mc:Fallback>
              <p:pic>
                <p:nvPicPr>
                  <p:cNvPr id="35" name="잉크 34">
                    <a:extLst>
                      <a:ext uri="{FF2B5EF4-FFF2-40B4-BE49-F238E27FC236}">
                        <a16:creationId xmlns:a16="http://schemas.microsoft.com/office/drawing/2014/main" id="{693F8A05-B574-206F-E8CC-0F6C4DF7F37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55440" y="5842960"/>
                    <a:ext cx="252000" cy="25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36" name="잉크 35">
                    <a:extLst>
                      <a:ext uri="{FF2B5EF4-FFF2-40B4-BE49-F238E27FC236}">
                        <a16:creationId xmlns:a16="http://schemas.microsoft.com/office/drawing/2014/main" id="{C20A4826-F194-E80A-A66B-4649EE3310EC}"/>
                      </a:ext>
                    </a:extLst>
                  </p14:cNvPr>
                  <p14:cNvContentPartPr/>
                  <p14:nvPr/>
                </p14:nvContentPartPr>
                <p14:xfrm>
                  <a:off x="2366960" y="5902720"/>
                  <a:ext cx="18720" cy="152640"/>
                </p14:xfrm>
              </p:contentPart>
            </mc:Choice>
            <mc:Fallback>
              <p:pic>
                <p:nvPicPr>
                  <p:cNvPr id="36" name="잉크 35">
                    <a:extLst>
                      <a:ext uri="{FF2B5EF4-FFF2-40B4-BE49-F238E27FC236}">
                        <a16:creationId xmlns:a16="http://schemas.microsoft.com/office/drawing/2014/main" id="{C20A4826-F194-E80A-A66B-4649EE3310E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357960" y="5893720"/>
                    <a:ext cx="3636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38" name="잉크 37">
                    <a:extLst>
                      <a:ext uri="{FF2B5EF4-FFF2-40B4-BE49-F238E27FC236}">
                        <a16:creationId xmlns:a16="http://schemas.microsoft.com/office/drawing/2014/main" id="{7720F4C2-8108-A01E-140C-E7F49477C1FA}"/>
                      </a:ext>
                    </a:extLst>
                  </p14:cNvPr>
                  <p14:cNvContentPartPr/>
                  <p14:nvPr/>
                </p14:nvContentPartPr>
                <p14:xfrm>
                  <a:off x="2346800" y="5861680"/>
                  <a:ext cx="128880" cy="21240"/>
                </p14:xfrm>
              </p:contentPart>
            </mc:Choice>
            <mc:Fallback>
              <p:pic>
                <p:nvPicPr>
                  <p:cNvPr id="38" name="잉크 37">
                    <a:extLst>
                      <a:ext uri="{FF2B5EF4-FFF2-40B4-BE49-F238E27FC236}">
                        <a16:creationId xmlns:a16="http://schemas.microsoft.com/office/drawing/2014/main" id="{7720F4C2-8108-A01E-140C-E7F49477C1F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337800" y="5853040"/>
                    <a:ext cx="146520" cy="38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41F3BA-F6D6-75CE-4015-CE2D84BA89B1}"/>
              </a:ext>
            </a:extLst>
          </p:cNvPr>
          <p:cNvGrpSpPr/>
          <p:nvPr/>
        </p:nvGrpSpPr>
        <p:grpSpPr>
          <a:xfrm>
            <a:off x="4602108" y="5500678"/>
            <a:ext cx="511049" cy="667755"/>
            <a:chOff x="2093585" y="5378436"/>
            <a:chExt cx="511049" cy="6677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BADCDBA-A9C5-D0C0-ABF8-0FF0939A22FC}"/>
                </a:ext>
              </a:extLst>
            </p:cNvPr>
            <p:cNvSpPr/>
            <p:nvPr/>
          </p:nvSpPr>
          <p:spPr>
            <a:xfrm>
              <a:off x="2093585" y="5378436"/>
              <a:ext cx="441490" cy="44149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2921EF1-E83B-2EA0-EF84-C5A11CCC66BC}"/>
                </a:ext>
              </a:extLst>
            </p:cNvPr>
            <p:cNvGrpSpPr/>
            <p:nvPr/>
          </p:nvGrpSpPr>
          <p:grpSpPr>
            <a:xfrm>
              <a:off x="2352994" y="5808591"/>
              <a:ext cx="251640" cy="237600"/>
              <a:chOff x="2346800" y="5851600"/>
              <a:chExt cx="251640" cy="237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45" name="잉크 44">
                    <a:extLst>
                      <a:ext uri="{FF2B5EF4-FFF2-40B4-BE49-F238E27FC236}">
                        <a16:creationId xmlns:a16="http://schemas.microsoft.com/office/drawing/2014/main" id="{0B7BB53D-4DCA-2E5E-3531-42AD709CDBCC}"/>
                      </a:ext>
                    </a:extLst>
                  </p14:cNvPr>
                  <p14:cNvContentPartPr/>
                  <p14:nvPr/>
                </p14:nvContentPartPr>
                <p14:xfrm>
                  <a:off x="2364080" y="5851600"/>
                  <a:ext cx="234360" cy="237600"/>
                </p14:xfrm>
              </p:contentPart>
            </mc:Choice>
            <mc:Fallback>
              <p:pic>
                <p:nvPicPr>
                  <p:cNvPr id="45" name="잉크 44">
                    <a:extLst>
                      <a:ext uri="{FF2B5EF4-FFF2-40B4-BE49-F238E27FC236}">
                        <a16:creationId xmlns:a16="http://schemas.microsoft.com/office/drawing/2014/main" id="{0B7BB53D-4DCA-2E5E-3531-42AD709CDBCC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55440" y="5842960"/>
                    <a:ext cx="252000" cy="25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46" name="잉크 45">
                    <a:extLst>
                      <a:ext uri="{FF2B5EF4-FFF2-40B4-BE49-F238E27FC236}">
                        <a16:creationId xmlns:a16="http://schemas.microsoft.com/office/drawing/2014/main" id="{D41E3CC1-11C6-4555-F89B-9F3BA0BBE52C}"/>
                      </a:ext>
                    </a:extLst>
                  </p14:cNvPr>
                  <p14:cNvContentPartPr/>
                  <p14:nvPr/>
                </p14:nvContentPartPr>
                <p14:xfrm>
                  <a:off x="2366960" y="5902720"/>
                  <a:ext cx="18720" cy="152640"/>
                </p14:xfrm>
              </p:contentPart>
            </mc:Choice>
            <mc:Fallback>
              <p:pic>
                <p:nvPicPr>
                  <p:cNvPr id="46" name="잉크 45">
                    <a:extLst>
                      <a:ext uri="{FF2B5EF4-FFF2-40B4-BE49-F238E27FC236}">
                        <a16:creationId xmlns:a16="http://schemas.microsoft.com/office/drawing/2014/main" id="{D41E3CC1-11C6-4555-F89B-9F3BA0BBE52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357960" y="5893720"/>
                    <a:ext cx="3636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47" name="잉크 46">
                    <a:extLst>
                      <a:ext uri="{FF2B5EF4-FFF2-40B4-BE49-F238E27FC236}">
                        <a16:creationId xmlns:a16="http://schemas.microsoft.com/office/drawing/2014/main" id="{16DB024A-FFCC-84EA-012C-09E3934B3B2F}"/>
                      </a:ext>
                    </a:extLst>
                  </p14:cNvPr>
                  <p14:cNvContentPartPr/>
                  <p14:nvPr/>
                </p14:nvContentPartPr>
                <p14:xfrm>
                  <a:off x="2346800" y="5861680"/>
                  <a:ext cx="128880" cy="21240"/>
                </p14:xfrm>
              </p:contentPart>
            </mc:Choice>
            <mc:Fallback>
              <p:pic>
                <p:nvPicPr>
                  <p:cNvPr id="47" name="잉크 46">
                    <a:extLst>
                      <a:ext uri="{FF2B5EF4-FFF2-40B4-BE49-F238E27FC236}">
                        <a16:creationId xmlns:a16="http://schemas.microsoft.com/office/drawing/2014/main" id="{16DB024A-FFCC-84EA-012C-09E3934B3B2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337800" y="5853040"/>
                    <a:ext cx="146520" cy="38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169B299-2BDB-396E-3ABA-6586A8D5BD29}"/>
              </a:ext>
            </a:extLst>
          </p:cNvPr>
          <p:cNvSpPr/>
          <p:nvPr/>
        </p:nvSpPr>
        <p:spPr>
          <a:xfrm>
            <a:off x="1501535" y="4724443"/>
            <a:ext cx="974504" cy="12412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32;p1">
            <a:extLst>
              <a:ext uri="{FF2B5EF4-FFF2-40B4-BE49-F238E27FC236}">
                <a16:creationId xmlns:a16="http://schemas.microsoft.com/office/drawing/2014/main" id="{4B462F66-A63B-17EA-116B-17BD8DDADC96}"/>
              </a:ext>
            </a:extLst>
          </p:cNvPr>
          <p:cNvSpPr txBox="1"/>
          <p:nvPr/>
        </p:nvSpPr>
        <p:spPr>
          <a:xfrm>
            <a:off x="1483931" y="5945525"/>
            <a:ext cx="1033018" cy="35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i="0" u="none" strike="noStrike" cap="none" dirty="0">
                <a:solidFill>
                  <a:srgbClr val="00B050"/>
                </a:solidFill>
              </a:rPr>
              <a:t>수정불가</a:t>
            </a:r>
            <a:endParaRPr lang="ko-KR" altLang="en-US" sz="1050" b="1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D96696-DE16-A4A0-5E31-4BBF4B158C4A}"/>
              </a:ext>
            </a:extLst>
          </p:cNvPr>
          <p:cNvSpPr txBox="1"/>
          <p:nvPr/>
        </p:nvSpPr>
        <p:spPr>
          <a:xfrm>
            <a:off x="1239011" y="7449223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668 = 572 + 195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5B559BA-98BC-F359-82F6-1C17D71E00AD}"/>
              </a:ext>
            </a:extLst>
          </p:cNvPr>
          <p:cNvSpPr/>
          <p:nvPr/>
        </p:nvSpPr>
        <p:spPr>
          <a:xfrm>
            <a:off x="2516949" y="7527162"/>
            <a:ext cx="912726" cy="441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BB4845B8-F978-6DB3-5A37-094F19E31431}"/>
                  </a:ext>
                </a:extLst>
              </p14:cNvPr>
              <p14:cNvContentPartPr/>
              <p14:nvPr/>
            </p14:nvContentPartPr>
            <p14:xfrm>
              <a:off x="3138711" y="7313709"/>
              <a:ext cx="261000" cy="23184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BB4845B8-F978-6DB3-5A37-094F19E314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29711" y="7305069"/>
                <a:ext cx="27864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Google Shape;32;p1">
            <a:extLst>
              <a:ext uri="{FF2B5EF4-FFF2-40B4-BE49-F238E27FC236}">
                <a16:creationId xmlns:a16="http://schemas.microsoft.com/office/drawing/2014/main" id="{5D151807-3296-0BE9-6B26-285439190072}"/>
              </a:ext>
            </a:extLst>
          </p:cNvPr>
          <p:cNvSpPr txBox="1"/>
          <p:nvPr/>
        </p:nvSpPr>
        <p:spPr>
          <a:xfrm>
            <a:off x="193903" y="6516365"/>
            <a:ext cx="6553720" cy="78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i="0" u="none" strike="noStrike" cap="none" dirty="0"/>
              <a:t>최소 한자리가 남아있어야 하므로 </a:t>
            </a:r>
            <a:endParaRPr lang="en-US" altLang="ko-KR" sz="1400" b="1" i="0" u="none" strike="noStrike" cap="none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i="0" u="none" strike="noStrike" cap="none" dirty="0"/>
              <a:t>숫자를 차례로 다 빼고 다시 넣는 행동은 할 수 없다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FD1733-2C95-BB26-2B66-6A60B95FB42E}"/>
              </a:ext>
            </a:extLst>
          </p:cNvPr>
          <p:cNvSpPr txBox="1"/>
          <p:nvPr/>
        </p:nvSpPr>
        <p:spPr>
          <a:xfrm>
            <a:off x="4611186" y="7394521"/>
            <a:ext cx="87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(X)</a:t>
            </a:r>
            <a:endParaRPr lang="ko-KR" altLang="en-US" sz="3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23903217-31E9-44A6-0BA2-CC25ECE656E2}"/>
              </a:ext>
            </a:extLst>
          </p:cNvPr>
          <p:cNvSpPr/>
          <p:nvPr/>
        </p:nvSpPr>
        <p:spPr>
          <a:xfrm rot="17525349">
            <a:off x="3694027" y="2154400"/>
            <a:ext cx="79091" cy="1424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5F3C8BFA-40CE-42BE-B703-8363AF531A34}"/>
              </a:ext>
            </a:extLst>
          </p:cNvPr>
          <p:cNvSpPr txBox="1">
            <a:spLocks/>
          </p:cNvSpPr>
          <p:nvPr/>
        </p:nvSpPr>
        <p:spPr bwMode="auto"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맑은 고딕" pitchFamily="41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숫자 뒤집기</a:t>
            </a:r>
          </a:p>
        </p:txBody>
      </p:sp>
      <p:sp>
        <p:nvSpPr>
          <p:cNvPr id="14" name="Google Shape;27;p1">
            <a:extLst>
              <a:ext uri="{FF2B5EF4-FFF2-40B4-BE49-F238E27FC236}">
                <a16:creationId xmlns:a16="http://schemas.microsoft.com/office/drawing/2014/main" id="{9EE9B89F-9429-DE22-146C-67CD53405993}"/>
              </a:ext>
            </a:extLst>
          </p:cNvPr>
          <p:cNvSpPr/>
          <p:nvPr/>
        </p:nvSpPr>
        <p:spPr>
          <a:xfrm>
            <a:off x="8757" y="1128072"/>
            <a:ext cx="471638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풀이 과정 </a:t>
            </a:r>
            <a:r>
              <a:rPr lang="en-US" altLang="ko-KR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함수의 재귀호출을 이용</a:t>
            </a:r>
            <a:endParaRPr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714A225-4D04-32D7-F941-7DE11D951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31" b="21027"/>
          <a:stretch/>
        </p:blipFill>
        <p:spPr>
          <a:xfrm>
            <a:off x="225566" y="1947494"/>
            <a:ext cx="5952844" cy="5472660"/>
          </a:xfrm>
          <a:prstGeom prst="rect">
            <a:avLst/>
          </a:prstGeom>
        </p:spPr>
      </p:pic>
      <p:sp>
        <p:nvSpPr>
          <p:cNvPr id="12" name="Google Shape;32;p1">
            <a:extLst>
              <a:ext uri="{FF2B5EF4-FFF2-40B4-BE49-F238E27FC236}">
                <a16:creationId xmlns:a16="http://schemas.microsoft.com/office/drawing/2014/main" id="{044FA330-F97A-3EC0-5AC4-A8E958540963}"/>
              </a:ext>
            </a:extLst>
          </p:cNvPr>
          <p:cNvSpPr txBox="1"/>
          <p:nvPr/>
        </p:nvSpPr>
        <p:spPr>
          <a:xfrm>
            <a:off x="121704" y="1496616"/>
            <a:ext cx="3019139" cy="35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i="0" u="none" strike="noStrike" cap="none" dirty="0"/>
              <a:t>코드</a:t>
            </a:r>
            <a:r>
              <a:rPr lang="en-US" altLang="ko-KR" sz="1400" b="1" i="0" u="none" strike="noStrike" cap="none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94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5F3C8BFA-40CE-42BE-B703-8363AF531A34}"/>
              </a:ext>
            </a:extLst>
          </p:cNvPr>
          <p:cNvSpPr txBox="1">
            <a:spLocks/>
          </p:cNvSpPr>
          <p:nvPr/>
        </p:nvSpPr>
        <p:spPr bwMode="auto"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맑은 고딕" pitchFamily="41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숫자 뒤집기</a:t>
            </a:r>
          </a:p>
        </p:txBody>
      </p:sp>
      <p:sp>
        <p:nvSpPr>
          <p:cNvPr id="10" name="Google Shape;32;p1">
            <a:extLst>
              <a:ext uri="{FF2B5EF4-FFF2-40B4-BE49-F238E27FC236}">
                <a16:creationId xmlns:a16="http://schemas.microsoft.com/office/drawing/2014/main" id="{CF926A69-10DE-7803-A382-25CDD555A768}"/>
              </a:ext>
            </a:extLst>
          </p:cNvPr>
          <p:cNvSpPr txBox="1"/>
          <p:nvPr/>
        </p:nvSpPr>
        <p:spPr>
          <a:xfrm>
            <a:off x="121704" y="1496616"/>
            <a:ext cx="3019139" cy="35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i="0" u="none" strike="noStrike" cap="none" dirty="0"/>
              <a:t>코드</a:t>
            </a:r>
            <a:r>
              <a:rPr lang="en-US" altLang="ko-KR" sz="1400" b="1" i="0" u="none" strike="noStrike" cap="none" dirty="0"/>
              <a:t>(2)</a:t>
            </a:r>
            <a:endParaRPr lang="ko-KR" altLang="en-US" dirty="0"/>
          </a:p>
        </p:txBody>
      </p:sp>
      <p:sp>
        <p:nvSpPr>
          <p:cNvPr id="14" name="Google Shape;27;p1">
            <a:extLst>
              <a:ext uri="{FF2B5EF4-FFF2-40B4-BE49-F238E27FC236}">
                <a16:creationId xmlns:a16="http://schemas.microsoft.com/office/drawing/2014/main" id="{9EE9B89F-9429-DE22-146C-67CD53405993}"/>
              </a:ext>
            </a:extLst>
          </p:cNvPr>
          <p:cNvSpPr/>
          <p:nvPr/>
        </p:nvSpPr>
        <p:spPr>
          <a:xfrm>
            <a:off x="8757" y="1128072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풀이 과정</a:t>
            </a:r>
            <a:endParaRPr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1;p1">
            <a:extLst>
              <a:ext uri="{FF2B5EF4-FFF2-40B4-BE49-F238E27FC236}">
                <a16:creationId xmlns:a16="http://schemas.microsoft.com/office/drawing/2014/main" id="{A657865C-F682-4083-3D56-6E05DE5D32B5}"/>
              </a:ext>
            </a:extLst>
          </p:cNvPr>
          <p:cNvSpPr/>
          <p:nvPr/>
        </p:nvSpPr>
        <p:spPr>
          <a:xfrm>
            <a:off x="192832" y="1887010"/>
            <a:ext cx="6472336" cy="66247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ko-KR" alt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450B41D-6E05-2A16-6C02-E4587AD3F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46" b="-5984"/>
          <a:stretch/>
        </p:blipFill>
        <p:spPr>
          <a:xfrm>
            <a:off x="179289" y="8409384"/>
            <a:ext cx="6577843" cy="5760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2F0219A-669F-8156-4DBE-7630494E88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" r="10909"/>
          <a:stretch/>
        </p:blipFill>
        <p:spPr>
          <a:xfrm>
            <a:off x="179289" y="1841290"/>
            <a:ext cx="6577843" cy="656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8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5F3C8BFA-40CE-42BE-B703-8363AF531A34}"/>
              </a:ext>
            </a:extLst>
          </p:cNvPr>
          <p:cNvSpPr txBox="1">
            <a:spLocks/>
          </p:cNvSpPr>
          <p:nvPr/>
        </p:nvSpPr>
        <p:spPr bwMode="auto"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맑은 고딕" pitchFamily="41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숫자 뒤집기</a:t>
            </a:r>
            <a:endParaRPr kumimoji="0"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Google Shape;27;p1">
            <a:extLst>
              <a:ext uri="{FF2B5EF4-FFF2-40B4-BE49-F238E27FC236}">
                <a16:creationId xmlns:a16="http://schemas.microsoft.com/office/drawing/2014/main" id="{9EE9B89F-9429-DE22-146C-67CD53405993}"/>
              </a:ext>
            </a:extLst>
          </p:cNvPr>
          <p:cNvSpPr/>
          <p:nvPr/>
        </p:nvSpPr>
        <p:spPr>
          <a:xfrm>
            <a:off x="8757" y="1128072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설명</a:t>
            </a:r>
            <a:endParaRPr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2;p1">
            <a:extLst>
              <a:ext uri="{FF2B5EF4-FFF2-40B4-BE49-F238E27FC236}">
                <a16:creationId xmlns:a16="http://schemas.microsoft.com/office/drawing/2014/main" id="{CF1B1D33-FB6A-3970-6D84-E96A9C5E5187}"/>
              </a:ext>
            </a:extLst>
          </p:cNvPr>
          <p:cNvSpPr txBox="1"/>
          <p:nvPr/>
        </p:nvSpPr>
        <p:spPr>
          <a:xfrm>
            <a:off x="185880" y="1997140"/>
            <a:ext cx="6483480" cy="5692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한 가지 풀이 방법 예를 들어보자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.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숫자 친구들의 무리 개수가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k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개로 고정되어져 있다면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,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k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번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for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문을 이용해서 풀이할 수 있다</a:t>
            </a:r>
            <a:endParaRPr lang="en-US" altLang="ko-KR" sz="1600" b="0" i="0" dirty="0">
              <a:solidFill>
                <a:srgbClr val="24292E"/>
              </a:solidFill>
              <a:effectLst/>
              <a:latin typeface="Menl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예를 들어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272 = 432 + 83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식의 우변을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272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를 만들기 위해서는 </a:t>
            </a:r>
            <a:endParaRPr lang="en-US" altLang="ko-KR" sz="1600" b="0" i="0" dirty="0">
              <a:solidFill>
                <a:srgbClr val="24292E"/>
              </a:solidFill>
              <a:effectLst/>
              <a:latin typeface="Menl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4xx + 8x, 4x + 8x , 4 + 8x, 4xx + 8, 4x +8, 4 + 8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(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여기서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x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에는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0~9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사이의 임의의 숫자가 들어갈 수 있다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.)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총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6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가지 형태가 가능하다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따라서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432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에 대해서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3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번 반복하고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, 83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에 대해서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2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번 반복하는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for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문을 이용하면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,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이중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for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문을 이용해 문제를 해결할 수 있다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. </a:t>
            </a:r>
            <a:endParaRPr lang="en-US" altLang="ko-KR" sz="1600" dirty="0">
              <a:solidFill>
                <a:srgbClr val="24292E"/>
              </a:solidFill>
              <a:latin typeface="Menl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하지만 이 문제의 경우 무리의 개수가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k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개로 고정되어 있지 않다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이 경우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,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함수의 재귀 호출을 이용해서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,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고정되지 않은 무리 개수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n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에 대해서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,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반복문을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n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번 수행할 수 있다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순열을 만들 때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used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배열을 사용한 아이디어를 이용해서 함수를 </a:t>
            </a:r>
            <a:r>
              <a:rPr lang="ko-KR" altLang="en-US" sz="1600" b="0" i="0" dirty="0" err="1">
                <a:solidFill>
                  <a:srgbClr val="24292E"/>
                </a:solidFill>
                <a:effectLst/>
                <a:latin typeface="Menlo"/>
              </a:rPr>
              <a:t>재귀호출하여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,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Menlo"/>
              </a:rPr>
              <a:t>문제를 해결할 수 있다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.</a:t>
            </a:r>
            <a:endParaRPr lang="ko-KR" altLang="en-US" sz="500" dirty="0"/>
          </a:p>
        </p:txBody>
      </p:sp>
      <p:sp>
        <p:nvSpPr>
          <p:cNvPr id="57" name="Google Shape;32;p1">
            <a:extLst>
              <a:ext uri="{FF2B5EF4-FFF2-40B4-BE49-F238E27FC236}">
                <a16:creationId xmlns:a16="http://schemas.microsoft.com/office/drawing/2014/main" id="{FA816CE3-050D-63F4-1128-6456F3E71FE6}"/>
              </a:ext>
            </a:extLst>
          </p:cNvPr>
          <p:cNvSpPr txBox="1"/>
          <p:nvPr/>
        </p:nvSpPr>
        <p:spPr>
          <a:xfrm>
            <a:off x="121704" y="1496616"/>
            <a:ext cx="3019139" cy="35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i="0" u="none" strike="noStrike" cap="none" dirty="0"/>
              <a:t>추가설명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94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5F3C8BFA-40CE-42BE-B703-8363AF531A34}"/>
              </a:ext>
            </a:extLst>
          </p:cNvPr>
          <p:cNvSpPr txBox="1">
            <a:spLocks/>
          </p:cNvSpPr>
          <p:nvPr/>
        </p:nvSpPr>
        <p:spPr bwMode="auto"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맑은 고딕" pitchFamily="41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41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숫자 뒤집기</a:t>
            </a:r>
            <a:endParaRPr kumimoji="0"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Google Shape;27;p1">
            <a:extLst>
              <a:ext uri="{FF2B5EF4-FFF2-40B4-BE49-F238E27FC236}">
                <a16:creationId xmlns:a16="http://schemas.microsoft.com/office/drawing/2014/main" id="{9EE9B89F-9429-DE22-146C-67CD53405993}"/>
              </a:ext>
            </a:extLst>
          </p:cNvPr>
          <p:cNvSpPr/>
          <p:nvPr/>
        </p:nvSpPr>
        <p:spPr>
          <a:xfrm>
            <a:off x="8757" y="1128072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600" b="1" i="0" u="none" strike="noStrike" cap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</a:t>
            </a:r>
            <a:endParaRPr sz="1600" b="1" i="0" u="none" strike="noStrike" cap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1;p1">
            <a:extLst>
              <a:ext uri="{FF2B5EF4-FFF2-40B4-BE49-F238E27FC236}">
                <a16:creationId xmlns:a16="http://schemas.microsoft.com/office/drawing/2014/main" id="{97DD9BB0-659C-FBC4-1A9F-8E72A0147338}"/>
              </a:ext>
            </a:extLst>
          </p:cNvPr>
          <p:cNvSpPr/>
          <p:nvPr/>
        </p:nvSpPr>
        <p:spPr>
          <a:xfrm>
            <a:off x="190736" y="1494954"/>
            <a:ext cx="6476528" cy="16893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ko-KR" altLang="en-US" sz="1400" b="0" i="0" dirty="0">
                <a:solidFill>
                  <a:srgbClr val="24292E"/>
                </a:solidFill>
                <a:effectLst/>
                <a:latin typeface="Menlo"/>
              </a:rPr>
              <a:t>다음과 같은 방법으로 문제의 난이도를 올릴 수 있다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Menlo"/>
              </a:rPr>
              <a:t>.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Menlo"/>
              </a:rPr>
              <a:t>+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Menlo"/>
              </a:rPr>
              <a:t>연산에 곱셈 추가 </a:t>
            </a:r>
            <a:endParaRPr lang="en-US" altLang="ko-KR" sz="1400" b="0" i="0" dirty="0">
              <a:solidFill>
                <a:srgbClr val="24292E"/>
              </a:solidFill>
              <a:effectLst/>
              <a:latin typeface="Menlo"/>
            </a:endParaRP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Menlo"/>
              </a:rPr>
              <a:t>+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Menlo"/>
              </a:rPr>
              <a:t>연산에 나눗셈 추가 </a:t>
            </a:r>
            <a:endParaRPr lang="en-US" altLang="ko-KR" sz="1400" b="0" i="0" dirty="0">
              <a:solidFill>
                <a:srgbClr val="24292E"/>
              </a:solidFill>
              <a:effectLst/>
              <a:latin typeface="Menlo"/>
            </a:endParaRP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Menlo"/>
              </a:rPr>
              <a:t>+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Menlo"/>
              </a:rPr>
              <a:t>숫자 변형 연산에 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Menlo"/>
              </a:rPr>
              <a:t>+1, -1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Menlo"/>
              </a:rPr>
              <a:t>추가 </a:t>
            </a:r>
            <a:endParaRPr lang="en-US" altLang="ko-KR" sz="1400" b="0" i="0" dirty="0">
              <a:solidFill>
                <a:srgbClr val="24292E"/>
              </a:solidFill>
              <a:effectLst/>
              <a:latin typeface="Menlo"/>
            </a:endParaRP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Menlo"/>
              </a:rPr>
              <a:t>+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Menlo"/>
              </a:rPr>
              <a:t>목표 숫자를 구하기 위해서 몇 번 조작을 </a:t>
            </a:r>
            <a:r>
              <a:rPr lang="ko-KR" altLang="en-US" sz="1400" b="0" i="0" dirty="0" err="1">
                <a:solidFill>
                  <a:srgbClr val="24292E"/>
                </a:solidFill>
                <a:effectLst/>
                <a:latin typeface="Menlo"/>
              </a:rPr>
              <a:t>해야하는지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Menlo"/>
              </a:rPr>
              <a:t> 구하기</a:t>
            </a:r>
            <a:endParaRPr sz="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;p1">
            <a:extLst>
              <a:ext uri="{FF2B5EF4-FFF2-40B4-BE49-F238E27FC236}">
                <a16:creationId xmlns:a16="http://schemas.microsoft.com/office/drawing/2014/main" id="{70F81833-A8EF-A2AB-42D6-E2A690E3FF6A}"/>
              </a:ext>
            </a:extLst>
          </p:cNvPr>
          <p:cNvSpPr/>
          <p:nvPr/>
        </p:nvSpPr>
        <p:spPr>
          <a:xfrm>
            <a:off x="264840" y="3601444"/>
            <a:ext cx="3019139" cy="15685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Menlo"/>
              </a:rPr>
              <a:t># 1 1065+84=1149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Menlo"/>
              </a:rPr>
              <a:t># 2 6812+1198=8010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Menlo"/>
              </a:rPr>
              <a:t># 3 4009+2079=6088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Menlo"/>
              </a:rPr>
              <a:t># 4 8039+228</a:t>
            </a:r>
            <a:r>
              <a:rPr lang="en-US" altLang="ko-KR" sz="1400" i="0" dirty="0">
                <a:solidFill>
                  <a:srgbClr val="24292E"/>
                </a:solidFill>
                <a:effectLst/>
                <a:latin typeface="Menlo"/>
              </a:rPr>
              <a:t>0=10319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400" u="none" strike="noStrike" cap="none" dirty="0">
                <a:solidFill>
                  <a:srgbClr val="24292E"/>
                </a:solidFill>
                <a:latin typeface="Menlo"/>
                <a:ea typeface="Arial"/>
                <a:cs typeface="Arial"/>
                <a:sym typeface="Arial"/>
              </a:rPr>
              <a:t>…</a:t>
            </a:r>
            <a:endParaRPr sz="8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1;p1">
            <a:extLst>
              <a:ext uri="{FF2B5EF4-FFF2-40B4-BE49-F238E27FC236}">
                <a16:creationId xmlns:a16="http://schemas.microsoft.com/office/drawing/2014/main" id="{AC063F2F-45D7-5F17-38BF-A38DCE469AC9}"/>
              </a:ext>
            </a:extLst>
          </p:cNvPr>
          <p:cNvSpPr/>
          <p:nvPr/>
        </p:nvSpPr>
        <p:spPr>
          <a:xfrm>
            <a:off x="3429000" y="3601444"/>
            <a:ext cx="3019139" cy="15685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Menlo"/>
              </a:rPr>
              <a:t>#1 1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Menlo"/>
              </a:rPr>
              <a:t>#2 1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Menlo"/>
              </a:rPr>
              <a:t>#3 0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Menlo"/>
              </a:rPr>
              <a:t>#4 1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400" dirty="0">
                <a:solidFill>
                  <a:srgbClr val="24292E"/>
                </a:solidFill>
                <a:latin typeface="Menlo"/>
              </a:rPr>
              <a:t>…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Menlo"/>
              </a:rPr>
              <a:t> 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32;p1">
            <a:extLst>
              <a:ext uri="{FF2B5EF4-FFF2-40B4-BE49-F238E27FC236}">
                <a16:creationId xmlns:a16="http://schemas.microsoft.com/office/drawing/2014/main" id="{3AB5A04C-90E2-2EDA-6F5D-22826DBA7BB1}"/>
              </a:ext>
            </a:extLst>
          </p:cNvPr>
          <p:cNvSpPr txBox="1"/>
          <p:nvPr/>
        </p:nvSpPr>
        <p:spPr>
          <a:xfrm>
            <a:off x="193712" y="3211050"/>
            <a:ext cx="3019139" cy="35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/>
              <a:t>Input &amp; output</a:t>
            </a:r>
            <a:endParaRPr lang="ko-KR" altLang="en-US" dirty="0"/>
          </a:p>
        </p:txBody>
      </p:sp>
      <p:sp>
        <p:nvSpPr>
          <p:cNvPr id="13" name="Google Shape;21;p1">
            <a:extLst>
              <a:ext uri="{FF2B5EF4-FFF2-40B4-BE49-F238E27FC236}">
                <a16:creationId xmlns:a16="http://schemas.microsoft.com/office/drawing/2014/main" id="{8A99EAAB-3DB3-344D-FE7A-17F3A6C118A3}"/>
              </a:ext>
            </a:extLst>
          </p:cNvPr>
          <p:cNvSpPr/>
          <p:nvPr/>
        </p:nvSpPr>
        <p:spPr>
          <a:xfrm>
            <a:off x="244376" y="5483776"/>
            <a:ext cx="5628467" cy="37804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600" b="0" i="0" dirty="0">
                <a:solidFill>
                  <a:srgbClr val="D73A49"/>
                </a:solidFill>
                <a:effectLst/>
                <a:latin typeface="Menlo"/>
              </a:rPr>
              <a:t>import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 random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600" b="0" i="0" dirty="0">
                <a:solidFill>
                  <a:srgbClr val="D73A49"/>
                </a:solidFill>
                <a:effectLst/>
                <a:latin typeface="Menlo"/>
              </a:rPr>
              <a:t>for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Menlo"/>
              </a:rPr>
              <a:t>tc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 </a:t>
            </a:r>
            <a:r>
              <a:rPr lang="en-US" altLang="ko-KR" sz="1600" b="0" i="0" dirty="0">
                <a:solidFill>
                  <a:srgbClr val="D73A49"/>
                </a:solidFill>
                <a:effectLst/>
                <a:latin typeface="Menlo"/>
              </a:rPr>
              <a:t>in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 </a:t>
            </a:r>
            <a:r>
              <a:rPr lang="en-US" altLang="ko-KR" sz="1600" b="0" i="0" dirty="0">
                <a:solidFill>
                  <a:srgbClr val="E36209"/>
                </a:solidFill>
                <a:effectLst/>
                <a:latin typeface="Menlo"/>
              </a:rPr>
              <a:t>range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(</a:t>
            </a:r>
            <a:r>
              <a:rPr lang="en-US" altLang="ko-KR" sz="1600" b="0" i="0" dirty="0">
                <a:solidFill>
                  <a:srgbClr val="005CC5"/>
                </a:solidFill>
                <a:effectLst/>
                <a:latin typeface="Menlo"/>
              </a:rPr>
              <a:t>50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):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600" dirty="0">
                <a:solidFill>
                  <a:srgbClr val="24292E"/>
                </a:solidFill>
                <a:latin typeface="Menlo"/>
              </a:rPr>
              <a:t>    </a:t>
            </a:r>
            <a:r>
              <a:rPr lang="en-US" altLang="ko-KR" sz="1600" b="0" i="0" dirty="0">
                <a:solidFill>
                  <a:srgbClr val="E36209"/>
                </a:solidFill>
                <a:effectLst/>
                <a:latin typeface="Menlo"/>
              </a:rPr>
              <a:t>print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(</a:t>
            </a:r>
            <a:r>
              <a:rPr lang="en-US" altLang="ko-KR" sz="1600" b="0" i="0" dirty="0">
                <a:solidFill>
                  <a:srgbClr val="032F62"/>
                </a:solidFill>
                <a:effectLst/>
                <a:latin typeface="Menlo"/>
              </a:rPr>
              <a:t>f'#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{tc+</a:t>
            </a:r>
            <a:r>
              <a:rPr lang="en-US" altLang="ko-KR" sz="1600" b="0" i="0" dirty="0">
                <a:solidFill>
                  <a:srgbClr val="005CC5"/>
                </a:solidFill>
                <a:effectLst/>
                <a:latin typeface="Menlo"/>
              </a:rPr>
              <a:t>1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}</a:t>
            </a:r>
            <a:r>
              <a:rPr lang="en-US" altLang="ko-KR" sz="1600" b="0" i="0" dirty="0">
                <a:solidFill>
                  <a:srgbClr val="032F62"/>
                </a:solidFill>
                <a:effectLst/>
                <a:latin typeface="Menlo"/>
              </a:rPr>
              <a:t>’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)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600" dirty="0">
                <a:solidFill>
                  <a:srgbClr val="24292E"/>
                </a:solidFill>
                <a:latin typeface="Menlo"/>
              </a:rPr>
              <a:t>   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Menlo"/>
              </a:rPr>
              <a:t>cnt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 =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Menlo"/>
              </a:rPr>
              <a:t>random.randrange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(</a:t>
            </a:r>
            <a:r>
              <a:rPr lang="en-US" altLang="ko-KR" sz="1600" b="0" i="0" dirty="0">
                <a:solidFill>
                  <a:srgbClr val="005CC5"/>
                </a:solidFill>
                <a:effectLst/>
                <a:latin typeface="Menlo"/>
              </a:rPr>
              <a:t>2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, </a:t>
            </a:r>
            <a:r>
              <a:rPr lang="en-US" altLang="ko-KR" sz="1600" b="0" i="0" dirty="0">
                <a:solidFill>
                  <a:srgbClr val="005CC5"/>
                </a:solidFill>
                <a:effectLst/>
                <a:latin typeface="Menlo"/>
              </a:rPr>
              <a:t>5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)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600" dirty="0">
                <a:solidFill>
                  <a:srgbClr val="24292E"/>
                </a:solidFill>
                <a:latin typeface="Menlo"/>
              </a:rPr>
              <a:t>   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number =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Menlo"/>
              </a:rPr>
              <a:t>random.randrange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(</a:t>
            </a:r>
            <a:r>
              <a:rPr lang="en-US" altLang="ko-KR" sz="1600" b="0" i="0" dirty="0">
                <a:solidFill>
                  <a:srgbClr val="005CC5"/>
                </a:solidFill>
                <a:effectLst/>
                <a:latin typeface="Menlo"/>
              </a:rPr>
              <a:t>1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, </a:t>
            </a:r>
            <a:r>
              <a:rPr lang="en-US" altLang="ko-KR" sz="1600" b="0" i="0" dirty="0">
                <a:solidFill>
                  <a:srgbClr val="005CC5"/>
                </a:solidFill>
                <a:effectLst/>
                <a:latin typeface="Menlo"/>
              </a:rPr>
              <a:t>10000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)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600" dirty="0">
                <a:solidFill>
                  <a:srgbClr val="24292E"/>
                </a:solidFill>
                <a:latin typeface="Menlo"/>
              </a:rPr>
              <a:t>   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case = </a:t>
            </a:r>
            <a:r>
              <a:rPr lang="en-US" altLang="ko-KR" sz="1600" b="0" i="0" dirty="0">
                <a:solidFill>
                  <a:srgbClr val="E36209"/>
                </a:solidFill>
                <a:effectLst/>
                <a:latin typeface="Menlo"/>
              </a:rPr>
              <a:t>str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(number)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600" dirty="0">
                <a:solidFill>
                  <a:srgbClr val="24292E"/>
                </a:solidFill>
                <a:latin typeface="Menlo"/>
              </a:rPr>
              <a:t>    </a:t>
            </a:r>
            <a:r>
              <a:rPr lang="en-US" altLang="ko-KR" sz="1600" b="0" i="0" dirty="0">
                <a:solidFill>
                  <a:srgbClr val="D73A49"/>
                </a:solidFill>
                <a:effectLst/>
                <a:latin typeface="Menlo"/>
              </a:rPr>
              <a:t>for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 _ </a:t>
            </a:r>
            <a:r>
              <a:rPr lang="en-US" altLang="ko-KR" sz="1600" b="0" i="0" dirty="0">
                <a:solidFill>
                  <a:srgbClr val="D73A49"/>
                </a:solidFill>
                <a:effectLst/>
                <a:latin typeface="Menlo"/>
              </a:rPr>
              <a:t>in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 </a:t>
            </a:r>
            <a:r>
              <a:rPr lang="en-US" altLang="ko-KR" sz="1600" b="0" i="0" dirty="0">
                <a:solidFill>
                  <a:srgbClr val="E36209"/>
                </a:solidFill>
                <a:effectLst/>
                <a:latin typeface="Menlo"/>
              </a:rPr>
              <a:t>range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(cnt-</a:t>
            </a:r>
            <a:r>
              <a:rPr lang="en-US" altLang="ko-KR" sz="1600" b="0" i="0" dirty="0">
                <a:solidFill>
                  <a:srgbClr val="005CC5"/>
                </a:solidFill>
                <a:effectLst/>
                <a:latin typeface="Menlo"/>
              </a:rPr>
              <a:t>1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):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600" dirty="0">
                <a:solidFill>
                  <a:srgbClr val="24292E"/>
                </a:solidFill>
                <a:latin typeface="Menlo"/>
              </a:rPr>
              <a:t>       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num =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Menlo"/>
              </a:rPr>
              <a:t>random.randrange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(</a:t>
            </a:r>
            <a:r>
              <a:rPr lang="en-US" altLang="ko-KR" sz="1600" b="0" i="0" dirty="0">
                <a:solidFill>
                  <a:srgbClr val="005CC5"/>
                </a:solidFill>
                <a:effectLst/>
                <a:latin typeface="Menlo"/>
              </a:rPr>
              <a:t>1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, </a:t>
            </a:r>
            <a:r>
              <a:rPr lang="en-US" altLang="ko-KR" sz="1600" b="0" i="0" dirty="0">
                <a:solidFill>
                  <a:srgbClr val="005CC5"/>
                </a:solidFill>
                <a:effectLst/>
                <a:latin typeface="Menlo"/>
              </a:rPr>
              <a:t>10000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)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600" dirty="0">
                <a:solidFill>
                  <a:srgbClr val="24292E"/>
                </a:solidFill>
                <a:latin typeface="Menlo"/>
              </a:rPr>
              <a:t>       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number += num case += </a:t>
            </a:r>
            <a:r>
              <a:rPr lang="en-US" altLang="ko-KR" sz="1600" b="0" i="0" dirty="0">
                <a:solidFill>
                  <a:srgbClr val="032F62"/>
                </a:solidFill>
                <a:effectLst/>
                <a:latin typeface="Menlo"/>
              </a:rPr>
              <a:t>'+'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+</a:t>
            </a:r>
            <a:r>
              <a:rPr lang="en-US" altLang="ko-KR" sz="1600" b="0" i="0" dirty="0">
                <a:solidFill>
                  <a:srgbClr val="E36209"/>
                </a:solidFill>
                <a:effectLst/>
                <a:latin typeface="Menlo"/>
              </a:rPr>
              <a:t>str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(num)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600" dirty="0">
                <a:solidFill>
                  <a:srgbClr val="24292E"/>
                </a:solidFill>
                <a:latin typeface="Menlo"/>
              </a:rPr>
              <a:t>       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case += </a:t>
            </a:r>
            <a:r>
              <a:rPr lang="en-US" altLang="ko-KR" sz="1600" b="0" i="0" dirty="0">
                <a:solidFill>
                  <a:srgbClr val="032F62"/>
                </a:solidFill>
                <a:effectLst/>
                <a:latin typeface="Menlo"/>
              </a:rPr>
              <a:t>'='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+</a:t>
            </a:r>
            <a:r>
              <a:rPr lang="en-US" altLang="ko-KR" sz="1600" b="0" i="0" dirty="0">
                <a:solidFill>
                  <a:srgbClr val="E36209"/>
                </a:solidFill>
                <a:effectLst/>
                <a:latin typeface="Menlo"/>
              </a:rPr>
              <a:t>str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(number) </a:t>
            </a:r>
          </a:p>
          <a:p>
            <a:pPr marR="0" lvl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altLang="ko-KR" sz="1600" dirty="0">
                <a:solidFill>
                  <a:srgbClr val="24292E"/>
                </a:solidFill>
                <a:latin typeface="Menlo"/>
              </a:rPr>
              <a:t>    </a:t>
            </a:r>
            <a:r>
              <a:rPr lang="en-US" altLang="ko-KR" sz="1600" b="0" i="0" dirty="0">
                <a:solidFill>
                  <a:srgbClr val="E36209"/>
                </a:solidFill>
                <a:effectLst/>
                <a:latin typeface="Menlo"/>
              </a:rPr>
              <a:t>print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Menlo"/>
              </a:rPr>
              <a:t>(case)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2;p1">
            <a:extLst>
              <a:ext uri="{FF2B5EF4-FFF2-40B4-BE49-F238E27FC236}">
                <a16:creationId xmlns:a16="http://schemas.microsoft.com/office/drawing/2014/main" id="{32D03A47-EB6A-B6EC-D29E-F7D19BA7E430}"/>
              </a:ext>
            </a:extLst>
          </p:cNvPr>
          <p:cNvSpPr txBox="1"/>
          <p:nvPr/>
        </p:nvSpPr>
        <p:spPr>
          <a:xfrm>
            <a:off x="193712" y="5132732"/>
            <a:ext cx="3019139" cy="28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/>
              <a:t>Input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10152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17155</TotalTime>
  <Words>632</Words>
  <Application>Microsoft Office PowerPoint</Application>
  <PresentationFormat>A4 용지(210x297mm)</PresentationFormat>
  <Paragraphs>86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Menlo</vt:lpstr>
      <vt:lpstr>Noto Sans Symbols</vt:lpstr>
      <vt:lpstr>굴림</vt:lpstr>
      <vt:lpstr>나눔고딕</vt:lpstr>
      <vt:lpstr>맑은 고딕</vt:lpstr>
      <vt:lpstr>맑은 고딕</vt:lpstr>
      <vt:lpstr>Arial</vt:lpstr>
      <vt:lpstr>Open Sans</vt:lpstr>
      <vt:lpstr>Wingdings</vt:lpstr>
      <vt:lpstr>디자인 사용자 지정</vt:lpstr>
      <vt:lpstr>숫자 뒤집기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Moon-Jeong</dc:creator>
  <cp:lastModifiedBy>jyh6456@outlook.kr</cp:lastModifiedBy>
  <cp:revision>2433</cp:revision>
  <dcterms:created xsi:type="dcterms:W3CDTF">2003-12-03T01:11:20Z</dcterms:created>
  <dcterms:modified xsi:type="dcterms:W3CDTF">2022-05-31T05:44:54Z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C:\Users\multicampus\Desktop\월말평가\월말 평가_양식.ppt</vt:lpwstr>
  </property>
</Properties>
</file>