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82390-8EBB-4E09-8CFD-BE598478FB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B3BCA4-C661-4E9F-ABB2-038022ABB8FA}">
      <dgm:prSet/>
      <dgm:spPr/>
      <dgm:t>
        <a:bodyPr/>
        <a:lstStyle/>
        <a:p>
          <a:r>
            <a:rPr lang="en-GB"/>
            <a:t>A bike-share system is a practise which allows prospective riders interested in making use of a bike to have access to a bike for a specified period of time. This can also be described as a program that enables intended riders to check-out bikes whenever they are interested through the use of an App specifically for a bike-share system. The system automates the bike access through the App which unlocks the bike from the rack and takes records of the ride in the system from the time the rider starts the ride till when the bike is returned to the rack which signifies the end of the ride.</a:t>
          </a:r>
          <a:endParaRPr lang="en-US"/>
        </a:p>
      </dgm:t>
    </dgm:pt>
    <dgm:pt modelId="{04F3A088-C496-448C-8483-C525D164E017}" type="parTrans" cxnId="{4F5A08C5-166C-43F8-A3B3-F9A7D0917993}">
      <dgm:prSet/>
      <dgm:spPr/>
      <dgm:t>
        <a:bodyPr/>
        <a:lstStyle/>
        <a:p>
          <a:endParaRPr lang="en-US"/>
        </a:p>
      </dgm:t>
    </dgm:pt>
    <dgm:pt modelId="{9E762429-8C6F-4F46-A5DB-FC89D9F40DB6}" type="sibTrans" cxnId="{4F5A08C5-166C-43F8-A3B3-F9A7D0917993}">
      <dgm:prSet/>
      <dgm:spPr/>
      <dgm:t>
        <a:bodyPr/>
        <a:lstStyle/>
        <a:p>
          <a:endParaRPr lang="en-US"/>
        </a:p>
      </dgm:t>
    </dgm:pt>
    <dgm:pt modelId="{8A062534-888E-4B14-B9B6-CF5926C9A618}">
      <dgm:prSet/>
      <dgm:spPr/>
      <dgm:t>
        <a:bodyPr/>
        <a:lstStyle/>
        <a:p>
          <a:r>
            <a:rPr lang="en-GB"/>
            <a:t>To achieve a successful system, the bike-share program must embrace flexibility in it process management and pricing system. This will enable intended riders to have options to the type of prices available on the bike-share App. This can be a single ride pass, a return to same location pass, half-dsy ride pass, full-day ride pass etc. The bike-share program can also allow membership subscriptions such as annual, monthly or quarterly. The essence of this subscription option is to build a bike-share community to ensure the goals and objectives of the system is actualized.</a:t>
          </a:r>
          <a:endParaRPr lang="en-US"/>
        </a:p>
      </dgm:t>
    </dgm:pt>
    <dgm:pt modelId="{73C6BBB3-F80B-491A-BF2F-623B39DE0727}" type="parTrans" cxnId="{32A8EAC0-2630-4653-9806-34E81FE8E583}">
      <dgm:prSet/>
      <dgm:spPr/>
      <dgm:t>
        <a:bodyPr/>
        <a:lstStyle/>
        <a:p>
          <a:endParaRPr lang="en-US"/>
        </a:p>
      </dgm:t>
    </dgm:pt>
    <dgm:pt modelId="{A4265C60-F8E3-45B3-B966-B18E4F8957EB}" type="sibTrans" cxnId="{32A8EAC0-2630-4653-9806-34E81FE8E583}">
      <dgm:prSet/>
      <dgm:spPr/>
      <dgm:t>
        <a:bodyPr/>
        <a:lstStyle/>
        <a:p>
          <a:endParaRPr lang="en-US"/>
        </a:p>
      </dgm:t>
    </dgm:pt>
    <dgm:pt modelId="{0B9A26A7-225E-4865-9F51-99B9ABB50926}" type="pres">
      <dgm:prSet presAssocID="{64082390-8EBB-4E09-8CFD-BE598478FB95}" presName="root" presStyleCnt="0">
        <dgm:presLayoutVars>
          <dgm:dir/>
          <dgm:resizeHandles val="exact"/>
        </dgm:presLayoutVars>
      </dgm:prSet>
      <dgm:spPr/>
    </dgm:pt>
    <dgm:pt modelId="{52DB369D-23B0-4D47-B7BD-2425ECF8D451}" type="pres">
      <dgm:prSet presAssocID="{8DB3BCA4-C661-4E9F-ABB2-038022ABB8FA}" presName="compNode" presStyleCnt="0"/>
      <dgm:spPr/>
    </dgm:pt>
    <dgm:pt modelId="{9917CD0B-8F4E-46C3-AF89-4E39ACB24421}" type="pres">
      <dgm:prSet presAssocID="{8DB3BCA4-C661-4E9F-ABB2-038022ABB8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ing"/>
        </a:ext>
      </dgm:extLst>
    </dgm:pt>
    <dgm:pt modelId="{4698B9D8-55D3-4F33-926F-687B85368B16}" type="pres">
      <dgm:prSet presAssocID="{8DB3BCA4-C661-4E9F-ABB2-038022ABB8FA}" presName="spaceRect" presStyleCnt="0"/>
      <dgm:spPr/>
    </dgm:pt>
    <dgm:pt modelId="{B6FB21E7-967A-4D7F-BD67-748A7085B475}" type="pres">
      <dgm:prSet presAssocID="{8DB3BCA4-C661-4E9F-ABB2-038022ABB8FA}" presName="textRect" presStyleLbl="revTx" presStyleIdx="0" presStyleCnt="2">
        <dgm:presLayoutVars>
          <dgm:chMax val="1"/>
          <dgm:chPref val="1"/>
        </dgm:presLayoutVars>
      </dgm:prSet>
      <dgm:spPr/>
    </dgm:pt>
    <dgm:pt modelId="{944B0905-EF8C-4A90-AE03-4352BD35CA9B}" type="pres">
      <dgm:prSet presAssocID="{9E762429-8C6F-4F46-A5DB-FC89D9F40DB6}" presName="sibTrans" presStyleCnt="0"/>
      <dgm:spPr/>
    </dgm:pt>
    <dgm:pt modelId="{CFAA94D6-F722-4D9C-B0F3-A7C2B65FEBD7}" type="pres">
      <dgm:prSet presAssocID="{8A062534-888E-4B14-B9B6-CF5926C9A618}" presName="compNode" presStyleCnt="0"/>
      <dgm:spPr/>
    </dgm:pt>
    <dgm:pt modelId="{2224A2E6-580C-4721-8315-0FE1BBE1A6DB}" type="pres">
      <dgm:prSet presAssocID="{8A062534-888E-4B14-B9B6-CF5926C9A6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torcycle"/>
        </a:ext>
      </dgm:extLst>
    </dgm:pt>
    <dgm:pt modelId="{D418725A-2AE7-4BCE-B7FF-3CFFD0BD93F2}" type="pres">
      <dgm:prSet presAssocID="{8A062534-888E-4B14-B9B6-CF5926C9A618}" presName="spaceRect" presStyleCnt="0"/>
      <dgm:spPr/>
    </dgm:pt>
    <dgm:pt modelId="{03082ECE-F54B-4C51-BF02-0739C00C26CE}" type="pres">
      <dgm:prSet presAssocID="{8A062534-888E-4B14-B9B6-CF5926C9A618}" presName="textRect" presStyleLbl="revTx" presStyleIdx="1" presStyleCnt="2">
        <dgm:presLayoutVars>
          <dgm:chMax val="1"/>
          <dgm:chPref val="1"/>
        </dgm:presLayoutVars>
      </dgm:prSet>
      <dgm:spPr/>
    </dgm:pt>
  </dgm:ptLst>
  <dgm:cxnLst>
    <dgm:cxn modelId="{A7D4C22B-796B-4DF4-A16D-17BBAF7A28E4}" type="presOf" srcId="{8DB3BCA4-C661-4E9F-ABB2-038022ABB8FA}" destId="{B6FB21E7-967A-4D7F-BD67-748A7085B475}" srcOrd="0" destOrd="0" presId="urn:microsoft.com/office/officeart/2018/2/layout/IconLabelList"/>
    <dgm:cxn modelId="{55694F33-0856-4B49-AB15-77B34DFA246D}" type="presOf" srcId="{64082390-8EBB-4E09-8CFD-BE598478FB95}" destId="{0B9A26A7-225E-4865-9F51-99B9ABB50926}" srcOrd="0" destOrd="0" presId="urn:microsoft.com/office/officeart/2018/2/layout/IconLabelList"/>
    <dgm:cxn modelId="{D1CD0442-D243-47F9-BB0E-43955EAF4AC2}" type="presOf" srcId="{8A062534-888E-4B14-B9B6-CF5926C9A618}" destId="{03082ECE-F54B-4C51-BF02-0739C00C26CE}" srcOrd="0" destOrd="0" presId="urn:microsoft.com/office/officeart/2018/2/layout/IconLabelList"/>
    <dgm:cxn modelId="{32A8EAC0-2630-4653-9806-34E81FE8E583}" srcId="{64082390-8EBB-4E09-8CFD-BE598478FB95}" destId="{8A062534-888E-4B14-B9B6-CF5926C9A618}" srcOrd="1" destOrd="0" parTransId="{73C6BBB3-F80B-491A-BF2F-623B39DE0727}" sibTransId="{A4265C60-F8E3-45B3-B966-B18E4F8957EB}"/>
    <dgm:cxn modelId="{4F5A08C5-166C-43F8-A3B3-F9A7D0917993}" srcId="{64082390-8EBB-4E09-8CFD-BE598478FB95}" destId="{8DB3BCA4-C661-4E9F-ABB2-038022ABB8FA}" srcOrd="0" destOrd="0" parTransId="{04F3A088-C496-448C-8483-C525D164E017}" sibTransId="{9E762429-8C6F-4F46-A5DB-FC89D9F40DB6}"/>
    <dgm:cxn modelId="{4A2DA42E-6463-4EDE-9148-7DA025773D0F}" type="presParOf" srcId="{0B9A26A7-225E-4865-9F51-99B9ABB50926}" destId="{52DB369D-23B0-4D47-B7BD-2425ECF8D451}" srcOrd="0" destOrd="0" presId="urn:microsoft.com/office/officeart/2018/2/layout/IconLabelList"/>
    <dgm:cxn modelId="{DAC3FCC0-AC6F-4EE9-995E-0ED5D287E5D0}" type="presParOf" srcId="{52DB369D-23B0-4D47-B7BD-2425ECF8D451}" destId="{9917CD0B-8F4E-46C3-AF89-4E39ACB24421}" srcOrd="0" destOrd="0" presId="urn:microsoft.com/office/officeart/2018/2/layout/IconLabelList"/>
    <dgm:cxn modelId="{E4487C5E-9689-49D5-B621-FF3857902B2F}" type="presParOf" srcId="{52DB369D-23B0-4D47-B7BD-2425ECF8D451}" destId="{4698B9D8-55D3-4F33-926F-687B85368B16}" srcOrd="1" destOrd="0" presId="urn:microsoft.com/office/officeart/2018/2/layout/IconLabelList"/>
    <dgm:cxn modelId="{2C1C72A4-E7AF-410C-8063-8E447BEF0EFF}" type="presParOf" srcId="{52DB369D-23B0-4D47-B7BD-2425ECF8D451}" destId="{B6FB21E7-967A-4D7F-BD67-748A7085B475}" srcOrd="2" destOrd="0" presId="urn:microsoft.com/office/officeart/2018/2/layout/IconLabelList"/>
    <dgm:cxn modelId="{1E9B46BC-2ED5-479B-90EE-34C280313D99}" type="presParOf" srcId="{0B9A26A7-225E-4865-9F51-99B9ABB50926}" destId="{944B0905-EF8C-4A90-AE03-4352BD35CA9B}" srcOrd="1" destOrd="0" presId="urn:microsoft.com/office/officeart/2018/2/layout/IconLabelList"/>
    <dgm:cxn modelId="{FD196E76-9661-4153-ABFC-F10A2B932E77}" type="presParOf" srcId="{0B9A26A7-225E-4865-9F51-99B9ABB50926}" destId="{CFAA94D6-F722-4D9C-B0F3-A7C2B65FEBD7}" srcOrd="2" destOrd="0" presId="urn:microsoft.com/office/officeart/2018/2/layout/IconLabelList"/>
    <dgm:cxn modelId="{1E01B084-56AE-42E8-A277-A3D289A96341}" type="presParOf" srcId="{CFAA94D6-F722-4D9C-B0F3-A7C2B65FEBD7}" destId="{2224A2E6-580C-4721-8315-0FE1BBE1A6DB}" srcOrd="0" destOrd="0" presId="urn:microsoft.com/office/officeart/2018/2/layout/IconLabelList"/>
    <dgm:cxn modelId="{5527CAE9-9B6C-4A1B-A346-C645E2665A21}" type="presParOf" srcId="{CFAA94D6-F722-4D9C-B0F3-A7C2B65FEBD7}" destId="{D418725A-2AE7-4BCE-B7FF-3CFFD0BD93F2}" srcOrd="1" destOrd="0" presId="urn:microsoft.com/office/officeart/2018/2/layout/IconLabelList"/>
    <dgm:cxn modelId="{E5064908-25A6-4579-876B-760AFDFBDE8B}" type="presParOf" srcId="{CFAA94D6-F722-4D9C-B0F3-A7C2B65FEBD7}" destId="{03082ECE-F54B-4C51-BF02-0739C00C26C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6DD121-A78E-4B60-B339-49316D40781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E2BD5C8-3353-4513-B66B-3FFBE22C3A3D}">
      <dgm:prSet/>
      <dgm:spPr/>
      <dgm:t>
        <a:bodyPr/>
        <a:lstStyle/>
        <a:p>
          <a:r>
            <a:rPr lang="en-GB"/>
            <a:t>It embraces a sociable business model which encourages networking among different individuals.</a:t>
          </a:r>
          <a:endParaRPr lang="en-US"/>
        </a:p>
      </dgm:t>
    </dgm:pt>
    <dgm:pt modelId="{5F3856CF-C5A1-4355-A895-AE52148AFBAA}" type="parTrans" cxnId="{2C3EA086-6217-4F96-A290-8FC678FEB05F}">
      <dgm:prSet/>
      <dgm:spPr/>
      <dgm:t>
        <a:bodyPr/>
        <a:lstStyle/>
        <a:p>
          <a:endParaRPr lang="en-US"/>
        </a:p>
      </dgm:t>
    </dgm:pt>
    <dgm:pt modelId="{7F952174-F6C9-445B-BCB0-7A387D130C71}" type="sibTrans" cxnId="{2C3EA086-6217-4F96-A290-8FC678FEB05F}">
      <dgm:prSet/>
      <dgm:spPr/>
      <dgm:t>
        <a:bodyPr/>
        <a:lstStyle/>
        <a:p>
          <a:endParaRPr lang="en-US"/>
        </a:p>
      </dgm:t>
    </dgm:pt>
    <dgm:pt modelId="{62522E53-C967-406E-874F-D8C6EA5F68AE}">
      <dgm:prSet/>
      <dgm:spPr/>
      <dgm:t>
        <a:bodyPr/>
        <a:lstStyle/>
        <a:p>
          <a:r>
            <a:rPr lang="en-GB"/>
            <a:t>It supports a healthy environment by reducing carbon emission.</a:t>
          </a:r>
          <a:endParaRPr lang="en-US"/>
        </a:p>
      </dgm:t>
    </dgm:pt>
    <dgm:pt modelId="{38DA8DB3-8062-4ED7-A8E8-EC8B1CE61C63}" type="parTrans" cxnId="{0C797E38-B2D7-4399-A26B-044EBFFC0EAC}">
      <dgm:prSet/>
      <dgm:spPr/>
      <dgm:t>
        <a:bodyPr/>
        <a:lstStyle/>
        <a:p>
          <a:endParaRPr lang="en-US"/>
        </a:p>
      </dgm:t>
    </dgm:pt>
    <dgm:pt modelId="{C2765F76-9A8C-4AD4-9B68-C9B811678810}" type="sibTrans" cxnId="{0C797E38-B2D7-4399-A26B-044EBFFC0EAC}">
      <dgm:prSet/>
      <dgm:spPr/>
      <dgm:t>
        <a:bodyPr/>
        <a:lstStyle/>
        <a:p>
          <a:endParaRPr lang="en-US"/>
        </a:p>
      </dgm:t>
    </dgm:pt>
    <dgm:pt modelId="{15CDCB16-514F-48C9-9947-F98EECDB9CE6}">
      <dgm:prSet/>
      <dgm:spPr/>
      <dgm:t>
        <a:bodyPr/>
        <a:lstStyle/>
        <a:p>
          <a:r>
            <a:rPr lang="en-GB"/>
            <a:t>It discourages noise pollution </a:t>
          </a:r>
          <a:endParaRPr lang="en-US"/>
        </a:p>
      </dgm:t>
    </dgm:pt>
    <dgm:pt modelId="{60DF6E44-18A8-4AA9-AAEC-2E38D4D584F2}" type="parTrans" cxnId="{1F747F91-1095-4276-A42C-039B239A175B}">
      <dgm:prSet/>
      <dgm:spPr/>
      <dgm:t>
        <a:bodyPr/>
        <a:lstStyle/>
        <a:p>
          <a:endParaRPr lang="en-US"/>
        </a:p>
      </dgm:t>
    </dgm:pt>
    <dgm:pt modelId="{3D06BE0A-9C76-43CE-866D-F952588E492B}" type="sibTrans" cxnId="{1F747F91-1095-4276-A42C-039B239A175B}">
      <dgm:prSet/>
      <dgm:spPr/>
      <dgm:t>
        <a:bodyPr/>
        <a:lstStyle/>
        <a:p>
          <a:endParaRPr lang="en-US"/>
        </a:p>
      </dgm:t>
    </dgm:pt>
    <dgm:pt modelId="{9E8D481A-BE36-4F79-B1B2-DB629CE07420}">
      <dgm:prSet/>
      <dgm:spPr/>
      <dgm:t>
        <a:bodyPr/>
        <a:lstStyle/>
        <a:p>
          <a:r>
            <a:rPr lang="en-GB"/>
            <a:t>It can also be cost efficient to the rider.</a:t>
          </a:r>
          <a:endParaRPr lang="en-US"/>
        </a:p>
      </dgm:t>
    </dgm:pt>
    <dgm:pt modelId="{BA5C7BB6-E5E5-4162-ACA8-39B60DF85461}" type="parTrans" cxnId="{55F466A6-EA45-43A1-97C9-3F9978361629}">
      <dgm:prSet/>
      <dgm:spPr/>
      <dgm:t>
        <a:bodyPr/>
        <a:lstStyle/>
        <a:p>
          <a:endParaRPr lang="en-US"/>
        </a:p>
      </dgm:t>
    </dgm:pt>
    <dgm:pt modelId="{D2D466B9-C31E-4BA8-A304-650B1BBA2E43}" type="sibTrans" cxnId="{55F466A6-EA45-43A1-97C9-3F9978361629}">
      <dgm:prSet/>
      <dgm:spPr/>
      <dgm:t>
        <a:bodyPr/>
        <a:lstStyle/>
        <a:p>
          <a:endParaRPr lang="en-US"/>
        </a:p>
      </dgm:t>
    </dgm:pt>
    <dgm:pt modelId="{81461958-17BD-4002-A23B-5AB89FF000B0}" type="pres">
      <dgm:prSet presAssocID="{A76DD121-A78E-4B60-B339-49316D40781A}" presName="root" presStyleCnt="0">
        <dgm:presLayoutVars>
          <dgm:dir/>
          <dgm:resizeHandles val="exact"/>
        </dgm:presLayoutVars>
      </dgm:prSet>
      <dgm:spPr/>
    </dgm:pt>
    <dgm:pt modelId="{1A5161BE-C642-4AFF-A181-3D50D8275E66}" type="pres">
      <dgm:prSet presAssocID="{A76DD121-A78E-4B60-B339-49316D40781A}" presName="container" presStyleCnt="0">
        <dgm:presLayoutVars>
          <dgm:dir/>
          <dgm:resizeHandles val="exact"/>
        </dgm:presLayoutVars>
      </dgm:prSet>
      <dgm:spPr/>
    </dgm:pt>
    <dgm:pt modelId="{5E5AF6F4-C7F2-48B2-8396-7EEEDB578A00}" type="pres">
      <dgm:prSet presAssocID="{AE2BD5C8-3353-4513-B66B-3FFBE22C3A3D}" presName="compNode" presStyleCnt="0"/>
      <dgm:spPr/>
    </dgm:pt>
    <dgm:pt modelId="{4E4577A3-0DD2-4BE3-B72C-654085B04349}" type="pres">
      <dgm:prSet presAssocID="{AE2BD5C8-3353-4513-B66B-3FFBE22C3A3D}" presName="iconBgRect" presStyleLbl="bgShp" presStyleIdx="0" presStyleCnt="4"/>
      <dgm:spPr/>
    </dgm:pt>
    <dgm:pt modelId="{5C16FCEE-547F-4F92-A46F-535AA0817B7D}" type="pres">
      <dgm:prSet presAssocID="{AE2BD5C8-3353-4513-B66B-3FFBE22C3A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E72A98B1-6F76-497B-A90A-1AA259A68095}" type="pres">
      <dgm:prSet presAssocID="{AE2BD5C8-3353-4513-B66B-3FFBE22C3A3D}" presName="spaceRect" presStyleCnt="0"/>
      <dgm:spPr/>
    </dgm:pt>
    <dgm:pt modelId="{64A92AF3-4705-41E5-B839-77321EBC6DCC}" type="pres">
      <dgm:prSet presAssocID="{AE2BD5C8-3353-4513-B66B-3FFBE22C3A3D}" presName="textRect" presStyleLbl="revTx" presStyleIdx="0" presStyleCnt="4">
        <dgm:presLayoutVars>
          <dgm:chMax val="1"/>
          <dgm:chPref val="1"/>
        </dgm:presLayoutVars>
      </dgm:prSet>
      <dgm:spPr/>
    </dgm:pt>
    <dgm:pt modelId="{24C20124-A74E-4F5D-A7BC-5712A32C1709}" type="pres">
      <dgm:prSet presAssocID="{7F952174-F6C9-445B-BCB0-7A387D130C71}" presName="sibTrans" presStyleLbl="sibTrans2D1" presStyleIdx="0" presStyleCnt="0"/>
      <dgm:spPr/>
    </dgm:pt>
    <dgm:pt modelId="{3C109B4B-3479-41DA-8044-583DC7271463}" type="pres">
      <dgm:prSet presAssocID="{62522E53-C967-406E-874F-D8C6EA5F68AE}" presName="compNode" presStyleCnt="0"/>
      <dgm:spPr/>
    </dgm:pt>
    <dgm:pt modelId="{E81F545D-78EA-4BEC-B1AC-92B41CEF2B40}" type="pres">
      <dgm:prSet presAssocID="{62522E53-C967-406E-874F-D8C6EA5F68AE}" presName="iconBgRect" presStyleLbl="bgShp" presStyleIdx="1" presStyleCnt="4"/>
      <dgm:spPr/>
    </dgm:pt>
    <dgm:pt modelId="{D95A8EA2-DE97-41F8-B4C1-652184376073}" type="pres">
      <dgm:prSet presAssocID="{62522E53-C967-406E-874F-D8C6EA5F68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stainability"/>
        </a:ext>
      </dgm:extLst>
    </dgm:pt>
    <dgm:pt modelId="{40E8F220-5FAD-4CD9-860A-82F7716100F5}" type="pres">
      <dgm:prSet presAssocID="{62522E53-C967-406E-874F-D8C6EA5F68AE}" presName="spaceRect" presStyleCnt="0"/>
      <dgm:spPr/>
    </dgm:pt>
    <dgm:pt modelId="{8EB82F6C-1698-4730-91FC-9DCFBF2BD103}" type="pres">
      <dgm:prSet presAssocID="{62522E53-C967-406E-874F-D8C6EA5F68AE}" presName="textRect" presStyleLbl="revTx" presStyleIdx="1" presStyleCnt="4">
        <dgm:presLayoutVars>
          <dgm:chMax val="1"/>
          <dgm:chPref val="1"/>
        </dgm:presLayoutVars>
      </dgm:prSet>
      <dgm:spPr/>
    </dgm:pt>
    <dgm:pt modelId="{6674C953-D731-4E73-B830-A2FC0DA1A00F}" type="pres">
      <dgm:prSet presAssocID="{C2765F76-9A8C-4AD4-9B68-C9B811678810}" presName="sibTrans" presStyleLbl="sibTrans2D1" presStyleIdx="0" presStyleCnt="0"/>
      <dgm:spPr/>
    </dgm:pt>
    <dgm:pt modelId="{06ACE46C-80B2-438A-88B6-019C74AFE9EA}" type="pres">
      <dgm:prSet presAssocID="{15CDCB16-514F-48C9-9947-F98EECDB9CE6}" presName="compNode" presStyleCnt="0"/>
      <dgm:spPr/>
    </dgm:pt>
    <dgm:pt modelId="{FD630F28-A1D0-4094-B0BF-D219D93161C2}" type="pres">
      <dgm:prSet presAssocID="{15CDCB16-514F-48C9-9947-F98EECDB9CE6}" presName="iconBgRect" presStyleLbl="bgShp" presStyleIdx="2" presStyleCnt="4"/>
      <dgm:spPr/>
    </dgm:pt>
    <dgm:pt modelId="{78F8E474-6456-4C75-B9D7-F1E89866DF14}" type="pres">
      <dgm:prSet presAssocID="{15CDCB16-514F-48C9-9947-F98EECDB9C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olume"/>
        </a:ext>
      </dgm:extLst>
    </dgm:pt>
    <dgm:pt modelId="{E4578198-DF91-4426-BC7D-CC20A47E8651}" type="pres">
      <dgm:prSet presAssocID="{15CDCB16-514F-48C9-9947-F98EECDB9CE6}" presName="spaceRect" presStyleCnt="0"/>
      <dgm:spPr/>
    </dgm:pt>
    <dgm:pt modelId="{6CCC131B-4D44-4AA0-92B3-181A7AEA2965}" type="pres">
      <dgm:prSet presAssocID="{15CDCB16-514F-48C9-9947-F98EECDB9CE6}" presName="textRect" presStyleLbl="revTx" presStyleIdx="2" presStyleCnt="4">
        <dgm:presLayoutVars>
          <dgm:chMax val="1"/>
          <dgm:chPref val="1"/>
        </dgm:presLayoutVars>
      </dgm:prSet>
      <dgm:spPr/>
    </dgm:pt>
    <dgm:pt modelId="{26C8D675-0F90-4E94-8BCC-3602DD4A155A}" type="pres">
      <dgm:prSet presAssocID="{3D06BE0A-9C76-43CE-866D-F952588E492B}" presName="sibTrans" presStyleLbl="sibTrans2D1" presStyleIdx="0" presStyleCnt="0"/>
      <dgm:spPr/>
    </dgm:pt>
    <dgm:pt modelId="{197DA7A1-08D6-490F-8563-C016533F3499}" type="pres">
      <dgm:prSet presAssocID="{9E8D481A-BE36-4F79-B1B2-DB629CE07420}" presName="compNode" presStyleCnt="0"/>
      <dgm:spPr/>
    </dgm:pt>
    <dgm:pt modelId="{83EBA380-35F5-488F-A37B-BC2715A575CA}" type="pres">
      <dgm:prSet presAssocID="{9E8D481A-BE36-4F79-B1B2-DB629CE07420}" presName="iconBgRect" presStyleLbl="bgShp" presStyleIdx="3" presStyleCnt="4"/>
      <dgm:spPr/>
    </dgm:pt>
    <dgm:pt modelId="{5026582D-0587-4814-81F9-089DC1E0CDAF}" type="pres">
      <dgm:prSet presAssocID="{9E8D481A-BE36-4F79-B1B2-DB629CE074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ycling"/>
        </a:ext>
      </dgm:extLst>
    </dgm:pt>
    <dgm:pt modelId="{34ACA833-D480-4AFF-91B6-85C8B552358A}" type="pres">
      <dgm:prSet presAssocID="{9E8D481A-BE36-4F79-B1B2-DB629CE07420}" presName="spaceRect" presStyleCnt="0"/>
      <dgm:spPr/>
    </dgm:pt>
    <dgm:pt modelId="{3FF46A1E-A1B4-47C2-9ACD-5CD932777902}" type="pres">
      <dgm:prSet presAssocID="{9E8D481A-BE36-4F79-B1B2-DB629CE07420}" presName="textRect" presStyleLbl="revTx" presStyleIdx="3" presStyleCnt="4">
        <dgm:presLayoutVars>
          <dgm:chMax val="1"/>
          <dgm:chPref val="1"/>
        </dgm:presLayoutVars>
      </dgm:prSet>
      <dgm:spPr/>
    </dgm:pt>
  </dgm:ptLst>
  <dgm:cxnLst>
    <dgm:cxn modelId="{FFB3400E-DF5B-46AD-B4B3-BADD3CF853D1}" type="presOf" srcId="{AE2BD5C8-3353-4513-B66B-3FFBE22C3A3D}" destId="{64A92AF3-4705-41E5-B839-77321EBC6DCC}" srcOrd="0" destOrd="0" presId="urn:microsoft.com/office/officeart/2018/2/layout/IconCircleList"/>
    <dgm:cxn modelId="{1B31A21A-2CE7-4BE7-BF5E-897C810468D5}" type="presOf" srcId="{A76DD121-A78E-4B60-B339-49316D40781A}" destId="{81461958-17BD-4002-A23B-5AB89FF000B0}" srcOrd="0" destOrd="0" presId="urn:microsoft.com/office/officeart/2018/2/layout/IconCircleList"/>
    <dgm:cxn modelId="{2E12C429-13DA-4EEA-B74C-5DEDA75EB43A}" type="presOf" srcId="{C2765F76-9A8C-4AD4-9B68-C9B811678810}" destId="{6674C953-D731-4E73-B830-A2FC0DA1A00F}" srcOrd="0" destOrd="0" presId="urn:microsoft.com/office/officeart/2018/2/layout/IconCircleList"/>
    <dgm:cxn modelId="{0C797E38-B2D7-4399-A26B-044EBFFC0EAC}" srcId="{A76DD121-A78E-4B60-B339-49316D40781A}" destId="{62522E53-C967-406E-874F-D8C6EA5F68AE}" srcOrd="1" destOrd="0" parTransId="{38DA8DB3-8062-4ED7-A8E8-EC8B1CE61C63}" sibTransId="{C2765F76-9A8C-4AD4-9B68-C9B811678810}"/>
    <dgm:cxn modelId="{0C22626B-46DE-43AE-B154-EB51EEB92C15}" type="presOf" srcId="{3D06BE0A-9C76-43CE-866D-F952588E492B}" destId="{26C8D675-0F90-4E94-8BCC-3602DD4A155A}" srcOrd="0" destOrd="0" presId="urn:microsoft.com/office/officeart/2018/2/layout/IconCircleList"/>
    <dgm:cxn modelId="{4926BF52-CD2E-4547-9FB4-A6BEAC097292}" type="presOf" srcId="{62522E53-C967-406E-874F-D8C6EA5F68AE}" destId="{8EB82F6C-1698-4730-91FC-9DCFBF2BD103}" srcOrd="0" destOrd="0" presId="urn:microsoft.com/office/officeart/2018/2/layout/IconCircleList"/>
    <dgm:cxn modelId="{2C3EA086-6217-4F96-A290-8FC678FEB05F}" srcId="{A76DD121-A78E-4B60-B339-49316D40781A}" destId="{AE2BD5C8-3353-4513-B66B-3FFBE22C3A3D}" srcOrd="0" destOrd="0" parTransId="{5F3856CF-C5A1-4355-A895-AE52148AFBAA}" sibTransId="{7F952174-F6C9-445B-BCB0-7A387D130C71}"/>
    <dgm:cxn modelId="{1F747F91-1095-4276-A42C-039B239A175B}" srcId="{A76DD121-A78E-4B60-B339-49316D40781A}" destId="{15CDCB16-514F-48C9-9947-F98EECDB9CE6}" srcOrd="2" destOrd="0" parTransId="{60DF6E44-18A8-4AA9-AAEC-2E38D4D584F2}" sibTransId="{3D06BE0A-9C76-43CE-866D-F952588E492B}"/>
    <dgm:cxn modelId="{55F466A6-EA45-43A1-97C9-3F9978361629}" srcId="{A76DD121-A78E-4B60-B339-49316D40781A}" destId="{9E8D481A-BE36-4F79-B1B2-DB629CE07420}" srcOrd="3" destOrd="0" parTransId="{BA5C7BB6-E5E5-4162-ACA8-39B60DF85461}" sibTransId="{D2D466B9-C31E-4BA8-A304-650B1BBA2E43}"/>
    <dgm:cxn modelId="{1816E3BE-4124-401D-A551-147983FD6798}" type="presOf" srcId="{7F952174-F6C9-445B-BCB0-7A387D130C71}" destId="{24C20124-A74E-4F5D-A7BC-5712A32C1709}" srcOrd="0" destOrd="0" presId="urn:microsoft.com/office/officeart/2018/2/layout/IconCircleList"/>
    <dgm:cxn modelId="{A526ABEF-400D-4209-BA1B-2A159D364258}" type="presOf" srcId="{9E8D481A-BE36-4F79-B1B2-DB629CE07420}" destId="{3FF46A1E-A1B4-47C2-9ACD-5CD932777902}" srcOrd="0" destOrd="0" presId="urn:microsoft.com/office/officeart/2018/2/layout/IconCircleList"/>
    <dgm:cxn modelId="{30ED0AFC-9513-4B07-9DCF-31DBA2124AD7}" type="presOf" srcId="{15CDCB16-514F-48C9-9947-F98EECDB9CE6}" destId="{6CCC131B-4D44-4AA0-92B3-181A7AEA2965}" srcOrd="0" destOrd="0" presId="urn:microsoft.com/office/officeart/2018/2/layout/IconCircleList"/>
    <dgm:cxn modelId="{EFFF39A1-456A-43E1-9303-E1D887D54357}" type="presParOf" srcId="{81461958-17BD-4002-A23B-5AB89FF000B0}" destId="{1A5161BE-C642-4AFF-A181-3D50D8275E66}" srcOrd="0" destOrd="0" presId="urn:microsoft.com/office/officeart/2018/2/layout/IconCircleList"/>
    <dgm:cxn modelId="{81D5789D-0A3F-4220-96F1-6C1C78C1329D}" type="presParOf" srcId="{1A5161BE-C642-4AFF-A181-3D50D8275E66}" destId="{5E5AF6F4-C7F2-48B2-8396-7EEEDB578A00}" srcOrd="0" destOrd="0" presId="urn:microsoft.com/office/officeart/2018/2/layout/IconCircleList"/>
    <dgm:cxn modelId="{AF11ADEC-924C-4387-AA3A-EFA4531911A2}" type="presParOf" srcId="{5E5AF6F4-C7F2-48B2-8396-7EEEDB578A00}" destId="{4E4577A3-0DD2-4BE3-B72C-654085B04349}" srcOrd="0" destOrd="0" presId="urn:microsoft.com/office/officeart/2018/2/layout/IconCircleList"/>
    <dgm:cxn modelId="{B61090A9-79F1-43F8-AA5C-46B4B9437239}" type="presParOf" srcId="{5E5AF6F4-C7F2-48B2-8396-7EEEDB578A00}" destId="{5C16FCEE-547F-4F92-A46F-535AA0817B7D}" srcOrd="1" destOrd="0" presId="urn:microsoft.com/office/officeart/2018/2/layout/IconCircleList"/>
    <dgm:cxn modelId="{7490D3BB-7263-4767-871F-A4A787625503}" type="presParOf" srcId="{5E5AF6F4-C7F2-48B2-8396-7EEEDB578A00}" destId="{E72A98B1-6F76-497B-A90A-1AA259A68095}" srcOrd="2" destOrd="0" presId="urn:microsoft.com/office/officeart/2018/2/layout/IconCircleList"/>
    <dgm:cxn modelId="{B7A1A772-0CA1-434B-AD4C-B73D32AF295F}" type="presParOf" srcId="{5E5AF6F4-C7F2-48B2-8396-7EEEDB578A00}" destId="{64A92AF3-4705-41E5-B839-77321EBC6DCC}" srcOrd="3" destOrd="0" presId="urn:microsoft.com/office/officeart/2018/2/layout/IconCircleList"/>
    <dgm:cxn modelId="{B1948B35-4BC2-45FC-B74A-D90FCC42594E}" type="presParOf" srcId="{1A5161BE-C642-4AFF-A181-3D50D8275E66}" destId="{24C20124-A74E-4F5D-A7BC-5712A32C1709}" srcOrd="1" destOrd="0" presId="urn:microsoft.com/office/officeart/2018/2/layout/IconCircleList"/>
    <dgm:cxn modelId="{C874A9F1-AE71-491C-90A6-0AE9B7F88959}" type="presParOf" srcId="{1A5161BE-C642-4AFF-A181-3D50D8275E66}" destId="{3C109B4B-3479-41DA-8044-583DC7271463}" srcOrd="2" destOrd="0" presId="urn:microsoft.com/office/officeart/2018/2/layout/IconCircleList"/>
    <dgm:cxn modelId="{2247FAFE-22EF-4990-A74B-97B07933E5C9}" type="presParOf" srcId="{3C109B4B-3479-41DA-8044-583DC7271463}" destId="{E81F545D-78EA-4BEC-B1AC-92B41CEF2B40}" srcOrd="0" destOrd="0" presId="urn:microsoft.com/office/officeart/2018/2/layout/IconCircleList"/>
    <dgm:cxn modelId="{E1B0F3A0-6940-48E6-B96A-B1E5C5AFA1D8}" type="presParOf" srcId="{3C109B4B-3479-41DA-8044-583DC7271463}" destId="{D95A8EA2-DE97-41F8-B4C1-652184376073}" srcOrd="1" destOrd="0" presId="urn:microsoft.com/office/officeart/2018/2/layout/IconCircleList"/>
    <dgm:cxn modelId="{174D4A15-9DF9-40F4-B6F9-F8993F27BD5D}" type="presParOf" srcId="{3C109B4B-3479-41DA-8044-583DC7271463}" destId="{40E8F220-5FAD-4CD9-860A-82F7716100F5}" srcOrd="2" destOrd="0" presId="urn:microsoft.com/office/officeart/2018/2/layout/IconCircleList"/>
    <dgm:cxn modelId="{222E6C41-B484-468D-8CD0-AE1933338CD3}" type="presParOf" srcId="{3C109B4B-3479-41DA-8044-583DC7271463}" destId="{8EB82F6C-1698-4730-91FC-9DCFBF2BD103}" srcOrd="3" destOrd="0" presId="urn:microsoft.com/office/officeart/2018/2/layout/IconCircleList"/>
    <dgm:cxn modelId="{7AC62D2F-369A-41AF-8AC4-7AE05C8230CD}" type="presParOf" srcId="{1A5161BE-C642-4AFF-A181-3D50D8275E66}" destId="{6674C953-D731-4E73-B830-A2FC0DA1A00F}" srcOrd="3" destOrd="0" presId="urn:microsoft.com/office/officeart/2018/2/layout/IconCircleList"/>
    <dgm:cxn modelId="{A42B684E-647A-496B-8669-ED3EDDAF0A32}" type="presParOf" srcId="{1A5161BE-C642-4AFF-A181-3D50D8275E66}" destId="{06ACE46C-80B2-438A-88B6-019C74AFE9EA}" srcOrd="4" destOrd="0" presId="urn:microsoft.com/office/officeart/2018/2/layout/IconCircleList"/>
    <dgm:cxn modelId="{9AFCD5EA-7143-489A-9E88-29F6892B2FD6}" type="presParOf" srcId="{06ACE46C-80B2-438A-88B6-019C74AFE9EA}" destId="{FD630F28-A1D0-4094-B0BF-D219D93161C2}" srcOrd="0" destOrd="0" presId="urn:microsoft.com/office/officeart/2018/2/layout/IconCircleList"/>
    <dgm:cxn modelId="{4ED1D3FE-D2F4-4BFE-BFE8-209DDEBB8FFB}" type="presParOf" srcId="{06ACE46C-80B2-438A-88B6-019C74AFE9EA}" destId="{78F8E474-6456-4C75-B9D7-F1E89866DF14}" srcOrd="1" destOrd="0" presId="urn:microsoft.com/office/officeart/2018/2/layout/IconCircleList"/>
    <dgm:cxn modelId="{139175D3-B43F-42D4-89E9-8CA8B190041D}" type="presParOf" srcId="{06ACE46C-80B2-438A-88B6-019C74AFE9EA}" destId="{E4578198-DF91-4426-BC7D-CC20A47E8651}" srcOrd="2" destOrd="0" presId="urn:microsoft.com/office/officeart/2018/2/layout/IconCircleList"/>
    <dgm:cxn modelId="{D9C235CC-058D-4419-B4B9-EE42EA056C42}" type="presParOf" srcId="{06ACE46C-80B2-438A-88B6-019C74AFE9EA}" destId="{6CCC131B-4D44-4AA0-92B3-181A7AEA2965}" srcOrd="3" destOrd="0" presId="urn:microsoft.com/office/officeart/2018/2/layout/IconCircleList"/>
    <dgm:cxn modelId="{B62C3864-AD31-4A69-A883-65E2CC1DFFF3}" type="presParOf" srcId="{1A5161BE-C642-4AFF-A181-3D50D8275E66}" destId="{26C8D675-0F90-4E94-8BCC-3602DD4A155A}" srcOrd="5" destOrd="0" presId="urn:microsoft.com/office/officeart/2018/2/layout/IconCircleList"/>
    <dgm:cxn modelId="{9C818C16-B5FC-4688-A5A3-6788A7B2529B}" type="presParOf" srcId="{1A5161BE-C642-4AFF-A181-3D50D8275E66}" destId="{197DA7A1-08D6-490F-8563-C016533F3499}" srcOrd="6" destOrd="0" presId="urn:microsoft.com/office/officeart/2018/2/layout/IconCircleList"/>
    <dgm:cxn modelId="{AE67A6AB-FC92-48E9-8CB3-2606A3F53E4F}" type="presParOf" srcId="{197DA7A1-08D6-490F-8563-C016533F3499}" destId="{83EBA380-35F5-488F-A37B-BC2715A575CA}" srcOrd="0" destOrd="0" presId="urn:microsoft.com/office/officeart/2018/2/layout/IconCircleList"/>
    <dgm:cxn modelId="{5F0724B3-7128-4D91-9FDE-8957DACE7C62}" type="presParOf" srcId="{197DA7A1-08D6-490F-8563-C016533F3499}" destId="{5026582D-0587-4814-81F9-089DC1E0CDAF}" srcOrd="1" destOrd="0" presId="urn:microsoft.com/office/officeart/2018/2/layout/IconCircleList"/>
    <dgm:cxn modelId="{1D5A6EFF-175C-4C85-B4B0-70EE2DD8430A}" type="presParOf" srcId="{197DA7A1-08D6-490F-8563-C016533F3499}" destId="{34ACA833-D480-4AFF-91B6-85C8B552358A}" srcOrd="2" destOrd="0" presId="urn:microsoft.com/office/officeart/2018/2/layout/IconCircleList"/>
    <dgm:cxn modelId="{5027A8B5-6619-4211-A734-ECA38E246465}" type="presParOf" srcId="{197DA7A1-08D6-490F-8563-C016533F3499}" destId="{3FF46A1E-A1B4-47C2-9ACD-5CD9327779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03EC8A-E748-4A5C-AAF2-D733D9EE2EB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1BAAB8F-E062-4F10-A412-0D5319CD4793}">
      <dgm:prSet/>
      <dgm:spPr/>
      <dgm:t>
        <a:bodyPr/>
        <a:lstStyle/>
        <a:p>
          <a:r>
            <a:rPr lang="en-GB"/>
            <a:t>The following are the objectives of this project</a:t>
          </a:r>
          <a:endParaRPr lang="en-US"/>
        </a:p>
      </dgm:t>
    </dgm:pt>
    <dgm:pt modelId="{274DD578-41D8-47CC-BB05-79A4DB7CE4CF}" type="parTrans" cxnId="{2E5FF854-B407-441F-B98C-B08FC2DB97D6}">
      <dgm:prSet/>
      <dgm:spPr/>
      <dgm:t>
        <a:bodyPr/>
        <a:lstStyle/>
        <a:p>
          <a:endParaRPr lang="en-US"/>
        </a:p>
      </dgm:t>
    </dgm:pt>
    <dgm:pt modelId="{DAB7EE07-9651-4B54-B561-9A2C1B0EE4BF}" type="sibTrans" cxnId="{2E5FF854-B407-441F-B98C-B08FC2DB97D6}">
      <dgm:prSet/>
      <dgm:spPr/>
      <dgm:t>
        <a:bodyPr/>
        <a:lstStyle/>
        <a:p>
          <a:endParaRPr lang="en-US"/>
        </a:p>
      </dgm:t>
    </dgm:pt>
    <dgm:pt modelId="{92BF6060-CBBA-44D5-B833-E4F05D1FE52B}">
      <dgm:prSet/>
      <dgm:spPr/>
      <dgm:t>
        <a:bodyPr/>
        <a:lstStyle/>
        <a:p>
          <a:r>
            <a:rPr lang="en-GB"/>
            <a:t>To formulate a marketing strategy for the bike-share program.</a:t>
          </a:r>
          <a:endParaRPr lang="en-US"/>
        </a:p>
      </dgm:t>
    </dgm:pt>
    <dgm:pt modelId="{2CCE2E37-380B-41A9-AEBC-0881AF29CA51}" type="parTrans" cxnId="{80D1AB5D-8869-48F3-97EF-453867651326}">
      <dgm:prSet/>
      <dgm:spPr/>
      <dgm:t>
        <a:bodyPr/>
        <a:lstStyle/>
        <a:p>
          <a:endParaRPr lang="en-US"/>
        </a:p>
      </dgm:t>
    </dgm:pt>
    <dgm:pt modelId="{DDCFCC84-E00E-40D4-AA99-AC57C4C7FEEF}" type="sibTrans" cxnId="{80D1AB5D-8869-48F3-97EF-453867651326}">
      <dgm:prSet/>
      <dgm:spPr/>
      <dgm:t>
        <a:bodyPr/>
        <a:lstStyle/>
        <a:p>
          <a:endParaRPr lang="en-US"/>
        </a:p>
      </dgm:t>
    </dgm:pt>
    <dgm:pt modelId="{8BF85F9C-E846-422C-9768-F9B772A7186A}">
      <dgm:prSet/>
      <dgm:spPr/>
      <dgm:t>
        <a:bodyPr/>
        <a:lstStyle/>
        <a:p>
          <a:r>
            <a:rPr lang="en-GB"/>
            <a:t>To bridge the gap between casual and annual membership.</a:t>
          </a:r>
          <a:endParaRPr lang="en-US"/>
        </a:p>
      </dgm:t>
    </dgm:pt>
    <dgm:pt modelId="{CCEA7925-8B50-43FF-AD8E-9CB6CA3CFFB8}" type="parTrans" cxnId="{04514A9B-2BCD-4D05-9FC8-22127D171275}">
      <dgm:prSet/>
      <dgm:spPr/>
      <dgm:t>
        <a:bodyPr/>
        <a:lstStyle/>
        <a:p>
          <a:endParaRPr lang="en-US"/>
        </a:p>
      </dgm:t>
    </dgm:pt>
    <dgm:pt modelId="{B422B930-BEC9-4FFC-BDAF-E828C52F3FA7}" type="sibTrans" cxnId="{04514A9B-2BCD-4D05-9FC8-22127D171275}">
      <dgm:prSet/>
      <dgm:spPr/>
      <dgm:t>
        <a:bodyPr/>
        <a:lstStyle/>
        <a:p>
          <a:endParaRPr lang="en-US"/>
        </a:p>
      </dgm:t>
    </dgm:pt>
    <dgm:pt modelId="{3E8FDF5C-ADCF-472B-AF45-1F931189AD3F}" type="pres">
      <dgm:prSet presAssocID="{8503EC8A-E748-4A5C-AAF2-D733D9EE2EB8}" presName="hierChild1" presStyleCnt="0">
        <dgm:presLayoutVars>
          <dgm:chPref val="1"/>
          <dgm:dir/>
          <dgm:animOne val="branch"/>
          <dgm:animLvl val="lvl"/>
          <dgm:resizeHandles/>
        </dgm:presLayoutVars>
      </dgm:prSet>
      <dgm:spPr/>
    </dgm:pt>
    <dgm:pt modelId="{FC07E1C5-A09F-4AE1-A9FB-CA0749A1CFB2}" type="pres">
      <dgm:prSet presAssocID="{01BAAB8F-E062-4F10-A412-0D5319CD4793}" presName="hierRoot1" presStyleCnt="0"/>
      <dgm:spPr/>
    </dgm:pt>
    <dgm:pt modelId="{30C38FA1-E085-4929-AF20-8047087277A7}" type="pres">
      <dgm:prSet presAssocID="{01BAAB8F-E062-4F10-A412-0D5319CD4793}" presName="composite" presStyleCnt="0"/>
      <dgm:spPr/>
    </dgm:pt>
    <dgm:pt modelId="{6E51409B-62F6-4FA1-A608-9B50D31122F6}" type="pres">
      <dgm:prSet presAssocID="{01BAAB8F-E062-4F10-A412-0D5319CD4793}" presName="background" presStyleLbl="node0" presStyleIdx="0" presStyleCnt="1"/>
      <dgm:spPr/>
    </dgm:pt>
    <dgm:pt modelId="{C3AFCEE5-DBB7-42EC-B619-15FA4434FC3E}" type="pres">
      <dgm:prSet presAssocID="{01BAAB8F-E062-4F10-A412-0D5319CD4793}" presName="text" presStyleLbl="fgAcc0" presStyleIdx="0" presStyleCnt="1">
        <dgm:presLayoutVars>
          <dgm:chPref val="3"/>
        </dgm:presLayoutVars>
      </dgm:prSet>
      <dgm:spPr/>
    </dgm:pt>
    <dgm:pt modelId="{E982A782-E7C1-459F-B4EE-D76937D7CF1D}" type="pres">
      <dgm:prSet presAssocID="{01BAAB8F-E062-4F10-A412-0D5319CD4793}" presName="hierChild2" presStyleCnt="0"/>
      <dgm:spPr/>
    </dgm:pt>
    <dgm:pt modelId="{155D9045-727A-4BD0-9F81-55F5CFE3095B}" type="pres">
      <dgm:prSet presAssocID="{2CCE2E37-380B-41A9-AEBC-0881AF29CA51}" presName="Name10" presStyleLbl="parChTrans1D2" presStyleIdx="0" presStyleCnt="2"/>
      <dgm:spPr/>
    </dgm:pt>
    <dgm:pt modelId="{5667FE37-AD1E-4AF9-B896-59C7D8652DF2}" type="pres">
      <dgm:prSet presAssocID="{92BF6060-CBBA-44D5-B833-E4F05D1FE52B}" presName="hierRoot2" presStyleCnt="0"/>
      <dgm:spPr/>
    </dgm:pt>
    <dgm:pt modelId="{0F4DD624-0B24-4546-8997-3989FF1BF573}" type="pres">
      <dgm:prSet presAssocID="{92BF6060-CBBA-44D5-B833-E4F05D1FE52B}" presName="composite2" presStyleCnt="0"/>
      <dgm:spPr/>
    </dgm:pt>
    <dgm:pt modelId="{7E2D7B2D-2B45-48A4-B9EF-60E29946290E}" type="pres">
      <dgm:prSet presAssocID="{92BF6060-CBBA-44D5-B833-E4F05D1FE52B}" presName="background2" presStyleLbl="node2" presStyleIdx="0" presStyleCnt="2"/>
      <dgm:spPr/>
    </dgm:pt>
    <dgm:pt modelId="{ED36DDCD-E04D-49DD-AF48-C40C8DD58CC0}" type="pres">
      <dgm:prSet presAssocID="{92BF6060-CBBA-44D5-B833-E4F05D1FE52B}" presName="text2" presStyleLbl="fgAcc2" presStyleIdx="0" presStyleCnt="2">
        <dgm:presLayoutVars>
          <dgm:chPref val="3"/>
        </dgm:presLayoutVars>
      </dgm:prSet>
      <dgm:spPr/>
    </dgm:pt>
    <dgm:pt modelId="{29FDF3C9-C92C-4763-B832-F64E6290F252}" type="pres">
      <dgm:prSet presAssocID="{92BF6060-CBBA-44D5-B833-E4F05D1FE52B}" presName="hierChild3" presStyleCnt="0"/>
      <dgm:spPr/>
    </dgm:pt>
    <dgm:pt modelId="{4D51136B-1045-492E-826F-AB9FAB81CA8F}" type="pres">
      <dgm:prSet presAssocID="{CCEA7925-8B50-43FF-AD8E-9CB6CA3CFFB8}" presName="Name10" presStyleLbl="parChTrans1D2" presStyleIdx="1" presStyleCnt="2"/>
      <dgm:spPr/>
    </dgm:pt>
    <dgm:pt modelId="{0B48F6FB-3FB6-4CFC-9D63-FAF73B42FFBF}" type="pres">
      <dgm:prSet presAssocID="{8BF85F9C-E846-422C-9768-F9B772A7186A}" presName="hierRoot2" presStyleCnt="0"/>
      <dgm:spPr/>
    </dgm:pt>
    <dgm:pt modelId="{0FA70A60-A1E0-4B8C-A0AC-676FDF8BFD82}" type="pres">
      <dgm:prSet presAssocID="{8BF85F9C-E846-422C-9768-F9B772A7186A}" presName="composite2" presStyleCnt="0"/>
      <dgm:spPr/>
    </dgm:pt>
    <dgm:pt modelId="{611C9A61-7184-404B-9A93-74EF23CC38FB}" type="pres">
      <dgm:prSet presAssocID="{8BF85F9C-E846-422C-9768-F9B772A7186A}" presName="background2" presStyleLbl="node2" presStyleIdx="1" presStyleCnt="2"/>
      <dgm:spPr/>
    </dgm:pt>
    <dgm:pt modelId="{B1937AE5-CCB1-4AE7-9237-C3C085C36D20}" type="pres">
      <dgm:prSet presAssocID="{8BF85F9C-E846-422C-9768-F9B772A7186A}" presName="text2" presStyleLbl="fgAcc2" presStyleIdx="1" presStyleCnt="2">
        <dgm:presLayoutVars>
          <dgm:chPref val="3"/>
        </dgm:presLayoutVars>
      </dgm:prSet>
      <dgm:spPr/>
    </dgm:pt>
    <dgm:pt modelId="{FD865747-5373-4BA4-B4C0-EAF98ABF5880}" type="pres">
      <dgm:prSet presAssocID="{8BF85F9C-E846-422C-9768-F9B772A7186A}" presName="hierChild3" presStyleCnt="0"/>
      <dgm:spPr/>
    </dgm:pt>
  </dgm:ptLst>
  <dgm:cxnLst>
    <dgm:cxn modelId="{80D1AB5D-8869-48F3-97EF-453867651326}" srcId="{01BAAB8F-E062-4F10-A412-0D5319CD4793}" destId="{92BF6060-CBBA-44D5-B833-E4F05D1FE52B}" srcOrd="0" destOrd="0" parTransId="{2CCE2E37-380B-41A9-AEBC-0881AF29CA51}" sibTransId="{DDCFCC84-E00E-40D4-AA99-AC57C4C7FEEF}"/>
    <dgm:cxn modelId="{D8DFC06D-B0AF-4FCB-BCF3-2BB292C50BB1}" type="presOf" srcId="{01BAAB8F-E062-4F10-A412-0D5319CD4793}" destId="{C3AFCEE5-DBB7-42EC-B619-15FA4434FC3E}" srcOrd="0" destOrd="0" presId="urn:microsoft.com/office/officeart/2005/8/layout/hierarchy1"/>
    <dgm:cxn modelId="{2E5FF854-B407-441F-B98C-B08FC2DB97D6}" srcId="{8503EC8A-E748-4A5C-AAF2-D733D9EE2EB8}" destId="{01BAAB8F-E062-4F10-A412-0D5319CD4793}" srcOrd="0" destOrd="0" parTransId="{274DD578-41D8-47CC-BB05-79A4DB7CE4CF}" sibTransId="{DAB7EE07-9651-4B54-B561-9A2C1B0EE4BF}"/>
    <dgm:cxn modelId="{FEEE9096-CAE6-4CA0-A2B2-F978C40AA7BD}" type="presOf" srcId="{8BF85F9C-E846-422C-9768-F9B772A7186A}" destId="{B1937AE5-CCB1-4AE7-9237-C3C085C36D20}" srcOrd="0" destOrd="0" presId="urn:microsoft.com/office/officeart/2005/8/layout/hierarchy1"/>
    <dgm:cxn modelId="{04514A9B-2BCD-4D05-9FC8-22127D171275}" srcId="{01BAAB8F-E062-4F10-A412-0D5319CD4793}" destId="{8BF85F9C-E846-422C-9768-F9B772A7186A}" srcOrd="1" destOrd="0" parTransId="{CCEA7925-8B50-43FF-AD8E-9CB6CA3CFFB8}" sibTransId="{B422B930-BEC9-4FFC-BDAF-E828C52F3FA7}"/>
    <dgm:cxn modelId="{42A93CA0-C440-452E-B16A-96029EA90FDF}" type="presOf" srcId="{92BF6060-CBBA-44D5-B833-E4F05D1FE52B}" destId="{ED36DDCD-E04D-49DD-AF48-C40C8DD58CC0}" srcOrd="0" destOrd="0" presId="urn:microsoft.com/office/officeart/2005/8/layout/hierarchy1"/>
    <dgm:cxn modelId="{B5C6E3A6-C588-4F7B-940E-9EECBAC1F17B}" type="presOf" srcId="{2CCE2E37-380B-41A9-AEBC-0881AF29CA51}" destId="{155D9045-727A-4BD0-9F81-55F5CFE3095B}" srcOrd="0" destOrd="0" presId="urn:microsoft.com/office/officeart/2005/8/layout/hierarchy1"/>
    <dgm:cxn modelId="{266D00DF-49B0-4784-99B2-3214769D7D71}" type="presOf" srcId="{8503EC8A-E748-4A5C-AAF2-D733D9EE2EB8}" destId="{3E8FDF5C-ADCF-472B-AF45-1F931189AD3F}" srcOrd="0" destOrd="0" presId="urn:microsoft.com/office/officeart/2005/8/layout/hierarchy1"/>
    <dgm:cxn modelId="{37A3DBE1-A3FB-41F4-B6E0-D7B190FC555A}" type="presOf" srcId="{CCEA7925-8B50-43FF-AD8E-9CB6CA3CFFB8}" destId="{4D51136B-1045-492E-826F-AB9FAB81CA8F}" srcOrd="0" destOrd="0" presId="urn:microsoft.com/office/officeart/2005/8/layout/hierarchy1"/>
    <dgm:cxn modelId="{D8DD68E9-E102-49F6-93EE-88E687E44FA8}" type="presParOf" srcId="{3E8FDF5C-ADCF-472B-AF45-1F931189AD3F}" destId="{FC07E1C5-A09F-4AE1-A9FB-CA0749A1CFB2}" srcOrd="0" destOrd="0" presId="urn:microsoft.com/office/officeart/2005/8/layout/hierarchy1"/>
    <dgm:cxn modelId="{0B328DE8-589E-4191-B543-567EAA41DED9}" type="presParOf" srcId="{FC07E1C5-A09F-4AE1-A9FB-CA0749A1CFB2}" destId="{30C38FA1-E085-4929-AF20-8047087277A7}" srcOrd="0" destOrd="0" presId="urn:microsoft.com/office/officeart/2005/8/layout/hierarchy1"/>
    <dgm:cxn modelId="{DD652BDD-AE52-490D-A690-41E3B214A2A3}" type="presParOf" srcId="{30C38FA1-E085-4929-AF20-8047087277A7}" destId="{6E51409B-62F6-4FA1-A608-9B50D31122F6}" srcOrd="0" destOrd="0" presId="urn:microsoft.com/office/officeart/2005/8/layout/hierarchy1"/>
    <dgm:cxn modelId="{01653D52-BB95-45C4-A804-CDBE55089211}" type="presParOf" srcId="{30C38FA1-E085-4929-AF20-8047087277A7}" destId="{C3AFCEE5-DBB7-42EC-B619-15FA4434FC3E}" srcOrd="1" destOrd="0" presId="urn:microsoft.com/office/officeart/2005/8/layout/hierarchy1"/>
    <dgm:cxn modelId="{70D2D3E9-8A29-44B8-958C-ADCA5A5410A0}" type="presParOf" srcId="{FC07E1C5-A09F-4AE1-A9FB-CA0749A1CFB2}" destId="{E982A782-E7C1-459F-B4EE-D76937D7CF1D}" srcOrd="1" destOrd="0" presId="urn:microsoft.com/office/officeart/2005/8/layout/hierarchy1"/>
    <dgm:cxn modelId="{D071C4ED-3F2A-4A98-A3D7-2850A208AB24}" type="presParOf" srcId="{E982A782-E7C1-459F-B4EE-D76937D7CF1D}" destId="{155D9045-727A-4BD0-9F81-55F5CFE3095B}" srcOrd="0" destOrd="0" presId="urn:microsoft.com/office/officeart/2005/8/layout/hierarchy1"/>
    <dgm:cxn modelId="{21498DE5-78AF-4926-8281-7D53DAEFB317}" type="presParOf" srcId="{E982A782-E7C1-459F-B4EE-D76937D7CF1D}" destId="{5667FE37-AD1E-4AF9-B896-59C7D8652DF2}" srcOrd="1" destOrd="0" presId="urn:microsoft.com/office/officeart/2005/8/layout/hierarchy1"/>
    <dgm:cxn modelId="{8CB9A3A3-BD20-4BCB-A0FA-384674284AF2}" type="presParOf" srcId="{5667FE37-AD1E-4AF9-B896-59C7D8652DF2}" destId="{0F4DD624-0B24-4546-8997-3989FF1BF573}" srcOrd="0" destOrd="0" presId="urn:microsoft.com/office/officeart/2005/8/layout/hierarchy1"/>
    <dgm:cxn modelId="{60AE7D8F-AC46-47EF-A5A9-794BE9EF2BD8}" type="presParOf" srcId="{0F4DD624-0B24-4546-8997-3989FF1BF573}" destId="{7E2D7B2D-2B45-48A4-B9EF-60E29946290E}" srcOrd="0" destOrd="0" presId="urn:microsoft.com/office/officeart/2005/8/layout/hierarchy1"/>
    <dgm:cxn modelId="{F05F32F5-08DA-4A11-84E9-CB13487594C3}" type="presParOf" srcId="{0F4DD624-0B24-4546-8997-3989FF1BF573}" destId="{ED36DDCD-E04D-49DD-AF48-C40C8DD58CC0}" srcOrd="1" destOrd="0" presId="urn:microsoft.com/office/officeart/2005/8/layout/hierarchy1"/>
    <dgm:cxn modelId="{E6F5BF71-5B60-46F3-BCCE-170C896E3804}" type="presParOf" srcId="{5667FE37-AD1E-4AF9-B896-59C7D8652DF2}" destId="{29FDF3C9-C92C-4763-B832-F64E6290F252}" srcOrd="1" destOrd="0" presId="urn:microsoft.com/office/officeart/2005/8/layout/hierarchy1"/>
    <dgm:cxn modelId="{176626DD-7116-40EB-9BEA-DF8326D8A1CA}" type="presParOf" srcId="{E982A782-E7C1-459F-B4EE-D76937D7CF1D}" destId="{4D51136B-1045-492E-826F-AB9FAB81CA8F}" srcOrd="2" destOrd="0" presId="urn:microsoft.com/office/officeart/2005/8/layout/hierarchy1"/>
    <dgm:cxn modelId="{AF257E99-56F9-4821-9483-164166B2EA96}" type="presParOf" srcId="{E982A782-E7C1-459F-B4EE-D76937D7CF1D}" destId="{0B48F6FB-3FB6-4CFC-9D63-FAF73B42FFBF}" srcOrd="3" destOrd="0" presId="urn:microsoft.com/office/officeart/2005/8/layout/hierarchy1"/>
    <dgm:cxn modelId="{4BCA0594-636A-4251-9CCE-C5D6EA5A6632}" type="presParOf" srcId="{0B48F6FB-3FB6-4CFC-9D63-FAF73B42FFBF}" destId="{0FA70A60-A1E0-4B8C-A0AC-676FDF8BFD82}" srcOrd="0" destOrd="0" presId="urn:microsoft.com/office/officeart/2005/8/layout/hierarchy1"/>
    <dgm:cxn modelId="{36FE2306-CD2C-4135-80F7-0D8CE04F79FE}" type="presParOf" srcId="{0FA70A60-A1E0-4B8C-A0AC-676FDF8BFD82}" destId="{611C9A61-7184-404B-9A93-74EF23CC38FB}" srcOrd="0" destOrd="0" presId="urn:microsoft.com/office/officeart/2005/8/layout/hierarchy1"/>
    <dgm:cxn modelId="{A7E61E4D-26E6-418D-8100-AE331EFF9D31}" type="presParOf" srcId="{0FA70A60-A1E0-4B8C-A0AC-676FDF8BFD82}" destId="{B1937AE5-CCB1-4AE7-9237-C3C085C36D20}" srcOrd="1" destOrd="0" presId="urn:microsoft.com/office/officeart/2005/8/layout/hierarchy1"/>
    <dgm:cxn modelId="{6642D5CB-A484-4747-BCA4-5558E2B6318C}" type="presParOf" srcId="{0B48F6FB-3FB6-4CFC-9D63-FAF73B42FFBF}" destId="{FD865747-5373-4BA4-B4C0-EAF98ABF588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66C77-2454-4760-A3BF-31036494027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9D49AB2-C18A-4439-A232-A7481ECFA742}">
      <dgm:prSet/>
      <dgm:spPr/>
      <dgm:t>
        <a:bodyPr/>
        <a:lstStyle/>
        <a:p>
          <a:r>
            <a:rPr lang="en-GB"/>
            <a:t>As a junior data analyst working with the marketing analyst team at cyclistic bike-share company in Chicago, the task is to analyse data to formulate a marketing strategy that will pave a successful business operation for the bike-share company. </a:t>
          </a:r>
          <a:endParaRPr lang="en-US"/>
        </a:p>
      </dgm:t>
    </dgm:pt>
    <dgm:pt modelId="{C7495956-23A7-47C3-A824-4CA88BB7F74D}" type="parTrans" cxnId="{0911D5EA-080C-4157-B0B0-CC8E723842C9}">
      <dgm:prSet/>
      <dgm:spPr/>
      <dgm:t>
        <a:bodyPr/>
        <a:lstStyle/>
        <a:p>
          <a:endParaRPr lang="en-US"/>
        </a:p>
      </dgm:t>
    </dgm:pt>
    <dgm:pt modelId="{15B9A2D2-5007-4A6A-92AB-B1A9C0C4F0D9}" type="sibTrans" cxnId="{0911D5EA-080C-4157-B0B0-CC8E723842C9}">
      <dgm:prSet/>
      <dgm:spPr/>
      <dgm:t>
        <a:bodyPr/>
        <a:lstStyle/>
        <a:p>
          <a:endParaRPr lang="en-US"/>
        </a:p>
      </dgm:t>
    </dgm:pt>
    <dgm:pt modelId="{93025663-E16E-4057-88A3-57643E2C0BB6}">
      <dgm:prSet/>
      <dgm:spPr/>
      <dgm:t>
        <a:bodyPr/>
        <a:lstStyle/>
        <a:p>
          <a:r>
            <a:rPr lang="en-GB"/>
            <a:t>The stakeholders for this project include Lily Moreno who is the director of marketing, the director of finance, the director of operations, the cyclitic marketing analytics team who are responsible for collecting, analysing and reporting data to guide  Cyclistic marketing strategy, the executive team of the company as well as prospective bike riders.</a:t>
          </a:r>
          <a:endParaRPr lang="en-US"/>
        </a:p>
      </dgm:t>
    </dgm:pt>
    <dgm:pt modelId="{4BF9808C-803D-4AB6-BB9C-EFD1E41C3199}" type="parTrans" cxnId="{70410015-7FF6-4474-B4BF-5944988B0DBA}">
      <dgm:prSet/>
      <dgm:spPr/>
      <dgm:t>
        <a:bodyPr/>
        <a:lstStyle/>
        <a:p>
          <a:endParaRPr lang="en-US"/>
        </a:p>
      </dgm:t>
    </dgm:pt>
    <dgm:pt modelId="{A36255EC-8F8D-41FA-BFC4-B761D319AA3D}" type="sibTrans" cxnId="{70410015-7FF6-4474-B4BF-5944988B0DBA}">
      <dgm:prSet/>
      <dgm:spPr/>
      <dgm:t>
        <a:bodyPr/>
        <a:lstStyle/>
        <a:p>
          <a:endParaRPr lang="en-US"/>
        </a:p>
      </dgm:t>
    </dgm:pt>
    <dgm:pt modelId="{2F3A500E-8D4B-418E-9A61-E20CD5CB2465}" type="pres">
      <dgm:prSet presAssocID="{74966C77-2454-4760-A3BF-310364940278}" presName="hierChild1" presStyleCnt="0">
        <dgm:presLayoutVars>
          <dgm:chPref val="1"/>
          <dgm:dir/>
          <dgm:animOne val="branch"/>
          <dgm:animLvl val="lvl"/>
          <dgm:resizeHandles/>
        </dgm:presLayoutVars>
      </dgm:prSet>
      <dgm:spPr/>
    </dgm:pt>
    <dgm:pt modelId="{A61D102F-9912-4838-A7C9-03FF59FD52C6}" type="pres">
      <dgm:prSet presAssocID="{89D49AB2-C18A-4439-A232-A7481ECFA742}" presName="hierRoot1" presStyleCnt="0"/>
      <dgm:spPr/>
    </dgm:pt>
    <dgm:pt modelId="{13D0B2A4-0584-4A3F-90D2-56BEF518C5E7}" type="pres">
      <dgm:prSet presAssocID="{89D49AB2-C18A-4439-A232-A7481ECFA742}" presName="composite" presStyleCnt="0"/>
      <dgm:spPr/>
    </dgm:pt>
    <dgm:pt modelId="{9D2AB876-025A-4B5F-8A5A-CBD3A1F3271D}" type="pres">
      <dgm:prSet presAssocID="{89D49AB2-C18A-4439-A232-A7481ECFA742}" presName="background" presStyleLbl="node0" presStyleIdx="0" presStyleCnt="2"/>
      <dgm:spPr/>
    </dgm:pt>
    <dgm:pt modelId="{954789D3-E57F-4540-A3AD-4D6B9E3DA25C}" type="pres">
      <dgm:prSet presAssocID="{89D49AB2-C18A-4439-A232-A7481ECFA742}" presName="text" presStyleLbl="fgAcc0" presStyleIdx="0" presStyleCnt="2">
        <dgm:presLayoutVars>
          <dgm:chPref val="3"/>
        </dgm:presLayoutVars>
      </dgm:prSet>
      <dgm:spPr/>
    </dgm:pt>
    <dgm:pt modelId="{482E4899-702B-466D-A3D5-5D8E8D8785E2}" type="pres">
      <dgm:prSet presAssocID="{89D49AB2-C18A-4439-A232-A7481ECFA742}" presName="hierChild2" presStyleCnt="0"/>
      <dgm:spPr/>
    </dgm:pt>
    <dgm:pt modelId="{789A0027-8734-4E1E-A955-351C12C4FCE2}" type="pres">
      <dgm:prSet presAssocID="{93025663-E16E-4057-88A3-57643E2C0BB6}" presName="hierRoot1" presStyleCnt="0"/>
      <dgm:spPr/>
    </dgm:pt>
    <dgm:pt modelId="{0EEE7D2F-233A-457F-8E31-953B8E27493D}" type="pres">
      <dgm:prSet presAssocID="{93025663-E16E-4057-88A3-57643E2C0BB6}" presName="composite" presStyleCnt="0"/>
      <dgm:spPr/>
    </dgm:pt>
    <dgm:pt modelId="{EFF25A69-6A5E-4976-88D8-6D9AB250D9EF}" type="pres">
      <dgm:prSet presAssocID="{93025663-E16E-4057-88A3-57643E2C0BB6}" presName="background" presStyleLbl="node0" presStyleIdx="1" presStyleCnt="2"/>
      <dgm:spPr/>
    </dgm:pt>
    <dgm:pt modelId="{3CF92BF2-D74C-4F55-97AC-CB7F3EC37AD9}" type="pres">
      <dgm:prSet presAssocID="{93025663-E16E-4057-88A3-57643E2C0BB6}" presName="text" presStyleLbl="fgAcc0" presStyleIdx="1" presStyleCnt="2">
        <dgm:presLayoutVars>
          <dgm:chPref val="3"/>
        </dgm:presLayoutVars>
      </dgm:prSet>
      <dgm:spPr/>
    </dgm:pt>
    <dgm:pt modelId="{C8D4C111-1A54-4E09-A4CD-0D4BC3684D3B}" type="pres">
      <dgm:prSet presAssocID="{93025663-E16E-4057-88A3-57643E2C0BB6}" presName="hierChild2" presStyleCnt="0"/>
      <dgm:spPr/>
    </dgm:pt>
  </dgm:ptLst>
  <dgm:cxnLst>
    <dgm:cxn modelId="{70410015-7FF6-4474-B4BF-5944988B0DBA}" srcId="{74966C77-2454-4760-A3BF-310364940278}" destId="{93025663-E16E-4057-88A3-57643E2C0BB6}" srcOrd="1" destOrd="0" parTransId="{4BF9808C-803D-4AB6-BB9C-EFD1E41C3199}" sibTransId="{A36255EC-8F8D-41FA-BFC4-B761D319AA3D}"/>
    <dgm:cxn modelId="{2B3A6D1E-CDC5-465E-8C49-D119EE59362B}" type="presOf" srcId="{93025663-E16E-4057-88A3-57643E2C0BB6}" destId="{3CF92BF2-D74C-4F55-97AC-CB7F3EC37AD9}" srcOrd="0" destOrd="0" presId="urn:microsoft.com/office/officeart/2005/8/layout/hierarchy1"/>
    <dgm:cxn modelId="{D4321F2C-0D4E-4038-BA1B-4FE71FB664DA}" type="presOf" srcId="{74966C77-2454-4760-A3BF-310364940278}" destId="{2F3A500E-8D4B-418E-9A61-E20CD5CB2465}" srcOrd="0" destOrd="0" presId="urn:microsoft.com/office/officeart/2005/8/layout/hierarchy1"/>
    <dgm:cxn modelId="{EA4E95EA-0CC1-4774-BEE4-8B1A81777F36}" type="presOf" srcId="{89D49AB2-C18A-4439-A232-A7481ECFA742}" destId="{954789D3-E57F-4540-A3AD-4D6B9E3DA25C}" srcOrd="0" destOrd="0" presId="urn:microsoft.com/office/officeart/2005/8/layout/hierarchy1"/>
    <dgm:cxn modelId="{0911D5EA-080C-4157-B0B0-CC8E723842C9}" srcId="{74966C77-2454-4760-A3BF-310364940278}" destId="{89D49AB2-C18A-4439-A232-A7481ECFA742}" srcOrd="0" destOrd="0" parTransId="{C7495956-23A7-47C3-A824-4CA88BB7F74D}" sibTransId="{15B9A2D2-5007-4A6A-92AB-B1A9C0C4F0D9}"/>
    <dgm:cxn modelId="{A5A5D99B-6790-48B2-A7B3-4EB2BF4AC037}" type="presParOf" srcId="{2F3A500E-8D4B-418E-9A61-E20CD5CB2465}" destId="{A61D102F-9912-4838-A7C9-03FF59FD52C6}" srcOrd="0" destOrd="0" presId="urn:microsoft.com/office/officeart/2005/8/layout/hierarchy1"/>
    <dgm:cxn modelId="{871FBC24-F952-4507-AC4B-5D350260C567}" type="presParOf" srcId="{A61D102F-9912-4838-A7C9-03FF59FD52C6}" destId="{13D0B2A4-0584-4A3F-90D2-56BEF518C5E7}" srcOrd="0" destOrd="0" presId="urn:microsoft.com/office/officeart/2005/8/layout/hierarchy1"/>
    <dgm:cxn modelId="{386EFB21-990A-4B5A-97C7-A10143C71E13}" type="presParOf" srcId="{13D0B2A4-0584-4A3F-90D2-56BEF518C5E7}" destId="{9D2AB876-025A-4B5F-8A5A-CBD3A1F3271D}" srcOrd="0" destOrd="0" presId="urn:microsoft.com/office/officeart/2005/8/layout/hierarchy1"/>
    <dgm:cxn modelId="{5E915030-7BE0-4BF7-8923-BA9459D38667}" type="presParOf" srcId="{13D0B2A4-0584-4A3F-90D2-56BEF518C5E7}" destId="{954789D3-E57F-4540-A3AD-4D6B9E3DA25C}" srcOrd="1" destOrd="0" presId="urn:microsoft.com/office/officeart/2005/8/layout/hierarchy1"/>
    <dgm:cxn modelId="{42ED02B7-2C75-49FE-A3A1-3714A1097BB9}" type="presParOf" srcId="{A61D102F-9912-4838-A7C9-03FF59FD52C6}" destId="{482E4899-702B-466D-A3D5-5D8E8D8785E2}" srcOrd="1" destOrd="0" presId="urn:microsoft.com/office/officeart/2005/8/layout/hierarchy1"/>
    <dgm:cxn modelId="{38AD02A8-4798-4229-A487-E2A66BCB6234}" type="presParOf" srcId="{2F3A500E-8D4B-418E-9A61-E20CD5CB2465}" destId="{789A0027-8734-4E1E-A955-351C12C4FCE2}" srcOrd="1" destOrd="0" presId="urn:microsoft.com/office/officeart/2005/8/layout/hierarchy1"/>
    <dgm:cxn modelId="{79214EC5-493E-4CA2-A638-234CD837BD4C}" type="presParOf" srcId="{789A0027-8734-4E1E-A955-351C12C4FCE2}" destId="{0EEE7D2F-233A-457F-8E31-953B8E27493D}" srcOrd="0" destOrd="0" presId="urn:microsoft.com/office/officeart/2005/8/layout/hierarchy1"/>
    <dgm:cxn modelId="{3F966DE3-0C57-4DFF-B911-2D4DB06033F2}" type="presParOf" srcId="{0EEE7D2F-233A-457F-8E31-953B8E27493D}" destId="{EFF25A69-6A5E-4976-88D8-6D9AB250D9EF}" srcOrd="0" destOrd="0" presId="urn:microsoft.com/office/officeart/2005/8/layout/hierarchy1"/>
    <dgm:cxn modelId="{24A9D32D-CF24-477D-9C66-996A9B95EF7E}" type="presParOf" srcId="{0EEE7D2F-233A-457F-8E31-953B8E27493D}" destId="{3CF92BF2-D74C-4F55-97AC-CB7F3EC37AD9}" srcOrd="1" destOrd="0" presId="urn:microsoft.com/office/officeart/2005/8/layout/hierarchy1"/>
    <dgm:cxn modelId="{E72DDBFD-FF98-4FB9-B663-B5E4FBB4D768}" type="presParOf" srcId="{789A0027-8734-4E1E-A955-351C12C4FCE2}" destId="{C8D4C111-1A54-4E09-A4CD-0D4BC3684D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D4C1B9-C01B-4FF9-A0A5-E5169845182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613B00E-B2A1-46F5-904C-721FD62B4E53}">
      <dgm:prSet/>
      <dgm:spPr/>
      <dgm:t>
        <a:bodyPr/>
        <a:lstStyle/>
        <a:p>
          <a:r>
            <a:rPr lang="en-NG"/>
            <a:t>Furthermore, in line with the privacy ethics, the personal information of riders were not included in this study. This implies that informations such as purchase history, credit card details, demographic locations cannot be explored within the scope of this project.</a:t>
          </a:r>
          <a:endParaRPr lang="en-US"/>
        </a:p>
      </dgm:t>
    </dgm:pt>
    <dgm:pt modelId="{5DA50493-36CC-4B4E-9640-247529036134}" type="parTrans" cxnId="{5349A727-2FBB-4929-8C1B-90AD86A0895D}">
      <dgm:prSet/>
      <dgm:spPr/>
      <dgm:t>
        <a:bodyPr/>
        <a:lstStyle/>
        <a:p>
          <a:endParaRPr lang="en-US"/>
        </a:p>
      </dgm:t>
    </dgm:pt>
    <dgm:pt modelId="{E9EFF59C-C35E-4FD7-8578-BCB7D4EF7938}" type="sibTrans" cxnId="{5349A727-2FBB-4929-8C1B-90AD86A0895D}">
      <dgm:prSet/>
      <dgm:spPr/>
      <dgm:t>
        <a:bodyPr/>
        <a:lstStyle/>
        <a:p>
          <a:endParaRPr lang="en-US"/>
        </a:p>
      </dgm:t>
    </dgm:pt>
    <dgm:pt modelId="{481EEC91-F163-4BB8-8DE5-6DD6205CEFD8}">
      <dgm:prSet/>
      <dgm:spPr/>
      <dgm:t>
        <a:bodyPr/>
        <a:lstStyle/>
        <a:p>
          <a:r>
            <a:rPr lang="en-NG"/>
            <a:t>The dataset contains entries for each trip/ride taken with Cyclistic bicycles within the the period January to March 2023. The data cleaning process is aim at ensuring all relevant information is used in the analysis. The cleaned relevant variables </a:t>
          </a:r>
          <a:endParaRPr lang="en-US"/>
        </a:p>
      </dgm:t>
    </dgm:pt>
    <dgm:pt modelId="{2FEC09F2-E0A4-4E41-8010-2F4DE152ED3C}" type="parTrans" cxnId="{827F291F-8A9F-4F1B-AE01-76351440E73C}">
      <dgm:prSet/>
      <dgm:spPr/>
      <dgm:t>
        <a:bodyPr/>
        <a:lstStyle/>
        <a:p>
          <a:endParaRPr lang="en-US"/>
        </a:p>
      </dgm:t>
    </dgm:pt>
    <dgm:pt modelId="{9AB059A4-0B31-40CA-8AAA-CF41101B401A}" type="sibTrans" cxnId="{827F291F-8A9F-4F1B-AE01-76351440E73C}">
      <dgm:prSet/>
      <dgm:spPr/>
      <dgm:t>
        <a:bodyPr/>
        <a:lstStyle/>
        <a:p>
          <a:endParaRPr lang="en-US"/>
        </a:p>
      </dgm:t>
    </dgm:pt>
    <dgm:pt modelId="{F8D9481E-DE81-4591-8D52-AE734CFFF091}" type="pres">
      <dgm:prSet presAssocID="{BFD4C1B9-C01B-4FF9-A0A5-E5169845182B}" presName="hierChild1" presStyleCnt="0">
        <dgm:presLayoutVars>
          <dgm:chPref val="1"/>
          <dgm:dir/>
          <dgm:animOne val="branch"/>
          <dgm:animLvl val="lvl"/>
          <dgm:resizeHandles/>
        </dgm:presLayoutVars>
      </dgm:prSet>
      <dgm:spPr/>
    </dgm:pt>
    <dgm:pt modelId="{72527326-8625-4978-8F4D-1811960B1309}" type="pres">
      <dgm:prSet presAssocID="{6613B00E-B2A1-46F5-904C-721FD62B4E53}" presName="hierRoot1" presStyleCnt="0"/>
      <dgm:spPr/>
    </dgm:pt>
    <dgm:pt modelId="{3E081E81-C286-464C-B836-BE3DC462BCAA}" type="pres">
      <dgm:prSet presAssocID="{6613B00E-B2A1-46F5-904C-721FD62B4E53}" presName="composite" presStyleCnt="0"/>
      <dgm:spPr/>
    </dgm:pt>
    <dgm:pt modelId="{C79289A4-3D94-4ABE-8DC8-3EB7798A5FA6}" type="pres">
      <dgm:prSet presAssocID="{6613B00E-B2A1-46F5-904C-721FD62B4E53}" presName="background" presStyleLbl="node0" presStyleIdx="0" presStyleCnt="2"/>
      <dgm:spPr/>
    </dgm:pt>
    <dgm:pt modelId="{D4F5919D-0D00-450A-877F-9A6C0F223BA7}" type="pres">
      <dgm:prSet presAssocID="{6613B00E-B2A1-46F5-904C-721FD62B4E53}" presName="text" presStyleLbl="fgAcc0" presStyleIdx="0" presStyleCnt="2">
        <dgm:presLayoutVars>
          <dgm:chPref val="3"/>
        </dgm:presLayoutVars>
      </dgm:prSet>
      <dgm:spPr/>
    </dgm:pt>
    <dgm:pt modelId="{D160FE55-ADA6-437B-AEE7-F07D5735AE7D}" type="pres">
      <dgm:prSet presAssocID="{6613B00E-B2A1-46F5-904C-721FD62B4E53}" presName="hierChild2" presStyleCnt="0"/>
      <dgm:spPr/>
    </dgm:pt>
    <dgm:pt modelId="{D0EB3335-C23A-4D89-8AE4-05A648DB173C}" type="pres">
      <dgm:prSet presAssocID="{481EEC91-F163-4BB8-8DE5-6DD6205CEFD8}" presName="hierRoot1" presStyleCnt="0"/>
      <dgm:spPr/>
    </dgm:pt>
    <dgm:pt modelId="{618CDCD6-6D83-4962-B1C3-E03D1FE6FAE0}" type="pres">
      <dgm:prSet presAssocID="{481EEC91-F163-4BB8-8DE5-6DD6205CEFD8}" presName="composite" presStyleCnt="0"/>
      <dgm:spPr/>
    </dgm:pt>
    <dgm:pt modelId="{47F0723B-82B8-4D51-AD43-534F072E2D8B}" type="pres">
      <dgm:prSet presAssocID="{481EEC91-F163-4BB8-8DE5-6DD6205CEFD8}" presName="background" presStyleLbl="node0" presStyleIdx="1" presStyleCnt="2"/>
      <dgm:spPr/>
    </dgm:pt>
    <dgm:pt modelId="{DFE1DC49-C45C-4CA9-9DBF-954F8657AD03}" type="pres">
      <dgm:prSet presAssocID="{481EEC91-F163-4BB8-8DE5-6DD6205CEFD8}" presName="text" presStyleLbl="fgAcc0" presStyleIdx="1" presStyleCnt="2">
        <dgm:presLayoutVars>
          <dgm:chPref val="3"/>
        </dgm:presLayoutVars>
      </dgm:prSet>
      <dgm:spPr/>
    </dgm:pt>
    <dgm:pt modelId="{DC322495-C251-420C-8D0B-2450A4C16F69}" type="pres">
      <dgm:prSet presAssocID="{481EEC91-F163-4BB8-8DE5-6DD6205CEFD8}" presName="hierChild2" presStyleCnt="0"/>
      <dgm:spPr/>
    </dgm:pt>
  </dgm:ptLst>
  <dgm:cxnLst>
    <dgm:cxn modelId="{827F291F-8A9F-4F1B-AE01-76351440E73C}" srcId="{BFD4C1B9-C01B-4FF9-A0A5-E5169845182B}" destId="{481EEC91-F163-4BB8-8DE5-6DD6205CEFD8}" srcOrd="1" destOrd="0" parTransId="{2FEC09F2-E0A4-4E41-8010-2F4DE152ED3C}" sibTransId="{9AB059A4-0B31-40CA-8AAA-CF41101B401A}"/>
    <dgm:cxn modelId="{5349A727-2FBB-4929-8C1B-90AD86A0895D}" srcId="{BFD4C1B9-C01B-4FF9-A0A5-E5169845182B}" destId="{6613B00E-B2A1-46F5-904C-721FD62B4E53}" srcOrd="0" destOrd="0" parTransId="{5DA50493-36CC-4B4E-9640-247529036134}" sibTransId="{E9EFF59C-C35E-4FD7-8578-BCB7D4EF7938}"/>
    <dgm:cxn modelId="{84630C7D-77BD-46A0-A4DB-38BE967C68CE}" type="presOf" srcId="{6613B00E-B2A1-46F5-904C-721FD62B4E53}" destId="{D4F5919D-0D00-450A-877F-9A6C0F223BA7}" srcOrd="0" destOrd="0" presId="urn:microsoft.com/office/officeart/2005/8/layout/hierarchy1"/>
    <dgm:cxn modelId="{A1049380-BA60-4ADA-B12A-4E7A423BF8D1}" type="presOf" srcId="{BFD4C1B9-C01B-4FF9-A0A5-E5169845182B}" destId="{F8D9481E-DE81-4591-8D52-AE734CFFF091}" srcOrd="0" destOrd="0" presId="urn:microsoft.com/office/officeart/2005/8/layout/hierarchy1"/>
    <dgm:cxn modelId="{888183E2-9E65-4644-82D3-36F686E0AE3B}" type="presOf" srcId="{481EEC91-F163-4BB8-8DE5-6DD6205CEFD8}" destId="{DFE1DC49-C45C-4CA9-9DBF-954F8657AD03}" srcOrd="0" destOrd="0" presId="urn:microsoft.com/office/officeart/2005/8/layout/hierarchy1"/>
    <dgm:cxn modelId="{2F4E6215-D9E5-482F-940A-AFAEAE346AD6}" type="presParOf" srcId="{F8D9481E-DE81-4591-8D52-AE734CFFF091}" destId="{72527326-8625-4978-8F4D-1811960B1309}" srcOrd="0" destOrd="0" presId="urn:microsoft.com/office/officeart/2005/8/layout/hierarchy1"/>
    <dgm:cxn modelId="{2F328430-6AB6-4924-A2EE-BFB8A856371D}" type="presParOf" srcId="{72527326-8625-4978-8F4D-1811960B1309}" destId="{3E081E81-C286-464C-B836-BE3DC462BCAA}" srcOrd="0" destOrd="0" presId="urn:microsoft.com/office/officeart/2005/8/layout/hierarchy1"/>
    <dgm:cxn modelId="{D466BA5E-2B00-454E-BCF6-4151C617D322}" type="presParOf" srcId="{3E081E81-C286-464C-B836-BE3DC462BCAA}" destId="{C79289A4-3D94-4ABE-8DC8-3EB7798A5FA6}" srcOrd="0" destOrd="0" presId="urn:microsoft.com/office/officeart/2005/8/layout/hierarchy1"/>
    <dgm:cxn modelId="{94D6349C-C1EA-41BA-B859-7065BE96072E}" type="presParOf" srcId="{3E081E81-C286-464C-B836-BE3DC462BCAA}" destId="{D4F5919D-0D00-450A-877F-9A6C0F223BA7}" srcOrd="1" destOrd="0" presId="urn:microsoft.com/office/officeart/2005/8/layout/hierarchy1"/>
    <dgm:cxn modelId="{8A43C0D4-2B29-49AB-AEA8-3B01E09C1648}" type="presParOf" srcId="{72527326-8625-4978-8F4D-1811960B1309}" destId="{D160FE55-ADA6-437B-AEE7-F07D5735AE7D}" srcOrd="1" destOrd="0" presId="urn:microsoft.com/office/officeart/2005/8/layout/hierarchy1"/>
    <dgm:cxn modelId="{085EB22C-1E37-4C57-83AC-CE26966EB7C8}" type="presParOf" srcId="{F8D9481E-DE81-4591-8D52-AE734CFFF091}" destId="{D0EB3335-C23A-4D89-8AE4-05A648DB173C}" srcOrd="1" destOrd="0" presId="urn:microsoft.com/office/officeart/2005/8/layout/hierarchy1"/>
    <dgm:cxn modelId="{825A3D74-5591-4CFC-819A-1BB18BA93350}" type="presParOf" srcId="{D0EB3335-C23A-4D89-8AE4-05A648DB173C}" destId="{618CDCD6-6D83-4962-B1C3-E03D1FE6FAE0}" srcOrd="0" destOrd="0" presId="urn:microsoft.com/office/officeart/2005/8/layout/hierarchy1"/>
    <dgm:cxn modelId="{63421F77-46FF-4FEB-849C-B8347122B1E4}" type="presParOf" srcId="{618CDCD6-6D83-4962-B1C3-E03D1FE6FAE0}" destId="{47F0723B-82B8-4D51-AD43-534F072E2D8B}" srcOrd="0" destOrd="0" presId="urn:microsoft.com/office/officeart/2005/8/layout/hierarchy1"/>
    <dgm:cxn modelId="{267FCEA1-F2FF-45B8-957B-98261AE7FD65}" type="presParOf" srcId="{618CDCD6-6D83-4962-B1C3-E03D1FE6FAE0}" destId="{DFE1DC49-C45C-4CA9-9DBF-954F8657AD03}" srcOrd="1" destOrd="0" presId="urn:microsoft.com/office/officeart/2005/8/layout/hierarchy1"/>
    <dgm:cxn modelId="{334F54B5-93C7-47DF-9614-E1AF203F03B2}" type="presParOf" srcId="{D0EB3335-C23A-4D89-8AE4-05A648DB173C}" destId="{DC322495-C251-420C-8D0B-2450A4C16F6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B83FB-42F4-4B79-836A-53F04CF2CC99}"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77820D50-7CFF-466E-A493-9A1ED9269226}">
      <dgm:prSet/>
      <dgm:spPr/>
      <dgm:t>
        <a:bodyPr/>
        <a:lstStyle/>
        <a:p>
          <a:r>
            <a:rPr lang="en-GB"/>
            <a:t>Longer distances are taken by annual members because they already have access to the bikes base on the membership status which enables them to subscribe for the year. Even though they do not claim ownership to the bike but have access base on the prescribed terms and conditions.</a:t>
          </a:r>
          <a:endParaRPr lang="en-US"/>
        </a:p>
      </dgm:t>
    </dgm:pt>
    <dgm:pt modelId="{6C259368-B933-4E45-AE6F-898C47790DA4}" type="parTrans" cxnId="{B369E671-A32D-4732-ACC1-27AA7CD49A1C}">
      <dgm:prSet/>
      <dgm:spPr/>
      <dgm:t>
        <a:bodyPr/>
        <a:lstStyle/>
        <a:p>
          <a:endParaRPr lang="en-US"/>
        </a:p>
      </dgm:t>
    </dgm:pt>
    <dgm:pt modelId="{0F2EE3E5-DFB8-4BB8-BFBD-71FA8BB717E1}" type="sibTrans" cxnId="{B369E671-A32D-4732-ACC1-27AA7CD49A1C}">
      <dgm:prSet/>
      <dgm:spPr/>
      <dgm:t>
        <a:bodyPr/>
        <a:lstStyle/>
        <a:p>
          <a:endParaRPr lang="en-US"/>
        </a:p>
      </dgm:t>
    </dgm:pt>
    <dgm:pt modelId="{B006B549-B90C-4C87-81F7-34A13CFA74E5}">
      <dgm:prSet/>
      <dgm:spPr/>
      <dgm:t>
        <a:bodyPr/>
        <a:lstStyle/>
        <a:p>
          <a:r>
            <a:rPr lang="en-GB"/>
            <a:t>Casual riders enjoy the benefits of price flexibility but do not have access for a longer period of ride as this may require higher fee been paid by the rider. </a:t>
          </a:r>
          <a:endParaRPr lang="en-US"/>
        </a:p>
      </dgm:t>
    </dgm:pt>
    <dgm:pt modelId="{B3712FC6-6023-4FC7-96EA-99C220EB9D8A}" type="parTrans" cxnId="{BE50BD93-23CB-400B-BC2C-A1257D4C77FA}">
      <dgm:prSet/>
      <dgm:spPr/>
      <dgm:t>
        <a:bodyPr/>
        <a:lstStyle/>
        <a:p>
          <a:endParaRPr lang="en-US"/>
        </a:p>
      </dgm:t>
    </dgm:pt>
    <dgm:pt modelId="{F6A9EA2E-77FF-45BB-BC05-03DE7A39ACCD}" type="sibTrans" cxnId="{BE50BD93-23CB-400B-BC2C-A1257D4C77FA}">
      <dgm:prSet/>
      <dgm:spPr/>
      <dgm:t>
        <a:bodyPr/>
        <a:lstStyle/>
        <a:p>
          <a:endParaRPr lang="en-US"/>
        </a:p>
      </dgm:t>
    </dgm:pt>
    <dgm:pt modelId="{BD8693F8-D9F9-4EB6-9218-96B89098E578}">
      <dgm:prSet/>
      <dgm:spPr/>
      <dgm:t>
        <a:bodyPr/>
        <a:lstStyle/>
        <a:p>
          <a:r>
            <a:rPr lang="en-GB"/>
            <a:t>The bike share program objective is to create a friendly environment by discouraging traffic congestion and reducing carbon emission. This may further require additional investment in building bike lanes alongside other infrastructural facilities that will ensure a healthy system.</a:t>
          </a:r>
          <a:endParaRPr lang="en-US"/>
        </a:p>
      </dgm:t>
    </dgm:pt>
    <dgm:pt modelId="{FEAC68CB-54D7-49DC-8332-59BB94F80882}" type="parTrans" cxnId="{DCE02E7C-5AD6-45B7-BD1D-1B65EF58C91B}">
      <dgm:prSet/>
      <dgm:spPr/>
      <dgm:t>
        <a:bodyPr/>
        <a:lstStyle/>
        <a:p>
          <a:endParaRPr lang="en-US"/>
        </a:p>
      </dgm:t>
    </dgm:pt>
    <dgm:pt modelId="{83DC7275-8495-4E0B-BDAB-EB3BA5A19935}" type="sibTrans" cxnId="{DCE02E7C-5AD6-45B7-BD1D-1B65EF58C91B}">
      <dgm:prSet/>
      <dgm:spPr/>
      <dgm:t>
        <a:bodyPr/>
        <a:lstStyle/>
        <a:p>
          <a:endParaRPr lang="en-US"/>
        </a:p>
      </dgm:t>
    </dgm:pt>
    <dgm:pt modelId="{0F1D8DF2-9344-4851-9B01-AAE7AF7127BA}" type="pres">
      <dgm:prSet presAssocID="{9C2B83FB-42F4-4B79-836A-53F04CF2CC99}" presName="Name0" presStyleCnt="0">
        <dgm:presLayoutVars>
          <dgm:dir/>
          <dgm:resizeHandles val="exact"/>
        </dgm:presLayoutVars>
      </dgm:prSet>
      <dgm:spPr/>
    </dgm:pt>
    <dgm:pt modelId="{163196CA-5591-4524-86DA-C416A6D3D21E}" type="pres">
      <dgm:prSet presAssocID="{77820D50-7CFF-466E-A493-9A1ED9269226}" presName="node" presStyleLbl="node1" presStyleIdx="0" presStyleCnt="3">
        <dgm:presLayoutVars>
          <dgm:bulletEnabled val="1"/>
        </dgm:presLayoutVars>
      </dgm:prSet>
      <dgm:spPr/>
    </dgm:pt>
    <dgm:pt modelId="{8811F473-342F-44FC-A8F0-659E9836D7A9}" type="pres">
      <dgm:prSet presAssocID="{0F2EE3E5-DFB8-4BB8-BFBD-71FA8BB717E1}" presName="sibTrans" presStyleLbl="sibTrans2D1" presStyleIdx="0" presStyleCnt="2"/>
      <dgm:spPr/>
    </dgm:pt>
    <dgm:pt modelId="{B245A03F-724A-47AC-A8B0-EAB9CA482E8E}" type="pres">
      <dgm:prSet presAssocID="{0F2EE3E5-DFB8-4BB8-BFBD-71FA8BB717E1}" presName="connectorText" presStyleLbl="sibTrans2D1" presStyleIdx="0" presStyleCnt="2"/>
      <dgm:spPr/>
    </dgm:pt>
    <dgm:pt modelId="{065605E4-0595-401F-8523-3D2607F154A0}" type="pres">
      <dgm:prSet presAssocID="{B006B549-B90C-4C87-81F7-34A13CFA74E5}" presName="node" presStyleLbl="node1" presStyleIdx="1" presStyleCnt="3">
        <dgm:presLayoutVars>
          <dgm:bulletEnabled val="1"/>
        </dgm:presLayoutVars>
      </dgm:prSet>
      <dgm:spPr/>
    </dgm:pt>
    <dgm:pt modelId="{9A6AB2F7-5F22-4DCE-A31E-19E33E45E37C}" type="pres">
      <dgm:prSet presAssocID="{F6A9EA2E-77FF-45BB-BC05-03DE7A39ACCD}" presName="sibTrans" presStyleLbl="sibTrans2D1" presStyleIdx="1" presStyleCnt="2"/>
      <dgm:spPr/>
    </dgm:pt>
    <dgm:pt modelId="{F1E1971F-336D-4A0B-8195-DBF776D1C21A}" type="pres">
      <dgm:prSet presAssocID="{F6A9EA2E-77FF-45BB-BC05-03DE7A39ACCD}" presName="connectorText" presStyleLbl="sibTrans2D1" presStyleIdx="1" presStyleCnt="2"/>
      <dgm:spPr/>
    </dgm:pt>
    <dgm:pt modelId="{F8723EE6-BEF5-4F5C-BABB-BC0F72B823C8}" type="pres">
      <dgm:prSet presAssocID="{BD8693F8-D9F9-4EB6-9218-96B89098E578}" presName="node" presStyleLbl="node1" presStyleIdx="2" presStyleCnt="3">
        <dgm:presLayoutVars>
          <dgm:bulletEnabled val="1"/>
        </dgm:presLayoutVars>
      </dgm:prSet>
      <dgm:spPr/>
    </dgm:pt>
  </dgm:ptLst>
  <dgm:cxnLst>
    <dgm:cxn modelId="{0ECECE00-D265-4968-BCF3-0FD16E36C77E}" type="presOf" srcId="{0F2EE3E5-DFB8-4BB8-BFBD-71FA8BB717E1}" destId="{8811F473-342F-44FC-A8F0-659E9836D7A9}" srcOrd="0" destOrd="0" presId="urn:microsoft.com/office/officeart/2005/8/layout/process1"/>
    <dgm:cxn modelId="{4D432515-52D1-460C-8DC4-FEECCEC9BBB9}" type="presOf" srcId="{BD8693F8-D9F9-4EB6-9218-96B89098E578}" destId="{F8723EE6-BEF5-4F5C-BABB-BC0F72B823C8}" srcOrd="0" destOrd="0" presId="urn:microsoft.com/office/officeart/2005/8/layout/process1"/>
    <dgm:cxn modelId="{B02C1940-1847-4570-B3C8-F99F67474B1D}" type="presOf" srcId="{0F2EE3E5-DFB8-4BB8-BFBD-71FA8BB717E1}" destId="{B245A03F-724A-47AC-A8B0-EAB9CA482E8E}" srcOrd="1" destOrd="0" presId="urn:microsoft.com/office/officeart/2005/8/layout/process1"/>
    <dgm:cxn modelId="{B369E671-A32D-4732-ACC1-27AA7CD49A1C}" srcId="{9C2B83FB-42F4-4B79-836A-53F04CF2CC99}" destId="{77820D50-7CFF-466E-A493-9A1ED9269226}" srcOrd="0" destOrd="0" parTransId="{6C259368-B933-4E45-AE6F-898C47790DA4}" sibTransId="{0F2EE3E5-DFB8-4BB8-BFBD-71FA8BB717E1}"/>
    <dgm:cxn modelId="{DCE02E7C-5AD6-45B7-BD1D-1B65EF58C91B}" srcId="{9C2B83FB-42F4-4B79-836A-53F04CF2CC99}" destId="{BD8693F8-D9F9-4EB6-9218-96B89098E578}" srcOrd="2" destOrd="0" parTransId="{FEAC68CB-54D7-49DC-8332-59BB94F80882}" sibTransId="{83DC7275-8495-4E0B-BDAB-EB3BA5A19935}"/>
    <dgm:cxn modelId="{BE50BD93-23CB-400B-BC2C-A1257D4C77FA}" srcId="{9C2B83FB-42F4-4B79-836A-53F04CF2CC99}" destId="{B006B549-B90C-4C87-81F7-34A13CFA74E5}" srcOrd="1" destOrd="0" parTransId="{B3712FC6-6023-4FC7-96EA-99C220EB9D8A}" sibTransId="{F6A9EA2E-77FF-45BB-BC05-03DE7A39ACCD}"/>
    <dgm:cxn modelId="{94B40E98-76D1-41FE-9062-22FA0A5E08C3}" type="presOf" srcId="{F6A9EA2E-77FF-45BB-BC05-03DE7A39ACCD}" destId="{9A6AB2F7-5F22-4DCE-A31E-19E33E45E37C}" srcOrd="0" destOrd="0" presId="urn:microsoft.com/office/officeart/2005/8/layout/process1"/>
    <dgm:cxn modelId="{B673EFA7-8356-4397-ADC6-3AF98EE82C51}" type="presOf" srcId="{F6A9EA2E-77FF-45BB-BC05-03DE7A39ACCD}" destId="{F1E1971F-336D-4A0B-8195-DBF776D1C21A}" srcOrd="1" destOrd="0" presId="urn:microsoft.com/office/officeart/2005/8/layout/process1"/>
    <dgm:cxn modelId="{618288AA-4676-452F-831F-F578019C4277}" type="presOf" srcId="{B006B549-B90C-4C87-81F7-34A13CFA74E5}" destId="{065605E4-0595-401F-8523-3D2607F154A0}" srcOrd="0" destOrd="0" presId="urn:microsoft.com/office/officeart/2005/8/layout/process1"/>
    <dgm:cxn modelId="{28D989B5-0010-41DA-885A-589B7F319C1B}" type="presOf" srcId="{9C2B83FB-42F4-4B79-836A-53F04CF2CC99}" destId="{0F1D8DF2-9344-4851-9B01-AAE7AF7127BA}" srcOrd="0" destOrd="0" presId="urn:microsoft.com/office/officeart/2005/8/layout/process1"/>
    <dgm:cxn modelId="{398E45F4-C825-4240-AB98-302DB903CD97}" type="presOf" srcId="{77820D50-7CFF-466E-A493-9A1ED9269226}" destId="{163196CA-5591-4524-86DA-C416A6D3D21E}" srcOrd="0" destOrd="0" presId="urn:microsoft.com/office/officeart/2005/8/layout/process1"/>
    <dgm:cxn modelId="{5DCE3A1A-FA33-4BD3-B0B5-11290BF95F43}" type="presParOf" srcId="{0F1D8DF2-9344-4851-9B01-AAE7AF7127BA}" destId="{163196CA-5591-4524-86DA-C416A6D3D21E}" srcOrd="0" destOrd="0" presId="urn:microsoft.com/office/officeart/2005/8/layout/process1"/>
    <dgm:cxn modelId="{C21C0F84-3522-4230-9720-30AC1E16E614}" type="presParOf" srcId="{0F1D8DF2-9344-4851-9B01-AAE7AF7127BA}" destId="{8811F473-342F-44FC-A8F0-659E9836D7A9}" srcOrd="1" destOrd="0" presId="urn:microsoft.com/office/officeart/2005/8/layout/process1"/>
    <dgm:cxn modelId="{D3BE23B3-FF4D-4EE7-A107-3E296EA11DAC}" type="presParOf" srcId="{8811F473-342F-44FC-A8F0-659E9836D7A9}" destId="{B245A03F-724A-47AC-A8B0-EAB9CA482E8E}" srcOrd="0" destOrd="0" presId="urn:microsoft.com/office/officeart/2005/8/layout/process1"/>
    <dgm:cxn modelId="{BC86F632-1852-4210-ABD0-A9F3B622998C}" type="presParOf" srcId="{0F1D8DF2-9344-4851-9B01-AAE7AF7127BA}" destId="{065605E4-0595-401F-8523-3D2607F154A0}" srcOrd="2" destOrd="0" presId="urn:microsoft.com/office/officeart/2005/8/layout/process1"/>
    <dgm:cxn modelId="{50869517-448B-4785-AC1A-8CC4305875EE}" type="presParOf" srcId="{0F1D8DF2-9344-4851-9B01-AAE7AF7127BA}" destId="{9A6AB2F7-5F22-4DCE-A31E-19E33E45E37C}" srcOrd="3" destOrd="0" presId="urn:microsoft.com/office/officeart/2005/8/layout/process1"/>
    <dgm:cxn modelId="{484896F4-F5C3-4412-BA62-8F16FC8F5047}" type="presParOf" srcId="{9A6AB2F7-5F22-4DCE-A31E-19E33E45E37C}" destId="{F1E1971F-336D-4A0B-8195-DBF776D1C21A}" srcOrd="0" destOrd="0" presId="urn:microsoft.com/office/officeart/2005/8/layout/process1"/>
    <dgm:cxn modelId="{02759781-5557-4572-9A4F-0F5E5DAB4F53}" type="presParOf" srcId="{0F1D8DF2-9344-4851-9B01-AAE7AF7127BA}" destId="{F8723EE6-BEF5-4F5C-BABB-BC0F72B823C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7CD0B-8F4E-46C3-AF89-4E39ACB24421}">
      <dsp:nvSpPr>
        <dsp:cNvPr id="0" name=""/>
        <dsp:cNvSpPr/>
      </dsp:nvSpPr>
      <dsp:spPr>
        <a:xfrm>
          <a:off x="1747800" y="21143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B21E7-967A-4D7F-BD67-748A7085B475}">
      <dsp:nvSpPr>
        <dsp:cNvPr id="0" name=""/>
        <dsp:cNvSpPr/>
      </dsp:nvSpPr>
      <dsp:spPr>
        <a:xfrm>
          <a:off x="559800" y="2744904"/>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A bike-share system is a practise which allows prospective riders interested in making use of a bike to have access to a bike for a specified period of time. This can also be described as a program that enables intended riders to check-out bikes whenever they are interested through the use of an App specifically for a bike-share system. The system automates the bike access through the App which unlocks the bike from the rack and takes records of the ride in the system from the time the rider starts the ride till when the bike is returned to the rack which signifies the end of the ride.</a:t>
          </a:r>
          <a:endParaRPr lang="en-US" sz="1100" kern="1200"/>
        </a:p>
      </dsp:txBody>
      <dsp:txXfrm>
        <a:off x="559800" y="2744904"/>
        <a:ext cx="4320000" cy="1395000"/>
      </dsp:txXfrm>
    </dsp:sp>
    <dsp:sp modelId="{2224A2E6-580C-4721-8315-0FE1BBE1A6DB}">
      <dsp:nvSpPr>
        <dsp:cNvPr id="0" name=""/>
        <dsp:cNvSpPr/>
      </dsp:nvSpPr>
      <dsp:spPr>
        <a:xfrm>
          <a:off x="6823800" y="21143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82ECE-F54B-4C51-BF02-0739C00C26CE}">
      <dsp:nvSpPr>
        <dsp:cNvPr id="0" name=""/>
        <dsp:cNvSpPr/>
      </dsp:nvSpPr>
      <dsp:spPr>
        <a:xfrm>
          <a:off x="5635800" y="2744904"/>
          <a:ext cx="432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To achieve a successful system, the bike-share program must embrace flexibility in it process management and pricing system. This will enable intended riders to have options to the type of prices available on the bike-share App. This can be a single ride pass, a return to same location pass, half-dsy ride pass, full-day ride pass etc. The bike-share program can also allow membership subscriptions such as annual, monthly or quarterly. The essence of this subscription option is to build a bike-share community to ensure the goals and objectives of the system is actualized.</a:t>
          </a:r>
          <a:endParaRPr lang="en-US" sz="1100" kern="1200"/>
        </a:p>
      </dsp:txBody>
      <dsp:txXfrm>
        <a:off x="5635800" y="2744904"/>
        <a:ext cx="4320000" cy="139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577A3-0DD2-4BE3-B72C-654085B04349}">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6FCEE-547F-4F92-A46F-535AA0817B7D}">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92AF3-4705-41E5-B839-77321EBC6DCC}">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kern="1200"/>
            <a:t>It embraces a sociable business model which encourages networking among different individuals.</a:t>
          </a:r>
          <a:endParaRPr lang="en-US" sz="2100" kern="1200"/>
        </a:p>
      </dsp:txBody>
      <dsp:txXfrm>
        <a:off x="1948202" y="368029"/>
        <a:ext cx="3233964" cy="1371985"/>
      </dsp:txXfrm>
    </dsp:sp>
    <dsp:sp modelId="{E81F545D-78EA-4BEC-B1AC-92B41CEF2B40}">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A8EA2-DE97-41F8-B4C1-652184376073}">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B82F6C-1698-4730-91FC-9DCFBF2BD103}">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kern="1200"/>
            <a:t>It supports a healthy environment by reducing carbon emission.</a:t>
          </a:r>
          <a:endParaRPr lang="en-US" sz="2100" kern="1200"/>
        </a:p>
      </dsp:txBody>
      <dsp:txXfrm>
        <a:off x="7411643" y="368029"/>
        <a:ext cx="3233964" cy="1371985"/>
      </dsp:txXfrm>
    </dsp:sp>
    <dsp:sp modelId="{FD630F28-A1D0-4094-B0BF-D219D93161C2}">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8E474-6456-4C75-B9D7-F1E89866DF14}">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CC131B-4D44-4AA0-92B3-181A7AEA2965}">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kern="1200"/>
            <a:t>It discourages noise pollution </a:t>
          </a:r>
          <a:endParaRPr lang="en-US" sz="2100" kern="1200"/>
        </a:p>
      </dsp:txBody>
      <dsp:txXfrm>
        <a:off x="1948202" y="2452790"/>
        <a:ext cx="3233964" cy="1371985"/>
      </dsp:txXfrm>
    </dsp:sp>
    <dsp:sp modelId="{83EBA380-35F5-488F-A37B-BC2715A575CA}">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6582D-0587-4814-81F9-089DC1E0CDAF}">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46A1E-A1B4-47C2-9ACD-5CD932777902}">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kern="1200"/>
            <a:t>It can also be cost efficient to the rider.</a:t>
          </a:r>
          <a:endParaRPr lang="en-US" sz="2100" kern="1200"/>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136B-1045-492E-826F-AB9FAB81CA8F}">
      <dsp:nvSpPr>
        <dsp:cNvPr id="0" name=""/>
        <dsp:cNvSpPr/>
      </dsp:nvSpPr>
      <dsp:spPr>
        <a:xfrm>
          <a:off x="5082293" y="1223491"/>
          <a:ext cx="1176189" cy="559759"/>
        </a:xfrm>
        <a:custGeom>
          <a:avLst/>
          <a:gdLst/>
          <a:ahLst/>
          <a:cxnLst/>
          <a:rect l="0" t="0" r="0" b="0"/>
          <a:pathLst>
            <a:path>
              <a:moveTo>
                <a:pt x="0" y="0"/>
              </a:moveTo>
              <a:lnTo>
                <a:pt x="0" y="381459"/>
              </a:lnTo>
              <a:lnTo>
                <a:pt x="1176189" y="381459"/>
              </a:lnTo>
              <a:lnTo>
                <a:pt x="1176189" y="559759"/>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5D9045-727A-4BD0-9F81-55F5CFE3095B}">
      <dsp:nvSpPr>
        <dsp:cNvPr id="0" name=""/>
        <dsp:cNvSpPr/>
      </dsp:nvSpPr>
      <dsp:spPr>
        <a:xfrm>
          <a:off x="3906104" y="1223491"/>
          <a:ext cx="1176189" cy="559759"/>
        </a:xfrm>
        <a:custGeom>
          <a:avLst/>
          <a:gdLst/>
          <a:ahLst/>
          <a:cxnLst/>
          <a:rect l="0" t="0" r="0" b="0"/>
          <a:pathLst>
            <a:path>
              <a:moveTo>
                <a:pt x="1176189" y="0"/>
              </a:moveTo>
              <a:lnTo>
                <a:pt x="1176189" y="381459"/>
              </a:lnTo>
              <a:lnTo>
                <a:pt x="0" y="381459"/>
              </a:lnTo>
              <a:lnTo>
                <a:pt x="0" y="559759"/>
              </a:lnTo>
            </a:path>
          </a:pathLst>
        </a:custGeom>
        <a:noFill/>
        <a:ln w="1905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1409B-62F6-4FA1-A608-9B50D31122F6}">
      <dsp:nvSpPr>
        <dsp:cNvPr id="0" name=""/>
        <dsp:cNvSpPr/>
      </dsp:nvSpPr>
      <dsp:spPr>
        <a:xfrm>
          <a:off x="4119956" y="1323"/>
          <a:ext cx="1924673" cy="122216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FCEE5-DBB7-42EC-B619-15FA4434FC3E}">
      <dsp:nvSpPr>
        <dsp:cNvPr id="0" name=""/>
        <dsp:cNvSpPr/>
      </dsp:nvSpPr>
      <dsp:spPr>
        <a:xfrm>
          <a:off x="4333809" y="204483"/>
          <a:ext cx="1924673" cy="1222167"/>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The following are the objectives of this project</a:t>
          </a:r>
          <a:endParaRPr lang="en-US" sz="1700" kern="1200"/>
        </a:p>
      </dsp:txBody>
      <dsp:txXfrm>
        <a:off x="4369605" y="240279"/>
        <a:ext cx="1853081" cy="1150575"/>
      </dsp:txXfrm>
    </dsp:sp>
    <dsp:sp modelId="{7E2D7B2D-2B45-48A4-B9EF-60E29946290E}">
      <dsp:nvSpPr>
        <dsp:cNvPr id="0" name=""/>
        <dsp:cNvSpPr/>
      </dsp:nvSpPr>
      <dsp:spPr>
        <a:xfrm>
          <a:off x="2943767" y="1783250"/>
          <a:ext cx="1924673" cy="122216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36DDCD-E04D-49DD-AF48-C40C8DD58CC0}">
      <dsp:nvSpPr>
        <dsp:cNvPr id="0" name=""/>
        <dsp:cNvSpPr/>
      </dsp:nvSpPr>
      <dsp:spPr>
        <a:xfrm>
          <a:off x="3157620" y="1986410"/>
          <a:ext cx="1924673" cy="1222167"/>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To formulate a marketing strategy for the bike-share program.</a:t>
          </a:r>
          <a:endParaRPr lang="en-US" sz="1700" kern="1200"/>
        </a:p>
      </dsp:txBody>
      <dsp:txXfrm>
        <a:off x="3193416" y="2022206"/>
        <a:ext cx="1853081" cy="1150575"/>
      </dsp:txXfrm>
    </dsp:sp>
    <dsp:sp modelId="{611C9A61-7184-404B-9A93-74EF23CC38FB}">
      <dsp:nvSpPr>
        <dsp:cNvPr id="0" name=""/>
        <dsp:cNvSpPr/>
      </dsp:nvSpPr>
      <dsp:spPr>
        <a:xfrm>
          <a:off x="5296146" y="1783250"/>
          <a:ext cx="1924673" cy="1222167"/>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37AE5-CCB1-4AE7-9237-C3C085C36D20}">
      <dsp:nvSpPr>
        <dsp:cNvPr id="0" name=""/>
        <dsp:cNvSpPr/>
      </dsp:nvSpPr>
      <dsp:spPr>
        <a:xfrm>
          <a:off x="5509998" y="1986410"/>
          <a:ext cx="1924673" cy="1222167"/>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To bridge the gap between casual and annual membership.</a:t>
          </a:r>
          <a:endParaRPr lang="en-US" sz="1700" kern="1200"/>
        </a:p>
      </dsp:txBody>
      <dsp:txXfrm>
        <a:off x="5545794" y="2022206"/>
        <a:ext cx="1853081" cy="11505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AB876-025A-4B5F-8A5A-CBD3A1F3271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789D3-E57F-4540-A3AD-4D6B9E3DA25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As a junior data analyst working with the marketing analyst team at cyclistic bike-share company in Chicago, the task is to analyse data to formulate a marketing strategy that will pave a successful business operation for the bike-share company. </a:t>
          </a:r>
          <a:endParaRPr lang="en-US" sz="1700" kern="1200"/>
        </a:p>
      </dsp:txBody>
      <dsp:txXfrm>
        <a:off x="696297" y="538547"/>
        <a:ext cx="4171627" cy="2590157"/>
      </dsp:txXfrm>
    </dsp:sp>
    <dsp:sp modelId="{EFF25A69-6A5E-4976-88D8-6D9AB250D9EF}">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92BF2-D74C-4F55-97AC-CB7F3EC37AD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The stakeholders for this project include Lily Moreno who is the director of marketing, the director of finance, the director of operations, the cyclitic marketing analytics team who are responsible for collecting, analysing and reporting data to guide  Cyclistic marketing strategy, the executive team of the company as well as prospective bike riders.</a:t>
          </a:r>
          <a:endParaRPr lang="en-US" sz="1700" kern="1200"/>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289A4-3D94-4ABE-8DC8-3EB7798A5FA6}">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F5919D-0D00-450A-877F-9A6C0F223BA7}">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G" sz="2000" kern="1200"/>
            <a:t>Furthermore, in line with the privacy ethics, the personal information of riders were not included in this study. This implies that informations such as purchase history, credit card details, demographic locations cannot be explored within the scope of this project.</a:t>
          </a:r>
          <a:endParaRPr lang="en-US" sz="2000" kern="1200"/>
        </a:p>
      </dsp:txBody>
      <dsp:txXfrm>
        <a:off x="696297" y="538547"/>
        <a:ext cx="4171627" cy="2590157"/>
      </dsp:txXfrm>
    </dsp:sp>
    <dsp:sp modelId="{47F0723B-82B8-4D51-AD43-534F072E2D8B}">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1DC49-C45C-4CA9-9DBF-954F8657AD0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NG" sz="2000" kern="1200"/>
            <a:t>The dataset contains entries for each trip/ride taken with Cyclistic bicycles within the the period January to March 2023. The data cleaning process is aim at ensuring all relevant information is used in the analysis. The cleaned relevant variables </a:t>
          </a:r>
          <a:endParaRPr lang="en-US" sz="2000" kern="1200"/>
        </a:p>
      </dsp:txBody>
      <dsp:txXfrm>
        <a:off x="5991936" y="538547"/>
        <a:ext cx="4171627" cy="259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196CA-5591-4524-86DA-C416A6D3D21E}">
      <dsp:nvSpPr>
        <dsp:cNvPr id="0" name=""/>
        <dsp:cNvSpPr/>
      </dsp:nvSpPr>
      <dsp:spPr>
        <a:xfrm>
          <a:off x="9604" y="306707"/>
          <a:ext cx="2870689" cy="357939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Longer distances are taken by annual members because they already have access to the bikes base on the membership status which enables them to subscribe for the year. Even though they do not claim ownership to the bike but have access base on the prescribed terms and conditions.</a:t>
          </a:r>
          <a:endParaRPr lang="en-US" sz="1800" kern="1200"/>
        </a:p>
      </dsp:txBody>
      <dsp:txXfrm>
        <a:off x="93684" y="390787"/>
        <a:ext cx="2702529" cy="3411230"/>
      </dsp:txXfrm>
    </dsp:sp>
    <dsp:sp modelId="{8811F473-342F-44FC-A8F0-659E9836D7A9}">
      <dsp:nvSpPr>
        <dsp:cNvPr id="0" name=""/>
        <dsp:cNvSpPr/>
      </dsp:nvSpPr>
      <dsp:spPr>
        <a:xfrm>
          <a:off x="3167362" y="17404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7362" y="1882823"/>
        <a:ext cx="426010" cy="427158"/>
      </dsp:txXfrm>
    </dsp:sp>
    <dsp:sp modelId="{065605E4-0595-401F-8523-3D2607F154A0}">
      <dsp:nvSpPr>
        <dsp:cNvPr id="0" name=""/>
        <dsp:cNvSpPr/>
      </dsp:nvSpPr>
      <dsp:spPr>
        <a:xfrm>
          <a:off x="4028569" y="306707"/>
          <a:ext cx="2870689" cy="357939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Casual riders enjoy the benefits of price flexibility but do not have access for a longer period of ride as this may require higher fee been paid by the rider. </a:t>
          </a:r>
          <a:endParaRPr lang="en-US" sz="1800" kern="1200"/>
        </a:p>
      </dsp:txBody>
      <dsp:txXfrm>
        <a:off x="4112649" y="390787"/>
        <a:ext cx="2702529" cy="3411230"/>
      </dsp:txXfrm>
    </dsp:sp>
    <dsp:sp modelId="{9A6AB2F7-5F22-4DCE-A31E-19E33E45E37C}">
      <dsp:nvSpPr>
        <dsp:cNvPr id="0" name=""/>
        <dsp:cNvSpPr/>
      </dsp:nvSpPr>
      <dsp:spPr>
        <a:xfrm>
          <a:off x="7186328" y="1740437"/>
          <a:ext cx="608586" cy="7119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86328" y="1882823"/>
        <a:ext cx="426010" cy="427158"/>
      </dsp:txXfrm>
    </dsp:sp>
    <dsp:sp modelId="{F8723EE6-BEF5-4F5C-BABB-BC0F72B823C8}">
      <dsp:nvSpPr>
        <dsp:cNvPr id="0" name=""/>
        <dsp:cNvSpPr/>
      </dsp:nvSpPr>
      <dsp:spPr>
        <a:xfrm>
          <a:off x="8047535" y="306707"/>
          <a:ext cx="2870689" cy="357939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The bike share program objective is to create a friendly environment by discouraging traffic congestion and reducing carbon emission. This may further require additional investment in building bike lanes alongside other infrastructural facilities that will ensure a healthy system.</a:t>
          </a:r>
          <a:endParaRPr lang="en-US" sz="1800" kern="1200"/>
        </a:p>
      </dsp:txBody>
      <dsp:txXfrm>
        <a:off x="8131615" y="390787"/>
        <a:ext cx="2702529" cy="34112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83DB-543C-4246-4B5E-BEEE9E39D2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8DAFE4AE-2FFF-4F6B-3FB7-98F7D27D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5BE3D4B5-42F2-347D-4D7F-60C5C65C7473}"/>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28DF8EC7-0E5B-8F7B-489B-927385C623A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FEE8CCA-1DD3-2AC2-66EC-3A2E9185A2B8}"/>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5605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D49A-D90C-E3C2-59E5-F4BC584D6690}"/>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A3CD2362-13B3-A2BE-D37A-20217F3A29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95756735-2DC0-B86A-BD7E-D6B778ABAAFE}"/>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874EE7E8-EFB6-02BF-419E-C07B88D9914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1687670-F395-8D8F-4213-DB8C8C59A610}"/>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385829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28C817-F6C3-5597-E670-5A22F042537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3CBD3F36-ECEC-D1A8-7D8F-523371C560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1FAA7AC9-5435-D54B-1000-1626C16AC779}"/>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64C0017E-3550-C130-6EED-B74B18F539A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D63A71C-D0A4-1958-F56D-33260BC89D35}"/>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341645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5868-E95D-73FC-8977-D27DE048E213}"/>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01986D38-31B9-7277-3C2B-DC2C9834A4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B100793A-BBAB-F4FA-BEFF-11B206CBA85A}"/>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EB71AAAB-7686-429D-B56B-7F31B68CB73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A38E58-3CB7-1784-2D01-CD035E2EF91C}"/>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92315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F483-C911-FFB9-A5FA-7AE00B524A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F2D63AFA-F084-F098-5C7A-4AD79A90B7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D835AF-FA4B-862B-99E8-5CD53A4D631C}"/>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FFFCEE6C-16B9-D9A3-E592-74294E9E9A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C30253-F70A-F325-8B68-2ABBF2D9AE2B}"/>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191161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17A7-5AD7-5447-C421-B4861B054596}"/>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23A731B0-3C53-2543-C59E-50F07D77F1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EB16DC16-FE9C-BD79-8122-E150F95B6A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EF34AFE4-D623-EDE2-18EC-67A74BEC02C0}"/>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6" name="Footer Placeholder 5">
            <a:extLst>
              <a:ext uri="{FF2B5EF4-FFF2-40B4-BE49-F238E27FC236}">
                <a16:creationId xmlns:a16="http://schemas.microsoft.com/office/drawing/2014/main" id="{54605840-8C2D-C34E-CAB1-29F26DD0BD2D}"/>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AF21AE4-8FB7-A61B-7E02-F1C04C9571EE}"/>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118952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835B-2E94-F2A8-E37B-8FE27A35DD1F}"/>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E153A832-3E90-0AED-EE1D-E5A1C9A73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053B71-4D09-CBB2-AC3C-15997CAF926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C782428A-033A-B7DF-1F83-C4B022787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5DAE06-A560-96BB-2576-21EE7EF93F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A593EBD6-FA15-B0B5-F09E-69E39CF0CBEB}"/>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8" name="Footer Placeholder 7">
            <a:extLst>
              <a:ext uri="{FF2B5EF4-FFF2-40B4-BE49-F238E27FC236}">
                <a16:creationId xmlns:a16="http://schemas.microsoft.com/office/drawing/2014/main" id="{18DEB1ED-D3AD-7AE4-349A-0CD9D8158E32}"/>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B1BAE61-D2B4-E85A-3176-8D25ABF86995}"/>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217736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5FD2-523F-2013-8E67-61FCF46A6CED}"/>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E3FF220A-E8C1-DAA1-C075-310B0E942AFE}"/>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4" name="Footer Placeholder 3">
            <a:extLst>
              <a:ext uri="{FF2B5EF4-FFF2-40B4-BE49-F238E27FC236}">
                <a16:creationId xmlns:a16="http://schemas.microsoft.com/office/drawing/2014/main" id="{308FE87D-C49B-DBBE-90C5-647673784E03}"/>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7D0405AD-B0CE-46B5-E166-7EA568C2349A}"/>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189149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571B11-EC01-CAA6-7F42-79CBF61AE5D3}"/>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3" name="Footer Placeholder 2">
            <a:extLst>
              <a:ext uri="{FF2B5EF4-FFF2-40B4-BE49-F238E27FC236}">
                <a16:creationId xmlns:a16="http://schemas.microsoft.com/office/drawing/2014/main" id="{4F259CBF-B6C3-01F7-D605-711D331FE871}"/>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98DB1FA-84A9-855B-A0F3-62DC18CEFA45}"/>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255446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C04B-CBC2-257D-4DB8-4EDD2F1068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413BCBBA-FDE8-C316-7150-E1513A35A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B1D89C57-DDE9-93BF-8EE4-732DD745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6974D1-0846-7BA6-333E-554816B0ADFC}"/>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6" name="Footer Placeholder 5">
            <a:extLst>
              <a:ext uri="{FF2B5EF4-FFF2-40B4-BE49-F238E27FC236}">
                <a16:creationId xmlns:a16="http://schemas.microsoft.com/office/drawing/2014/main" id="{DE5EF6E1-A5D2-A102-D92A-BD571D8C68C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0E2EEC3-AF4D-584F-5EF5-F1B1CB8BEC93}"/>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7202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2A9E-4320-339C-9621-B826087023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C8034298-6FBB-D704-5CAB-BFA5C0717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A9FDFD6D-D395-876B-19D7-2A8370A52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BC6D7A-D848-D58E-B001-BE136CB57B81}"/>
              </a:ext>
            </a:extLst>
          </p:cNvPr>
          <p:cNvSpPr>
            <a:spLocks noGrp="1"/>
          </p:cNvSpPr>
          <p:nvPr>
            <p:ph type="dt" sz="half" idx="10"/>
          </p:nvPr>
        </p:nvSpPr>
        <p:spPr/>
        <p:txBody>
          <a:bodyPr/>
          <a:lstStyle/>
          <a:p>
            <a:fld id="{66684154-35F4-4169-911E-A641306AA998}" type="datetimeFigureOut">
              <a:rPr lang="en-NG" smtClean="0"/>
              <a:t>05/09/2024</a:t>
            </a:fld>
            <a:endParaRPr lang="en-NG"/>
          </a:p>
        </p:txBody>
      </p:sp>
      <p:sp>
        <p:nvSpPr>
          <p:cNvPr id="6" name="Footer Placeholder 5">
            <a:extLst>
              <a:ext uri="{FF2B5EF4-FFF2-40B4-BE49-F238E27FC236}">
                <a16:creationId xmlns:a16="http://schemas.microsoft.com/office/drawing/2014/main" id="{FB0E8CD4-07F6-CD4A-31ED-83357452B80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059A6E-D1B9-5F3D-DF0C-98E5338589FA}"/>
              </a:ext>
            </a:extLst>
          </p:cNvPr>
          <p:cNvSpPr>
            <a:spLocks noGrp="1"/>
          </p:cNvSpPr>
          <p:nvPr>
            <p:ph type="sldNum" sz="quarter" idx="12"/>
          </p:nvPr>
        </p:nvSpPr>
        <p:spPr/>
        <p:txBody>
          <a:bodyPr/>
          <a:lstStyle/>
          <a:p>
            <a:fld id="{C5EAB74C-FED0-4A9E-BC04-26FEBDA60D32}" type="slidenum">
              <a:rPr lang="en-NG" smtClean="0"/>
              <a:t>‹#›</a:t>
            </a:fld>
            <a:endParaRPr lang="en-NG"/>
          </a:p>
        </p:txBody>
      </p:sp>
    </p:spTree>
    <p:extLst>
      <p:ext uri="{BB962C8B-B14F-4D97-AF65-F5344CB8AC3E}">
        <p14:creationId xmlns:p14="http://schemas.microsoft.com/office/powerpoint/2010/main" val="338771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29C9C-189E-1024-06AB-005005830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6BC67835-F0AD-162D-A7D5-AB936E402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2E61B5C5-F2BB-6D81-2608-0C5057639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684154-35F4-4169-911E-A641306AA998}" type="datetimeFigureOut">
              <a:rPr lang="en-NG" smtClean="0"/>
              <a:t>05/09/2024</a:t>
            </a:fld>
            <a:endParaRPr lang="en-NG"/>
          </a:p>
        </p:txBody>
      </p:sp>
      <p:sp>
        <p:nvSpPr>
          <p:cNvPr id="5" name="Footer Placeholder 4">
            <a:extLst>
              <a:ext uri="{FF2B5EF4-FFF2-40B4-BE49-F238E27FC236}">
                <a16:creationId xmlns:a16="http://schemas.microsoft.com/office/drawing/2014/main" id="{B1E004F4-3F78-496D-9266-34280699F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52B1CCDD-2281-D6F3-FE0A-BE6BE275C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EAB74C-FED0-4A9E-BC04-26FEBDA60D32}" type="slidenum">
              <a:rPr lang="en-NG" smtClean="0"/>
              <a:t>‹#›</a:t>
            </a:fld>
            <a:endParaRPr lang="en-NG"/>
          </a:p>
        </p:txBody>
      </p:sp>
    </p:spTree>
    <p:extLst>
      <p:ext uri="{BB962C8B-B14F-4D97-AF65-F5344CB8AC3E}">
        <p14:creationId xmlns:p14="http://schemas.microsoft.com/office/powerpoint/2010/main" val="79811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Picture 4" descr="Financial graphs on a dark display">
            <a:extLst>
              <a:ext uri="{FF2B5EF4-FFF2-40B4-BE49-F238E27FC236}">
                <a16:creationId xmlns:a16="http://schemas.microsoft.com/office/drawing/2014/main" id="{1847A637-DA1F-C342-7429-E956E1446221}"/>
              </a:ext>
            </a:extLst>
          </p:cNvPr>
          <p:cNvPicPr>
            <a:picLocks noChangeAspect="1"/>
          </p:cNvPicPr>
          <p:nvPr/>
        </p:nvPicPr>
        <p:blipFill>
          <a:blip r:embed="rId2">
            <a:alphaModFix amt="60000"/>
          </a:blip>
          <a:srcRect t="10000"/>
          <a:stretch/>
        </p:blipFill>
        <p:spPr>
          <a:xfrm>
            <a:off x="-1" y="10"/>
            <a:ext cx="12192001" cy="6857990"/>
          </a:xfrm>
          <a:prstGeom prst="rect">
            <a:avLst/>
          </a:prstGeom>
        </p:spPr>
      </p:pic>
      <p:sp>
        <p:nvSpPr>
          <p:cNvPr id="2" name="Title 1">
            <a:extLst>
              <a:ext uri="{FF2B5EF4-FFF2-40B4-BE49-F238E27FC236}">
                <a16:creationId xmlns:a16="http://schemas.microsoft.com/office/drawing/2014/main" id="{99F10C39-ABB2-19EA-ACF0-DAD30DA37F74}"/>
              </a:ext>
            </a:extLst>
          </p:cNvPr>
          <p:cNvSpPr>
            <a:spLocks noGrp="1"/>
          </p:cNvSpPr>
          <p:nvPr>
            <p:ph type="ctrTitle"/>
          </p:nvPr>
        </p:nvSpPr>
        <p:spPr>
          <a:xfrm>
            <a:off x="1198181" y="1122363"/>
            <a:ext cx="9795637" cy="2220775"/>
          </a:xfrm>
        </p:spPr>
        <p:txBody>
          <a:bodyPr>
            <a:normAutofit/>
          </a:bodyPr>
          <a:lstStyle/>
          <a:p>
            <a:r>
              <a:rPr lang="en-GB" sz="5200">
                <a:solidFill>
                  <a:srgbClr val="FFFFFF"/>
                </a:solidFill>
              </a:rPr>
              <a:t>Google Data Analytics Capstone Project</a:t>
            </a:r>
            <a:endParaRPr lang="en-NG" sz="5200">
              <a:solidFill>
                <a:srgbClr val="FFFFFF"/>
              </a:solidFill>
            </a:endParaRPr>
          </a:p>
        </p:txBody>
      </p:sp>
      <p:sp>
        <p:nvSpPr>
          <p:cNvPr id="3" name="Subtitle 2">
            <a:extLst>
              <a:ext uri="{FF2B5EF4-FFF2-40B4-BE49-F238E27FC236}">
                <a16:creationId xmlns:a16="http://schemas.microsoft.com/office/drawing/2014/main" id="{D87A37BD-1434-E605-32C2-F60A357E97EA}"/>
              </a:ext>
            </a:extLst>
          </p:cNvPr>
          <p:cNvSpPr>
            <a:spLocks noGrp="1"/>
          </p:cNvSpPr>
          <p:nvPr>
            <p:ph type="subTitle" idx="1"/>
          </p:nvPr>
        </p:nvSpPr>
        <p:spPr>
          <a:xfrm>
            <a:off x="1198181" y="3514853"/>
            <a:ext cx="9795637" cy="2057043"/>
          </a:xfrm>
        </p:spPr>
        <p:txBody>
          <a:bodyPr>
            <a:normAutofit/>
          </a:bodyPr>
          <a:lstStyle/>
          <a:p>
            <a:r>
              <a:rPr lang="en-GB">
                <a:solidFill>
                  <a:srgbClr val="FFFFFF"/>
                </a:solidFill>
              </a:rPr>
              <a:t>How a Bike-Share system can navigate success</a:t>
            </a:r>
          </a:p>
          <a:p>
            <a:r>
              <a:rPr lang="en-GB">
                <a:solidFill>
                  <a:srgbClr val="FFFFFF"/>
                </a:solidFill>
              </a:rPr>
              <a:t>Presented by: John Italume</a:t>
            </a:r>
            <a:endParaRPr lang="en-NG">
              <a:solidFill>
                <a:srgbClr val="FFFFFF"/>
              </a:solidFill>
            </a:endParaRPr>
          </a:p>
        </p:txBody>
      </p:sp>
    </p:spTree>
    <p:extLst>
      <p:ext uri="{BB962C8B-B14F-4D97-AF65-F5344CB8AC3E}">
        <p14:creationId xmlns:p14="http://schemas.microsoft.com/office/powerpoint/2010/main" val="88263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507-57D7-0CB2-036F-35A3468C8F7D}"/>
              </a:ext>
            </a:extLst>
          </p:cNvPr>
          <p:cNvSpPr>
            <a:spLocks noGrp="1"/>
          </p:cNvSpPr>
          <p:nvPr>
            <p:ph type="title"/>
          </p:nvPr>
        </p:nvSpPr>
        <p:spPr>
          <a:xfrm>
            <a:off x="838200" y="365126"/>
            <a:ext cx="10515600" cy="315912"/>
          </a:xfrm>
        </p:spPr>
        <p:txBody>
          <a:bodyPr>
            <a:normAutofit fontScale="90000"/>
          </a:bodyPr>
          <a:lstStyle/>
          <a:p>
            <a:endParaRPr lang="en-NG" dirty="0"/>
          </a:p>
        </p:txBody>
      </p:sp>
      <p:sp>
        <p:nvSpPr>
          <p:cNvPr id="3" name="Content Placeholder 2">
            <a:extLst>
              <a:ext uri="{FF2B5EF4-FFF2-40B4-BE49-F238E27FC236}">
                <a16:creationId xmlns:a16="http://schemas.microsoft.com/office/drawing/2014/main" id="{F603E93A-6180-387B-69DC-D9E8FF8D4EBC}"/>
              </a:ext>
            </a:extLst>
          </p:cNvPr>
          <p:cNvSpPr>
            <a:spLocks noGrp="1"/>
          </p:cNvSpPr>
          <p:nvPr>
            <p:ph idx="1"/>
          </p:nvPr>
        </p:nvSpPr>
        <p:spPr>
          <a:xfrm>
            <a:off x="838200" y="1088136"/>
            <a:ext cx="10515600" cy="5088827"/>
          </a:xfrm>
        </p:spPr>
        <p:txBody>
          <a:bodyPr>
            <a:normAutofit fontScale="250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ride_id</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unique identifier for each entry</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rideable_type</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type of bicycle used</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started_at</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date &amp; time where ride started</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ended_at</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date &amp; time where ride ended</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start_station_name</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name of bicycle station at start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start_station_id</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unique identifier for bicycle station at start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end_station_name</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name of bicycle station at end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end_station_id</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unique identifier for bicycle station at end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start_lat</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latitude of station at start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start_lng</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longitude of station at start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end_lat</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latitude of station at end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end_lng</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longitude of station at end of the ride</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NG" sz="4800" b="1" kern="0" dirty="0" err="1">
                <a:effectLst/>
                <a:latin typeface="Times New Roman" panose="02020603050405020304" pitchFamily="18" charset="0"/>
                <a:ea typeface="Times New Roman" panose="02020603050405020304" pitchFamily="18" charset="0"/>
                <a:cs typeface="Arial" panose="020B0604020202020204" pitchFamily="34" charset="0"/>
              </a:rPr>
              <a:t>member_casual</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indication of whether customer is a </a:t>
            </a:r>
            <a:r>
              <a:rPr lang="en-NG" sz="4800" kern="0" dirty="0" err="1">
                <a:effectLst/>
                <a:latin typeface="Times New Roman" panose="02020603050405020304" pitchFamily="18" charset="0"/>
                <a:ea typeface="Times New Roman" panose="02020603050405020304" pitchFamily="18" charset="0"/>
                <a:cs typeface="Arial" panose="020B0604020202020204" pitchFamily="34" charset="0"/>
              </a:rPr>
              <a:t>Cyclistic</a:t>
            </a:r>
            <a:r>
              <a:rPr lang="en-NG" sz="4800" kern="0" dirty="0">
                <a:effectLst/>
                <a:latin typeface="Times New Roman" panose="02020603050405020304" pitchFamily="18" charset="0"/>
                <a:ea typeface="Times New Roman" panose="02020603050405020304" pitchFamily="18" charset="0"/>
                <a:cs typeface="Arial" panose="020B0604020202020204" pitchFamily="34" charset="0"/>
              </a:rPr>
              <a:t> annual member or casual rider</a:t>
            </a:r>
            <a:endParaRPr lang="en-NG" sz="4800" kern="1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Tree>
    <p:extLst>
      <p:ext uri="{BB962C8B-B14F-4D97-AF65-F5344CB8AC3E}">
        <p14:creationId xmlns:p14="http://schemas.microsoft.com/office/powerpoint/2010/main" val="406228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3B1C7-DAD4-32E9-23FF-42FB6F470EBD}"/>
              </a:ext>
            </a:extLst>
          </p:cNvPr>
          <p:cNvSpPr>
            <a:spLocks noGrp="1"/>
          </p:cNvSpPr>
          <p:nvPr>
            <p:ph type="title"/>
          </p:nvPr>
        </p:nvSpPr>
        <p:spPr>
          <a:xfrm>
            <a:off x="1043631" y="809898"/>
            <a:ext cx="10173010" cy="1554480"/>
          </a:xfrm>
        </p:spPr>
        <p:txBody>
          <a:bodyPr anchor="ctr">
            <a:normAutofit/>
          </a:bodyPr>
          <a:lstStyle/>
          <a:p>
            <a:r>
              <a:rPr lang="en-GB" sz="4800"/>
              <a:t>Data preparation</a:t>
            </a:r>
            <a:endParaRPr lang="en-NG"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6665E9C-CF82-6E1B-BFF9-44EB94694E81}"/>
              </a:ext>
            </a:extLst>
          </p:cNvPr>
          <p:cNvGraphicFramePr>
            <a:graphicFrameLocks noGrp="1"/>
          </p:cNvGraphicFramePr>
          <p:nvPr>
            <p:ph idx="1"/>
            <p:extLst>
              <p:ext uri="{D42A27DB-BD31-4B8C-83A1-F6EECF244321}">
                <p14:modId xmlns:p14="http://schemas.microsoft.com/office/powerpoint/2010/main" val="24761697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05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6F726-616D-5249-6A5D-B0B4CC944E05}"/>
              </a:ext>
            </a:extLst>
          </p:cNvPr>
          <p:cNvSpPr>
            <a:spLocks noGrp="1"/>
          </p:cNvSpPr>
          <p:nvPr>
            <p:ph type="title"/>
          </p:nvPr>
        </p:nvSpPr>
        <p:spPr>
          <a:xfrm>
            <a:off x="761800" y="762001"/>
            <a:ext cx="5334197" cy="1708242"/>
          </a:xfrm>
        </p:spPr>
        <p:txBody>
          <a:bodyPr anchor="ctr">
            <a:normAutofit/>
          </a:bodyPr>
          <a:lstStyle/>
          <a:p>
            <a:r>
              <a:rPr lang="en-GB" sz="4000"/>
              <a:t>Data Analysis</a:t>
            </a:r>
            <a:endParaRPr lang="en-NG" sz="4000"/>
          </a:p>
        </p:txBody>
      </p:sp>
      <p:sp>
        <p:nvSpPr>
          <p:cNvPr id="3" name="Content Placeholder 2">
            <a:extLst>
              <a:ext uri="{FF2B5EF4-FFF2-40B4-BE49-F238E27FC236}">
                <a16:creationId xmlns:a16="http://schemas.microsoft.com/office/drawing/2014/main" id="{30B81813-22A8-650E-2749-480B7F9CBE50}"/>
              </a:ext>
            </a:extLst>
          </p:cNvPr>
          <p:cNvSpPr>
            <a:spLocks noGrp="1"/>
          </p:cNvSpPr>
          <p:nvPr>
            <p:ph idx="1"/>
          </p:nvPr>
        </p:nvSpPr>
        <p:spPr>
          <a:xfrm>
            <a:off x="761800" y="2470244"/>
            <a:ext cx="5334197" cy="3769835"/>
          </a:xfrm>
        </p:spPr>
        <p:txBody>
          <a:bodyPr anchor="ctr">
            <a:normAutofit/>
          </a:bodyPr>
          <a:lstStyle/>
          <a:p>
            <a:pPr>
              <a:spcAft>
                <a:spcPts val="800"/>
              </a:spcAft>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Data analysis is performed using R, within the RStudio interface. Appropriate R extensions are utilized, namely the tidyverse package for data analysis.</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We will be looking at analysis for the following, for both annual members and casual riders, comparing the two groups where appropriate:</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Total rides taken by the first quarter in 2023</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The rideable bikes used </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duration of trips.</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 Start and end lat and lng</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300" kern="0">
                <a:effectLst/>
                <a:latin typeface="Times New Roman" panose="02020603050405020304" pitchFamily="18" charset="0"/>
                <a:ea typeface="Times New Roman" panose="02020603050405020304" pitchFamily="18" charset="0"/>
                <a:cs typeface="Arial" panose="020B0604020202020204" pitchFamily="34" charset="0"/>
              </a:rPr>
              <a:t>The Big query SQL programming was also used to filter and analyse the data. This was achieved by copying the cleaned dataset from R studio and then uploading it into SQL to create a table bikeshare_ride.</a:t>
            </a:r>
            <a:endParaRPr lang="en-NG" sz="1300" kern="100">
              <a:effectLst/>
              <a:latin typeface="Calibri" panose="020F0502020204030204" pitchFamily="34" charset="0"/>
              <a:ea typeface="Calibri" panose="020F0502020204030204" pitchFamily="34" charset="0"/>
              <a:cs typeface="Arial" panose="020B0604020202020204" pitchFamily="34" charset="0"/>
            </a:endParaRPr>
          </a:p>
          <a:p>
            <a:endParaRPr lang="en-NG" sz="1300"/>
          </a:p>
        </p:txBody>
      </p:sp>
      <p:pic>
        <p:nvPicPr>
          <p:cNvPr id="5" name="Picture 4" descr="Graph">
            <a:extLst>
              <a:ext uri="{FF2B5EF4-FFF2-40B4-BE49-F238E27FC236}">
                <a16:creationId xmlns:a16="http://schemas.microsoft.com/office/drawing/2014/main" id="{8D206E8E-EE21-2C46-80E3-18F2D4F2B4A5}"/>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357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03374-510F-DD0A-C484-F95504BB89AF}"/>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Data analysis cont….</a:t>
            </a:r>
            <a:endParaRPr lang="en-NG"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0754AF-53A4-3177-F961-C2BCD336D7CC}"/>
              </a:ext>
            </a:extLst>
          </p:cNvPr>
          <p:cNvSpPr>
            <a:spLocks noGrp="1"/>
          </p:cNvSpPr>
          <p:nvPr>
            <p:ph idx="1"/>
          </p:nvPr>
        </p:nvSpPr>
        <p:spPr>
          <a:xfrm>
            <a:off x="1155548" y="2217343"/>
            <a:ext cx="9880893" cy="3959619"/>
          </a:xfrm>
        </p:spPr>
        <p:txBody>
          <a:bodyPr>
            <a:normAutofit/>
          </a:bodyPr>
          <a:lstStyle/>
          <a:p>
            <a:r>
              <a:rPr lang="en-NG" sz="1900" kern="0">
                <a:effectLst/>
                <a:latin typeface="Times New Roman" panose="02020603050405020304" pitchFamily="18" charset="0"/>
                <a:ea typeface="Times New Roman" panose="02020603050405020304" pitchFamily="18" charset="0"/>
                <a:cs typeface="Arial" panose="020B0604020202020204" pitchFamily="34" charset="0"/>
              </a:rPr>
              <a:t>From the SQL language, 107 annual members actual</a:t>
            </a:r>
            <a:r>
              <a:rPr lang="en-GB" sz="1900" kern="0">
                <a:effectLst/>
                <a:latin typeface="Times New Roman" panose="02020603050405020304" pitchFamily="18" charset="0"/>
                <a:ea typeface="Times New Roman" panose="02020603050405020304" pitchFamily="18" charset="0"/>
                <a:cs typeface="Arial" panose="020B0604020202020204" pitchFamily="34" charset="0"/>
              </a:rPr>
              <a:t>ly</a:t>
            </a:r>
            <a:r>
              <a:rPr lang="en-NG" sz="1900" kern="0">
                <a:effectLst/>
                <a:latin typeface="Times New Roman" panose="02020603050405020304" pitchFamily="18" charset="0"/>
                <a:ea typeface="Times New Roman" panose="02020603050405020304" pitchFamily="18" charset="0"/>
                <a:cs typeface="Arial" panose="020B0604020202020204" pitchFamily="34" charset="0"/>
              </a:rPr>
              <a:t> took a bike ride between January to March 2023 which is further analysed into the following rideable bike as; 52 electric bikes were rode, 55 for classic bikes and none took docked bikes in the period considered.</a:t>
            </a:r>
            <a:endParaRPr lang="en-NG" sz="19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900" kern="0">
                <a:effectLst/>
                <a:latin typeface="Times New Roman" panose="02020603050405020304" pitchFamily="18" charset="0"/>
                <a:ea typeface="Times New Roman" panose="02020603050405020304" pitchFamily="18" charset="0"/>
                <a:cs typeface="Arial" panose="020B0604020202020204" pitchFamily="34" charset="0"/>
              </a:rPr>
              <a:t>From the SQL language, 37 casual actually took a bike ride between January to March 2023 which is further analysed into the following rideable bike as; 23 electric bikes were rode, 12 for classic bikes and 2 took docked bikes in the period considered.</a:t>
            </a:r>
            <a:endParaRPr lang="en-NG" sz="19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900" kern="0">
                <a:effectLst/>
                <a:latin typeface="Times New Roman" panose="02020603050405020304" pitchFamily="18" charset="0"/>
                <a:ea typeface="Times New Roman" panose="02020603050405020304" pitchFamily="18" charset="0"/>
                <a:cs typeface="Arial" panose="020B0604020202020204" pitchFamily="34" charset="0"/>
              </a:rPr>
              <a:t>It can be understood from the above that more bike riders subscribe to the annual membership within the period under review however, the flexibility in the bike-share system allows high maintenance cost on the bikes due to long distances observed from casual riders.</a:t>
            </a:r>
            <a:endParaRPr lang="en-GB" sz="1900" kern="0">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800"/>
              </a:spcAft>
            </a:pPr>
            <a:r>
              <a:rPr lang="en-GB" sz="1900" kern="0">
                <a:latin typeface="Times New Roman" panose="02020603050405020304" pitchFamily="18" charset="0"/>
                <a:ea typeface="Calibri" panose="020F0502020204030204" pitchFamily="34" charset="0"/>
                <a:cs typeface="Arial" panose="020B0604020202020204" pitchFamily="34" charset="0"/>
              </a:rPr>
              <a:t>The duration of ride by each category of membership differs as this may be to preferences of time allowable per ride base on the membership type. From the result of the analysis on SQL, the highest duration by an annual member was 4140secs while for a casual rider was 780secs. </a:t>
            </a:r>
            <a:endParaRPr lang="en-NG" sz="1900" kern="100">
              <a:effectLst/>
              <a:latin typeface="Calibri" panose="020F0502020204030204" pitchFamily="34" charset="0"/>
              <a:ea typeface="Calibri" panose="020F0502020204030204" pitchFamily="34" charset="0"/>
              <a:cs typeface="Arial" panose="020B0604020202020204" pitchFamily="34" charset="0"/>
            </a:endParaRPr>
          </a:p>
          <a:p>
            <a:endParaRPr lang="en-NG" sz="1900"/>
          </a:p>
        </p:txBody>
      </p:sp>
    </p:spTree>
    <p:extLst>
      <p:ext uri="{BB962C8B-B14F-4D97-AF65-F5344CB8AC3E}">
        <p14:creationId xmlns:p14="http://schemas.microsoft.com/office/powerpoint/2010/main" val="2889555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3BB57-75E9-C233-D353-CE7B47CF7C6A}"/>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Data analysis cont…</a:t>
            </a:r>
            <a:endParaRPr lang="en-NG" sz="4000">
              <a:solidFill>
                <a:srgbClr val="FFFFFF"/>
              </a:solidFill>
            </a:endParaRPr>
          </a:p>
        </p:txBody>
      </p:sp>
      <p:graphicFrame>
        <p:nvGraphicFramePr>
          <p:cNvPr id="5" name="Content Placeholder 2">
            <a:extLst>
              <a:ext uri="{FF2B5EF4-FFF2-40B4-BE49-F238E27FC236}">
                <a16:creationId xmlns:a16="http://schemas.microsoft.com/office/drawing/2014/main" id="{B155C8C0-E7EA-4C77-0684-066BE6D08B73}"/>
              </a:ext>
            </a:extLst>
          </p:cNvPr>
          <p:cNvGraphicFramePr>
            <a:graphicFrameLocks noGrp="1"/>
          </p:cNvGraphicFramePr>
          <p:nvPr>
            <p:ph idx="1"/>
            <p:extLst>
              <p:ext uri="{D42A27DB-BD31-4B8C-83A1-F6EECF244321}">
                <p14:modId xmlns:p14="http://schemas.microsoft.com/office/powerpoint/2010/main" val="24665105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2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55988-59B6-0816-616C-05B9B728653F}"/>
              </a:ext>
            </a:extLst>
          </p:cNvPr>
          <p:cNvSpPr>
            <a:spLocks noGrp="1"/>
          </p:cNvSpPr>
          <p:nvPr>
            <p:ph type="title"/>
          </p:nvPr>
        </p:nvSpPr>
        <p:spPr>
          <a:xfrm>
            <a:off x="804672" y="802955"/>
            <a:ext cx="4977976" cy="1454051"/>
          </a:xfrm>
        </p:spPr>
        <p:txBody>
          <a:bodyPr>
            <a:normAutofit/>
          </a:bodyPr>
          <a:lstStyle/>
          <a:p>
            <a:r>
              <a:rPr lang="en-GB" sz="3600">
                <a:solidFill>
                  <a:schemeClr val="tx2"/>
                </a:solidFill>
              </a:rPr>
              <a:t>Market Strategy and Recommendation</a:t>
            </a:r>
            <a:endParaRPr lang="en-NG" sz="3600">
              <a:solidFill>
                <a:schemeClr val="tx2"/>
              </a:solidFill>
            </a:endParaRPr>
          </a:p>
        </p:txBody>
      </p:sp>
      <p:sp>
        <p:nvSpPr>
          <p:cNvPr id="3" name="Content Placeholder 2">
            <a:extLst>
              <a:ext uri="{FF2B5EF4-FFF2-40B4-BE49-F238E27FC236}">
                <a16:creationId xmlns:a16="http://schemas.microsoft.com/office/drawing/2014/main" id="{86B1423C-669C-9865-9D30-BAE535DB51C0}"/>
              </a:ext>
            </a:extLst>
          </p:cNvPr>
          <p:cNvSpPr>
            <a:spLocks noGrp="1"/>
          </p:cNvSpPr>
          <p:nvPr>
            <p:ph idx="1"/>
          </p:nvPr>
        </p:nvSpPr>
        <p:spPr>
          <a:xfrm>
            <a:off x="804672" y="2421682"/>
            <a:ext cx="4977578" cy="3639289"/>
          </a:xfrm>
        </p:spPr>
        <p:txBody>
          <a:bodyPr anchor="ctr">
            <a:normAutofit/>
          </a:bodyPr>
          <a:lstStyle/>
          <a:p>
            <a:r>
              <a:rPr lang="en-GB" sz="1400">
                <a:solidFill>
                  <a:schemeClr val="tx2"/>
                </a:solidFill>
              </a:rPr>
              <a:t>To ensure the bike-share company navigate to success and convert the casual riders to becoming annual members; the following strategy may be adopted:</a:t>
            </a:r>
          </a:p>
          <a:p>
            <a:pPr>
              <a:buFont typeface="Wingdings" panose="05000000000000000000" pitchFamily="2" charset="2"/>
              <a:buChar char="Ø"/>
            </a:pPr>
            <a:r>
              <a:rPr lang="en-GB" sz="1400">
                <a:solidFill>
                  <a:schemeClr val="tx2"/>
                </a:solidFill>
              </a:rPr>
              <a:t>Create a bike-share community that will allow both casual and annual members network among themselves.</a:t>
            </a:r>
          </a:p>
          <a:p>
            <a:pPr>
              <a:buFont typeface="Wingdings" panose="05000000000000000000" pitchFamily="2" charset="2"/>
              <a:buChar char="Ø"/>
            </a:pPr>
            <a:r>
              <a:rPr lang="en-GB" sz="1400">
                <a:solidFill>
                  <a:schemeClr val="tx2"/>
                </a:solidFill>
              </a:rPr>
              <a:t>Adopt a pricing or subscription model that will encourage price flexibility and bi-annual subscription.</a:t>
            </a:r>
          </a:p>
          <a:p>
            <a:pPr>
              <a:buFont typeface="Wingdings" panose="05000000000000000000" pitchFamily="2" charset="2"/>
              <a:buChar char="Ø"/>
            </a:pPr>
            <a:r>
              <a:rPr lang="en-GB" sz="1400">
                <a:solidFill>
                  <a:schemeClr val="tx2"/>
                </a:solidFill>
              </a:rPr>
              <a:t>Out-source the maintenance of the bike to another company to ensure sustainability of the bikes and the business.</a:t>
            </a:r>
          </a:p>
          <a:p>
            <a:pPr>
              <a:buFont typeface="Wingdings" panose="05000000000000000000" pitchFamily="2" charset="2"/>
              <a:buChar char="Ø"/>
            </a:pPr>
            <a:r>
              <a:rPr lang="en-GB" sz="1400">
                <a:solidFill>
                  <a:schemeClr val="tx2"/>
                </a:solidFill>
              </a:rPr>
              <a:t>Provide incentives or price waivers to consistent casual riders. This is to encourage them to pick up the membership subscription so they can have more time on their rides.</a:t>
            </a:r>
          </a:p>
          <a:p>
            <a:pPr>
              <a:buFont typeface="Wingdings" panose="05000000000000000000" pitchFamily="2" charset="2"/>
              <a:buChar char="Ø"/>
            </a:pPr>
            <a:r>
              <a:rPr lang="en-GB" sz="1400">
                <a:solidFill>
                  <a:schemeClr val="tx2"/>
                </a:solidFill>
              </a:rPr>
              <a:t>Introduce more electric and classic bike as there are higher preferences for these type of bikes.</a:t>
            </a:r>
            <a:endParaRPr lang="en-NG" sz="14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ycling">
            <a:extLst>
              <a:ext uri="{FF2B5EF4-FFF2-40B4-BE49-F238E27FC236}">
                <a16:creationId xmlns:a16="http://schemas.microsoft.com/office/drawing/2014/main" id="{683F5EF6-0EFF-CD2A-3CEE-C0300F8CC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5196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8DAD0D-5F7B-AB7E-C663-4BD27762A9E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conclution</a:t>
            </a:r>
          </a:p>
        </p:txBody>
      </p:sp>
      <p:sp>
        <p:nvSpPr>
          <p:cNvPr id="3" name="Content Placeholder 2">
            <a:extLst>
              <a:ext uri="{FF2B5EF4-FFF2-40B4-BE49-F238E27FC236}">
                <a16:creationId xmlns:a16="http://schemas.microsoft.com/office/drawing/2014/main" id="{C3A2806D-FAE0-2B98-D2C1-DDAE541DDD7D}"/>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Thank you</a:t>
            </a:r>
          </a:p>
        </p:txBody>
      </p:sp>
    </p:spTree>
    <p:extLst>
      <p:ext uri="{BB962C8B-B14F-4D97-AF65-F5344CB8AC3E}">
        <p14:creationId xmlns:p14="http://schemas.microsoft.com/office/powerpoint/2010/main" val="396078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CD8BC-9AD9-9638-567D-3FB54A40EC13}"/>
              </a:ext>
            </a:extLst>
          </p:cNvPr>
          <p:cNvSpPr>
            <a:spLocks noGrp="1"/>
          </p:cNvSpPr>
          <p:nvPr>
            <p:ph type="title"/>
          </p:nvPr>
        </p:nvSpPr>
        <p:spPr>
          <a:xfrm>
            <a:off x="761803" y="350196"/>
            <a:ext cx="4646904" cy="1624520"/>
          </a:xfrm>
        </p:spPr>
        <p:txBody>
          <a:bodyPr anchor="ctr">
            <a:normAutofit/>
          </a:bodyPr>
          <a:lstStyle/>
          <a:p>
            <a:r>
              <a:rPr lang="en-GB" sz="4000"/>
              <a:t>Executive summary</a:t>
            </a:r>
            <a:endParaRPr lang="en-NG" sz="4000"/>
          </a:p>
        </p:txBody>
      </p:sp>
      <p:sp>
        <p:nvSpPr>
          <p:cNvPr id="3" name="Content Placeholder 2">
            <a:extLst>
              <a:ext uri="{FF2B5EF4-FFF2-40B4-BE49-F238E27FC236}">
                <a16:creationId xmlns:a16="http://schemas.microsoft.com/office/drawing/2014/main" id="{E82CB347-4705-A721-4CB6-1520FA2D029E}"/>
              </a:ext>
            </a:extLst>
          </p:cNvPr>
          <p:cNvSpPr>
            <a:spLocks noGrp="1"/>
          </p:cNvSpPr>
          <p:nvPr>
            <p:ph idx="1"/>
          </p:nvPr>
        </p:nvSpPr>
        <p:spPr>
          <a:xfrm>
            <a:off x="761802" y="2743200"/>
            <a:ext cx="4646905" cy="3613149"/>
          </a:xfrm>
        </p:spPr>
        <p:txBody>
          <a:bodyPr anchor="ctr">
            <a:normAutofit/>
          </a:bodyPr>
          <a:lstStyle/>
          <a:p>
            <a:r>
              <a:rPr lang="en-GB" sz="1100" kern="100">
                <a:effectLst/>
                <a:latin typeface="Times New Roman" panose="02020603050405020304" pitchFamily="18" charset="0"/>
                <a:ea typeface="Calibri" panose="020F0502020204030204" pitchFamily="34" charset="0"/>
                <a:cs typeface="Arial" panose="020B0604020202020204" pitchFamily="34" charset="0"/>
              </a:rPr>
              <a:t>The bike-share program by the Cyclistic company is a unique system which allows options to different bikes. The fact remains that a bike share system is mostly used for shorter distances, exercises or for leisure however, its revenue generation potential enables the system to be a viable project which attracts funding from investors.</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r>
              <a:rPr lang="en-GB" sz="1100"/>
              <a:t>This system belongs to the transportation sector of the Economy.</a:t>
            </a:r>
          </a:p>
          <a:p>
            <a:r>
              <a:rPr lang="en-GB" sz="1100"/>
              <a:t>The economic advantage is to reduce CO2 emission thereby improving a healthy environment.</a:t>
            </a:r>
          </a:p>
          <a:p>
            <a:r>
              <a:rPr lang="en-GB" sz="1100"/>
              <a:t>Metrics for measurement :</a:t>
            </a:r>
            <a:r>
              <a:rPr lang="en-GB" sz="1100" kern="100">
                <a:effectLst/>
                <a:latin typeface="Times New Roman" panose="02020603050405020304" pitchFamily="18" charset="0"/>
                <a:ea typeface="Calibri" panose="020F0502020204030204" pitchFamily="34" charset="0"/>
                <a:cs typeface="Arial" panose="020B0604020202020204" pitchFamily="34" charset="0"/>
              </a:rPr>
              <a:t> Cyclic bike share data for the period January to March 2023 provided by the Google Data Analytics Course.</a:t>
            </a:r>
          </a:p>
          <a:p>
            <a:r>
              <a:rPr lang="en-GB" sz="1100" kern="100">
                <a:latin typeface="Times New Roman" panose="02020603050405020304" pitchFamily="18" charset="0"/>
                <a:ea typeface="Calibri" panose="020F0502020204030204" pitchFamily="34" charset="0"/>
                <a:cs typeface="Arial" panose="020B0604020202020204" pitchFamily="34" charset="0"/>
              </a:rPr>
              <a:t>Membership structure: Casual members and Annual membership </a:t>
            </a:r>
          </a:p>
          <a:p>
            <a:r>
              <a:rPr lang="en-GB" sz="1100" kern="100">
                <a:effectLst/>
                <a:latin typeface="Times New Roman" panose="02020603050405020304" pitchFamily="18" charset="0"/>
                <a:ea typeface="Calibri" panose="020F0502020204030204" pitchFamily="34" charset="0"/>
                <a:cs typeface="Arial" panose="020B0604020202020204" pitchFamily="34" charset="0"/>
              </a:rPr>
              <a:t>Market strategy : The bike-share system can navigate success by </a:t>
            </a:r>
            <a:r>
              <a:rPr lang="en-GB" sz="1100" kern="100">
                <a:latin typeface="Times New Roman" panose="02020603050405020304" pitchFamily="18" charset="0"/>
                <a:ea typeface="Calibri" panose="020F0502020204030204" pitchFamily="34" charset="0"/>
                <a:cs typeface="Arial" panose="020B0604020202020204" pitchFamily="34" charset="0"/>
              </a:rPr>
              <a:t>adopting an annual membership structure alongside maintaining a flexible pricing system in terms of subscriptions.</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endParaRPr lang="en-NG" sz="1100"/>
          </a:p>
        </p:txBody>
      </p:sp>
      <p:pic>
        <p:nvPicPr>
          <p:cNvPr id="5" name="Picture 4" descr="Vintage bike parked on country road at sunset">
            <a:extLst>
              <a:ext uri="{FF2B5EF4-FFF2-40B4-BE49-F238E27FC236}">
                <a16:creationId xmlns:a16="http://schemas.microsoft.com/office/drawing/2014/main" id="{EB67D4AC-1D73-D3D7-28CC-8C02BC926486}"/>
              </a:ext>
            </a:extLst>
          </p:cNvPr>
          <p:cNvPicPr>
            <a:picLocks noChangeAspect="1"/>
          </p:cNvPicPr>
          <p:nvPr/>
        </p:nvPicPr>
        <p:blipFill>
          <a:blip r:embed="rId2"/>
          <a:srcRect l="36320" r="4280" b="-2"/>
          <a:stretch/>
        </p:blipFill>
        <p:spPr>
          <a:xfrm>
            <a:off x="6096000" y="1"/>
            <a:ext cx="6102825" cy="6858000"/>
          </a:xfrm>
          <a:prstGeom prst="rect">
            <a:avLst/>
          </a:prstGeom>
        </p:spPr>
      </p:pic>
    </p:spTree>
    <p:extLst>
      <p:ext uri="{BB962C8B-B14F-4D97-AF65-F5344CB8AC3E}">
        <p14:creationId xmlns:p14="http://schemas.microsoft.com/office/powerpoint/2010/main" val="296823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4481AC-3F94-9C8F-89A7-A7ED5593777E}"/>
              </a:ext>
            </a:extLst>
          </p:cNvPr>
          <p:cNvPicPr>
            <a:picLocks noChangeAspect="1"/>
          </p:cNvPicPr>
          <p:nvPr/>
        </p:nvPicPr>
        <p:blipFill>
          <a:blip r:embed="rId2">
            <a:alphaModFix amt="35000"/>
          </a:blip>
          <a:srcRect t="26095" b="615"/>
          <a:stretch/>
        </p:blipFill>
        <p:spPr>
          <a:xfrm>
            <a:off x="20" y="10"/>
            <a:ext cx="12191980" cy="6857990"/>
          </a:xfrm>
          <a:prstGeom prst="rect">
            <a:avLst/>
          </a:prstGeom>
        </p:spPr>
      </p:pic>
      <p:sp>
        <p:nvSpPr>
          <p:cNvPr id="2" name="Title 1">
            <a:extLst>
              <a:ext uri="{FF2B5EF4-FFF2-40B4-BE49-F238E27FC236}">
                <a16:creationId xmlns:a16="http://schemas.microsoft.com/office/drawing/2014/main" id="{30F5092B-54C6-2E9D-61E8-82EE54DF455A}"/>
              </a:ext>
            </a:extLst>
          </p:cNvPr>
          <p:cNvSpPr>
            <a:spLocks noGrp="1"/>
          </p:cNvSpPr>
          <p:nvPr>
            <p:ph type="title"/>
          </p:nvPr>
        </p:nvSpPr>
        <p:spPr>
          <a:xfrm>
            <a:off x="838200" y="365125"/>
            <a:ext cx="10515600" cy="1325563"/>
          </a:xfrm>
        </p:spPr>
        <p:txBody>
          <a:bodyPr>
            <a:normAutofit/>
          </a:bodyPr>
          <a:lstStyle/>
          <a:p>
            <a:r>
              <a:rPr lang="en-GB">
                <a:solidFill>
                  <a:srgbClr val="FFFFFF"/>
                </a:solidFill>
              </a:rPr>
              <a:t>Introduction</a:t>
            </a:r>
            <a:endParaRPr lang="en-NG">
              <a:solidFill>
                <a:srgbClr val="FFFFFF"/>
              </a:solidFill>
            </a:endParaRPr>
          </a:p>
        </p:txBody>
      </p:sp>
      <p:graphicFrame>
        <p:nvGraphicFramePr>
          <p:cNvPr id="5" name="Content Placeholder 2">
            <a:extLst>
              <a:ext uri="{FF2B5EF4-FFF2-40B4-BE49-F238E27FC236}">
                <a16:creationId xmlns:a16="http://schemas.microsoft.com/office/drawing/2014/main" id="{6512CB5F-DE30-25E2-C57E-30465AE879F8}"/>
              </a:ext>
            </a:extLst>
          </p:cNvPr>
          <p:cNvGraphicFramePr>
            <a:graphicFrameLocks noGrp="1"/>
          </p:cNvGraphicFramePr>
          <p:nvPr>
            <p:ph idx="1"/>
            <p:extLst>
              <p:ext uri="{D42A27DB-BD31-4B8C-83A1-F6EECF244321}">
                <p14:modId xmlns:p14="http://schemas.microsoft.com/office/powerpoint/2010/main" val="31419282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75151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56FE9F-A44B-5E3D-83B2-89E127F0D76C}"/>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Benefits</a:t>
            </a:r>
            <a:endParaRPr lang="en-NG" sz="4000">
              <a:solidFill>
                <a:srgbClr val="FFFFFF"/>
              </a:solidFill>
            </a:endParaRPr>
          </a:p>
        </p:txBody>
      </p:sp>
      <p:graphicFrame>
        <p:nvGraphicFramePr>
          <p:cNvPr id="5" name="Content Placeholder 2">
            <a:extLst>
              <a:ext uri="{FF2B5EF4-FFF2-40B4-BE49-F238E27FC236}">
                <a16:creationId xmlns:a16="http://schemas.microsoft.com/office/drawing/2014/main" id="{0386ED69-E0C6-24B3-5D92-4CAC28CEB051}"/>
              </a:ext>
            </a:extLst>
          </p:cNvPr>
          <p:cNvGraphicFramePr>
            <a:graphicFrameLocks noGrp="1"/>
          </p:cNvGraphicFramePr>
          <p:nvPr>
            <p:ph idx="1"/>
            <p:extLst>
              <p:ext uri="{D42A27DB-BD31-4B8C-83A1-F6EECF244321}">
                <p14:modId xmlns:p14="http://schemas.microsoft.com/office/powerpoint/2010/main" val="219089799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0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7674D-5D21-106A-9150-FD066555E0B1}"/>
              </a:ext>
            </a:extLst>
          </p:cNvPr>
          <p:cNvSpPr>
            <a:spLocks noGrp="1"/>
          </p:cNvSpPr>
          <p:nvPr>
            <p:ph type="title"/>
          </p:nvPr>
        </p:nvSpPr>
        <p:spPr>
          <a:xfrm>
            <a:off x="956826" y="1112969"/>
            <a:ext cx="3937298" cy="4166010"/>
          </a:xfrm>
        </p:spPr>
        <p:txBody>
          <a:bodyPr>
            <a:normAutofit/>
          </a:bodyPr>
          <a:lstStyle/>
          <a:p>
            <a:r>
              <a:rPr lang="en-GB">
                <a:solidFill>
                  <a:srgbClr val="FFFFFF"/>
                </a:solidFill>
              </a:rPr>
              <a:t>Problem statement</a:t>
            </a:r>
            <a:endParaRPr lang="en-NG">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8813CB-BCDC-040B-8439-591A4F04C4F0}"/>
              </a:ext>
            </a:extLst>
          </p:cNvPr>
          <p:cNvSpPr>
            <a:spLocks noGrp="1"/>
          </p:cNvSpPr>
          <p:nvPr>
            <p:ph idx="1"/>
          </p:nvPr>
        </p:nvSpPr>
        <p:spPr>
          <a:xfrm>
            <a:off x="6096000" y="820880"/>
            <a:ext cx="5257799" cy="4889350"/>
          </a:xfrm>
        </p:spPr>
        <p:txBody>
          <a:bodyPr anchor="t">
            <a:normAutofit/>
          </a:bodyPr>
          <a:lstStyle/>
          <a:p>
            <a:pPr>
              <a:spcAft>
                <a:spcPts val="800"/>
              </a:spcAft>
            </a:pPr>
            <a:r>
              <a:rPr lang="en-GB" sz="2200" kern="100">
                <a:effectLst/>
                <a:latin typeface="Times New Roman" panose="02020603050405020304" pitchFamily="18" charset="0"/>
                <a:ea typeface="Calibri" panose="020F0502020204030204" pitchFamily="34" charset="0"/>
                <a:cs typeface="Arial" panose="020B0604020202020204" pitchFamily="34" charset="0"/>
              </a:rPr>
              <a:t>This project shall examine the following problems</a:t>
            </a:r>
            <a:endParaRPr lang="en-NG" sz="22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GB" sz="2200" kern="100">
                <a:effectLst/>
                <a:latin typeface="Times New Roman" panose="02020603050405020304" pitchFamily="18" charset="0"/>
                <a:ea typeface="Calibri" panose="020F0502020204030204" pitchFamily="34" charset="0"/>
                <a:cs typeface="Arial" panose="020B0604020202020204" pitchFamily="34" charset="0"/>
              </a:rPr>
              <a:t>The disparity in the membership structure of the bike-share program.</a:t>
            </a:r>
            <a:endParaRPr lang="en-NG" sz="22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mj-lt"/>
              <a:buAutoNum type="arabicPeriod"/>
            </a:pPr>
            <a:r>
              <a:rPr lang="en-GB" sz="2200" kern="100">
                <a:effectLst/>
                <a:latin typeface="Times New Roman" panose="02020603050405020304" pitchFamily="18" charset="0"/>
                <a:ea typeface="Calibri" panose="020F0502020204030204" pitchFamily="34" charset="0"/>
                <a:cs typeface="Arial" panose="020B0604020202020204" pitchFamily="34" charset="0"/>
              </a:rPr>
              <a:t>Low market share and penetration</a:t>
            </a:r>
            <a:endParaRPr lang="en-NG" sz="22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mj-lt"/>
              <a:buAutoNum type="arabicPeriod"/>
            </a:pPr>
            <a:r>
              <a:rPr lang="en-GB" sz="2200" kern="100">
                <a:effectLst/>
                <a:latin typeface="Times New Roman" panose="02020603050405020304" pitchFamily="18" charset="0"/>
                <a:ea typeface="Calibri" panose="020F0502020204030204" pitchFamily="34" charset="0"/>
                <a:cs typeface="Arial" panose="020B0604020202020204" pitchFamily="34" charset="0"/>
              </a:rPr>
              <a:t>Why will casual riders be interested in becoming annual members.</a:t>
            </a:r>
            <a:endParaRPr lang="en-NG" sz="2200" kern="100">
              <a:effectLst/>
              <a:latin typeface="Calibri" panose="020F0502020204030204" pitchFamily="34" charset="0"/>
              <a:ea typeface="Calibri" panose="020F0502020204030204" pitchFamily="34" charset="0"/>
              <a:cs typeface="Arial" panose="020B0604020202020204" pitchFamily="34" charset="0"/>
            </a:endParaRPr>
          </a:p>
          <a:p>
            <a:r>
              <a:rPr lang="en-GB" sz="2200" kern="100">
                <a:effectLst/>
                <a:latin typeface="Times New Roman" panose="02020603050405020304" pitchFamily="18" charset="0"/>
                <a:ea typeface="Calibri" panose="020F0502020204030204" pitchFamily="34" charset="0"/>
                <a:cs typeface="Arial" panose="020B0604020202020204" pitchFamily="34" charset="0"/>
              </a:rPr>
              <a:t>The fact remains that every business structure has challenges which keeps the management of the business to profound solutions so has to ensure a speedy success. There is a need to examine the root cause of this problem. </a:t>
            </a:r>
            <a:endParaRPr lang="en-NG" sz="2200" kern="100">
              <a:effectLst/>
              <a:latin typeface="Calibri" panose="020F0502020204030204" pitchFamily="34" charset="0"/>
              <a:ea typeface="Calibri" panose="020F0502020204030204" pitchFamily="34" charset="0"/>
              <a:cs typeface="Arial" panose="020B0604020202020204" pitchFamily="34" charset="0"/>
            </a:endParaRPr>
          </a:p>
          <a:p>
            <a:endParaRPr lang="en-NG"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3542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9DA07-63FE-FF85-C6FC-73B602DFBC4E}"/>
              </a:ext>
            </a:extLst>
          </p:cNvPr>
          <p:cNvSpPr>
            <a:spLocks noGrp="1"/>
          </p:cNvSpPr>
          <p:nvPr>
            <p:ph type="title"/>
          </p:nvPr>
        </p:nvSpPr>
        <p:spPr>
          <a:xfrm>
            <a:off x="761800" y="762001"/>
            <a:ext cx="5334197" cy="1708242"/>
          </a:xfrm>
        </p:spPr>
        <p:txBody>
          <a:bodyPr anchor="ctr">
            <a:normAutofit/>
          </a:bodyPr>
          <a:lstStyle/>
          <a:p>
            <a:r>
              <a:rPr lang="en-GB" sz="4000"/>
              <a:t>Root Cause Analysis</a:t>
            </a:r>
            <a:endParaRPr lang="en-NG" sz="4000"/>
          </a:p>
        </p:txBody>
      </p:sp>
      <p:sp>
        <p:nvSpPr>
          <p:cNvPr id="3" name="Content Placeholder 2">
            <a:extLst>
              <a:ext uri="{FF2B5EF4-FFF2-40B4-BE49-F238E27FC236}">
                <a16:creationId xmlns:a16="http://schemas.microsoft.com/office/drawing/2014/main" id="{592DBE9A-773E-2FD9-2280-30362AC8DB20}"/>
              </a:ext>
            </a:extLst>
          </p:cNvPr>
          <p:cNvSpPr>
            <a:spLocks noGrp="1"/>
          </p:cNvSpPr>
          <p:nvPr>
            <p:ph idx="1"/>
          </p:nvPr>
        </p:nvSpPr>
        <p:spPr>
          <a:xfrm>
            <a:off x="761800" y="2470244"/>
            <a:ext cx="5334197" cy="3769835"/>
          </a:xfrm>
        </p:spPr>
        <p:txBody>
          <a:bodyPr anchor="ctr">
            <a:normAutofit/>
          </a:bodyPr>
          <a:lstStyle/>
          <a:p>
            <a:pPr marL="0" indent="0">
              <a:spcAft>
                <a:spcPts val="800"/>
              </a:spcAft>
              <a:buNone/>
            </a:pPr>
            <a:r>
              <a:rPr lang="en-GB" sz="1100" kern="100">
                <a:effectLst/>
                <a:latin typeface="Times New Roman" panose="02020603050405020304" pitchFamily="18" charset="0"/>
                <a:ea typeface="Calibri" panose="020F0502020204030204" pitchFamily="34" charset="0"/>
                <a:cs typeface="Arial" panose="020B0604020202020204" pitchFamily="34" charset="0"/>
              </a:rPr>
              <a:t>Following the request of the bike-share company, the directors want to increase annual membership. The following questions set </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GB" sz="1100" kern="100">
                <a:effectLst/>
                <a:latin typeface="Times New Roman" panose="02020603050405020304" pitchFamily="18" charset="0"/>
                <a:ea typeface="Calibri" panose="020F0502020204030204" pitchFamily="34" charset="0"/>
                <a:cs typeface="Arial" panose="020B0604020202020204" pitchFamily="34" charset="0"/>
              </a:rPr>
              <a:t>Why does the company want to improve annual membership? This might certainly be because they have in their database more of casual riders whose revenue are not sustainable.</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GB" sz="1100" kern="100">
                <a:effectLst/>
                <a:latin typeface="Times New Roman" panose="02020603050405020304" pitchFamily="18" charset="0"/>
                <a:ea typeface="Calibri" panose="020F0502020204030204" pitchFamily="34" charset="0"/>
                <a:cs typeface="Arial" panose="020B0604020202020204" pitchFamily="34" charset="0"/>
              </a:rPr>
              <a:t>Why are they more casual riders? This may simply be because the fee charge on riders are affordable and riders only ride on a short distance and they are one-off.</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GB" sz="1100" kern="100">
                <a:effectLst/>
                <a:latin typeface="Times New Roman" panose="02020603050405020304" pitchFamily="18" charset="0"/>
                <a:ea typeface="Calibri" panose="020F0502020204030204" pitchFamily="34" charset="0"/>
                <a:cs typeface="Arial" panose="020B0604020202020204" pitchFamily="34" charset="0"/>
              </a:rPr>
              <a:t>Why is the revenue from casual riders not sustainable? This may be because it is barely used to maintain the bikes hence, no profit is realized to ensure continuity of the business.</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GB" sz="1100" kern="100">
                <a:effectLst/>
                <a:latin typeface="Times New Roman" panose="02020603050405020304" pitchFamily="18" charset="0"/>
                <a:ea typeface="Calibri" panose="020F0502020204030204" pitchFamily="34" charset="0"/>
                <a:cs typeface="Arial" panose="020B0604020202020204" pitchFamily="34" charset="0"/>
              </a:rPr>
              <a:t>Why are there no profit realized? This may be because most casual riders afford single ride.</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GB" sz="1100" kern="100">
                <a:effectLst/>
                <a:latin typeface="Times New Roman" panose="02020603050405020304" pitchFamily="18" charset="0"/>
                <a:ea typeface="Calibri" panose="020F0502020204030204" pitchFamily="34" charset="0"/>
                <a:cs typeface="Arial" panose="020B0604020202020204" pitchFamily="34" charset="0"/>
              </a:rPr>
              <a:t>Why do they afford single rides? This is because they are not constant.</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pPr marL="0" indent="0">
              <a:spcAft>
                <a:spcPts val="800"/>
              </a:spcAft>
              <a:buNone/>
            </a:pPr>
            <a:r>
              <a:rPr lang="en-GB" sz="1100" kern="100">
                <a:effectLst/>
                <a:latin typeface="Times New Roman" panose="02020603050405020304" pitchFamily="18" charset="0"/>
                <a:ea typeface="Calibri" panose="020F0502020204030204" pitchFamily="34" charset="0"/>
                <a:cs typeface="Arial" panose="020B0604020202020204" pitchFamily="34" charset="0"/>
              </a:rPr>
              <a:t>Following the root cause specified above, it is factual that the bike-share company need to device a strategy that will allow casual riders to subscribe to the annual membership program so as to ensure increase in revenue that will be sustainable to the business alongside realizing more profit that will exceed the cost of maintenance.</a:t>
            </a:r>
            <a:endParaRPr lang="en-NG" sz="1100" kern="100">
              <a:effectLst/>
              <a:latin typeface="Calibri" panose="020F0502020204030204" pitchFamily="34" charset="0"/>
              <a:ea typeface="Calibri" panose="020F0502020204030204" pitchFamily="34" charset="0"/>
              <a:cs typeface="Arial" panose="020B0604020202020204" pitchFamily="34" charset="0"/>
            </a:endParaRPr>
          </a:p>
          <a:p>
            <a:endParaRPr lang="en-NG" sz="1100"/>
          </a:p>
        </p:txBody>
      </p:sp>
      <p:pic>
        <p:nvPicPr>
          <p:cNvPr id="5" name="Picture 4">
            <a:extLst>
              <a:ext uri="{FF2B5EF4-FFF2-40B4-BE49-F238E27FC236}">
                <a16:creationId xmlns:a16="http://schemas.microsoft.com/office/drawing/2014/main" id="{40811527-73F6-8559-B3DE-E83CD01C3044}"/>
              </a:ext>
            </a:extLst>
          </p:cNvPr>
          <p:cNvPicPr>
            <a:picLocks noChangeAspect="1"/>
          </p:cNvPicPr>
          <p:nvPr/>
        </p:nvPicPr>
        <p:blipFill>
          <a:blip r:embed="rId2"/>
          <a:srcRect l="25773" r="3054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7255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D72D5-F3F7-B58D-AEE9-44E17942DD68}"/>
              </a:ext>
            </a:extLst>
          </p:cNvPr>
          <p:cNvSpPr>
            <a:spLocks noGrp="1"/>
          </p:cNvSpPr>
          <p:nvPr>
            <p:ph type="title"/>
          </p:nvPr>
        </p:nvSpPr>
        <p:spPr>
          <a:xfrm>
            <a:off x="1043631" y="809898"/>
            <a:ext cx="10173010" cy="1554480"/>
          </a:xfrm>
        </p:spPr>
        <p:txBody>
          <a:bodyPr anchor="ctr">
            <a:normAutofit/>
          </a:bodyPr>
          <a:lstStyle/>
          <a:p>
            <a:r>
              <a:rPr lang="en-GB" sz="4800"/>
              <a:t>Objective</a:t>
            </a:r>
            <a:endParaRPr lang="en-NG"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74B0E2C-9B2F-52B0-77CA-0B40A7C49272}"/>
              </a:ext>
            </a:extLst>
          </p:cNvPr>
          <p:cNvGraphicFramePr>
            <a:graphicFrameLocks noGrp="1"/>
          </p:cNvGraphicFramePr>
          <p:nvPr>
            <p:ph idx="1"/>
            <p:extLst>
              <p:ext uri="{D42A27DB-BD31-4B8C-83A1-F6EECF244321}">
                <p14:modId xmlns:p14="http://schemas.microsoft.com/office/powerpoint/2010/main" val="32351133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9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60C9F-AD58-F0D4-CFB0-0D6E85EFEE57}"/>
              </a:ext>
            </a:extLst>
          </p:cNvPr>
          <p:cNvSpPr>
            <a:spLocks noGrp="1"/>
          </p:cNvSpPr>
          <p:nvPr>
            <p:ph type="title"/>
          </p:nvPr>
        </p:nvSpPr>
        <p:spPr>
          <a:xfrm>
            <a:off x="1043631" y="809898"/>
            <a:ext cx="10173010" cy="1554480"/>
          </a:xfrm>
        </p:spPr>
        <p:txBody>
          <a:bodyPr anchor="ctr">
            <a:normAutofit/>
          </a:bodyPr>
          <a:lstStyle/>
          <a:p>
            <a:r>
              <a:rPr lang="en-GB" sz="4800"/>
              <a:t>Project Stakeholders</a:t>
            </a:r>
            <a:endParaRPr lang="en-NG"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330291D-6FF3-FE8A-A500-6B7199FA78B9}"/>
              </a:ext>
            </a:extLst>
          </p:cNvPr>
          <p:cNvGraphicFramePr>
            <a:graphicFrameLocks noGrp="1"/>
          </p:cNvGraphicFramePr>
          <p:nvPr>
            <p:ph idx="1"/>
            <p:extLst>
              <p:ext uri="{D42A27DB-BD31-4B8C-83A1-F6EECF244321}">
                <p14:modId xmlns:p14="http://schemas.microsoft.com/office/powerpoint/2010/main" val="241610314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CC5BD-B393-1E2D-82F7-F80146FA53FD}"/>
              </a:ext>
            </a:extLst>
          </p:cNvPr>
          <p:cNvSpPr>
            <a:spLocks noGrp="1"/>
          </p:cNvSpPr>
          <p:nvPr>
            <p:ph type="title"/>
          </p:nvPr>
        </p:nvSpPr>
        <p:spPr>
          <a:xfrm>
            <a:off x="761803" y="350196"/>
            <a:ext cx="4646904" cy="1624520"/>
          </a:xfrm>
        </p:spPr>
        <p:txBody>
          <a:bodyPr anchor="ctr">
            <a:normAutofit/>
          </a:bodyPr>
          <a:lstStyle/>
          <a:p>
            <a:r>
              <a:rPr lang="en-GB" sz="4000"/>
              <a:t>Data Cleaning and Processing</a:t>
            </a:r>
            <a:endParaRPr lang="en-NG" sz="4000"/>
          </a:p>
        </p:txBody>
      </p:sp>
      <p:sp>
        <p:nvSpPr>
          <p:cNvPr id="3" name="Content Placeholder 2">
            <a:extLst>
              <a:ext uri="{FF2B5EF4-FFF2-40B4-BE49-F238E27FC236}">
                <a16:creationId xmlns:a16="http://schemas.microsoft.com/office/drawing/2014/main" id="{5A7D3510-C675-4002-B78D-545E9D8FFA41}"/>
              </a:ext>
            </a:extLst>
          </p:cNvPr>
          <p:cNvSpPr>
            <a:spLocks noGrp="1"/>
          </p:cNvSpPr>
          <p:nvPr>
            <p:ph idx="1"/>
          </p:nvPr>
        </p:nvSpPr>
        <p:spPr>
          <a:xfrm>
            <a:off x="761802" y="2743200"/>
            <a:ext cx="4646905" cy="3613149"/>
          </a:xfrm>
        </p:spPr>
        <p:txBody>
          <a:bodyPr anchor="ctr">
            <a:normAutofit/>
          </a:bodyPr>
          <a:lstStyle/>
          <a:p>
            <a:pPr>
              <a:spcAft>
                <a:spcPts val="800"/>
              </a:spcAft>
            </a:pPr>
            <a:r>
              <a:rPr lang="en-GB" sz="1600" kern="100">
                <a:effectLst/>
                <a:latin typeface="Times New Roman" panose="02020603050405020304" pitchFamily="18" charset="0"/>
                <a:ea typeface="Calibri" panose="020F0502020204030204" pitchFamily="34" charset="0"/>
                <a:cs typeface="Arial" panose="020B0604020202020204" pitchFamily="34" charset="0"/>
              </a:rPr>
              <a:t>This project shall be using Cyclic bike share data for the period January to March 2023 provided by the Google Data Analytics Course. The dataset is a comma-separated value format (.csv).</a:t>
            </a:r>
            <a:endParaRPr lang="en-NG" sz="16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600" kern="100">
                <a:effectLst/>
                <a:latin typeface="Times New Roman" panose="02020603050405020304" pitchFamily="18" charset="0"/>
                <a:ea typeface="Calibri" panose="020F0502020204030204" pitchFamily="34" charset="0"/>
                <a:cs typeface="Arial" panose="020B0604020202020204" pitchFamily="34" charset="0"/>
              </a:rPr>
              <a:t>The raw dataset can be viewed at the following link </a:t>
            </a:r>
            <a:r>
              <a:rPr lang="en-GB" sz="1600" u="sng" kern="100">
                <a:effectLst/>
                <a:latin typeface="Times New Roman" panose="02020603050405020304" pitchFamily="18" charset="0"/>
                <a:ea typeface="Calibri" panose="020F0502020204030204" pitchFamily="34" charset="0"/>
                <a:cs typeface="Arial" panose="020B0604020202020204" pitchFamily="34" charset="0"/>
                <a:hlinkClick r:id="rId2"/>
              </a:rPr>
              <a:t>https://divvy-tripdata.s3.amazonaws.com/index.html</a:t>
            </a:r>
            <a:endParaRPr lang="en-NG" sz="16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600" kern="0">
                <a:effectLst/>
                <a:latin typeface="Times New Roman" panose="02020603050405020304" pitchFamily="18" charset="0"/>
                <a:ea typeface="Times New Roman" panose="02020603050405020304" pitchFamily="18" charset="0"/>
                <a:cs typeface="Arial" panose="020B0604020202020204" pitchFamily="34" charset="0"/>
              </a:rPr>
              <a:t>The dataset contains entries for each trip/ride taken with Cyclistic bicycles.</a:t>
            </a:r>
            <a:endParaRPr lang="en-NG" sz="1600" kern="1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NG" sz="1600" kern="0">
                <a:effectLst/>
                <a:latin typeface="Times New Roman" panose="02020603050405020304" pitchFamily="18" charset="0"/>
                <a:ea typeface="Times New Roman" panose="02020603050405020304" pitchFamily="18" charset="0"/>
                <a:cs typeface="Arial" panose="020B0604020202020204" pitchFamily="34" charset="0"/>
              </a:rPr>
              <a:t>This pre-cleaned dataset contains a total of 5734381 entries across 12 tables, and includes the following fields:</a:t>
            </a:r>
            <a:endParaRPr lang="en-NG" sz="1600" kern="100">
              <a:effectLst/>
              <a:latin typeface="Calibri" panose="020F0502020204030204" pitchFamily="34" charset="0"/>
              <a:ea typeface="Calibri" panose="020F0502020204030204" pitchFamily="34" charset="0"/>
              <a:cs typeface="Arial" panose="020B0604020202020204" pitchFamily="34" charset="0"/>
            </a:endParaRPr>
          </a:p>
          <a:p>
            <a:endParaRPr lang="en-NG" sz="1600"/>
          </a:p>
        </p:txBody>
      </p:sp>
      <p:pic>
        <p:nvPicPr>
          <p:cNvPr id="5" name="Picture 4" descr="Red bicycle tires">
            <a:extLst>
              <a:ext uri="{FF2B5EF4-FFF2-40B4-BE49-F238E27FC236}">
                <a16:creationId xmlns:a16="http://schemas.microsoft.com/office/drawing/2014/main" id="{1A37CCB4-4010-142E-EBCE-BB005DD3541D}"/>
              </a:ext>
            </a:extLst>
          </p:cNvPr>
          <p:cNvPicPr>
            <a:picLocks noChangeAspect="1"/>
          </p:cNvPicPr>
          <p:nvPr/>
        </p:nvPicPr>
        <p:blipFill>
          <a:blip r:embed="rId3"/>
          <a:srcRect l="40601" r="-2" b="-2"/>
          <a:stretch/>
        </p:blipFill>
        <p:spPr>
          <a:xfrm>
            <a:off x="6096000" y="1"/>
            <a:ext cx="6102825" cy="6858000"/>
          </a:xfrm>
          <a:prstGeom prst="rect">
            <a:avLst/>
          </a:prstGeom>
        </p:spPr>
      </p:pic>
    </p:spTree>
    <p:extLst>
      <p:ext uri="{BB962C8B-B14F-4D97-AF65-F5344CB8AC3E}">
        <p14:creationId xmlns:p14="http://schemas.microsoft.com/office/powerpoint/2010/main" val="3193454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TotalTime>
  <Words>1749</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Symbol</vt:lpstr>
      <vt:lpstr>Times New Roman</vt:lpstr>
      <vt:lpstr>Wingdings</vt:lpstr>
      <vt:lpstr>Office Theme</vt:lpstr>
      <vt:lpstr>Google Data Analytics Capstone Project</vt:lpstr>
      <vt:lpstr>Executive summary</vt:lpstr>
      <vt:lpstr>Introduction</vt:lpstr>
      <vt:lpstr>Benefits</vt:lpstr>
      <vt:lpstr>Problem statement</vt:lpstr>
      <vt:lpstr>Root Cause Analysis</vt:lpstr>
      <vt:lpstr>Objective</vt:lpstr>
      <vt:lpstr>Project Stakeholders</vt:lpstr>
      <vt:lpstr>Data Cleaning and Processing</vt:lpstr>
      <vt:lpstr>PowerPoint Presentation</vt:lpstr>
      <vt:lpstr>Data preparation</vt:lpstr>
      <vt:lpstr>Data Analysis</vt:lpstr>
      <vt:lpstr>Data analysis cont….</vt:lpstr>
      <vt:lpstr>Data analysis cont…</vt:lpstr>
      <vt:lpstr>Market Strategy and Recommendation</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Italume</dc:creator>
  <cp:lastModifiedBy>John Italume</cp:lastModifiedBy>
  <cp:revision>1</cp:revision>
  <dcterms:created xsi:type="dcterms:W3CDTF">2024-09-05T07:54:03Z</dcterms:created>
  <dcterms:modified xsi:type="dcterms:W3CDTF">2024-09-05T17:10:25Z</dcterms:modified>
</cp:coreProperties>
</file>