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sldIdLst>
    <p:sldId id="266" r:id="rId5"/>
    <p:sldId id="256" r:id="rId6"/>
    <p:sldId id="267" r:id="rId7"/>
    <p:sldId id="272" r:id="rId8"/>
    <p:sldId id="273" r:id="rId9"/>
    <p:sldId id="259" r:id="rId10"/>
    <p:sldId id="262" r:id="rId11"/>
    <p:sldId id="260" r:id="rId12"/>
    <p:sldId id="265" r:id="rId13"/>
    <p:sldId id="264" r:id="rId14"/>
    <p:sldId id="270"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4744" autoAdjust="0"/>
  </p:normalViewPr>
  <p:slideViewPr>
    <p:cSldViewPr snapToGrid="0">
      <p:cViewPr varScale="1">
        <p:scale>
          <a:sx n="79" d="100"/>
          <a:sy n="79" d="100"/>
        </p:scale>
        <p:origin x="544"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897ECF-072A-4EB6-A0A8-E441D024C405}"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9D703634-A07F-4123-A896-7DBF0696E8C9}">
      <dgm:prSet/>
      <dgm:spPr/>
      <dgm:t>
        <a:bodyPr/>
        <a:lstStyle/>
        <a:p>
          <a:r>
            <a:rPr lang="es-CL" dirty="0"/>
            <a:t>International Civil </a:t>
          </a:r>
          <a:r>
            <a:rPr lang="en-US" dirty="0"/>
            <a:t>Aviation Organization</a:t>
          </a:r>
        </a:p>
      </dgm:t>
    </dgm:pt>
    <dgm:pt modelId="{AADDDD59-80FA-4D9F-88A4-A1E4C7470C3F}" type="parTrans" cxnId="{5A5095F5-8781-4819-A90D-5C6E499E8C17}">
      <dgm:prSet/>
      <dgm:spPr/>
      <dgm:t>
        <a:bodyPr/>
        <a:lstStyle/>
        <a:p>
          <a:endParaRPr lang="en-US" sz="2000">
            <a:latin typeface="+mj-lt"/>
          </a:endParaRPr>
        </a:p>
      </dgm:t>
    </dgm:pt>
    <dgm:pt modelId="{24E4556C-854A-4EFF-8074-86CC9814CCC8}" type="sibTrans" cxnId="{5A5095F5-8781-4819-A90D-5C6E499E8C17}">
      <dgm:prSet/>
      <dgm:spPr/>
      <dgm:t>
        <a:bodyPr/>
        <a:lstStyle/>
        <a:p>
          <a:endParaRPr lang="en-US" sz="2000">
            <a:latin typeface="+mj-lt"/>
          </a:endParaRPr>
        </a:p>
      </dgm:t>
    </dgm:pt>
    <dgm:pt modelId="{C909C082-8A35-43A9-BE4B-D598966F5507}">
      <dgm:prSet custT="1"/>
      <dgm:spPr/>
      <dgm:t>
        <a:bodyPr/>
        <a:lstStyle/>
        <a:p>
          <a:r>
            <a:rPr lang="en-US" sz="2000" dirty="0">
              <a:latin typeface="+mj-lt"/>
            </a:rPr>
            <a:t>Recommends States charge only for services and function which are provided for, directly related to, or ultimately beneficial for, civil aviation operations</a:t>
          </a:r>
        </a:p>
      </dgm:t>
    </dgm:pt>
    <dgm:pt modelId="{7121BF78-E718-4CA2-A9B3-1B2948135364}" type="parTrans" cxnId="{8ACC480D-B778-4010-8882-E01F3B4C9D98}">
      <dgm:prSet/>
      <dgm:spPr/>
      <dgm:t>
        <a:bodyPr/>
        <a:lstStyle/>
        <a:p>
          <a:endParaRPr lang="en-US" sz="2000">
            <a:latin typeface="+mj-lt"/>
          </a:endParaRPr>
        </a:p>
      </dgm:t>
    </dgm:pt>
    <dgm:pt modelId="{4EE2BC08-6DE7-4B29-9B2C-B9C300ADF454}" type="sibTrans" cxnId="{8ACC480D-B778-4010-8882-E01F3B4C9D98}">
      <dgm:prSet/>
      <dgm:spPr/>
      <dgm:t>
        <a:bodyPr/>
        <a:lstStyle/>
        <a:p>
          <a:endParaRPr lang="en-US" sz="2000">
            <a:latin typeface="+mj-lt"/>
          </a:endParaRPr>
        </a:p>
      </dgm:t>
    </dgm:pt>
    <dgm:pt modelId="{1F7DA401-4BF3-480E-ADE6-55D3EE660ED9}">
      <dgm:prSet custT="1"/>
      <dgm:spPr/>
      <dgm:t>
        <a:bodyPr/>
        <a:lstStyle/>
        <a:p>
          <a:r>
            <a:rPr lang="en-US" sz="2000" dirty="0">
              <a:latin typeface="+mj-lt"/>
            </a:rPr>
            <a:t>Includes airport charges, landing, hangar, parking, passenger, security, fuel, and rental fees</a:t>
          </a:r>
        </a:p>
      </dgm:t>
    </dgm:pt>
    <dgm:pt modelId="{211408C4-4BA4-4561-ADD6-D3222780282A}" type="parTrans" cxnId="{B9729F8C-11E7-406A-AB5F-8FDC413027A2}">
      <dgm:prSet/>
      <dgm:spPr/>
      <dgm:t>
        <a:bodyPr/>
        <a:lstStyle/>
        <a:p>
          <a:endParaRPr lang="en-US" sz="2000">
            <a:latin typeface="+mj-lt"/>
          </a:endParaRPr>
        </a:p>
      </dgm:t>
    </dgm:pt>
    <dgm:pt modelId="{D6DC5A6A-D6D8-49CF-96D1-528A664A166F}" type="sibTrans" cxnId="{B9729F8C-11E7-406A-AB5F-8FDC413027A2}">
      <dgm:prSet/>
      <dgm:spPr/>
      <dgm:t>
        <a:bodyPr/>
        <a:lstStyle/>
        <a:p>
          <a:endParaRPr lang="en-US" sz="2000">
            <a:latin typeface="+mj-lt"/>
          </a:endParaRPr>
        </a:p>
      </dgm:t>
    </dgm:pt>
    <dgm:pt modelId="{24700B97-05CC-43AF-ACA3-3C1EAE2EC5F9}">
      <dgm:prSet custT="1"/>
      <dgm:spPr/>
      <dgm:t>
        <a:bodyPr/>
        <a:lstStyle/>
        <a:p>
          <a:r>
            <a:rPr lang="en-US" sz="2000" dirty="0">
              <a:latin typeface="+mj-lt"/>
            </a:rPr>
            <a:t>Four principles to be incorporated for rate setting: Non-discrimination, Cost Relatedness, Transparency and Consultation.</a:t>
          </a:r>
        </a:p>
      </dgm:t>
    </dgm:pt>
    <dgm:pt modelId="{4108B616-9797-4A4E-850B-72082DB3D864}" type="parTrans" cxnId="{86A332F9-919B-42AC-91AA-27E4D0E22179}">
      <dgm:prSet/>
      <dgm:spPr/>
      <dgm:t>
        <a:bodyPr/>
        <a:lstStyle/>
        <a:p>
          <a:endParaRPr lang="en-US" sz="2000">
            <a:latin typeface="+mj-lt"/>
          </a:endParaRPr>
        </a:p>
      </dgm:t>
    </dgm:pt>
    <dgm:pt modelId="{BA72AB00-A15A-440A-9451-D07FAFF1AE10}" type="sibTrans" cxnId="{86A332F9-919B-42AC-91AA-27E4D0E22179}">
      <dgm:prSet/>
      <dgm:spPr/>
      <dgm:t>
        <a:bodyPr/>
        <a:lstStyle/>
        <a:p>
          <a:endParaRPr lang="en-US" sz="2000">
            <a:latin typeface="+mj-lt"/>
          </a:endParaRPr>
        </a:p>
      </dgm:t>
    </dgm:pt>
    <dgm:pt modelId="{77896335-CFEC-4921-B6EA-1DBECFC1E5DC}">
      <dgm:prSet custT="1"/>
      <dgm:spPr/>
      <dgm:t>
        <a:bodyPr/>
        <a:lstStyle/>
        <a:p>
          <a:r>
            <a:rPr lang="en-US" sz="2400" b="1" dirty="0">
              <a:latin typeface="+mj-lt"/>
            </a:rPr>
            <a:t>Airport</a:t>
          </a:r>
          <a:r>
            <a:rPr lang="es-CL" sz="2400" b="1" dirty="0">
              <a:latin typeface="+mj-lt"/>
            </a:rPr>
            <a:t> Council International (ACI)</a:t>
          </a:r>
          <a:endParaRPr lang="en-US" sz="2400" dirty="0">
            <a:latin typeface="+mj-lt"/>
          </a:endParaRPr>
        </a:p>
      </dgm:t>
    </dgm:pt>
    <dgm:pt modelId="{672932F7-BB99-46E9-B9EB-0128E8D5FCEC}" type="parTrans" cxnId="{956AB843-2C07-4835-8DC6-2A26352A6945}">
      <dgm:prSet/>
      <dgm:spPr/>
      <dgm:t>
        <a:bodyPr/>
        <a:lstStyle/>
        <a:p>
          <a:endParaRPr lang="en-US" sz="2000">
            <a:latin typeface="+mj-lt"/>
          </a:endParaRPr>
        </a:p>
      </dgm:t>
    </dgm:pt>
    <dgm:pt modelId="{8C31DEF7-E51A-4E8A-A10D-69721005CB87}" type="sibTrans" cxnId="{956AB843-2C07-4835-8DC6-2A26352A6945}">
      <dgm:prSet/>
      <dgm:spPr/>
      <dgm:t>
        <a:bodyPr/>
        <a:lstStyle/>
        <a:p>
          <a:endParaRPr lang="en-US" sz="2000">
            <a:latin typeface="+mj-lt"/>
          </a:endParaRPr>
        </a:p>
      </dgm:t>
    </dgm:pt>
    <dgm:pt modelId="{8D754FF4-BC2C-4686-9FDE-489996E8A9A2}">
      <dgm:prSet custT="1"/>
      <dgm:spPr/>
      <dgm:t>
        <a:bodyPr/>
        <a:lstStyle/>
        <a:p>
          <a:r>
            <a:rPr lang="en-US" sz="2000" dirty="0">
              <a:latin typeface="+mj-lt"/>
            </a:rPr>
            <a:t>Principal that users should bare costs of facilities to finance investments in infrastructure. </a:t>
          </a:r>
        </a:p>
      </dgm:t>
    </dgm:pt>
    <dgm:pt modelId="{6EC7404C-BCA0-45A1-9707-E9075F97D9FF}" type="parTrans" cxnId="{BFD00123-E20E-4419-8134-95ADA818A311}">
      <dgm:prSet/>
      <dgm:spPr/>
      <dgm:t>
        <a:bodyPr/>
        <a:lstStyle/>
        <a:p>
          <a:endParaRPr lang="en-US" sz="2000">
            <a:latin typeface="+mj-lt"/>
          </a:endParaRPr>
        </a:p>
      </dgm:t>
    </dgm:pt>
    <dgm:pt modelId="{177ED073-8124-4AB5-B15E-A08AA967BF9D}" type="sibTrans" cxnId="{BFD00123-E20E-4419-8134-95ADA818A311}">
      <dgm:prSet/>
      <dgm:spPr/>
      <dgm:t>
        <a:bodyPr/>
        <a:lstStyle/>
        <a:p>
          <a:endParaRPr lang="en-US" sz="2000">
            <a:latin typeface="+mj-lt"/>
          </a:endParaRPr>
        </a:p>
      </dgm:t>
    </dgm:pt>
    <dgm:pt modelId="{99965DBD-81F6-4203-9FB1-B1129F609E13}">
      <dgm:prSet custT="1"/>
      <dgm:spPr/>
      <dgm:t>
        <a:bodyPr/>
        <a:lstStyle/>
        <a:p>
          <a:r>
            <a:rPr lang="en-US" sz="2400" b="1" dirty="0">
              <a:latin typeface="+mj-lt"/>
            </a:rPr>
            <a:t>International Air Transport Association (IATA)</a:t>
          </a:r>
          <a:endParaRPr lang="en-US" sz="2400" dirty="0">
            <a:latin typeface="+mj-lt"/>
          </a:endParaRPr>
        </a:p>
      </dgm:t>
    </dgm:pt>
    <dgm:pt modelId="{CD8E453C-5403-488C-B55D-7BE2F0609F6A}" type="parTrans" cxnId="{959CC296-7DDB-49D7-81AF-663831B84C25}">
      <dgm:prSet/>
      <dgm:spPr/>
      <dgm:t>
        <a:bodyPr/>
        <a:lstStyle/>
        <a:p>
          <a:endParaRPr lang="en-US" sz="2000">
            <a:latin typeface="+mj-lt"/>
          </a:endParaRPr>
        </a:p>
      </dgm:t>
    </dgm:pt>
    <dgm:pt modelId="{A1FBF763-A91B-4049-9DE7-D8ABFE8E4A74}" type="sibTrans" cxnId="{959CC296-7DDB-49D7-81AF-663831B84C25}">
      <dgm:prSet/>
      <dgm:spPr/>
      <dgm:t>
        <a:bodyPr/>
        <a:lstStyle/>
        <a:p>
          <a:endParaRPr lang="en-US" sz="2000">
            <a:latin typeface="+mj-lt"/>
          </a:endParaRPr>
        </a:p>
      </dgm:t>
    </dgm:pt>
    <dgm:pt modelId="{74ECAFB3-5A07-481C-961F-A7527B5C6FE6}">
      <dgm:prSet custT="1"/>
      <dgm:spPr/>
      <dgm:t>
        <a:bodyPr/>
        <a:lstStyle/>
        <a:p>
          <a:r>
            <a:rPr lang="en-US" sz="2000" dirty="0">
              <a:latin typeface="+mj-lt"/>
            </a:rPr>
            <a:t>Advocates for cost-related charges. User should only cover the costs of providing services to airline and passengers.</a:t>
          </a:r>
        </a:p>
      </dgm:t>
    </dgm:pt>
    <dgm:pt modelId="{D8B91BFF-D1EE-401C-8F16-D08415E59256}" type="parTrans" cxnId="{48924F21-FEF1-41FB-93EA-82002ABF4C7F}">
      <dgm:prSet/>
      <dgm:spPr/>
      <dgm:t>
        <a:bodyPr/>
        <a:lstStyle/>
        <a:p>
          <a:endParaRPr lang="en-US" sz="2000">
            <a:latin typeface="+mj-lt"/>
          </a:endParaRPr>
        </a:p>
      </dgm:t>
    </dgm:pt>
    <dgm:pt modelId="{04286399-2B7C-4C95-A698-C4C3CE78E610}" type="sibTrans" cxnId="{48924F21-FEF1-41FB-93EA-82002ABF4C7F}">
      <dgm:prSet/>
      <dgm:spPr/>
      <dgm:t>
        <a:bodyPr/>
        <a:lstStyle/>
        <a:p>
          <a:endParaRPr lang="en-US" sz="2000">
            <a:latin typeface="+mj-lt"/>
          </a:endParaRPr>
        </a:p>
      </dgm:t>
    </dgm:pt>
    <dgm:pt modelId="{84BC99C4-D5C4-4C42-8061-C50374434BF9}" type="pres">
      <dgm:prSet presAssocID="{06897ECF-072A-4EB6-A0A8-E441D024C405}" presName="linear" presStyleCnt="0">
        <dgm:presLayoutVars>
          <dgm:animLvl val="lvl"/>
          <dgm:resizeHandles val="exact"/>
        </dgm:presLayoutVars>
      </dgm:prSet>
      <dgm:spPr/>
    </dgm:pt>
    <dgm:pt modelId="{9B3E018F-E798-44F1-9B08-B39D27876874}" type="pres">
      <dgm:prSet presAssocID="{9D703634-A07F-4123-A896-7DBF0696E8C9}" presName="parentText" presStyleLbl="node1" presStyleIdx="0" presStyleCnt="3" custLinFactNeighborY="-3158">
        <dgm:presLayoutVars>
          <dgm:chMax val="0"/>
          <dgm:bulletEnabled val="1"/>
        </dgm:presLayoutVars>
      </dgm:prSet>
      <dgm:spPr/>
    </dgm:pt>
    <dgm:pt modelId="{02D84A45-C9CB-4867-B142-57B8CBA4C4A4}" type="pres">
      <dgm:prSet presAssocID="{9D703634-A07F-4123-A896-7DBF0696E8C9}" presName="childText" presStyleLbl="revTx" presStyleIdx="0" presStyleCnt="3">
        <dgm:presLayoutVars>
          <dgm:bulletEnabled val="1"/>
        </dgm:presLayoutVars>
      </dgm:prSet>
      <dgm:spPr/>
    </dgm:pt>
    <dgm:pt modelId="{992BF84E-6114-4CF3-8CB0-B1C52C00520C}" type="pres">
      <dgm:prSet presAssocID="{77896335-CFEC-4921-B6EA-1DBECFC1E5DC}" presName="parentText" presStyleLbl="node1" presStyleIdx="1" presStyleCnt="3">
        <dgm:presLayoutVars>
          <dgm:chMax val="0"/>
          <dgm:bulletEnabled val="1"/>
        </dgm:presLayoutVars>
      </dgm:prSet>
      <dgm:spPr/>
    </dgm:pt>
    <dgm:pt modelId="{6F567DEB-9361-4EE1-9CF1-28CC9E3A0A8A}" type="pres">
      <dgm:prSet presAssocID="{77896335-CFEC-4921-B6EA-1DBECFC1E5DC}" presName="childText" presStyleLbl="revTx" presStyleIdx="1" presStyleCnt="3">
        <dgm:presLayoutVars>
          <dgm:bulletEnabled val="1"/>
        </dgm:presLayoutVars>
      </dgm:prSet>
      <dgm:spPr/>
    </dgm:pt>
    <dgm:pt modelId="{34948C25-FD65-42C8-8EFD-A55A28B469C4}" type="pres">
      <dgm:prSet presAssocID="{99965DBD-81F6-4203-9FB1-B1129F609E13}" presName="parentText" presStyleLbl="node1" presStyleIdx="2" presStyleCnt="3" custLinFactNeighborX="-196" custLinFactNeighborY="-6908">
        <dgm:presLayoutVars>
          <dgm:chMax val="0"/>
          <dgm:bulletEnabled val="1"/>
        </dgm:presLayoutVars>
      </dgm:prSet>
      <dgm:spPr/>
    </dgm:pt>
    <dgm:pt modelId="{B6BC67FF-7A7E-4DF3-B89F-1E360BE0971E}" type="pres">
      <dgm:prSet presAssocID="{99965DBD-81F6-4203-9FB1-B1129F609E13}" presName="childText" presStyleLbl="revTx" presStyleIdx="2" presStyleCnt="3" custLinFactNeighborY="-10479">
        <dgm:presLayoutVars>
          <dgm:bulletEnabled val="1"/>
        </dgm:presLayoutVars>
      </dgm:prSet>
      <dgm:spPr/>
    </dgm:pt>
  </dgm:ptLst>
  <dgm:cxnLst>
    <dgm:cxn modelId="{8A12AC05-B910-416B-B093-C01775498197}" type="presOf" srcId="{9D703634-A07F-4123-A896-7DBF0696E8C9}" destId="{9B3E018F-E798-44F1-9B08-B39D27876874}" srcOrd="0" destOrd="0" presId="urn:microsoft.com/office/officeart/2005/8/layout/vList2"/>
    <dgm:cxn modelId="{8ACC480D-B778-4010-8882-E01F3B4C9D98}" srcId="{9D703634-A07F-4123-A896-7DBF0696E8C9}" destId="{C909C082-8A35-43A9-BE4B-D598966F5507}" srcOrd="0" destOrd="0" parTransId="{7121BF78-E718-4CA2-A9B3-1B2948135364}" sibTransId="{4EE2BC08-6DE7-4B29-9B2C-B9C300ADF454}"/>
    <dgm:cxn modelId="{48924F21-FEF1-41FB-93EA-82002ABF4C7F}" srcId="{99965DBD-81F6-4203-9FB1-B1129F609E13}" destId="{74ECAFB3-5A07-481C-961F-A7527B5C6FE6}" srcOrd="0" destOrd="0" parTransId="{D8B91BFF-D1EE-401C-8F16-D08415E59256}" sibTransId="{04286399-2B7C-4C95-A698-C4C3CE78E610}"/>
    <dgm:cxn modelId="{BFD00123-E20E-4419-8134-95ADA818A311}" srcId="{77896335-CFEC-4921-B6EA-1DBECFC1E5DC}" destId="{8D754FF4-BC2C-4686-9FDE-489996E8A9A2}" srcOrd="0" destOrd="0" parTransId="{6EC7404C-BCA0-45A1-9707-E9075F97D9FF}" sibTransId="{177ED073-8124-4AB5-B15E-A08AA967BF9D}"/>
    <dgm:cxn modelId="{0F055A30-013A-43FF-AA33-474CD855602C}" type="presOf" srcId="{06897ECF-072A-4EB6-A0A8-E441D024C405}" destId="{84BC99C4-D5C4-4C42-8061-C50374434BF9}" srcOrd="0" destOrd="0" presId="urn:microsoft.com/office/officeart/2005/8/layout/vList2"/>
    <dgm:cxn modelId="{EC09E25F-461B-4131-A3BC-E08CD1A04659}" type="presOf" srcId="{8D754FF4-BC2C-4686-9FDE-489996E8A9A2}" destId="{6F567DEB-9361-4EE1-9CF1-28CC9E3A0A8A}" srcOrd="0" destOrd="0" presId="urn:microsoft.com/office/officeart/2005/8/layout/vList2"/>
    <dgm:cxn modelId="{956AB843-2C07-4835-8DC6-2A26352A6945}" srcId="{06897ECF-072A-4EB6-A0A8-E441D024C405}" destId="{77896335-CFEC-4921-B6EA-1DBECFC1E5DC}" srcOrd="1" destOrd="0" parTransId="{672932F7-BB99-46E9-B9EB-0128E8D5FCEC}" sibTransId="{8C31DEF7-E51A-4E8A-A10D-69721005CB87}"/>
    <dgm:cxn modelId="{EF581C52-7A74-434D-A736-DCB5730CBBA1}" type="presOf" srcId="{C909C082-8A35-43A9-BE4B-D598966F5507}" destId="{02D84A45-C9CB-4867-B142-57B8CBA4C4A4}" srcOrd="0" destOrd="0" presId="urn:microsoft.com/office/officeart/2005/8/layout/vList2"/>
    <dgm:cxn modelId="{A17BA57D-96AD-42BE-B363-36374C9774A3}" type="presOf" srcId="{74ECAFB3-5A07-481C-961F-A7527B5C6FE6}" destId="{B6BC67FF-7A7E-4DF3-B89F-1E360BE0971E}" srcOrd="0" destOrd="0" presId="urn:microsoft.com/office/officeart/2005/8/layout/vList2"/>
    <dgm:cxn modelId="{F852EC7F-ACF2-4FC8-87A5-2CDD55ACAEFE}" type="presOf" srcId="{99965DBD-81F6-4203-9FB1-B1129F609E13}" destId="{34948C25-FD65-42C8-8EFD-A55A28B469C4}" srcOrd="0" destOrd="0" presId="urn:microsoft.com/office/officeart/2005/8/layout/vList2"/>
    <dgm:cxn modelId="{B9729F8C-11E7-406A-AB5F-8FDC413027A2}" srcId="{C909C082-8A35-43A9-BE4B-D598966F5507}" destId="{1F7DA401-4BF3-480E-ADE6-55D3EE660ED9}" srcOrd="0" destOrd="0" parTransId="{211408C4-4BA4-4561-ADD6-D3222780282A}" sibTransId="{D6DC5A6A-D6D8-49CF-96D1-528A664A166F}"/>
    <dgm:cxn modelId="{959CC296-7DDB-49D7-81AF-663831B84C25}" srcId="{06897ECF-072A-4EB6-A0A8-E441D024C405}" destId="{99965DBD-81F6-4203-9FB1-B1129F609E13}" srcOrd="2" destOrd="0" parTransId="{CD8E453C-5403-488C-B55D-7BE2F0609F6A}" sibTransId="{A1FBF763-A91B-4049-9DE7-D8ABFE8E4A74}"/>
    <dgm:cxn modelId="{5D1F5ED4-6A80-4584-9E2F-A7AD1413E151}" type="presOf" srcId="{24700B97-05CC-43AF-ACA3-3C1EAE2EC5F9}" destId="{02D84A45-C9CB-4867-B142-57B8CBA4C4A4}" srcOrd="0" destOrd="2" presId="urn:microsoft.com/office/officeart/2005/8/layout/vList2"/>
    <dgm:cxn modelId="{CD5033E4-ECB2-43FB-BF0A-4C5D70DA6277}" type="presOf" srcId="{77896335-CFEC-4921-B6EA-1DBECFC1E5DC}" destId="{992BF84E-6114-4CF3-8CB0-B1C52C00520C}" srcOrd="0" destOrd="0" presId="urn:microsoft.com/office/officeart/2005/8/layout/vList2"/>
    <dgm:cxn modelId="{847650F4-9583-4859-A1B7-FBF698CC9525}" type="presOf" srcId="{1F7DA401-4BF3-480E-ADE6-55D3EE660ED9}" destId="{02D84A45-C9CB-4867-B142-57B8CBA4C4A4}" srcOrd="0" destOrd="1" presId="urn:microsoft.com/office/officeart/2005/8/layout/vList2"/>
    <dgm:cxn modelId="{5A5095F5-8781-4819-A90D-5C6E499E8C17}" srcId="{06897ECF-072A-4EB6-A0A8-E441D024C405}" destId="{9D703634-A07F-4123-A896-7DBF0696E8C9}" srcOrd="0" destOrd="0" parTransId="{AADDDD59-80FA-4D9F-88A4-A1E4C7470C3F}" sibTransId="{24E4556C-854A-4EFF-8074-86CC9814CCC8}"/>
    <dgm:cxn modelId="{86A332F9-919B-42AC-91AA-27E4D0E22179}" srcId="{9D703634-A07F-4123-A896-7DBF0696E8C9}" destId="{24700B97-05CC-43AF-ACA3-3C1EAE2EC5F9}" srcOrd="1" destOrd="0" parTransId="{4108B616-9797-4A4E-850B-72082DB3D864}" sibTransId="{BA72AB00-A15A-440A-9451-D07FAFF1AE10}"/>
    <dgm:cxn modelId="{036A86E8-EE5B-4D2A-8813-4B0A45E13300}" type="presParOf" srcId="{84BC99C4-D5C4-4C42-8061-C50374434BF9}" destId="{9B3E018F-E798-44F1-9B08-B39D27876874}" srcOrd="0" destOrd="0" presId="urn:microsoft.com/office/officeart/2005/8/layout/vList2"/>
    <dgm:cxn modelId="{B1522766-23CC-448D-9732-15E334993CFC}" type="presParOf" srcId="{84BC99C4-D5C4-4C42-8061-C50374434BF9}" destId="{02D84A45-C9CB-4867-B142-57B8CBA4C4A4}" srcOrd="1" destOrd="0" presId="urn:microsoft.com/office/officeart/2005/8/layout/vList2"/>
    <dgm:cxn modelId="{26945E06-E3F9-42CF-B27D-89551C37CABE}" type="presParOf" srcId="{84BC99C4-D5C4-4C42-8061-C50374434BF9}" destId="{992BF84E-6114-4CF3-8CB0-B1C52C00520C}" srcOrd="2" destOrd="0" presId="urn:microsoft.com/office/officeart/2005/8/layout/vList2"/>
    <dgm:cxn modelId="{464BE5EB-EBA5-41C2-A685-1EE500746FC5}" type="presParOf" srcId="{84BC99C4-D5C4-4C42-8061-C50374434BF9}" destId="{6F567DEB-9361-4EE1-9CF1-28CC9E3A0A8A}" srcOrd="3" destOrd="0" presId="urn:microsoft.com/office/officeart/2005/8/layout/vList2"/>
    <dgm:cxn modelId="{F02AFB50-63D8-4C87-B660-34FB271E15B2}" type="presParOf" srcId="{84BC99C4-D5C4-4C42-8061-C50374434BF9}" destId="{34948C25-FD65-42C8-8EFD-A55A28B469C4}" srcOrd="4" destOrd="0" presId="urn:microsoft.com/office/officeart/2005/8/layout/vList2"/>
    <dgm:cxn modelId="{0D4554A9-BDFB-4F9D-A2FE-F2C1841BE8B0}" type="presParOf" srcId="{84BC99C4-D5C4-4C42-8061-C50374434BF9}" destId="{B6BC67FF-7A7E-4DF3-B89F-1E360BE0971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37FDC-94E7-4B29-AA65-B873E8D3C2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0B16238-03F8-444A-80E8-84CB5AADB049}" type="pres">
      <dgm:prSet presAssocID="{6B537FDC-94E7-4B29-AA65-B873E8D3C2C2}" presName="Name0" presStyleCnt="0">
        <dgm:presLayoutVars>
          <dgm:dir/>
          <dgm:animLvl val="lvl"/>
          <dgm:resizeHandles val="exact"/>
        </dgm:presLayoutVars>
      </dgm:prSet>
      <dgm:spPr/>
    </dgm:pt>
  </dgm:ptLst>
  <dgm:cxnLst>
    <dgm:cxn modelId="{EBA83FF4-3200-402D-9AFF-F0AFE4D122BC}" type="presOf" srcId="{6B537FDC-94E7-4B29-AA65-B873E8D3C2C2}" destId="{80B16238-03F8-444A-80E8-84CB5AADB049}"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E018F-E798-44F1-9B08-B39D27876874}">
      <dsp:nvSpPr>
        <dsp:cNvPr id="0" name=""/>
        <dsp:cNvSpPr/>
      </dsp:nvSpPr>
      <dsp:spPr>
        <a:xfrm>
          <a:off x="0" y="0"/>
          <a:ext cx="11321764" cy="599625"/>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L" sz="2500" kern="1200" dirty="0"/>
            <a:t>International Civil </a:t>
          </a:r>
          <a:r>
            <a:rPr lang="en-US" sz="2500" kern="1200" dirty="0"/>
            <a:t>Aviation Organization</a:t>
          </a:r>
        </a:p>
      </dsp:txBody>
      <dsp:txXfrm>
        <a:off x="29271" y="29271"/>
        <a:ext cx="11263222" cy="541083"/>
      </dsp:txXfrm>
    </dsp:sp>
    <dsp:sp modelId="{02D84A45-C9CB-4867-B142-57B8CBA4C4A4}">
      <dsp:nvSpPr>
        <dsp:cNvPr id="0" name=""/>
        <dsp:cNvSpPr/>
      </dsp:nvSpPr>
      <dsp:spPr>
        <a:xfrm>
          <a:off x="0" y="608714"/>
          <a:ext cx="11321764" cy="157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946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mj-lt"/>
            </a:rPr>
            <a:t>Recommends States charge only for services and function which are provided for, directly related to, or ultimately beneficial for, civil aviation operations</a:t>
          </a:r>
        </a:p>
        <a:p>
          <a:pPr marL="457200" lvl="2" indent="-228600" algn="l" defTabSz="889000">
            <a:lnSpc>
              <a:spcPct val="90000"/>
            </a:lnSpc>
            <a:spcBef>
              <a:spcPct val="0"/>
            </a:spcBef>
            <a:spcAft>
              <a:spcPct val="20000"/>
            </a:spcAft>
            <a:buChar char="•"/>
          </a:pPr>
          <a:r>
            <a:rPr lang="en-US" sz="2000" kern="1200" dirty="0">
              <a:latin typeface="+mj-lt"/>
            </a:rPr>
            <a:t>Includes airport charges, landing, hangar, parking, passenger, security, fuel, and rental fees</a:t>
          </a:r>
        </a:p>
        <a:p>
          <a:pPr marL="228600" lvl="1" indent="-228600" algn="l" defTabSz="889000">
            <a:lnSpc>
              <a:spcPct val="90000"/>
            </a:lnSpc>
            <a:spcBef>
              <a:spcPct val="0"/>
            </a:spcBef>
            <a:spcAft>
              <a:spcPct val="20000"/>
            </a:spcAft>
            <a:buChar char="•"/>
          </a:pPr>
          <a:r>
            <a:rPr lang="en-US" sz="2000" kern="1200" dirty="0">
              <a:latin typeface="+mj-lt"/>
            </a:rPr>
            <a:t>Four principles to be incorporated for rate setting: Non-discrimination, Cost Relatedness, Transparency and Consultation.</a:t>
          </a:r>
        </a:p>
      </dsp:txBody>
      <dsp:txXfrm>
        <a:off x="0" y="608714"/>
        <a:ext cx="11321764" cy="1578375"/>
      </dsp:txXfrm>
    </dsp:sp>
    <dsp:sp modelId="{992BF84E-6114-4CF3-8CB0-B1C52C00520C}">
      <dsp:nvSpPr>
        <dsp:cNvPr id="0" name=""/>
        <dsp:cNvSpPr/>
      </dsp:nvSpPr>
      <dsp:spPr>
        <a:xfrm>
          <a:off x="0" y="2187090"/>
          <a:ext cx="11321764" cy="599625"/>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mj-lt"/>
            </a:rPr>
            <a:t>Airport</a:t>
          </a:r>
          <a:r>
            <a:rPr lang="es-CL" sz="2400" b="1" kern="1200" dirty="0">
              <a:latin typeface="+mj-lt"/>
            </a:rPr>
            <a:t> Council International (ACI)</a:t>
          </a:r>
          <a:endParaRPr lang="en-US" sz="2400" kern="1200" dirty="0">
            <a:latin typeface="+mj-lt"/>
          </a:endParaRPr>
        </a:p>
      </dsp:txBody>
      <dsp:txXfrm>
        <a:off x="29271" y="2216361"/>
        <a:ext cx="11263222" cy="541083"/>
      </dsp:txXfrm>
    </dsp:sp>
    <dsp:sp modelId="{6F567DEB-9361-4EE1-9CF1-28CC9E3A0A8A}">
      <dsp:nvSpPr>
        <dsp:cNvPr id="0" name=""/>
        <dsp:cNvSpPr/>
      </dsp:nvSpPr>
      <dsp:spPr>
        <a:xfrm>
          <a:off x="0" y="2786715"/>
          <a:ext cx="11321764"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946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mj-lt"/>
            </a:rPr>
            <a:t>Principal that users should bare costs of facilities to finance investments in infrastructure. </a:t>
          </a:r>
        </a:p>
      </dsp:txBody>
      <dsp:txXfrm>
        <a:off x="0" y="2786715"/>
        <a:ext cx="11321764" cy="414000"/>
      </dsp:txXfrm>
    </dsp:sp>
    <dsp:sp modelId="{34948C25-FD65-42C8-8EFD-A55A28B469C4}">
      <dsp:nvSpPr>
        <dsp:cNvPr id="0" name=""/>
        <dsp:cNvSpPr/>
      </dsp:nvSpPr>
      <dsp:spPr>
        <a:xfrm>
          <a:off x="0" y="3157816"/>
          <a:ext cx="11321764" cy="599625"/>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mj-lt"/>
            </a:rPr>
            <a:t>International Air Transport Association (IATA)</a:t>
          </a:r>
          <a:endParaRPr lang="en-US" sz="2400" kern="1200" dirty="0">
            <a:latin typeface="+mj-lt"/>
          </a:endParaRPr>
        </a:p>
      </dsp:txBody>
      <dsp:txXfrm>
        <a:off x="29271" y="3187087"/>
        <a:ext cx="11263222" cy="541083"/>
      </dsp:txXfrm>
    </dsp:sp>
    <dsp:sp modelId="{B6BC67FF-7A7E-4DF3-B89F-1E360BE0971E}">
      <dsp:nvSpPr>
        <dsp:cNvPr id="0" name=""/>
        <dsp:cNvSpPr/>
      </dsp:nvSpPr>
      <dsp:spPr>
        <a:xfrm>
          <a:off x="0" y="3737505"/>
          <a:ext cx="11321764"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946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mj-lt"/>
            </a:rPr>
            <a:t>Advocates for cost-related charges. User should only cover the costs of providing services to airline and passengers.</a:t>
          </a:r>
        </a:p>
      </dsp:txBody>
      <dsp:txXfrm>
        <a:off x="0" y="3737505"/>
        <a:ext cx="11321764" cy="621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25AB3-7FE2-44AC-9D02-3B48C8D4C42C}" type="datetimeFigureOut">
              <a:rPr lang="en-US" smtClean="0"/>
              <a:t>9/7/2024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6CBFA-CA3F-4133-B1CC-217FA9D8A24D}" type="slidenum">
              <a:rPr lang="en-US" smtClean="0"/>
              <a:t>‹#›</a:t>
            </a:fld>
            <a:endParaRPr lang="en-US"/>
          </a:p>
        </p:txBody>
      </p:sp>
    </p:spTree>
    <p:extLst>
      <p:ext uri="{BB962C8B-B14F-4D97-AF65-F5344CB8AC3E}">
        <p14:creationId xmlns:p14="http://schemas.microsoft.com/office/powerpoint/2010/main" val="218171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96CBFA-CA3F-4133-B1CC-217FA9D8A24D}" type="slidenum">
              <a:rPr lang="en-US" smtClean="0"/>
              <a:t>7</a:t>
            </a:fld>
            <a:endParaRPr lang="en-US"/>
          </a:p>
        </p:txBody>
      </p:sp>
    </p:spTree>
    <p:extLst>
      <p:ext uri="{BB962C8B-B14F-4D97-AF65-F5344CB8AC3E}">
        <p14:creationId xmlns:p14="http://schemas.microsoft.com/office/powerpoint/2010/main" val="4269917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3838-522B-FFA4-EEE9-FCFCE32275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020F53-BA94-C3A0-0C61-D760008B9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3FB473-DABF-B003-D89C-B39BB576F5A0}"/>
              </a:ext>
            </a:extLst>
          </p:cNvPr>
          <p:cNvSpPr>
            <a:spLocks noGrp="1"/>
          </p:cNvSpPr>
          <p:nvPr>
            <p:ph type="dt" sz="half" idx="10"/>
          </p:nvPr>
        </p:nvSpPr>
        <p:spPr/>
        <p:txBody>
          <a:bodyPr/>
          <a:lstStyle/>
          <a:p>
            <a:fld id="{CCD5F9F5-BDBB-4597-A577-762067F74487}" type="datetime1">
              <a:rPr lang="en-US" smtClean="0"/>
              <a:t>9/7/2024</a:t>
            </a:fld>
            <a:endParaRPr lang="en-US"/>
          </a:p>
        </p:txBody>
      </p:sp>
      <p:sp>
        <p:nvSpPr>
          <p:cNvPr id="5" name="Footer Placeholder 4">
            <a:extLst>
              <a:ext uri="{FF2B5EF4-FFF2-40B4-BE49-F238E27FC236}">
                <a16:creationId xmlns:a16="http://schemas.microsoft.com/office/drawing/2014/main" id="{607BF7A2-BCD7-9B9C-5F17-8D83A9234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53779-437C-1E33-0627-2F94A91D49EC}"/>
              </a:ext>
            </a:extLst>
          </p:cNvPr>
          <p:cNvSpPr>
            <a:spLocks noGrp="1"/>
          </p:cNvSpPr>
          <p:nvPr>
            <p:ph type="sldNum" sz="quarter" idx="12"/>
          </p:nvPr>
        </p:nvSpPr>
        <p:spPr/>
        <p:txBody>
          <a:bodyPr/>
          <a:lstStyle/>
          <a:p>
            <a:fld id="{BF7BE9C6-5082-4C40-985C-85EA8432DBC8}" type="slidenum">
              <a:rPr lang="en-US" smtClean="0"/>
              <a:t>‹#›</a:t>
            </a:fld>
            <a:endParaRPr lang="en-US"/>
          </a:p>
        </p:txBody>
      </p:sp>
    </p:spTree>
    <p:extLst>
      <p:ext uri="{BB962C8B-B14F-4D97-AF65-F5344CB8AC3E}">
        <p14:creationId xmlns:p14="http://schemas.microsoft.com/office/powerpoint/2010/main" val="129405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0AA8-FD0B-C324-71D2-8689C37BDE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23E378-94BB-9CB7-CAD4-0669955E9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EECC5-DAD3-5888-F18D-546E4A210AC6}"/>
              </a:ext>
            </a:extLst>
          </p:cNvPr>
          <p:cNvSpPr>
            <a:spLocks noGrp="1"/>
          </p:cNvSpPr>
          <p:nvPr>
            <p:ph type="dt" sz="half" idx="10"/>
          </p:nvPr>
        </p:nvSpPr>
        <p:spPr/>
        <p:txBody>
          <a:bodyPr/>
          <a:lstStyle/>
          <a:p>
            <a:fld id="{7823ECD0-C234-49EF-917A-DC9769958E6C}" type="datetime1">
              <a:rPr lang="en-US" smtClean="0"/>
              <a:t>9/7/2024</a:t>
            </a:fld>
            <a:endParaRPr lang="en-US"/>
          </a:p>
        </p:txBody>
      </p:sp>
      <p:sp>
        <p:nvSpPr>
          <p:cNvPr id="5" name="Footer Placeholder 4">
            <a:extLst>
              <a:ext uri="{FF2B5EF4-FFF2-40B4-BE49-F238E27FC236}">
                <a16:creationId xmlns:a16="http://schemas.microsoft.com/office/drawing/2014/main" id="{13F02E16-1CF1-9253-CF6D-F702E9FB8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46831-2577-AAD0-7F59-FBB80E7E28EE}"/>
              </a:ext>
            </a:extLst>
          </p:cNvPr>
          <p:cNvSpPr>
            <a:spLocks noGrp="1"/>
          </p:cNvSpPr>
          <p:nvPr>
            <p:ph type="sldNum" sz="quarter" idx="12"/>
          </p:nvPr>
        </p:nvSpPr>
        <p:spPr/>
        <p:txBody>
          <a:bodyPr/>
          <a:lstStyle/>
          <a:p>
            <a:fld id="{BF7BE9C6-5082-4C40-985C-85EA8432DBC8}" type="slidenum">
              <a:rPr lang="en-US" smtClean="0"/>
              <a:t>‹#›</a:t>
            </a:fld>
            <a:endParaRPr lang="en-US"/>
          </a:p>
        </p:txBody>
      </p:sp>
    </p:spTree>
    <p:extLst>
      <p:ext uri="{BB962C8B-B14F-4D97-AF65-F5344CB8AC3E}">
        <p14:creationId xmlns:p14="http://schemas.microsoft.com/office/powerpoint/2010/main" val="117604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DF432E-E584-3A61-5356-D63D914330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2CFF4E-A2FD-69D6-8B6C-38D5DEA2F1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48825-7F43-CD5B-F25E-60D9F834AA32}"/>
              </a:ext>
            </a:extLst>
          </p:cNvPr>
          <p:cNvSpPr>
            <a:spLocks noGrp="1"/>
          </p:cNvSpPr>
          <p:nvPr>
            <p:ph type="dt" sz="half" idx="10"/>
          </p:nvPr>
        </p:nvSpPr>
        <p:spPr/>
        <p:txBody>
          <a:bodyPr/>
          <a:lstStyle/>
          <a:p>
            <a:fld id="{EAB652B5-ECF8-4DE9-9475-EFBD0F745DF4}" type="datetime1">
              <a:rPr lang="en-US" smtClean="0"/>
              <a:t>9/7/2024</a:t>
            </a:fld>
            <a:endParaRPr lang="en-US"/>
          </a:p>
        </p:txBody>
      </p:sp>
      <p:sp>
        <p:nvSpPr>
          <p:cNvPr id="5" name="Footer Placeholder 4">
            <a:extLst>
              <a:ext uri="{FF2B5EF4-FFF2-40B4-BE49-F238E27FC236}">
                <a16:creationId xmlns:a16="http://schemas.microsoft.com/office/drawing/2014/main" id="{27E3124C-099F-CCDB-4E70-4C8CD1D27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068F9-16FC-0D58-FCF1-B43A4E973ECB}"/>
              </a:ext>
            </a:extLst>
          </p:cNvPr>
          <p:cNvSpPr>
            <a:spLocks noGrp="1"/>
          </p:cNvSpPr>
          <p:nvPr>
            <p:ph type="sldNum" sz="quarter" idx="12"/>
          </p:nvPr>
        </p:nvSpPr>
        <p:spPr/>
        <p:txBody>
          <a:bodyPr/>
          <a:lstStyle/>
          <a:p>
            <a:fld id="{BF7BE9C6-5082-4C40-985C-85EA8432DBC8}" type="slidenum">
              <a:rPr lang="en-US" smtClean="0"/>
              <a:t>‹#›</a:t>
            </a:fld>
            <a:endParaRPr lang="en-US"/>
          </a:p>
        </p:txBody>
      </p:sp>
    </p:spTree>
    <p:extLst>
      <p:ext uri="{BB962C8B-B14F-4D97-AF65-F5344CB8AC3E}">
        <p14:creationId xmlns:p14="http://schemas.microsoft.com/office/powerpoint/2010/main" val="138718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E0DF-FAA8-1AD1-0C07-CBD69D17E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950C8-F4F5-3938-27F3-74AADDB850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F84AE-DBC2-18F8-2F03-B24D84A729F4}"/>
              </a:ext>
            </a:extLst>
          </p:cNvPr>
          <p:cNvSpPr>
            <a:spLocks noGrp="1"/>
          </p:cNvSpPr>
          <p:nvPr>
            <p:ph type="dt" sz="half" idx="10"/>
          </p:nvPr>
        </p:nvSpPr>
        <p:spPr/>
        <p:txBody>
          <a:bodyPr/>
          <a:lstStyle/>
          <a:p>
            <a:fld id="{DBE970AF-4AF7-4F31-9925-35A2C4B41857}" type="datetime1">
              <a:rPr lang="en-US" smtClean="0"/>
              <a:t>9/7/2024</a:t>
            </a:fld>
            <a:endParaRPr lang="en-US"/>
          </a:p>
        </p:txBody>
      </p:sp>
      <p:sp>
        <p:nvSpPr>
          <p:cNvPr id="5" name="Footer Placeholder 4">
            <a:extLst>
              <a:ext uri="{FF2B5EF4-FFF2-40B4-BE49-F238E27FC236}">
                <a16:creationId xmlns:a16="http://schemas.microsoft.com/office/drawing/2014/main" id="{C3194C88-77CA-0C4F-3B5B-48A7FACA3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E86EF-AC02-C420-8385-F9ED9821109D}"/>
              </a:ext>
            </a:extLst>
          </p:cNvPr>
          <p:cNvSpPr>
            <a:spLocks noGrp="1"/>
          </p:cNvSpPr>
          <p:nvPr>
            <p:ph type="sldNum" sz="quarter" idx="12"/>
          </p:nvPr>
        </p:nvSpPr>
        <p:spPr/>
        <p:txBody>
          <a:bodyPr/>
          <a:lstStyle/>
          <a:p>
            <a:fld id="{BF7BE9C6-5082-4C40-985C-85EA8432DBC8}" type="slidenum">
              <a:rPr lang="en-US" smtClean="0"/>
              <a:t>‹#›</a:t>
            </a:fld>
            <a:endParaRPr lang="en-US"/>
          </a:p>
        </p:txBody>
      </p:sp>
    </p:spTree>
    <p:extLst>
      <p:ext uri="{BB962C8B-B14F-4D97-AF65-F5344CB8AC3E}">
        <p14:creationId xmlns:p14="http://schemas.microsoft.com/office/powerpoint/2010/main" val="408363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CCA5-D4BE-8B4D-5651-FB0086617B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2D06C0-6B1B-0E66-F99B-361A126652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B5C27-4FC1-3F3B-3214-F1FF34D0A988}"/>
              </a:ext>
            </a:extLst>
          </p:cNvPr>
          <p:cNvSpPr>
            <a:spLocks noGrp="1"/>
          </p:cNvSpPr>
          <p:nvPr>
            <p:ph type="dt" sz="half" idx="10"/>
          </p:nvPr>
        </p:nvSpPr>
        <p:spPr/>
        <p:txBody>
          <a:bodyPr/>
          <a:lstStyle/>
          <a:p>
            <a:fld id="{9F7DFBCB-3F6B-4FE7-B3D7-10E4C57F2937}" type="datetime1">
              <a:rPr lang="en-US" smtClean="0"/>
              <a:t>9/7/2024</a:t>
            </a:fld>
            <a:endParaRPr lang="en-US"/>
          </a:p>
        </p:txBody>
      </p:sp>
      <p:sp>
        <p:nvSpPr>
          <p:cNvPr id="5" name="Footer Placeholder 4">
            <a:extLst>
              <a:ext uri="{FF2B5EF4-FFF2-40B4-BE49-F238E27FC236}">
                <a16:creationId xmlns:a16="http://schemas.microsoft.com/office/drawing/2014/main" id="{F68076F8-ACBA-0471-AC31-A8B6A88D4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E4402-00E0-62AD-EDA3-97DB60826130}"/>
              </a:ext>
            </a:extLst>
          </p:cNvPr>
          <p:cNvSpPr>
            <a:spLocks noGrp="1"/>
          </p:cNvSpPr>
          <p:nvPr>
            <p:ph type="sldNum" sz="quarter" idx="12"/>
          </p:nvPr>
        </p:nvSpPr>
        <p:spPr/>
        <p:txBody>
          <a:bodyPr/>
          <a:lstStyle/>
          <a:p>
            <a:fld id="{BF7BE9C6-5082-4C40-985C-85EA8432DBC8}" type="slidenum">
              <a:rPr lang="en-US" smtClean="0"/>
              <a:t>‹#›</a:t>
            </a:fld>
            <a:endParaRPr lang="en-US"/>
          </a:p>
        </p:txBody>
      </p:sp>
    </p:spTree>
    <p:extLst>
      <p:ext uri="{BB962C8B-B14F-4D97-AF65-F5344CB8AC3E}">
        <p14:creationId xmlns:p14="http://schemas.microsoft.com/office/powerpoint/2010/main" val="283291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29B0-2DFD-1774-F6F8-E7288ACDA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771DFE-FE03-DFA3-89DD-370DFB04DE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D65C37-79A5-785B-F57C-015384DAD4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19684D-AFDC-820C-9229-041B11813731}"/>
              </a:ext>
            </a:extLst>
          </p:cNvPr>
          <p:cNvSpPr>
            <a:spLocks noGrp="1"/>
          </p:cNvSpPr>
          <p:nvPr>
            <p:ph type="dt" sz="half" idx="10"/>
          </p:nvPr>
        </p:nvSpPr>
        <p:spPr/>
        <p:txBody>
          <a:bodyPr/>
          <a:lstStyle/>
          <a:p>
            <a:fld id="{5D29EFF2-D852-437C-A392-F796E8595C2C}" type="datetime1">
              <a:rPr lang="en-US" smtClean="0"/>
              <a:t>9/7/2024</a:t>
            </a:fld>
            <a:endParaRPr lang="en-US"/>
          </a:p>
        </p:txBody>
      </p:sp>
      <p:sp>
        <p:nvSpPr>
          <p:cNvPr id="6" name="Footer Placeholder 5">
            <a:extLst>
              <a:ext uri="{FF2B5EF4-FFF2-40B4-BE49-F238E27FC236}">
                <a16:creationId xmlns:a16="http://schemas.microsoft.com/office/drawing/2014/main" id="{791C7AAA-3A0E-7D94-94C0-5AE1AEED2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A1301-EC66-A73F-91CC-F99FB0F88833}"/>
              </a:ext>
            </a:extLst>
          </p:cNvPr>
          <p:cNvSpPr>
            <a:spLocks noGrp="1"/>
          </p:cNvSpPr>
          <p:nvPr>
            <p:ph type="sldNum" sz="quarter" idx="12"/>
          </p:nvPr>
        </p:nvSpPr>
        <p:spPr/>
        <p:txBody>
          <a:bodyPr/>
          <a:lstStyle/>
          <a:p>
            <a:fld id="{BF7BE9C6-5082-4C40-985C-85EA8432DBC8}" type="slidenum">
              <a:rPr lang="en-US" smtClean="0"/>
              <a:t>‹#›</a:t>
            </a:fld>
            <a:endParaRPr lang="en-US"/>
          </a:p>
        </p:txBody>
      </p:sp>
    </p:spTree>
    <p:extLst>
      <p:ext uri="{BB962C8B-B14F-4D97-AF65-F5344CB8AC3E}">
        <p14:creationId xmlns:p14="http://schemas.microsoft.com/office/powerpoint/2010/main" val="15060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037B-3475-6F5E-11F8-FEA73E1816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81FD63-D0FA-DCD0-C288-9644E0BB90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E5F96D-6E2A-644B-C378-94DF01902F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1F49F4-D219-A170-E62A-2E84CB8A2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D01735-8301-F6C5-D342-224F7C6154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26B7B4-5FE6-8716-5EBD-5B19E989C9CB}"/>
              </a:ext>
            </a:extLst>
          </p:cNvPr>
          <p:cNvSpPr>
            <a:spLocks noGrp="1"/>
          </p:cNvSpPr>
          <p:nvPr>
            <p:ph type="dt" sz="half" idx="10"/>
          </p:nvPr>
        </p:nvSpPr>
        <p:spPr/>
        <p:txBody>
          <a:bodyPr/>
          <a:lstStyle/>
          <a:p>
            <a:fld id="{7F05CCC0-9F82-4D90-BBC4-3129C559D25E}" type="datetime1">
              <a:rPr lang="en-US" smtClean="0"/>
              <a:t>9/7/2024</a:t>
            </a:fld>
            <a:endParaRPr lang="en-US"/>
          </a:p>
        </p:txBody>
      </p:sp>
      <p:sp>
        <p:nvSpPr>
          <p:cNvPr id="8" name="Footer Placeholder 7">
            <a:extLst>
              <a:ext uri="{FF2B5EF4-FFF2-40B4-BE49-F238E27FC236}">
                <a16:creationId xmlns:a16="http://schemas.microsoft.com/office/drawing/2014/main" id="{EC69EEAC-659A-6AB6-3E27-4739E3E74B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D315C3-654A-3C32-D7AB-72F6F106B200}"/>
              </a:ext>
            </a:extLst>
          </p:cNvPr>
          <p:cNvSpPr>
            <a:spLocks noGrp="1"/>
          </p:cNvSpPr>
          <p:nvPr>
            <p:ph type="sldNum" sz="quarter" idx="12"/>
          </p:nvPr>
        </p:nvSpPr>
        <p:spPr/>
        <p:txBody>
          <a:bodyPr/>
          <a:lstStyle/>
          <a:p>
            <a:fld id="{BF7BE9C6-5082-4C40-985C-85EA8432DBC8}" type="slidenum">
              <a:rPr lang="en-US" smtClean="0"/>
              <a:t>‹#›</a:t>
            </a:fld>
            <a:endParaRPr lang="en-US"/>
          </a:p>
        </p:txBody>
      </p:sp>
    </p:spTree>
    <p:extLst>
      <p:ext uri="{BB962C8B-B14F-4D97-AF65-F5344CB8AC3E}">
        <p14:creationId xmlns:p14="http://schemas.microsoft.com/office/powerpoint/2010/main" val="110157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24EE-351A-2B94-8DAD-B0B45C79BC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0205B3-BD95-5C7A-7084-32BD1C726CD8}"/>
              </a:ext>
            </a:extLst>
          </p:cNvPr>
          <p:cNvSpPr>
            <a:spLocks noGrp="1"/>
          </p:cNvSpPr>
          <p:nvPr>
            <p:ph type="dt" sz="half" idx="10"/>
          </p:nvPr>
        </p:nvSpPr>
        <p:spPr/>
        <p:txBody>
          <a:bodyPr/>
          <a:lstStyle/>
          <a:p>
            <a:fld id="{2B076F30-6B36-4D27-AB77-340A04994333}" type="datetime1">
              <a:rPr lang="en-US" smtClean="0"/>
              <a:t>9/7/2024</a:t>
            </a:fld>
            <a:endParaRPr lang="en-US"/>
          </a:p>
        </p:txBody>
      </p:sp>
      <p:sp>
        <p:nvSpPr>
          <p:cNvPr id="4" name="Footer Placeholder 3">
            <a:extLst>
              <a:ext uri="{FF2B5EF4-FFF2-40B4-BE49-F238E27FC236}">
                <a16:creationId xmlns:a16="http://schemas.microsoft.com/office/drawing/2014/main" id="{16F56C40-5148-6DFC-787F-E507BA38E8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F2BEAE-F60E-5AED-D710-519A7B5F37D6}"/>
              </a:ext>
            </a:extLst>
          </p:cNvPr>
          <p:cNvSpPr>
            <a:spLocks noGrp="1"/>
          </p:cNvSpPr>
          <p:nvPr>
            <p:ph type="sldNum" sz="quarter" idx="12"/>
          </p:nvPr>
        </p:nvSpPr>
        <p:spPr/>
        <p:txBody>
          <a:bodyPr/>
          <a:lstStyle/>
          <a:p>
            <a:fld id="{BF7BE9C6-5082-4C40-985C-85EA8432DBC8}" type="slidenum">
              <a:rPr lang="en-US" smtClean="0"/>
              <a:t>‹#›</a:t>
            </a:fld>
            <a:endParaRPr lang="en-US"/>
          </a:p>
        </p:txBody>
      </p:sp>
    </p:spTree>
    <p:extLst>
      <p:ext uri="{BB962C8B-B14F-4D97-AF65-F5344CB8AC3E}">
        <p14:creationId xmlns:p14="http://schemas.microsoft.com/office/powerpoint/2010/main" val="171419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91BC78-2C49-941C-7D84-B11B37E52055}"/>
              </a:ext>
            </a:extLst>
          </p:cNvPr>
          <p:cNvSpPr>
            <a:spLocks noGrp="1"/>
          </p:cNvSpPr>
          <p:nvPr>
            <p:ph type="dt" sz="half" idx="10"/>
          </p:nvPr>
        </p:nvSpPr>
        <p:spPr/>
        <p:txBody>
          <a:bodyPr/>
          <a:lstStyle/>
          <a:p>
            <a:fld id="{3439BC4F-4BAE-45AD-8FE7-8EB8BC17FEE0}" type="datetime1">
              <a:rPr lang="en-US" smtClean="0"/>
              <a:t>9/7/2024</a:t>
            </a:fld>
            <a:endParaRPr lang="en-US"/>
          </a:p>
        </p:txBody>
      </p:sp>
      <p:sp>
        <p:nvSpPr>
          <p:cNvPr id="3" name="Footer Placeholder 2">
            <a:extLst>
              <a:ext uri="{FF2B5EF4-FFF2-40B4-BE49-F238E27FC236}">
                <a16:creationId xmlns:a16="http://schemas.microsoft.com/office/drawing/2014/main" id="{41A517D7-6D6D-6730-C504-80A419D302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2934D7-5678-E44B-8CFE-F6C1AC11185B}"/>
              </a:ext>
            </a:extLst>
          </p:cNvPr>
          <p:cNvSpPr>
            <a:spLocks noGrp="1"/>
          </p:cNvSpPr>
          <p:nvPr>
            <p:ph type="sldNum" sz="quarter" idx="12"/>
          </p:nvPr>
        </p:nvSpPr>
        <p:spPr/>
        <p:txBody>
          <a:bodyPr/>
          <a:lstStyle/>
          <a:p>
            <a:fld id="{BF7BE9C6-5082-4C40-985C-85EA8432DBC8}" type="slidenum">
              <a:rPr lang="en-US" smtClean="0"/>
              <a:t>‹#›</a:t>
            </a:fld>
            <a:endParaRPr lang="en-US"/>
          </a:p>
        </p:txBody>
      </p:sp>
    </p:spTree>
    <p:extLst>
      <p:ext uri="{BB962C8B-B14F-4D97-AF65-F5344CB8AC3E}">
        <p14:creationId xmlns:p14="http://schemas.microsoft.com/office/powerpoint/2010/main" val="274287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F0D7-27EB-39FD-B366-C6144A833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69C611-4399-9D0F-1C3F-52C191BB2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AD7E34-C96B-5B82-55E2-512936522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B00FC-4789-08D4-5528-3ACF664B0567}"/>
              </a:ext>
            </a:extLst>
          </p:cNvPr>
          <p:cNvSpPr>
            <a:spLocks noGrp="1"/>
          </p:cNvSpPr>
          <p:nvPr>
            <p:ph type="dt" sz="half" idx="10"/>
          </p:nvPr>
        </p:nvSpPr>
        <p:spPr/>
        <p:txBody>
          <a:bodyPr/>
          <a:lstStyle/>
          <a:p>
            <a:fld id="{57BDE67F-34FD-40C2-BD04-A501027FB0E5}" type="datetime1">
              <a:rPr lang="en-US" smtClean="0"/>
              <a:t>9/7/2024</a:t>
            </a:fld>
            <a:endParaRPr lang="en-US"/>
          </a:p>
        </p:txBody>
      </p:sp>
      <p:sp>
        <p:nvSpPr>
          <p:cNvPr id="6" name="Footer Placeholder 5">
            <a:extLst>
              <a:ext uri="{FF2B5EF4-FFF2-40B4-BE49-F238E27FC236}">
                <a16:creationId xmlns:a16="http://schemas.microsoft.com/office/drawing/2014/main" id="{4583EBDD-CB75-EA97-19F3-0F4974E7F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83670-4BBC-1239-2E20-563567BA2174}"/>
              </a:ext>
            </a:extLst>
          </p:cNvPr>
          <p:cNvSpPr>
            <a:spLocks noGrp="1"/>
          </p:cNvSpPr>
          <p:nvPr>
            <p:ph type="sldNum" sz="quarter" idx="12"/>
          </p:nvPr>
        </p:nvSpPr>
        <p:spPr/>
        <p:txBody>
          <a:bodyPr/>
          <a:lstStyle/>
          <a:p>
            <a:fld id="{BF7BE9C6-5082-4C40-985C-85EA8432DBC8}" type="slidenum">
              <a:rPr lang="en-US" smtClean="0"/>
              <a:t>‹#›</a:t>
            </a:fld>
            <a:endParaRPr lang="en-US"/>
          </a:p>
        </p:txBody>
      </p:sp>
    </p:spTree>
    <p:extLst>
      <p:ext uri="{BB962C8B-B14F-4D97-AF65-F5344CB8AC3E}">
        <p14:creationId xmlns:p14="http://schemas.microsoft.com/office/powerpoint/2010/main" val="93304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CB32-4A49-BF48-967A-24A84A407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DD2B0D-4309-E6BB-7B81-657492C9C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386C3-0CD2-454F-91C5-D31A02781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0BEE7-A5D9-564A-3CFF-4BFC954A3097}"/>
              </a:ext>
            </a:extLst>
          </p:cNvPr>
          <p:cNvSpPr>
            <a:spLocks noGrp="1"/>
          </p:cNvSpPr>
          <p:nvPr>
            <p:ph type="dt" sz="half" idx="10"/>
          </p:nvPr>
        </p:nvSpPr>
        <p:spPr/>
        <p:txBody>
          <a:bodyPr/>
          <a:lstStyle/>
          <a:p>
            <a:fld id="{D46729B6-6864-4718-AB98-553FBB01A308}" type="datetime1">
              <a:rPr lang="en-US" smtClean="0"/>
              <a:t>9/7/2024</a:t>
            </a:fld>
            <a:endParaRPr lang="en-US"/>
          </a:p>
        </p:txBody>
      </p:sp>
      <p:sp>
        <p:nvSpPr>
          <p:cNvPr id="6" name="Footer Placeholder 5">
            <a:extLst>
              <a:ext uri="{FF2B5EF4-FFF2-40B4-BE49-F238E27FC236}">
                <a16:creationId xmlns:a16="http://schemas.microsoft.com/office/drawing/2014/main" id="{B4E892BB-6658-E822-6158-73C358E63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1D962E-30DE-E724-5DEB-29F8697FB82C}"/>
              </a:ext>
            </a:extLst>
          </p:cNvPr>
          <p:cNvSpPr>
            <a:spLocks noGrp="1"/>
          </p:cNvSpPr>
          <p:nvPr>
            <p:ph type="sldNum" sz="quarter" idx="12"/>
          </p:nvPr>
        </p:nvSpPr>
        <p:spPr/>
        <p:txBody>
          <a:bodyPr/>
          <a:lstStyle/>
          <a:p>
            <a:fld id="{BF7BE9C6-5082-4C40-985C-85EA8432DBC8}" type="slidenum">
              <a:rPr lang="en-US" smtClean="0"/>
              <a:t>‹#›</a:t>
            </a:fld>
            <a:endParaRPr lang="en-US"/>
          </a:p>
        </p:txBody>
      </p:sp>
    </p:spTree>
    <p:extLst>
      <p:ext uri="{BB962C8B-B14F-4D97-AF65-F5344CB8AC3E}">
        <p14:creationId xmlns:p14="http://schemas.microsoft.com/office/powerpoint/2010/main" val="174446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4E7FC-33FA-C483-1D3F-B56187360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C31E9B-E172-085F-FCC6-E839ECCF48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47BCA-4F9B-E714-9A7D-7C9777C2AE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D91B5-8EA2-4A05-9B5B-BCA9E62B638F}" type="datetime1">
              <a:rPr lang="en-US" smtClean="0"/>
              <a:t>9/7/2024</a:t>
            </a:fld>
            <a:endParaRPr lang="en-US"/>
          </a:p>
        </p:txBody>
      </p:sp>
      <p:sp>
        <p:nvSpPr>
          <p:cNvPr id="5" name="Footer Placeholder 4">
            <a:extLst>
              <a:ext uri="{FF2B5EF4-FFF2-40B4-BE49-F238E27FC236}">
                <a16:creationId xmlns:a16="http://schemas.microsoft.com/office/drawing/2014/main" id="{BE30E5B1-66A9-B453-AAE5-821E660E1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AA36B4-2C0E-F984-18D6-EC6C510436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BE9C6-5082-4C40-985C-85EA8432DBC8}" type="slidenum">
              <a:rPr lang="en-US" smtClean="0"/>
              <a:t>‹#›</a:t>
            </a:fld>
            <a:endParaRPr lang="en-US"/>
          </a:p>
        </p:txBody>
      </p:sp>
    </p:spTree>
    <p:extLst>
      <p:ext uri="{BB962C8B-B14F-4D97-AF65-F5344CB8AC3E}">
        <p14:creationId xmlns:p14="http://schemas.microsoft.com/office/powerpoint/2010/main" val="55177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03277-93D6-0179-5C36-90438C7B16BF}"/>
              </a:ext>
            </a:extLst>
          </p:cNvPr>
          <p:cNvSpPr>
            <a:spLocks noGrp="1"/>
          </p:cNvSpPr>
          <p:nvPr>
            <p:ph type="ctrTitle"/>
          </p:nvPr>
        </p:nvSpPr>
        <p:spPr>
          <a:xfrm>
            <a:off x="1386865" y="818984"/>
            <a:ext cx="9731078" cy="2377963"/>
          </a:xfrm>
        </p:spPr>
        <p:txBody>
          <a:bodyPr>
            <a:normAutofit/>
          </a:bodyPr>
          <a:lstStyle/>
          <a:p>
            <a:pPr algn="r"/>
            <a:r>
              <a:rPr lang="en-US" sz="4800" dirty="0">
                <a:solidFill>
                  <a:srgbClr val="FFFFFF"/>
                </a:solidFill>
                <a:latin typeface="+mn-lt"/>
              </a:rPr>
              <a:t>G5 AMPAP - Airport Economics and Commercial Management </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9C2DC78-9B41-8B1C-FDE4-052B30FE59F9}"/>
              </a:ext>
            </a:extLst>
          </p:cNvPr>
          <p:cNvSpPr>
            <a:spLocks noGrp="1"/>
          </p:cNvSpPr>
          <p:nvPr>
            <p:ph type="subTitle" idx="1"/>
          </p:nvPr>
        </p:nvSpPr>
        <p:spPr>
          <a:xfrm>
            <a:off x="6252404" y="3899293"/>
            <a:ext cx="5244790" cy="2647635"/>
          </a:xfrm>
        </p:spPr>
        <p:txBody>
          <a:bodyPr>
            <a:normAutofit fontScale="92500" lnSpcReduction="20000"/>
          </a:bodyPr>
          <a:lstStyle/>
          <a:p>
            <a:pPr algn="r"/>
            <a:r>
              <a:rPr lang="en-US" dirty="0">
                <a:solidFill>
                  <a:srgbClr val="FFFFFF"/>
                </a:solidFill>
              </a:rPr>
              <a:t>John Italume</a:t>
            </a:r>
          </a:p>
          <a:p>
            <a:pPr algn="r"/>
            <a:r>
              <a:rPr lang="en-US" dirty="0">
                <a:solidFill>
                  <a:srgbClr val="FFFFFF"/>
                </a:solidFill>
              </a:rPr>
              <a:t>Claudio Madariaga</a:t>
            </a:r>
          </a:p>
          <a:p>
            <a:pPr algn="r"/>
            <a:r>
              <a:rPr lang="en-US" dirty="0">
                <a:solidFill>
                  <a:srgbClr val="FFFFFF"/>
                </a:solidFill>
              </a:rPr>
              <a:t>Funmilayo Olonisakin </a:t>
            </a:r>
          </a:p>
          <a:p>
            <a:pPr algn="r"/>
            <a:r>
              <a:rPr lang="en-US" dirty="0">
                <a:solidFill>
                  <a:srgbClr val="FFFFFF"/>
                </a:solidFill>
              </a:rPr>
              <a:t>Emily Phillipe</a:t>
            </a:r>
          </a:p>
          <a:p>
            <a:pPr algn="r"/>
            <a:r>
              <a:rPr lang="en-US" dirty="0">
                <a:solidFill>
                  <a:srgbClr val="FFFFFF"/>
                </a:solidFill>
              </a:rPr>
              <a:t>Geneva M. Turner</a:t>
            </a:r>
          </a:p>
          <a:p>
            <a:pPr algn="r"/>
            <a:endParaRPr lang="en-US" dirty="0">
              <a:solidFill>
                <a:srgbClr val="FFFFFF"/>
              </a:solidFill>
            </a:endParaRPr>
          </a:p>
          <a:p>
            <a:pPr algn="r"/>
            <a:r>
              <a:rPr lang="en-US" dirty="0">
                <a:solidFill>
                  <a:srgbClr val="FFFFFF"/>
                </a:solidFill>
              </a:rPr>
              <a:t>June 29, 2023</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576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91713044-F33E-3D88-5A70-529481575726}"/>
              </a:ext>
            </a:extLst>
          </p:cNvPr>
          <p:cNvSpPr>
            <a:spLocks noGrp="1"/>
          </p:cNvSpPr>
          <p:nvPr>
            <p:ph type="title"/>
          </p:nvPr>
        </p:nvSpPr>
        <p:spPr>
          <a:xfrm>
            <a:off x="529335" y="348865"/>
            <a:ext cx="11276585" cy="877729"/>
          </a:xfrm>
        </p:spPr>
        <p:txBody>
          <a:bodyPr anchor="ctr">
            <a:noAutofit/>
          </a:bodyPr>
          <a:lstStyle/>
          <a:p>
            <a:r>
              <a:rPr lang="en-GB" sz="2800" b="1" dirty="0">
                <a:solidFill>
                  <a:srgbClr val="FFFFFF"/>
                </a:solidFill>
                <a:latin typeface="+mn-lt"/>
              </a:rPr>
              <a:t>Changes in other course session topic areas</a:t>
            </a:r>
            <a:r>
              <a:rPr lang="en-GB" sz="2800" dirty="0">
                <a:solidFill>
                  <a:srgbClr val="FFFFFF"/>
                </a:solidFill>
                <a:latin typeface="+mn-lt"/>
              </a:rPr>
              <a:t> can either </a:t>
            </a:r>
            <a:r>
              <a:rPr lang="en-GB" sz="2800" b="1" dirty="0">
                <a:solidFill>
                  <a:srgbClr val="FFFFFF"/>
                </a:solidFill>
                <a:latin typeface="+mn-lt"/>
              </a:rPr>
              <a:t>further challenge </a:t>
            </a:r>
            <a:r>
              <a:rPr lang="en-GB" sz="2800" dirty="0">
                <a:solidFill>
                  <a:srgbClr val="FFFFFF"/>
                </a:solidFill>
                <a:latin typeface="+mn-lt"/>
              </a:rPr>
              <a:t>and/or create new opportunities to address user charge relations (cont.)</a:t>
            </a:r>
            <a:endParaRPr lang="en-NG" sz="2800" dirty="0">
              <a:solidFill>
                <a:srgbClr val="FFFFFF"/>
              </a:solidFill>
            </a:endParaRPr>
          </a:p>
        </p:txBody>
      </p:sp>
      <p:sp>
        <p:nvSpPr>
          <p:cNvPr id="3" name="Slide Number Placeholder 2">
            <a:extLst>
              <a:ext uri="{FF2B5EF4-FFF2-40B4-BE49-F238E27FC236}">
                <a16:creationId xmlns:a16="http://schemas.microsoft.com/office/drawing/2014/main" id="{5955A2F4-01B1-C7F3-008B-0B96E41823BA}"/>
              </a:ext>
            </a:extLst>
          </p:cNvPr>
          <p:cNvSpPr>
            <a:spLocks noGrp="1"/>
          </p:cNvSpPr>
          <p:nvPr>
            <p:ph type="sldNum" sz="quarter" idx="12"/>
          </p:nvPr>
        </p:nvSpPr>
        <p:spPr>
          <a:xfrm>
            <a:off x="11704320" y="6455664"/>
            <a:ext cx="448056" cy="365125"/>
          </a:xfrm>
        </p:spPr>
        <p:txBody>
          <a:bodyPr>
            <a:normAutofit/>
          </a:bodyPr>
          <a:lstStyle/>
          <a:p>
            <a:pPr>
              <a:spcAft>
                <a:spcPts val="600"/>
              </a:spcAft>
            </a:pPr>
            <a:fld id="{BF7BE9C6-5082-4C40-985C-85EA8432DBC8}" type="slidenum">
              <a:rPr lang="en-US" sz="1100">
                <a:solidFill>
                  <a:schemeClr val="tx1">
                    <a:lumMod val="50000"/>
                    <a:lumOff val="50000"/>
                  </a:schemeClr>
                </a:solidFill>
              </a:rPr>
              <a:pPr>
                <a:spcAft>
                  <a:spcPts val="600"/>
                </a:spcAft>
              </a:pPr>
              <a:t>10</a:t>
            </a:fld>
            <a:endParaRPr lang="en-US" sz="1100">
              <a:solidFill>
                <a:schemeClr val="tx1">
                  <a:lumMod val="50000"/>
                  <a:lumOff val="50000"/>
                </a:schemeClr>
              </a:solidFill>
            </a:endParaRPr>
          </a:p>
        </p:txBody>
      </p:sp>
      <p:graphicFrame>
        <p:nvGraphicFramePr>
          <p:cNvPr id="4" name="Content Placeholder 3">
            <a:extLst>
              <a:ext uri="{FF2B5EF4-FFF2-40B4-BE49-F238E27FC236}">
                <a16:creationId xmlns:a16="http://schemas.microsoft.com/office/drawing/2014/main" id="{2A7513A0-7E24-76F1-5123-6A59B2E123FD}"/>
              </a:ext>
            </a:extLst>
          </p:cNvPr>
          <p:cNvGraphicFramePr>
            <a:graphicFrameLocks noGrp="1"/>
          </p:cNvGraphicFramePr>
          <p:nvPr>
            <p:ph idx="1"/>
            <p:extLst>
              <p:ext uri="{D42A27DB-BD31-4B8C-83A1-F6EECF244321}">
                <p14:modId xmlns:p14="http://schemas.microsoft.com/office/powerpoint/2010/main" val="3936460107"/>
              </p:ext>
            </p:extLst>
          </p:nvPr>
        </p:nvGraphicFramePr>
        <p:xfrm>
          <a:off x="529335" y="2244097"/>
          <a:ext cx="11135361" cy="4192807"/>
        </p:xfrm>
        <a:graphic>
          <a:graphicData uri="http://schemas.openxmlformats.org/drawingml/2006/table">
            <a:tbl>
              <a:tblPr firstRow="1" firstCol="1" bandRow="1">
                <a:tableStyleId>{5C22544A-7EE6-4342-B048-85BDC9FD1C3A}</a:tableStyleId>
              </a:tblPr>
              <a:tblGrid>
                <a:gridCol w="1634745">
                  <a:extLst>
                    <a:ext uri="{9D8B030D-6E8A-4147-A177-3AD203B41FA5}">
                      <a16:colId xmlns:a16="http://schemas.microsoft.com/office/drawing/2014/main" val="1858319747"/>
                    </a:ext>
                  </a:extLst>
                </a:gridCol>
                <a:gridCol w="2903123">
                  <a:extLst>
                    <a:ext uri="{9D8B030D-6E8A-4147-A177-3AD203B41FA5}">
                      <a16:colId xmlns:a16="http://schemas.microsoft.com/office/drawing/2014/main" val="1441920896"/>
                    </a:ext>
                  </a:extLst>
                </a:gridCol>
                <a:gridCol w="3028473">
                  <a:extLst>
                    <a:ext uri="{9D8B030D-6E8A-4147-A177-3AD203B41FA5}">
                      <a16:colId xmlns:a16="http://schemas.microsoft.com/office/drawing/2014/main" val="2371727267"/>
                    </a:ext>
                  </a:extLst>
                </a:gridCol>
                <a:gridCol w="3569020">
                  <a:extLst>
                    <a:ext uri="{9D8B030D-6E8A-4147-A177-3AD203B41FA5}">
                      <a16:colId xmlns:a16="http://schemas.microsoft.com/office/drawing/2014/main" val="158560660"/>
                    </a:ext>
                  </a:extLst>
                </a:gridCol>
              </a:tblGrid>
              <a:tr h="187491">
                <a:tc>
                  <a:txBody>
                    <a:bodyPr/>
                    <a:lstStyle/>
                    <a:p>
                      <a:pPr>
                        <a:lnSpc>
                          <a:spcPct val="107000"/>
                        </a:lnSpc>
                        <a:spcAft>
                          <a:spcPts val="800"/>
                        </a:spcAft>
                      </a:pPr>
                      <a:r>
                        <a:rPr lang="en-US" sz="1200" kern="100">
                          <a:effectLst/>
                          <a:latin typeface="+mj-lt"/>
                        </a:rPr>
                        <a:t>COURSE SESSIONS</a:t>
                      </a:r>
                      <a:endParaRPr lang="en-NG" sz="1200" kern="100">
                        <a:effectLst/>
                        <a:latin typeface="+mj-lt"/>
                        <a:ea typeface="Calibri" panose="020F0502020204030204" pitchFamily="34" charset="0"/>
                        <a:cs typeface="Times New Roman" panose="02020603050405020304" pitchFamily="18" charset="0"/>
                      </a:endParaRPr>
                    </a:p>
                  </a:txBody>
                  <a:tcPr marL="33082" marR="33082" marT="0" marB="0"/>
                </a:tc>
                <a:tc>
                  <a:txBody>
                    <a:bodyPr/>
                    <a:lstStyle/>
                    <a:p>
                      <a:pPr>
                        <a:lnSpc>
                          <a:spcPct val="107000"/>
                        </a:lnSpc>
                        <a:spcAft>
                          <a:spcPts val="800"/>
                        </a:spcAft>
                      </a:pPr>
                      <a:r>
                        <a:rPr lang="en-US" sz="1200" kern="100">
                          <a:effectLst/>
                          <a:latin typeface="+mj-lt"/>
                        </a:rPr>
                        <a:t>DETAILS</a:t>
                      </a:r>
                      <a:endParaRPr lang="en-NG" sz="1200" kern="100">
                        <a:effectLst/>
                        <a:latin typeface="+mj-lt"/>
                        <a:ea typeface="Calibri" panose="020F0502020204030204" pitchFamily="34" charset="0"/>
                        <a:cs typeface="Times New Roman" panose="02020603050405020304" pitchFamily="18" charset="0"/>
                      </a:endParaRPr>
                    </a:p>
                  </a:txBody>
                  <a:tcPr marL="33082" marR="33082" marT="0" marB="0"/>
                </a:tc>
                <a:tc>
                  <a:txBody>
                    <a:bodyPr/>
                    <a:lstStyle/>
                    <a:p>
                      <a:pPr>
                        <a:lnSpc>
                          <a:spcPct val="107000"/>
                        </a:lnSpc>
                        <a:spcAft>
                          <a:spcPts val="800"/>
                        </a:spcAft>
                      </a:pPr>
                      <a:r>
                        <a:rPr lang="en-US" sz="1200" kern="100">
                          <a:effectLst/>
                          <a:latin typeface="+mj-lt"/>
                        </a:rPr>
                        <a:t>CHANGES</a:t>
                      </a:r>
                      <a:endParaRPr lang="en-NG" sz="1200" kern="100">
                        <a:effectLst/>
                        <a:latin typeface="+mj-lt"/>
                        <a:ea typeface="Calibri" panose="020F0502020204030204" pitchFamily="34" charset="0"/>
                        <a:cs typeface="Times New Roman" panose="02020603050405020304" pitchFamily="18" charset="0"/>
                      </a:endParaRPr>
                    </a:p>
                  </a:txBody>
                  <a:tcPr marL="33082" marR="33082" marT="0" marB="0"/>
                </a:tc>
                <a:tc>
                  <a:txBody>
                    <a:bodyPr/>
                    <a:lstStyle/>
                    <a:p>
                      <a:pPr>
                        <a:lnSpc>
                          <a:spcPct val="107000"/>
                        </a:lnSpc>
                        <a:spcAft>
                          <a:spcPts val="800"/>
                        </a:spcAft>
                      </a:pPr>
                      <a:r>
                        <a:rPr lang="en-US" sz="1200" kern="100">
                          <a:effectLst/>
                          <a:latin typeface="+mj-lt"/>
                        </a:rPr>
                        <a:t>NEW OPPORTUNITIES</a:t>
                      </a:r>
                      <a:endParaRPr lang="en-NG" sz="1200" kern="100">
                        <a:effectLst/>
                        <a:latin typeface="+mj-lt"/>
                        <a:ea typeface="Calibri" panose="020F0502020204030204" pitchFamily="34" charset="0"/>
                        <a:cs typeface="Times New Roman" panose="02020603050405020304" pitchFamily="18" charset="0"/>
                      </a:endParaRPr>
                    </a:p>
                  </a:txBody>
                  <a:tcPr marL="33082" marR="33082" marT="0" marB="0"/>
                </a:tc>
                <a:extLst>
                  <a:ext uri="{0D108BD9-81ED-4DB2-BD59-A6C34878D82A}">
                    <a16:rowId xmlns:a16="http://schemas.microsoft.com/office/drawing/2014/main" val="1466292670"/>
                  </a:ext>
                </a:extLst>
              </a:tr>
              <a:tr h="698801">
                <a:tc>
                  <a:txBody>
                    <a:bodyPr/>
                    <a:lstStyle/>
                    <a:p>
                      <a:pPr>
                        <a:lnSpc>
                          <a:spcPct val="107000"/>
                        </a:lnSpc>
                        <a:spcAft>
                          <a:spcPts val="800"/>
                        </a:spcAft>
                      </a:pPr>
                      <a:r>
                        <a:rPr lang="en-US" sz="1400" kern="100" dirty="0">
                          <a:solidFill>
                            <a:schemeClr val="tx1"/>
                          </a:solidFill>
                          <a:effectLst/>
                          <a:latin typeface="+mj-lt"/>
                        </a:rPr>
                        <a:t>Airline business</a:t>
                      </a:r>
                      <a:endParaRPr lang="en-NG" sz="1400" kern="100" dirty="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dirty="0">
                          <a:solidFill>
                            <a:schemeClr val="tx1"/>
                          </a:solidFill>
                          <a:effectLst/>
                          <a:latin typeface="+mj-lt"/>
                        </a:rPr>
                        <a:t>This involves revenue and cost of operations of the Airlines. </a:t>
                      </a:r>
                      <a:endParaRPr lang="en-NG" sz="1200" kern="100" dirty="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a:solidFill>
                            <a:schemeClr val="tx1"/>
                          </a:solidFill>
                          <a:effectLst/>
                          <a:latin typeface="+mj-lt"/>
                        </a:rPr>
                        <a:t>A review of the rates on aeronautical revenue alongside government regulations may impact on the operations of the Airlines.</a:t>
                      </a:r>
                      <a:endParaRPr lang="en-NG" sz="1200" kern="100">
                        <a:solidFill>
                          <a:schemeClr val="tx1"/>
                        </a:solidFill>
                        <a:effectLst/>
                        <a:latin typeface="+mj-lt"/>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a:solidFill>
                            <a:schemeClr val="tx1"/>
                          </a:solidFill>
                          <a:effectLst/>
                          <a:latin typeface="+mj-lt"/>
                        </a:rPr>
                        <a:t>This may stimulate new business ideas by the airlines as well as merger of somes airlines to enhance their services.</a:t>
                      </a:r>
                      <a:endParaRPr lang="en-NG" sz="1200" kern="100">
                        <a:solidFill>
                          <a:schemeClr val="tx1"/>
                        </a:solidFill>
                        <a:effectLst/>
                        <a:latin typeface="+mj-lt"/>
                      </a:endParaRPr>
                    </a:p>
                  </a:txBody>
                  <a:tcPr marL="33082" marR="33082" marT="0" marB="0">
                    <a:solidFill>
                      <a:schemeClr val="accent3">
                        <a:lumMod val="20000"/>
                        <a:lumOff val="80000"/>
                      </a:schemeClr>
                    </a:solidFill>
                  </a:tcPr>
                </a:tc>
                <a:extLst>
                  <a:ext uri="{0D108BD9-81ED-4DB2-BD59-A6C34878D82A}">
                    <a16:rowId xmlns:a16="http://schemas.microsoft.com/office/drawing/2014/main" val="2427494815"/>
                  </a:ext>
                </a:extLst>
              </a:tr>
              <a:tr h="869238">
                <a:tc>
                  <a:txBody>
                    <a:bodyPr/>
                    <a:lstStyle/>
                    <a:p>
                      <a:pPr>
                        <a:lnSpc>
                          <a:spcPct val="107000"/>
                        </a:lnSpc>
                        <a:spcAft>
                          <a:spcPts val="800"/>
                        </a:spcAft>
                      </a:pPr>
                      <a:r>
                        <a:rPr lang="en-US" sz="1400" kern="100" dirty="0">
                          <a:solidFill>
                            <a:schemeClr val="tx1"/>
                          </a:solidFill>
                          <a:effectLst/>
                          <a:latin typeface="+mj-lt"/>
                        </a:rPr>
                        <a:t>Airport Economics</a:t>
                      </a:r>
                      <a:endParaRPr lang="en-NG" sz="1400" kern="100" dirty="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dirty="0">
                          <a:solidFill>
                            <a:schemeClr val="tx1"/>
                          </a:solidFill>
                          <a:effectLst/>
                          <a:latin typeface="+mj-lt"/>
                        </a:rPr>
                        <a:t>This addresses the financing, demand analyses, ownership models and socio-economic impact of the Airport on Air transport business.</a:t>
                      </a:r>
                      <a:endParaRPr lang="en-NG" sz="1200" kern="100" dirty="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a:solidFill>
                            <a:schemeClr val="tx1"/>
                          </a:solidFill>
                          <a:effectLst/>
                          <a:latin typeface="+mj-lt"/>
                        </a:rPr>
                        <a:t>Policy changes may affect the efficiency of the Airport. This may be a change in the ownership structure of the Airport.</a:t>
                      </a:r>
                      <a:endParaRPr lang="en-NG" sz="1200" kern="10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a:solidFill>
                            <a:schemeClr val="tx1"/>
                          </a:solidFill>
                          <a:effectLst/>
                          <a:latin typeface="+mj-lt"/>
                        </a:rPr>
                        <a:t>This may lead to improved benchmarking and goal setting for the Airport which enhances the efficiency in the operations of the Airport.</a:t>
                      </a:r>
                      <a:endParaRPr lang="en-NG" sz="1200" kern="10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extLst>
                  <a:ext uri="{0D108BD9-81ED-4DB2-BD59-A6C34878D82A}">
                    <a16:rowId xmlns:a16="http://schemas.microsoft.com/office/drawing/2014/main" val="2150826575"/>
                  </a:ext>
                </a:extLst>
              </a:tr>
              <a:tr h="869238">
                <a:tc>
                  <a:txBody>
                    <a:bodyPr/>
                    <a:lstStyle/>
                    <a:p>
                      <a:pPr>
                        <a:lnSpc>
                          <a:spcPct val="107000"/>
                        </a:lnSpc>
                        <a:spcAft>
                          <a:spcPts val="800"/>
                        </a:spcAft>
                      </a:pPr>
                      <a:r>
                        <a:rPr lang="en-US" sz="1400" kern="100" dirty="0">
                          <a:solidFill>
                            <a:schemeClr val="tx1"/>
                          </a:solidFill>
                          <a:effectLst/>
                          <a:latin typeface="+mj-lt"/>
                        </a:rPr>
                        <a:t>Airport Commercial development</a:t>
                      </a:r>
                      <a:endParaRPr lang="en-NG" sz="1400" kern="100" dirty="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a:solidFill>
                            <a:schemeClr val="tx1"/>
                          </a:solidFill>
                          <a:effectLst/>
                          <a:latin typeface="+mj-lt"/>
                        </a:rPr>
                        <a:t>This involves strategies and programs that enhances the development of the Airport. It mostly aids the total hauling of the Airport system.</a:t>
                      </a:r>
                      <a:endParaRPr lang="en-NG" sz="1200" kern="10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a:solidFill>
                            <a:schemeClr val="tx1"/>
                          </a:solidFill>
                          <a:effectLst/>
                          <a:latin typeface="+mj-lt"/>
                        </a:rPr>
                        <a:t>A review of the rates and retail business in the Airport can futher impact on the non-aeronautical charges of the Airport.</a:t>
                      </a:r>
                      <a:endParaRPr lang="en-NG" sz="1200" kern="10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a:solidFill>
                            <a:schemeClr val="tx1"/>
                          </a:solidFill>
                          <a:effectLst/>
                          <a:latin typeface="+mj-lt"/>
                        </a:rPr>
                        <a:t>This can stimulate effective partnership with various stakeholders so as to improve service delivery. It may also bring about land development for future contract negotiations.</a:t>
                      </a:r>
                      <a:endParaRPr lang="en-NG" sz="1200" kern="10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extLst>
                  <a:ext uri="{0D108BD9-81ED-4DB2-BD59-A6C34878D82A}">
                    <a16:rowId xmlns:a16="http://schemas.microsoft.com/office/drawing/2014/main" val="959389816"/>
                  </a:ext>
                </a:extLst>
              </a:tr>
              <a:tr h="869238">
                <a:tc>
                  <a:txBody>
                    <a:bodyPr/>
                    <a:lstStyle/>
                    <a:p>
                      <a:pPr>
                        <a:lnSpc>
                          <a:spcPct val="107000"/>
                        </a:lnSpc>
                        <a:spcAft>
                          <a:spcPts val="800"/>
                        </a:spcAft>
                      </a:pPr>
                      <a:r>
                        <a:rPr lang="en-US" sz="1400" kern="100" dirty="0">
                          <a:solidFill>
                            <a:schemeClr val="tx1"/>
                          </a:solidFill>
                          <a:effectLst/>
                          <a:latin typeface="+mj-lt"/>
                        </a:rPr>
                        <a:t>Customer experience management</a:t>
                      </a:r>
                      <a:endParaRPr lang="en-NG" sz="1400" kern="100" dirty="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a:solidFill>
                            <a:schemeClr val="tx1"/>
                          </a:solidFill>
                          <a:effectLst/>
                          <a:latin typeface="+mj-lt"/>
                        </a:rPr>
                        <a:t>This includes a sum total of the interactions of the passengers at the Airport. This must align with the needs and expectations of the customers.</a:t>
                      </a:r>
                      <a:endParaRPr lang="en-NG" sz="1200" kern="10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a:solidFill>
                            <a:schemeClr val="tx1"/>
                          </a:solidFill>
                          <a:effectLst/>
                          <a:latin typeface="+mj-lt"/>
                        </a:rPr>
                        <a:t>The critical components of the passenger experience is safety; a change in this and other social interactions may have an impact on the Customer experience. </a:t>
                      </a:r>
                      <a:endParaRPr lang="en-NG" sz="1200" kern="10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a:solidFill>
                            <a:schemeClr val="tx1"/>
                          </a:solidFill>
                          <a:effectLst/>
                          <a:latin typeface="+mj-lt"/>
                        </a:rPr>
                        <a:t>This can bring about development through effective employee engagement thereby sustaining positive programs.</a:t>
                      </a:r>
                      <a:endParaRPr lang="en-NG" sz="1200" kern="10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extLst>
                  <a:ext uri="{0D108BD9-81ED-4DB2-BD59-A6C34878D82A}">
                    <a16:rowId xmlns:a16="http://schemas.microsoft.com/office/drawing/2014/main" val="276617121"/>
                  </a:ext>
                </a:extLst>
              </a:tr>
              <a:tr h="698801">
                <a:tc>
                  <a:txBody>
                    <a:bodyPr/>
                    <a:lstStyle/>
                    <a:p>
                      <a:pPr>
                        <a:lnSpc>
                          <a:spcPct val="107000"/>
                        </a:lnSpc>
                        <a:spcAft>
                          <a:spcPts val="800"/>
                        </a:spcAft>
                      </a:pPr>
                      <a:r>
                        <a:rPr lang="en-US" sz="1400" kern="100" dirty="0">
                          <a:solidFill>
                            <a:schemeClr val="tx1"/>
                          </a:solidFill>
                          <a:effectLst/>
                          <a:latin typeface="+mj-lt"/>
                        </a:rPr>
                        <a:t>Airport Facilitation</a:t>
                      </a:r>
                      <a:endParaRPr lang="en-NG" sz="1400" kern="100" dirty="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a:solidFill>
                            <a:schemeClr val="tx1"/>
                          </a:solidFill>
                          <a:effectLst/>
                          <a:latin typeface="+mj-lt"/>
                        </a:rPr>
                        <a:t>This involves the management of complex processes and the flows of business operations in the Airport.</a:t>
                      </a:r>
                      <a:endParaRPr lang="en-NG" sz="1200" kern="10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a:solidFill>
                            <a:schemeClr val="tx1"/>
                          </a:solidFill>
                          <a:effectLst/>
                          <a:latin typeface="+mj-lt"/>
                        </a:rPr>
                        <a:t>A review of the flows in operations may stimulate changes in user charges which may reflect improvement in revenue or processes.</a:t>
                      </a:r>
                      <a:endParaRPr lang="en-NG" sz="1200" kern="10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tc>
                  <a:txBody>
                    <a:bodyPr/>
                    <a:lstStyle/>
                    <a:p>
                      <a:pPr>
                        <a:lnSpc>
                          <a:spcPct val="107000"/>
                        </a:lnSpc>
                        <a:spcAft>
                          <a:spcPts val="800"/>
                        </a:spcAft>
                      </a:pPr>
                      <a:r>
                        <a:rPr lang="en-US" sz="1200" kern="100" dirty="0">
                          <a:solidFill>
                            <a:schemeClr val="tx1"/>
                          </a:solidFill>
                          <a:effectLst/>
                          <a:latin typeface="+mj-lt"/>
                        </a:rPr>
                        <a:t>Changes in Airport facilitation may lead to sustainability of technological advancement due to modern realities.</a:t>
                      </a:r>
                      <a:endParaRPr lang="en-NG" sz="1200" kern="100" dirty="0">
                        <a:solidFill>
                          <a:schemeClr val="tx1"/>
                        </a:solidFill>
                        <a:effectLst/>
                        <a:latin typeface="+mj-lt"/>
                        <a:ea typeface="Calibri" panose="020F0502020204030204" pitchFamily="34" charset="0"/>
                        <a:cs typeface="Times New Roman" panose="02020603050405020304" pitchFamily="18" charset="0"/>
                      </a:endParaRPr>
                    </a:p>
                  </a:txBody>
                  <a:tcPr marL="33082" marR="33082" marT="0" marB="0">
                    <a:solidFill>
                      <a:schemeClr val="accent3">
                        <a:lumMod val="20000"/>
                        <a:lumOff val="80000"/>
                      </a:schemeClr>
                    </a:solidFill>
                  </a:tcPr>
                </a:tc>
                <a:extLst>
                  <a:ext uri="{0D108BD9-81ED-4DB2-BD59-A6C34878D82A}">
                    <a16:rowId xmlns:a16="http://schemas.microsoft.com/office/drawing/2014/main" val="1846215556"/>
                  </a:ext>
                </a:extLst>
              </a:tr>
            </a:tbl>
          </a:graphicData>
        </a:graphic>
      </p:graphicFrame>
    </p:spTree>
    <p:extLst>
      <p:ext uri="{BB962C8B-B14F-4D97-AF65-F5344CB8AC3E}">
        <p14:creationId xmlns:p14="http://schemas.microsoft.com/office/powerpoint/2010/main" val="419297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3F1E5-3EA2-2DA4-A799-B204A52086BF}"/>
              </a:ext>
            </a:extLst>
          </p:cNvPr>
          <p:cNvSpPr>
            <a:spLocks noGrp="1"/>
          </p:cNvSpPr>
          <p:nvPr>
            <p:ph type="title"/>
          </p:nvPr>
        </p:nvSpPr>
        <p:spPr>
          <a:xfrm>
            <a:off x="538481" y="294538"/>
            <a:ext cx="10729070" cy="1033669"/>
          </a:xfrm>
        </p:spPr>
        <p:txBody>
          <a:bodyPr>
            <a:normAutofit/>
          </a:bodyPr>
          <a:lstStyle/>
          <a:p>
            <a:r>
              <a:rPr lang="en-US" sz="2800" b="1" dirty="0">
                <a:solidFill>
                  <a:srgbClr val="FFFFFF"/>
                </a:solidFill>
                <a:latin typeface="+mn-lt"/>
              </a:rPr>
              <a:t>Conclusions</a:t>
            </a:r>
          </a:p>
        </p:txBody>
      </p:sp>
      <p:pic>
        <p:nvPicPr>
          <p:cNvPr id="5" name="Content Placeholder 4">
            <a:extLst>
              <a:ext uri="{FF2B5EF4-FFF2-40B4-BE49-F238E27FC236}">
                <a16:creationId xmlns:a16="http://schemas.microsoft.com/office/drawing/2014/main" id="{446091B4-5B67-408A-9E63-41AEFF5EC03D}"/>
              </a:ext>
            </a:extLst>
          </p:cNvPr>
          <p:cNvPicPr>
            <a:picLocks noGrp="1" noChangeAspect="1"/>
          </p:cNvPicPr>
          <p:nvPr>
            <p:ph idx="1"/>
          </p:nvPr>
        </p:nvPicPr>
        <p:blipFill>
          <a:blip r:embed="rId2"/>
          <a:stretch>
            <a:fillRect/>
          </a:stretch>
        </p:blipFill>
        <p:spPr>
          <a:xfrm>
            <a:off x="405154" y="1557257"/>
            <a:ext cx="6230121" cy="3007231"/>
          </a:xfrm>
          <a:prstGeom prst="rect">
            <a:avLst/>
          </a:prstGeom>
        </p:spPr>
      </p:pic>
      <p:sp>
        <p:nvSpPr>
          <p:cNvPr id="4" name="Slide Number Placeholder 3">
            <a:extLst>
              <a:ext uri="{FF2B5EF4-FFF2-40B4-BE49-F238E27FC236}">
                <a16:creationId xmlns:a16="http://schemas.microsoft.com/office/drawing/2014/main" id="{37AED5A6-ECE9-B7B5-9E09-6A97E29D4172}"/>
              </a:ext>
            </a:extLst>
          </p:cNvPr>
          <p:cNvSpPr>
            <a:spLocks noGrp="1"/>
          </p:cNvSpPr>
          <p:nvPr>
            <p:ph type="sldNum" sz="quarter" idx="12"/>
          </p:nvPr>
        </p:nvSpPr>
        <p:spPr>
          <a:xfrm>
            <a:off x="11704320" y="6455431"/>
            <a:ext cx="445913" cy="365125"/>
          </a:xfrm>
        </p:spPr>
        <p:txBody>
          <a:bodyPr>
            <a:normAutofit/>
          </a:bodyPr>
          <a:lstStyle/>
          <a:p>
            <a:pPr>
              <a:spcAft>
                <a:spcPts val="600"/>
              </a:spcAft>
            </a:pPr>
            <a:fld id="{BF7BE9C6-5082-4C40-985C-85EA8432DBC8}" type="slidenum">
              <a:rPr lang="en-US" sz="110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pic>
        <p:nvPicPr>
          <p:cNvPr id="6" name="Picture 5">
            <a:extLst>
              <a:ext uri="{FF2B5EF4-FFF2-40B4-BE49-F238E27FC236}">
                <a16:creationId xmlns:a16="http://schemas.microsoft.com/office/drawing/2014/main" id="{A09180CF-896E-4259-9522-5E30231CF2FF}"/>
              </a:ext>
            </a:extLst>
          </p:cNvPr>
          <p:cNvPicPr>
            <a:picLocks noChangeAspect="1"/>
          </p:cNvPicPr>
          <p:nvPr/>
        </p:nvPicPr>
        <p:blipFill>
          <a:blip r:embed="rId3"/>
          <a:stretch>
            <a:fillRect/>
          </a:stretch>
        </p:blipFill>
        <p:spPr>
          <a:xfrm>
            <a:off x="177378" y="4256937"/>
            <a:ext cx="6457897" cy="2554772"/>
          </a:xfrm>
          <a:prstGeom prst="rect">
            <a:avLst/>
          </a:prstGeom>
        </p:spPr>
      </p:pic>
      <p:sp>
        <p:nvSpPr>
          <p:cNvPr id="10" name="TextBox 9">
            <a:extLst>
              <a:ext uri="{FF2B5EF4-FFF2-40B4-BE49-F238E27FC236}">
                <a16:creationId xmlns:a16="http://schemas.microsoft.com/office/drawing/2014/main" id="{6EEC41C0-A595-4266-87A3-CFCA1BD8C9DD}"/>
              </a:ext>
            </a:extLst>
          </p:cNvPr>
          <p:cNvSpPr txBox="1"/>
          <p:nvPr/>
        </p:nvSpPr>
        <p:spPr>
          <a:xfrm>
            <a:off x="6812653" y="2173779"/>
            <a:ext cx="5215342" cy="4131900"/>
          </a:xfrm>
          <a:prstGeom prst="rect">
            <a:avLst/>
          </a:prstGeom>
          <a:noFill/>
        </p:spPr>
        <p:txBody>
          <a:bodyPr wrap="square" rtlCol="0">
            <a:spAutoFit/>
          </a:bodyPr>
          <a:lstStyle/>
          <a:p>
            <a:endParaRPr lang="en-US" sz="1050" dirty="0">
              <a:latin typeface="+mj-lt"/>
            </a:endParaRPr>
          </a:p>
          <a:p>
            <a:r>
              <a:rPr lang="en-US" dirty="0">
                <a:latin typeface="+mj-lt"/>
              </a:rPr>
              <a:t>After observing the current </a:t>
            </a:r>
            <a:r>
              <a:rPr lang="en-US" b="1" dirty="0">
                <a:latin typeface="+mj-lt"/>
              </a:rPr>
              <a:t>user-charge positions, </a:t>
            </a:r>
            <a:r>
              <a:rPr lang="en-US" dirty="0">
                <a:latin typeface="+mj-lt"/>
              </a:rPr>
              <a:t>challenges, and the forces of change that may apply pressure over the Airports and Airlines relationship may consider the revenue potentials in the future will not be same as we operate today. </a:t>
            </a:r>
          </a:p>
          <a:p>
            <a:endParaRPr lang="en-US" dirty="0">
              <a:latin typeface="+mj-lt"/>
            </a:endParaRPr>
          </a:p>
          <a:p>
            <a:r>
              <a:rPr lang="en-US" dirty="0">
                <a:latin typeface="+mj-lt"/>
              </a:rPr>
              <a:t>Airports, Airlines, and Stakeholders will face many challenges as the industry continues to grow. All </a:t>
            </a:r>
            <a:r>
              <a:rPr lang="en-US" b="1" dirty="0">
                <a:latin typeface="+mj-lt"/>
              </a:rPr>
              <a:t>agencies needs to partner together to systemically approach the issues, identify efficiencies, and find available funding sources </a:t>
            </a:r>
            <a:r>
              <a:rPr lang="en-US" dirty="0">
                <a:latin typeface="+mj-lt"/>
              </a:rPr>
              <a:t>to best serve the traveling public.</a:t>
            </a:r>
          </a:p>
          <a:p>
            <a:endParaRPr lang="en-US" dirty="0">
              <a:latin typeface="+mj-lt"/>
            </a:endParaRPr>
          </a:p>
          <a:p>
            <a:r>
              <a:rPr lang="en-US" dirty="0">
                <a:latin typeface="+mj-lt"/>
              </a:rPr>
              <a:t> </a:t>
            </a:r>
          </a:p>
        </p:txBody>
      </p:sp>
      <p:sp>
        <p:nvSpPr>
          <p:cNvPr id="12" name="TextBox 11">
            <a:extLst>
              <a:ext uri="{FF2B5EF4-FFF2-40B4-BE49-F238E27FC236}">
                <a16:creationId xmlns:a16="http://schemas.microsoft.com/office/drawing/2014/main" id="{E96008DD-CF47-45EC-BAED-CA3B3F3128F4}"/>
              </a:ext>
            </a:extLst>
          </p:cNvPr>
          <p:cNvSpPr txBox="1"/>
          <p:nvPr/>
        </p:nvSpPr>
        <p:spPr>
          <a:xfrm>
            <a:off x="4273885" y="4113303"/>
            <a:ext cx="2954215" cy="215444"/>
          </a:xfrm>
          <a:prstGeom prst="rect">
            <a:avLst/>
          </a:prstGeom>
          <a:noFill/>
        </p:spPr>
        <p:txBody>
          <a:bodyPr wrap="square" rtlCol="0">
            <a:spAutoFit/>
          </a:bodyPr>
          <a:lstStyle/>
          <a:p>
            <a:r>
              <a:rPr lang="en-US" sz="800" dirty="0"/>
              <a:t>ACI, 2023 US Airport Infrastructure Needs Report</a:t>
            </a:r>
          </a:p>
        </p:txBody>
      </p:sp>
    </p:spTree>
    <p:extLst>
      <p:ext uri="{BB962C8B-B14F-4D97-AF65-F5344CB8AC3E}">
        <p14:creationId xmlns:p14="http://schemas.microsoft.com/office/powerpoint/2010/main" val="273140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289D633-90AA-9BCB-904F-CDB2BD8062D9}"/>
              </a:ext>
            </a:extLst>
          </p:cNvPr>
          <p:cNvSpPr txBox="1"/>
          <p:nvPr/>
        </p:nvSpPr>
        <p:spPr>
          <a:xfrm>
            <a:off x="1127208" y="857251"/>
            <a:ext cx="4747280" cy="30980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dirty="0">
                <a:solidFill>
                  <a:srgbClr val="FFFFFF"/>
                </a:solidFill>
                <a:latin typeface="+mj-lt"/>
                <a:ea typeface="+mj-ea"/>
                <a:cs typeface="+mj-cs"/>
              </a:rPr>
              <a:t>Thank you</a:t>
            </a:r>
          </a:p>
        </p:txBody>
      </p:sp>
      <p:sp>
        <p:nvSpPr>
          <p:cNvPr id="20" name="Rectangle 19">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489C0DE-39F6-9BA1-2D27-87C9B272B043}"/>
              </a:ext>
            </a:extLst>
          </p:cNvPr>
          <p:cNvSpPr>
            <a:spLocks noGrp="1"/>
          </p:cNvSpPr>
          <p:nvPr>
            <p:ph type="sldNum" sz="quarter" idx="12"/>
          </p:nvPr>
        </p:nvSpPr>
        <p:spPr>
          <a:xfrm>
            <a:off x="11704320" y="6451600"/>
            <a:ext cx="444500" cy="365125"/>
          </a:xfrm>
        </p:spPr>
        <p:txBody>
          <a:bodyPr vert="horz" lIns="91440" tIns="45720" rIns="91440" bIns="45720" rtlCol="0" anchor="ctr">
            <a:normAutofit/>
          </a:bodyPr>
          <a:lstStyle/>
          <a:p>
            <a:pPr>
              <a:spcAft>
                <a:spcPts val="600"/>
              </a:spcAft>
            </a:pPr>
            <a:fld id="{BF7BE9C6-5082-4C40-985C-85EA8432DBC8}" type="slidenum">
              <a:rPr lang="en-US" sz="1100">
                <a:solidFill>
                  <a:srgbClr val="FFFFFF"/>
                </a:solidFill>
              </a:rPr>
              <a:pPr>
                <a:spcAft>
                  <a:spcPts val="600"/>
                </a:spcAft>
              </a:pPr>
              <a:t>12</a:t>
            </a:fld>
            <a:endParaRPr lang="en-US" sz="1100">
              <a:solidFill>
                <a:srgbClr val="FFFFFF"/>
              </a:solidFill>
            </a:endParaRPr>
          </a:p>
        </p:txBody>
      </p:sp>
      <p:pic>
        <p:nvPicPr>
          <p:cNvPr id="9" name="Picture 8">
            <a:extLst>
              <a:ext uri="{FF2B5EF4-FFF2-40B4-BE49-F238E27FC236}">
                <a16:creationId xmlns:a16="http://schemas.microsoft.com/office/drawing/2014/main" id="{C7D8F883-BF97-4147-8549-591F686B873E}"/>
              </a:ext>
            </a:extLst>
          </p:cNvPr>
          <p:cNvPicPr>
            <a:picLocks noChangeAspect="1"/>
          </p:cNvPicPr>
          <p:nvPr/>
        </p:nvPicPr>
        <p:blipFill>
          <a:blip r:embed="rId2"/>
          <a:stretch>
            <a:fillRect/>
          </a:stretch>
        </p:blipFill>
        <p:spPr>
          <a:xfrm>
            <a:off x="5877788" y="1062544"/>
            <a:ext cx="5559210" cy="47794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3792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AF23787-BDFF-4305-C97B-3705025D3049}"/>
              </a:ext>
            </a:extLst>
          </p:cNvPr>
          <p:cNvSpPr>
            <a:spLocks noGrp="1"/>
          </p:cNvSpPr>
          <p:nvPr>
            <p:ph type="title"/>
          </p:nvPr>
        </p:nvSpPr>
        <p:spPr>
          <a:xfrm>
            <a:off x="466722" y="586855"/>
            <a:ext cx="2798992" cy="3387497"/>
          </a:xfrm>
        </p:spPr>
        <p:txBody>
          <a:bodyPr anchor="b">
            <a:normAutofit/>
          </a:bodyPr>
          <a:lstStyle/>
          <a:p>
            <a:pPr algn="r"/>
            <a:r>
              <a:rPr lang="en-US" sz="4000" dirty="0">
                <a:solidFill>
                  <a:srgbClr val="FFFFFF"/>
                </a:solidFill>
                <a:latin typeface="+mn-lt"/>
              </a:rPr>
              <a:t>Problem Statement</a:t>
            </a:r>
          </a:p>
        </p:txBody>
      </p:sp>
      <p:sp>
        <p:nvSpPr>
          <p:cNvPr id="5" name="Content Placeholder 4">
            <a:extLst>
              <a:ext uri="{FF2B5EF4-FFF2-40B4-BE49-F238E27FC236}">
                <a16:creationId xmlns:a16="http://schemas.microsoft.com/office/drawing/2014/main" id="{DF221D1A-E409-85AC-1BD2-4359A34B158B}"/>
              </a:ext>
            </a:extLst>
          </p:cNvPr>
          <p:cNvSpPr>
            <a:spLocks noGrp="1"/>
          </p:cNvSpPr>
          <p:nvPr>
            <p:ph idx="1"/>
          </p:nvPr>
        </p:nvSpPr>
        <p:spPr>
          <a:xfrm>
            <a:off x="4273421" y="649480"/>
            <a:ext cx="7092186" cy="5546047"/>
          </a:xfrm>
        </p:spPr>
        <p:txBody>
          <a:bodyPr anchor="ctr">
            <a:normAutofit/>
          </a:bodyPr>
          <a:lstStyle/>
          <a:p>
            <a:pPr marL="0" indent="0">
              <a:buNone/>
            </a:pPr>
            <a:r>
              <a:rPr lang="en-GB" b="0" i="0" u="none" strike="noStrike" baseline="0" dirty="0"/>
              <a:t>Commercial aspects of civil aviation face </a:t>
            </a:r>
            <a:r>
              <a:rPr lang="en-GB" b="1" i="0" u="none" strike="noStrike" baseline="0" dirty="0"/>
              <a:t>many economic challenges</a:t>
            </a:r>
            <a:r>
              <a:rPr lang="en-GB" b="0" i="0" u="none" strike="noStrike" baseline="0" dirty="0"/>
              <a:t>, one of which is the </a:t>
            </a:r>
            <a:r>
              <a:rPr lang="en-GB" b="1" i="0" u="none" strike="noStrike" baseline="0" dirty="0"/>
              <a:t>financial relationship between airlines and airports </a:t>
            </a:r>
            <a:r>
              <a:rPr lang="en-GB" b="0" i="0" u="none" strike="noStrike" baseline="0" dirty="0"/>
              <a:t>related to </a:t>
            </a:r>
            <a:r>
              <a:rPr lang="en-GB" b="1" i="0" u="none" strike="noStrike" baseline="0" dirty="0"/>
              <a:t>delivery of current services </a:t>
            </a:r>
            <a:r>
              <a:rPr lang="en-GB" b="0" i="0" u="none" strike="noStrike" baseline="0" dirty="0"/>
              <a:t>and </a:t>
            </a:r>
            <a:r>
              <a:rPr lang="en-GB" b="1" i="0" u="none" strike="noStrike" baseline="0" dirty="0"/>
              <a:t>preparation for </a:t>
            </a:r>
            <a:r>
              <a:rPr lang="en-GB" b="1" i="0" u="none" strike="noStrike" baseline="0" dirty="0">
                <a:latin typeface="+mj-lt"/>
              </a:rPr>
              <a:t>future</a:t>
            </a:r>
            <a:r>
              <a:rPr lang="en-GB" b="1" i="0" u="none" strike="noStrike" baseline="0" dirty="0"/>
              <a:t> capacity and service level enhancements</a:t>
            </a:r>
            <a:r>
              <a:rPr lang="en-GB" b="0" i="0" u="none" strike="noStrike" baseline="0" dirty="0">
                <a:latin typeface="+mj-lt"/>
              </a:rPr>
              <a:t>. </a:t>
            </a:r>
            <a:endParaRPr lang="en-US" dirty="0">
              <a:latin typeface="+mj-lt"/>
            </a:endParaRPr>
          </a:p>
        </p:txBody>
      </p:sp>
      <p:sp>
        <p:nvSpPr>
          <p:cNvPr id="2" name="Slide Number Placeholder 1">
            <a:extLst>
              <a:ext uri="{FF2B5EF4-FFF2-40B4-BE49-F238E27FC236}">
                <a16:creationId xmlns:a16="http://schemas.microsoft.com/office/drawing/2014/main" id="{CFDF5864-F858-C76A-488F-778CCA2F3345}"/>
              </a:ext>
            </a:extLst>
          </p:cNvPr>
          <p:cNvSpPr>
            <a:spLocks noGrp="1"/>
          </p:cNvSpPr>
          <p:nvPr>
            <p:ph type="sldNum" sz="quarter" idx="12"/>
          </p:nvPr>
        </p:nvSpPr>
        <p:spPr/>
        <p:txBody>
          <a:bodyPr/>
          <a:lstStyle/>
          <a:p>
            <a:fld id="{BF7BE9C6-5082-4C40-985C-85EA8432DBC8}" type="slidenum">
              <a:rPr lang="en-US" smtClean="0"/>
              <a:t>2</a:t>
            </a:fld>
            <a:endParaRPr lang="en-US"/>
          </a:p>
        </p:txBody>
      </p:sp>
    </p:spTree>
    <p:extLst>
      <p:ext uri="{BB962C8B-B14F-4D97-AF65-F5344CB8AC3E}">
        <p14:creationId xmlns:p14="http://schemas.microsoft.com/office/powerpoint/2010/main" val="239160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F46378-2EC4-7E1F-706F-98BD7245DBEC}"/>
              </a:ext>
            </a:extLst>
          </p:cNvPr>
          <p:cNvSpPr>
            <a:spLocks noGrp="1"/>
          </p:cNvSpPr>
          <p:nvPr>
            <p:ph type="title"/>
          </p:nvPr>
        </p:nvSpPr>
        <p:spPr>
          <a:xfrm>
            <a:off x="382557" y="348865"/>
            <a:ext cx="11033064" cy="877729"/>
          </a:xfrm>
        </p:spPr>
        <p:txBody>
          <a:bodyPr anchor="ctr">
            <a:noAutofit/>
          </a:bodyPr>
          <a:lstStyle/>
          <a:p>
            <a:br>
              <a:rPr lang="en-US" sz="2800" i="0" u="none" strike="noStrike" baseline="0" dirty="0">
                <a:solidFill>
                  <a:srgbClr val="FFFFFF"/>
                </a:solidFill>
                <a:latin typeface="+mn-lt"/>
              </a:rPr>
            </a:br>
            <a:r>
              <a:rPr lang="en-GB" sz="2800" i="0" u="none" strike="noStrike" baseline="0" dirty="0">
                <a:solidFill>
                  <a:srgbClr val="FFFFFF"/>
                </a:solidFill>
                <a:latin typeface="+mn-lt"/>
              </a:rPr>
              <a:t>Current user-charge positions of leading civil aviation organizations</a:t>
            </a:r>
            <a:br>
              <a:rPr lang="en-GB" sz="2800" b="0" i="0" u="none" strike="noStrike" baseline="0" dirty="0">
                <a:solidFill>
                  <a:srgbClr val="FFFFFF"/>
                </a:solidFill>
                <a:latin typeface="+mn-lt"/>
              </a:rPr>
            </a:br>
            <a:endParaRPr lang="en-US" sz="2800" dirty="0">
              <a:solidFill>
                <a:srgbClr val="FFFFFF"/>
              </a:solidFill>
              <a:latin typeface="+mn-lt"/>
            </a:endParaRPr>
          </a:p>
        </p:txBody>
      </p:sp>
      <p:sp>
        <p:nvSpPr>
          <p:cNvPr id="4" name="Slide Number Placeholder 3">
            <a:extLst>
              <a:ext uri="{FF2B5EF4-FFF2-40B4-BE49-F238E27FC236}">
                <a16:creationId xmlns:a16="http://schemas.microsoft.com/office/drawing/2014/main" id="{B2F93E3B-F42D-4355-FCE8-39BE8C207ACC}"/>
              </a:ext>
            </a:extLst>
          </p:cNvPr>
          <p:cNvSpPr>
            <a:spLocks noGrp="1"/>
          </p:cNvSpPr>
          <p:nvPr>
            <p:ph type="sldNum" sz="quarter" idx="12"/>
          </p:nvPr>
        </p:nvSpPr>
        <p:spPr>
          <a:xfrm>
            <a:off x="11704320" y="6455664"/>
            <a:ext cx="448056" cy="365125"/>
          </a:xfrm>
        </p:spPr>
        <p:txBody>
          <a:bodyPr>
            <a:normAutofit/>
          </a:bodyPr>
          <a:lstStyle/>
          <a:p>
            <a:pPr>
              <a:spcAft>
                <a:spcPts val="600"/>
              </a:spcAft>
            </a:pPr>
            <a:fld id="{BF7BE9C6-5082-4C40-985C-85EA8432DBC8}"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graphicFrame>
        <p:nvGraphicFramePr>
          <p:cNvPr id="49" name="Content Placeholder 2">
            <a:extLst>
              <a:ext uri="{FF2B5EF4-FFF2-40B4-BE49-F238E27FC236}">
                <a16:creationId xmlns:a16="http://schemas.microsoft.com/office/drawing/2014/main" id="{6BFB3A38-1E6B-0235-3B71-CBDEEC5B015A}"/>
              </a:ext>
            </a:extLst>
          </p:cNvPr>
          <p:cNvGraphicFramePr>
            <a:graphicFrameLocks noGrp="1"/>
          </p:cNvGraphicFramePr>
          <p:nvPr>
            <p:ph idx="1"/>
            <p:extLst>
              <p:ext uri="{D42A27DB-BD31-4B8C-83A1-F6EECF244321}">
                <p14:modId xmlns:p14="http://schemas.microsoft.com/office/powerpoint/2010/main" val="2021127327"/>
              </p:ext>
            </p:extLst>
          </p:nvPr>
        </p:nvGraphicFramePr>
        <p:xfrm>
          <a:off x="788088" y="1664251"/>
          <a:ext cx="11321764" cy="4430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a:extLst>
              <a:ext uri="{FF2B5EF4-FFF2-40B4-BE49-F238E27FC236}">
                <a16:creationId xmlns:a16="http://schemas.microsoft.com/office/drawing/2014/main" id="{C9E2BC95-9DB7-4796-A5E8-B562694EF021}"/>
              </a:ext>
            </a:extLst>
          </p:cNvPr>
          <p:cNvGrpSpPr/>
          <p:nvPr/>
        </p:nvGrpSpPr>
        <p:grpSpPr>
          <a:xfrm>
            <a:off x="129995" y="5973991"/>
            <a:ext cx="11798353" cy="927912"/>
            <a:chOff x="0" y="423975"/>
            <a:chExt cx="11060264" cy="875403"/>
          </a:xfrm>
        </p:grpSpPr>
        <p:sp>
          <p:nvSpPr>
            <p:cNvPr id="11" name="Rectangle: Rounded Corners 10">
              <a:extLst>
                <a:ext uri="{FF2B5EF4-FFF2-40B4-BE49-F238E27FC236}">
                  <a16:creationId xmlns:a16="http://schemas.microsoft.com/office/drawing/2014/main" id="{130F0B5A-CE93-41AD-AD6E-EEEE53AF2AFB}"/>
                </a:ext>
              </a:extLst>
            </p:cNvPr>
            <p:cNvSpPr/>
            <p:nvPr/>
          </p:nvSpPr>
          <p:spPr>
            <a:xfrm>
              <a:off x="0" y="423975"/>
              <a:ext cx="11060264" cy="724602"/>
            </a:xfrm>
            <a:prstGeom prst="round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2" name="Rectangle: Rounded Corners 4">
              <a:extLst>
                <a:ext uri="{FF2B5EF4-FFF2-40B4-BE49-F238E27FC236}">
                  <a16:creationId xmlns:a16="http://schemas.microsoft.com/office/drawing/2014/main" id="{A366F109-2CE1-4441-A19B-C72CADA89470}"/>
                </a:ext>
              </a:extLst>
            </p:cNvPr>
            <p:cNvSpPr txBox="1"/>
            <p:nvPr/>
          </p:nvSpPr>
          <p:spPr>
            <a:xfrm>
              <a:off x="176383" y="423975"/>
              <a:ext cx="10804747" cy="875403"/>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mj-lt"/>
                </a:rPr>
                <a:t>Organizations agree to support transparency and consultation </a:t>
              </a:r>
              <a:r>
                <a:rPr lang="en-US" sz="2000" kern="1200" dirty="0">
                  <a:solidFill>
                    <a:schemeClr val="tx1"/>
                  </a:solidFill>
                  <a:latin typeface="+mj-lt"/>
                </a:rPr>
                <a:t>with stakeholders in setting user charges. There is consensus that rates must be balanced between the needs of all. </a:t>
              </a:r>
            </a:p>
          </p:txBody>
        </p:sp>
      </p:grpSp>
      <p:pic>
        <p:nvPicPr>
          <p:cNvPr id="5" name="Picture 4">
            <a:extLst>
              <a:ext uri="{FF2B5EF4-FFF2-40B4-BE49-F238E27FC236}">
                <a16:creationId xmlns:a16="http://schemas.microsoft.com/office/drawing/2014/main" id="{9B86B64F-7224-4DDA-9D47-D612E469D52D}"/>
              </a:ext>
            </a:extLst>
          </p:cNvPr>
          <p:cNvPicPr>
            <a:picLocks noChangeAspect="1"/>
          </p:cNvPicPr>
          <p:nvPr/>
        </p:nvPicPr>
        <p:blipFill>
          <a:blip r:embed="rId7"/>
          <a:stretch>
            <a:fillRect/>
          </a:stretch>
        </p:blipFill>
        <p:spPr>
          <a:xfrm>
            <a:off x="42406" y="1725470"/>
            <a:ext cx="737382" cy="548682"/>
          </a:xfrm>
          <a:prstGeom prst="rect">
            <a:avLst/>
          </a:prstGeom>
        </p:spPr>
      </p:pic>
      <p:pic>
        <p:nvPicPr>
          <p:cNvPr id="6" name="Picture 5">
            <a:extLst>
              <a:ext uri="{FF2B5EF4-FFF2-40B4-BE49-F238E27FC236}">
                <a16:creationId xmlns:a16="http://schemas.microsoft.com/office/drawing/2014/main" id="{24D4D38C-D3F7-433D-B072-4141148801A5}"/>
              </a:ext>
            </a:extLst>
          </p:cNvPr>
          <p:cNvPicPr>
            <a:picLocks noChangeAspect="1"/>
          </p:cNvPicPr>
          <p:nvPr/>
        </p:nvPicPr>
        <p:blipFill>
          <a:blip r:embed="rId8"/>
          <a:stretch>
            <a:fillRect/>
          </a:stretch>
        </p:blipFill>
        <p:spPr>
          <a:xfrm>
            <a:off x="34327" y="3938503"/>
            <a:ext cx="737382" cy="472157"/>
          </a:xfrm>
          <a:prstGeom prst="rect">
            <a:avLst/>
          </a:prstGeom>
        </p:spPr>
      </p:pic>
      <p:pic>
        <p:nvPicPr>
          <p:cNvPr id="7" name="Picture 6">
            <a:extLst>
              <a:ext uri="{FF2B5EF4-FFF2-40B4-BE49-F238E27FC236}">
                <a16:creationId xmlns:a16="http://schemas.microsoft.com/office/drawing/2014/main" id="{AEB0A85B-D87E-4BA2-B02C-733249580508}"/>
              </a:ext>
            </a:extLst>
          </p:cNvPr>
          <p:cNvPicPr>
            <a:picLocks noChangeAspect="1"/>
          </p:cNvPicPr>
          <p:nvPr/>
        </p:nvPicPr>
        <p:blipFill>
          <a:blip r:embed="rId9"/>
          <a:stretch>
            <a:fillRect/>
          </a:stretch>
        </p:blipFill>
        <p:spPr>
          <a:xfrm>
            <a:off x="22729" y="4911561"/>
            <a:ext cx="765358" cy="452663"/>
          </a:xfrm>
          <a:prstGeom prst="rect">
            <a:avLst/>
          </a:prstGeom>
        </p:spPr>
      </p:pic>
    </p:spTree>
    <p:extLst>
      <p:ext uri="{BB962C8B-B14F-4D97-AF65-F5344CB8AC3E}">
        <p14:creationId xmlns:p14="http://schemas.microsoft.com/office/powerpoint/2010/main" val="293394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848E6BD-0A95-E5A2-4658-AAD76C292AB4}"/>
              </a:ext>
            </a:extLst>
          </p:cNvPr>
          <p:cNvSpPr>
            <a:spLocks noGrp="1"/>
          </p:cNvSpPr>
          <p:nvPr>
            <p:ph type="sldNum" sz="quarter" idx="12"/>
          </p:nvPr>
        </p:nvSpPr>
        <p:spPr>
          <a:xfrm>
            <a:off x="11704320" y="6455431"/>
            <a:ext cx="445913" cy="365125"/>
          </a:xfrm>
        </p:spPr>
        <p:txBody>
          <a:bodyPr>
            <a:normAutofit/>
          </a:bodyPr>
          <a:lstStyle/>
          <a:p>
            <a:pPr>
              <a:spcAft>
                <a:spcPts val="600"/>
              </a:spcAft>
            </a:pPr>
            <a:fld id="{BF7BE9C6-5082-4C40-985C-85EA8432DBC8}" type="slidenum">
              <a:rPr lang="en-US" sz="110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sp>
        <p:nvSpPr>
          <p:cNvPr id="8" name="TextBox 7">
            <a:extLst>
              <a:ext uri="{FF2B5EF4-FFF2-40B4-BE49-F238E27FC236}">
                <a16:creationId xmlns:a16="http://schemas.microsoft.com/office/drawing/2014/main" id="{EE9D57C3-B3F7-DA9A-9306-62D455A2F699}"/>
              </a:ext>
            </a:extLst>
          </p:cNvPr>
          <p:cNvSpPr txBox="1"/>
          <p:nvPr/>
        </p:nvSpPr>
        <p:spPr>
          <a:xfrm>
            <a:off x="279921" y="334709"/>
            <a:ext cx="11663265" cy="523220"/>
          </a:xfrm>
          <a:prstGeom prst="rect">
            <a:avLst/>
          </a:prstGeom>
          <a:noFill/>
        </p:spPr>
        <p:txBody>
          <a:bodyPr wrap="square">
            <a:spAutoFit/>
          </a:bodyPr>
          <a:lstStyle/>
          <a:p>
            <a:r>
              <a:rPr lang="en-GB" sz="2800" b="1" i="0" u="none" strike="noStrike" baseline="0" dirty="0">
                <a:solidFill>
                  <a:schemeClr val="bg1"/>
                </a:solidFill>
              </a:rPr>
              <a:t>Forces</a:t>
            </a:r>
            <a:r>
              <a:rPr lang="en-GB" sz="2800" b="0" i="0" u="none" strike="noStrike" baseline="0" dirty="0">
                <a:solidFill>
                  <a:schemeClr val="bg1"/>
                </a:solidFill>
              </a:rPr>
              <a:t> </a:t>
            </a:r>
            <a:r>
              <a:rPr lang="en-GB" sz="2800" b="1" i="0" u="none" strike="noStrike" baseline="0" dirty="0">
                <a:solidFill>
                  <a:schemeClr val="bg1"/>
                </a:solidFill>
              </a:rPr>
              <a:t>of change </a:t>
            </a:r>
            <a:r>
              <a:rPr lang="en-GB" sz="2800" b="0" i="0" u="none" strike="noStrike" baseline="0" dirty="0">
                <a:solidFill>
                  <a:schemeClr val="bg1"/>
                </a:solidFill>
              </a:rPr>
              <a:t>that will impact </a:t>
            </a:r>
            <a:r>
              <a:rPr lang="en-GB" sz="2800" b="1" i="0" u="none" strike="noStrike" baseline="0" dirty="0">
                <a:solidFill>
                  <a:schemeClr val="bg1"/>
                </a:solidFill>
              </a:rPr>
              <a:t>future relations between airlines &amp; airports</a:t>
            </a:r>
            <a:endParaRPr lang="en-US" sz="2800" dirty="0">
              <a:solidFill>
                <a:schemeClr val="bg1"/>
              </a:solidFill>
            </a:endParaRPr>
          </a:p>
        </p:txBody>
      </p:sp>
      <p:graphicFrame>
        <p:nvGraphicFramePr>
          <p:cNvPr id="10" name="Table 4">
            <a:extLst>
              <a:ext uri="{FF2B5EF4-FFF2-40B4-BE49-F238E27FC236}">
                <a16:creationId xmlns:a16="http://schemas.microsoft.com/office/drawing/2014/main" id="{6190B5D0-D016-0BEB-47FB-25D1C18B6919}"/>
              </a:ext>
            </a:extLst>
          </p:cNvPr>
          <p:cNvGraphicFramePr>
            <a:graphicFrameLocks/>
          </p:cNvGraphicFramePr>
          <p:nvPr>
            <p:extLst>
              <p:ext uri="{D42A27DB-BD31-4B8C-83A1-F6EECF244321}">
                <p14:modId xmlns:p14="http://schemas.microsoft.com/office/powerpoint/2010/main" val="598723788"/>
              </p:ext>
            </p:extLst>
          </p:nvPr>
        </p:nvGraphicFramePr>
        <p:xfrm>
          <a:off x="112891" y="1725675"/>
          <a:ext cx="12079109" cy="4141978"/>
        </p:xfrm>
        <a:graphic>
          <a:graphicData uri="http://schemas.openxmlformats.org/drawingml/2006/table">
            <a:tbl>
              <a:tblPr firstRow="1" bandRow="1">
                <a:tableStyleId>{5C22544A-7EE6-4342-B048-85BDC9FD1C3A}</a:tableStyleId>
              </a:tblPr>
              <a:tblGrid>
                <a:gridCol w="929328">
                  <a:extLst>
                    <a:ext uri="{9D8B030D-6E8A-4147-A177-3AD203B41FA5}">
                      <a16:colId xmlns:a16="http://schemas.microsoft.com/office/drawing/2014/main" val="436282836"/>
                    </a:ext>
                  </a:extLst>
                </a:gridCol>
                <a:gridCol w="3902315">
                  <a:extLst>
                    <a:ext uri="{9D8B030D-6E8A-4147-A177-3AD203B41FA5}">
                      <a16:colId xmlns:a16="http://schemas.microsoft.com/office/drawing/2014/main" val="2771269672"/>
                    </a:ext>
                  </a:extLst>
                </a:gridCol>
                <a:gridCol w="2415822">
                  <a:extLst>
                    <a:ext uri="{9D8B030D-6E8A-4147-A177-3AD203B41FA5}">
                      <a16:colId xmlns:a16="http://schemas.microsoft.com/office/drawing/2014/main" val="2941936284"/>
                    </a:ext>
                  </a:extLst>
                </a:gridCol>
                <a:gridCol w="2415822">
                  <a:extLst>
                    <a:ext uri="{9D8B030D-6E8A-4147-A177-3AD203B41FA5}">
                      <a16:colId xmlns:a16="http://schemas.microsoft.com/office/drawing/2014/main" val="1436360679"/>
                    </a:ext>
                  </a:extLst>
                </a:gridCol>
                <a:gridCol w="2415822">
                  <a:extLst>
                    <a:ext uri="{9D8B030D-6E8A-4147-A177-3AD203B41FA5}">
                      <a16:colId xmlns:a16="http://schemas.microsoft.com/office/drawing/2014/main" val="1228039336"/>
                    </a:ext>
                  </a:extLst>
                </a:gridCol>
              </a:tblGrid>
              <a:tr h="370840">
                <a:tc>
                  <a:txBody>
                    <a:bodyPr/>
                    <a:lstStyle/>
                    <a:p>
                      <a:pPr>
                        <a:lnSpc>
                          <a:spcPct val="107000"/>
                        </a:lnSpc>
                      </a:pPr>
                      <a:endParaRPr lang="en-US" sz="1600" dirty="0">
                        <a:solidFill>
                          <a:schemeClr val="bg1"/>
                        </a:solidFill>
                        <a:effectLst/>
                        <a:latin typeface="Calibri" panose="020F0502020204030204" pitchFamily="34" charset="0"/>
                        <a:cs typeface="Arial" panose="020B0604020202020204" pitchFamily="34" charset="0"/>
                      </a:endParaRPr>
                    </a:p>
                  </a:txBody>
                  <a:tcPr/>
                </a:tc>
                <a:tc>
                  <a:txBody>
                    <a:bodyPr/>
                    <a:lstStyle/>
                    <a:p>
                      <a:pPr>
                        <a:lnSpc>
                          <a:spcPct val="107000"/>
                        </a:lnSpc>
                        <a:spcAft>
                          <a:spcPts val="800"/>
                        </a:spcAft>
                      </a:pPr>
                      <a:r>
                        <a:rPr lang="en-US" sz="16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Description</a:t>
                      </a:r>
                      <a:endPar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spcAft>
                          <a:spcPts val="800"/>
                        </a:spcAft>
                      </a:pPr>
                      <a:r>
                        <a:rPr lang="en-US" sz="1600" b="1">
                          <a:solidFill>
                            <a:schemeClr val="bg1"/>
                          </a:solidFill>
                          <a:effectLst/>
                          <a:latin typeface="Calibri" panose="020F0502020204030204" pitchFamily="34" charset="0"/>
                          <a:ea typeface="Calibri" panose="020F0502020204030204" pitchFamily="34" charset="0"/>
                          <a:cs typeface="Arial" panose="020B0604020202020204" pitchFamily="34" charset="0"/>
                        </a:rPr>
                        <a:t>Impact over</a:t>
                      </a:r>
                      <a:endParaRPr lang="en-US" sz="16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spcAft>
                          <a:spcPts val="800"/>
                        </a:spcAft>
                      </a:pPr>
                      <a:r>
                        <a:rPr lang="en-US" sz="1600" b="1">
                          <a:solidFill>
                            <a:schemeClr val="bg1"/>
                          </a:solidFill>
                          <a:effectLst/>
                          <a:latin typeface="Calibri" panose="020F0502020204030204" pitchFamily="34" charset="0"/>
                          <a:ea typeface="Calibri" panose="020F0502020204030204" pitchFamily="34" charset="0"/>
                          <a:cs typeface="Arial" panose="020B0604020202020204" pitchFamily="34" charset="0"/>
                        </a:rPr>
                        <a:t>+ Consequences</a:t>
                      </a:r>
                      <a:endParaRPr lang="en-US" sz="16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342900" lvl="0" indent="-342900">
                        <a:lnSpc>
                          <a:spcPct val="107000"/>
                        </a:lnSpc>
                        <a:spcAft>
                          <a:spcPts val="800"/>
                        </a:spcAft>
                        <a:buFont typeface="Arial" panose="020B0604020202020204" pitchFamily="34" charset="0"/>
                        <a:buChar char="-"/>
                        <a:tabLst>
                          <a:tab pos="457200" algn="l"/>
                        </a:tabLst>
                      </a:pPr>
                      <a:r>
                        <a:rPr lang="en-US"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Consequences</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357691809"/>
                  </a:ext>
                </a:extLst>
              </a:tr>
              <a:tr h="370840">
                <a:tc>
                  <a:txBody>
                    <a:bodyPr/>
                    <a:lstStyle/>
                    <a:p>
                      <a:pPr>
                        <a:lnSpc>
                          <a:spcPct val="107000"/>
                        </a:lnSpc>
                        <a:spcAft>
                          <a:spcPts val="800"/>
                        </a:spcAft>
                      </a:pPr>
                      <a:r>
                        <a:rPr lang="en-US" sz="1400" b="1" dirty="0">
                          <a:solidFill>
                            <a:srgbClr val="000000"/>
                          </a:solidFill>
                          <a:effectLst/>
                          <a:latin typeface="+mj-lt"/>
                          <a:ea typeface="Calibri" panose="020F0502020204030204" pitchFamily="34" charset="0"/>
                          <a:cs typeface="Calibri Light" panose="020F0302020204030204" pitchFamily="34" charset="0"/>
                        </a:rPr>
                        <a:t>Innovation</a:t>
                      </a:r>
                      <a:endParaRPr lang="en-US" sz="1400" b="1" dirty="0">
                        <a:effectLst/>
                        <a:latin typeface="+mj-lt"/>
                        <a:ea typeface="Calibri" panose="020F0502020204030204" pitchFamily="34" charset="0"/>
                        <a:cs typeface="Calibri Light" panose="020F0302020204030204" pitchFamily="34" charset="0"/>
                      </a:endParaRPr>
                    </a:p>
                  </a:txBody>
                  <a:tcPr>
                    <a:solidFill>
                      <a:schemeClr val="accent3">
                        <a:lumMod val="20000"/>
                        <a:lumOff val="80000"/>
                      </a:schemeClr>
                    </a:solidFill>
                  </a:tcPr>
                </a:tc>
                <a:tc>
                  <a:txBody>
                    <a:bodyPr/>
                    <a:lstStyle/>
                    <a:p>
                      <a:pPr>
                        <a:lnSpc>
                          <a:spcPct val="107000"/>
                        </a:lnSpc>
                        <a:spcAft>
                          <a:spcPts val="800"/>
                        </a:spcAft>
                      </a:pPr>
                      <a:r>
                        <a:rPr lang="en-US" sz="1200" dirty="0">
                          <a:solidFill>
                            <a:srgbClr val="000000"/>
                          </a:solidFill>
                          <a:effectLst/>
                          <a:latin typeface="+mj-lt"/>
                          <a:ea typeface="Calibri" panose="020F0502020204030204" pitchFamily="34" charset="0"/>
                          <a:cs typeface="Arial" panose="020B0604020202020204" pitchFamily="34" charset="0"/>
                        </a:rPr>
                        <a:t>Generation of new products and new services due to innovation like </a:t>
                      </a:r>
                      <a:r>
                        <a:rPr lang="en-US" sz="1200" b="1" dirty="0">
                          <a:solidFill>
                            <a:srgbClr val="000000"/>
                          </a:solidFill>
                          <a:effectLst/>
                          <a:latin typeface="+mj-lt"/>
                          <a:ea typeface="Calibri" panose="020F0502020204030204" pitchFamily="34" charset="0"/>
                          <a:cs typeface="Arial" panose="020B0604020202020204" pitchFamily="34" charset="0"/>
                        </a:rPr>
                        <a:t>digitalization, IoT, AI, new type of Fuel,</a:t>
                      </a:r>
                      <a:r>
                        <a:rPr lang="en-US" sz="1200" dirty="0">
                          <a:solidFill>
                            <a:srgbClr val="000000"/>
                          </a:solidFill>
                          <a:effectLst/>
                          <a:latin typeface="+mj-lt"/>
                          <a:ea typeface="Calibri" panose="020F0502020204030204" pitchFamily="34" charset="0"/>
                          <a:cs typeface="Arial" panose="020B0604020202020204" pitchFamily="34" charset="0"/>
                        </a:rPr>
                        <a:t> between others can force a change in the industry.</a:t>
                      </a:r>
                      <a:endParaRPr lang="en-US" sz="1200" dirty="0">
                        <a:effectLst/>
                        <a:latin typeface="+mj-lt"/>
                        <a:ea typeface="Calibri" panose="020F0502020204030204" pitchFamily="34" charset="0"/>
                        <a:cs typeface="Arial" panose="020B0604020202020204" pitchFamily="34" charset="0"/>
                      </a:endParaRPr>
                    </a:p>
                  </a:txBody>
                  <a:tcPr>
                    <a:solidFill>
                      <a:schemeClr val="accent3">
                        <a:lumMod val="20000"/>
                        <a:lumOff val="80000"/>
                      </a:schemeClr>
                    </a:solidFill>
                  </a:tcPr>
                </a:tc>
                <a:tc>
                  <a:txBody>
                    <a:bodyPr/>
                    <a:lstStyle/>
                    <a:p>
                      <a:pPr marL="342900" lvl="0" indent="-342900">
                        <a:lnSpc>
                          <a:spcPct val="107000"/>
                        </a:lnSpc>
                        <a:buFont typeface="Symbol" panose="05050102010706020507" pitchFamily="18" charset="2"/>
                        <a:buChar char=""/>
                      </a:pPr>
                      <a:r>
                        <a:rPr lang="en-US" sz="1200" dirty="0">
                          <a:solidFill>
                            <a:srgbClr val="000000"/>
                          </a:solidFill>
                          <a:effectLst/>
                          <a:latin typeface="+mj-lt"/>
                          <a:ea typeface="Calibri" panose="020F0502020204030204" pitchFamily="34" charset="0"/>
                          <a:cs typeface="Arial" panose="020B0604020202020204" pitchFamily="34" charset="0"/>
                        </a:rPr>
                        <a:t>Number of resources required (personnel, materials, etc.)</a:t>
                      </a:r>
                      <a:endParaRPr lang="en-US" sz="1200" dirty="0">
                        <a:effectLst/>
                        <a:latin typeface="+mj-lt"/>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200" dirty="0">
                          <a:solidFill>
                            <a:srgbClr val="000000"/>
                          </a:solidFill>
                          <a:effectLst/>
                          <a:latin typeface="+mj-lt"/>
                          <a:ea typeface="Calibri" panose="020F0502020204030204" pitchFamily="34" charset="0"/>
                          <a:cs typeface="Arial" panose="020B0604020202020204" pitchFamily="34" charset="0"/>
                        </a:rPr>
                        <a:t>Effort required to absorb and answer to the changes.</a:t>
                      </a:r>
                      <a:endParaRPr lang="en-US" sz="1200" dirty="0">
                        <a:effectLst/>
                        <a:latin typeface="+mj-lt"/>
                        <a:ea typeface="Calibri" panose="020F0502020204030204" pitchFamily="34" charset="0"/>
                        <a:cs typeface="Arial" panose="020B0604020202020204" pitchFamily="34" charset="0"/>
                      </a:endParaRPr>
                    </a:p>
                  </a:txBody>
                  <a:tcPr>
                    <a:solidFill>
                      <a:schemeClr val="accent3">
                        <a:lumMod val="20000"/>
                        <a:lumOff val="80000"/>
                      </a:schemeClr>
                    </a:solidFill>
                  </a:tcPr>
                </a:tc>
                <a:tc>
                  <a:txBody>
                    <a:bodyPr/>
                    <a:lstStyle/>
                    <a:p>
                      <a:pPr marL="342900" lvl="0" indent="-342900">
                        <a:lnSpc>
                          <a:spcPct val="107000"/>
                        </a:lnSpc>
                        <a:buFont typeface="Symbol" panose="05050102010706020507" pitchFamily="18" charset="2"/>
                        <a:buChar char=""/>
                      </a:pPr>
                      <a:r>
                        <a:rPr lang="en-US" sz="1200" dirty="0">
                          <a:solidFill>
                            <a:srgbClr val="000000"/>
                          </a:solidFill>
                          <a:effectLst/>
                          <a:latin typeface="+mj-lt"/>
                          <a:ea typeface="Calibri" panose="020F0502020204030204" pitchFamily="34" charset="0"/>
                          <a:cs typeface="Arial" panose="020B0604020202020204" pitchFamily="34" charset="0"/>
                        </a:rPr>
                        <a:t>Aviation reputation</a:t>
                      </a:r>
                      <a:endParaRPr lang="en-US" sz="1200" dirty="0">
                        <a:effectLst/>
                        <a:latin typeface="+mj-lt"/>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200" dirty="0">
                          <a:solidFill>
                            <a:srgbClr val="000000"/>
                          </a:solidFill>
                          <a:effectLst/>
                          <a:latin typeface="+mj-lt"/>
                          <a:ea typeface="Calibri" panose="020F0502020204030204" pitchFamily="34" charset="0"/>
                          <a:cs typeface="Arial" panose="020B0604020202020204" pitchFamily="34" charset="0"/>
                        </a:rPr>
                        <a:t>Costs reduction</a:t>
                      </a:r>
                      <a:endParaRPr lang="en-US" sz="1200" dirty="0">
                        <a:effectLst/>
                        <a:latin typeface="+mj-lt"/>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200" dirty="0">
                          <a:solidFill>
                            <a:srgbClr val="000000"/>
                          </a:solidFill>
                          <a:effectLst/>
                          <a:latin typeface="+mj-lt"/>
                          <a:ea typeface="Calibri" panose="020F0502020204030204" pitchFamily="34" charset="0"/>
                          <a:cs typeface="Arial" panose="020B0604020202020204" pitchFamily="34" charset="0"/>
                        </a:rPr>
                        <a:t>New personnel skills </a:t>
                      </a:r>
                      <a:endParaRPr lang="en-US" sz="1200" dirty="0">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200" dirty="0">
                          <a:solidFill>
                            <a:srgbClr val="000000"/>
                          </a:solidFill>
                          <a:effectLst/>
                          <a:latin typeface="+mj-lt"/>
                          <a:ea typeface="Calibri" panose="020F0502020204030204" pitchFamily="34" charset="0"/>
                          <a:cs typeface="Arial" panose="020B0604020202020204" pitchFamily="34" charset="0"/>
                        </a:rPr>
                        <a:t>Increase of the customer satisfaction</a:t>
                      </a:r>
                      <a:endParaRPr lang="en-US" sz="1200" dirty="0">
                        <a:effectLst/>
                        <a:latin typeface="+mj-lt"/>
                        <a:ea typeface="Calibri" panose="020F0502020204030204" pitchFamily="34" charset="0"/>
                        <a:cs typeface="Arial" panose="020B0604020202020204" pitchFamily="34" charset="0"/>
                      </a:endParaRPr>
                    </a:p>
                  </a:txBody>
                  <a:tcPr>
                    <a:solidFill>
                      <a:schemeClr val="accent3">
                        <a:lumMod val="20000"/>
                        <a:lumOff val="80000"/>
                      </a:schemeClr>
                    </a:solidFill>
                  </a:tcPr>
                </a:tc>
                <a:tc>
                  <a:txBody>
                    <a:bodyPr/>
                    <a:lstStyle/>
                    <a:p>
                      <a:pPr>
                        <a:lnSpc>
                          <a:spcPct val="107000"/>
                        </a:lnSpc>
                        <a:spcAft>
                          <a:spcPts val="800"/>
                        </a:spcAft>
                      </a:pPr>
                      <a:r>
                        <a:rPr lang="en-US" sz="1200" dirty="0">
                          <a:solidFill>
                            <a:srgbClr val="000000"/>
                          </a:solidFill>
                          <a:effectLst/>
                          <a:latin typeface="+mj-lt"/>
                          <a:ea typeface="Calibri" panose="020F0502020204030204" pitchFamily="34" charset="0"/>
                          <a:cs typeface="Arial" panose="020B0604020202020204" pitchFamily="34" charset="0"/>
                        </a:rPr>
                        <a:t>If the message is not properly managed, this can affect Airlines and Airport reputation in terms of impact over employees and public opinion.</a:t>
                      </a:r>
                      <a:endParaRPr lang="en-US" sz="1200" dirty="0">
                        <a:effectLst/>
                        <a:latin typeface="+mj-lt"/>
                        <a:ea typeface="Calibri" panose="020F0502020204030204" pitchFamily="34" charset="0"/>
                        <a:cs typeface="Arial" panose="020B0604020202020204" pitchFamily="34" charset="0"/>
                      </a:endParaRPr>
                    </a:p>
                  </a:txBody>
                  <a:tcPr>
                    <a:solidFill>
                      <a:schemeClr val="accent3">
                        <a:lumMod val="20000"/>
                        <a:lumOff val="80000"/>
                      </a:schemeClr>
                    </a:solidFill>
                  </a:tcPr>
                </a:tc>
                <a:extLst>
                  <a:ext uri="{0D108BD9-81ED-4DB2-BD59-A6C34878D82A}">
                    <a16:rowId xmlns:a16="http://schemas.microsoft.com/office/drawing/2014/main" val="1821236719"/>
                  </a:ext>
                </a:extLst>
              </a:tr>
              <a:tr h="370840">
                <a:tc>
                  <a:txBody>
                    <a:bodyPr/>
                    <a:lstStyle/>
                    <a:p>
                      <a:pPr>
                        <a:lnSpc>
                          <a:spcPct val="107000"/>
                        </a:lnSpc>
                        <a:spcAft>
                          <a:spcPts val="800"/>
                        </a:spcAft>
                      </a:pPr>
                      <a:r>
                        <a:rPr lang="en-US" sz="1400" b="1" dirty="0">
                          <a:solidFill>
                            <a:srgbClr val="000000"/>
                          </a:solidFill>
                          <a:effectLst/>
                          <a:latin typeface="+mj-lt"/>
                          <a:ea typeface="Calibri" panose="020F0502020204030204" pitchFamily="34" charset="0"/>
                          <a:cs typeface="Calibri Light" panose="020F0302020204030204" pitchFamily="34" charset="0"/>
                        </a:rPr>
                        <a:t>Economy</a:t>
                      </a:r>
                      <a:endParaRPr lang="en-US" sz="1400" b="1" dirty="0">
                        <a:effectLst/>
                        <a:latin typeface="+mj-lt"/>
                        <a:ea typeface="Calibri" panose="020F0502020204030204" pitchFamily="34" charset="0"/>
                        <a:cs typeface="Calibri Light" panose="020F0302020204030204" pitchFamily="34" charset="0"/>
                      </a:endParaRPr>
                    </a:p>
                  </a:txBody>
                  <a:tcPr>
                    <a:solidFill>
                      <a:schemeClr val="accent3">
                        <a:lumMod val="20000"/>
                        <a:lumOff val="80000"/>
                      </a:schemeClr>
                    </a:solidFill>
                  </a:tcPr>
                </a:tc>
                <a:tc>
                  <a:txBody>
                    <a:bodyPr/>
                    <a:lstStyle/>
                    <a:p>
                      <a:pPr>
                        <a:lnSpc>
                          <a:spcPct val="107000"/>
                        </a:lnSpc>
                        <a:spcAft>
                          <a:spcPts val="800"/>
                        </a:spcAft>
                      </a:pPr>
                      <a:r>
                        <a:rPr lang="en-US" sz="1200" dirty="0">
                          <a:solidFill>
                            <a:srgbClr val="000000"/>
                          </a:solidFill>
                          <a:effectLst/>
                          <a:latin typeface="+mj-lt"/>
                          <a:ea typeface="Calibri" panose="020F0502020204030204" pitchFamily="34" charset="0"/>
                          <a:cs typeface="Arial" panose="020B0604020202020204" pitchFamily="34" charset="0"/>
                        </a:rPr>
                        <a:t>Airlines and Airports are operating </a:t>
                      </a:r>
                      <a:r>
                        <a:rPr lang="en-US" sz="1200" b="1" dirty="0">
                          <a:solidFill>
                            <a:srgbClr val="000000"/>
                          </a:solidFill>
                          <a:effectLst/>
                          <a:latin typeface="+mj-lt"/>
                          <a:ea typeface="Calibri" panose="020F0502020204030204" pitchFamily="34" charset="0"/>
                          <a:cs typeface="Arial" panose="020B0604020202020204" pitchFamily="34" charset="0"/>
                        </a:rPr>
                        <a:t>under a lot of pressure, in terms of costs,</a:t>
                      </a:r>
                      <a:r>
                        <a:rPr lang="en-US" sz="1200" dirty="0">
                          <a:solidFill>
                            <a:srgbClr val="000000"/>
                          </a:solidFill>
                          <a:effectLst/>
                          <a:latin typeface="+mj-lt"/>
                          <a:ea typeface="Calibri" panose="020F0502020204030204" pitchFamily="34" charset="0"/>
                          <a:cs typeface="Arial" panose="020B0604020202020204" pitchFamily="34" charset="0"/>
                        </a:rPr>
                        <a:t> and with a very low capacity to manage and/or influence the results like: Inflation, GDP, stability of big countries can affect, fuel, personnel costs.</a:t>
                      </a:r>
                      <a:endParaRPr lang="en-US" sz="1200" dirty="0">
                        <a:effectLst/>
                        <a:latin typeface="+mj-lt"/>
                        <a:ea typeface="Calibri" panose="020F0502020204030204" pitchFamily="34" charset="0"/>
                        <a:cs typeface="Arial" panose="020B0604020202020204" pitchFamily="34" charset="0"/>
                      </a:endParaRPr>
                    </a:p>
                  </a:txBody>
                  <a:tcPr>
                    <a:solidFill>
                      <a:schemeClr val="accent3">
                        <a:lumMod val="20000"/>
                        <a:lumOff val="80000"/>
                      </a:schemeClr>
                    </a:solidFill>
                  </a:tcPr>
                </a:tc>
                <a:tc>
                  <a:txBody>
                    <a:bodyPr/>
                    <a:lstStyle/>
                    <a:p>
                      <a:pPr marL="342900" lvl="0" indent="-342900">
                        <a:lnSpc>
                          <a:spcPct val="107000"/>
                        </a:lnSpc>
                        <a:buFont typeface="Symbol" panose="05050102010706020507" pitchFamily="18" charset="2"/>
                        <a:buChar char=""/>
                      </a:pPr>
                      <a:r>
                        <a:rPr lang="en-US" sz="1200" dirty="0">
                          <a:solidFill>
                            <a:srgbClr val="000000"/>
                          </a:solidFill>
                          <a:effectLst/>
                          <a:latin typeface="+mj-lt"/>
                          <a:ea typeface="Calibri" panose="020F0502020204030204" pitchFamily="34" charset="0"/>
                          <a:cs typeface="Arial" panose="020B0604020202020204" pitchFamily="34" charset="0"/>
                        </a:rPr>
                        <a:t>Airport and Airlines models to operate</a:t>
                      </a:r>
                      <a:endParaRPr lang="en-US" sz="1200" dirty="0">
                        <a:effectLst/>
                        <a:latin typeface="+mj-lt"/>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200" dirty="0">
                          <a:solidFill>
                            <a:srgbClr val="000000"/>
                          </a:solidFill>
                          <a:effectLst/>
                          <a:latin typeface="+mj-lt"/>
                          <a:ea typeface="Calibri" panose="020F0502020204030204" pitchFamily="34" charset="0"/>
                          <a:cs typeface="Arial" panose="020B0604020202020204" pitchFamily="34" charset="0"/>
                        </a:rPr>
                        <a:t>Sources of revenue </a:t>
                      </a:r>
                      <a:endParaRPr lang="en-US" sz="1200" dirty="0">
                        <a:effectLst/>
                        <a:latin typeface="+mj-lt"/>
                        <a:ea typeface="Calibri" panose="020F0502020204030204" pitchFamily="34" charset="0"/>
                        <a:cs typeface="Arial" panose="020B0604020202020204" pitchFamily="34" charset="0"/>
                      </a:endParaRPr>
                    </a:p>
                  </a:txBody>
                  <a:tcPr>
                    <a:solidFill>
                      <a:schemeClr val="accent3">
                        <a:lumMod val="20000"/>
                        <a:lumOff val="80000"/>
                      </a:schemeClr>
                    </a:solidFill>
                  </a:tcPr>
                </a:tc>
                <a:tc>
                  <a:txBody>
                    <a:bodyPr/>
                    <a:lstStyle/>
                    <a:p>
                      <a:pPr marL="342900" lvl="0" indent="-342900">
                        <a:lnSpc>
                          <a:spcPct val="107000"/>
                        </a:lnSpc>
                        <a:buFont typeface="Symbol" panose="05050102010706020507" pitchFamily="18" charset="2"/>
                        <a:buChar char=""/>
                      </a:pPr>
                      <a:r>
                        <a:rPr lang="en-US" sz="1200" dirty="0">
                          <a:solidFill>
                            <a:srgbClr val="000000"/>
                          </a:solidFill>
                          <a:effectLst/>
                          <a:latin typeface="+mj-lt"/>
                          <a:ea typeface="Calibri" panose="020F0502020204030204" pitchFamily="34" charset="0"/>
                          <a:cs typeface="Arial" panose="020B0604020202020204" pitchFamily="34" charset="0"/>
                        </a:rPr>
                        <a:t>Aviation is pushed to look for alternatives.</a:t>
                      </a:r>
                      <a:endParaRPr lang="en-US" sz="1200" dirty="0">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200" dirty="0">
                          <a:solidFill>
                            <a:srgbClr val="000000"/>
                          </a:solidFill>
                          <a:effectLst/>
                          <a:latin typeface="+mj-lt"/>
                          <a:ea typeface="Calibri" panose="020F0502020204030204" pitchFamily="34" charset="0"/>
                          <a:cs typeface="Arial" panose="020B0604020202020204" pitchFamily="34" charset="0"/>
                        </a:rPr>
                        <a:t>If the engagement of global entities, governments and regulators is committed the changes can be less impactful for the whole industry.</a:t>
                      </a:r>
                      <a:endParaRPr lang="en-US" sz="1200" dirty="0">
                        <a:effectLst/>
                        <a:latin typeface="+mj-lt"/>
                        <a:ea typeface="Calibri" panose="020F0502020204030204" pitchFamily="34" charset="0"/>
                        <a:cs typeface="Arial" panose="020B0604020202020204" pitchFamily="34" charset="0"/>
                      </a:endParaRPr>
                    </a:p>
                  </a:txBody>
                  <a:tcPr>
                    <a:solidFill>
                      <a:schemeClr val="accent3">
                        <a:lumMod val="20000"/>
                        <a:lumOff val="80000"/>
                      </a:schemeClr>
                    </a:solidFill>
                  </a:tcPr>
                </a:tc>
                <a:tc>
                  <a:txBody>
                    <a:bodyPr/>
                    <a:lstStyle/>
                    <a:p>
                      <a:pPr>
                        <a:lnSpc>
                          <a:spcPct val="107000"/>
                        </a:lnSpc>
                        <a:spcAft>
                          <a:spcPts val="800"/>
                        </a:spcAft>
                      </a:pPr>
                      <a:r>
                        <a:rPr lang="en-US" sz="1200" dirty="0">
                          <a:solidFill>
                            <a:srgbClr val="000000"/>
                          </a:solidFill>
                          <a:effectLst/>
                          <a:latin typeface="+mj-lt"/>
                          <a:ea typeface="Calibri" panose="020F0502020204030204" pitchFamily="34" charset="0"/>
                          <a:cs typeface="Arial" panose="020B0604020202020204" pitchFamily="34" charset="0"/>
                        </a:rPr>
                        <a:t>Some actors can decide to sacrifice key aspects of the operations like safety, security, efficiencies quality of services and customer satisfaction, environmental care</a:t>
                      </a:r>
                      <a:endParaRPr lang="en-US" sz="1200" dirty="0">
                        <a:effectLst/>
                        <a:latin typeface="+mj-lt"/>
                        <a:ea typeface="Calibri" panose="020F0502020204030204" pitchFamily="34" charset="0"/>
                        <a:cs typeface="Arial" panose="020B0604020202020204" pitchFamily="34" charset="0"/>
                      </a:endParaRPr>
                    </a:p>
                  </a:txBody>
                  <a:tcPr>
                    <a:solidFill>
                      <a:schemeClr val="accent3">
                        <a:lumMod val="20000"/>
                        <a:lumOff val="80000"/>
                      </a:schemeClr>
                    </a:solidFill>
                  </a:tcPr>
                </a:tc>
                <a:extLst>
                  <a:ext uri="{0D108BD9-81ED-4DB2-BD59-A6C34878D82A}">
                    <a16:rowId xmlns:a16="http://schemas.microsoft.com/office/drawing/2014/main" val="2891049434"/>
                  </a:ext>
                </a:extLst>
              </a:tr>
              <a:tr h="0">
                <a:tc>
                  <a:txBody>
                    <a:bodyPr/>
                    <a:lstStyle/>
                    <a:p>
                      <a:pPr>
                        <a:lnSpc>
                          <a:spcPct val="107000"/>
                        </a:lnSpc>
                        <a:spcAft>
                          <a:spcPts val="800"/>
                        </a:spcAft>
                      </a:pPr>
                      <a:r>
                        <a:rPr lang="en-US" sz="1400" b="1" dirty="0">
                          <a:solidFill>
                            <a:srgbClr val="000000"/>
                          </a:solidFill>
                          <a:effectLst/>
                          <a:latin typeface="+mj-lt"/>
                          <a:ea typeface="Calibri" panose="020F0502020204030204" pitchFamily="34" charset="0"/>
                          <a:cs typeface="Calibri Light" panose="020F0302020204030204" pitchFamily="34" charset="0"/>
                        </a:rPr>
                        <a:t>Demand</a:t>
                      </a:r>
                      <a:endParaRPr lang="en-US" sz="1400" b="1" dirty="0">
                        <a:effectLst/>
                        <a:latin typeface="+mj-lt"/>
                        <a:ea typeface="Calibri" panose="020F0502020204030204" pitchFamily="34" charset="0"/>
                        <a:cs typeface="Calibri Light" panose="020F0302020204030204" pitchFamily="34" charset="0"/>
                      </a:endParaRPr>
                    </a:p>
                  </a:txBody>
                  <a:tcPr>
                    <a:solidFill>
                      <a:schemeClr val="accent3">
                        <a:lumMod val="20000"/>
                        <a:lumOff val="80000"/>
                      </a:schemeClr>
                    </a:solidFill>
                  </a:tcPr>
                </a:tc>
                <a:tc>
                  <a:txBody>
                    <a:bodyPr/>
                    <a:lstStyle/>
                    <a:p>
                      <a:pPr>
                        <a:lnSpc>
                          <a:spcPct val="107000"/>
                        </a:lnSpc>
                        <a:spcAft>
                          <a:spcPts val="0"/>
                        </a:spcAft>
                      </a:pPr>
                      <a:r>
                        <a:rPr lang="en-US" sz="1200" dirty="0">
                          <a:solidFill>
                            <a:srgbClr val="000000"/>
                          </a:solidFill>
                          <a:effectLst/>
                          <a:latin typeface="+mj-lt"/>
                          <a:ea typeface="Calibri" panose="020F0502020204030204" pitchFamily="34" charset="0"/>
                          <a:cs typeface="Arial" panose="020B0604020202020204" pitchFamily="34" charset="0"/>
                        </a:rPr>
                        <a:t>The volume of passenger </a:t>
                      </a:r>
                      <a:r>
                        <a:rPr lang="en-US" sz="1200" b="1" dirty="0">
                          <a:solidFill>
                            <a:srgbClr val="000000"/>
                          </a:solidFill>
                          <a:effectLst/>
                          <a:latin typeface="+mj-lt"/>
                          <a:ea typeface="Calibri" panose="020F0502020204030204" pitchFamily="34" charset="0"/>
                          <a:cs typeface="Arial" panose="020B0604020202020204" pitchFamily="34" charset="0"/>
                        </a:rPr>
                        <a:t>neither the volume of the cargo can be totally predicted.</a:t>
                      </a:r>
                      <a:endParaRPr lang="en-US" sz="1200" dirty="0">
                        <a:effectLst/>
                        <a:latin typeface="+mj-lt"/>
                        <a:ea typeface="Calibri" panose="020F0502020204030204" pitchFamily="34" charset="0"/>
                        <a:cs typeface="Arial" panose="020B0604020202020204" pitchFamily="34" charset="0"/>
                      </a:endParaRPr>
                    </a:p>
                    <a:p>
                      <a:pPr>
                        <a:lnSpc>
                          <a:spcPct val="107000"/>
                        </a:lnSpc>
                        <a:spcAft>
                          <a:spcPts val="0"/>
                        </a:spcAft>
                      </a:pPr>
                      <a:r>
                        <a:rPr lang="en-US" sz="1200" dirty="0">
                          <a:solidFill>
                            <a:srgbClr val="000000"/>
                          </a:solidFill>
                          <a:effectLst/>
                          <a:latin typeface="+mj-lt"/>
                          <a:ea typeface="Calibri" panose="020F0502020204030204" pitchFamily="34" charset="0"/>
                          <a:cs typeface="Arial" panose="020B0604020202020204" pitchFamily="34" charset="0"/>
                        </a:rPr>
                        <a:t>In addition to that, the profile of the </a:t>
                      </a:r>
                      <a:r>
                        <a:rPr lang="en-US" sz="1200" b="1" dirty="0">
                          <a:solidFill>
                            <a:srgbClr val="000000"/>
                          </a:solidFill>
                          <a:effectLst/>
                          <a:latin typeface="+mj-lt"/>
                          <a:ea typeface="Calibri" panose="020F0502020204030204" pitchFamily="34" charset="0"/>
                          <a:cs typeface="Arial" panose="020B0604020202020204" pitchFamily="34" charset="0"/>
                        </a:rPr>
                        <a:t>passengers is changing then their needs</a:t>
                      </a:r>
                      <a:r>
                        <a:rPr lang="en-US" sz="1200" dirty="0">
                          <a:solidFill>
                            <a:srgbClr val="000000"/>
                          </a:solidFill>
                          <a:effectLst/>
                          <a:latin typeface="+mj-lt"/>
                          <a:ea typeface="Calibri" panose="020F0502020204030204" pitchFamily="34" charset="0"/>
                          <a:cs typeface="Arial" panose="020B0604020202020204" pitchFamily="34" charset="0"/>
                        </a:rPr>
                        <a:t>.</a:t>
                      </a:r>
                      <a:endParaRPr lang="en-US" sz="1200" dirty="0">
                        <a:effectLst/>
                        <a:latin typeface="+mj-lt"/>
                        <a:ea typeface="Calibri" panose="020F0502020204030204" pitchFamily="34" charset="0"/>
                        <a:cs typeface="Arial" panose="020B0604020202020204" pitchFamily="34" charset="0"/>
                      </a:endParaRPr>
                    </a:p>
                    <a:p>
                      <a:pPr>
                        <a:lnSpc>
                          <a:spcPct val="107000"/>
                        </a:lnSpc>
                        <a:spcAft>
                          <a:spcPts val="0"/>
                        </a:spcAft>
                      </a:pPr>
                      <a:r>
                        <a:rPr lang="en-US" sz="1200" dirty="0">
                          <a:solidFill>
                            <a:srgbClr val="000000"/>
                          </a:solidFill>
                          <a:effectLst/>
                          <a:latin typeface="+mj-lt"/>
                          <a:ea typeface="Calibri" panose="020F0502020204030204" pitchFamily="34" charset="0"/>
                          <a:cs typeface="Arial" panose="020B0604020202020204" pitchFamily="34" charset="0"/>
                        </a:rPr>
                        <a:t>The type of </a:t>
                      </a:r>
                      <a:r>
                        <a:rPr lang="en-US" sz="1200" b="1" dirty="0">
                          <a:solidFill>
                            <a:srgbClr val="000000"/>
                          </a:solidFill>
                          <a:effectLst/>
                          <a:latin typeface="+mj-lt"/>
                          <a:ea typeface="Calibri" panose="020F0502020204030204" pitchFamily="34" charset="0"/>
                          <a:cs typeface="Arial" panose="020B0604020202020204" pitchFamily="34" charset="0"/>
                        </a:rPr>
                        <a:t>aircrafts is changing as well so the needs of space and services will vary</a:t>
                      </a:r>
                      <a:r>
                        <a:rPr lang="en-US" sz="1200" dirty="0">
                          <a:solidFill>
                            <a:srgbClr val="000000"/>
                          </a:solidFill>
                          <a:effectLst/>
                          <a:latin typeface="+mj-lt"/>
                          <a:ea typeface="Calibri" panose="020F0502020204030204" pitchFamily="34" charset="0"/>
                          <a:cs typeface="Arial" panose="020B0604020202020204" pitchFamily="34" charset="0"/>
                        </a:rPr>
                        <a:t>.</a:t>
                      </a:r>
                      <a:endParaRPr lang="en-US" sz="1200" dirty="0">
                        <a:effectLst/>
                        <a:latin typeface="+mj-lt"/>
                        <a:ea typeface="Calibri" panose="020F0502020204030204" pitchFamily="34" charset="0"/>
                        <a:cs typeface="Arial" panose="020B0604020202020204" pitchFamily="34" charset="0"/>
                      </a:endParaRPr>
                    </a:p>
                  </a:txBody>
                  <a:tcPr>
                    <a:solidFill>
                      <a:schemeClr val="accent3">
                        <a:lumMod val="20000"/>
                        <a:lumOff val="80000"/>
                      </a:schemeClr>
                    </a:solidFill>
                  </a:tcPr>
                </a:tc>
                <a:tc>
                  <a:txBody>
                    <a:bodyPr/>
                    <a:lstStyle/>
                    <a:p>
                      <a:pPr marL="342900" lvl="0" indent="-342900">
                        <a:lnSpc>
                          <a:spcPct val="107000"/>
                        </a:lnSpc>
                        <a:buFont typeface="Symbol" panose="05050102010706020507" pitchFamily="18" charset="2"/>
                        <a:buChar char=""/>
                      </a:pPr>
                      <a:r>
                        <a:rPr lang="en-US" sz="1200" dirty="0">
                          <a:solidFill>
                            <a:srgbClr val="000000"/>
                          </a:solidFill>
                          <a:effectLst/>
                          <a:latin typeface="+mj-lt"/>
                          <a:ea typeface="Calibri" panose="020F0502020204030204" pitchFamily="34" charset="0"/>
                          <a:cs typeface="Arial" panose="020B0604020202020204" pitchFamily="34" charset="0"/>
                        </a:rPr>
                        <a:t>Required infrastructure and services </a:t>
                      </a:r>
                      <a:endParaRPr lang="en-US" sz="1200" dirty="0">
                        <a:effectLst/>
                        <a:latin typeface="+mj-lt"/>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200" dirty="0">
                          <a:solidFill>
                            <a:srgbClr val="000000"/>
                          </a:solidFill>
                          <a:effectLst/>
                          <a:latin typeface="+mj-lt"/>
                          <a:ea typeface="Calibri" panose="020F0502020204030204" pitchFamily="34" charset="0"/>
                          <a:cs typeface="Arial" panose="020B0604020202020204" pitchFamily="34" charset="0"/>
                        </a:rPr>
                        <a:t>Personnel skills and number of people</a:t>
                      </a:r>
                      <a:endParaRPr lang="en-US" sz="1200" dirty="0">
                        <a:effectLst/>
                        <a:latin typeface="+mj-lt"/>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200" dirty="0">
                          <a:solidFill>
                            <a:srgbClr val="000000"/>
                          </a:solidFill>
                          <a:effectLst/>
                          <a:latin typeface="+mj-lt"/>
                          <a:ea typeface="Calibri" panose="020F0502020204030204" pitchFamily="34" charset="0"/>
                          <a:cs typeface="Arial" panose="020B0604020202020204" pitchFamily="34" charset="0"/>
                        </a:rPr>
                        <a:t>Aeronautical and not aeronautical revenue</a:t>
                      </a:r>
                      <a:endParaRPr lang="en-US" sz="1200" dirty="0">
                        <a:effectLst/>
                        <a:latin typeface="+mj-lt"/>
                        <a:ea typeface="Calibri" panose="020F0502020204030204" pitchFamily="34" charset="0"/>
                        <a:cs typeface="Arial" panose="020B0604020202020204" pitchFamily="34" charset="0"/>
                      </a:endParaRPr>
                    </a:p>
                  </a:txBody>
                  <a:tcPr>
                    <a:solidFill>
                      <a:schemeClr val="accent3">
                        <a:lumMod val="20000"/>
                        <a:lumOff val="80000"/>
                      </a:schemeClr>
                    </a:solidFill>
                  </a:tcPr>
                </a:tc>
                <a:tc>
                  <a:txBody>
                    <a:bodyPr/>
                    <a:lstStyle/>
                    <a:p>
                      <a:pPr marL="342900" lvl="0" indent="-342900">
                        <a:lnSpc>
                          <a:spcPct val="107000"/>
                        </a:lnSpc>
                        <a:spcAft>
                          <a:spcPts val="800"/>
                        </a:spcAft>
                        <a:buFont typeface="Symbol" panose="05050102010706020507" pitchFamily="18" charset="2"/>
                        <a:buChar char=""/>
                      </a:pPr>
                      <a:r>
                        <a:rPr lang="en-US" sz="1200">
                          <a:solidFill>
                            <a:srgbClr val="000000"/>
                          </a:solidFill>
                          <a:effectLst/>
                          <a:latin typeface="+mj-lt"/>
                          <a:ea typeface="Calibri" panose="020F0502020204030204" pitchFamily="34" charset="0"/>
                          <a:cs typeface="Arial" panose="020B0604020202020204" pitchFamily="34" charset="0"/>
                        </a:rPr>
                        <a:t>Innovative solutions must be implemented to optimize the infrastructure avoiding extra investments and allowing the incremental or decremental of passengers.</a:t>
                      </a:r>
                      <a:endParaRPr lang="en-US" sz="1200">
                        <a:effectLst/>
                        <a:latin typeface="+mj-lt"/>
                        <a:ea typeface="Calibri" panose="020F0502020204030204" pitchFamily="34" charset="0"/>
                        <a:cs typeface="Arial" panose="020B0604020202020204" pitchFamily="34" charset="0"/>
                      </a:endParaRPr>
                    </a:p>
                  </a:txBody>
                  <a:tcPr>
                    <a:solidFill>
                      <a:schemeClr val="accent3">
                        <a:lumMod val="20000"/>
                        <a:lumOff val="80000"/>
                      </a:schemeClr>
                    </a:solidFill>
                  </a:tcPr>
                </a:tc>
                <a:tc>
                  <a:txBody>
                    <a:bodyPr/>
                    <a:lstStyle/>
                    <a:p>
                      <a:pPr>
                        <a:lnSpc>
                          <a:spcPct val="107000"/>
                        </a:lnSpc>
                        <a:spcAft>
                          <a:spcPts val="800"/>
                        </a:spcAft>
                      </a:pPr>
                      <a:r>
                        <a:rPr lang="en-US" sz="1200" dirty="0">
                          <a:solidFill>
                            <a:srgbClr val="000000"/>
                          </a:solidFill>
                          <a:effectLst/>
                          <a:latin typeface="+mj-lt"/>
                          <a:ea typeface="Calibri" panose="020F0502020204030204" pitchFamily="34" charset="0"/>
                          <a:cs typeface="Arial" panose="020B0604020202020204" pitchFamily="34" charset="0"/>
                        </a:rPr>
                        <a:t>The main issue is that when there is not the typical demand, the Airports and Airlines don’t have the capacity to adapt or reduce resources with the same speed and volume.</a:t>
                      </a:r>
                      <a:endParaRPr lang="en-US" sz="1200" dirty="0">
                        <a:effectLst/>
                        <a:latin typeface="+mj-lt"/>
                        <a:ea typeface="Calibri" panose="020F0502020204030204" pitchFamily="34" charset="0"/>
                        <a:cs typeface="Arial" panose="020B0604020202020204" pitchFamily="34" charset="0"/>
                      </a:endParaRPr>
                    </a:p>
                  </a:txBody>
                  <a:tcPr>
                    <a:solidFill>
                      <a:schemeClr val="accent3">
                        <a:lumMod val="20000"/>
                        <a:lumOff val="80000"/>
                      </a:schemeClr>
                    </a:solidFill>
                  </a:tcPr>
                </a:tc>
                <a:extLst>
                  <a:ext uri="{0D108BD9-81ED-4DB2-BD59-A6C34878D82A}">
                    <a16:rowId xmlns:a16="http://schemas.microsoft.com/office/drawing/2014/main" val="2443295348"/>
                  </a:ext>
                </a:extLst>
              </a:tr>
            </a:tbl>
          </a:graphicData>
        </a:graphic>
      </p:graphicFrame>
      <p:sp>
        <p:nvSpPr>
          <p:cNvPr id="14" name="TextBox 13">
            <a:extLst>
              <a:ext uri="{FF2B5EF4-FFF2-40B4-BE49-F238E27FC236}">
                <a16:creationId xmlns:a16="http://schemas.microsoft.com/office/drawing/2014/main" id="{442B2FD0-D936-41EB-40EB-B3BCA32C5B4D}"/>
              </a:ext>
            </a:extLst>
          </p:cNvPr>
          <p:cNvSpPr txBox="1"/>
          <p:nvPr/>
        </p:nvSpPr>
        <p:spPr>
          <a:xfrm>
            <a:off x="459346" y="795370"/>
            <a:ext cx="11452734" cy="738664"/>
          </a:xfrm>
          <a:prstGeom prst="rect">
            <a:avLst/>
          </a:prstGeom>
          <a:noFill/>
        </p:spPr>
        <p:txBody>
          <a:bodyPr wrap="square">
            <a:spAutoFit/>
          </a:bodyPr>
          <a:lstStyle/>
          <a:p>
            <a:r>
              <a:rPr lang="en-US" dirty="0">
                <a:solidFill>
                  <a:schemeClr val="bg1"/>
                </a:solidFill>
              </a:rPr>
              <a:t>To address this point, we have identified what is occurring or might occur that may affect the relations.</a:t>
            </a:r>
          </a:p>
          <a:p>
            <a:endParaRPr lang="en-US" sz="2400" dirty="0">
              <a:solidFill>
                <a:schemeClr val="bg1"/>
              </a:solidFill>
            </a:endParaRPr>
          </a:p>
        </p:txBody>
      </p:sp>
    </p:spTree>
    <p:extLst>
      <p:ext uri="{BB962C8B-B14F-4D97-AF65-F5344CB8AC3E}">
        <p14:creationId xmlns:p14="http://schemas.microsoft.com/office/powerpoint/2010/main" val="258107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9D57C3-B3F7-DA9A-9306-62D455A2F699}"/>
              </a:ext>
            </a:extLst>
          </p:cNvPr>
          <p:cNvSpPr txBox="1"/>
          <p:nvPr/>
        </p:nvSpPr>
        <p:spPr>
          <a:xfrm>
            <a:off x="382555" y="248038"/>
            <a:ext cx="11543974"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ea typeface="+mj-ea"/>
                <a:cs typeface="+mj-cs"/>
              </a:rPr>
              <a:t>F</a:t>
            </a:r>
            <a:r>
              <a:rPr lang="en-US" sz="2800" b="1" i="0" u="none" strike="noStrike" kern="1200" baseline="0" dirty="0">
                <a:solidFill>
                  <a:srgbClr val="FFFFFF"/>
                </a:solidFill>
                <a:ea typeface="+mj-ea"/>
                <a:cs typeface="+mj-cs"/>
              </a:rPr>
              <a:t>orces of change </a:t>
            </a:r>
            <a:r>
              <a:rPr lang="en-US" sz="2800" b="0" i="0" u="none" strike="noStrike" kern="1200" baseline="0" dirty="0">
                <a:solidFill>
                  <a:srgbClr val="FFFFFF"/>
                </a:solidFill>
                <a:ea typeface="+mj-ea"/>
                <a:cs typeface="+mj-cs"/>
              </a:rPr>
              <a:t>that will impact </a:t>
            </a:r>
            <a:r>
              <a:rPr lang="en-US" sz="2800" b="1" i="0" u="none" strike="noStrike" kern="1200" baseline="0" dirty="0">
                <a:solidFill>
                  <a:srgbClr val="FFFFFF"/>
                </a:solidFill>
                <a:ea typeface="+mj-ea"/>
                <a:cs typeface="+mj-cs"/>
              </a:rPr>
              <a:t>future relations between airlines &amp; airports</a:t>
            </a:r>
            <a:r>
              <a:rPr lang="en-US" sz="2800" b="1" dirty="0">
                <a:solidFill>
                  <a:srgbClr val="FFFFFF"/>
                </a:solidFill>
                <a:ea typeface="+mj-ea"/>
                <a:cs typeface="+mj-cs"/>
              </a:rPr>
              <a:t> (cont.)</a:t>
            </a:r>
            <a:endParaRPr lang="en-US" sz="2800" kern="1200" dirty="0">
              <a:solidFill>
                <a:srgbClr val="FFFFFF"/>
              </a:solidFill>
              <a:ea typeface="+mj-ea"/>
              <a:cs typeface="+mj-cs"/>
            </a:endParaRPr>
          </a:p>
        </p:txBody>
      </p:sp>
      <p:sp>
        <p:nvSpPr>
          <p:cNvPr id="4" name="Slide Number Placeholder 3">
            <a:extLst>
              <a:ext uri="{FF2B5EF4-FFF2-40B4-BE49-F238E27FC236}">
                <a16:creationId xmlns:a16="http://schemas.microsoft.com/office/drawing/2014/main" id="{0848E6BD-0A95-E5A2-4658-AAD76C292AB4}"/>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BF7BE9C6-5082-4C40-985C-85EA8432DBC8}" type="slidenum">
              <a:rPr lang="en-US" sz="1100">
                <a:solidFill>
                  <a:schemeClr val="tx1">
                    <a:lumMod val="50000"/>
                    <a:lumOff val="50000"/>
                  </a:schemeClr>
                </a:solidFill>
              </a:rPr>
              <a:pPr>
                <a:spcAft>
                  <a:spcPts val="600"/>
                </a:spcAft>
              </a:pPr>
              <a:t>5</a:t>
            </a:fld>
            <a:endParaRPr lang="en-US" sz="1100">
              <a:solidFill>
                <a:schemeClr val="tx1">
                  <a:lumMod val="50000"/>
                  <a:lumOff val="50000"/>
                </a:schemeClr>
              </a:solidFill>
            </a:endParaRPr>
          </a:p>
        </p:txBody>
      </p:sp>
      <p:graphicFrame>
        <p:nvGraphicFramePr>
          <p:cNvPr id="7" name="Table 4">
            <a:extLst>
              <a:ext uri="{FF2B5EF4-FFF2-40B4-BE49-F238E27FC236}">
                <a16:creationId xmlns:a16="http://schemas.microsoft.com/office/drawing/2014/main" id="{DBF0405E-60A3-F79C-0A49-D189BF8876EC}"/>
              </a:ext>
            </a:extLst>
          </p:cNvPr>
          <p:cNvGraphicFramePr>
            <a:graphicFrameLocks/>
          </p:cNvGraphicFramePr>
          <p:nvPr>
            <p:extLst>
              <p:ext uri="{D42A27DB-BD31-4B8C-83A1-F6EECF244321}">
                <p14:modId xmlns:p14="http://schemas.microsoft.com/office/powerpoint/2010/main" val="898750226"/>
              </p:ext>
            </p:extLst>
          </p:nvPr>
        </p:nvGraphicFramePr>
        <p:xfrm>
          <a:off x="71124" y="2374584"/>
          <a:ext cx="12079109" cy="3044635"/>
        </p:xfrm>
        <a:graphic>
          <a:graphicData uri="http://schemas.openxmlformats.org/drawingml/2006/table">
            <a:tbl>
              <a:tblPr firstRow="1" bandRow="1">
                <a:tableStyleId>{5C22544A-7EE6-4342-B048-85BDC9FD1C3A}</a:tableStyleId>
              </a:tblPr>
              <a:tblGrid>
                <a:gridCol w="1090135">
                  <a:extLst>
                    <a:ext uri="{9D8B030D-6E8A-4147-A177-3AD203B41FA5}">
                      <a16:colId xmlns:a16="http://schemas.microsoft.com/office/drawing/2014/main" val="436282836"/>
                    </a:ext>
                  </a:extLst>
                </a:gridCol>
                <a:gridCol w="3741508">
                  <a:extLst>
                    <a:ext uri="{9D8B030D-6E8A-4147-A177-3AD203B41FA5}">
                      <a16:colId xmlns:a16="http://schemas.microsoft.com/office/drawing/2014/main" val="2771269672"/>
                    </a:ext>
                  </a:extLst>
                </a:gridCol>
                <a:gridCol w="2415822">
                  <a:extLst>
                    <a:ext uri="{9D8B030D-6E8A-4147-A177-3AD203B41FA5}">
                      <a16:colId xmlns:a16="http://schemas.microsoft.com/office/drawing/2014/main" val="2941936284"/>
                    </a:ext>
                  </a:extLst>
                </a:gridCol>
                <a:gridCol w="2415822">
                  <a:extLst>
                    <a:ext uri="{9D8B030D-6E8A-4147-A177-3AD203B41FA5}">
                      <a16:colId xmlns:a16="http://schemas.microsoft.com/office/drawing/2014/main" val="1436360679"/>
                    </a:ext>
                  </a:extLst>
                </a:gridCol>
                <a:gridCol w="2415822">
                  <a:extLst>
                    <a:ext uri="{9D8B030D-6E8A-4147-A177-3AD203B41FA5}">
                      <a16:colId xmlns:a16="http://schemas.microsoft.com/office/drawing/2014/main" val="1228039336"/>
                    </a:ext>
                  </a:extLst>
                </a:gridCol>
              </a:tblGrid>
              <a:tr h="370840">
                <a:tc>
                  <a:txBody>
                    <a:bodyPr/>
                    <a:lstStyle/>
                    <a:p>
                      <a:pPr>
                        <a:lnSpc>
                          <a:spcPct val="107000"/>
                        </a:lnSpc>
                      </a:pPr>
                      <a:endParaRPr lang="en-US" sz="1600" dirty="0">
                        <a:solidFill>
                          <a:schemeClr val="bg1"/>
                        </a:solidFill>
                        <a:effectLst/>
                        <a:latin typeface="Calibri" panose="020F0502020204030204" pitchFamily="34" charset="0"/>
                        <a:cs typeface="Arial" panose="020B0604020202020204" pitchFamily="34" charset="0"/>
                      </a:endParaRPr>
                    </a:p>
                  </a:txBody>
                  <a:tcPr/>
                </a:tc>
                <a:tc>
                  <a:txBody>
                    <a:bodyPr/>
                    <a:lstStyle/>
                    <a:p>
                      <a:pPr>
                        <a:lnSpc>
                          <a:spcPct val="107000"/>
                        </a:lnSpc>
                        <a:spcAft>
                          <a:spcPts val="800"/>
                        </a:spcAft>
                      </a:pPr>
                      <a:r>
                        <a:rPr lang="en-US" sz="16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Description</a:t>
                      </a:r>
                      <a:endPar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spcAft>
                          <a:spcPts val="800"/>
                        </a:spcAft>
                      </a:pPr>
                      <a:r>
                        <a:rPr lang="en-US" sz="16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Impact over</a:t>
                      </a:r>
                      <a:endPar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spcAft>
                          <a:spcPts val="800"/>
                        </a:spcAft>
                      </a:pPr>
                      <a:r>
                        <a:rPr lang="en-US" sz="16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 Consequences</a:t>
                      </a:r>
                      <a:endPar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342900" lvl="0" indent="-342900">
                        <a:lnSpc>
                          <a:spcPct val="107000"/>
                        </a:lnSpc>
                        <a:spcAft>
                          <a:spcPts val="800"/>
                        </a:spcAft>
                        <a:buFont typeface="Arial" panose="020B0604020202020204" pitchFamily="34" charset="0"/>
                        <a:buChar char="-"/>
                        <a:tabLst>
                          <a:tab pos="457200" algn="l"/>
                        </a:tabLst>
                      </a:pPr>
                      <a:r>
                        <a:rPr lang="en-US"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Consequences</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357691809"/>
                  </a:ext>
                </a:extLst>
              </a:tr>
              <a:tr h="370840">
                <a:tc>
                  <a:txBody>
                    <a:bodyPr/>
                    <a:lstStyle/>
                    <a:p>
                      <a:pPr>
                        <a:lnSpc>
                          <a:spcPct val="107000"/>
                        </a:lnSpc>
                        <a:spcAft>
                          <a:spcPts val="800"/>
                        </a:spcAft>
                      </a:pPr>
                      <a:r>
                        <a:rPr lang="en-US" sz="1400" b="1"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Competition</a:t>
                      </a:r>
                      <a:endParaRPr lang="en-US" sz="1400" b="1" dirty="0">
                        <a:effectLst/>
                        <a:latin typeface="Calibri Light" panose="020F0302020204030204" pitchFamily="34" charset="0"/>
                        <a:ea typeface="Calibri" panose="020F0502020204030204" pitchFamily="34" charset="0"/>
                        <a:cs typeface="Calibri Light" panose="020F0302020204030204" pitchFamily="34" charset="0"/>
                      </a:endParaRPr>
                    </a:p>
                  </a:txBody>
                  <a:tcPr>
                    <a:solidFill>
                      <a:schemeClr val="accent3">
                        <a:lumMod val="20000"/>
                        <a:lumOff val="80000"/>
                      </a:schemeClr>
                    </a:solidFill>
                  </a:tcPr>
                </a:tc>
                <a:tc>
                  <a:txBody>
                    <a:bodyPr/>
                    <a:lstStyle/>
                    <a:p>
                      <a:pPr>
                        <a:lnSpc>
                          <a:spcPct val="107000"/>
                        </a:lnSpc>
                        <a:spcAft>
                          <a:spcPts val="800"/>
                        </a:spcAft>
                      </a:pPr>
                      <a:r>
                        <a:rPr lang="en-US" sz="140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Looking for new sources of the revenue, the industry will increase the level of the competition.</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a:solidFill>
                      <a:schemeClr val="accent3">
                        <a:lumMod val="20000"/>
                        <a:lumOff val="80000"/>
                      </a:schemeClr>
                    </a:solidFill>
                  </a:tcPr>
                </a:tc>
                <a:tc>
                  <a:txBody>
                    <a:bodyPr/>
                    <a:lstStyle/>
                    <a:p>
                      <a:pPr marL="342900" lvl="0" indent="-342900">
                        <a:lnSpc>
                          <a:spcPct val="107000"/>
                        </a:lnSpc>
                        <a:buFont typeface="Symbol" panose="05050102010706020507" pitchFamily="18" charset="2"/>
                        <a:buChar char=""/>
                      </a:pPr>
                      <a:r>
                        <a:rPr lang="en-US" sz="140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Competition between Airlines and Airports, Airlines vs Airlines, Airports vs Airports, etc.</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a:solidFill>
                      <a:schemeClr val="accent3">
                        <a:lumMod val="20000"/>
                        <a:lumOff val="80000"/>
                      </a:schemeClr>
                    </a:solidFill>
                  </a:tcPr>
                </a:tc>
                <a:tc>
                  <a:txBody>
                    <a:bodyPr/>
                    <a:lstStyle/>
                    <a:p>
                      <a:pPr marL="342900" lvl="0" indent="-342900">
                        <a:lnSpc>
                          <a:spcPct val="107000"/>
                        </a:lnSpc>
                        <a:buFont typeface="Symbol" panose="05050102010706020507" pitchFamily="18" charset="2"/>
                        <a:buChar char=""/>
                      </a:pPr>
                      <a:r>
                        <a:rPr lang="en-US" sz="140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Creation of new services, </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p>
                      <a:pPr marL="342900" lvl="0" indent="-342900">
                        <a:lnSpc>
                          <a:spcPct val="107000"/>
                        </a:lnSpc>
                        <a:buFont typeface="Symbol" panose="05050102010706020507" pitchFamily="18" charset="2"/>
                        <a:buChar char=""/>
                      </a:pPr>
                      <a:r>
                        <a:rPr lang="en-US" sz="140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Creation of new routes,</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p>
                      <a:pPr marL="342900" lvl="0" indent="-342900">
                        <a:lnSpc>
                          <a:spcPct val="107000"/>
                        </a:lnSpc>
                        <a:spcAft>
                          <a:spcPts val="800"/>
                        </a:spcAft>
                        <a:buFont typeface="Symbol" panose="05050102010706020507" pitchFamily="18" charset="2"/>
                        <a:buChar char=""/>
                      </a:pPr>
                      <a:r>
                        <a:rPr lang="en-US" sz="140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New business models</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a:solidFill>
                      <a:schemeClr val="accent3">
                        <a:lumMod val="20000"/>
                        <a:lumOff val="80000"/>
                      </a:schemeClr>
                    </a:solidFill>
                  </a:tcPr>
                </a:tc>
                <a:tc>
                  <a:txBody>
                    <a:bodyPr/>
                    <a:lstStyle/>
                    <a:p>
                      <a:pPr>
                        <a:lnSpc>
                          <a:spcPct val="107000"/>
                        </a:lnSpc>
                        <a:spcAft>
                          <a:spcPts val="800"/>
                        </a:spcAft>
                      </a:pPr>
                      <a:r>
                        <a:rPr lang="en-US" sz="140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The short companies are under high risk to disappear, and this can create monopolies and in consequence a rebound effect.</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a:solidFill>
                      <a:schemeClr val="accent3">
                        <a:lumMod val="20000"/>
                        <a:lumOff val="80000"/>
                      </a:schemeClr>
                    </a:solidFill>
                  </a:tcPr>
                </a:tc>
                <a:extLst>
                  <a:ext uri="{0D108BD9-81ED-4DB2-BD59-A6C34878D82A}">
                    <a16:rowId xmlns:a16="http://schemas.microsoft.com/office/drawing/2014/main" val="4147557685"/>
                  </a:ext>
                </a:extLst>
              </a:tr>
              <a:tr h="370840">
                <a:tc>
                  <a:txBody>
                    <a:bodyPr/>
                    <a:lstStyle/>
                    <a:p>
                      <a:pPr>
                        <a:lnSpc>
                          <a:spcPct val="107000"/>
                        </a:lnSpc>
                        <a:spcAft>
                          <a:spcPts val="800"/>
                        </a:spcAft>
                      </a:pPr>
                      <a:r>
                        <a:rPr lang="en-US" sz="1400" b="1"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Regulation</a:t>
                      </a:r>
                      <a:endParaRPr lang="en-US" sz="1400" b="1" dirty="0">
                        <a:effectLst/>
                        <a:latin typeface="Calibri Light" panose="020F0302020204030204" pitchFamily="34" charset="0"/>
                        <a:ea typeface="Calibri" panose="020F0502020204030204" pitchFamily="34" charset="0"/>
                        <a:cs typeface="Calibri Light" panose="020F0302020204030204" pitchFamily="34" charset="0"/>
                      </a:endParaRPr>
                    </a:p>
                  </a:txBody>
                  <a:tcPr>
                    <a:solidFill>
                      <a:schemeClr val="accent3">
                        <a:lumMod val="20000"/>
                        <a:lumOff val="80000"/>
                      </a:schemeClr>
                    </a:solidFill>
                  </a:tcPr>
                </a:tc>
                <a:tc>
                  <a:txBody>
                    <a:bodyPr/>
                    <a:lstStyle/>
                    <a:p>
                      <a:pPr>
                        <a:lnSpc>
                          <a:spcPct val="107000"/>
                        </a:lnSpc>
                        <a:spcAft>
                          <a:spcPts val="800"/>
                        </a:spcAft>
                      </a:pPr>
                      <a:r>
                        <a:rPr lang="en-US" sz="140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If Governments and global entities promotes changes about sources or rules of the revenue.</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a:solidFill>
                      <a:schemeClr val="accent3">
                        <a:lumMod val="20000"/>
                        <a:lumOff val="80000"/>
                      </a:schemeClr>
                    </a:solidFill>
                  </a:tcPr>
                </a:tc>
                <a:tc>
                  <a:txBody>
                    <a:bodyPr/>
                    <a:lstStyle/>
                    <a:p>
                      <a:pPr marL="342900" lvl="0" indent="-342900">
                        <a:lnSpc>
                          <a:spcPct val="107000"/>
                        </a:lnSpc>
                        <a:buFont typeface="Symbol" panose="05050102010706020507" pitchFamily="18" charset="2"/>
                        <a:buChar char=""/>
                      </a:pPr>
                      <a:r>
                        <a:rPr lang="en-US" sz="140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How the industry operates in terms of </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p>
                      <a:pPr marL="342900" lvl="0" indent="-342900">
                        <a:lnSpc>
                          <a:spcPct val="107000"/>
                        </a:lnSpc>
                        <a:buFont typeface="Symbol" panose="05050102010706020507" pitchFamily="18" charset="2"/>
                        <a:buChar char=""/>
                      </a:pPr>
                      <a:r>
                        <a:rPr lang="en-US" sz="140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Till models</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p>
                      <a:pPr marL="342900" lvl="0" indent="-342900">
                        <a:lnSpc>
                          <a:spcPct val="107000"/>
                        </a:lnSpc>
                        <a:buFont typeface="Symbol" panose="05050102010706020507" pitchFamily="18" charset="2"/>
                        <a:buChar char=""/>
                      </a:pPr>
                      <a:r>
                        <a:rPr lang="en-US" sz="140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Mandatory investments</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p>
                      <a:pPr marL="342900" lvl="0" indent="-342900">
                        <a:lnSpc>
                          <a:spcPct val="107000"/>
                        </a:lnSpc>
                        <a:buFont typeface="Symbol" panose="05050102010706020507" pitchFamily="18" charset="2"/>
                        <a:buChar char=""/>
                      </a:pPr>
                      <a:r>
                        <a:rPr lang="en-US" sz="140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Revenue sources</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a:solidFill>
                      <a:schemeClr val="accent3">
                        <a:lumMod val="20000"/>
                        <a:lumOff val="80000"/>
                      </a:schemeClr>
                    </a:solidFill>
                  </a:tcPr>
                </a:tc>
                <a:tc>
                  <a:txBody>
                    <a:bodyPr/>
                    <a:lstStyle/>
                    <a:p>
                      <a:pPr marL="342900" lvl="0" indent="-342900">
                        <a:lnSpc>
                          <a:spcPct val="107000"/>
                        </a:lnSpc>
                        <a:buFont typeface="Symbol" panose="05050102010706020507" pitchFamily="18" charset="2"/>
                        <a:buChar char=""/>
                      </a:pPr>
                      <a:r>
                        <a:rPr lang="en-US" sz="140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The changes can be accelerated.</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p>
                      <a:pPr marL="342900" lvl="0" indent="-342900">
                        <a:lnSpc>
                          <a:spcPct val="107000"/>
                        </a:lnSpc>
                        <a:spcAft>
                          <a:spcPts val="800"/>
                        </a:spcAft>
                        <a:buFont typeface="Symbol" panose="05050102010706020507" pitchFamily="18" charset="2"/>
                        <a:buChar char=""/>
                      </a:pPr>
                      <a:r>
                        <a:rPr lang="en-US" sz="140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If the aviation’s ecosystem is integrated, the result can be permanent and beneficial for every stakeholder.</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a:solidFill>
                      <a:schemeClr val="accent3">
                        <a:lumMod val="20000"/>
                        <a:lumOff val="80000"/>
                      </a:schemeClr>
                    </a:solidFill>
                  </a:tcPr>
                </a:tc>
                <a:tc>
                  <a:txBody>
                    <a:bodyPr/>
                    <a:lstStyle/>
                    <a:p>
                      <a:pPr>
                        <a:lnSpc>
                          <a:spcPct val="107000"/>
                        </a:lnSpc>
                        <a:spcAft>
                          <a:spcPts val="800"/>
                        </a:spcAft>
                      </a:pPr>
                      <a:r>
                        <a:rPr lang="en-US" sz="140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Acceleration doesn’t mean that is good for everybody, if the aviation’s ecosystem is not integrated to generate a substantial change there are high possibilities of failure.</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a:solidFill>
                      <a:schemeClr val="accent3">
                        <a:lumMod val="20000"/>
                        <a:lumOff val="80000"/>
                      </a:schemeClr>
                    </a:solidFill>
                  </a:tcPr>
                </a:tc>
                <a:extLst>
                  <a:ext uri="{0D108BD9-81ED-4DB2-BD59-A6C34878D82A}">
                    <a16:rowId xmlns:a16="http://schemas.microsoft.com/office/drawing/2014/main" val="1630043793"/>
                  </a:ext>
                </a:extLst>
              </a:tr>
            </a:tbl>
          </a:graphicData>
        </a:graphic>
      </p:graphicFrame>
    </p:spTree>
    <p:extLst>
      <p:ext uri="{BB962C8B-B14F-4D97-AF65-F5344CB8AC3E}">
        <p14:creationId xmlns:p14="http://schemas.microsoft.com/office/powerpoint/2010/main" val="193104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DC5879-34F5-0FCA-3E08-6284E98F7944}"/>
              </a:ext>
            </a:extLst>
          </p:cNvPr>
          <p:cNvSpPr>
            <a:spLocks noGrp="1"/>
          </p:cNvSpPr>
          <p:nvPr>
            <p:ph type="title"/>
          </p:nvPr>
        </p:nvSpPr>
        <p:spPr>
          <a:xfrm>
            <a:off x="662473" y="348865"/>
            <a:ext cx="10926147" cy="877729"/>
          </a:xfrm>
        </p:spPr>
        <p:txBody>
          <a:bodyPr vert="horz" lIns="91440" tIns="45720" rIns="91440" bIns="45720" rtlCol="0" anchor="ctr">
            <a:noAutofit/>
          </a:bodyPr>
          <a:lstStyle/>
          <a:p>
            <a:r>
              <a:rPr lang="en-GB" sz="2800" b="1" dirty="0">
                <a:solidFill>
                  <a:srgbClr val="FFFFFF"/>
                </a:solidFill>
                <a:latin typeface="+mn-lt"/>
              </a:rPr>
              <a:t>Potential future changes </a:t>
            </a:r>
            <a:r>
              <a:rPr lang="en-GB" sz="2800" dirty="0">
                <a:solidFill>
                  <a:srgbClr val="FFFFFF"/>
                </a:solidFill>
                <a:latin typeface="+mn-lt"/>
              </a:rPr>
              <a:t>in public policy </a:t>
            </a:r>
            <a:r>
              <a:rPr lang="en-GB" sz="2800" b="1" dirty="0">
                <a:solidFill>
                  <a:srgbClr val="FFFFFF"/>
                </a:solidFill>
                <a:latin typeface="+mn-lt"/>
              </a:rPr>
              <a:t>can support industry development</a:t>
            </a:r>
            <a:r>
              <a:rPr lang="en-GB" sz="2800" dirty="0">
                <a:solidFill>
                  <a:srgbClr val="FFFFFF"/>
                </a:solidFill>
                <a:latin typeface="+mn-lt"/>
              </a:rPr>
              <a:t>.</a:t>
            </a:r>
            <a:br>
              <a:rPr lang="en-GB" sz="2800" dirty="0">
                <a:solidFill>
                  <a:srgbClr val="FFFFFF"/>
                </a:solidFill>
              </a:rPr>
            </a:br>
            <a:endParaRPr lang="en-US" sz="2800" dirty="0">
              <a:solidFill>
                <a:srgbClr val="FFFFFF"/>
              </a:solidFill>
            </a:endParaRPr>
          </a:p>
        </p:txBody>
      </p:sp>
      <p:graphicFrame>
        <p:nvGraphicFramePr>
          <p:cNvPr id="5" name="Content Placeholder 2">
            <a:extLst>
              <a:ext uri="{FF2B5EF4-FFF2-40B4-BE49-F238E27FC236}">
                <a16:creationId xmlns:a16="http://schemas.microsoft.com/office/drawing/2014/main" id="{2F9A4B7E-4C6A-0309-279E-5F6C9A51116B}"/>
              </a:ext>
            </a:extLst>
          </p:cNvPr>
          <p:cNvGraphicFramePr>
            <a:graphicFrameLocks noGrp="1"/>
          </p:cNvGraphicFramePr>
          <p:nvPr>
            <p:ph idx="1"/>
            <p:extLst>
              <p:ext uri="{D42A27DB-BD31-4B8C-83A1-F6EECF244321}">
                <p14:modId xmlns:p14="http://schemas.microsoft.com/office/powerpoint/2010/main" val="3925071263"/>
              </p:ext>
            </p:extLst>
          </p:nvPr>
        </p:nvGraphicFramePr>
        <p:xfrm>
          <a:off x="10844981" y="3657600"/>
          <a:ext cx="3008671" cy="786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F16C2A0-1CE5-C4D0-F74A-13FBF7D21D0D}"/>
              </a:ext>
            </a:extLst>
          </p:cNvPr>
          <p:cNvSpPr txBox="1"/>
          <p:nvPr/>
        </p:nvSpPr>
        <p:spPr>
          <a:xfrm>
            <a:off x="373626" y="1550058"/>
            <a:ext cx="11307097" cy="4761816"/>
          </a:xfrm>
          <a:prstGeom prst="rect">
            <a:avLst/>
          </a:prstGeom>
          <a:noFill/>
        </p:spPr>
        <p:txBody>
          <a:bodyPr wrap="square">
            <a:spAutoFit/>
          </a:bodyPr>
          <a:lstStyle/>
          <a:p>
            <a:r>
              <a:rPr lang="en-US" b="1" dirty="0">
                <a:latin typeface="+mj-lt"/>
              </a:rPr>
              <a:t>Top potential future changes includes the Airport and Airlines partnering together to:</a:t>
            </a:r>
          </a:p>
          <a:p>
            <a:pPr marL="285750" indent="-285750">
              <a:buFont typeface="Arial" panose="020B0604020202020204" pitchFamily="34" charset="0"/>
              <a:buChar char="•"/>
            </a:pPr>
            <a:r>
              <a:rPr lang="en-US" sz="1600" dirty="0">
                <a:latin typeface="+mj-lt"/>
              </a:rPr>
              <a:t>Optimize technology to assist with future demand</a:t>
            </a:r>
          </a:p>
          <a:p>
            <a:pPr marL="285750" indent="-285750">
              <a:buFont typeface="Arial" panose="020B0604020202020204" pitchFamily="34" charset="0"/>
              <a:buChar char="•"/>
            </a:pPr>
            <a:r>
              <a:rPr lang="en-US" sz="1600" dirty="0">
                <a:latin typeface="+mj-lt"/>
              </a:rPr>
              <a:t>Facilitation to ensure there is capacity for continued growth which may include identifying additional or flexible funding</a:t>
            </a:r>
          </a:p>
          <a:p>
            <a:pPr marL="285750" indent="-285750">
              <a:buFont typeface="Arial" panose="020B0604020202020204" pitchFamily="34" charset="0"/>
              <a:buChar char="•"/>
            </a:pPr>
            <a:r>
              <a:rPr lang="en-US" sz="1600" dirty="0">
                <a:latin typeface="+mj-lt"/>
              </a:rPr>
              <a:t>Increase NAR (Non Aeronautical Revenue) by improving customer experience and accessibility </a:t>
            </a:r>
          </a:p>
          <a:p>
            <a:pPr marL="285750" indent="-285750">
              <a:buFont typeface="Arial" panose="020B0604020202020204" pitchFamily="34" charset="0"/>
              <a:buChar char="•"/>
            </a:pPr>
            <a:r>
              <a:rPr lang="en-US" sz="1600" dirty="0">
                <a:latin typeface="+mj-lt"/>
              </a:rPr>
              <a:t>Ensure business continuity </a:t>
            </a:r>
          </a:p>
          <a:p>
            <a:pPr marL="285750" indent="-285750">
              <a:buFont typeface="Arial" panose="020B0604020202020204" pitchFamily="34" charset="0"/>
              <a:buChar char="•"/>
            </a:pPr>
            <a:r>
              <a:rPr lang="en-US" sz="1600" dirty="0">
                <a:latin typeface="+mj-lt"/>
              </a:rPr>
              <a:t>Reduce the impact of negative externalities </a:t>
            </a:r>
          </a:p>
          <a:p>
            <a:endParaRPr lang="en-US" sz="1050" b="1" dirty="0">
              <a:latin typeface="+mj-lt"/>
            </a:endParaRPr>
          </a:p>
          <a:p>
            <a:pPr>
              <a:lnSpc>
                <a:spcPct val="70000"/>
              </a:lnSpc>
              <a:spcBef>
                <a:spcPts val="1000"/>
              </a:spcBef>
            </a:pPr>
            <a:r>
              <a:rPr lang="en-US" b="1" dirty="0">
                <a:latin typeface="+mj-lt"/>
              </a:rPr>
              <a:t>Technology includes the following </a:t>
            </a:r>
          </a:p>
          <a:p>
            <a:pPr marL="285750" lvl="0" indent="-285750">
              <a:buFont typeface="Arial" panose="020B0604020202020204" pitchFamily="34" charset="0"/>
              <a:buChar char="•"/>
            </a:pPr>
            <a:r>
              <a:rPr lang="en-US" sz="1600" dirty="0">
                <a:latin typeface="+mj-lt"/>
              </a:rPr>
              <a:t>Encourage and develop civil aeronautics</a:t>
            </a:r>
          </a:p>
          <a:p>
            <a:pPr marL="285750" lvl="0" indent="-285750">
              <a:buFont typeface="Arial" panose="020B0604020202020204" pitchFamily="34" charset="0"/>
              <a:buChar char="•"/>
            </a:pPr>
            <a:r>
              <a:rPr lang="en-US" sz="1600" dirty="0">
                <a:latin typeface="+mj-lt"/>
              </a:rPr>
              <a:t>Developing touchless customer experience</a:t>
            </a:r>
          </a:p>
          <a:p>
            <a:pPr marL="285750" indent="-285750">
              <a:buFont typeface="Arial" panose="020B0604020202020204" pitchFamily="34" charset="0"/>
              <a:buChar char="•"/>
            </a:pPr>
            <a:r>
              <a:rPr lang="en-US" sz="1600" dirty="0">
                <a:latin typeface="+mj-lt"/>
              </a:rPr>
              <a:t>Biometric screening utilizing facial recognition </a:t>
            </a:r>
          </a:p>
          <a:p>
            <a:pPr marL="285750" indent="-285750">
              <a:buFont typeface="Arial" panose="020B0604020202020204" pitchFamily="34" charset="0"/>
              <a:buChar char="•"/>
            </a:pPr>
            <a:r>
              <a:rPr lang="en-US" sz="1600" dirty="0">
                <a:latin typeface="+mj-lt"/>
              </a:rPr>
              <a:t>Automated check-in and/or electronic boarding information </a:t>
            </a:r>
          </a:p>
          <a:p>
            <a:pPr marL="285750" indent="-285750">
              <a:buFont typeface="Arial" panose="020B0604020202020204" pitchFamily="34" charset="0"/>
              <a:buChar char="•"/>
            </a:pPr>
            <a:r>
              <a:rPr lang="en-US" sz="1600" dirty="0">
                <a:latin typeface="+mj-lt"/>
              </a:rPr>
              <a:t>Digitizing bag – tracking </a:t>
            </a:r>
          </a:p>
          <a:p>
            <a:pPr marL="285750" indent="-285750">
              <a:buFont typeface="Arial" panose="020B0604020202020204" pitchFamily="34" charset="0"/>
              <a:buChar char="•"/>
            </a:pPr>
            <a:endParaRPr lang="en-US" sz="1200" dirty="0">
              <a:latin typeface="+mj-lt"/>
            </a:endParaRPr>
          </a:p>
          <a:p>
            <a:pPr marL="0" indent="0">
              <a:buNone/>
            </a:pPr>
            <a:r>
              <a:rPr lang="en-US" b="1" dirty="0">
                <a:latin typeface="+mj-lt"/>
              </a:rPr>
              <a:t>Facilitation includes the following </a:t>
            </a:r>
          </a:p>
          <a:p>
            <a:pPr marL="285750" indent="-285750">
              <a:buFont typeface="Arial" panose="020B0604020202020204" pitchFamily="34" charset="0"/>
              <a:buChar char="•"/>
            </a:pPr>
            <a:r>
              <a:rPr lang="en-US" sz="1600" dirty="0">
                <a:latin typeface="+mj-lt"/>
              </a:rPr>
              <a:t>Constant consideration of the flow of customers throughout the airport and to/from aircraft </a:t>
            </a:r>
          </a:p>
          <a:p>
            <a:pPr marL="742950" lvl="1" indent="-285750">
              <a:buFont typeface="Arial" panose="020B0604020202020204" pitchFamily="34" charset="0"/>
              <a:buChar char="•"/>
            </a:pPr>
            <a:r>
              <a:rPr lang="en-US" sz="1600" dirty="0">
                <a:latin typeface="+mj-lt"/>
              </a:rPr>
              <a:t>Maintaining clean facilities </a:t>
            </a:r>
          </a:p>
          <a:p>
            <a:pPr marL="742950" lvl="1" indent="-285750">
              <a:buFont typeface="Arial" panose="020B0604020202020204" pitchFamily="34" charset="0"/>
              <a:buChar char="•"/>
            </a:pPr>
            <a:r>
              <a:rPr lang="en-US" sz="1600" dirty="0">
                <a:latin typeface="+mj-lt"/>
              </a:rPr>
              <a:t>Providing accessibility options customers</a:t>
            </a:r>
          </a:p>
          <a:p>
            <a:pPr marL="285750" indent="-285750">
              <a:buFont typeface="Arial" panose="020B0604020202020204" pitchFamily="34" charset="0"/>
              <a:buChar char="•"/>
            </a:pPr>
            <a:r>
              <a:rPr lang="en-US" sz="1600" dirty="0">
                <a:latin typeface="+mj-lt"/>
              </a:rPr>
              <a:t>Review funding options to improve and expand airport through investments and bonds for anticipated growth</a:t>
            </a:r>
            <a:endParaRPr lang="en-US" sz="2000" dirty="0">
              <a:latin typeface="+mj-lt"/>
            </a:endParaRPr>
          </a:p>
        </p:txBody>
      </p:sp>
      <p:sp>
        <p:nvSpPr>
          <p:cNvPr id="3" name="Slide Number Placeholder 2">
            <a:extLst>
              <a:ext uri="{FF2B5EF4-FFF2-40B4-BE49-F238E27FC236}">
                <a16:creationId xmlns:a16="http://schemas.microsoft.com/office/drawing/2014/main" id="{960FEEA1-DF9D-0EA1-83F2-FBE66BABB3ED}"/>
              </a:ext>
            </a:extLst>
          </p:cNvPr>
          <p:cNvSpPr>
            <a:spLocks noGrp="1"/>
          </p:cNvSpPr>
          <p:nvPr>
            <p:ph type="sldNum" sz="quarter" idx="12"/>
          </p:nvPr>
        </p:nvSpPr>
        <p:spPr/>
        <p:txBody>
          <a:bodyPr/>
          <a:lstStyle/>
          <a:p>
            <a:fld id="{BF7BE9C6-5082-4C40-985C-85EA8432DBC8}" type="slidenum">
              <a:rPr lang="en-US" smtClean="0"/>
              <a:t>6</a:t>
            </a:fld>
            <a:endParaRPr lang="en-US"/>
          </a:p>
        </p:txBody>
      </p:sp>
    </p:spTree>
    <p:extLst>
      <p:ext uri="{BB962C8B-B14F-4D97-AF65-F5344CB8AC3E}">
        <p14:creationId xmlns:p14="http://schemas.microsoft.com/office/powerpoint/2010/main" val="1105530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54B22C-8A45-FCB9-F0B3-41686EB4E3D2}"/>
              </a:ext>
            </a:extLst>
          </p:cNvPr>
          <p:cNvSpPr>
            <a:spLocks noGrp="1"/>
          </p:cNvSpPr>
          <p:nvPr>
            <p:ph idx="1"/>
          </p:nvPr>
        </p:nvSpPr>
        <p:spPr>
          <a:xfrm>
            <a:off x="372261" y="1597432"/>
            <a:ext cx="10699648" cy="4480799"/>
          </a:xfrm>
        </p:spPr>
        <p:txBody>
          <a:bodyPr anchor="ctr">
            <a:normAutofit lnSpcReduction="10000"/>
          </a:bodyPr>
          <a:lstStyle/>
          <a:p>
            <a:pPr marL="0" indent="0">
              <a:buNone/>
            </a:pPr>
            <a:r>
              <a:rPr lang="en-US" sz="1800" b="1" dirty="0">
                <a:latin typeface="+mj-lt"/>
              </a:rPr>
              <a:t>Increasing NAR includes the following</a:t>
            </a:r>
          </a:p>
          <a:p>
            <a:pPr lvl="1"/>
            <a:r>
              <a:rPr lang="en-US" sz="1600" dirty="0">
                <a:latin typeface="+mj-lt"/>
              </a:rPr>
              <a:t>Continuation of customer satisfaction </a:t>
            </a:r>
          </a:p>
          <a:p>
            <a:pPr lvl="2"/>
            <a:r>
              <a:rPr lang="en-US" sz="1600" dirty="0">
                <a:latin typeface="+mj-lt"/>
              </a:rPr>
              <a:t>Customers tend to spend more when they are less frustrated and have more time to shop/eat </a:t>
            </a:r>
          </a:p>
          <a:p>
            <a:pPr lvl="2"/>
            <a:r>
              <a:rPr lang="en-US" sz="1600" dirty="0">
                <a:latin typeface="+mj-lt"/>
              </a:rPr>
              <a:t>Develop more ways to track and learn from customer behaviors to anticipate there wants and needs</a:t>
            </a:r>
          </a:p>
          <a:p>
            <a:pPr lvl="2"/>
            <a:r>
              <a:rPr lang="en-US" sz="1600" dirty="0">
                <a:latin typeface="+mj-lt"/>
              </a:rPr>
              <a:t>Develop flexible ways for payment</a:t>
            </a:r>
          </a:p>
          <a:p>
            <a:pPr lvl="2"/>
            <a:endParaRPr lang="en-US" sz="1200" dirty="0">
              <a:latin typeface="+mj-lt"/>
            </a:endParaRPr>
          </a:p>
          <a:p>
            <a:pPr marL="0" indent="0">
              <a:buNone/>
            </a:pPr>
            <a:r>
              <a:rPr lang="en-US" sz="1800" b="1" dirty="0">
                <a:latin typeface="+mj-lt"/>
              </a:rPr>
              <a:t>Business Continuity includes the following </a:t>
            </a:r>
          </a:p>
          <a:p>
            <a:r>
              <a:rPr lang="en-US" sz="1600" dirty="0">
                <a:latin typeface="+mj-lt"/>
              </a:rPr>
              <a:t>Regulating civil aviation to promote safety</a:t>
            </a:r>
          </a:p>
          <a:p>
            <a:pPr lvl="1"/>
            <a:r>
              <a:rPr lang="en-US" sz="1600" dirty="0">
                <a:latin typeface="+mj-lt"/>
              </a:rPr>
              <a:t>Safety will continue to be a priority for customers as they fly</a:t>
            </a:r>
          </a:p>
          <a:p>
            <a:pPr lvl="1"/>
            <a:r>
              <a:rPr lang="en-US" sz="1600" dirty="0">
                <a:latin typeface="+mj-lt"/>
              </a:rPr>
              <a:t>Airport must have back up generators, back up plans to divert customers should there be an emergency </a:t>
            </a:r>
          </a:p>
          <a:p>
            <a:pPr lvl="1"/>
            <a:r>
              <a:rPr lang="en-US" sz="1600" dirty="0">
                <a:latin typeface="+mj-lt"/>
              </a:rPr>
              <a:t>Airports and Airlines must continue to prepare for various emergencies and continue to lean an improve  plan </a:t>
            </a:r>
          </a:p>
          <a:p>
            <a:pPr lvl="1"/>
            <a:endParaRPr lang="en-US" sz="1050" dirty="0">
              <a:latin typeface="+mj-lt"/>
            </a:endParaRPr>
          </a:p>
          <a:p>
            <a:pPr marL="0" indent="0">
              <a:buNone/>
            </a:pPr>
            <a:r>
              <a:rPr lang="en-US" sz="1800" b="1" dirty="0">
                <a:latin typeface="+mj-lt"/>
              </a:rPr>
              <a:t>Reduce the impact of negative externalities </a:t>
            </a:r>
          </a:p>
          <a:p>
            <a:r>
              <a:rPr lang="en-US" sz="1600" dirty="0">
                <a:latin typeface="+mj-lt"/>
              </a:rPr>
              <a:t>Increase sustainability efforts</a:t>
            </a:r>
          </a:p>
          <a:p>
            <a:r>
              <a:rPr lang="en-US" sz="1600" dirty="0">
                <a:latin typeface="+mj-lt"/>
              </a:rPr>
              <a:t>Promote competition </a:t>
            </a:r>
          </a:p>
          <a:p>
            <a:pPr lvl="2"/>
            <a:endParaRPr lang="en-US" sz="500" dirty="0"/>
          </a:p>
        </p:txBody>
      </p:sp>
      <p:sp>
        <p:nvSpPr>
          <p:cNvPr id="4" name="Slide Number Placeholder 3">
            <a:extLst>
              <a:ext uri="{FF2B5EF4-FFF2-40B4-BE49-F238E27FC236}">
                <a16:creationId xmlns:a16="http://schemas.microsoft.com/office/drawing/2014/main" id="{D66BA45D-109B-8728-7C4F-86DC7DCFF148}"/>
              </a:ext>
            </a:extLst>
          </p:cNvPr>
          <p:cNvSpPr>
            <a:spLocks noGrp="1"/>
          </p:cNvSpPr>
          <p:nvPr>
            <p:ph type="sldNum" sz="quarter" idx="12"/>
          </p:nvPr>
        </p:nvSpPr>
        <p:spPr/>
        <p:txBody>
          <a:bodyPr/>
          <a:lstStyle/>
          <a:p>
            <a:fld id="{BF7BE9C6-5082-4C40-985C-85EA8432DBC8}" type="slidenum">
              <a:rPr lang="en-US" smtClean="0"/>
              <a:t>7</a:t>
            </a:fld>
            <a:endParaRPr lang="en-US"/>
          </a:p>
        </p:txBody>
      </p:sp>
      <p:sp>
        <p:nvSpPr>
          <p:cNvPr id="7" name="Title 1">
            <a:extLst>
              <a:ext uri="{FF2B5EF4-FFF2-40B4-BE49-F238E27FC236}">
                <a16:creationId xmlns:a16="http://schemas.microsoft.com/office/drawing/2014/main" id="{D60AFFBA-2D0E-6CD2-D474-75B627A9D687}"/>
              </a:ext>
            </a:extLst>
          </p:cNvPr>
          <p:cNvSpPr>
            <a:spLocks noGrp="1"/>
          </p:cNvSpPr>
          <p:nvPr>
            <p:ph type="title"/>
          </p:nvPr>
        </p:nvSpPr>
        <p:spPr>
          <a:xfrm>
            <a:off x="662473" y="348865"/>
            <a:ext cx="10926147" cy="877729"/>
          </a:xfrm>
        </p:spPr>
        <p:txBody>
          <a:bodyPr vert="horz" lIns="91440" tIns="45720" rIns="91440" bIns="45720" rtlCol="0" anchor="ctr">
            <a:noAutofit/>
          </a:bodyPr>
          <a:lstStyle/>
          <a:p>
            <a:r>
              <a:rPr lang="en-GB" sz="2800" b="1" dirty="0">
                <a:solidFill>
                  <a:srgbClr val="FFFFFF"/>
                </a:solidFill>
                <a:latin typeface="+mn-lt"/>
              </a:rPr>
              <a:t>Potential future changes </a:t>
            </a:r>
            <a:r>
              <a:rPr lang="en-GB" sz="2800" dirty="0">
                <a:solidFill>
                  <a:srgbClr val="FFFFFF"/>
                </a:solidFill>
                <a:latin typeface="+mn-lt"/>
              </a:rPr>
              <a:t>in public policy </a:t>
            </a:r>
            <a:r>
              <a:rPr lang="en-GB" sz="2800" b="1" dirty="0">
                <a:solidFill>
                  <a:srgbClr val="FFFFFF"/>
                </a:solidFill>
                <a:latin typeface="+mn-lt"/>
              </a:rPr>
              <a:t>can support industry development (cont.)</a:t>
            </a:r>
            <a:r>
              <a:rPr lang="en-GB" sz="2800" dirty="0">
                <a:solidFill>
                  <a:srgbClr val="FFFFFF"/>
                </a:solidFill>
                <a:latin typeface="+mn-lt"/>
              </a:rPr>
              <a:t> </a:t>
            </a:r>
            <a:br>
              <a:rPr lang="en-GB" sz="2800" dirty="0">
                <a:solidFill>
                  <a:srgbClr val="FFFFFF"/>
                </a:solidFill>
                <a:latin typeface="+mn-lt"/>
              </a:rPr>
            </a:br>
            <a:endParaRPr lang="en-US" sz="2800" dirty="0">
              <a:solidFill>
                <a:srgbClr val="FFFFFF"/>
              </a:solidFill>
              <a:latin typeface="+mn-lt"/>
            </a:endParaRPr>
          </a:p>
        </p:txBody>
      </p:sp>
    </p:spTree>
    <p:extLst>
      <p:ext uri="{BB962C8B-B14F-4D97-AF65-F5344CB8AC3E}">
        <p14:creationId xmlns:p14="http://schemas.microsoft.com/office/powerpoint/2010/main" val="163959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C5879-34F5-0FCA-3E08-6284E98F7944}"/>
              </a:ext>
            </a:extLst>
          </p:cNvPr>
          <p:cNvSpPr>
            <a:spLocks noGrp="1"/>
          </p:cNvSpPr>
          <p:nvPr>
            <p:ph type="title"/>
          </p:nvPr>
        </p:nvSpPr>
        <p:spPr>
          <a:xfrm>
            <a:off x="459346" y="294538"/>
            <a:ext cx="11468493" cy="1033669"/>
          </a:xfrm>
        </p:spPr>
        <p:txBody>
          <a:bodyPr vert="horz" lIns="91440" tIns="45720" rIns="91440" bIns="45720" rtlCol="0">
            <a:noAutofit/>
          </a:bodyPr>
          <a:lstStyle/>
          <a:p>
            <a:br>
              <a:rPr lang="en-US" sz="2800" dirty="0">
                <a:solidFill>
                  <a:srgbClr val="FFFFFF"/>
                </a:solidFill>
              </a:rPr>
            </a:br>
            <a:br>
              <a:rPr lang="en-US" sz="2800" dirty="0">
                <a:solidFill>
                  <a:srgbClr val="FFFFFF"/>
                </a:solidFill>
                <a:latin typeface="+mn-lt"/>
              </a:rPr>
            </a:br>
            <a:r>
              <a:rPr lang="en-GB" sz="2800" b="1" dirty="0">
                <a:solidFill>
                  <a:srgbClr val="FFFFFF"/>
                </a:solidFill>
                <a:latin typeface="+mn-lt"/>
              </a:rPr>
              <a:t> Changes in other course session topic areas</a:t>
            </a:r>
            <a:r>
              <a:rPr lang="en-GB" sz="2800" dirty="0">
                <a:solidFill>
                  <a:srgbClr val="FFFFFF"/>
                </a:solidFill>
                <a:latin typeface="+mn-lt"/>
              </a:rPr>
              <a:t> can either </a:t>
            </a:r>
            <a:r>
              <a:rPr lang="en-GB" sz="2800" b="1" dirty="0">
                <a:solidFill>
                  <a:srgbClr val="FFFFFF"/>
                </a:solidFill>
                <a:latin typeface="+mn-lt"/>
              </a:rPr>
              <a:t>further challenge </a:t>
            </a:r>
            <a:r>
              <a:rPr lang="en-GB" sz="2800" dirty="0">
                <a:solidFill>
                  <a:srgbClr val="FFFFFF"/>
                </a:solidFill>
                <a:latin typeface="+mn-lt"/>
              </a:rPr>
              <a:t>and/or create new opportunities to address user charge relations </a:t>
            </a:r>
            <a:br>
              <a:rPr lang="en-GB" sz="2800" b="0" i="0" u="none" strike="noStrike" baseline="0" dirty="0">
                <a:solidFill>
                  <a:srgbClr val="FFFFFF"/>
                </a:solidFill>
                <a:latin typeface="+mn-lt"/>
              </a:rPr>
            </a:br>
            <a:br>
              <a:rPr lang="en-GB" sz="2800" dirty="0">
                <a:solidFill>
                  <a:srgbClr val="FFFFFF"/>
                </a:solidFill>
                <a:latin typeface="+mn-lt"/>
              </a:rPr>
            </a:br>
            <a:endParaRPr lang="en-US" sz="2800" dirty="0">
              <a:solidFill>
                <a:srgbClr val="FFFFFF"/>
              </a:solidFill>
              <a:latin typeface="+mn-lt"/>
            </a:endParaRPr>
          </a:p>
        </p:txBody>
      </p:sp>
      <p:sp>
        <p:nvSpPr>
          <p:cNvPr id="3" name="Content Placeholder 2">
            <a:extLst>
              <a:ext uri="{FF2B5EF4-FFF2-40B4-BE49-F238E27FC236}">
                <a16:creationId xmlns:a16="http://schemas.microsoft.com/office/drawing/2014/main" id="{108FAF4D-22FD-F778-7898-E0A04D9783F6}"/>
              </a:ext>
            </a:extLst>
          </p:cNvPr>
          <p:cNvSpPr>
            <a:spLocks noGrp="1"/>
          </p:cNvSpPr>
          <p:nvPr>
            <p:ph idx="1"/>
          </p:nvPr>
        </p:nvSpPr>
        <p:spPr>
          <a:xfrm>
            <a:off x="345233" y="1590741"/>
            <a:ext cx="11305352" cy="4948171"/>
          </a:xfrm>
        </p:spPr>
        <p:txBody>
          <a:bodyPr anchor="ctr">
            <a:normAutofit/>
          </a:bodyPr>
          <a:lstStyle/>
          <a:p>
            <a:pPr>
              <a:spcAft>
                <a:spcPts val="800"/>
              </a:spcAft>
            </a:pPr>
            <a:r>
              <a:rPr lang="en-US" sz="2000" b="1" kern="100" dirty="0">
                <a:effectLst/>
                <a:latin typeface="+mj-lt"/>
                <a:ea typeface="Calibri" panose="020F0502020204030204" pitchFamily="34" charset="0"/>
                <a:cs typeface="Times New Roman" panose="02020603050405020304" pitchFamily="18" charset="0"/>
              </a:rPr>
              <a:t>Airport user charges are source of revenue to an airport, </a:t>
            </a:r>
            <a:r>
              <a:rPr lang="en-US" sz="2000" kern="100" dirty="0">
                <a:effectLst/>
                <a:latin typeface="+mj-lt"/>
                <a:ea typeface="Calibri" panose="020F0502020204030204" pitchFamily="34" charset="0"/>
                <a:cs typeface="Times New Roman" panose="02020603050405020304" pitchFamily="18" charset="0"/>
              </a:rPr>
              <a:t>however, review or changes in these user charges indirectly impacts on the activities of the Airlines that operate in the Airport. </a:t>
            </a:r>
            <a:endParaRPr lang="en-NG" sz="2000" kern="100" dirty="0">
              <a:effectLst/>
              <a:latin typeface="+mj-lt"/>
              <a:ea typeface="Calibri" panose="020F0502020204030204" pitchFamily="34" charset="0"/>
              <a:cs typeface="Times New Roman" panose="02020603050405020304" pitchFamily="18" charset="0"/>
            </a:endParaRPr>
          </a:p>
          <a:p>
            <a:pPr>
              <a:spcAft>
                <a:spcPts val="800"/>
              </a:spcAft>
            </a:pPr>
            <a:r>
              <a:rPr lang="en-US" sz="2000" b="1" kern="100" dirty="0">
                <a:effectLst/>
                <a:latin typeface="+mj-lt"/>
                <a:ea typeface="Calibri" panose="020F0502020204030204" pitchFamily="34" charset="0"/>
                <a:cs typeface="Times New Roman" panose="02020603050405020304" pitchFamily="18" charset="0"/>
              </a:rPr>
              <a:t>The Airline business is centered on the operation and management of the air transport business </a:t>
            </a:r>
            <a:r>
              <a:rPr lang="en-US" sz="2000" kern="100" dirty="0">
                <a:effectLst/>
                <a:latin typeface="+mj-lt"/>
                <a:ea typeface="Calibri" panose="020F0502020204030204" pitchFamily="34" charset="0"/>
                <a:cs typeface="Times New Roman" panose="02020603050405020304" pitchFamily="18" charset="0"/>
              </a:rPr>
              <a:t>which is being influenced by the demand and supply factors which controls the Air transport market. Changes in cost of operations of the airlines due to increase in Aviation fuel and other maintenance cost may lead to high cost of air ticket thereby reducing the number of Air travelers. Review of government regulatory policies on the Aviation sector may make Airlines to consider merger and acquisition thereby ensuring a stronger Airline business.</a:t>
            </a:r>
            <a:endParaRPr lang="en-NG" sz="2000" kern="100" dirty="0">
              <a:effectLst/>
              <a:latin typeface="+mj-lt"/>
              <a:ea typeface="Calibri" panose="020F0502020204030204" pitchFamily="34" charset="0"/>
              <a:cs typeface="Times New Roman" panose="02020603050405020304" pitchFamily="18" charset="0"/>
            </a:endParaRPr>
          </a:p>
          <a:p>
            <a:pPr>
              <a:spcAft>
                <a:spcPts val="800"/>
              </a:spcAft>
            </a:pPr>
            <a:r>
              <a:rPr lang="en-US" sz="2000" b="1" kern="100" dirty="0">
                <a:effectLst/>
                <a:latin typeface="+mj-lt"/>
                <a:ea typeface="Calibri" panose="020F0502020204030204" pitchFamily="34" charset="0"/>
                <a:cs typeface="Times New Roman" panose="02020603050405020304" pitchFamily="18" charset="0"/>
              </a:rPr>
              <a:t>The Airport management may decide to implement some commercial strategy </a:t>
            </a:r>
            <a:r>
              <a:rPr lang="en-US" sz="2000" kern="100" dirty="0">
                <a:effectLst/>
                <a:latin typeface="+mj-lt"/>
                <a:ea typeface="Calibri" panose="020F0502020204030204" pitchFamily="34" charset="0"/>
                <a:cs typeface="Times New Roman" panose="02020603050405020304" pitchFamily="18" charset="0"/>
              </a:rPr>
              <a:t>which may impact directly on the activities of the Airlines however, commercial strategy is intended to offset aeronautical revenue shortfalls, support airline activity and boost customer experience therefore, a review of rates by the Airport management may influence the decision of the Airline operators. Commercial service decision making must respond to evolving customer patterns security, convenience and brand recognition.</a:t>
            </a:r>
            <a:endParaRPr lang="es-CL" sz="2000" dirty="0">
              <a:latin typeface="+mj-lt"/>
            </a:endParaRPr>
          </a:p>
        </p:txBody>
      </p:sp>
      <p:sp>
        <p:nvSpPr>
          <p:cNvPr id="4" name="Slide Number Placeholder 3">
            <a:extLst>
              <a:ext uri="{FF2B5EF4-FFF2-40B4-BE49-F238E27FC236}">
                <a16:creationId xmlns:a16="http://schemas.microsoft.com/office/drawing/2014/main" id="{0773C5CD-5F32-B165-4732-92862BA13210}"/>
              </a:ext>
            </a:extLst>
          </p:cNvPr>
          <p:cNvSpPr>
            <a:spLocks noGrp="1"/>
          </p:cNvSpPr>
          <p:nvPr>
            <p:ph type="sldNum" sz="quarter" idx="12"/>
          </p:nvPr>
        </p:nvSpPr>
        <p:spPr/>
        <p:txBody>
          <a:bodyPr/>
          <a:lstStyle/>
          <a:p>
            <a:fld id="{BF7BE9C6-5082-4C40-985C-85EA8432DBC8}" type="slidenum">
              <a:rPr lang="en-US" smtClean="0"/>
              <a:t>8</a:t>
            </a:fld>
            <a:endParaRPr lang="en-US"/>
          </a:p>
        </p:txBody>
      </p:sp>
    </p:spTree>
    <p:extLst>
      <p:ext uri="{BB962C8B-B14F-4D97-AF65-F5344CB8AC3E}">
        <p14:creationId xmlns:p14="http://schemas.microsoft.com/office/powerpoint/2010/main" val="1823469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5D1F9-0285-C8EC-3B7F-AE09C85E5252}"/>
              </a:ext>
            </a:extLst>
          </p:cNvPr>
          <p:cNvSpPr>
            <a:spLocks noGrp="1"/>
          </p:cNvSpPr>
          <p:nvPr>
            <p:ph type="title"/>
          </p:nvPr>
        </p:nvSpPr>
        <p:spPr>
          <a:xfrm>
            <a:off x="382555" y="165514"/>
            <a:ext cx="11350095" cy="1381862"/>
          </a:xfrm>
        </p:spPr>
        <p:txBody>
          <a:bodyPr>
            <a:normAutofit/>
          </a:bodyPr>
          <a:lstStyle/>
          <a:p>
            <a:r>
              <a:rPr lang="en-GB" sz="2800" b="1" dirty="0">
                <a:solidFill>
                  <a:srgbClr val="FFFFFF"/>
                </a:solidFill>
                <a:latin typeface="+mn-lt"/>
              </a:rPr>
              <a:t>Changes in other course session topic areas</a:t>
            </a:r>
            <a:r>
              <a:rPr lang="en-GB" sz="2800" dirty="0">
                <a:solidFill>
                  <a:srgbClr val="FFFFFF"/>
                </a:solidFill>
                <a:latin typeface="+mn-lt"/>
              </a:rPr>
              <a:t> can either </a:t>
            </a:r>
            <a:r>
              <a:rPr lang="en-GB" sz="2800" b="1" dirty="0">
                <a:solidFill>
                  <a:srgbClr val="FFFFFF"/>
                </a:solidFill>
                <a:latin typeface="+mn-lt"/>
              </a:rPr>
              <a:t>further challenge </a:t>
            </a:r>
            <a:r>
              <a:rPr lang="en-GB" sz="2800" dirty="0">
                <a:solidFill>
                  <a:srgbClr val="FFFFFF"/>
                </a:solidFill>
                <a:latin typeface="+mn-lt"/>
              </a:rPr>
              <a:t>and/or create new opportunities to address user charge relations (cont.)</a:t>
            </a:r>
            <a:endParaRPr lang="en-NG" sz="2800" dirty="0">
              <a:solidFill>
                <a:srgbClr val="FFFFFF"/>
              </a:solidFill>
            </a:endParaRPr>
          </a:p>
        </p:txBody>
      </p:sp>
      <p:pic>
        <p:nvPicPr>
          <p:cNvPr id="7" name="Picture 6">
            <a:extLst>
              <a:ext uri="{FF2B5EF4-FFF2-40B4-BE49-F238E27FC236}">
                <a16:creationId xmlns:a16="http://schemas.microsoft.com/office/drawing/2014/main" id="{215B612B-4212-49CD-BC69-ECC3B3BE0692}"/>
              </a:ext>
            </a:extLst>
          </p:cNvPr>
          <p:cNvPicPr>
            <a:picLocks noChangeAspect="1"/>
          </p:cNvPicPr>
          <p:nvPr/>
        </p:nvPicPr>
        <p:blipFill>
          <a:blip r:embed="rId2"/>
          <a:stretch>
            <a:fillRect/>
          </a:stretch>
        </p:blipFill>
        <p:spPr>
          <a:xfrm>
            <a:off x="0" y="4507344"/>
            <a:ext cx="12192002" cy="2350655"/>
          </a:xfrm>
          <a:prstGeom prst="rect">
            <a:avLst/>
          </a:prstGeom>
        </p:spPr>
      </p:pic>
      <p:sp>
        <p:nvSpPr>
          <p:cNvPr id="3" name="Content Placeholder 2">
            <a:extLst>
              <a:ext uri="{FF2B5EF4-FFF2-40B4-BE49-F238E27FC236}">
                <a16:creationId xmlns:a16="http://schemas.microsoft.com/office/drawing/2014/main" id="{B9A1B491-7BA2-9A47-AB17-E22BC30B0B81}"/>
              </a:ext>
            </a:extLst>
          </p:cNvPr>
          <p:cNvSpPr>
            <a:spLocks noGrp="1"/>
          </p:cNvSpPr>
          <p:nvPr>
            <p:ph idx="1"/>
          </p:nvPr>
        </p:nvSpPr>
        <p:spPr>
          <a:xfrm>
            <a:off x="459346" y="1587321"/>
            <a:ext cx="11448661" cy="2993915"/>
          </a:xfrm>
        </p:spPr>
        <p:txBody>
          <a:bodyPr vert="horz" lIns="91440" tIns="45720" rIns="91440" bIns="45720" rtlCol="0" anchor="ctr">
            <a:normAutofit/>
          </a:bodyPr>
          <a:lstStyle/>
          <a:p>
            <a:pPr>
              <a:spcAft>
                <a:spcPts val="800"/>
              </a:spcAft>
            </a:pPr>
            <a:r>
              <a:rPr lang="en-US" sz="2000" b="1" kern="100" dirty="0">
                <a:latin typeface="+mj-lt"/>
                <a:cs typeface="Times New Roman" panose="02020603050405020304" pitchFamily="18" charset="0"/>
              </a:rPr>
              <a:t>A change in contract terms and processes </a:t>
            </a:r>
            <a:r>
              <a:rPr lang="en-US" sz="2000" kern="100" dirty="0">
                <a:latin typeface="+mj-lt"/>
                <a:cs typeface="Times New Roman" panose="02020603050405020304" pitchFamily="18" charset="0"/>
              </a:rPr>
              <a:t>sometimes strengthens the operations of the Airport. This also have the capacity to affect the revenue of the Airport therefore, an automated process of contracts may ensure seamless process of revenue generation as well as enhancing the retail operations in the Airport. Automated contract process will help to eliminate fraud and enhance the data collection system of the Airport.</a:t>
            </a:r>
            <a:endParaRPr lang="en-NG" sz="2000" kern="100" dirty="0">
              <a:latin typeface="+mj-lt"/>
              <a:cs typeface="Times New Roman" panose="02020603050405020304" pitchFamily="18" charset="0"/>
            </a:endParaRPr>
          </a:p>
          <a:p>
            <a:pPr>
              <a:spcAft>
                <a:spcPts val="800"/>
              </a:spcAft>
            </a:pPr>
            <a:r>
              <a:rPr lang="en-US" sz="2000" b="1" kern="100" dirty="0">
                <a:latin typeface="+mj-lt"/>
                <a:cs typeface="Times New Roman" panose="02020603050405020304" pitchFamily="18" charset="0"/>
              </a:rPr>
              <a:t>Implementation of advance technology in the flow process </a:t>
            </a:r>
            <a:r>
              <a:rPr lang="en-US" sz="2000" kern="100" dirty="0">
                <a:latin typeface="+mj-lt"/>
                <a:cs typeface="Times New Roman" panose="02020603050405020304" pitchFamily="18" charset="0"/>
              </a:rPr>
              <a:t>will reduce the waiting time of customers and other Airport users as this will also eliminate multiple charges for customers. Enhancing customer experience at the Airports is very essential as this will definitely increase passenger traffic and create confidence to the Airport users.</a:t>
            </a:r>
            <a:endParaRPr lang="en-NG" sz="2000" kern="100" dirty="0">
              <a:latin typeface="+mj-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537C219E-81EB-2906-1EB2-50DB0A61C0A8}"/>
              </a:ext>
            </a:extLst>
          </p:cNvPr>
          <p:cNvSpPr>
            <a:spLocks noGrp="1"/>
          </p:cNvSpPr>
          <p:nvPr>
            <p:ph type="sldNum" sz="quarter" idx="12"/>
          </p:nvPr>
        </p:nvSpPr>
        <p:spPr/>
        <p:txBody>
          <a:bodyPr/>
          <a:lstStyle/>
          <a:p>
            <a:fld id="{BF7BE9C6-5082-4C40-985C-85EA8432DBC8}" type="slidenum">
              <a:rPr lang="en-US" smtClean="0"/>
              <a:t>9</a:t>
            </a:fld>
            <a:endParaRPr lang="en-US"/>
          </a:p>
        </p:txBody>
      </p:sp>
      <p:sp>
        <p:nvSpPr>
          <p:cNvPr id="9" name="TextBox 8">
            <a:extLst>
              <a:ext uri="{FF2B5EF4-FFF2-40B4-BE49-F238E27FC236}">
                <a16:creationId xmlns:a16="http://schemas.microsoft.com/office/drawing/2014/main" id="{936FCF31-83B5-4D28-A3BC-DDF53D02FD7A}"/>
              </a:ext>
            </a:extLst>
          </p:cNvPr>
          <p:cNvSpPr txBox="1"/>
          <p:nvPr/>
        </p:nvSpPr>
        <p:spPr>
          <a:xfrm>
            <a:off x="10103854" y="6682501"/>
            <a:ext cx="5039762" cy="215444"/>
          </a:xfrm>
          <a:prstGeom prst="rect">
            <a:avLst/>
          </a:prstGeom>
          <a:noFill/>
        </p:spPr>
        <p:txBody>
          <a:bodyPr wrap="square" rtlCol="0">
            <a:spAutoFit/>
          </a:bodyPr>
          <a:lstStyle/>
          <a:p>
            <a:r>
              <a:rPr lang="en-US" sz="800" dirty="0">
                <a:solidFill>
                  <a:schemeClr val="bg1"/>
                </a:solidFill>
              </a:rPr>
              <a:t>Image Courtesy of the Port Authority of NY &amp; NJ</a:t>
            </a:r>
          </a:p>
        </p:txBody>
      </p:sp>
    </p:spTree>
    <p:extLst>
      <p:ext uri="{BB962C8B-B14F-4D97-AF65-F5344CB8AC3E}">
        <p14:creationId xmlns:p14="http://schemas.microsoft.com/office/powerpoint/2010/main" val="2109641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4400364-ce68-48ea-8787-b4edb036b89d">
      <Terms xmlns="http://schemas.microsoft.com/office/infopath/2007/PartnerControls"/>
    </lcf76f155ced4ddcb4097134ff3c332f>
    <TaxCatchAll xmlns="f7d4b2fb-def0-49e3-b4a1-6ace8cf7e79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11E1EC1CD6884CB5E56BEB11E52994" ma:contentTypeVersion="16" ma:contentTypeDescription="Create a new document." ma:contentTypeScope="" ma:versionID="04c239969e296ae107bc676288dd0cc5">
  <xsd:schema xmlns:xsd="http://www.w3.org/2001/XMLSchema" xmlns:xs="http://www.w3.org/2001/XMLSchema" xmlns:p="http://schemas.microsoft.com/office/2006/metadata/properties" xmlns:ns2="f7d4b2fb-def0-49e3-b4a1-6ace8cf7e795" xmlns:ns3="74400364-ce68-48ea-8787-b4edb036b89d" targetNamespace="http://schemas.microsoft.com/office/2006/metadata/properties" ma:root="true" ma:fieldsID="a409158ebec7636b8319e6f04814f05f" ns2:_="" ns3:_="">
    <xsd:import namespace="f7d4b2fb-def0-49e3-b4a1-6ace8cf7e795"/>
    <xsd:import namespace="74400364-ce68-48ea-8787-b4edb036b89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d4b2fb-def0-49e3-b4a1-6ace8cf7e7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1153441a-2945-4868-9790-0f585aaaaabb}" ma:internalName="TaxCatchAll" ma:showField="CatchAllData" ma:web="f7d4b2fb-def0-49e3-b4a1-6ace8cf7e79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4400364-ce68-48ea-8787-b4edb036b89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fb7d14e-1837-470a-bc38-5fb76d3db3c6"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F5D2A7-99E3-4215-A912-E20BAB913DA0}">
  <ds:schemaRefs>
    <ds:schemaRef ds:uri="http://schemas.microsoft.com/office/2006/metadata/properties"/>
    <ds:schemaRef ds:uri="http://schemas.microsoft.com/office/infopath/2007/PartnerControls"/>
    <ds:schemaRef ds:uri="74400364-ce68-48ea-8787-b4edb036b89d"/>
    <ds:schemaRef ds:uri="f7d4b2fb-def0-49e3-b4a1-6ace8cf7e795"/>
  </ds:schemaRefs>
</ds:datastoreItem>
</file>

<file path=customXml/itemProps2.xml><?xml version="1.0" encoding="utf-8"?>
<ds:datastoreItem xmlns:ds="http://schemas.openxmlformats.org/officeDocument/2006/customXml" ds:itemID="{64D19C0E-DED7-4F94-9C54-2AD6808C2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d4b2fb-def0-49e3-b4a1-6ace8cf7e795"/>
    <ds:schemaRef ds:uri="74400364-ce68-48ea-8787-b4edb036b8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22A6ADA-82A3-40D7-909D-DCC8FFD555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3499</TotalTime>
  <Words>1872</Words>
  <Application>Microsoft Office PowerPoint</Application>
  <PresentationFormat>Widescreen</PresentationFormat>
  <Paragraphs>162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Symbol</vt:lpstr>
      <vt:lpstr>Office Theme</vt:lpstr>
      <vt:lpstr>G5 AMPAP - Airport Economics and Commercial Management </vt:lpstr>
      <vt:lpstr>Problem Statement</vt:lpstr>
      <vt:lpstr> Current user-charge positions of leading civil aviation organizations </vt:lpstr>
      <vt:lpstr>PowerPoint Presentation</vt:lpstr>
      <vt:lpstr>PowerPoint Presentation</vt:lpstr>
      <vt:lpstr>Potential future changes in public policy can support industry development. </vt:lpstr>
      <vt:lpstr>Potential future changes in public policy can support industry development (cont.)  </vt:lpstr>
      <vt:lpstr>   Changes in other course session topic areas can either further challenge and/or create new opportunities to address user charge relations   </vt:lpstr>
      <vt:lpstr>Changes in other course session topic areas can either further challenge and/or create new opportunities to address user charge relations (cont.)</vt:lpstr>
      <vt:lpstr>Changes in other course session topic areas can either further challenge and/or create new opportunities to address user charge relations (cont.)</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Claudio Madariaga</dc:creator>
  <cp:lastModifiedBy>John Italume</cp:lastModifiedBy>
  <cp:revision>21</cp:revision>
  <dcterms:created xsi:type="dcterms:W3CDTF">2023-06-07T23:50:30Z</dcterms:created>
  <dcterms:modified xsi:type="dcterms:W3CDTF">2024-09-07T22:58:10Z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0x010100F511E1EC1CD6884CB5E56BEB11E52994</vt:lpwstr>
  </property>
</Properties>
</file>