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CADB512-4BB1-401C-9906-6F5082E39D21}" type="datetimeFigureOut">
              <a:rPr lang="en-NG" smtClean="0"/>
              <a:t>22/08/2024</a:t>
            </a:fld>
            <a:endParaRPr lang="en-NG"/>
          </a:p>
        </p:txBody>
      </p:sp>
      <p:sp>
        <p:nvSpPr>
          <p:cNvPr id="5" name="Footer Placeholder 4"/>
          <p:cNvSpPr>
            <a:spLocks noGrp="1"/>
          </p:cNvSpPr>
          <p:nvPr>
            <p:ph type="ftr" sz="quarter" idx="11"/>
          </p:nvPr>
        </p:nvSpPr>
        <p:spPr>
          <a:xfrm>
            <a:off x="1876424" y="5410201"/>
            <a:ext cx="5124886" cy="365125"/>
          </a:xfrm>
        </p:spPr>
        <p:txBody>
          <a:bodyPr/>
          <a:lstStyle/>
          <a:p>
            <a:endParaRPr lang="en-NG"/>
          </a:p>
        </p:txBody>
      </p:sp>
      <p:sp>
        <p:nvSpPr>
          <p:cNvPr id="6" name="Slide Number Placeholder 5"/>
          <p:cNvSpPr>
            <a:spLocks noGrp="1"/>
          </p:cNvSpPr>
          <p:nvPr>
            <p:ph type="sldNum" sz="quarter" idx="12"/>
          </p:nvPr>
        </p:nvSpPr>
        <p:spPr>
          <a:xfrm>
            <a:off x="9896911" y="5410199"/>
            <a:ext cx="771089" cy="365125"/>
          </a:xfrm>
        </p:spPr>
        <p:txBody>
          <a:bodyPr/>
          <a:lstStyle/>
          <a:p>
            <a:fld id="{A4EDCF43-65A6-4A33-9799-73FF7C6206EE}" type="slidenum">
              <a:rPr lang="en-NG" smtClean="0"/>
              <a:t>‹#›</a:t>
            </a:fld>
            <a:endParaRPr lang="en-NG"/>
          </a:p>
        </p:txBody>
      </p:sp>
    </p:spTree>
    <p:extLst>
      <p:ext uri="{BB962C8B-B14F-4D97-AF65-F5344CB8AC3E}">
        <p14:creationId xmlns:p14="http://schemas.microsoft.com/office/powerpoint/2010/main" val="2026800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ADB512-4BB1-401C-9906-6F5082E39D21}" type="datetimeFigureOut">
              <a:rPr lang="en-NG" smtClean="0"/>
              <a:t>22/08/2024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EDCF43-65A6-4A33-9799-73FF7C6206EE}" type="slidenum">
              <a:rPr lang="en-NG" smtClean="0"/>
              <a:t>‹#›</a:t>
            </a:fld>
            <a:endParaRPr lang="en-NG"/>
          </a:p>
        </p:txBody>
      </p:sp>
    </p:spTree>
    <p:extLst>
      <p:ext uri="{BB962C8B-B14F-4D97-AF65-F5344CB8AC3E}">
        <p14:creationId xmlns:p14="http://schemas.microsoft.com/office/powerpoint/2010/main" val="1828055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ADB512-4BB1-401C-9906-6F5082E39D21}" type="datetimeFigureOut">
              <a:rPr lang="en-NG" smtClean="0"/>
              <a:t>22/08/2024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EDCF43-65A6-4A33-9799-73FF7C6206EE}" type="slidenum">
              <a:rPr lang="en-NG" smtClean="0"/>
              <a:t>‹#›</a:t>
            </a:fld>
            <a:endParaRPr lang="en-NG"/>
          </a:p>
        </p:txBody>
      </p:sp>
    </p:spTree>
    <p:extLst>
      <p:ext uri="{BB962C8B-B14F-4D97-AF65-F5344CB8AC3E}">
        <p14:creationId xmlns:p14="http://schemas.microsoft.com/office/powerpoint/2010/main" val="3115827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ADB512-4BB1-401C-9906-6F5082E39D21}" type="datetimeFigureOut">
              <a:rPr lang="en-NG" smtClean="0"/>
              <a:t>22/08/2024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EDCF43-65A6-4A33-9799-73FF7C6206EE}" type="slidenum">
              <a:rPr lang="en-NG" smtClean="0"/>
              <a:t>‹#›</a:t>
            </a:fld>
            <a:endParaRPr lang="en-N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0689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ADB512-4BB1-401C-9906-6F5082E39D21}" type="datetimeFigureOut">
              <a:rPr lang="en-NG" smtClean="0"/>
              <a:t>22/08/2024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EDCF43-65A6-4A33-9799-73FF7C6206EE}" type="slidenum">
              <a:rPr lang="en-NG" smtClean="0"/>
              <a:t>‹#›</a:t>
            </a:fld>
            <a:endParaRPr lang="en-NG"/>
          </a:p>
        </p:txBody>
      </p:sp>
    </p:spTree>
    <p:extLst>
      <p:ext uri="{BB962C8B-B14F-4D97-AF65-F5344CB8AC3E}">
        <p14:creationId xmlns:p14="http://schemas.microsoft.com/office/powerpoint/2010/main" val="2921842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ADB512-4BB1-401C-9906-6F5082E39D21}" type="datetimeFigureOut">
              <a:rPr lang="en-NG" smtClean="0"/>
              <a:t>22/08/2024</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A4EDCF43-65A6-4A33-9799-73FF7C6206EE}" type="slidenum">
              <a:rPr lang="en-NG" smtClean="0"/>
              <a:t>‹#›</a:t>
            </a:fld>
            <a:endParaRPr lang="en-NG"/>
          </a:p>
        </p:txBody>
      </p:sp>
    </p:spTree>
    <p:extLst>
      <p:ext uri="{BB962C8B-B14F-4D97-AF65-F5344CB8AC3E}">
        <p14:creationId xmlns:p14="http://schemas.microsoft.com/office/powerpoint/2010/main" val="2614809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ADB512-4BB1-401C-9906-6F5082E39D21}" type="datetimeFigureOut">
              <a:rPr lang="en-NG" smtClean="0"/>
              <a:t>22/08/2024</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A4EDCF43-65A6-4A33-9799-73FF7C6206EE}" type="slidenum">
              <a:rPr lang="en-NG" smtClean="0"/>
              <a:t>‹#›</a:t>
            </a:fld>
            <a:endParaRPr lang="en-NG"/>
          </a:p>
        </p:txBody>
      </p:sp>
    </p:spTree>
    <p:extLst>
      <p:ext uri="{BB962C8B-B14F-4D97-AF65-F5344CB8AC3E}">
        <p14:creationId xmlns:p14="http://schemas.microsoft.com/office/powerpoint/2010/main" val="3499092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ADB512-4BB1-401C-9906-6F5082E39D21}" type="datetimeFigureOut">
              <a:rPr lang="en-NG" smtClean="0"/>
              <a:t>22/08/2024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EDCF43-65A6-4A33-9799-73FF7C6206EE}" type="slidenum">
              <a:rPr lang="en-NG" smtClean="0"/>
              <a:t>‹#›</a:t>
            </a:fld>
            <a:endParaRPr lang="en-NG"/>
          </a:p>
        </p:txBody>
      </p:sp>
    </p:spTree>
    <p:extLst>
      <p:ext uri="{BB962C8B-B14F-4D97-AF65-F5344CB8AC3E}">
        <p14:creationId xmlns:p14="http://schemas.microsoft.com/office/powerpoint/2010/main" val="3447179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ADB512-4BB1-401C-9906-6F5082E39D21}" type="datetimeFigureOut">
              <a:rPr lang="en-NG" smtClean="0"/>
              <a:t>22/08/2024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EDCF43-65A6-4A33-9799-73FF7C6206EE}" type="slidenum">
              <a:rPr lang="en-NG" smtClean="0"/>
              <a:t>‹#›</a:t>
            </a:fld>
            <a:endParaRPr lang="en-NG"/>
          </a:p>
        </p:txBody>
      </p:sp>
    </p:spTree>
    <p:extLst>
      <p:ext uri="{BB962C8B-B14F-4D97-AF65-F5344CB8AC3E}">
        <p14:creationId xmlns:p14="http://schemas.microsoft.com/office/powerpoint/2010/main" val="397110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ADB512-4BB1-401C-9906-6F5082E39D21}" type="datetimeFigureOut">
              <a:rPr lang="en-NG" smtClean="0"/>
              <a:t>22/08/2024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EDCF43-65A6-4A33-9799-73FF7C6206EE}" type="slidenum">
              <a:rPr lang="en-NG" smtClean="0"/>
              <a:t>‹#›</a:t>
            </a:fld>
            <a:endParaRPr lang="en-NG"/>
          </a:p>
        </p:txBody>
      </p:sp>
    </p:spTree>
    <p:extLst>
      <p:ext uri="{BB962C8B-B14F-4D97-AF65-F5344CB8AC3E}">
        <p14:creationId xmlns:p14="http://schemas.microsoft.com/office/powerpoint/2010/main" val="360006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ADB512-4BB1-401C-9906-6F5082E39D21}" type="datetimeFigureOut">
              <a:rPr lang="en-NG" smtClean="0"/>
              <a:t>22/08/2024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EDCF43-65A6-4A33-9799-73FF7C6206EE}" type="slidenum">
              <a:rPr lang="en-NG" smtClean="0"/>
              <a:t>‹#›</a:t>
            </a:fld>
            <a:endParaRPr lang="en-NG"/>
          </a:p>
        </p:txBody>
      </p:sp>
    </p:spTree>
    <p:extLst>
      <p:ext uri="{BB962C8B-B14F-4D97-AF65-F5344CB8AC3E}">
        <p14:creationId xmlns:p14="http://schemas.microsoft.com/office/powerpoint/2010/main" val="165400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ADB512-4BB1-401C-9906-6F5082E39D21}" type="datetimeFigureOut">
              <a:rPr lang="en-NG" smtClean="0"/>
              <a:t>22/08/2024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EDCF43-65A6-4A33-9799-73FF7C6206EE}" type="slidenum">
              <a:rPr lang="en-NG" smtClean="0"/>
              <a:t>‹#›</a:t>
            </a:fld>
            <a:endParaRPr lang="en-NG"/>
          </a:p>
        </p:txBody>
      </p:sp>
    </p:spTree>
    <p:extLst>
      <p:ext uri="{BB962C8B-B14F-4D97-AF65-F5344CB8AC3E}">
        <p14:creationId xmlns:p14="http://schemas.microsoft.com/office/powerpoint/2010/main" val="151799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ADB512-4BB1-401C-9906-6F5082E39D21}" type="datetimeFigureOut">
              <a:rPr lang="en-NG" smtClean="0"/>
              <a:t>22/08/2024</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A4EDCF43-65A6-4A33-9799-73FF7C6206EE}" type="slidenum">
              <a:rPr lang="en-NG" smtClean="0"/>
              <a:t>‹#›</a:t>
            </a:fld>
            <a:endParaRPr lang="en-NG"/>
          </a:p>
        </p:txBody>
      </p:sp>
    </p:spTree>
    <p:extLst>
      <p:ext uri="{BB962C8B-B14F-4D97-AF65-F5344CB8AC3E}">
        <p14:creationId xmlns:p14="http://schemas.microsoft.com/office/powerpoint/2010/main" val="2824542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ADB512-4BB1-401C-9906-6F5082E39D21}" type="datetimeFigureOut">
              <a:rPr lang="en-NG" smtClean="0"/>
              <a:t>22/08/2024</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A4EDCF43-65A6-4A33-9799-73FF7C6206EE}" type="slidenum">
              <a:rPr lang="en-NG" smtClean="0"/>
              <a:t>‹#›</a:t>
            </a:fld>
            <a:endParaRPr lang="en-NG"/>
          </a:p>
        </p:txBody>
      </p:sp>
    </p:spTree>
    <p:extLst>
      <p:ext uri="{BB962C8B-B14F-4D97-AF65-F5344CB8AC3E}">
        <p14:creationId xmlns:p14="http://schemas.microsoft.com/office/powerpoint/2010/main" val="3923354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DB512-4BB1-401C-9906-6F5082E39D21}" type="datetimeFigureOut">
              <a:rPr lang="en-NG" smtClean="0"/>
              <a:t>22/08/2024</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A4EDCF43-65A6-4A33-9799-73FF7C6206EE}" type="slidenum">
              <a:rPr lang="en-NG" smtClean="0"/>
              <a:t>‹#›</a:t>
            </a:fld>
            <a:endParaRPr lang="en-NG"/>
          </a:p>
        </p:txBody>
      </p:sp>
    </p:spTree>
    <p:extLst>
      <p:ext uri="{BB962C8B-B14F-4D97-AF65-F5344CB8AC3E}">
        <p14:creationId xmlns:p14="http://schemas.microsoft.com/office/powerpoint/2010/main" val="279116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ADB512-4BB1-401C-9906-6F5082E39D21}" type="datetimeFigureOut">
              <a:rPr lang="en-NG" smtClean="0"/>
              <a:t>22/08/2024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EDCF43-65A6-4A33-9799-73FF7C6206EE}" type="slidenum">
              <a:rPr lang="en-NG" smtClean="0"/>
              <a:t>‹#›</a:t>
            </a:fld>
            <a:endParaRPr lang="en-NG"/>
          </a:p>
        </p:txBody>
      </p:sp>
    </p:spTree>
    <p:extLst>
      <p:ext uri="{BB962C8B-B14F-4D97-AF65-F5344CB8AC3E}">
        <p14:creationId xmlns:p14="http://schemas.microsoft.com/office/powerpoint/2010/main" val="84038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ADB512-4BB1-401C-9906-6F5082E39D21}" type="datetimeFigureOut">
              <a:rPr lang="en-NG" smtClean="0"/>
              <a:t>22/08/2024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EDCF43-65A6-4A33-9799-73FF7C6206EE}" type="slidenum">
              <a:rPr lang="en-NG" smtClean="0"/>
              <a:t>‹#›</a:t>
            </a:fld>
            <a:endParaRPr lang="en-NG"/>
          </a:p>
        </p:txBody>
      </p:sp>
    </p:spTree>
    <p:extLst>
      <p:ext uri="{BB962C8B-B14F-4D97-AF65-F5344CB8AC3E}">
        <p14:creationId xmlns:p14="http://schemas.microsoft.com/office/powerpoint/2010/main" val="264036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CADB512-4BB1-401C-9906-6F5082E39D21}" type="datetimeFigureOut">
              <a:rPr lang="en-NG" smtClean="0"/>
              <a:t>22/08/2024</a:t>
            </a:fld>
            <a:endParaRPr lang="en-N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EDCF43-65A6-4A33-9799-73FF7C6206EE}" type="slidenum">
              <a:rPr lang="en-NG" smtClean="0"/>
              <a:t>‹#›</a:t>
            </a:fld>
            <a:endParaRPr lang="en-NG"/>
          </a:p>
        </p:txBody>
      </p:sp>
    </p:spTree>
    <p:extLst>
      <p:ext uri="{BB962C8B-B14F-4D97-AF65-F5344CB8AC3E}">
        <p14:creationId xmlns:p14="http://schemas.microsoft.com/office/powerpoint/2010/main" val="332098332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46EC-2DD4-97AB-5205-CE411957362D}"/>
              </a:ext>
            </a:extLst>
          </p:cNvPr>
          <p:cNvSpPr>
            <a:spLocks noGrp="1"/>
          </p:cNvSpPr>
          <p:nvPr>
            <p:ph type="ctrTitle"/>
          </p:nvPr>
        </p:nvSpPr>
        <p:spPr/>
        <p:txBody>
          <a:bodyPr>
            <a:normAutofit fontScale="90000"/>
          </a:bodyPr>
          <a:lstStyle/>
          <a:p>
            <a:br>
              <a:rPr lang="en-US" dirty="0"/>
            </a:br>
            <a:br>
              <a:rPr lang="en-US" dirty="0"/>
            </a:br>
            <a:r>
              <a:rPr lang="en-US" dirty="0">
                <a:latin typeface="Calibri" panose="020F0502020204030204" pitchFamily="34" charset="0"/>
                <a:cs typeface="Calibri" panose="020F0502020204030204" pitchFamily="34" charset="0"/>
              </a:rPr>
              <a:t>GOVERNMENT AND MANAGEMENT MODEL OF AIRPORTS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(AIRPORT ECONOMICS)</a:t>
            </a:r>
            <a:endParaRPr lang="en-NG"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C055E8FB-DC7E-F211-C466-036D1FC0A5F9}"/>
              </a:ext>
            </a:extLst>
          </p:cNvPr>
          <p:cNvSpPr>
            <a:spLocks noGrp="1"/>
          </p:cNvSpPr>
          <p:nvPr>
            <p:ph type="subTitle" idx="1"/>
          </p:nvPr>
        </p:nvSpPr>
        <p:spPr/>
        <p:txBody>
          <a:bodyPr>
            <a:normAutofit/>
          </a:bodyPr>
          <a:lstStyle/>
          <a:p>
            <a:r>
              <a:rPr lang="en-US" sz="3200" dirty="0">
                <a:latin typeface="Calibri" panose="020F0502020204030204" pitchFamily="34" charset="0"/>
                <a:cs typeface="Calibri" panose="020F0502020204030204" pitchFamily="34" charset="0"/>
              </a:rPr>
              <a:t>PRESENTED BY JOHN ITALUME</a:t>
            </a:r>
            <a:endParaRPr lang="en-NG" sz="32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1B4C8AF-2D2D-C320-1C8D-79B428715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8358" y="2576223"/>
            <a:ext cx="4561134" cy="3307742"/>
          </a:xfrm>
          <a:prstGeom prst="rect">
            <a:avLst/>
          </a:prstGeom>
        </p:spPr>
      </p:pic>
    </p:spTree>
    <p:extLst>
      <p:ext uri="{BB962C8B-B14F-4D97-AF65-F5344CB8AC3E}">
        <p14:creationId xmlns:p14="http://schemas.microsoft.com/office/powerpoint/2010/main" val="3466110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D63D-7098-9B2B-F1F9-3395B5E09F6C}"/>
              </a:ext>
            </a:extLst>
          </p:cNvPr>
          <p:cNvSpPr>
            <a:spLocks noGrp="1"/>
          </p:cNvSpPr>
          <p:nvPr>
            <p:ph type="title"/>
          </p:nvPr>
        </p:nvSpPr>
        <p:spPr>
          <a:xfrm>
            <a:off x="1141413" y="618518"/>
            <a:ext cx="9905998" cy="650989"/>
          </a:xfrm>
        </p:spPr>
        <p:txBody>
          <a:bodyPr/>
          <a:lstStyle/>
          <a:p>
            <a:r>
              <a:rPr lang="en-US" dirty="0" err="1"/>
              <a:t>Conclution</a:t>
            </a:r>
            <a:endParaRPr lang="en-NG" dirty="0"/>
          </a:p>
        </p:txBody>
      </p:sp>
      <p:sp>
        <p:nvSpPr>
          <p:cNvPr id="3" name="Content Placeholder 2">
            <a:extLst>
              <a:ext uri="{FF2B5EF4-FFF2-40B4-BE49-F238E27FC236}">
                <a16:creationId xmlns:a16="http://schemas.microsoft.com/office/drawing/2014/main" id="{528D0FB5-1CF6-884B-153D-2D1A237351A8}"/>
              </a:ext>
            </a:extLst>
          </p:cNvPr>
          <p:cNvSpPr>
            <a:spLocks noGrp="1"/>
          </p:cNvSpPr>
          <p:nvPr>
            <p:ph idx="1"/>
          </p:nvPr>
        </p:nvSpPr>
        <p:spPr>
          <a:xfrm>
            <a:off x="1141412" y="1207363"/>
            <a:ext cx="9905999" cy="4583838"/>
          </a:xfrm>
        </p:spPr>
        <p:txBody>
          <a:bodyPr>
            <a:normAutofit/>
          </a:bodyPr>
          <a:lstStyle/>
          <a:p>
            <a:pPr algn="just">
              <a:lnSpc>
                <a:spcPct val="100000"/>
              </a:lnSpc>
            </a:pPr>
            <a:r>
              <a:rPr lang="en-US" sz="2800" dirty="0">
                <a:effectLst/>
                <a:latin typeface="Calibri" panose="020F0502020204030204" pitchFamily="34" charset="0"/>
                <a:ea typeface="Calibri" panose="020F0502020204030204" pitchFamily="34" charset="0"/>
                <a:cs typeface="Calibri" panose="020F0502020204030204" pitchFamily="34" charset="0"/>
              </a:rPr>
              <a:t>Management and governance model of an Airport depends on the government policy. Airport business majorly belongs to the state as it is capital intensive. Investment in an Airport is not base on private initiative nor an individual business. It is a public infrastructure which requires legislations and policy formation to identify the best management approach for the Airport. </a:t>
            </a:r>
            <a:endParaRPr lang="en-NG" sz="28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537DEC1-EBED-F978-CF9E-5170B76B6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045" y="3870664"/>
            <a:ext cx="8993079" cy="2368818"/>
          </a:xfrm>
          <a:prstGeom prst="rect">
            <a:avLst/>
          </a:prstGeom>
        </p:spPr>
      </p:pic>
    </p:spTree>
    <p:extLst>
      <p:ext uri="{BB962C8B-B14F-4D97-AF65-F5344CB8AC3E}">
        <p14:creationId xmlns:p14="http://schemas.microsoft.com/office/powerpoint/2010/main" val="176304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FF14-DAE3-983B-D255-642A48416D48}"/>
              </a:ext>
            </a:extLst>
          </p:cNvPr>
          <p:cNvSpPr>
            <a:spLocks noGrp="1"/>
          </p:cNvSpPr>
          <p:nvPr>
            <p:ph type="title"/>
          </p:nvPr>
        </p:nvSpPr>
        <p:spPr/>
        <p:txBody>
          <a:bodyPr/>
          <a:lstStyle/>
          <a:p>
            <a:r>
              <a:rPr lang="en-US" dirty="0"/>
              <a:t>INTRODUCTION</a:t>
            </a:r>
            <a:endParaRPr lang="en-NG" dirty="0"/>
          </a:p>
        </p:txBody>
      </p:sp>
      <p:sp>
        <p:nvSpPr>
          <p:cNvPr id="3" name="Content Placeholder 2">
            <a:extLst>
              <a:ext uri="{FF2B5EF4-FFF2-40B4-BE49-F238E27FC236}">
                <a16:creationId xmlns:a16="http://schemas.microsoft.com/office/drawing/2014/main" id="{6ABE43C3-448C-52CC-486E-6E3493B85338}"/>
              </a:ext>
            </a:extLst>
          </p:cNvPr>
          <p:cNvSpPr>
            <a:spLocks noGrp="1"/>
          </p:cNvSpPr>
          <p:nvPr>
            <p:ph idx="1"/>
          </p:nvPr>
        </p:nvSpPr>
        <p:spPr>
          <a:xfrm>
            <a:off x="1141412" y="1544716"/>
            <a:ext cx="9905999" cy="4909350"/>
          </a:xfrm>
        </p:spPr>
        <p:txBody>
          <a:bodyPr>
            <a:normAutofit/>
          </a:bodyPr>
          <a:lstStyle/>
          <a:p>
            <a:pPr marL="0" indent="0" algn="just">
              <a:buNone/>
            </a:pPr>
            <a:r>
              <a:rPr lang="en-US" sz="2800" kern="100" dirty="0">
                <a:effectLst/>
                <a:latin typeface="Calibri" panose="020F0502020204030204" pitchFamily="34" charset="0"/>
                <a:ea typeface="Calibri" panose="020F0502020204030204" pitchFamily="34" charset="0"/>
                <a:cs typeface="Calibri" panose="020F0502020204030204" pitchFamily="34" charset="0"/>
              </a:rPr>
              <a:t>The Economics of an Airport requires specific governance structure due to the sensitivity nature of operations and sustainability of Capital Investments in the sector. This why operating an Airport falls under multiple management and governance model despite the nature of ownership </a:t>
            </a:r>
            <a:r>
              <a:rPr lang="en-US" sz="2800" kern="100" dirty="0" err="1">
                <a:effectLst/>
                <a:latin typeface="Calibri" panose="020F0502020204030204" pitchFamily="34" charset="0"/>
                <a:ea typeface="Calibri" panose="020F0502020204030204" pitchFamily="34" charset="0"/>
                <a:cs typeface="Calibri" panose="020F0502020204030204" pitchFamily="34" charset="0"/>
              </a:rPr>
              <a:t>adopted.The</a:t>
            </a:r>
            <a:r>
              <a:rPr lang="en-US" sz="2800" kern="100" dirty="0">
                <a:effectLst/>
                <a:latin typeface="Calibri" panose="020F0502020204030204" pitchFamily="34" charset="0"/>
                <a:ea typeface="Calibri" panose="020F0502020204030204" pitchFamily="34" charset="0"/>
                <a:cs typeface="Calibri" panose="020F0502020204030204" pitchFamily="34" charset="0"/>
              </a:rPr>
              <a:t> element of governance of an Airport identifies the level of control and resource management in line with the ownership structure of the Airport. The type of Airport management and governance model to be considered in this assignment is a Public agency structure.</a:t>
            </a:r>
            <a:endParaRPr lang="en-NG" sz="2800" kern="100" dirty="0">
              <a:effectLst/>
              <a:latin typeface="Calibri" panose="020F0502020204030204" pitchFamily="34" charset="0"/>
              <a:ea typeface="Calibri" panose="020F0502020204030204" pitchFamily="34" charset="0"/>
              <a:cs typeface="Calibri" panose="020F0502020204030204" pitchFamily="34" charset="0"/>
            </a:endParaRPr>
          </a:p>
          <a:p>
            <a:endParaRPr lang="en-NG" sz="2800" dirty="0"/>
          </a:p>
        </p:txBody>
      </p:sp>
    </p:spTree>
    <p:extLst>
      <p:ext uri="{BB962C8B-B14F-4D97-AF65-F5344CB8AC3E}">
        <p14:creationId xmlns:p14="http://schemas.microsoft.com/office/powerpoint/2010/main" val="245159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4C86-2180-07F4-60E9-3CF7BD112164}"/>
              </a:ext>
            </a:extLst>
          </p:cNvPr>
          <p:cNvSpPr>
            <a:spLocks noGrp="1"/>
          </p:cNvSpPr>
          <p:nvPr>
            <p:ph type="title"/>
          </p:nvPr>
        </p:nvSpPr>
        <p:spPr>
          <a:xfrm>
            <a:off x="1141413" y="618518"/>
            <a:ext cx="9905998" cy="757521"/>
          </a:xfrm>
        </p:spPr>
        <p:txBody>
          <a:bodyPr/>
          <a:lstStyle/>
          <a:p>
            <a:r>
              <a:rPr lang="en-US" dirty="0"/>
              <a:t>Introduction </a:t>
            </a:r>
            <a:r>
              <a:rPr lang="en-US" dirty="0" err="1"/>
              <a:t>cont</a:t>
            </a:r>
            <a:r>
              <a:rPr lang="en-US" dirty="0"/>
              <a:t>…</a:t>
            </a:r>
            <a:endParaRPr lang="en-NG" dirty="0"/>
          </a:p>
        </p:txBody>
      </p:sp>
      <p:sp>
        <p:nvSpPr>
          <p:cNvPr id="3" name="Content Placeholder 2">
            <a:extLst>
              <a:ext uri="{FF2B5EF4-FFF2-40B4-BE49-F238E27FC236}">
                <a16:creationId xmlns:a16="http://schemas.microsoft.com/office/drawing/2014/main" id="{B5EB9196-7459-EC7B-674D-3E96DB7592B8}"/>
              </a:ext>
            </a:extLst>
          </p:cNvPr>
          <p:cNvSpPr>
            <a:spLocks noGrp="1"/>
          </p:cNvSpPr>
          <p:nvPr>
            <p:ph idx="1"/>
          </p:nvPr>
        </p:nvSpPr>
        <p:spPr>
          <a:xfrm>
            <a:off x="1141412" y="1597981"/>
            <a:ext cx="9905999" cy="4935984"/>
          </a:xfrm>
        </p:spPr>
        <p:txBody>
          <a:bodyPr>
            <a:normAutofit fontScale="92500" lnSpcReduction="10000"/>
          </a:bodyPr>
          <a:lstStyle/>
          <a:p>
            <a:pPr algn="just">
              <a:lnSpc>
                <a:spcPct val="110000"/>
              </a:lnSpc>
            </a:pPr>
            <a:r>
              <a:rPr lang="en-US" sz="2800" kern="100" dirty="0">
                <a:effectLst/>
                <a:latin typeface="Calibri" panose="020F0502020204030204" pitchFamily="34" charset="0"/>
                <a:ea typeface="Calibri" panose="020F0502020204030204" pitchFamily="34" charset="0"/>
                <a:cs typeface="Calibri" panose="020F0502020204030204" pitchFamily="34" charset="0"/>
              </a:rPr>
              <a:t>A Public agency Airport is governed by the government who owns the Airport but appoints an Airport management who manages the affairs of the Airport and generates revenue to finance the operating and capital expenditures. The Airport is autonomous in nature as it funds its operating cost. The Airport manager, who is an employee of the agency seeks approval from the government official who is either elected (Senate of Governor of a state) or appointed (Minister) of the excess of a certain amount for capital expenditures necessary to be utilized for the Airport. The agency prepares annual budget of her Capital and operating expenditures and presents it for review and approval which is further included in the National budget of the Country.</a:t>
            </a:r>
            <a:endParaRPr lang="en-NG" sz="2800" kern="100" dirty="0">
              <a:effectLst/>
              <a:latin typeface="Calibri" panose="020F0502020204030204" pitchFamily="34" charset="0"/>
              <a:ea typeface="Calibri" panose="020F0502020204030204" pitchFamily="34" charset="0"/>
              <a:cs typeface="Calibri" panose="020F0502020204030204" pitchFamily="34" charset="0"/>
            </a:endParaRPr>
          </a:p>
          <a:p>
            <a:endParaRPr lang="en-NG" dirty="0"/>
          </a:p>
        </p:txBody>
      </p:sp>
    </p:spTree>
    <p:extLst>
      <p:ext uri="{BB962C8B-B14F-4D97-AF65-F5344CB8AC3E}">
        <p14:creationId xmlns:p14="http://schemas.microsoft.com/office/powerpoint/2010/main" val="2388738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562C-C1B5-5002-02CD-DED39E8D5530}"/>
              </a:ext>
            </a:extLst>
          </p:cNvPr>
          <p:cNvSpPr>
            <a:spLocks noGrp="1"/>
          </p:cNvSpPr>
          <p:nvPr>
            <p:ph type="title"/>
          </p:nvPr>
        </p:nvSpPr>
        <p:spPr>
          <a:xfrm>
            <a:off x="1141413" y="618518"/>
            <a:ext cx="9905998" cy="757521"/>
          </a:xfrm>
        </p:spPr>
        <p:txBody>
          <a:bodyPr>
            <a:normAutofit/>
          </a:bodyPr>
          <a:lstStyle/>
          <a:p>
            <a:r>
              <a:rPr lang="en-US" sz="2800" dirty="0"/>
              <a:t>Benefits</a:t>
            </a:r>
            <a:endParaRPr lang="en-NG" sz="2800" dirty="0"/>
          </a:p>
        </p:txBody>
      </p:sp>
      <p:sp>
        <p:nvSpPr>
          <p:cNvPr id="3" name="Content Placeholder 2">
            <a:extLst>
              <a:ext uri="{FF2B5EF4-FFF2-40B4-BE49-F238E27FC236}">
                <a16:creationId xmlns:a16="http://schemas.microsoft.com/office/drawing/2014/main" id="{6DB6080F-A20A-C1CA-D61A-66D03F3B0121}"/>
              </a:ext>
            </a:extLst>
          </p:cNvPr>
          <p:cNvSpPr>
            <a:spLocks noGrp="1"/>
          </p:cNvSpPr>
          <p:nvPr>
            <p:ph idx="1"/>
          </p:nvPr>
        </p:nvSpPr>
        <p:spPr>
          <a:xfrm>
            <a:off x="838200" y="1198485"/>
            <a:ext cx="10515600" cy="5964313"/>
          </a:xfrm>
        </p:spPr>
        <p:txBody>
          <a:bodyPr>
            <a:normAutofit fontScale="25000" lnSpcReduction="20000"/>
          </a:bodyPr>
          <a:lstStyle/>
          <a:p>
            <a:pPr marL="342900" lvl="0" indent="-342900" algn="just">
              <a:lnSpc>
                <a:spcPct val="120000"/>
              </a:lnSpc>
              <a:buFont typeface="Symbol" panose="05050102010706020507" pitchFamily="18" charset="2"/>
              <a:buChar char=""/>
            </a:pPr>
            <a:r>
              <a:rPr lang="en-US" sz="11200" kern="100" dirty="0">
                <a:effectLst/>
                <a:latin typeface="Calibri" panose="020F0502020204030204" pitchFamily="34" charset="0"/>
                <a:ea typeface="Calibri" panose="020F0502020204030204" pitchFamily="34" charset="0"/>
                <a:cs typeface="Calibri" panose="020F0502020204030204" pitchFamily="34" charset="0"/>
              </a:rPr>
              <a:t>This Management and governance model helps the government to ensure security and safety in the management of the Airport as this is very essential in accordance to international standards.</a:t>
            </a:r>
            <a:endParaRPr lang="en-NG" sz="112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20000"/>
              </a:lnSpc>
              <a:buFont typeface="Symbol" panose="05050102010706020507" pitchFamily="18" charset="2"/>
              <a:buChar char=""/>
            </a:pPr>
            <a:r>
              <a:rPr lang="en-US" sz="11200" kern="100" dirty="0">
                <a:effectLst/>
                <a:latin typeface="Calibri" panose="020F0502020204030204" pitchFamily="34" charset="0"/>
                <a:ea typeface="Calibri" panose="020F0502020204030204" pitchFamily="34" charset="0"/>
                <a:cs typeface="Calibri" panose="020F0502020204030204" pitchFamily="34" charset="0"/>
              </a:rPr>
              <a:t>This ensures the assurance and availability of funds for the provision of Infrastructures and facility maintenance of the Airport. The government ensures capital project are funded through tax payers money in order to ensure the integrity of the Nation’s image.</a:t>
            </a:r>
            <a:endParaRPr lang="en-NG" sz="112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20000"/>
              </a:lnSpc>
              <a:buFont typeface="Symbol" panose="05050102010706020507" pitchFamily="18" charset="2"/>
              <a:buChar char=""/>
            </a:pPr>
            <a:r>
              <a:rPr lang="en-US" sz="11200" kern="100" dirty="0">
                <a:effectLst/>
                <a:latin typeface="Calibri" panose="020F0502020204030204" pitchFamily="34" charset="0"/>
                <a:ea typeface="Calibri" panose="020F0502020204030204" pitchFamily="34" charset="0"/>
                <a:cs typeface="Calibri" panose="020F0502020204030204" pitchFamily="34" charset="0"/>
              </a:rPr>
              <a:t>The model encourages an autonomous system and make funds easily available for use by the agency.</a:t>
            </a:r>
            <a:endParaRPr lang="en-NG" sz="112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20000"/>
              </a:lnSpc>
              <a:buFont typeface="Symbol" panose="05050102010706020507" pitchFamily="18" charset="2"/>
              <a:buChar char=""/>
            </a:pPr>
            <a:r>
              <a:rPr lang="en-US" sz="11200" kern="100" dirty="0">
                <a:effectLst/>
                <a:latin typeface="Calibri" panose="020F0502020204030204" pitchFamily="34" charset="0"/>
                <a:ea typeface="Calibri" panose="020F0502020204030204" pitchFamily="34" charset="0"/>
                <a:cs typeface="Calibri" panose="020F0502020204030204" pitchFamily="34" charset="0"/>
              </a:rPr>
              <a:t>The protection of Public interest is assured alongside provision of essential services to the citizens.</a:t>
            </a:r>
            <a:endParaRPr lang="en-NG" sz="112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20000"/>
              </a:lnSpc>
              <a:spcAft>
                <a:spcPts val="800"/>
              </a:spcAft>
              <a:buFont typeface="Symbol" panose="05050102010706020507" pitchFamily="18" charset="2"/>
              <a:buChar char=""/>
            </a:pPr>
            <a:r>
              <a:rPr lang="en-US" sz="11200" kern="100" dirty="0">
                <a:effectLst/>
                <a:latin typeface="Calibri" panose="020F0502020204030204" pitchFamily="34" charset="0"/>
                <a:ea typeface="Calibri" panose="020F0502020204030204" pitchFamily="34" charset="0"/>
                <a:cs typeface="Calibri" panose="020F0502020204030204" pitchFamily="34" charset="0"/>
              </a:rPr>
              <a:t>Easy planning and coordination.</a:t>
            </a:r>
            <a:endParaRPr lang="en-NG" sz="11200" kern="100" dirty="0">
              <a:effectLst/>
              <a:latin typeface="Calibri" panose="020F0502020204030204" pitchFamily="34" charset="0"/>
              <a:ea typeface="Calibri" panose="020F0502020204030204" pitchFamily="34" charset="0"/>
              <a:cs typeface="Calibri" panose="020F0502020204030204" pitchFamily="34" charset="0"/>
            </a:endParaRPr>
          </a:p>
          <a:p>
            <a:endParaRPr lang="en-NG" dirty="0"/>
          </a:p>
        </p:txBody>
      </p:sp>
    </p:spTree>
    <p:extLst>
      <p:ext uri="{BB962C8B-B14F-4D97-AF65-F5344CB8AC3E}">
        <p14:creationId xmlns:p14="http://schemas.microsoft.com/office/powerpoint/2010/main" val="12264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9FB5-7D98-E1C1-B566-30C90876D7F7}"/>
              </a:ext>
            </a:extLst>
          </p:cNvPr>
          <p:cNvSpPr>
            <a:spLocks noGrp="1"/>
          </p:cNvSpPr>
          <p:nvPr>
            <p:ph type="title"/>
          </p:nvPr>
        </p:nvSpPr>
        <p:spPr>
          <a:xfrm>
            <a:off x="838200" y="-13420"/>
            <a:ext cx="10515600" cy="785778"/>
          </a:xfrm>
        </p:spPr>
        <p:txBody>
          <a:bodyPr/>
          <a:lstStyle/>
          <a:p>
            <a:r>
              <a:rPr lang="en-US" dirty="0"/>
              <a:t>Challenges</a:t>
            </a:r>
            <a:endParaRPr lang="en-NG" dirty="0"/>
          </a:p>
        </p:txBody>
      </p:sp>
      <p:sp>
        <p:nvSpPr>
          <p:cNvPr id="3" name="Content Placeholder 2">
            <a:extLst>
              <a:ext uri="{FF2B5EF4-FFF2-40B4-BE49-F238E27FC236}">
                <a16:creationId xmlns:a16="http://schemas.microsoft.com/office/drawing/2014/main" id="{4D0C9F22-A5A4-642C-45E8-36C9315992D1}"/>
              </a:ext>
            </a:extLst>
          </p:cNvPr>
          <p:cNvSpPr>
            <a:spLocks noGrp="1"/>
          </p:cNvSpPr>
          <p:nvPr>
            <p:ph idx="1"/>
          </p:nvPr>
        </p:nvSpPr>
        <p:spPr>
          <a:xfrm>
            <a:off x="838200" y="656948"/>
            <a:ext cx="10515600" cy="6072326"/>
          </a:xfrm>
        </p:spPr>
        <p:txBody>
          <a:bodyPr>
            <a:normAutofit fontScale="25000" lnSpcReduction="20000"/>
          </a:bodyPr>
          <a:lstStyle/>
          <a:p>
            <a:pPr marL="342900" lvl="0" indent="-342900" algn="just">
              <a:lnSpc>
                <a:spcPct val="107000"/>
              </a:lnSpc>
              <a:buFont typeface="Symbol" panose="05050102010706020507" pitchFamily="18" charset="2"/>
              <a:buChar char=""/>
            </a:pPr>
            <a:r>
              <a:rPr lang="en-US" sz="11200" kern="100" dirty="0">
                <a:effectLst/>
                <a:latin typeface="Calibri" panose="020F0502020204030204" pitchFamily="34" charset="0"/>
                <a:ea typeface="Calibri" panose="020F0502020204030204" pitchFamily="34" charset="0"/>
                <a:cs typeface="Calibri" panose="020F0502020204030204" pitchFamily="34" charset="0"/>
              </a:rPr>
              <a:t>Policies and decision making process is always delayed and Airlines and airport users also take advantage of the weakness in the system to their own advantage </a:t>
            </a:r>
            <a:endParaRPr lang="en-NG" sz="112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r>
              <a:rPr lang="en-US" sz="11200" kern="100" dirty="0">
                <a:effectLst/>
                <a:latin typeface="Calibri" panose="020F0502020204030204" pitchFamily="34" charset="0"/>
                <a:ea typeface="Calibri" panose="020F0502020204030204" pitchFamily="34" charset="0"/>
                <a:cs typeface="Calibri" panose="020F0502020204030204" pitchFamily="34" charset="0"/>
              </a:rPr>
              <a:t>The management structure tend to be inefficient as it is being managed by public servants who are not professionally qualified to manage the Aviation Industry.</a:t>
            </a:r>
            <a:endParaRPr lang="en-NG" sz="112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r>
              <a:rPr lang="en-US" sz="11200" kern="100" dirty="0">
                <a:effectLst/>
                <a:latin typeface="Calibri" panose="020F0502020204030204" pitchFamily="34" charset="0"/>
                <a:ea typeface="Calibri" panose="020F0502020204030204" pitchFamily="34" charset="0"/>
                <a:cs typeface="Calibri" panose="020F0502020204030204" pitchFamily="34" charset="0"/>
              </a:rPr>
              <a:t>Slow pace of Innovative initiatives due to inefficiencies in the system. Modern technology tends to be undermined as there are no competition in the market.</a:t>
            </a:r>
            <a:endParaRPr lang="en-NG" sz="112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r>
              <a:rPr lang="en-US" sz="11200" kern="100" dirty="0">
                <a:effectLst/>
                <a:latin typeface="Calibri" panose="020F0502020204030204" pitchFamily="34" charset="0"/>
                <a:ea typeface="Calibri" panose="020F0502020204030204" pitchFamily="34" charset="0"/>
                <a:cs typeface="Calibri" panose="020F0502020204030204" pitchFamily="34" charset="0"/>
              </a:rPr>
              <a:t>Airport managed and governed as public agency always experience mounting loses. They make loses year on year due to excessive spending and inefficient revenue system.</a:t>
            </a:r>
            <a:endParaRPr lang="en-NG" sz="112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spcAft>
                <a:spcPts val="800"/>
              </a:spcAft>
              <a:buFont typeface="Symbol" panose="05050102010706020507" pitchFamily="18" charset="2"/>
              <a:buChar char=""/>
            </a:pPr>
            <a:r>
              <a:rPr lang="en-US" sz="11200" kern="100" dirty="0">
                <a:effectLst/>
                <a:latin typeface="Calibri" panose="020F0502020204030204" pitchFamily="34" charset="0"/>
                <a:ea typeface="Calibri" panose="020F0502020204030204" pitchFamily="34" charset="0"/>
                <a:cs typeface="Calibri" panose="020F0502020204030204" pitchFamily="34" charset="0"/>
              </a:rPr>
              <a:t>Political Interference is also a major challenge in this governance structure. Policies and decision making is always politically motivated and influenced</a:t>
            </a:r>
            <a:endParaRPr lang="en-NG" sz="11200" kern="100" dirty="0">
              <a:effectLst/>
              <a:latin typeface="Calibri" panose="020F0502020204030204" pitchFamily="34" charset="0"/>
              <a:ea typeface="Calibri" panose="020F0502020204030204" pitchFamily="34" charset="0"/>
              <a:cs typeface="Calibri" panose="020F0502020204030204" pitchFamily="34" charset="0"/>
            </a:endParaRPr>
          </a:p>
          <a:p>
            <a:endParaRPr lang="en-NG" dirty="0"/>
          </a:p>
        </p:txBody>
      </p:sp>
    </p:spTree>
    <p:extLst>
      <p:ext uri="{BB962C8B-B14F-4D97-AF65-F5344CB8AC3E}">
        <p14:creationId xmlns:p14="http://schemas.microsoft.com/office/powerpoint/2010/main" val="401538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1197E-7F0F-6B4C-E062-4E3A98B179CF}"/>
              </a:ext>
            </a:extLst>
          </p:cNvPr>
          <p:cNvSpPr>
            <a:spLocks noGrp="1"/>
          </p:cNvSpPr>
          <p:nvPr>
            <p:ph type="title"/>
          </p:nvPr>
        </p:nvSpPr>
        <p:spPr>
          <a:xfrm>
            <a:off x="1141413" y="618518"/>
            <a:ext cx="9905998" cy="677622"/>
          </a:xfrm>
        </p:spPr>
        <p:txBody>
          <a:bodyPr/>
          <a:lstStyle/>
          <a:p>
            <a:r>
              <a:rPr lang="en-US" dirty="0"/>
              <a:t>Ownership model</a:t>
            </a:r>
            <a:endParaRPr lang="en-NG" dirty="0"/>
          </a:p>
        </p:txBody>
      </p:sp>
      <p:sp>
        <p:nvSpPr>
          <p:cNvPr id="3" name="Content Placeholder 2">
            <a:extLst>
              <a:ext uri="{FF2B5EF4-FFF2-40B4-BE49-F238E27FC236}">
                <a16:creationId xmlns:a16="http://schemas.microsoft.com/office/drawing/2014/main" id="{9FE6BAD4-794D-EF93-528E-465D1A09B6AB}"/>
              </a:ext>
            </a:extLst>
          </p:cNvPr>
          <p:cNvSpPr>
            <a:spLocks noGrp="1"/>
          </p:cNvSpPr>
          <p:nvPr>
            <p:ph idx="1"/>
          </p:nvPr>
        </p:nvSpPr>
        <p:spPr>
          <a:xfrm>
            <a:off x="1141412" y="1216240"/>
            <a:ext cx="9905999" cy="5513034"/>
          </a:xfrm>
        </p:spPr>
        <p:txBody>
          <a:bodyPr>
            <a:normAutofit fontScale="25000" lnSpcReduction="20000"/>
          </a:bodyPr>
          <a:lstStyle/>
          <a:p>
            <a:pPr algn="just">
              <a:lnSpc>
                <a:spcPct val="100000"/>
              </a:lnSpc>
            </a:pPr>
            <a:r>
              <a:rPr lang="en-US" sz="11200" kern="100" dirty="0">
                <a:effectLst/>
                <a:latin typeface="Calibri" panose="020F0502020204030204" pitchFamily="34" charset="0"/>
                <a:ea typeface="Calibri" panose="020F0502020204030204" pitchFamily="34" charset="0"/>
                <a:cs typeface="Calibri" panose="020F0502020204030204" pitchFamily="34" charset="0"/>
              </a:rPr>
              <a:t>The Ownership model defines how an Airport is owned and structured towards achieving the set goals and objectives. The ownership structure of an Airport depends on the Management and governance model adopted. An Airport governed as a Public agency is a government owned and operated Airport. The government owns the tittle to the Airport land and invest in the capital Infrastructure of the Airport. The government establishes and agency as an autonomous organization to manage the Airport however, control is from the government and the government appoints the directors and managers of the Airport.</a:t>
            </a:r>
          </a:p>
          <a:p>
            <a:pPr algn="just">
              <a:lnSpc>
                <a:spcPct val="100000"/>
              </a:lnSpc>
            </a:pPr>
            <a:r>
              <a:rPr lang="en-US" sz="11200" kern="100" dirty="0">
                <a:effectLst/>
                <a:latin typeface="Calibri" panose="020F0502020204030204" pitchFamily="34" charset="0"/>
                <a:ea typeface="Calibri" panose="020F0502020204030204" pitchFamily="34" charset="0"/>
                <a:cs typeface="Calibri" panose="020F0502020204030204" pitchFamily="34" charset="0"/>
              </a:rPr>
              <a:t>Financing the Airports is indirectly by the government as it involves capital intensive Infrastructure maintenance however, the government agency in charge of the Airports generate revenue and finances the operations of the Airports. Contractors are also engage in some facility maintenance to ensure sustainability and economic growth.</a:t>
            </a:r>
            <a:endParaRPr lang="en-NG" sz="11200" kern="1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0000"/>
              </a:lnSpc>
            </a:pPr>
            <a:endParaRPr lang="en-NG" sz="8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dirty="0"/>
          </a:p>
        </p:txBody>
      </p:sp>
    </p:spTree>
    <p:extLst>
      <p:ext uri="{BB962C8B-B14F-4D97-AF65-F5344CB8AC3E}">
        <p14:creationId xmlns:p14="http://schemas.microsoft.com/office/powerpoint/2010/main" val="279211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BFE9E-8BC1-4D39-0E46-B3DACFE37534}"/>
              </a:ext>
            </a:extLst>
          </p:cNvPr>
          <p:cNvSpPr>
            <a:spLocks noGrp="1"/>
          </p:cNvSpPr>
          <p:nvPr>
            <p:ph type="title"/>
          </p:nvPr>
        </p:nvSpPr>
        <p:spPr>
          <a:xfrm>
            <a:off x="1141413" y="618518"/>
            <a:ext cx="9905998" cy="677622"/>
          </a:xfrm>
        </p:spPr>
        <p:txBody>
          <a:bodyPr/>
          <a:lstStyle/>
          <a:p>
            <a:r>
              <a:rPr lang="en-US" dirty="0"/>
              <a:t>Reasons</a:t>
            </a:r>
            <a:endParaRPr lang="en-NG" dirty="0"/>
          </a:p>
        </p:txBody>
      </p:sp>
      <p:sp>
        <p:nvSpPr>
          <p:cNvPr id="3" name="Content Placeholder 2">
            <a:extLst>
              <a:ext uri="{FF2B5EF4-FFF2-40B4-BE49-F238E27FC236}">
                <a16:creationId xmlns:a16="http://schemas.microsoft.com/office/drawing/2014/main" id="{D321800B-ACE3-A87B-88A0-4056B6DE0B20}"/>
              </a:ext>
            </a:extLst>
          </p:cNvPr>
          <p:cNvSpPr>
            <a:spLocks noGrp="1"/>
          </p:cNvSpPr>
          <p:nvPr>
            <p:ph idx="1"/>
          </p:nvPr>
        </p:nvSpPr>
        <p:spPr>
          <a:xfrm>
            <a:off x="1141412" y="1296140"/>
            <a:ext cx="9905999" cy="5291091"/>
          </a:xfrm>
        </p:spPr>
        <p:txBody>
          <a:bodyPr>
            <a:normAutofit fontScale="92500" lnSpcReduction="20000"/>
          </a:bodyPr>
          <a:lstStyle/>
          <a:p>
            <a:pPr marL="342900" lvl="0" indent="-342900" algn="just">
              <a:lnSpc>
                <a:spcPct val="107000"/>
              </a:lnSpc>
              <a:buFont typeface="Symbol" panose="05050102010706020507" pitchFamily="18" charset="2"/>
              <a:buChar char=""/>
            </a:pPr>
            <a:r>
              <a:rPr lang="en-US" sz="3000" kern="100" dirty="0">
                <a:effectLst/>
                <a:latin typeface="Calibri" panose="020F0502020204030204" pitchFamily="34" charset="0"/>
                <a:ea typeface="Calibri" panose="020F0502020204030204" pitchFamily="34" charset="0"/>
                <a:cs typeface="Calibri" panose="020F0502020204030204" pitchFamily="34" charset="0"/>
              </a:rPr>
              <a:t>This model allows publicly owned airports to “buy” private capabilities. These airports can use this model for specific assets or services, such as for the Dubai airport, which had a contract with Siemens Postal for their airport baggage handling service.</a:t>
            </a:r>
            <a:endParaRPr lang="en-NG" sz="30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r>
              <a:rPr lang="en-US" sz="3000" kern="100" dirty="0">
                <a:effectLst/>
                <a:latin typeface="Calibri" panose="020F0502020204030204" pitchFamily="34" charset="0"/>
                <a:ea typeface="Calibri" panose="020F0502020204030204" pitchFamily="34" charset="0"/>
                <a:cs typeface="Calibri" panose="020F0502020204030204" pitchFamily="34" charset="0"/>
              </a:rPr>
              <a:t>The model ensures all profits earned are re-invested in the Airports and the benefits are transferred to the end-users.</a:t>
            </a:r>
            <a:endParaRPr lang="en-NG" sz="30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r>
              <a:rPr lang="en-US" sz="3000" kern="100" dirty="0">
                <a:effectLst/>
                <a:latin typeface="Calibri" panose="020F0502020204030204" pitchFamily="34" charset="0"/>
                <a:ea typeface="Calibri" panose="020F0502020204030204" pitchFamily="34" charset="0"/>
                <a:cs typeface="Calibri" panose="020F0502020204030204" pitchFamily="34" charset="0"/>
              </a:rPr>
              <a:t>The model allows continued Investment and profitability alongside signing contracts with private investors while maintaining public ownership.</a:t>
            </a:r>
            <a:endParaRPr lang="en-NG" sz="30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r>
              <a:rPr lang="en-US" sz="3000" kern="100" dirty="0">
                <a:effectLst/>
                <a:latin typeface="Calibri" panose="020F0502020204030204" pitchFamily="34" charset="0"/>
                <a:ea typeface="Calibri" panose="020F0502020204030204" pitchFamily="34" charset="0"/>
                <a:cs typeface="Calibri" panose="020F0502020204030204" pitchFamily="34" charset="0"/>
              </a:rPr>
              <a:t>To ensure some degree of operational and financial autonomy.</a:t>
            </a:r>
            <a:endParaRPr lang="en-NG" sz="30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r>
              <a:rPr lang="en-US" sz="3000" kern="100" dirty="0">
                <a:effectLst/>
                <a:latin typeface="Calibri" panose="020F0502020204030204" pitchFamily="34" charset="0"/>
                <a:ea typeface="Calibri" panose="020F0502020204030204" pitchFamily="34" charset="0"/>
                <a:cs typeface="Calibri" panose="020F0502020204030204" pitchFamily="34" charset="0"/>
              </a:rPr>
              <a:t>Improve service quality</a:t>
            </a:r>
            <a:endParaRPr lang="en-NG" sz="30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spcAft>
                <a:spcPts val="800"/>
              </a:spcAft>
              <a:buFont typeface="Symbol" panose="05050102010706020507" pitchFamily="18" charset="2"/>
              <a:buChar char=""/>
            </a:pPr>
            <a:r>
              <a:rPr lang="en-US" sz="3000" kern="100" dirty="0">
                <a:effectLst/>
                <a:latin typeface="Calibri" panose="020F0502020204030204" pitchFamily="34" charset="0"/>
                <a:ea typeface="Calibri" panose="020F0502020204030204" pitchFamily="34" charset="0"/>
                <a:cs typeface="Calibri" panose="020F0502020204030204" pitchFamily="34" charset="0"/>
              </a:rPr>
              <a:t>Ensure the core needs of the citizens in the country are met.</a:t>
            </a:r>
            <a:endParaRPr lang="en-NG" sz="3000" kern="100" dirty="0">
              <a:effectLst/>
              <a:latin typeface="Calibri" panose="020F0502020204030204" pitchFamily="34" charset="0"/>
              <a:ea typeface="Calibri" panose="020F0502020204030204" pitchFamily="34" charset="0"/>
              <a:cs typeface="Calibri" panose="020F0502020204030204" pitchFamily="34" charset="0"/>
            </a:endParaRPr>
          </a:p>
          <a:p>
            <a:endParaRPr lang="en-NG" dirty="0"/>
          </a:p>
        </p:txBody>
      </p:sp>
    </p:spTree>
    <p:extLst>
      <p:ext uri="{BB962C8B-B14F-4D97-AF65-F5344CB8AC3E}">
        <p14:creationId xmlns:p14="http://schemas.microsoft.com/office/powerpoint/2010/main" val="2680707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1DD61-C41D-653B-D682-56440ABA5D4A}"/>
              </a:ext>
            </a:extLst>
          </p:cNvPr>
          <p:cNvSpPr>
            <a:spLocks noGrp="1"/>
          </p:cNvSpPr>
          <p:nvPr>
            <p:ph type="title"/>
          </p:nvPr>
        </p:nvSpPr>
        <p:spPr>
          <a:xfrm>
            <a:off x="838200" y="-119784"/>
            <a:ext cx="10515600" cy="1325563"/>
          </a:xfrm>
        </p:spPr>
        <p:txBody>
          <a:bodyPr/>
          <a:lstStyle/>
          <a:p>
            <a:r>
              <a:rPr lang="en-US" dirty="0"/>
              <a:t>Examples</a:t>
            </a:r>
            <a:endParaRPr lang="en-NG" dirty="0"/>
          </a:p>
        </p:txBody>
      </p:sp>
      <p:sp>
        <p:nvSpPr>
          <p:cNvPr id="3" name="Content Placeholder 2">
            <a:extLst>
              <a:ext uri="{FF2B5EF4-FFF2-40B4-BE49-F238E27FC236}">
                <a16:creationId xmlns:a16="http://schemas.microsoft.com/office/drawing/2014/main" id="{0D654D20-3A32-67FF-4346-4D940DDE9154}"/>
              </a:ext>
            </a:extLst>
          </p:cNvPr>
          <p:cNvSpPr>
            <a:spLocks noGrp="1"/>
          </p:cNvSpPr>
          <p:nvPr>
            <p:ph idx="1"/>
          </p:nvPr>
        </p:nvSpPr>
        <p:spPr>
          <a:xfrm>
            <a:off x="838200" y="1343891"/>
            <a:ext cx="10515600" cy="5320145"/>
          </a:xfrm>
        </p:spPr>
        <p:txBody>
          <a:bodyPr>
            <a:normAutofit fontScale="25000" lnSpcReduction="20000"/>
          </a:bodyPr>
          <a:lstStyle/>
          <a:p>
            <a:pPr marL="342900" lvl="0" indent="-342900" algn="just">
              <a:lnSpc>
                <a:spcPct val="107000"/>
              </a:lnSpc>
              <a:buFont typeface="+mj-lt"/>
              <a:buAutoNum type="arabicPeriod"/>
            </a:pPr>
            <a:r>
              <a:rPr lang="en-US" sz="11200" kern="100" dirty="0">
                <a:effectLst/>
                <a:latin typeface="Calibri" panose="020F0502020204030204" pitchFamily="34" charset="0"/>
                <a:ea typeface="Calibri" panose="020F0502020204030204" pitchFamily="34" charset="0"/>
                <a:cs typeface="Calibri" panose="020F0502020204030204" pitchFamily="34" charset="0"/>
              </a:rPr>
              <a:t>The Dubai International Airport. This Airport is being owned by the government however, the government established a management company to ensure the management and governance of the Airport.  </a:t>
            </a:r>
            <a:endParaRPr lang="en-NG" sz="112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mj-lt"/>
              <a:buAutoNum type="arabicPeriod"/>
            </a:pPr>
            <a:r>
              <a:rPr lang="en-US" sz="11200" kern="100" dirty="0">
                <a:effectLst/>
                <a:latin typeface="Calibri" panose="020F0502020204030204" pitchFamily="34" charset="0"/>
                <a:ea typeface="Calibri" panose="020F0502020204030204" pitchFamily="34" charset="0"/>
                <a:cs typeface="Calibri" panose="020F0502020204030204" pitchFamily="34" charset="0"/>
              </a:rPr>
              <a:t>In Nigeria, the Airports are under the control of the Federal Airports Authority of Nigeria which is an agency of the Federal government of Nigeria hence, the Airports are owned by the government of Nigeria however, a few states owns some Airports but plans are been initiated by the Federal Government to take over the state own Airports as the Government considers Airport security as a core responsibility of the Federal government.</a:t>
            </a:r>
            <a:endParaRPr lang="en-NG" sz="112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spcAft>
                <a:spcPts val="800"/>
              </a:spcAft>
              <a:buFont typeface="+mj-lt"/>
              <a:buAutoNum type="arabicPeriod"/>
            </a:pPr>
            <a:r>
              <a:rPr lang="en-US" sz="11200" kern="100" dirty="0">
                <a:effectLst/>
                <a:latin typeface="Calibri" panose="020F0502020204030204" pitchFamily="34" charset="0"/>
                <a:ea typeface="Calibri" panose="020F0502020204030204" pitchFamily="34" charset="0"/>
                <a:cs typeface="Calibri" panose="020F0502020204030204" pitchFamily="34" charset="0"/>
              </a:rPr>
              <a:t>Changi Airport in Singapore is one of the most successful examples of corporatization, where an independent entity is created and responsible for planning and operating an airport. This includes ensuring continued investment and profitability. Its ability to hire people and sign contracts with private contractors strikes a nice balance between managing the airport in a more corporate model while maintaining ownership within the public sector</a:t>
            </a:r>
            <a:endParaRPr lang="en-NG" sz="11200" kern="100" dirty="0">
              <a:effectLst/>
              <a:latin typeface="Calibri" panose="020F0502020204030204" pitchFamily="34" charset="0"/>
              <a:ea typeface="Calibri" panose="020F0502020204030204" pitchFamily="34" charset="0"/>
              <a:cs typeface="Calibri" panose="020F0502020204030204" pitchFamily="34" charset="0"/>
            </a:endParaRPr>
          </a:p>
          <a:p>
            <a:endParaRPr lang="en-NG" dirty="0"/>
          </a:p>
        </p:txBody>
      </p:sp>
    </p:spTree>
    <p:extLst>
      <p:ext uri="{BB962C8B-B14F-4D97-AF65-F5344CB8AC3E}">
        <p14:creationId xmlns:p14="http://schemas.microsoft.com/office/powerpoint/2010/main" val="3848821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D61B1-7ABF-3942-5ECF-B2EE8D0457F0}"/>
              </a:ext>
            </a:extLst>
          </p:cNvPr>
          <p:cNvSpPr>
            <a:spLocks noGrp="1"/>
          </p:cNvSpPr>
          <p:nvPr>
            <p:ph type="title"/>
          </p:nvPr>
        </p:nvSpPr>
        <p:spPr>
          <a:xfrm>
            <a:off x="838200" y="1"/>
            <a:ext cx="10515600" cy="639192"/>
          </a:xfrm>
        </p:spPr>
        <p:txBody>
          <a:bodyPr/>
          <a:lstStyle/>
          <a:p>
            <a:r>
              <a:rPr lang="en-US" dirty="0"/>
              <a:t>Implications of the model</a:t>
            </a:r>
            <a:endParaRPr lang="en-NG" dirty="0"/>
          </a:p>
        </p:txBody>
      </p:sp>
      <p:sp>
        <p:nvSpPr>
          <p:cNvPr id="3" name="Content Placeholder 2">
            <a:extLst>
              <a:ext uri="{FF2B5EF4-FFF2-40B4-BE49-F238E27FC236}">
                <a16:creationId xmlns:a16="http://schemas.microsoft.com/office/drawing/2014/main" id="{38944518-9B5C-6190-2237-0EC20349A67A}"/>
              </a:ext>
            </a:extLst>
          </p:cNvPr>
          <p:cNvSpPr>
            <a:spLocks noGrp="1"/>
          </p:cNvSpPr>
          <p:nvPr>
            <p:ph idx="1"/>
          </p:nvPr>
        </p:nvSpPr>
        <p:spPr>
          <a:xfrm>
            <a:off x="838200" y="639194"/>
            <a:ext cx="10515600" cy="6218806"/>
          </a:xfrm>
        </p:spPr>
        <p:txBody>
          <a:bodyPr>
            <a:normAutofit fontScale="25000" lnSpcReduction="20000"/>
          </a:bodyPr>
          <a:lstStyle/>
          <a:p>
            <a:pPr algn="just">
              <a:lnSpc>
                <a:spcPct val="107000"/>
              </a:lnSpc>
              <a:spcAft>
                <a:spcPts val="800"/>
              </a:spcAft>
            </a:pPr>
            <a:r>
              <a:rPr lang="en-US" sz="11200" kern="100" dirty="0">
                <a:effectLst/>
                <a:latin typeface="Calibri" panose="020F0502020204030204" pitchFamily="34" charset="0"/>
                <a:ea typeface="Calibri" panose="020F0502020204030204" pitchFamily="34" charset="0"/>
                <a:cs typeface="Calibri" panose="020F0502020204030204" pitchFamily="34" charset="0"/>
              </a:rPr>
              <a:t>The government owned and controlled Airports is influenced by the kind of policy adopted in the country however, this model has some economic implications due to the nature of Air transport globally.</a:t>
            </a:r>
            <a:endParaRPr lang="en-NG" sz="112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r>
              <a:rPr lang="en-US" sz="11200" kern="100" dirty="0">
                <a:effectLst/>
                <a:latin typeface="Calibri" panose="020F0502020204030204" pitchFamily="34" charset="0"/>
                <a:ea typeface="Calibri" panose="020F0502020204030204" pitchFamily="34" charset="0"/>
                <a:cs typeface="Calibri" panose="020F0502020204030204" pitchFamily="34" charset="0"/>
              </a:rPr>
              <a:t>The model involves huge maintenance cost due to its capital-Intensive structure. Taxpayers funds are use to finance these capital projects hence, exposes the government to public accountability as the government is required to be prudent on the utilization of public funds.</a:t>
            </a:r>
            <a:endParaRPr lang="en-NG" sz="112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r>
              <a:rPr lang="en-US" sz="11200" kern="100" dirty="0">
                <a:effectLst/>
                <a:latin typeface="Calibri" panose="020F0502020204030204" pitchFamily="34" charset="0"/>
                <a:ea typeface="Calibri" panose="020F0502020204030204" pitchFamily="34" charset="0"/>
                <a:cs typeface="Calibri" panose="020F0502020204030204" pitchFamily="34" charset="0"/>
              </a:rPr>
              <a:t>It also creates an avenue for private Investment such as concessions. The government may decide to concession some revenue generating sections of the Airport in order to encourage private participation and development of Airport facilities.</a:t>
            </a:r>
            <a:endParaRPr lang="en-NG" sz="112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r>
              <a:rPr lang="en-US" sz="11200" kern="100" dirty="0">
                <a:effectLst/>
                <a:latin typeface="Calibri" panose="020F0502020204030204" pitchFamily="34" charset="0"/>
                <a:ea typeface="Calibri" panose="020F0502020204030204" pitchFamily="34" charset="0"/>
                <a:cs typeface="Calibri" panose="020F0502020204030204" pitchFamily="34" charset="0"/>
              </a:rPr>
              <a:t>A government owned Airport may also be exposed to mismanagement of funds through contract awards that are not necessary to the Airport. </a:t>
            </a:r>
            <a:endParaRPr lang="en-NG" sz="112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spcAft>
                <a:spcPts val="800"/>
              </a:spcAft>
              <a:buFont typeface="Symbol" panose="05050102010706020507" pitchFamily="18" charset="2"/>
              <a:buChar char=""/>
            </a:pPr>
            <a:r>
              <a:rPr lang="en-US" sz="11200" kern="100" dirty="0">
                <a:effectLst/>
                <a:latin typeface="Calibri" panose="020F0502020204030204" pitchFamily="34" charset="0"/>
                <a:ea typeface="Calibri" panose="020F0502020204030204" pitchFamily="34" charset="0"/>
                <a:cs typeface="Calibri" panose="020F0502020204030204" pitchFamily="34" charset="0"/>
              </a:rPr>
              <a:t>The government also helps to ensure appropriate regulatory framework for the Industry alongside ensuring compliance.</a:t>
            </a:r>
            <a:endParaRPr lang="en-NG" sz="11200" kern="100" dirty="0">
              <a:effectLst/>
              <a:latin typeface="Calibri" panose="020F0502020204030204" pitchFamily="34" charset="0"/>
              <a:ea typeface="Calibri" panose="020F0502020204030204" pitchFamily="34" charset="0"/>
              <a:cs typeface="Calibri" panose="020F0502020204030204" pitchFamily="34" charset="0"/>
            </a:endParaRPr>
          </a:p>
          <a:p>
            <a:endParaRPr lang="en-NG" dirty="0"/>
          </a:p>
        </p:txBody>
      </p:sp>
    </p:spTree>
    <p:extLst>
      <p:ext uri="{BB962C8B-B14F-4D97-AF65-F5344CB8AC3E}">
        <p14:creationId xmlns:p14="http://schemas.microsoft.com/office/powerpoint/2010/main" val="949931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12869</TotalTime>
  <Words>1141</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Symbol</vt:lpstr>
      <vt:lpstr>Tw Cen MT</vt:lpstr>
      <vt:lpstr>Circuit</vt:lpstr>
      <vt:lpstr>  GOVERNMENT AND MANAGEMENT MODEL OF AIRPORTS (AIRPORT ECONOMICS)</vt:lpstr>
      <vt:lpstr>INTRODUCTION</vt:lpstr>
      <vt:lpstr>Introduction cont…</vt:lpstr>
      <vt:lpstr>Benefits</vt:lpstr>
      <vt:lpstr>Challenges</vt:lpstr>
      <vt:lpstr>Ownership model</vt:lpstr>
      <vt:lpstr>Reasons</vt:lpstr>
      <vt:lpstr>Examples</vt:lpstr>
      <vt:lpstr>Implications of the model</vt:lpstr>
      <vt:lpstr>Conclution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AND MANAGEMENT MODEL OF AIRPORTS (AIRPORT ECONOMICS)</dc:title>
  <dc:creator>MR JOHN</dc:creator>
  <cp:lastModifiedBy>John Italume</cp:lastModifiedBy>
  <cp:revision>2</cp:revision>
  <dcterms:created xsi:type="dcterms:W3CDTF">2023-05-20T03:42:46Z</dcterms:created>
  <dcterms:modified xsi:type="dcterms:W3CDTF">2024-08-22T17:14:38Z</dcterms:modified>
</cp:coreProperties>
</file>