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5" r:id="rId3"/>
    <p:sldId id="259" r:id="rId4"/>
    <p:sldId id="260" r:id="rId5"/>
    <p:sldId id="263" r:id="rId6"/>
    <p:sldId id="264" r:id="rId7"/>
    <p:sldId id="257" r:id="rId8"/>
    <p:sldId id="258" r:id="rId9"/>
    <p:sldId id="268" r:id="rId10"/>
    <p:sldId id="270"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D25DEB-6EF7-4BE4-9304-2E2A4973703B}" v="575" dt="2023-07-31T14:41:56.3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p:normalViewPr>
  <p:slideViewPr>
    <p:cSldViewPr snapToGrid="0">
      <p:cViewPr varScale="1">
        <p:scale>
          <a:sx n="63" d="100"/>
          <a:sy n="63" d="100"/>
        </p:scale>
        <p:origin x="52" y="1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73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M"/>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BAC21-C467-45FA-829A-E26FCE58916F}" type="datetimeFigureOut">
              <a:rPr lang="en-JM" smtClean="0"/>
              <a:t>7/9/2024</a:t>
            </a:fld>
            <a:endParaRPr lang="en-JM"/>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M"/>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M"/>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EDE734-BC62-44BA-8201-1D1DB2D8591D}" type="slidenum">
              <a:rPr lang="en-JM" smtClean="0"/>
              <a:t>‹#›</a:t>
            </a:fld>
            <a:endParaRPr lang="en-JM"/>
          </a:p>
        </p:txBody>
      </p:sp>
    </p:spTree>
    <p:extLst>
      <p:ext uri="{BB962C8B-B14F-4D97-AF65-F5344CB8AC3E}">
        <p14:creationId xmlns:p14="http://schemas.microsoft.com/office/powerpoint/2010/main" val="191052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oliverwymanforum.com/mobility/2023/jun/airport-evolution-travel-trends-by-2050.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store.aci.aero/product/the-evolution-of-airports-flightpath-to-205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ECEDE734-BC62-44BA-8201-1D1DB2D8591D}" type="slidenum">
              <a:rPr lang="en-JM" smtClean="0"/>
              <a:t>1</a:t>
            </a:fld>
            <a:endParaRPr lang="en-JM"/>
          </a:p>
        </p:txBody>
      </p:sp>
    </p:spTree>
    <p:extLst>
      <p:ext uri="{BB962C8B-B14F-4D97-AF65-F5344CB8AC3E}">
        <p14:creationId xmlns:p14="http://schemas.microsoft.com/office/powerpoint/2010/main" val="3869313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Aviation is a significant contributor to GHG</a:t>
            </a:r>
          </a:p>
          <a:p>
            <a:r>
              <a:rPr lang="en-US" dirty="0"/>
              <a:t>Aviation commitment to ZERO emissions by 2050</a:t>
            </a:r>
          </a:p>
          <a:p>
            <a:r>
              <a:rPr lang="en-US" dirty="0"/>
              <a:t>	reduce, reuse, recycle initiative in all aspects of aviation operations &amp; activities</a:t>
            </a:r>
          </a:p>
          <a:p>
            <a:r>
              <a:rPr lang="en-US" dirty="0"/>
              <a:t>	expansion into renewable sources to reduce use of fossil fuel where possible e.g. electricity</a:t>
            </a:r>
          </a:p>
          <a:p>
            <a:r>
              <a:rPr lang="en-US" dirty="0"/>
              <a:t>	monitoring and management of airside activities both aircraft and air handlers movement </a:t>
            </a:r>
          </a:p>
          <a:p>
            <a:r>
              <a:rPr lang="en-US" dirty="0"/>
              <a:t>Reduce and reuse of water consumption</a:t>
            </a:r>
          </a:p>
          <a:p>
            <a:r>
              <a:rPr lang="en-US" dirty="0"/>
              <a:t>Reduce and recycle of waste management </a:t>
            </a:r>
            <a:endParaRPr lang="en-JM" dirty="0"/>
          </a:p>
        </p:txBody>
      </p:sp>
      <p:sp>
        <p:nvSpPr>
          <p:cNvPr id="4" name="Slide Number Placeholder 3"/>
          <p:cNvSpPr>
            <a:spLocks noGrp="1"/>
          </p:cNvSpPr>
          <p:nvPr>
            <p:ph type="sldNum" sz="quarter" idx="5"/>
          </p:nvPr>
        </p:nvSpPr>
        <p:spPr/>
        <p:txBody>
          <a:bodyPr/>
          <a:lstStyle/>
          <a:p>
            <a:fld id="{ECEDE734-BC62-44BA-8201-1D1DB2D8591D}" type="slidenum">
              <a:rPr lang="en-JM" smtClean="0"/>
              <a:t>2</a:t>
            </a:fld>
            <a:endParaRPr lang="en-JM"/>
          </a:p>
        </p:txBody>
      </p:sp>
    </p:spTree>
    <p:extLst>
      <p:ext uri="{BB962C8B-B14F-4D97-AF65-F5344CB8AC3E}">
        <p14:creationId xmlns:p14="http://schemas.microsoft.com/office/powerpoint/2010/main" val="3263751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EDE734-BC62-44BA-8201-1D1DB2D8591D}" type="slidenum">
              <a:rPr lang="en-JM" smtClean="0"/>
              <a:t>3</a:t>
            </a:fld>
            <a:endParaRPr lang="en-JM"/>
          </a:p>
        </p:txBody>
      </p:sp>
    </p:spTree>
    <p:extLst>
      <p:ext uri="{BB962C8B-B14F-4D97-AF65-F5344CB8AC3E}">
        <p14:creationId xmlns:p14="http://schemas.microsoft.com/office/powerpoint/2010/main" val="1259587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r>
              <a:rPr lang="en-US" sz="1800" kern="100" dirty="0">
                <a:effectLst/>
                <a:latin typeface="Book Antiqua" panose="02040602050305030304" pitchFamily="18" charset="0"/>
                <a:ea typeface="Calibri" panose="020F0502020204030204" pitchFamily="34" charset="0"/>
                <a:cs typeface="Times New Roman" panose="02020603050405020304" pitchFamily="18" charset="0"/>
              </a:rPr>
              <a:t>The Airport business is being regulated by various international standards however, the major stakeholders in the business sustain commercial relationship which keeps the business operations efficient. </a:t>
            </a:r>
            <a:r>
              <a:rPr lang="en-JM" sz="1800" kern="100" dirty="0">
                <a:effectLst/>
                <a:latin typeface="Book Antiqua" panose="02040602050305030304" pitchFamily="18" charset="0"/>
                <a:ea typeface="Calibri" panose="020F0502020204030204" pitchFamily="34" charset="0"/>
                <a:cs typeface="Times New Roman" panose="02020603050405020304" pitchFamily="18" charset="0"/>
              </a:rPr>
              <a:t>Airports enter into various types of commercial contracts. Some of the most common include: Airline agreements. These contracts must consider factors such as length of term, control of space, vacancy risk, insurance, and aviation security.</a:t>
            </a:r>
            <a:endParaRPr lang="en-J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Book Antiqua" panose="02040602050305030304" pitchFamily="18" charset="0"/>
                <a:ea typeface="Calibri" panose="020F0502020204030204" pitchFamily="34" charset="0"/>
                <a:cs typeface="Times New Roman" panose="02020603050405020304" pitchFamily="18" charset="0"/>
              </a:rPr>
              <a:t>The relationship among Airlines and Airports is mostly established through user agreements or contracts which basically designs the procedures of calculating and collecting charges and fees.</a:t>
            </a:r>
            <a:endParaRPr lang="en-JM"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Book Antiqua" panose="02040602050305030304" pitchFamily="18" charset="0"/>
                <a:ea typeface="Calibri" panose="020F0502020204030204" pitchFamily="34" charset="0"/>
                <a:cs typeface="Times New Roman" panose="02020603050405020304" pitchFamily="18" charset="0"/>
              </a:rPr>
              <a:t>The Airlines will always prefer lower user charges and an efficient service provided by the Airport. The Airlines needs maximum customers satisfaction so as to avoid the risk of being penalized however, basic parameters needs to be considered so as to ensure the objectives of the Airport is not jeopardized. In most countries, the Airlines and Airports have service level agreements so as to ensure maximum services however, this form of agreement may lead to increase control of the Airport business by the Airlines as they tend to have the operational capacity to influence the decisions of the Airport management in the next future.</a:t>
            </a:r>
            <a:endParaRPr lang="en-JM"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JM" dirty="0"/>
          </a:p>
        </p:txBody>
      </p:sp>
      <p:sp>
        <p:nvSpPr>
          <p:cNvPr id="4" name="Slide Number Placeholder 3"/>
          <p:cNvSpPr>
            <a:spLocks noGrp="1"/>
          </p:cNvSpPr>
          <p:nvPr>
            <p:ph type="sldNum" sz="quarter" idx="5"/>
          </p:nvPr>
        </p:nvSpPr>
        <p:spPr/>
        <p:txBody>
          <a:bodyPr/>
          <a:lstStyle/>
          <a:p>
            <a:fld id="{ECEDE734-BC62-44BA-8201-1D1DB2D8591D}" type="slidenum">
              <a:rPr lang="en-JM" smtClean="0"/>
              <a:t>7</a:t>
            </a:fld>
            <a:endParaRPr lang="en-JM"/>
          </a:p>
        </p:txBody>
      </p:sp>
    </p:spTree>
    <p:extLst>
      <p:ext uri="{BB962C8B-B14F-4D97-AF65-F5344CB8AC3E}">
        <p14:creationId xmlns:p14="http://schemas.microsoft.com/office/powerpoint/2010/main" val="2195630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EDE734-BC62-44BA-8201-1D1DB2D8591D}" type="slidenum">
              <a:rPr lang="en-JM" smtClean="0"/>
              <a:t>9</a:t>
            </a:fld>
            <a:endParaRPr lang="en-JM"/>
          </a:p>
        </p:txBody>
      </p:sp>
    </p:spTree>
    <p:extLst>
      <p:ext uri="{BB962C8B-B14F-4D97-AF65-F5344CB8AC3E}">
        <p14:creationId xmlns:p14="http://schemas.microsoft.com/office/powerpoint/2010/main" val="2010499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rPr>
              <a:t>The Evolution of Airports - A FLIGHT PATH TO 2050</a:t>
            </a:r>
          </a:p>
          <a:p>
            <a:r>
              <a:rPr lang="en-GB" sz="1800" u="sng" dirty="0">
                <a:solidFill>
                  <a:srgbClr val="0563C1"/>
                </a:solidFill>
                <a:effectLst/>
                <a:latin typeface="Calibri" panose="020F0502020204030204" pitchFamily="34" charset="0"/>
                <a:ea typeface="Calibri" panose="020F0502020204030204" pitchFamily="34" charset="0"/>
                <a:hlinkClick r:id="rId3"/>
              </a:rPr>
              <a:t>https://www.oliverwymanforum.com/mobility/2023/jun/airport-evolution-travel-trends-by-2050.html</a:t>
            </a:r>
            <a:endParaRPr lang="en-GB" sz="1800" dirty="0">
              <a:effectLst/>
              <a:latin typeface="Calibri" panose="020F0502020204030204" pitchFamily="34" charset="0"/>
              <a:ea typeface="Calibri" panose="020F0502020204030204" pitchFamily="34" charset="0"/>
            </a:endParaRPr>
          </a:p>
          <a:p>
            <a:r>
              <a:rPr lang="en-GB" sz="1800" u="sng" dirty="0">
                <a:solidFill>
                  <a:srgbClr val="0563C1"/>
                </a:solidFill>
                <a:effectLst/>
                <a:latin typeface="Calibri" panose="020F0502020204030204" pitchFamily="34" charset="0"/>
                <a:ea typeface="Calibri" panose="020F0502020204030204" pitchFamily="34" charset="0"/>
                <a:hlinkClick r:id="rId4"/>
              </a:rPr>
              <a:t>https://store.aci.aero/product/the-evolution-of-airports-flightpath-to-2050/</a:t>
            </a:r>
            <a:endParaRPr lang="en-GB" sz="1800" dirty="0">
              <a:effectLst/>
              <a:latin typeface="Calibri" panose="020F0502020204030204" pitchFamily="34" charset="0"/>
              <a:ea typeface="Calibri" panose="020F0502020204030204" pitchFamily="34" charset="0"/>
            </a:endParaRPr>
          </a:p>
          <a:p>
            <a:pPr marL="0" algn="l" rtl="0" eaLnBrk="1" fontAlgn="t" latinLnBrk="0" hangingPunct="1">
              <a:spcBef>
                <a:spcPts val="0"/>
              </a:spcBef>
              <a:spcAft>
                <a:spcPts val="0"/>
              </a:spcAft>
            </a:pPr>
            <a:endParaRPr lang="en-GB" sz="1800" b="1" i="0" u="none" strike="noStrike" kern="1200" dirty="0">
              <a:solidFill>
                <a:srgbClr val="FFFFFF"/>
              </a:solidFill>
              <a:effectLst/>
              <a:latin typeface="Gill Sans MT" panose="020B0502020104020203" pitchFamily="34" charset="0"/>
            </a:endParaRPr>
          </a:p>
          <a:p>
            <a:pPr marL="0" algn="l" rtl="0" eaLnBrk="1" fontAlgn="t" latinLnBrk="0" hangingPunct="1">
              <a:spcBef>
                <a:spcPts val="0"/>
              </a:spcBef>
              <a:spcAft>
                <a:spcPts val="0"/>
              </a:spcAft>
            </a:pPr>
            <a:r>
              <a:rPr lang="en-GB" sz="1800" b="1" i="0" u="none" strike="noStrike" kern="1200" dirty="0">
                <a:solidFill>
                  <a:srgbClr val="FFFFFF"/>
                </a:solidFill>
                <a:effectLst/>
                <a:latin typeface="Gill Sans MT" panose="020B0502020104020203" pitchFamily="34" charset="0"/>
              </a:rPr>
              <a:t>2030</a:t>
            </a:r>
          </a:p>
          <a:p>
            <a:pPr marL="0" algn="l" rtl="0" eaLnBrk="1" fontAlgn="t" latinLnBrk="0" hangingPunct="1">
              <a:spcBef>
                <a:spcPts val="0"/>
              </a:spcBef>
              <a:spcAft>
                <a:spcPts val="0"/>
              </a:spcAft>
            </a:pPr>
            <a:r>
              <a:rPr lang="en-GB" sz="1800" b="1" i="0" u="none" strike="noStrike" kern="1200" dirty="0">
                <a:solidFill>
                  <a:srgbClr val="FFFFFF"/>
                </a:solidFill>
                <a:effectLst/>
                <a:latin typeface="Gill Sans MT" panose="020B0502020104020203" pitchFamily="34" charset="0"/>
              </a:rPr>
              <a:t>• </a:t>
            </a:r>
            <a:r>
              <a:rPr lang="en-GB" sz="1800" b="0" i="0" u="none" strike="noStrike" kern="1200" dirty="0">
                <a:solidFill>
                  <a:srgbClr val="FFFFFF"/>
                </a:solidFill>
                <a:effectLst/>
                <a:latin typeface="Gill Sans MT" panose="020B0502020104020203" pitchFamily="34" charset="0"/>
              </a:rPr>
              <a:t>Biometrics and digital identity management		</a:t>
            </a:r>
          </a:p>
          <a:p>
            <a:pPr marL="0" algn="l" rtl="0" eaLnBrk="1" fontAlgn="t" latinLnBrk="0" hangingPunct="1">
              <a:spcBef>
                <a:spcPts val="0"/>
              </a:spcBef>
              <a:spcAft>
                <a:spcPts val="0"/>
              </a:spcAft>
            </a:pPr>
            <a:r>
              <a:rPr lang="en-GB" sz="1800" b="0" i="0" u="none" strike="noStrike" kern="1200" dirty="0">
                <a:solidFill>
                  <a:srgbClr val="FFFFFF"/>
                </a:solidFill>
                <a:effectLst/>
                <a:latin typeface="Gill Sans MT" panose="020B0502020104020203" pitchFamily="34" charset="0"/>
              </a:rPr>
              <a:t>	ICAO DTC (Digital Travel Credentials)	</a:t>
            </a:r>
          </a:p>
          <a:p>
            <a:pPr marL="0" algn="l" rtl="0" eaLnBrk="1" fontAlgn="t" latinLnBrk="0" hangingPunct="1">
              <a:spcBef>
                <a:spcPts val="0"/>
              </a:spcBef>
              <a:spcAft>
                <a:spcPts val="0"/>
              </a:spcAft>
            </a:pPr>
            <a:r>
              <a:rPr lang="en-GB" sz="1800" b="0" i="0" u="none" strike="noStrike" kern="1200" dirty="0">
                <a:solidFill>
                  <a:srgbClr val="FFFFFF"/>
                </a:solidFill>
                <a:effectLst/>
                <a:latin typeface="Gill Sans MT" panose="020B0502020104020203" pitchFamily="34" charset="0"/>
              </a:rPr>
              <a:t>	SITA DTC - Aruba Happy One Pass	https://youtu.be/cNmQAEjwPjA</a:t>
            </a:r>
          </a:p>
          <a:p>
            <a:pPr marL="0" algn="l" rtl="0" eaLnBrk="1" fontAlgn="t" latinLnBrk="0" hangingPunct="1">
              <a:spcBef>
                <a:spcPts val="0"/>
              </a:spcBef>
              <a:spcAft>
                <a:spcPts val="0"/>
              </a:spcAft>
            </a:pP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000000"/>
                </a:solidFill>
                <a:effectLst/>
                <a:latin typeface="Gill Sans MT" panose="020B0502020104020203" pitchFamily="34" charset="0"/>
              </a:rPr>
              <a:t>• Walk-through, contactless immigration			</a:t>
            </a:r>
          </a:p>
          <a:p>
            <a:pPr marL="0" algn="l" rtl="0" eaLnBrk="1" fontAlgn="t" latinLnBrk="0" hangingPunct="1">
              <a:spcBef>
                <a:spcPts val="0"/>
              </a:spcBef>
              <a:spcAft>
                <a:spcPts val="0"/>
              </a:spcAft>
            </a:pPr>
            <a:r>
              <a:rPr lang="en-GB" sz="1800" b="0" i="0" u="none" strike="noStrike" kern="1200" dirty="0">
                <a:solidFill>
                  <a:srgbClr val="000000"/>
                </a:solidFill>
                <a:effectLst/>
                <a:latin typeface="Gill Sans MT" panose="020B0502020104020203" pitchFamily="34" charset="0"/>
              </a:rPr>
              <a:t>	EU-LISA Enabling Seamless Travel to the European Union Research Monitoring Report (Dec 2022) </a:t>
            </a:r>
          </a:p>
          <a:p>
            <a:pPr marL="0" algn="l" rtl="0" eaLnBrk="1" fontAlgn="t" latinLnBrk="0" hangingPunct="1">
              <a:spcBef>
                <a:spcPts val="0"/>
              </a:spcBef>
              <a:spcAft>
                <a:spcPts val="0"/>
              </a:spcAft>
            </a:pPr>
            <a:r>
              <a:rPr lang="en-GB" sz="1800" b="0" i="0" u="none" strike="noStrike" kern="1200" dirty="0">
                <a:solidFill>
                  <a:srgbClr val="000000"/>
                </a:solidFill>
                <a:effectLst/>
                <a:latin typeface="Gill Sans MT" panose="020B0502020104020203" pitchFamily="34" charset="0"/>
              </a:rPr>
              <a:t>		https://www.eulisa.europa.eu/Publications/Reports/eu-LISA%20-%20Seamless%20Travel%20Report%202022.pdf</a:t>
            </a:r>
          </a:p>
          <a:p>
            <a:pPr marL="0" algn="l" rtl="0" eaLnBrk="1" fontAlgn="t" latinLnBrk="0" hangingPunct="1">
              <a:spcBef>
                <a:spcPts val="0"/>
              </a:spcBef>
              <a:spcAft>
                <a:spcPts val="0"/>
              </a:spcAft>
            </a:pPr>
            <a:r>
              <a:rPr lang="en-GB" sz="1800" b="0" i="0" u="none" strike="noStrike" dirty="0">
                <a:effectLst/>
                <a:latin typeface="Arial" panose="020B0604020202020204" pitchFamily="34" charset="0"/>
              </a:rPr>
              <a:t>	SITA Digital Borders of the Future:	https://youtu.be/QzZ3QJU4xc0</a:t>
            </a:r>
          </a:p>
          <a:p>
            <a:pPr marL="0" algn="l" rtl="0" eaLnBrk="1" fontAlgn="t" latinLnBrk="0" hangingPunct="1">
              <a:spcBef>
                <a:spcPts val="0"/>
              </a:spcBef>
              <a:spcAft>
                <a:spcPts val="0"/>
              </a:spcAft>
            </a:pPr>
            <a:r>
              <a:rPr lang="en-GB" sz="1800" b="0" i="0" u="none" strike="noStrike" dirty="0">
                <a:effectLst/>
                <a:latin typeface="Arial" panose="020B0604020202020204" pitchFamily="34" charset="0"/>
              </a:rPr>
              <a:t>	Walking immigration corridors</a:t>
            </a:r>
          </a:p>
          <a:p>
            <a:pPr marL="0" algn="l" rtl="0" eaLnBrk="1" fontAlgn="t" latinLnBrk="0" hangingPunct="1">
              <a:spcBef>
                <a:spcPts val="0"/>
              </a:spcBef>
              <a:spcAft>
                <a:spcPts val="0"/>
              </a:spcAft>
            </a:pP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000000"/>
                </a:solidFill>
                <a:effectLst/>
                <a:latin typeface="Gill Sans MT" panose="020B0502020104020203" pitchFamily="34" charset="0"/>
              </a:rPr>
              <a:t>• Paperless or tag-less tracking of baggage</a:t>
            </a:r>
          </a:p>
          <a:p>
            <a:pPr marL="0" algn="l" rtl="0" eaLnBrk="1" fontAlgn="t" latinLnBrk="0" hangingPunct="1">
              <a:spcBef>
                <a:spcPts val="0"/>
              </a:spcBef>
              <a:spcAft>
                <a:spcPts val="0"/>
              </a:spcAft>
            </a:pPr>
            <a:r>
              <a:rPr lang="en-GB" sz="1800" b="0" i="0" u="none" strike="noStrike" kern="1200" dirty="0">
                <a:solidFill>
                  <a:srgbClr val="000000"/>
                </a:solidFill>
                <a:effectLst/>
                <a:latin typeface="Gill Sans MT" panose="020B0502020104020203" pitchFamily="34" charset="0"/>
              </a:rPr>
              <a:t>	“</a:t>
            </a:r>
            <a:r>
              <a:rPr lang="en-GB" sz="1800" b="0" i="0" u="none" strike="noStrike" kern="1200" dirty="0" err="1">
                <a:solidFill>
                  <a:srgbClr val="000000"/>
                </a:solidFill>
                <a:effectLst/>
                <a:latin typeface="Gill Sans MT" panose="020B0502020104020203" pitchFamily="34" charset="0"/>
              </a:rPr>
              <a:t>Bagometric</a:t>
            </a:r>
            <a:r>
              <a:rPr lang="en-GB" sz="1800" b="0" i="0" u="none" strike="noStrike" kern="1200" dirty="0">
                <a:solidFill>
                  <a:srgbClr val="000000"/>
                </a:solidFill>
                <a:effectLst/>
                <a:latin typeface="Gill Sans MT" panose="020B0502020104020203" pitchFamily="34" charset="0"/>
              </a:rPr>
              <a:t> Trial” </a:t>
            </a:r>
            <a:r>
              <a:rPr lang="en-GB" sz="1800" b="0" i="0" u="none" strike="noStrike" kern="1200" dirty="0">
                <a:solidFill>
                  <a:srgbClr val="000000"/>
                </a:solidFill>
                <a:effectLst/>
                <a:latin typeface="Gill Sans MT" panose="020B0502020104020203" pitchFamily="34" charset="0"/>
                <a:sym typeface="Wingdings" panose="05000000000000000000" pitchFamily="2" charset="2"/>
              </a:rPr>
              <a:t> Biometric technology applied to bags able to differentiate a white sheet of paper from another</a:t>
            </a:r>
            <a:endParaRPr lang="en-GB" sz="1800" b="0" i="0" u="none" strike="noStrike" kern="1200" dirty="0">
              <a:solidFill>
                <a:srgbClr val="000000"/>
              </a:solidFill>
              <a:effectLst/>
              <a:latin typeface="Gill Sans MT" panose="020B0502020104020203" pitchFamily="34" charset="0"/>
            </a:endParaRPr>
          </a:p>
          <a:p>
            <a:pPr marL="0" algn="l" rtl="0" eaLnBrk="1" fontAlgn="t" latinLnBrk="0" hangingPunct="1">
              <a:spcBef>
                <a:spcPts val="0"/>
              </a:spcBef>
              <a:spcAft>
                <a:spcPts val="0"/>
              </a:spcAft>
            </a:pP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000000"/>
                </a:solidFill>
                <a:effectLst/>
                <a:latin typeface="Gill Sans MT" panose="020B0502020104020203" pitchFamily="34" charset="0"/>
              </a:rPr>
              <a:t>• AI and IoT deployed as a core part of airport operations</a:t>
            </a:r>
          </a:p>
          <a:p>
            <a:pPr marL="0" algn="l" rtl="0" eaLnBrk="1" fontAlgn="t" latinLnBrk="0" hangingPunct="1">
              <a:spcBef>
                <a:spcPts val="0"/>
              </a:spcBef>
              <a:spcAft>
                <a:spcPts val="0"/>
              </a:spcAft>
            </a:pPr>
            <a:r>
              <a:rPr lang="en-GB" sz="1800" b="0" i="0" u="none" strike="noStrike" dirty="0">
                <a:effectLst/>
                <a:latin typeface="Arial" panose="020B0604020202020204" pitchFamily="34" charset="0"/>
              </a:rPr>
              <a:t>	AI and IoT supporting simulation of pax flows</a:t>
            </a:r>
          </a:p>
          <a:p>
            <a:pPr marL="0" algn="l" rtl="0" eaLnBrk="1" fontAlgn="t" latinLnBrk="0" hangingPunct="1">
              <a:spcBef>
                <a:spcPts val="0"/>
              </a:spcBef>
              <a:spcAft>
                <a:spcPts val="0"/>
              </a:spcAft>
            </a:pPr>
            <a:r>
              <a:rPr lang="en-GB" sz="1800" b="0" i="0" u="none" strike="noStrike" dirty="0">
                <a:effectLst/>
                <a:latin typeface="Arial" panose="020B0604020202020204" pitchFamily="34" charset="0"/>
              </a:rPr>
              <a:t>	Digital Twins</a:t>
            </a:r>
          </a:p>
          <a:p>
            <a:pPr marL="0" algn="l" rtl="0" eaLnBrk="1" fontAlgn="t" latinLnBrk="0" hangingPunct="1">
              <a:spcBef>
                <a:spcPts val="0"/>
              </a:spcBef>
              <a:spcAft>
                <a:spcPts val="0"/>
              </a:spcAft>
            </a:pPr>
            <a:endParaRPr lang="en-GB"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Gill Sans MT" panose="020B0502020104020203" pitchFamily="34" charset="0"/>
              </a:rPr>
              <a:t>• Additive manufacturing and 3D printing supply chains</a:t>
            </a:r>
          </a:p>
          <a:p>
            <a:pPr marL="0" marR="0" indent="0" algn="l" rtl="0" eaLnBrk="1" fontAlgn="auto" latinLnBrk="0" hangingPunct="1">
              <a:spcBef>
                <a:spcPts val="0"/>
              </a:spcBef>
              <a:spcAft>
                <a:spcPts val="0"/>
              </a:spcAft>
            </a:pPr>
            <a:endParaRPr lang="en-GB" sz="1800" b="0" i="0" u="none" strike="noStrike" kern="1200" dirty="0">
              <a:solidFill>
                <a:srgbClr val="000000"/>
              </a:solidFill>
              <a:effectLst/>
              <a:latin typeface="Gill Sans MT" panose="020B0502020104020203" pitchFamily="34" charset="0"/>
            </a:endParaRPr>
          </a:p>
          <a:p>
            <a:pPr marL="0" algn="l" rtl="0" eaLnBrk="1" fontAlgn="t" latinLnBrk="0" hangingPunct="1">
              <a:spcBef>
                <a:spcPts val="0"/>
              </a:spcBef>
              <a:spcAft>
                <a:spcPts val="0"/>
              </a:spcAft>
            </a:pPr>
            <a:r>
              <a:rPr lang="en-GB" sz="1800" b="1" i="0" u="none" strike="noStrike" kern="1200" dirty="0">
                <a:solidFill>
                  <a:srgbClr val="FFFFFF"/>
                </a:solidFill>
                <a:effectLst/>
                <a:latin typeface="Gill Sans MT" panose="020B0502020104020203" pitchFamily="34" charset="0"/>
              </a:rPr>
              <a:t>2040</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000000"/>
                </a:solidFill>
                <a:effectLst/>
                <a:latin typeface="Gill Sans MT" panose="020B0502020104020203" pitchFamily="34" charset="0"/>
              </a:rPr>
              <a:t>• Autonomous vehicles and robotics deployed to support operations airside and landside</a:t>
            </a:r>
          </a:p>
          <a:p>
            <a:pPr marL="0" algn="l" rtl="0" eaLnBrk="1" fontAlgn="t" latinLnBrk="0" hangingPunct="1">
              <a:spcBef>
                <a:spcPts val="0"/>
              </a:spcBef>
              <a:spcAft>
                <a:spcPts val="0"/>
              </a:spcAft>
            </a:pPr>
            <a:r>
              <a:rPr lang="en-GB" sz="1800" b="0" i="0" u="none" strike="noStrike" kern="1200" dirty="0">
                <a:solidFill>
                  <a:srgbClr val="000000"/>
                </a:solidFill>
                <a:effectLst/>
                <a:latin typeface="Gill Sans MT" panose="020B0502020104020203" pitchFamily="34" charset="0"/>
              </a:rPr>
              <a:t>	Drones supporting MROs</a:t>
            </a:r>
          </a:p>
          <a:p>
            <a:pPr marL="0" algn="l" rtl="0" eaLnBrk="1" fontAlgn="t" latinLnBrk="0" hangingPunct="1">
              <a:spcBef>
                <a:spcPts val="0"/>
              </a:spcBef>
              <a:spcAft>
                <a:spcPts val="0"/>
              </a:spcAft>
            </a:pPr>
            <a:r>
              <a:rPr lang="en-GB" sz="1800" b="0" i="0" u="none" strike="noStrike" kern="1200" dirty="0">
                <a:solidFill>
                  <a:srgbClr val="000000"/>
                </a:solidFill>
                <a:effectLst/>
                <a:latin typeface="Gill Sans MT" panose="020B0502020104020203" pitchFamily="34" charset="0"/>
              </a:rPr>
              <a:t>	Driverless pushbacks</a:t>
            </a:r>
          </a:p>
          <a:p>
            <a:pPr marL="0" algn="l" rtl="0" eaLnBrk="1" fontAlgn="t" latinLnBrk="0" hangingPunct="1">
              <a:spcBef>
                <a:spcPts val="0"/>
              </a:spcBef>
              <a:spcAft>
                <a:spcPts val="0"/>
              </a:spcAft>
            </a:pPr>
            <a:r>
              <a:rPr lang="en-GB" sz="1800" b="0" i="0" u="none" strike="noStrike" kern="1200" dirty="0">
                <a:solidFill>
                  <a:srgbClr val="000000"/>
                </a:solidFill>
                <a:effectLst/>
                <a:latin typeface="Gill Sans MT" panose="020B0502020104020203" pitchFamily="34" charset="0"/>
              </a:rPr>
              <a:t>	Leo, SITA's baggage robot	https://youtu.be/W3WaNHzE9SU</a:t>
            </a:r>
          </a:p>
          <a:p>
            <a:pPr marL="0" algn="l" rtl="0" eaLnBrk="1" fontAlgn="t" latinLnBrk="0" hangingPunct="1">
              <a:spcBef>
                <a:spcPts val="0"/>
              </a:spcBef>
              <a:spcAft>
                <a:spcPts val="0"/>
              </a:spcAft>
            </a:pPr>
            <a:r>
              <a:rPr lang="en-GB" sz="1800" b="0" i="0" u="none" strike="noStrike" kern="1200" dirty="0">
                <a:solidFill>
                  <a:srgbClr val="000000"/>
                </a:solidFill>
                <a:effectLst/>
                <a:latin typeface="Gill Sans MT" panose="020B0502020104020203" pitchFamily="34" charset="0"/>
              </a:rPr>
              <a:t>	Floor cleaning robots</a:t>
            </a:r>
          </a:p>
          <a:p>
            <a:pPr marL="0" algn="l" rtl="0" eaLnBrk="1" fontAlgn="t" latinLnBrk="0" hangingPunct="1">
              <a:spcBef>
                <a:spcPts val="0"/>
              </a:spcBef>
              <a:spcAft>
                <a:spcPts val="0"/>
              </a:spcAft>
            </a:pP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000000"/>
                </a:solidFill>
                <a:effectLst/>
                <a:latin typeface="Gill Sans MT" panose="020B0502020104020203" pitchFamily="34" charset="0"/>
              </a:rPr>
              <a:t>• Walk-through, contactless security</a:t>
            </a:r>
          </a:p>
          <a:p>
            <a:pPr marL="0" algn="l" rtl="0" eaLnBrk="1" fontAlgn="t" latinLnBrk="0" hangingPunct="1">
              <a:spcBef>
                <a:spcPts val="0"/>
              </a:spcBef>
              <a:spcAft>
                <a:spcPts val="0"/>
              </a:spcAft>
            </a:pPr>
            <a:r>
              <a:rPr lang="en-GB" sz="1800" b="0" i="0" u="none" strike="noStrike" kern="1200" dirty="0">
                <a:solidFill>
                  <a:srgbClr val="000000"/>
                </a:solidFill>
                <a:effectLst/>
                <a:latin typeface="Gill Sans MT" panose="020B0502020104020203" pitchFamily="34" charset="0"/>
              </a:rPr>
              <a:t>	Walking security corridors</a:t>
            </a:r>
          </a:p>
          <a:p>
            <a:pPr marL="0" algn="l" rtl="0" eaLnBrk="1" fontAlgn="t" latinLnBrk="0" hangingPunct="1">
              <a:spcBef>
                <a:spcPts val="0"/>
              </a:spcBef>
              <a:spcAft>
                <a:spcPts val="0"/>
              </a:spcAft>
            </a:pP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000000"/>
                </a:solidFill>
                <a:effectLst/>
                <a:latin typeface="Gill Sans MT" panose="020B0502020104020203" pitchFamily="34" charset="0"/>
              </a:rPr>
              <a:t>• Improved aircraft noise performance profiles</a:t>
            </a:r>
          </a:p>
          <a:p>
            <a:pPr marL="0" algn="l" rtl="0" eaLnBrk="1" fontAlgn="t" latinLnBrk="0" hangingPunct="1">
              <a:spcBef>
                <a:spcPts val="0"/>
              </a:spcBef>
              <a:spcAft>
                <a:spcPts val="0"/>
              </a:spcAft>
            </a:pP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000000"/>
                </a:solidFill>
                <a:effectLst/>
                <a:latin typeface="Gill Sans MT" panose="020B0502020104020203" pitchFamily="34" charset="0"/>
              </a:rPr>
              <a:t>• Use of AI and ML to predict and optimize operational performance</a:t>
            </a:r>
          </a:p>
          <a:p>
            <a:pPr marL="0" algn="l" rtl="0" eaLnBrk="1" fontAlgn="t" latinLnBrk="0" hangingPunct="1">
              <a:spcBef>
                <a:spcPts val="0"/>
              </a:spcBef>
              <a:spcAft>
                <a:spcPts val="0"/>
              </a:spcAft>
            </a:pPr>
            <a:r>
              <a:rPr lang="en-GB" sz="1800" b="0" i="0" u="none" strike="noStrike" dirty="0">
                <a:effectLst/>
                <a:latin typeface="Arial" panose="020B0604020202020204" pitchFamily="34" charset="0"/>
              </a:rPr>
              <a:t>	AI and ML applied to video streaming to automate time stamping of handling activities at ramp</a:t>
            </a:r>
            <a:endParaRPr lang="en-GB" sz="1800" b="0" i="0" u="none" strike="noStrike" kern="1200" dirty="0">
              <a:solidFill>
                <a:srgbClr val="000000"/>
              </a:solidFill>
              <a:effectLst/>
              <a:latin typeface="Gill Sans MT" panose="020B0502020104020203" pitchFamily="34" charset="0"/>
            </a:endParaRPr>
          </a:p>
          <a:p>
            <a:pPr marL="0" algn="l" rtl="0" eaLnBrk="1" fontAlgn="t" latinLnBrk="0" hangingPunct="1">
              <a:spcBef>
                <a:spcPts val="0"/>
              </a:spcBef>
              <a:spcAft>
                <a:spcPts val="0"/>
              </a:spcAft>
            </a:pPr>
            <a:endParaRPr lang="en-GB"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Gill Sans MT" panose="020B0502020104020203" pitchFamily="34" charset="0"/>
              </a:rPr>
              <a:t>• Carbon capture and storage technology</a:t>
            </a:r>
            <a:endParaRPr lang="en-GB"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endParaRPr lang="en-GB" sz="1800" b="0" i="0" u="none" strike="noStrike" kern="1200" dirty="0">
              <a:solidFill>
                <a:srgbClr val="000000"/>
              </a:solidFill>
              <a:effectLst/>
              <a:latin typeface="Gill Sans MT" panose="020B0502020104020203" pitchFamily="34" charset="0"/>
            </a:endParaRPr>
          </a:p>
          <a:p>
            <a:pPr marL="0" marR="0" indent="0" algn="l" rtl="0" eaLnBrk="1" fontAlgn="auto" latinLnBrk="0" hangingPunct="1">
              <a:spcBef>
                <a:spcPts val="0"/>
              </a:spcBef>
              <a:spcAft>
                <a:spcPts val="0"/>
              </a:spcAft>
            </a:pPr>
            <a:endParaRPr lang="en-GB" sz="1800" b="0" i="0" u="none" strike="noStrike" kern="1200" dirty="0">
              <a:solidFill>
                <a:srgbClr val="000000"/>
              </a:solidFill>
              <a:effectLst/>
              <a:latin typeface="Gill Sans MT" panose="020B0502020104020203" pitchFamily="34" charset="0"/>
            </a:endParaRPr>
          </a:p>
          <a:p>
            <a:pPr marL="0" marR="0" indent="0" algn="l" rtl="0" eaLnBrk="1" fontAlgn="auto" latinLnBrk="0" hangingPunct="1">
              <a:spcBef>
                <a:spcPts val="0"/>
              </a:spcBef>
              <a:spcAft>
                <a:spcPts val="0"/>
              </a:spcAft>
            </a:pPr>
            <a:r>
              <a:rPr lang="en-GB" sz="1800" b="1" i="0" u="none" strike="noStrike" kern="1200" dirty="0">
                <a:solidFill>
                  <a:srgbClr val="000000"/>
                </a:solidFill>
                <a:effectLst/>
                <a:latin typeface="Gill Sans MT" panose="020B0502020104020203" pitchFamily="34" charset="0"/>
              </a:rPr>
              <a:t>2050</a:t>
            </a:r>
          </a:p>
          <a:p>
            <a:pPr marL="0" algn="l" rtl="0" eaLnBrk="1" fontAlgn="t" latinLnBrk="0" hangingPunct="1">
              <a:spcBef>
                <a:spcPts val="0"/>
              </a:spcBef>
              <a:spcAft>
                <a:spcPts val="0"/>
              </a:spcAft>
            </a:pPr>
            <a:r>
              <a:rPr lang="en-GB" sz="1800" b="0" i="0" u="none" strike="noStrike" kern="1200" dirty="0">
                <a:solidFill>
                  <a:srgbClr val="FFFFFF"/>
                </a:solidFill>
                <a:effectLst/>
                <a:latin typeface="Gill Sans MT" panose="020B0502020104020203" pitchFamily="34" charset="0"/>
              </a:rPr>
              <a:t>• A fully automated, On-the-Move, contactless experience</a:t>
            </a:r>
          </a:p>
          <a:p>
            <a:pPr marL="0" algn="l" rtl="0" eaLnBrk="1" fontAlgn="t" latinLnBrk="0" hangingPunct="1">
              <a:spcBef>
                <a:spcPts val="0"/>
              </a:spcBef>
              <a:spcAft>
                <a:spcPts val="0"/>
              </a:spcAft>
            </a:pPr>
            <a:r>
              <a:rPr lang="en-GB" sz="1800" b="0" i="0" u="none" strike="noStrike" dirty="0">
                <a:effectLst/>
                <a:latin typeface="Arial" panose="020B0604020202020204" pitchFamily="34" charset="0"/>
              </a:rPr>
              <a:t>	SITA Digital Borders of the Future:	https://youtu.be/QzZ3QJU4xc0</a:t>
            </a:r>
          </a:p>
          <a:p>
            <a:pPr marL="0" algn="l" rtl="0" eaLnBrk="1" fontAlgn="t" latinLnBrk="0" hangingPunct="1">
              <a:spcBef>
                <a:spcPts val="0"/>
              </a:spcBef>
              <a:spcAft>
                <a:spcPts val="0"/>
              </a:spcAft>
            </a:pP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000000"/>
                </a:solidFill>
                <a:effectLst/>
                <a:latin typeface="Gill Sans MT" panose="020B0502020104020203" pitchFamily="34" charset="0"/>
              </a:rPr>
              <a:t>• An internationally recognized digital identity owned by passengers</a:t>
            </a:r>
            <a:endParaRPr lang="en-GB" sz="1800" b="0" i="0" u="none" strike="noStrike"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kern="1200" dirty="0">
                <a:solidFill>
                  <a:srgbClr val="FFFFFF"/>
                </a:solidFill>
                <a:effectLst/>
                <a:latin typeface="Gill Sans MT" panose="020B0502020104020203" pitchFamily="34" charset="0"/>
              </a:rPr>
              <a:t>	ICAO DTC (Digital Travel Credentials)	</a:t>
            </a:r>
          </a:p>
          <a:p>
            <a:pPr marL="0" marR="0" indent="0" algn="l" rtl="0" eaLnBrk="1" fontAlgn="auto" latinLnBrk="0" hangingPunct="1">
              <a:spcBef>
                <a:spcPts val="0"/>
              </a:spcBef>
              <a:spcAft>
                <a:spcPts val="0"/>
              </a:spcAft>
            </a:pPr>
            <a:endParaRPr lang="en-GB" sz="1800" b="0" i="0" u="none" strike="noStrike" kern="1200" dirty="0">
              <a:solidFill>
                <a:srgbClr val="000000"/>
              </a:solidFill>
              <a:effectLst/>
              <a:latin typeface="Gill Sans MT" panose="020B0502020104020203" pitchFamily="34" charset="0"/>
            </a:endParaRPr>
          </a:p>
          <a:p>
            <a:pPr marL="0" marR="0" indent="0" algn="l" rtl="0" eaLnBrk="1" fontAlgn="auto" latinLnBrk="0" hangingPunct="1">
              <a:spcBef>
                <a:spcPts val="0"/>
              </a:spcBef>
              <a:spcAft>
                <a:spcPts val="0"/>
              </a:spcAft>
            </a:pPr>
            <a:endParaRPr lang="en-GB" sz="1800" b="0" i="0" u="none" strike="noStrike" dirty="0">
              <a:effectLst/>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ECEDE734-BC62-44BA-8201-1D1DB2D8591D}" type="slidenum">
              <a:rPr lang="en-JM" smtClean="0"/>
              <a:t>10</a:t>
            </a:fld>
            <a:endParaRPr lang="en-JM"/>
          </a:p>
        </p:txBody>
      </p:sp>
    </p:spTree>
    <p:extLst>
      <p:ext uri="{BB962C8B-B14F-4D97-AF65-F5344CB8AC3E}">
        <p14:creationId xmlns:p14="http://schemas.microsoft.com/office/powerpoint/2010/main" val="4210703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9/7/2024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9/7/2024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9/7/2024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9/7/2024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9/7/2024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9/7/2024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store.aci.aero/product/the-evolution-of-airports-flightpath-to-2050/" TargetMode="External"/><Relationship Id="rId3" Type="http://schemas.openxmlformats.org/officeDocument/2006/relationships/image" Target="../media/image1.PNG"/><Relationship Id="rId7" Type="http://schemas.openxmlformats.org/officeDocument/2006/relationships/hyperlink" Target="https://www.oliverwymanforum.com/mobility/2023/jun/airport-evolution-travel-trends-by-2050.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jpeg"/><Relationship Id="rId11" Type="http://schemas.openxmlformats.org/officeDocument/2006/relationships/image" Target="../media/image2.PNG"/><Relationship Id="rId5" Type="http://schemas.openxmlformats.org/officeDocument/2006/relationships/image" Target="../media/image5.png"/><Relationship Id="rId10"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mex-ctp.trendmicro.com/wis/clicktime/v1/query?url=https%3a%2f%2fwww.icao.int%2fenvironmental%2dprotection%2fDocuments%2fFactsheet%2520Business%2520and%2520Economics%2520Final.pdf&amp;umid=c930bc48-10de-4a9c-8dfd-cf247d94f883&amp;auth=b079c8def08e164f4b8a8cebc66463c3a3d37098-8f3f062400c2a12d8b1f214bf70d0d505b7e17b4"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F5CD7-8FEF-9FF3-37EA-E10C016F0F85}"/>
              </a:ext>
            </a:extLst>
          </p:cNvPr>
          <p:cNvSpPr>
            <a:spLocks noGrp="1"/>
          </p:cNvSpPr>
          <p:nvPr>
            <p:ph type="ctrTitle"/>
          </p:nvPr>
        </p:nvSpPr>
        <p:spPr/>
        <p:txBody>
          <a:bodyPr/>
          <a:lstStyle/>
          <a:p>
            <a:pPr algn="ctr"/>
            <a:r>
              <a:rPr lang="en-US" dirty="0"/>
              <a:t>AMPAP – Airport Operations, safety, and security</a:t>
            </a:r>
            <a:endParaRPr lang="en-JM" dirty="0"/>
          </a:p>
        </p:txBody>
      </p:sp>
      <p:sp>
        <p:nvSpPr>
          <p:cNvPr id="3" name="Subtitle 2">
            <a:extLst>
              <a:ext uri="{FF2B5EF4-FFF2-40B4-BE49-F238E27FC236}">
                <a16:creationId xmlns:a16="http://schemas.microsoft.com/office/drawing/2014/main" id="{3410C55B-38ED-E31F-FEE0-8534F442DC94}"/>
              </a:ext>
            </a:extLst>
          </p:cNvPr>
          <p:cNvSpPr>
            <a:spLocks noGrp="1"/>
          </p:cNvSpPr>
          <p:nvPr>
            <p:ph type="subTitle" idx="1"/>
          </p:nvPr>
        </p:nvSpPr>
        <p:spPr/>
        <p:txBody>
          <a:bodyPr/>
          <a:lstStyle/>
          <a:p>
            <a:r>
              <a:rPr lang="en-US" dirty="0"/>
              <a:t>Group#3 – Ioana Rus, John </a:t>
            </a:r>
            <a:r>
              <a:rPr lang="en-US" dirty="0" err="1"/>
              <a:t>italume</a:t>
            </a:r>
            <a:r>
              <a:rPr lang="en-US" dirty="0"/>
              <a:t>, ken cooper, Kathryn Prendergast, </a:t>
            </a:r>
            <a:r>
              <a:rPr lang="en-US" dirty="0" err="1"/>
              <a:t>ruben</a:t>
            </a:r>
            <a:r>
              <a:rPr lang="en-US" dirty="0"/>
              <a:t> Martinez, &amp; </a:t>
            </a:r>
            <a:r>
              <a:rPr lang="en-US" dirty="0" err="1"/>
              <a:t>saif</a:t>
            </a:r>
            <a:r>
              <a:rPr lang="en-US" dirty="0"/>
              <a:t>  </a:t>
            </a:r>
            <a:r>
              <a:rPr lang="en-US" dirty="0" err="1"/>
              <a:t>tabook</a:t>
            </a:r>
            <a:endParaRPr lang="en-JM" dirty="0"/>
          </a:p>
        </p:txBody>
      </p:sp>
      <p:sp>
        <p:nvSpPr>
          <p:cNvPr id="5" name="TextBox 4">
            <a:extLst>
              <a:ext uri="{FF2B5EF4-FFF2-40B4-BE49-F238E27FC236}">
                <a16:creationId xmlns:a16="http://schemas.microsoft.com/office/drawing/2014/main" id="{4857CEFB-0C8D-EF8B-6336-60491B8B5ED0}"/>
              </a:ext>
            </a:extLst>
          </p:cNvPr>
          <p:cNvSpPr txBox="1"/>
          <p:nvPr/>
        </p:nvSpPr>
        <p:spPr>
          <a:xfrm>
            <a:off x="3028793" y="3916066"/>
            <a:ext cx="6424696" cy="954107"/>
          </a:xfrm>
          <a:prstGeom prst="rect">
            <a:avLst/>
          </a:prstGeom>
          <a:noFill/>
        </p:spPr>
        <p:txBody>
          <a:bodyPr wrap="square">
            <a:spAutoFit/>
          </a:bodyPr>
          <a:lstStyle/>
          <a:p>
            <a:pPr algn="ctr"/>
            <a:r>
              <a:rPr lang="en-US" sz="2800" dirty="0">
                <a:solidFill>
                  <a:schemeClr val="bg1"/>
                </a:solidFill>
              </a:rPr>
              <a:t>Challenges  to the aviation industry within the next decade</a:t>
            </a:r>
            <a:endParaRPr lang="en-JM" sz="2800" dirty="0">
              <a:solidFill>
                <a:schemeClr val="bg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5861" y="6365773"/>
            <a:ext cx="1686139" cy="49222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993411"/>
            <a:ext cx="1449850" cy="864589"/>
          </a:xfrm>
          <a:prstGeom prst="rect">
            <a:avLst/>
          </a:prstGeom>
        </p:spPr>
      </p:pic>
    </p:spTree>
    <p:extLst>
      <p:ext uri="{BB962C8B-B14F-4D97-AF65-F5344CB8AC3E}">
        <p14:creationId xmlns:p14="http://schemas.microsoft.com/office/powerpoint/2010/main" val="3288109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AB7BE-1E3B-E199-4790-6C818E895266}"/>
              </a:ext>
            </a:extLst>
          </p:cNvPr>
          <p:cNvSpPr>
            <a:spLocks noGrp="1"/>
          </p:cNvSpPr>
          <p:nvPr>
            <p:ph type="title"/>
          </p:nvPr>
        </p:nvSpPr>
        <p:spPr/>
        <p:txBody>
          <a:bodyPr/>
          <a:lstStyle/>
          <a:p>
            <a:r>
              <a:rPr lang="en-US" dirty="0"/>
              <a:t>Challenge#5 – technology</a:t>
            </a:r>
            <a:br>
              <a:rPr lang="en-US" dirty="0"/>
            </a:br>
            <a:r>
              <a:rPr lang="en-GB" sz="2400" dirty="0"/>
              <a:t>The Evolution of Airports - A FLIGHT PATH TO 2050</a:t>
            </a:r>
            <a:endParaRPr lang="en-JM"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5861" y="6365773"/>
            <a:ext cx="1686139" cy="49222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079642"/>
            <a:ext cx="1356360" cy="808838"/>
          </a:xfrm>
          <a:prstGeom prst="rect">
            <a:avLst/>
          </a:prstGeom>
        </p:spPr>
      </p:pic>
      <p:graphicFrame>
        <p:nvGraphicFramePr>
          <p:cNvPr id="6" name="Table 4">
            <a:extLst>
              <a:ext uri="{FF2B5EF4-FFF2-40B4-BE49-F238E27FC236}">
                <a16:creationId xmlns:a16="http://schemas.microsoft.com/office/drawing/2014/main" id="{EB51D5A9-74AC-0467-E791-6295DA30CA34}"/>
              </a:ext>
            </a:extLst>
          </p:cNvPr>
          <p:cNvGraphicFramePr>
            <a:graphicFrameLocks noGrp="1"/>
          </p:cNvGraphicFramePr>
          <p:nvPr>
            <p:ph idx="1"/>
          </p:nvPr>
        </p:nvGraphicFramePr>
        <p:xfrm>
          <a:off x="455126" y="2313813"/>
          <a:ext cx="3687078" cy="3690800"/>
        </p:xfrm>
        <a:graphic>
          <a:graphicData uri="http://schemas.openxmlformats.org/drawingml/2006/table">
            <a:tbl>
              <a:tblPr firstRow="1" bandRow="1">
                <a:tableStyleId>{F2DE63D5-997A-4646-A377-4702673A728D}</a:tableStyleId>
              </a:tblPr>
              <a:tblGrid>
                <a:gridCol w="3687078">
                  <a:extLst>
                    <a:ext uri="{9D8B030D-6E8A-4147-A177-3AD203B41FA5}">
                      <a16:colId xmlns:a16="http://schemas.microsoft.com/office/drawing/2014/main" val="2829119374"/>
                    </a:ext>
                  </a:extLst>
                </a:gridCol>
              </a:tblGrid>
              <a:tr h="381865">
                <a:tc>
                  <a:txBody>
                    <a:bodyPr/>
                    <a:lstStyle/>
                    <a:p>
                      <a:pPr algn="ctr"/>
                      <a:r>
                        <a:rPr lang="en-GB" sz="1800" dirty="0"/>
                        <a:t>2030</a:t>
                      </a:r>
                    </a:p>
                  </a:txBody>
                  <a:tcPr/>
                </a:tc>
                <a:extLst>
                  <a:ext uri="{0D108BD9-81ED-4DB2-BD59-A6C34878D82A}">
                    <a16:rowId xmlns:a16="http://schemas.microsoft.com/office/drawing/2014/main" val="845666019"/>
                  </a:ext>
                </a:extLst>
              </a:tr>
              <a:tr h="661787">
                <a:tc>
                  <a:txBody>
                    <a:bodyPr/>
                    <a:lstStyle/>
                    <a:p>
                      <a:r>
                        <a:rPr lang="en-GB" sz="1800" dirty="0"/>
                        <a:t>• Biometrics and digital identity management</a:t>
                      </a:r>
                    </a:p>
                  </a:txBody>
                  <a:tcPr/>
                </a:tc>
                <a:extLst>
                  <a:ext uri="{0D108BD9-81ED-4DB2-BD59-A6C34878D82A}">
                    <a16:rowId xmlns:a16="http://schemas.microsoft.com/office/drawing/2014/main" val="1624329720"/>
                  </a:ext>
                </a:extLst>
              </a:tr>
              <a:tr h="661787">
                <a:tc>
                  <a:txBody>
                    <a:bodyPr/>
                    <a:lstStyle/>
                    <a:p>
                      <a:r>
                        <a:rPr lang="en-GB" sz="1800" dirty="0"/>
                        <a:t>• Walk-through, contactless immigration</a:t>
                      </a:r>
                    </a:p>
                  </a:txBody>
                  <a:tcPr/>
                </a:tc>
                <a:extLst>
                  <a:ext uri="{0D108BD9-81ED-4DB2-BD59-A6C34878D82A}">
                    <a16:rowId xmlns:a16="http://schemas.microsoft.com/office/drawing/2014/main" val="1328878366"/>
                  </a:ext>
                </a:extLst>
              </a:tr>
              <a:tr h="661787">
                <a:tc>
                  <a:txBody>
                    <a:bodyPr/>
                    <a:lstStyle/>
                    <a:p>
                      <a:r>
                        <a:rPr lang="en-GB" sz="1800" dirty="0"/>
                        <a:t>• Paperless or tag-less tracking of baggage</a:t>
                      </a:r>
                    </a:p>
                  </a:txBody>
                  <a:tcPr/>
                </a:tc>
                <a:extLst>
                  <a:ext uri="{0D108BD9-81ED-4DB2-BD59-A6C34878D82A}">
                    <a16:rowId xmlns:a16="http://schemas.microsoft.com/office/drawing/2014/main" val="2535053779"/>
                  </a:ext>
                </a:extLst>
              </a:tr>
              <a:tr h="661787">
                <a:tc>
                  <a:txBody>
                    <a:bodyPr/>
                    <a:lstStyle/>
                    <a:p>
                      <a:r>
                        <a:rPr lang="en-GB" sz="1800" dirty="0"/>
                        <a:t>• AI and IoT deployed as a core part of airport operations</a:t>
                      </a:r>
                    </a:p>
                  </a:txBody>
                  <a:tcPr/>
                </a:tc>
                <a:extLst>
                  <a:ext uri="{0D108BD9-81ED-4DB2-BD59-A6C34878D82A}">
                    <a16:rowId xmlns:a16="http://schemas.microsoft.com/office/drawing/2014/main" val="4086516921"/>
                  </a:ext>
                </a:extLst>
              </a:tr>
              <a:tr h="6617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dirty="0"/>
                        <a:t>• Additive manufacturing and 3D printing supply chains</a:t>
                      </a:r>
                    </a:p>
                  </a:txBody>
                  <a:tcPr/>
                </a:tc>
                <a:extLst>
                  <a:ext uri="{0D108BD9-81ED-4DB2-BD59-A6C34878D82A}">
                    <a16:rowId xmlns:a16="http://schemas.microsoft.com/office/drawing/2014/main" val="1684454772"/>
                  </a:ext>
                </a:extLst>
              </a:tr>
            </a:tbl>
          </a:graphicData>
        </a:graphic>
      </p:graphicFrame>
      <p:graphicFrame>
        <p:nvGraphicFramePr>
          <p:cNvPr id="7" name="Table 4">
            <a:extLst>
              <a:ext uri="{FF2B5EF4-FFF2-40B4-BE49-F238E27FC236}">
                <a16:creationId xmlns:a16="http://schemas.microsoft.com/office/drawing/2014/main" id="{C6CCC6B1-05FA-100B-AD7D-BA288CF77145}"/>
              </a:ext>
            </a:extLst>
          </p:cNvPr>
          <p:cNvGraphicFramePr>
            <a:graphicFrameLocks/>
          </p:cNvGraphicFramePr>
          <p:nvPr/>
        </p:nvGraphicFramePr>
        <p:xfrm>
          <a:off x="4250996" y="2313814"/>
          <a:ext cx="3687078" cy="3694943"/>
        </p:xfrm>
        <a:graphic>
          <a:graphicData uri="http://schemas.openxmlformats.org/drawingml/2006/table">
            <a:tbl>
              <a:tblPr firstRow="1" bandRow="1">
                <a:tableStyleId>{5A111915-BE36-4E01-A7E5-04B1672EAD32}</a:tableStyleId>
              </a:tblPr>
              <a:tblGrid>
                <a:gridCol w="3687078">
                  <a:extLst>
                    <a:ext uri="{9D8B030D-6E8A-4147-A177-3AD203B41FA5}">
                      <a16:colId xmlns:a16="http://schemas.microsoft.com/office/drawing/2014/main" val="3769464423"/>
                    </a:ext>
                  </a:extLst>
                </a:gridCol>
              </a:tblGrid>
              <a:tr h="364638">
                <a:tc>
                  <a:txBody>
                    <a:bodyPr/>
                    <a:lstStyle/>
                    <a:p>
                      <a:pPr algn="ctr"/>
                      <a:r>
                        <a:rPr lang="en-GB" sz="1800" dirty="0"/>
                        <a:t>2040</a:t>
                      </a:r>
                    </a:p>
                  </a:txBody>
                  <a:tcPr/>
                </a:tc>
                <a:extLst>
                  <a:ext uri="{0D108BD9-81ED-4DB2-BD59-A6C34878D82A}">
                    <a16:rowId xmlns:a16="http://schemas.microsoft.com/office/drawing/2014/main" val="845666019"/>
                  </a:ext>
                </a:extLst>
              </a:tr>
              <a:tr h="579064">
                <a:tc>
                  <a:txBody>
                    <a:bodyPr/>
                    <a:lstStyle/>
                    <a:p>
                      <a:r>
                        <a:rPr lang="en-GB" sz="1800" dirty="0"/>
                        <a:t>• Autonomous vehicles and robotics deployed to support operations airside and landside</a:t>
                      </a:r>
                    </a:p>
                  </a:txBody>
                  <a:tcPr/>
                </a:tc>
                <a:extLst>
                  <a:ext uri="{0D108BD9-81ED-4DB2-BD59-A6C34878D82A}">
                    <a16:rowId xmlns:a16="http://schemas.microsoft.com/office/drawing/2014/main" val="1624329720"/>
                  </a:ext>
                </a:extLst>
              </a:tr>
              <a:tr h="405345">
                <a:tc>
                  <a:txBody>
                    <a:bodyPr/>
                    <a:lstStyle/>
                    <a:p>
                      <a:r>
                        <a:rPr lang="en-GB" sz="1800" dirty="0"/>
                        <a:t>• Walk-through, contactless security</a:t>
                      </a:r>
                    </a:p>
                  </a:txBody>
                  <a:tcPr/>
                </a:tc>
                <a:extLst>
                  <a:ext uri="{0D108BD9-81ED-4DB2-BD59-A6C34878D82A}">
                    <a16:rowId xmlns:a16="http://schemas.microsoft.com/office/drawing/2014/main" val="1328878366"/>
                  </a:ext>
                </a:extLst>
              </a:tr>
              <a:tr h="579064">
                <a:tc>
                  <a:txBody>
                    <a:bodyPr/>
                    <a:lstStyle/>
                    <a:p>
                      <a:r>
                        <a:rPr lang="en-GB" sz="1800" dirty="0"/>
                        <a:t>• Improved aircraft noise performance profiles</a:t>
                      </a:r>
                    </a:p>
                  </a:txBody>
                  <a:tcPr/>
                </a:tc>
                <a:extLst>
                  <a:ext uri="{0D108BD9-81ED-4DB2-BD59-A6C34878D82A}">
                    <a16:rowId xmlns:a16="http://schemas.microsoft.com/office/drawing/2014/main" val="2535053779"/>
                  </a:ext>
                </a:extLst>
              </a:tr>
              <a:tr h="729278">
                <a:tc>
                  <a:txBody>
                    <a:bodyPr/>
                    <a:lstStyle/>
                    <a:p>
                      <a:r>
                        <a:rPr lang="en-GB" sz="1800" dirty="0"/>
                        <a:t>• Use of AI and ML to predict and optimize operational performance</a:t>
                      </a:r>
                    </a:p>
                  </a:txBody>
                  <a:tcPr/>
                </a:tc>
                <a:extLst>
                  <a:ext uri="{0D108BD9-81ED-4DB2-BD59-A6C34878D82A}">
                    <a16:rowId xmlns:a16="http://schemas.microsoft.com/office/drawing/2014/main" val="4086516921"/>
                  </a:ext>
                </a:extLst>
              </a:tr>
              <a:tr h="40534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dirty="0"/>
                        <a:t>• Carbon capture and storage technology</a:t>
                      </a:r>
                    </a:p>
                  </a:txBody>
                  <a:tcPr/>
                </a:tc>
                <a:extLst>
                  <a:ext uri="{0D108BD9-81ED-4DB2-BD59-A6C34878D82A}">
                    <a16:rowId xmlns:a16="http://schemas.microsoft.com/office/drawing/2014/main" val="1684454772"/>
                  </a:ext>
                </a:extLst>
              </a:tr>
            </a:tbl>
          </a:graphicData>
        </a:graphic>
      </p:graphicFrame>
      <p:graphicFrame>
        <p:nvGraphicFramePr>
          <p:cNvPr id="8" name="Table 7">
            <a:extLst>
              <a:ext uri="{FF2B5EF4-FFF2-40B4-BE49-F238E27FC236}">
                <a16:creationId xmlns:a16="http://schemas.microsoft.com/office/drawing/2014/main" id="{EF1D2839-E382-FC01-963B-22F54FA602B9}"/>
              </a:ext>
            </a:extLst>
          </p:cNvPr>
          <p:cNvGraphicFramePr>
            <a:graphicFrameLocks noGrp="1"/>
          </p:cNvGraphicFramePr>
          <p:nvPr/>
        </p:nvGraphicFramePr>
        <p:xfrm>
          <a:off x="8055144" y="2313813"/>
          <a:ext cx="3687078" cy="3690800"/>
        </p:xfrm>
        <a:graphic>
          <a:graphicData uri="http://schemas.openxmlformats.org/drawingml/2006/table">
            <a:tbl>
              <a:tblPr firstRow="1" bandRow="1">
                <a:tableStyleId>{69012ECD-51FC-41F1-AA8D-1B2483CD663E}</a:tableStyleId>
              </a:tblPr>
              <a:tblGrid>
                <a:gridCol w="3687078">
                  <a:extLst>
                    <a:ext uri="{9D8B030D-6E8A-4147-A177-3AD203B41FA5}">
                      <a16:colId xmlns:a16="http://schemas.microsoft.com/office/drawing/2014/main" val="2289784841"/>
                    </a:ext>
                  </a:extLst>
                </a:gridCol>
              </a:tblGrid>
              <a:tr h="421622">
                <a:tc>
                  <a:txBody>
                    <a:bodyPr/>
                    <a:lstStyle/>
                    <a:p>
                      <a:pPr algn="ctr"/>
                      <a:r>
                        <a:rPr lang="en-GB" sz="1800" dirty="0"/>
                        <a:t>2050</a:t>
                      </a:r>
                    </a:p>
                  </a:txBody>
                  <a:tcPr/>
                </a:tc>
                <a:extLst>
                  <a:ext uri="{0D108BD9-81ED-4DB2-BD59-A6C34878D82A}">
                    <a16:rowId xmlns:a16="http://schemas.microsoft.com/office/drawing/2014/main" val="3783058028"/>
                  </a:ext>
                </a:extLst>
              </a:tr>
              <a:tr h="730687">
                <a:tc>
                  <a:txBody>
                    <a:bodyPr/>
                    <a:lstStyle/>
                    <a:p>
                      <a:r>
                        <a:rPr lang="en-GB" sz="1800" dirty="0"/>
                        <a:t>• A fully automated, On-the-Move,</a:t>
                      </a:r>
                    </a:p>
                    <a:p>
                      <a:r>
                        <a:rPr lang="en-GB" sz="1800" dirty="0"/>
                        <a:t>contactless experience</a:t>
                      </a:r>
                    </a:p>
                  </a:txBody>
                  <a:tcPr/>
                </a:tc>
                <a:extLst>
                  <a:ext uri="{0D108BD9-81ED-4DB2-BD59-A6C34878D82A}">
                    <a16:rowId xmlns:a16="http://schemas.microsoft.com/office/drawing/2014/main" val="3584416094"/>
                  </a:ext>
                </a:extLst>
              </a:tr>
              <a:tr h="730687">
                <a:tc>
                  <a:txBody>
                    <a:bodyPr/>
                    <a:lstStyle/>
                    <a:p>
                      <a:r>
                        <a:rPr lang="en-GB" sz="1800" dirty="0"/>
                        <a:t>• An internationally recognized digital identity owned by passengers</a:t>
                      </a:r>
                    </a:p>
                  </a:txBody>
                  <a:tcPr/>
                </a:tc>
                <a:extLst>
                  <a:ext uri="{0D108BD9-81ED-4DB2-BD59-A6C34878D82A}">
                    <a16:rowId xmlns:a16="http://schemas.microsoft.com/office/drawing/2014/main" val="316073527"/>
                  </a:ext>
                </a:extLst>
              </a:tr>
              <a:tr h="669557">
                <a:tc>
                  <a:txBody>
                    <a:bodyPr/>
                    <a:lstStyle/>
                    <a:p>
                      <a:endParaRPr lang="en-GB" sz="1800" dirty="0"/>
                    </a:p>
                  </a:txBody>
                  <a:tcPr/>
                </a:tc>
                <a:extLst>
                  <a:ext uri="{0D108BD9-81ED-4DB2-BD59-A6C34878D82A}">
                    <a16:rowId xmlns:a16="http://schemas.microsoft.com/office/drawing/2014/main" val="1886140506"/>
                  </a:ext>
                </a:extLst>
              </a:tr>
              <a:tr h="669557">
                <a:tc>
                  <a:txBody>
                    <a:bodyPr/>
                    <a:lstStyle/>
                    <a:p>
                      <a:endParaRPr lang="en-GB" sz="1800" dirty="0"/>
                    </a:p>
                  </a:txBody>
                  <a:tcPr/>
                </a:tc>
                <a:extLst>
                  <a:ext uri="{0D108BD9-81ED-4DB2-BD59-A6C34878D82A}">
                    <a16:rowId xmlns:a16="http://schemas.microsoft.com/office/drawing/2014/main" val="2259477654"/>
                  </a:ext>
                </a:extLst>
              </a:tr>
              <a:tr h="468690">
                <a:tc>
                  <a:txBody>
                    <a:bodyPr/>
                    <a:lstStyle/>
                    <a:p>
                      <a:endParaRPr lang="en-GB" sz="1800" dirty="0"/>
                    </a:p>
                  </a:txBody>
                  <a:tcPr/>
                </a:tc>
                <a:extLst>
                  <a:ext uri="{0D108BD9-81ED-4DB2-BD59-A6C34878D82A}">
                    <a16:rowId xmlns:a16="http://schemas.microsoft.com/office/drawing/2014/main" val="1148499005"/>
                  </a:ext>
                </a:extLst>
              </a:tr>
            </a:tbl>
          </a:graphicData>
        </a:graphic>
      </p:graphicFrame>
      <p:sp>
        <p:nvSpPr>
          <p:cNvPr id="9" name="TextBox 8">
            <a:extLst>
              <a:ext uri="{FF2B5EF4-FFF2-40B4-BE49-F238E27FC236}">
                <a16:creationId xmlns:a16="http://schemas.microsoft.com/office/drawing/2014/main" id="{C6140DC9-A5FA-AA79-0849-C58F232C80BD}"/>
              </a:ext>
            </a:extLst>
          </p:cNvPr>
          <p:cNvSpPr txBox="1"/>
          <p:nvPr/>
        </p:nvSpPr>
        <p:spPr>
          <a:xfrm>
            <a:off x="449778" y="1854930"/>
            <a:ext cx="11292444" cy="369332"/>
          </a:xfrm>
          <a:prstGeom prst="rect">
            <a:avLst/>
          </a:prstGeom>
          <a:noFill/>
        </p:spPr>
        <p:txBody>
          <a:bodyPr wrap="square" rtlCol="0">
            <a:spAutoFit/>
          </a:bodyPr>
          <a:lstStyle/>
          <a:p>
            <a:r>
              <a:rPr lang="en-GB" dirty="0"/>
              <a:t>Technology will make airports more efficient, especially if regulators agree on a common set of rules</a:t>
            </a:r>
          </a:p>
        </p:txBody>
      </p:sp>
      <p:pic>
        <p:nvPicPr>
          <p:cNvPr id="10" name="Picture 2">
            <a:extLst>
              <a:ext uri="{FF2B5EF4-FFF2-40B4-BE49-F238E27FC236}">
                <a16:creationId xmlns:a16="http://schemas.microsoft.com/office/drawing/2014/main" id="{964C0ED2-1723-7A5E-9350-EDC7E537AA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6027" y="787934"/>
            <a:ext cx="1426021" cy="42112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irports Council International - ACI World">
            <a:extLst>
              <a:ext uri="{FF2B5EF4-FFF2-40B4-BE49-F238E27FC236}">
                <a16:creationId xmlns:a16="http://schemas.microsoft.com/office/drawing/2014/main" id="{8050CAB6-A7C9-586B-7B1D-5DD3C773B4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59154" y="702156"/>
            <a:ext cx="1783068" cy="1013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918968B-B0A1-5F4D-0B4C-D670C9942AD3}"/>
              </a:ext>
            </a:extLst>
          </p:cNvPr>
          <p:cNvSpPr txBox="1"/>
          <p:nvPr/>
        </p:nvSpPr>
        <p:spPr>
          <a:xfrm>
            <a:off x="1578542" y="6180394"/>
            <a:ext cx="8845617" cy="646331"/>
          </a:xfrm>
          <a:prstGeom prst="rect">
            <a:avLst/>
          </a:prstGeom>
          <a:noFill/>
        </p:spPr>
        <p:txBody>
          <a:bodyPr wrap="square" rtlCol="0">
            <a:spAutoFit/>
          </a:bodyPr>
          <a:lstStyle/>
          <a:p>
            <a:r>
              <a:rPr lang="en-GB" sz="1200" dirty="0">
                <a:effectLst/>
                <a:latin typeface="Calibri" panose="020F0502020204030204" pitchFamily="34" charset="0"/>
                <a:ea typeface="Calibri" panose="020F0502020204030204" pitchFamily="34" charset="0"/>
              </a:rPr>
              <a:t>The Evolution of Airports - A FLIGHT PATH TO 2050</a:t>
            </a:r>
          </a:p>
          <a:p>
            <a:r>
              <a:rPr lang="en-GB" sz="1200" u="sng" dirty="0">
                <a:solidFill>
                  <a:srgbClr val="0070C0"/>
                </a:solidFill>
                <a:effectLst/>
                <a:latin typeface="Calibri" panose="020F0502020204030204" pitchFamily="34" charset="0"/>
                <a:ea typeface="Calibri" panose="020F0502020204030204" pitchFamily="34" charset="0"/>
                <a:hlinkClick r:id="rId7">
                  <a:extLst>
                    <a:ext uri="{A12FA001-AC4F-418D-AE19-62706E023703}">
                      <ahyp:hlinkClr xmlns:ahyp="http://schemas.microsoft.com/office/drawing/2018/hyperlinkcolor" val="tx"/>
                    </a:ext>
                  </a:extLst>
                </a:hlinkClick>
              </a:rPr>
              <a:t>https://www.oliverwymanforum.com/mobility/2023/jun/airport-evolution-travel-trends-by-2050.html</a:t>
            </a:r>
            <a:endParaRPr lang="en-GB" sz="1200" u="sng" dirty="0">
              <a:solidFill>
                <a:srgbClr val="0070C0"/>
              </a:solidFill>
              <a:effectLst/>
              <a:latin typeface="Calibri" panose="020F0502020204030204" pitchFamily="34" charset="0"/>
              <a:ea typeface="Calibri" panose="020F0502020204030204" pitchFamily="34" charset="0"/>
            </a:endParaRPr>
          </a:p>
          <a:p>
            <a:r>
              <a:rPr lang="en-GB" sz="1200" u="sng" dirty="0">
                <a:solidFill>
                  <a:srgbClr val="0070C0"/>
                </a:solidFill>
                <a:effectLst/>
                <a:latin typeface="Calibri" panose="020F0502020204030204" pitchFamily="34" charset="0"/>
                <a:ea typeface="Calibri" panose="020F0502020204030204" pitchFamily="34" charset="0"/>
                <a:hlinkClick r:id="rId8">
                  <a:extLst>
                    <a:ext uri="{A12FA001-AC4F-418D-AE19-62706E023703}">
                      <ahyp:hlinkClr xmlns:ahyp="http://schemas.microsoft.com/office/drawing/2018/hyperlinkcolor" val="tx"/>
                    </a:ext>
                  </a:extLst>
                </a:hlinkClick>
              </a:rPr>
              <a:t>https://store.aci.aero/product/the-evolution-of-airports-flightpath-to-2050/</a:t>
            </a:r>
            <a:endParaRPr lang="en-GB" sz="1200" dirty="0">
              <a:solidFill>
                <a:srgbClr val="0070C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437676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QUESTIONS?</a:t>
            </a:r>
          </a:p>
        </p:txBody>
      </p:sp>
      <p:sp>
        <p:nvSpPr>
          <p:cNvPr id="3" name="Subtitle 2"/>
          <p:cNvSpPr>
            <a:spLocks noGrp="1"/>
          </p:cNvSpPr>
          <p:nvPr>
            <p:ph type="subTitle" idx="1"/>
          </p:nvPr>
        </p:nvSpPr>
        <p:spPr/>
        <p:txBody>
          <a:bodyPr/>
          <a:lstStyle/>
          <a:p>
            <a:r>
              <a:rPr lang="en-US" dirty="0"/>
              <a:t>Group#3: </a:t>
            </a:r>
            <a:r>
              <a:rPr lang="en-US" dirty="0" err="1"/>
              <a:t>ioAna</a:t>
            </a:r>
            <a:r>
              <a:rPr lang="en-US" dirty="0"/>
              <a:t>, john, ken, Kathryn, </a:t>
            </a:r>
            <a:r>
              <a:rPr lang="en-US" dirty="0" err="1"/>
              <a:t>ruben</a:t>
            </a:r>
            <a:r>
              <a:rPr lang="en-US" dirty="0"/>
              <a:t>, &amp; </a:t>
            </a:r>
            <a:r>
              <a:rPr lang="en-US" dirty="0" err="1"/>
              <a:t>saif</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5861" y="6365773"/>
            <a:ext cx="1686139" cy="4922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93411"/>
            <a:ext cx="1449850" cy="864589"/>
          </a:xfrm>
          <a:prstGeom prst="rect">
            <a:avLst/>
          </a:prstGeom>
        </p:spPr>
      </p:pic>
    </p:spTree>
    <p:extLst>
      <p:ext uri="{BB962C8B-B14F-4D97-AF65-F5344CB8AC3E}">
        <p14:creationId xmlns:p14="http://schemas.microsoft.com/office/powerpoint/2010/main" val="1004927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0" name="Picture 16" descr="MPs seek lower last minute airfares, carriers not in favour - The Economic  Times">
            <a:extLst>
              <a:ext uri="{FF2B5EF4-FFF2-40B4-BE49-F238E27FC236}">
                <a16:creationId xmlns:a16="http://schemas.microsoft.com/office/drawing/2014/main" id="{FDA818B9-CB2B-C14D-C23C-147DC5D1AC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25" y="3907954"/>
            <a:ext cx="3847081" cy="288531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8923B40-9DB3-9947-A80A-3BD40709ECA4}"/>
              </a:ext>
            </a:extLst>
          </p:cNvPr>
          <p:cNvSpPr>
            <a:spLocks noGrp="1"/>
          </p:cNvSpPr>
          <p:nvPr>
            <p:ph type="title"/>
          </p:nvPr>
        </p:nvSpPr>
        <p:spPr/>
        <p:txBody>
          <a:bodyPr/>
          <a:lstStyle/>
          <a:p>
            <a:r>
              <a:rPr lang="en-US" dirty="0"/>
              <a:t>Challenge#1 - environment</a:t>
            </a:r>
            <a:endParaRPr lang="en-JM" dirty="0"/>
          </a:p>
        </p:txBody>
      </p:sp>
      <p:pic>
        <p:nvPicPr>
          <p:cNvPr id="1026" name="Picture 2" descr="What contributions does air transport make to the UN sustainable  development goals? - Uniting Aviation">
            <a:extLst>
              <a:ext uri="{FF2B5EF4-FFF2-40B4-BE49-F238E27FC236}">
                <a16:creationId xmlns:a16="http://schemas.microsoft.com/office/drawing/2014/main" id="{8D6E9B2B-1343-B02D-4F7E-524965763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25" y="3663636"/>
            <a:ext cx="3105150" cy="14763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irport Recycling, Reuse, and Waste Reduction | Federal Aviation  Administration">
            <a:extLst>
              <a:ext uri="{FF2B5EF4-FFF2-40B4-BE49-F238E27FC236}">
                <a16:creationId xmlns:a16="http://schemas.microsoft.com/office/drawing/2014/main" id="{893B8DE7-DC16-0661-6A99-FD1240AE28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7706" y="1964615"/>
            <a:ext cx="4129088" cy="395372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NEWABLE ENERGY FOR AVIATION:">
            <a:extLst>
              <a:ext uri="{FF2B5EF4-FFF2-40B4-BE49-F238E27FC236}">
                <a16:creationId xmlns:a16="http://schemas.microsoft.com/office/drawing/2014/main" id="{E282164E-B0A8-B238-D148-3ADDC464F0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39213" y="1905571"/>
            <a:ext cx="1952625" cy="23431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ustainable Aviation Fuel - AeroTime">
            <a:extLst>
              <a:ext uri="{FF2B5EF4-FFF2-40B4-BE49-F238E27FC236}">
                <a16:creationId xmlns:a16="http://schemas.microsoft.com/office/drawing/2014/main" id="{89AD4339-45C6-58FA-9B71-DBF6631BFE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0052" y="2248666"/>
            <a:ext cx="2328863" cy="171600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op 10 Waste Management Projects Though CSR in India- CSRBOX">
            <a:extLst>
              <a:ext uri="{FF2B5EF4-FFF2-40B4-BE49-F238E27FC236}">
                <a16:creationId xmlns:a16="http://schemas.microsoft.com/office/drawing/2014/main" id="{727AF70F-2462-2D24-C5F5-B86E93EAE4D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2777" y="4028777"/>
            <a:ext cx="3862387" cy="196463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ts time to get water positive by 2030">
            <a:extLst>
              <a:ext uri="{FF2B5EF4-FFF2-40B4-BE49-F238E27FC236}">
                <a16:creationId xmlns:a16="http://schemas.microsoft.com/office/drawing/2014/main" id="{D55C3DF4-8BE8-B9E5-E55A-4F6818E6DC82}"/>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5617" t="3012" r="37532" b="12874"/>
          <a:stretch/>
        </p:blipFill>
        <p:spPr bwMode="auto">
          <a:xfrm>
            <a:off x="8636794" y="4495346"/>
            <a:ext cx="1802025" cy="21561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05861" y="6365773"/>
            <a:ext cx="1686139" cy="492227"/>
          </a:xfrm>
          <a:prstGeom prst="rect">
            <a:avLst/>
          </a:prstGeom>
        </p:spPr>
      </p:pic>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5993411"/>
            <a:ext cx="1449850" cy="864589"/>
          </a:xfrm>
          <a:prstGeom prst="rect">
            <a:avLst/>
          </a:prstGeom>
        </p:spPr>
      </p:pic>
    </p:spTree>
    <p:extLst>
      <p:ext uri="{BB962C8B-B14F-4D97-AF65-F5344CB8AC3E}">
        <p14:creationId xmlns:p14="http://schemas.microsoft.com/office/powerpoint/2010/main" val="335657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A526-9C0C-DDC6-ED78-C3C42FDB1FC9}"/>
              </a:ext>
            </a:extLst>
          </p:cNvPr>
          <p:cNvSpPr>
            <a:spLocks noGrp="1"/>
          </p:cNvSpPr>
          <p:nvPr>
            <p:ph type="title"/>
          </p:nvPr>
        </p:nvSpPr>
        <p:spPr/>
        <p:txBody>
          <a:bodyPr/>
          <a:lstStyle/>
          <a:p>
            <a:r>
              <a:rPr lang="en-US" dirty="0"/>
              <a:t>Challenge#2 – Airport facilities (infrastructure)</a:t>
            </a:r>
            <a:endParaRPr lang="en-JM" dirty="0"/>
          </a:p>
        </p:txBody>
      </p:sp>
      <p:sp>
        <p:nvSpPr>
          <p:cNvPr id="3" name="Content Placeholder 2">
            <a:extLst>
              <a:ext uri="{FF2B5EF4-FFF2-40B4-BE49-F238E27FC236}">
                <a16:creationId xmlns:a16="http://schemas.microsoft.com/office/drawing/2014/main" id="{90A268DB-B7E0-23C2-AC8E-C6FC11E77B53}"/>
              </a:ext>
            </a:extLst>
          </p:cNvPr>
          <p:cNvSpPr>
            <a:spLocks noGrp="1"/>
          </p:cNvSpPr>
          <p:nvPr>
            <p:ph sz="half" idx="1"/>
          </p:nvPr>
        </p:nvSpPr>
        <p:spPr/>
        <p:txBody>
          <a:bodyPr/>
          <a:lstStyle/>
          <a:p>
            <a:pPr lvl="1"/>
            <a:endParaRPr lang="en-US" dirty="0"/>
          </a:p>
          <a:p>
            <a:endParaRPr lang="en-JM" dirty="0"/>
          </a:p>
        </p:txBody>
      </p:sp>
      <p:sp>
        <p:nvSpPr>
          <p:cNvPr id="5" name="Content Placeholder 4"/>
          <p:cNvSpPr>
            <a:spLocks noGrp="1"/>
          </p:cNvSpPr>
          <p:nvPr>
            <p:ph sz="half" idx="2"/>
          </p:nvPr>
        </p:nvSpPr>
        <p:spPr>
          <a:xfrm>
            <a:off x="458176" y="2090843"/>
            <a:ext cx="8243863" cy="3624157"/>
          </a:xfrm>
        </p:spPr>
        <p:txBody>
          <a:bodyPr/>
          <a:lstStyle/>
          <a:p>
            <a:r>
              <a:rPr lang="en-US" dirty="0"/>
              <a:t>LANDSIDE FACILITIES</a:t>
            </a:r>
          </a:p>
          <a:p>
            <a:pPr lvl="1"/>
            <a:r>
              <a:rPr lang="en-US" dirty="0"/>
              <a:t>Access Roads &amp; Parking Areas</a:t>
            </a:r>
          </a:p>
          <a:p>
            <a:pPr lvl="1"/>
            <a:r>
              <a:rPr lang="en-US" dirty="0"/>
              <a:t>Departure Process &amp; Terminal Capacity</a:t>
            </a:r>
          </a:p>
          <a:p>
            <a:pPr lvl="1"/>
            <a:r>
              <a:rPr lang="en-US" dirty="0"/>
              <a:t>Improved Efficiency in the Security &amp; Border Control Process</a:t>
            </a:r>
          </a:p>
          <a:p>
            <a:pPr lvl="1"/>
            <a:r>
              <a:rPr lang="en-US" dirty="0"/>
              <a:t>Signage &amp; Way-Finding Process throughout Terminal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5861" y="6365773"/>
            <a:ext cx="1686139" cy="49222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993411"/>
            <a:ext cx="1449850" cy="864589"/>
          </a:xfrm>
          <a:prstGeom prst="rect">
            <a:avLst/>
          </a:prstGeom>
        </p:spPr>
      </p:pic>
    </p:spTree>
    <p:extLst>
      <p:ext uri="{BB962C8B-B14F-4D97-AF65-F5344CB8AC3E}">
        <p14:creationId xmlns:p14="http://schemas.microsoft.com/office/powerpoint/2010/main" val="2500313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A526-9C0C-DDC6-ED78-C3C42FDB1FC9}"/>
              </a:ext>
            </a:extLst>
          </p:cNvPr>
          <p:cNvSpPr>
            <a:spLocks noGrp="1"/>
          </p:cNvSpPr>
          <p:nvPr>
            <p:ph type="title"/>
          </p:nvPr>
        </p:nvSpPr>
        <p:spPr/>
        <p:txBody>
          <a:bodyPr/>
          <a:lstStyle/>
          <a:p>
            <a:r>
              <a:rPr lang="en-US" dirty="0"/>
              <a:t>Challenge#2 – Airport facilities (infrastructure)</a:t>
            </a:r>
            <a:endParaRPr lang="en-JM" dirty="0"/>
          </a:p>
        </p:txBody>
      </p:sp>
      <p:sp>
        <p:nvSpPr>
          <p:cNvPr id="3" name="Content Placeholder 2">
            <a:extLst>
              <a:ext uri="{FF2B5EF4-FFF2-40B4-BE49-F238E27FC236}">
                <a16:creationId xmlns:a16="http://schemas.microsoft.com/office/drawing/2014/main" id="{90A268DB-B7E0-23C2-AC8E-C6FC11E77B53}"/>
              </a:ext>
            </a:extLst>
          </p:cNvPr>
          <p:cNvSpPr>
            <a:spLocks noGrp="1"/>
          </p:cNvSpPr>
          <p:nvPr>
            <p:ph idx="1"/>
          </p:nvPr>
        </p:nvSpPr>
        <p:spPr>
          <a:xfrm>
            <a:off x="581192" y="2180497"/>
            <a:ext cx="11029615" cy="2955384"/>
          </a:xfrm>
        </p:spPr>
        <p:txBody>
          <a:bodyPr/>
          <a:lstStyle/>
          <a:p>
            <a:r>
              <a:rPr lang="en-JM" dirty="0"/>
              <a:t>AIRSIDE FACILITIES</a:t>
            </a:r>
          </a:p>
          <a:p>
            <a:pPr lvl="1"/>
            <a:r>
              <a:rPr lang="en-JM" dirty="0"/>
              <a:t>Runway &amp; Taxiway Capacity</a:t>
            </a:r>
          </a:p>
          <a:p>
            <a:pPr lvl="1"/>
            <a:r>
              <a:rPr lang="en-JM" dirty="0"/>
              <a:t>Apron Layout &amp; Ground Movement Process</a:t>
            </a:r>
          </a:p>
          <a:p>
            <a:pPr lvl="1"/>
            <a:r>
              <a:rPr lang="en-JM" dirty="0"/>
              <a:t>ATC SOPs for Inbound &amp; Outbound Movements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5861" y="6365773"/>
            <a:ext cx="1686139" cy="4922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93411"/>
            <a:ext cx="1449850" cy="864589"/>
          </a:xfrm>
          <a:prstGeom prst="rect">
            <a:avLst/>
          </a:prstGeom>
        </p:spPr>
      </p:pic>
    </p:spTree>
    <p:extLst>
      <p:ext uri="{BB962C8B-B14F-4D97-AF65-F5344CB8AC3E}">
        <p14:creationId xmlns:p14="http://schemas.microsoft.com/office/powerpoint/2010/main" val="2475804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9423C-F67F-396F-EDB3-D0D60A7B766F}"/>
              </a:ext>
            </a:extLst>
          </p:cNvPr>
          <p:cNvSpPr>
            <a:spLocks noGrp="1"/>
          </p:cNvSpPr>
          <p:nvPr>
            <p:ph type="title"/>
          </p:nvPr>
        </p:nvSpPr>
        <p:spPr/>
        <p:txBody>
          <a:bodyPr/>
          <a:lstStyle/>
          <a:p>
            <a:r>
              <a:rPr lang="en-US" dirty="0"/>
              <a:t>Challenge#3 – Passenger experience revolution</a:t>
            </a:r>
            <a:endParaRPr lang="en-JM" dirty="0"/>
          </a:p>
        </p:txBody>
      </p:sp>
      <p:sp>
        <p:nvSpPr>
          <p:cNvPr id="3" name="Content Placeholder 2">
            <a:extLst>
              <a:ext uri="{FF2B5EF4-FFF2-40B4-BE49-F238E27FC236}">
                <a16:creationId xmlns:a16="http://schemas.microsoft.com/office/drawing/2014/main" id="{5C75AFCC-EE24-2A0E-4851-A050DF6554AE}"/>
              </a:ext>
            </a:extLst>
          </p:cNvPr>
          <p:cNvSpPr>
            <a:spLocks noGrp="1"/>
          </p:cNvSpPr>
          <p:nvPr>
            <p:ph idx="1"/>
          </p:nvPr>
        </p:nvSpPr>
        <p:spPr/>
        <p:txBody>
          <a:bodyPr>
            <a:normAutofit fontScale="92500" lnSpcReduction="20000"/>
          </a:bodyPr>
          <a:lstStyle/>
          <a:p>
            <a:r>
              <a:rPr lang="en-JM" dirty="0"/>
              <a:t>Improvement of Existing Airport Experience</a:t>
            </a:r>
          </a:p>
          <a:p>
            <a:pPr lvl="1"/>
            <a:r>
              <a:rPr lang="en-JM" dirty="0"/>
              <a:t>Lounges, free Wi-Fi, &amp; variety of food &amp; retail concessionaires, integrated services</a:t>
            </a:r>
          </a:p>
          <a:p>
            <a:pPr marL="324000" lvl="1" indent="0">
              <a:buNone/>
            </a:pPr>
            <a:endParaRPr lang="en-JM" dirty="0"/>
          </a:p>
          <a:p>
            <a:r>
              <a:rPr lang="en-JM" dirty="0"/>
              <a:t>Expansion into New Airport Experiences</a:t>
            </a:r>
          </a:p>
          <a:p>
            <a:pPr lvl="1"/>
            <a:r>
              <a:rPr lang="en-JM" dirty="0"/>
              <a:t>Cinemas, pools, reading areas, sports halls, virtual-reality &amp; gaming options</a:t>
            </a:r>
          </a:p>
          <a:p>
            <a:pPr marL="324000" lvl="1" indent="0">
              <a:buNone/>
            </a:pPr>
            <a:endParaRPr lang="en-JM" dirty="0"/>
          </a:p>
          <a:p>
            <a:r>
              <a:rPr lang="en-JM" dirty="0"/>
              <a:t>Travel Applications</a:t>
            </a:r>
          </a:p>
          <a:p>
            <a:pPr lvl="1"/>
            <a:r>
              <a:rPr lang="en-JM" dirty="0"/>
              <a:t>Valet services for personal luggage while waiting for flights (increased roaming &amp; shopping opportunities for passengers)</a:t>
            </a:r>
          </a:p>
          <a:p>
            <a:pPr lvl="1"/>
            <a:r>
              <a:rPr lang="en-JM" dirty="0"/>
              <a:t>Reservation options for restaurants </a:t>
            </a:r>
          </a:p>
          <a:p>
            <a:pPr lvl="1"/>
            <a:r>
              <a:rPr lang="en-JM" dirty="0"/>
              <a:t>Booking &amp; payment of parking</a:t>
            </a:r>
          </a:p>
          <a:p>
            <a:pPr lvl="1"/>
            <a:r>
              <a:rPr lang="en-JM" dirty="0"/>
              <a:t>Access to concessionaires for shopping</a:t>
            </a:r>
          </a:p>
          <a:p>
            <a:endParaRPr lang="en-JM"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5861" y="6365773"/>
            <a:ext cx="1686139" cy="4922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93411"/>
            <a:ext cx="1449850" cy="864589"/>
          </a:xfrm>
          <a:prstGeom prst="rect">
            <a:avLst/>
          </a:prstGeom>
        </p:spPr>
      </p:pic>
    </p:spTree>
    <p:extLst>
      <p:ext uri="{BB962C8B-B14F-4D97-AF65-F5344CB8AC3E}">
        <p14:creationId xmlns:p14="http://schemas.microsoft.com/office/powerpoint/2010/main" val="2224203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9423C-F67F-396F-EDB3-D0D60A7B766F}"/>
              </a:ext>
            </a:extLst>
          </p:cNvPr>
          <p:cNvSpPr>
            <a:spLocks noGrp="1"/>
          </p:cNvSpPr>
          <p:nvPr>
            <p:ph type="title"/>
          </p:nvPr>
        </p:nvSpPr>
        <p:spPr/>
        <p:txBody>
          <a:bodyPr/>
          <a:lstStyle/>
          <a:p>
            <a:r>
              <a:rPr lang="en-US" dirty="0"/>
              <a:t>Challenge#3 – Passenger experience revolution</a:t>
            </a:r>
            <a:endParaRPr lang="en-JM" dirty="0"/>
          </a:p>
        </p:txBody>
      </p:sp>
      <p:sp>
        <p:nvSpPr>
          <p:cNvPr id="3" name="Content Placeholder 2">
            <a:extLst>
              <a:ext uri="{FF2B5EF4-FFF2-40B4-BE49-F238E27FC236}">
                <a16:creationId xmlns:a16="http://schemas.microsoft.com/office/drawing/2014/main" id="{5C75AFCC-EE24-2A0E-4851-A050DF6554AE}"/>
              </a:ext>
            </a:extLst>
          </p:cNvPr>
          <p:cNvSpPr>
            <a:spLocks noGrp="1"/>
          </p:cNvSpPr>
          <p:nvPr>
            <p:ph idx="1"/>
          </p:nvPr>
        </p:nvSpPr>
        <p:spPr>
          <a:xfrm>
            <a:off x="581192" y="2180497"/>
            <a:ext cx="11029615" cy="3305904"/>
          </a:xfrm>
        </p:spPr>
        <p:txBody>
          <a:bodyPr/>
          <a:lstStyle/>
          <a:p>
            <a:r>
              <a:rPr lang="en-JM" dirty="0"/>
              <a:t>Advanced Baggage &amp; Passengers Monitoring &amp; Control Technology</a:t>
            </a:r>
          </a:p>
          <a:p>
            <a:pPr marL="0" indent="0">
              <a:buNone/>
            </a:pPr>
            <a:endParaRPr lang="en-JM" dirty="0"/>
          </a:p>
          <a:p>
            <a:r>
              <a:rPr lang="en-JM" dirty="0"/>
              <a:t>Improvement is SMART Technology for Passenger Experience sharing and feedback</a:t>
            </a:r>
          </a:p>
          <a:p>
            <a:pPr marL="0" indent="0">
              <a:buNone/>
            </a:pPr>
            <a:endParaRPr lang="en-JM" dirty="0"/>
          </a:p>
          <a:p>
            <a:r>
              <a:rPr lang="en-JM" dirty="0"/>
              <a:t>Increased processes for understanding Passenger Needs and Expectation during travel</a:t>
            </a:r>
          </a:p>
          <a:p>
            <a:pPr lvl="1"/>
            <a:r>
              <a:rPr lang="en-JM" dirty="0"/>
              <a:t>ASQ surveys, Focus Groups, Internet/Social Media, Interception Surveys and Suggestion/Comment Cards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5861" y="6365773"/>
            <a:ext cx="1686139" cy="4922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93411"/>
            <a:ext cx="1449850" cy="864589"/>
          </a:xfrm>
          <a:prstGeom prst="rect">
            <a:avLst/>
          </a:prstGeom>
        </p:spPr>
      </p:pic>
    </p:spTree>
    <p:extLst>
      <p:ext uri="{BB962C8B-B14F-4D97-AF65-F5344CB8AC3E}">
        <p14:creationId xmlns:p14="http://schemas.microsoft.com/office/powerpoint/2010/main" val="2069341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180C-A70E-FA8F-B061-21FCC3CB1F1B}"/>
              </a:ext>
            </a:extLst>
          </p:cNvPr>
          <p:cNvSpPr>
            <a:spLocks noGrp="1"/>
          </p:cNvSpPr>
          <p:nvPr>
            <p:ph type="title"/>
          </p:nvPr>
        </p:nvSpPr>
        <p:spPr/>
        <p:txBody>
          <a:bodyPr/>
          <a:lstStyle/>
          <a:p>
            <a:r>
              <a:rPr lang="en-US" dirty="0"/>
              <a:t>Challenge#4 – Airport &amp; Airlines Relationship</a:t>
            </a:r>
            <a:endParaRPr lang="en-JM"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5861" y="6365773"/>
            <a:ext cx="1686139" cy="49222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993411"/>
            <a:ext cx="1449850" cy="864589"/>
          </a:xfrm>
          <a:prstGeom prst="rect">
            <a:avLst/>
          </a:prstGeom>
        </p:spPr>
      </p:pic>
      <p:graphicFrame>
        <p:nvGraphicFramePr>
          <p:cNvPr id="6" name="Table 5">
            <a:extLst>
              <a:ext uri="{FF2B5EF4-FFF2-40B4-BE49-F238E27FC236}">
                <a16:creationId xmlns:a16="http://schemas.microsoft.com/office/drawing/2014/main" id="{5FDCA81E-D680-ADAE-1B8F-BC013E962B65}"/>
              </a:ext>
            </a:extLst>
          </p:cNvPr>
          <p:cNvGraphicFramePr>
            <a:graphicFrameLocks noGrp="1"/>
          </p:cNvGraphicFramePr>
          <p:nvPr>
            <p:extLst>
              <p:ext uri="{D42A27DB-BD31-4B8C-83A1-F6EECF244321}">
                <p14:modId xmlns:p14="http://schemas.microsoft.com/office/powerpoint/2010/main" val="1445027858"/>
              </p:ext>
            </p:extLst>
          </p:nvPr>
        </p:nvGraphicFramePr>
        <p:xfrm>
          <a:off x="581192" y="1926811"/>
          <a:ext cx="11029617" cy="4066599"/>
        </p:xfrm>
        <a:graphic>
          <a:graphicData uri="http://schemas.openxmlformats.org/drawingml/2006/table">
            <a:tbl>
              <a:tblPr firstRow="1" firstCol="1" bandRow="1">
                <a:tableStyleId>{5C22544A-7EE6-4342-B048-85BDC9FD1C3A}</a:tableStyleId>
              </a:tblPr>
              <a:tblGrid>
                <a:gridCol w="747890">
                  <a:extLst>
                    <a:ext uri="{9D8B030D-6E8A-4147-A177-3AD203B41FA5}">
                      <a16:colId xmlns:a16="http://schemas.microsoft.com/office/drawing/2014/main" val="2836973041"/>
                    </a:ext>
                  </a:extLst>
                </a:gridCol>
                <a:gridCol w="2330965">
                  <a:extLst>
                    <a:ext uri="{9D8B030D-6E8A-4147-A177-3AD203B41FA5}">
                      <a16:colId xmlns:a16="http://schemas.microsoft.com/office/drawing/2014/main" val="4235616734"/>
                    </a:ext>
                  </a:extLst>
                </a:gridCol>
                <a:gridCol w="4582894">
                  <a:extLst>
                    <a:ext uri="{9D8B030D-6E8A-4147-A177-3AD203B41FA5}">
                      <a16:colId xmlns:a16="http://schemas.microsoft.com/office/drawing/2014/main" val="2346633211"/>
                    </a:ext>
                  </a:extLst>
                </a:gridCol>
                <a:gridCol w="3367868">
                  <a:extLst>
                    <a:ext uri="{9D8B030D-6E8A-4147-A177-3AD203B41FA5}">
                      <a16:colId xmlns:a16="http://schemas.microsoft.com/office/drawing/2014/main" val="2049028445"/>
                    </a:ext>
                  </a:extLst>
                </a:gridCol>
              </a:tblGrid>
              <a:tr h="189334">
                <a:tc>
                  <a:txBody>
                    <a:bodyPr/>
                    <a:lstStyle/>
                    <a:p>
                      <a:pPr algn="just">
                        <a:lnSpc>
                          <a:spcPct val="107000"/>
                        </a:lnSpc>
                        <a:spcAft>
                          <a:spcPts val="800"/>
                        </a:spcAft>
                      </a:pPr>
                      <a:r>
                        <a:rPr lang="en-US" sz="1200" kern="100">
                          <a:effectLst/>
                        </a:rPr>
                        <a:t>S/N</a:t>
                      </a:r>
                      <a:endParaRPr lang="en-JM"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kern="100" dirty="0">
                          <a:effectLst/>
                        </a:rPr>
                        <a:t>ISSUES</a:t>
                      </a:r>
                      <a:endParaRPr lang="en-JM"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kern="100">
                          <a:effectLst/>
                        </a:rPr>
                        <a:t>CHALLENGES</a:t>
                      </a:r>
                      <a:endParaRPr lang="en-JM"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kern="100">
                          <a:effectLst/>
                        </a:rPr>
                        <a:t>WAY FORWARD</a:t>
                      </a:r>
                      <a:endParaRPr lang="en-JM"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9875846"/>
                  </a:ext>
                </a:extLst>
              </a:tr>
              <a:tr h="2404557">
                <a:tc>
                  <a:txBody>
                    <a:bodyPr/>
                    <a:lstStyle/>
                    <a:p>
                      <a:pPr algn="just">
                        <a:lnSpc>
                          <a:spcPct val="107000"/>
                        </a:lnSpc>
                        <a:spcAft>
                          <a:spcPts val="800"/>
                        </a:spcAft>
                      </a:pPr>
                      <a:r>
                        <a:rPr lang="en-US" sz="1200" kern="100" dirty="0">
                          <a:effectLst/>
                        </a:rPr>
                        <a:t>1</a:t>
                      </a:r>
                      <a:endParaRPr lang="en-JM"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06000" indent="-306000" algn="l" defTabSz="457200" rtl="0" eaLnBrk="1" latinLnBrk="0" hangingPunct="1">
                        <a:lnSpc>
                          <a:spcPct val="107000"/>
                        </a:lnSpc>
                        <a:spcBef>
                          <a:spcPct val="20000"/>
                        </a:spcBef>
                        <a:spcAft>
                          <a:spcPts val="600"/>
                        </a:spcAft>
                        <a:buClr>
                          <a:schemeClr val="accent2"/>
                        </a:buClr>
                        <a:buSzPct val="92000"/>
                        <a:buFont typeface="Wingdings 2" panose="05020102010507070707" pitchFamily="18" charset="2"/>
                        <a:buChar char=""/>
                      </a:pPr>
                      <a:r>
                        <a:rPr lang="en-US" sz="1800" kern="1200" dirty="0">
                          <a:solidFill>
                            <a:schemeClr val="tx2"/>
                          </a:solidFill>
                          <a:latin typeface="+mn-lt"/>
                          <a:ea typeface="+mn-ea"/>
                          <a:cs typeface="+mn-cs"/>
                        </a:rPr>
                        <a:t>Charges</a:t>
                      </a:r>
                      <a:endParaRPr lang="en-JM" sz="1800" kern="1200" dirty="0">
                        <a:solidFill>
                          <a:schemeClr val="tx2"/>
                        </a:solidFill>
                        <a:latin typeface="+mn-lt"/>
                        <a:ea typeface="+mn-ea"/>
                        <a:cs typeface="+mn-cs"/>
                      </a:endParaRPr>
                    </a:p>
                  </a:txBody>
                  <a:tcPr marL="68580" marR="68580" marT="0" marB="0"/>
                </a:tc>
                <a:tc>
                  <a:txBody>
                    <a:bodyPr/>
                    <a:lstStyle/>
                    <a:p>
                      <a:pPr marL="306000" indent="-306000" algn="l" defTabSz="457200" rtl="0" eaLnBrk="1" latinLnBrk="0" hangingPunct="1">
                        <a:lnSpc>
                          <a:spcPct val="107000"/>
                        </a:lnSpc>
                        <a:spcBef>
                          <a:spcPct val="20000"/>
                        </a:spcBef>
                        <a:spcAft>
                          <a:spcPts val="600"/>
                        </a:spcAft>
                        <a:buClr>
                          <a:schemeClr val="accent2"/>
                        </a:buClr>
                        <a:buSzPct val="92000"/>
                        <a:buFont typeface="Wingdings 2" panose="05020102010507070707" pitchFamily="18" charset="2"/>
                        <a:buChar char=""/>
                      </a:pPr>
                      <a:r>
                        <a:rPr lang="en-US" sz="1800" kern="1200" dirty="0">
                          <a:solidFill>
                            <a:schemeClr val="tx2"/>
                          </a:solidFill>
                          <a:latin typeface="+mn-lt"/>
                          <a:ea typeface="+mn-ea"/>
                          <a:cs typeface="+mn-cs"/>
                        </a:rPr>
                        <a:t>The Airport management is aimed at achieving increased revenue by setting higher user charges however, Airlines will prefer lower user charges so as to improve their profit margin.</a:t>
                      </a:r>
                      <a:endParaRPr lang="en-JM" sz="1800" kern="1200" dirty="0">
                        <a:solidFill>
                          <a:schemeClr val="tx2"/>
                        </a:solidFill>
                        <a:latin typeface="+mn-lt"/>
                        <a:ea typeface="+mn-ea"/>
                        <a:cs typeface="+mn-cs"/>
                      </a:endParaRPr>
                    </a:p>
                  </a:txBody>
                  <a:tcPr marL="68580" marR="68580" marT="0" marB="0"/>
                </a:tc>
                <a:tc>
                  <a:txBody>
                    <a:bodyPr/>
                    <a:lstStyle/>
                    <a:p>
                      <a:pPr marL="306000" indent="-306000" algn="l" defTabSz="457200" rtl="0" eaLnBrk="1" latinLnBrk="0" hangingPunct="1">
                        <a:lnSpc>
                          <a:spcPct val="107000"/>
                        </a:lnSpc>
                        <a:spcBef>
                          <a:spcPct val="20000"/>
                        </a:spcBef>
                        <a:spcAft>
                          <a:spcPts val="600"/>
                        </a:spcAft>
                        <a:buClr>
                          <a:schemeClr val="accent2"/>
                        </a:buClr>
                        <a:buSzPct val="92000"/>
                        <a:buFont typeface="Wingdings 2" panose="05020102010507070707" pitchFamily="18" charset="2"/>
                        <a:buChar char=""/>
                      </a:pPr>
                      <a:r>
                        <a:rPr lang="en-US" sz="1800" kern="1200" dirty="0">
                          <a:solidFill>
                            <a:schemeClr val="tx2"/>
                          </a:solidFill>
                          <a:latin typeface="+mn-lt"/>
                          <a:ea typeface="+mn-ea"/>
                          <a:cs typeface="+mn-cs"/>
                        </a:rPr>
                        <a:t>Airport business is a premium which must ensure optimum control and satisfaction of all stakeholders. User charges must be set to consider the interest of Airport users so as to ensure sustainability of the Airport business.</a:t>
                      </a:r>
                      <a:endParaRPr lang="en-JM" sz="1800" kern="1200" dirty="0">
                        <a:solidFill>
                          <a:schemeClr val="tx2"/>
                        </a:solidFill>
                        <a:latin typeface="+mn-lt"/>
                        <a:ea typeface="+mn-ea"/>
                        <a:cs typeface="+mn-cs"/>
                      </a:endParaRPr>
                    </a:p>
                  </a:txBody>
                  <a:tcPr marL="68580" marR="68580" marT="0" marB="0"/>
                </a:tc>
                <a:extLst>
                  <a:ext uri="{0D108BD9-81ED-4DB2-BD59-A6C34878D82A}">
                    <a16:rowId xmlns:a16="http://schemas.microsoft.com/office/drawing/2014/main" val="1674170031"/>
                  </a:ext>
                </a:extLst>
              </a:tr>
              <a:tr h="1472708">
                <a:tc>
                  <a:txBody>
                    <a:bodyPr/>
                    <a:lstStyle/>
                    <a:p>
                      <a:pPr algn="just">
                        <a:lnSpc>
                          <a:spcPct val="107000"/>
                        </a:lnSpc>
                        <a:spcAft>
                          <a:spcPts val="800"/>
                        </a:spcAft>
                      </a:pPr>
                      <a:r>
                        <a:rPr lang="en-US" sz="1200" kern="100">
                          <a:effectLst/>
                        </a:rPr>
                        <a:t>2</a:t>
                      </a:r>
                      <a:endParaRPr lang="en-JM"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06000" indent="-306000" algn="l" defTabSz="457200" rtl="0" eaLnBrk="1" latinLnBrk="0" hangingPunct="1">
                        <a:lnSpc>
                          <a:spcPct val="107000"/>
                        </a:lnSpc>
                        <a:spcBef>
                          <a:spcPct val="20000"/>
                        </a:spcBef>
                        <a:spcAft>
                          <a:spcPts val="600"/>
                        </a:spcAft>
                        <a:buClr>
                          <a:schemeClr val="accent2"/>
                        </a:buClr>
                        <a:buSzPct val="92000"/>
                        <a:buFont typeface="Wingdings 2" panose="05020102010507070707" pitchFamily="18" charset="2"/>
                        <a:buChar char=""/>
                      </a:pPr>
                      <a:r>
                        <a:rPr lang="en-US" sz="1800" kern="1200">
                          <a:solidFill>
                            <a:schemeClr val="tx2"/>
                          </a:solidFill>
                          <a:latin typeface="+mn-lt"/>
                          <a:ea typeface="+mn-ea"/>
                          <a:cs typeface="+mn-cs"/>
                        </a:rPr>
                        <a:t>Contracts</a:t>
                      </a:r>
                      <a:endParaRPr lang="en-JM" sz="1800" kern="1200">
                        <a:solidFill>
                          <a:schemeClr val="tx2"/>
                        </a:solidFill>
                        <a:latin typeface="+mn-lt"/>
                        <a:ea typeface="+mn-ea"/>
                        <a:cs typeface="+mn-cs"/>
                      </a:endParaRPr>
                    </a:p>
                  </a:txBody>
                  <a:tcPr marL="68580" marR="68580" marT="0" marB="0"/>
                </a:tc>
                <a:tc>
                  <a:txBody>
                    <a:bodyPr/>
                    <a:lstStyle/>
                    <a:p>
                      <a:pPr marL="306000" indent="-306000" algn="l" defTabSz="457200" rtl="0" eaLnBrk="1" latinLnBrk="0" hangingPunct="1">
                        <a:lnSpc>
                          <a:spcPct val="107000"/>
                        </a:lnSpc>
                        <a:spcBef>
                          <a:spcPct val="20000"/>
                        </a:spcBef>
                        <a:spcAft>
                          <a:spcPts val="600"/>
                        </a:spcAft>
                        <a:buClr>
                          <a:schemeClr val="accent2"/>
                        </a:buClr>
                        <a:buSzPct val="92000"/>
                        <a:buFont typeface="Wingdings 2" panose="05020102010507070707" pitchFamily="18" charset="2"/>
                        <a:buChar char=""/>
                      </a:pPr>
                      <a:r>
                        <a:rPr lang="en-US" sz="1800" kern="1200">
                          <a:solidFill>
                            <a:schemeClr val="tx2"/>
                          </a:solidFill>
                          <a:latin typeface="+mn-lt"/>
                          <a:ea typeface="+mn-ea"/>
                          <a:cs typeface="+mn-cs"/>
                        </a:rPr>
                        <a:t>Contracts agreement between Airlines and Airport management are always subject to terms and conditions set by relevant regulations. </a:t>
                      </a:r>
                      <a:endParaRPr lang="en-JM" sz="1800" kern="1200">
                        <a:solidFill>
                          <a:schemeClr val="tx2"/>
                        </a:solidFill>
                        <a:latin typeface="+mn-lt"/>
                        <a:ea typeface="+mn-ea"/>
                        <a:cs typeface="+mn-cs"/>
                      </a:endParaRPr>
                    </a:p>
                  </a:txBody>
                  <a:tcPr marL="68580" marR="68580" marT="0" marB="0"/>
                </a:tc>
                <a:tc>
                  <a:txBody>
                    <a:bodyPr/>
                    <a:lstStyle/>
                    <a:p>
                      <a:pPr marL="306000" indent="-306000" algn="l" defTabSz="457200" rtl="0" eaLnBrk="1" latinLnBrk="0" hangingPunct="1">
                        <a:lnSpc>
                          <a:spcPct val="107000"/>
                        </a:lnSpc>
                        <a:spcBef>
                          <a:spcPct val="20000"/>
                        </a:spcBef>
                        <a:spcAft>
                          <a:spcPts val="600"/>
                        </a:spcAft>
                        <a:buClr>
                          <a:schemeClr val="accent2"/>
                        </a:buClr>
                        <a:buSzPct val="92000"/>
                        <a:buFont typeface="Wingdings 2" panose="05020102010507070707" pitchFamily="18" charset="2"/>
                        <a:buChar char=""/>
                      </a:pPr>
                      <a:r>
                        <a:rPr lang="en-US" sz="1800" kern="1200" dirty="0">
                          <a:solidFill>
                            <a:schemeClr val="tx2"/>
                          </a:solidFill>
                          <a:latin typeface="+mn-lt"/>
                          <a:ea typeface="+mn-ea"/>
                          <a:cs typeface="+mn-cs"/>
                        </a:rPr>
                        <a:t>Prioritizing the need of the passengers and other Airport users in contract agreement is very essential as the Aviation business </a:t>
                      </a:r>
                      <a:endParaRPr lang="en-JM" sz="1800" kern="1200" dirty="0">
                        <a:solidFill>
                          <a:schemeClr val="tx2"/>
                        </a:solidFill>
                        <a:latin typeface="+mn-lt"/>
                        <a:ea typeface="+mn-ea"/>
                        <a:cs typeface="+mn-cs"/>
                      </a:endParaRPr>
                    </a:p>
                  </a:txBody>
                  <a:tcPr marL="68580" marR="68580" marT="0" marB="0"/>
                </a:tc>
                <a:extLst>
                  <a:ext uri="{0D108BD9-81ED-4DB2-BD59-A6C34878D82A}">
                    <a16:rowId xmlns:a16="http://schemas.microsoft.com/office/drawing/2014/main" val="649416982"/>
                  </a:ext>
                </a:extLst>
              </a:tr>
            </a:tbl>
          </a:graphicData>
        </a:graphic>
      </p:graphicFrame>
    </p:spTree>
    <p:extLst>
      <p:ext uri="{BB962C8B-B14F-4D97-AF65-F5344CB8AC3E}">
        <p14:creationId xmlns:p14="http://schemas.microsoft.com/office/powerpoint/2010/main" val="550288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180C-A70E-FA8F-B061-21FCC3CB1F1B}"/>
              </a:ext>
            </a:extLst>
          </p:cNvPr>
          <p:cNvSpPr>
            <a:spLocks noGrp="1"/>
          </p:cNvSpPr>
          <p:nvPr>
            <p:ph type="title"/>
          </p:nvPr>
        </p:nvSpPr>
        <p:spPr/>
        <p:txBody>
          <a:bodyPr/>
          <a:lstStyle/>
          <a:p>
            <a:r>
              <a:rPr lang="en-US" dirty="0"/>
              <a:t>Challenge#4 – Airport &amp; Airlines Relationship</a:t>
            </a:r>
            <a:endParaRPr lang="en-JM"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5861" y="6350533"/>
            <a:ext cx="1686139" cy="4922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78171"/>
            <a:ext cx="1449850" cy="864589"/>
          </a:xfrm>
          <a:prstGeom prst="rect">
            <a:avLst/>
          </a:prstGeom>
        </p:spPr>
      </p:pic>
      <p:graphicFrame>
        <p:nvGraphicFramePr>
          <p:cNvPr id="8" name="Table 7">
            <a:extLst>
              <a:ext uri="{FF2B5EF4-FFF2-40B4-BE49-F238E27FC236}">
                <a16:creationId xmlns:a16="http://schemas.microsoft.com/office/drawing/2014/main" id="{99C37EBA-C739-0E52-56DF-A2B435AE6B74}"/>
              </a:ext>
            </a:extLst>
          </p:cNvPr>
          <p:cNvGraphicFramePr>
            <a:graphicFrameLocks noGrp="1"/>
          </p:cNvGraphicFramePr>
          <p:nvPr>
            <p:extLst>
              <p:ext uri="{D42A27DB-BD31-4B8C-83A1-F6EECF244321}">
                <p14:modId xmlns:p14="http://schemas.microsoft.com/office/powerpoint/2010/main" val="2988879278"/>
              </p:ext>
            </p:extLst>
          </p:nvPr>
        </p:nvGraphicFramePr>
        <p:xfrm>
          <a:off x="452848" y="1985672"/>
          <a:ext cx="11374390" cy="3867653"/>
        </p:xfrm>
        <a:graphic>
          <a:graphicData uri="http://schemas.openxmlformats.org/drawingml/2006/table">
            <a:tbl>
              <a:tblPr firstRow="1" firstCol="1" bandRow="1">
                <a:tableStyleId>{5C22544A-7EE6-4342-B048-85BDC9FD1C3A}</a:tableStyleId>
              </a:tblPr>
              <a:tblGrid>
                <a:gridCol w="771268">
                  <a:extLst>
                    <a:ext uri="{9D8B030D-6E8A-4147-A177-3AD203B41FA5}">
                      <a16:colId xmlns:a16="http://schemas.microsoft.com/office/drawing/2014/main" val="2223639174"/>
                    </a:ext>
                  </a:extLst>
                </a:gridCol>
                <a:gridCol w="1878848">
                  <a:extLst>
                    <a:ext uri="{9D8B030D-6E8A-4147-A177-3AD203B41FA5}">
                      <a16:colId xmlns:a16="http://schemas.microsoft.com/office/drawing/2014/main" val="376257992"/>
                    </a:ext>
                  </a:extLst>
                </a:gridCol>
                <a:gridCol w="4586990">
                  <a:extLst>
                    <a:ext uri="{9D8B030D-6E8A-4147-A177-3AD203B41FA5}">
                      <a16:colId xmlns:a16="http://schemas.microsoft.com/office/drawing/2014/main" val="891853668"/>
                    </a:ext>
                  </a:extLst>
                </a:gridCol>
                <a:gridCol w="4137284">
                  <a:extLst>
                    <a:ext uri="{9D8B030D-6E8A-4147-A177-3AD203B41FA5}">
                      <a16:colId xmlns:a16="http://schemas.microsoft.com/office/drawing/2014/main" val="4178399098"/>
                    </a:ext>
                  </a:extLst>
                </a:gridCol>
              </a:tblGrid>
              <a:tr h="2418964">
                <a:tc>
                  <a:txBody>
                    <a:bodyPr/>
                    <a:lstStyle/>
                    <a:p>
                      <a:pPr algn="just">
                        <a:lnSpc>
                          <a:spcPct val="107000"/>
                        </a:lnSpc>
                        <a:spcAft>
                          <a:spcPts val="800"/>
                        </a:spcAft>
                      </a:pPr>
                      <a:r>
                        <a:rPr lang="en-US" sz="1800" b="0" kern="1200" dirty="0">
                          <a:solidFill>
                            <a:schemeClr val="bg1"/>
                          </a:solidFill>
                          <a:latin typeface="+mn-lt"/>
                          <a:ea typeface="+mn-ea"/>
                          <a:cs typeface="+mn-cs"/>
                        </a:rPr>
                        <a:t>3</a:t>
                      </a:r>
                      <a:endParaRPr lang="en-JM" sz="1800" b="0" kern="1200" dirty="0">
                        <a:solidFill>
                          <a:schemeClr val="bg1"/>
                        </a:solidFill>
                        <a:latin typeface="+mn-lt"/>
                        <a:ea typeface="+mn-ea"/>
                        <a:cs typeface="+mn-cs"/>
                      </a:endParaRPr>
                    </a:p>
                  </a:txBody>
                  <a:tcPr marL="61992" marR="61992" marT="0" marB="0"/>
                </a:tc>
                <a:tc>
                  <a:txBody>
                    <a:bodyPr/>
                    <a:lstStyle/>
                    <a:p>
                      <a:pPr marL="306000" indent="-306000" algn="l" defTabSz="457200" rtl="0" eaLnBrk="1" latinLnBrk="0" hangingPunct="1">
                        <a:lnSpc>
                          <a:spcPct val="107000"/>
                        </a:lnSpc>
                        <a:spcBef>
                          <a:spcPct val="20000"/>
                        </a:spcBef>
                        <a:spcAft>
                          <a:spcPts val="600"/>
                        </a:spcAft>
                        <a:buClr>
                          <a:schemeClr val="accent2"/>
                        </a:buClr>
                        <a:buSzPct val="92000"/>
                        <a:buFont typeface="Wingdings 2" panose="05020102010507070707" pitchFamily="18" charset="2"/>
                        <a:buChar char=""/>
                      </a:pPr>
                      <a:r>
                        <a:rPr lang="en-US" sz="1800" b="0" kern="1200" dirty="0">
                          <a:solidFill>
                            <a:schemeClr val="tx2"/>
                          </a:solidFill>
                          <a:latin typeface="+mn-lt"/>
                          <a:ea typeface="+mn-ea"/>
                          <a:cs typeface="+mn-cs"/>
                        </a:rPr>
                        <a:t>Aviation policies</a:t>
                      </a:r>
                      <a:endParaRPr lang="en-JM" sz="1800" b="0" kern="1200" dirty="0">
                        <a:solidFill>
                          <a:schemeClr val="tx2"/>
                        </a:solidFill>
                        <a:latin typeface="+mn-lt"/>
                        <a:ea typeface="+mn-ea"/>
                        <a:cs typeface="+mn-cs"/>
                      </a:endParaRPr>
                    </a:p>
                  </a:txBody>
                  <a:tcPr marL="61992" marR="61992" marT="0" marB="0">
                    <a:solidFill>
                      <a:schemeClr val="bg1">
                        <a:lumMod val="85000"/>
                      </a:schemeClr>
                    </a:solidFill>
                  </a:tcPr>
                </a:tc>
                <a:tc>
                  <a:txBody>
                    <a:bodyPr/>
                    <a:lstStyle/>
                    <a:p>
                      <a:pPr marL="306000" indent="-306000" algn="l" defTabSz="457200" rtl="0" eaLnBrk="1" latinLnBrk="0" hangingPunct="1">
                        <a:lnSpc>
                          <a:spcPct val="107000"/>
                        </a:lnSpc>
                        <a:spcBef>
                          <a:spcPct val="20000"/>
                        </a:spcBef>
                        <a:spcAft>
                          <a:spcPts val="600"/>
                        </a:spcAft>
                        <a:buClr>
                          <a:schemeClr val="accent2"/>
                        </a:buClr>
                        <a:buSzPct val="92000"/>
                        <a:buFont typeface="Wingdings 2" panose="05020102010507070707" pitchFamily="18" charset="2"/>
                        <a:buChar char=""/>
                      </a:pPr>
                      <a:r>
                        <a:rPr lang="en-US" sz="1800" b="0" kern="1200" dirty="0">
                          <a:solidFill>
                            <a:schemeClr val="tx2"/>
                          </a:solidFill>
                          <a:latin typeface="+mn-lt"/>
                          <a:ea typeface="+mn-ea"/>
                          <a:cs typeface="+mn-cs"/>
                        </a:rPr>
                        <a:t>Conflicts in certain policies regulating the Airlines and the Airports may impact on the sustainability of the Aviation business.</a:t>
                      </a:r>
                      <a:endParaRPr lang="en-JM" sz="1800" b="0" kern="1200" dirty="0">
                        <a:solidFill>
                          <a:schemeClr val="tx2"/>
                        </a:solidFill>
                        <a:latin typeface="+mn-lt"/>
                        <a:ea typeface="+mn-ea"/>
                        <a:cs typeface="+mn-cs"/>
                      </a:endParaRPr>
                    </a:p>
                  </a:txBody>
                  <a:tcPr marL="61992" marR="61992" marT="0" marB="0">
                    <a:solidFill>
                      <a:schemeClr val="bg1">
                        <a:lumMod val="85000"/>
                      </a:schemeClr>
                    </a:solidFill>
                  </a:tcPr>
                </a:tc>
                <a:tc>
                  <a:txBody>
                    <a:bodyPr/>
                    <a:lstStyle/>
                    <a:p>
                      <a:pPr marL="306000" indent="-306000" algn="l" defTabSz="457200" rtl="0" eaLnBrk="1" latinLnBrk="0" hangingPunct="1">
                        <a:lnSpc>
                          <a:spcPct val="107000"/>
                        </a:lnSpc>
                        <a:spcBef>
                          <a:spcPct val="20000"/>
                        </a:spcBef>
                        <a:spcAft>
                          <a:spcPts val="600"/>
                        </a:spcAft>
                        <a:buClr>
                          <a:schemeClr val="accent2"/>
                        </a:buClr>
                        <a:buSzPct val="92000"/>
                        <a:buFont typeface="Wingdings 2" panose="05020102010507070707" pitchFamily="18" charset="2"/>
                        <a:buChar char=""/>
                      </a:pPr>
                      <a:r>
                        <a:rPr lang="en-US" sz="1800" b="0" kern="1200" dirty="0">
                          <a:solidFill>
                            <a:schemeClr val="tx2"/>
                          </a:solidFill>
                          <a:latin typeface="+mn-lt"/>
                          <a:ea typeface="+mn-ea"/>
                          <a:cs typeface="+mn-cs"/>
                        </a:rPr>
                        <a:t>There is a great need to unify the regulating policies in the Aviation business. Civil Aviation Authorities may need to ensure policies regulating Airport business does not conflict the business of the Airlines as Airport managers must have maximum control on the Airline operators.</a:t>
                      </a:r>
                      <a:endParaRPr lang="en-JM" sz="1800" b="0" kern="1200" dirty="0">
                        <a:solidFill>
                          <a:schemeClr val="tx2"/>
                        </a:solidFill>
                        <a:latin typeface="+mn-lt"/>
                        <a:ea typeface="+mn-ea"/>
                        <a:cs typeface="+mn-cs"/>
                      </a:endParaRPr>
                    </a:p>
                  </a:txBody>
                  <a:tcPr marL="61992" marR="61992" marT="0" marB="0">
                    <a:solidFill>
                      <a:schemeClr val="bg1">
                        <a:lumMod val="85000"/>
                      </a:schemeClr>
                    </a:solidFill>
                  </a:tcPr>
                </a:tc>
                <a:extLst>
                  <a:ext uri="{0D108BD9-81ED-4DB2-BD59-A6C34878D82A}">
                    <a16:rowId xmlns:a16="http://schemas.microsoft.com/office/drawing/2014/main" val="3183325"/>
                  </a:ext>
                </a:extLst>
              </a:tr>
              <a:tr h="1201686">
                <a:tc>
                  <a:txBody>
                    <a:bodyPr/>
                    <a:lstStyle/>
                    <a:p>
                      <a:pPr marL="0" algn="just" defTabSz="457200" rtl="0" eaLnBrk="1" latinLnBrk="0" hangingPunct="1">
                        <a:lnSpc>
                          <a:spcPct val="107000"/>
                        </a:lnSpc>
                        <a:spcAft>
                          <a:spcPts val="800"/>
                        </a:spcAft>
                      </a:pPr>
                      <a:r>
                        <a:rPr lang="en-US" sz="1800" b="0" kern="1200" dirty="0">
                          <a:solidFill>
                            <a:schemeClr val="bg1"/>
                          </a:solidFill>
                          <a:latin typeface="+mn-lt"/>
                          <a:ea typeface="+mn-ea"/>
                          <a:cs typeface="+mn-cs"/>
                        </a:rPr>
                        <a:t>4</a:t>
                      </a:r>
                      <a:endParaRPr lang="en-JM" sz="1800" b="0" kern="1200" dirty="0">
                        <a:solidFill>
                          <a:schemeClr val="bg1"/>
                        </a:solidFill>
                        <a:latin typeface="+mn-lt"/>
                        <a:ea typeface="+mn-ea"/>
                        <a:cs typeface="+mn-cs"/>
                      </a:endParaRPr>
                    </a:p>
                  </a:txBody>
                  <a:tcPr marL="61992" marR="61992" marT="0" marB="0"/>
                </a:tc>
                <a:tc>
                  <a:txBody>
                    <a:bodyPr/>
                    <a:lstStyle/>
                    <a:p>
                      <a:pPr marL="306000" indent="-306000" algn="l" defTabSz="457200" rtl="0" eaLnBrk="1" latinLnBrk="0" hangingPunct="1">
                        <a:lnSpc>
                          <a:spcPct val="107000"/>
                        </a:lnSpc>
                        <a:spcBef>
                          <a:spcPct val="20000"/>
                        </a:spcBef>
                        <a:spcAft>
                          <a:spcPts val="600"/>
                        </a:spcAft>
                        <a:buClr>
                          <a:schemeClr val="accent2"/>
                        </a:buClr>
                        <a:buSzPct val="92000"/>
                        <a:buFont typeface="Wingdings 2" panose="05020102010507070707" pitchFamily="18" charset="2"/>
                        <a:buChar char=""/>
                      </a:pPr>
                      <a:r>
                        <a:rPr lang="en-US" sz="1800" b="0" kern="1200" dirty="0">
                          <a:solidFill>
                            <a:schemeClr val="tx2"/>
                          </a:solidFill>
                          <a:latin typeface="+mn-lt"/>
                          <a:ea typeface="+mn-ea"/>
                          <a:cs typeface="+mn-cs"/>
                        </a:rPr>
                        <a:t>Facilitations</a:t>
                      </a:r>
                      <a:endParaRPr lang="en-JM" sz="1800" b="0" kern="1200" dirty="0">
                        <a:solidFill>
                          <a:schemeClr val="tx2"/>
                        </a:solidFill>
                        <a:latin typeface="+mn-lt"/>
                        <a:ea typeface="+mn-ea"/>
                        <a:cs typeface="+mn-cs"/>
                      </a:endParaRPr>
                    </a:p>
                  </a:txBody>
                  <a:tcPr marL="61992" marR="61992" marT="0" marB="0"/>
                </a:tc>
                <a:tc>
                  <a:txBody>
                    <a:bodyPr/>
                    <a:lstStyle/>
                    <a:p>
                      <a:pPr marL="306000" indent="-306000" algn="l" defTabSz="457200" rtl="0" eaLnBrk="1" latinLnBrk="0" hangingPunct="1">
                        <a:lnSpc>
                          <a:spcPct val="107000"/>
                        </a:lnSpc>
                        <a:spcBef>
                          <a:spcPct val="20000"/>
                        </a:spcBef>
                        <a:spcAft>
                          <a:spcPts val="600"/>
                        </a:spcAft>
                        <a:buClr>
                          <a:schemeClr val="accent2"/>
                        </a:buClr>
                        <a:buSzPct val="92000"/>
                        <a:buFont typeface="Wingdings 2" panose="05020102010507070707" pitchFamily="18" charset="2"/>
                        <a:buChar char=""/>
                      </a:pPr>
                      <a:r>
                        <a:rPr lang="en-US" sz="1800" b="0" kern="1200" dirty="0">
                          <a:solidFill>
                            <a:schemeClr val="tx2"/>
                          </a:solidFill>
                          <a:latin typeface="+mn-lt"/>
                          <a:ea typeface="+mn-ea"/>
                          <a:cs typeface="+mn-cs"/>
                        </a:rPr>
                        <a:t>Airport facilitation is the responsibility of the Airport management as this tends towards creating a favorable customer experience. Airlines sometimes want to provide theses service by way of lounges.</a:t>
                      </a:r>
                      <a:endParaRPr lang="en-JM" sz="1800" b="0" kern="1200" dirty="0">
                        <a:solidFill>
                          <a:schemeClr val="tx2"/>
                        </a:solidFill>
                        <a:latin typeface="+mn-lt"/>
                        <a:ea typeface="+mn-ea"/>
                        <a:cs typeface="+mn-cs"/>
                      </a:endParaRPr>
                    </a:p>
                  </a:txBody>
                  <a:tcPr marL="61992" marR="61992" marT="0" marB="0"/>
                </a:tc>
                <a:tc>
                  <a:txBody>
                    <a:bodyPr/>
                    <a:lstStyle/>
                    <a:p>
                      <a:pPr marL="306000" indent="-306000" algn="l" defTabSz="457200" rtl="0" eaLnBrk="1" latinLnBrk="0" hangingPunct="1">
                        <a:lnSpc>
                          <a:spcPct val="107000"/>
                        </a:lnSpc>
                        <a:spcBef>
                          <a:spcPct val="20000"/>
                        </a:spcBef>
                        <a:spcAft>
                          <a:spcPts val="600"/>
                        </a:spcAft>
                        <a:buClr>
                          <a:schemeClr val="accent2"/>
                        </a:buClr>
                        <a:buSzPct val="92000"/>
                        <a:buFont typeface="Wingdings 2" panose="05020102010507070707" pitchFamily="18" charset="2"/>
                        <a:buChar char=""/>
                      </a:pPr>
                      <a:r>
                        <a:rPr lang="en-US" sz="1800" b="0" kern="1200" dirty="0">
                          <a:solidFill>
                            <a:schemeClr val="tx2"/>
                          </a:solidFill>
                          <a:latin typeface="+mn-lt"/>
                          <a:ea typeface="+mn-ea"/>
                          <a:cs typeface="+mn-cs"/>
                        </a:rPr>
                        <a:t>The Airport managers must rise up to the task of ensuring efficiency in airport users satisfaction.</a:t>
                      </a:r>
                      <a:endParaRPr lang="en-JM" sz="1800" b="0" kern="1200" dirty="0">
                        <a:solidFill>
                          <a:schemeClr val="tx2"/>
                        </a:solidFill>
                        <a:latin typeface="+mn-lt"/>
                        <a:ea typeface="+mn-ea"/>
                        <a:cs typeface="+mn-cs"/>
                      </a:endParaRPr>
                    </a:p>
                  </a:txBody>
                  <a:tcPr marL="61992" marR="61992" marT="0" marB="0"/>
                </a:tc>
                <a:extLst>
                  <a:ext uri="{0D108BD9-81ED-4DB2-BD59-A6C34878D82A}">
                    <a16:rowId xmlns:a16="http://schemas.microsoft.com/office/drawing/2014/main" val="750217770"/>
                  </a:ext>
                </a:extLst>
              </a:tr>
            </a:tbl>
          </a:graphicData>
        </a:graphic>
      </p:graphicFrame>
    </p:spTree>
    <p:extLst>
      <p:ext uri="{BB962C8B-B14F-4D97-AF65-F5344CB8AC3E}">
        <p14:creationId xmlns:p14="http://schemas.microsoft.com/office/powerpoint/2010/main" val="1909577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AB7BE-1E3B-E199-4790-6C818E895266}"/>
              </a:ext>
            </a:extLst>
          </p:cNvPr>
          <p:cNvSpPr>
            <a:spLocks noGrp="1"/>
          </p:cNvSpPr>
          <p:nvPr>
            <p:ph type="title"/>
          </p:nvPr>
        </p:nvSpPr>
        <p:spPr/>
        <p:txBody>
          <a:bodyPr/>
          <a:lstStyle/>
          <a:p>
            <a:r>
              <a:rPr lang="en-US" dirty="0"/>
              <a:t>Challenge#5 - technology</a:t>
            </a:r>
            <a:endParaRPr lang="en-JM" dirty="0"/>
          </a:p>
        </p:txBody>
      </p:sp>
      <p:sp>
        <p:nvSpPr>
          <p:cNvPr id="3" name="Content Placeholder 2">
            <a:extLst>
              <a:ext uri="{FF2B5EF4-FFF2-40B4-BE49-F238E27FC236}">
                <a16:creationId xmlns:a16="http://schemas.microsoft.com/office/drawing/2014/main" id="{144C04EB-B025-3261-8FA3-63925A7FF582}"/>
              </a:ext>
            </a:extLst>
          </p:cNvPr>
          <p:cNvSpPr>
            <a:spLocks noGrp="1"/>
          </p:cNvSpPr>
          <p:nvPr>
            <p:ph idx="1"/>
          </p:nvPr>
        </p:nvSpPr>
        <p:spPr>
          <a:xfrm>
            <a:off x="581193" y="1922503"/>
            <a:ext cx="11029615" cy="4737377"/>
          </a:xfrm>
        </p:spPr>
        <p:txBody>
          <a:bodyPr>
            <a:normAutofit/>
          </a:bodyPr>
          <a:lstStyle/>
          <a:p>
            <a:r>
              <a:rPr lang="en-US" sz="1600" dirty="0"/>
              <a:t>Increases in weather extremes will require more precise fleet and schedule planning by airlines and technical performance by Air Navigation Services Providers (ANSPs).</a:t>
            </a:r>
          </a:p>
          <a:p>
            <a:r>
              <a:rPr lang="en-US" sz="1600" dirty="0"/>
              <a:t>Increased dust and heat from global warming will affect aircraft engine performance, requiring design and material changes. In addition, alternative fuel technology is critical to achieving net zero emissions. </a:t>
            </a:r>
          </a:p>
          <a:p>
            <a:r>
              <a:rPr lang="en-US" sz="1600" dirty="0"/>
              <a:t>Airport and Aircraft cooling systems will require technical innovation to cope with new heat extremes, for employee and passenger comfort and safety. </a:t>
            </a:r>
          </a:p>
          <a:p>
            <a:r>
              <a:rPr lang="en-US" sz="1600" dirty="0"/>
              <a:t>Rising temperatures will generally reduce airframe lift, requiring that aircraft engines and surfaces will require redesign. Without changes, payloads (passengers or cargo) will have to be reduced. </a:t>
            </a:r>
          </a:p>
          <a:p>
            <a:r>
              <a:rPr lang="en-US" sz="1600" dirty="0"/>
              <a:t>Passenger Experience: Smoothing and speeding the airport/airline experience by reducing personal physical contact and pausing/queuing will require improved technology design and performance  </a:t>
            </a:r>
          </a:p>
          <a:p>
            <a:pPr marL="0" indent="0">
              <a:buNone/>
            </a:pPr>
            <a:endParaRPr lang="en-US" sz="1600" dirty="0"/>
          </a:p>
          <a:p>
            <a:pPr marL="0" indent="0">
              <a:buNone/>
            </a:pPr>
            <a:r>
              <a:rPr lang="en-US" u="sng" dirty="0">
                <a:hlinkClick r:id="rId3"/>
              </a:rPr>
              <a:t>https://www.icao.int/environmental-protection/Documents/Factsheet%20Business%20and%20Economics%20Final.pdf</a:t>
            </a:r>
            <a:endParaRPr lang="en-US" dirty="0"/>
          </a:p>
          <a:p>
            <a:pPr marL="0" indent="0">
              <a:buNone/>
            </a:pPr>
            <a:endParaRPr lang="en-US" sz="16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5861" y="6365773"/>
            <a:ext cx="1686139" cy="49222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993411"/>
            <a:ext cx="1449850" cy="864589"/>
          </a:xfrm>
          <a:prstGeom prst="rect">
            <a:avLst/>
          </a:prstGeom>
        </p:spPr>
      </p:pic>
    </p:spTree>
    <p:extLst>
      <p:ext uri="{BB962C8B-B14F-4D97-AF65-F5344CB8AC3E}">
        <p14:creationId xmlns:p14="http://schemas.microsoft.com/office/powerpoint/2010/main" val="196692002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1995</TotalTime>
  <Words>1479</Words>
  <Application>Microsoft Office PowerPoint</Application>
  <PresentationFormat>Widescreen</PresentationFormat>
  <Paragraphs>152</Paragraphs>
  <Slides>11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 Antiqua</vt:lpstr>
      <vt:lpstr>Calibri</vt:lpstr>
      <vt:lpstr>Gill Sans MT</vt:lpstr>
      <vt:lpstr>Wingdings 2</vt:lpstr>
      <vt:lpstr>Dividend</vt:lpstr>
      <vt:lpstr>AMPAP – Airport Operations, safety, and security</vt:lpstr>
      <vt:lpstr>Challenge#1 - environment</vt:lpstr>
      <vt:lpstr>Challenge#2 – Airport facilities (infrastructure)</vt:lpstr>
      <vt:lpstr>Challenge#2 – Airport facilities (infrastructure)</vt:lpstr>
      <vt:lpstr>Challenge#3 – Passenger experience revolution</vt:lpstr>
      <vt:lpstr>Challenge#3 – Passenger experience revolution</vt:lpstr>
      <vt:lpstr>Challenge#4 – Airport &amp; Airlines Relationship</vt:lpstr>
      <vt:lpstr>Challenge#4 – Airport &amp; Airlines Relationship</vt:lpstr>
      <vt:lpstr>Challenge#5 - technology</vt:lpstr>
      <vt:lpstr>Challenge#5 – technology The Evolution of Airports - A FLIGHT PATH TO 2050</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AMPAP – Airport Operations, safety, and security</dc:title>
  <dc:creator>Kathryn Prendergast</dc:creator>
  <cp:lastModifiedBy>John Italume</cp:lastModifiedBy>
  <cp:revision>12</cp:revision>
  <dcterms:created xsi:type="dcterms:W3CDTF">2023-07-24T13:31:19Z</dcterms:created>
  <dcterms:modified xsi:type="dcterms:W3CDTF">2024-09-07T22:55:44Z</dcterms:modified>
</cp:coreProperties>
</file>