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58" r:id="rId6"/>
    <p:sldId id="259" r:id="rId7"/>
    <p:sldId id="261" r:id="rId8"/>
    <p:sldId id="260" r:id="rId9"/>
    <p:sldId id="267" r:id="rId10"/>
    <p:sldId id="268"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162C7C-43F7-4BE0-A195-F5D17A80B9A3}" type="datetimeFigureOut">
              <a:rPr lang="en-NG" smtClean="0"/>
              <a:t>08/09/2024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2B8FF0D5-65F5-49B7-B823-666EDD108206}" type="slidenum">
              <a:rPr lang="en-NG" smtClean="0"/>
              <a:t>‹#›</a:t>
            </a:fld>
            <a:endParaRPr lang="en-NG"/>
          </a:p>
        </p:txBody>
      </p:sp>
    </p:spTree>
    <p:extLst>
      <p:ext uri="{BB962C8B-B14F-4D97-AF65-F5344CB8AC3E}">
        <p14:creationId xmlns:p14="http://schemas.microsoft.com/office/powerpoint/2010/main" val="236418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62C7C-43F7-4BE0-A195-F5D17A80B9A3}" type="datetimeFigureOut">
              <a:rPr lang="en-NG" smtClean="0"/>
              <a:t>08/09/2024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2B8FF0D5-65F5-49B7-B823-666EDD108206}" type="slidenum">
              <a:rPr lang="en-NG" smtClean="0"/>
              <a:t>‹#›</a:t>
            </a:fld>
            <a:endParaRPr lang="en-NG"/>
          </a:p>
        </p:txBody>
      </p:sp>
    </p:spTree>
    <p:extLst>
      <p:ext uri="{BB962C8B-B14F-4D97-AF65-F5344CB8AC3E}">
        <p14:creationId xmlns:p14="http://schemas.microsoft.com/office/powerpoint/2010/main" val="88878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62C7C-43F7-4BE0-A195-F5D17A80B9A3}" type="datetimeFigureOut">
              <a:rPr lang="en-NG" smtClean="0"/>
              <a:t>08/09/2024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2B8FF0D5-65F5-49B7-B823-666EDD108206}" type="slidenum">
              <a:rPr lang="en-NG" smtClean="0"/>
              <a:t>‹#›</a:t>
            </a:fld>
            <a:endParaRPr lang="en-N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8061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62C7C-43F7-4BE0-A195-F5D17A80B9A3}" type="datetimeFigureOut">
              <a:rPr lang="en-NG" smtClean="0"/>
              <a:t>08/09/2024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2B8FF0D5-65F5-49B7-B823-666EDD108206}" type="slidenum">
              <a:rPr lang="en-NG" smtClean="0"/>
              <a:t>‹#›</a:t>
            </a:fld>
            <a:endParaRPr lang="en-NG"/>
          </a:p>
        </p:txBody>
      </p:sp>
    </p:spTree>
    <p:extLst>
      <p:ext uri="{BB962C8B-B14F-4D97-AF65-F5344CB8AC3E}">
        <p14:creationId xmlns:p14="http://schemas.microsoft.com/office/powerpoint/2010/main" val="2111518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62C7C-43F7-4BE0-A195-F5D17A80B9A3}" type="datetimeFigureOut">
              <a:rPr lang="en-NG" smtClean="0"/>
              <a:t>08/09/2024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2B8FF0D5-65F5-49B7-B823-666EDD108206}" type="slidenum">
              <a:rPr lang="en-NG" smtClean="0"/>
              <a:t>‹#›</a:t>
            </a:fld>
            <a:endParaRPr lang="en-N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0884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62C7C-43F7-4BE0-A195-F5D17A80B9A3}" type="datetimeFigureOut">
              <a:rPr lang="en-NG" smtClean="0"/>
              <a:t>08/09/2024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2B8FF0D5-65F5-49B7-B823-666EDD108206}" type="slidenum">
              <a:rPr lang="en-NG" smtClean="0"/>
              <a:t>‹#›</a:t>
            </a:fld>
            <a:endParaRPr lang="en-NG"/>
          </a:p>
        </p:txBody>
      </p:sp>
    </p:spTree>
    <p:extLst>
      <p:ext uri="{BB962C8B-B14F-4D97-AF65-F5344CB8AC3E}">
        <p14:creationId xmlns:p14="http://schemas.microsoft.com/office/powerpoint/2010/main" val="4073708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62C7C-43F7-4BE0-A195-F5D17A80B9A3}" type="datetimeFigureOut">
              <a:rPr lang="en-NG" smtClean="0"/>
              <a:t>08/09/2024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2B8FF0D5-65F5-49B7-B823-666EDD108206}" type="slidenum">
              <a:rPr lang="en-NG" smtClean="0"/>
              <a:t>‹#›</a:t>
            </a:fld>
            <a:endParaRPr lang="en-NG"/>
          </a:p>
        </p:txBody>
      </p:sp>
    </p:spTree>
    <p:extLst>
      <p:ext uri="{BB962C8B-B14F-4D97-AF65-F5344CB8AC3E}">
        <p14:creationId xmlns:p14="http://schemas.microsoft.com/office/powerpoint/2010/main" val="881355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62C7C-43F7-4BE0-A195-F5D17A80B9A3}" type="datetimeFigureOut">
              <a:rPr lang="en-NG" smtClean="0"/>
              <a:t>08/09/2024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2B8FF0D5-65F5-49B7-B823-666EDD108206}" type="slidenum">
              <a:rPr lang="en-NG" smtClean="0"/>
              <a:t>‹#›</a:t>
            </a:fld>
            <a:endParaRPr lang="en-NG"/>
          </a:p>
        </p:txBody>
      </p:sp>
    </p:spTree>
    <p:extLst>
      <p:ext uri="{BB962C8B-B14F-4D97-AF65-F5344CB8AC3E}">
        <p14:creationId xmlns:p14="http://schemas.microsoft.com/office/powerpoint/2010/main" val="1617544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62C7C-43F7-4BE0-A195-F5D17A80B9A3}" type="datetimeFigureOut">
              <a:rPr lang="en-NG" smtClean="0"/>
              <a:t>08/09/2024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2B8FF0D5-65F5-49B7-B823-666EDD108206}" type="slidenum">
              <a:rPr lang="en-NG" smtClean="0"/>
              <a:t>‹#›</a:t>
            </a:fld>
            <a:endParaRPr lang="en-NG"/>
          </a:p>
        </p:txBody>
      </p:sp>
    </p:spTree>
    <p:extLst>
      <p:ext uri="{BB962C8B-B14F-4D97-AF65-F5344CB8AC3E}">
        <p14:creationId xmlns:p14="http://schemas.microsoft.com/office/powerpoint/2010/main" val="94349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62C7C-43F7-4BE0-A195-F5D17A80B9A3}" type="datetimeFigureOut">
              <a:rPr lang="en-NG" smtClean="0"/>
              <a:t>08/09/2024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2B8FF0D5-65F5-49B7-B823-666EDD108206}" type="slidenum">
              <a:rPr lang="en-NG" smtClean="0"/>
              <a:t>‹#›</a:t>
            </a:fld>
            <a:endParaRPr lang="en-NG"/>
          </a:p>
        </p:txBody>
      </p:sp>
    </p:spTree>
    <p:extLst>
      <p:ext uri="{BB962C8B-B14F-4D97-AF65-F5344CB8AC3E}">
        <p14:creationId xmlns:p14="http://schemas.microsoft.com/office/powerpoint/2010/main" val="2012274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162C7C-43F7-4BE0-A195-F5D17A80B9A3}" type="datetimeFigureOut">
              <a:rPr lang="en-NG" smtClean="0"/>
              <a:t>08/09/2024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2B8FF0D5-65F5-49B7-B823-666EDD108206}" type="slidenum">
              <a:rPr lang="en-NG" smtClean="0"/>
              <a:t>‹#›</a:t>
            </a:fld>
            <a:endParaRPr lang="en-NG"/>
          </a:p>
        </p:txBody>
      </p:sp>
    </p:spTree>
    <p:extLst>
      <p:ext uri="{BB962C8B-B14F-4D97-AF65-F5344CB8AC3E}">
        <p14:creationId xmlns:p14="http://schemas.microsoft.com/office/powerpoint/2010/main" val="45332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162C7C-43F7-4BE0-A195-F5D17A80B9A3}" type="datetimeFigureOut">
              <a:rPr lang="en-NG" smtClean="0"/>
              <a:t>08/09/2024</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2B8FF0D5-65F5-49B7-B823-666EDD108206}" type="slidenum">
              <a:rPr lang="en-NG" smtClean="0"/>
              <a:t>‹#›</a:t>
            </a:fld>
            <a:endParaRPr lang="en-NG"/>
          </a:p>
        </p:txBody>
      </p:sp>
    </p:spTree>
    <p:extLst>
      <p:ext uri="{BB962C8B-B14F-4D97-AF65-F5344CB8AC3E}">
        <p14:creationId xmlns:p14="http://schemas.microsoft.com/office/powerpoint/2010/main" val="2627443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162C7C-43F7-4BE0-A195-F5D17A80B9A3}" type="datetimeFigureOut">
              <a:rPr lang="en-NG" smtClean="0"/>
              <a:t>08/09/2024</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2B8FF0D5-65F5-49B7-B823-666EDD108206}" type="slidenum">
              <a:rPr lang="en-NG" smtClean="0"/>
              <a:t>‹#›</a:t>
            </a:fld>
            <a:endParaRPr lang="en-NG"/>
          </a:p>
        </p:txBody>
      </p:sp>
    </p:spTree>
    <p:extLst>
      <p:ext uri="{BB962C8B-B14F-4D97-AF65-F5344CB8AC3E}">
        <p14:creationId xmlns:p14="http://schemas.microsoft.com/office/powerpoint/2010/main" val="406869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62C7C-43F7-4BE0-A195-F5D17A80B9A3}" type="datetimeFigureOut">
              <a:rPr lang="en-NG" smtClean="0"/>
              <a:t>08/09/2024</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2B8FF0D5-65F5-49B7-B823-666EDD108206}" type="slidenum">
              <a:rPr lang="en-NG" smtClean="0"/>
              <a:t>‹#›</a:t>
            </a:fld>
            <a:endParaRPr lang="en-NG"/>
          </a:p>
        </p:txBody>
      </p:sp>
    </p:spTree>
    <p:extLst>
      <p:ext uri="{BB962C8B-B14F-4D97-AF65-F5344CB8AC3E}">
        <p14:creationId xmlns:p14="http://schemas.microsoft.com/office/powerpoint/2010/main" val="1249799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162C7C-43F7-4BE0-A195-F5D17A80B9A3}" type="datetimeFigureOut">
              <a:rPr lang="en-NG" smtClean="0"/>
              <a:t>08/09/2024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2B8FF0D5-65F5-49B7-B823-666EDD108206}" type="slidenum">
              <a:rPr lang="en-NG" smtClean="0"/>
              <a:t>‹#›</a:t>
            </a:fld>
            <a:endParaRPr lang="en-NG"/>
          </a:p>
        </p:txBody>
      </p:sp>
    </p:spTree>
    <p:extLst>
      <p:ext uri="{BB962C8B-B14F-4D97-AF65-F5344CB8AC3E}">
        <p14:creationId xmlns:p14="http://schemas.microsoft.com/office/powerpoint/2010/main" val="230320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162C7C-43F7-4BE0-A195-F5D17A80B9A3}" type="datetimeFigureOut">
              <a:rPr lang="en-NG" smtClean="0"/>
              <a:t>08/09/2024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2B8FF0D5-65F5-49B7-B823-666EDD108206}" type="slidenum">
              <a:rPr lang="en-NG" smtClean="0"/>
              <a:t>‹#›</a:t>
            </a:fld>
            <a:endParaRPr lang="en-NG"/>
          </a:p>
        </p:txBody>
      </p:sp>
    </p:spTree>
    <p:extLst>
      <p:ext uri="{BB962C8B-B14F-4D97-AF65-F5344CB8AC3E}">
        <p14:creationId xmlns:p14="http://schemas.microsoft.com/office/powerpoint/2010/main" val="376978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162C7C-43F7-4BE0-A195-F5D17A80B9A3}" type="datetimeFigureOut">
              <a:rPr lang="en-NG" smtClean="0"/>
              <a:t>08/09/2024</a:t>
            </a:fld>
            <a:endParaRPr lang="en-N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8FF0D5-65F5-49B7-B823-666EDD108206}" type="slidenum">
              <a:rPr lang="en-NG" smtClean="0"/>
              <a:t>‹#›</a:t>
            </a:fld>
            <a:endParaRPr lang="en-NG"/>
          </a:p>
        </p:txBody>
      </p:sp>
    </p:spTree>
    <p:extLst>
      <p:ext uri="{BB962C8B-B14F-4D97-AF65-F5344CB8AC3E}">
        <p14:creationId xmlns:p14="http://schemas.microsoft.com/office/powerpoint/2010/main" val="8709935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7067-6C99-FD6D-765F-A6C4998A3420}"/>
              </a:ext>
            </a:extLst>
          </p:cNvPr>
          <p:cNvSpPr>
            <a:spLocks noGrp="1"/>
          </p:cNvSpPr>
          <p:nvPr>
            <p:ph type="ctrTitle"/>
          </p:nvPr>
        </p:nvSpPr>
        <p:spPr/>
        <p:txBody>
          <a:bodyPr>
            <a:normAutofit fontScale="90000"/>
          </a:bodyPr>
          <a:lstStyle/>
          <a:p>
            <a:r>
              <a:rPr lang="en-US" dirty="0"/>
              <a:t>STRATEGIC PLAN FOR THE AIRPORT BUSINESS IN NIGERIA</a:t>
            </a:r>
            <a:endParaRPr lang="en-NG" dirty="0"/>
          </a:p>
        </p:txBody>
      </p:sp>
      <p:sp>
        <p:nvSpPr>
          <p:cNvPr id="3" name="Subtitle 2">
            <a:extLst>
              <a:ext uri="{FF2B5EF4-FFF2-40B4-BE49-F238E27FC236}">
                <a16:creationId xmlns:a16="http://schemas.microsoft.com/office/drawing/2014/main" id="{8CEE399B-5DEE-05D0-EFF0-FEDD18CCA3A1}"/>
              </a:ext>
            </a:extLst>
          </p:cNvPr>
          <p:cNvSpPr>
            <a:spLocks noGrp="1"/>
          </p:cNvSpPr>
          <p:nvPr>
            <p:ph type="subTitle" idx="1"/>
          </p:nvPr>
        </p:nvSpPr>
        <p:spPr/>
        <p:txBody>
          <a:bodyPr/>
          <a:lstStyle/>
          <a:p>
            <a:r>
              <a:rPr lang="en-US" dirty="0"/>
              <a:t>PREPARED BY: JOHN ITALUME</a:t>
            </a:r>
            <a:endParaRPr lang="en-NG" dirty="0"/>
          </a:p>
        </p:txBody>
      </p:sp>
    </p:spTree>
    <p:extLst>
      <p:ext uri="{BB962C8B-B14F-4D97-AF65-F5344CB8AC3E}">
        <p14:creationId xmlns:p14="http://schemas.microsoft.com/office/powerpoint/2010/main" val="933191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B78F-FCD1-02E7-E9DE-A251FCF300FE}"/>
              </a:ext>
            </a:extLst>
          </p:cNvPr>
          <p:cNvSpPr>
            <a:spLocks noGrp="1"/>
          </p:cNvSpPr>
          <p:nvPr>
            <p:ph type="title"/>
          </p:nvPr>
        </p:nvSpPr>
        <p:spPr/>
        <p:txBody>
          <a:bodyPr/>
          <a:lstStyle/>
          <a:p>
            <a:r>
              <a:rPr lang="en-US" dirty="0"/>
              <a:t>Strategic thrust cont..</a:t>
            </a:r>
            <a:endParaRPr lang="en-NG" dirty="0"/>
          </a:p>
        </p:txBody>
      </p:sp>
      <p:sp>
        <p:nvSpPr>
          <p:cNvPr id="3" name="Content Placeholder 2">
            <a:extLst>
              <a:ext uri="{FF2B5EF4-FFF2-40B4-BE49-F238E27FC236}">
                <a16:creationId xmlns:a16="http://schemas.microsoft.com/office/drawing/2014/main" id="{26119721-CB36-45AD-FB41-C9D4A025352E}"/>
              </a:ext>
            </a:extLst>
          </p:cNvPr>
          <p:cNvSpPr>
            <a:spLocks noGrp="1"/>
          </p:cNvSpPr>
          <p:nvPr>
            <p:ph idx="1"/>
          </p:nvPr>
        </p:nvSpPr>
        <p:spPr/>
        <p:txBody>
          <a:bodyPr>
            <a:normAutofit fontScale="85000" lnSpcReduction="20000"/>
          </a:bodyPr>
          <a:lstStyle/>
          <a:p>
            <a:pPr marL="0" lvl="0" indent="0" algn="jus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A new approach to airport operations and customer service.</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Reorganise the airport operations division to focus on service delivery and effective stakeholder relationship management.</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Enrol the Airport in Airports Council International’s Airport Service Quality (ASQ).</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A new Approach to infrastructure investment and management </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Introduce a proactive (preventive) maintenance system for all infrastructure, facilities and equipment.</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Attract Private Public Partnership in infrastructural development.</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A complete overhaul of the Authority’s financial management.</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Comprehensive review of the Airport tariff structure with a view to increasing tariffs where applicable and establishing a clear tariff review regime for the future</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Tighten credit terms by implementing an aggressive credit policy.</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Set and pursue stretching commercial revenue targets and identify and exploit new revenue sources with the aim of continuously growing the non aeronautical revenue contribution in line with global trends in the airport business.</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NG" dirty="0"/>
          </a:p>
        </p:txBody>
      </p:sp>
    </p:spTree>
    <p:extLst>
      <p:ext uri="{BB962C8B-B14F-4D97-AF65-F5344CB8AC3E}">
        <p14:creationId xmlns:p14="http://schemas.microsoft.com/office/powerpoint/2010/main" val="125659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29F3-620B-588A-CB85-94C3617CB9C4}"/>
              </a:ext>
            </a:extLst>
          </p:cNvPr>
          <p:cNvSpPr>
            <a:spLocks noGrp="1"/>
          </p:cNvSpPr>
          <p:nvPr>
            <p:ph type="title"/>
          </p:nvPr>
        </p:nvSpPr>
        <p:spPr/>
        <p:txBody>
          <a:bodyPr>
            <a:normAutofit fontScale="90000"/>
          </a:bodyPr>
          <a:lstStyle/>
          <a:p>
            <a:r>
              <a:rPr lang="en-US" sz="2800" dirty="0">
                <a:effectLst/>
                <a:latin typeface="Book Antiqua" panose="02040602050305030304" pitchFamily="18" charset="0"/>
                <a:ea typeface="Calibri" panose="020F0502020204030204" pitchFamily="34" charset="0"/>
                <a:cs typeface="Times New Roman" panose="02020603050405020304" pitchFamily="18" charset="0"/>
              </a:rPr>
              <a:t>RECOVERY PROCESS FROM THE PANDEMIC ERA</a:t>
            </a:r>
            <a:br>
              <a:rPr lang="en-NG" sz="1800" dirty="0">
                <a:effectLst/>
                <a:latin typeface="Calibri" panose="020F0502020204030204" pitchFamily="34" charset="0"/>
                <a:ea typeface="Calibri" panose="020F0502020204030204" pitchFamily="34" charset="0"/>
                <a:cs typeface="Times New Roman" panose="02020603050405020304" pitchFamily="18" charset="0"/>
              </a:rPr>
            </a:br>
            <a:endParaRPr lang="en-NG" dirty="0"/>
          </a:p>
        </p:txBody>
      </p:sp>
      <p:sp>
        <p:nvSpPr>
          <p:cNvPr id="3" name="Content Placeholder 2">
            <a:extLst>
              <a:ext uri="{FF2B5EF4-FFF2-40B4-BE49-F238E27FC236}">
                <a16:creationId xmlns:a16="http://schemas.microsoft.com/office/drawing/2014/main" id="{66089500-59A9-E06A-6201-227C03CB3856}"/>
              </a:ext>
            </a:extLst>
          </p:cNvPr>
          <p:cNvSpPr>
            <a:spLocks noGrp="1"/>
          </p:cNvSpPr>
          <p:nvPr>
            <p:ph idx="1"/>
          </p:nvPr>
        </p:nvSpPr>
        <p:spPr/>
        <p:txBody>
          <a:bodyPr>
            <a:normAutofit fontScale="77500" lnSpcReduction="20000"/>
          </a:bodyPr>
          <a:lstStyle/>
          <a:p>
            <a:pPr algn="just">
              <a:lnSpc>
                <a:spcPct val="150000"/>
              </a:lnSpc>
              <a:spcAft>
                <a:spcPts val="800"/>
              </a:spcAft>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The COVID 19 in Nigeria affected the Aviation sector in the same manner it was felt globally. The Airports in the country were shut-down and this made us loose about 90 percent of our revenue. That period was the worst season of the Airport business in Nigeria as it had never been experienced in the history of Aviation business in Nigeria. The path of recovery for us in Nigeria was as follows:</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Government Intervention fund to offset our liability.</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Loans from government and private </a:t>
            </a:r>
            <a:r>
              <a:rPr lang="en-US" sz="1800" dirty="0" err="1">
                <a:effectLst/>
                <a:latin typeface="Book Antiqua" panose="02040602050305030304" pitchFamily="18" charset="0"/>
                <a:ea typeface="Calibri" panose="020F0502020204030204" pitchFamily="34" charset="0"/>
                <a:cs typeface="Times New Roman" panose="02020603050405020304" pitchFamily="18" charset="0"/>
              </a:rPr>
              <a:t>coporations</a:t>
            </a:r>
            <a:r>
              <a:rPr lang="en-US" sz="1800" dirty="0">
                <a:effectLst/>
                <a:latin typeface="Book Antiqua" panose="02040602050305030304" pitchFamily="18" charset="0"/>
                <a:ea typeface="Calibri" panose="020F0502020204030204" pitchFamily="34" charset="0"/>
                <a:cs typeface="Times New Roman" panose="02020603050405020304" pitchFamily="18" charset="0"/>
              </a:rPr>
              <a:t>.</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Payment plans were discussed with some of our major creditors especially our electricity providers.</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Discounts were discussed with some of our suppliers</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Reliefs were granted to our Airlines and concessionaires for rent</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Expenses were cut-down and only major expenditures were given attention.</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NG" dirty="0"/>
          </a:p>
        </p:txBody>
      </p:sp>
    </p:spTree>
    <p:extLst>
      <p:ext uri="{BB962C8B-B14F-4D97-AF65-F5344CB8AC3E}">
        <p14:creationId xmlns:p14="http://schemas.microsoft.com/office/powerpoint/2010/main" val="1600215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F660D-2045-2742-D1C7-6A5ED77E1172}"/>
              </a:ext>
            </a:extLst>
          </p:cNvPr>
          <p:cNvSpPr>
            <a:spLocks noGrp="1"/>
          </p:cNvSpPr>
          <p:nvPr>
            <p:ph type="title"/>
          </p:nvPr>
        </p:nvSpPr>
        <p:spPr/>
        <p:txBody>
          <a:bodyPr/>
          <a:lstStyle/>
          <a:p>
            <a:r>
              <a:rPr lang="en-US" dirty="0"/>
              <a:t>CONCLUTION</a:t>
            </a:r>
            <a:endParaRPr lang="en-NG" dirty="0"/>
          </a:p>
        </p:txBody>
      </p:sp>
      <p:sp>
        <p:nvSpPr>
          <p:cNvPr id="3" name="Content Placeholder 2">
            <a:extLst>
              <a:ext uri="{FF2B5EF4-FFF2-40B4-BE49-F238E27FC236}">
                <a16:creationId xmlns:a16="http://schemas.microsoft.com/office/drawing/2014/main" id="{92234096-9FB8-8B97-554D-E98D95200078}"/>
              </a:ext>
            </a:extLst>
          </p:cNvPr>
          <p:cNvSpPr>
            <a:spLocks noGrp="1"/>
          </p:cNvSpPr>
          <p:nvPr>
            <p:ph idx="1"/>
          </p:nvPr>
        </p:nvSpPr>
        <p:spPr/>
        <p:txBody>
          <a:bodyPr/>
          <a:lstStyle/>
          <a:p>
            <a:pPr marL="0" indent="0">
              <a:buNone/>
            </a:pPr>
            <a:r>
              <a:rPr lang="en-US" dirty="0"/>
              <a:t>Our strategic plans are limited to the nature of our business and the economic environment we operate. The Airport business is also being influenced by the government in terms of capital projects and policies.</a:t>
            </a:r>
          </a:p>
          <a:p>
            <a:pPr marL="0" indent="0">
              <a:buNone/>
            </a:pPr>
            <a:r>
              <a:rPr lang="en-US" dirty="0"/>
              <a:t>Our aim is to ensure a boost in our retail business and also endeavor to make more Airlines come into the country.</a:t>
            </a:r>
            <a:endParaRPr lang="en-NG" dirty="0"/>
          </a:p>
        </p:txBody>
      </p:sp>
    </p:spTree>
    <p:extLst>
      <p:ext uri="{BB962C8B-B14F-4D97-AF65-F5344CB8AC3E}">
        <p14:creationId xmlns:p14="http://schemas.microsoft.com/office/powerpoint/2010/main" val="3552528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D678-2E4D-5DBF-B62C-799FDFD2C9BE}"/>
              </a:ext>
            </a:extLst>
          </p:cNvPr>
          <p:cNvSpPr>
            <a:spLocks noGrp="1"/>
          </p:cNvSpPr>
          <p:nvPr>
            <p:ph type="title"/>
          </p:nvPr>
        </p:nvSpPr>
        <p:spPr/>
        <p:txBody>
          <a:bodyPr/>
          <a:lstStyle/>
          <a:p>
            <a:endParaRPr lang="en-NG" dirty="0"/>
          </a:p>
        </p:txBody>
      </p:sp>
      <p:sp>
        <p:nvSpPr>
          <p:cNvPr id="3" name="Content Placeholder 2">
            <a:extLst>
              <a:ext uri="{FF2B5EF4-FFF2-40B4-BE49-F238E27FC236}">
                <a16:creationId xmlns:a16="http://schemas.microsoft.com/office/drawing/2014/main" id="{753F4AC6-B721-0590-775A-BE2A45F0D6BB}"/>
              </a:ext>
            </a:extLst>
          </p:cNvPr>
          <p:cNvSpPr>
            <a:spLocks noGrp="1"/>
          </p:cNvSpPr>
          <p:nvPr>
            <p:ph idx="1"/>
          </p:nvPr>
        </p:nvSpPr>
        <p:spPr/>
        <p:txBody>
          <a:bodyPr/>
          <a:lstStyle/>
          <a:p>
            <a:r>
              <a:rPr lang="en-US" dirty="0"/>
              <a:t>Thank you.</a:t>
            </a:r>
            <a:endParaRPr lang="en-NG" dirty="0"/>
          </a:p>
        </p:txBody>
      </p:sp>
    </p:spTree>
    <p:extLst>
      <p:ext uri="{BB962C8B-B14F-4D97-AF65-F5344CB8AC3E}">
        <p14:creationId xmlns:p14="http://schemas.microsoft.com/office/powerpoint/2010/main" val="220229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C439-E6BE-E1CF-A67D-B0D30C7739F7}"/>
              </a:ext>
            </a:extLst>
          </p:cNvPr>
          <p:cNvSpPr>
            <a:spLocks noGrp="1"/>
          </p:cNvSpPr>
          <p:nvPr>
            <p:ph type="title"/>
          </p:nvPr>
        </p:nvSpPr>
        <p:spPr/>
        <p:txBody>
          <a:bodyPr>
            <a:normAutofit/>
          </a:bodyPr>
          <a:lstStyle/>
          <a:p>
            <a:r>
              <a:rPr lang="en-US" sz="2400" dirty="0"/>
              <a:t>INTRODUCTION</a:t>
            </a:r>
            <a:endParaRPr lang="en-NG" sz="2400" dirty="0"/>
          </a:p>
        </p:txBody>
      </p:sp>
      <p:sp>
        <p:nvSpPr>
          <p:cNvPr id="3" name="Content Placeholder 2">
            <a:extLst>
              <a:ext uri="{FF2B5EF4-FFF2-40B4-BE49-F238E27FC236}">
                <a16:creationId xmlns:a16="http://schemas.microsoft.com/office/drawing/2014/main" id="{33B7AD42-7A9A-6FAA-0B72-71D86234BB45}"/>
              </a:ext>
            </a:extLst>
          </p:cNvPr>
          <p:cNvSpPr>
            <a:spLocks noGrp="1"/>
          </p:cNvSpPr>
          <p:nvPr>
            <p:ph idx="1"/>
          </p:nvPr>
        </p:nvSpPr>
        <p:spPr/>
        <p:txBody>
          <a:bodyPr>
            <a:normAutofit/>
          </a:bodyPr>
          <a:lstStyle/>
          <a:p>
            <a:pPr marL="0" indent="0" algn="just">
              <a:lnSpc>
                <a:spcPct val="150000"/>
              </a:lnSpc>
              <a:buNone/>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The Airport business in Nigeria is Infrastructural base which involves adequate and routine maintenance so as to ensure efficient utilization. Despite the capital intensive nature of the Airport, government involvement has decreased the level of expertise and innovation. The Airport business in Nigeria provides business opportunities for investors who have the fund to contribute to the growth of the Airport even though there are low traffic of passengers in about 70 percent of the Airports in the country due to the low economic activities in the those areas. In recent times, the demand for Air travel increased but was later discouraged as a result high price Jet A fuel which led to an increase in Air fare. </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dirty="0"/>
          </a:p>
        </p:txBody>
      </p:sp>
    </p:spTree>
    <p:extLst>
      <p:ext uri="{BB962C8B-B14F-4D97-AF65-F5344CB8AC3E}">
        <p14:creationId xmlns:p14="http://schemas.microsoft.com/office/powerpoint/2010/main" val="2502007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1CCBE-2E88-D3AD-D565-8ED83F0DBEF7}"/>
              </a:ext>
            </a:extLst>
          </p:cNvPr>
          <p:cNvSpPr>
            <a:spLocks noGrp="1"/>
          </p:cNvSpPr>
          <p:nvPr>
            <p:ph type="title"/>
          </p:nvPr>
        </p:nvSpPr>
        <p:spPr/>
        <p:txBody>
          <a:bodyPr/>
          <a:lstStyle/>
          <a:p>
            <a:r>
              <a:rPr lang="en-US" dirty="0"/>
              <a:t>Intro cont..</a:t>
            </a:r>
            <a:endParaRPr lang="en-NG" dirty="0"/>
          </a:p>
        </p:txBody>
      </p:sp>
      <p:sp>
        <p:nvSpPr>
          <p:cNvPr id="3" name="Content Placeholder 2">
            <a:extLst>
              <a:ext uri="{FF2B5EF4-FFF2-40B4-BE49-F238E27FC236}">
                <a16:creationId xmlns:a16="http://schemas.microsoft.com/office/drawing/2014/main" id="{E7E927B2-151E-EA77-B716-0A9A395616F1}"/>
              </a:ext>
            </a:extLst>
          </p:cNvPr>
          <p:cNvSpPr>
            <a:spLocks noGrp="1"/>
          </p:cNvSpPr>
          <p:nvPr>
            <p:ph idx="1"/>
          </p:nvPr>
        </p:nvSpPr>
        <p:spPr/>
        <p:txBody>
          <a:bodyPr>
            <a:normAutofit fontScale="85000" lnSpcReduction="10000"/>
          </a:bodyPr>
          <a:lstStyle/>
          <a:p>
            <a:pPr marL="0" indent="0" algn="jus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Murtala Mohammed Airport (MMA) is the largest airport in Nigeria and indeed the largest airport in West and Central Africa with millions of Passengers passing through it yearly. The Airport is located in the heart of Lagos State, it is situate on Lat 06</a:t>
            </a:r>
            <a:r>
              <a:rPr lang="en-GB" sz="1800" baseline="30000" dirty="0">
                <a:effectLst/>
                <a:latin typeface="Calibri" panose="020F0502020204030204" pitchFamily="34" charset="0"/>
                <a:ea typeface="Calibri" panose="020F0502020204030204" pitchFamily="34" charset="0"/>
                <a:cs typeface="Times New Roman" panose="02020603050405020304" pitchFamily="18" charset="0"/>
              </a:rPr>
              <a:t>0</a:t>
            </a:r>
            <a:r>
              <a:rPr lang="en-GB" sz="1800" dirty="0">
                <a:effectLst/>
                <a:latin typeface="Calibri" panose="020F0502020204030204" pitchFamily="34" charset="0"/>
                <a:ea typeface="Calibri" panose="020F0502020204030204" pitchFamily="34" charset="0"/>
                <a:cs typeface="Times New Roman" panose="02020603050405020304" pitchFamily="18" charset="0"/>
              </a:rPr>
              <a:t> 34’ 29”N, Long 03</a:t>
            </a:r>
            <a:r>
              <a:rPr lang="en-GB" sz="1800" baseline="30000" dirty="0">
                <a:effectLst/>
                <a:latin typeface="Calibri" panose="020F0502020204030204" pitchFamily="34" charset="0"/>
                <a:ea typeface="Calibri" panose="020F0502020204030204" pitchFamily="34" charset="0"/>
                <a:cs typeface="Times New Roman" panose="02020603050405020304" pitchFamily="18" charset="0"/>
              </a:rPr>
              <a:t>0</a:t>
            </a:r>
            <a:r>
              <a:rPr lang="en-GB" sz="1800" dirty="0">
                <a:effectLst/>
                <a:latin typeface="Calibri" panose="020F0502020204030204" pitchFamily="34" charset="0"/>
                <a:ea typeface="Calibri" panose="020F0502020204030204" pitchFamily="34" charset="0"/>
                <a:cs typeface="Times New Roman" panose="02020603050405020304" pitchFamily="18" charset="0"/>
              </a:rPr>
              <a:t> 19’07”E in the South western axis of the country, this elongated state spans the Guinea Coast of the Atlantic Ocean for over 180 km from the Republic of Benin on the west to its boundary with Ogun State in the east.   </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Airport has two runways and four terminals namely: </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International Terminal</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Domestic Terminal 1 (MM2) </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General Aviation Terminal, and </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Hajj and Cargo Terminal</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MMA Airport was designed to process 2 million passengers per annum but presently passengers movement have reached over 4.2 million per annum. This means that the facilities are being over-stretched to the limit and the effects are frequent breakdown of various units of the system.</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NG" dirty="0"/>
          </a:p>
        </p:txBody>
      </p:sp>
    </p:spTree>
    <p:extLst>
      <p:ext uri="{BB962C8B-B14F-4D97-AF65-F5344CB8AC3E}">
        <p14:creationId xmlns:p14="http://schemas.microsoft.com/office/powerpoint/2010/main" val="318420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A30F-59DC-6DD1-2964-941C47FD1480}"/>
              </a:ext>
            </a:extLst>
          </p:cNvPr>
          <p:cNvSpPr>
            <a:spLocks noGrp="1"/>
          </p:cNvSpPr>
          <p:nvPr>
            <p:ph type="title"/>
          </p:nvPr>
        </p:nvSpPr>
        <p:spPr/>
        <p:txBody>
          <a:bodyPr/>
          <a:lstStyle/>
          <a:p>
            <a:r>
              <a:rPr lang="en-US" dirty="0"/>
              <a:t>OUR VISION AND MISSION</a:t>
            </a:r>
            <a:endParaRPr lang="en-NG" dirty="0"/>
          </a:p>
        </p:txBody>
      </p:sp>
      <p:sp>
        <p:nvSpPr>
          <p:cNvPr id="3" name="Content Placeholder 2">
            <a:extLst>
              <a:ext uri="{FF2B5EF4-FFF2-40B4-BE49-F238E27FC236}">
                <a16:creationId xmlns:a16="http://schemas.microsoft.com/office/drawing/2014/main" id="{32DE1363-D853-FAAF-7672-A1EFFF205F3A}"/>
              </a:ext>
            </a:extLst>
          </p:cNvPr>
          <p:cNvSpPr>
            <a:spLocks noGrp="1"/>
          </p:cNvSpPr>
          <p:nvPr>
            <p:ph idx="1"/>
          </p:nvPr>
        </p:nvSpPr>
        <p:spPr/>
        <p:txBody>
          <a:bodyPr/>
          <a:lstStyle/>
          <a:p>
            <a:pPr mar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VISION: </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TO BE AMONGST THE BEST AIRPORT GROUPS IN THE WORLD</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MISSION </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TO DEVELOP AND PROFITABLY MANAGE CUSTOMER-CENTRIC AIRPORT FACILITIES FOR SAFE, SECURED AND EFFICIENT CARRIAGE OF PASSENGERS AND GOODS AT WORLD CLASS STANDARD OF QUALITY</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NG" dirty="0"/>
          </a:p>
        </p:txBody>
      </p:sp>
    </p:spTree>
    <p:extLst>
      <p:ext uri="{BB962C8B-B14F-4D97-AF65-F5344CB8AC3E}">
        <p14:creationId xmlns:p14="http://schemas.microsoft.com/office/powerpoint/2010/main" val="393924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2B88B-577D-0E1B-B74E-F06C97E05C94}"/>
              </a:ext>
            </a:extLst>
          </p:cNvPr>
          <p:cNvSpPr>
            <a:spLocks noGrp="1"/>
          </p:cNvSpPr>
          <p:nvPr>
            <p:ph type="title"/>
          </p:nvPr>
        </p:nvSpPr>
        <p:spPr/>
        <p:txBody>
          <a:bodyPr/>
          <a:lstStyle/>
          <a:p>
            <a:r>
              <a:rPr lang="en-US" dirty="0"/>
              <a:t>CHALLENGES</a:t>
            </a:r>
            <a:endParaRPr lang="en-NG" dirty="0"/>
          </a:p>
        </p:txBody>
      </p:sp>
      <p:sp>
        <p:nvSpPr>
          <p:cNvPr id="3" name="Content Placeholder 2">
            <a:extLst>
              <a:ext uri="{FF2B5EF4-FFF2-40B4-BE49-F238E27FC236}">
                <a16:creationId xmlns:a16="http://schemas.microsoft.com/office/drawing/2014/main" id="{42855A2E-FE8A-A504-201D-4507D48DDE78}"/>
              </a:ext>
            </a:extLst>
          </p:cNvPr>
          <p:cNvSpPr>
            <a:spLocks noGrp="1"/>
          </p:cNvSpPr>
          <p:nvPr>
            <p:ph idx="1"/>
          </p:nvPr>
        </p:nvSpPr>
        <p:spPr/>
        <p:txBody>
          <a:bodyPr/>
          <a:lstStyle/>
          <a:p>
            <a:pPr>
              <a:lnSpc>
                <a:spcPct val="150000"/>
              </a:lnSpc>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The various challenges which affect the Airport business in Nigeria ranges from paucity of funds, dilapidating infrastructures, low number of Airlines in the country, high debts owed by Airlines, low inflow from non-aeronautic sources of revenue, political control and influence </a:t>
            </a:r>
            <a:r>
              <a:rPr lang="en-US" sz="1800" dirty="0" err="1">
                <a:effectLst/>
                <a:latin typeface="Book Antiqua" panose="02040602050305030304" pitchFamily="18" charset="0"/>
                <a:ea typeface="Calibri" panose="020F0502020204030204" pitchFamily="34" charset="0"/>
                <a:cs typeface="Times New Roman" panose="02020603050405020304" pitchFamily="18" charset="0"/>
              </a:rPr>
              <a:t>etc</a:t>
            </a:r>
            <a:r>
              <a:rPr lang="en-US" sz="1800" dirty="0">
                <a:effectLst/>
                <a:latin typeface="Book Antiqua" panose="02040602050305030304" pitchFamily="18" charset="0"/>
                <a:ea typeface="Calibri" panose="020F0502020204030204" pitchFamily="34" charset="0"/>
                <a:cs typeface="Times New Roman" panose="02020603050405020304" pitchFamily="18" charset="0"/>
              </a:rPr>
              <a:t> our management have been making efforts to reduce the impact of these challenges on the Airport operations and ensure a customer centric nature in business.</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NG" dirty="0"/>
          </a:p>
        </p:txBody>
      </p:sp>
    </p:spTree>
    <p:extLst>
      <p:ext uri="{BB962C8B-B14F-4D97-AF65-F5344CB8AC3E}">
        <p14:creationId xmlns:p14="http://schemas.microsoft.com/office/powerpoint/2010/main" val="3515188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4690-2C11-811E-EC85-6921D726C93E}"/>
              </a:ext>
            </a:extLst>
          </p:cNvPr>
          <p:cNvSpPr>
            <a:spLocks noGrp="1"/>
          </p:cNvSpPr>
          <p:nvPr>
            <p:ph type="title"/>
          </p:nvPr>
        </p:nvSpPr>
        <p:spPr/>
        <p:txBody>
          <a:bodyPr/>
          <a:lstStyle/>
          <a:p>
            <a:r>
              <a:rPr lang="en-US" dirty="0"/>
              <a:t>STRATEGIC PLANS</a:t>
            </a:r>
            <a:endParaRPr lang="en-NG" dirty="0"/>
          </a:p>
        </p:txBody>
      </p:sp>
      <p:sp>
        <p:nvSpPr>
          <p:cNvPr id="3" name="Content Placeholder 2">
            <a:extLst>
              <a:ext uri="{FF2B5EF4-FFF2-40B4-BE49-F238E27FC236}">
                <a16:creationId xmlns:a16="http://schemas.microsoft.com/office/drawing/2014/main" id="{6E91D788-C8C2-E7E7-EE3D-3836449DD6A8}"/>
              </a:ext>
            </a:extLst>
          </p:cNvPr>
          <p:cNvSpPr>
            <a:spLocks noGrp="1"/>
          </p:cNvSpPr>
          <p:nvPr>
            <p:ph idx="1"/>
          </p:nvPr>
        </p:nvSpPr>
        <p:spPr/>
        <p:txBody>
          <a:bodyPr>
            <a:normAutofit fontScale="85000" lnSpcReduction="10000"/>
          </a:bodyPr>
          <a:lstStyle/>
          <a:p>
            <a:pPr algn="just">
              <a:lnSpc>
                <a:spcPct val="150000"/>
              </a:lnSpc>
              <a:spcAft>
                <a:spcPts val="800"/>
              </a:spcAft>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The loss of funds and epileptic revenue inflow from non-aeronautic sources of revenue had been a major challenge to the Airport business in Nigeria. This made the management team to develop strategic plans that will ensure in boost in the retail business, concessionaires, other non-aeronautic sources and the aeronautic sources. Some of these strategic plans are</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1. Automation of the non-aeronautic sources. Post COVID era of the Airport business in the country had seen the business potentials to be erratic in operations due to traditional system of operation and business transactions. Automating the process of business operation of our retail business will enhance business activities in the Airport alongside boosting revenue. Automation will enhance the ease of doing business in the Aviation sector as well as increasing the level of technology in the Airport.</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NG" dirty="0"/>
          </a:p>
        </p:txBody>
      </p:sp>
    </p:spTree>
    <p:extLst>
      <p:ext uri="{BB962C8B-B14F-4D97-AF65-F5344CB8AC3E}">
        <p14:creationId xmlns:p14="http://schemas.microsoft.com/office/powerpoint/2010/main" val="149353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5850-539F-927E-B0F4-37BA4E74269F}"/>
              </a:ext>
            </a:extLst>
          </p:cNvPr>
          <p:cNvSpPr>
            <a:spLocks noGrp="1"/>
          </p:cNvSpPr>
          <p:nvPr>
            <p:ph type="title"/>
          </p:nvPr>
        </p:nvSpPr>
        <p:spPr/>
        <p:txBody>
          <a:bodyPr/>
          <a:lstStyle/>
          <a:p>
            <a:r>
              <a:rPr lang="en-US" dirty="0"/>
              <a:t>Strategic plans cont..</a:t>
            </a:r>
            <a:endParaRPr lang="en-NG" dirty="0"/>
          </a:p>
        </p:txBody>
      </p:sp>
      <p:sp>
        <p:nvSpPr>
          <p:cNvPr id="3" name="Content Placeholder 2">
            <a:extLst>
              <a:ext uri="{FF2B5EF4-FFF2-40B4-BE49-F238E27FC236}">
                <a16:creationId xmlns:a16="http://schemas.microsoft.com/office/drawing/2014/main" id="{9C06D914-8432-B344-FB9B-B24E89D6424F}"/>
              </a:ext>
            </a:extLst>
          </p:cNvPr>
          <p:cNvSpPr>
            <a:spLocks noGrp="1"/>
          </p:cNvSpPr>
          <p:nvPr>
            <p:ph idx="1"/>
          </p:nvPr>
        </p:nvSpPr>
        <p:spPr/>
        <p:txBody>
          <a:bodyPr>
            <a:normAutofit fontScale="85000" lnSpcReduction="10000"/>
          </a:bodyPr>
          <a:lstStyle/>
          <a:p>
            <a:pPr marL="0" lvl="0" indent="0" algn="just">
              <a:lnSpc>
                <a:spcPct val="160000"/>
              </a:lnSpc>
              <a:buNone/>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2. Favorable rates and tariffs. Some of our rates have been discovered to be inconformity to economic comparatives and business standards. Our management team has constituted a Revenue optimization committee to evaluate these tariffs and ensure rates that are business and economic friendly are recommended for implementation.</a:t>
            </a:r>
          </a:p>
          <a:p>
            <a:pPr marL="0" lvl="0" indent="0" algn="just">
              <a:lnSpc>
                <a:spcPct val="160000"/>
              </a:lnSpc>
              <a:buNone/>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3. Harmonization of Casual flight operators. Operators of casual flights are not adequately registered in our data base due to their unscheduled operations and inconsistent flights. This has made them to take advantage of the loop holes in the system thereby owing in our various Airports. We intend to ensure we register every casual </a:t>
            </a:r>
            <a:r>
              <a:rPr lang="en-US" sz="1800" dirty="0" err="1">
                <a:effectLst/>
                <a:latin typeface="Book Antiqua" panose="02040602050305030304" pitchFamily="18" charset="0"/>
                <a:ea typeface="Calibri" panose="020F0502020204030204" pitchFamily="34" charset="0"/>
                <a:cs typeface="Times New Roman" panose="02020603050405020304" pitchFamily="18" charset="0"/>
              </a:rPr>
              <a:t>fligths</a:t>
            </a:r>
            <a:r>
              <a:rPr lang="en-US" sz="1800" dirty="0">
                <a:effectLst/>
                <a:latin typeface="Book Antiqua" panose="02040602050305030304" pitchFamily="18" charset="0"/>
                <a:ea typeface="Calibri" panose="020F0502020204030204" pitchFamily="34" charset="0"/>
                <a:cs typeface="Times New Roman" panose="02020603050405020304" pitchFamily="18" charset="0"/>
              </a:rPr>
              <a:t> that lands in our Airports no matter the frequency of the flight alongside enforcing the cash on landing policy through the means of a wallet system by the casual flight operators.</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NG" dirty="0"/>
          </a:p>
        </p:txBody>
      </p:sp>
    </p:spTree>
    <p:extLst>
      <p:ext uri="{BB962C8B-B14F-4D97-AF65-F5344CB8AC3E}">
        <p14:creationId xmlns:p14="http://schemas.microsoft.com/office/powerpoint/2010/main" val="1114425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7853-592A-1B59-4926-3EAB5807C988}"/>
              </a:ext>
            </a:extLst>
          </p:cNvPr>
          <p:cNvSpPr>
            <a:spLocks noGrp="1"/>
          </p:cNvSpPr>
          <p:nvPr>
            <p:ph type="title"/>
          </p:nvPr>
        </p:nvSpPr>
        <p:spPr/>
        <p:txBody>
          <a:bodyPr/>
          <a:lstStyle/>
          <a:p>
            <a:r>
              <a:rPr lang="en-US" dirty="0"/>
              <a:t>Strategic plans cont..</a:t>
            </a:r>
            <a:endParaRPr lang="en-NG" dirty="0"/>
          </a:p>
        </p:txBody>
      </p:sp>
      <p:sp>
        <p:nvSpPr>
          <p:cNvPr id="3" name="Content Placeholder 2">
            <a:extLst>
              <a:ext uri="{FF2B5EF4-FFF2-40B4-BE49-F238E27FC236}">
                <a16:creationId xmlns:a16="http://schemas.microsoft.com/office/drawing/2014/main" id="{56567812-73A3-DEAD-F91A-C39C1A5B9A0C}"/>
              </a:ext>
            </a:extLst>
          </p:cNvPr>
          <p:cNvSpPr>
            <a:spLocks noGrp="1"/>
          </p:cNvSpPr>
          <p:nvPr>
            <p:ph idx="1"/>
          </p:nvPr>
        </p:nvSpPr>
        <p:spPr>
          <a:xfrm>
            <a:off x="677334" y="2160589"/>
            <a:ext cx="8596668" cy="4087811"/>
          </a:xfrm>
        </p:spPr>
        <p:txBody>
          <a:bodyPr>
            <a:normAutofit fontScale="85000" lnSpcReduction="10000"/>
          </a:bodyPr>
          <a:lstStyle/>
          <a:p>
            <a:pPr marL="0" lvl="0" indent="0" algn="just">
              <a:lnSpc>
                <a:spcPct val="150000"/>
              </a:lnSpc>
              <a:buNone/>
            </a:pPr>
            <a:r>
              <a:rPr lang="en-US" sz="1800" dirty="0">
                <a:effectLst/>
                <a:latin typeface="Book Antiqua" panose="02040602050305030304" pitchFamily="18" charset="0"/>
                <a:ea typeface="Calibri" panose="020F0502020204030204" pitchFamily="34" charset="0"/>
                <a:cs typeface="Times New Roman" panose="02020603050405020304" pitchFamily="18" charset="0"/>
              </a:rPr>
              <a:t>4. Another strategic plan on the concessionaires is a data base for all our concessionaires to ensure a systemic control and a synergy in the process. This will enable the Airport to ensure prompt collection of concession fees and enforcement of an automation process.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5. </a:t>
            </a:r>
            <a:r>
              <a:rPr lang="en-US" sz="1800" dirty="0">
                <a:effectLst/>
                <a:latin typeface="Book Antiqua" panose="02040602050305030304" pitchFamily="18" charset="0"/>
                <a:ea typeface="Calibri" panose="020F0502020204030204" pitchFamily="34" charset="0"/>
                <a:cs typeface="Times New Roman" panose="02020603050405020304" pitchFamily="18" charset="0"/>
              </a:rPr>
              <a:t>Concession of some of the retail businesses such as the carparks and the access gates. This is to maximize cash collections at this revenue points and also promote sanity and efficiency.</a:t>
            </a:r>
          </a:p>
          <a:p>
            <a:pPr marL="0" lvl="0" indent="0" algn="just">
              <a:lnSpc>
                <a:spcPct val="150000"/>
              </a:lnSpc>
              <a:buNone/>
            </a:pPr>
            <a:r>
              <a:rPr lang="en-US" dirty="0">
                <a:latin typeface="Book Antiqua" panose="02040602050305030304" pitchFamily="18" charset="0"/>
                <a:ea typeface="Calibri" panose="020F0502020204030204" pitchFamily="34" charset="0"/>
                <a:cs typeface="Times New Roman" panose="02020603050405020304" pitchFamily="18" charset="0"/>
              </a:rPr>
              <a:t>6. </a:t>
            </a:r>
            <a:r>
              <a:rPr lang="en-GB" sz="1800" dirty="0">
                <a:effectLst/>
                <a:latin typeface="Calibri" panose="020F0502020204030204" pitchFamily="34" charset="0"/>
                <a:ea typeface="Calibri" panose="020F0502020204030204" pitchFamily="34" charset="0"/>
                <a:cs typeface="Times New Roman" panose="02020603050405020304" pitchFamily="18" charset="0"/>
              </a:rPr>
              <a:t>A new approach to human capital development and management.</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Develop and implement a comprehensive human capital development plan designed to establish modern airport management skills and capacity.</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Introduce an effective performance management system</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Proposed a new remuneration for the airport that will allow for the attraction and retention of the required talent and calibre of employees needed in both management and technical areas of business.</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buNone/>
            </a:pP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NG" dirty="0"/>
          </a:p>
        </p:txBody>
      </p:sp>
    </p:spTree>
    <p:extLst>
      <p:ext uri="{BB962C8B-B14F-4D97-AF65-F5344CB8AC3E}">
        <p14:creationId xmlns:p14="http://schemas.microsoft.com/office/powerpoint/2010/main" val="2279695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2BF4-1DDD-1BC6-969E-5E1C61E5A896}"/>
              </a:ext>
            </a:extLst>
          </p:cNvPr>
          <p:cNvSpPr>
            <a:spLocks noGrp="1"/>
          </p:cNvSpPr>
          <p:nvPr>
            <p:ph type="title"/>
          </p:nvPr>
        </p:nvSpPr>
        <p:spPr/>
        <p:txBody>
          <a:bodyPr/>
          <a:lstStyle/>
          <a:p>
            <a:r>
              <a:rPr lang="en-US" dirty="0"/>
              <a:t>Strategic Thrusts</a:t>
            </a:r>
            <a:endParaRPr lang="en-NG" dirty="0"/>
          </a:p>
        </p:txBody>
      </p:sp>
      <p:sp>
        <p:nvSpPr>
          <p:cNvPr id="3" name="Content Placeholder 2">
            <a:extLst>
              <a:ext uri="{FF2B5EF4-FFF2-40B4-BE49-F238E27FC236}">
                <a16:creationId xmlns:a16="http://schemas.microsoft.com/office/drawing/2014/main" id="{A8B3E1E4-1C89-C562-FD4C-7908FC4558B3}"/>
              </a:ext>
            </a:extLst>
          </p:cNvPr>
          <p:cNvSpPr>
            <a:spLocks noGrp="1"/>
          </p:cNvSpPr>
          <p:nvPr>
            <p:ph idx="1"/>
          </p:nvPr>
        </p:nvSpPr>
        <p:spPr/>
        <p:txBody>
          <a:bodyPr>
            <a:normAutofit fontScale="85000" lnSpcReduction="10000"/>
          </a:bodyPr>
          <a:lstStyle/>
          <a:p>
            <a:pPr marL="342900" lvl="0" indent="-342900" algn="just">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An urgent facelift of the Airports</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redesign and construction of the exterior facades of the buildings to give them a modern look and feel</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expansion of the footprint of the buildings to create additional circulation space and the opportunity for the increased the commercial offerings</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Courier New" panose="02070309020205020404" pitchFamily="49" charset="0"/>
              <a:buChar char="o"/>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redesigned and reconstruction of the interior of the buildings to give a modern look and feel and to deliver a comfortable, ambient and pleasing environment to airport users, which includes new floors, new ceilings, new toilets, new signage, new check-in areas and counters, ineffective air conditioning and ease of passage for passengers.</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GB" sz="1800" dirty="0">
                <a:effectLst/>
                <a:latin typeface="Calibri" panose="020F0502020204030204" pitchFamily="34" charset="0"/>
                <a:ea typeface="Calibri" panose="020F0502020204030204" pitchFamily="34" charset="0"/>
                <a:cs typeface="Times New Roman" panose="02020603050405020304" pitchFamily="18" charset="0"/>
              </a:rPr>
              <a:t>A new organisational structure and corporate governance system.</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Implement a modern airport management structure that focuses the organisation on the key elements of the business and establish divisional role clarity.</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Develop and negotiate Airline Use Agreement. </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Establish defined governance structures with clear terms of reference for management’s activities and practices.</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buNone/>
            </a:pP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NG" dirty="0"/>
          </a:p>
        </p:txBody>
      </p:sp>
    </p:spTree>
    <p:extLst>
      <p:ext uri="{BB962C8B-B14F-4D97-AF65-F5344CB8AC3E}">
        <p14:creationId xmlns:p14="http://schemas.microsoft.com/office/powerpoint/2010/main" val="18607767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TotalTime>
  <Words>1401</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Book Antiqua</vt:lpstr>
      <vt:lpstr>Calibri</vt:lpstr>
      <vt:lpstr>Courier New</vt:lpstr>
      <vt:lpstr>Symbol</vt:lpstr>
      <vt:lpstr>Trebuchet MS</vt:lpstr>
      <vt:lpstr>Wingdings 3</vt:lpstr>
      <vt:lpstr>Facet</vt:lpstr>
      <vt:lpstr>STRATEGIC PLAN FOR THE AIRPORT BUSINESS IN NIGERIA</vt:lpstr>
      <vt:lpstr>INTRODUCTION</vt:lpstr>
      <vt:lpstr>Intro cont..</vt:lpstr>
      <vt:lpstr>OUR VISION AND MISSION</vt:lpstr>
      <vt:lpstr>CHALLENGES</vt:lpstr>
      <vt:lpstr>STRATEGIC PLANS</vt:lpstr>
      <vt:lpstr>Strategic plans cont..</vt:lpstr>
      <vt:lpstr>Strategic plans cont..</vt:lpstr>
      <vt:lpstr>Strategic Thrusts</vt:lpstr>
      <vt:lpstr>Strategic thrust cont..</vt:lpstr>
      <vt:lpstr>RECOVERY PROCESS FROM THE PANDEMIC ERA </vt:lpstr>
      <vt:lpstr>CONCLUTION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PLAN FOR THE AIRPORT BUSINESS IN NIGERIA</dc:title>
  <dc:creator>MR JOHN</dc:creator>
  <cp:lastModifiedBy>John Italume</cp:lastModifiedBy>
  <cp:revision>4</cp:revision>
  <dcterms:created xsi:type="dcterms:W3CDTF">2022-07-19T01:04:03Z</dcterms:created>
  <dcterms:modified xsi:type="dcterms:W3CDTF">2024-09-07T23:02:08Z</dcterms:modified>
</cp:coreProperties>
</file>