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0"/>
  </p:normalViewPr>
  <p:slideViewPr>
    <p:cSldViewPr snapToGrid="0">
      <p:cViewPr varScale="1">
        <p:scale>
          <a:sx n="104" d="100"/>
          <a:sy n="104" d="100"/>
        </p:scale>
        <p:origin x="232"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6A3691-11CF-4B27-80F2-152C7F236DB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88A90BB-8649-41BF-888C-59E25254CBB5}">
      <dgm:prSet/>
      <dgm:spPr/>
      <dgm:t>
        <a:bodyPr/>
        <a:lstStyle/>
        <a:p>
          <a:pPr>
            <a:defRPr cap="all"/>
          </a:pPr>
          <a:r>
            <a:rPr lang="en-US"/>
            <a:t>Problem Statement</a:t>
          </a:r>
        </a:p>
      </dgm:t>
    </dgm:pt>
    <dgm:pt modelId="{5061D61F-9A13-436F-85E0-896ECA1C87BD}" type="parTrans" cxnId="{EBB362E4-6201-41DE-86FF-66E497DECC93}">
      <dgm:prSet/>
      <dgm:spPr/>
      <dgm:t>
        <a:bodyPr/>
        <a:lstStyle/>
        <a:p>
          <a:endParaRPr lang="en-US"/>
        </a:p>
      </dgm:t>
    </dgm:pt>
    <dgm:pt modelId="{060AB8C0-EC06-4C66-B072-EBF2B99F88C9}" type="sibTrans" cxnId="{EBB362E4-6201-41DE-86FF-66E497DECC93}">
      <dgm:prSet/>
      <dgm:spPr/>
      <dgm:t>
        <a:bodyPr/>
        <a:lstStyle/>
        <a:p>
          <a:endParaRPr lang="en-US"/>
        </a:p>
      </dgm:t>
    </dgm:pt>
    <dgm:pt modelId="{4A37B687-2D6A-49BF-85BE-D932FABB0A55}">
      <dgm:prSet/>
      <dgm:spPr/>
      <dgm:t>
        <a:bodyPr/>
        <a:lstStyle/>
        <a:p>
          <a:pPr>
            <a:defRPr cap="all"/>
          </a:pPr>
          <a:r>
            <a:rPr lang="en-US"/>
            <a:t>Different Python Libraries Used</a:t>
          </a:r>
        </a:p>
      </dgm:t>
    </dgm:pt>
    <dgm:pt modelId="{25D181CF-7F75-4F01-8FC6-F952485B9EA1}" type="parTrans" cxnId="{6D15CD0E-3EA2-40B9-BD32-4F751DADE4AF}">
      <dgm:prSet/>
      <dgm:spPr/>
      <dgm:t>
        <a:bodyPr/>
        <a:lstStyle/>
        <a:p>
          <a:endParaRPr lang="en-US"/>
        </a:p>
      </dgm:t>
    </dgm:pt>
    <dgm:pt modelId="{607A1430-920F-4303-886A-DB1627D27772}" type="sibTrans" cxnId="{6D15CD0E-3EA2-40B9-BD32-4F751DADE4AF}">
      <dgm:prSet/>
      <dgm:spPr/>
      <dgm:t>
        <a:bodyPr/>
        <a:lstStyle/>
        <a:p>
          <a:endParaRPr lang="en-US"/>
        </a:p>
      </dgm:t>
    </dgm:pt>
    <dgm:pt modelId="{AD986C36-16FC-48E1-ABE2-16D1D9497679}">
      <dgm:prSet/>
      <dgm:spPr/>
      <dgm:t>
        <a:bodyPr/>
        <a:lstStyle/>
        <a:p>
          <a:pPr>
            <a:defRPr cap="all"/>
          </a:pPr>
          <a:r>
            <a:rPr lang="en-US"/>
            <a:t>Analysis Definitions</a:t>
          </a:r>
        </a:p>
      </dgm:t>
    </dgm:pt>
    <dgm:pt modelId="{9F7CA34B-2E2A-4492-BE1E-2AD477F839B8}" type="parTrans" cxnId="{316E5305-1D67-4D01-9005-2F083F15C8B0}">
      <dgm:prSet/>
      <dgm:spPr/>
      <dgm:t>
        <a:bodyPr/>
        <a:lstStyle/>
        <a:p>
          <a:endParaRPr lang="en-US"/>
        </a:p>
      </dgm:t>
    </dgm:pt>
    <dgm:pt modelId="{014B295D-40A2-4769-8FF1-CFE563B54266}" type="sibTrans" cxnId="{316E5305-1D67-4D01-9005-2F083F15C8B0}">
      <dgm:prSet/>
      <dgm:spPr/>
      <dgm:t>
        <a:bodyPr/>
        <a:lstStyle/>
        <a:p>
          <a:endParaRPr lang="en-US"/>
        </a:p>
      </dgm:t>
    </dgm:pt>
    <dgm:pt modelId="{3AB229DF-DF6E-4B95-84E4-D8DAA7A76277}">
      <dgm:prSet/>
      <dgm:spPr/>
      <dgm:t>
        <a:bodyPr/>
        <a:lstStyle/>
        <a:p>
          <a:pPr>
            <a:defRPr cap="all"/>
          </a:pPr>
          <a:r>
            <a:rPr lang="en-US"/>
            <a:t>Univariate Analysis</a:t>
          </a:r>
        </a:p>
      </dgm:t>
    </dgm:pt>
    <dgm:pt modelId="{847E337B-2AF0-4EE9-8F9C-059A896825E1}" type="parTrans" cxnId="{690CA4C3-1489-4AA4-AFD0-4FF20FDA83CE}">
      <dgm:prSet/>
      <dgm:spPr/>
      <dgm:t>
        <a:bodyPr/>
        <a:lstStyle/>
        <a:p>
          <a:endParaRPr lang="en-US"/>
        </a:p>
      </dgm:t>
    </dgm:pt>
    <dgm:pt modelId="{2852559F-5CD3-4754-8816-44BF259C5441}" type="sibTrans" cxnId="{690CA4C3-1489-4AA4-AFD0-4FF20FDA83CE}">
      <dgm:prSet/>
      <dgm:spPr/>
      <dgm:t>
        <a:bodyPr/>
        <a:lstStyle/>
        <a:p>
          <a:endParaRPr lang="en-US"/>
        </a:p>
      </dgm:t>
    </dgm:pt>
    <dgm:pt modelId="{FE150EB1-E1C3-4C4A-8DBE-33FBC31289AE}">
      <dgm:prSet/>
      <dgm:spPr/>
      <dgm:t>
        <a:bodyPr/>
        <a:lstStyle/>
        <a:p>
          <a:pPr>
            <a:defRPr cap="all"/>
          </a:pPr>
          <a:r>
            <a:rPr lang="en-US"/>
            <a:t>Bivariate Analysis</a:t>
          </a:r>
        </a:p>
      </dgm:t>
    </dgm:pt>
    <dgm:pt modelId="{6A0AB367-015D-44FF-8364-F0E0AF3B3EA8}" type="parTrans" cxnId="{2E94297A-8336-4771-856D-5D0012CA2A11}">
      <dgm:prSet/>
      <dgm:spPr/>
      <dgm:t>
        <a:bodyPr/>
        <a:lstStyle/>
        <a:p>
          <a:endParaRPr lang="en-US"/>
        </a:p>
      </dgm:t>
    </dgm:pt>
    <dgm:pt modelId="{84D0B1C0-51AF-404C-8194-F7F5D751FE91}" type="sibTrans" cxnId="{2E94297A-8336-4771-856D-5D0012CA2A11}">
      <dgm:prSet/>
      <dgm:spPr/>
      <dgm:t>
        <a:bodyPr/>
        <a:lstStyle/>
        <a:p>
          <a:endParaRPr lang="en-US"/>
        </a:p>
      </dgm:t>
    </dgm:pt>
    <dgm:pt modelId="{43B5CA08-6A43-411E-82A5-7052ABC7A601}">
      <dgm:prSet/>
      <dgm:spPr/>
      <dgm:t>
        <a:bodyPr/>
        <a:lstStyle/>
        <a:p>
          <a:pPr>
            <a:defRPr cap="all"/>
          </a:pPr>
          <a:r>
            <a:rPr lang="en-US"/>
            <a:t>Recommendations</a:t>
          </a:r>
        </a:p>
      </dgm:t>
    </dgm:pt>
    <dgm:pt modelId="{B7BE8F50-1877-4780-81FF-30659868E479}" type="parTrans" cxnId="{9BE3DFDA-3372-4A17-ACDC-6875D84AA57E}">
      <dgm:prSet/>
      <dgm:spPr/>
      <dgm:t>
        <a:bodyPr/>
        <a:lstStyle/>
        <a:p>
          <a:endParaRPr lang="en-US"/>
        </a:p>
      </dgm:t>
    </dgm:pt>
    <dgm:pt modelId="{B5D6FAC6-9CF9-48F8-A31E-E8B0E2FE7171}" type="sibTrans" cxnId="{9BE3DFDA-3372-4A17-ACDC-6875D84AA57E}">
      <dgm:prSet/>
      <dgm:spPr/>
      <dgm:t>
        <a:bodyPr/>
        <a:lstStyle/>
        <a:p>
          <a:endParaRPr lang="en-US"/>
        </a:p>
      </dgm:t>
    </dgm:pt>
    <dgm:pt modelId="{903D061D-47BB-4864-96BA-EBC75C3A1D70}" type="pres">
      <dgm:prSet presAssocID="{C26A3691-11CF-4B27-80F2-152C7F236DB0}" presName="root" presStyleCnt="0">
        <dgm:presLayoutVars>
          <dgm:dir/>
          <dgm:resizeHandles val="exact"/>
        </dgm:presLayoutVars>
      </dgm:prSet>
      <dgm:spPr/>
    </dgm:pt>
    <dgm:pt modelId="{4E4D33B6-7D1A-48B1-954B-E581CC25ECA3}" type="pres">
      <dgm:prSet presAssocID="{488A90BB-8649-41BF-888C-59E25254CBB5}" presName="compNode" presStyleCnt="0"/>
      <dgm:spPr/>
    </dgm:pt>
    <dgm:pt modelId="{28B6F1B5-0B93-45D9-AD4C-25F2D85DC110}" type="pres">
      <dgm:prSet presAssocID="{488A90BB-8649-41BF-888C-59E25254CBB5}" presName="iconBgRect" presStyleLbl="bgShp" presStyleIdx="0" presStyleCnt="6"/>
      <dgm:spPr/>
    </dgm:pt>
    <dgm:pt modelId="{42595D31-095A-41E6-9226-5AD907FB1170}" type="pres">
      <dgm:prSet presAssocID="{488A90BB-8649-41BF-888C-59E25254CBB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C7C06E5-9DB7-44F4-8328-2E0176819D8B}" type="pres">
      <dgm:prSet presAssocID="{488A90BB-8649-41BF-888C-59E25254CBB5}" presName="spaceRect" presStyleCnt="0"/>
      <dgm:spPr/>
    </dgm:pt>
    <dgm:pt modelId="{2464BB91-1CE1-44F5-8CAE-14634C44079A}" type="pres">
      <dgm:prSet presAssocID="{488A90BB-8649-41BF-888C-59E25254CBB5}" presName="textRect" presStyleLbl="revTx" presStyleIdx="0" presStyleCnt="6">
        <dgm:presLayoutVars>
          <dgm:chMax val="1"/>
          <dgm:chPref val="1"/>
        </dgm:presLayoutVars>
      </dgm:prSet>
      <dgm:spPr/>
    </dgm:pt>
    <dgm:pt modelId="{AB53C50F-8FF8-474E-97BA-C5573E943FA6}" type="pres">
      <dgm:prSet presAssocID="{060AB8C0-EC06-4C66-B072-EBF2B99F88C9}" presName="sibTrans" presStyleCnt="0"/>
      <dgm:spPr/>
    </dgm:pt>
    <dgm:pt modelId="{8E87667A-5B9B-4B67-8655-7438BD4D30AE}" type="pres">
      <dgm:prSet presAssocID="{4A37B687-2D6A-49BF-85BE-D932FABB0A55}" presName="compNode" presStyleCnt="0"/>
      <dgm:spPr/>
    </dgm:pt>
    <dgm:pt modelId="{2283FD09-5727-4786-B6DF-A05A00BF2386}" type="pres">
      <dgm:prSet presAssocID="{4A37B687-2D6A-49BF-85BE-D932FABB0A55}" presName="iconBgRect" presStyleLbl="bgShp" presStyleIdx="1" presStyleCnt="6"/>
      <dgm:spPr/>
    </dgm:pt>
    <dgm:pt modelId="{C0FA46BF-D6D2-4F34-BB78-84EF3E56B904}" type="pres">
      <dgm:prSet presAssocID="{4A37B687-2D6A-49BF-85BE-D932FABB0A5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35270E9B-E48C-4B37-98BB-5EF15836717A}" type="pres">
      <dgm:prSet presAssocID="{4A37B687-2D6A-49BF-85BE-D932FABB0A55}" presName="spaceRect" presStyleCnt="0"/>
      <dgm:spPr/>
    </dgm:pt>
    <dgm:pt modelId="{C1DF9846-08F6-464B-814C-36A1988E3C9F}" type="pres">
      <dgm:prSet presAssocID="{4A37B687-2D6A-49BF-85BE-D932FABB0A55}" presName="textRect" presStyleLbl="revTx" presStyleIdx="1" presStyleCnt="6">
        <dgm:presLayoutVars>
          <dgm:chMax val="1"/>
          <dgm:chPref val="1"/>
        </dgm:presLayoutVars>
      </dgm:prSet>
      <dgm:spPr/>
    </dgm:pt>
    <dgm:pt modelId="{3639E526-F7D6-4431-9948-C554482EB511}" type="pres">
      <dgm:prSet presAssocID="{607A1430-920F-4303-886A-DB1627D27772}" presName="sibTrans" presStyleCnt="0"/>
      <dgm:spPr/>
    </dgm:pt>
    <dgm:pt modelId="{F10893C4-5320-4420-9C67-083816F27E5E}" type="pres">
      <dgm:prSet presAssocID="{AD986C36-16FC-48E1-ABE2-16D1D9497679}" presName="compNode" presStyleCnt="0"/>
      <dgm:spPr/>
    </dgm:pt>
    <dgm:pt modelId="{6560E1F4-FB30-4D2C-B101-42BB531FBC01}" type="pres">
      <dgm:prSet presAssocID="{AD986C36-16FC-48E1-ABE2-16D1D9497679}" presName="iconBgRect" presStyleLbl="bgShp" presStyleIdx="2" presStyleCnt="6"/>
      <dgm:spPr/>
    </dgm:pt>
    <dgm:pt modelId="{0FFBD4A5-B435-4170-B5E5-BD4F3FC87BCF}" type="pres">
      <dgm:prSet presAssocID="{AD986C36-16FC-48E1-ABE2-16D1D949767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38C93405-A97F-4514-B411-7C1DAEBA5D75}" type="pres">
      <dgm:prSet presAssocID="{AD986C36-16FC-48E1-ABE2-16D1D9497679}" presName="spaceRect" presStyleCnt="0"/>
      <dgm:spPr/>
    </dgm:pt>
    <dgm:pt modelId="{ECE143C1-D946-4E67-94DC-FA8DE51B49E7}" type="pres">
      <dgm:prSet presAssocID="{AD986C36-16FC-48E1-ABE2-16D1D9497679}" presName="textRect" presStyleLbl="revTx" presStyleIdx="2" presStyleCnt="6">
        <dgm:presLayoutVars>
          <dgm:chMax val="1"/>
          <dgm:chPref val="1"/>
        </dgm:presLayoutVars>
      </dgm:prSet>
      <dgm:spPr/>
    </dgm:pt>
    <dgm:pt modelId="{CD0153AB-4F72-4D14-A1AD-93E4D2CB1FC2}" type="pres">
      <dgm:prSet presAssocID="{014B295D-40A2-4769-8FF1-CFE563B54266}" presName="sibTrans" presStyleCnt="0"/>
      <dgm:spPr/>
    </dgm:pt>
    <dgm:pt modelId="{48E7F099-89CA-4A15-BCCA-2972712AB6C3}" type="pres">
      <dgm:prSet presAssocID="{3AB229DF-DF6E-4B95-84E4-D8DAA7A76277}" presName="compNode" presStyleCnt="0"/>
      <dgm:spPr/>
    </dgm:pt>
    <dgm:pt modelId="{3C0AE4E2-629B-4BE7-AC3F-815A821BF1E0}" type="pres">
      <dgm:prSet presAssocID="{3AB229DF-DF6E-4B95-84E4-D8DAA7A76277}" presName="iconBgRect" presStyleLbl="bgShp" presStyleIdx="3" presStyleCnt="6"/>
      <dgm:spPr/>
    </dgm:pt>
    <dgm:pt modelId="{7E67DEFB-F4E9-43E2-AC21-E9980406E097}" type="pres">
      <dgm:prSet presAssocID="{3AB229DF-DF6E-4B95-84E4-D8DAA7A7627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506F07D-DE91-44F9-9C1C-AF0C0BA14F03}" type="pres">
      <dgm:prSet presAssocID="{3AB229DF-DF6E-4B95-84E4-D8DAA7A76277}" presName="spaceRect" presStyleCnt="0"/>
      <dgm:spPr/>
    </dgm:pt>
    <dgm:pt modelId="{BDDDC4E0-2932-40B5-B759-D5F1B157DFF8}" type="pres">
      <dgm:prSet presAssocID="{3AB229DF-DF6E-4B95-84E4-D8DAA7A76277}" presName="textRect" presStyleLbl="revTx" presStyleIdx="3" presStyleCnt="6">
        <dgm:presLayoutVars>
          <dgm:chMax val="1"/>
          <dgm:chPref val="1"/>
        </dgm:presLayoutVars>
      </dgm:prSet>
      <dgm:spPr/>
    </dgm:pt>
    <dgm:pt modelId="{B7319B30-7CD1-43DC-9838-4388E2CA0A74}" type="pres">
      <dgm:prSet presAssocID="{2852559F-5CD3-4754-8816-44BF259C5441}" presName="sibTrans" presStyleCnt="0"/>
      <dgm:spPr/>
    </dgm:pt>
    <dgm:pt modelId="{DED1D888-FE14-4BE4-B897-37409CA36D0C}" type="pres">
      <dgm:prSet presAssocID="{FE150EB1-E1C3-4C4A-8DBE-33FBC31289AE}" presName="compNode" presStyleCnt="0"/>
      <dgm:spPr/>
    </dgm:pt>
    <dgm:pt modelId="{85F6D599-37FD-4969-BF3C-EC0355C34FAE}" type="pres">
      <dgm:prSet presAssocID="{FE150EB1-E1C3-4C4A-8DBE-33FBC31289AE}" presName="iconBgRect" presStyleLbl="bgShp" presStyleIdx="4" presStyleCnt="6"/>
      <dgm:spPr/>
    </dgm:pt>
    <dgm:pt modelId="{28199696-6BBD-4942-BE70-5D6FCE0B1DA3}" type="pres">
      <dgm:prSet presAssocID="{FE150EB1-E1C3-4C4A-8DBE-33FBC31289A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AAFF9F30-4EB2-4C5F-A87D-4C9D98EA64D4}" type="pres">
      <dgm:prSet presAssocID="{FE150EB1-E1C3-4C4A-8DBE-33FBC31289AE}" presName="spaceRect" presStyleCnt="0"/>
      <dgm:spPr/>
    </dgm:pt>
    <dgm:pt modelId="{B02B9D84-E1A6-448E-87E3-FB487072D34A}" type="pres">
      <dgm:prSet presAssocID="{FE150EB1-E1C3-4C4A-8DBE-33FBC31289AE}" presName="textRect" presStyleLbl="revTx" presStyleIdx="4" presStyleCnt="6">
        <dgm:presLayoutVars>
          <dgm:chMax val="1"/>
          <dgm:chPref val="1"/>
        </dgm:presLayoutVars>
      </dgm:prSet>
      <dgm:spPr/>
    </dgm:pt>
    <dgm:pt modelId="{75F267A1-9060-4FC7-805D-0F7D74311D62}" type="pres">
      <dgm:prSet presAssocID="{84D0B1C0-51AF-404C-8194-F7F5D751FE91}" presName="sibTrans" presStyleCnt="0"/>
      <dgm:spPr/>
    </dgm:pt>
    <dgm:pt modelId="{93D05DF0-B3C7-419F-A42B-E9C358746272}" type="pres">
      <dgm:prSet presAssocID="{43B5CA08-6A43-411E-82A5-7052ABC7A601}" presName="compNode" presStyleCnt="0"/>
      <dgm:spPr/>
    </dgm:pt>
    <dgm:pt modelId="{DC46055F-6E9D-45A7-8DB9-1E70E6E68235}" type="pres">
      <dgm:prSet presAssocID="{43B5CA08-6A43-411E-82A5-7052ABC7A601}" presName="iconBgRect" presStyleLbl="bgShp" presStyleIdx="5" presStyleCnt="6"/>
      <dgm:spPr/>
    </dgm:pt>
    <dgm:pt modelId="{3BD797BD-EB34-46A8-8198-1908C5B9655C}" type="pres">
      <dgm:prSet presAssocID="{43B5CA08-6A43-411E-82A5-7052ABC7A60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bulb"/>
        </a:ext>
      </dgm:extLst>
    </dgm:pt>
    <dgm:pt modelId="{F7F20BDE-A40D-402C-B9BB-7E6BCC8C9CE8}" type="pres">
      <dgm:prSet presAssocID="{43B5CA08-6A43-411E-82A5-7052ABC7A601}" presName="spaceRect" presStyleCnt="0"/>
      <dgm:spPr/>
    </dgm:pt>
    <dgm:pt modelId="{81BF8BF8-6DD5-4697-89E6-BDDD901B7DDF}" type="pres">
      <dgm:prSet presAssocID="{43B5CA08-6A43-411E-82A5-7052ABC7A601}" presName="textRect" presStyleLbl="revTx" presStyleIdx="5" presStyleCnt="6">
        <dgm:presLayoutVars>
          <dgm:chMax val="1"/>
          <dgm:chPref val="1"/>
        </dgm:presLayoutVars>
      </dgm:prSet>
      <dgm:spPr/>
    </dgm:pt>
  </dgm:ptLst>
  <dgm:cxnLst>
    <dgm:cxn modelId="{316E5305-1D67-4D01-9005-2F083F15C8B0}" srcId="{C26A3691-11CF-4B27-80F2-152C7F236DB0}" destId="{AD986C36-16FC-48E1-ABE2-16D1D9497679}" srcOrd="2" destOrd="0" parTransId="{9F7CA34B-2E2A-4492-BE1E-2AD477F839B8}" sibTransId="{014B295D-40A2-4769-8FF1-CFE563B54266}"/>
    <dgm:cxn modelId="{6D15CD0E-3EA2-40B9-BD32-4F751DADE4AF}" srcId="{C26A3691-11CF-4B27-80F2-152C7F236DB0}" destId="{4A37B687-2D6A-49BF-85BE-D932FABB0A55}" srcOrd="1" destOrd="0" parTransId="{25D181CF-7F75-4F01-8FC6-F952485B9EA1}" sibTransId="{607A1430-920F-4303-886A-DB1627D27772}"/>
    <dgm:cxn modelId="{3481C636-F00F-4B45-B397-1A4021E67AE9}" type="presOf" srcId="{43B5CA08-6A43-411E-82A5-7052ABC7A601}" destId="{81BF8BF8-6DD5-4697-89E6-BDDD901B7DDF}" srcOrd="0" destOrd="0" presId="urn:microsoft.com/office/officeart/2018/5/layout/IconCircleLabelList"/>
    <dgm:cxn modelId="{4EA1015B-3687-43A4-B67F-D90A154736A6}" type="presOf" srcId="{3AB229DF-DF6E-4B95-84E4-D8DAA7A76277}" destId="{BDDDC4E0-2932-40B5-B759-D5F1B157DFF8}" srcOrd="0" destOrd="0" presId="urn:microsoft.com/office/officeart/2018/5/layout/IconCircleLabelList"/>
    <dgm:cxn modelId="{C1862D75-6706-452D-991D-4E5E793005EA}" type="presOf" srcId="{488A90BB-8649-41BF-888C-59E25254CBB5}" destId="{2464BB91-1CE1-44F5-8CAE-14634C44079A}" srcOrd="0" destOrd="0" presId="urn:microsoft.com/office/officeart/2018/5/layout/IconCircleLabelList"/>
    <dgm:cxn modelId="{2E94297A-8336-4771-856D-5D0012CA2A11}" srcId="{C26A3691-11CF-4B27-80F2-152C7F236DB0}" destId="{FE150EB1-E1C3-4C4A-8DBE-33FBC31289AE}" srcOrd="4" destOrd="0" parTransId="{6A0AB367-015D-44FF-8364-F0E0AF3B3EA8}" sibTransId="{84D0B1C0-51AF-404C-8194-F7F5D751FE91}"/>
    <dgm:cxn modelId="{690CA4C3-1489-4AA4-AFD0-4FF20FDA83CE}" srcId="{C26A3691-11CF-4B27-80F2-152C7F236DB0}" destId="{3AB229DF-DF6E-4B95-84E4-D8DAA7A76277}" srcOrd="3" destOrd="0" parTransId="{847E337B-2AF0-4EE9-8F9C-059A896825E1}" sibTransId="{2852559F-5CD3-4754-8816-44BF259C5441}"/>
    <dgm:cxn modelId="{54D266C5-725A-4004-BB7B-2A581975458B}" type="presOf" srcId="{4A37B687-2D6A-49BF-85BE-D932FABB0A55}" destId="{C1DF9846-08F6-464B-814C-36A1988E3C9F}" srcOrd="0" destOrd="0" presId="urn:microsoft.com/office/officeart/2018/5/layout/IconCircleLabelList"/>
    <dgm:cxn modelId="{99FFB3D0-C910-4E59-8588-D905C8DB15E7}" type="presOf" srcId="{AD986C36-16FC-48E1-ABE2-16D1D9497679}" destId="{ECE143C1-D946-4E67-94DC-FA8DE51B49E7}" srcOrd="0" destOrd="0" presId="urn:microsoft.com/office/officeart/2018/5/layout/IconCircleLabelList"/>
    <dgm:cxn modelId="{9BE3DFDA-3372-4A17-ACDC-6875D84AA57E}" srcId="{C26A3691-11CF-4B27-80F2-152C7F236DB0}" destId="{43B5CA08-6A43-411E-82A5-7052ABC7A601}" srcOrd="5" destOrd="0" parTransId="{B7BE8F50-1877-4780-81FF-30659868E479}" sibTransId="{B5D6FAC6-9CF9-48F8-A31E-E8B0E2FE7171}"/>
    <dgm:cxn modelId="{EBB362E4-6201-41DE-86FF-66E497DECC93}" srcId="{C26A3691-11CF-4B27-80F2-152C7F236DB0}" destId="{488A90BB-8649-41BF-888C-59E25254CBB5}" srcOrd="0" destOrd="0" parTransId="{5061D61F-9A13-436F-85E0-896ECA1C87BD}" sibTransId="{060AB8C0-EC06-4C66-B072-EBF2B99F88C9}"/>
    <dgm:cxn modelId="{FB19DAE5-918B-4E44-89D0-5DDB60572DF7}" type="presOf" srcId="{FE150EB1-E1C3-4C4A-8DBE-33FBC31289AE}" destId="{B02B9D84-E1A6-448E-87E3-FB487072D34A}" srcOrd="0" destOrd="0" presId="urn:microsoft.com/office/officeart/2018/5/layout/IconCircleLabelList"/>
    <dgm:cxn modelId="{182CD0EB-0381-4CF8-B9B8-2EDCE3F08C00}" type="presOf" srcId="{C26A3691-11CF-4B27-80F2-152C7F236DB0}" destId="{903D061D-47BB-4864-96BA-EBC75C3A1D70}" srcOrd="0" destOrd="0" presId="urn:microsoft.com/office/officeart/2018/5/layout/IconCircleLabelList"/>
    <dgm:cxn modelId="{0C30A771-0A50-4284-ACF0-E246BA0BFF37}" type="presParOf" srcId="{903D061D-47BB-4864-96BA-EBC75C3A1D70}" destId="{4E4D33B6-7D1A-48B1-954B-E581CC25ECA3}" srcOrd="0" destOrd="0" presId="urn:microsoft.com/office/officeart/2018/5/layout/IconCircleLabelList"/>
    <dgm:cxn modelId="{1A68AF16-32C1-4942-86E8-E2E6FDEA9252}" type="presParOf" srcId="{4E4D33B6-7D1A-48B1-954B-E581CC25ECA3}" destId="{28B6F1B5-0B93-45D9-AD4C-25F2D85DC110}" srcOrd="0" destOrd="0" presId="urn:microsoft.com/office/officeart/2018/5/layout/IconCircleLabelList"/>
    <dgm:cxn modelId="{220B164C-8685-4430-A581-638BE225896B}" type="presParOf" srcId="{4E4D33B6-7D1A-48B1-954B-E581CC25ECA3}" destId="{42595D31-095A-41E6-9226-5AD907FB1170}" srcOrd="1" destOrd="0" presId="urn:microsoft.com/office/officeart/2018/5/layout/IconCircleLabelList"/>
    <dgm:cxn modelId="{7B25723E-6057-4B8E-8317-D8E82E727819}" type="presParOf" srcId="{4E4D33B6-7D1A-48B1-954B-E581CC25ECA3}" destId="{AC7C06E5-9DB7-44F4-8328-2E0176819D8B}" srcOrd="2" destOrd="0" presId="urn:microsoft.com/office/officeart/2018/5/layout/IconCircleLabelList"/>
    <dgm:cxn modelId="{300EE34E-E975-4AD6-BAC5-43CF0039DD6D}" type="presParOf" srcId="{4E4D33B6-7D1A-48B1-954B-E581CC25ECA3}" destId="{2464BB91-1CE1-44F5-8CAE-14634C44079A}" srcOrd="3" destOrd="0" presId="urn:microsoft.com/office/officeart/2018/5/layout/IconCircleLabelList"/>
    <dgm:cxn modelId="{4E10E2EE-EF74-4302-84EB-ED8E934CEDFE}" type="presParOf" srcId="{903D061D-47BB-4864-96BA-EBC75C3A1D70}" destId="{AB53C50F-8FF8-474E-97BA-C5573E943FA6}" srcOrd="1" destOrd="0" presId="urn:microsoft.com/office/officeart/2018/5/layout/IconCircleLabelList"/>
    <dgm:cxn modelId="{B71C1B23-10D5-4D97-9811-C12981F1A92A}" type="presParOf" srcId="{903D061D-47BB-4864-96BA-EBC75C3A1D70}" destId="{8E87667A-5B9B-4B67-8655-7438BD4D30AE}" srcOrd="2" destOrd="0" presId="urn:microsoft.com/office/officeart/2018/5/layout/IconCircleLabelList"/>
    <dgm:cxn modelId="{69EF492F-CE32-40D6-8257-2BD8491BD643}" type="presParOf" srcId="{8E87667A-5B9B-4B67-8655-7438BD4D30AE}" destId="{2283FD09-5727-4786-B6DF-A05A00BF2386}" srcOrd="0" destOrd="0" presId="urn:microsoft.com/office/officeart/2018/5/layout/IconCircleLabelList"/>
    <dgm:cxn modelId="{AFD55A96-331F-49EA-9A1F-AE3A5B67A807}" type="presParOf" srcId="{8E87667A-5B9B-4B67-8655-7438BD4D30AE}" destId="{C0FA46BF-D6D2-4F34-BB78-84EF3E56B904}" srcOrd="1" destOrd="0" presId="urn:microsoft.com/office/officeart/2018/5/layout/IconCircleLabelList"/>
    <dgm:cxn modelId="{6C6521DB-BDCE-4483-8A37-94EF6591A824}" type="presParOf" srcId="{8E87667A-5B9B-4B67-8655-7438BD4D30AE}" destId="{35270E9B-E48C-4B37-98BB-5EF15836717A}" srcOrd="2" destOrd="0" presId="urn:microsoft.com/office/officeart/2018/5/layout/IconCircleLabelList"/>
    <dgm:cxn modelId="{DCAFC0A5-8842-4CCB-B05C-4712B8A3AD7D}" type="presParOf" srcId="{8E87667A-5B9B-4B67-8655-7438BD4D30AE}" destId="{C1DF9846-08F6-464B-814C-36A1988E3C9F}" srcOrd="3" destOrd="0" presId="urn:microsoft.com/office/officeart/2018/5/layout/IconCircleLabelList"/>
    <dgm:cxn modelId="{72AA3C54-0474-4AF7-B6F7-346847A0FD89}" type="presParOf" srcId="{903D061D-47BB-4864-96BA-EBC75C3A1D70}" destId="{3639E526-F7D6-4431-9948-C554482EB511}" srcOrd="3" destOrd="0" presId="urn:microsoft.com/office/officeart/2018/5/layout/IconCircleLabelList"/>
    <dgm:cxn modelId="{C092943B-6761-4750-8A71-14827B22FAC0}" type="presParOf" srcId="{903D061D-47BB-4864-96BA-EBC75C3A1D70}" destId="{F10893C4-5320-4420-9C67-083816F27E5E}" srcOrd="4" destOrd="0" presId="urn:microsoft.com/office/officeart/2018/5/layout/IconCircleLabelList"/>
    <dgm:cxn modelId="{A6D61EA8-C783-4834-A86B-FA7448852B8E}" type="presParOf" srcId="{F10893C4-5320-4420-9C67-083816F27E5E}" destId="{6560E1F4-FB30-4D2C-B101-42BB531FBC01}" srcOrd="0" destOrd="0" presId="urn:microsoft.com/office/officeart/2018/5/layout/IconCircleLabelList"/>
    <dgm:cxn modelId="{DC1274A9-D5C2-43FE-B5D8-4F0254E6F126}" type="presParOf" srcId="{F10893C4-5320-4420-9C67-083816F27E5E}" destId="{0FFBD4A5-B435-4170-B5E5-BD4F3FC87BCF}" srcOrd="1" destOrd="0" presId="urn:microsoft.com/office/officeart/2018/5/layout/IconCircleLabelList"/>
    <dgm:cxn modelId="{B0D1B9FE-98A7-4D9E-8801-9B9AB54C67CD}" type="presParOf" srcId="{F10893C4-5320-4420-9C67-083816F27E5E}" destId="{38C93405-A97F-4514-B411-7C1DAEBA5D75}" srcOrd="2" destOrd="0" presId="urn:microsoft.com/office/officeart/2018/5/layout/IconCircleLabelList"/>
    <dgm:cxn modelId="{749BDCC1-9CA5-4362-B83A-CBF2F808C32C}" type="presParOf" srcId="{F10893C4-5320-4420-9C67-083816F27E5E}" destId="{ECE143C1-D946-4E67-94DC-FA8DE51B49E7}" srcOrd="3" destOrd="0" presId="urn:microsoft.com/office/officeart/2018/5/layout/IconCircleLabelList"/>
    <dgm:cxn modelId="{14EFFB50-1F31-4DB0-A85E-6601B70825C9}" type="presParOf" srcId="{903D061D-47BB-4864-96BA-EBC75C3A1D70}" destId="{CD0153AB-4F72-4D14-A1AD-93E4D2CB1FC2}" srcOrd="5" destOrd="0" presId="urn:microsoft.com/office/officeart/2018/5/layout/IconCircleLabelList"/>
    <dgm:cxn modelId="{B8902C06-6289-4671-A8DB-60845BFC3B23}" type="presParOf" srcId="{903D061D-47BB-4864-96BA-EBC75C3A1D70}" destId="{48E7F099-89CA-4A15-BCCA-2972712AB6C3}" srcOrd="6" destOrd="0" presId="urn:microsoft.com/office/officeart/2018/5/layout/IconCircleLabelList"/>
    <dgm:cxn modelId="{A64E09B6-98F2-44CD-8BE8-53FE5E27BF5D}" type="presParOf" srcId="{48E7F099-89CA-4A15-BCCA-2972712AB6C3}" destId="{3C0AE4E2-629B-4BE7-AC3F-815A821BF1E0}" srcOrd="0" destOrd="0" presId="urn:microsoft.com/office/officeart/2018/5/layout/IconCircleLabelList"/>
    <dgm:cxn modelId="{99DA4C9A-8C81-40B7-8CED-B38127A768E9}" type="presParOf" srcId="{48E7F099-89CA-4A15-BCCA-2972712AB6C3}" destId="{7E67DEFB-F4E9-43E2-AC21-E9980406E097}" srcOrd="1" destOrd="0" presId="urn:microsoft.com/office/officeart/2018/5/layout/IconCircleLabelList"/>
    <dgm:cxn modelId="{0F6EEF25-568F-4594-A647-12F415B917F9}" type="presParOf" srcId="{48E7F099-89CA-4A15-BCCA-2972712AB6C3}" destId="{F506F07D-DE91-44F9-9C1C-AF0C0BA14F03}" srcOrd="2" destOrd="0" presId="urn:microsoft.com/office/officeart/2018/5/layout/IconCircleLabelList"/>
    <dgm:cxn modelId="{C7F98168-4F42-497D-A1DC-0116E90EB5C1}" type="presParOf" srcId="{48E7F099-89CA-4A15-BCCA-2972712AB6C3}" destId="{BDDDC4E0-2932-40B5-B759-D5F1B157DFF8}" srcOrd="3" destOrd="0" presId="urn:microsoft.com/office/officeart/2018/5/layout/IconCircleLabelList"/>
    <dgm:cxn modelId="{A16F5C4F-A201-4999-B24D-E14D316C75D8}" type="presParOf" srcId="{903D061D-47BB-4864-96BA-EBC75C3A1D70}" destId="{B7319B30-7CD1-43DC-9838-4388E2CA0A74}" srcOrd="7" destOrd="0" presId="urn:microsoft.com/office/officeart/2018/5/layout/IconCircleLabelList"/>
    <dgm:cxn modelId="{A5E7C25B-020A-4A2E-BDEA-952A8EDCE9FE}" type="presParOf" srcId="{903D061D-47BB-4864-96BA-EBC75C3A1D70}" destId="{DED1D888-FE14-4BE4-B897-37409CA36D0C}" srcOrd="8" destOrd="0" presId="urn:microsoft.com/office/officeart/2018/5/layout/IconCircleLabelList"/>
    <dgm:cxn modelId="{EBAF517A-D980-48D7-BD9E-914FF6F96925}" type="presParOf" srcId="{DED1D888-FE14-4BE4-B897-37409CA36D0C}" destId="{85F6D599-37FD-4969-BF3C-EC0355C34FAE}" srcOrd="0" destOrd="0" presId="urn:microsoft.com/office/officeart/2018/5/layout/IconCircleLabelList"/>
    <dgm:cxn modelId="{673DBC6C-0FE3-45BA-A3F8-6D4F290B213F}" type="presParOf" srcId="{DED1D888-FE14-4BE4-B897-37409CA36D0C}" destId="{28199696-6BBD-4942-BE70-5D6FCE0B1DA3}" srcOrd="1" destOrd="0" presId="urn:microsoft.com/office/officeart/2018/5/layout/IconCircleLabelList"/>
    <dgm:cxn modelId="{9F802CBE-8F5B-42C3-8371-3AF9DE1DE99B}" type="presParOf" srcId="{DED1D888-FE14-4BE4-B897-37409CA36D0C}" destId="{AAFF9F30-4EB2-4C5F-A87D-4C9D98EA64D4}" srcOrd="2" destOrd="0" presId="urn:microsoft.com/office/officeart/2018/5/layout/IconCircleLabelList"/>
    <dgm:cxn modelId="{91736427-62BB-489D-BE1F-FC2D3EE12584}" type="presParOf" srcId="{DED1D888-FE14-4BE4-B897-37409CA36D0C}" destId="{B02B9D84-E1A6-448E-87E3-FB487072D34A}" srcOrd="3" destOrd="0" presId="urn:microsoft.com/office/officeart/2018/5/layout/IconCircleLabelList"/>
    <dgm:cxn modelId="{1F629190-83C1-4295-9D33-EB0CFE3C4D30}" type="presParOf" srcId="{903D061D-47BB-4864-96BA-EBC75C3A1D70}" destId="{75F267A1-9060-4FC7-805D-0F7D74311D62}" srcOrd="9" destOrd="0" presId="urn:microsoft.com/office/officeart/2018/5/layout/IconCircleLabelList"/>
    <dgm:cxn modelId="{69F1212E-EF23-4F25-BA9E-AB9A22917850}" type="presParOf" srcId="{903D061D-47BB-4864-96BA-EBC75C3A1D70}" destId="{93D05DF0-B3C7-419F-A42B-E9C358746272}" srcOrd="10" destOrd="0" presId="urn:microsoft.com/office/officeart/2018/5/layout/IconCircleLabelList"/>
    <dgm:cxn modelId="{0F75E695-6A6D-404C-98EC-CDA302FED567}" type="presParOf" srcId="{93D05DF0-B3C7-419F-A42B-E9C358746272}" destId="{DC46055F-6E9D-45A7-8DB9-1E70E6E68235}" srcOrd="0" destOrd="0" presId="urn:microsoft.com/office/officeart/2018/5/layout/IconCircleLabelList"/>
    <dgm:cxn modelId="{E2AC97D2-C1A2-40A2-A515-2511CBFFDA4C}" type="presParOf" srcId="{93D05DF0-B3C7-419F-A42B-E9C358746272}" destId="{3BD797BD-EB34-46A8-8198-1908C5B9655C}" srcOrd="1" destOrd="0" presId="urn:microsoft.com/office/officeart/2018/5/layout/IconCircleLabelList"/>
    <dgm:cxn modelId="{303E3B24-DAA5-43FF-A1CB-4E7D125CD17B}" type="presParOf" srcId="{93D05DF0-B3C7-419F-A42B-E9C358746272}" destId="{F7F20BDE-A40D-402C-B9BB-7E6BCC8C9CE8}" srcOrd="2" destOrd="0" presId="urn:microsoft.com/office/officeart/2018/5/layout/IconCircleLabelList"/>
    <dgm:cxn modelId="{8F262ECD-998D-4540-8013-CE0FB41D1DE6}" type="presParOf" srcId="{93D05DF0-B3C7-419F-A42B-E9C358746272}" destId="{81BF8BF8-6DD5-4697-89E6-BDDD901B7DD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C6A112-BEC0-4D24-8672-0745DFCB1EF8}"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910CD73A-BA36-4836-8651-93E9251691D3}">
      <dgm:prSet/>
      <dgm:spPr/>
      <dgm:t>
        <a:bodyPr/>
        <a:lstStyle/>
        <a:p>
          <a:r>
            <a:rPr lang="en-US"/>
            <a:t>Pandas</a:t>
          </a:r>
        </a:p>
      </dgm:t>
    </dgm:pt>
    <dgm:pt modelId="{3AAB7221-982D-476F-B760-9859A30AB3F3}" type="parTrans" cxnId="{DF88A3E1-DF8C-4FA5-9BD1-C38864F3730A}">
      <dgm:prSet/>
      <dgm:spPr/>
      <dgm:t>
        <a:bodyPr/>
        <a:lstStyle/>
        <a:p>
          <a:endParaRPr lang="en-US"/>
        </a:p>
      </dgm:t>
    </dgm:pt>
    <dgm:pt modelId="{BB1360A5-1340-4690-BADE-3181227E4700}" type="sibTrans" cxnId="{DF88A3E1-DF8C-4FA5-9BD1-C38864F3730A}">
      <dgm:prSet/>
      <dgm:spPr/>
      <dgm:t>
        <a:bodyPr/>
        <a:lstStyle/>
        <a:p>
          <a:endParaRPr lang="en-US"/>
        </a:p>
      </dgm:t>
    </dgm:pt>
    <dgm:pt modelId="{A2A316F9-BA77-447A-A78D-91E598FE498D}">
      <dgm:prSet/>
      <dgm:spPr/>
      <dgm:t>
        <a:bodyPr/>
        <a:lstStyle/>
        <a:p>
          <a:r>
            <a:rPr lang="en-US"/>
            <a:t>Crosstab</a:t>
          </a:r>
        </a:p>
      </dgm:t>
    </dgm:pt>
    <dgm:pt modelId="{9FB72C17-713C-4AF3-931F-79BD188855A7}" type="parTrans" cxnId="{B2798C39-ED74-4AA1-BF05-B3D6575253BC}">
      <dgm:prSet/>
      <dgm:spPr/>
      <dgm:t>
        <a:bodyPr/>
        <a:lstStyle/>
        <a:p>
          <a:endParaRPr lang="en-US"/>
        </a:p>
      </dgm:t>
    </dgm:pt>
    <dgm:pt modelId="{35E6C9DA-02A8-4D7A-9875-EF9D1F1B41CC}" type="sibTrans" cxnId="{B2798C39-ED74-4AA1-BF05-B3D6575253BC}">
      <dgm:prSet/>
      <dgm:spPr/>
      <dgm:t>
        <a:bodyPr/>
        <a:lstStyle/>
        <a:p>
          <a:endParaRPr lang="en-US"/>
        </a:p>
      </dgm:t>
    </dgm:pt>
    <dgm:pt modelId="{49B20BA9-5A81-4942-AE93-AE82A9C69391}">
      <dgm:prSet/>
      <dgm:spPr/>
      <dgm:t>
        <a:bodyPr/>
        <a:lstStyle/>
        <a:p>
          <a:r>
            <a:rPr lang="en-US"/>
            <a:t>Numpy</a:t>
          </a:r>
        </a:p>
      </dgm:t>
    </dgm:pt>
    <dgm:pt modelId="{620735D1-06E4-46BA-8C5B-C7BF5D98D045}" type="parTrans" cxnId="{5CC3289A-1774-4D65-983B-321A884DC821}">
      <dgm:prSet/>
      <dgm:spPr/>
      <dgm:t>
        <a:bodyPr/>
        <a:lstStyle/>
        <a:p>
          <a:endParaRPr lang="en-US"/>
        </a:p>
      </dgm:t>
    </dgm:pt>
    <dgm:pt modelId="{09545552-E120-48CC-8DEF-CFA1E60D4F2F}" type="sibTrans" cxnId="{5CC3289A-1774-4D65-983B-321A884DC821}">
      <dgm:prSet/>
      <dgm:spPr/>
      <dgm:t>
        <a:bodyPr/>
        <a:lstStyle/>
        <a:p>
          <a:endParaRPr lang="en-US"/>
        </a:p>
      </dgm:t>
    </dgm:pt>
    <dgm:pt modelId="{36F41C1B-43AA-49AA-8A51-87687568304E}">
      <dgm:prSet/>
      <dgm:spPr/>
      <dgm:t>
        <a:bodyPr/>
        <a:lstStyle/>
        <a:p>
          <a:r>
            <a:rPr lang="en-US"/>
            <a:t>Matplotlib</a:t>
          </a:r>
        </a:p>
      </dgm:t>
    </dgm:pt>
    <dgm:pt modelId="{9F45988D-6B52-49C3-B82E-70763D4D3B83}" type="parTrans" cxnId="{EA555C24-BB7A-4583-A98B-D341DD9A6ECD}">
      <dgm:prSet/>
      <dgm:spPr/>
      <dgm:t>
        <a:bodyPr/>
        <a:lstStyle/>
        <a:p>
          <a:endParaRPr lang="en-US"/>
        </a:p>
      </dgm:t>
    </dgm:pt>
    <dgm:pt modelId="{DA241768-AB4B-4A32-B07E-46E2BE79FD15}" type="sibTrans" cxnId="{EA555C24-BB7A-4583-A98B-D341DD9A6ECD}">
      <dgm:prSet/>
      <dgm:spPr/>
      <dgm:t>
        <a:bodyPr/>
        <a:lstStyle/>
        <a:p>
          <a:endParaRPr lang="en-US"/>
        </a:p>
      </dgm:t>
    </dgm:pt>
    <dgm:pt modelId="{36C9D1BE-DC35-4AA6-93B8-C76407925900}">
      <dgm:prSet/>
      <dgm:spPr/>
      <dgm:t>
        <a:bodyPr/>
        <a:lstStyle/>
        <a:p>
          <a:r>
            <a:rPr lang="en-US"/>
            <a:t>Heatmaps</a:t>
          </a:r>
        </a:p>
      </dgm:t>
    </dgm:pt>
    <dgm:pt modelId="{D1C001C6-EB89-494E-8CD2-99C70ADA1C9E}" type="parTrans" cxnId="{75D3A9BE-FFFF-4043-9662-B375D345992E}">
      <dgm:prSet/>
      <dgm:spPr/>
      <dgm:t>
        <a:bodyPr/>
        <a:lstStyle/>
        <a:p>
          <a:endParaRPr lang="en-US"/>
        </a:p>
      </dgm:t>
    </dgm:pt>
    <dgm:pt modelId="{F275F523-17D0-414E-9932-954F09FC5FE8}" type="sibTrans" cxnId="{75D3A9BE-FFFF-4043-9662-B375D345992E}">
      <dgm:prSet/>
      <dgm:spPr/>
      <dgm:t>
        <a:bodyPr/>
        <a:lstStyle/>
        <a:p>
          <a:endParaRPr lang="en-US"/>
        </a:p>
      </dgm:t>
    </dgm:pt>
    <dgm:pt modelId="{FF7321FE-57B1-4976-A966-3E65152DF466}">
      <dgm:prSet/>
      <dgm:spPr/>
      <dgm:t>
        <a:bodyPr/>
        <a:lstStyle/>
        <a:p>
          <a:r>
            <a:rPr lang="en-US"/>
            <a:t>Bar Plots</a:t>
          </a:r>
        </a:p>
      </dgm:t>
    </dgm:pt>
    <dgm:pt modelId="{23FC5DA6-9B53-43DC-BEA4-97B6F6B51157}" type="parTrans" cxnId="{E6C7E936-11D2-4B57-AC33-59DF25A52982}">
      <dgm:prSet/>
      <dgm:spPr/>
      <dgm:t>
        <a:bodyPr/>
        <a:lstStyle/>
        <a:p>
          <a:endParaRPr lang="en-US"/>
        </a:p>
      </dgm:t>
    </dgm:pt>
    <dgm:pt modelId="{2C05F2FF-E4A2-4892-877E-8427B95CF75D}" type="sibTrans" cxnId="{E6C7E936-11D2-4B57-AC33-59DF25A52982}">
      <dgm:prSet/>
      <dgm:spPr/>
      <dgm:t>
        <a:bodyPr/>
        <a:lstStyle/>
        <a:p>
          <a:endParaRPr lang="en-US"/>
        </a:p>
      </dgm:t>
    </dgm:pt>
    <dgm:pt modelId="{C7C6453D-5D95-4891-9F40-E99A013D1D27}">
      <dgm:prSet/>
      <dgm:spPr/>
      <dgm:t>
        <a:bodyPr/>
        <a:lstStyle/>
        <a:p>
          <a:r>
            <a:rPr lang="en-US"/>
            <a:t>Histograms</a:t>
          </a:r>
        </a:p>
      </dgm:t>
    </dgm:pt>
    <dgm:pt modelId="{05774619-B5E0-42D7-89A9-3F8042A620BA}" type="parTrans" cxnId="{AA5755CC-8238-4CDB-A0C5-F391D6FD57DC}">
      <dgm:prSet/>
      <dgm:spPr/>
      <dgm:t>
        <a:bodyPr/>
        <a:lstStyle/>
        <a:p>
          <a:endParaRPr lang="en-US"/>
        </a:p>
      </dgm:t>
    </dgm:pt>
    <dgm:pt modelId="{54D48AF1-A41F-44C9-B303-867D119DBD62}" type="sibTrans" cxnId="{AA5755CC-8238-4CDB-A0C5-F391D6FD57DC}">
      <dgm:prSet/>
      <dgm:spPr/>
      <dgm:t>
        <a:bodyPr/>
        <a:lstStyle/>
        <a:p>
          <a:endParaRPr lang="en-US"/>
        </a:p>
      </dgm:t>
    </dgm:pt>
    <dgm:pt modelId="{73E25AA1-D0B1-4DDA-B3BD-F03B2361FC11}">
      <dgm:prSet/>
      <dgm:spPr/>
      <dgm:t>
        <a:bodyPr/>
        <a:lstStyle/>
        <a:p>
          <a:r>
            <a:rPr lang="en-US"/>
            <a:t>Pie Chart</a:t>
          </a:r>
        </a:p>
      </dgm:t>
    </dgm:pt>
    <dgm:pt modelId="{57D2B050-7CEA-4F71-96FD-CADEDE8159CD}" type="parTrans" cxnId="{0DFACA93-28BB-4815-B2C3-DBB20369EF24}">
      <dgm:prSet/>
      <dgm:spPr/>
      <dgm:t>
        <a:bodyPr/>
        <a:lstStyle/>
        <a:p>
          <a:endParaRPr lang="en-US"/>
        </a:p>
      </dgm:t>
    </dgm:pt>
    <dgm:pt modelId="{F0CA0291-81A0-4326-8410-C80F11F99A55}" type="sibTrans" cxnId="{0DFACA93-28BB-4815-B2C3-DBB20369EF24}">
      <dgm:prSet/>
      <dgm:spPr/>
      <dgm:t>
        <a:bodyPr/>
        <a:lstStyle/>
        <a:p>
          <a:endParaRPr lang="en-US"/>
        </a:p>
      </dgm:t>
    </dgm:pt>
    <dgm:pt modelId="{38C7E440-CBE8-4312-9EB9-4FB6FCD43D8E}">
      <dgm:prSet/>
      <dgm:spPr/>
      <dgm:t>
        <a:bodyPr/>
        <a:lstStyle/>
        <a:p>
          <a:r>
            <a:rPr lang="en-US"/>
            <a:t>Seaborn</a:t>
          </a:r>
        </a:p>
      </dgm:t>
    </dgm:pt>
    <dgm:pt modelId="{BEC8FB46-E9E0-4AE5-8FC4-DB4884329A96}" type="parTrans" cxnId="{4DB12CB5-3154-4135-A6EB-A784F4AFC870}">
      <dgm:prSet/>
      <dgm:spPr/>
      <dgm:t>
        <a:bodyPr/>
        <a:lstStyle/>
        <a:p>
          <a:endParaRPr lang="en-US"/>
        </a:p>
      </dgm:t>
    </dgm:pt>
    <dgm:pt modelId="{5895F09C-B59E-4F38-9E1E-946B1F9D17D6}" type="sibTrans" cxnId="{4DB12CB5-3154-4135-A6EB-A784F4AFC870}">
      <dgm:prSet/>
      <dgm:spPr/>
      <dgm:t>
        <a:bodyPr/>
        <a:lstStyle/>
        <a:p>
          <a:endParaRPr lang="en-US"/>
        </a:p>
      </dgm:t>
    </dgm:pt>
    <dgm:pt modelId="{2D614001-CB17-4D2F-830F-AFE7745A1E60}">
      <dgm:prSet/>
      <dgm:spPr/>
      <dgm:t>
        <a:bodyPr/>
        <a:lstStyle/>
        <a:p>
          <a:r>
            <a:rPr lang="en-US"/>
            <a:t>Count Plot</a:t>
          </a:r>
        </a:p>
      </dgm:t>
    </dgm:pt>
    <dgm:pt modelId="{5AE99E3C-1D76-4073-AB6D-6284BDEA7DFE}" type="parTrans" cxnId="{B5025E0A-3562-41A8-A09A-A39A55B1EF1F}">
      <dgm:prSet/>
      <dgm:spPr/>
      <dgm:t>
        <a:bodyPr/>
        <a:lstStyle/>
        <a:p>
          <a:endParaRPr lang="en-US"/>
        </a:p>
      </dgm:t>
    </dgm:pt>
    <dgm:pt modelId="{ED9EE22E-86B4-45A2-8D14-F19886394594}" type="sibTrans" cxnId="{B5025E0A-3562-41A8-A09A-A39A55B1EF1F}">
      <dgm:prSet/>
      <dgm:spPr/>
      <dgm:t>
        <a:bodyPr/>
        <a:lstStyle/>
        <a:p>
          <a:endParaRPr lang="en-US"/>
        </a:p>
      </dgm:t>
    </dgm:pt>
    <dgm:pt modelId="{48989873-D891-1440-94EF-34B80DC409C4}" type="pres">
      <dgm:prSet presAssocID="{EDC6A112-BEC0-4D24-8672-0745DFCB1EF8}" presName="Name0" presStyleCnt="0">
        <dgm:presLayoutVars>
          <dgm:dir/>
          <dgm:animLvl val="lvl"/>
          <dgm:resizeHandles val="exact"/>
        </dgm:presLayoutVars>
      </dgm:prSet>
      <dgm:spPr/>
    </dgm:pt>
    <dgm:pt modelId="{C6FBD641-CCC4-2D4A-AA1B-D0D907388A33}" type="pres">
      <dgm:prSet presAssocID="{910CD73A-BA36-4836-8651-93E9251691D3}" presName="composite" presStyleCnt="0"/>
      <dgm:spPr/>
    </dgm:pt>
    <dgm:pt modelId="{5B87EC39-B075-4C47-A25B-B5B6AE0E6342}" type="pres">
      <dgm:prSet presAssocID="{910CD73A-BA36-4836-8651-93E9251691D3}" presName="parTx" presStyleLbl="alignNode1" presStyleIdx="0" presStyleCnt="4">
        <dgm:presLayoutVars>
          <dgm:chMax val="0"/>
          <dgm:chPref val="0"/>
          <dgm:bulletEnabled val="1"/>
        </dgm:presLayoutVars>
      </dgm:prSet>
      <dgm:spPr/>
    </dgm:pt>
    <dgm:pt modelId="{1F2C57C2-E260-3F44-BEAA-76894364657F}" type="pres">
      <dgm:prSet presAssocID="{910CD73A-BA36-4836-8651-93E9251691D3}" presName="desTx" presStyleLbl="alignAccFollowNode1" presStyleIdx="0" presStyleCnt="4">
        <dgm:presLayoutVars>
          <dgm:bulletEnabled val="1"/>
        </dgm:presLayoutVars>
      </dgm:prSet>
      <dgm:spPr/>
    </dgm:pt>
    <dgm:pt modelId="{CF277C50-FC7A-ED46-B9C8-B2D8C3853A62}" type="pres">
      <dgm:prSet presAssocID="{BB1360A5-1340-4690-BADE-3181227E4700}" presName="space" presStyleCnt="0"/>
      <dgm:spPr/>
    </dgm:pt>
    <dgm:pt modelId="{86C87ED7-D85E-7840-84D7-18A69C02643A}" type="pres">
      <dgm:prSet presAssocID="{49B20BA9-5A81-4942-AE93-AE82A9C69391}" presName="composite" presStyleCnt="0"/>
      <dgm:spPr/>
    </dgm:pt>
    <dgm:pt modelId="{5CA19F11-B61B-6242-B711-BA54CE563B80}" type="pres">
      <dgm:prSet presAssocID="{49B20BA9-5A81-4942-AE93-AE82A9C69391}" presName="parTx" presStyleLbl="alignNode1" presStyleIdx="1" presStyleCnt="4">
        <dgm:presLayoutVars>
          <dgm:chMax val="0"/>
          <dgm:chPref val="0"/>
          <dgm:bulletEnabled val="1"/>
        </dgm:presLayoutVars>
      </dgm:prSet>
      <dgm:spPr/>
    </dgm:pt>
    <dgm:pt modelId="{11829D54-A1EE-E349-8824-B60FB938AFC6}" type="pres">
      <dgm:prSet presAssocID="{49B20BA9-5A81-4942-AE93-AE82A9C69391}" presName="desTx" presStyleLbl="alignAccFollowNode1" presStyleIdx="1" presStyleCnt="4">
        <dgm:presLayoutVars>
          <dgm:bulletEnabled val="1"/>
        </dgm:presLayoutVars>
      </dgm:prSet>
      <dgm:spPr/>
    </dgm:pt>
    <dgm:pt modelId="{33C88D71-3A64-A149-82DF-317F575353AC}" type="pres">
      <dgm:prSet presAssocID="{09545552-E120-48CC-8DEF-CFA1E60D4F2F}" presName="space" presStyleCnt="0"/>
      <dgm:spPr/>
    </dgm:pt>
    <dgm:pt modelId="{051BDA51-4BC2-464A-B0A2-2A537122B97B}" type="pres">
      <dgm:prSet presAssocID="{36F41C1B-43AA-49AA-8A51-87687568304E}" presName="composite" presStyleCnt="0"/>
      <dgm:spPr/>
    </dgm:pt>
    <dgm:pt modelId="{A29BCED7-CB62-5E4F-BF4C-D327A0554C0D}" type="pres">
      <dgm:prSet presAssocID="{36F41C1B-43AA-49AA-8A51-87687568304E}" presName="parTx" presStyleLbl="alignNode1" presStyleIdx="2" presStyleCnt="4">
        <dgm:presLayoutVars>
          <dgm:chMax val="0"/>
          <dgm:chPref val="0"/>
          <dgm:bulletEnabled val="1"/>
        </dgm:presLayoutVars>
      </dgm:prSet>
      <dgm:spPr/>
    </dgm:pt>
    <dgm:pt modelId="{F51BB23A-5A98-6640-81F4-9132D42099DF}" type="pres">
      <dgm:prSet presAssocID="{36F41C1B-43AA-49AA-8A51-87687568304E}" presName="desTx" presStyleLbl="alignAccFollowNode1" presStyleIdx="2" presStyleCnt="4">
        <dgm:presLayoutVars>
          <dgm:bulletEnabled val="1"/>
        </dgm:presLayoutVars>
      </dgm:prSet>
      <dgm:spPr/>
    </dgm:pt>
    <dgm:pt modelId="{89608746-98C8-6640-ADE3-B9BAF289EF49}" type="pres">
      <dgm:prSet presAssocID="{DA241768-AB4B-4A32-B07E-46E2BE79FD15}" presName="space" presStyleCnt="0"/>
      <dgm:spPr/>
    </dgm:pt>
    <dgm:pt modelId="{05A95675-029F-0E41-9763-BE4EF8680048}" type="pres">
      <dgm:prSet presAssocID="{38C7E440-CBE8-4312-9EB9-4FB6FCD43D8E}" presName="composite" presStyleCnt="0"/>
      <dgm:spPr/>
    </dgm:pt>
    <dgm:pt modelId="{40344F51-6A4D-6D4A-869B-E4435C64F57C}" type="pres">
      <dgm:prSet presAssocID="{38C7E440-CBE8-4312-9EB9-4FB6FCD43D8E}" presName="parTx" presStyleLbl="alignNode1" presStyleIdx="3" presStyleCnt="4">
        <dgm:presLayoutVars>
          <dgm:chMax val="0"/>
          <dgm:chPref val="0"/>
          <dgm:bulletEnabled val="1"/>
        </dgm:presLayoutVars>
      </dgm:prSet>
      <dgm:spPr/>
    </dgm:pt>
    <dgm:pt modelId="{C894C82D-F20D-C042-BF83-A3207E4BC58A}" type="pres">
      <dgm:prSet presAssocID="{38C7E440-CBE8-4312-9EB9-4FB6FCD43D8E}" presName="desTx" presStyleLbl="alignAccFollowNode1" presStyleIdx="3" presStyleCnt="4">
        <dgm:presLayoutVars>
          <dgm:bulletEnabled val="1"/>
        </dgm:presLayoutVars>
      </dgm:prSet>
      <dgm:spPr/>
    </dgm:pt>
  </dgm:ptLst>
  <dgm:cxnLst>
    <dgm:cxn modelId="{28488400-6522-7840-92CB-E89709077187}" type="presOf" srcId="{49B20BA9-5A81-4942-AE93-AE82A9C69391}" destId="{5CA19F11-B61B-6242-B711-BA54CE563B80}" srcOrd="0" destOrd="0" presId="urn:microsoft.com/office/officeart/2005/8/layout/hList1"/>
    <dgm:cxn modelId="{B5025E0A-3562-41A8-A09A-A39A55B1EF1F}" srcId="{38C7E440-CBE8-4312-9EB9-4FB6FCD43D8E}" destId="{2D614001-CB17-4D2F-830F-AFE7745A1E60}" srcOrd="0" destOrd="0" parTransId="{5AE99E3C-1D76-4073-AB6D-6284BDEA7DFE}" sibTransId="{ED9EE22E-86B4-45A2-8D14-F19886394594}"/>
    <dgm:cxn modelId="{EA555C24-BB7A-4583-A98B-D341DD9A6ECD}" srcId="{EDC6A112-BEC0-4D24-8672-0745DFCB1EF8}" destId="{36F41C1B-43AA-49AA-8A51-87687568304E}" srcOrd="2" destOrd="0" parTransId="{9F45988D-6B52-49C3-B82E-70763D4D3B83}" sibTransId="{DA241768-AB4B-4A32-B07E-46E2BE79FD15}"/>
    <dgm:cxn modelId="{BD970025-3602-F74D-A029-BA40AFED4D01}" type="presOf" srcId="{A2A316F9-BA77-447A-A78D-91E598FE498D}" destId="{1F2C57C2-E260-3F44-BEAA-76894364657F}" srcOrd="0" destOrd="0" presId="urn:microsoft.com/office/officeart/2005/8/layout/hList1"/>
    <dgm:cxn modelId="{B12C1534-7E4B-2942-9DF2-B8E654DA49AB}" type="presOf" srcId="{FF7321FE-57B1-4976-A966-3E65152DF466}" destId="{F51BB23A-5A98-6640-81F4-9132D42099DF}" srcOrd="0" destOrd="1" presId="urn:microsoft.com/office/officeart/2005/8/layout/hList1"/>
    <dgm:cxn modelId="{E6C7E936-11D2-4B57-AC33-59DF25A52982}" srcId="{36F41C1B-43AA-49AA-8A51-87687568304E}" destId="{FF7321FE-57B1-4976-A966-3E65152DF466}" srcOrd="1" destOrd="0" parTransId="{23FC5DA6-9B53-43DC-BEA4-97B6F6B51157}" sibTransId="{2C05F2FF-E4A2-4892-877E-8427B95CF75D}"/>
    <dgm:cxn modelId="{B2798C39-ED74-4AA1-BF05-B3D6575253BC}" srcId="{910CD73A-BA36-4836-8651-93E9251691D3}" destId="{A2A316F9-BA77-447A-A78D-91E598FE498D}" srcOrd="0" destOrd="0" parTransId="{9FB72C17-713C-4AF3-931F-79BD188855A7}" sibTransId="{35E6C9DA-02A8-4D7A-9875-EF9D1F1B41CC}"/>
    <dgm:cxn modelId="{6D78B93D-1B4C-D14D-9E19-1BFD04883DD1}" type="presOf" srcId="{910CD73A-BA36-4836-8651-93E9251691D3}" destId="{5B87EC39-B075-4C47-A25B-B5B6AE0E6342}" srcOrd="0" destOrd="0" presId="urn:microsoft.com/office/officeart/2005/8/layout/hList1"/>
    <dgm:cxn modelId="{EFA99148-8654-6D4A-BC49-27353AF5DEA7}" type="presOf" srcId="{2D614001-CB17-4D2F-830F-AFE7745A1E60}" destId="{C894C82D-F20D-C042-BF83-A3207E4BC58A}" srcOrd="0" destOrd="0" presId="urn:microsoft.com/office/officeart/2005/8/layout/hList1"/>
    <dgm:cxn modelId="{2FBE717D-D0C3-1041-B59E-5133BBB7A90F}" type="presOf" srcId="{73E25AA1-D0B1-4DDA-B3BD-F03B2361FC11}" destId="{F51BB23A-5A98-6640-81F4-9132D42099DF}" srcOrd="0" destOrd="3" presId="urn:microsoft.com/office/officeart/2005/8/layout/hList1"/>
    <dgm:cxn modelId="{5C33E481-5DDF-DE42-ACFC-6B68B06F4B74}" type="presOf" srcId="{38C7E440-CBE8-4312-9EB9-4FB6FCD43D8E}" destId="{40344F51-6A4D-6D4A-869B-E4435C64F57C}" srcOrd="0" destOrd="0" presId="urn:microsoft.com/office/officeart/2005/8/layout/hList1"/>
    <dgm:cxn modelId="{0DFACA93-28BB-4815-B2C3-DBB20369EF24}" srcId="{36F41C1B-43AA-49AA-8A51-87687568304E}" destId="{73E25AA1-D0B1-4DDA-B3BD-F03B2361FC11}" srcOrd="3" destOrd="0" parTransId="{57D2B050-7CEA-4F71-96FD-CADEDE8159CD}" sibTransId="{F0CA0291-81A0-4326-8410-C80F11F99A55}"/>
    <dgm:cxn modelId="{5CC3289A-1774-4D65-983B-321A884DC821}" srcId="{EDC6A112-BEC0-4D24-8672-0745DFCB1EF8}" destId="{49B20BA9-5A81-4942-AE93-AE82A9C69391}" srcOrd="1" destOrd="0" parTransId="{620735D1-06E4-46BA-8C5B-C7BF5D98D045}" sibTransId="{09545552-E120-48CC-8DEF-CFA1E60D4F2F}"/>
    <dgm:cxn modelId="{4DB12CB5-3154-4135-A6EB-A784F4AFC870}" srcId="{EDC6A112-BEC0-4D24-8672-0745DFCB1EF8}" destId="{38C7E440-CBE8-4312-9EB9-4FB6FCD43D8E}" srcOrd="3" destOrd="0" parTransId="{BEC8FB46-E9E0-4AE5-8FC4-DB4884329A96}" sibTransId="{5895F09C-B59E-4F38-9E1E-946B1F9D17D6}"/>
    <dgm:cxn modelId="{75D3A9BE-FFFF-4043-9662-B375D345992E}" srcId="{36F41C1B-43AA-49AA-8A51-87687568304E}" destId="{36C9D1BE-DC35-4AA6-93B8-C76407925900}" srcOrd="0" destOrd="0" parTransId="{D1C001C6-EB89-494E-8CD2-99C70ADA1C9E}" sibTransId="{F275F523-17D0-414E-9932-954F09FC5FE8}"/>
    <dgm:cxn modelId="{AA5755CC-8238-4CDB-A0C5-F391D6FD57DC}" srcId="{36F41C1B-43AA-49AA-8A51-87687568304E}" destId="{C7C6453D-5D95-4891-9F40-E99A013D1D27}" srcOrd="2" destOrd="0" parTransId="{05774619-B5E0-42D7-89A9-3F8042A620BA}" sibTransId="{54D48AF1-A41F-44C9-B303-867D119DBD62}"/>
    <dgm:cxn modelId="{3A4DD0D6-FC17-F844-83D2-A626BD9374CC}" type="presOf" srcId="{C7C6453D-5D95-4891-9F40-E99A013D1D27}" destId="{F51BB23A-5A98-6640-81F4-9132D42099DF}" srcOrd="0" destOrd="2" presId="urn:microsoft.com/office/officeart/2005/8/layout/hList1"/>
    <dgm:cxn modelId="{467001DD-2FC7-564B-A3CA-2B8FAE8DDB20}" type="presOf" srcId="{36C9D1BE-DC35-4AA6-93B8-C76407925900}" destId="{F51BB23A-5A98-6640-81F4-9132D42099DF}" srcOrd="0" destOrd="0" presId="urn:microsoft.com/office/officeart/2005/8/layout/hList1"/>
    <dgm:cxn modelId="{DF88A3E1-DF8C-4FA5-9BD1-C38864F3730A}" srcId="{EDC6A112-BEC0-4D24-8672-0745DFCB1EF8}" destId="{910CD73A-BA36-4836-8651-93E9251691D3}" srcOrd="0" destOrd="0" parTransId="{3AAB7221-982D-476F-B760-9859A30AB3F3}" sibTransId="{BB1360A5-1340-4690-BADE-3181227E4700}"/>
    <dgm:cxn modelId="{BF6DCDED-AACE-C047-A18B-781A76715459}" type="presOf" srcId="{36F41C1B-43AA-49AA-8A51-87687568304E}" destId="{A29BCED7-CB62-5E4F-BF4C-D327A0554C0D}" srcOrd="0" destOrd="0" presId="urn:microsoft.com/office/officeart/2005/8/layout/hList1"/>
    <dgm:cxn modelId="{A43EBAEE-6C63-6344-9B48-A570138E5B22}" type="presOf" srcId="{EDC6A112-BEC0-4D24-8672-0745DFCB1EF8}" destId="{48989873-D891-1440-94EF-34B80DC409C4}" srcOrd="0" destOrd="0" presId="urn:microsoft.com/office/officeart/2005/8/layout/hList1"/>
    <dgm:cxn modelId="{24E830BA-804A-EB4F-A1E4-130C8B24E495}" type="presParOf" srcId="{48989873-D891-1440-94EF-34B80DC409C4}" destId="{C6FBD641-CCC4-2D4A-AA1B-D0D907388A33}" srcOrd="0" destOrd="0" presId="urn:microsoft.com/office/officeart/2005/8/layout/hList1"/>
    <dgm:cxn modelId="{A55D0614-A2E9-1240-88FB-EA16C9F0E696}" type="presParOf" srcId="{C6FBD641-CCC4-2D4A-AA1B-D0D907388A33}" destId="{5B87EC39-B075-4C47-A25B-B5B6AE0E6342}" srcOrd="0" destOrd="0" presId="urn:microsoft.com/office/officeart/2005/8/layout/hList1"/>
    <dgm:cxn modelId="{CEF30478-550B-B641-8B82-8E73A66A5715}" type="presParOf" srcId="{C6FBD641-CCC4-2D4A-AA1B-D0D907388A33}" destId="{1F2C57C2-E260-3F44-BEAA-76894364657F}" srcOrd="1" destOrd="0" presId="urn:microsoft.com/office/officeart/2005/8/layout/hList1"/>
    <dgm:cxn modelId="{C1448B5E-786E-4942-88B5-242E0E10F873}" type="presParOf" srcId="{48989873-D891-1440-94EF-34B80DC409C4}" destId="{CF277C50-FC7A-ED46-B9C8-B2D8C3853A62}" srcOrd="1" destOrd="0" presId="urn:microsoft.com/office/officeart/2005/8/layout/hList1"/>
    <dgm:cxn modelId="{1E152C93-D2F8-AA4E-B8FD-69B5F8D69A6F}" type="presParOf" srcId="{48989873-D891-1440-94EF-34B80DC409C4}" destId="{86C87ED7-D85E-7840-84D7-18A69C02643A}" srcOrd="2" destOrd="0" presId="urn:microsoft.com/office/officeart/2005/8/layout/hList1"/>
    <dgm:cxn modelId="{4FA99699-7106-9C42-BFA0-C311E3F19156}" type="presParOf" srcId="{86C87ED7-D85E-7840-84D7-18A69C02643A}" destId="{5CA19F11-B61B-6242-B711-BA54CE563B80}" srcOrd="0" destOrd="0" presId="urn:microsoft.com/office/officeart/2005/8/layout/hList1"/>
    <dgm:cxn modelId="{0DB2FE59-B0D8-2B4C-A525-8032DB857381}" type="presParOf" srcId="{86C87ED7-D85E-7840-84D7-18A69C02643A}" destId="{11829D54-A1EE-E349-8824-B60FB938AFC6}" srcOrd="1" destOrd="0" presId="urn:microsoft.com/office/officeart/2005/8/layout/hList1"/>
    <dgm:cxn modelId="{42015B78-CED9-9B4F-BF24-C7EF24CBD150}" type="presParOf" srcId="{48989873-D891-1440-94EF-34B80DC409C4}" destId="{33C88D71-3A64-A149-82DF-317F575353AC}" srcOrd="3" destOrd="0" presId="urn:microsoft.com/office/officeart/2005/8/layout/hList1"/>
    <dgm:cxn modelId="{2240B1F8-D567-5845-830A-ACA113DF93FD}" type="presParOf" srcId="{48989873-D891-1440-94EF-34B80DC409C4}" destId="{051BDA51-4BC2-464A-B0A2-2A537122B97B}" srcOrd="4" destOrd="0" presId="urn:microsoft.com/office/officeart/2005/8/layout/hList1"/>
    <dgm:cxn modelId="{25FAE394-88EC-2048-BC31-44DD2D1A6EDE}" type="presParOf" srcId="{051BDA51-4BC2-464A-B0A2-2A537122B97B}" destId="{A29BCED7-CB62-5E4F-BF4C-D327A0554C0D}" srcOrd="0" destOrd="0" presId="urn:microsoft.com/office/officeart/2005/8/layout/hList1"/>
    <dgm:cxn modelId="{06D0962E-4715-6A4F-9B09-80F041525BA6}" type="presParOf" srcId="{051BDA51-4BC2-464A-B0A2-2A537122B97B}" destId="{F51BB23A-5A98-6640-81F4-9132D42099DF}" srcOrd="1" destOrd="0" presId="urn:microsoft.com/office/officeart/2005/8/layout/hList1"/>
    <dgm:cxn modelId="{CD2009F1-A1D7-A14E-81B0-17C23ECCD735}" type="presParOf" srcId="{48989873-D891-1440-94EF-34B80DC409C4}" destId="{89608746-98C8-6640-ADE3-B9BAF289EF49}" srcOrd="5" destOrd="0" presId="urn:microsoft.com/office/officeart/2005/8/layout/hList1"/>
    <dgm:cxn modelId="{E1CFEEB6-FA2F-3049-A87A-5ABBF084DB97}" type="presParOf" srcId="{48989873-D891-1440-94EF-34B80DC409C4}" destId="{05A95675-029F-0E41-9763-BE4EF8680048}" srcOrd="6" destOrd="0" presId="urn:microsoft.com/office/officeart/2005/8/layout/hList1"/>
    <dgm:cxn modelId="{2E0E91CF-3D3D-F24E-870E-83A8A38776AC}" type="presParOf" srcId="{05A95675-029F-0E41-9763-BE4EF8680048}" destId="{40344F51-6A4D-6D4A-869B-E4435C64F57C}" srcOrd="0" destOrd="0" presId="urn:microsoft.com/office/officeart/2005/8/layout/hList1"/>
    <dgm:cxn modelId="{B3023244-5739-BA48-AFCF-E632EF85A6F1}" type="presParOf" srcId="{05A95675-029F-0E41-9763-BE4EF8680048}" destId="{C894C82D-F20D-C042-BF83-A3207E4BC58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B32DD2-D778-46C4-8915-5DB5954209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389507C-4B8D-467E-98FB-5CD78C35676C}">
      <dgm:prSet/>
      <dgm:spPr/>
      <dgm:t>
        <a:bodyPr/>
        <a:lstStyle/>
        <a:p>
          <a:r>
            <a:rPr lang="en-US"/>
            <a:t>The Chart indicates that for loan amount most of the loans are in range of $5000-$15000, Bigger loans are less or declined as the loan amount increases.</a:t>
          </a:r>
        </a:p>
      </dgm:t>
    </dgm:pt>
    <dgm:pt modelId="{3D330C1D-0E8A-4968-BDBC-84284A86232B}" type="parTrans" cxnId="{E498B2B3-1901-4ADF-8920-951C6A849AA7}">
      <dgm:prSet/>
      <dgm:spPr/>
      <dgm:t>
        <a:bodyPr/>
        <a:lstStyle/>
        <a:p>
          <a:endParaRPr lang="en-US"/>
        </a:p>
      </dgm:t>
    </dgm:pt>
    <dgm:pt modelId="{219DE4A1-6730-44F2-BD8C-6D1872FE556A}" type="sibTrans" cxnId="{E498B2B3-1901-4ADF-8920-951C6A849AA7}">
      <dgm:prSet/>
      <dgm:spPr/>
      <dgm:t>
        <a:bodyPr/>
        <a:lstStyle/>
        <a:p>
          <a:endParaRPr lang="en-US"/>
        </a:p>
      </dgm:t>
    </dgm:pt>
    <dgm:pt modelId="{1AC1567D-99B3-4961-ADE8-E85D32A4FF7E}">
      <dgm:prSet/>
      <dgm:spPr/>
      <dgm:t>
        <a:bodyPr/>
        <a:lstStyle/>
        <a:p>
          <a:r>
            <a:rPr lang="en-US"/>
            <a:t>The Chart shows that Interest rate falls in the range of 10% - 20% for most of the loans and there are very few loans with less interest rates and very few with high interest rates for bigger loan amount.</a:t>
          </a:r>
        </a:p>
      </dgm:t>
    </dgm:pt>
    <dgm:pt modelId="{BE768F58-BCA0-40CA-8F89-EE1D45E5299C}" type="parTrans" cxnId="{B5402C16-70C3-4401-9065-2BC2115E98DA}">
      <dgm:prSet/>
      <dgm:spPr/>
      <dgm:t>
        <a:bodyPr/>
        <a:lstStyle/>
        <a:p>
          <a:endParaRPr lang="en-US"/>
        </a:p>
      </dgm:t>
    </dgm:pt>
    <dgm:pt modelId="{11DE83BF-3D41-4039-8592-ED75A5B3A8F2}" type="sibTrans" cxnId="{B5402C16-70C3-4401-9065-2BC2115E98DA}">
      <dgm:prSet/>
      <dgm:spPr/>
      <dgm:t>
        <a:bodyPr/>
        <a:lstStyle/>
        <a:p>
          <a:endParaRPr lang="en-US"/>
        </a:p>
      </dgm:t>
    </dgm:pt>
    <dgm:pt modelId="{3F2DC927-5CFF-4AA6-9FAA-AC31C68E23FF}">
      <dgm:prSet/>
      <dgm:spPr/>
      <dgm:t>
        <a:bodyPr/>
        <a:lstStyle/>
        <a:p>
          <a:r>
            <a:rPr lang="en-US"/>
            <a:t>The Chart indicates that the grades B,C and D are most common which are moderate level of credit grades for most loans.</a:t>
          </a:r>
        </a:p>
      </dgm:t>
    </dgm:pt>
    <dgm:pt modelId="{384A9DE2-E144-451F-900C-E2747E95ED0D}" type="parTrans" cxnId="{F4186EC6-F038-46B0-B985-FE0CF2843D3B}">
      <dgm:prSet/>
      <dgm:spPr/>
      <dgm:t>
        <a:bodyPr/>
        <a:lstStyle/>
        <a:p>
          <a:endParaRPr lang="en-US"/>
        </a:p>
      </dgm:t>
    </dgm:pt>
    <dgm:pt modelId="{BF6ED853-FC7A-425F-B3C3-E3679526A2C3}" type="sibTrans" cxnId="{F4186EC6-F038-46B0-B985-FE0CF2843D3B}">
      <dgm:prSet/>
      <dgm:spPr/>
      <dgm:t>
        <a:bodyPr/>
        <a:lstStyle/>
        <a:p>
          <a:endParaRPr lang="en-US"/>
        </a:p>
      </dgm:t>
    </dgm:pt>
    <dgm:pt modelId="{39C40B59-3A78-411E-B623-8DF2D369E3A2}">
      <dgm:prSet/>
      <dgm:spPr/>
      <dgm:t>
        <a:bodyPr/>
        <a:lstStyle/>
        <a:p>
          <a:r>
            <a:rPr lang="en-US"/>
            <a:t>Chart indicates that most of the borrowers either rent or have mortgages and a smaller Number of borrowers own a Home.</a:t>
          </a:r>
        </a:p>
      </dgm:t>
    </dgm:pt>
    <dgm:pt modelId="{64FBCFFC-A056-483A-8404-C4DE07E14F63}" type="parTrans" cxnId="{A392027D-4DA2-4BFE-A526-DA9445114DFA}">
      <dgm:prSet/>
      <dgm:spPr/>
      <dgm:t>
        <a:bodyPr/>
        <a:lstStyle/>
        <a:p>
          <a:endParaRPr lang="en-US"/>
        </a:p>
      </dgm:t>
    </dgm:pt>
    <dgm:pt modelId="{9A546E8A-A51A-4117-95D0-AF19F3804E50}" type="sibTrans" cxnId="{A392027D-4DA2-4BFE-A526-DA9445114DFA}">
      <dgm:prSet/>
      <dgm:spPr/>
      <dgm:t>
        <a:bodyPr/>
        <a:lstStyle/>
        <a:p>
          <a:endParaRPr lang="en-US"/>
        </a:p>
      </dgm:t>
    </dgm:pt>
    <dgm:pt modelId="{D4A2E430-DF31-E342-984E-F13BD87F9F5D}" type="pres">
      <dgm:prSet presAssocID="{41B32DD2-D778-46C4-8915-5DB59542093B}" presName="linear" presStyleCnt="0">
        <dgm:presLayoutVars>
          <dgm:animLvl val="lvl"/>
          <dgm:resizeHandles val="exact"/>
        </dgm:presLayoutVars>
      </dgm:prSet>
      <dgm:spPr/>
    </dgm:pt>
    <dgm:pt modelId="{9C9EA241-D2A6-3145-8EDB-072C40913002}" type="pres">
      <dgm:prSet presAssocID="{C389507C-4B8D-467E-98FB-5CD78C35676C}" presName="parentText" presStyleLbl="node1" presStyleIdx="0" presStyleCnt="4">
        <dgm:presLayoutVars>
          <dgm:chMax val="0"/>
          <dgm:bulletEnabled val="1"/>
        </dgm:presLayoutVars>
      </dgm:prSet>
      <dgm:spPr/>
    </dgm:pt>
    <dgm:pt modelId="{8DD70E74-C7E6-744C-8CE1-2857E46ED63C}" type="pres">
      <dgm:prSet presAssocID="{219DE4A1-6730-44F2-BD8C-6D1872FE556A}" presName="spacer" presStyleCnt="0"/>
      <dgm:spPr/>
    </dgm:pt>
    <dgm:pt modelId="{36C06AE0-3F3D-914A-B3A9-6D2983C0E8CE}" type="pres">
      <dgm:prSet presAssocID="{1AC1567D-99B3-4961-ADE8-E85D32A4FF7E}" presName="parentText" presStyleLbl="node1" presStyleIdx="1" presStyleCnt="4">
        <dgm:presLayoutVars>
          <dgm:chMax val="0"/>
          <dgm:bulletEnabled val="1"/>
        </dgm:presLayoutVars>
      </dgm:prSet>
      <dgm:spPr/>
    </dgm:pt>
    <dgm:pt modelId="{710B14ED-E434-3241-9581-576110DA504A}" type="pres">
      <dgm:prSet presAssocID="{11DE83BF-3D41-4039-8592-ED75A5B3A8F2}" presName="spacer" presStyleCnt="0"/>
      <dgm:spPr/>
    </dgm:pt>
    <dgm:pt modelId="{1D64D9D4-E3E8-8149-ABD3-57C8DF1A5776}" type="pres">
      <dgm:prSet presAssocID="{3F2DC927-5CFF-4AA6-9FAA-AC31C68E23FF}" presName="parentText" presStyleLbl="node1" presStyleIdx="2" presStyleCnt="4">
        <dgm:presLayoutVars>
          <dgm:chMax val="0"/>
          <dgm:bulletEnabled val="1"/>
        </dgm:presLayoutVars>
      </dgm:prSet>
      <dgm:spPr/>
    </dgm:pt>
    <dgm:pt modelId="{AFFC390E-6BCF-4349-A5A7-4BD3650D10EF}" type="pres">
      <dgm:prSet presAssocID="{BF6ED853-FC7A-425F-B3C3-E3679526A2C3}" presName="spacer" presStyleCnt="0"/>
      <dgm:spPr/>
    </dgm:pt>
    <dgm:pt modelId="{896E3868-F6C2-9C4D-9139-17F72CB7CD6C}" type="pres">
      <dgm:prSet presAssocID="{39C40B59-3A78-411E-B623-8DF2D369E3A2}" presName="parentText" presStyleLbl="node1" presStyleIdx="3" presStyleCnt="4">
        <dgm:presLayoutVars>
          <dgm:chMax val="0"/>
          <dgm:bulletEnabled val="1"/>
        </dgm:presLayoutVars>
      </dgm:prSet>
      <dgm:spPr/>
    </dgm:pt>
  </dgm:ptLst>
  <dgm:cxnLst>
    <dgm:cxn modelId="{B5402C16-70C3-4401-9065-2BC2115E98DA}" srcId="{41B32DD2-D778-46C4-8915-5DB59542093B}" destId="{1AC1567D-99B3-4961-ADE8-E85D32A4FF7E}" srcOrd="1" destOrd="0" parTransId="{BE768F58-BCA0-40CA-8F89-EE1D45E5299C}" sibTransId="{11DE83BF-3D41-4039-8592-ED75A5B3A8F2}"/>
    <dgm:cxn modelId="{6D1B4326-0AB3-3F4A-BFB4-5D8D82E52EF3}" type="presOf" srcId="{1AC1567D-99B3-4961-ADE8-E85D32A4FF7E}" destId="{36C06AE0-3F3D-914A-B3A9-6D2983C0E8CE}" srcOrd="0" destOrd="0" presId="urn:microsoft.com/office/officeart/2005/8/layout/vList2"/>
    <dgm:cxn modelId="{12530228-0C6F-BB45-8C68-DC87E6DA7071}" type="presOf" srcId="{39C40B59-3A78-411E-B623-8DF2D369E3A2}" destId="{896E3868-F6C2-9C4D-9139-17F72CB7CD6C}" srcOrd="0" destOrd="0" presId="urn:microsoft.com/office/officeart/2005/8/layout/vList2"/>
    <dgm:cxn modelId="{77EEB92D-1EE7-D54D-AFF7-B2375A6F7E7A}" type="presOf" srcId="{41B32DD2-D778-46C4-8915-5DB59542093B}" destId="{D4A2E430-DF31-E342-984E-F13BD87F9F5D}" srcOrd="0" destOrd="0" presId="urn:microsoft.com/office/officeart/2005/8/layout/vList2"/>
    <dgm:cxn modelId="{7ED70452-D84E-0543-90E1-C5DB18658F3B}" type="presOf" srcId="{C389507C-4B8D-467E-98FB-5CD78C35676C}" destId="{9C9EA241-D2A6-3145-8EDB-072C40913002}" srcOrd="0" destOrd="0" presId="urn:microsoft.com/office/officeart/2005/8/layout/vList2"/>
    <dgm:cxn modelId="{A392027D-4DA2-4BFE-A526-DA9445114DFA}" srcId="{41B32DD2-D778-46C4-8915-5DB59542093B}" destId="{39C40B59-3A78-411E-B623-8DF2D369E3A2}" srcOrd="3" destOrd="0" parTransId="{64FBCFFC-A056-483A-8404-C4DE07E14F63}" sibTransId="{9A546E8A-A51A-4117-95D0-AF19F3804E50}"/>
    <dgm:cxn modelId="{E498B2B3-1901-4ADF-8920-951C6A849AA7}" srcId="{41B32DD2-D778-46C4-8915-5DB59542093B}" destId="{C389507C-4B8D-467E-98FB-5CD78C35676C}" srcOrd="0" destOrd="0" parTransId="{3D330C1D-0E8A-4968-BDBC-84284A86232B}" sibTransId="{219DE4A1-6730-44F2-BD8C-6D1872FE556A}"/>
    <dgm:cxn modelId="{F4186EC6-F038-46B0-B985-FE0CF2843D3B}" srcId="{41B32DD2-D778-46C4-8915-5DB59542093B}" destId="{3F2DC927-5CFF-4AA6-9FAA-AC31C68E23FF}" srcOrd="2" destOrd="0" parTransId="{384A9DE2-E144-451F-900C-E2747E95ED0D}" sibTransId="{BF6ED853-FC7A-425F-B3C3-E3679526A2C3}"/>
    <dgm:cxn modelId="{A38D16F2-A054-FC4C-A66D-35D9A0C850FC}" type="presOf" srcId="{3F2DC927-5CFF-4AA6-9FAA-AC31C68E23FF}" destId="{1D64D9D4-E3E8-8149-ABD3-57C8DF1A5776}" srcOrd="0" destOrd="0" presId="urn:microsoft.com/office/officeart/2005/8/layout/vList2"/>
    <dgm:cxn modelId="{94D67DCC-5009-0F47-B82E-B90B8AD175CE}" type="presParOf" srcId="{D4A2E430-DF31-E342-984E-F13BD87F9F5D}" destId="{9C9EA241-D2A6-3145-8EDB-072C40913002}" srcOrd="0" destOrd="0" presId="urn:microsoft.com/office/officeart/2005/8/layout/vList2"/>
    <dgm:cxn modelId="{03708058-16C4-7F41-A412-12285E91B573}" type="presParOf" srcId="{D4A2E430-DF31-E342-984E-F13BD87F9F5D}" destId="{8DD70E74-C7E6-744C-8CE1-2857E46ED63C}" srcOrd="1" destOrd="0" presId="urn:microsoft.com/office/officeart/2005/8/layout/vList2"/>
    <dgm:cxn modelId="{3F3B14B7-78A2-AE45-BF99-1274EC92CD55}" type="presParOf" srcId="{D4A2E430-DF31-E342-984E-F13BD87F9F5D}" destId="{36C06AE0-3F3D-914A-B3A9-6D2983C0E8CE}" srcOrd="2" destOrd="0" presId="urn:microsoft.com/office/officeart/2005/8/layout/vList2"/>
    <dgm:cxn modelId="{DB764A5E-819C-654A-BC55-A9085EB7D377}" type="presParOf" srcId="{D4A2E430-DF31-E342-984E-F13BD87F9F5D}" destId="{710B14ED-E434-3241-9581-576110DA504A}" srcOrd="3" destOrd="0" presId="urn:microsoft.com/office/officeart/2005/8/layout/vList2"/>
    <dgm:cxn modelId="{A4786117-B37C-F041-AD48-873EAF866914}" type="presParOf" srcId="{D4A2E430-DF31-E342-984E-F13BD87F9F5D}" destId="{1D64D9D4-E3E8-8149-ABD3-57C8DF1A5776}" srcOrd="4" destOrd="0" presId="urn:microsoft.com/office/officeart/2005/8/layout/vList2"/>
    <dgm:cxn modelId="{C5DE3CB6-D1B9-C843-ABA0-59A8C8EF89C5}" type="presParOf" srcId="{D4A2E430-DF31-E342-984E-F13BD87F9F5D}" destId="{AFFC390E-6BCF-4349-A5A7-4BD3650D10EF}" srcOrd="5" destOrd="0" presId="urn:microsoft.com/office/officeart/2005/8/layout/vList2"/>
    <dgm:cxn modelId="{EF24987B-E391-7E44-AE6D-A909E6B87299}" type="presParOf" srcId="{D4A2E430-DF31-E342-984E-F13BD87F9F5D}" destId="{896E3868-F6C2-9C4D-9139-17F72CB7CD6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5C8846-8B38-4A09-A9F4-F3093276C583}" type="doc">
      <dgm:prSet loTypeId="urn:microsoft.com/office/officeart/2016/7/layout/RepeatingBendingProcessNew" loCatId="process" qsTypeId="urn:microsoft.com/office/officeart/2005/8/quickstyle/simple4" qsCatId="simple" csTypeId="urn:microsoft.com/office/officeart/2005/8/colors/accent1_2" csCatId="accent1"/>
      <dgm:spPr/>
      <dgm:t>
        <a:bodyPr/>
        <a:lstStyle/>
        <a:p>
          <a:endParaRPr lang="en-US"/>
        </a:p>
      </dgm:t>
    </dgm:pt>
    <dgm:pt modelId="{702E15A7-0A0F-427C-BB32-4FE301F9AC00}">
      <dgm:prSet/>
      <dgm:spPr/>
      <dgm:t>
        <a:bodyPr/>
        <a:lstStyle/>
        <a:p>
          <a:r>
            <a:rPr lang="en-US"/>
            <a:t>Borrowers with lower annual income are typically at higher risk of being “Charged off".</a:t>
          </a:r>
        </a:p>
      </dgm:t>
    </dgm:pt>
    <dgm:pt modelId="{E21D31F3-6B2E-4E87-A1BF-080390279C35}" type="parTrans" cxnId="{C44127C2-277C-4029-B62C-C3F2CF8DF0F6}">
      <dgm:prSet/>
      <dgm:spPr/>
      <dgm:t>
        <a:bodyPr/>
        <a:lstStyle/>
        <a:p>
          <a:endParaRPr lang="en-US"/>
        </a:p>
      </dgm:t>
    </dgm:pt>
    <dgm:pt modelId="{E096F229-EF72-4B70-992C-C35B95DBCE89}" type="sibTrans" cxnId="{C44127C2-277C-4029-B62C-C3F2CF8DF0F6}">
      <dgm:prSet/>
      <dgm:spPr/>
      <dgm:t>
        <a:bodyPr/>
        <a:lstStyle/>
        <a:p>
          <a:endParaRPr lang="en-US"/>
        </a:p>
      </dgm:t>
    </dgm:pt>
    <dgm:pt modelId="{0C4F5095-FFE6-4F08-8BB3-3F4017580714}">
      <dgm:prSet/>
      <dgm:spPr/>
      <dgm:t>
        <a:bodyPr/>
        <a:lstStyle/>
        <a:p>
          <a:r>
            <a:rPr lang="en-US"/>
            <a:t>The lesser the employment length higher the risk of being “Charged off”</a:t>
          </a:r>
        </a:p>
      </dgm:t>
    </dgm:pt>
    <dgm:pt modelId="{2F875353-B08E-43A9-8413-C83A2ECAF4E7}" type="parTrans" cxnId="{DA1272E4-6D40-4EC5-9B82-21DDC4AFE810}">
      <dgm:prSet/>
      <dgm:spPr/>
      <dgm:t>
        <a:bodyPr/>
        <a:lstStyle/>
        <a:p>
          <a:endParaRPr lang="en-US"/>
        </a:p>
      </dgm:t>
    </dgm:pt>
    <dgm:pt modelId="{868AEE9D-D1F3-458E-9887-1B158F7E8A97}" type="sibTrans" cxnId="{DA1272E4-6D40-4EC5-9B82-21DDC4AFE810}">
      <dgm:prSet/>
      <dgm:spPr/>
      <dgm:t>
        <a:bodyPr/>
        <a:lstStyle/>
        <a:p>
          <a:endParaRPr lang="en-US"/>
        </a:p>
      </dgm:t>
    </dgm:pt>
    <dgm:pt modelId="{D7642C48-E7CA-4F61-8294-8C786B298DDB}">
      <dgm:prSet/>
      <dgm:spPr/>
      <dgm:t>
        <a:bodyPr/>
        <a:lstStyle/>
        <a:p>
          <a:r>
            <a:rPr lang="en-US"/>
            <a:t>Higher is the loan term causes more risk for being ”Charged off”.</a:t>
          </a:r>
        </a:p>
      </dgm:t>
    </dgm:pt>
    <dgm:pt modelId="{6463AA23-84D0-4183-A446-133587D5425E}" type="parTrans" cxnId="{FD31F75E-9E10-4245-BB9D-4C8141BE6906}">
      <dgm:prSet/>
      <dgm:spPr/>
      <dgm:t>
        <a:bodyPr/>
        <a:lstStyle/>
        <a:p>
          <a:endParaRPr lang="en-US"/>
        </a:p>
      </dgm:t>
    </dgm:pt>
    <dgm:pt modelId="{EFCB4379-7BA9-44E1-ABCF-A989A009D58F}" type="sibTrans" cxnId="{FD31F75E-9E10-4245-BB9D-4C8141BE6906}">
      <dgm:prSet/>
      <dgm:spPr/>
      <dgm:t>
        <a:bodyPr/>
        <a:lstStyle/>
        <a:p>
          <a:endParaRPr lang="en-US"/>
        </a:p>
      </dgm:t>
    </dgm:pt>
    <dgm:pt modelId="{BA188E77-A58F-4F03-9A65-942C1F03FCC8}">
      <dgm:prSet/>
      <dgm:spPr/>
      <dgm:t>
        <a:bodyPr/>
        <a:lstStyle/>
        <a:p>
          <a:r>
            <a:rPr lang="en-US"/>
            <a:t>Needs to be checked on specific geographic location which are expensive like CA for credit worthiness.</a:t>
          </a:r>
        </a:p>
      </dgm:t>
    </dgm:pt>
    <dgm:pt modelId="{D0C5B9C1-2ACD-4877-A187-BF32C54F9328}" type="parTrans" cxnId="{FD7A9461-D578-4F54-889C-8CDBF1860C28}">
      <dgm:prSet/>
      <dgm:spPr/>
      <dgm:t>
        <a:bodyPr/>
        <a:lstStyle/>
        <a:p>
          <a:endParaRPr lang="en-US"/>
        </a:p>
      </dgm:t>
    </dgm:pt>
    <dgm:pt modelId="{EA64833A-E823-429D-A373-7E36D3B6598F}" type="sibTrans" cxnId="{FD7A9461-D578-4F54-889C-8CDBF1860C28}">
      <dgm:prSet/>
      <dgm:spPr/>
      <dgm:t>
        <a:bodyPr/>
        <a:lstStyle/>
        <a:p>
          <a:endParaRPr lang="en-US"/>
        </a:p>
      </dgm:t>
    </dgm:pt>
    <dgm:pt modelId="{13B28C1D-FFAA-4CFD-B988-8BF83A094188}">
      <dgm:prSet/>
      <dgm:spPr/>
      <dgm:t>
        <a:bodyPr/>
        <a:lstStyle/>
        <a:p>
          <a:r>
            <a:rPr lang="en-US"/>
            <a:t>Lower the grades lower is the risk ( Grades A , B).</a:t>
          </a:r>
        </a:p>
      </dgm:t>
    </dgm:pt>
    <dgm:pt modelId="{E020BA5D-69A7-4657-85A1-EFB6A4352D18}" type="parTrans" cxnId="{BC5066BD-7289-436E-888B-DFB7218D57E9}">
      <dgm:prSet/>
      <dgm:spPr/>
      <dgm:t>
        <a:bodyPr/>
        <a:lstStyle/>
        <a:p>
          <a:endParaRPr lang="en-US"/>
        </a:p>
      </dgm:t>
    </dgm:pt>
    <dgm:pt modelId="{BBEE0D50-B228-42AD-A512-D20B99ABFA93}" type="sibTrans" cxnId="{BC5066BD-7289-436E-888B-DFB7218D57E9}">
      <dgm:prSet/>
      <dgm:spPr/>
      <dgm:t>
        <a:bodyPr/>
        <a:lstStyle/>
        <a:p>
          <a:endParaRPr lang="en-US"/>
        </a:p>
      </dgm:t>
    </dgm:pt>
    <dgm:pt modelId="{478A8E86-B1C8-47D4-A921-D3A40FEF1256}">
      <dgm:prSet/>
      <dgm:spPr/>
      <dgm:t>
        <a:bodyPr/>
        <a:lstStyle/>
        <a:p>
          <a:r>
            <a:rPr lang="en-US"/>
            <a:t>The higher the interest rates, Higher is the risk being “Charged off”</a:t>
          </a:r>
        </a:p>
      </dgm:t>
    </dgm:pt>
    <dgm:pt modelId="{6BDF2F41-403E-48C4-91FD-4D84A6F59DCB}" type="parTrans" cxnId="{6D02E5E8-F856-4794-B3BC-70A1D990D73E}">
      <dgm:prSet/>
      <dgm:spPr/>
      <dgm:t>
        <a:bodyPr/>
        <a:lstStyle/>
        <a:p>
          <a:endParaRPr lang="en-US"/>
        </a:p>
      </dgm:t>
    </dgm:pt>
    <dgm:pt modelId="{23033AAA-C8A5-43B8-8F99-B4F38C53F4CB}" type="sibTrans" cxnId="{6D02E5E8-F856-4794-B3BC-70A1D990D73E}">
      <dgm:prSet/>
      <dgm:spPr/>
      <dgm:t>
        <a:bodyPr/>
        <a:lstStyle/>
        <a:p>
          <a:endParaRPr lang="en-US"/>
        </a:p>
      </dgm:t>
    </dgm:pt>
    <dgm:pt modelId="{847D8D69-B8E6-6E4A-929D-06F30BCE5294}" type="pres">
      <dgm:prSet presAssocID="{185C8846-8B38-4A09-A9F4-F3093276C583}" presName="Name0" presStyleCnt="0">
        <dgm:presLayoutVars>
          <dgm:dir/>
          <dgm:resizeHandles val="exact"/>
        </dgm:presLayoutVars>
      </dgm:prSet>
      <dgm:spPr/>
    </dgm:pt>
    <dgm:pt modelId="{3F2A4069-95C5-8049-98EA-63B7E356F32A}" type="pres">
      <dgm:prSet presAssocID="{702E15A7-0A0F-427C-BB32-4FE301F9AC00}" presName="node" presStyleLbl="node1" presStyleIdx="0" presStyleCnt="6">
        <dgm:presLayoutVars>
          <dgm:bulletEnabled val="1"/>
        </dgm:presLayoutVars>
      </dgm:prSet>
      <dgm:spPr/>
    </dgm:pt>
    <dgm:pt modelId="{B30B5614-3DD6-1441-BF01-A395DC09BC35}" type="pres">
      <dgm:prSet presAssocID="{E096F229-EF72-4B70-992C-C35B95DBCE89}" presName="sibTrans" presStyleLbl="sibTrans1D1" presStyleIdx="0" presStyleCnt="5"/>
      <dgm:spPr/>
    </dgm:pt>
    <dgm:pt modelId="{5869947C-B640-774C-B896-4509D015F319}" type="pres">
      <dgm:prSet presAssocID="{E096F229-EF72-4B70-992C-C35B95DBCE89}" presName="connectorText" presStyleLbl="sibTrans1D1" presStyleIdx="0" presStyleCnt="5"/>
      <dgm:spPr/>
    </dgm:pt>
    <dgm:pt modelId="{45ACD5F6-1C77-244E-945A-CF8D2FE2F63E}" type="pres">
      <dgm:prSet presAssocID="{0C4F5095-FFE6-4F08-8BB3-3F4017580714}" presName="node" presStyleLbl="node1" presStyleIdx="1" presStyleCnt="6">
        <dgm:presLayoutVars>
          <dgm:bulletEnabled val="1"/>
        </dgm:presLayoutVars>
      </dgm:prSet>
      <dgm:spPr/>
    </dgm:pt>
    <dgm:pt modelId="{DC9FAEA7-89B9-E442-B782-F53F21A22CAA}" type="pres">
      <dgm:prSet presAssocID="{868AEE9D-D1F3-458E-9887-1B158F7E8A97}" presName="sibTrans" presStyleLbl="sibTrans1D1" presStyleIdx="1" presStyleCnt="5"/>
      <dgm:spPr/>
    </dgm:pt>
    <dgm:pt modelId="{3C4B772E-4A88-C74C-A70E-761F9B5D782C}" type="pres">
      <dgm:prSet presAssocID="{868AEE9D-D1F3-458E-9887-1B158F7E8A97}" presName="connectorText" presStyleLbl="sibTrans1D1" presStyleIdx="1" presStyleCnt="5"/>
      <dgm:spPr/>
    </dgm:pt>
    <dgm:pt modelId="{2FD76725-98BD-4947-9FCE-91ACCD795628}" type="pres">
      <dgm:prSet presAssocID="{D7642C48-E7CA-4F61-8294-8C786B298DDB}" presName="node" presStyleLbl="node1" presStyleIdx="2" presStyleCnt="6">
        <dgm:presLayoutVars>
          <dgm:bulletEnabled val="1"/>
        </dgm:presLayoutVars>
      </dgm:prSet>
      <dgm:spPr/>
    </dgm:pt>
    <dgm:pt modelId="{DDF3FAFF-6E51-FA4C-B0AD-76CF8EDDD583}" type="pres">
      <dgm:prSet presAssocID="{EFCB4379-7BA9-44E1-ABCF-A989A009D58F}" presName="sibTrans" presStyleLbl="sibTrans1D1" presStyleIdx="2" presStyleCnt="5"/>
      <dgm:spPr/>
    </dgm:pt>
    <dgm:pt modelId="{ADD0A5CC-F1A7-9E4D-8F7B-93623DDC647E}" type="pres">
      <dgm:prSet presAssocID="{EFCB4379-7BA9-44E1-ABCF-A989A009D58F}" presName="connectorText" presStyleLbl="sibTrans1D1" presStyleIdx="2" presStyleCnt="5"/>
      <dgm:spPr/>
    </dgm:pt>
    <dgm:pt modelId="{D8B04E6E-4FA2-CA42-A807-F47C578270DE}" type="pres">
      <dgm:prSet presAssocID="{BA188E77-A58F-4F03-9A65-942C1F03FCC8}" presName="node" presStyleLbl="node1" presStyleIdx="3" presStyleCnt="6">
        <dgm:presLayoutVars>
          <dgm:bulletEnabled val="1"/>
        </dgm:presLayoutVars>
      </dgm:prSet>
      <dgm:spPr/>
    </dgm:pt>
    <dgm:pt modelId="{DE0F5CA2-8E29-8C43-9369-A55353D0FBF3}" type="pres">
      <dgm:prSet presAssocID="{EA64833A-E823-429D-A373-7E36D3B6598F}" presName="sibTrans" presStyleLbl="sibTrans1D1" presStyleIdx="3" presStyleCnt="5"/>
      <dgm:spPr/>
    </dgm:pt>
    <dgm:pt modelId="{B394C766-0988-6045-A0D1-B9E9663EEC39}" type="pres">
      <dgm:prSet presAssocID="{EA64833A-E823-429D-A373-7E36D3B6598F}" presName="connectorText" presStyleLbl="sibTrans1D1" presStyleIdx="3" presStyleCnt="5"/>
      <dgm:spPr/>
    </dgm:pt>
    <dgm:pt modelId="{60DD9C82-4358-A041-A27C-975D61945B7D}" type="pres">
      <dgm:prSet presAssocID="{13B28C1D-FFAA-4CFD-B988-8BF83A094188}" presName="node" presStyleLbl="node1" presStyleIdx="4" presStyleCnt="6">
        <dgm:presLayoutVars>
          <dgm:bulletEnabled val="1"/>
        </dgm:presLayoutVars>
      </dgm:prSet>
      <dgm:spPr/>
    </dgm:pt>
    <dgm:pt modelId="{CA1B953C-2CD7-2F47-8612-ECFC9FD652A9}" type="pres">
      <dgm:prSet presAssocID="{BBEE0D50-B228-42AD-A512-D20B99ABFA93}" presName="sibTrans" presStyleLbl="sibTrans1D1" presStyleIdx="4" presStyleCnt="5"/>
      <dgm:spPr/>
    </dgm:pt>
    <dgm:pt modelId="{E05AF484-FA50-8D47-94DC-D5D52792BF3F}" type="pres">
      <dgm:prSet presAssocID="{BBEE0D50-B228-42AD-A512-D20B99ABFA93}" presName="connectorText" presStyleLbl="sibTrans1D1" presStyleIdx="4" presStyleCnt="5"/>
      <dgm:spPr/>
    </dgm:pt>
    <dgm:pt modelId="{8DF56D2B-1CA4-A24D-949A-F58084579D0B}" type="pres">
      <dgm:prSet presAssocID="{478A8E86-B1C8-47D4-A921-D3A40FEF1256}" presName="node" presStyleLbl="node1" presStyleIdx="5" presStyleCnt="6">
        <dgm:presLayoutVars>
          <dgm:bulletEnabled val="1"/>
        </dgm:presLayoutVars>
      </dgm:prSet>
      <dgm:spPr/>
    </dgm:pt>
  </dgm:ptLst>
  <dgm:cxnLst>
    <dgm:cxn modelId="{AF956003-AF60-E44E-9A57-CD3E16B76FB5}" type="presOf" srcId="{E096F229-EF72-4B70-992C-C35B95DBCE89}" destId="{B30B5614-3DD6-1441-BF01-A395DC09BC35}" srcOrd="0" destOrd="0" presId="urn:microsoft.com/office/officeart/2016/7/layout/RepeatingBendingProcessNew"/>
    <dgm:cxn modelId="{84E65D08-8A7C-904F-8D40-AD1AC3E50864}" type="presOf" srcId="{BBEE0D50-B228-42AD-A512-D20B99ABFA93}" destId="{CA1B953C-2CD7-2F47-8612-ECFC9FD652A9}" srcOrd="0" destOrd="0" presId="urn:microsoft.com/office/officeart/2016/7/layout/RepeatingBendingProcessNew"/>
    <dgm:cxn modelId="{7479D608-FBB0-C947-8984-883269E45BD7}" type="presOf" srcId="{EA64833A-E823-429D-A373-7E36D3B6598F}" destId="{B394C766-0988-6045-A0D1-B9E9663EEC39}" srcOrd="1" destOrd="0" presId="urn:microsoft.com/office/officeart/2016/7/layout/RepeatingBendingProcessNew"/>
    <dgm:cxn modelId="{AA918E21-B8C0-3847-B263-93FE35A2F938}" type="presOf" srcId="{702E15A7-0A0F-427C-BB32-4FE301F9AC00}" destId="{3F2A4069-95C5-8049-98EA-63B7E356F32A}" srcOrd="0" destOrd="0" presId="urn:microsoft.com/office/officeart/2016/7/layout/RepeatingBendingProcessNew"/>
    <dgm:cxn modelId="{116D302A-2F72-5C40-8CCF-AD8A8E88788C}" type="presOf" srcId="{185C8846-8B38-4A09-A9F4-F3093276C583}" destId="{847D8D69-B8E6-6E4A-929D-06F30BCE5294}" srcOrd="0" destOrd="0" presId="urn:microsoft.com/office/officeart/2016/7/layout/RepeatingBendingProcessNew"/>
    <dgm:cxn modelId="{63525730-9A33-9143-98E8-E289CADCE025}" type="presOf" srcId="{BBEE0D50-B228-42AD-A512-D20B99ABFA93}" destId="{E05AF484-FA50-8D47-94DC-D5D52792BF3F}" srcOrd="1" destOrd="0" presId="urn:microsoft.com/office/officeart/2016/7/layout/RepeatingBendingProcessNew"/>
    <dgm:cxn modelId="{D6032A32-135D-9347-ADAE-17A7DC33BD9D}" type="presOf" srcId="{EFCB4379-7BA9-44E1-ABCF-A989A009D58F}" destId="{DDF3FAFF-6E51-FA4C-B0AD-76CF8EDDD583}" srcOrd="0" destOrd="0" presId="urn:microsoft.com/office/officeart/2016/7/layout/RepeatingBendingProcessNew"/>
    <dgm:cxn modelId="{8144543D-FA3D-6444-A14F-7D30EDF9A92B}" type="presOf" srcId="{13B28C1D-FFAA-4CFD-B988-8BF83A094188}" destId="{60DD9C82-4358-A041-A27C-975D61945B7D}" srcOrd="0" destOrd="0" presId="urn:microsoft.com/office/officeart/2016/7/layout/RepeatingBendingProcessNew"/>
    <dgm:cxn modelId="{BD0D3A44-7EA0-0F43-B07F-EAD391514882}" type="presOf" srcId="{478A8E86-B1C8-47D4-A921-D3A40FEF1256}" destId="{8DF56D2B-1CA4-A24D-949A-F58084579D0B}" srcOrd="0" destOrd="0" presId="urn:microsoft.com/office/officeart/2016/7/layout/RepeatingBendingProcessNew"/>
    <dgm:cxn modelId="{87D1C353-2C38-9C4B-9A8A-27072534C5E4}" type="presOf" srcId="{BA188E77-A58F-4F03-9A65-942C1F03FCC8}" destId="{D8B04E6E-4FA2-CA42-A807-F47C578270DE}" srcOrd="0" destOrd="0" presId="urn:microsoft.com/office/officeart/2016/7/layout/RepeatingBendingProcessNew"/>
    <dgm:cxn modelId="{FD31F75E-9E10-4245-BB9D-4C8141BE6906}" srcId="{185C8846-8B38-4A09-A9F4-F3093276C583}" destId="{D7642C48-E7CA-4F61-8294-8C786B298DDB}" srcOrd="2" destOrd="0" parTransId="{6463AA23-84D0-4183-A446-133587D5425E}" sibTransId="{EFCB4379-7BA9-44E1-ABCF-A989A009D58F}"/>
    <dgm:cxn modelId="{FD7A9461-D578-4F54-889C-8CDBF1860C28}" srcId="{185C8846-8B38-4A09-A9F4-F3093276C583}" destId="{BA188E77-A58F-4F03-9A65-942C1F03FCC8}" srcOrd="3" destOrd="0" parTransId="{D0C5B9C1-2ACD-4877-A187-BF32C54F9328}" sibTransId="{EA64833A-E823-429D-A373-7E36D3B6598F}"/>
    <dgm:cxn modelId="{74D84B9B-6192-3A47-89E9-EF4D402ABFEA}" type="presOf" srcId="{0C4F5095-FFE6-4F08-8BB3-3F4017580714}" destId="{45ACD5F6-1C77-244E-945A-CF8D2FE2F63E}" srcOrd="0" destOrd="0" presId="urn:microsoft.com/office/officeart/2016/7/layout/RepeatingBendingProcessNew"/>
    <dgm:cxn modelId="{B45CF9A5-E2C4-884B-9048-51850DC32944}" type="presOf" srcId="{EA64833A-E823-429D-A373-7E36D3B6598F}" destId="{DE0F5CA2-8E29-8C43-9369-A55353D0FBF3}" srcOrd="0" destOrd="0" presId="urn:microsoft.com/office/officeart/2016/7/layout/RepeatingBendingProcessNew"/>
    <dgm:cxn modelId="{60A259A6-B1D8-074E-B077-9A3710C806D3}" type="presOf" srcId="{E096F229-EF72-4B70-992C-C35B95DBCE89}" destId="{5869947C-B640-774C-B896-4509D015F319}" srcOrd="1" destOrd="0" presId="urn:microsoft.com/office/officeart/2016/7/layout/RepeatingBendingProcessNew"/>
    <dgm:cxn modelId="{47A961B5-F146-7B4A-ADBA-B52E1782C91C}" type="presOf" srcId="{EFCB4379-7BA9-44E1-ABCF-A989A009D58F}" destId="{ADD0A5CC-F1A7-9E4D-8F7B-93623DDC647E}" srcOrd="1" destOrd="0" presId="urn:microsoft.com/office/officeart/2016/7/layout/RepeatingBendingProcessNew"/>
    <dgm:cxn modelId="{BC5066BD-7289-436E-888B-DFB7218D57E9}" srcId="{185C8846-8B38-4A09-A9F4-F3093276C583}" destId="{13B28C1D-FFAA-4CFD-B988-8BF83A094188}" srcOrd="4" destOrd="0" parTransId="{E020BA5D-69A7-4657-85A1-EFB6A4352D18}" sibTransId="{BBEE0D50-B228-42AD-A512-D20B99ABFA93}"/>
    <dgm:cxn modelId="{C44127C2-277C-4029-B62C-C3F2CF8DF0F6}" srcId="{185C8846-8B38-4A09-A9F4-F3093276C583}" destId="{702E15A7-0A0F-427C-BB32-4FE301F9AC00}" srcOrd="0" destOrd="0" parTransId="{E21D31F3-6B2E-4E87-A1BF-080390279C35}" sibTransId="{E096F229-EF72-4B70-992C-C35B95DBCE89}"/>
    <dgm:cxn modelId="{717021CC-E1BF-6842-92B4-E9FC7EE8B1F1}" type="presOf" srcId="{868AEE9D-D1F3-458E-9887-1B158F7E8A97}" destId="{3C4B772E-4A88-C74C-A70E-761F9B5D782C}" srcOrd="1" destOrd="0" presId="urn:microsoft.com/office/officeart/2016/7/layout/RepeatingBendingProcessNew"/>
    <dgm:cxn modelId="{DA1272E4-6D40-4EC5-9B82-21DDC4AFE810}" srcId="{185C8846-8B38-4A09-A9F4-F3093276C583}" destId="{0C4F5095-FFE6-4F08-8BB3-3F4017580714}" srcOrd="1" destOrd="0" parTransId="{2F875353-B08E-43A9-8413-C83A2ECAF4E7}" sibTransId="{868AEE9D-D1F3-458E-9887-1B158F7E8A97}"/>
    <dgm:cxn modelId="{42D8C3E4-EEE6-E342-8760-017ABB3512BE}" type="presOf" srcId="{868AEE9D-D1F3-458E-9887-1B158F7E8A97}" destId="{DC9FAEA7-89B9-E442-B782-F53F21A22CAA}" srcOrd="0" destOrd="0" presId="urn:microsoft.com/office/officeart/2016/7/layout/RepeatingBendingProcessNew"/>
    <dgm:cxn modelId="{C57E08E8-1B54-D148-ACD0-F16A0D9F09A4}" type="presOf" srcId="{D7642C48-E7CA-4F61-8294-8C786B298DDB}" destId="{2FD76725-98BD-4947-9FCE-91ACCD795628}" srcOrd="0" destOrd="0" presId="urn:microsoft.com/office/officeart/2016/7/layout/RepeatingBendingProcessNew"/>
    <dgm:cxn modelId="{6D02E5E8-F856-4794-B3BC-70A1D990D73E}" srcId="{185C8846-8B38-4A09-A9F4-F3093276C583}" destId="{478A8E86-B1C8-47D4-A921-D3A40FEF1256}" srcOrd="5" destOrd="0" parTransId="{6BDF2F41-403E-48C4-91FD-4D84A6F59DCB}" sibTransId="{23033AAA-C8A5-43B8-8F99-B4F38C53F4CB}"/>
    <dgm:cxn modelId="{0359782C-6FF2-AE44-AC07-208D2869F277}" type="presParOf" srcId="{847D8D69-B8E6-6E4A-929D-06F30BCE5294}" destId="{3F2A4069-95C5-8049-98EA-63B7E356F32A}" srcOrd="0" destOrd="0" presId="urn:microsoft.com/office/officeart/2016/7/layout/RepeatingBendingProcessNew"/>
    <dgm:cxn modelId="{2E51811C-06F8-204F-B722-4C9CE1C2FD8A}" type="presParOf" srcId="{847D8D69-B8E6-6E4A-929D-06F30BCE5294}" destId="{B30B5614-3DD6-1441-BF01-A395DC09BC35}" srcOrd="1" destOrd="0" presId="urn:microsoft.com/office/officeart/2016/7/layout/RepeatingBendingProcessNew"/>
    <dgm:cxn modelId="{7B39D993-C61F-0149-A215-F6891A51379D}" type="presParOf" srcId="{B30B5614-3DD6-1441-BF01-A395DC09BC35}" destId="{5869947C-B640-774C-B896-4509D015F319}" srcOrd="0" destOrd="0" presId="urn:microsoft.com/office/officeart/2016/7/layout/RepeatingBendingProcessNew"/>
    <dgm:cxn modelId="{FBDD3870-2E90-7F45-9E1F-24497DFCD4C7}" type="presParOf" srcId="{847D8D69-B8E6-6E4A-929D-06F30BCE5294}" destId="{45ACD5F6-1C77-244E-945A-CF8D2FE2F63E}" srcOrd="2" destOrd="0" presId="urn:microsoft.com/office/officeart/2016/7/layout/RepeatingBendingProcessNew"/>
    <dgm:cxn modelId="{E6103F97-DA7D-DD46-839E-9EFDE59A005B}" type="presParOf" srcId="{847D8D69-B8E6-6E4A-929D-06F30BCE5294}" destId="{DC9FAEA7-89B9-E442-B782-F53F21A22CAA}" srcOrd="3" destOrd="0" presId="urn:microsoft.com/office/officeart/2016/7/layout/RepeatingBendingProcessNew"/>
    <dgm:cxn modelId="{DEEBFE50-E0F8-CE4B-AAAF-3EBBF8041E34}" type="presParOf" srcId="{DC9FAEA7-89B9-E442-B782-F53F21A22CAA}" destId="{3C4B772E-4A88-C74C-A70E-761F9B5D782C}" srcOrd="0" destOrd="0" presId="urn:microsoft.com/office/officeart/2016/7/layout/RepeatingBendingProcessNew"/>
    <dgm:cxn modelId="{DE923072-1490-8043-8B63-30F0E735FE0B}" type="presParOf" srcId="{847D8D69-B8E6-6E4A-929D-06F30BCE5294}" destId="{2FD76725-98BD-4947-9FCE-91ACCD795628}" srcOrd="4" destOrd="0" presId="urn:microsoft.com/office/officeart/2016/7/layout/RepeatingBendingProcessNew"/>
    <dgm:cxn modelId="{2587AFDF-17B6-B94B-AC44-D8B50CFEE875}" type="presParOf" srcId="{847D8D69-B8E6-6E4A-929D-06F30BCE5294}" destId="{DDF3FAFF-6E51-FA4C-B0AD-76CF8EDDD583}" srcOrd="5" destOrd="0" presId="urn:microsoft.com/office/officeart/2016/7/layout/RepeatingBendingProcessNew"/>
    <dgm:cxn modelId="{73EAA2ED-FABA-844B-ADBB-3F9B6547367B}" type="presParOf" srcId="{DDF3FAFF-6E51-FA4C-B0AD-76CF8EDDD583}" destId="{ADD0A5CC-F1A7-9E4D-8F7B-93623DDC647E}" srcOrd="0" destOrd="0" presId="urn:microsoft.com/office/officeart/2016/7/layout/RepeatingBendingProcessNew"/>
    <dgm:cxn modelId="{61AB91FF-3623-AF4D-B2E7-1D92C76CCED4}" type="presParOf" srcId="{847D8D69-B8E6-6E4A-929D-06F30BCE5294}" destId="{D8B04E6E-4FA2-CA42-A807-F47C578270DE}" srcOrd="6" destOrd="0" presId="urn:microsoft.com/office/officeart/2016/7/layout/RepeatingBendingProcessNew"/>
    <dgm:cxn modelId="{D31242B2-5416-A94D-94C1-201F8AB86633}" type="presParOf" srcId="{847D8D69-B8E6-6E4A-929D-06F30BCE5294}" destId="{DE0F5CA2-8E29-8C43-9369-A55353D0FBF3}" srcOrd="7" destOrd="0" presId="urn:microsoft.com/office/officeart/2016/7/layout/RepeatingBendingProcessNew"/>
    <dgm:cxn modelId="{986C5DF9-4C58-6441-AB6E-5DCDA9F9A510}" type="presParOf" srcId="{DE0F5CA2-8E29-8C43-9369-A55353D0FBF3}" destId="{B394C766-0988-6045-A0D1-B9E9663EEC39}" srcOrd="0" destOrd="0" presId="urn:microsoft.com/office/officeart/2016/7/layout/RepeatingBendingProcessNew"/>
    <dgm:cxn modelId="{6AB01196-8F84-0145-829E-167F74D6A103}" type="presParOf" srcId="{847D8D69-B8E6-6E4A-929D-06F30BCE5294}" destId="{60DD9C82-4358-A041-A27C-975D61945B7D}" srcOrd="8" destOrd="0" presId="urn:microsoft.com/office/officeart/2016/7/layout/RepeatingBendingProcessNew"/>
    <dgm:cxn modelId="{9DC545C6-86EB-F741-B479-4CC2D08B1ED9}" type="presParOf" srcId="{847D8D69-B8E6-6E4A-929D-06F30BCE5294}" destId="{CA1B953C-2CD7-2F47-8612-ECFC9FD652A9}" srcOrd="9" destOrd="0" presId="urn:microsoft.com/office/officeart/2016/7/layout/RepeatingBendingProcessNew"/>
    <dgm:cxn modelId="{E80AABD2-1D81-344E-9537-0BEFD008FAA7}" type="presParOf" srcId="{CA1B953C-2CD7-2F47-8612-ECFC9FD652A9}" destId="{E05AF484-FA50-8D47-94DC-D5D52792BF3F}" srcOrd="0" destOrd="0" presId="urn:microsoft.com/office/officeart/2016/7/layout/RepeatingBendingProcessNew"/>
    <dgm:cxn modelId="{C5D414BA-F3C9-1543-A6CE-FF68EB41A526}" type="presParOf" srcId="{847D8D69-B8E6-6E4A-929D-06F30BCE5294}" destId="{8DF56D2B-1CA4-A24D-949A-F58084579D0B}"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6F1B5-0B93-45D9-AD4C-25F2D85DC110}">
      <dsp:nvSpPr>
        <dsp:cNvPr id="0" name=""/>
        <dsp:cNvSpPr/>
      </dsp:nvSpPr>
      <dsp:spPr>
        <a:xfrm>
          <a:off x="1073260" y="661"/>
          <a:ext cx="856740" cy="85674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595D31-095A-41E6-9226-5AD907FB1170}">
      <dsp:nvSpPr>
        <dsp:cNvPr id="0" name=""/>
        <dsp:cNvSpPr/>
      </dsp:nvSpPr>
      <dsp:spPr>
        <a:xfrm>
          <a:off x="1255844" y="183245"/>
          <a:ext cx="491572" cy="4915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64BB91-1CE1-44F5-8CAE-14634C44079A}">
      <dsp:nvSpPr>
        <dsp:cNvPr id="0" name=""/>
        <dsp:cNvSpPr/>
      </dsp:nvSpPr>
      <dsp:spPr>
        <a:xfrm>
          <a:off x="799384" y="1124255"/>
          <a:ext cx="1404492" cy="56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Problem Statement</a:t>
          </a:r>
        </a:p>
      </dsp:txBody>
      <dsp:txXfrm>
        <a:off x="799384" y="1124255"/>
        <a:ext cx="1404492" cy="561796"/>
      </dsp:txXfrm>
    </dsp:sp>
    <dsp:sp modelId="{2283FD09-5727-4786-B6DF-A05A00BF2386}">
      <dsp:nvSpPr>
        <dsp:cNvPr id="0" name=""/>
        <dsp:cNvSpPr/>
      </dsp:nvSpPr>
      <dsp:spPr>
        <a:xfrm>
          <a:off x="2723539" y="661"/>
          <a:ext cx="856740" cy="85674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FA46BF-D6D2-4F34-BB78-84EF3E56B904}">
      <dsp:nvSpPr>
        <dsp:cNvPr id="0" name=""/>
        <dsp:cNvSpPr/>
      </dsp:nvSpPr>
      <dsp:spPr>
        <a:xfrm>
          <a:off x="2906123" y="183245"/>
          <a:ext cx="491572" cy="4915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DF9846-08F6-464B-814C-36A1988E3C9F}">
      <dsp:nvSpPr>
        <dsp:cNvPr id="0" name=""/>
        <dsp:cNvSpPr/>
      </dsp:nvSpPr>
      <dsp:spPr>
        <a:xfrm>
          <a:off x="2449663" y="1124255"/>
          <a:ext cx="1404492" cy="56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Different Python Libraries Used</a:t>
          </a:r>
        </a:p>
      </dsp:txBody>
      <dsp:txXfrm>
        <a:off x="2449663" y="1124255"/>
        <a:ext cx="1404492" cy="561796"/>
      </dsp:txXfrm>
    </dsp:sp>
    <dsp:sp modelId="{6560E1F4-FB30-4D2C-B101-42BB531FBC01}">
      <dsp:nvSpPr>
        <dsp:cNvPr id="0" name=""/>
        <dsp:cNvSpPr/>
      </dsp:nvSpPr>
      <dsp:spPr>
        <a:xfrm>
          <a:off x="4373817" y="661"/>
          <a:ext cx="856740" cy="85674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FBD4A5-B435-4170-B5E5-BD4F3FC87BCF}">
      <dsp:nvSpPr>
        <dsp:cNvPr id="0" name=""/>
        <dsp:cNvSpPr/>
      </dsp:nvSpPr>
      <dsp:spPr>
        <a:xfrm>
          <a:off x="4556401" y="183245"/>
          <a:ext cx="491572" cy="4915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E143C1-D946-4E67-94DC-FA8DE51B49E7}">
      <dsp:nvSpPr>
        <dsp:cNvPr id="0" name=""/>
        <dsp:cNvSpPr/>
      </dsp:nvSpPr>
      <dsp:spPr>
        <a:xfrm>
          <a:off x="4099941" y="1124255"/>
          <a:ext cx="1404492" cy="56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Analysis Definitions</a:t>
          </a:r>
        </a:p>
      </dsp:txBody>
      <dsp:txXfrm>
        <a:off x="4099941" y="1124255"/>
        <a:ext cx="1404492" cy="561796"/>
      </dsp:txXfrm>
    </dsp:sp>
    <dsp:sp modelId="{3C0AE4E2-629B-4BE7-AC3F-815A821BF1E0}">
      <dsp:nvSpPr>
        <dsp:cNvPr id="0" name=""/>
        <dsp:cNvSpPr/>
      </dsp:nvSpPr>
      <dsp:spPr>
        <a:xfrm>
          <a:off x="6024095" y="661"/>
          <a:ext cx="856740" cy="85674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67DEFB-F4E9-43E2-AC21-E9980406E097}">
      <dsp:nvSpPr>
        <dsp:cNvPr id="0" name=""/>
        <dsp:cNvSpPr/>
      </dsp:nvSpPr>
      <dsp:spPr>
        <a:xfrm>
          <a:off x="6206679" y="183245"/>
          <a:ext cx="491572" cy="4915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DDC4E0-2932-40B5-B759-D5F1B157DFF8}">
      <dsp:nvSpPr>
        <dsp:cNvPr id="0" name=""/>
        <dsp:cNvSpPr/>
      </dsp:nvSpPr>
      <dsp:spPr>
        <a:xfrm>
          <a:off x="5750219" y="1124255"/>
          <a:ext cx="1404492" cy="56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Univariate Analysis</a:t>
          </a:r>
        </a:p>
      </dsp:txBody>
      <dsp:txXfrm>
        <a:off x="5750219" y="1124255"/>
        <a:ext cx="1404492" cy="561796"/>
      </dsp:txXfrm>
    </dsp:sp>
    <dsp:sp modelId="{85F6D599-37FD-4969-BF3C-EC0355C34FAE}">
      <dsp:nvSpPr>
        <dsp:cNvPr id="0" name=""/>
        <dsp:cNvSpPr/>
      </dsp:nvSpPr>
      <dsp:spPr>
        <a:xfrm>
          <a:off x="7674374" y="661"/>
          <a:ext cx="856740" cy="85674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199696-6BBD-4942-BE70-5D6FCE0B1DA3}">
      <dsp:nvSpPr>
        <dsp:cNvPr id="0" name=""/>
        <dsp:cNvSpPr/>
      </dsp:nvSpPr>
      <dsp:spPr>
        <a:xfrm>
          <a:off x="7856958" y="183245"/>
          <a:ext cx="491572" cy="4915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2B9D84-E1A6-448E-87E3-FB487072D34A}">
      <dsp:nvSpPr>
        <dsp:cNvPr id="0" name=""/>
        <dsp:cNvSpPr/>
      </dsp:nvSpPr>
      <dsp:spPr>
        <a:xfrm>
          <a:off x="7400498" y="1124255"/>
          <a:ext cx="1404492" cy="56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Bivariate Analysis</a:t>
          </a:r>
        </a:p>
      </dsp:txBody>
      <dsp:txXfrm>
        <a:off x="7400498" y="1124255"/>
        <a:ext cx="1404492" cy="561796"/>
      </dsp:txXfrm>
    </dsp:sp>
    <dsp:sp modelId="{DC46055F-6E9D-45A7-8DB9-1E70E6E68235}">
      <dsp:nvSpPr>
        <dsp:cNvPr id="0" name=""/>
        <dsp:cNvSpPr/>
      </dsp:nvSpPr>
      <dsp:spPr>
        <a:xfrm>
          <a:off x="4373817" y="2037175"/>
          <a:ext cx="856740" cy="85674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D797BD-EB34-46A8-8198-1908C5B9655C}">
      <dsp:nvSpPr>
        <dsp:cNvPr id="0" name=""/>
        <dsp:cNvSpPr/>
      </dsp:nvSpPr>
      <dsp:spPr>
        <a:xfrm>
          <a:off x="4556401" y="2219759"/>
          <a:ext cx="491572" cy="49157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BF8BF8-6DD5-4697-89E6-BDDD901B7DDF}">
      <dsp:nvSpPr>
        <dsp:cNvPr id="0" name=""/>
        <dsp:cNvSpPr/>
      </dsp:nvSpPr>
      <dsp:spPr>
        <a:xfrm>
          <a:off x="4099941" y="3160768"/>
          <a:ext cx="1404492" cy="56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Recommendations</a:t>
          </a:r>
        </a:p>
      </dsp:txBody>
      <dsp:txXfrm>
        <a:off x="4099941" y="3160768"/>
        <a:ext cx="1404492" cy="561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7EC39-B075-4C47-A25B-B5B6AE0E6342}">
      <dsp:nvSpPr>
        <dsp:cNvPr id="0" name=""/>
        <dsp:cNvSpPr/>
      </dsp:nvSpPr>
      <dsp:spPr>
        <a:xfrm>
          <a:off x="3610" y="335954"/>
          <a:ext cx="2171052"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Pandas</a:t>
          </a:r>
        </a:p>
      </dsp:txBody>
      <dsp:txXfrm>
        <a:off x="3610" y="335954"/>
        <a:ext cx="2171052" cy="777600"/>
      </dsp:txXfrm>
    </dsp:sp>
    <dsp:sp modelId="{1F2C57C2-E260-3F44-BEAA-76894364657F}">
      <dsp:nvSpPr>
        <dsp:cNvPr id="0" name=""/>
        <dsp:cNvSpPr/>
      </dsp:nvSpPr>
      <dsp:spPr>
        <a:xfrm>
          <a:off x="3610" y="1113554"/>
          <a:ext cx="2171052" cy="200110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Crosstab</a:t>
          </a:r>
        </a:p>
      </dsp:txBody>
      <dsp:txXfrm>
        <a:off x="3610" y="1113554"/>
        <a:ext cx="2171052" cy="2001104"/>
      </dsp:txXfrm>
    </dsp:sp>
    <dsp:sp modelId="{5CA19F11-B61B-6242-B711-BA54CE563B80}">
      <dsp:nvSpPr>
        <dsp:cNvPr id="0" name=""/>
        <dsp:cNvSpPr/>
      </dsp:nvSpPr>
      <dsp:spPr>
        <a:xfrm>
          <a:off x="2478610" y="335954"/>
          <a:ext cx="2171052"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Numpy</a:t>
          </a:r>
        </a:p>
      </dsp:txBody>
      <dsp:txXfrm>
        <a:off x="2478610" y="335954"/>
        <a:ext cx="2171052" cy="777600"/>
      </dsp:txXfrm>
    </dsp:sp>
    <dsp:sp modelId="{11829D54-A1EE-E349-8824-B60FB938AFC6}">
      <dsp:nvSpPr>
        <dsp:cNvPr id="0" name=""/>
        <dsp:cNvSpPr/>
      </dsp:nvSpPr>
      <dsp:spPr>
        <a:xfrm>
          <a:off x="2478610" y="1113554"/>
          <a:ext cx="2171052" cy="200110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9BCED7-CB62-5E4F-BF4C-D327A0554C0D}">
      <dsp:nvSpPr>
        <dsp:cNvPr id="0" name=""/>
        <dsp:cNvSpPr/>
      </dsp:nvSpPr>
      <dsp:spPr>
        <a:xfrm>
          <a:off x="4953611" y="335954"/>
          <a:ext cx="2171052"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Matplotlib</a:t>
          </a:r>
        </a:p>
      </dsp:txBody>
      <dsp:txXfrm>
        <a:off x="4953611" y="335954"/>
        <a:ext cx="2171052" cy="777600"/>
      </dsp:txXfrm>
    </dsp:sp>
    <dsp:sp modelId="{F51BB23A-5A98-6640-81F4-9132D42099DF}">
      <dsp:nvSpPr>
        <dsp:cNvPr id="0" name=""/>
        <dsp:cNvSpPr/>
      </dsp:nvSpPr>
      <dsp:spPr>
        <a:xfrm>
          <a:off x="4953611" y="1113554"/>
          <a:ext cx="2171052" cy="200110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Heatmaps</a:t>
          </a:r>
        </a:p>
        <a:p>
          <a:pPr marL="228600" lvl="1" indent="-228600" algn="l" defTabSz="1200150">
            <a:lnSpc>
              <a:spcPct val="90000"/>
            </a:lnSpc>
            <a:spcBef>
              <a:spcPct val="0"/>
            </a:spcBef>
            <a:spcAft>
              <a:spcPct val="15000"/>
            </a:spcAft>
            <a:buChar char="•"/>
          </a:pPr>
          <a:r>
            <a:rPr lang="en-US" sz="2700" kern="1200"/>
            <a:t>Bar Plots</a:t>
          </a:r>
        </a:p>
        <a:p>
          <a:pPr marL="228600" lvl="1" indent="-228600" algn="l" defTabSz="1200150">
            <a:lnSpc>
              <a:spcPct val="90000"/>
            </a:lnSpc>
            <a:spcBef>
              <a:spcPct val="0"/>
            </a:spcBef>
            <a:spcAft>
              <a:spcPct val="15000"/>
            </a:spcAft>
            <a:buChar char="•"/>
          </a:pPr>
          <a:r>
            <a:rPr lang="en-US" sz="2700" kern="1200"/>
            <a:t>Histograms</a:t>
          </a:r>
        </a:p>
        <a:p>
          <a:pPr marL="228600" lvl="1" indent="-228600" algn="l" defTabSz="1200150">
            <a:lnSpc>
              <a:spcPct val="90000"/>
            </a:lnSpc>
            <a:spcBef>
              <a:spcPct val="0"/>
            </a:spcBef>
            <a:spcAft>
              <a:spcPct val="15000"/>
            </a:spcAft>
            <a:buChar char="•"/>
          </a:pPr>
          <a:r>
            <a:rPr lang="en-US" sz="2700" kern="1200"/>
            <a:t>Pie Chart</a:t>
          </a:r>
        </a:p>
      </dsp:txBody>
      <dsp:txXfrm>
        <a:off x="4953611" y="1113554"/>
        <a:ext cx="2171052" cy="2001104"/>
      </dsp:txXfrm>
    </dsp:sp>
    <dsp:sp modelId="{40344F51-6A4D-6D4A-869B-E4435C64F57C}">
      <dsp:nvSpPr>
        <dsp:cNvPr id="0" name=""/>
        <dsp:cNvSpPr/>
      </dsp:nvSpPr>
      <dsp:spPr>
        <a:xfrm>
          <a:off x="7428611" y="335954"/>
          <a:ext cx="2171052"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Seaborn</a:t>
          </a:r>
        </a:p>
      </dsp:txBody>
      <dsp:txXfrm>
        <a:off x="7428611" y="335954"/>
        <a:ext cx="2171052" cy="777600"/>
      </dsp:txXfrm>
    </dsp:sp>
    <dsp:sp modelId="{C894C82D-F20D-C042-BF83-A3207E4BC58A}">
      <dsp:nvSpPr>
        <dsp:cNvPr id="0" name=""/>
        <dsp:cNvSpPr/>
      </dsp:nvSpPr>
      <dsp:spPr>
        <a:xfrm>
          <a:off x="7428611" y="1113554"/>
          <a:ext cx="2171052" cy="200110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Count Plot</a:t>
          </a:r>
        </a:p>
      </dsp:txBody>
      <dsp:txXfrm>
        <a:off x="7428611" y="1113554"/>
        <a:ext cx="2171052" cy="2001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EA241-D2A6-3145-8EDB-072C40913002}">
      <dsp:nvSpPr>
        <dsp:cNvPr id="0" name=""/>
        <dsp:cNvSpPr/>
      </dsp:nvSpPr>
      <dsp:spPr>
        <a:xfrm>
          <a:off x="0" y="311979"/>
          <a:ext cx="5397004" cy="7371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Chart indicates that for loan amount most of the loans are in range of $5000-$15000, Bigger loans are less or declined as the loan amount increases.</a:t>
          </a:r>
        </a:p>
      </dsp:txBody>
      <dsp:txXfrm>
        <a:off x="35982" y="347961"/>
        <a:ext cx="5325040" cy="665136"/>
      </dsp:txXfrm>
    </dsp:sp>
    <dsp:sp modelId="{36C06AE0-3F3D-914A-B3A9-6D2983C0E8CE}">
      <dsp:nvSpPr>
        <dsp:cNvPr id="0" name=""/>
        <dsp:cNvSpPr/>
      </dsp:nvSpPr>
      <dsp:spPr>
        <a:xfrm>
          <a:off x="0" y="1089399"/>
          <a:ext cx="5397004" cy="7371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Chart shows that Interest rate falls in the range of 10% - 20% for most of the loans and there are very few loans with less interest rates and very few with high interest rates for bigger loan amount.</a:t>
          </a:r>
        </a:p>
      </dsp:txBody>
      <dsp:txXfrm>
        <a:off x="35982" y="1125381"/>
        <a:ext cx="5325040" cy="665136"/>
      </dsp:txXfrm>
    </dsp:sp>
    <dsp:sp modelId="{1D64D9D4-E3E8-8149-ABD3-57C8DF1A5776}">
      <dsp:nvSpPr>
        <dsp:cNvPr id="0" name=""/>
        <dsp:cNvSpPr/>
      </dsp:nvSpPr>
      <dsp:spPr>
        <a:xfrm>
          <a:off x="0" y="1866819"/>
          <a:ext cx="5397004" cy="7371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Chart indicates that the grades B,C and D are most common which are moderate level of credit grades for most loans.</a:t>
          </a:r>
        </a:p>
      </dsp:txBody>
      <dsp:txXfrm>
        <a:off x="35982" y="1902801"/>
        <a:ext cx="5325040" cy="665136"/>
      </dsp:txXfrm>
    </dsp:sp>
    <dsp:sp modelId="{896E3868-F6C2-9C4D-9139-17F72CB7CD6C}">
      <dsp:nvSpPr>
        <dsp:cNvPr id="0" name=""/>
        <dsp:cNvSpPr/>
      </dsp:nvSpPr>
      <dsp:spPr>
        <a:xfrm>
          <a:off x="0" y="2644239"/>
          <a:ext cx="5397004" cy="7371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Chart indicates that most of the borrowers either rent or have mortgages and a smaller Number of borrowers own a Home.</a:t>
          </a:r>
        </a:p>
      </dsp:txBody>
      <dsp:txXfrm>
        <a:off x="35982" y="2680221"/>
        <a:ext cx="5325040" cy="6651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B5614-3DD6-1441-BF01-A395DC09BC35}">
      <dsp:nvSpPr>
        <dsp:cNvPr id="0" name=""/>
        <dsp:cNvSpPr/>
      </dsp:nvSpPr>
      <dsp:spPr>
        <a:xfrm>
          <a:off x="3104075" y="652185"/>
          <a:ext cx="503854" cy="91440"/>
        </a:xfrm>
        <a:custGeom>
          <a:avLst/>
          <a:gdLst/>
          <a:ahLst/>
          <a:cxnLst/>
          <a:rect l="0" t="0" r="0" b="0"/>
          <a:pathLst>
            <a:path>
              <a:moveTo>
                <a:pt x="0" y="45720"/>
              </a:moveTo>
              <a:lnTo>
                <a:pt x="50385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42641" y="695233"/>
        <a:ext cx="26722" cy="5344"/>
      </dsp:txXfrm>
    </dsp:sp>
    <dsp:sp modelId="{3F2A4069-95C5-8049-98EA-63B7E356F32A}">
      <dsp:nvSpPr>
        <dsp:cNvPr id="0" name=""/>
        <dsp:cNvSpPr/>
      </dsp:nvSpPr>
      <dsp:spPr>
        <a:xfrm>
          <a:off x="782160" y="790"/>
          <a:ext cx="2323714" cy="1394228"/>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864" tIns="119520" rIns="113864" bIns="119520" numCol="1" spcCol="1270" anchor="ctr" anchorCtr="0">
          <a:noAutofit/>
        </a:bodyPr>
        <a:lstStyle/>
        <a:p>
          <a:pPr marL="0" lvl="0" indent="0" algn="ctr" defTabSz="755650">
            <a:lnSpc>
              <a:spcPct val="90000"/>
            </a:lnSpc>
            <a:spcBef>
              <a:spcPct val="0"/>
            </a:spcBef>
            <a:spcAft>
              <a:spcPct val="35000"/>
            </a:spcAft>
            <a:buNone/>
          </a:pPr>
          <a:r>
            <a:rPr lang="en-US" sz="1700" kern="1200"/>
            <a:t>Borrowers with lower annual income are typically at higher risk of being “Charged off".</a:t>
          </a:r>
        </a:p>
      </dsp:txBody>
      <dsp:txXfrm>
        <a:off x="782160" y="790"/>
        <a:ext cx="2323714" cy="1394228"/>
      </dsp:txXfrm>
    </dsp:sp>
    <dsp:sp modelId="{DC9FAEA7-89B9-E442-B782-F53F21A22CAA}">
      <dsp:nvSpPr>
        <dsp:cNvPr id="0" name=""/>
        <dsp:cNvSpPr/>
      </dsp:nvSpPr>
      <dsp:spPr>
        <a:xfrm>
          <a:off x="5962244" y="652185"/>
          <a:ext cx="503854" cy="91440"/>
        </a:xfrm>
        <a:custGeom>
          <a:avLst/>
          <a:gdLst/>
          <a:ahLst/>
          <a:cxnLst/>
          <a:rect l="0" t="0" r="0" b="0"/>
          <a:pathLst>
            <a:path>
              <a:moveTo>
                <a:pt x="0" y="45720"/>
              </a:moveTo>
              <a:lnTo>
                <a:pt x="50385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0810" y="695233"/>
        <a:ext cx="26722" cy="5344"/>
      </dsp:txXfrm>
    </dsp:sp>
    <dsp:sp modelId="{45ACD5F6-1C77-244E-945A-CF8D2FE2F63E}">
      <dsp:nvSpPr>
        <dsp:cNvPr id="0" name=""/>
        <dsp:cNvSpPr/>
      </dsp:nvSpPr>
      <dsp:spPr>
        <a:xfrm>
          <a:off x="3640330" y="790"/>
          <a:ext cx="2323714" cy="1394228"/>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864" tIns="119520" rIns="113864" bIns="119520" numCol="1" spcCol="1270" anchor="ctr" anchorCtr="0">
          <a:noAutofit/>
        </a:bodyPr>
        <a:lstStyle/>
        <a:p>
          <a:pPr marL="0" lvl="0" indent="0" algn="ctr" defTabSz="755650">
            <a:lnSpc>
              <a:spcPct val="90000"/>
            </a:lnSpc>
            <a:spcBef>
              <a:spcPct val="0"/>
            </a:spcBef>
            <a:spcAft>
              <a:spcPct val="35000"/>
            </a:spcAft>
            <a:buNone/>
          </a:pPr>
          <a:r>
            <a:rPr lang="en-US" sz="1700" kern="1200"/>
            <a:t>The lesser the employment length higher the risk of being “Charged off”</a:t>
          </a:r>
        </a:p>
      </dsp:txBody>
      <dsp:txXfrm>
        <a:off x="3640330" y="790"/>
        <a:ext cx="2323714" cy="1394228"/>
      </dsp:txXfrm>
    </dsp:sp>
    <dsp:sp modelId="{DDF3FAFF-6E51-FA4C-B0AD-76CF8EDDD583}">
      <dsp:nvSpPr>
        <dsp:cNvPr id="0" name=""/>
        <dsp:cNvSpPr/>
      </dsp:nvSpPr>
      <dsp:spPr>
        <a:xfrm>
          <a:off x="1944018" y="1393219"/>
          <a:ext cx="5716338" cy="503854"/>
        </a:xfrm>
        <a:custGeom>
          <a:avLst/>
          <a:gdLst/>
          <a:ahLst/>
          <a:cxnLst/>
          <a:rect l="0" t="0" r="0" b="0"/>
          <a:pathLst>
            <a:path>
              <a:moveTo>
                <a:pt x="5716338" y="0"/>
              </a:moveTo>
              <a:lnTo>
                <a:pt x="5716338" y="269027"/>
              </a:lnTo>
              <a:lnTo>
                <a:pt x="0" y="269027"/>
              </a:lnTo>
              <a:lnTo>
                <a:pt x="0" y="50385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58655" y="1642474"/>
        <a:ext cx="287063" cy="5344"/>
      </dsp:txXfrm>
    </dsp:sp>
    <dsp:sp modelId="{2FD76725-98BD-4947-9FCE-91ACCD795628}">
      <dsp:nvSpPr>
        <dsp:cNvPr id="0" name=""/>
        <dsp:cNvSpPr/>
      </dsp:nvSpPr>
      <dsp:spPr>
        <a:xfrm>
          <a:off x="6498499" y="790"/>
          <a:ext cx="2323714" cy="1394228"/>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864" tIns="119520" rIns="113864" bIns="119520" numCol="1" spcCol="1270" anchor="ctr" anchorCtr="0">
          <a:noAutofit/>
        </a:bodyPr>
        <a:lstStyle/>
        <a:p>
          <a:pPr marL="0" lvl="0" indent="0" algn="ctr" defTabSz="755650">
            <a:lnSpc>
              <a:spcPct val="90000"/>
            </a:lnSpc>
            <a:spcBef>
              <a:spcPct val="0"/>
            </a:spcBef>
            <a:spcAft>
              <a:spcPct val="35000"/>
            </a:spcAft>
            <a:buNone/>
          </a:pPr>
          <a:r>
            <a:rPr lang="en-US" sz="1700" kern="1200"/>
            <a:t>Higher is the loan term causes more risk for being ”Charged off”.</a:t>
          </a:r>
        </a:p>
      </dsp:txBody>
      <dsp:txXfrm>
        <a:off x="6498499" y="790"/>
        <a:ext cx="2323714" cy="1394228"/>
      </dsp:txXfrm>
    </dsp:sp>
    <dsp:sp modelId="{DE0F5CA2-8E29-8C43-9369-A55353D0FBF3}">
      <dsp:nvSpPr>
        <dsp:cNvPr id="0" name=""/>
        <dsp:cNvSpPr/>
      </dsp:nvSpPr>
      <dsp:spPr>
        <a:xfrm>
          <a:off x="3104075" y="2580868"/>
          <a:ext cx="503854" cy="91440"/>
        </a:xfrm>
        <a:custGeom>
          <a:avLst/>
          <a:gdLst/>
          <a:ahLst/>
          <a:cxnLst/>
          <a:rect l="0" t="0" r="0" b="0"/>
          <a:pathLst>
            <a:path>
              <a:moveTo>
                <a:pt x="0" y="45720"/>
              </a:moveTo>
              <a:lnTo>
                <a:pt x="50385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42641" y="2623916"/>
        <a:ext cx="26722" cy="5344"/>
      </dsp:txXfrm>
    </dsp:sp>
    <dsp:sp modelId="{D8B04E6E-4FA2-CA42-A807-F47C578270DE}">
      <dsp:nvSpPr>
        <dsp:cNvPr id="0" name=""/>
        <dsp:cNvSpPr/>
      </dsp:nvSpPr>
      <dsp:spPr>
        <a:xfrm>
          <a:off x="782160" y="1929474"/>
          <a:ext cx="2323714" cy="1394228"/>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864" tIns="119520" rIns="113864" bIns="119520" numCol="1" spcCol="1270" anchor="ctr" anchorCtr="0">
          <a:noAutofit/>
        </a:bodyPr>
        <a:lstStyle/>
        <a:p>
          <a:pPr marL="0" lvl="0" indent="0" algn="ctr" defTabSz="755650">
            <a:lnSpc>
              <a:spcPct val="90000"/>
            </a:lnSpc>
            <a:spcBef>
              <a:spcPct val="0"/>
            </a:spcBef>
            <a:spcAft>
              <a:spcPct val="35000"/>
            </a:spcAft>
            <a:buNone/>
          </a:pPr>
          <a:r>
            <a:rPr lang="en-US" sz="1700" kern="1200"/>
            <a:t>Needs to be checked on specific geographic location which are expensive like CA for credit worthiness.</a:t>
          </a:r>
        </a:p>
      </dsp:txBody>
      <dsp:txXfrm>
        <a:off x="782160" y="1929474"/>
        <a:ext cx="2323714" cy="1394228"/>
      </dsp:txXfrm>
    </dsp:sp>
    <dsp:sp modelId="{CA1B953C-2CD7-2F47-8612-ECFC9FD652A9}">
      <dsp:nvSpPr>
        <dsp:cNvPr id="0" name=""/>
        <dsp:cNvSpPr/>
      </dsp:nvSpPr>
      <dsp:spPr>
        <a:xfrm>
          <a:off x="5962244" y="2580868"/>
          <a:ext cx="503854" cy="91440"/>
        </a:xfrm>
        <a:custGeom>
          <a:avLst/>
          <a:gdLst/>
          <a:ahLst/>
          <a:cxnLst/>
          <a:rect l="0" t="0" r="0" b="0"/>
          <a:pathLst>
            <a:path>
              <a:moveTo>
                <a:pt x="0" y="45720"/>
              </a:moveTo>
              <a:lnTo>
                <a:pt x="50385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0810" y="2623916"/>
        <a:ext cx="26722" cy="5344"/>
      </dsp:txXfrm>
    </dsp:sp>
    <dsp:sp modelId="{60DD9C82-4358-A041-A27C-975D61945B7D}">
      <dsp:nvSpPr>
        <dsp:cNvPr id="0" name=""/>
        <dsp:cNvSpPr/>
      </dsp:nvSpPr>
      <dsp:spPr>
        <a:xfrm>
          <a:off x="3640330" y="1929474"/>
          <a:ext cx="2323714" cy="1394228"/>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864" tIns="119520" rIns="113864" bIns="119520" numCol="1" spcCol="1270" anchor="ctr" anchorCtr="0">
          <a:noAutofit/>
        </a:bodyPr>
        <a:lstStyle/>
        <a:p>
          <a:pPr marL="0" lvl="0" indent="0" algn="ctr" defTabSz="755650">
            <a:lnSpc>
              <a:spcPct val="90000"/>
            </a:lnSpc>
            <a:spcBef>
              <a:spcPct val="0"/>
            </a:spcBef>
            <a:spcAft>
              <a:spcPct val="35000"/>
            </a:spcAft>
            <a:buNone/>
          </a:pPr>
          <a:r>
            <a:rPr lang="en-US" sz="1700" kern="1200"/>
            <a:t>Lower the grades lower is the risk ( Grades A , B).</a:t>
          </a:r>
        </a:p>
      </dsp:txBody>
      <dsp:txXfrm>
        <a:off x="3640330" y="1929474"/>
        <a:ext cx="2323714" cy="1394228"/>
      </dsp:txXfrm>
    </dsp:sp>
    <dsp:sp modelId="{8DF56D2B-1CA4-A24D-949A-F58084579D0B}">
      <dsp:nvSpPr>
        <dsp:cNvPr id="0" name=""/>
        <dsp:cNvSpPr/>
      </dsp:nvSpPr>
      <dsp:spPr>
        <a:xfrm>
          <a:off x="6498499" y="1929474"/>
          <a:ext cx="2323714" cy="1394228"/>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864" tIns="119520" rIns="113864" bIns="119520" numCol="1" spcCol="1270" anchor="ctr" anchorCtr="0">
          <a:noAutofit/>
        </a:bodyPr>
        <a:lstStyle/>
        <a:p>
          <a:pPr marL="0" lvl="0" indent="0" algn="ctr" defTabSz="755650">
            <a:lnSpc>
              <a:spcPct val="90000"/>
            </a:lnSpc>
            <a:spcBef>
              <a:spcPct val="0"/>
            </a:spcBef>
            <a:spcAft>
              <a:spcPct val="35000"/>
            </a:spcAft>
            <a:buNone/>
          </a:pPr>
          <a:r>
            <a:rPr lang="en-US" sz="1700" kern="1200"/>
            <a:t>The higher the interest rates, Higher is the risk being “Charged off”</a:t>
          </a:r>
        </a:p>
      </dsp:txBody>
      <dsp:txXfrm>
        <a:off x="6498499" y="1929474"/>
        <a:ext cx="2323714" cy="139422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6/24/24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6/24/24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46A2166-7F53-9A60-B5C6-FF272DEB2004}"/>
              </a:ext>
            </a:extLst>
          </p:cNvPr>
          <p:cNvSpPr>
            <a:spLocks noGrp="1"/>
          </p:cNvSpPr>
          <p:nvPr>
            <p:ph type="ctrTitle"/>
          </p:nvPr>
        </p:nvSpPr>
        <p:spPr>
          <a:xfrm>
            <a:off x="1452616" y="962902"/>
            <a:ext cx="4176384" cy="2380828"/>
          </a:xfrm>
        </p:spPr>
        <p:txBody>
          <a:bodyPr>
            <a:normAutofit/>
          </a:bodyPr>
          <a:lstStyle/>
          <a:p>
            <a:r>
              <a:rPr lang="en-US" sz="4800"/>
              <a:t>LENDING CLUB CASE STUDY</a:t>
            </a:r>
          </a:p>
        </p:txBody>
      </p:sp>
      <p:sp>
        <p:nvSpPr>
          <p:cNvPr id="3" name="Subtitle 2">
            <a:extLst>
              <a:ext uri="{FF2B5EF4-FFF2-40B4-BE49-F238E27FC236}">
                <a16:creationId xmlns:a16="http://schemas.microsoft.com/office/drawing/2014/main" id="{7B9046E2-3EC4-127C-CE2C-3AA9023DF9CF}"/>
              </a:ext>
            </a:extLst>
          </p:cNvPr>
          <p:cNvSpPr>
            <a:spLocks noGrp="1"/>
          </p:cNvSpPr>
          <p:nvPr>
            <p:ph type="subTitle" idx="1"/>
          </p:nvPr>
        </p:nvSpPr>
        <p:spPr>
          <a:xfrm>
            <a:off x="1452617" y="3531204"/>
            <a:ext cx="4171479" cy="1610643"/>
          </a:xfrm>
        </p:spPr>
        <p:txBody>
          <a:bodyPr>
            <a:normAutofit/>
          </a:bodyPr>
          <a:lstStyle/>
          <a:p>
            <a:r>
              <a:rPr lang="en-US" sz="1600"/>
              <a:t>AUTHORS/Members:</a:t>
            </a:r>
          </a:p>
          <a:p>
            <a:r>
              <a:rPr lang="en-US" sz="1600"/>
              <a:t>Jitender Kumar</a:t>
            </a:r>
          </a:p>
          <a:p>
            <a:r>
              <a:rPr lang="en-US" sz="1600"/>
              <a:t>BharathReddy ReddiVarI</a:t>
            </a:r>
            <a:endParaRPr lang="en-US" sz="1600" b="1" i="0">
              <a:effectLst/>
              <a:highlight>
                <a:srgbClr val="FFFFFF"/>
              </a:highlight>
              <a:latin typeface="Segoe UI" panose="020B0502040204020203" pitchFamily="34" charset="0"/>
            </a:endParaRPr>
          </a:p>
          <a:p>
            <a:endParaRPr lang="en-US" sz="1600"/>
          </a:p>
          <a:p>
            <a:endParaRPr lang="en-US" sz="1600"/>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Graphic 22" descr="Bank">
            <a:extLst>
              <a:ext uri="{FF2B5EF4-FFF2-40B4-BE49-F238E27FC236}">
                <a16:creationId xmlns:a16="http://schemas.microsoft.com/office/drawing/2014/main" id="{D192BE16-8DA2-4D62-0697-964C3FDDCB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069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CE7-C040-95CC-18B8-0D28AAB7E1CA}"/>
              </a:ext>
            </a:extLst>
          </p:cNvPr>
          <p:cNvSpPr>
            <a:spLocks noGrp="1"/>
          </p:cNvSpPr>
          <p:nvPr>
            <p:ph type="title"/>
          </p:nvPr>
        </p:nvSpPr>
        <p:spPr/>
        <p:txBody>
          <a:bodyPr/>
          <a:lstStyle/>
          <a:p>
            <a:r>
              <a:rPr lang="en-US" dirty="0" err="1"/>
              <a:t>BiVARIATE</a:t>
            </a:r>
            <a:r>
              <a:rPr lang="en-US" dirty="0"/>
              <a:t> Analysis</a:t>
            </a:r>
          </a:p>
        </p:txBody>
      </p:sp>
      <p:sp>
        <p:nvSpPr>
          <p:cNvPr id="3" name="Content Placeholder 2">
            <a:extLst>
              <a:ext uri="{FF2B5EF4-FFF2-40B4-BE49-F238E27FC236}">
                <a16:creationId xmlns:a16="http://schemas.microsoft.com/office/drawing/2014/main" id="{320D6630-554E-5188-214F-B628831874E2}"/>
              </a:ext>
            </a:extLst>
          </p:cNvPr>
          <p:cNvSpPr>
            <a:spLocks noGrp="1"/>
          </p:cNvSpPr>
          <p:nvPr>
            <p:ph idx="1"/>
          </p:nvPr>
        </p:nvSpPr>
        <p:spPr>
          <a:xfrm>
            <a:off x="1451579" y="1927577"/>
            <a:ext cx="8829757" cy="4244623"/>
          </a:xfrm>
        </p:spPr>
        <p:txBody>
          <a:bodyPr/>
          <a:lstStyle/>
          <a:p>
            <a:endParaRPr lang="en-US" dirty="0"/>
          </a:p>
          <a:p>
            <a:endParaRPr lang="en-US" dirty="0"/>
          </a:p>
        </p:txBody>
      </p:sp>
      <p:sp>
        <p:nvSpPr>
          <p:cNvPr id="4" name="TextBox 3">
            <a:extLst>
              <a:ext uri="{FF2B5EF4-FFF2-40B4-BE49-F238E27FC236}">
                <a16:creationId xmlns:a16="http://schemas.microsoft.com/office/drawing/2014/main" id="{EACD886E-CCB4-3485-259A-498C2EDFDB5B}"/>
              </a:ext>
            </a:extLst>
          </p:cNvPr>
          <p:cNvSpPr txBox="1"/>
          <p:nvPr/>
        </p:nvSpPr>
        <p:spPr>
          <a:xfrm>
            <a:off x="5657850" y="2228850"/>
            <a:ext cx="5397004" cy="2031325"/>
          </a:xfrm>
          <a:prstGeom prst="rect">
            <a:avLst/>
          </a:prstGeom>
          <a:noFill/>
        </p:spPr>
        <p:txBody>
          <a:bodyPr wrap="square" rtlCol="0">
            <a:spAutoFit/>
          </a:bodyPr>
          <a:lstStyle/>
          <a:p>
            <a:r>
              <a:rPr lang="en-US" dirty="0"/>
              <a:t> Count plot indicates that the loan terms with 36 months and 60 months are common for “Fully Paid” &amp; “Charged Off” status.</a:t>
            </a:r>
          </a:p>
          <a:p>
            <a:r>
              <a:rPr lang="en-US" dirty="0"/>
              <a:t>There is also a noticeable pattern where loans with higher loan term have higher count of being “Charged off” compared to “Fully Paid” which suggests longer loan term might be risk factor</a:t>
            </a:r>
          </a:p>
        </p:txBody>
      </p:sp>
      <p:sp>
        <p:nvSpPr>
          <p:cNvPr id="5" name="TextBox 4">
            <a:extLst>
              <a:ext uri="{FF2B5EF4-FFF2-40B4-BE49-F238E27FC236}">
                <a16:creationId xmlns:a16="http://schemas.microsoft.com/office/drawing/2014/main" id="{EE14C3B3-7115-F8E4-3E7F-D38F99270670}"/>
              </a:ext>
            </a:extLst>
          </p:cNvPr>
          <p:cNvSpPr txBox="1"/>
          <p:nvPr/>
        </p:nvSpPr>
        <p:spPr>
          <a:xfrm>
            <a:off x="998990" y="4387937"/>
            <a:ext cx="99920" cy="199481"/>
          </a:xfrm>
          <a:prstGeom prst="rect">
            <a:avLst/>
          </a:prstGeom>
          <a:noFill/>
        </p:spPr>
        <p:txBody>
          <a:bodyPr wrap="square" rtlCol="0">
            <a:spAutoFit/>
          </a:bodyPr>
          <a:lstStyle/>
          <a:p>
            <a:endParaRPr lang="en-US" dirty="0"/>
          </a:p>
        </p:txBody>
      </p:sp>
      <p:pic>
        <p:nvPicPr>
          <p:cNvPr id="9218" name="Picture 2">
            <a:extLst>
              <a:ext uri="{FF2B5EF4-FFF2-40B4-BE49-F238E27FC236}">
                <a16:creationId xmlns:a16="http://schemas.microsoft.com/office/drawing/2014/main" id="{14D677A3-0603-0683-C2BF-E1AD7C3D5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78" y="1927577"/>
            <a:ext cx="5554472" cy="374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67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CE7-C040-95CC-18B8-0D28AAB7E1CA}"/>
              </a:ext>
            </a:extLst>
          </p:cNvPr>
          <p:cNvSpPr>
            <a:spLocks noGrp="1"/>
          </p:cNvSpPr>
          <p:nvPr>
            <p:ph type="title"/>
          </p:nvPr>
        </p:nvSpPr>
        <p:spPr/>
        <p:txBody>
          <a:bodyPr/>
          <a:lstStyle/>
          <a:p>
            <a:r>
              <a:rPr lang="en-US" dirty="0" err="1"/>
              <a:t>BiVARIATE</a:t>
            </a:r>
            <a:r>
              <a:rPr lang="en-US" dirty="0"/>
              <a:t> Analysis</a:t>
            </a:r>
          </a:p>
        </p:txBody>
      </p:sp>
      <p:sp>
        <p:nvSpPr>
          <p:cNvPr id="3" name="Content Placeholder 2">
            <a:extLst>
              <a:ext uri="{FF2B5EF4-FFF2-40B4-BE49-F238E27FC236}">
                <a16:creationId xmlns:a16="http://schemas.microsoft.com/office/drawing/2014/main" id="{320D6630-554E-5188-214F-B628831874E2}"/>
              </a:ext>
            </a:extLst>
          </p:cNvPr>
          <p:cNvSpPr>
            <a:spLocks noGrp="1"/>
          </p:cNvSpPr>
          <p:nvPr>
            <p:ph idx="1"/>
          </p:nvPr>
        </p:nvSpPr>
        <p:spPr>
          <a:xfrm>
            <a:off x="1451579" y="1927577"/>
            <a:ext cx="8829757" cy="4244623"/>
          </a:xfrm>
        </p:spPr>
        <p:txBody>
          <a:bodyPr/>
          <a:lstStyle/>
          <a:p>
            <a:endParaRPr lang="en-US" dirty="0"/>
          </a:p>
          <a:p>
            <a:endParaRPr lang="en-US" dirty="0"/>
          </a:p>
        </p:txBody>
      </p:sp>
      <p:sp>
        <p:nvSpPr>
          <p:cNvPr id="4" name="TextBox 3">
            <a:extLst>
              <a:ext uri="{FF2B5EF4-FFF2-40B4-BE49-F238E27FC236}">
                <a16:creationId xmlns:a16="http://schemas.microsoft.com/office/drawing/2014/main" id="{EACD886E-CCB4-3485-259A-498C2EDFDB5B}"/>
              </a:ext>
            </a:extLst>
          </p:cNvPr>
          <p:cNvSpPr txBox="1"/>
          <p:nvPr/>
        </p:nvSpPr>
        <p:spPr>
          <a:xfrm>
            <a:off x="5657850" y="2228850"/>
            <a:ext cx="5397004" cy="1477328"/>
          </a:xfrm>
          <a:prstGeom prst="rect">
            <a:avLst/>
          </a:prstGeom>
          <a:noFill/>
        </p:spPr>
        <p:txBody>
          <a:bodyPr wrap="square" rtlCol="0">
            <a:spAutoFit/>
          </a:bodyPr>
          <a:lstStyle/>
          <a:p>
            <a:r>
              <a:rPr lang="en-US" dirty="0"/>
              <a:t> The Count plot indicates for Loan grades C,D &amp; E have a higher count of “Charged off” compared to grades A &amp; B.</a:t>
            </a:r>
          </a:p>
          <a:p>
            <a:r>
              <a:rPr lang="en-US" dirty="0"/>
              <a:t>It is also noticeable that loans with lower grades have high risk of being “Charged off”</a:t>
            </a:r>
          </a:p>
        </p:txBody>
      </p:sp>
      <p:sp>
        <p:nvSpPr>
          <p:cNvPr id="5" name="TextBox 4">
            <a:extLst>
              <a:ext uri="{FF2B5EF4-FFF2-40B4-BE49-F238E27FC236}">
                <a16:creationId xmlns:a16="http://schemas.microsoft.com/office/drawing/2014/main" id="{EE14C3B3-7115-F8E4-3E7F-D38F99270670}"/>
              </a:ext>
            </a:extLst>
          </p:cNvPr>
          <p:cNvSpPr txBox="1"/>
          <p:nvPr/>
        </p:nvSpPr>
        <p:spPr>
          <a:xfrm>
            <a:off x="998990" y="4387937"/>
            <a:ext cx="99920" cy="199481"/>
          </a:xfrm>
          <a:prstGeom prst="rect">
            <a:avLst/>
          </a:prstGeom>
          <a:noFill/>
        </p:spPr>
        <p:txBody>
          <a:bodyPr wrap="square" rtlCol="0">
            <a:spAutoFit/>
          </a:bodyPr>
          <a:lstStyle/>
          <a:p>
            <a:endParaRPr lang="en-US" dirty="0"/>
          </a:p>
        </p:txBody>
      </p:sp>
      <p:pic>
        <p:nvPicPr>
          <p:cNvPr id="11266" name="Picture 2">
            <a:extLst>
              <a:ext uri="{FF2B5EF4-FFF2-40B4-BE49-F238E27FC236}">
                <a16:creationId xmlns:a16="http://schemas.microsoft.com/office/drawing/2014/main" id="{52C1B4C8-7E75-29B6-FC32-30E399CD8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89" y="1927577"/>
            <a:ext cx="5453364" cy="360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57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CE7-C040-95CC-18B8-0D28AAB7E1CA}"/>
              </a:ext>
            </a:extLst>
          </p:cNvPr>
          <p:cNvSpPr>
            <a:spLocks noGrp="1"/>
          </p:cNvSpPr>
          <p:nvPr>
            <p:ph type="title"/>
          </p:nvPr>
        </p:nvSpPr>
        <p:spPr>
          <a:xfrm>
            <a:off x="1451579" y="804519"/>
            <a:ext cx="9603275" cy="1049235"/>
          </a:xfrm>
        </p:spPr>
        <p:txBody>
          <a:bodyPr>
            <a:normAutofit/>
          </a:bodyPr>
          <a:lstStyle/>
          <a:p>
            <a:r>
              <a:rPr lang="en-US" dirty="0"/>
              <a:t>Recommendations</a:t>
            </a:r>
          </a:p>
        </p:txBody>
      </p:sp>
      <p:sp>
        <p:nvSpPr>
          <p:cNvPr id="5" name="TextBox 4">
            <a:extLst>
              <a:ext uri="{FF2B5EF4-FFF2-40B4-BE49-F238E27FC236}">
                <a16:creationId xmlns:a16="http://schemas.microsoft.com/office/drawing/2014/main" id="{EE14C3B3-7115-F8E4-3E7F-D38F99270670}"/>
              </a:ext>
            </a:extLst>
          </p:cNvPr>
          <p:cNvSpPr txBox="1"/>
          <p:nvPr/>
        </p:nvSpPr>
        <p:spPr>
          <a:xfrm>
            <a:off x="998990" y="4387937"/>
            <a:ext cx="99920" cy="199481"/>
          </a:xfrm>
          <a:prstGeom prst="rect">
            <a:avLst/>
          </a:prstGeom>
          <a:noFill/>
        </p:spPr>
        <p:txBody>
          <a:bodyPr wrap="square" rtlCol="0">
            <a:spAutoFit/>
          </a:bodyPr>
          <a:lstStyle/>
          <a:p>
            <a:endParaRPr lang="en-US" dirty="0"/>
          </a:p>
        </p:txBody>
      </p:sp>
      <p:graphicFrame>
        <p:nvGraphicFramePr>
          <p:cNvPr id="7" name="Content Placeholder 2">
            <a:extLst>
              <a:ext uri="{FF2B5EF4-FFF2-40B4-BE49-F238E27FC236}">
                <a16:creationId xmlns:a16="http://schemas.microsoft.com/office/drawing/2014/main" id="{76B46760-0959-B594-9533-1E3895A266DE}"/>
              </a:ext>
            </a:extLst>
          </p:cNvPr>
          <p:cNvGraphicFramePr>
            <a:graphicFrameLocks noGrp="1"/>
          </p:cNvGraphicFramePr>
          <p:nvPr>
            <p:ph idx="1"/>
            <p:extLst>
              <p:ext uri="{D42A27DB-BD31-4B8C-83A1-F6EECF244321}">
                <p14:modId xmlns:p14="http://schemas.microsoft.com/office/powerpoint/2010/main" val="596734459"/>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754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22200-300A-12B1-669D-35AF6CF2027C}"/>
              </a:ext>
            </a:extLst>
          </p:cNvPr>
          <p:cNvSpPr>
            <a:spLocks noGrp="1"/>
          </p:cNvSpPr>
          <p:nvPr>
            <p:ph type="title"/>
          </p:nvPr>
        </p:nvSpPr>
        <p:spPr>
          <a:xfrm>
            <a:off x="1451579" y="804519"/>
            <a:ext cx="9603275" cy="1049235"/>
          </a:xfrm>
        </p:spPr>
        <p:txBody>
          <a:bodyPr>
            <a:normAutofit/>
          </a:bodyPr>
          <a:lstStyle/>
          <a:p>
            <a:r>
              <a:rPr lang="en-US" dirty="0"/>
              <a:t>Index</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C0D1D283-DBDE-39A4-0026-E03452DCD229}"/>
              </a:ext>
            </a:extLst>
          </p:cNvPr>
          <p:cNvGraphicFramePr>
            <a:graphicFrameLocks noGrp="1"/>
          </p:cNvGraphicFramePr>
          <p:nvPr>
            <p:ph idx="1"/>
            <p:extLst>
              <p:ext uri="{D42A27DB-BD31-4B8C-83A1-F6EECF244321}">
                <p14:modId xmlns:p14="http://schemas.microsoft.com/office/powerpoint/2010/main" val="3982577009"/>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786F-D742-A339-66FC-85A54AB97F9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E5BF849-2A4C-18EE-72A0-F3FDFE03D68F}"/>
              </a:ext>
            </a:extLst>
          </p:cNvPr>
          <p:cNvSpPr>
            <a:spLocks noGrp="1"/>
          </p:cNvSpPr>
          <p:nvPr>
            <p:ph idx="1"/>
          </p:nvPr>
        </p:nvSpPr>
        <p:spPr>
          <a:xfrm>
            <a:off x="1451579" y="2015732"/>
            <a:ext cx="3677469" cy="3450613"/>
          </a:xfrm>
        </p:spPr>
        <p:txBody>
          <a:bodyPr/>
          <a:lstStyle/>
          <a:p>
            <a:r>
              <a:rPr lang="en-US" dirty="0"/>
              <a:t>Company</a:t>
            </a:r>
          </a:p>
          <a:p>
            <a:pPr marL="0" indent="0">
              <a:buNone/>
            </a:pPr>
            <a:r>
              <a:rPr lang="en-US" dirty="0"/>
              <a:t>Lending Consumer Finance is one of the largest company which specializes in lending various types of loans to urban customers</a:t>
            </a:r>
          </a:p>
        </p:txBody>
      </p:sp>
      <p:sp>
        <p:nvSpPr>
          <p:cNvPr id="4" name="Content Placeholder 2">
            <a:extLst>
              <a:ext uri="{FF2B5EF4-FFF2-40B4-BE49-F238E27FC236}">
                <a16:creationId xmlns:a16="http://schemas.microsoft.com/office/drawing/2014/main" id="{1F521CDE-B426-0CAC-DA34-093D3DEF2DA7}"/>
              </a:ext>
            </a:extLst>
          </p:cNvPr>
          <p:cNvSpPr txBox="1">
            <a:spLocks/>
          </p:cNvSpPr>
          <p:nvPr/>
        </p:nvSpPr>
        <p:spPr>
          <a:xfrm>
            <a:off x="5303620" y="2105070"/>
            <a:ext cx="6488987" cy="3450613"/>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Problem Statement</a:t>
            </a:r>
          </a:p>
          <a:p>
            <a:pPr marL="0" indent="0">
              <a:buNone/>
            </a:pPr>
            <a:r>
              <a:rPr lang="en-US" dirty="0"/>
              <a:t> With the provided dataset, the company has to make a decision for loan approval based on the applicant’s profile. </a:t>
            </a:r>
          </a:p>
          <a:p>
            <a:pPr marL="0" indent="0">
              <a:buNone/>
            </a:pPr>
            <a:r>
              <a:rPr lang="en-US" dirty="0"/>
              <a:t>There are two risks associated:</a:t>
            </a:r>
          </a:p>
          <a:p>
            <a:pPr marL="0" indent="0">
              <a:buNone/>
            </a:pPr>
            <a:r>
              <a:rPr lang="en-US" dirty="0"/>
              <a:t>If the applicant is likely to repay the loan, then not approving the loan results in a loss of business to the company</a:t>
            </a:r>
          </a:p>
          <a:p>
            <a:pPr marL="0" indent="0">
              <a:buNone/>
            </a:pPr>
            <a:r>
              <a:rPr lang="en-US" dirty="0"/>
              <a:t>If the applicant is not likely to repay the loan, i.e. he/she is likely to default, then approving the loan may lead to a financial loss for the company</a:t>
            </a:r>
          </a:p>
        </p:txBody>
      </p:sp>
    </p:spTree>
    <p:extLst>
      <p:ext uri="{BB962C8B-B14F-4D97-AF65-F5344CB8AC3E}">
        <p14:creationId xmlns:p14="http://schemas.microsoft.com/office/powerpoint/2010/main" val="17171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C282-C427-1FB8-7E7B-C5AB56210069}"/>
              </a:ext>
            </a:extLst>
          </p:cNvPr>
          <p:cNvSpPr>
            <a:spLocks noGrp="1"/>
          </p:cNvSpPr>
          <p:nvPr>
            <p:ph type="title"/>
          </p:nvPr>
        </p:nvSpPr>
        <p:spPr/>
        <p:txBody>
          <a:bodyPr/>
          <a:lstStyle/>
          <a:p>
            <a:r>
              <a:rPr lang="en-US" dirty="0"/>
              <a:t>Different Python Libraries Used</a:t>
            </a:r>
          </a:p>
        </p:txBody>
      </p:sp>
      <p:graphicFrame>
        <p:nvGraphicFramePr>
          <p:cNvPr id="5" name="Content Placeholder 2">
            <a:extLst>
              <a:ext uri="{FF2B5EF4-FFF2-40B4-BE49-F238E27FC236}">
                <a16:creationId xmlns:a16="http://schemas.microsoft.com/office/drawing/2014/main" id="{F435EC6F-698F-D8F2-D996-F4499BBDACD7}"/>
              </a:ext>
            </a:extLst>
          </p:cNvPr>
          <p:cNvGraphicFramePr>
            <a:graphicFrameLocks noGrp="1"/>
          </p:cNvGraphicFramePr>
          <p:nvPr>
            <p:ph idx="1"/>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429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0948C-0813-1930-0AC3-83FAE4A18DC0}"/>
              </a:ext>
            </a:extLst>
          </p:cNvPr>
          <p:cNvSpPr>
            <a:spLocks noGrp="1"/>
          </p:cNvSpPr>
          <p:nvPr>
            <p:ph type="title"/>
          </p:nvPr>
        </p:nvSpPr>
        <p:spPr>
          <a:xfrm>
            <a:off x="849683" y="1240076"/>
            <a:ext cx="2727813" cy="4584527"/>
          </a:xfrm>
        </p:spPr>
        <p:txBody>
          <a:bodyPr>
            <a:normAutofit/>
          </a:bodyPr>
          <a:lstStyle/>
          <a:p>
            <a:r>
              <a:rPr lang="en-US" dirty="0">
                <a:solidFill>
                  <a:srgbClr val="FFFFFF"/>
                </a:solidFill>
              </a:rPr>
              <a:t>Analysis Definitions</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7A7A0A1B-93F3-FDCE-2AA2-B5D12CB02753}"/>
              </a:ext>
            </a:extLst>
          </p:cNvPr>
          <p:cNvSpPr>
            <a:spLocks noGrp="1"/>
          </p:cNvSpPr>
          <p:nvPr>
            <p:ph idx="1"/>
          </p:nvPr>
        </p:nvSpPr>
        <p:spPr>
          <a:xfrm>
            <a:off x="4705594" y="1240077"/>
            <a:ext cx="6034827" cy="4916465"/>
          </a:xfrm>
        </p:spPr>
        <p:txBody>
          <a:bodyPr anchor="t">
            <a:normAutofit/>
          </a:bodyPr>
          <a:lstStyle/>
          <a:p>
            <a:pPr marL="2743200" lvl="6" indent="0">
              <a:buNone/>
            </a:pPr>
            <a:r>
              <a:rPr lang="en-US"/>
              <a:t>Univariate Vs Bivariate</a:t>
            </a:r>
          </a:p>
          <a:p>
            <a:pPr marL="0" indent="0">
              <a:buNone/>
            </a:pPr>
            <a:r>
              <a:rPr lang="en-US"/>
              <a:t>Univariate analysis is the most basic form of statistical data analysis technique. When the data contains only one variable and doesn’t deal with a causes or effect relationships then a Univariate analysis technique is used.</a:t>
            </a:r>
          </a:p>
          <a:p>
            <a:pPr marL="0" indent="0">
              <a:buNone/>
            </a:pPr>
            <a:r>
              <a:rPr lang="en-US"/>
              <a:t>Bivariate analysis is slightly more analytical than Univariate analysis. When the data set contains two variables and researchers aim to undertake comparisons between the two data set then Bivariate analysis is the right type of analysis technique.</a:t>
            </a:r>
            <a:endParaRPr lang="en-US" dirty="0"/>
          </a:p>
        </p:txBody>
      </p:sp>
    </p:spTree>
    <p:extLst>
      <p:ext uri="{BB962C8B-B14F-4D97-AF65-F5344CB8AC3E}">
        <p14:creationId xmlns:p14="http://schemas.microsoft.com/office/powerpoint/2010/main" val="47811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CE7-C040-95CC-18B8-0D28AAB7E1CA}"/>
              </a:ext>
            </a:extLst>
          </p:cNvPr>
          <p:cNvSpPr>
            <a:spLocks noGrp="1"/>
          </p:cNvSpPr>
          <p:nvPr>
            <p:ph type="title"/>
          </p:nvPr>
        </p:nvSpPr>
        <p:spPr/>
        <p:txBody>
          <a:bodyPr/>
          <a:lstStyle/>
          <a:p>
            <a:r>
              <a:rPr lang="en-US"/>
              <a:t>Univariate Analysis</a:t>
            </a:r>
          </a:p>
        </p:txBody>
      </p:sp>
      <p:sp>
        <p:nvSpPr>
          <p:cNvPr id="3" name="Content Placeholder 2">
            <a:extLst>
              <a:ext uri="{FF2B5EF4-FFF2-40B4-BE49-F238E27FC236}">
                <a16:creationId xmlns:a16="http://schemas.microsoft.com/office/drawing/2014/main" id="{320D6630-554E-5188-214F-B628831874E2}"/>
              </a:ext>
            </a:extLst>
          </p:cNvPr>
          <p:cNvSpPr>
            <a:spLocks noGrp="1"/>
          </p:cNvSpPr>
          <p:nvPr>
            <p:ph idx="1"/>
          </p:nvPr>
        </p:nvSpPr>
        <p:spPr>
          <a:xfrm>
            <a:off x="1451579" y="1927577"/>
            <a:ext cx="8829757" cy="4244623"/>
          </a:xfrm>
        </p:spPr>
        <p:txBody>
          <a:bodyPr/>
          <a:lstStyle/>
          <a:p>
            <a:endParaRPr lang="en-US" dirty="0"/>
          </a:p>
          <a:p>
            <a:endParaRPr lang="en-US" dirty="0"/>
          </a:p>
        </p:txBody>
      </p:sp>
      <p:pic>
        <p:nvPicPr>
          <p:cNvPr id="1026" name="Picture 2">
            <a:extLst>
              <a:ext uri="{FF2B5EF4-FFF2-40B4-BE49-F238E27FC236}">
                <a16:creationId xmlns:a16="http://schemas.microsoft.com/office/drawing/2014/main" id="{6CF50971-360F-3123-F170-062DE6C0F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1927577"/>
            <a:ext cx="3320446" cy="34027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CD886E-CCB4-3485-259A-498C2EDFDB5B}"/>
              </a:ext>
            </a:extLst>
          </p:cNvPr>
          <p:cNvSpPr txBox="1"/>
          <p:nvPr/>
        </p:nvSpPr>
        <p:spPr>
          <a:xfrm>
            <a:off x="5657850" y="2228850"/>
            <a:ext cx="5397004" cy="1477328"/>
          </a:xfrm>
          <a:prstGeom prst="rect">
            <a:avLst/>
          </a:prstGeom>
          <a:noFill/>
        </p:spPr>
        <p:txBody>
          <a:bodyPr wrap="square" rtlCol="0">
            <a:spAutoFit/>
          </a:bodyPr>
          <a:lstStyle/>
          <a:p>
            <a:r>
              <a:rPr lang="en-US" dirty="0"/>
              <a:t>As per the Loan status 83 % of people fully paid the loan and around 14% are charged off which is very significant number</a:t>
            </a:r>
          </a:p>
          <a:p>
            <a:r>
              <a:rPr lang="en-US" dirty="0"/>
              <a:t>Along with this only 3 % have loans in current state which is a very small number</a:t>
            </a:r>
          </a:p>
        </p:txBody>
      </p:sp>
    </p:spTree>
    <p:extLst>
      <p:ext uri="{BB962C8B-B14F-4D97-AF65-F5344CB8AC3E}">
        <p14:creationId xmlns:p14="http://schemas.microsoft.com/office/powerpoint/2010/main" val="604370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CE7-C040-95CC-18B8-0D28AAB7E1CA}"/>
              </a:ext>
            </a:extLst>
          </p:cNvPr>
          <p:cNvSpPr>
            <a:spLocks noGrp="1"/>
          </p:cNvSpPr>
          <p:nvPr>
            <p:ph type="title"/>
          </p:nvPr>
        </p:nvSpPr>
        <p:spPr/>
        <p:txBody>
          <a:bodyPr/>
          <a:lstStyle/>
          <a:p>
            <a:r>
              <a:rPr lang="en-US"/>
              <a:t>Univariate Analysis</a:t>
            </a:r>
          </a:p>
        </p:txBody>
      </p:sp>
      <p:sp>
        <p:nvSpPr>
          <p:cNvPr id="3" name="Content Placeholder 2">
            <a:extLst>
              <a:ext uri="{FF2B5EF4-FFF2-40B4-BE49-F238E27FC236}">
                <a16:creationId xmlns:a16="http://schemas.microsoft.com/office/drawing/2014/main" id="{320D6630-554E-5188-214F-B628831874E2}"/>
              </a:ext>
            </a:extLst>
          </p:cNvPr>
          <p:cNvSpPr>
            <a:spLocks noGrp="1"/>
          </p:cNvSpPr>
          <p:nvPr>
            <p:ph idx="1"/>
          </p:nvPr>
        </p:nvSpPr>
        <p:spPr>
          <a:xfrm>
            <a:off x="1451579" y="1927577"/>
            <a:ext cx="8829757" cy="4244623"/>
          </a:xfrm>
        </p:spPr>
        <p:txBody>
          <a:bodyPr/>
          <a:lstStyle/>
          <a:p>
            <a:endParaRPr lang="en-US" dirty="0"/>
          </a:p>
          <a:p>
            <a:endParaRPr lang="en-US" dirty="0"/>
          </a:p>
        </p:txBody>
      </p:sp>
      <p:pic>
        <p:nvPicPr>
          <p:cNvPr id="3074" name="Picture 2">
            <a:extLst>
              <a:ext uri="{FF2B5EF4-FFF2-40B4-BE49-F238E27FC236}">
                <a16:creationId xmlns:a16="http://schemas.microsoft.com/office/drawing/2014/main" id="{9CCE7C23-400C-37CA-4F50-416089ADB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11" y="1853754"/>
            <a:ext cx="4219327" cy="39385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78" name="TextBox 3">
            <a:extLst>
              <a:ext uri="{FF2B5EF4-FFF2-40B4-BE49-F238E27FC236}">
                <a16:creationId xmlns:a16="http://schemas.microsoft.com/office/drawing/2014/main" id="{24C08F1C-5920-F0C0-F1A2-683B44809E1F}"/>
              </a:ext>
            </a:extLst>
          </p:cNvPr>
          <p:cNvGraphicFramePr/>
          <p:nvPr/>
        </p:nvGraphicFramePr>
        <p:xfrm>
          <a:off x="5657850" y="2228850"/>
          <a:ext cx="5397004"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544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CE7-C040-95CC-18B8-0D28AAB7E1CA}"/>
              </a:ext>
            </a:extLst>
          </p:cNvPr>
          <p:cNvSpPr>
            <a:spLocks noGrp="1"/>
          </p:cNvSpPr>
          <p:nvPr>
            <p:ph type="title"/>
          </p:nvPr>
        </p:nvSpPr>
        <p:spPr/>
        <p:txBody>
          <a:bodyPr/>
          <a:lstStyle/>
          <a:p>
            <a:r>
              <a:rPr lang="en-US" dirty="0" err="1"/>
              <a:t>BiVARIATE</a:t>
            </a:r>
            <a:r>
              <a:rPr lang="en-US" dirty="0"/>
              <a:t> Analysis</a:t>
            </a:r>
          </a:p>
        </p:txBody>
      </p:sp>
      <p:sp>
        <p:nvSpPr>
          <p:cNvPr id="3" name="Content Placeholder 2">
            <a:extLst>
              <a:ext uri="{FF2B5EF4-FFF2-40B4-BE49-F238E27FC236}">
                <a16:creationId xmlns:a16="http://schemas.microsoft.com/office/drawing/2014/main" id="{320D6630-554E-5188-214F-B628831874E2}"/>
              </a:ext>
            </a:extLst>
          </p:cNvPr>
          <p:cNvSpPr>
            <a:spLocks noGrp="1"/>
          </p:cNvSpPr>
          <p:nvPr>
            <p:ph idx="1"/>
          </p:nvPr>
        </p:nvSpPr>
        <p:spPr>
          <a:xfrm>
            <a:off x="1451579" y="1927577"/>
            <a:ext cx="8829757" cy="4244623"/>
          </a:xfrm>
        </p:spPr>
        <p:txBody>
          <a:bodyPr/>
          <a:lstStyle/>
          <a:p>
            <a:endParaRPr lang="en-US" dirty="0"/>
          </a:p>
          <a:p>
            <a:endParaRPr lang="en-US" dirty="0"/>
          </a:p>
        </p:txBody>
      </p:sp>
      <p:sp>
        <p:nvSpPr>
          <p:cNvPr id="4" name="TextBox 3">
            <a:extLst>
              <a:ext uri="{FF2B5EF4-FFF2-40B4-BE49-F238E27FC236}">
                <a16:creationId xmlns:a16="http://schemas.microsoft.com/office/drawing/2014/main" id="{EACD886E-CCB4-3485-259A-498C2EDFDB5B}"/>
              </a:ext>
            </a:extLst>
          </p:cNvPr>
          <p:cNvSpPr txBox="1"/>
          <p:nvPr/>
        </p:nvSpPr>
        <p:spPr>
          <a:xfrm>
            <a:off x="5657850" y="2228850"/>
            <a:ext cx="5397004" cy="1754326"/>
          </a:xfrm>
          <a:prstGeom prst="rect">
            <a:avLst/>
          </a:prstGeom>
          <a:noFill/>
        </p:spPr>
        <p:txBody>
          <a:bodyPr wrap="square" rtlCol="0">
            <a:spAutoFit/>
          </a:bodyPr>
          <a:lstStyle/>
          <a:p>
            <a:r>
              <a:rPr lang="en-US" dirty="0"/>
              <a:t> The Histogram shows a clear comparison of distribution Loan amounts for loan status and also observed that the loan amounts with lower amount have more fully paid borrowers while charged off tends to have with higher loan amount.</a:t>
            </a:r>
          </a:p>
          <a:p>
            <a:endParaRPr lang="en-US" dirty="0"/>
          </a:p>
        </p:txBody>
      </p:sp>
      <p:sp>
        <p:nvSpPr>
          <p:cNvPr id="5" name="TextBox 4">
            <a:extLst>
              <a:ext uri="{FF2B5EF4-FFF2-40B4-BE49-F238E27FC236}">
                <a16:creationId xmlns:a16="http://schemas.microsoft.com/office/drawing/2014/main" id="{EE14C3B3-7115-F8E4-3E7F-D38F99270670}"/>
              </a:ext>
            </a:extLst>
          </p:cNvPr>
          <p:cNvSpPr txBox="1"/>
          <p:nvPr/>
        </p:nvSpPr>
        <p:spPr>
          <a:xfrm>
            <a:off x="998990" y="4387937"/>
            <a:ext cx="99920" cy="199481"/>
          </a:xfrm>
          <a:prstGeom prst="rect">
            <a:avLst/>
          </a:prstGeom>
          <a:noFill/>
        </p:spPr>
        <p:txBody>
          <a:bodyPr wrap="square" rtlCol="0">
            <a:spAutoFit/>
          </a:bodyPr>
          <a:lstStyle/>
          <a:p>
            <a:endParaRPr lang="en-US" dirty="0"/>
          </a:p>
        </p:txBody>
      </p:sp>
      <p:pic>
        <p:nvPicPr>
          <p:cNvPr id="5122" name="Picture 2">
            <a:extLst>
              <a:ext uri="{FF2B5EF4-FFF2-40B4-BE49-F238E27FC236}">
                <a16:creationId xmlns:a16="http://schemas.microsoft.com/office/drawing/2014/main" id="{40638A36-F7F3-97E6-F222-EF703E33F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46" y="1927577"/>
            <a:ext cx="5397004" cy="3559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62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CE7-C040-95CC-18B8-0D28AAB7E1CA}"/>
              </a:ext>
            </a:extLst>
          </p:cNvPr>
          <p:cNvSpPr>
            <a:spLocks noGrp="1"/>
          </p:cNvSpPr>
          <p:nvPr>
            <p:ph type="title"/>
          </p:nvPr>
        </p:nvSpPr>
        <p:spPr/>
        <p:txBody>
          <a:bodyPr/>
          <a:lstStyle/>
          <a:p>
            <a:r>
              <a:rPr lang="en-US" dirty="0" err="1"/>
              <a:t>BiVARIATE</a:t>
            </a:r>
            <a:r>
              <a:rPr lang="en-US" dirty="0"/>
              <a:t> Analysis</a:t>
            </a:r>
          </a:p>
        </p:txBody>
      </p:sp>
      <p:sp>
        <p:nvSpPr>
          <p:cNvPr id="3" name="Content Placeholder 2">
            <a:extLst>
              <a:ext uri="{FF2B5EF4-FFF2-40B4-BE49-F238E27FC236}">
                <a16:creationId xmlns:a16="http://schemas.microsoft.com/office/drawing/2014/main" id="{320D6630-554E-5188-214F-B628831874E2}"/>
              </a:ext>
            </a:extLst>
          </p:cNvPr>
          <p:cNvSpPr>
            <a:spLocks noGrp="1"/>
          </p:cNvSpPr>
          <p:nvPr>
            <p:ph idx="1"/>
          </p:nvPr>
        </p:nvSpPr>
        <p:spPr>
          <a:xfrm>
            <a:off x="1451579" y="1927577"/>
            <a:ext cx="8829757" cy="4244623"/>
          </a:xfrm>
        </p:spPr>
        <p:txBody>
          <a:bodyPr/>
          <a:lstStyle/>
          <a:p>
            <a:endParaRPr lang="en-US" dirty="0"/>
          </a:p>
          <a:p>
            <a:endParaRPr lang="en-US" dirty="0"/>
          </a:p>
        </p:txBody>
      </p:sp>
      <p:sp>
        <p:nvSpPr>
          <p:cNvPr id="4" name="TextBox 3">
            <a:extLst>
              <a:ext uri="{FF2B5EF4-FFF2-40B4-BE49-F238E27FC236}">
                <a16:creationId xmlns:a16="http://schemas.microsoft.com/office/drawing/2014/main" id="{EACD886E-CCB4-3485-259A-498C2EDFDB5B}"/>
              </a:ext>
            </a:extLst>
          </p:cNvPr>
          <p:cNvSpPr txBox="1"/>
          <p:nvPr/>
        </p:nvSpPr>
        <p:spPr>
          <a:xfrm>
            <a:off x="5657850" y="2228850"/>
            <a:ext cx="5397004" cy="1477328"/>
          </a:xfrm>
          <a:prstGeom prst="rect">
            <a:avLst/>
          </a:prstGeom>
          <a:noFill/>
        </p:spPr>
        <p:txBody>
          <a:bodyPr wrap="square" rtlCol="0">
            <a:spAutoFit/>
          </a:bodyPr>
          <a:lstStyle/>
          <a:p>
            <a:r>
              <a:rPr lang="en-US" dirty="0"/>
              <a:t> Boxplot indicates that the interest rates for “Charged off” are high compared to “Fully Paid” loans.</a:t>
            </a:r>
          </a:p>
          <a:p>
            <a:r>
              <a:rPr lang="en-US" dirty="0"/>
              <a:t>Higher interest rated seems to be the key factor for the loans being “Charged off”</a:t>
            </a:r>
          </a:p>
          <a:p>
            <a:endParaRPr lang="en-US" dirty="0"/>
          </a:p>
        </p:txBody>
      </p:sp>
      <p:sp>
        <p:nvSpPr>
          <p:cNvPr id="5" name="TextBox 4">
            <a:extLst>
              <a:ext uri="{FF2B5EF4-FFF2-40B4-BE49-F238E27FC236}">
                <a16:creationId xmlns:a16="http://schemas.microsoft.com/office/drawing/2014/main" id="{EE14C3B3-7115-F8E4-3E7F-D38F99270670}"/>
              </a:ext>
            </a:extLst>
          </p:cNvPr>
          <p:cNvSpPr txBox="1"/>
          <p:nvPr/>
        </p:nvSpPr>
        <p:spPr>
          <a:xfrm>
            <a:off x="998990" y="4387937"/>
            <a:ext cx="99920" cy="199481"/>
          </a:xfrm>
          <a:prstGeom prst="rect">
            <a:avLst/>
          </a:prstGeom>
          <a:noFill/>
        </p:spPr>
        <p:txBody>
          <a:bodyPr wrap="square" rtlCol="0">
            <a:spAutoFit/>
          </a:bodyPr>
          <a:lstStyle/>
          <a:p>
            <a:endParaRPr lang="en-US" dirty="0"/>
          </a:p>
        </p:txBody>
      </p:sp>
      <p:pic>
        <p:nvPicPr>
          <p:cNvPr id="7170" name="Picture 2">
            <a:extLst>
              <a:ext uri="{FF2B5EF4-FFF2-40B4-BE49-F238E27FC236}">
                <a16:creationId xmlns:a16="http://schemas.microsoft.com/office/drawing/2014/main" id="{C66A75FC-BDCA-D60F-951A-FB9722091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54" y="1853754"/>
            <a:ext cx="5521502" cy="371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6162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94</TotalTime>
  <Words>694</Words>
  <Application>Microsoft Macintosh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Segoe UI</vt:lpstr>
      <vt:lpstr>Gallery</vt:lpstr>
      <vt:lpstr>LENDING CLUB CASE STUDY</vt:lpstr>
      <vt:lpstr>Index</vt:lpstr>
      <vt:lpstr>Problem Statement</vt:lpstr>
      <vt:lpstr>Different Python Libraries Used</vt:lpstr>
      <vt:lpstr>Analysis Definitions </vt:lpstr>
      <vt:lpstr>Univariate Analysis</vt:lpstr>
      <vt:lpstr>Univariate Analysis</vt:lpstr>
      <vt:lpstr>BiVARIATE Analysis</vt:lpstr>
      <vt:lpstr>BiVARIATE Analysis</vt:lpstr>
      <vt:lpstr>BiVARIATE Analysis</vt:lpstr>
      <vt:lpstr>BiVARIATE Analysis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CASE STUDY</dc:title>
  <dc:creator>Jitender Kumar</dc:creator>
  <cp:lastModifiedBy>Jitender Kumar</cp:lastModifiedBy>
  <cp:revision>14</cp:revision>
  <dcterms:created xsi:type="dcterms:W3CDTF">2024-06-24T16:54:55Z</dcterms:created>
  <dcterms:modified xsi:type="dcterms:W3CDTF">2024-06-24T18:54:43Z</dcterms:modified>
</cp:coreProperties>
</file>