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1"/>
  </p:normalViewPr>
  <p:slideViewPr>
    <p:cSldViewPr snapToGrid="0">
      <p:cViewPr varScale="1">
        <p:scale>
          <a:sx n="103" d="100"/>
          <a:sy n="103"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6/24/24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6/24/24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2166-7F53-9A60-B5C6-FF272DEB2004}"/>
              </a:ext>
            </a:extLst>
          </p:cNvPr>
          <p:cNvSpPr>
            <a:spLocks noGrp="1"/>
          </p:cNvSpPr>
          <p:nvPr>
            <p:ph type="ctrTitle"/>
          </p:nvPr>
        </p:nvSpPr>
        <p:spPr>
          <a:xfrm>
            <a:off x="903891" y="802298"/>
            <a:ext cx="10150962" cy="2541431"/>
          </a:xfrm>
        </p:spPr>
        <p:txBody>
          <a:bodyPr/>
          <a:lstStyle/>
          <a:p>
            <a:r>
              <a:rPr lang="en-US" dirty="0"/>
              <a:t>LENDING CLUB CASE STUDY</a:t>
            </a:r>
          </a:p>
        </p:txBody>
      </p:sp>
      <p:sp>
        <p:nvSpPr>
          <p:cNvPr id="3" name="Subtitle 2">
            <a:extLst>
              <a:ext uri="{FF2B5EF4-FFF2-40B4-BE49-F238E27FC236}">
                <a16:creationId xmlns:a16="http://schemas.microsoft.com/office/drawing/2014/main" id="{7B9046E2-3EC4-127C-CE2C-3AA9023DF9CF}"/>
              </a:ext>
            </a:extLst>
          </p:cNvPr>
          <p:cNvSpPr>
            <a:spLocks noGrp="1"/>
          </p:cNvSpPr>
          <p:nvPr>
            <p:ph type="subTitle" idx="1"/>
          </p:nvPr>
        </p:nvSpPr>
        <p:spPr>
          <a:xfrm>
            <a:off x="126525" y="4582238"/>
            <a:ext cx="8637072" cy="1566313"/>
          </a:xfrm>
        </p:spPr>
        <p:txBody>
          <a:bodyPr/>
          <a:lstStyle/>
          <a:p>
            <a:r>
              <a:rPr lang="en-US" dirty="0"/>
              <a:t>AUTHORS/Members:</a:t>
            </a:r>
          </a:p>
          <a:p>
            <a:r>
              <a:rPr lang="en-US" dirty="0"/>
              <a:t>Jitender Kumar</a:t>
            </a:r>
          </a:p>
          <a:p>
            <a:r>
              <a:rPr lang="en-US" dirty="0" err="1"/>
              <a:t>BharathReddy</a:t>
            </a:r>
            <a:r>
              <a:rPr lang="en-US" dirty="0"/>
              <a:t> </a:t>
            </a:r>
            <a:r>
              <a:rPr lang="en-US" dirty="0" err="1"/>
              <a:t>ReddiVarI</a:t>
            </a:r>
            <a:endParaRPr lang="en-US" b="1" i="0" dirty="0">
              <a:solidFill>
                <a:srgbClr val="252424"/>
              </a:solidFill>
              <a:effectLst/>
              <a:highlight>
                <a:srgbClr val="FFFFFF"/>
              </a:highlight>
              <a:latin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215906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dirty="0" err="1"/>
              <a:t>BiVARIATE</a:t>
            </a:r>
            <a:r>
              <a:rPr lang="en-US" dirty="0"/>
              <a:t>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2031325"/>
          </a:xfrm>
          <a:prstGeom prst="rect">
            <a:avLst/>
          </a:prstGeom>
          <a:noFill/>
        </p:spPr>
        <p:txBody>
          <a:bodyPr wrap="square" rtlCol="0">
            <a:spAutoFit/>
          </a:bodyPr>
          <a:lstStyle/>
          <a:p>
            <a:r>
              <a:rPr lang="en-US" dirty="0"/>
              <a:t> Count plot indicates that the loan terms with 36 months and 60 months are common for “Fully Paid” &amp; “Charged Off” status.</a:t>
            </a:r>
          </a:p>
          <a:p>
            <a:r>
              <a:rPr lang="en-US" dirty="0"/>
              <a:t>There is also a noticeable pattern where loans with higher loan term have higher count of being “Charged off” compared to “Fully Paid” which suggests longer loan term might be risk factor</a:t>
            </a:r>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pic>
        <p:nvPicPr>
          <p:cNvPr id="9218" name="Picture 2">
            <a:extLst>
              <a:ext uri="{FF2B5EF4-FFF2-40B4-BE49-F238E27FC236}">
                <a16:creationId xmlns:a16="http://schemas.microsoft.com/office/drawing/2014/main" id="{14D677A3-0603-0683-C2BF-E1AD7C3D5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78" y="1927577"/>
            <a:ext cx="5554472" cy="374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67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dirty="0" err="1"/>
              <a:t>BiVARIATE</a:t>
            </a:r>
            <a:r>
              <a:rPr lang="en-US" dirty="0"/>
              <a:t>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1477328"/>
          </a:xfrm>
          <a:prstGeom prst="rect">
            <a:avLst/>
          </a:prstGeom>
          <a:noFill/>
        </p:spPr>
        <p:txBody>
          <a:bodyPr wrap="square" rtlCol="0">
            <a:spAutoFit/>
          </a:bodyPr>
          <a:lstStyle/>
          <a:p>
            <a:r>
              <a:rPr lang="en-US" dirty="0"/>
              <a:t> The Count plot indicates for Loan grades C,D &amp; E have a higher count of “Charged off” compared to grades A &amp; B.</a:t>
            </a:r>
          </a:p>
          <a:p>
            <a:r>
              <a:rPr lang="en-US" dirty="0"/>
              <a:t>It is also noticeable that loans with lower grades have high risk of being “Charged off”</a:t>
            </a:r>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pic>
        <p:nvPicPr>
          <p:cNvPr id="11266" name="Picture 2">
            <a:extLst>
              <a:ext uri="{FF2B5EF4-FFF2-40B4-BE49-F238E27FC236}">
                <a16:creationId xmlns:a16="http://schemas.microsoft.com/office/drawing/2014/main" id="{52C1B4C8-7E75-29B6-FC32-30E399CD8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89" y="1927577"/>
            <a:ext cx="5453364" cy="360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7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r>
              <a:rPr lang="en-US" dirty="0"/>
              <a:t>Borrowers with lower annual income are typically at higher risk of being “Charged off".</a:t>
            </a:r>
          </a:p>
          <a:p>
            <a:r>
              <a:rPr lang="en-US" dirty="0"/>
              <a:t>The lesser the employment length higher the risk of being “Charged off”</a:t>
            </a:r>
          </a:p>
          <a:p>
            <a:r>
              <a:rPr lang="en-US" dirty="0"/>
              <a:t>Higher is the loan term causes more risk for being ”Charged off”.</a:t>
            </a:r>
          </a:p>
          <a:p>
            <a:r>
              <a:rPr lang="en-US" dirty="0"/>
              <a:t>Needs to be checked on specific geographic location which are expensive like CA for credit worthiness.</a:t>
            </a:r>
          </a:p>
          <a:p>
            <a:r>
              <a:rPr lang="en-US" dirty="0"/>
              <a:t>Lower the grades lower is the risk ( Grades A , B).</a:t>
            </a:r>
          </a:p>
          <a:p>
            <a:r>
              <a:rPr lang="en-US" dirty="0"/>
              <a:t>The higher the interest rates, Higher is the risk being “Charged off”</a:t>
            </a:r>
          </a:p>
          <a:p>
            <a:endParaRPr lang="en-US" dirty="0"/>
          </a:p>
          <a:p>
            <a:endParaRPr lang="en-US" dirty="0"/>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63754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2200-300A-12B1-669D-35AF6CF2027C}"/>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3F73E613-5046-FF0B-5BB0-EA2A03DFF26C}"/>
              </a:ext>
            </a:extLst>
          </p:cNvPr>
          <p:cNvSpPr>
            <a:spLocks noGrp="1"/>
          </p:cNvSpPr>
          <p:nvPr>
            <p:ph idx="1"/>
          </p:nvPr>
        </p:nvSpPr>
        <p:spPr/>
        <p:txBody>
          <a:bodyPr>
            <a:normAutofit/>
          </a:bodyPr>
          <a:lstStyle/>
          <a:p>
            <a:r>
              <a:rPr lang="en-US" dirty="0"/>
              <a:t>Problem Statement</a:t>
            </a:r>
          </a:p>
          <a:p>
            <a:r>
              <a:rPr lang="en-US" dirty="0"/>
              <a:t>Different Python Libraries Used</a:t>
            </a:r>
          </a:p>
          <a:p>
            <a:r>
              <a:rPr lang="en-US" dirty="0"/>
              <a:t>Analysis Definitions</a:t>
            </a:r>
          </a:p>
          <a:p>
            <a:r>
              <a:rPr lang="en-US" dirty="0"/>
              <a:t>Univariate Analysis</a:t>
            </a:r>
          </a:p>
          <a:p>
            <a:r>
              <a:rPr lang="en-US" dirty="0"/>
              <a:t>Bivariate Analysis</a:t>
            </a:r>
          </a:p>
          <a:p>
            <a:r>
              <a:rPr lang="en-US" dirty="0"/>
              <a:t>Recommendations</a:t>
            </a:r>
          </a:p>
        </p:txBody>
      </p:sp>
    </p:spTree>
    <p:extLst>
      <p:ext uri="{BB962C8B-B14F-4D97-AF65-F5344CB8AC3E}">
        <p14:creationId xmlns:p14="http://schemas.microsoft.com/office/powerpoint/2010/main" val="1903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786F-D742-A339-66FC-85A54AB97F9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E5BF849-2A4C-18EE-72A0-F3FDFE03D68F}"/>
              </a:ext>
            </a:extLst>
          </p:cNvPr>
          <p:cNvSpPr>
            <a:spLocks noGrp="1"/>
          </p:cNvSpPr>
          <p:nvPr>
            <p:ph idx="1"/>
          </p:nvPr>
        </p:nvSpPr>
        <p:spPr>
          <a:xfrm>
            <a:off x="1451579" y="2015732"/>
            <a:ext cx="3677469" cy="3450613"/>
          </a:xfrm>
        </p:spPr>
        <p:txBody>
          <a:bodyPr/>
          <a:lstStyle/>
          <a:p>
            <a:r>
              <a:rPr lang="en-US" dirty="0"/>
              <a:t>Company</a:t>
            </a:r>
          </a:p>
          <a:p>
            <a:pPr marL="0" indent="0">
              <a:buNone/>
            </a:pPr>
            <a:r>
              <a:rPr lang="en-US" dirty="0"/>
              <a:t>Lending Consumer Finance is one of the largest company which specializes in lending various types of loans to urban customers</a:t>
            </a:r>
          </a:p>
        </p:txBody>
      </p:sp>
      <p:sp>
        <p:nvSpPr>
          <p:cNvPr id="4" name="Content Placeholder 2">
            <a:extLst>
              <a:ext uri="{FF2B5EF4-FFF2-40B4-BE49-F238E27FC236}">
                <a16:creationId xmlns:a16="http://schemas.microsoft.com/office/drawing/2014/main" id="{1F521CDE-B426-0CAC-DA34-093D3DEF2DA7}"/>
              </a:ext>
            </a:extLst>
          </p:cNvPr>
          <p:cNvSpPr txBox="1">
            <a:spLocks/>
          </p:cNvSpPr>
          <p:nvPr/>
        </p:nvSpPr>
        <p:spPr>
          <a:xfrm>
            <a:off x="5303620" y="2105070"/>
            <a:ext cx="6488987" cy="345061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Problem Statement</a:t>
            </a:r>
          </a:p>
          <a:p>
            <a:pPr marL="0" indent="0">
              <a:buNone/>
            </a:pPr>
            <a:r>
              <a:rPr lang="en-US" dirty="0"/>
              <a:t> With the provided dataset, the company has to make a decision for loan approval based on the applicant’s profile. </a:t>
            </a:r>
          </a:p>
          <a:p>
            <a:pPr marL="0" indent="0">
              <a:buNone/>
            </a:pPr>
            <a:r>
              <a:rPr lang="en-US" dirty="0"/>
              <a:t>There are two risks associated:</a:t>
            </a:r>
          </a:p>
          <a:p>
            <a:pPr marL="0" indent="0">
              <a:buNone/>
            </a:pPr>
            <a:r>
              <a:rPr lang="en-US" dirty="0"/>
              <a:t>If the applicant is likely to repay the loan, then not approving the loan results in a loss of business to the company</a:t>
            </a:r>
          </a:p>
          <a:p>
            <a:pPr marL="0" indent="0">
              <a:buNone/>
            </a:pPr>
            <a:r>
              <a:rPr lang="en-US" dirty="0"/>
              <a:t>If the applicant is not likely to repay the loan, i.e. he/she is likely to default, then approving the loan may lead to a financial loss for the company</a:t>
            </a:r>
          </a:p>
        </p:txBody>
      </p:sp>
    </p:spTree>
    <p:extLst>
      <p:ext uri="{BB962C8B-B14F-4D97-AF65-F5344CB8AC3E}">
        <p14:creationId xmlns:p14="http://schemas.microsoft.com/office/powerpoint/2010/main" val="17171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C282-C427-1FB8-7E7B-C5AB56210069}"/>
              </a:ext>
            </a:extLst>
          </p:cNvPr>
          <p:cNvSpPr>
            <a:spLocks noGrp="1"/>
          </p:cNvSpPr>
          <p:nvPr>
            <p:ph type="title"/>
          </p:nvPr>
        </p:nvSpPr>
        <p:spPr/>
        <p:txBody>
          <a:bodyPr/>
          <a:lstStyle/>
          <a:p>
            <a:r>
              <a:rPr lang="en-US" dirty="0"/>
              <a:t>Different Python Libraries Used</a:t>
            </a:r>
          </a:p>
        </p:txBody>
      </p:sp>
      <p:sp>
        <p:nvSpPr>
          <p:cNvPr id="3" name="Content Placeholder 2">
            <a:extLst>
              <a:ext uri="{FF2B5EF4-FFF2-40B4-BE49-F238E27FC236}">
                <a16:creationId xmlns:a16="http://schemas.microsoft.com/office/drawing/2014/main" id="{962B0EC4-384A-6EB9-5832-BD633474234D}"/>
              </a:ext>
            </a:extLst>
          </p:cNvPr>
          <p:cNvSpPr>
            <a:spLocks noGrp="1"/>
          </p:cNvSpPr>
          <p:nvPr>
            <p:ph idx="1"/>
          </p:nvPr>
        </p:nvSpPr>
        <p:spPr/>
        <p:txBody>
          <a:bodyPr>
            <a:normAutofit fontScale="85000" lnSpcReduction="20000"/>
          </a:bodyPr>
          <a:lstStyle/>
          <a:p>
            <a:r>
              <a:rPr lang="en-US" dirty="0"/>
              <a:t>Pandas</a:t>
            </a:r>
          </a:p>
          <a:p>
            <a:pPr lvl="1"/>
            <a:r>
              <a:rPr lang="en-US" dirty="0"/>
              <a:t>Crosstab</a:t>
            </a:r>
          </a:p>
          <a:p>
            <a:r>
              <a:rPr lang="en-US" dirty="0" err="1"/>
              <a:t>Numpy</a:t>
            </a:r>
            <a:endParaRPr lang="en-US" dirty="0"/>
          </a:p>
          <a:p>
            <a:r>
              <a:rPr lang="en-US" dirty="0"/>
              <a:t>Matplotlib</a:t>
            </a:r>
          </a:p>
          <a:p>
            <a:pPr lvl="1"/>
            <a:r>
              <a:rPr lang="en-US" dirty="0"/>
              <a:t>Heatmaps</a:t>
            </a:r>
          </a:p>
          <a:p>
            <a:pPr lvl="1"/>
            <a:r>
              <a:rPr lang="en-US" dirty="0"/>
              <a:t>Bar Plots</a:t>
            </a:r>
          </a:p>
          <a:p>
            <a:pPr lvl="1"/>
            <a:r>
              <a:rPr lang="en-US" dirty="0"/>
              <a:t>Histograms</a:t>
            </a:r>
          </a:p>
          <a:p>
            <a:pPr lvl="1"/>
            <a:r>
              <a:rPr lang="en-US" dirty="0"/>
              <a:t>Pie Chart</a:t>
            </a:r>
          </a:p>
          <a:p>
            <a:r>
              <a:rPr lang="en-US" dirty="0"/>
              <a:t>Seaborn</a:t>
            </a:r>
          </a:p>
          <a:p>
            <a:pPr lvl="1"/>
            <a:r>
              <a:rPr lang="en-US" dirty="0"/>
              <a:t>Count Plot</a:t>
            </a:r>
          </a:p>
          <a:p>
            <a:endParaRPr lang="en-US" dirty="0"/>
          </a:p>
          <a:p>
            <a:endParaRPr lang="en-US" dirty="0"/>
          </a:p>
        </p:txBody>
      </p:sp>
    </p:spTree>
    <p:extLst>
      <p:ext uri="{BB962C8B-B14F-4D97-AF65-F5344CB8AC3E}">
        <p14:creationId xmlns:p14="http://schemas.microsoft.com/office/powerpoint/2010/main" val="167429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0948C-0813-1930-0AC3-83FAE4A18DC0}"/>
              </a:ext>
            </a:extLst>
          </p:cNvPr>
          <p:cNvSpPr>
            <a:spLocks noGrp="1"/>
          </p:cNvSpPr>
          <p:nvPr>
            <p:ph type="title"/>
          </p:nvPr>
        </p:nvSpPr>
        <p:spPr>
          <a:xfrm>
            <a:off x="849683" y="1240076"/>
            <a:ext cx="2727813" cy="4584527"/>
          </a:xfrm>
        </p:spPr>
        <p:txBody>
          <a:bodyPr>
            <a:normAutofit/>
          </a:bodyPr>
          <a:lstStyle/>
          <a:p>
            <a:r>
              <a:rPr lang="en-US" dirty="0">
                <a:solidFill>
                  <a:srgbClr val="FFFFFF"/>
                </a:solidFill>
              </a:rPr>
              <a:t>Analysis Definitions</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7A7A0A1B-93F3-FDCE-2AA2-B5D12CB02753}"/>
              </a:ext>
            </a:extLst>
          </p:cNvPr>
          <p:cNvSpPr>
            <a:spLocks noGrp="1"/>
          </p:cNvSpPr>
          <p:nvPr>
            <p:ph idx="1"/>
          </p:nvPr>
        </p:nvSpPr>
        <p:spPr>
          <a:xfrm>
            <a:off x="4705594" y="1240077"/>
            <a:ext cx="6034827" cy="4916465"/>
          </a:xfrm>
        </p:spPr>
        <p:txBody>
          <a:bodyPr anchor="t">
            <a:normAutofit/>
          </a:bodyPr>
          <a:lstStyle/>
          <a:p>
            <a:pPr marL="2743200" lvl="6" indent="0">
              <a:buNone/>
            </a:pPr>
            <a:r>
              <a:rPr lang="en-US"/>
              <a:t>Univariate Vs Bivariate</a:t>
            </a:r>
          </a:p>
          <a:p>
            <a:pPr marL="0" indent="0">
              <a:buNone/>
            </a:pPr>
            <a:r>
              <a:rPr lang="en-US"/>
              <a:t>Univariate analysis is the most basic form of statistical data analysis technique. When the data contains only one variable and doesn’t deal with a causes or effect relationships then a Univariate analysis technique is used.</a:t>
            </a:r>
          </a:p>
          <a:p>
            <a:pPr marL="0" indent="0">
              <a:buNone/>
            </a:pPr>
            <a:r>
              <a:rPr lang="en-US"/>
              <a:t>Bivariate analysis is slightly more analytical than Univariate analysis. When the data set contains two variables and researchers aim to undertake comparisons between the two data set then Bivariate analysis is the right type of analysis technique.</a:t>
            </a:r>
            <a:endParaRPr lang="en-US" dirty="0"/>
          </a:p>
        </p:txBody>
      </p:sp>
    </p:spTree>
    <p:extLst>
      <p:ext uri="{BB962C8B-B14F-4D97-AF65-F5344CB8AC3E}">
        <p14:creationId xmlns:p14="http://schemas.microsoft.com/office/powerpoint/2010/main" val="47811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a:t>Univariate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pic>
        <p:nvPicPr>
          <p:cNvPr id="1026" name="Picture 2">
            <a:extLst>
              <a:ext uri="{FF2B5EF4-FFF2-40B4-BE49-F238E27FC236}">
                <a16:creationId xmlns:a16="http://schemas.microsoft.com/office/drawing/2014/main" id="{6CF50971-360F-3123-F170-062DE6C0F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927577"/>
            <a:ext cx="3320446" cy="34027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1477328"/>
          </a:xfrm>
          <a:prstGeom prst="rect">
            <a:avLst/>
          </a:prstGeom>
          <a:noFill/>
        </p:spPr>
        <p:txBody>
          <a:bodyPr wrap="square" rtlCol="0">
            <a:spAutoFit/>
          </a:bodyPr>
          <a:lstStyle/>
          <a:p>
            <a:r>
              <a:rPr lang="en-US" dirty="0"/>
              <a:t>As per the Loan status 83 % of people fully paid the loan and around 14% are charged off which is very significant number</a:t>
            </a:r>
          </a:p>
          <a:p>
            <a:r>
              <a:rPr lang="en-US" dirty="0"/>
              <a:t>Along with this only 3 % have loans in current state which is a very small number</a:t>
            </a:r>
          </a:p>
        </p:txBody>
      </p:sp>
    </p:spTree>
    <p:extLst>
      <p:ext uri="{BB962C8B-B14F-4D97-AF65-F5344CB8AC3E}">
        <p14:creationId xmlns:p14="http://schemas.microsoft.com/office/powerpoint/2010/main" val="60437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a:t>Univariate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3693319"/>
          </a:xfrm>
          <a:prstGeom prst="rect">
            <a:avLst/>
          </a:prstGeom>
          <a:noFill/>
        </p:spPr>
        <p:txBody>
          <a:bodyPr wrap="square" rtlCol="0">
            <a:spAutoFit/>
          </a:bodyPr>
          <a:lstStyle/>
          <a:p>
            <a:r>
              <a:rPr lang="en-US" dirty="0"/>
              <a:t> The Chart indicates that for loan amount most of the loans are in range of $5000-$15000, Bigger loans are less or declined as the loan amount increases.</a:t>
            </a:r>
          </a:p>
          <a:p>
            <a:r>
              <a:rPr lang="en-US" dirty="0"/>
              <a:t>The Chart shows that Interest rate falls in the range of 10% - 20% for most of the loans and there are very few loans with less interest rates and very few with high interest rates for bigger loan amount.</a:t>
            </a:r>
          </a:p>
          <a:p>
            <a:r>
              <a:rPr lang="en-US" dirty="0"/>
              <a:t>The Chart indicates that the grades B,C and D are most common which are moderate level of credit grades for most loans.</a:t>
            </a:r>
          </a:p>
          <a:p>
            <a:r>
              <a:rPr lang="en-US" dirty="0"/>
              <a:t>Chart indicates that most of the borrowers either rent or have mortgages and a smaller Number of borrowers own a Home.</a:t>
            </a:r>
          </a:p>
        </p:txBody>
      </p:sp>
      <p:pic>
        <p:nvPicPr>
          <p:cNvPr id="3074" name="Picture 2">
            <a:extLst>
              <a:ext uri="{FF2B5EF4-FFF2-40B4-BE49-F238E27FC236}">
                <a16:creationId xmlns:a16="http://schemas.microsoft.com/office/drawing/2014/main" id="{9CCE7C23-400C-37CA-4F50-416089ADB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11" y="1853754"/>
            <a:ext cx="4219327" cy="393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44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dirty="0" err="1"/>
              <a:t>BiVARIATE</a:t>
            </a:r>
            <a:r>
              <a:rPr lang="en-US" dirty="0"/>
              <a:t>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1754326"/>
          </a:xfrm>
          <a:prstGeom prst="rect">
            <a:avLst/>
          </a:prstGeom>
          <a:noFill/>
        </p:spPr>
        <p:txBody>
          <a:bodyPr wrap="square" rtlCol="0">
            <a:spAutoFit/>
          </a:bodyPr>
          <a:lstStyle/>
          <a:p>
            <a:r>
              <a:rPr lang="en-US" dirty="0"/>
              <a:t> The Histogram shows a clear comparison of distribution Loan amounts for loan status and also observed that the loan amounts with lower amount have more fully paid borrowers while charged off tends to have with higher loan amount.</a:t>
            </a:r>
          </a:p>
          <a:p>
            <a:endParaRPr lang="en-US" dirty="0"/>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pic>
        <p:nvPicPr>
          <p:cNvPr id="5122" name="Picture 2">
            <a:extLst>
              <a:ext uri="{FF2B5EF4-FFF2-40B4-BE49-F238E27FC236}">
                <a16:creationId xmlns:a16="http://schemas.microsoft.com/office/drawing/2014/main" id="{40638A36-F7F3-97E6-F222-EF703E33F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46" y="1927577"/>
            <a:ext cx="5397004" cy="3559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62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DCE7-C040-95CC-18B8-0D28AAB7E1CA}"/>
              </a:ext>
            </a:extLst>
          </p:cNvPr>
          <p:cNvSpPr>
            <a:spLocks noGrp="1"/>
          </p:cNvSpPr>
          <p:nvPr>
            <p:ph type="title"/>
          </p:nvPr>
        </p:nvSpPr>
        <p:spPr/>
        <p:txBody>
          <a:bodyPr/>
          <a:lstStyle/>
          <a:p>
            <a:r>
              <a:rPr lang="en-US" dirty="0" err="1"/>
              <a:t>BiVARIATE</a:t>
            </a:r>
            <a:r>
              <a:rPr lang="en-US" dirty="0"/>
              <a:t> Analysis</a:t>
            </a:r>
          </a:p>
        </p:txBody>
      </p:sp>
      <p:sp>
        <p:nvSpPr>
          <p:cNvPr id="3" name="Content Placeholder 2">
            <a:extLst>
              <a:ext uri="{FF2B5EF4-FFF2-40B4-BE49-F238E27FC236}">
                <a16:creationId xmlns:a16="http://schemas.microsoft.com/office/drawing/2014/main" id="{320D6630-554E-5188-214F-B628831874E2}"/>
              </a:ext>
            </a:extLst>
          </p:cNvPr>
          <p:cNvSpPr>
            <a:spLocks noGrp="1"/>
          </p:cNvSpPr>
          <p:nvPr>
            <p:ph idx="1"/>
          </p:nvPr>
        </p:nvSpPr>
        <p:spPr>
          <a:xfrm>
            <a:off x="1451579" y="1927577"/>
            <a:ext cx="8829757" cy="4244623"/>
          </a:xfrm>
        </p:spPr>
        <p:txBody>
          <a:bodyPr/>
          <a:lstStyle/>
          <a:p>
            <a:endParaRPr lang="en-US" dirty="0"/>
          </a:p>
          <a:p>
            <a:endParaRPr lang="en-US" dirty="0"/>
          </a:p>
        </p:txBody>
      </p:sp>
      <p:sp>
        <p:nvSpPr>
          <p:cNvPr id="4" name="TextBox 3">
            <a:extLst>
              <a:ext uri="{FF2B5EF4-FFF2-40B4-BE49-F238E27FC236}">
                <a16:creationId xmlns:a16="http://schemas.microsoft.com/office/drawing/2014/main" id="{EACD886E-CCB4-3485-259A-498C2EDFDB5B}"/>
              </a:ext>
            </a:extLst>
          </p:cNvPr>
          <p:cNvSpPr txBox="1"/>
          <p:nvPr/>
        </p:nvSpPr>
        <p:spPr>
          <a:xfrm>
            <a:off x="5657850" y="2228850"/>
            <a:ext cx="5397004" cy="1477328"/>
          </a:xfrm>
          <a:prstGeom prst="rect">
            <a:avLst/>
          </a:prstGeom>
          <a:noFill/>
        </p:spPr>
        <p:txBody>
          <a:bodyPr wrap="square" rtlCol="0">
            <a:spAutoFit/>
          </a:bodyPr>
          <a:lstStyle/>
          <a:p>
            <a:r>
              <a:rPr lang="en-US" dirty="0"/>
              <a:t> Boxplot indicates that the interest rates for “Charged off” are high compared to “Fully Paid” loans.</a:t>
            </a:r>
          </a:p>
          <a:p>
            <a:r>
              <a:rPr lang="en-US" dirty="0"/>
              <a:t>Higher interest rated seems to be the key factor for the loans being “Charged off”</a:t>
            </a:r>
          </a:p>
          <a:p>
            <a:endParaRPr lang="en-US" dirty="0"/>
          </a:p>
        </p:txBody>
      </p:sp>
      <p:sp>
        <p:nvSpPr>
          <p:cNvPr id="5" name="TextBox 4">
            <a:extLst>
              <a:ext uri="{FF2B5EF4-FFF2-40B4-BE49-F238E27FC236}">
                <a16:creationId xmlns:a16="http://schemas.microsoft.com/office/drawing/2014/main" id="{EE14C3B3-7115-F8E4-3E7F-D38F99270670}"/>
              </a:ext>
            </a:extLst>
          </p:cNvPr>
          <p:cNvSpPr txBox="1"/>
          <p:nvPr/>
        </p:nvSpPr>
        <p:spPr>
          <a:xfrm>
            <a:off x="998990" y="4387937"/>
            <a:ext cx="99920" cy="199481"/>
          </a:xfrm>
          <a:prstGeom prst="rect">
            <a:avLst/>
          </a:prstGeom>
          <a:noFill/>
        </p:spPr>
        <p:txBody>
          <a:bodyPr wrap="square" rtlCol="0">
            <a:spAutoFit/>
          </a:bodyPr>
          <a:lstStyle/>
          <a:p>
            <a:endParaRPr lang="en-US" dirty="0"/>
          </a:p>
        </p:txBody>
      </p:sp>
      <p:pic>
        <p:nvPicPr>
          <p:cNvPr id="7170" name="Picture 2">
            <a:extLst>
              <a:ext uri="{FF2B5EF4-FFF2-40B4-BE49-F238E27FC236}">
                <a16:creationId xmlns:a16="http://schemas.microsoft.com/office/drawing/2014/main" id="{C66A75FC-BDCA-D60F-951A-FB9722091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54" y="1853754"/>
            <a:ext cx="5521502" cy="371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162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93</TotalTime>
  <Words>695</Words>
  <Application>Microsoft Macintosh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Segoe UI</vt:lpstr>
      <vt:lpstr>Gallery</vt:lpstr>
      <vt:lpstr>LENDING CLUB CASE STUDY</vt:lpstr>
      <vt:lpstr>Index</vt:lpstr>
      <vt:lpstr>Problem Statement</vt:lpstr>
      <vt:lpstr>Different Python Libraries Used</vt:lpstr>
      <vt:lpstr>Analysis Definitions </vt:lpstr>
      <vt:lpstr>Univariate Analysis</vt:lpstr>
      <vt:lpstr>Univariate Analysis</vt:lpstr>
      <vt:lpstr>BiVARIATE Analysis</vt:lpstr>
      <vt:lpstr>BiVARIATE Analysis</vt:lpstr>
      <vt:lpstr>BiVARIATE Analysis</vt:lpstr>
      <vt:lpstr>BiVARIATE Analysis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STUDY</dc:title>
  <dc:creator>Jitender Kumar</dc:creator>
  <cp:lastModifiedBy>Bharathreddy Reddivari</cp:lastModifiedBy>
  <cp:revision>13</cp:revision>
  <dcterms:created xsi:type="dcterms:W3CDTF">2024-06-24T16:54:55Z</dcterms:created>
  <dcterms:modified xsi:type="dcterms:W3CDTF">2024-06-24T18:46:18Z</dcterms:modified>
</cp:coreProperties>
</file>