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 id="2147483664"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13BF24-BF58-4630-9223-A4444A35D111}">
  <a:tblStyle styleId="{1B13BF24-BF58-4630-9223-A4444A35D1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5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296260" y="2724455"/>
            <a:ext cx="8551500" cy="16611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lstStyle>
            <a:lvl1pPr marR="0" lvl="0" algn="r"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 name="Shape 13"/>
          <p:cNvSpPr txBox="1">
            <a:spLocks noGrp="1"/>
          </p:cNvSpPr>
          <p:nvPr>
            <p:ph type="subTitle" idx="1"/>
          </p:nvPr>
        </p:nvSpPr>
        <p:spPr>
          <a:xfrm>
            <a:off x="305066" y="1502816"/>
            <a:ext cx="8533800" cy="1068900"/>
          </a:xfrm>
          <a:prstGeom prst="rect">
            <a:avLst/>
          </a:prstGeom>
          <a:noFill/>
          <a:ln>
            <a:noFill/>
          </a:ln>
        </p:spPr>
        <p:txBody>
          <a:bodyPr spcFirstLastPara="1" wrap="square" lIns="91425" tIns="45700" rIns="91425" bIns="45700" anchor="t" anchorCtr="0"/>
          <a:lstStyle>
            <a:lvl1pPr marR="0" lvl="0" algn="r" rtl="0">
              <a:spcBef>
                <a:spcPts val="56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
        <p:nvSpPr>
          <p:cNvPr id="17" name="Shape 17"/>
          <p:cNvSpPr txBox="1"/>
          <p:nvPr/>
        </p:nvSpPr>
        <p:spPr>
          <a:xfrm>
            <a:off x="-9150" y="5213747"/>
            <a:ext cx="83895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 sz="1400">
                <a:solidFill>
                  <a:srgbClr val="A5A5A5"/>
                </a:solidFill>
                <a:latin typeface="Calibri"/>
                <a:ea typeface="Calibri"/>
                <a:cs typeface="Calibri"/>
                <a:sym typeface="Calibri"/>
              </a:rPr>
              <a:t>www.free-power-point-templates.com</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0" name="Shape 70"/>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7" name="Shape 77"/>
          <p:cNvSpPr txBox="1">
            <a:spLocks noGrp="1"/>
          </p:cNvSpPr>
          <p:nvPr>
            <p:ph type="body" idx="1"/>
          </p:nvPr>
        </p:nvSpPr>
        <p:spPr>
          <a:xfrm rot="5400000">
            <a:off x="2874750" y="-1217399"/>
            <a:ext cx="3394500" cy="82296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rot="5400000">
            <a:off x="5463750" y="1371629"/>
            <a:ext cx="4388700" cy="20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3" name="Shape 83"/>
          <p:cNvSpPr txBox="1">
            <a:spLocks noGrp="1"/>
          </p:cNvSpPr>
          <p:nvPr>
            <p:ph type="body" idx="1"/>
          </p:nvPr>
        </p:nvSpPr>
        <p:spPr>
          <a:xfrm rot="5400000">
            <a:off x="1272750" y="-609571"/>
            <a:ext cx="4388700" cy="6019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pic>
        <p:nvPicPr>
          <p:cNvPr id="87" name="Shape 87"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Shape 90"/>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lstStyle>
            <a:lvl1pPr marL="457200" lvl="0" indent="-431800" rtl="0">
              <a:spcBef>
                <a:spcPts val="640"/>
              </a:spcBef>
              <a:spcAft>
                <a:spcPts val="0"/>
              </a:spcAft>
              <a:buSzPts val="3200"/>
              <a:buChar char="•"/>
              <a:defRPr/>
            </a:lvl1pPr>
            <a:lvl2pPr marL="914400" lvl="1" indent="-406400" rtl="0">
              <a:spcBef>
                <a:spcPts val="560"/>
              </a:spcBef>
              <a:spcAft>
                <a:spcPts val="0"/>
              </a:spcAft>
              <a:buSzPts val="2800"/>
              <a:buChar char="–"/>
              <a:defRPr/>
            </a:lvl2pPr>
            <a:lvl3pPr marL="1371600" lvl="2" indent="-381000" rtl="0">
              <a:spcBef>
                <a:spcPts val="480"/>
              </a:spcBef>
              <a:spcAft>
                <a:spcPts val="0"/>
              </a:spcAft>
              <a:buSzPts val="24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91" name="Shape 91"/>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2150850"/>
            <a:ext cx="8520600" cy="841800"/>
          </a:xfrm>
          <a:prstGeom prst="rect">
            <a:avLst/>
          </a:prstGeom>
        </p:spPr>
        <p:txBody>
          <a:bodyPr spcFirstLastPara="1" wrap="square" lIns="91425" tIns="45700" rIns="91425" bIns="45700"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4" name="Shape 94"/>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0" name="Shape 20"/>
          <p:cNvSpPr txBox="1">
            <a:spLocks noGrp="1"/>
          </p:cNvSpPr>
          <p:nvPr>
            <p:ph type="body" idx="1"/>
          </p:nvPr>
        </p:nvSpPr>
        <p:spPr>
          <a:xfrm>
            <a:off x="448966" y="1197406"/>
            <a:ext cx="8246100" cy="35121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48965" y="433880"/>
            <a:ext cx="6108300" cy="5727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409E00"/>
              </a:buClr>
              <a:buSzPts val="3600"/>
              <a:buFont typeface="Calibri"/>
              <a:buNone/>
              <a:defRPr sz="3600" b="0" i="0" u="none" strike="noStrike" cap="none">
                <a:solidFill>
                  <a:srgbClr val="409E00"/>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6" name="Shape 26"/>
          <p:cNvSpPr txBox="1">
            <a:spLocks noGrp="1"/>
          </p:cNvSpPr>
          <p:nvPr>
            <p:ph type="body" idx="1"/>
          </p:nvPr>
        </p:nvSpPr>
        <p:spPr>
          <a:xfrm>
            <a:off x="448965" y="1044700"/>
            <a:ext cx="6108300" cy="35112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32" name="Shape 32"/>
          <p:cNvSpPr txBox="1">
            <a:spLocks noGrp="1"/>
          </p:cNvSpPr>
          <p:nvPr>
            <p:ph type="body" idx="1"/>
          </p:nvPr>
        </p:nvSpPr>
        <p:spPr>
          <a:xfrm>
            <a:off x="536879" y="1834819"/>
            <a:ext cx="4040100" cy="479700"/>
          </a:xfrm>
          <a:prstGeom prst="rect">
            <a:avLst/>
          </a:prstGeom>
          <a:noFill/>
          <a:ln>
            <a:noFill/>
          </a:ln>
        </p:spPr>
        <p:txBody>
          <a:bodyPr spcFirstLastPara="1" wrap="square" lIns="91425" tIns="45700" rIns="91425" bIns="45700" anchor="b" anchorCtr="0"/>
          <a:lstStyle>
            <a:lvl1pPr marL="457200" marR="0" lvl="0" indent="-228600" algn="ctr" rtl="0">
              <a:spcBef>
                <a:spcPts val="480"/>
              </a:spcBef>
              <a:spcAft>
                <a:spcPts val="0"/>
              </a:spcAft>
              <a:buClr>
                <a:srgbClr val="409E00"/>
              </a:buClr>
              <a:buSzPts val="2400"/>
              <a:buFont typeface="Arial"/>
              <a:buNone/>
              <a:defRPr sz="2400" b="1" i="0" u="none" strike="noStrike" cap="none">
                <a:solidFill>
                  <a:srgbClr val="409E00"/>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2"/>
          </p:nvPr>
        </p:nvSpPr>
        <p:spPr>
          <a:xfrm>
            <a:off x="536879" y="2266339"/>
            <a:ext cx="4040100" cy="2137800"/>
          </a:xfrm>
          <a:prstGeom prst="rect">
            <a:avLst/>
          </a:prstGeom>
          <a:noFill/>
          <a:ln>
            <a:noFill/>
          </a:ln>
        </p:spPr>
        <p:txBody>
          <a:bodyPr spcFirstLastPara="1" wrap="square" lIns="91425" tIns="45700" rIns="91425" bIns="45700" anchor="t" anchorCtr="0"/>
          <a:lstStyle>
            <a:lvl1pPr marL="457200" marR="0" lvl="0" indent="-381000" algn="ctr"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ctr"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ctr"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ctr"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ctr"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3"/>
          </p:nvPr>
        </p:nvSpPr>
        <p:spPr>
          <a:xfrm>
            <a:off x="4572000" y="1834819"/>
            <a:ext cx="4041900" cy="479700"/>
          </a:xfrm>
          <a:prstGeom prst="rect">
            <a:avLst/>
          </a:prstGeom>
          <a:noFill/>
          <a:ln>
            <a:noFill/>
          </a:ln>
        </p:spPr>
        <p:txBody>
          <a:bodyPr spcFirstLastPara="1" wrap="square" lIns="91425" tIns="45700" rIns="91425" bIns="45700" anchor="b" anchorCtr="0"/>
          <a:lstStyle>
            <a:lvl1pPr marL="457200" marR="0" lvl="0" indent="-228600" algn="ctr" rtl="0">
              <a:spcBef>
                <a:spcPts val="480"/>
              </a:spcBef>
              <a:spcAft>
                <a:spcPts val="0"/>
              </a:spcAft>
              <a:buClr>
                <a:srgbClr val="409E00"/>
              </a:buClr>
              <a:buSzPts val="2400"/>
              <a:buFont typeface="Arial"/>
              <a:buNone/>
              <a:defRPr sz="2400" b="1" i="0" u="none" strike="noStrike" cap="none">
                <a:solidFill>
                  <a:srgbClr val="409E00"/>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4"/>
          </p:nvPr>
        </p:nvSpPr>
        <p:spPr>
          <a:xfrm>
            <a:off x="4572000" y="2266339"/>
            <a:ext cx="4041900" cy="2137800"/>
          </a:xfrm>
          <a:prstGeom prst="rect">
            <a:avLst/>
          </a:prstGeom>
          <a:noFill/>
          <a:ln>
            <a:noFill/>
          </a:ln>
        </p:spPr>
        <p:txBody>
          <a:bodyPr spcFirstLastPara="1" wrap="square" lIns="91425" tIns="45700" rIns="91425" bIns="45700" anchor="t" anchorCtr="0"/>
          <a:lstStyle>
            <a:lvl1pPr marL="457200" marR="0" lvl="0" indent="-381000" algn="ctr"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ctr"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ctr"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ctr"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ctr"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Shape 4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5" name="Shape 45"/>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1" name="Shape 51"/>
          <p:cNvSpPr txBox="1">
            <a:spLocks noGrp="1"/>
          </p:cNvSpPr>
          <p:nvPr>
            <p:ph type="body" idx="1"/>
          </p:nvPr>
        </p:nvSpPr>
        <p:spPr>
          <a:xfrm>
            <a:off x="457200" y="1200151"/>
            <a:ext cx="4038600" cy="33945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2"/>
          </p:nvPr>
        </p:nvSpPr>
        <p:spPr>
          <a:xfrm>
            <a:off x="4648200" y="1200151"/>
            <a:ext cx="4038600" cy="33945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8" name="Shape 5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1" y="204787"/>
            <a:ext cx="3008400" cy="8715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3" name="Shape 63"/>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2"/>
          </p:nvPr>
        </p:nvSpPr>
        <p:spPr>
          <a:xfrm>
            <a:off x="457201" y="1076326"/>
            <a:ext cx="3008400" cy="3518400"/>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 name="Shape 100"/>
        <p:cNvGrpSpPr/>
        <p:nvPr/>
      </p:nvGrpSpPr>
      <p:grpSpPr>
        <a:xfrm>
          <a:off x="0" y="0"/>
          <a:ext cx="0" cy="0"/>
          <a:chOff x="0" y="0"/>
          <a:chExt cx="0" cy="0"/>
        </a:xfrm>
      </p:grpSpPr>
      <p:sp>
        <p:nvSpPr>
          <p:cNvPr id="101" name="Shape 101"/>
          <p:cNvSpPr txBox="1"/>
          <p:nvPr/>
        </p:nvSpPr>
        <p:spPr>
          <a:xfrm>
            <a:off x="712575" y="583025"/>
            <a:ext cx="6607500" cy="1067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2" name="Shape 102"/>
          <p:cNvSpPr txBox="1"/>
          <p:nvPr/>
        </p:nvSpPr>
        <p:spPr>
          <a:xfrm>
            <a:off x="246150" y="41950"/>
            <a:ext cx="8592900" cy="1067100"/>
          </a:xfrm>
          <a:prstGeom prst="rect">
            <a:avLst/>
          </a:prstGeom>
          <a:noFill/>
          <a:ln>
            <a:noFill/>
          </a:ln>
        </p:spPr>
        <p:txBody>
          <a:bodyPr spcFirstLastPara="1" wrap="square" lIns="91425" tIns="91425" rIns="91425" bIns="91425" anchor="t" anchorCtr="0">
            <a:noAutofit/>
          </a:bodyPr>
          <a:lstStyle/>
          <a:p>
            <a:pPr marL="457200" lvl="0" indent="0" algn="ctr" rtl="0">
              <a:spcBef>
                <a:spcPts val="0"/>
              </a:spcBef>
              <a:spcAft>
                <a:spcPts val="0"/>
              </a:spcAft>
              <a:buClr>
                <a:schemeClr val="dk1"/>
              </a:buClr>
              <a:buSzPts val="1100"/>
              <a:buFont typeface="Arial"/>
              <a:buNone/>
            </a:pPr>
            <a:r>
              <a:rPr lang="en" sz="2400">
                <a:solidFill>
                  <a:srgbClr val="44546A"/>
                </a:solidFill>
              </a:rPr>
              <a:t>PRESENTATION ON</a:t>
            </a:r>
            <a:endParaRPr sz="2400">
              <a:solidFill>
                <a:srgbClr val="44546A"/>
              </a:solidFill>
            </a:endParaRPr>
          </a:p>
          <a:p>
            <a:pPr marL="914400" lvl="0" indent="0" algn="ctr" rtl="0">
              <a:spcBef>
                <a:spcPts val="0"/>
              </a:spcBef>
              <a:spcAft>
                <a:spcPts val="0"/>
              </a:spcAft>
              <a:buNone/>
            </a:pPr>
            <a:r>
              <a:rPr lang="en" sz="4000" b="1">
                <a:solidFill>
                  <a:srgbClr val="44546A"/>
                </a:solidFill>
              </a:rPr>
              <a:t>GOLF PLAY PREDICTION</a:t>
            </a:r>
            <a:endParaRPr/>
          </a:p>
        </p:txBody>
      </p:sp>
      <p:sp>
        <p:nvSpPr>
          <p:cNvPr id="103" name="Shape 103"/>
          <p:cNvSpPr txBox="1"/>
          <p:nvPr/>
        </p:nvSpPr>
        <p:spPr>
          <a:xfrm>
            <a:off x="1815827" y="2688475"/>
            <a:ext cx="6141000" cy="1872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500"/>
              </a:spcBef>
              <a:spcAft>
                <a:spcPts val="0"/>
              </a:spcAft>
              <a:buNone/>
            </a:pPr>
            <a:r>
              <a:rPr lang="en" sz="2200" dirty="0">
                <a:solidFill>
                  <a:schemeClr val="dk1"/>
                </a:solidFill>
              </a:rPr>
              <a:t>By:-</a:t>
            </a:r>
            <a:endParaRPr sz="2200" dirty="0">
              <a:solidFill>
                <a:schemeClr val="dk1"/>
              </a:solidFill>
            </a:endParaRPr>
          </a:p>
          <a:p>
            <a:pPr marL="0" lvl="0" indent="0" algn="ctr" rtl="0">
              <a:lnSpc>
                <a:spcPct val="115000"/>
              </a:lnSpc>
              <a:spcBef>
                <a:spcPts val="500"/>
              </a:spcBef>
              <a:spcAft>
                <a:spcPts val="0"/>
              </a:spcAft>
              <a:buNone/>
            </a:pPr>
            <a:r>
              <a:rPr lang="en" dirty="0">
                <a:solidFill>
                  <a:schemeClr val="dk1"/>
                </a:solidFill>
                <a:latin typeface="Calibri"/>
                <a:ea typeface="Calibri"/>
                <a:cs typeface="Calibri"/>
                <a:sym typeface="Calibri"/>
              </a:rPr>
              <a:t>Jitendra Shah          -       201500035</a:t>
            </a:r>
            <a:endParaRPr dirty="0">
              <a:solidFill>
                <a:schemeClr val="dk1"/>
              </a:solidFill>
              <a:latin typeface="Calibri"/>
              <a:ea typeface="Calibri"/>
              <a:cs typeface="Calibri"/>
              <a:sym typeface="Calibri"/>
            </a:endParaRPr>
          </a:p>
          <a:p>
            <a:pPr marL="0" lvl="0" indent="0" rtl="0">
              <a:lnSpc>
                <a:spcPct val="115000"/>
              </a:lnSpc>
              <a:spcBef>
                <a:spcPts val="400"/>
              </a:spcBef>
              <a:spcAft>
                <a:spcPts val="0"/>
              </a:spcAft>
              <a:buClr>
                <a:schemeClr val="dk1"/>
              </a:buClr>
              <a:buSzPts val="1100"/>
              <a:buFont typeface="Arial"/>
              <a:buNone/>
            </a:pPr>
            <a:r>
              <a:rPr lang="en" dirty="0">
                <a:solidFill>
                  <a:schemeClr val="dk1"/>
                </a:solidFill>
              </a:rPr>
              <a:t> </a:t>
            </a:r>
            <a:r>
              <a:rPr lang="en" sz="1700" dirty="0">
                <a:solidFill>
                  <a:schemeClr val="dk1"/>
                </a:solidFill>
              </a:rPr>
              <a:t>   </a:t>
            </a:r>
            <a:endParaRPr sz="1700" dirty="0">
              <a:solidFill>
                <a:schemeClr val="dk1"/>
              </a:solidFill>
            </a:endParaRPr>
          </a:p>
          <a:p>
            <a:pPr marL="0" lvl="0" indent="0">
              <a:spcBef>
                <a:spcPts val="0"/>
              </a:spcBef>
              <a:spcAft>
                <a:spcPts val="0"/>
              </a:spcAft>
              <a:buNone/>
            </a:pPr>
            <a:endParaRPr dirty="0"/>
          </a:p>
        </p:txBody>
      </p:sp>
      <p:pic>
        <p:nvPicPr>
          <p:cNvPr id="104" name="Shape 104"/>
          <p:cNvPicPr preferRelativeResize="0"/>
          <p:nvPr/>
        </p:nvPicPr>
        <p:blipFill>
          <a:blip r:embed="rId3">
            <a:alphaModFix/>
          </a:blip>
          <a:stretch>
            <a:fillRect/>
          </a:stretch>
        </p:blipFill>
        <p:spPr>
          <a:xfrm>
            <a:off x="1078913" y="1109050"/>
            <a:ext cx="7443379" cy="1338300"/>
          </a:xfrm>
          <a:prstGeom prst="rect">
            <a:avLst/>
          </a:prstGeom>
          <a:noFill/>
          <a:ln>
            <a:noFill/>
          </a:ln>
        </p:spPr>
      </p:pic>
      <p:sp>
        <p:nvSpPr>
          <p:cNvPr id="105" name="Shape 105"/>
          <p:cNvSpPr txBox="1"/>
          <p:nvPr/>
        </p:nvSpPr>
        <p:spPr>
          <a:xfrm>
            <a:off x="1042352" y="4034450"/>
            <a:ext cx="7516500" cy="891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500" b="1" dirty="0">
                <a:solidFill>
                  <a:srgbClr val="44546A"/>
                </a:solidFill>
              </a:rPr>
              <a:t>DEPARTMENT OF COMPUTER SCIENCE AND ENGINEERING</a:t>
            </a:r>
            <a:endParaRPr sz="1500" b="1" dirty="0">
              <a:solidFill>
                <a:srgbClr val="44546A"/>
              </a:solidFill>
            </a:endParaRPr>
          </a:p>
          <a:p>
            <a:pPr marL="0" lvl="0" indent="0" algn="ctr" rtl="0">
              <a:lnSpc>
                <a:spcPct val="115000"/>
              </a:lnSpc>
              <a:spcBef>
                <a:spcPts val="0"/>
              </a:spcBef>
              <a:spcAft>
                <a:spcPts val="0"/>
              </a:spcAft>
              <a:buClr>
                <a:schemeClr val="dk1"/>
              </a:buClr>
              <a:buSzPts val="1100"/>
              <a:buFont typeface="Arial"/>
              <a:buNone/>
            </a:pPr>
            <a:r>
              <a:rPr lang="en" sz="1500" b="1" dirty="0">
                <a:solidFill>
                  <a:srgbClr val="44546A"/>
                </a:solidFill>
              </a:rPr>
              <a:t>SIKKIM MANIPAL INSTITUTE OF TECHNOLOGY</a:t>
            </a:r>
            <a:endParaRPr sz="1500" b="1" dirty="0">
              <a:solidFill>
                <a:srgbClr val="44546A"/>
              </a:solidFill>
            </a:endParaRPr>
          </a:p>
          <a:p>
            <a:pPr marL="0" lvl="0" indent="0" algn="ctr" rtl="0">
              <a:lnSpc>
                <a:spcPct val="115000"/>
              </a:lnSpc>
              <a:spcBef>
                <a:spcPts val="0"/>
              </a:spcBef>
              <a:spcAft>
                <a:spcPts val="0"/>
              </a:spcAft>
              <a:buClr>
                <a:schemeClr val="dk1"/>
              </a:buClr>
              <a:buSzPts val="1100"/>
              <a:buFont typeface="Arial"/>
              <a:buNone/>
            </a:pPr>
            <a:r>
              <a:rPr lang="en" sz="1200" dirty="0">
                <a:solidFill>
                  <a:srgbClr val="44546A"/>
                </a:solidFill>
              </a:rPr>
              <a:t>MAJITAR, RANGPO, EAST SIKKIM - 737136</a:t>
            </a:r>
            <a:endParaRPr sz="1200" dirty="0">
              <a:solidFill>
                <a:srgbClr val="44546A"/>
              </a:solidFill>
            </a:endParaRPr>
          </a:p>
          <a:p>
            <a:pPr marL="0" lvl="0" indent="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p:nvPr/>
        </p:nvSpPr>
        <p:spPr>
          <a:xfrm>
            <a:off x="1122475" y="266725"/>
            <a:ext cx="7332900" cy="855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Times New Roman"/>
                <a:ea typeface="Times New Roman"/>
                <a:cs typeface="Times New Roman"/>
                <a:sym typeface="Times New Roman"/>
              </a:rPr>
              <a:t>LIMITATION</a:t>
            </a:r>
            <a:endParaRPr sz="3600" b="1">
              <a:latin typeface="Times New Roman"/>
              <a:ea typeface="Times New Roman"/>
              <a:cs typeface="Times New Roman"/>
              <a:sym typeface="Times New Roman"/>
            </a:endParaRPr>
          </a:p>
        </p:txBody>
      </p:sp>
      <p:sp>
        <p:nvSpPr>
          <p:cNvPr id="159" name="Shape 159"/>
          <p:cNvSpPr txBox="1"/>
          <p:nvPr/>
        </p:nvSpPr>
        <p:spPr>
          <a:xfrm>
            <a:off x="817675" y="1754075"/>
            <a:ext cx="7332900" cy="26244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Small dataset.</a:t>
            </a:r>
            <a:endParaRPr sz="1800">
              <a:latin typeface="Times New Roman"/>
              <a:ea typeface="Times New Roman"/>
              <a:cs typeface="Times New Roman"/>
              <a:sym typeface="Times New Roman"/>
            </a:endParaRPr>
          </a:p>
          <a:p>
            <a:pPr marL="0" lvl="0" indent="0" rtl="0">
              <a:spcBef>
                <a:spcPts val="0"/>
              </a:spcBef>
              <a:spcAft>
                <a:spcPts val="0"/>
              </a:spcAft>
              <a:buNone/>
            </a:pP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High performance and computing machine need when prediction is based on more than two factors.</a:t>
            </a:r>
            <a:endParaRPr sz="1800">
              <a:latin typeface="Times New Roman"/>
              <a:ea typeface="Times New Roman"/>
              <a:cs typeface="Times New Roman"/>
              <a:sym typeface="Times New Roman"/>
            </a:endParaRPr>
          </a:p>
          <a:p>
            <a:pPr marL="0" lvl="0" indent="0" rtl="0">
              <a:spcBef>
                <a:spcPts val="0"/>
              </a:spcBef>
              <a:spcAft>
                <a:spcPts val="0"/>
              </a:spcAft>
              <a:buNone/>
            </a:pPr>
            <a:endParaRPr sz="1800">
              <a:latin typeface="Times New Roman"/>
              <a:ea typeface="Times New Roman"/>
              <a:cs typeface="Times New Roman"/>
              <a:sym typeface="Times New Roman"/>
            </a:endParaRPr>
          </a:p>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Drawback with decision tree learners is that they can generate incomprehensibly large trees.</a:t>
            </a:r>
            <a:endParaRPr sz="1800">
              <a:latin typeface="Times New Roman"/>
              <a:ea typeface="Times New Roman"/>
              <a:cs typeface="Times New Roman"/>
              <a:sym typeface="Times New Roman"/>
            </a:endParaRPr>
          </a:p>
          <a:p>
            <a:pPr marL="0" lvl="0" indent="0" rtl="0">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p:nvPr/>
        </p:nvSpPr>
        <p:spPr>
          <a:xfrm>
            <a:off x="2735175" y="280300"/>
            <a:ext cx="6256500" cy="855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400" b="1">
                <a:latin typeface="Times New Roman"/>
                <a:ea typeface="Times New Roman"/>
                <a:cs typeface="Times New Roman"/>
                <a:sym typeface="Times New Roman"/>
              </a:rPr>
              <a:t>INFORMATION RETRIEVAL</a:t>
            </a:r>
            <a:endParaRPr sz="3400" b="1">
              <a:latin typeface="Times New Roman"/>
              <a:ea typeface="Times New Roman"/>
              <a:cs typeface="Times New Roman"/>
              <a:sym typeface="Times New Roman"/>
            </a:endParaRPr>
          </a:p>
        </p:txBody>
      </p:sp>
      <p:sp>
        <p:nvSpPr>
          <p:cNvPr id="165" name="Shape 165"/>
          <p:cNvSpPr txBox="1"/>
          <p:nvPr/>
        </p:nvSpPr>
        <p:spPr>
          <a:xfrm>
            <a:off x="895525" y="1784850"/>
            <a:ext cx="7606500" cy="2443800"/>
          </a:xfrm>
          <a:prstGeom prst="rect">
            <a:avLst/>
          </a:prstGeom>
          <a:noFill/>
          <a:ln>
            <a:noFill/>
          </a:ln>
        </p:spPr>
        <p:txBody>
          <a:bodyPr spcFirstLastPara="1" wrap="square" lIns="91425" tIns="91425" rIns="91425" bIns="91425" anchor="t" anchorCtr="0">
            <a:noAutofit/>
          </a:bodyPr>
          <a:lstStyle/>
          <a:p>
            <a:pPr marL="0" lvl="0" indent="457200" rtl="0">
              <a:spcBef>
                <a:spcPts val="0"/>
              </a:spcBef>
              <a:spcAft>
                <a:spcPts val="0"/>
              </a:spcAft>
              <a:buNone/>
            </a:pPr>
            <a:endParaRPr>
              <a:solidFill>
                <a:schemeClr val="dk1"/>
              </a:solidFill>
            </a:endParaRPr>
          </a:p>
          <a:p>
            <a:pPr marL="457200" lvl="0" indent="-342900" rtl="0">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Watching players.</a:t>
            </a:r>
            <a:endParaRPr sz="18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800">
              <a:solidFill>
                <a:schemeClr val="dk1"/>
              </a:solidFill>
              <a:latin typeface="Times New Roman"/>
              <a:ea typeface="Times New Roman"/>
              <a:cs typeface="Times New Roman"/>
              <a:sym typeface="Times New Roman"/>
            </a:endParaRPr>
          </a:p>
          <a:p>
            <a:pPr marL="457200" lvl="0" indent="-342900" rtl="0">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Collecting weather data.</a:t>
            </a:r>
            <a:endParaRPr sz="18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800">
              <a:solidFill>
                <a:schemeClr val="dk1"/>
              </a:solidFill>
              <a:latin typeface="Times New Roman"/>
              <a:ea typeface="Times New Roman"/>
              <a:cs typeface="Times New Roman"/>
              <a:sym typeface="Times New Roman"/>
            </a:endParaRPr>
          </a:p>
          <a:p>
            <a:pPr marL="457200" marR="228600" lvl="0" indent="-342900" rtl="0">
              <a:lnSpc>
                <a:spcPct val="135000"/>
              </a:lnSpc>
              <a:spcBef>
                <a:spcPts val="8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Consulting the website:</a:t>
            </a:r>
            <a:endParaRPr sz="1800">
              <a:solidFill>
                <a:schemeClr val="dk1"/>
              </a:solidFill>
              <a:latin typeface="Times New Roman"/>
              <a:ea typeface="Times New Roman"/>
              <a:cs typeface="Times New Roman"/>
              <a:sym typeface="Times New Roman"/>
            </a:endParaRPr>
          </a:p>
          <a:p>
            <a:pPr marL="0" marR="228600" lvl="0" indent="457200" rtl="0">
              <a:lnSpc>
                <a:spcPct val="135000"/>
              </a:lnSpc>
              <a:spcBef>
                <a:spcPts val="800"/>
              </a:spcBef>
              <a:spcAft>
                <a:spcPts val="200"/>
              </a:spcAft>
              <a:buNone/>
            </a:pPr>
            <a:r>
              <a:rPr lang="en" sz="1600">
                <a:solidFill>
                  <a:schemeClr val="dk1"/>
                </a:solidFill>
                <a:latin typeface="Times New Roman"/>
                <a:ea typeface="Times New Roman"/>
                <a:cs typeface="Times New Roman"/>
                <a:sym typeface="Times New Roman"/>
              </a:rPr>
              <a:t>http://www2.cs.uregina.ca/~dbd/cs831/notes/ml/dtrees/c4.5/c4.5_prob1.html</a:t>
            </a:r>
            <a:endParaRPr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p:nvPr/>
        </p:nvSpPr>
        <p:spPr>
          <a:xfrm>
            <a:off x="2347500" y="299650"/>
            <a:ext cx="5820600" cy="679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Times New Roman"/>
                <a:ea typeface="Times New Roman"/>
                <a:cs typeface="Times New Roman"/>
                <a:sym typeface="Times New Roman"/>
              </a:rPr>
              <a:t>METHODOLOGY</a:t>
            </a:r>
            <a:endParaRPr sz="3600" b="1">
              <a:latin typeface="Times New Roman"/>
              <a:ea typeface="Times New Roman"/>
              <a:cs typeface="Times New Roman"/>
              <a:sym typeface="Times New Roman"/>
            </a:endParaRPr>
          </a:p>
        </p:txBody>
      </p:sp>
      <p:sp>
        <p:nvSpPr>
          <p:cNvPr id="171" name="Shape 171"/>
          <p:cNvSpPr txBox="1"/>
          <p:nvPr/>
        </p:nvSpPr>
        <p:spPr>
          <a:xfrm>
            <a:off x="823500" y="2155350"/>
            <a:ext cx="5820600" cy="18996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Font typeface="Times New Roman"/>
              <a:buChar char="➢"/>
            </a:pPr>
            <a:r>
              <a:rPr lang="en" sz="1800">
                <a:solidFill>
                  <a:schemeClr val="dk1"/>
                </a:solidFill>
                <a:latin typeface="Times New Roman"/>
                <a:ea typeface="Times New Roman"/>
                <a:cs typeface="Times New Roman"/>
                <a:sym typeface="Times New Roman"/>
              </a:rPr>
              <a:t>Classification: Decision Tree Induction Algorithm.</a:t>
            </a:r>
            <a:endParaRPr sz="18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800">
              <a:solidFill>
                <a:schemeClr val="dk1"/>
              </a:solidFill>
              <a:latin typeface="Times New Roman"/>
              <a:ea typeface="Times New Roman"/>
              <a:cs typeface="Times New Roman"/>
              <a:sym typeface="Times New Roman"/>
            </a:endParaRPr>
          </a:p>
          <a:p>
            <a:pPr marL="457200" lvl="0" indent="-342900" rtl="0">
              <a:spcBef>
                <a:spcPts val="0"/>
              </a:spcBef>
              <a:spcAft>
                <a:spcPts val="0"/>
              </a:spcAft>
              <a:buSzPts val="1800"/>
              <a:buFont typeface="Times New Roman"/>
              <a:buChar char="➢"/>
            </a:pPr>
            <a:r>
              <a:rPr lang="en" sz="1800">
                <a:solidFill>
                  <a:schemeClr val="dk1"/>
                </a:solidFill>
                <a:latin typeface="Times New Roman"/>
                <a:ea typeface="Times New Roman"/>
                <a:cs typeface="Times New Roman"/>
                <a:sym typeface="Times New Roman"/>
              </a:rPr>
              <a:t>Regression: root mean squared error, variance score.</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961300" y="259375"/>
            <a:ext cx="7332900" cy="855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Times New Roman"/>
                <a:ea typeface="Times New Roman"/>
                <a:cs typeface="Times New Roman"/>
                <a:sym typeface="Times New Roman"/>
              </a:rPr>
              <a:t>ANALYSIS</a:t>
            </a:r>
            <a:endParaRPr sz="3600" b="1">
              <a:latin typeface="Times New Roman"/>
              <a:ea typeface="Times New Roman"/>
              <a:cs typeface="Times New Roman"/>
              <a:sym typeface="Times New Roman"/>
            </a:endParaRPr>
          </a:p>
        </p:txBody>
      </p:sp>
      <p:sp>
        <p:nvSpPr>
          <p:cNvPr id="177" name="Shape 177"/>
          <p:cNvSpPr txBox="1"/>
          <p:nvPr/>
        </p:nvSpPr>
        <p:spPr>
          <a:xfrm>
            <a:off x="852125" y="1803900"/>
            <a:ext cx="8256000" cy="33102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Factors required for analysing  </a:t>
            </a:r>
            <a:endParaRPr sz="1800">
              <a:latin typeface="Times New Roman"/>
              <a:ea typeface="Times New Roman"/>
              <a:cs typeface="Times New Roman"/>
              <a:sym typeface="Times New Roman"/>
            </a:endParaRPr>
          </a:p>
          <a:p>
            <a:pPr marL="914400" lvl="1"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Temperature </a:t>
            </a:r>
            <a:endParaRPr sz="1800">
              <a:latin typeface="Times New Roman"/>
              <a:ea typeface="Times New Roman"/>
              <a:cs typeface="Times New Roman"/>
              <a:sym typeface="Times New Roman"/>
            </a:endParaRPr>
          </a:p>
          <a:p>
            <a:pPr marL="914400" lvl="1"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Humidity</a:t>
            </a:r>
            <a:endParaRPr sz="1800">
              <a:latin typeface="Times New Roman"/>
              <a:ea typeface="Times New Roman"/>
              <a:cs typeface="Times New Roman"/>
              <a:sym typeface="Times New Roman"/>
            </a:endParaRPr>
          </a:p>
          <a:p>
            <a:pPr marL="457200" lvl="0" indent="0" rtl="0">
              <a:spcBef>
                <a:spcPts val="0"/>
              </a:spcBef>
              <a:spcAft>
                <a:spcPts val="0"/>
              </a:spcAft>
              <a:buNone/>
            </a:pPr>
            <a:endParaRPr sz="1800">
              <a:latin typeface="Times New Roman"/>
              <a:ea typeface="Times New Roman"/>
              <a:cs typeface="Times New Roman"/>
              <a:sym typeface="Times New Roman"/>
            </a:endParaRPr>
          </a:p>
          <a:p>
            <a:pPr marL="457200" lvl="0" indent="0" rtl="0">
              <a:spcBef>
                <a:spcPts val="0"/>
              </a:spcBef>
              <a:spcAft>
                <a:spcPts val="0"/>
              </a:spcAft>
              <a:buNone/>
            </a:pPr>
            <a:endParaRPr sz="1800">
              <a:latin typeface="Times New Roman"/>
              <a:ea typeface="Times New Roman"/>
              <a:cs typeface="Times New Roman"/>
              <a:sym typeface="Times New Roman"/>
            </a:endParaRPr>
          </a:p>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Evaluate how the model will perform on unseen data </a:t>
            </a:r>
            <a:r>
              <a:rPr lang="en" sz="1800" b="1">
                <a:latin typeface="Times New Roman"/>
                <a:ea typeface="Times New Roman"/>
                <a:cs typeface="Times New Roman"/>
                <a:sym typeface="Times New Roman"/>
              </a:rPr>
              <a:t>i.e.</a:t>
            </a:r>
            <a:r>
              <a:rPr lang="en" sz="1800">
                <a:latin typeface="Times New Roman"/>
                <a:ea typeface="Times New Roman"/>
                <a:cs typeface="Times New Roman"/>
                <a:sym typeface="Times New Roman"/>
              </a:rPr>
              <a:t> model generalization capability</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p:nvPr/>
        </p:nvSpPr>
        <p:spPr>
          <a:xfrm>
            <a:off x="1244100" y="253525"/>
            <a:ext cx="7332900" cy="855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Times New Roman"/>
                <a:ea typeface="Times New Roman"/>
                <a:cs typeface="Times New Roman"/>
                <a:sym typeface="Times New Roman"/>
              </a:rPr>
              <a:t>ADVANTAGES</a:t>
            </a:r>
            <a:endParaRPr sz="3600" b="1">
              <a:latin typeface="Times New Roman"/>
              <a:ea typeface="Times New Roman"/>
              <a:cs typeface="Times New Roman"/>
              <a:sym typeface="Times New Roman"/>
            </a:endParaRPr>
          </a:p>
        </p:txBody>
      </p:sp>
      <p:sp>
        <p:nvSpPr>
          <p:cNvPr id="183" name="Shape 183"/>
          <p:cNvSpPr txBox="1"/>
          <p:nvPr/>
        </p:nvSpPr>
        <p:spPr>
          <a:xfrm>
            <a:off x="753150" y="2312500"/>
            <a:ext cx="7332900" cy="17445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Generation of favourable conditions for players.</a:t>
            </a:r>
            <a:endParaRPr sz="1800">
              <a:latin typeface="Times New Roman"/>
              <a:ea typeface="Times New Roman"/>
              <a:cs typeface="Times New Roman"/>
              <a:sym typeface="Times New Roman"/>
            </a:endParaRPr>
          </a:p>
          <a:p>
            <a:pPr marL="0" lvl="0" indent="0" rtl="0">
              <a:spcBef>
                <a:spcPts val="0"/>
              </a:spcBef>
              <a:spcAft>
                <a:spcPts val="0"/>
              </a:spcAft>
              <a:buNone/>
            </a:pPr>
            <a:endParaRPr sz="1800">
              <a:latin typeface="Times New Roman"/>
              <a:ea typeface="Times New Roman"/>
              <a:cs typeface="Times New Roman"/>
              <a:sym typeface="Times New Roman"/>
            </a:endParaRPr>
          </a:p>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Predicting various unforeseen scenarios.</a:t>
            </a:r>
            <a:endParaRPr sz="1800">
              <a:latin typeface="Times New Roman"/>
              <a:ea typeface="Times New Roman"/>
              <a:cs typeface="Times New Roman"/>
              <a:sym typeface="Times New Roman"/>
            </a:endParaRPr>
          </a:p>
          <a:p>
            <a:pPr marL="0" lvl="0" indent="0" rtl="0">
              <a:spcBef>
                <a:spcPts val="0"/>
              </a:spcBef>
              <a:spcAft>
                <a:spcPts val="0"/>
              </a:spcAft>
              <a:buNone/>
            </a:pPr>
            <a:endParaRPr sz="1800">
              <a:latin typeface="Times New Roman"/>
              <a:ea typeface="Times New Roman"/>
              <a:cs typeface="Times New Roman"/>
              <a:sym typeface="Times New Roman"/>
            </a:endParaRPr>
          </a:p>
          <a:p>
            <a:pPr marL="457200" lvl="0" indent="-342900">
              <a:spcBef>
                <a:spcPts val="0"/>
              </a:spcBef>
              <a:spcAft>
                <a:spcPts val="0"/>
              </a:spcAft>
              <a:buSzPts val="1800"/>
              <a:buFont typeface="Times New Roman"/>
              <a:buChar char="➢"/>
            </a:pPr>
            <a:r>
              <a:rPr lang="en" sz="1800">
                <a:latin typeface="Times New Roman"/>
                <a:ea typeface="Times New Roman"/>
                <a:cs typeface="Times New Roman"/>
                <a:sym typeface="Times New Roman"/>
              </a:rPr>
              <a:t> Highly accurate outcomes with an accuracy of 89%.</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p:nvPr/>
        </p:nvSpPr>
        <p:spPr>
          <a:xfrm>
            <a:off x="1310050" y="235925"/>
            <a:ext cx="7332900" cy="855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Times New Roman"/>
                <a:ea typeface="Times New Roman"/>
                <a:cs typeface="Times New Roman"/>
                <a:sym typeface="Times New Roman"/>
              </a:rPr>
              <a:t>SYSTEM USED</a:t>
            </a:r>
            <a:endParaRPr sz="3600" b="1">
              <a:latin typeface="Times New Roman"/>
              <a:ea typeface="Times New Roman"/>
              <a:cs typeface="Times New Roman"/>
              <a:sym typeface="Times New Roman"/>
            </a:endParaRPr>
          </a:p>
        </p:txBody>
      </p:sp>
      <p:sp>
        <p:nvSpPr>
          <p:cNvPr id="189" name="Shape 189"/>
          <p:cNvSpPr txBox="1"/>
          <p:nvPr/>
        </p:nvSpPr>
        <p:spPr>
          <a:xfrm>
            <a:off x="999400" y="2031425"/>
            <a:ext cx="5820600" cy="15309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Operating System : Windows 10.</a:t>
            </a:r>
            <a:endParaRPr sz="1800">
              <a:latin typeface="Times New Roman"/>
              <a:ea typeface="Times New Roman"/>
              <a:cs typeface="Times New Roman"/>
              <a:sym typeface="Times New Roman"/>
            </a:endParaRPr>
          </a:p>
          <a:p>
            <a:pPr marL="0" lvl="0" indent="0" rtl="0">
              <a:spcBef>
                <a:spcPts val="0"/>
              </a:spcBef>
              <a:spcAft>
                <a:spcPts val="0"/>
              </a:spcAft>
              <a:buNone/>
            </a:pPr>
            <a:endParaRPr sz="1800">
              <a:latin typeface="Times New Roman"/>
              <a:ea typeface="Times New Roman"/>
              <a:cs typeface="Times New Roman"/>
              <a:sym typeface="Times New Roman"/>
            </a:endParaRPr>
          </a:p>
          <a:p>
            <a:pPr marL="457200" lvl="0" indent="-342900">
              <a:spcBef>
                <a:spcPts val="0"/>
              </a:spcBef>
              <a:spcAft>
                <a:spcPts val="0"/>
              </a:spcAft>
              <a:buSzPts val="1800"/>
              <a:buFont typeface="Times New Roman"/>
              <a:buChar char="➢"/>
            </a:pPr>
            <a:r>
              <a:rPr lang="en" sz="1800">
                <a:latin typeface="Times New Roman"/>
                <a:ea typeface="Times New Roman"/>
                <a:cs typeface="Times New Roman"/>
                <a:sym typeface="Times New Roman"/>
              </a:rPr>
              <a:t>Processor : Intel Core i5.</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p:nvPr/>
        </p:nvSpPr>
        <p:spPr>
          <a:xfrm>
            <a:off x="2442175" y="293750"/>
            <a:ext cx="5820600" cy="679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Times New Roman"/>
                <a:ea typeface="Times New Roman"/>
                <a:cs typeface="Times New Roman"/>
                <a:sym typeface="Times New Roman"/>
              </a:rPr>
              <a:t>BASIC DEFINITION</a:t>
            </a:r>
            <a:endParaRPr sz="3600" b="1">
              <a:latin typeface="Times New Roman"/>
              <a:ea typeface="Times New Roman"/>
              <a:cs typeface="Times New Roman"/>
              <a:sym typeface="Times New Roman"/>
            </a:endParaRPr>
          </a:p>
        </p:txBody>
      </p:sp>
      <p:sp>
        <p:nvSpPr>
          <p:cNvPr id="195" name="Shape 195"/>
          <p:cNvSpPr txBox="1"/>
          <p:nvPr/>
        </p:nvSpPr>
        <p:spPr>
          <a:xfrm>
            <a:off x="1053925" y="1695450"/>
            <a:ext cx="6768300" cy="3248700"/>
          </a:xfrm>
          <a:prstGeom prst="rect">
            <a:avLst/>
          </a:prstGeom>
          <a:noFill/>
          <a:ln>
            <a:noFill/>
          </a:ln>
        </p:spPr>
        <p:txBody>
          <a:bodyPr spcFirstLastPara="1" wrap="square" lIns="91425" tIns="91425" rIns="91425" bIns="91425" anchor="t" anchorCtr="0">
            <a:noAutofit/>
          </a:bodyPr>
          <a:lstStyle/>
          <a:p>
            <a:pPr marL="457200" lvl="0" indent="-349250" rtl="0">
              <a:spcBef>
                <a:spcPts val="0"/>
              </a:spcBef>
              <a:spcAft>
                <a:spcPts val="0"/>
              </a:spcAft>
              <a:buSzPts val="1900"/>
              <a:buFont typeface="Times New Roman"/>
              <a:buChar char="➢"/>
            </a:pPr>
            <a:r>
              <a:rPr lang="en" sz="1900">
                <a:solidFill>
                  <a:schemeClr val="dk1"/>
                </a:solidFill>
                <a:latin typeface="Times New Roman"/>
                <a:ea typeface="Times New Roman"/>
                <a:cs typeface="Times New Roman"/>
                <a:sym typeface="Times New Roman"/>
              </a:rPr>
              <a:t>Training set</a:t>
            </a:r>
            <a:endParaRPr sz="1900">
              <a:solidFill>
                <a:schemeClr val="dk1"/>
              </a:solidFill>
              <a:latin typeface="Times New Roman"/>
              <a:ea typeface="Times New Roman"/>
              <a:cs typeface="Times New Roman"/>
              <a:sym typeface="Times New Roman"/>
            </a:endParaRPr>
          </a:p>
          <a:p>
            <a:pPr marL="914400" lvl="1" indent="-342900" rtl="0">
              <a:spcBef>
                <a:spcPts val="0"/>
              </a:spcBef>
              <a:spcAft>
                <a:spcPts val="0"/>
              </a:spcAft>
              <a:buSzPts val="1800"/>
              <a:buFont typeface="Times New Roman"/>
              <a:buChar char="○"/>
            </a:pPr>
            <a:r>
              <a:rPr lang="en" sz="1800">
                <a:solidFill>
                  <a:schemeClr val="dk1"/>
                </a:solidFill>
                <a:latin typeface="Times New Roman"/>
                <a:ea typeface="Times New Roman"/>
                <a:cs typeface="Times New Roman"/>
                <a:sym typeface="Times New Roman"/>
              </a:rPr>
              <a:t> Set of examples used to learn the model, i.e., to train the classifier, regressor, etc.</a:t>
            </a:r>
            <a:endParaRPr sz="1800">
              <a:solidFill>
                <a:schemeClr val="dk1"/>
              </a:solidFill>
              <a:latin typeface="Times New Roman"/>
              <a:ea typeface="Times New Roman"/>
              <a:cs typeface="Times New Roman"/>
              <a:sym typeface="Times New Roman"/>
            </a:endParaRPr>
          </a:p>
          <a:p>
            <a:pPr marL="457200" lvl="0" indent="-349250" rtl="0">
              <a:spcBef>
                <a:spcPts val="0"/>
              </a:spcBef>
              <a:spcAft>
                <a:spcPts val="0"/>
              </a:spcAft>
              <a:buSzPts val="1900"/>
              <a:buFont typeface="Times New Roman"/>
              <a:buChar char="➢"/>
            </a:pPr>
            <a:r>
              <a:rPr lang="en" sz="1900">
                <a:solidFill>
                  <a:schemeClr val="dk1"/>
                </a:solidFill>
                <a:latin typeface="Times New Roman"/>
                <a:ea typeface="Times New Roman"/>
                <a:cs typeface="Times New Roman"/>
                <a:sym typeface="Times New Roman"/>
              </a:rPr>
              <a:t>Test set </a:t>
            </a:r>
            <a:endParaRPr sz="1900">
              <a:solidFill>
                <a:schemeClr val="dk1"/>
              </a:solidFill>
              <a:latin typeface="Times New Roman"/>
              <a:ea typeface="Times New Roman"/>
              <a:cs typeface="Times New Roman"/>
              <a:sym typeface="Times New Roman"/>
            </a:endParaRPr>
          </a:p>
          <a:p>
            <a:pPr marL="914400" lvl="1" indent="-342900" rtl="0">
              <a:spcBef>
                <a:spcPts val="0"/>
              </a:spcBef>
              <a:spcAft>
                <a:spcPts val="0"/>
              </a:spcAft>
              <a:buSzPts val="1800"/>
              <a:buFont typeface="Times New Roman"/>
              <a:buChar char="○"/>
            </a:pPr>
            <a:r>
              <a:rPr lang="en" sz="1800">
                <a:solidFill>
                  <a:schemeClr val="dk1"/>
                </a:solidFill>
                <a:latin typeface="Times New Roman"/>
                <a:ea typeface="Times New Roman"/>
                <a:cs typeface="Times New Roman"/>
                <a:sym typeface="Times New Roman"/>
              </a:rPr>
              <a:t>Independent, unseen, examples used to evaluate the learnt model.</a:t>
            </a:r>
            <a:endParaRPr sz="1800">
              <a:solidFill>
                <a:schemeClr val="dk1"/>
              </a:solidFill>
              <a:latin typeface="Times New Roman"/>
              <a:ea typeface="Times New Roman"/>
              <a:cs typeface="Times New Roman"/>
              <a:sym typeface="Times New Roman"/>
            </a:endParaRPr>
          </a:p>
          <a:p>
            <a:pPr marL="457200" lvl="0" indent="-349250" rtl="0">
              <a:spcBef>
                <a:spcPts val="0"/>
              </a:spcBef>
              <a:spcAft>
                <a:spcPts val="0"/>
              </a:spcAft>
              <a:buClr>
                <a:schemeClr val="dk1"/>
              </a:buClr>
              <a:buSzPts val="1900"/>
              <a:buFont typeface="Times New Roman"/>
              <a:buChar char="➢"/>
            </a:pPr>
            <a:r>
              <a:rPr lang="en" sz="1900">
                <a:solidFill>
                  <a:schemeClr val="dk1"/>
                </a:solidFill>
                <a:highlight>
                  <a:srgbClr val="FFFFFF"/>
                </a:highlight>
                <a:latin typeface="Times New Roman"/>
                <a:ea typeface="Times New Roman"/>
                <a:cs typeface="Times New Roman"/>
                <a:sym typeface="Times New Roman"/>
              </a:rPr>
              <a:t>Variance score</a:t>
            </a:r>
            <a:endParaRPr sz="1900">
              <a:solidFill>
                <a:schemeClr val="dk1"/>
              </a:solidFill>
              <a:highlight>
                <a:srgbClr val="FFFFFF"/>
              </a:highlight>
              <a:latin typeface="Times New Roman"/>
              <a:ea typeface="Times New Roman"/>
              <a:cs typeface="Times New Roman"/>
              <a:sym typeface="Times New Roman"/>
            </a:endParaRPr>
          </a:p>
          <a:p>
            <a:pPr marL="914400" lvl="1" indent="-342900" rtl="0">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Explained variance regression score function : Best possible score is 1.0, lower values are worse.</a:t>
            </a:r>
            <a:endParaRPr sz="1800">
              <a:solidFill>
                <a:schemeClr val="dk1"/>
              </a:solidFill>
              <a:highlight>
                <a:srgbClr val="FFFFFF"/>
              </a:highlight>
              <a:latin typeface="Times New Roman"/>
              <a:ea typeface="Times New Roman"/>
              <a:cs typeface="Times New Roman"/>
              <a:sym typeface="Times New Roman"/>
            </a:endParaRPr>
          </a:p>
          <a:p>
            <a:pPr marL="457200" lvl="0" indent="-349250" rtl="0">
              <a:spcBef>
                <a:spcPts val="0"/>
              </a:spcBef>
              <a:spcAft>
                <a:spcPts val="0"/>
              </a:spcAft>
              <a:buClr>
                <a:schemeClr val="dk1"/>
              </a:buClr>
              <a:buSzPts val="1900"/>
              <a:buFont typeface="Times New Roman"/>
              <a:buChar char="➢"/>
            </a:pPr>
            <a:r>
              <a:rPr lang="en" sz="1900">
                <a:solidFill>
                  <a:schemeClr val="dk1"/>
                </a:solidFill>
                <a:highlight>
                  <a:srgbClr val="FFFFFF"/>
                </a:highlight>
                <a:latin typeface="Times New Roman"/>
                <a:ea typeface="Times New Roman"/>
                <a:cs typeface="Times New Roman"/>
                <a:sym typeface="Times New Roman"/>
              </a:rPr>
              <a:t>Mean squared error </a:t>
            </a:r>
            <a:endParaRPr sz="1900">
              <a:solidFill>
                <a:schemeClr val="dk1"/>
              </a:solidFill>
              <a:highlight>
                <a:srgbClr val="FFFFFF"/>
              </a:highlight>
              <a:latin typeface="Times New Roman"/>
              <a:ea typeface="Times New Roman"/>
              <a:cs typeface="Times New Roman"/>
              <a:sym typeface="Times New Roman"/>
            </a:endParaRPr>
          </a:p>
          <a:p>
            <a:pPr marL="914400" lvl="1" indent="-342900" rtl="0">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 Mean squared error regression loss</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484900" y="34125"/>
            <a:ext cx="5820600" cy="679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Times New Roman"/>
                <a:ea typeface="Times New Roman"/>
                <a:cs typeface="Times New Roman"/>
                <a:sym typeface="Times New Roman"/>
              </a:rPr>
              <a:t>DESIGN</a:t>
            </a:r>
            <a:endParaRPr sz="3600" b="1">
              <a:latin typeface="Times New Roman"/>
              <a:ea typeface="Times New Roman"/>
              <a:cs typeface="Times New Roman"/>
              <a:sym typeface="Times New Roman"/>
            </a:endParaRPr>
          </a:p>
        </p:txBody>
      </p:sp>
      <p:pic>
        <p:nvPicPr>
          <p:cNvPr id="201" name="Shape 201"/>
          <p:cNvPicPr preferRelativeResize="0"/>
          <p:nvPr/>
        </p:nvPicPr>
        <p:blipFill>
          <a:blip r:embed="rId3">
            <a:alphaModFix/>
          </a:blip>
          <a:stretch>
            <a:fillRect/>
          </a:stretch>
        </p:blipFill>
        <p:spPr>
          <a:xfrm>
            <a:off x="1332500" y="926250"/>
            <a:ext cx="6255076" cy="3972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Shape 206"/>
          <p:cNvPicPr preferRelativeResize="0"/>
          <p:nvPr/>
        </p:nvPicPr>
        <p:blipFill>
          <a:blip r:embed="rId3">
            <a:alphaModFix/>
          </a:blip>
          <a:stretch>
            <a:fillRect/>
          </a:stretch>
        </p:blipFill>
        <p:spPr>
          <a:xfrm>
            <a:off x="1210825" y="152400"/>
            <a:ext cx="6722362"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0"/>
        <p:cNvGrpSpPr/>
        <p:nvPr/>
      </p:nvGrpSpPr>
      <p:grpSpPr>
        <a:xfrm>
          <a:off x="0" y="0"/>
          <a:ext cx="0" cy="0"/>
          <a:chOff x="0" y="0"/>
          <a:chExt cx="0" cy="0"/>
        </a:xfrm>
      </p:grpSpPr>
      <p:sp>
        <p:nvSpPr>
          <p:cNvPr id="211" name="Shape 211"/>
          <p:cNvSpPr txBox="1"/>
          <p:nvPr/>
        </p:nvSpPr>
        <p:spPr>
          <a:xfrm>
            <a:off x="2347550" y="606675"/>
            <a:ext cx="7332900" cy="855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2" name="Shape 212"/>
          <p:cNvSpPr txBox="1"/>
          <p:nvPr/>
        </p:nvSpPr>
        <p:spPr>
          <a:xfrm>
            <a:off x="828200" y="-101600"/>
            <a:ext cx="7332900" cy="855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Times New Roman"/>
                <a:ea typeface="Times New Roman"/>
                <a:cs typeface="Times New Roman"/>
                <a:sym typeface="Times New Roman"/>
              </a:rPr>
              <a:t>CODING</a:t>
            </a:r>
            <a:endParaRPr sz="3600" b="1">
              <a:latin typeface="Times New Roman"/>
              <a:ea typeface="Times New Roman"/>
              <a:cs typeface="Times New Roman"/>
              <a:sym typeface="Times New Roman"/>
            </a:endParaRPr>
          </a:p>
        </p:txBody>
      </p:sp>
      <p:sp>
        <p:nvSpPr>
          <p:cNvPr id="213" name="Shape 213"/>
          <p:cNvSpPr txBox="1"/>
          <p:nvPr/>
        </p:nvSpPr>
        <p:spPr>
          <a:xfrm>
            <a:off x="505325" y="533400"/>
            <a:ext cx="8637000" cy="4821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import numpy as np</a:t>
            </a:r>
            <a:endParaRPr>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import matplotlib.pyplot as plt</a:t>
            </a:r>
            <a:endParaRPr>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import pandas as pd</a:t>
            </a:r>
            <a:endParaRPr>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from sklearn.metrics import mean_squared_error, r2_score</a:t>
            </a:r>
            <a:endParaRPr>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dataset = pd.read_csv('playgolf.csv')</a:t>
            </a:r>
            <a:endParaRPr>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dataset.PlayGolf.replace(('Yes', 'No'), (1, 0), inplace=True)</a:t>
            </a:r>
            <a:endParaRPr>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X = dataset.iloc[:,2:-2].values</a:t>
            </a:r>
            <a:endParaRPr>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y = dataset.iloc[:, 5].values</a:t>
            </a:r>
            <a:endParaRPr>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from sklearn.cross_validation import train_test_split</a:t>
            </a:r>
            <a:endParaRPr>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X_train, X_test, y_train, y_test = train_test_split(X, y, test_size = 0.20 , random_state = 0)</a:t>
            </a:r>
            <a:endParaRPr>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
                <a:solidFill>
                  <a:schemeClr val="dk1"/>
                </a:solidFill>
              </a:rPr>
              <a:t>from sklearn.tree import DecisionTreeClassifier</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classifier = DecisionTreeClassifier(criterion = 'entropy', random_state = 0)</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classifier.fit(X_train, y_train)</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y_pred = classifier.predict(X_test)</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 name="Shape 109"/>
        <p:cNvGrpSpPr/>
        <p:nvPr/>
      </p:nvGrpSpPr>
      <p:grpSpPr>
        <a:xfrm>
          <a:off x="0" y="0"/>
          <a:ext cx="0" cy="0"/>
          <a:chOff x="0" y="0"/>
          <a:chExt cx="0" cy="0"/>
        </a:xfrm>
      </p:grpSpPr>
      <p:graphicFrame>
        <p:nvGraphicFramePr>
          <p:cNvPr id="110" name="Shape 110"/>
          <p:cNvGraphicFramePr/>
          <p:nvPr/>
        </p:nvGraphicFramePr>
        <p:xfrm>
          <a:off x="0" y="741250"/>
          <a:ext cx="9144000" cy="4402250"/>
        </p:xfrm>
        <a:graphic>
          <a:graphicData uri="http://schemas.openxmlformats.org/drawingml/2006/table">
            <a:tbl>
              <a:tblPr>
                <a:noFill/>
                <a:tableStyleId>{1B13BF24-BF58-4630-9223-A4444A35D111}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440225">
                <a:tc>
                  <a:txBody>
                    <a:bodyPr/>
                    <a:lstStyle/>
                    <a:p>
                      <a:pPr marL="0" lvl="0" indent="0" algn="ctr">
                        <a:spcBef>
                          <a:spcPts val="0"/>
                        </a:spcBef>
                        <a:spcAft>
                          <a:spcPts val="0"/>
                        </a:spcAft>
                        <a:buNone/>
                      </a:pPr>
                      <a:r>
                        <a:rPr lang="en" b="1"/>
                        <a:t>S.NO.</a:t>
                      </a:r>
                      <a:endParaRPr b="1"/>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b="1"/>
                        <a:t>CONTENT</a:t>
                      </a:r>
                      <a:endParaRPr b="1"/>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b="1"/>
                        <a:t>SLIDE  NO.</a:t>
                      </a:r>
                      <a:endParaRPr b="1"/>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0"/>
                  </a:ext>
                </a:extLst>
              </a:tr>
              <a:tr h="440225">
                <a:tc>
                  <a:txBody>
                    <a:bodyPr/>
                    <a:lstStyle/>
                    <a:p>
                      <a:pPr marL="0" lvl="0" indent="0" algn="ctr">
                        <a:spcBef>
                          <a:spcPts val="0"/>
                        </a:spcBef>
                        <a:spcAft>
                          <a:spcPts val="0"/>
                        </a:spcAft>
                        <a:buNone/>
                      </a:pPr>
                      <a:r>
                        <a:rPr lang="en"/>
                        <a:t>1.</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Introduction</a:t>
                      </a:r>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4</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1"/>
                  </a:ext>
                </a:extLst>
              </a:tr>
              <a:tr h="440225">
                <a:tc>
                  <a:txBody>
                    <a:bodyPr/>
                    <a:lstStyle/>
                    <a:p>
                      <a:pPr marL="0" lvl="0" indent="0" algn="ctr">
                        <a:spcBef>
                          <a:spcPts val="0"/>
                        </a:spcBef>
                        <a:spcAft>
                          <a:spcPts val="0"/>
                        </a:spcAft>
                        <a:buNone/>
                      </a:pPr>
                      <a:r>
                        <a:rPr lang="en"/>
                        <a:t>2.</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Scope</a:t>
                      </a:r>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5</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2"/>
                  </a:ext>
                </a:extLst>
              </a:tr>
              <a:tr h="440225">
                <a:tc>
                  <a:txBody>
                    <a:bodyPr/>
                    <a:lstStyle/>
                    <a:p>
                      <a:pPr marL="0" lvl="0" indent="0" algn="ctr">
                        <a:spcBef>
                          <a:spcPts val="0"/>
                        </a:spcBef>
                        <a:spcAft>
                          <a:spcPts val="0"/>
                        </a:spcAft>
                        <a:buNone/>
                      </a:pPr>
                      <a:r>
                        <a:rPr lang="en"/>
                        <a:t>3.</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Objective</a:t>
                      </a:r>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6</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3"/>
                  </a:ext>
                </a:extLst>
              </a:tr>
              <a:tr h="440225">
                <a:tc>
                  <a:txBody>
                    <a:bodyPr/>
                    <a:lstStyle/>
                    <a:p>
                      <a:pPr marL="0" lvl="0" indent="0" algn="ctr">
                        <a:spcBef>
                          <a:spcPts val="0"/>
                        </a:spcBef>
                        <a:spcAft>
                          <a:spcPts val="0"/>
                        </a:spcAft>
                        <a:buNone/>
                      </a:pPr>
                      <a:r>
                        <a:rPr lang="en"/>
                        <a:t>4.</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Problem Statement</a:t>
                      </a:r>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7</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4"/>
                  </a:ext>
                </a:extLst>
              </a:tr>
              <a:tr h="440225">
                <a:tc>
                  <a:txBody>
                    <a:bodyPr/>
                    <a:lstStyle/>
                    <a:p>
                      <a:pPr marL="0" lvl="0" indent="0" algn="ctr">
                        <a:spcBef>
                          <a:spcPts val="0"/>
                        </a:spcBef>
                        <a:spcAft>
                          <a:spcPts val="0"/>
                        </a:spcAft>
                        <a:buNone/>
                      </a:pPr>
                      <a:r>
                        <a:rPr lang="en"/>
                        <a:t>5.</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Goals</a:t>
                      </a:r>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8</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5"/>
                  </a:ext>
                </a:extLst>
              </a:tr>
              <a:tr h="440225">
                <a:tc>
                  <a:txBody>
                    <a:bodyPr/>
                    <a:lstStyle/>
                    <a:p>
                      <a:pPr marL="0" lvl="0" indent="0" algn="ctr">
                        <a:spcBef>
                          <a:spcPts val="0"/>
                        </a:spcBef>
                        <a:spcAft>
                          <a:spcPts val="0"/>
                        </a:spcAft>
                        <a:buNone/>
                      </a:pPr>
                      <a:r>
                        <a:rPr lang="en"/>
                        <a:t>6.</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Application</a:t>
                      </a:r>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9</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6"/>
                  </a:ext>
                </a:extLst>
              </a:tr>
              <a:tr h="440225">
                <a:tc>
                  <a:txBody>
                    <a:bodyPr/>
                    <a:lstStyle/>
                    <a:p>
                      <a:pPr marL="0" lvl="0" indent="0" algn="ctr">
                        <a:spcBef>
                          <a:spcPts val="0"/>
                        </a:spcBef>
                        <a:spcAft>
                          <a:spcPts val="0"/>
                        </a:spcAft>
                        <a:buNone/>
                      </a:pPr>
                      <a:r>
                        <a:rPr lang="en"/>
                        <a:t>7.</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Limitation</a:t>
                      </a:r>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10</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7"/>
                  </a:ext>
                </a:extLst>
              </a:tr>
              <a:tr h="440225">
                <a:tc>
                  <a:txBody>
                    <a:bodyPr/>
                    <a:lstStyle/>
                    <a:p>
                      <a:pPr marL="0" lvl="0" indent="0" algn="ctr">
                        <a:spcBef>
                          <a:spcPts val="0"/>
                        </a:spcBef>
                        <a:spcAft>
                          <a:spcPts val="0"/>
                        </a:spcAft>
                        <a:buNone/>
                      </a:pPr>
                      <a:r>
                        <a:rPr lang="en"/>
                        <a:t>8.</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Information Retrieval</a:t>
                      </a:r>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11</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8"/>
                  </a:ext>
                </a:extLst>
              </a:tr>
              <a:tr h="440225">
                <a:tc>
                  <a:txBody>
                    <a:bodyPr/>
                    <a:lstStyle/>
                    <a:p>
                      <a:pPr marL="0" lvl="0" indent="0" algn="ctr">
                        <a:spcBef>
                          <a:spcPts val="0"/>
                        </a:spcBef>
                        <a:spcAft>
                          <a:spcPts val="0"/>
                        </a:spcAft>
                        <a:buNone/>
                      </a:pPr>
                      <a:r>
                        <a:rPr lang="en"/>
                        <a:t>9.</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rtl="0">
                        <a:spcBef>
                          <a:spcPts val="0"/>
                        </a:spcBef>
                        <a:spcAft>
                          <a:spcPts val="0"/>
                        </a:spcAft>
                        <a:buNone/>
                      </a:pPr>
                      <a:r>
                        <a:rPr lang="en"/>
                        <a:t>Methodology</a:t>
                      </a:r>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12</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9"/>
                  </a:ext>
                </a:extLst>
              </a:tr>
            </a:tbl>
          </a:graphicData>
        </a:graphic>
      </p:graphicFrame>
      <p:sp>
        <p:nvSpPr>
          <p:cNvPr id="111" name="Shape 111"/>
          <p:cNvSpPr txBox="1"/>
          <p:nvPr/>
        </p:nvSpPr>
        <p:spPr>
          <a:xfrm>
            <a:off x="981750" y="45675"/>
            <a:ext cx="7332900" cy="855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t>TABLE OF CONTENTS</a:t>
            </a:r>
            <a:endParaRPr sz="36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7"/>
        <p:cNvGrpSpPr/>
        <p:nvPr/>
      </p:nvGrpSpPr>
      <p:grpSpPr>
        <a:xfrm>
          <a:off x="0" y="0"/>
          <a:ext cx="0" cy="0"/>
          <a:chOff x="0" y="0"/>
          <a:chExt cx="0" cy="0"/>
        </a:xfrm>
      </p:grpSpPr>
      <p:sp>
        <p:nvSpPr>
          <p:cNvPr id="218" name="Shape 218"/>
          <p:cNvSpPr txBox="1"/>
          <p:nvPr/>
        </p:nvSpPr>
        <p:spPr>
          <a:xfrm>
            <a:off x="296500" y="296500"/>
            <a:ext cx="8585400" cy="4743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chemeClr val="dk1"/>
                </a:solidFill>
              </a:rPr>
              <a:t>from matplotlib.colors import ListedColormap</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X_set, y_set = X_train, y_train</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aranged_temp=np.arange(start = X_set[:, 0].min() - 1, stop = X_set[:, 0].max() + 1, step = 0.01)</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aranged_hum=np.arange(start = X_set[:, 1].min() - 1, stop = X_set[:, 1].max() + 1, step = 0.01)</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None/>
            </a:pPr>
            <a:r>
              <a:rPr lang="en">
                <a:solidFill>
                  <a:schemeClr val="dk1"/>
                </a:solidFill>
              </a:rPr>
              <a:t>X2, X3 = np.meshgrid(aranged_temp,aranged_hum)</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plt.contourf(X2, X3, classifier.predict(np.array([X2.ravel(), X3.ravel()]).T).reshape(X2.shape),</a:t>
            </a:r>
            <a:endParaRPr>
              <a:solidFill>
                <a:schemeClr val="dk1"/>
              </a:solidFill>
            </a:endParaRPr>
          </a:p>
          <a:p>
            <a:pPr marL="0" lvl="0" indent="0">
              <a:spcBef>
                <a:spcPts val="0"/>
              </a:spcBef>
              <a:spcAft>
                <a:spcPts val="0"/>
              </a:spcAft>
              <a:buNone/>
            </a:pPr>
            <a:r>
              <a:rPr lang="en">
                <a:solidFill>
                  <a:schemeClr val="dk1"/>
                </a:solidFill>
              </a:rPr>
              <a:t>         	alpha = 0.75, cmap = ListedColormap(('red', 'green')))</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plt.xlim(X2.min(), X2.max())</a:t>
            </a:r>
            <a:endParaRPr>
              <a:solidFill>
                <a:schemeClr val="dk1"/>
              </a:solidFill>
            </a:endParaRPr>
          </a:p>
          <a:p>
            <a:pPr marL="0" lvl="0" indent="0">
              <a:spcBef>
                <a:spcPts val="0"/>
              </a:spcBef>
              <a:spcAft>
                <a:spcPts val="0"/>
              </a:spcAft>
              <a:buNone/>
            </a:pPr>
            <a:r>
              <a:rPr lang="en">
                <a:solidFill>
                  <a:schemeClr val="dk1"/>
                </a:solidFill>
              </a:rPr>
              <a:t>plt.ylim(X3.min(), X3.max())</a:t>
            </a:r>
            <a:endParaRPr>
              <a:solidFill>
                <a:schemeClr val="dk1"/>
              </a:solidFill>
            </a:endParaRPr>
          </a:p>
          <a:p>
            <a:pPr marL="0" lvl="0" indent="0">
              <a:spcBef>
                <a:spcPts val="0"/>
              </a:spcBef>
              <a:spcAft>
                <a:spcPts val="0"/>
              </a:spcAft>
              <a:buNone/>
            </a:pPr>
            <a:r>
              <a:rPr lang="en">
                <a:solidFill>
                  <a:schemeClr val="dk1"/>
                </a:solidFill>
              </a:rPr>
              <a:t>for i, j in enumerate(np.unique(y_set)):</a:t>
            </a:r>
            <a:endParaRPr>
              <a:solidFill>
                <a:schemeClr val="dk1"/>
              </a:solidFill>
            </a:endParaRPr>
          </a:p>
          <a:p>
            <a:pPr marL="0" lvl="0" indent="0">
              <a:spcBef>
                <a:spcPts val="0"/>
              </a:spcBef>
              <a:spcAft>
                <a:spcPts val="0"/>
              </a:spcAft>
              <a:buNone/>
            </a:pPr>
            <a:r>
              <a:rPr lang="en">
                <a:solidFill>
                  <a:schemeClr val="dk1"/>
                </a:solidFill>
              </a:rPr>
              <a:t>	plt.scatter(X_set[y_set == j, 0], X_set[y_set == j, 1],</a:t>
            </a:r>
            <a:endParaRPr>
              <a:solidFill>
                <a:schemeClr val="dk1"/>
              </a:solidFill>
            </a:endParaRPr>
          </a:p>
          <a:p>
            <a:pPr marL="0" lvl="0" indent="0">
              <a:spcBef>
                <a:spcPts val="0"/>
              </a:spcBef>
              <a:spcAft>
                <a:spcPts val="0"/>
              </a:spcAft>
              <a:buNone/>
            </a:pPr>
            <a:r>
              <a:rPr lang="en">
                <a:solidFill>
                  <a:schemeClr val="dk1"/>
                </a:solidFill>
              </a:rPr>
              <a:t>            	c = ListedColormap(('red', 'green'))(i), label = j)</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plt.title('Decision Tree Classification (Training set)')</a:t>
            </a:r>
            <a:endParaRPr>
              <a:solidFill>
                <a:schemeClr val="dk1"/>
              </a:solidFill>
            </a:endParaRPr>
          </a:p>
          <a:p>
            <a:pPr marL="0" lvl="0" indent="0">
              <a:spcBef>
                <a:spcPts val="0"/>
              </a:spcBef>
              <a:spcAft>
                <a:spcPts val="0"/>
              </a:spcAft>
              <a:buNone/>
            </a:pPr>
            <a:r>
              <a:rPr lang="en">
                <a:solidFill>
                  <a:schemeClr val="dk1"/>
                </a:solidFill>
              </a:rPr>
              <a:t>plt.xlabel('Temperature')</a:t>
            </a:r>
            <a:endParaRPr>
              <a:solidFill>
                <a:schemeClr val="dk1"/>
              </a:solidFill>
            </a:endParaRPr>
          </a:p>
          <a:p>
            <a:pPr marL="0" lvl="0" indent="0">
              <a:spcBef>
                <a:spcPts val="0"/>
              </a:spcBef>
              <a:spcAft>
                <a:spcPts val="0"/>
              </a:spcAft>
              <a:buNone/>
            </a:pPr>
            <a:r>
              <a:rPr lang="en">
                <a:solidFill>
                  <a:schemeClr val="dk1"/>
                </a:solidFill>
              </a:rPr>
              <a:t>plt.ylabel('Humidity')</a:t>
            </a:r>
            <a:endParaRPr>
              <a:solidFill>
                <a:schemeClr val="dk1"/>
              </a:solidFill>
            </a:endParaRPr>
          </a:p>
          <a:p>
            <a:pPr marL="0" lvl="0" indent="0">
              <a:spcBef>
                <a:spcPts val="0"/>
              </a:spcBef>
              <a:spcAft>
                <a:spcPts val="0"/>
              </a:spcAft>
              <a:buNone/>
            </a:pPr>
            <a:r>
              <a:rPr lang="en">
                <a:solidFill>
                  <a:schemeClr val="dk1"/>
                </a:solidFill>
              </a:rPr>
              <a:t>plt.legend()</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plt.show()</a:t>
            </a:r>
            <a:endParaRPr>
              <a:solidFill>
                <a:schemeClr val="dk1"/>
              </a:solidFill>
            </a:endParaRPr>
          </a:p>
          <a:p>
            <a:pPr marL="0" lvl="0" indent="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2"/>
        <p:cNvGrpSpPr/>
        <p:nvPr/>
      </p:nvGrpSpPr>
      <p:grpSpPr>
        <a:xfrm>
          <a:off x="0" y="0"/>
          <a:ext cx="0" cy="0"/>
          <a:chOff x="0" y="0"/>
          <a:chExt cx="0" cy="0"/>
        </a:xfrm>
      </p:grpSpPr>
      <p:sp>
        <p:nvSpPr>
          <p:cNvPr id="223" name="Shape 223"/>
          <p:cNvSpPr txBox="1"/>
          <p:nvPr/>
        </p:nvSpPr>
        <p:spPr>
          <a:xfrm>
            <a:off x="884425" y="1406950"/>
            <a:ext cx="8006100" cy="349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224" name="Shape 224"/>
          <p:cNvSpPr txBox="1"/>
          <p:nvPr/>
        </p:nvSpPr>
        <p:spPr>
          <a:xfrm>
            <a:off x="322275" y="282450"/>
            <a:ext cx="8568300" cy="4937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chemeClr val="dk1"/>
                </a:solidFill>
              </a:rPr>
              <a:t>from matplotlib.colors import ListedColormap</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X_set, y_set = X_test, y_test</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aranged_temp=np.arange(start = X_set[:, 0].min() - 1, stop = X_set[:, 0].max() + 1, step = 0.01)</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aranged_hum=np.arange(start = X_set[:, 1].min() - 1, stop = X_set[:, 1].max() + 1, step = 0.01)</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X2, X3 = np.meshgrid(aranged_temp,aranged_hum)</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plt.contourf(X2, X3, classifier.predict(np.array([X2.ravel(), X3.ravel()]).T).reshape(X2.shape),</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         	alpha = 0.75, cmap = ListedColormap(('red', 'green')))</a:t>
            </a:r>
            <a:endParaRPr>
              <a:solidFill>
                <a:schemeClr val="dk1"/>
              </a:solidFill>
            </a:endParaRPr>
          </a:p>
          <a:p>
            <a:pPr marL="0" lvl="0" indent="0">
              <a:spcBef>
                <a:spcPts val="0"/>
              </a:spcBef>
              <a:spcAft>
                <a:spcPts val="0"/>
              </a:spcAft>
              <a:buNone/>
            </a:pPr>
            <a:r>
              <a:rPr lang="en">
                <a:solidFill>
                  <a:schemeClr val="dk1"/>
                </a:solidFill>
              </a:rPr>
              <a:t>plt.xlim(X2.min(), X2.max())</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plt.xlim(X2.min(), X2.max())</a:t>
            </a:r>
            <a:endParaRPr>
              <a:solidFill>
                <a:schemeClr val="dk1"/>
              </a:solidFill>
            </a:endParaRPr>
          </a:p>
          <a:p>
            <a:pPr marL="0" lvl="0" indent="0">
              <a:spcBef>
                <a:spcPts val="0"/>
              </a:spcBef>
              <a:spcAft>
                <a:spcPts val="0"/>
              </a:spcAft>
              <a:buNone/>
            </a:pPr>
            <a:r>
              <a:rPr lang="en">
                <a:solidFill>
                  <a:schemeClr val="dk1"/>
                </a:solidFill>
              </a:rPr>
              <a:t>plt.ylim(X3.min(), X3.max())</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for i, j in enumerate(np.unique(y_set)):</a:t>
            </a:r>
            <a:endParaRPr>
              <a:solidFill>
                <a:schemeClr val="dk1"/>
              </a:solidFill>
            </a:endParaRPr>
          </a:p>
          <a:p>
            <a:pPr marL="0" lvl="0" indent="0">
              <a:spcBef>
                <a:spcPts val="0"/>
              </a:spcBef>
              <a:spcAft>
                <a:spcPts val="0"/>
              </a:spcAft>
              <a:buNone/>
            </a:pPr>
            <a:r>
              <a:rPr lang="en">
                <a:solidFill>
                  <a:schemeClr val="dk1"/>
                </a:solidFill>
              </a:rPr>
              <a:t>	plt.scatter(X_set[y_set == j, 0], X_set[y_set == j, 1],</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            	c = ListedColormap(('red', 'green'))(i), label = j)</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8"/>
        <p:cNvGrpSpPr/>
        <p:nvPr/>
      </p:nvGrpSpPr>
      <p:grpSpPr>
        <a:xfrm>
          <a:off x="0" y="0"/>
          <a:ext cx="0" cy="0"/>
          <a:chOff x="0" y="0"/>
          <a:chExt cx="0" cy="0"/>
        </a:xfrm>
      </p:grpSpPr>
      <p:sp>
        <p:nvSpPr>
          <p:cNvPr id="229" name="Shape 229"/>
          <p:cNvSpPr txBox="1"/>
          <p:nvPr/>
        </p:nvSpPr>
        <p:spPr>
          <a:xfrm>
            <a:off x="850625" y="1378400"/>
            <a:ext cx="8297100" cy="3793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30" name="Shape 230"/>
          <p:cNvSpPr txBox="1"/>
          <p:nvPr/>
        </p:nvSpPr>
        <p:spPr>
          <a:xfrm>
            <a:off x="193375" y="66750"/>
            <a:ext cx="8791500" cy="4782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plt.title('Decision Tree Classification (Testing set)')</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plt.xlabel('Temperature')</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plt.ylabel('Humidity')</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plt.legend()</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plt.show()</a:t>
            </a:r>
            <a:endParaRPr>
              <a:solidFill>
                <a:schemeClr val="dk1"/>
              </a:solidFill>
            </a:endParaRPr>
          </a:p>
          <a:p>
            <a:pPr marL="0" lvl="0" indent="0">
              <a:spcBef>
                <a:spcPts val="0"/>
              </a:spcBef>
              <a:spcAft>
                <a:spcPts val="0"/>
              </a:spcAft>
              <a:buNone/>
            </a:pPr>
            <a:endParaRPr/>
          </a:p>
          <a:p>
            <a:pPr marL="0" lvl="0" indent="0">
              <a:spcBef>
                <a:spcPts val="0"/>
              </a:spcBef>
              <a:spcAft>
                <a:spcPts val="0"/>
              </a:spcAft>
              <a:buClr>
                <a:schemeClr val="dk1"/>
              </a:buClr>
              <a:buSzPts val="1100"/>
              <a:buFont typeface="Arial"/>
              <a:buNone/>
            </a:pPr>
            <a:r>
              <a:rPr lang="en">
                <a:solidFill>
                  <a:schemeClr val="dk1"/>
                </a:solidFill>
              </a:rPr>
              <a:t>print("Mean squared error: %.2f"% mean_squared_error(y_test, y_pred))</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print('Variance score: %.2f'% r2_score(y_test,y_pred))</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t=int(input("Enter the current temperature:"))</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h=int(input("Enter the current humidity:"))</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arr=np.array([t,h]).reshape(1,2)</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arr_pred = classifier.predict(arr)</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if arr_pred == 1:</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	print ("Play Golf = Yes\n")</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else:</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	print ("Play Golf = No\n")</a:t>
            </a:r>
            <a:endParaRPr>
              <a:solidFill>
                <a:schemeClr val="dk1"/>
              </a:solidFill>
            </a:endParaRPr>
          </a:p>
          <a:p>
            <a:pPr marL="0" lvl="0" indent="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4"/>
        <p:cNvGrpSpPr/>
        <p:nvPr/>
      </p:nvGrpSpPr>
      <p:grpSpPr>
        <a:xfrm>
          <a:off x="0" y="0"/>
          <a:ext cx="0" cy="0"/>
          <a:chOff x="0" y="0"/>
          <a:chExt cx="0" cy="0"/>
        </a:xfrm>
      </p:grpSpPr>
      <p:sp>
        <p:nvSpPr>
          <p:cNvPr id="235" name="Shape 235"/>
          <p:cNvSpPr txBox="1"/>
          <p:nvPr/>
        </p:nvSpPr>
        <p:spPr>
          <a:xfrm>
            <a:off x="140700" y="146125"/>
            <a:ext cx="8862600" cy="1247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t>QUERY REPRESENTATION THROUGH GRAPH</a:t>
            </a:r>
            <a:endParaRPr sz="3600" b="1"/>
          </a:p>
        </p:txBody>
      </p:sp>
      <p:pic>
        <p:nvPicPr>
          <p:cNvPr id="236" name="Shape 236"/>
          <p:cNvPicPr preferRelativeResize="0"/>
          <p:nvPr/>
        </p:nvPicPr>
        <p:blipFill>
          <a:blip r:embed="rId3">
            <a:alphaModFix/>
          </a:blip>
          <a:stretch>
            <a:fillRect/>
          </a:stretch>
        </p:blipFill>
        <p:spPr>
          <a:xfrm>
            <a:off x="55950" y="1647850"/>
            <a:ext cx="4691900" cy="3086125"/>
          </a:xfrm>
          <a:prstGeom prst="rect">
            <a:avLst/>
          </a:prstGeom>
          <a:noFill/>
          <a:ln>
            <a:noFill/>
          </a:ln>
        </p:spPr>
      </p:pic>
      <p:pic>
        <p:nvPicPr>
          <p:cNvPr id="237" name="Shape 237"/>
          <p:cNvPicPr preferRelativeResize="0"/>
          <p:nvPr/>
        </p:nvPicPr>
        <p:blipFill>
          <a:blip r:embed="rId4">
            <a:alphaModFix/>
          </a:blip>
          <a:stretch>
            <a:fillRect/>
          </a:stretch>
        </p:blipFill>
        <p:spPr>
          <a:xfrm>
            <a:off x="4587200" y="1642850"/>
            <a:ext cx="4480600" cy="3086125"/>
          </a:xfrm>
          <a:prstGeom prst="rect">
            <a:avLst/>
          </a:prstGeom>
          <a:noFill/>
          <a:ln>
            <a:noFill/>
          </a:ln>
        </p:spPr>
      </p:pic>
      <p:sp>
        <p:nvSpPr>
          <p:cNvPr id="238" name="Shape 238"/>
          <p:cNvSpPr txBox="1"/>
          <p:nvPr/>
        </p:nvSpPr>
        <p:spPr>
          <a:xfrm>
            <a:off x="2116750" y="4652775"/>
            <a:ext cx="723300" cy="414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Fig. 1</a:t>
            </a:r>
            <a:endParaRPr/>
          </a:p>
        </p:txBody>
      </p:sp>
      <p:sp>
        <p:nvSpPr>
          <p:cNvPr id="239" name="Shape 239"/>
          <p:cNvSpPr txBox="1"/>
          <p:nvPr/>
        </p:nvSpPr>
        <p:spPr>
          <a:xfrm>
            <a:off x="6688750" y="4652775"/>
            <a:ext cx="723300" cy="414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Fig. 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p:nvPr/>
        </p:nvSpPr>
        <p:spPr>
          <a:xfrm>
            <a:off x="905550" y="219825"/>
            <a:ext cx="7332900" cy="855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Times New Roman"/>
                <a:ea typeface="Times New Roman"/>
                <a:cs typeface="Times New Roman"/>
                <a:sym typeface="Times New Roman"/>
              </a:rPr>
              <a:t>OUTCOMES</a:t>
            </a:r>
            <a:endParaRPr sz="3600" b="1">
              <a:latin typeface="Times New Roman"/>
              <a:ea typeface="Times New Roman"/>
              <a:cs typeface="Times New Roman"/>
              <a:sym typeface="Times New Roman"/>
            </a:endParaRPr>
          </a:p>
        </p:txBody>
      </p:sp>
      <p:sp>
        <p:nvSpPr>
          <p:cNvPr id="245" name="Shape 245"/>
          <p:cNvSpPr txBox="1"/>
          <p:nvPr/>
        </p:nvSpPr>
        <p:spPr>
          <a:xfrm>
            <a:off x="952775" y="2033325"/>
            <a:ext cx="7605600" cy="2784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Mean squared error: 0.03</a:t>
            </a:r>
            <a:endParaRPr sz="1800">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Variance score: 0.89</a:t>
            </a:r>
            <a:endParaRPr sz="1800">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sz="1800">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Enter the current temperature:72</a:t>
            </a:r>
            <a:endParaRPr sz="1800">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sz="1800">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Enter the current humidity:86</a:t>
            </a:r>
            <a:endParaRPr sz="1800">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sz="1800">
              <a:latin typeface="Times New Roman"/>
              <a:ea typeface="Times New Roman"/>
              <a:cs typeface="Times New Roman"/>
              <a:sym typeface="Times New Roman"/>
            </a:endParaRPr>
          </a:p>
          <a:p>
            <a:pPr marL="0" lvl="0" indent="0">
              <a:spcBef>
                <a:spcPts val="0"/>
              </a:spcBef>
              <a:spcAft>
                <a:spcPts val="0"/>
              </a:spcAft>
              <a:buNone/>
            </a:pPr>
            <a:r>
              <a:rPr lang="en" sz="1800">
                <a:latin typeface="Times New Roman"/>
                <a:ea typeface="Times New Roman"/>
                <a:cs typeface="Times New Roman"/>
                <a:sym typeface="Times New Roman"/>
              </a:rPr>
              <a:t>Play Golf = Yes</a:t>
            </a:r>
            <a:endParaRPr sz="18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p:nvPr/>
        </p:nvSpPr>
        <p:spPr>
          <a:xfrm>
            <a:off x="672600" y="2085250"/>
            <a:ext cx="8163600" cy="26436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Analysis and prediction is strictly done on the basis of two factors.</a:t>
            </a:r>
            <a:endParaRPr sz="1800">
              <a:latin typeface="Times New Roman"/>
              <a:ea typeface="Times New Roman"/>
              <a:cs typeface="Times New Roman"/>
              <a:sym typeface="Times New Roman"/>
            </a:endParaRPr>
          </a:p>
          <a:p>
            <a:pPr marL="0" lvl="0" indent="0" rtl="0">
              <a:spcBef>
                <a:spcPts val="0"/>
              </a:spcBef>
              <a:spcAft>
                <a:spcPts val="0"/>
              </a:spcAft>
              <a:buNone/>
            </a:pPr>
            <a:endParaRPr sz="1800">
              <a:latin typeface="Times New Roman"/>
              <a:ea typeface="Times New Roman"/>
              <a:cs typeface="Times New Roman"/>
              <a:sym typeface="Times New Roman"/>
            </a:endParaRPr>
          </a:p>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Better results can be obtained if implemented using IOT.</a:t>
            </a:r>
            <a:endParaRPr sz="1800">
              <a:latin typeface="Times New Roman"/>
              <a:ea typeface="Times New Roman"/>
              <a:cs typeface="Times New Roman"/>
              <a:sym typeface="Times New Roman"/>
            </a:endParaRPr>
          </a:p>
        </p:txBody>
      </p:sp>
      <p:sp>
        <p:nvSpPr>
          <p:cNvPr id="251" name="Shape 251"/>
          <p:cNvSpPr txBox="1"/>
          <p:nvPr/>
        </p:nvSpPr>
        <p:spPr>
          <a:xfrm>
            <a:off x="830875" y="369275"/>
            <a:ext cx="7332900" cy="855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Times New Roman"/>
                <a:ea typeface="Times New Roman"/>
                <a:cs typeface="Times New Roman"/>
                <a:sym typeface="Times New Roman"/>
              </a:rPr>
              <a:t>DRAWBACKS</a:t>
            </a:r>
            <a:endParaRPr sz="3600" b="1">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1160600" y="216875"/>
            <a:ext cx="7332900" cy="855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Times New Roman"/>
                <a:ea typeface="Times New Roman"/>
                <a:cs typeface="Times New Roman"/>
                <a:sym typeface="Times New Roman"/>
              </a:rPr>
              <a:t>CONCLUSION</a:t>
            </a:r>
            <a:endParaRPr sz="3600" b="1">
              <a:latin typeface="Times New Roman"/>
              <a:ea typeface="Times New Roman"/>
              <a:cs typeface="Times New Roman"/>
              <a:sym typeface="Times New Roman"/>
            </a:endParaRPr>
          </a:p>
        </p:txBody>
      </p:sp>
      <p:sp>
        <p:nvSpPr>
          <p:cNvPr id="257" name="Shape 257"/>
          <p:cNvSpPr txBox="1"/>
          <p:nvPr/>
        </p:nvSpPr>
        <p:spPr>
          <a:xfrm>
            <a:off x="560325" y="2177425"/>
            <a:ext cx="8471700" cy="1960500"/>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None/>
            </a:pPr>
            <a:r>
              <a:rPr lang="en" sz="1800">
                <a:latin typeface="Times New Roman"/>
                <a:ea typeface="Times New Roman"/>
                <a:cs typeface="Times New Roman"/>
                <a:sym typeface="Times New Roman"/>
              </a:rPr>
              <a:t>This project has outlined the concepts, designs and methodologies to be used for the experiments to be implemented in this project. It has introduced the dual methodologies of using collective training data and testing data, outlining the nuances of each approach. The experiments to be performed for predictive modelling have been detailed with the differences between each of them discussed along with their expected outcomes</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graphicFrame>
        <p:nvGraphicFramePr>
          <p:cNvPr id="116" name="Shape 116"/>
          <p:cNvGraphicFramePr/>
          <p:nvPr/>
        </p:nvGraphicFramePr>
        <p:xfrm>
          <a:off x="0" y="-44200"/>
          <a:ext cx="9144000" cy="5143400"/>
        </p:xfrm>
        <a:graphic>
          <a:graphicData uri="http://schemas.openxmlformats.org/drawingml/2006/table">
            <a:tbl>
              <a:tblPr>
                <a:noFill/>
                <a:tableStyleId>{1B13BF24-BF58-4630-9223-A4444A35D111}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450450">
                <a:tc>
                  <a:txBody>
                    <a:bodyPr/>
                    <a:lstStyle/>
                    <a:p>
                      <a:pPr marL="0" lvl="0" indent="0" algn="ctr">
                        <a:spcBef>
                          <a:spcPts val="0"/>
                        </a:spcBef>
                        <a:spcAft>
                          <a:spcPts val="0"/>
                        </a:spcAft>
                        <a:buNone/>
                      </a:pPr>
                      <a:r>
                        <a:rPr lang="en" b="1"/>
                        <a:t>S.NO.</a:t>
                      </a:r>
                      <a:endParaRPr b="1"/>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b="1"/>
                        <a:t>CONTENT</a:t>
                      </a:r>
                      <a:endParaRPr b="1"/>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b="1"/>
                        <a:t>SLIDE  NO.</a:t>
                      </a:r>
                      <a:endParaRPr b="1"/>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0"/>
                  </a:ext>
                </a:extLst>
              </a:tr>
              <a:tr h="450450">
                <a:tc>
                  <a:txBody>
                    <a:bodyPr/>
                    <a:lstStyle/>
                    <a:p>
                      <a:pPr marL="0" lvl="0" indent="0" algn="ctr" rtl="0">
                        <a:spcBef>
                          <a:spcPts val="0"/>
                        </a:spcBef>
                        <a:spcAft>
                          <a:spcPts val="0"/>
                        </a:spcAft>
                        <a:buNone/>
                      </a:pPr>
                      <a:r>
                        <a:rPr lang="en"/>
                        <a:t>10.</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rtl="0">
                        <a:spcBef>
                          <a:spcPts val="0"/>
                        </a:spcBef>
                        <a:spcAft>
                          <a:spcPts val="0"/>
                        </a:spcAft>
                        <a:buNone/>
                      </a:pPr>
                      <a:r>
                        <a:rPr lang="en"/>
                        <a:t>Analysis</a:t>
                      </a:r>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rtl="0">
                        <a:spcBef>
                          <a:spcPts val="0"/>
                        </a:spcBef>
                        <a:spcAft>
                          <a:spcPts val="0"/>
                        </a:spcAft>
                        <a:buNone/>
                      </a:pPr>
                      <a:r>
                        <a:rPr lang="en"/>
                        <a:t>13</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1"/>
                  </a:ext>
                </a:extLst>
              </a:tr>
              <a:tr h="450450">
                <a:tc>
                  <a:txBody>
                    <a:bodyPr/>
                    <a:lstStyle/>
                    <a:p>
                      <a:pPr marL="0" lvl="0" indent="0" algn="ctr" rtl="0">
                        <a:spcBef>
                          <a:spcPts val="0"/>
                        </a:spcBef>
                        <a:spcAft>
                          <a:spcPts val="0"/>
                        </a:spcAft>
                        <a:buNone/>
                      </a:pPr>
                      <a:r>
                        <a:rPr lang="en"/>
                        <a:t>11.</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rtl="0">
                        <a:spcBef>
                          <a:spcPts val="0"/>
                        </a:spcBef>
                        <a:spcAft>
                          <a:spcPts val="0"/>
                        </a:spcAft>
                        <a:buNone/>
                      </a:pPr>
                      <a:r>
                        <a:rPr lang="en"/>
                        <a:t>Advantages</a:t>
                      </a:r>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rtl="0">
                        <a:spcBef>
                          <a:spcPts val="0"/>
                        </a:spcBef>
                        <a:spcAft>
                          <a:spcPts val="0"/>
                        </a:spcAft>
                        <a:buNone/>
                      </a:pPr>
                      <a:r>
                        <a:rPr lang="en"/>
                        <a:t>14</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2"/>
                  </a:ext>
                </a:extLst>
              </a:tr>
              <a:tr h="450450">
                <a:tc>
                  <a:txBody>
                    <a:bodyPr/>
                    <a:lstStyle/>
                    <a:p>
                      <a:pPr marL="0" lvl="0" indent="0" algn="ctr">
                        <a:spcBef>
                          <a:spcPts val="0"/>
                        </a:spcBef>
                        <a:spcAft>
                          <a:spcPts val="0"/>
                        </a:spcAft>
                        <a:buNone/>
                      </a:pPr>
                      <a:r>
                        <a:rPr lang="en"/>
                        <a:t>12.</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System Used</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15</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3"/>
                  </a:ext>
                </a:extLst>
              </a:tr>
              <a:tr h="450450">
                <a:tc>
                  <a:txBody>
                    <a:bodyPr/>
                    <a:lstStyle/>
                    <a:p>
                      <a:pPr marL="0" lvl="0" indent="0" algn="ctr">
                        <a:spcBef>
                          <a:spcPts val="0"/>
                        </a:spcBef>
                        <a:spcAft>
                          <a:spcPts val="0"/>
                        </a:spcAft>
                        <a:buNone/>
                      </a:pPr>
                      <a:r>
                        <a:rPr lang="en"/>
                        <a:t>13.</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Basic Definition</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16</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4"/>
                  </a:ext>
                </a:extLst>
              </a:tr>
              <a:tr h="450450">
                <a:tc>
                  <a:txBody>
                    <a:bodyPr/>
                    <a:lstStyle/>
                    <a:p>
                      <a:pPr marL="0" lvl="0" indent="0" algn="ctr">
                        <a:spcBef>
                          <a:spcPts val="0"/>
                        </a:spcBef>
                        <a:spcAft>
                          <a:spcPts val="0"/>
                        </a:spcAft>
                        <a:buNone/>
                      </a:pPr>
                      <a:r>
                        <a:rPr lang="en"/>
                        <a:t>14.</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Design</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17</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5"/>
                  </a:ext>
                </a:extLst>
              </a:tr>
              <a:tr h="450450">
                <a:tc>
                  <a:txBody>
                    <a:bodyPr/>
                    <a:lstStyle/>
                    <a:p>
                      <a:pPr marL="0" lvl="0" indent="0" algn="ctr">
                        <a:spcBef>
                          <a:spcPts val="0"/>
                        </a:spcBef>
                        <a:spcAft>
                          <a:spcPts val="0"/>
                        </a:spcAft>
                        <a:buNone/>
                      </a:pPr>
                      <a:r>
                        <a:rPr lang="en"/>
                        <a:t>15.</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Coding</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19</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6"/>
                  </a:ext>
                </a:extLst>
              </a:tr>
              <a:tr h="690975">
                <a:tc>
                  <a:txBody>
                    <a:bodyPr/>
                    <a:lstStyle/>
                    <a:p>
                      <a:pPr marL="0" lvl="0" indent="0" algn="ctr">
                        <a:spcBef>
                          <a:spcPts val="0"/>
                        </a:spcBef>
                        <a:spcAft>
                          <a:spcPts val="0"/>
                        </a:spcAft>
                        <a:buNone/>
                      </a:pPr>
                      <a:r>
                        <a:rPr lang="en"/>
                        <a:t>16.</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Query Representation Through Graph</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23</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7"/>
                  </a:ext>
                </a:extLst>
              </a:tr>
              <a:tr h="450450">
                <a:tc>
                  <a:txBody>
                    <a:bodyPr/>
                    <a:lstStyle/>
                    <a:p>
                      <a:pPr marL="0" lvl="0" indent="0" algn="ctr">
                        <a:spcBef>
                          <a:spcPts val="0"/>
                        </a:spcBef>
                        <a:spcAft>
                          <a:spcPts val="0"/>
                        </a:spcAft>
                        <a:buNone/>
                      </a:pPr>
                      <a:r>
                        <a:rPr lang="en"/>
                        <a:t>17.</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Outcomes</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24</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8"/>
                  </a:ext>
                </a:extLst>
              </a:tr>
              <a:tr h="450450">
                <a:tc>
                  <a:txBody>
                    <a:bodyPr/>
                    <a:lstStyle/>
                    <a:p>
                      <a:pPr marL="0" lvl="0" indent="0" algn="ctr">
                        <a:spcBef>
                          <a:spcPts val="0"/>
                        </a:spcBef>
                        <a:spcAft>
                          <a:spcPts val="0"/>
                        </a:spcAft>
                        <a:buNone/>
                      </a:pPr>
                      <a:r>
                        <a:rPr lang="en"/>
                        <a:t>18.</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Drawbacks</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a:spcBef>
                          <a:spcPts val="0"/>
                        </a:spcBef>
                        <a:spcAft>
                          <a:spcPts val="0"/>
                        </a:spcAft>
                        <a:buNone/>
                      </a:pPr>
                      <a:r>
                        <a:rPr lang="en"/>
                        <a:t>25</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09"/>
                  </a:ext>
                </a:extLst>
              </a:tr>
              <a:tr h="398375">
                <a:tc>
                  <a:txBody>
                    <a:bodyPr/>
                    <a:lstStyle/>
                    <a:p>
                      <a:pPr marL="0" lvl="0" indent="0" algn="ctr" rtl="0">
                        <a:spcBef>
                          <a:spcPts val="0"/>
                        </a:spcBef>
                        <a:spcAft>
                          <a:spcPts val="0"/>
                        </a:spcAft>
                        <a:buClr>
                          <a:schemeClr val="dk1"/>
                        </a:buClr>
                        <a:buSzPts val="1100"/>
                        <a:buFont typeface="Arial"/>
                        <a:buNone/>
                      </a:pPr>
                      <a:r>
                        <a:rPr lang="en">
                          <a:solidFill>
                            <a:schemeClr val="dk1"/>
                          </a:solidFill>
                        </a:rPr>
                        <a:t>19.</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Conclusion</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tc>
                  <a:txBody>
                    <a:bodyPr/>
                    <a:lstStyle/>
                    <a:p>
                      <a:pPr marL="0" lvl="0" indent="0" algn="ctr" rtl="0">
                        <a:spcBef>
                          <a:spcPts val="0"/>
                        </a:spcBef>
                        <a:spcAft>
                          <a:spcPts val="0"/>
                        </a:spcAft>
                        <a:buNone/>
                      </a:pPr>
                      <a:r>
                        <a:rPr lang="en"/>
                        <a:t>26</a:t>
                      </a: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gradFill>
                      <a:gsLst>
                        <a:gs pos="0">
                          <a:srgbClr val="DCECD5"/>
                        </a:gs>
                        <a:gs pos="100000">
                          <a:srgbClr val="93BC81"/>
                        </a:gs>
                      </a:gsLst>
                      <a:path path="circle">
                        <a:fillToRect l="50000" t="50000" r="50000" b="50000"/>
                      </a:path>
                      <a:tileRect/>
                    </a:gra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964875" y="283250"/>
            <a:ext cx="7688700" cy="6942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None/>
            </a:pPr>
            <a:r>
              <a:rPr lang="en" sz="3600" b="1">
                <a:latin typeface="Times New Roman"/>
                <a:ea typeface="Times New Roman"/>
                <a:cs typeface="Times New Roman"/>
                <a:sym typeface="Times New Roman"/>
              </a:rPr>
              <a:t>INTRODUCTION</a:t>
            </a:r>
            <a:endParaRPr sz="3600" b="1">
              <a:latin typeface="Times New Roman"/>
              <a:ea typeface="Times New Roman"/>
              <a:cs typeface="Times New Roman"/>
              <a:sym typeface="Times New Roman"/>
            </a:endParaRPr>
          </a:p>
        </p:txBody>
      </p:sp>
      <p:sp>
        <p:nvSpPr>
          <p:cNvPr id="122" name="Shape 122"/>
          <p:cNvSpPr txBox="1">
            <a:spLocks noGrp="1"/>
          </p:cNvSpPr>
          <p:nvPr>
            <p:ph type="body" idx="1"/>
          </p:nvPr>
        </p:nvSpPr>
        <p:spPr>
          <a:xfrm>
            <a:off x="1050350" y="1969600"/>
            <a:ext cx="7688700" cy="2262300"/>
          </a:xfrm>
          <a:prstGeom prst="rect">
            <a:avLst/>
          </a:prstGeom>
        </p:spPr>
        <p:txBody>
          <a:bodyPr spcFirstLastPara="1" wrap="square" lIns="91425" tIns="45700" rIns="91425" bIns="45700" anchor="t" anchorCtr="0">
            <a:noAutofit/>
          </a:bodyPr>
          <a:lstStyle/>
          <a:p>
            <a:pPr marL="0" lvl="0" indent="0">
              <a:spcBef>
                <a:spcPts val="640"/>
              </a:spcBef>
              <a:spcAft>
                <a:spcPts val="0"/>
              </a:spcAft>
              <a:buNone/>
            </a:pPr>
            <a:r>
              <a:rPr lang="en" sz="1800">
                <a:solidFill>
                  <a:srgbClr val="000000"/>
                </a:solidFill>
                <a:latin typeface="Times New Roman"/>
                <a:ea typeface="Times New Roman"/>
                <a:cs typeface="Times New Roman"/>
                <a:sym typeface="Times New Roman"/>
              </a:rPr>
              <a:t>It is a difficult task to decide whether the conditions are favourable to play on a particular day as the factors which decide the whether can be overwhelming.</a:t>
            </a:r>
            <a:endParaRPr sz="1800">
              <a:solidFill>
                <a:srgbClr val="000000"/>
              </a:solidFill>
              <a:latin typeface="Times New Roman"/>
              <a:ea typeface="Times New Roman"/>
              <a:cs typeface="Times New Roman"/>
              <a:sym typeface="Times New Roman"/>
            </a:endParaRPr>
          </a:p>
          <a:p>
            <a:pPr marL="0" lvl="0" indent="0">
              <a:spcBef>
                <a:spcPts val="640"/>
              </a:spcBef>
              <a:spcAft>
                <a:spcPts val="0"/>
              </a:spcAft>
              <a:buNone/>
            </a:pPr>
            <a:r>
              <a:rPr lang="en" sz="1800">
                <a:solidFill>
                  <a:srgbClr val="000000"/>
                </a:solidFill>
                <a:latin typeface="Times New Roman"/>
                <a:ea typeface="Times New Roman"/>
                <a:cs typeface="Times New Roman"/>
                <a:sym typeface="Times New Roman"/>
              </a:rPr>
              <a:t>The project aims at solving this particular problem by considering two factors - temperature(°F) and humidity.</a:t>
            </a:r>
            <a:endParaRPr sz="1800">
              <a:solidFill>
                <a:srgbClr val="000000"/>
              </a:solidFill>
              <a:latin typeface="Times New Roman"/>
              <a:ea typeface="Times New Roman"/>
              <a:cs typeface="Times New Roman"/>
              <a:sym typeface="Times New Roman"/>
            </a:endParaRPr>
          </a:p>
          <a:p>
            <a:pPr marL="0" lvl="0" indent="0">
              <a:spcBef>
                <a:spcPts val="640"/>
              </a:spcBef>
              <a:spcAft>
                <a:spcPts val="0"/>
              </a:spcAft>
              <a:buNone/>
            </a:pPr>
            <a:r>
              <a:rPr lang="en" sz="1800">
                <a:solidFill>
                  <a:srgbClr val="000000"/>
                </a:solidFill>
                <a:latin typeface="Times New Roman"/>
                <a:ea typeface="Times New Roman"/>
                <a:cs typeface="Times New Roman"/>
                <a:sym typeface="Times New Roman"/>
              </a:rPr>
              <a:t>Decision tree induction classification algorithm has been used to analyze and predict favourable conditions.</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710475" y="197800"/>
            <a:ext cx="2045100" cy="8250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 sz="3600" b="1">
                <a:latin typeface="Times New Roman"/>
                <a:ea typeface="Times New Roman"/>
                <a:cs typeface="Times New Roman"/>
                <a:sym typeface="Times New Roman"/>
              </a:rPr>
              <a:t>SCOPE</a:t>
            </a:r>
            <a:endParaRPr sz="3600" b="1">
              <a:latin typeface="Times New Roman"/>
              <a:ea typeface="Times New Roman"/>
              <a:cs typeface="Times New Roman"/>
              <a:sym typeface="Times New Roman"/>
            </a:endParaRPr>
          </a:p>
        </p:txBody>
      </p:sp>
      <p:sp>
        <p:nvSpPr>
          <p:cNvPr id="128" name="Shape 128"/>
          <p:cNvSpPr txBox="1"/>
          <p:nvPr/>
        </p:nvSpPr>
        <p:spPr>
          <a:xfrm>
            <a:off x="1107825" y="1859375"/>
            <a:ext cx="7250400" cy="30417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It will replace data analytics and prediction tasks carried out by human.</a:t>
            </a:r>
            <a:endParaRPr sz="1800">
              <a:latin typeface="Times New Roman"/>
              <a:ea typeface="Times New Roman"/>
              <a:cs typeface="Times New Roman"/>
              <a:sym typeface="Times New Roman"/>
            </a:endParaRPr>
          </a:p>
          <a:p>
            <a:pPr marL="0" lvl="0" indent="0" rtl="0">
              <a:spcBef>
                <a:spcPts val="0"/>
              </a:spcBef>
              <a:spcAft>
                <a:spcPts val="0"/>
              </a:spcAft>
              <a:buNone/>
            </a:pPr>
            <a:endParaRPr sz="1800">
              <a:latin typeface="Times New Roman"/>
              <a:ea typeface="Times New Roman"/>
              <a:cs typeface="Times New Roman"/>
              <a:sym typeface="Times New Roman"/>
            </a:endParaRPr>
          </a:p>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Machine Learning algorithms will act as a major differentiator in business.</a:t>
            </a:r>
            <a:endParaRPr sz="1800">
              <a:latin typeface="Times New Roman"/>
              <a:ea typeface="Times New Roman"/>
              <a:cs typeface="Times New Roman"/>
              <a:sym typeface="Times New Roman"/>
            </a:endParaRPr>
          </a:p>
          <a:p>
            <a:pPr marL="0" lvl="0" indent="0" rtl="0">
              <a:spcBef>
                <a:spcPts val="0"/>
              </a:spcBef>
              <a:spcAft>
                <a:spcPts val="0"/>
              </a:spcAft>
              <a:buNone/>
            </a:pP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444444"/>
              </a:buClr>
              <a:buSzPts val="1800"/>
              <a:buFont typeface="Times New Roman"/>
              <a:buChar char="➢"/>
            </a:pPr>
            <a:r>
              <a:rPr lang="en" sz="1800">
                <a:latin typeface="Times New Roman"/>
                <a:ea typeface="Times New Roman"/>
                <a:cs typeface="Times New Roman"/>
                <a:sym typeface="Times New Roman"/>
              </a:rPr>
              <a:t>Most businesses will tap into algorithmic models for their operational and customer-facing functions.</a:t>
            </a:r>
            <a:endParaRPr sz="1800">
              <a:solidFill>
                <a:srgbClr val="44444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818925" y="1746175"/>
            <a:ext cx="7869300" cy="2119800"/>
          </a:xfrm>
          <a:prstGeom prst="rect">
            <a:avLst/>
          </a:prstGeom>
        </p:spPr>
        <p:txBody>
          <a:bodyPr spcFirstLastPara="1" wrap="square" lIns="91425" tIns="45700" rIns="91425" bIns="45700" anchor="ctr" anchorCtr="0">
            <a:noAutofit/>
          </a:bodyPr>
          <a:lstStyle/>
          <a:p>
            <a:pPr marL="0" lvl="0" indent="0" algn="l">
              <a:spcBef>
                <a:spcPts val="0"/>
              </a:spcBef>
              <a:spcAft>
                <a:spcPts val="0"/>
              </a:spcAft>
              <a:buNone/>
            </a:pPr>
            <a:endParaRPr sz="180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Char char="➢"/>
            </a:pPr>
            <a:r>
              <a:rPr lang="en" sz="1900">
                <a:latin typeface="Times New Roman"/>
                <a:ea typeface="Times New Roman"/>
                <a:cs typeface="Times New Roman"/>
                <a:sym typeface="Times New Roman"/>
              </a:rPr>
              <a:t>To Improve the </a:t>
            </a:r>
            <a:endParaRPr sz="190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Accuracy</a:t>
            </a:r>
            <a:endParaRPr sz="180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Precision </a:t>
            </a:r>
            <a:endParaRPr sz="180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and profitability of decision-making.</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To help the user to determine whether or not to play the game on a given day based on the current temperature and humidity.</a:t>
            </a:r>
            <a:endParaRPr sz="1800">
              <a:latin typeface="Times New Roman"/>
              <a:ea typeface="Times New Roman"/>
              <a:cs typeface="Times New Roman"/>
              <a:sym typeface="Times New Roman"/>
            </a:endParaRPr>
          </a:p>
          <a:p>
            <a:pPr marL="0" lvl="0" indent="0">
              <a:spcBef>
                <a:spcPts val="0"/>
              </a:spcBef>
              <a:spcAft>
                <a:spcPts val="0"/>
              </a:spcAft>
              <a:buNone/>
            </a:pPr>
            <a:endParaRPr sz="1800">
              <a:latin typeface="Times New Roman"/>
              <a:ea typeface="Times New Roman"/>
              <a:cs typeface="Times New Roman"/>
              <a:sym typeface="Times New Roman"/>
            </a:endParaRPr>
          </a:p>
        </p:txBody>
      </p:sp>
      <p:sp>
        <p:nvSpPr>
          <p:cNvPr id="134" name="Shape 134"/>
          <p:cNvSpPr txBox="1"/>
          <p:nvPr/>
        </p:nvSpPr>
        <p:spPr>
          <a:xfrm>
            <a:off x="1433650" y="241125"/>
            <a:ext cx="6779400" cy="7908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Times New Roman"/>
                <a:ea typeface="Times New Roman"/>
                <a:cs typeface="Times New Roman"/>
                <a:sym typeface="Times New Roman"/>
              </a:rPr>
              <a:t>OBJECTIVE</a:t>
            </a:r>
            <a:endParaRPr sz="3600"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87900" y="528550"/>
            <a:ext cx="8520600" cy="7332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 b="1">
                <a:latin typeface="Times New Roman"/>
                <a:ea typeface="Times New Roman"/>
                <a:cs typeface="Times New Roman"/>
                <a:sym typeface="Times New Roman"/>
              </a:rPr>
              <a:t>             PROBLEM STATEMENT</a:t>
            </a:r>
            <a:endParaRPr b="1">
              <a:latin typeface="Times New Roman"/>
              <a:ea typeface="Times New Roman"/>
              <a:cs typeface="Times New Roman"/>
              <a:sym typeface="Times New Roman"/>
            </a:endParaRPr>
          </a:p>
          <a:p>
            <a:pPr marL="0" lvl="0" indent="0" algn="l">
              <a:spcBef>
                <a:spcPts val="0"/>
              </a:spcBef>
              <a:spcAft>
                <a:spcPts val="0"/>
              </a:spcAft>
              <a:buNone/>
            </a:pPr>
            <a:endParaRPr>
              <a:latin typeface="Times New Roman"/>
              <a:ea typeface="Times New Roman"/>
              <a:cs typeface="Times New Roman"/>
              <a:sym typeface="Times New Roman"/>
            </a:endParaRPr>
          </a:p>
        </p:txBody>
      </p:sp>
      <p:sp>
        <p:nvSpPr>
          <p:cNvPr id="140" name="Shape 140"/>
          <p:cNvSpPr txBox="1"/>
          <p:nvPr/>
        </p:nvSpPr>
        <p:spPr>
          <a:xfrm>
            <a:off x="793300" y="2088125"/>
            <a:ext cx="7332900" cy="24411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To Analyze the dataset and to predict whether playing golf is possible.</a:t>
            </a:r>
            <a:endParaRPr sz="18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800">
              <a:solidFill>
                <a:schemeClr val="dk1"/>
              </a:solidFill>
              <a:latin typeface="Times New Roman"/>
              <a:ea typeface="Times New Roman"/>
              <a:cs typeface="Times New Roman"/>
              <a:sym typeface="Times New Roman"/>
            </a:endParaRPr>
          </a:p>
          <a:p>
            <a:pPr marL="457200" lvl="0" indent="-342900" rtl="0">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factors involved are</a:t>
            </a:r>
            <a:endParaRPr sz="1800">
              <a:solidFill>
                <a:schemeClr val="dk1"/>
              </a:solidFill>
              <a:latin typeface="Times New Roman"/>
              <a:ea typeface="Times New Roman"/>
              <a:cs typeface="Times New Roman"/>
              <a:sym typeface="Times New Roman"/>
            </a:endParaRPr>
          </a:p>
          <a:p>
            <a:pPr marL="914400" lvl="1" indent="-342900" rtl="0">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temperature </a:t>
            </a:r>
            <a:endParaRPr sz="1800">
              <a:solidFill>
                <a:schemeClr val="dk1"/>
              </a:solidFill>
              <a:latin typeface="Times New Roman"/>
              <a:ea typeface="Times New Roman"/>
              <a:cs typeface="Times New Roman"/>
              <a:sym typeface="Times New Roman"/>
            </a:endParaRPr>
          </a:p>
          <a:p>
            <a:pPr marL="914400" lvl="1" indent="-342900" rtl="0">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humidity </a:t>
            </a:r>
            <a:endParaRPr sz="18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p:nvPr/>
        </p:nvSpPr>
        <p:spPr>
          <a:xfrm>
            <a:off x="1685875" y="293925"/>
            <a:ext cx="5820600" cy="679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Times New Roman"/>
                <a:ea typeface="Times New Roman"/>
                <a:cs typeface="Times New Roman"/>
                <a:sym typeface="Times New Roman"/>
              </a:rPr>
              <a:t>GOALS</a:t>
            </a:r>
            <a:endParaRPr sz="3600" b="1">
              <a:latin typeface="Times New Roman"/>
              <a:ea typeface="Times New Roman"/>
              <a:cs typeface="Times New Roman"/>
              <a:sym typeface="Times New Roman"/>
            </a:endParaRPr>
          </a:p>
        </p:txBody>
      </p:sp>
      <p:sp>
        <p:nvSpPr>
          <p:cNvPr id="146" name="Shape 146"/>
          <p:cNvSpPr txBox="1"/>
          <p:nvPr/>
        </p:nvSpPr>
        <p:spPr>
          <a:xfrm>
            <a:off x="811825" y="1866375"/>
            <a:ext cx="7873500" cy="28818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Having good and meaningful data</a:t>
            </a:r>
            <a:endParaRPr sz="1800">
              <a:latin typeface="Times New Roman"/>
              <a:ea typeface="Times New Roman"/>
              <a:cs typeface="Times New Roman"/>
              <a:sym typeface="Times New Roman"/>
            </a:endParaRPr>
          </a:p>
          <a:p>
            <a:pPr marL="0" lvl="0" indent="0" rtl="0">
              <a:spcBef>
                <a:spcPts val="0"/>
              </a:spcBef>
              <a:spcAft>
                <a:spcPts val="0"/>
              </a:spcAft>
              <a:buNone/>
            </a:pPr>
            <a:endParaRPr sz="1800">
              <a:latin typeface="Times New Roman"/>
              <a:ea typeface="Times New Roman"/>
              <a:cs typeface="Times New Roman"/>
              <a:sym typeface="Times New Roman"/>
            </a:endParaRPr>
          </a:p>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Get accurate annotations</a:t>
            </a:r>
            <a:endParaRPr sz="1800">
              <a:latin typeface="Times New Roman"/>
              <a:ea typeface="Times New Roman"/>
              <a:cs typeface="Times New Roman"/>
              <a:sym typeface="Times New Roman"/>
            </a:endParaRPr>
          </a:p>
          <a:p>
            <a:pPr marL="0" lvl="0" indent="0" rtl="0">
              <a:spcBef>
                <a:spcPts val="0"/>
              </a:spcBef>
              <a:spcAft>
                <a:spcPts val="0"/>
              </a:spcAft>
              <a:buNone/>
            </a:pPr>
            <a:endParaRPr sz="1800">
              <a:latin typeface="Times New Roman"/>
              <a:ea typeface="Times New Roman"/>
              <a:cs typeface="Times New Roman"/>
              <a:sym typeface="Times New Roman"/>
            </a:endParaRPr>
          </a:p>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Removal of redundancies :- Eliminate irrelevant or redundant features</a:t>
            </a:r>
            <a:endParaRPr sz="1800">
              <a:latin typeface="Times New Roman"/>
              <a:ea typeface="Times New Roman"/>
              <a:cs typeface="Times New Roman"/>
              <a:sym typeface="Times New Roman"/>
            </a:endParaRPr>
          </a:p>
          <a:p>
            <a:pPr marL="0" lvl="0" indent="0" rtl="0">
              <a:spcBef>
                <a:spcPts val="0"/>
              </a:spcBef>
              <a:spcAft>
                <a:spcPts val="0"/>
              </a:spcAft>
              <a:buNone/>
            </a:pPr>
            <a:endParaRPr sz="1800">
              <a:latin typeface="Times New Roman"/>
              <a:ea typeface="Times New Roman"/>
              <a:cs typeface="Times New Roman"/>
              <a:sym typeface="Times New Roman"/>
            </a:endParaRPr>
          </a:p>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Dimensionality reduction :- Simpler, faster, more interpretable models</a:t>
            </a:r>
            <a:endParaRPr sz="1800">
              <a:latin typeface="Times New Roman"/>
              <a:ea typeface="Times New Roman"/>
              <a:cs typeface="Times New Roman"/>
              <a:sym typeface="Times New Roman"/>
            </a:endParaRPr>
          </a:p>
          <a:p>
            <a:pPr marL="0" lvl="0" indent="0" rtl="0">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p:nvPr/>
        </p:nvSpPr>
        <p:spPr>
          <a:xfrm>
            <a:off x="1206025" y="282800"/>
            <a:ext cx="7332900" cy="855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t>APPLICATION</a:t>
            </a:r>
            <a:endParaRPr sz="3600" b="1"/>
          </a:p>
        </p:txBody>
      </p:sp>
      <p:sp>
        <p:nvSpPr>
          <p:cNvPr id="152" name="Shape 152"/>
          <p:cNvSpPr txBox="1"/>
          <p:nvPr/>
        </p:nvSpPr>
        <p:spPr>
          <a:xfrm>
            <a:off x="1296925" y="2868150"/>
            <a:ext cx="7332900" cy="855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latin typeface="Times New Roman"/>
              <a:ea typeface="Times New Roman"/>
              <a:cs typeface="Times New Roman"/>
              <a:sym typeface="Times New Roman"/>
            </a:endParaRPr>
          </a:p>
        </p:txBody>
      </p:sp>
      <p:sp>
        <p:nvSpPr>
          <p:cNvPr id="153" name="Shape 153"/>
          <p:cNvSpPr txBox="1"/>
          <p:nvPr/>
        </p:nvSpPr>
        <p:spPr>
          <a:xfrm>
            <a:off x="407675" y="2480825"/>
            <a:ext cx="7332900" cy="27870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Font typeface="Times New Roman"/>
              <a:buChar char="●"/>
            </a:pPr>
            <a:r>
              <a:rPr lang="en" sz="1800">
                <a:latin typeface="Times New Roman"/>
                <a:ea typeface="Times New Roman"/>
                <a:cs typeface="Times New Roman"/>
                <a:sym typeface="Times New Roman"/>
              </a:rPr>
              <a:t>Predicting of unforeseen scenarios.</a:t>
            </a:r>
            <a:endParaRPr sz="18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a:solidFill>
                <a:srgbClr val="444444"/>
              </a:solidFill>
              <a:latin typeface="Times New Roman"/>
              <a:ea typeface="Times New Roman"/>
              <a:cs typeface="Times New Roman"/>
              <a:sym typeface="Times New Roman"/>
            </a:endParaRPr>
          </a:p>
          <a:p>
            <a:pPr marL="0" lvl="0" indent="0" rtl="0">
              <a:spcBef>
                <a:spcPts val="110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1277</Words>
  <Application>Microsoft Office PowerPoint</Application>
  <PresentationFormat>On-screen Show (16:9)</PresentationFormat>
  <Paragraphs>253</Paragraphs>
  <Slides>26</Slides>
  <Notes>26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Times New Roman</vt:lpstr>
      <vt:lpstr>Office Theme</vt:lpstr>
      <vt:lpstr>Custom</vt:lpstr>
      <vt:lpstr>PowerPoint Presentation</vt:lpstr>
      <vt:lpstr>PowerPoint Presentation</vt:lpstr>
      <vt:lpstr>PowerPoint Presentation</vt:lpstr>
      <vt:lpstr>INTRODUCTION</vt:lpstr>
      <vt:lpstr>SCOPE</vt:lpstr>
      <vt:lpstr> To Improve the  Accuracy Precision  and profitability of decision-making.  To help the user to determine whether or not to play the game on a given day based on the current temperature and humidity. </vt:lpstr>
      <vt:lpstr>             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Jitendra Shah</cp:lastModifiedBy>
  <cp:revision>3</cp:revision>
  <dcterms:modified xsi:type="dcterms:W3CDTF">2018-08-14T08:10:04Z</dcterms:modified>
</cp:coreProperties>
</file>