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22"/>
  </p:normalViewPr>
  <p:slideViewPr>
    <p:cSldViewPr snapToGrid="0" snapToObjects="1">
      <p:cViewPr varScale="1">
        <p:scale>
          <a:sx n="76" d="100"/>
          <a:sy n="76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C22A-40B3-6543-A979-F10EF48A8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Service mesh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4C05-E7EE-B640-9E72-D4FC875F0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/>
              <a:t>Jitendra Singh Bhadouriya</a:t>
            </a:r>
          </a:p>
        </p:txBody>
      </p:sp>
    </p:spTree>
    <p:extLst>
      <p:ext uri="{BB962C8B-B14F-4D97-AF65-F5344CB8AC3E}">
        <p14:creationId xmlns:p14="http://schemas.microsoft.com/office/powerpoint/2010/main" val="40886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discovery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AA120-1553-E149-93C4-5403DE969C92}"/>
              </a:ext>
            </a:extLst>
          </p:cNvPr>
          <p:cNvSpPr/>
          <p:nvPr/>
        </p:nvSpPr>
        <p:spPr>
          <a:xfrm>
            <a:off x="1642533" y="2827860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6900E7-415E-144D-8F2E-6BA457A522EA}"/>
              </a:ext>
            </a:extLst>
          </p:cNvPr>
          <p:cNvSpPr/>
          <p:nvPr/>
        </p:nvSpPr>
        <p:spPr>
          <a:xfrm>
            <a:off x="2912533" y="4690526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3BC36538-74C6-1344-BB7E-C55C4ACB084B}"/>
              </a:ext>
            </a:extLst>
          </p:cNvPr>
          <p:cNvSpPr/>
          <p:nvPr/>
        </p:nvSpPr>
        <p:spPr>
          <a:xfrm>
            <a:off x="3505203" y="1563120"/>
            <a:ext cx="1439330" cy="112928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01D79-99AC-DA4B-8E08-9DAAB7527783}"/>
              </a:ext>
            </a:extLst>
          </p:cNvPr>
          <p:cNvSpPr/>
          <p:nvPr/>
        </p:nvSpPr>
        <p:spPr>
          <a:xfrm>
            <a:off x="8246527" y="2777062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FE0594-428D-B143-9588-E3647C86399A}"/>
              </a:ext>
            </a:extLst>
          </p:cNvPr>
          <p:cNvSpPr/>
          <p:nvPr/>
        </p:nvSpPr>
        <p:spPr>
          <a:xfrm>
            <a:off x="8365064" y="4639728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3ED01231-E97B-B54D-9C58-9E3DA9CFBA9A}"/>
              </a:ext>
            </a:extLst>
          </p:cNvPr>
          <p:cNvSpPr/>
          <p:nvPr/>
        </p:nvSpPr>
        <p:spPr>
          <a:xfrm>
            <a:off x="7382930" y="1407504"/>
            <a:ext cx="1439330" cy="1129280"/>
          </a:xfrm>
          <a:prstGeom prst="wedgeEllipseCallout">
            <a:avLst>
              <a:gd name="adj1" fmla="val 12108"/>
              <a:gd name="adj2" fmla="val 86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IP?</a:t>
            </a:r>
          </a:p>
        </p:txBody>
      </p:sp>
    </p:spTree>
    <p:extLst>
      <p:ext uri="{BB962C8B-B14F-4D97-AF65-F5344CB8AC3E}">
        <p14:creationId xmlns:p14="http://schemas.microsoft.com/office/powerpoint/2010/main" val="622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discovery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AA120-1553-E149-93C4-5403DE969C92}"/>
              </a:ext>
            </a:extLst>
          </p:cNvPr>
          <p:cNvSpPr/>
          <p:nvPr/>
        </p:nvSpPr>
        <p:spPr>
          <a:xfrm>
            <a:off x="1693332" y="3979323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01D79-99AC-DA4B-8E08-9DAAB7527783}"/>
              </a:ext>
            </a:extLst>
          </p:cNvPr>
          <p:cNvSpPr/>
          <p:nvPr/>
        </p:nvSpPr>
        <p:spPr>
          <a:xfrm>
            <a:off x="8314259" y="3979323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9EDC54-0D52-9B40-8406-6A991082E4AD}"/>
              </a:ext>
            </a:extLst>
          </p:cNvPr>
          <p:cNvSpPr/>
          <p:nvPr/>
        </p:nvSpPr>
        <p:spPr>
          <a:xfrm>
            <a:off x="4917545" y="1856822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D51D5-48B7-4F41-AAD1-BDF0192695E2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2870199" y="2686556"/>
            <a:ext cx="3224213" cy="129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C333D-1227-6940-9416-0C41D9A010B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4047066" y="4394190"/>
            <a:ext cx="42671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D1A357-0D37-D449-8323-04F780825BFA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094412" y="2686556"/>
            <a:ext cx="3396714" cy="129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9D3D43-5C9C-6143-A02F-E3B2D5F173DF}"/>
              </a:ext>
            </a:extLst>
          </p:cNvPr>
          <p:cNvSpPr txBox="1"/>
          <p:nvPr/>
        </p:nvSpPr>
        <p:spPr>
          <a:xfrm rot="1242594">
            <a:off x="7552260" y="2862282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lookup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3166E-2E4B-3148-8C67-C3627A6810C0}"/>
              </a:ext>
            </a:extLst>
          </p:cNvPr>
          <p:cNvSpPr txBox="1"/>
          <p:nvPr/>
        </p:nvSpPr>
        <p:spPr>
          <a:xfrm rot="20613419">
            <a:off x="3094520" y="2894669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B0B87-C6E1-F84F-9C6E-754DEE2C816F}"/>
              </a:ext>
            </a:extLst>
          </p:cNvPr>
          <p:cNvSpPr txBox="1"/>
          <p:nvPr/>
        </p:nvSpPr>
        <p:spPr>
          <a:xfrm>
            <a:off x="5520258" y="4538678"/>
            <a:ext cx="15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connect</a:t>
            </a:r>
          </a:p>
        </p:txBody>
      </p:sp>
    </p:spTree>
    <p:extLst>
      <p:ext uri="{BB962C8B-B14F-4D97-AF65-F5344CB8AC3E}">
        <p14:creationId xmlns:p14="http://schemas.microsoft.com/office/powerpoint/2010/main" val="32159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9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10000720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discovery: Spring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AA120-1553-E149-93C4-5403DE969C92}"/>
              </a:ext>
            </a:extLst>
          </p:cNvPr>
          <p:cNvSpPr/>
          <p:nvPr/>
        </p:nvSpPr>
        <p:spPr>
          <a:xfrm>
            <a:off x="1693332" y="3979323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(Eureka Client)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01D79-99AC-DA4B-8E08-9DAAB7527783}"/>
              </a:ext>
            </a:extLst>
          </p:cNvPr>
          <p:cNvSpPr/>
          <p:nvPr/>
        </p:nvSpPr>
        <p:spPr>
          <a:xfrm>
            <a:off x="8314259" y="3979323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  <a:p>
            <a:pPr algn="ctr"/>
            <a:r>
              <a:rPr lang="en-US" dirty="0"/>
              <a:t>(Eureka Client)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9EDC54-0D52-9B40-8406-6A991082E4AD}"/>
              </a:ext>
            </a:extLst>
          </p:cNvPr>
          <p:cNvSpPr/>
          <p:nvPr/>
        </p:nvSpPr>
        <p:spPr>
          <a:xfrm>
            <a:off x="4917545" y="1856822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 Server)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D51D5-48B7-4F41-AAD1-BDF0192695E2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2870199" y="2686556"/>
            <a:ext cx="3224213" cy="129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C333D-1227-6940-9416-0C41D9A010B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4047066" y="4394190"/>
            <a:ext cx="42671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D1A357-0D37-D449-8323-04F780825BFA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094412" y="2686556"/>
            <a:ext cx="3396714" cy="129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9D3D43-5C9C-6143-A02F-E3B2D5F173DF}"/>
              </a:ext>
            </a:extLst>
          </p:cNvPr>
          <p:cNvSpPr txBox="1"/>
          <p:nvPr/>
        </p:nvSpPr>
        <p:spPr>
          <a:xfrm rot="1242594">
            <a:off x="7552260" y="2862282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lookup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3166E-2E4B-3148-8C67-C3627A6810C0}"/>
              </a:ext>
            </a:extLst>
          </p:cNvPr>
          <p:cNvSpPr txBox="1"/>
          <p:nvPr/>
        </p:nvSpPr>
        <p:spPr>
          <a:xfrm rot="20613419">
            <a:off x="3094520" y="2894669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B0B87-C6E1-F84F-9C6E-754DEE2C816F}"/>
              </a:ext>
            </a:extLst>
          </p:cNvPr>
          <p:cNvSpPr txBox="1"/>
          <p:nvPr/>
        </p:nvSpPr>
        <p:spPr>
          <a:xfrm>
            <a:off x="5520258" y="4538678"/>
            <a:ext cx="15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connect</a:t>
            </a:r>
          </a:p>
        </p:txBody>
      </p:sp>
    </p:spTree>
    <p:extLst>
      <p:ext uri="{BB962C8B-B14F-4D97-AF65-F5344CB8AC3E}">
        <p14:creationId xmlns:p14="http://schemas.microsoft.com/office/powerpoint/2010/main" val="384183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10000720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discovery: Spring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AA120-1553-E149-93C4-5403DE969C92}"/>
              </a:ext>
            </a:extLst>
          </p:cNvPr>
          <p:cNvSpPr/>
          <p:nvPr/>
        </p:nvSpPr>
        <p:spPr>
          <a:xfrm>
            <a:off x="1693332" y="3979323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(Eureka Client)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01D79-99AC-DA4B-8E08-9DAAB7527783}"/>
              </a:ext>
            </a:extLst>
          </p:cNvPr>
          <p:cNvSpPr/>
          <p:nvPr/>
        </p:nvSpPr>
        <p:spPr>
          <a:xfrm>
            <a:off x="8314259" y="3979323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  <a:p>
            <a:pPr algn="ctr"/>
            <a:r>
              <a:rPr lang="en-US" dirty="0"/>
              <a:t>(Eureka Client)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9EDC54-0D52-9B40-8406-6A991082E4AD}"/>
              </a:ext>
            </a:extLst>
          </p:cNvPr>
          <p:cNvSpPr/>
          <p:nvPr/>
        </p:nvSpPr>
        <p:spPr>
          <a:xfrm>
            <a:off x="4917545" y="1856822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 Server)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D51D5-48B7-4F41-AAD1-BDF0192695E2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2870199" y="2686556"/>
            <a:ext cx="3224213" cy="129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C333D-1227-6940-9416-0C41D9A010B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4047066" y="4394190"/>
            <a:ext cx="42671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D1A357-0D37-D449-8323-04F780825BFA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094412" y="2686556"/>
            <a:ext cx="3396714" cy="129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9D3D43-5C9C-6143-A02F-E3B2D5F173DF}"/>
              </a:ext>
            </a:extLst>
          </p:cNvPr>
          <p:cNvSpPr txBox="1"/>
          <p:nvPr/>
        </p:nvSpPr>
        <p:spPr>
          <a:xfrm rot="1242594">
            <a:off x="7552260" y="2862282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lookup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3166E-2E4B-3148-8C67-C3627A6810C0}"/>
              </a:ext>
            </a:extLst>
          </p:cNvPr>
          <p:cNvSpPr txBox="1"/>
          <p:nvPr/>
        </p:nvSpPr>
        <p:spPr>
          <a:xfrm rot="20613419">
            <a:off x="3094520" y="2894669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B0B87-C6E1-F84F-9C6E-754DEE2C816F}"/>
              </a:ext>
            </a:extLst>
          </p:cNvPr>
          <p:cNvSpPr txBox="1"/>
          <p:nvPr/>
        </p:nvSpPr>
        <p:spPr>
          <a:xfrm>
            <a:off x="5520258" y="4538678"/>
            <a:ext cx="15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899E5-72DF-254E-BFF5-40BD79F5404D}"/>
              </a:ext>
            </a:extLst>
          </p:cNvPr>
          <p:cNvSpPr txBox="1"/>
          <p:nvPr/>
        </p:nvSpPr>
        <p:spPr>
          <a:xfrm>
            <a:off x="4506931" y="1286934"/>
            <a:ext cx="363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manage across all the AZs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102B1-DE27-2443-8818-9065F80F6BFE}"/>
              </a:ext>
            </a:extLst>
          </p:cNvPr>
          <p:cNvSpPr txBox="1"/>
          <p:nvPr/>
        </p:nvSpPr>
        <p:spPr>
          <a:xfrm>
            <a:off x="7681893" y="1895738"/>
            <a:ext cx="363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manage across all the AZs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F4775-CACA-CD47-A0FD-7EB652BE57DF}"/>
              </a:ext>
            </a:extLst>
          </p:cNvPr>
          <p:cNvSpPr txBox="1"/>
          <p:nvPr/>
        </p:nvSpPr>
        <p:spPr>
          <a:xfrm>
            <a:off x="1463702" y="2077688"/>
            <a:ext cx="363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health-checks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03C68-DD49-5744-A1EB-432D02A08744}"/>
              </a:ext>
            </a:extLst>
          </p:cNvPr>
          <p:cNvSpPr txBox="1"/>
          <p:nvPr/>
        </p:nvSpPr>
        <p:spPr>
          <a:xfrm>
            <a:off x="1497570" y="5326610"/>
            <a:ext cx="363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add libraries to all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774B7-396D-0C41-8041-A745DCE65DCD}"/>
              </a:ext>
            </a:extLst>
          </p:cNvPr>
          <p:cNvSpPr txBox="1"/>
          <p:nvPr/>
        </p:nvSpPr>
        <p:spPr>
          <a:xfrm>
            <a:off x="7961329" y="5191333"/>
            <a:ext cx="363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to write code for this</a:t>
            </a:r>
          </a:p>
        </p:txBody>
      </p:sp>
    </p:spTree>
    <p:extLst>
      <p:ext uri="{BB962C8B-B14F-4D97-AF65-F5344CB8AC3E}">
        <p14:creationId xmlns:p14="http://schemas.microsoft.com/office/powerpoint/2010/main" val="839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9" grpId="0"/>
      <p:bldP spid="21" grpId="0"/>
      <p:bldP spid="22" grpId="0"/>
      <p:bldP spid="3" grpId="0"/>
      <p:bldP spid="14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1">
            <a:extLst>
              <a:ext uri="{FF2B5EF4-FFF2-40B4-BE49-F238E27FC236}">
                <a16:creationId xmlns:a16="http://schemas.microsoft.com/office/drawing/2014/main" id="{1E9E4229-94C6-DF43-8E56-3847FD2ED71E}"/>
              </a:ext>
            </a:extLst>
          </p:cNvPr>
          <p:cNvSpPr/>
          <p:nvPr/>
        </p:nvSpPr>
        <p:spPr>
          <a:xfrm>
            <a:off x="1236133" y="4588915"/>
            <a:ext cx="2353734" cy="829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01D79-99AC-DA4B-8E08-9DAAB7527783}"/>
              </a:ext>
            </a:extLst>
          </p:cNvPr>
          <p:cNvSpPr/>
          <p:nvPr/>
        </p:nvSpPr>
        <p:spPr>
          <a:xfrm>
            <a:off x="8314259" y="3979322"/>
            <a:ext cx="2353734" cy="16261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  <a:p>
            <a:pPr algn="ctr"/>
            <a:r>
              <a:rPr lang="en-US" dirty="0"/>
              <a:t>(Eureka Client)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9EDC54-0D52-9B40-8406-6A991082E4AD}"/>
              </a:ext>
            </a:extLst>
          </p:cNvPr>
          <p:cNvSpPr/>
          <p:nvPr/>
        </p:nvSpPr>
        <p:spPr>
          <a:xfrm>
            <a:off x="4917545" y="1856822"/>
            <a:ext cx="2353734" cy="829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 Server)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D51D5-48B7-4F41-AAD1-BDF0192695E2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2870199" y="2686556"/>
            <a:ext cx="3224213" cy="17160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C333D-1227-6940-9416-0C41D9A010BC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047066" y="4792399"/>
            <a:ext cx="4267193" cy="25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D1A357-0D37-D449-8323-04F780825BFA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094412" y="2686556"/>
            <a:ext cx="3396714" cy="12927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9D3D43-5C9C-6143-A02F-E3B2D5F173DF}"/>
              </a:ext>
            </a:extLst>
          </p:cNvPr>
          <p:cNvSpPr txBox="1"/>
          <p:nvPr/>
        </p:nvSpPr>
        <p:spPr>
          <a:xfrm rot="1242594">
            <a:off x="7552260" y="2879215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lookup</a:t>
            </a:r>
          </a:p>
        </p:txBody>
      </p:sp>
      <p:sp useBgFill="1">
        <p:nvSpPr>
          <p:cNvPr id="14" name="Rounded Rectangle 13">
            <a:extLst>
              <a:ext uri="{FF2B5EF4-FFF2-40B4-BE49-F238E27FC236}">
                <a16:creationId xmlns:a16="http://schemas.microsoft.com/office/drawing/2014/main" id="{5B087FCA-7809-DB46-B6AD-7A1B02064131}"/>
              </a:ext>
            </a:extLst>
          </p:cNvPr>
          <p:cNvSpPr/>
          <p:nvPr/>
        </p:nvSpPr>
        <p:spPr>
          <a:xfrm>
            <a:off x="829729" y="4893712"/>
            <a:ext cx="2353734" cy="829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3166E-2E4B-3148-8C67-C3627A6810C0}"/>
              </a:ext>
            </a:extLst>
          </p:cNvPr>
          <p:cNvSpPr txBox="1"/>
          <p:nvPr/>
        </p:nvSpPr>
        <p:spPr>
          <a:xfrm rot="19781890">
            <a:off x="3094520" y="3216399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B0B87-C6E1-F84F-9C6E-754DEE2C816F}"/>
              </a:ext>
            </a:extLst>
          </p:cNvPr>
          <p:cNvSpPr txBox="1"/>
          <p:nvPr/>
        </p:nvSpPr>
        <p:spPr>
          <a:xfrm>
            <a:off x="5520258" y="4826544"/>
            <a:ext cx="15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connect</a:t>
            </a:r>
          </a:p>
        </p:txBody>
      </p:sp>
      <p:sp useBgFill="1">
        <p:nvSpPr>
          <p:cNvPr id="4" name="Rounded Rectangle 3">
            <a:extLst>
              <a:ext uri="{FF2B5EF4-FFF2-40B4-BE49-F238E27FC236}">
                <a16:creationId xmlns:a16="http://schemas.microsoft.com/office/drawing/2014/main" id="{55EAA120-1553-E149-93C4-5403DE969C92}"/>
              </a:ext>
            </a:extLst>
          </p:cNvPr>
          <p:cNvSpPr/>
          <p:nvPr/>
        </p:nvSpPr>
        <p:spPr>
          <a:xfrm>
            <a:off x="1693332" y="4402649"/>
            <a:ext cx="2353734" cy="829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(Eureka Client)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10000720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discovery: Spring Cloud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BAC41-55C0-494C-A235-F70AE3D42411}"/>
              </a:ext>
            </a:extLst>
          </p:cNvPr>
          <p:cNvSpPr txBox="1"/>
          <p:nvPr/>
        </p:nvSpPr>
        <p:spPr>
          <a:xfrm>
            <a:off x="4422267" y="5690141"/>
            <a:ext cx="395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balancing between copies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8D0085-FD9A-134C-93C2-0538C6EA2F63}"/>
              </a:ext>
            </a:extLst>
          </p:cNvPr>
          <p:cNvSpPr/>
          <p:nvPr/>
        </p:nvSpPr>
        <p:spPr>
          <a:xfrm>
            <a:off x="8669865" y="5147717"/>
            <a:ext cx="1253066" cy="2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ribbon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9BFF1-81D0-5549-9AC9-94C3A737978D}"/>
              </a:ext>
            </a:extLst>
          </p:cNvPr>
          <p:cNvSpPr txBox="1"/>
          <p:nvPr/>
        </p:nvSpPr>
        <p:spPr>
          <a:xfrm>
            <a:off x="8026391" y="1812413"/>
            <a:ext cx="201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1: Down</a:t>
            </a:r>
          </a:p>
          <a:p>
            <a:r>
              <a:rPr lang="en-US" dirty="0"/>
              <a:t>Copy 2: Up</a:t>
            </a:r>
          </a:p>
          <a:p>
            <a:r>
              <a:rPr lang="en-US" dirty="0"/>
              <a:t>Copy 3: Up</a:t>
            </a:r>
          </a:p>
        </p:txBody>
      </p:sp>
    </p:spTree>
    <p:extLst>
      <p:ext uri="{BB962C8B-B14F-4D97-AF65-F5344CB8AC3E}">
        <p14:creationId xmlns:p14="http://schemas.microsoft.com/office/powerpoint/2010/main" val="26467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9" grpId="0"/>
      <p:bldP spid="14" grpId="0" animBg="1"/>
      <p:bldP spid="21" grpId="0"/>
      <p:bldP spid="22" grpId="0"/>
      <p:bldP spid="4" grpId="0" animBg="1"/>
      <p:bldP spid="24" grpId="0"/>
      <p:bldP spid="25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69"/>
            <a:ext cx="10000720" cy="1538410"/>
          </a:xfrm>
        </p:spPr>
        <p:txBody>
          <a:bodyPr>
            <a:normAutofit/>
          </a:bodyPr>
          <a:lstStyle/>
          <a:p>
            <a:r>
              <a:rPr lang="en-US" sz="4400" b="1" i="1"/>
              <a:t>Canary/ rolling deploys</a:t>
            </a:r>
            <a:endParaRPr lang="en-US" sz="4400" b="1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66060B-D0AD-1C42-B641-F8741AB767A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679989" y="1498400"/>
            <a:ext cx="3396730" cy="67400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634069-2DC1-384C-9F87-7B269564DB1C}"/>
              </a:ext>
            </a:extLst>
          </p:cNvPr>
          <p:cNvCxnSpPr>
            <a:cxnSpLocks/>
          </p:cNvCxnSpPr>
          <p:nvPr/>
        </p:nvCxnSpPr>
        <p:spPr>
          <a:xfrm>
            <a:off x="5696916" y="2225236"/>
            <a:ext cx="3532203" cy="98346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094026-C9A7-8F42-82B9-CA6C1DD072A2}"/>
              </a:ext>
            </a:extLst>
          </p:cNvPr>
          <p:cNvCxnSpPr>
            <a:cxnSpLocks/>
          </p:cNvCxnSpPr>
          <p:nvPr/>
        </p:nvCxnSpPr>
        <p:spPr>
          <a:xfrm>
            <a:off x="1286933" y="3776140"/>
            <a:ext cx="985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DC683-14D2-3D48-838A-4341C39B3753}"/>
              </a:ext>
            </a:extLst>
          </p:cNvPr>
          <p:cNvSpPr txBox="1"/>
          <p:nvPr/>
        </p:nvSpPr>
        <p:spPr>
          <a:xfrm>
            <a:off x="1463139" y="1514161"/>
            <a:ext cx="200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Rolling Deploys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F73F99D-2EB0-4E4F-8E43-78365FBD2C47}"/>
              </a:ext>
            </a:extLst>
          </p:cNvPr>
          <p:cNvSpPr/>
          <p:nvPr/>
        </p:nvSpPr>
        <p:spPr>
          <a:xfrm>
            <a:off x="3488724" y="4805659"/>
            <a:ext cx="2038865" cy="558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n>
                  <a:solidFill>
                    <a:schemeClr val="tx1"/>
                  </a:solidFill>
                </a:ln>
              </a:rPr>
              <a:t>Traffic Controller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9DB78A-0103-B74E-885D-90023C20AFBC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 flipV="1">
            <a:off x="5527589" y="4306002"/>
            <a:ext cx="3701529" cy="7789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F91460-2195-0B47-AEB4-9F29B2B6CD3B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5527589" y="5084935"/>
            <a:ext cx="3668115" cy="93338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F17B14-3A65-9B41-A2B0-3105997435E8}"/>
              </a:ext>
            </a:extLst>
          </p:cNvPr>
          <p:cNvSpPr txBox="1"/>
          <p:nvPr/>
        </p:nvSpPr>
        <p:spPr>
          <a:xfrm>
            <a:off x="1293812" y="4409752"/>
            <a:ext cx="200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Canary Deploys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617616D-2B77-3149-81FE-93E320AE8DC5}"/>
              </a:ext>
            </a:extLst>
          </p:cNvPr>
          <p:cNvSpPr/>
          <p:nvPr/>
        </p:nvSpPr>
        <p:spPr>
          <a:xfrm>
            <a:off x="3641124" y="1893128"/>
            <a:ext cx="2038865" cy="558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n>
                  <a:solidFill>
                    <a:schemeClr val="tx1"/>
                  </a:solidFill>
                </a:ln>
              </a:rPr>
              <a:t>Traffic Controller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4FAD606-34A3-914F-BC34-F3F76A6A8581}"/>
              </a:ext>
            </a:extLst>
          </p:cNvPr>
          <p:cNvSpPr/>
          <p:nvPr/>
        </p:nvSpPr>
        <p:spPr>
          <a:xfrm>
            <a:off x="9229119" y="1073772"/>
            <a:ext cx="2038865" cy="558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V1.0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C52A987-4B86-5B4E-ABF9-4592D2DD8663}"/>
              </a:ext>
            </a:extLst>
          </p:cNvPr>
          <p:cNvSpPr/>
          <p:nvPr/>
        </p:nvSpPr>
        <p:spPr>
          <a:xfrm>
            <a:off x="9229119" y="2875262"/>
            <a:ext cx="2038865" cy="558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DB1209C-D153-F24A-8773-416566E34C38}"/>
              </a:ext>
            </a:extLst>
          </p:cNvPr>
          <p:cNvSpPr/>
          <p:nvPr/>
        </p:nvSpPr>
        <p:spPr>
          <a:xfrm>
            <a:off x="9229118" y="4026726"/>
            <a:ext cx="2038865" cy="558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V1.0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7357C1-E418-5A41-AFA5-709F51B28802}"/>
              </a:ext>
            </a:extLst>
          </p:cNvPr>
          <p:cNvSpPr/>
          <p:nvPr/>
        </p:nvSpPr>
        <p:spPr>
          <a:xfrm>
            <a:off x="9195704" y="5739048"/>
            <a:ext cx="2038865" cy="558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V1.1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F01D05-C8CA-8145-B9A2-5B88CA005035}"/>
              </a:ext>
            </a:extLst>
          </p:cNvPr>
          <p:cNvSpPr txBox="1"/>
          <p:nvPr/>
        </p:nvSpPr>
        <p:spPr>
          <a:xfrm>
            <a:off x="10566400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2B2DC3-E228-5C43-AFE0-6EB5707B3983}"/>
              </a:ext>
            </a:extLst>
          </p:cNvPr>
          <p:cNvSpPr txBox="1"/>
          <p:nvPr/>
        </p:nvSpPr>
        <p:spPr>
          <a:xfrm>
            <a:off x="10651067" y="6112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3D1587-E082-4C4A-ADE3-9ABAA74C93B3}"/>
              </a:ext>
            </a:extLst>
          </p:cNvPr>
          <p:cNvSpPr txBox="1"/>
          <p:nvPr/>
        </p:nvSpPr>
        <p:spPr>
          <a:xfrm>
            <a:off x="6654800" y="12175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Switch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48529D-9DA4-BB4A-815B-E4A0AE7C1390}"/>
              </a:ext>
            </a:extLst>
          </p:cNvPr>
          <p:cNvSpPr txBox="1"/>
          <p:nvPr/>
        </p:nvSpPr>
        <p:spPr>
          <a:xfrm>
            <a:off x="6807200" y="3097179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this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8D1A76-57BA-4344-95DB-99B59261EDC6}"/>
              </a:ext>
            </a:extLst>
          </p:cNvPr>
          <p:cNvSpPr txBox="1"/>
          <p:nvPr/>
        </p:nvSpPr>
        <p:spPr>
          <a:xfrm>
            <a:off x="6959600" y="3926909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6EC728-128A-7945-A236-7F4BD6B15F6C}"/>
              </a:ext>
            </a:extLst>
          </p:cNvPr>
          <p:cNvSpPr txBox="1"/>
          <p:nvPr/>
        </p:nvSpPr>
        <p:spPr>
          <a:xfrm>
            <a:off x="7112000" y="570490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9134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41" grpId="0"/>
      <p:bldP spid="53" grpId="0" animBg="1"/>
      <p:bldP spid="54" grpId="0" animBg="1"/>
      <p:bldP spid="55" grpId="0" animBg="1"/>
      <p:bldP spid="56" grpId="0" animBg="1"/>
      <p:bldP spid="57" grpId="0" animBg="1"/>
      <p:bldP spid="63" grpId="0"/>
      <p:bldP spid="64" grpId="0"/>
      <p:bldP spid="69" grpId="0"/>
      <p:bldP spid="70" grpId="0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Microservices: Other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543520" cy="4460789"/>
          </a:xfrm>
        </p:spPr>
        <p:txBody>
          <a:bodyPr anchor="t">
            <a:normAutofit fontScale="92500" lnSpcReduction="20000"/>
          </a:bodyPr>
          <a:lstStyle/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Distributed Tracing</a:t>
            </a:r>
          </a:p>
          <a:p>
            <a:pPr lvl="1">
              <a:lnSpc>
                <a:spcPct val="200000"/>
              </a:lnSpc>
              <a:buClr>
                <a:prstClr val="white"/>
              </a:buClr>
              <a:buFont typeface="Wingdings" pitchFamily="2" charset="2"/>
              <a:buChar char="Ø"/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trace-id or some unique code</a:t>
            </a:r>
          </a:p>
          <a:p>
            <a:pPr lvl="1">
              <a:lnSpc>
                <a:spcPct val="200000"/>
              </a:lnSpc>
              <a:buClr>
                <a:prstClr val="white"/>
              </a:buClr>
              <a:buFont typeface="Wingdings" pitchFamily="2" charset="2"/>
              <a:buChar char="Ø"/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Log that unique code to trace entire flow across all services</a:t>
            </a:r>
          </a:p>
          <a:p>
            <a:pPr>
              <a:lnSpc>
                <a:spcPct val="200000"/>
              </a:lnSpc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Security</a:t>
            </a:r>
          </a:p>
          <a:p>
            <a:pPr lvl="1">
              <a:lnSpc>
                <a:spcPct val="200000"/>
              </a:lnSpc>
              <a:buClr>
                <a:prstClr val="white"/>
              </a:buClr>
              <a:buFont typeface="Wingdings" pitchFamily="2" charset="2"/>
              <a:buChar char="Ø"/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Mutual </a:t>
            </a:r>
            <a:r>
              <a:rPr lang="en-US" b="1" dirty="0" err="1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tls</a:t>
            </a: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between services for https</a:t>
            </a:r>
          </a:p>
          <a:p>
            <a:pPr lvl="1">
              <a:lnSpc>
                <a:spcPct val="200000"/>
              </a:lnSpc>
              <a:buClr>
                <a:prstClr val="white"/>
              </a:buClr>
              <a:buFont typeface="Wingdings" pitchFamily="2" charset="2"/>
              <a:buChar char="Ø"/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Network policies/ whitelisting</a:t>
            </a:r>
          </a:p>
          <a:p>
            <a:pPr lvl="1">
              <a:lnSpc>
                <a:spcPct val="200000"/>
              </a:lnSpc>
              <a:buClr>
                <a:prstClr val="white"/>
              </a:buClr>
              <a:buFont typeface="Wingdings" pitchFamily="2" charset="2"/>
              <a:buChar char="Ø"/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Transparent patching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endParaRPr lang="en-US" b="1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i="1" dirty="0"/>
              <a:t>Service Mesh</a:t>
            </a:r>
          </a:p>
        </p:txBody>
      </p:sp>
    </p:spTree>
    <p:extLst>
      <p:ext uri="{BB962C8B-B14F-4D97-AF65-F5344CB8AC3E}">
        <p14:creationId xmlns:p14="http://schemas.microsoft.com/office/powerpoint/2010/main" val="8096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i="1" dirty="0"/>
              <a:t>Do not burden my code with all these infrastructure or administrative or communication relates decisions.</a:t>
            </a:r>
          </a:p>
        </p:txBody>
      </p:sp>
    </p:spTree>
    <p:extLst>
      <p:ext uri="{BB962C8B-B14F-4D97-AF65-F5344CB8AC3E}">
        <p14:creationId xmlns:p14="http://schemas.microsoft.com/office/powerpoint/2010/main" val="10211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AD65C35-C965-5B44-ADA1-F82DB42D1B0D}"/>
              </a:ext>
            </a:extLst>
          </p:cNvPr>
          <p:cNvSpPr/>
          <p:nvPr/>
        </p:nvSpPr>
        <p:spPr>
          <a:xfrm>
            <a:off x="1591733" y="4284128"/>
            <a:ext cx="2319867" cy="1083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Sidecar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3" y="24813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Sidecars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B2834-42E5-7F49-9C27-6B87D759CADC}"/>
              </a:ext>
            </a:extLst>
          </p:cNvPr>
          <p:cNvSpPr/>
          <p:nvPr/>
        </p:nvSpPr>
        <p:spPr>
          <a:xfrm>
            <a:off x="1089023" y="1811867"/>
            <a:ext cx="3516844" cy="394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0BE388-C1F6-244C-A2D4-D2E3612C44A8}"/>
              </a:ext>
            </a:extLst>
          </p:cNvPr>
          <p:cNvSpPr/>
          <p:nvPr/>
        </p:nvSpPr>
        <p:spPr>
          <a:xfrm>
            <a:off x="1591733" y="2235200"/>
            <a:ext cx="2319867" cy="108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25DCA2-8D3E-4E44-B8C4-82879D84B2E6}"/>
              </a:ext>
            </a:extLst>
          </p:cNvPr>
          <p:cNvCxnSpPr/>
          <p:nvPr/>
        </p:nvCxnSpPr>
        <p:spPr>
          <a:xfrm>
            <a:off x="2760133" y="3318933"/>
            <a:ext cx="0" cy="9651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A7911-9357-0D4F-A47B-56C3958308EE}"/>
              </a:ext>
            </a:extLst>
          </p:cNvPr>
          <p:cNvSpPr/>
          <p:nvPr/>
        </p:nvSpPr>
        <p:spPr>
          <a:xfrm>
            <a:off x="7478177" y="1811867"/>
            <a:ext cx="3516844" cy="394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3339E-F327-B842-A50A-1589AC4A76E0}"/>
              </a:ext>
            </a:extLst>
          </p:cNvPr>
          <p:cNvSpPr/>
          <p:nvPr/>
        </p:nvSpPr>
        <p:spPr>
          <a:xfrm>
            <a:off x="7980887" y="2235200"/>
            <a:ext cx="2319867" cy="108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B8D07-F45C-A443-A8EF-2349685164DC}"/>
              </a:ext>
            </a:extLst>
          </p:cNvPr>
          <p:cNvCxnSpPr/>
          <p:nvPr/>
        </p:nvCxnSpPr>
        <p:spPr>
          <a:xfrm>
            <a:off x="9149287" y="3318933"/>
            <a:ext cx="0" cy="9651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3FBDE-13AA-2344-88DD-E71ADB24282B}"/>
              </a:ext>
            </a:extLst>
          </p:cNvPr>
          <p:cNvCxnSpPr>
            <a:cxnSpLocks/>
          </p:cNvCxnSpPr>
          <p:nvPr/>
        </p:nvCxnSpPr>
        <p:spPr>
          <a:xfrm>
            <a:off x="3911600" y="4825995"/>
            <a:ext cx="406928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0EA479-6839-6541-A425-607C408A68E5}"/>
              </a:ext>
            </a:extLst>
          </p:cNvPr>
          <p:cNvSpPr txBox="1"/>
          <p:nvPr/>
        </p:nvSpPr>
        <p:spPr>
          <a:xfrm>
            <a:off x="5367867" y="440266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75FBC-FBFF-BC4D-8CE2-E0CA46335A89}"/>
              </a:ext>
            </a:extLst>
          </p:cNvPr>
          <p:cNvSpPr/>
          <p:nvPr/>
        </p:nvSpPr>
        <p:spPr>
          <a:xfrm>
            <a:off x="7989353" y="4265594"/>
            <a:ext cx="2319867" cy="1083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Sidecar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23" grpId="0" animBg="1"/>
      <p:bldP spid="25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US" b="1" dirty="0"/>
              <a:t>What is a service mesh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What is microservice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Why do we need service mesh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What does a service mesh actually do</a:t>
            </a:r>
          </a:p>
          <a:p>
            <a:pPr>
              <a:lnSpc>
                <a:spcPct val="200000"/>
              </a:lnSpc>
            </a:pPr>
            <a:r>
              <a:rPr lang="en-US" b="1" dirty="0"/>
              <a:t>Benefits if a service mesh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Service mesh components and its usages</a:t>
            </a:r>
          </a:p>
        </p:txBody>
      </p:sp>
    </p:spTree>
    <p:extLst>
      <p:ext uri="{BB962C8B-B14F-4D97-AF65-F5344CB8AC3E}">
        <p14:creationId xmlns:p14="http://schemas.microsoft.com/office/powerpoint/2010/main" val="31707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3" y="24813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Control tower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0DB73-6C5B-8A45-8A81-6A2E18164D7E}"/>
              </a:ext>
            </a:extLst>
          </p:cNvPr>
          <p:cNvGrpSpPr/>
          <p:nvPr/>
        </p:nvGrpSpPr>
        <p:grpSpPr>
          <a:xfrm>
            <a:off x="1089023" y="3708400"/>
            <a:ext cx="9905998" cy="2319861"/>
            <a:chOff x="1089023" y="2082796"/>
            <a:chExt cx="9905998" cy="3945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8B2834-42E5-7F49-9C27-6B87D759CADC}"/>
                </a:ext>
              </a:extLst>
            </p:cNvPr>
            <p:cNvSpPr/>
            <p:nvPr/>
          </p:nvSpPr>
          <p:spPr>
            <a:xfrm>
              <a:off x="1089023" y="2082796"/>
              <a:ext cx="3516844" cy="3945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50BE388-C1F6-244C-A2D4-D2E3612C44A8}"/>
                </a:ext>
              </a:extLst>
            </p:cNvPr>
            <p:cNvSpPr/>
            <p:nvPr/>
          </p:nvSpPr>
          <p:spPr>
            <a:xfrm>
              <a:off x="1591733" y="2506129"/>
              <a:ext cx="2319867" cy="10837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25DCA2-8D3E-4E44-B8C4-82879D84B2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3589862"/>
              <a:ext cx="0" cy="96519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DA7911-9357-0D4F-A47B-56C3958308EE}"/>
                </a:ext>
              </a:extLst>
            </p:cNvPr>
            <p:cNvSpPr/>
            <p:nvPr/>
          </p:nvSpPr>
          <p:spPr>
            <a:xfrm>
              <a:off x="7478177" y="2082796"/>
              <a:ext cx="3516844" cy="3945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CF3339E-F327-B842-A50A-1589AC4A76E0}"/>
                </a:ext>
              </a:extLst>
            </p:cNvPr>
            <p:cNvSpPr/>
            <p:nvPr/>
          </p:nvSpPr>
          <p:spPr>
            <a:xfrm>
              <a:off x="7980887" y="2506129"/>
              <a:ext cx="2319867" cy="10837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2B8D07-F45C-A443-A8EF-2349685164DC}"/>
                </a:ext>
              </a:extLst>
            </p:cNvPr>
            <p:cNvCxnSpPr>
              <a:cxnSpLocks/>
            </p:cNvCxnSpPr>
            <p:nvPr/>
          </p:nvCxnSpPr>
          <p:spPr>
            <a:xfrm>
              <a:off x="9149287" y="3589862"/>
              <a:ext cx="0" cy="96519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B3FBDE-13AA-2344-88DD-E71ADB24282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839633" y="5090750"/>
              <a:ext cx="4141254" cy="61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0EA479-6839-6541-A425-607C408A68E5}"/>
                </a:ext>
              </a:extLst>
            </p:cNvPr>
            <p:cNvSpPr txBox="1"/>
            <p:nvPr/>
          </p:nvSpPr>
          <p:spPr>
            <a:xfrm>
              <a:off x="5367867" y="4529603"/>
              <a:ext cx="17780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Connect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F0EB7A-9D40-D04E-93C0-247EEA5A3CC8}"/>
              </a:ext>
            </a:extLst>
          </p:cNvPr>
          <p:cNvCxnSpPr>
            <a:cxnSpLocks/>
          </p:cNvCxnSpPr>
          <p:nvPr/>
        </p:nvCxnSpPr>
        <p:spPr>
          <a:xfrm flipH="1">
            <a:off x="304800" y="3505200"/>
            <a:ext cx="1115906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F317C-9A3C-1542-A849-A5F81746CC84}"/>
              </a:ext>
            </a:extLst>
          </p:cNvPr>
          <p:cNvSpPr/>
          <p:nvPr/>
        </p:nvSpPr>
        <p:spPr>
          <a:xfrm>
            <a:off x="4876800" y="1371600"/>
            <a:ext cx="2269067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Tower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F5E9F5-B929-0A4A-AE8A-51A6DCC0A215}"/>
              </a:ext>
            </a:extLst>
          </p:cNvPr>
          <p:cNvCxnSpPr>
            <a:cxnSpLocks/>
          </p:cNvCxnSpPr>
          <p:nvPr/>
        </p:nvCxnSpPr>
        <p:spPr>
          <a:xfrm flipH="1">
            <a:off x="3826933" y="2010395"/>
            <a:ext cx="2099734" cy="3499452"/>
          </a:xfrm>
          <a:prstGeom prst="straightConnector1">
            <a:avLst/>
          </a:prstGeom>
          <a:ln cap="flat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D6C8F5-6FD9-0241-85E8-9F07406FBE0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11334" y="1981200"/>
            <a:ext cx="1969553" cy="349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ED25E-5BDB-B248-9BF2-140D71A35C4B}"/>
              </a:ext>
            </a:extLst>
          </p:cNvPr>
          <p:cNvSpPr txBox="1"/>
          <p:nvPr/>
        </p:nvSpPr>
        <p:spPr>
          <a:xfrm>
            <a:off x="7980887" y="1981200"/>
            <a:ext cx="26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 such as policies, certs, configs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D4524-C0EA-E949-A1C7-C36604F5F077}"/>
              </a:ext>
            </a:extLst>
          </p:cNvPr>
          <p:cNvSpPr/>
          <p:nvPr/>
        </p:nvSpPr>
        <p:spPr>
          <a:xfrm>
            <a:off x="7993587" y="5187316"/>
            <a:ext cx="2307168" cy="58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Sidecar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FB0688-D3C4-CF41-9AB8-065CAED22BA3}"/>
              </a:ext>
            </a:extLst>
          </p:cNvPr>
          <p:cNvSpPr/>
          <p:nvPr/>
        </p:nvSpPr>
        <p:spPr>
          <a:xfrm>
            <a:off x="1680632" y="5183686"/>
            <a:ext cx="2159001" cy="58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Sidecar</a:t>
            </a:r>
          </a:p>
        </p:txBody>
      </p:sp>
    </p:spTree>
    <p:extLst>
      <p:ext uri="{BB962C8B-B14F-4D97-AF65-F5344CB8AC3E}">
        <p14:creationId xmlns:p14="http://schemas.microsoft.com/office/powerpoint/2010/main" val="27761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24813"/>
            <a:ext cx="10668000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Traffic Management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B2B29A-FFF9-1649-A873-BE69C6A9C96D}"/>
              </a:ext>
            </a:extLst>
          </p:cNvPr>
          <p:cNvGrpSpPr/>
          <p:nvPr/>
        </p:nvGrpSpPr>
        <p:grpSpPr>
          <a:xfrm>
            <a:off x="447410" y="3758518"/>
            <a:ext cx="2173878" cy="2112536"/>
            <a:chOff x="1517589" y="3708400"/>
            <a:chExt cx="2444811" cy="23198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8B2834-42E5-7F49-9C27-6B87D759CADC}"/>
                </a:ext>
              </a:extLst>
            </p:cNvPr>
            <p:cNvSpPr/>
            <p:nvPr/>
          </p:nvSpPr>
          <p:spPr>
            <a:xfrm>
              <a:off x="1517589" y="3708400"/>
              <a:ext cx="2444811" cy="231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50BE388-C1F6-244C-A2D4-D2E3612C44A8}"/>
                </a:ext>
              </a:extLst>
            </p:cNvPr>
            <p:cNvSpPr/>
            <p:nvPr/>
          </p:nvSpPr>
          <p:spPr>
            <a:xfrm>
              <a:off x="1979194" y="3957312"/>
              <a:ext cx="1507948" cy="6372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 (canary)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25DCA2-8D3E-4E44-B8C4-82879D84B2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4594527"/>
              <a:ext cx="0" cy="567517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3FBDE-13AA-2344-88DD-E71ADB24282B}"/>
              </a:ext>
            </a:extLst>
          </p:cNvPr>
          <p:cNvCxnSpPr>
            <a:cxnSpLocks/>
          </p:cNvCxnSpPr>
          <p:nvPr/>
        </p:nvCxnSpPr>
        <p:spPr>
          <a:xfrm flipV="1">
            <a:off x="4604537" y="5344792"/>
            <a:ext cx="4283102" cy="36657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0EA479-6839-6541-A425-607C408A68E5}"/>
              </a:ext>
            </a:extLst>
          </p:cNvPr>
          <p:cNvSpPr txBox="1"/>
          <p:nvPr/>
        </p:nvSpPr>
        <p:spPr>
          <a:xfrm>
            <a:off x="5365124" y="5009059"/>
            <a:ext cx="218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 protocol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F0EB7A-9D40-D04E-93C0-247EEA5A3CC8}"/>
              </a:ext>
            </a:extLst>
          </p:cNvPr>
          <p:cNvCxnSpPr>
            <a:cxnSpLocks/>
          </p:cNvCxnSpPr>
          <p:nvPr/>
        </p:nvCxnSpPr>
        <p:spPr>
          <a:xfrm flipH="1">
            <a:off x="304800" y="3505200"/>
            <a:ext cx="1115906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F317C-9A3C-1542-A849-A5F81746CC84}"/>
              </a:ext>
            </a:extLst>
          </p:cNvPr>
          <p:cNvSpPr/>
          <p:nvPr/>
        </p:nvSpPr>
        <p:spPr>
          <a:xfrm>
            <a:off x="4876800" y="1371600"/>
            <a:ext cx="2269067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Tower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F5E9F5-B929-0A4A-AE8A-51A6DCC0A21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04537" y="1981200"/>
            <a:ext cx="1406797" cy="3400249"/>
          </a:xfrm>
          <a:prstGeom prst="straightConnector1">
            <a:avLst/>
          </a:prstGeom>
          <a:ln cap="flat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D6C8F5-6FD9-0241-85E8-9F07406FBE0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11334" y="1981200"/>
            <a:ext cx="2876305" cy="336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ED25E-5BDB-B248-9BF2-140D71A35C4B}"/>
              </a:ext>
            </a:extLst>
          </p:cNvPr>
          <p:cNvSpPr txBox="1"/>
          <p:nvPr/>
        </p:nvSpPr>
        <p:spPr>
          <a:xfrm>
            <a:off x="7779556" y="2911060"/>
            <a:ext cx="2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User-agents: *</a:t>
            </a:r>
            <a:r>
              <a:rPr lang="en-US" dirty="0" err="1"/>
              <a:t>iphone</a:t>
            </a:r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F7E34-22FB-A647-A1D5-F7AF07553B6D}"/>
              </a:ext>
            </a:extLst>
          </p:cNvPr>
          <p:cNvSpPr txBox="1"/>
          <p:nvPr/>
        </p:nvSpPr>
        <p:spPr>
          <a:xfrm>
            <a:off x="2946227" y="2911060"/>
            <a:ext cx="2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Traffic: 1%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52B89-34E1-3A42-8000-CD09251ACAB0}"/>
              </a:ext>
            </a:extLst>
          </p:cNvPr>
          <p:cNvGrpSpPr/>
          <p:nvPr/>
        </p:nvGrpSpPr>
        <p:grpSpPr>
          <a:xfrm>
            <a:off x="2853249" y="3767583"/>
            <a:ext cx="2173878" cy="2112536"/>
            <a:chOff x="1517589" y="3708400"/>
            <a:chExt cx="2444811" cy="231986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F20CAC-D6EF-8E4E-8B4E-7FA879E8F621}"/>
                </a:ext>
              </a:extLst>
            </p:cNvPr>
            <p:cNvSpPr/>
            <p:nvPr/>
          </p:nvSpPr>
          <p:spPr>
            <a:xfrm>
              <a:off x="1517589" y="3708400"/>
              <a:ext cx="2444811" cy="231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5353DB7-DC89-464A-AC62-3589F4A0B37C}"/>
                </a:ext>
              </a:extLst>
            </p:cNvPr>
            <p:cNvSpPr/>
            <p:nvPr/>
          </p:nvSpPr>
          <p:spPr>
            <a:xfrm>
              <a:off x="1979194" y="3957312"/>
              <a:ext cx="1507948" cy="6372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538E77-77A1-9B40-8969-89672B152C1B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4594527"/>
              <a:ext cx="0" cy="567517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AF3506-878D-DE43-9467-0DBAE915596B}"/>
              </a:ext>
            </a:extLst>
          </p:cNvPr>
          <p:cNvGrpSpPr/>
          <p:nvPr/>
        </p:nvGrpSpPr>
        <p:grpSpPr>
          <a:xfrm>
            <a:off x="8477189" y="3730926"/>
            <a:ext cx="2173878" cy="2112536"/>
            <a:chOff x="1517589" y="3708400"/>
            <a:chExt cx="2444811" cy="231986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0C255E-DD53-5241-B678-272D71145EC6}"/>
                </a:ext>
              </a:extLst>
            </p:cNvPr>
            <p:cNvSpPr/>
            <p:nvPr/>
          </p:nvSpPr>
          <p:spPr>
            <a:xfrm>
              <a:off x="1517589" y="3708400"/>
              <a:ext cx="2444811" cy="231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D7228F-A43E-124A-93A2-340B0850CD60}"/>
                </a:ext>
              </a:extLst>
            </p:cNvPr>
            <p:cNvSpPr/>
            <p:nvPr/>
          </p:nvSpPr>
          <p:spPr>
            <a:xfrm>
              <a:off x="1979194" y="3957312"/>
              <a:ext cx="1507948" cy="6372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7A025C-D519-3C46-B003-6795DAE0D1C9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4594527"/>
              <a:ext cx="0" cy="567517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A4BC0DE-933D-D048-8353-843ACD169286}"/>
              </a:ext>
            </a:extLst>
          </p:cNvPr>
          <p:cNvSpPr/>
          <p:nvPr/>
        </p:nvSpPr>
        <p:spPr>
          <a:xfrm>
            <a:off x="8884897" y="5054658"/>
            <a:ext cx="1336807" cy="58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Sidecar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CB24A5-6DB3-694A-BBE5-56488F1DD202}"/>
              </a:ext>
            </a:extLst>
          </p:cNvPr>
          <p:cNvSpPr/>
          <p:nvPr/>
        </p:nvSpPr>
        <p:spPr>
          <a:xfrm>
            <a:off x="3296059" y="5054659"/>
            <a:ext cx="1336807" cy="55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Sidecar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EAE3B7-34B7-DB4D-B357-93B46D4118B9}"/>
              </a:ext>
            </a:extLst>
          </p:cNvPr>
          <p:cNvSpPr/>
          <p:nvPr/>
        </p:nvSpPr>
        <p:spPr>
          <a:xfrm>
            <a:off x="781843" y="5054658"/>
            <a:ext cx="1336807" cy="58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Sidecar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36DDDC-636F-EE44-8EDF-5D10CA1DD3D7}"/>
              </a:ext>
            </a:extLst>
          </p:cNvPr>
          <p:cNvCxnSpPr>
            <a:cxnSpLocks/>
            <a:stCxn id="16" idx="2"/>
            <a:endCxn id="49" idx="3"/>
          </p:cNvCxnSpPr>
          <p:nvPr/>
        </p:nvCxnSpPr>
        <p:spPr>
          <a:xfrm flipH="1">
            <a:off x="2118650" y="1981200"/>
            <a:ext cx="3892684" cy="3366793"/>
          </a:xfrm>
          <a:prstGeom prst="straightConnector1">
            <a:avLst/>
          </a:prstGeom>
          <a:ln cap="flat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086F4D-B2A1-2946-9DCC-3F1E6B210296}"/>
              </a:ext>
            </a:extLst>
          </p:cNvPr>
          <p:cNvSpPr txBox="1"/>
          <p:nvPr/>
        </p:nvSpPr>
        <p:spPr>
          <a:xfrm>
            <a:off x="4864145" y="2945315"/>
            <a:ext cx="2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99%</a:t>
            </a:r>
          </a:p>
        </p:txBody>
      </p:sp>
    </p:spTree>
    <p:extLst>
      <p:ext uri="{BB962C8B-B14F-4D97-AF65-F5344CB8AC3E}">
        <p14:creationId xmlns:p14="http://schemas.microsoft.com/office/powerpoint/2010/main" val="12973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 animBg="1"/>
      <p:bldP spid="24" grpId="0"/>
      <p:bldP spid="20" grpId="0"/>
      <p:bldP spid="46" grpId="0" animBg="1"/>
      <p:bldP spid="48" grpId="0" animBg="1"/>
      <p:bldP spid="49" grpId="0" animBg="1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24813"/>
            <a:ext cx="10668000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Components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F0EB7A-9D40-D04E-93C0-247EEA5A3CC8}"/>
              </a:ext>
            </a:extLst>
          </p:cNvPr>
          <p:cNvCxnSpPr>
            <a:cxnSpLocks/>
          </p:cNvCxnSpPr>
          <p:nvPr/>
        </p:nvCxnSpPr>
        <p:spPr>
          <a:xfrm flipH="1">
            <a:off x="304800" y="2963335"/>
            <a:ext cx="1115906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F317C-9A3C-1542-A849-A5F81746CC84}"/>
              </a:ext>
            </a:extLst>
          </p:cNvPr>
          <p:cNvSpPr/>
          <p:nvPr/>
        </p:nvSpPr>
        <p:spPr>
          <a:xfrm>
            <a:off x="4876800" y="1371600"/>
            <a:ext cx="2269067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Tower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ED25E-5BDB-B248-9BF2-140D71A35C4B}"/>
              </a:ext>
            </a:extLst>
          </p:cNvPr>
          <p:cNvSpPr txBox="1"/>
          <p:nvPr/>
        </p:nvSpPr>
        <p:spPr>
          <a:xfrm>
            <a:off x="304800" y="1478504"/>
            <a:ext cx="2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5E86EB-A1E8-D145-864C-68E64E07EE11}"/>
              </a:ext>
            </a:extLst>
          </p:cNvPr>
          <p:cNvGrpSpPr/>
          <p:nvPr/>
        </p:nvGrpSpPr>
        <p:grpSpPr>
          <a:xfrm>
            <a:off x="9762049" y="3219331"/>
            <a:ext cx="1701818" cy="1837338"/>
            <a:chOff x="2853249" y="3767583"/>
            <a:chExt cx="2173878" cy="211253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F20CAC-D6EF-8E4E-8B4E-7FA879E8F621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5353DB7-DC89-464A-AC62-3589F4A0B37C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538E77-77A1-9B40-8969-89672B152C1B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B24A5-6DB3-694A-BBE5-56488F1DD202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Sidecar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3F2FC2-BD66-494F-980F-83C9A6FB0234}"/>
              </a:ext>
            </a:extLst>
          </p:cNvPr>
          <p:cNvSpPr txBox="1"/>
          <p:nvPr/>
        </p:nvSpPr>
        <p:spPr>
          <a:xfrm>
            <a:off x="304800" y="3198119"/>
            <a:ext cx="2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Plane/ Sidecar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1E756B-13B1-2041-B94B-5365888E1295}"/>
              </a:ext>
            </a:extLst>
          </p:cNvPr>
          <p:cNvGrpSpPr/>
          <p:nvPr/>
        </p:nvGrpSpPr>
        <p:grpSpPr>
          <a:xfrm>
            <a:off x="221038" y="3834817"/>
            <a:ext cx="1701818" cy="1837338"/>
            <a:chOff x="2853249" y="3767583"/>
            <a:chExt cx="2173878" cy="211253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42B402-4A0A-8E4D-A04D-8EBD1249D9DC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1EF8739-0A9D-754D-A83A-599161B61ACD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21A8DD0-2E8A-124F-B4D3-12CF7BB49832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45E81F-7B9F-C242-AD57-F7D05A216CDD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Sidecar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B2F1D4-CDE4-8C44-A130-830AEAFA37B2}"/>
              </a:ext>
            </a:extLst>
          </p:cNvPr>
          <p:cNvGrpSpPr/>
          <p:nvPr/>
        </p:nvGrpSpPr>
        <p:grpSpPr>
          <a:xfrm>
            <a:off x="4658484" y="5451279"/>
            <a:ext cx="1335916" cy="1236172"/>
            <a:chOff x="2853249" y="3767583"/>
            <a:chExt cx="2173878" cy="211253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805003-3A1B-EA45-AF68-61E4B921E6F0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4F67C4A2-395A-FB4C-8D90-DED2F0C5CE3B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98DC31E-481B-C142-B2B5-E916880233BF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DE3164-2019-5C49-A927-60E025EFC949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Sidecar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97D96E-E395-9D45-A3F7-BB751BDEFBA4}"/>
              </a:ext>
            </a:extLst>
          </p:cNvPr>
          <p:cNvGrpSpPr/>
          <p:nvPr/>
        </p:nvGrpSpPr>
        <p:grpSpPr>
          <a:xfrm>
            <a:off x="2121054" y="4818211"/>
            <a:ext cx="1701818" cy="1837338"/>
            <a:chOff x="2853249" y="3767583"/>
            <a:chExt cx="2173878" cy="211253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EDF84D-C91D-0949-BD70-945595C7E092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E1ADEEC-3EB7-F447-89D8-80AAF549A593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28F81-75EA-5844-9E5E-2DBA282B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5689EE-4D17-A643-B5D8-7DD1DD660F9F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Sidecar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5BAB01-E1B0-E142-B8AB-259FB563A4F0}"/>
              </a:ext>
            </a:extLst>
          </p:cNvPr>
          <p:cNvGrpSpPr/>
          <p:nvPr/>
        </p:nvGrpSpPr>
        <p:grpSpPr>
          <a:xfrm>
            <a:off x="4368993" y="3306259"/>
            <a:ext cx="1701818" cy="1837338"/>
            <a:chOff x="2853249" y="3767583"/>
            <a:chExt cx="2173878" cy="211253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190361-A196-8542-B285-D81276B2A9E5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0094895B-BC33-F741-9E52-60EDCA7DF9BF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FA3CEE9-50DC-2544-8541-B4E94D49EFF0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920B3DE-7A9C-284F-B489-C19AE9C445A9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Sidecar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9FFAB68-820C-E843-A8CB-446A09FAC330}"/>
              </a:ext>
            </a:extLst>
          </p:cNvPr>
          <p:cNvGrpSpPr/>
          <p:nvPr/>
        </p:nvGrpSpPr>
        <p:grpSpPr>
          <a:xfrm>
            <a:off x="6254296" y="3247472"/>
            <a:ext cx="1701818" cy="1837338"/>
            <a:chOff x="2853249" y="3767583"/>
            <a:chExt cx="2173878" cy="21125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7D0108-BD22-344F-9D3C-2076B51844C8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15E73D5-A23E-2D45-9EC2-9D2B850B59F8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8CD242D-1A91-CC48-985A-EA8EBDDA04A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DFF3CE3-CF95-E842-AB67-54B1F9841CB2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Sidecar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D646C9-1FA0-BE4A-A275-F6714D40792F}"/>
              </a:ext>
            </a:extLst>
          </p:cNvPr>
          <p:cNvGrpSpPr/>
          <p:nvPr/>
        </p:nvGrpSpPr>
        <p:grpSpPr>
          <a:xfrm>
            <a:off x="8047844" y="4850113"/>
            <a:ext cx="1701818" cy="1837338"/>
            <a:chOff x="2853249" y="3767583"/>
            <a:chExt cx="2173878" cy="211253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1A0F6A-F00A-E44B-A460-FD917AE3EE8F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5E3A429-5DAF-4141-8B8D-074C04714A54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6A9039A-3989-994F-8675-687071167675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CB6CBC7-CB30-AF47-B8A8-E3A212F4E87A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Sidecar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E65A15-BC30-1E41-AB28-066F914DE601}"/>
              </a:ext>
            </a:extLst>
          </p:cNvPr>
          <p:cNvGrpSpPr/>
          <p:nvPr/>
        </p:nvGrpSpPr>
        <p:grpSpPr>
          <a:xfrm>
            <a:off x="6695533" y="5451279"/>
            <a:ext cx="1335916" cy="1236172"/>
            <a:chOff x="2853249" y="3767583"/>
            <a:chExt cx="2173878" cy="21125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EF05E5-C78C-1C41-9446-0374AB0642BC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97FF0C8-A7DF-2049-99E7-D7A4238FAE76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065F48B-914B-3D41-995E-1CB1FDA8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E462C8-A21C-504D-AF13-B8695DA4F10C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Sidecar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1B31D9-06C5-D541-ADB4-CF129147DE9C}"/>
              </a:ext>
            </a:extLst>
          </p:cNvPr>
          <p:cNvGrpSpPr/>
          <p:nvPr/>
        </p:nvGrpSpPr>
        <p:grpSpPr>
          <a:xfrm>
            <a:off x="8191074" y="3555560"/>
            <a:ext cx="1335916" cy="1236172"/>
            <a:chOff x="2853249" y="3767583"/>
            <a:chExt cx="2173878" cy="211253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593558-D2BC-A842-B01F-7F0107C87D5A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11594F5-4F05-B440-8D9F-E8B8F8020EAF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A9C2C11-733C-7147-AAE2-5837421BF8C0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A9FEDCE-3C82-6146-A61B-661E28ECE96E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Sidecar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58E99B-9F23-FE45-A3B0-6E1518283FC5}"/>
              </a:ext>
            </a:extLst>
          </p:cNvPr>
          <p:cNvGrpSpPr/>
          <p:nvPr/>
        </p:nvGrpSpPr>
        <p:grpSpPr>
          <a:xfrm>
            <a:off x="10557584" y="5705728"/>
            <a:ext cx="1335916" cy="1236172"/>
            <a:chOff x="2853249" y="3767583"/>
            <a:chExt cx="2173878" cy="211253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4594D6B-C7EE-4C44-896F-EE81CAD376C9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667BC53F-47C0-8440-87F2-3A69F9C41B97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D5C06CF-145C-BA46-9F32-40F6DE325C5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F688A6-82E7-8B45-845D-F2B77473E9D9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Sidecar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6D9FE3-5FD5-A541-B7C5-0924A83BF4A3}"/>
              </a:ext>
            </a:extLst>
          </p:cNvPr>
          <p:cNvGrpSpPr/>
          <p:nvPr/>
        </p:nvGrpSpPr>
        <p:grpSpPr>
          <a:xfrm>
            <a:off x="2796155" y="3384688"/>
            <a:ext cx="1335916" cy="1236172"/>
            <a:chOff x="2853249" y="3767583"/>
            <a:chExt cx="2173878" cy="211253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5B5BB2A-6B80-E847-8752-126C2209E4E1}"/>
                </a:ext>
              </a:extLst>
            </p:cNvPr>
            <p:cNvSpPr/>
            <p:nvPr/>
          </p:nvSpPr>
          <p:spPr>
            <a:xfrm>
              <a:off x="2853249" y="3767583"/>
              <a:ext cx="2173878" cy="2112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1CCB769-4244-054B-9FFE-942D5FA0E7C0}"/>
                </a:ext>
              </a:extLst>
            </p:cNvPr>
            <p:cNvSpPr/>
            <p:nvPr/>
          </p:nvSpPr>
          <p:spPr>
            <a:xfrm>
              <a:off x="3263699" y="3994250"/>
              <a:ext cx="1340838" cy="580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1DEBB98-A44F-C845-A1E1-D60492E65F23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95" y="4574517"/>
              <a:ext cx="0" cy="516798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5EC12E8-0192-6245-95AB-ED57903BC3DA}"/>
                </a:ext>
              </a:extLst>
            </p:cNvPr>
            <p:cNvSpPr/>
            <p:nvPr/>
          </p:nvSpPr>
          <p:spPr>
            <a:xfrm>
              <a:off x="3296059" y="5054659"/>
              <a:ext cx="1336807" cy="55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Sidecar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A3C53-D6D1-F441-B3CA-CDC3C78CC9D1}"/>
              </a:ext>
            </a:extLst>
          </p:cNvPr>
          <p:cNvCxnSpPr>
            <a:stCxn id="16" idx="2"/>
          </p:cNvCxnSpPr>
          <p:nvPr/>
        </p:nvCxnSpPr>
        <p:spPr>
          <a:xfrm flipH="1">
            <a:off x="931333" y="1981200"/>
            <a:ext cx="5080001" cy="982135"/>
          </a:xfrm>
          <a:prstGeom prst="straightConnector1">
            <a:avLst/>
          </a:prstGeom>
          <a:ln w="12700" cap="flat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4722F-3F96-D34F-990E-DAD81DE6D82A}"/>
              </a:ext>
            </a:extLst>
          </p:cNvPr>
          <p:cNvCxnSpPr>
            <a:stCxn id="16" idx="2"/>
          </p:cNvCxnSpPr>
          <p:nvPr/>
        </p:nvCxnSpPr>
        <p:spPr>
          <a:xfrm flipH="1">
            <a:off x="4368993" y="1981200"/>
            <a:ext cx="1642341" cy="964812"/>
          </a:xfrm>
          <a:prstGeom prst="straightConnector1">
            <a:avLst/>
          </a:prstGeom>
          <a:ln w="12700" cap="flat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B3A8C-39EE-CF40-A053-8ADF1818E5EF}"/>
              </a:ext>
            </a:extLst>
          </p:cNvPr>
          <p:cNvCxnSpPr>
            <a:stCxn id="16" idx="2"/>
          </p:cNvCxnSpPr>
          <p:nvPr/>
        </p:nvCxnSpPr>
        <p:spPr>
          <a:xfrm>
            <a:off x="6011334" y="1981200"/>
            <a:ext cx="4546250" cy="964812"/>
          </a:xfrm>
          <a:prstGeom prst="straightConnector1">
            <a:avLst/>
          </a:prstGeom>
          <a:ln w="12700" cap="flat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35BC67-F245-544F-AB4F-1EE4B19F275A}"/>
              </a:ext>
            </a:extLst>
          </p:cNvPr>
          <p:cNvCxnSpPr>
            <a:stCxn id="16" idx="2"/>
          </p:cNvCxnSpPr>
          <p:nvPr/>
        </p:nvCxnSpPr>
        <p:spPr>
          <a:xfrm>
            <a:off x="6011334" y="1981200"/>
            <a:ext cx="1636133" cy="982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28B1A-B78A-EC45-9986-37A92578EBA3}"/>
              </a:ext>
            </a:extLst>
          </p:cNvPr>
          <p:cNvCxnSpPr>
            <a:stCxn id="16" idx="2"/>
          </p:cNvCxnSpPr>
          <p:nvPr/>
        </p:nvCxnSpPr>
        <p:spPr>
          <a:xfrm>
            <a:off x="6011334" y="1981200"/>
            <a:ext cx="59477" cy="964812"/>
          </a:xfrm>
          <a:prstGeom prst="straightConnector1">
            <a:avLst/>
          </a:prstGeom>
          <a:ln w="12700" cap="flat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1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24813"/>
            <a:ext cx="10668000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D23FA-C0E9-034B-AD17-69CC3834C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99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49867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4710"/>
            <a:ext cx="11209866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sidecar or data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4400" dirty="0"/>
              <a:t>It is a very lightweight process sits along with your main process inside the same container and it acts as a proxy.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It can run within same process or container as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11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24710"/>
            <a:ext cx="11870267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control tower/plan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It manages these sidecar proxies, to push changes to these proxies.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It updates all sidecar proxies and gets all the information from sidecar proxies like stats of request in each service depending on different parameters.</a:t>
            </a:r>
          </a:p>
        </p:txBody>
      </p:sp>
    </p:spTree>
    <p:extLst>
      <p:ext uri="{BB962C8B-B14F-4D97-AF65-F5344CB8AC3E}">
        <p14:creationId xmlns:p14="http://schemas.microsoft.com/office/powerpoint/2010/main" val="33382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24710"/>
            <a:ext cx="11870267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400" dirty="0"/>
              <a:t>It is a mechanism by which you do not have to write the code for any of the challenges of microservices</a:t>
            </a:r>
          </a:p>
          <a:p>
            <a:pPr>
              <a:buFont typeface="Wingdings" pitchFamily="2" charset="2"/>
              <a:buChar char="q"/>
            </a:pPr>
            <a:endParaRPr lang="en-US" sz="4400" dirty="0"/>
          </a:p>
          <a:p>
            <a:pPr>
              <a:buFont typeface="Wingdings" pitchFamily="2" charset="2"/>
              <a:buChar char="q"/>
            </a:pPr>
            <a:r>
              <a:rPr lang="en-US" sz="4400" dirty="0"/>
              <a:t>It is the framework or platform which takes care all the challenges for you.</a:t>
            </a:r>
          </a:p>
          <a:p>
            <a:pPr>
              <a:buFont typeface="Wingdings" pitchFamily="2" charset="2"/>
              <a:buChar char="q"/>
            </a:pPr>
            <a:endParaRPr lang="en-US" sz="4400" dirty="0"/>
          </a:p>
          <a:p>
            <a:pPr>
              <a:buFont typeface="Wingdings" pitchFamily="2" charset="2"/>
              <a:buChar char="q"/>
            </a:pPr>
            <a:r>
              <a:rPr lang="en-US" sz="4400" dirty="0"/>
              <a:t>Service mesh solves the problem of creating a mess with your microservices architecture when there are 100s of services communicating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42139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24710"/>
            <a:ext cx="11870267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Service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Load 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Fault tolerance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Distributed tracing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697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Service mesh: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i="1" dirty="0"/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39617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i="1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3385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What is a service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Service mesh is a concept which applies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8262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35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i="1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733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3" y="24813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Monolithic Vs. 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DE2A6-408E-2244-9617-4404E0C34414}"/>
              </a:ext>
            </a:extLst>
          </p:cNvPr>
          <p:cNvSpPr/>
          <p:nvPr/>
        </p:nvSpPr>
        <p:spPr>
          <a:xfrm>
            <a:off x="1371600" y="1563120"/>
            <a:ext cx="4419600" cy="3669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5AE3B-4129-294F-B7E1-F47343A88212}"/>
              </a:ext>
            </a:extLst>
          </p:cNvPr>
          <p:cNvSpPr/>
          <p:nvPr/>
        </p:nvSpPr>
        <p:spPr>
          <a:xfrm>
            <a:off x="1845733" y="2032000"/>
            <a:ext cx="1354667" cy="98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25BB1-9BD6-D04E-9744-F37E25D1D470}"/>
              </a:ext>
            </a:extLst>
          </p:cNvPr>
          <p:cNvSpPr/>
          <p:nvPr/>
        </p:nvSpPr>
        <p:spPr>
          <a:xfrm>
            <a:off x="1676400" y="3488267"/>
            <a:ext cx="3522133" cy="143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5729F-A1AF-8E49-9022-9E26EA1938FD}"/>
              </a:ext>
            </a:extLst>
          </p:cNvPr>
          <p:cNvSpPr/>
          <p:nvPr/>
        </p:nvSpPr>
        <p:spPr>
          <a:xfrm>
            <a:off x="4080933" y="2032000"/>
            <a:ext cx="1540934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762E6-559B-6E47-BDE7-99EB64A436B5}"/>
              </a:ext>
            </a:extLst>
          </p:cNvPr>
          <p:cNvSpPr/>
          <p:nvPr/>
        </p:nvSpPr>
        <p:spPr>
          <a:xfrm>
            <a:off x="2523067" y="2573867"/>
            <a:ext cx="1134533" cy="143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AE2A4-DC34-F04C-8C84-D22D1C2C5517}"/>
              </a:ext>
            </a:extLst>
          </p:cNvPr>
          <p:cNvSpPr txBox="1"/>
          <p:nvPr/>
        </p:nvSpPr>
        <p:spPr>
          <a:xfrm>
            <a:off x="2421463" y="5571067"/>
            <a:ext cx="209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Monolithic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74002B-6E2C-8741-8931-BF3908E4C5B3}"/>
              </a:ext>
            </a:extLst>
          </p:cNvPr>
          <p:cNvSpPr/>
          <p:nvPr/>
        </p:nvSpPr>
        <p:spPr>
          <a:xfrm>
            <a:off x="6671733" y="1496406"/>
            <a:ext cx="1710268" cy="621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5F7EE9-A443-FA49-8591-0387347A5FEE}"/>
              </a:ext>
            </a:extLst>
          </p:cNvPr>
          <p:cNvSpPr/>
          <p:nvPr/>
        </p:nvSpPr>
        <p:spPr>
          <a:xfrm>
            <a:off x="9601198" y="2435191"/>
            <a:ext cx="1710268" cy="621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6344C6-225E-A744-9CB0-D57B96E4981F}"/>
              </a:ext>
            </a:extLst>
          </p:cNvPr>
          <p:cNvSpPr/>
          <p:nvPr/>
        </p:nvSpPr>
        <p:spPr>
          <a:xfrm>
            <a:off x="6976527" y="3897293"/>
            <a:ext cx="1710268" cy="621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B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B13C48-E3A4-9F43-AA1F-D58D381B4C41}"/>
              </a:ext>
            </a:extLst>
          </p:cNvPr>
          <p:cNvSpPr/>
          <p:nvPr/>
        </p:nvSpPr>
        <p:spPr>
          <a:xfrm>
            <a:off x="9337143" y="4637104"/>
            <a:ext cx="1710268" cy="621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95048-88B2-3549-82FD-50DF1D6BA0DE}"/>
              </a:ext>
            </a:extLst>
          </p:cNvPr>
          <p:cNvSpPr txBox="1"/>
          <p:nvPr/>
        </p:nvSpPr>
        <p:spPr>
          <a:xfrm>
            <a:off x="8092544" y="5582747"/>
            <a:ext cx="209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Microservices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557588-79BE-1E4E-BF51-C06D5FD3492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382001" y="1807046"/>
            <a:ext cx="1219197" cy="9387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9FD920-6388-AD4D-8946-9D4E8CDEE56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526867" y="2117686"/>
            <a:ext cx="304794" cy="1779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1CE7F9-BBCF-364C-8A86-3615A481E362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8686795" y="3056471"/>
            <a:ext cx="1769537" cy="11514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50A5D8-ABAD-0C43-AFDE-C08129A0B6F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10192277" y="3056471"/>
            <a:ext cx="264055" cy="15806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2" grpId="0" animBg="1"/>
      <p:bldP spid="13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3" y="24813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Monolithic Vs. Microservice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D9ABA5-D0C2-B242-A4E3-CF4BE92F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43466" y="1185333"/>
            <a:ext cx="11006667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Microservices: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7FA286-27A1-AD41-8FCD-E4C300020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1563119"/>
            <a:ext cx="10464800" cy="4566747"/>
          </a:xfrm>
        </p:spPr>
      </p:pic>
    </p:spTree>
    <p:extLst>
      <p:ext uri="{BB962C8B-B14F-4D97-AF65-F5344CB8AC3E}">
        <p14:creationId xmlns:p14="http://schemas.microsoft.com/office/powerpoint/2010/main" val="322426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Microservices: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9905998" cy="4460789"/>
          </a:xfrm>
        </p:spPr>
        <p:txBody>
          <a:bodyPr anchor="t">
            <a:normAutofit/>
          </a:bodyPr>
          <a:lstStyle/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Faster delivery: smaller size encourage frequent release with less risk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Isolation: single microservice can’t crash entire system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Scaling: we can scale individual services based on their use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Culture: well defined ownership, high trust in team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Flexibility: polyglot services, own persistence system etc.</a:t>
            </a:r>
          </a:p>
        </p:txBody>
      </p:sp>
    </p:spTree>
    <p:extLst>
      <p:ext uri="{BB962C8B-B14F-4D97-AF65-F5344CB8AC3E}">
        <p14:creationId xmlns:p14="http://schemas.microsoft.com/office/powerpoint/2010/main" val="27214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442-805E-9E4B-9F36-FAB43073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10"/>
            <a:ext cx="9905998" cy="153841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Microservices: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0632-D8EB-CF40-B9F5-F6AEB5C9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7"/>
            <a:ext cx="4582054" cy="4460789"/>
          </a:xfrm>
        </p:spPr>
        <p:txBody>
          <a:bodyPr anchor="t">
            <a:normAutofit/>
          </a:bodyPr>
          <a:lstStyle/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Service discovery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Load balancing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Fault tolerance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Monitoring/ distributed tracing</a:t>
            </a:r>
          </a:p>
          <a:p>
            <a:pPr lvl="0"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8B6BFC-ECFF-7040-9A6E-5652930B30C7}"/>
              </a:ext>
            </a:extLst>
          </p:cNvPr>
          <p:cNvSpPr txBox="1">
            <a:spLocks/>
          </p:cNvSpPr>
          <p:nvPr/>
        </p:nvSpPr>
        <p:spPr>
          <a:xfrm>
            <a:off x="6831005" y="1299295"/>
            <a:ext cx="4582054" cy="446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Granularity</a:t>
            </a:r>
          </a:p>
          <a:p>
            <a:pPr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Bounded context</a:t>
            </a:r>
          </a:p>
          <a:p>
            <a:pPr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 modelling</a:t>
            </a:r>
          </a:p>
          <a:p>
            <a:pPr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Independently releasable</a:t>
            </a:r>
          </a:p>
          <a:p>
            <a:pPr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Service contracts</a:t>
            </a:r>
          </a:p>
          <a:p>
            <a:pPr>
              <a:lnSpc>
                <a:spcPct val="200000"/>
              </a:lnSpc>
              <a:buClr>
                <a:prstClr val="white"/>
              </a:buClr>
            </a:pPr>
            <a:r>
              <a:rPr lang="en-US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Smart services, dumb-pipes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909F7-BBA0-D64C-AA22-E0A1A876A083}"/>
              </a:ext>
            </a:extLst>
          </p:cNvPr>
          <p:cNvSpPr txBox="1"/>
          <p:nvPr/>
        </p:nvSpPr>
        <p:spPr>
          <a:xfrm>
            <a:off x="7298265" y="5844746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 Covered</a:t>
            </a:r>
          </a:p>
        </p:txBody>
      </p:sp>
    </p:spTree>
    <p:extLst>
      <p:ext uri="{BB962C8B-B14F-4D97-AF65-F5344CB8AC3E}">
        <p14:creationId xmlns:p14="http://schemas.microsoft.com/office/powerpoint/2010/main" val="31065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" grpId="1" build="allAtOnce"/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434</TotalTime>
  <Words>682</Words>
  <Application>Microsoft Macintosh PowerPoint</Application>
  <PresentationFormat>Widescreen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</vt:lpstr>
      <vt:lpstr>Mesh</vt:lpstr>
      <vt:lpstr>Service mesh</vt:lpstr>
      <vt:lpstr>Service mesh</vt:lpstr>
      <vt:lpstr>What is a service mesh</vt:lpstr>
      <vt:lpstr>Microservices</vt:lpstr>
      <vt:lpstr>Monolithic Vs. Microservice</vt:lpstr>
      <vt:lpstr>Monolithic Vs. Microservice</vt:lpstr>
      <vt:lpstr>Microservices: Structure</vt:lpstr>
      <vt:lpstr>Microservices: Benefits</vt:lpstr>
      <vt:lpstr>Microservices: challenges</vt:lpstr>
      <vt:lpstr>Service discovery</vt:lpstr>
      <vt:lpstr>Service discovery</vt:lpstr>
      <vt:lpstr>Service discovery: Spring Cloud</vt:lpstr>
      <vt:lpstr>Service discovery: Spring Cloud</vt:lpstr>
      <vt:lpstr>Service discovery: Spring Cloud</vt:lpstr>
      <vt:lpstr>Canary/ rolling deploys</vt:lpstr>
      <vt:lpstr>Microservices: Other Problems</vt:lpstr>
      <vt:lpstr>Service Mesh</vt:lpstr>
      <vt:lpstr>service mesh: Objective</vt:lpstr>
      <vt:lpstr>Service Mesh: Sidecars</vt:lpstr>
      <vt:lpstr>Service Mesh: Control tower</vt:lpstr>
      <vt:lpstr>Service Mesh: Traffic Management</vt:lpstr>
      <vt:lpstr>Service Mesh: Components</vt:lpstr>
      <vt:lpstr>Service Mesh: Structure</vt:lpstr>
      <vt:lpstr>Service mesh: sidecar or data plan</vt:lpstr>
      <vt:lpstr>Service mesh: control tower/plan</vt:lpstr>
      <vt:lpstr>Service mesh: definitions</vt:lpstr>
      <vt:lpstr>Service mesh: responsibilities</vt:lpstr>
      <vt:lpstr>Service mesh: Usages</vt:lpstr>
      <vt:lpstr>Microservices</vt:lpstr>
      <vt:lpstr>Microservices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mesh</dc:title>
  <dc:creator>Microsoft Office User</dc:creator>
  <cp:lastModifiedBy>Microsoft Office User</cp:lastModifiedBy>
  <cp:revision>64</cp:revision>
  <dcterms:created xsi:type="dcterms:W3CDTF">2020-06-02T13:49:16Z</dcterms:created>
  <dcterms:modified xsi:type="dcterms:W3CDTF">2020-06-03T13:35:07Z</dcterms:modified>
</cp:coreProperties>
</file>