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85" r:id="rId2"/>
    <p:sldId id="312" r:id="rId3"/>
    <p:sldId id="259" r:id="rId4"/>
    <p:sldId id="276" r:id="rId5"/>
    <p:sldId id="262" r:id="rId6"/>
    <p:sldId id="286" r:id="rId7"/>
    <p:sldId id="315" r:id="rId8"/>
    <p:sldId id="287"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3" r:id="rId31"/>
    <p:sldId id="314" r:id="rId32"/>
    <p:sldId id="311" r:id="rId33"/>
    <p:sldId id="27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7">
          <p15:clr>
            <a:srgbClr val="A4A3A4"/>
          </p15:clr>
        </p15:guide>
        <p15:guide id="2" orient="horz" pos="4101">
          <p15:clr>
            <a:srgbClr val="A4A3A4"/>
          </p15:clr>
        </p15:guide>
        <p15:guide id="3" pos="5541">
          <p15:clr>
            <a:srgbClr val="A4A3A4"/>
          </p15:clr>
        </p15:guide>
        <p15:guide id="4" pos="417">
          <p15:clr>
            <a:srgbClr val="A4A3A4"/>
          </p15:clr>
        </p15:guide>
        <p15:guide id="5" pos="2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EDC"/>
    <a:srgbClr val="D22F7B"/>
    <a:srgbClr val="CC006A"/>
    <a:srgbClr val="040000"/>
    <a:srgbClr val="9E9088"/>
    <a:srgbClr val="2A2522"/>
    <a:srgbClr val="FBF3F3"/>
    <a:srgbClr val="8F8B89"/>
    <a:srgbClr val="B6B0AE"/>
    <a:srgbClr val="332D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1" autoAdjust="0"/>
    <p:restoredTop sz="77279" autoAdjust="0"/>
  </p:normalViewPr>
  <p:slideViewPr>
    <p:cSldViewPr snapToObjects="1">
      <p:cViewPr varScale="1">
        <p:scale>
          <a:sx n="96" d="100"/>
          <a:sy n="96" d="100"/>
        </p:scale>
        <p:origin x="2288" y="160"/>
      </p:cViewPr>
      <p:guideLst>
        <p:guide orient="horz" pos="427"/>
        <p:guide orient="horz" pos="4101"/>
        <p:guide pos="5541"/>
        <p:guide pos="417"/>
        <p:guide pos="2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36B549-A41A-CA45-B8D0-B4113A2E7E13}" type="datetimeFigureOut">
              <a:rPr lang="en-US" smtClean="0"/>
              <a:t>9/30/15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7AC30-51E5-CC4C-8B5F-CCE3D4FEA7F5}" type="slidenum">
              <a:rPr lang="en-US" smtClean="0"/>
              <a:t>‹#›</a:t>
            </a:fld>
            <a:endParaRPr lang="en-US"/>
          </a:p>
        </p:txBody>
      </p:sp>
    </p:spTree>
    <p:extLst>
      <p:ext uri="{BB962C8B-B14F-4D97-AF65-F5344CB8AC3E}">
        <p14:creationId xmlns:p14="http://schemas.microsoft.com/office/powerpoint/2010/main" val="3795465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757C15-C29C-1A45-B627-B2E0973708FC}" type="datetimeFigureOut">
              <a:rPr lang="en-US" smtClean="0"/>
              <a:t>9/30/15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1E29FC-A785-1D40-BBA7-278D4149D253}" type="slidenum">
              <a:rPr lang="en-US" smtClean="0"/>
              <a:t>‹#›</a:t>
            </a:fld>
            <a:endParaRPr lang="en-US"/>
          </a:p>
        </p:txBody>
      </p:sp>
    </p:spTree>
    <p:extLst>
      <p:ext uri="{BB962C8B-B14F-4D97-AF65-F5344CB8AC3E}">
        <p14:creationId xmlns:p14="http://schemas.microsoft.com/office/powerpoint/2010/main" val="16314077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Publishing is a mechanism of CXP Portal to control creation and migration of portals among several environments.</a:t>
            </a:r>
          </a:p>
          <a:p>
            <a:r>
              <a:rPr lang="en-US" dirty="0" smtClean="0">
                <a:solidFill>
                  <a:schemeClr val="tx1"/>
                </a:solidFill>
              </a:rPr>
              <a:t>CXP Portal supports publishing pages and content to different environments in a controlled manner. A typical setup has an editorial, staging and live environment.</a:t>
            </a:r>
          </a:p>
          <a:p>
            <a:r>
              <a:rPr lang="en-US" dirty="0" smtClean="0">
                <a:solidFill>
                  <a:schemeClr val="tx1"/>
                </a:solidFill>
              </a:rPr>
              <a:t>CXP Portal always publishes a whole page with all its containers, widgets and content (if ICE widgets are used). You cannot publish individual widgets or containers.</a:t>
            </a:r>
          </a:p>
          <a:p>
            <a:endParaRPr lang="en-US" dirty="0" smtClean="0">
              <a:solidFill>
                <a:schemeClr val="tx1"/>
              </a:solidFill>
            </a:endParaRPr>
          </a:p>
          <a:p>
            <a:endParaRPr lang="en-US" dirty="0" smtClean="0">
              <a:solidFill>
                <a:schemeClr val="tx1"/>
              </a:solidFill>
            </a:endParaRPr>
          </a:p>
          <a:p>
            <a:endParaRPr lang="nl-NL"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5</a:t>
            </a:fld>
            <a:endParaRPr lang="en-US"/>
          </a:p>
        </p:txBody>
      </p:sp>
    </p:spTree>
    <p:extLst>
      <p:ext uri="{BB962C8B-B14F-4D97-AF65-F5344CB8AC3E}">
        <p14:creationId xmlns:p14="http://schemas.microsoft.com/office/powerpoint/2010/main" val="3012557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Versioning uses the versioning services in Content Services to track versions, lock pages and content items, and unlock them. </a:t>
            </a:r>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16</a:t>
            </a:fld>
            <a:endParaRPr lang="en-US"/>
          </a:p>
        </p:txBody>
      </p:sp>
    </p:spTree>
    <p:extLst>
      <p:ext uri="{BB962C8B-B14F-4D97-AF65-F5344CB8AC3E}">
        <p14:creationId xmlns:p14="http://schemas.microsoft.com/office/powerpoint/2010/main" val="1687312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Versioning stores published items in Content Services and assigns them a version number. The following items can be versioned:</a:t>
            </a:r>
          </a:p>
          <a:p>
            <a:r>
              <a:rPr lang="en-US" dirty="0" smtClean="0"/>
              <a:t>	- Pages and their children.</a:t>
            </a:r>
          </a:p>
          <a:p>
            <a:r>
              <a:rPr lang="en-US" dirty="0" smtClean="0"/>
              <a:t>	- Content items.</a:t>
            </a:r>
          </a:p>
          <a:p>
            <a:r>
              <a:rPr lang="en-US" dirty="0" smtClean="0"/>
              <a:t>	- Links.</a:t>
            </a:r>
          </a:p>
          <a:p>
            <a:r>
              <a:rPr lang="en-US" dirty="0" smtClean="0"/>
              <a:t>Master pages cannot be versioned. New versions of a page or content item are created every time a user submits a publishing request, even if it is rejected.</a:t>
            </a:r>
          </a:p>
          <a:p>
            <a:r>
              <a:rPr lang="en-US" dirty="0" smtClean="0"/>
              <a:t>You can revert to older versions of a particular page or content item with CXP Manager as explained in Page Versions.</a:t>
            </a:r>
          </a:p>
          <a:p>
            <a:endParaRPr lang="en-US" dirty="0" smtClean="0"/>
          </a:p>
          <a:p>
            <a:r>
              <a:rPr lang="en-US" dirty="0" smtClean="0"/>
              <a:t>This feature is only available in editorial environments and requires Content Services. It is disabled by default and requires setting the </a:t>
            </a:r>
            <a:r>
              <a:rPr lang="en-US" dirty="0" err="1" smtClean="0"/>
              <a:t>foundation.versioning.enabled</a:t>
            </a:r>
            <a:r>
              <a:rPr lang="en-US" dirty="0" smtClean="0"/>
              <a:t> property to true.</a:t>
            </a:r>
            <a:endParaRPr lang="nl-NL"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17</a:t>
            </a:fld>
            <a:endParaRPr lang="en-US"/>
          </a:p>
        </p:txBody>
      </p:sp>
    </p:spTree>
    <p:extLst>
      <p:ext uri="{BB962C8B-B14F-4D97-AF65-F5344CB8AC3E}">
        <p14:creationId xmlns:p14="http://schemas.microsoft.com/office/powerpoint/2010/main" val="363492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demonstrate how a new page version is recorded each time the page is published.</a:t>
            </a:r>
          </a:p>
          <a:p>
            <a:r>
              <a:rPr lang="en-US" dirty="0" smtClean="0"/>
              <a:t>The</a:t>
            </a:r>
            <a:r>
              <a:rPr lang="en-US" baseline="0" dirty="0" smtClean="0"/>
              <a:t> same holds for the content of the ice widgets present on the page.</a:t>
            </a:r>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18</a:t>
            </a:fld>
            <a:endParaRPr lang="en-US"/>
          </a:p>
        </p:txBody>
      </p:sp>
    </p:spTree>
    <p:extLst>
      <p:ext uri="{BB962C8B-B14F-4D97-AF65-F5344CB8AC3E}">
        <p14:creationId xmlns:p14="http://schemas.microsoft.com/office/powerpoint/2010/main" val="3154890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the </a:t>
            </a:r>
            <a:r>
              <a:rPr lang="en-US" dirty="0" err="1" smtClean="0"/>
              <a:t>backbase.properties</a:t>
            </a:r>
            <a:r>
              <a:rPr lang="en-US" dirty="0" smtClean="0"/>
              <a:t> file and add the following properties:</a:t>
            </a:r>
          </a:p>
          <a:p>
            <a:endParaRPr lang="en-US" dirty="0" smtClean="0"/>
          </a:p>
          <a:p>
            <a:r>
              <a:rPr lang="en-US" dirty="0" smtClean="0"/>
              <a:t>orchestrator.name - The name of Orchestrator. For example, </a:t>
            </a:r>
            <a:r>
              <a:rPr lang="en-US" dirty="0" err="1" smtClean="0"/>
              <a:t>EditorialOrchestrator</a:t>
            </a:r>
            <a:r>
              <a:rPr lang="en-US" dirty="0" smtClean="0"/>
              <a:t>.</a:t>
            </a:r>
          </a:p>
          <a:p>
            <a:r>
              <a:rPr lang="en-US" dirty="0" err="1" smtClean="0"/>
              <a:t>orchestrator.editorial</a:t>
            </a:r>
            <a:r>
              <a:rPr lang="en-US" dirty="0" smtClean="0"/>
              <a:t> - Whether Orchestrator runs in an editorial environment. Set to true for editorial environments.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err="1" smtClean="0"/>
              <a:t>orchestrator.database</a:t>
            </a:r>
            <a:r>
              <a:rPr lang="en-US" dirty="0" smtClean="0"/>
              <a:t> - The database Orchestrator is using: </a:t>
            </a:r>
            <a:r>
              <a:rPr lang="en-US" dirty="0" err="1" smtClean="0"/>
              <a:t>mysql</a:t>
            </a:r>
            <a:r>
              <a:rPr lang="en-US" dirty="0" smtClean="0"/>
              <a:t>, oracle, db2, </a:t>
            </a:r>
            <a:r>
              <a:rPr lang="en-US" dirty="0" err="1" smtClean="0"/>
              <a:t>sqlserver</a:t>
            </a:r>
            <a:r>
              <a:rPr lang="en-US" dirty="0" smtClean="0"/>
              <a:t>. I</a:t>
            </a:r>
            <a:r>
              <a:rPr lang="en-US" sz="1200" dirty="0" smtClean="0">
                <a:solidFill>
                  <a:srgbClr val="00B050"/>
                </a:solidFill>
                <a:latin typeface="Courier New" pitchFamily="49" charset="0"/>
                <a:cs typeface="Courier New" pitchFamily="49" charset="0"/>
              </a:rPr>
              <a:t>f not specified, defaults to h2.</a:t>
            </a:r>
            <a:endParaRPr lang="en-US" dirty="0" smtClean="0"/>
          </a:p>
          <a:p>
            <a:r>
              <a:rPr lang="en-US" dirty="0" err="1" smtClean="0"/>
              <a:t>orchestrator.username</a:t>
            </a:r>
            <a:r>
              <a:rPr lang="en-US" dirty="0" smtClean="0"/>
              <a:t> - The name of a user authorized to access Orchestrator. For example, admin.</a:t>
            </a:r>
          </a:p>
          <a:p>
            <a:r>
              <a:rPr lang="en-US" dirty="0" err="1" smtClean="0"/>
              <a:t>orchestrator.password</a:t>
            </a:r>
            <a:r>
              <a:rPr lang="en-US" dirty="0" smtClean="0"/>
              <a:t> - The password of a user authorized to access Orchestrator. For example, admin.</a:t>
            </a:r>
          </a:p>
          <a:p>
            <a:r>
              <a:rPr lang="en-US" dirty="0" err="1" smtClean="0"/>
              <a:t>orchestrator.filestorelocation</a:t>
            </a:r>
            <a:r>
              <a:rPr lang="en-US" dirty="0" smtClean="0"/>
              <a:t> - The path to the </a:t>
            </a:r>
            <a:r>
              <a:rPr lang="en-US" dirty="0" err="1" smtClean="0"/>
              <a:t>fileStore</a:t>
            </a:r>
            <a:r>
              <a:rPr lang="en-US" dirty="0" smtClean="0"/>
              <a:t> folder.</a:t>
            </a:r>
          </a:p>
          <a:p>
            <a:endParaRPr lang="en-US" dirty="0" smtClean="0"/>
          </a:p>
          <a:p>
            <a:endParaRPr lang="en-US" dirty="0" smtClean="0"/>
          </a:p>
          <a:p>
            <a:r>
              <a:rPr lang="en-US" dirty="0" smtClean="0"/>
              <a:t>Orchestrator uses a thread pooling mechanism to handle:</a:t>
            </a:r>
          </a:p>
          <a:p>
            <a:pPr marL="0" indent="0">
              <a:buFont typeface="Arial" pitchFamily="34" charset="0"/>
              <a:buNone/>
            </a:pPr>
            <a:r>
              <a:rPr lang="en-US" dirty="0" smtClean="0"/>
              <a:t>- Scheduling incoming and outgoing publishing jobs.</a:t>
            </a:r>
          </a:p>
          <a:p>
            <a:pPr marL="0" indent="0">
              <a:buFont typeface="Arial" pitchFamily="34" charset="0"/>
              <a:buNone/>
            </a:pPr>
            <a:r>
              <a:rPr lang="en-US" dirty="0" smtClean="0"/>
              <a:t>- Importing and exporting content items in widget and portal archives.</a:t>
            </a:r>
          </a:p>
          <a:p>
            <a:pPr marL="0" indent="0">
              <a:buFont typeface="Arial" pitchFamily="34" charset="0"/>
              <a:buNone/>
            </a:pPr>
            <a:r>
              <a:rPr lang="en-US" baseline="0" dirty="0" smtClean="0"/>
              <a:t>- </a:t>
            </a:r>
            <a:r>
              <a:rPr lang="en-US" dirty="0" smtClean="0"/>
              <a:t>Firing events, for example for the Audit Trails feature.</a:t>
            </a:r>
          </a:p>
          <a:p>
            <a:r>
              <a:rPr lang="en-US" dirty="0" smtClean="0"/>
              <a:t>Manage thread pools by setting the following properties in the </a:t>
            </a:r>
            <a:r>
              <a:rPr lang="en-US" dirty="0" err="1" smtClean="0"/>
              <a:t>backbase.properties</a:t>
            </a:r>
            <a:r>
              <a:rPr lang="en-US" dirty="0" smtClean="0"/>
              <a:t> file of the editorial environment:</a:t>
            </a:r>
          </a:p>
          <a:p>
            <a:endParaRPr lang="en-US" dirty="0" smtClean="0"/>
          </a:p>
          <a:p>
            <a:r>
              <a:rPr lang="en-US" dirty="0" err="1" smtClean="0"/>
              <a:t>orchestrator.threadpool.coresize</a:t>
            </a:r>
            <a:r>
              <a:rPr lang="en-US" dirty="0" smtClean="0"/>
              <a:t> - The minimum size of the thread pool. Defaults to 5.</a:t>
            </a:r>
          </a:p>
          <a:p>
            <a:r>
              <a:rPr lang="en-US" dirty="0" err="1" smtClean="0"/>
              <a:t>orchestrator.threadpool.maxsize</a:t>
            </a:r>
            <a:r>
              <a:rPr lang="en-US" dirty="0" smtClean="0"/>
              <a:t> - The maximum size of the thread pool. Defaults to 10.</a:t>
            </a:r>
          </a:p>
          <a:p>
            <a:r>
              <a:rPr lang="en-US" dirty="0" err="1" smtClean="0"/>
              <a:t>orchestrator.threadpool.queuesize</a:t>
            </a:r>
            <a:r>
              <a:rPr lang="en-US" dirty="0" smtClean="0"/>
              <a:t> - The maximum queue size. Defaults to 25.</a:t>
            </a:r>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21</a:t>
            </a:fld>
            <a:endParaRPr lang="en-US"/>
          </a:p>
        </p:txBody>
      </p:sp>
    </p:spTree>
    <p:extLst>
      <p:ext uri="{BB962C8B-B14F-4D97-AF65-F5344CB8AC3E}">
        <p14:creationId xmlns:p14="http://schemas.microsoft.com/office/powerpoint/2010/main" val="2486225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Orchestrator needs to be aware of the location of Portal Foundation. Add the following properties to the </a:t>
            </a:r>
            <a:r>
              <a:rPr lang="en-US" dirty="0" err="1" smtClean="0"/>
              <a:t>backbase.properties</a:t>
            </a:r>
            <a:r>
              <a:rPr lang="en-US" dirty="0" smtClean="0"/>
              <a:t> file:</a:t>
            </a:r>
          </a:p>
          <a:p>
            <a:endParaRPr lang="en-US" dirty="0" smtClean="0"/>
          </a:p>
          <a:p>
            <a:r>
              <a:rPr lang="en-US" dirty="0" smtClean="0"/>
              <a:t>orchestrator.portalhost.name — A user-defined name for the Portal Foundation instance.</a:t>
            </a:r>
          </a:p>
          <a:p>
            <a:r>
              <a:rPr lang="en-US" dirty="0" err="1" smtClean="0"/>
              <a:t>orchestrator.portalhost.address</a:t>
            </a:r>
            <a:r>
              <a:rPr lang="en-US" dirty="0" smtClean="0"/>
              <a:t> — The name of the server hosting Portal Foundation. Don't use a local host name or IP address like </a:t>
            </a:r>
            <a:r>
              <a:rPr lang="en-US" dirty="0" err="1" smtClean="0"/>
              <a:t>localhost</a:t>
            </a:r>
            <a:r>
              <a:rPr lang="en-US" dirty="0" smtClean="0"/>
              <a:t> or 127.0.0.1. Please use the external host name or IP address. This limitation only applies to this property. Other properties can use </a:t>
            </a:r>
            <a:r>
              <a:rPr lang="en-US" dirty="0" err="1" smtClean="0"/>
              <a:t>localhost</a:t>
            </a:r>
            <a:r>
              <a:rPr lang="en-US" dirty="0" smtClean="0"/>
              <a:t>.</a:t>
            </a:r>
          </a:p>
          <a:p>
            <a:r>
              <a:rPr lang="en-US" dirty="0" err="1" smtClean="0"/>
              <a:t>orchestrator.portalhost.port</a:t>
            </a:r>
            <a:r>
              <a:rPr lang="en-US" dirty="0" smtClean="0"/>
              <a:t> — The port of the server hosting Portal Foundation.</a:t>
            </a:r>
          </a:p>
          <a:p>
            <a:r>
              <a:rPr lang="en-US" dirty="0" err="1" smtClean="0"/>
              <a:t>orchestrator.portalhost.contextpath</a:t>
            </a:r>
            <a:r>
              <a:rPr lang="en-US" dirty="0" smtClean="0"/>
              <a:t> — The Portal Foundation application context.</a:t>
            </a:r>
          </a:p>
          <a:p>
            <a:r>
              <a:rPr lang="en-US" dirty="0" err="1" smtClean="0"/>
              <a:t>orchestrator.portalhost.username</a:t>
            </a:r>
            <a:r>
              <a:rPr lang="en-US" dirty="0" smtClean="0"/>
              <a:t> — The name of a user with SYS2SYS role.</a:t>
            </a:r>
          </a:p>
          <a:p>
            <a:r>
              <a:rPr lang="en-US" dirty="0" err="1" smtClean="0"/>
              <a:t>orchestrator.portalhost.password</a:t>
            </a:r>
            <a:r>
              <a:rPr lang="en-US" dirty="0" smtClean="0"/>
              <a:t> — The password of a user with SYS2SYS role.</a:t>
            </a:r>
          </a:p>
          <a:p>
            <a:endParaRPr lang="en-US" dirty="0" smtClean="0"/>
          </a:p>
          <a:p>
            <a:endParaRPr lang="en-US" dirty="0" smtClean="0"/>
          </a:p>
          <a:p>
            <a:r>
              <a:rPr lang="en-US" dirty="0" smtClean="0"/>
              <a:t>Orchestrator needs to be aware of the location of the content repository. Specify the details of Content Services or any Atom-enabled CMIS implementation in the following properties in the </a:t>
            </a:r>
            <a:r>
              <a:rPr lang="en-US" dirty="0" err="1" smtClean="0"/>
              <a:t>backbase.properties</a:t>
            </a:r>
            <a:r>
              <a:rPr lang="en-US" dirty="0" smtClean="0"/>
              <a:t> file:</a:t>
            </a:r>
          </a:p>
          <a:p>
            <a:endParaRPr lang="en-US" dirty="0" smtClean="0"/>
          </a:p>
          <a:p>
            <a:r>
              <a:rPr lang="en-US" dirty="0" smtClean="0"/>
              <a:t>orchestrator.contenthost.name — A user-defined name for the Content Services instance.</a:t>
            </a:r>
          </a:p>
          <a:p>
            <a:r>
              <a:rPr lang="en-US" dirty="0" err="1" smtClean="0"/>
              <a:t>orchestrator.contenthost.address</a:t>
            </a:r>
            <a:r>
              <a:rPr lang="en-US" dirty="0" smtClean="0"/>
              <a:t> — The address of the server hosting Content Services.</a:t>
            </a:r>
          </a:p>
          <a:p>
            <a:r>
              <a:rPr lang="en-US" dirty="0" err="1" smtClean="0"/>
              <a:t>orchestrator.contenthost.port</a:t>
            </a:r>
            <a:r>
              <a:rPr lang="en-US" dirty="0" smtClean="0"/>
              <a:t> — The port of the server hosting Content Services.</a:t>
            </a:r>
          </a:p>
          <a:p>
            <a:r>
              <a:rPr lang="en-US" dirty="0" err="1" smtClean="0"/>
              <a:t>orchestrator.contenthost.contextpath</a:t>
            </a:r>
            <a:r>
              <a:rPr lang="en-US" dirty="0" smtClean="0"/>
              <a:t> — The URI of the Atom service document, for example </a:t>
            </a:r>
            <a:r>
              <a:rPr lang="en-US" dirty="0" err="1" smtClean="0"/>
              <a:t>contentservices</a:t>
            </a:r>
            <a:r>
              <a:rPr lang="en-US" dirty="0" smtClean="0"/>
              <a:t>/atom.</a:t>
            </a:r>
          </a:p>
          <a:p>
            <a:r>
              <a:rPr lang="en-US" dirty="0" err="1" smtClean="0"/>
              <a:t>orchestrator.contenthost.lockstrategy</a:t>
            </a:r>
            <a:r>
              <a:rPr lang="en-US" dirty="0" smtClean="0"/>
              <a:t> — The locking strategy for a content item committed for publishing. Accepted values are: </a:t>
            </a:r>
            <a:r>
              <a:rPr lang="en-US" dirty="0" err="1" smtClean="0"/>
              <a:t>nooplocking</a:t>
            </a:r>
            <a:r>
              <a:rPr lang="en-US" dirty="0" smtClean="0"/>
              <a:t> ,</a:t>
            </a:r>
            <a:r>
              <a:rPr lang="en-US" baseline="0" dirty="0" smtClean="0"/>
              <a:t> </a:t>
            </a:r>
            <a:r>
              <a:rPr lang="en-US" dirty="0" err="1" smtClean="0"/>
              <a:t>checkoutlocking</a:t>
            </a:r>
            <a:r>
              <a:rPr lang="en-US" dirty="0" smtClean="0"/>
              <a:t>.</a:t>
            </a:r>
          </a:p>
          <a:p>
            <a:r>
              <a:rPr lang="en-US" dirty="0" err="1" smtClean="0"/>
              <a:t>orchestrator.contenthost.repositoryid</a:t>
            </a:r>
            <a:r>
              <a:rPr lang="en-US" dirty="0" smtClean="0"/>
              <a:t> — The id of the Content Services repository storing content items.</a:t>
            </a:r>
          </a:p>
          <a:p>
            <a:r>
              <a:rPr lang="en-US" dirty="0" err="1" smtClean="0"/>
              <a:t>orchestrator.contenthost.username</a:t>
            </a:r>
            <a:r>
              <a:rPr lang="en-US" dirty="0" smtClean="0"/>
              <a:t> — The name of the Content Services user. For example, admin.</a:t>
            </a:r>
          </a:p>
          <a:p>
            <a:r>
              <a:rPr lang="en-US" dirty="0" err="1" smtClean="0"/>
              <a:t>orchestrator.contenthost.password</a:t>
            </a:r>
            <a:r>
              <a:rPr lang="en-US" dirty="0" smtClean="0"/>
              <a:t> — The password of the Content Services user. For example, admin.</a:t>
            </a:r>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22</a:t>
            </a:fld>
            <a:endParaRPr lang="en-US"/>
          </a:p>
        </p:txBody>
      </p:sp>
    </p:spTree>
    <p:extLst>
      <p:ext uri="{BB962C8B-B14F-4D97-AF65-F5344CB8AC3E}">
        <p14:creationId xmlns:p14="http://schemas.microsoft.com/office/powerpoint/2010/main" val="3627113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Orchestrator in editorial environments requires additional settings. Add the following properties to the </a:t>
            </a:r>
            <a:r>
              <a:rPr lang="en-US" dirty="0" err="1" smtClean="0"/>
              <a:t>backbase.properties</a:t>
            </a:r>
            <a:r>
              <a:rPr lang="en-US" dirty="0" smtClean="0"/>
              <a:t> file:</a:t>
            </a:r>
          </a:p>
          <a:p>
            <a:endParaRPr lang="en-US" dirty="0" smtClean="0"/>
          </a:p>
          <a:p>
            <a:r>
              <a:rPr lang="en-US" dirty="0" err="1" smtClean="0"/>
              <a:t>orchestrator.orchestrators.names</a:t>
            </a:r>
            <a:r>
              <a:rPr lang="en-US" dirty="0" smtClean="0"/>
              <a:t> — A comma-separated list of instances of Orchestrator on the network.</a:t>
            </a:r>
          </a:p>
          <a:p>
            <a:endParaRPr lang="en-US" dirty="0" smtClean="0"/>
          </a:p>
          <a:p>
            <a:endParaRPr lang="en-US" dirty="0" smtClean="0"/>
          </a:p>
          <a:p>
            <a:r>
              <a:rPr lang="en-US" dirty="0" smtClean="0"/>
              <a:t>Add the following properties for each Orchestrator listed in </a:t>
            </a:r>
            <a:r>
              <a:rPr lang="en-US" dirty="0" err="1" smtClean="0"/>
              <a:t>orchestrator.orchestrators.names</a:t>
            </a:r>
            <a:r>
              <a:rPr lang="en-US" dirty="0" smtClean="0"/>
              <a:t>:</a:t>
            </a:r>
          </a:p>
          <a:p>
            <a:endParaRPr lang="en-US" dirty="0" smtClean="0"/>
          </a:p>
          <a:p>
            <a:r>
              <a:rPr lang="en-US" dirty="0" err="1" smtClean="0"/>
              <a:t>orchestrator.orchestrators.</a:t>
            </a:r>
            <a:r>
              <a:rPr lang="en-US" i="1" dirty="0" err="1" smtClean="0"/>
              <a:t>orchestrator_name</a:t>
            </a:r>
            <a:r>
              <a:rPr lang="en-US" dirty="0" err="1" smtClean="0"/>
              <a:t>.address</a:t>
            </a:r>
            <a:r>
              <a:rPr lang="en-US" dirty="0" smtClean="0"/>
              <a:t> — The address of the server hosting this Orchestrator.</a:t>
            </a:r>
          </a:p>
          <a:p>
            <a:r>
              <a:rPr lang="en-US" dirty="0" err="1" smtClean="0"/>
              <a:t>orchestrator.orchestrators.</a:t>
            </a:r>
            <a:r>
              <a:rPr lang="en-US" i="1" dirty="0" err="1" smtClean="0"/>
              <a:t>orchestrator_name</a:t>
            </a:r>
            <a:r>
              <a:rPr lang="en-US" dirty="0" err="1" smtClean="0"/>
              <a:t>.port</a:t>
            </a:r>
            <a:r>
              <a:rPr lang="en-US" dirty="0" smtClean="0"/>
              <a:t> — The port of the server hosting this Orchestrator.</a:t>
            </a:r>
          </a:p>
          <a:p>
            <a:r>
              <a:rPr lang="en-US" dirty="0" err="1" smtClean="0"/>
              <a:t>orchestrator.orchestrators.</a:t>
            </a:r>
            <a:r>
              <a:rPr lang="en-US" i="1" dirty="0" err="1" smtClean="0"/>
              <a:t>orchestrator_name</a:t>
            </a:r>
            <a:r>
              <a:rPr lang="en-US" dirty="0" err="1" smtClean="0"/>
              <a:t>.contextpath</a:t>
            </a:r>
            <a:r>
              <a:rPr lang="en-US" dirty="0" smtClean="0"/>
              <a:t> — The application context of this Orchestrator.</a:t>
            </a:r>
          </a:p>
          <a:p>
            <a:r>
              <a:rPr lang="en-US" dirty="0" err="1" smtClean="0"/>
              <a:t>orchestrator.orchestrators.</a:t>
            </a:r>
            <a:r>
              <a:rPr lang="en-US" i="1" dirty="0" err="1" smtClean="0"/>
              <a:t>orchestrator_name</a:t>
            </a:r>
            <a:r>
              <a:rPr lang="en-US" dirty="0" err="1" smtClean="0"/>
              <a:t>.username</a:t>
            </a:r>
            <a:r>
              <a:rPr lang="en-US" dirty="0" smtClean="0"/>
              <a:t> — The name of a user authorized to access this Orchestrator.</a:t>
            </a:r>
          </a:p>
          <a:p>
            <a:r>
              <a:rPr lang="en-US" dirty="0" err="1" smtClean="0"/>
              <a:t>orchestrator.orchestrators.</a:t>
            </a:r>
            <a:r>
              <a:rPr lang="en-US" i="1" dirty="0" err="1" smtClean="0"/>
              <a:t>orchestrator_name</a:t>
            </a:r>
            <a:r>
              <a:rPr lang="en-US" dirty="0" err="1" smtClean="0"/>
              <a:t>.password</a:t>
            </a:r>
            <a:r>
              <a:rPr lang="en-US" dirty="0" smtClean="0"/>
              <a:t> — The password of a user authorized to access this Orchestrator.</a:t>
            </a:r>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23</a:t>
            </a:fld>
            <a:endParaRPr lang="en-US"/>
          </a:p>
        </p:txBody>
      </p:sp>
    </p:spTree>
    <p:extLst>
      <p:ext uri="{BB962C8B-B14F-4D97-AF65-F5344CB8AC3E}">
        <p14:creationId xmlns:p14="http://schemas.microsoft.com/office/powerpoint/2010/main" val="899578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Orchestrator in editorial environments requires additional settings. Add the following properties to the </a:t>
            </a:r>
            <a:r>
              <a:rPr lang="en-US" dirty="0" err="1" smtClean="0"/>
              <a:t>backbase.properties</a:t>
            </a:r>
            <a:r>
              <a:rPr lang="en-US" dirty="0" smtClean="0"/>
              <a:t> file: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endParaRPr lang="en-US" dirty="0" smtClean="0"/>
          </a:p>
          <a:p>
            <a:r>
              <a:rPr lang="en-US" dirty="0" err="1" smtClean="0"/>
              <a:t>orchestrator.approvalgroups</a:t>
            </a:r>
            <a:r>
              <a:rPr lang="en-US" dirty="0" smtClean="0"/>
              <a:t> — A comma-separated list of groups authorized to approve publishing requests.</a:t>
            </a:r>
          </a:p>
          <a:p>
            <a:r>
              <a:rPr lang="en-US" dirty="0" err="1" smtClean="0"/>
              <a:t>orchestrator.publishgroups</a:t>
            </a:r>
            <a:r>
              <a:rPr lang="en-US" dirty="0" smtClean="0"/>
              <a:t> — A comma-separated list of groups authorized to issue publishing requests.</a:t>
            </a:r>
          </a:p>
          <a:p>
            <a:r>
              <a:rPr lang="en-US" dirty="0" err="1" smtClean="0"/>
              <a:t>orchestrator.import.location</a:t>
            </a:r>
            <a:r>
              <a:rPr lang="en-US" dirty="0" smtClean="0"/>
              <a:t> — The path to the import folder.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err="1" smtClean="0"/>
              <a:t>orchestrator.export.location</a:t>
            </a:r>
            <a:r>
              <a:rPr lang="en-US" dirty="0" smtClean="0"/>
              <a:t> — The path to the export folder.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err="1" smtClean="0"/>
              <a:t>orchestrator.configuration.location</a:t>
            </a:r>
            <a:r>
              <a:rPr lang="en-US" dirty="0" smtClean="0"/>
              <a:t> — The location of the publishing chains configuration file.</a:t>
            </a:r>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24</a:t>
            </a:fld>
            <a:endParaRPr lang="en-US"/>
          </a:p>
        </p:txBody>
      </p:sp>
    </p:spTree>
    <p:extLst>
      <p:ext uri="{BB962C8B-B14F-4D97-AF65-F5344CB8AC3E}">
        <p14:creationId xmlns:p14="http://schemas.microsoft.com/office/powerpoint/2010/main" val="353713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Configure publishing chains in an XML file referenced by the </a:t>
            </a:r>
            <a:r>
              <a:rPr lang="en-US" dirty="0" err="1" smtClean="0"/>
              <a:t>orchestrator.configuration.location</a:t>
            </a:r>
            <a:r>
              <a:rPr lang="en-US" dirty="0" smtClean="0"/>
              <a:t> property in the </a:t>
            </a:r>
            <a:r>
              <a:rPr lang="en-US" dirty="0" err="1" smtClean="0"/>
              <a:t>backbase.properties</a:t>
            </a:r>
            <a:r>
              <a:rPr lang="en-US" dirty="0" smtClean="0"/>
              <a:t> file of the editorial environment.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26</a:t>
            </a:fld>
            <a:endParaRPr lang="en-US"/>
          </a:p>
        </p:txBody>
      </p:sp>
    </p:spTree>
    <p:extLst>
      <p:ext uri="{BB962C8B-B14F-4D97-AF65-F5344CB8AC3E}">
        <p14:creationId xmlns:p14="http://schemas.microsoft.com/office/powerpoint/2010/main" val="3523319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Configure publishing chains in an XML file referenced by the </a:t>
            </a:r>
            <a:r>
              <a:rPr lang="en-US" dirty="0" err="1" smtClean="0"/>
              <a:t>orchestrator.configuration.location</a:t>
            </a:r>
            <a:r>
              <a:rPr lang="en-US" dirty="0" smtClean="0"/>
              <a:t> property in the </a:t>
            </a:r>
            <a:r>
              <a:rPr lang="en-US" dirty="0" err="1" smtClean="0"/>
              <a:t>backbase.properties</a:t>
            </a:r>
            <a:r>
              <a:rPr lang="en-US" dirty="0" smtClean="0"/>
              <a:t> file of the editorial environment.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27</a:t>
            </a:fld>
            <a:endParaRPr lang="en-US"/>
          </a:p>
        </p:txBody>
      </p:sp>
    </p:spTree>
    <p:extLst>
      <p:ext uri="{BB962C8B-B14F-4D97-AF65-F5344CB8AC3E}">
        <p14:creationId xmlns:p14="http://schemas.microsoft.com/office/powerpoint/2010/main" val="1156543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Publishing transfers pages and content items not only across different environments, but also across portals within a single environment. Make sure you configured your environment as an editorial environment with a single orchestrator.</a:t>
            </a:r>
          </a:p>
        </p:txBody>
      </p:sp>
      <p:sp>
        <p:nvSpPr>
          <p:cNvPr id="4" name="Slide Number Placeholder 3"/>
          <p:cNvSpPr>
            <a:spLocks noGrp="1"/>
          </p:cNvSpPr>
          <p:nvPr>
            <p:ph type="sldNum" sz="quarter" idx="10"/>
          </p:nvPr>
        </p:nvSpPr>
        <p:spPr/>
        <p:txBody>
          <a:bodyPr/>
          <a:lstStyle/>
          <a:p>
            <a:fld id="{961E29FC-A785-1D40-BBA7-278D4149D253}" type="slidenum">
              <a:rPr lang="en-US" smtClean="0"/>
              <a:t>28</a:t>
            </a:fld>
            <a:endParaRPr lang="en-US"/>
          </a:p>
        </p:txBody>
      </p:sp>
    </p:spTree>
    <p:extLst>
      <p:ext uri="{BB962C8B-B14F-4D97-AF65-F5344CB8AC3E}">
        <p14:creationId xmlns:p14="http://schemas.microsoft.com/office/powerpoint/2010/main" val="69914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Editorial environment</a:t>
            </a:r>
          </a:p>
          <a:p>
            <a:r>
              <a:rPr lang="en-US" dirty="0" smtClean="0"/>
              <a:t>Editors work with CXP Manager to make changes to pages and publish these changes. The editorial environment requires CXP Manager and an Orchestrator in editorial mode.</a:t>
            </a:r>
          </a:p>
          <a:p>
            <a:r>
              <a:rPr lang="en-US" dirty="0" smtClean="0"/>
              <a:t>Editorial environments support the optional Audit Trails feature.</a:t>
            </a:r>
          </a:p>
          <a:p>
            <a:endParaRPr lang="en-US" dirty="0" smtClean="0"/>
          </a:p>
          <a:p>
            <a:r>
              <a:rPr lang="en-US" dirty="0" smtClean="0"/>
              <a:t>Staging environment</a:t>
            </a:r>
          </a:p>
          <a:p>
            <a:r>
              <a:rPr lang="en-US" dirty="0" smtClean="0"/>
              <a:t>A business user previews the changes on the staging environment, then approves or rejects them via CXP Manager (running on the editorial environment). You can manage the whole publishing flow from CXP Manager. CXP Manager should not run on the staging environment to prevent directly changing this environment. The staging environment requires an Orchestrator to process publish packages from the editorial Orchestrator.</a:t>
            </a:r>
          </a:p>
          <a:p>
            <a:endParaRPr lang="en-US" dirty="0" smtClean="0"/>
          </a:p>
          <a:p>
            <a:r>
              <a:rPr lang="en-US" dirty="0" smtClean="0"/>
              <a:t>Live environment</a:t>
            </a:r>
          </a:p>
          <a:p>
            <a:r>
              <a:rPr lang="en-US" dirty="0" smtClean="0"/>
              <a:t>End-users can access the portal on the live environment (e.g. via the Internet). CXP Manager should not run on the live environment to prevent directly changing this environment. The live environment requires an Orchestrator to process publishing packages from the editorial Orchestrator.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6</a:t>
            </a:fld>
            <a:endParaRPr lang="en-US"/>
          </a:p>
        </p:txBody>
      </p:sp>
    </p:spTree>
    <p:extLst>
      <p:ext uri="{BB962C8B-B14F-4D97-AF65-F5344CB8AC3E}">
        <p14:creationId xmlns:p14="http://schemas.microsoft.com/office/powerpoint/2010/main" val="30414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a publishing chain by adding &lt;</a:t>
            </a:r>
            <a:r>
              <a:rPr lang="en-US" dirty="0" err="1" smtClean="0"/>
              <a:t>portalMappings</a:t>
            </a:r>
            <a:r>
              <a:rPr lang="en-US" dirty="0" smtClean="0"/>
              <a:t>&gt; elements as children of &lt;</a:t>
            </a:r>
            <a:r>
              <a:rPr lang="en-US" dirty="0" err="1" smtClean="0"/>
              <a:t>publishChainElement</a:t>
            </a:r>
            <a:r>
              <a:rPr lang="en-US" dirty="0" smtClean="0"/>
              <a:t>&gt;. For example, the following chain publishes pages locally across the following portals:</a:t>
            </a:r>
          </a:p>
          <a:p>
            <a:r>
              <a:rPr lang="en-US" dirty="0" smtClean="0"/>
              <a:t>- my-portal</a:t>
            </a:r>
          </a:p>
          <a:p>
            <a:r>
              <a:rPr lang="en-US" dirty="0" smtClean="0"/>
              <a:t>- my-portal-staging</a:t>
            </a:r>
          </a:p>
          <a:p>
            <a:r>
              <a:rPr lang="en-US" dirty="0" smtClean="0"/>
              <a:t>- my-portal-live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29</a:t>
            </a:fld>
            <a:endParaRPr lang="en-US"/>
          </a:p>
        </p:txBody>
      </p:sp>
    </p:spTree>
    <p:extLst>
      <p:ext uri="{BB962C8B-B14F-4D97-AF65-F5344CB8AC3E}">
        <p14:creationId xmlns:p14="http://schemas.microsoft.com/office/powerpoint/2010/main" val="1177172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a publishing chain by adding &lt;</a:t>
            </a:r>
            <a:r>
              <a:rPr lang="en-US" dirty="0" err="1" smtClean="0"/>
              <a:t>portalMappings</a:t>
            </a:r>
            <a:r>
              <a:rPr lang="en-US" dirty="0" smtClean="0"/>
              <a:t>&gt; elements as children of &lt;</a:t>
            </a:r>
            <a:r>
              <a:rPr lang="en-US" dirty="0" err="1" smtClean="0"/>
              <a:t>publishChainElement</a:t>
            </a:r>
            <a:r>
              <a:rPr lang="en-US" dirty="0" smtClean="0"/>
              <a:t>&gt;. For example, the following chain publishes pages locally across the following portals:</a:t>
            </a:r>
          </a:p>
          <a:p>
            <a:r>
              <a:rPr lang="en-US" dirty="0" smtClean="0"/>
              <a:t>- my-portal</a:t>
            </a:r>
          </a:p>
          <a:p>
            <a:r>
              <a:rPr lang="en-US" dirty="0" smtClean="0"/>
              <a:t>- my-portal-staging</a:t>
            </a:r>
          </a:p>
          <a:p>
            <a:r>
              <a:rPr lang="en-US" dirty="0" smtClean="0"/>
              <a:t>- my-portal-live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30</a:t>
            </a:fld>
            <a:endParaRPr lang="en-US"/>
          </a:p>
        </p:txBody>
      </p:sp>
    </p:spTree>
    <p:extLst>
      <p:ext uri="{BB962C8B-B14F-4D97-AF65-F5344CB8AC3E}">
        <p14:creationId xmlns:p14="http://schemas.microsoft.com/office/powerpoint/2010/main" val="1443067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a publishing chain by adding &lt;</a:t>
            </a:r>
            <a:r>
              <a:rPr lang="en-US" dirty="0" err="1" smtClean="0"/>
              <a:t>portalMappings</a:t>
            </a:r>
            <a:r>
              <a:rPr lang="en-US" dirty="0" smtClean="0"/>
              <a:t>&gt; elements as children of &lt;</a:t>
            </a:r>
            <a:r>
              <a:rPr lang="en-US" dirty="0" err="1" smtClean="0"/>
              <a:t>publishChainElement</a:t>
            </a:r>
            <a:r>
              <a:rPr lang="en-US" dirty="0" smtClean="0"/>
              <a:t>&gt;. For example, the following chain publishes pages locally across the following portals:</a:t>
            </a:r>
          </a:p>
          <a:p>
            <a:r>
              <a:rPr lang="en-US" dirty="0" smtClean="0"/>
              <a:t>- my-portal</a:t>
            </a:r>
          </a:p>
          <a:p>
            <a:r>
              <a:rPr lang="en-US" dirty="0" smtClean="0"/>
              <a:t>- my-portal-staging</a:t>
            </a:r>
          </a:p>
          <a:p>
            <a:r>
              <a:rPr lang="en-US" dirty="0" smtClean="0"/>
              <a:t>- my-portal-live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31</a:t>
            </a:fld>
            <a:endParaRPr lang="en-US"/>
          </a:p>
        </p:txBody>
      </p:sp>
    </p:spTree>
    <p:extLst>
      <p:ext uri="{BB962C8B-B14F-4D97-AF65-F5344CB8AC3E}">
        <p14:creationId xmlns:p14="http://schemas.microsoft.com/office/powerpoint/2010/main" val="1443067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32</a:t>
            </a:fld>
            <a:endParaRPr lang="en-US"/>
          </a:p>
        </p:txBody>
      </p:sp>
    </p:spTree>
    <p:extLst>
      <p:ext uri="{BB962C8B-B14F-4D97-AF65-F5344CB8AC3E}">
        <p14:creationId xmlns:p14="http://schemas.microsoft.com/office/powerpoint/2010/main" val="113490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Publishing Services offers multiple Publishing routes:</a:t>
            </a:r>
          </a:p>
          <a:p>
            <a:pPr marL="228600" indent="-228600">
              <a:buFont typeface="+mj-lt"/>
              <a:buAutoNum type="arabicPeriod"/>
            </a:pPr>
            <a:r>
              <a:rPr lang="en-US" b="1" dirty="0" smtClean="0"/>
              <a:t>Page Publishing</a:t>
            </a:r>
            <a:r>
              <a:rPr lang="en-US" dirty="0" smtClean="0"/>
              <a:t> — Publishing of links, pages, page children, master pages in the Portal Catalog, and ICE Content.</a:t>
            </a:r>
          </a:p>
          <a:p>
            <a:pPr marL="228600" indent="-228600">
              <a:buFont typeface="+mj-lt"/>
              <a:buAutoNum type="arabicPeriod"/>
            </a:pPr>
            <a:r>
              <a:rPr lang="en-US" b="1" dirty="0" smtClean="0"/>
              <a:t>Content Publishing</a:t>
            </a:r>
            <a:r>
              <a:rPr lang="en-US" dirty="0" smtClean="0"/>
              <a:t> — Publishing of Reusable Content</a:t>
            </a:r>
          </a:p>
          <a:p>
            <a:pPr marL="685690" lvl="1" indent="-228600">
              <a:buFont typeface="+mj-lt"/>
              <a:buAutoNum type="alphaLcParenR"/>
            </a:pPr>
            <a:r>
              <a:rPr lang="en-US" b="1" dirty="0" smtClean="0"/>
              <a:t>Shared Publishing</a:t>
            </a:r>
            <a:r>
              <a:rPr lang="en-US" dirty="0" smtClean="0"/>
              <a:t> — Publishing of Shared Content</a:t>
            </a:r>
          </a:p>
          <a:p>
            <a:pPr marL="685690" lvl="1" indent="-228600">
              <a:buFont typeface="+mj-lt"/>
              <a:buAutoNum type="alphaLcParenR"/>
            </a:pPr>
            <a:r>
              <a:rPr lang="en-US" b="1" dirty="0" smtClean="0"/>
              <a:t>Portal Content Publishing</a:t>
            </a:r>
            <a:r>
              <a:rPr lang="en-US" dirty="0" smtClean="0"/>
              <a:t> — Publishing of Portal Content</a:t>
            </a:r>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7</a:t>
            </a:fld>
            <a:endParaRPr lang="en-US"/>
          </a:p>
        </p:txBody>
      </p:sp>
    </p:spTree>
    <p:extLst>
      <p:ext uri="{BB962C8B-B14F-4D97-AF65-F5344CB8AC3E}">
        <p14:creationId xmlns:p14="http://schemas.microsoft.com/office/powerpoint/2010/main" val="3267945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8</a:t>
            </a:fld>
            <a:endParaRPr lang="en-US"/>
          </a:p>
        </p:txBody>
      </p:sp>
    </p:spTree>
    <p:extLst>
      <p:ext uri="{BB962C8B-B14F-4D97-AF65-F5344CB8AC3E}">
        <p14:creationId xmlns:p14="http://schemas.microsoft.com/office/powerpoint/2010/main" val="2265901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9</a:t>
            </a:fld>
            <a:endParaRPr lang="en-US"/>
          </a:p>
        </p:txBody>
      </p:sp>
    </p:spTree>
    <p:extLst>
      <p:ext uri="{BB962C8B-B14F-4D97-AF65-F5344CB8AC3E}">
        <p14:creationId xmlns:p14="http://schemas.microsoft.com/office/powerpoint/2010/main" val="243759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actions are part of the publishing chain:</a:t>
            </a:r>
          </a:p>
          <a:p>
            <a:endParaRPr lang="en-US" dirty="0" smtClean="0"/>
          </a:p>
          <a:p>
            <a:r>
              <a:rPr lang="en-US" dirty="0" smtClean="0"/>
              <a:t>1. An editor modifies a page in the portal or content in Content Services. Examples of changes are: adding a widget, changing the position of a widget, changing the layout of a page, editing a text.</a:t>
            </a:r>
          </a:p>
          <a:p>
            <a:r>
              <a:rPr lang="en-US" dirty="0" smtClean="0"/>
              <a:t>2. The editor publishes the changes in CXP Manager.</a:t>
            </a:r>
          </a:p>
          <a:p>
            <a:r>
              <a:rPr lang="en-US" dirty="0" smtClean="0"/>
              <a:t>3. The editorial Orchestrator locks the data (making further modifications impossible), creates a package, archives it on the file system, and sends it to a staging environment.</a:t>
            </a:r>
          </a:p>
          <a:p>
            <a:r>
              <a:rPr lang="en-US" dirty="0" smtClean="0"/>
              <a:t>4. The Orchestrator in the staging environment unpacks the data and publishes them to </a:t>
            </a:r>
            <a:r>
              <a:rPr lang="en-US" dirty="0" err="1" smtClean="0"/>
              <a:t>Backbase</a:t>
            </a:r>
            <a:r>
              <a:rPr lang="en-US" dirty="0" smtClean="0"/>
              <a:t> CXP Foundation and Content Services.</a:t>
            </a:r>
          </a:p>
          <a:p>
            <a:r>
              <a:rPr lang="en-US" dirty="0" smtClean="0"/>
              <a:t>5. An approver previews the portal on the staging environment.</a:t>
            </a:r>
          </a:p>
          <a:p>
            <a:r>
              <a:rPr lang="en-US" dirty="0" smtClean="0"/>
              <a:t>	- If the approver rejects the changes:</a:t>
            </a:r>
          </a:p>
          <a:p>
            <a:r>
              <a:rPr lang="en-US" dirty="0" smtClean="0"/>
              <a:t>		a. The editorial Orchestrator unlocks the data for further modifications.</a:t>
            </a:r>
          </a:p>
          <a:p>
            <a:r>
              <a:rPr lang="en-US" dirty="0" smtClean="0"/>
              <a:t>	- If the approver accepts the changes:</a:t>
            </a:r>
          </a:p>
          <a:p>
            <a:r>
              <a:rPr lang="en-US" dirty="0" smtClean="0"/>
              <a:t>		a. The editorial Orchestrator sends the package to the live environment.</a:t>
            </a:r>
          </a:p>
          <a:p>
            <a:r>
              <a:rPr lang="en-US" dirty="0" smtClean="0"/>
              <a:t>		b. The Orchestrator in the live environment unpacks the package and publishes it to the outside world.</a:t>
            </a:r>
          </a:p>
          <a:p>
            <a:r>
              <a:rPr lang="en-US" dirty="0" smtClean="0"/>
              <a:t>		c. The editorial Orchestrator unlocks the data.</a:t>
            </a:r>
          </a:p>
          <a:p>
            <a:endParaRPr lang="en-US" dirty="0" smtClean="0"/>
          </a:p>
          <a:p>
            <a:endParaRPr lang="nl-NL"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10</a:t>
            </a:fld>
            <a:endParaRPr lang="en-US"/>
          </a:p>
        </p:txBody>
      </p:sp>
    </p:spTree>
    <p:extLst>
      <p:ext uri="{BB962C8B-B14F-4D97-AF65-F5344CB8AC3E}">
        <p14:creationId xmlns:p14="http://schemas.microsoft.com/office/powerpoint/2010/main" val="145244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nl-NL" b="1" dirty="0" smtClean="0"/>
              <a:t>Publishing Within an Environment</a:t>
            </a:r>
          </a:p>
          <a:p>
            <a:r>
              <a:rPr lang="en-US" dirty="0" smtClean="0"/>
              <a:t>For testing and demo purposes, </a:t>
            </a:r>
            <a:r>
              <a:rPr lang="en-US" dirty="0" err="1" smtClean="0"/>
              <a:t>Backbase</a:t>
            </a:r>
            <a:r>
              <a:rPr lang="en-US" dirty="0" smtClean="0"/>
              <a:t> CXP can also publish within one environment. In this scenario, publishing takes place across different portals instead of environments. This allows the use of publishing functionality without installing </a:t>
            </a:r>
            <a:r>
              <a:rPr lang="en-US" dirty="0" err="1" smtClean="0"/>
              <a:t>Backbase</a:t>
            </a:r>
            <a:r>
              <a:rPr lang="en-US" dirty="0" smtClean="0"/>
              <a:t> CXP on multiple machines. </a:t>
            </a:r>
            <a:r>
              <a:rPr lang="en-US" i="1" dirty="0" smtClean="0"/>
              <a:t>Content </a:t>
            </a:r>
            <a:r>
              <a:rPr lang="en-US" dirty="0" smtClean="0"/>
              <a:t>is not published in this scenario. This means that the </a:t>
            </a:r>
            <a:r>
              <a:rPr lang="en-US" i="1" dirty="0" smtClean="0"/>
              <a:t>editorial</a:t>
            </a:r>
            <a:r>
              <a:rPr lang="en-US" dirty="0" smtClean="0"/>
              <a:t> portal uses the same content in Content Services as the </a:t>
            </a:r>
            <a:r>
              <a:rPr lang="en-US" i="1" dirty="0" smtClean="0"/>
              <a:t>live</a:t>
            </a:r>
            <a:r>
              <a:rPr lang="en-US" dirty="0" smtClean="0"/>
              <a:t> portal.</a:t>
            </a:r>
          </a:p>
          <a:p>
            <a:r>
              <a:rPr lang="en-US" dirty="0" smtClean="0"/>
              <a:t>For example, Orchestrator publishes from the </a:t>
            </a:r>
            <a:r>
              <a:rPr lang="en-US" i="1" dirty="0" smtClean="0"/>
              <a:t>editorial</a:t>
            </a:r>
            <a:r>
              <a:rPr lang="en-US" dirty="0" smtClean="0"/>
              <a:t> portal to the </a:t>
            </a:r>
            <a:r>
              <a:rPr lang="en-US" i="1" dirty="0" smtClean="0"/>
              <a:t>staging</a:t>
            </a:r>
            <a:r>
              <a:rPr lang="en-US" dirty="0" smtClean="0"/>
              <a:t> portal and from there to the </a:t>
            </a:r>
            <a:r>
              <a:rPr lang="en-US" i="1" dirty="0" smtClean="0"/>
              <a:t>live</a:t>
            </a:r>
            <a:r>
              <a:rPr lang="en-US" dirty="0" smtClean="0"/>
              <a:t> portal:</a:t>
            </a:r>
          </a:p>
          <a:p>
            <a:r>
              <a:rPr lang="en-US" dirty="0" smtClean="0"/>
              <a:t>Publishing within an environment is an optional feature configurable in the Orchestrator configuration file.</a:t>
            </a:r>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11</a:t>
            </a:fld>
            <a:endParaRPr lang="en-US"/>
          </a:p>
        </p:txBody>
      </p:sp>
    </p:spTree>
    <p:extLst>
      <p:ext uri="{BB962C8B-B14F-4D97-AF65-F5344CB8AC3E}">
        <p14:creationId xmlns:p14="http://schemas.microsoft.com/office/powerpoint/2010/main" val="254211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Unpublishing</a:t>
            </a:r>
            <a:endParaRPr lang="en-US" b="1" dirty="0" smtClean="0"/>
          </a:p>
          <a:p>
            <a:r>
              <a:rPr lang="en-US" dirty="0" err="1" smtClean="0"/>
              <a:t>Unpublishing</a:t>
            </a:r>
            <a:r>
              <a:rPr lang="en-US" dirty="0" smtClean="0"/>
              <a:t> means removing pages from a portal. On staging or live environments, unpublished pages are removed from the local data store. On editorial environments, pages continue to exist in the data store of the editorial environment so that they are still available for future publishing, if needed. If you want to delete a published item, you first need to </a:t>
            </a:r>
            <a:r>
              <a:rPr lang="en-US" dirty="0" err="1" smtClean="0"/>
              <a:t>unpublish</a:t>
            </a:r>
            <a:r>
              <a:rPr lang="en-US" dirty="0" smtClean="0"/>
              <a:t> it.</a:t>
            </a:r>
          </a:p>
          <a:p>
            <a:r>
              <a:rPr lang="en-US" dirty="0" smtClean="0"/>
              <a:t>Before you can </a:t>
            </a:r>
            <a:r>
              <a:rPr lang="en-US" dirty="0" err="1" smtClean="0"/>
              <a:t>unpublish</a:t>
            </a:r>
            <a:r>
              <a:rPr lang="en-US" dirty="0" smtClean="0"/>
              <a:t> a page, it needs to have completed the publishing chain. For example, if a page follows the Approval on Pages publishing chain explained above, it cannot be unpublished until it has reached the live environment, or until an approver has rejected the publishing request.</a:t>
            </a:r>
          </a:p>
          <a:p>
            <a:r>
              <a:rPr lang="en-US" dirty="0" smtClean="0"/>
              <a:t>It is not possible to </a:t>
            </a:r>
            <a:r>
              <a:rPr lang="en-US" dirty="0" err="1" smtClean="0"/>
              <a:t>unpublish</a:t>
            </a:r>
            <a:r>
              <a:rPr lang="en-US" dirty="0" smtClean="0"/>
              <a:t> master pages if their derived pages are still published. To </a:t>
            </a:r>
            <a:r>
              <a:rPr lang="en-US" dirty="0" err="1" smtClean="0"/>
              <a:t>unpublish</a:t>
            </a:r>
            <a:r>
              <a:rPr lang="en-US" dirty="0" smtClean="0"/>
              <a:t> a master page, </a:t>
            </a:r>
            <a:r>
              <a:rPr lang="en-US" dirty="0" err="1" smtClean="0"/>
              <a:t>unpublish</a:t>
            </a:r>
            <a:r>
              <a:rPr lang="en-US" dirty="0" smtClean="0"/>
              <a:t> first their derived pages.</a:t>
            </a:r>
          </a:p>
          <a:p>
            <a:r>
              <a:rPr lang="en-US" dirty="0" smtClean="0"/>
              <a:t>When </a:t>
            </a:r>
            <a:r>
              <a:rPr lang="en-US" dirty="0" err="1" smtClean="0"/>
              <a:t>unpublishing</a:t>
            </a:r>
            <a:r>
              <a:rPr lang="en-US" dirty="0" smtClean="0"/>
              <a:t> a page, make sure you select the correct publishing chain. For example, if a page was published to a live environment through a Approval on Pages publishing chain, </a:t>
            </a:r>
            <a:r>
              <a:rPr lang="en-US" dirty="0" err="1" smtClean="0"/>
              <a:t>unpublishing</a:t>
            </a:r>
            <a:r>
              <a:rPr lang="en-US" dirty="0" smtClean="0"/>
              <a:t> it through a Direct publishing chain will return an error.</a:t>
            </a:r>
          </a:p>
          <a:p>
            <a:endParaRPr lang="en-US" dirty="0" smtClean="0"/>
          </a:p>
          <a:p>
            <a:r>
              <a:rPr lang="en-US" b="1" dirty="0" smtClean="0"/>
              <a:t>Republishing</a:t>
            </a:r>
          </a:p>
          <a:p>
            <a:r>
              <a:rPr lang="en-US" dirty="0" smtClean="0"/>
              <a:t>If you published some pages and subsequently modified them in the editorial environment, you can republish those pages with one button click in </a:t>
            </a:r>
            <a:r>
              <a:rPr lang="en-US" dirty="0" err="1" smtClean="0"/>
              <a:t>CXPl</a:t>
            </a:r>
            <a:r>
              <a:rPr lang="en-US" dirty="0" smtClean="0"/>
              <a:t> Manager. This republishes all modified pages that have already been published to other environments.</a:t>
            </a:r>
          </a:p>
          <a:p>
            <a:r>
              <a:rPr lang="en-US" dirty="0" smtClean="0"/>
              <a:t>The </a:t>
            </a:r>
            <a:r>
              <a:rPr lang="en-US" i="1" dirty="0" smtClean="0"/>
              <a:t>links</a:t>
            </a:r>
            <a:r>
              <a:rPr lang="en-US" dirty="0" smtClean="0"/>
              <a:t> and CMIS content related to the pages are republished as well. Republishing has the same effect as manually selecting the individual pages, but can save time and is less error-prone. </a:t>
            </a:r>
          </a:p>
          <a:p>
            <a:endParaRPr lang="nl-NL"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12</a:t>
            </a:fld>
            <a:endParaRPr lang="en-US"/>
          </a:p>
        </p:txBody>
      </p:sp>
    </p:spTree>
    <p:extLst>
      <p:ext uri="{BB962C8B-B14F-4D97-AF65-F5344CB8AC3E}">
        <p14:creationId xmlns:p14="http://schemas.microsoft.com/office/powerpoint/2010/main" val="4023851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Orchestrator</a:t>
            </a:r>
            <a:r>
              <a:rPr lang="en-US" dirty="0" smtClean="0"/>
              <a:t> has two roles that you can map to groups in </a:t>
            </a:r>
            <a:r>
              <a:rPr lang="en-US" dirty="0" err="1" smtClean="0"/>
              <a:t>Backbase</a:t>
            </a:r>
            <a:r>
              <a:rPr lang="en-US" dirty="0" smtClean="0"/>
              <a:t> CXP Foundation:</a:t>
            </a:r>
          </a:p>
          <a:p>
            <a:r>
              <a:rPr lang="en-US" dirty="0" smtClean="0"/>
              <a:t>	-</a:t>
            </a:r>
            <a:r>
              <a:rPr lang="en-US" baseline="0" dirty="0" smtClean="0"/>
              <a:t> </a:t>
            </a:r>
            <a:r>
              <a:rPr lang="en-US" dirty="0" smtClean="0"/>
              <a:t>Publisher – Allows users to submit publish requests.</a:t>
            </a:r>
          </a:p>
          <a:p>
            <a:r>
              <a:rPr lang="en-US" dirty="0" smtClean="0"/>
              <a:t>	-</a:t>
            </a:r>
            <a:r>
              <a:rPr lang="en-US" baseline="0" dirty="0" smtClean="0"/>
              <a:t> </a:t>
            </a:r>
            <a:r>
              <a:rPr lang="en-US" dirty="0" smtClean="0"/>
              <a:t>Approver – Allows </a:t>
            </a:r>
            <a:r>
              <a:rPr lang="en-US" i="1" dirty="0" smtClean="0"/>
              <a:t>Approvers</a:t>
            </a:r>
            <a:r>
              <a:rPr lang="en-US" dirty="0" smtClean="0"/>
              <a:t> to approve or reject publish requests.</a:t>
            </a:r>
          </a:p>
          <a:p>
            <a:r>
              <a:rPr lang="en-US" dirty="0" smtClean="0"/>
              <a:t>For example, you can create an approver group in </a:t>
            </a:r>
            <a:r>
              <a:rPr lang="en-US" dirty="0" err="1" smtClean="0"/>
              <a:t>Backbase</a:t>
            </a:r>
            <a:r>
              <a:rPr lang="en-US" dirty="0" smtClean="0"/>
              <a:t> CXP Foundation, assign users to this group, and then map the group to the approver role in the configuration of Orchestrator as explained in Publishing Configuration. Members of the approver group now can approve publish requests in CXP Manager. </a:t>
            </a:r>
          </a:p>
          <a:p>
            <a:r>
              <a:rPr lang="en-US" dirty="0" smtClean="0"/>
              <a:t>Note that </a:t>
            </a:r>
            <a:r>
              <a:rPr lang="en-US" dirty="0" err="1" smtClean="0"/>
              <a:t>Backbase</a:t>
            </a:r>
            <a:r>
              <a:rPr lang="en-US" dirty="0" smtClean="0"/>
              <a:t> CXP enforces the </a:t>
            </a:r>
            <a:r>
              <a:rPr lang="en-US" i="1" dirty="0" smtClean="0"/>
              <a:t>four-eye principle</a:t>
            </a:r>
            <a:r>
              <a:rPr lang="en-US" dirty="0" smtClean="0"/>
              <a:t>: a user who submits a publish request may not approve it.</a:t>
            </a:r>
          </a:p>
          <a:p>
            <a:endParaRPr lang="nl-NL" dirty="0" smtClean="0"/>
          </a:p>
          <a:p>
            <a:endParaRPr lang="en-US" dirty="0"/>
          </a:p>
        </p:txBody>
      </p:sp>
      <p:sp>
        <p:nvSpPr>
          <p:cNvPr id="4" name="Slide Number Placeholder 3"/>
          <p:cNvSpPr>
            <a:spLocks noGrp="1"/>
          </p:cNvSpPr>
          <p:nvPr>
            <p:ph type="sldNum" sz="quarter" idx="10"/>
          </p:nvPr>
        </p:nvSpPr>
        <p:spPr/>
        <p:txBody>
          <a:bodyPr/>
          <a:lstStyle/>
          <a:p>
            <a:fld id="{961E29FC-A785-1D40-BBA7-278D4149D253}" type="slidenum">
              <a:rPr lang="en-US" smtClean="0"/>
              <a:t>13</a:t>
            </a:fld>
            <a:endParaRPr lang="en-US"/>
          </a:p>
        </p:txBody>
      </p:sp>
    </p:spTree>
    <p:extLst>
      <p:ext uri="{BB962C8B-B14F-4D97-AF65-F5344CB8AC3E}">
        <p14:creationId xmlns:p14="http://schemas.microsoft.com/office/powerpoint/2010/main" val="3554261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hyperlink" Target="mailto:request@backbase.com" TargetMode="External"/><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hyperlink" Target="http://www.backbase.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BB Devices)">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5497" t="-22" r="5786"/>
          <a:stretch/>
        </p:blipFill>
        <p:spPr>
          <a:xfrm>
            <a:off x="-10160" y="-1510"/>
            <a:ext cx="9154160" cy="6886893"/>
          </a:xfrm>
          <a:prstGeom prst="rect">
            <a:avLst/>
          </a:prstGeom>
        </p:spPr>
      </p:pic>
      <p:sp>
        <p:nvSpPr>
          <p:cNvPr id="2" name="Rectangle 1"/>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2090" y="2474754"/>
            <a:ext cx="8314248" cy="4228528"/>
          </a:xfrm>
          <a:prstGeom prst="rect">
            <a:avLst/>
          </a:prstGeom>
          <a:effectLst>
            <a:outerShdw blurRad="50800" dist="38100" dir="5400000" algn="t" rotWithShape="0">
              <a:prstClr val="black">
                <a:alpha val="40000"/>
              </a:prstClr>
            </a:outerShdw>
          </a:effectLst>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
        <p:nvSpPr>
          <p:cNvPr id="13"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
        <p:nvSpPr>
          <p:cNvPr id="15"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Tree>
    <p:extLst>
      <p:ext uri="{BB962C8B-B14F-4D97-AF65-F5344CB8AC3E}">
        <p14:creationId xmlns:p14="http://schemas.microsoft.com/office/powerpoint/2010/main" val="223449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Blank slide title</a:t>
            </a:r>
            <a:endParaRPr lang="en-US" dirty="0"/>
          </a:p>
        </p:txBody>
      </p:sp>
      <p:sp>
        <p:nvSpPr>
          <p:cNvPr id="8"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69657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Content">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Full Width Content slide title</a:t>
            </a:r>
            <a:endParaRPr lang="en-US" dirty="0"/>
          </a:p>
        </p:txBody>
      </p:sp>
      <p:sp>
        <p:nvSpPr>
          <p:cNvPr id="5" name="Content Placeholder 4"/>
          <p:cNvSpPr>
            <a:spLocks noGrp="1"/>
          </p:cNvSpPr>
          <p:nvPr>
            <p:ph sz="quarter" idx="14"/>
          </p:nvPr>
        </p:nvSpPr>
        <p:spPr>
          <a:xfrm>
            <a:off x="357188" y="1120775"/>
            <a:ext cx="8439150" cy="5387975"/>
          </a:xfrm>
          <a:prstGeom prst="rect">
            <a:avLst/>
          </a:prstGeom>
        </p:spPr>
        <p:txBody>
          <a:bodyPr vert="horz"/>
          <a:lstStyle>
            <a:lvl1pPr marL="182563" indent="-182563">
              <a:buClr>
                <a:schemeClr val="tx1">
                  <a:lumMod val="50000"/>
                  <a:lumOff val="50000"/>
                </a:schemeClr>
              </a:buClr>
              <a:buSzPct val="80000"/>
              <a:buFont typeface="Wingdings" charset="2"/>
              <a:buChar char="§"/>
              <a:tabLst/>
              <a:defRPr sz="2400">
                <a:latin typeface="Roboto Light"/>
                <a:cs typeface="Roboto Light"/>
              </a:defRPr>
            </a:lvl1pPr>
            <a:lvl2pPr marL="630238" indent="-173038">
              <a:buClr>
                <a:schemeClr val="tx1">
                  <a:lumMod val="50000"/>
                  <a:lumOff val="50000"/>
                </a:schemeClr>
              </a:buClr>
              <a:buSzPct val="80000"/>
              <a:buFont typeface="Wingdings" charset="2"/>
              <a:buChar char="§"/>
              <a:tabLst/>
              <a:defRPr sz="2000">
                <a:latin typeface="Roboto Light"/>
                <a:cs typeface="Roboto Light"/>
              </a:defRPr>
            </a:lvl2pPr>
            <a:lvl3pPr marL="1081088" indent="-187325">
              <a:buClr>
                <a:schemeClr val="tx1">
                  <a:lumMod val="50000"/>
                  <a:lumOff val="50000"/>
                </a:schemeClr>
              </a:buClr>
              <a:buSzPct val="80000"/>
              <a:buFont typeface="Wingdings" charset="2"/>
              <a:buChar char="§"/>
              <a:tabLst/>
              <a:defRPr sz="2000">
                <a:latin typeface="Roboto Light"/>
                <a:cs typeface="Roboto Light"/>
              </a:defRPr>
            </a:lvl3pPr>
            <a:lvl4pPr marL="1524000" indent="-152400">
              <a:buClr>
                <a:schemeClr val="tx1">
                  <a:lumMod val="50000"/>
                  <a:lumOff val="50000"/>
                </a:schemeClr>
              </a:buClr>
              <a:buSzPct val="80000"/>
              <a:buFont typeface="Wingdings" charset="2"/>
              <a:buChar char="§"/>
              <a:tabLst/>
              <a:defRPr sz="2000">
                <a:latin typeface="Roboto Light"/>
                <a:cs typeface="Roboto Light"/>
              </a:defRPr>
            </a:lvl4pPr>
            <a:lvl5pPr marL="1971675" indent="-142875">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2497115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Width Content + Subtitle / Statement">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Subtitle / Statement slide title</a:t>
            </a:r>
            <a:endParaRPr lang="en-US" dirty="0"/>
          </a:p>
        </p:txBody>
      </p:sp>
      <p:sp>
        <p:nvSpPr>
          <p:cNvPr id="5" name="Content Placeholder 4"/>
          <p:cNvSpPr>
            <a:spLocks noGrp="1"/>
          </p:cNvSpPr>
          <p:nvPr>
            <p:ph sz="quarter" idx="14"/>
          </p:nvPr>
        </p:nvSpPr>
        <p:spPr>
          <a:xfrm>
            <a:off x="357188" y="1988840"/>
            <a:ext cx="8439150" cy="4519910"/>
          </a:xfrm>
          <a:prstGeom prst="rect">
            <a:avLst/>
          </a:prstGeom>
        </p:spPr>
        <p:txBody>
          <a:bodyPr vert="horz"/>
          <a:lstStyle>
            <a:lvl1pPr marL="182563" indent="-182563">
              <a:buClr>
                <a:schemeClr val="tx1">
                  <a:lumMod val="50000"/>
                  <a:lumOff val="50000"/>
                </a:schemeClr>
              </a:buClr>
              <a:buSzPct val="80000"/>
              <a:buFont typeface="Wingdings" charset="2"/>
              <a:buChar char="§"/>
              <a:tabLst/>
              <a:defRPr sz="2400">
                <a:latin typeface="Roboto Light"/>
                <a:cs typeface="Roboto Light"/>
              </a:defRPr>
            </a:lvl1pPr>
            <a:lvl2pPr marL="630238" indent="-173038">
              <a:buClr>
                <a:schemeClr val="tx1">
                  <a:lumMod val="50000"/>
                  <a:lumOff val="50000"/>
                </a:schemeClr>
              </a:buClr>
              <a:buSzPct val="80000"/>
              <a:buFont typeface="Wingdings" charset="2"/>
              <a:buChar char="§"/>
              <a:tabLst/>
              <a:defRPr sz="2000">
                <a:latin typeface="Roboto Light"/>
                <a:cs typeface="Roboto Light"/>
              </a:defRPr>
            </a:lvl2pPr>
            <a:lvl3pPr marL="1081088" indent="-187325">
              <a:buClr>
                <a:schemeClr val="tx1">
                  <a:lumMod val="50000"/>
                  <a:lumOff val="50000"/>
                </a:schemeClr>
              </a:buClr>
              <a:buSzPct val="80000"/>
              <a:buFont typeface="Wingdings" charset="2"/>
              <a:buChar char="§"/>
              <a:tabLst/>
              <a:defRPr sz="2000">
                <a:latin typeface="Roboto Light"/>
                <a:cs typeface="Roboto Light"/>
              </a:defRPr>
            </a:lvl3pPr>
            <a:lvl4pPr marL="1524000" indent="-152400">
              <a:buClr>
                <a:schemeClr val="tx1">
                  <a:lumMod val="50000"/>
                  <a:lumOff val="50000"/>
                </a:schemeClr>
              </a:buClr>
              <a:buSzPct val="80000"/>
              <a:buFont typeface="Wingdings" charset="2"/>
              <a:buChar char="§"/>
              <a:tabLst/>
              <a:defRPr sz="2000">
                <a:latin typeface="Roboto Light"/>
                <a:cs typeface="Roboto Light"/>
              </a:defRPr>
            </a:lvl4pPr>
            <a:lvl5pPr marL="1971675" indent="-142875">
              <a:buClr>
                <a:schemeClr val="tx1">
                  <a:lumMod val="50000"/>
                  <a:lumOff val="50000"/>
                </a:schemeClr>
              </a:buClr>
              <a:buSzPct val="80000"/>
              <a:buFont typeface="Wingdings" charset="2"/>
              <a:buChar char="§"/>
              <a:tabLst/>
              <a:defRPr sz="2000">
                <a:latin typeface="Roboto Light"/>
                <a:cs typeface="Roboto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
        <p:nvSpPr>
          <p:cNvPr id="3" name="Text Placeholder 2"/>
          <p:cNvSpPr>
            <a:spLocks noGrp="1"/>
          </p:cNvSpPr>
          <p:nvPr>
            <p:ph type="body" sz="quarter" idx="15" hasCustomPrompt="1"/>
          </p:nvPr>
        </p:nvSpPr>
        <p:spPr>
          <a:xfrm>
            <a:off x="357188" y="1038225"/>
            <a:ext cx="8439150" cy="662583"/>
          </a:xfrm>
          <a:prstGeom prst="rect">
            <a:avLst/>
          </a:prstGeom>
        </p:spPr>
        <p:txBody>
          <a:bodyPr vert="horz"/>
          <a:lstStyle>
            <a:lvl1pPr marL="0" indent="0" algn="ctr">
              <a:buNone/>
              <a:defRPr baseline="0">
                <a:solidFill>
                  <a:schemeClr val="tx1">
                    <a:lumMod val="90000"/>
                    <a:lumOff val="10000"/>
                  </a:schemeClr>
                </a:solidFill>
                <a:latin typeface="Roboto Light"/>
                <a:cs typeface="Roboto Light"/>
              </a:defRPr>
            </a:lvl1pPr>
          </a:lstStyle>
          <a:p>
            <a:pPr lvl="0"/>
            <a:r>
              <a:rPr lang="en-US" dirty="0" smtClean="0"/>
              <a:t>Click to add a subtitle or statement</a:t>
            </a:r>
            <a:endParaRPr lang="en-US" dirty="0"/>
          </a:p>
        </p:txBody>
      </p:sp>
    </p:spTree>
    <p:extLst>
      <p:ext uri="{BB962C8B-B14F-4D97-AF65-F5344CB8AC3E}">
        <p14:creationId xmlns:p14="http://schemas.microsoft.com/office/powerpoint/2010/main" val="96411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cription of an image">
    <p:spTree>
      <p:nvGrpSpPr>
        <p:cNvPr id="1" name=""/>
        <p:cNvGrpSpPr/>
        <p:nvPr/>
      </p:nvGrpSpPr>
      <p:grpSpPr>
        <a:xfrm>
          <a:off x="0" y="0"/>
          <a:ext cx="0" cy="0"/>
          <a:chOff x="0" y="0"/>
          <a:chExt cx="0" cy="0"/>
        </a:xfrm>
      </p:grpSpPr>
      <p:sp>
        <p:nvSpPr>
          <p:cNvPr id="15" name="Rectangle 14"/>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6"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Slide title</a:t>
            </a:r>
            <a:endParaRPr lang="en-US" dirty="0"/>
          </a:p>
        </p:txBody>
      </p:sp>
      <p:sp>
        <p:nvSpPr>
          <p:cNvPr id="19"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
        <p:nvSpPr>
          <p:cNvPr id="11" name="Text Placeholder 14"/>
          <p:cNvSpPr>
            <a:spLocks noGrp="1"/>
          </p:cNvSpPr>
          <p:nvPr>
            <p:ph type="body" sz="quarter" idx="14"/>
          </p:nvPr>
        </p:nvSpPr>
        <p:spPr>
          <a:xfrm>
            <a:off x="346538" y="5445224"/>
            <a:ext cx="8449799" cy="1065113"/>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endParaRPr lang="en-US" dirty="0"/>
          </a:p>
        </p:txBody>
      </p:sp>
      <p:sp>
        <p:nvSpPr>
          <p:cNvPr id="12" name="Picture Placeholder 10"/>
          <p:cNvSpPr>
            <a:spLocks noGrp="1"/>
          </p:cNvSpPr>
          <p:nvPr>
            <p:ph type="pic" sz="quarter" idx="11"/>
          </p:nvPr>
        </p:nvSpPr>
        <p:spPr>
          <a:xfrm>
            <a:off x="331866" y="1111250"/>
            <a:ext cx="8464471" cy="4045942"/>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Tree>
    <p:extLst>
      <p:ext uri="{BB962C8B-B14F-4D97-AF65-F5344CB8AC3E}">
        <p14:creationId xmlns:p14="http://schemas.microsoft.com/office/powerpoint/2010/main" val="19696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flexibl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2 columns slide title</a:t>
            </a:r>
            <a:endParaRPr lang="en-US" dirty="0"/>
          </a:p>
        </p:txBody>
      </p:sp>
      <p:sp>
        <p:nvSpPr>
          <p:cNvPr id="15" name="Text Placeholder 14"/>
          <p:cNvSpPr>
            <a:spLocks noGrp="1"/>
          </p:cNvSpPr>
          <p:nvPr>
            <p:ph type="body" sz="quarter" idx="14" hasCustomPrompt="1"/>
          </p:nvPr>
        </p:nvSpPr>
        <p:spPr>
          <a:xfrm>
            <a:off x="5805663" y="1109663"/>
            <a:ext cx="2990675" cy="5399087"/>
          </a:xfrm>
          <a:prstGeom prst="rect">
            <a:avLst/>
          </a:prstGeom>
        </p:spPr>
        <p:txBody>
          <a:bodyPr vert="horz"/>
          <a:lstStyle>
            <a:lvl1pPr marL="0" indent="0">
              <a:buNone/>
              <a:defRPr sz="20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17" name="Content Placeholder 16"/>
          <p:cNvSpPr>
            <a:spLocks noGrp="1"/>
          </p:cNvSpPr>
          <p:nvPr>
            <p:ph sz="quarter" idx="15" hasCustomPrompt="1"/>
          </p:nvPr>
        </p:nvSpPr>
        <p:spPr>
          <a:xfrm>
            <a:off x="357188" y="1109664"/>
            <a:ext cx="5016426" cy="5399086"/>
          </a:xfrm>
          <a:prstGeom prst="rect">
            <a:avLst/>
          </a:prstGeom>
        </p:spPr>
        <p:txBody>
          <a:bodyPr vert="horz"/>
          <a:lstStyle>
            <a:lvl1pPr marL="0" indent="0">
              <a:buNone/>
              <a:defRPr sz="200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content</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281824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er Cases">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760426"/>
            <a:ext cx="9150350" cy="609757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Customer Case Slide Title</a:t>
            </a:r>
            <a:endParaRPr lang="en-US" dirty="0"/>
          </a:p>
        </p:txBody>
      </p:sp>
      <p:sp>
        <p:nvSpPr>
          <p:cNvPr id="14"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7182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ign Showcase (Full height imag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 y="760426"/>
            <a:ext cx="5796136" cy="609757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2" name="Rectangle 1"/>
          <p:cNvSpPr/>
          <p:nvPr userDrawn="1"/>
        </p:nvSpPr>
        <p:spPr>
          <a:xfrm>
            <a:off x="5796137" y="650240"/>
            <a:ext cx="3347863" cy="6207760"/>
          </a:xfrm>
          <a:prstGeom prst="rect">
            <a:avLst/>
          </a:prstGeom>
          <a:solidFill>
            <a:schemeClr val="bg2"/>
          </a:solidFill>
          <a:ln>
            <a:noFill/>
          </a:ln>
          <a:effectLst>
            <a:outerShdw blurRad="50800" dist="38100" dir="8100000" algn="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sp>
        <p:nvSpPr>
          <p:cNvPr id="12" name="Text Placeholder 14"/>
          <p:cNvSpPr>
            <a:spLocks noGrp="1"/>
          </p:cNvSpPr>
          <p:nvPr>
            <p:ph type="body" sz="quarter" idx="14" hasCustomPrompt="1"/>
          </p:nvPr>
        </p:nvSpPr>
        <p:spPr>
          <a:xfrm>
            <a:off x="6156176" y="1109663"/>
            <a:ext cx="2640162" cy="5399087"/>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1598322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top)">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14384" y="2708553"/>
            <a:ext cx="4649738" cy="406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109663"/>
            <a:ext cx="8618160" cy="1383233"/>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p>
        </p:txBody>
      </p:sp>
      <p:sp>
        <p:nvSpPr>
          <p:cNvPr id="11" name="Picture Placeholder 10"/>
          <p:cNvSpPr>
            <a:spLocks noGrp="1"/>
          </p:cNvSpPr>
          <p:nvPr>
            <p:ph type="pic" sz="quarter" idx="11"/>
          </p:nvPr>
        </p:nvSpPr>
        <p:spPr>
          <a:xfrm>
            <a:off x="2411760" y="2924944"/>
            <a:ext cx="4248471" cy="2376264"/>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841408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righ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2819202"/>
            <a:ext cx="4558109" cy="398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5724128" y="1772816"/>
            <a:ext cx="3072210" cy="4735934"/>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5724128" y="1124799"/>
            <a:ext cx="3072210" cy="504001"/>
          </a:xfrm>
          <a:prstGeom prst="rect">
            <a:avLst/>
          </a:prstGeom>
        </p:spPr>
        <p:txBody>
          <a:bodyPr vert="horz"/>
          <a:lstStyle>
            <a:lvl1pPr marL="0" indent="0">
              <a:buNone/>
              <a:defRPr sz="24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TITLE</a:t>
            </a:r>
            <a:endParaRPr lang="en-US" dirty="0"/>
          </a:p>
        </p:txBody>
      </p:sp>
      <p:sp>
        <p:nvSpPr>
          <p:cNvPr id="23" name="Picture Placeholder 10"/>
          <p:cNvSpPr>
            <a:spLocks noGrp="1"/>
          </p:cNvSpPr>
          <p:nvPr>
            <p:ph type="pic" sz="quarter" idx="11"/>
          </p:nvPr>
        </p:nvSpPr>
        <p:spPr>
          <a:xfrm>
            <a:off x="561773" y="3017272"/>
            <a:ext cx="4174564" cy="2304256"/>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1225095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sign Showcase (Image on Device, text on left)">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Design Showcase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49599" y="2819202"/>
            <a:ext cx="4558109" cy="398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14"/>
          <p:cNvSpPr>
            <a:spLocks noGrp="1"/>
          </p:cNvSpPr>
          <p:nvPr>
            <p:ph type="body" sz="quarter" idx="14" hasCustomPrompt="1"/>
          </p:nvPr>
        </p:nvSpPr>
        <p:spPr>
          <a:xfrm>
            <a:off x="271840" y="1772816"/>
            <a:ext cx="3072210" cy="4735934"/>
          </a:xfrm>
          <a:prstGeom prst="rect">
            <a:avLst/>
          </a:prstGeom>
        </p:spPr>
        <p:txBody>
          <a:bodyPr vert="horz"/>
          <a:lstStyle>
            <a:lvl1pPr marL="0" indent="0">
              <a:buNone/>
              <a:defRPr sz="18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text</a:t>
            </a:r>
            <a:endParaRPr lang="en-US" dirty="0"/>
          </a:p>
        </p:txBody>
      </p:sp>
      <p:sp>
        <p:nvSpPr>
          <p:cNvPr id="22" name="Text Placeholder 14"/>
          <p:cNvSpPr>
            <a:spLocks noGrp="1"/>
          </p:cNvSpPr>
          <p:nvPr>
            <p:ph type="body" sz="quarter" idx="15" hasCustomPrompt="1"/>
          </p:nvPr>
        </p:nvSpPr>
        <p:spPr>
          <a:xfrm>
            <a:off x="271840" y="1124799"/>
            <a:ext cx="3072210" cy="504001"/>
          </a:xfrm>
          <a:prstGeom prst="rect">
            <a:avLst/>
          </a:prstGeom>
        </p:spPr>
        <p:txBody>
          <a:bodyPr vert="horz"/>
          <a:lstStyle>
            <a:lvl1pPr marL="0" indent="0">
              <a:buNone/>
              <a:defRPr sz="2400">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TITLE</a:t>
            </a:r>
            <a:endParaRPr lang="en-US" dirty="0"/>
          </a:p>
        </p:txBody>
      </p:sp>
      <p:sp>
        <p:nvSpPr>
          <p:cNvPr id="11" name="Picture Placeholder 10"/>
          <p:cNvSpPr>
            <a:spLocks noGrp="1"/>
          </p:cNvSpPr>
          <p:nvPr>
            <p:ph type="pic" sz="quarter" idx="11"/>
          </p:nvPr>
        </p:nvSpPr>
        <p:spPr>
          <a:xfrm>
            <a:off x="4427984" y="3017272"/>
            <a:ext cx="4174564" cy="2304256"/>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333531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No Brand Devices)">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5497" t="-22" r="5786"/>
          <a:stretch/>
        </p:blipFill>
        <p:spPr>
          <a:xfrm>
            <a:off x="0" y="-1510"/>
            <a:ext cx="9154160" cy="6886893"/>
          </a:xfrm>
          <a:prstGeom prst="rect">
            <a:avLst/>
          </a:prstGeom>
        </p:spPr>
      </p:pic>
      <p:sp>
        <p:nvSpPr>
          <p:cNvPr id="10" name="Rectangle 9"/>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
        <p:nvSpPr>
          <p:cNvPr id="15"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6"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82090" y="2474754"/>
            <a:ext cx="8314247" cy="422852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10778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alyst Slid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Analyst Slide Title</a:t>
            </a:r>
            <a:endParaRPr lang="en-US" dirty="0"/>
          </a:p>
        </p:txBody>
      </p:sp>
      <p:sp>
        <p:nvSpPr>
          <p:cNvPr id="11" name="Picture Placeholder 10"/>
          <p:cNvSpPr>
            <a:spLocks noGrp="1"/>
          </p:cNvSpPr>
          <p:nvPr>
            <p:ph type="pic" sz="quarter" idx="11" hasCustomPrompt="1"/>
          </p:nvPr>
        </p:nvSpPr>
        <p:spPr>
          <a:xfrm>
            <a:off x="357188" y="1109662"/>
            <a:ext cx="1875023" cy="1167209"/>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r>
              <a:rPr lang="en-US" dirty="0" smtClean="0"/>
              <a:t>Click to add Analyst’s logo</a:t>
            </a:r>
            <a:endParaRPr lang="en-US" dirty="0"/>
          </a:p>
        </p:txBody>
      </p:sp>
      <p:sp>
        <p:nvSpPr>
          <p:cNvPr id="15" name="Text Placeholder 14"/>
          <p:cNvSpPr>
            <a:spLocks noGrp="1"/>
          </p:cNvSpPr>
          <p:nvPr>
            <p:ph type="body" sz="quarter" idx="14" hasCustomPrompt="1"/>
          </p:nvPr>
        </p:nvSpPr>
        <p:spPr>
          <a:xfrm>
            <a:off x="2483769" y="1109664"/>
            <a:ext cx="6312570" cy="1167208"/>
          </a:xfrm>
          <a:prstGeom prst="rect">
            <a:avLst/>
          </a:prstGeom>
        </p:spPr>
        <p:txBody>
          <a:bodyPr vert="horz"/>
          <a:lstStyle>
            <a:lvl1pPr marL="0" indent="0">
              <a:buNone/>
              <a:defRPr sz="2000" baseline="0">
                <a:solidFill>
                  <a:schemeClr val="tx1"/>
                </a:solidFill>
                <a:latin typeface="Roboto Light"/>
                <a:cs typeface="Roboto Light"/>
              </a:defRPr>
            </a:lvl1pPr>
            <a:lvl2pPr marL="457200" indent="0">
              <a:buNone/>
              <a:defRPr sz="2000">
                <a:latin typeface="Roboto Light"/>
                <a:cs typeface="Roboto Light"/>
              </a:defRPr>
            </a:lvl2pPr>
            <a:lvl3pPr marL="914400" indent="0">
              <a:buNone/>
              <a:defRPr sz="2000">
                <a:latin typeface="Roboto Light"/>
                <a:cs typeface="Roboto Light"/>
              </a:defRPr>
            </a:lvl3pPr>
            <a:lvl4pPr marL="1371600" indent="0">
              <a:buNone/>
              <a:defRPr sz="2000">
                <a:latin typeface="Roboto Light"/>
                <a:cs typeface="Roboto Light"/>
              </a:defRPr>
            </a:lvl4pPr>
            <a:lvl5pPr marL="1828800" indent="0">
              <a:buNone/>
              <a:defRPr sz="2000">
                <a:latin typeface="Roboto Light"/>
                <a:cs typeface="Roboto Light"/>
              </a:defRPr>
            </a:lvl5pPr>
          </a:lstStyle>
          <a:p>
            <a:pPr lvl="0"/>
            <a:r>
              <a:rPr lang="en-US" dirty="0" smtClean="0"/>
              <a:t>Click to add some information about the analyst or the report</a:t>
            </a:r>
            <a:endParaRPr lang="en-US" dirty="0"/>
          </a:p>
        </p:txBody>
      </p:sp>
      <p:sp>
        <p:nvSpPr>
          <p:cNvPr id="17" name="Content Placeholder 16"/>
          <p:cNvSpPr>
            <a:spLocks noGrp="1"/>
          </p:cNvSpPr>
          <p:nvPr>
            <p:ph sz="quarter" idx="15" hasCustomPrompt="1"/>
          </p:nvPr>
        </p:nvSpPr>
        <p:spPr>
          <a:xfrm>
            <a:off x="4644008" y="2492896"/>
            <a:ext cx="4152330" cy="4015854"/>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sp>
        <p:nvSpPr>
          <p:cNvPr id="18"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21" name="Content Placeholder 16"/>
          <p:cNvSpPr>
            <a:spLocks noGrp="1"/>
          </p:cNvSpPr>
          <p:nvPr>
            <p:ph sz="quarter" idx="16" hasCustomPrompt="1"/>
          </p:nvPr>
        </p:nvSpPr>
        <p:spPr>
          <a:xfrm>
            <a:off x="365760" y="2492896"/>
            <a:ext cx="4062224" cy="4015854"/>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report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3425557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 Workshop - Device">
    <p:spTree>
      <p:nvGrpSpPr>
        <p:cNvPr id="1" name=""/>
        <p:cNvGrpSpPr/>
        <p:nvPr/>
      </p:nvGrpSpPr>
      <p:grpSpPr>
        <a:xfrm>
          <a:off x="0" y="0"/>
          <a:ext cx="0" cy="0"/>
          <a:chOff x="0" y="0"/>
          <a:chExt cx="0" cy="0"/>
        </a:xfrm>
      </p:grpSpPr>
      <p:sp>
        <p:nvSpPr>
          <p:cNvPr id="5"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6"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7"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8" name="Rectangle 7"/>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9"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Demo / Workshop Slide Title</a:t>
            </a:r>
            <a:endParaRPr lang="en-US" dirty="0"/>
          </a:p>
        </p:txBody>
      </p:sp>
      <p:pic>
        <p:nvPicPr>
          <p:cNvPr id="13" name="Picture 4" descr="iMac.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3728" y="1737520"/>
            <a:ext cx="5143067" cy="449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10"/>
          <p:cNvSpPr>
            <a:spLocks noGrp="1"/>
          </p:cNvSpPr>
          <p:nvPr>
            <p:ph type="pic" sz="quarter" idx="11"/>
          </p:nvPr>
        </p:nvSpPr>
        <p:spPr>
          <a:xfrm>
            <a:off x="2321105" y="1958360"/>
            <a:ext cx="4699226" cy="2628381"/>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r>
              <a:rPr lang="en-US" dirty="0" smtClean="0"/>
              <a:t>Click to insert an image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930687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Demo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
        <p:nvSpPr>
          <p:cNvPr id="12" name="Content Placeholder 16"/>
          <p:cNvSpPr>
            <a:spLocks noGrp="1"/>
          </p:cNvSpPr>
          <p:nvPr>
            <p:ph sz="quarter" idx="16" hasCustomPrompt="1"/>
          </p:nvPr>
        </p:nvSpPr>
        <p:spPr>
          <a:xfrm>
            <a:off x="365760" y="1038225"/>
            <a:ext cx="7230576" cy="5470525"/>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grpSp>
        <p:nvGrpSpPr>
          <p:cNvPr id="16" name="Group 15"/>
          <p:cNvGrpSpPr/>
          <p:nvPr userDrawn="1"/>
        </p:nvGrpSpPr>
        <p:grpSpPr>
          <a:xfrm>
            <a:off x="7889196" y="755227"/>
            <a:ext cx="907142" cy="1075328"/>
            <a:chOff x="5899666" y="1737520"/>
            <a:chExt cx="907142" cy="1075328"/>
          </a:xfrm>
        </p:grpSpPr>
        <p:sp>
          <p:nvSpPr>
            <p:cNvPr id="17"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8" name="Picture 17" descr="eye-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546" y="2087134"/>
              <a:ext cx="574806" cy="307521"/>
            </a:xfrm>
            <a:prstGeom prst="rect">
              <a:avLst/>
            </a:prstGeom>
          </p:spPr>
        </p:pic>
      </p:grpSp>
    </p:spTree>
    <p:extLst>
      <p:ext uri="{BB962C8B-B14F-4D97-AF65-F5344CB8AC3E}">
        <p14:creationId xmlns:p14="http://schemas.microsoft.com/office/powerpoint/2010/main" val="3718254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orkshop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4" name="Line 1"/>
          <p:cNvSpPr>
            <a:spLocks noChangeShapeType="1"/>
          </p:cNvSpPr>
          <p:nvPr userDrawn="1"/>
        </p:nvSpPr>
        <p:spPr bwMode="auto">
          <a:xfrm>
            <a:off x="2921001" y="2"/>
            <a:ext cx="1588" cy="600075"/>
          </a:xfrm>
          <a:prstGeom prst="line">
            <a:avLst/>
          </a:prstGeom>
          <a:noFill/>
          <a:ln w="9525" cap="flat">
            <a:solidFill>
              <a:srgbClr val="FFFFFF"/>
            </a:solidFill>
            <a:prstDash val="solid"/>
            <a:round/>
            <a:headEnd type="none" w="med" len="med"/>
            <a:tailEnd type="none" w="med" len="med"/>
          </a:ln>
        </p:spPr>
        <p:txBody>
          <a:bodyPr lIns="0" tIns="0" rIns="0" bIns="0"/>
          <a:lstStyle/>
          <a:p>
            <a:endParaRPr lang="en-US" dirty="0">
              <a:latin typeface="Roboto Light"/>
            </a:endParaRPr>
          </a:p>
        </p:txBody>
      </p:sp>
      <p:sp>
        <p:nvSpPr>
          <p:cNvPr id="5" name="Rectangle 2"/>
          <p:cNvSpPr>
            <a:spLocks/>
          </p:cNvSpPr>
          <p:nvPr userDrawn="1"/>
        </p:nvSpPr>
        <p:spPr bwMode="auto">
          <a:xfrm>
            <a:off x="3052763" y="203200"/>
            <a:ext cx="2974832" cy="184666"/>
          </a:xfrm>
          <a:prstGeom prst="rect">
            <a:avLst/>
          </a:prstGeom>
          <a:noFill/>
          <a:ln w="9525" cap="flat">
            <a:noFill/>
            <a:miter lim="800000"/>
            <a:headEnd type="none" w="med" len="med"/>
            <a:tailEnd type="none" w="med" len="med"/>
          </a:ln>
        </p:spPr>
        <p:txBody>
          <a:bodyPr wrap="none" lIns="0" tIns="0" rIns="40639" bIns="0">
            <a:spAutoFit/>
          </a:bodyPr>
          <a:lstStyle/>
          <a:p>
            <a:pPr marL="39688"/>
            <a:r>
              <a:rPr lang="en-US" sz="1200" dirty="0">
                <a:solidFill>
                  <a:srgbClr val="FFFFFF"/>
                </a:solidFill>
                <a:latin typeface="Roboto Light"/>
                <a:cs typeface="Roboto Light"/>
              </a:rPr>
              <a:t>Customer Experience Solutions. Delivered.</a:t>
            </a:r>
          </a:p>
        </p:txBody>
      </p:sp>
      <p:sp>
        <p:nvSpPr>
          <p:cNvPr id="6" name="Rectangle 5"/>
          <p:cNvSpPr/>
          <p:nvPr userDrawn="1"/>
        </p:nvSpPr>
        <p:spPr>
          <a:xfrm>
            <a:off x="0" y="-1509"/>
            <a:ext cx="9150350" cy="761935"/>
          </a:xfrm>
          <a:prstGeom prst="rect">
            <a:avLst/>
          </a:prstGeom>
          <a:solidFill>
            <a:schemeClr val="tx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baseline="0">
                <a:solidFill>
                  <a:srgbClr val="E5DEDC"/>
                </a:solidFill>
                <a:latin typeface="Roboto Light"/>
                <a:cs typeface="Roboto Light"/>
              </a:defRPr>
            </a:lvl1pPr>
          </a:lstStyle>
          <a:p>
            <a:pPr lvl="0"/>
            <a:r>
              <a:rPr lang="en-US" dirty="0" smtClean="0"/>
              <a:t>Workshop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grpSp>
        <p:nvGrpSpPr>
          <p:cNvPr id="9" name="Group 8"/>
          <p:cNvGrpSpPr/>
          <p:nvPr userDrawn="1"/>
        </p:nvGrpSpPr>
        <p:grpSpPr>
          <a:xfrm>
            <a:off x="7889196" y="755227"/>
            <a:ext cx="907142" cy="1075328"/>
            <a:chOff x="5899666" y="1737520"/>
            <a:chExt cx="907142" cy="1075328"/>
          </a:xfrm>
        </p:grpSpPr>
        <p:sp>
          <p:nvSpPr>
            <p:cNvPr id="10" name="Rectangle 4"/>
            <p:cNvSpPr/>
            <p:nvPr/>
          </p:nvSpPr>
          <p:spPr>
            <a:xfrm>
              <a:off x="5899666" y="1737520"/>
              <a:ext cx="907142" cy="1075328"/>
            </a:xfrm>
            <a:custGeom>
              <a:avLst/>
              <a:gdLst>
                <a:gd name="connsiteX0" fmla="*/ 0 w 907142"/>
                <a:gd name="connsiteY0" fmla="*/ 0 h 979058"/>
                <a:gd name="connsiteX1" fmla="*/ 907142 w 907142"/>
                <a:gd name="connsiteY1" fmla="*/ 0 h 979058"/>
                <a:gd name="connsiteX2" fmla="*/ 907142 w 907142"/>
                <a:gd name="connsiteY2" fmla="*/ 979058 h 979058"/>
                <a:gd name="connsiteX3" fmla="*/ 0 w 907142"/>
                <a:gd name="connsiteY3" fmla="*/ 979058 h 979058"/>
                <a:gd name="connsiteX4" fmla="*/ 0 w 907142"/>
                <a:gd name="connsiteY4" fmla="*/ 0 h 979058"/>
                <a:gd name="connsiteX0" fmla="*/ 0 w 907142"/>
                <a:gd name="connsiteY0" fmla="*/ 0 h 979058"/>
                <a:gd name="connsiteX1" fmla="*/ 907142 w 907142"/>
                <a:gd name="connsiteY1" fmla="*/ 0 h 979058"/>
                <a:gd name="connsiteX2" fmla="*/ 907142 w 907142"/>
                <a:gd name="connsiteY2" fmla="*/ 979058 h 979058"/>
                <a:gd name="connsiteX3" fmla="*/ 9072 w 907142"/>
                <a:gd name="connsiteY3" fmla="*/ 833915 h 979058"/>
                <a:gd name="connsiteX4" fmla="*/ 0 w 907142"/>
                <a:gd name="connsiteY4" fmla="*/ 0 h 979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142" h="979058">
                  <a:moveTo>
                    <a:pt x="0" y="0"/>
                  </a:moveTo>
                  <a:lnTo>
                    <a:pt x="907142" y="0"/>
                  </a:lnTo>
                  <a:lnTo>
                    <a:pt x="907142" y="979058"/>
                  </a:lnTo>
                  <a:lnTo>
                    <a:pt x="9072" y="833915"/>
                  </a:lnTo>
                  <a:lnTo>
                    <a:pt x="0" y="0"/>
                  </a:lnTo>
                  <a:close/>
                </a:path>
              </a:pathLst>
            </a:cu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1" name="Picture 10" descr="worksh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36" y="1967632"/>
              <a:ext cx="504944" cy="504944"/>
            </a:xfrm>
            <a:prstGeom prst="rect">
              <a:avLst/>
            </a:prstGeom>
          </p:spPr>
        </p:pic>
      </p:grpSp>
      <p:sp>
        <p:nvSpPr>
          <p:cNvPr id="12" name="Content Placeholder 16"/>
          <p:cNvSpPr>
            <a:spLocks noGrp="1"/>
          </p:cNvSpPr>
          <p:nvPr>
            <p:ph sz="quarter" idx="16" hasCustomPrompt="1"/>
          </p:nvPr>
        </p:nvSpPr>
        <p:spPr>
          <a:xfrm>
            <a:off x="365760" y="1038225"/>
            <a:ext cx="7230576" cy="5470525"/>
          </a:xfrm>
          <a:prstGeom prst="rect">
            <a:avLst/>
          </a:prstGeom>
        </p:spPr>
        <p:txBody>
          <a:bodyPr vert="horz"/>
          <a:lstStyle>
            <a:lvl1pPr marL="0" indent="0">
              <a:buNone/>
              <a:defRPr sz="2000" baseline="0">
                <a:latin typeface="Roboto Light"/>
                <a:cs typeface="Roboto Light"/>
              </a:defRPr>
            </a:lvl1pPr>
            <a:lvl2pPr>
              <a:defRPr sz="2000">
                <a:latin typeface="Roboto Light"/>
                <a:cs typeface="Roboto Light"/>
              </a:defRPr>
            </a:lvl2pPr>
            <a:lvl3pPr>
              <a:defRPr sz="2000">
                <a:latin typeface="Roboto Light"/>
                <a:cs typeface="Roboto Light"/>
              </a:defRPr>
            </a:lvl3pPr>
            <a:lvl4pPr>
              <a:defRPr sz="2000">
                <a:latin typeface="Roboto Light"/>
                <a:cs typeface="Roboto Light"/>
              </a:defRPr>
            </a:lvl4pPr>
            <a:lvl5pPr>
              <a:defRPr sz="2000">
                <a:latin typeface="Roboto Light"/>
                <a:cs typeface="Roboto Light"/>
              </a:defRPr>
            </a:lvl5pPr>
          </a:lstStyle>
          <a:p>
            <a:pPr lvl="0"/>
            <a:r>
              <a:rPr lang="en-US" dirty="0" smtClean="0"/>
              <a:t>Click to add text or images related to this workshop</a:t>
            </a:r>
          </a:p>
        </p:txBody>
      </p:sp>
    </p:spTree>
    <p:extLst>
      <p:ext uri="{BB962C8B-B14F-4D97-AF65-F5344CB8AC3E}">
        <p14:creationId xmlns:p14="http://schemas.microsoft.com/office/powerpoint/2010/main" val="2248950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3" name="TextBox 2"/>
          <p:cNvSpPr txBox="1"/>
          <p:nvPr userDrawn="1"/>
        </p:nvSpPr>
        <p:spPr>
          <a:xfrm>
            <a:off x="3378344" y="1927880"/>
            <a:ext cx="2496597" cy="1200329"/>
          </a:xfrm>
          <a:prstGeom prst="rect">
            <a:avLst/>
          </a:prstGeom>
          <a:noFill/>
        </p:spPr>
        <p:txBody>
          <a:bodyPr wrap="none" rtlCol="0">
            <a:spAutoFit/>
          </a:bodyPr>
          <a:lstStyle/>
          <a:p>
            <a:r>
              <a:rPr lang="en-US" sz="7200" dirty="0" smtClean="0">
                <a:solidFill>
                  <a:schemeClr val="tx2">
                    <a:lumMod val="10000"/>
                    <a:lumOff val="90000"/>
                  </a:schemeClr>
                </a:solidFill>
                <a:latin typeface="Roboto Light"/>
                <a:cs typeface="Roboto Light"/>
              </a:rPr>
              <a:t>Break</a:t>
            </a:r>
            <a:endParaRPr lang="en-US" sz="7200" dirty="0">
              <a:solidFill>
                <a:schemeClr val="tx2">
                  <a:lumMod val="10000"/>
                  <a:lumOff val="90000"/>
                </a:schemeClr>
              </a:solidFill>
              <a:latin typeface="Roboto Light"/>
              <a:cs typeface="Roboto Light"/>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1443930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357188" y="1927880"/>
            <a:ext cx="8439150" cy="1200329"/>
          </a:xfrm>
          <a:prstGeom prst="rect">
            <a:avLst/>
          </a:prstGeom>
          <a:noFill/>
        </p:spPr>
        <p:txBody>
          <a:bodyPr wrap="square" rtlCol="0">
            <a:spAutoFit/>
          </a:bodyPr>
          <a:lstStyle/>
          <a:p>
            <a:pPr algn="ctr"/>
            <a:r>
              <a:rPr lang="en-US" sz="7200" dirty="0" smtClean="0">
                <a:solidFill>
                  <a:schemeClr val="tx2">
                    <a:lumMod val="10000"/>
                    <a:lumOff val="90000"/>
                  </a:schemeClr>
                </a:solidFill>
                <a:latin typeface="Roboto Light"/>
                <a:cs typeface="Roboto Light"/>
              </a:rPr>
              <a:t>Next Steps?</a:t>
            </a:r>
            <a:endParaRPr lang="en-US" sz="7200" dirty="0">
              <a:solidFill>
                <a:schemeClr val="tx2">
                  <a:lumMod val="10000"/>
                  <a:lumOff val="90000"/>
                </a:schemeClr>
              </a:solidFill>
              <a:latin typeface="Roboto Light"/>
              <a:cs typeface="Roboto Light"/>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488834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6" name="TextBox 5"/>
          <p:cNvSpPr txBox="1"/>
          <p:nvPr userDrawn="1"/>
        </p:nvSpPr>
        <p:spPr>
          <a:xfrm>
            <a:off x="547788" y="5652060"/>
            <a:ext cx="3480118" cy="800219"/>
          </a:xfrm>
          <a:prstGeom prst="rect">
            <a:avLst/>
          </a:prstGeom>
          <a:noFill/>
        </p:spPr>
        <p:txBody>
          <a:bodyPr wrap="none" rtlCol="0">
            <a:spAutoFit/>
          </a:bodyPr>
          <a:lstStyle/>
          <a:p>
            <a:pPr algn="ctr"/>
            <a:r>
              <a:rPr lang="en-US" sz="2300" dirty="0" smtClean="0">
                <a:solidFill>
                  <a:schemeClr val="tx1">
                    <a:lumMod val="50000"/>
                    <a:lumOff val="50000"/>
                  </a:schemeClr>
                </a:solidFill>
                <a:latin typeface="Roboto Light"/>
                <a:cs typeface="Roboto Light"/>
                <a:hlinkClick r:id="rId2"/>
              </a:rPr>
              <a:t>www.backbase.com</a:t>
            </a:r>
            <a:endParaRPr lang="en-US" sz="2300" dirty="0">
              <a:solidFill>
                <a:schemeClr val="tx1">
                  <a:lumMod val="50000"/>
                  <a:lumOff val="50000"/>
                </a:schemeClr>
              </a:solidFill>
              <a:latin typeface="Roboto Light"/>
              <a:cs typeface="Roboto Light"/>
            </a:endParaRPr>
          </a:p>
          <a:p>
            <a:r>
              <a:rPr lang="en-US" sz="2300" dirty="0" smtClean="0">
                <a:solidFill>
                  <a:schemeClr val="tx1">
                    <a:lumMod val="50000"/>
                    <a:lumOff val="50000"/>
                  </a:schemeClr>
                </a:solidFill>
                <a:latin typeface="Roboto Light"/>
                <a:cs typeface="Roboto Light"/>
                <a:hlinkClick r:id="rId3"/>
              </a:rPr>
              <a:t>sales-eu@backbase.com</a:t>
            </a:r>
            <a:r>
              <a:rPr lang="en-US" sz="2300" dirty="0" smtClean="0">
                <a:solidFill>
                  <a:schemeClr val="tx1">
                    <a:lumMod val="50000"/>
                    <a:lumOff val="50000"/>
                  </a:schemeClr>
                </a:solidFill>
                <a:latin typeface="Roboto Light"/>
                <a:cs typeface="Roboto Light"/>
              </a:rPr>
              <a:t> </a:t>
            </a:r>
            <a:endParaRPr lang="en-US" sz="2300" dirty="0">
              <a:solidFill>
                <a:schemeClr val="tx1">
                  <a:lumMod val="50000"/>
                  <a:lumOff val="50000"/>
                </a:schemeClr>
              </a:solidFill>
              <a:latin typeface="Roboto Light"/>
              <a:cs typeface="Roboto Light"/>
            </a:endParaRPr>
          </a:p>
        </p:txBody>
      </p:sp>
      <p:sp>
        <p:nvSpPr>
          <p:cNvPr id="7" name="TextBox 6"/>
          <p:cNvSpPr txBox="1"/>
          <p:nvPr userDrawn="1"/>
        </p:nvSpPr>
        <p:spPr>
          <a:xfrm>
            <a:off x="4770440" y="5652060"/>
            <a:ext cx="4047421" cy="800219"/>
          </a:xfrm>
          <a:prstGeom prst="rect">
            <a:avLst/>
          </a:prstGeom>
          <a:noFill/>
        </p:spPr>
        <p:txBody>
          <a:bodyPr wrap="none" rtlCol="0">
            <a:spAutoFit/>
          </a:bodyPr>
          <a:lstStyle/>
          <a:p>
            <a:pPr algn="ctr"/>
            <a:r>
              <a:rPr lang="en-US" sz="2300" b="0" dirty="0" smtClean="0">
                <a:solidFill>
                  <a:schemeClr val="tx1">
                    <a:lumMod val="50000"/>
                    <a:lumOff val="50000"/>
                  </a:schemeClr>
                </a:solidFill>
                <a:latin typeface="Roboto Regular"/>
                <a:cs typeface="Roboto Regular"/>
              </a:rPr>
              <a:t>New </a:t>
            </a:r>
            <a:r>
              <a:rPr lang="en-US" sz="2300" b="0" dirty="0" smtClean="0">
                <a:solidFill>
                  <a:srgbClr val="9E9088"/>
                </a:solidFill>
                <a:latin typeface="Roboto Regular"/>
                <a:cs typeface="Roboto Regular"/>
              </a:rPr>
              <a:t>York:</a:t>
            </a:r>
            <a:r>
              <a:rPr lang="en-US" sz="2300" b="0" dirty="0" smtClean="0">
                <a:solidFill>
                  <a:schemeClr val="tx1">
                    <a:lumMod val="50000"/>
                    <a:lumOff val="50000"/>
                  </a:schemeClr>
                </a:solidFill>
                <a:latin typeface="Roboto Regular"/>
                <a:cs typeface="Roboto Regular"/>
              </a:rPr>
              <a:t> </a:t>
            </a:r>
            <a:r>
              <a:rPr lang="en-US" sz="2300" dirty="0" smtClean="0">
                <a:solidFill>
                  <a:schemeClr val="tx1">
                    <a:lumMod val="50000"/>
                    <a:lumOff val="50000"/>
                  </a:schemeClr>
                </a:solidFill>
                <a:latin typeface="Roboto Light"/>
                <a:cs typeface="Roboto Light"/>
              </a:rPr>
              <a:t>+1 646 478 7538</a:t>
            </a:r>
          </a:p>
          <a:p>
            <a:pPr algn="ctr"/>
            <a:r>
              <a:rPr lang="en-US" sz="2300" b="0" dirty="0" smtClean="0">
                <a:solidFill>
                  <a:schemeClr val="tx1">
                    <a:lumMod val="50000"/>
                    <a:lumOff val="50000"/>
                  </a:schemeClr>
                </a:solidFill>
                <a:latin typeface="Roboto Regular"/>
                <a:cs typeface="Roboto Regular"/>
              </a:rPr>
              <a:t>Amsterdam: </a:t>
            </a:r>
            <a:r>
              <a:rPr lang="en-US" sz="2300" dirty="0" smtClean="0">
                <a:solidFill>
                  <a:schemeClr val="tx1">
                    <a:lumMod val="50000"/>
                    <a:lumOff val="50000"/>
                  </a:schemeClr>
                </a:solidFill>
                <a:latin typeface="Roboto Light"/>
                <a:cs typeface="Roboto Light"/>
              </a:rPr>
              <a:t>+31 20 465 8888</a:t>
            </a:r>
            <a:endParaRPr lang="en-US" sz="2300" dirty="0">
              <a:solidFill>
                <a:schemeClr val="tx1">
                  <a:lumMod val="50000"/>
                  <a:lumOff val="50000"/>
                </a:schemeClr>
              </a:solidFill>
              <a:latin typeface="Roboto Light"/>
              <a:cs typeface="Roboto Light"/>
            </a:endParaRP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
        <p:nvSpPr>
          <p:cNvPr id="12" name="TextBox 11"/>
          <p:cNvSpPr txBox="1"/>
          <p:nvPr userDrawn="1"/>
        </p:nvSpPr>
        <p:spPr>
          <a:xfrm>
            <a:off x="357188" y="1927880"/>
            <a:ext cx="8439150" cy="1200329"/>
          </a:xfrm>
          <a:prstGeom prst="rect">
            <a:avLst/>
          </a:prstGeom>
          <a:noFill/>
        </p:spPr>
        <p:txBody>
          <a:bodyPr wrap="square" rtlCol="0">
            <a:spAutoFit/>
          </a:bodyPr>
          <a:lstStyle/>
          <a:p>
            <a:pPr algn="ctr"/>
            <a:r>
              <a:rPr lang="en-US" sz="7200" dirty="0" smtClean="0">
                <a:solidFill>
                  <a:schemeClr val="tx2">
                    <a:lumMod val="10000"/>
                    <a:lumOff val="90000"/>
                  </a:schemeClr>
                </a:solidFill>
                <a:latin typeface="Roboto Light"/>
                <a:cs typeface="Roboto Light"/>
              </a:rPr>
              <a:t>Thank you!</a:t>
            </a:r>
            <a:endParaRPr lang="en-US" sz="7200" dirty="0">
              <a:solidFill>
                <a:schemeClr val="tx2">
                  <a:lumMod val="10000"/>
                  <a:lumOff val="90000"/>
                </a:schemeClr>
              </a:solidFill>
              <a:latin typeface="Roboto Light"/>
              <a:cs typeface="Roboto Light"/>
            </a:endParaRPr>
          </a:p>
        </p:txBody>
      </p:sp>
      <p:sp>
        <p:nvSpPr>
          <p:cNvPr id="4" name="Text Placeholder 3"/>
          <p:cNvSpPr>
            <a:spLocks noGrp="1"/>
          </p:cNvSpPr>
          <p:nvPr>
            <p:ph type="body" sz="quarter" idx="10" hasCustomPrompt="1"/>
          </p:nvPr>
        </p:nvSpPr>
        <p:spPr>
          <a:xfrm>
            <a:off x="357188" y="3178175"/>
            <a:ext cx="8461375" cy="826889"/>
          </a:xfrm>
          <a:prstGeom prst="rect">
            <a:avLst/>
          </a:prstGeom>
        </p:spPr>
        <p:txBody>
          <a:bodyPr vert="horz"/>
          <a:lstStyle>
            <a:lvl1pPr marL="0" indent="0" algn="ctr">
              <a:buNone/>
              <a:defRPr sz="2000" baseline="0">
                <a:solidFill>
                  <a:schemeClr val="tx1">
                    <a:lumMod val="50000"/>
                    <a:lumOff val="50000"/>
                  </a:schemeClr>
                </a:solidFill>
                <a:latin typeface="Roboto Light"/>
                <a:cs typeface="Roboto Light"/>
              </a:defRPr>
            </a:lvl1pPr>
          </a:lstStyle>
          <a:p>
            <a:pPr lvl="0"/>
            <a:r>
              <a:rPr lang="en-US" dirty="0" smtClean="0"/>
              <a:t>Author Name (Optional)</a:t>
            </a:r>
          </a:p>
          <a:p>
            <a:pPr lvl="0"/>
            <a:r>
              <a:rPr lang="en-US" dirty="0" err="1" smtClean="0"/>
              <a:t>author@backbase.com</a:t>
            </a:r>
            <a:endParaRPr lang="en-US" dirty="0"/>
          </a:p>
        </p:txBody>
      </p:sp>
    </p:spTree>
    <p:extLst>
      <p:ext uri="{BB962C8B-B14F-4D97-AF65-F5344CB8AC3E}">
        <p14:creationId xmlns:p14="http://schemas.microsoft.com/office/powerpoint/2010/main" val="219934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No Device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497" t="-22" r="5786"/>
          <a:stretch/>
        </p:blipFill>
        <p:spPr>
          <a:xfrm>
            <a:off x="0" y="-1510"/>
            <a:ext cx="9154160" cy="6886893"/>
          </a:xfrm>
          <a:prstGeom prst="rect">
            <a:avLst/>
          </a:prstGeom>
        </p:spPr>
      </p:pic>
      <p:sp>
        <p:nvSpPr>
          <p:cNvPr id="8" name="Rectangle 7"/>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
        <p:nvSpPr>
          <p:cNvPr id="11"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3"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p14="http://schemas.microsoft.com/office/powerpoint/2010/main" val="348893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No Devices) - Custom Picture">
    <p:spTree>
      <p:nvGrpSpPr>
        <p:cNvPr id="1" name=""/>
        <p:cNvGrpSpPr/>
        <p:nvPr/>
      </p:nvGrpSpPr>
      <p:grpSpPr>
        <a:xfrm>
          <a:off x="0" y="0"/>
          <a:ext cx="0" cy="0"/>
          <a:chOff x="0" y="0"/>
          <a:chExt cx="0" cy="0"/>
        </a:xfrm>
      </p:grpSpPr>
      <p:sp>
        <p:nvSpPr>
          <p:cNvPr id="8" name="Picture Placeholder 10"/>
          <p:cNvSpPr>
            <a:spLocks noGrp="1"/>
          </p:cNvSpPr>
          <p:nvPr>
            <p:ph type="pic" sz="quarter" idx="12"/>
          </p:nvPr>
        </p:nvSpPr>
        <p:spPr>
          <a:xfrm>
            <a:off x="0" y="0"/>
            <a:ext cx="9150350" cy="6858000"/>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0" name="Rectangle 9"/>
          <p:cNvSpPr/>
          <p:nvPr userDrawn="1"/>
        </p:nvSpPr>
        <p:spPr bwMode="auto">
          <a:xfrm>
            <a:off x="-10161" y="-1510"/>
            <a:ext cx="9163231" cy="2278381"/>
          </a:xfrm>
          <a:prstGeom prst="rect">
            <a:avLst/>
          </a:prstGeom>
          <a:solidFill>
            <a:schemeClr val="tx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
        <p:nvSpPr>
          <p:cNvPr id="13" name="Text Placeholder 11"/>
          <p:cNvSpPr>
            <a:spLocks noGrp="1"/>
          </p:cNvSpPr>
          <p:nvPr>
            <p:ph type="body" sz="quarter" idx="10" hasCustomPrompt="1"/>
          </p:nvPr>
        </p:nvSpPr>
        <p:spPr>
          <a:xfrm>
            <a:off x="357188" y="675114"/>
            <a:ext cx="8535370" cy="923925"/>
          </a:xfrm>
          <a:prstGeom prst="rect">
            <a:avLst/>
          </a:prstGeom>
        </p:spPr>
        <p:txBody>
          <a:bodyPr vert="horz"/>
          <a:lstStyle>
            <a:lvl1pPr marL="0" indent="0" algn="r">
              <a:buNone/>
              <a:defRPr sz="5400" baseline="0">
                <a:solidFill>
                  <a:schemeClr val="tx1">
                    <a:lumMod val="10000"/>
                    <a:lumOff val="90000"/>
                  </a:schemeClr>
                </a:solidFill>
                <a:latin typeface="Roboto Light"/>
                <a:cs typeface="Roboto Light"/>
              </a:defRPr>
            </a:lvl1pPr>
          </a:lstStyle>
          <a:p>
            <a:pPr lvl="0"/>
            <a:r>
              <a:rPr lang="en-US" dirty="0" smtClean="0"/>
              <a:t>Presentation Title</a:t>
            </a:r>
            <a:endParaRPr lang="en-US" dirty="0"/>
          </a:p>
        </p:txBody>
      </p:sp>
      <p:sp>
        <p:nvSpPr>
          <p:cNvPr id="15" name="Text Placeholder 13"/>
          <p:cNvSpPr>
            <a:spLocks noGrp="1"/>
          </p:cNvSpPr>
          <p:nvPr>
            <p:ph type="body" sz="quarter" idx="11" hasCustomPrompt="1"/>
          </p:nvPr>
        </p:nvSpPr>
        <p:spPr>
          <a:xfrm>
            <a:off x="357188" y="1465689"/>
            <a:ext cx="8535370" cy="461963"/>
          </a:xfrm>
          <a:prstGeom prst="rect">
            <a:avLst/>
          </a:prstGeom>
        </p:spPr>
        <p:txBody>
          <a:bodyPr vert="horz"/>
          <a:lstStyle>
            <a:lvl1pPr marL="0" indent="0" algn="r">
              <a:buNone/>
              <a:defRPr sz="2400" baseline="0">
                <a:solidFill>
                  <a:schemeClr val="tx2">
                    <a:lumMod val="50000"/>
                    <a:lumOff val="50000"/>
                  </a:schemeClr>
                </a:solidFill>
                <a:latin typeface="Roboto Light"/>
                <a:cs typeface="Roboto Light"/>
              </a:defRPr>
            </a:lvl1pPr>
          </a:lstStyle>
          <a:p>
            <a:pPr lvl="0"/>
            <a:r>
              <a:rPr lang="en-US" dirty="0" smtClean="0"/>
              <a:t>Customer Name - Date</a:t>
            </a:r>
            <a:endParaRPr lang="en-US" dirty="0"/>
          </a:p>
        </p:txBody>
      </p:sp>
    </p:spTree>
    <p:extLst>
      <p:ext uri="{BB962C8B-B14F-4D97-AF65-F5344CB8AC3E}">
        <p14:creationId xmlns:p14="http://schemas.microsoft.com/office/powerpoint/2010/main" val="33692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s / Agenda">
    <p:spTree>
      <p:nvGrpSpPr>
        <p:cNvPr id="1" name=""/>
        <p:cNvGrpSpPr/>
        <p:nvPr/>
      </p:nvGrpSpPr>
      <p:grpSpPr>
        <a:xfrm>
          <a:off x="0" y="0"/>
          <a:ext cx="0" cy="0"/>
          <a:chOff x="0" y="0"/>
          <a:chExt cx="0" cy="0"/>
        </a:xfrm>
      </p:grpSpPr>
      <p:sp>
        <p:nvSpPr>
          <p:cNvPr id="2" name="Rectangle 1"/>
          <p:cNvSpPr/>
          <p:nvPr userDrawn="1"/>
        </p:nvSpPr>
        <p:spPr>
          <a:xfrm>
            <a:off x="0" y="0"/>
            <a:ext cx="9154160" cy="6868160"/>
          </a:xfrm>
          <a:prstGeom prst="rect">
            <a:avLst/>
          </a:prstGeom>
          <a:solidFill>
            <a:srgbClr val="332D2A"/>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7" name="Text Placeholder 5"/>
          <p:cNvSpPr>
            <a:spLocks noGrp="1"/>
          </p:cNvSpPr>
          <p:nvPr>
            <p:ph type="body" sz="quarter" idx="13" hasCustomPrompt="1"/>
          </p:nvPr>
        </p:nvSpPr>
        <p:spPr>
          <a:xfrm>
            <a:off x="2627784" y="182563"/>
            <a:ext cx="6262216" cy="369887"/>
          </a:xfrm>
          <a:prstGeom prst="rect">
            <a:avLst/>
          </a:prstGeom>
        </p:spPr>
        <p:txBody>
          <a:bodyPr vert="horz"/>
          <a:lstStyle>
            <a:lvl1pPr marL="0" indent="0" algn="r">
              <a:buNone/>
              <a:defRPr sz="1800">
                <a:solidFill>
                  <a:srgbClr val="E5DEDC"/>
                </a:solidFill>
                <a:latin typeface="Roboto Light"/>
                <a:cs typeface="Roboto Light"/>
              </a:defRPr>
            </a:lvl1pPr>
          </a:lstStyle>
          <a:p>
            <a:pPr lvl="0"/>
            <a:r>
              <a:rPr lang="en-US" dirty="0" smtClean="0"/>
              <a:t>Objectives Slide Title</a:t>
            </a:r>
            <a:endParaRPr lang="en-US" dirty="0"/>
          </a:p>
        </p:txBody>
      </p:sp>
      <p:sp>
        <p:nvSpPr>
          <p:cNvPr id="11"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
        <p:nvSpPr>
          <p:cNvPr id="14" name="Text Placeholder 13"/>
          <p:cNvSpPr>
            <a:spLocks noGrp="1"/>
          </p:cNvSpPr>
          <p:nvPr>
            <p:ph type="body" sz="quarter" idx="14"/>
          </p:nvPr>
        </p:nvSpPr>
        <p:spPr>
          <a:xfrm>
            <a:off x="539552" y="1109664"/>
            <a:ext cx="8350448" cy="5400674"/>
          </a:xfrm>
          <a:prstGeom prst="rect">
            <a:avLst/>
          </a:prstGeom>
        </p:spPr>
        <p:txBody>
          <a:bodyPr vert="horz"/>
          <a:lstStyle>
            <a:lvl1pPr marL="514350" indent="-514350">
              <a:buFont typeface="+mj-lt"/>
              <a:buAutoNum type="arabicPeriod"/>
              <a:defRPr sz="4000">
                <a:solidFill>
                  <a:schemeClr val="tx1">
                    <a:lumMod val="10000"/>
                    <a:lumOff val="90000"/>
                  </a:schemeClr>
                </a:solidFill>
                <a:latin typeface="Roboto Thin"/>
                <a:cs typeface="Roboto Thin"/>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smtClean="0"/>
          </a:p>
          <a:p>
            <a:pPr lvl="0"/>
            <a:r>
              <a:rPr lang="en-US" dirty="0" smtClean="0"/>
              <a:t>Item first</a:t>
            </a:r>
          </a:p>
          <a:p>
            <a:pPr lvl="0"/>
            <a:r>
              <a:rPr lang="en-US" dirty="0" smtClean="0"/>
              <a:t>Item second</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67" y="295648"/>
            <a:ext cx="1886156" cy="155076"/>
          </a:xfrm>
          <a:prstGeom prst="rect">
            <a:avLst/>
          </a:prstGeom>
        </p:spPr>
      </p:pic>
    </p:spTree>
    <p:extLst>
      <p:ext uri="{BB962C8B-B14F-4D97-AF65-F5344CB8AC3E}">
        <p14:creationId xmlns:p14="http://schemas.microsoft.com/office/powerpoint/2010/main" val="330243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Cover - Picture 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5497" t="-22" r="5786"/>
          <a:stretch/>
        </p:blipFill>
        <p:spPr>
          <a:xfrm>
            <a:off x="0" y="-1510"/>
            <a:ext cx="9154160" cy="6886893"/>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8" name="Rectangle 7"/>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pic>
        <p:nvPicPr>
          <p:cNvPr id="11" name="Picture 10"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788" y="287861"/>
            <a:ext cx="1870948" cy="153826"/>
          </a:xfrm>
          <a:prstGeom prst="rect">
            <a:avLst/>
          </a:prstGeom>
        </p:spPr>
      </p:pic>
      <p:sp>
        <p:nvSpPr>
          <p:cNvPr id="14"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5"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val="99558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Cover - Picture 2">
    <p:spTree>
      <p:nvGrpSpPr>
        <p:cNvPr id="1" name=""/>
        <p:cNvGrpSpPr/>
        <p:nvPr/>
      </p:nvGrpSpPr>
      <p:grpSpPr>
        <a:xfrm>
          <a:off x="0" y="0"/>
          <a:ext cx="0" cy="0"/>
          <a:chOff x="0" y="0"/>
          <a:chExt cx="0" cy="0"/>
        </a:xfrm>
      </p:grpSpPr>
      <p:pic>
        <p:nvPicPr>
          <p:cNvPr id="4" name="Picture 3" descr="iStock_000020433245Large BLURRY.jpg"/>
          <p:cNvPicPr>
            <a:picLocks noChangeAspect="1"/>
          </p:cNvPicPr>
          <p:nvPr userDrawn="1"/>
        </p:nvPicPr>
        <p:blipFill rotWithShape="1">
          <a:blip r:embed="rId2">
            <a:extLst>
              <a:ext uri="{28A0092B-C50C-407E-A947-70E740481C1C}">
                <a14:useLocalDpi xmlns:a14="http://schemas.microsoft.com/office/drawing/2010/main" val="0"/>
              </a:ext>
            </a:extLst>
          </a:blip>
          <a:srcRect l="9635" t="11807" r="11976" b="-27"/>
          <a:stretch/>
        </p:blipFill>
        <p:spPr>
          <a:xfrm>
            <a:off x="0" y="0"/>
            <a:ext cx="9144000" cy="6858000"/>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sp>
        <p:nvSpPr>
          <p:cNvPr id="7" name="Rectangle 6"/>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pic>
        <p:nvPicPr>
          <p:cNvPr id="8" name="Picture 7"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788" y="287861"/>
            <a:ext cx="1870948" cy="153826"/>
          </a:xfrm>
          <a:prstGeom prst="rect">
            <a:avLst/>
          </a:prstGeom>
        </p:spPr>
      </p:pic>
      <p:sp>
        <p:nvSpPr>
          <p:cNvPr id="9"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10"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val="281319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Cover - Picture 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5155" t="6793" r="12357" b="124"/>
          <a:stretch/>
        </p:blipFill>
        <p:spPr>
          <a:xfrm>
            <a:off x="0" y="0"/>
            <a:ext cx="9144000" cy="6885384"/>
          </a:xfrm>
          <a:prstGeom prst="rect">
            <a:avLst/>
          </a:prstGeom>
        </p:spPr>
      </p:pic>
      <p:sp>
        <p:nvSpPr>
          <p:cNvPr id="3" name="Slide Number Placeholder 2"/>
          <p:cNvSpPr>
            <a:spLocks noGrp="1"/>
          </p:cNvSpPr>
          <p:nvPr>
            <p:ph type="sldNum" sz="quarter" idx="10"/>
          </p:nvPr>
        </p:nvSpPr>
        <p:spPr/>
        <p:txBody>
          <a:bodyPr/>
          <a:lstStyle/>
          <a:p>
            <a:fld id="{6FF59741-7650-A046-95B5-8D31235C520E}" type="slidenum">
              <a:rPr lang="en-US" smtClean="0"/>
              <a:pPr/>
              <a:t>‹#›</a:t>
            </a:fld>
            <a:endParaRPr lang="en-US" dirty="0"/>
          </a:p>
        </p:txBody>
      </p:sp>
      <p:pic>
        <p:nvPicPr>
          <p:cNvPr id="6" name="Picture 5"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788" y="287861"/>
            <a:ext cx="1870948" cy="153826"/>
          </a:xfrm>
          <a:prstGeom prst="rect">
            <a:avLst/>
          </a:prstGeom>
        </p:spPr>
      </p:pic>
      <p:sp>
        <p:nvSpPr>
          <p:cNvPr id="7" name="Rectangle 6"/>
          <p:cNvSpPr/>
          <p:nvPr userDrawn="1"/>
        </p:nvSpPr>
        <p:spPr>
          <a:xfrm rot="10800000" flipV="1">
            <a:off x="-10160" y="3473235"/>
            <a:ext cx="9174480" cy="1613888"/>
          </a:xfrm>
          <a:prstGeom prst="rect">
            <a:avLst/>
          </a:prstGeom>
          <a:solidFill>
            <a:schemeClr val="tx2"/>
          </a:solidFill>
          <a:ln>
            <a:no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Roboto Light"/>
            </a:endParaRPr>
          </a:p>
        </p:txBody>
      </p:sp>
      <p:sp>
        <p:nvSpPr>
          <p:cNvPr id="8" name="Text Placeholder 11"/>
          <p:cNvSpPr>
            <a:spLocks noGrp="1"/>
          </p:cNvSpPr>
          <p:nvPr>
            <p:ph type="body" sz="quarter" idx="11" hasCustomPrompt="1"/>
          </p:nvPr>
        </p:nvSpPr>
        <p:spPr>
          <a:xfrm>
            <a:off x="333411" y="3726103"/>
            <a:ext cx="8535370" cy="720080"/>
          </a:xfrm>
          <a:prstGeom prst="rect">
            <a:avLst/>
          </a:prstGeom>
        </p:spPr>
        <p:txBody>
          <a:bodyPr vert="horz"/>
          <a:lstStyle>
            <a:lvl1pPr marL="0" indent="0" algn="ctr">
              <a:buNone/>
              <a:defRPr sz="3600" baseline="0">
                <a:solidFill>
                  <a:schemeClr val="tx1">
                    <a:lumMod val="10000"/>
                    <a:lumOff val="90000"/>
                  </a:schemeClr>
                </a:solidFill>
                <a:latin typeface="Roboto Light"/>
                <a:cs typeface="Roboto Light"/>
              </a:defRPr>
            </a:lvl1pPr>
          </a:lstStyle>
          <a:p>
            <a:pPr lvl="0"/>
            <a:r>
              <a:rPr lang="en-US" dirty="0" smtClean="0"/>
              <a:t>Section Cover Title</a:t>
            </a:r>
            <a:endParaRPr lang="en-US" dirty="0"/>
          </a:p>
        </p:txBody>
      </p:sp>
      <p:sp>
        <p:nvSpPr>
          <p:cNvPr id="9" name="Text Placeholder 13"/>
          <p:cNvSpPr>
            <a:spLocks noGrp="1"/>
          </p:cNvSpPr>
          <p:nvPr>
            <p:ph type="body" sz="quarter" idx="12" hasCustomPrompt="1"/>
          </p:nvPr>
        </p:nvSpPr>
        <p:spPr>
          <a:xfrm>
            <a:off x="332599" y="4451992"/>
            <a:ext cx="8535370" cy="461963"/>
          </a:xfrm>
          <a:prstGeom prst="rect">
            <a:avLst/>
          </a:prstGeom>
        </p:spPr>
        <p:txBody>
          <a:bodyPr vert="horz"/>
          <a:lstStyle>
            <a:lvl1pPr marL="0" indent="0" algn="ctr">
              <a:buNone/>
              <a:defRPr sz="1800" baseline="0">
                <a:solidFill>
                  <a:schemeClr val="tx2">
                    <a:lumMod val="50000"/>
                    <a:lumOff val="50000"/>
                  </a:schemeClr>
                </a:solidFill>
                <a:latin typeface="Roboto Light"/>
                <a:cs typeface="Roboto Light"/>
              </a:defRPr>
            </a:lvl1pPr>
          </a:lstStyle>
          <a:p>
            <a:pPr lvl="0"/>
            <a:r>
              <a:rPr lang="en-US" dirty="0" smtClean="0"/>
              <a:t>Section Cover Subtitle</a:t>
            </a:r>
            <a:endParaRPr lang="en-US" dirty="0"/>
          </a:p>
        </p:txBody>
      </p:sp>
    </p:spTree>
    <p:extLst>
      <p:ext uri="{BB962C8B-B14F-4D97-AF65-F5344CB8AC3E}">
        <p14:creationId xmlns:p14="http://schemas.microsoft.com/office/powerpoint/2010/main" val="99558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Cover - Custom Picture">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0"/>
            <a:ext cx="9150350" cy="6858000"/>
          </a:xfrm>
          <a:prstGeom prst="rect">
            <a:avLst/>
          </a:prstGeom>
        </p:spPr>
        <p:txBody>
          <a:bodyPr vert="horz"/>
          <a:lstStyle>
            <a:lvl1pPr marL="0" indent="0" algn="ctr">
              <a:lnSpc>
                <a:spcPct val="100000"/>
              </a:lnSpc>
              <a:buNone/>
              <a:defRPr sz="2000" baseline="0">
                <a:solidFill>
                  <a:srgbClr val="9E9088"/>
                </a:solidFill>
                <a:latin typeface="Roboto Light"/>
                <a:cs typeface="Roboto Light"/>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Click to insert an image</a:t>
            </a:r>
            <a:endParaRPr lang="en-US" dirty="0"/>
          </a:p>
        </p:txBody>
      </p:sp>
      <p:sp>
        <p:nvSpPr>
          <p:cNvPr id="12"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25000"/>
                    <a:lumOff val="75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p14="http://schemas.microsoft.com/office/powerpoint/2010/main" val="1183642767"/>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28"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8"/>
          <a:stretch>
            <a:fillRect/>
          </a:stretch>
        </p:blipFill>
        <p:spPr>
          <a:xfrm>
            <a:off x="3797300" y="3340100"/>
            <a:ext cx="1536700" cy="177800"/>
          </a:xfrm>
          <a:prstGeom prst="rect">
            <a:avLst/>
          </a:prstGeom>
        </p:spPr>
      </p:pic>
      <p:sp>
        <p:nvSpPr>
          <p:cNvPr id="5" name="Slide Number Placeholder 5"/>
          <p:cNvSpPr>
            <a:spLocks noGrp="1"/>
          </p:cNvSpPr>
          <p:nvPr>
            <p:ph type="sldNum" sz="quarter" idx="4"/>
          </p:nvPr>
        </p:nvSpPr>
        <p:spPr>
          <a:xfrm>
            <a:off x="7447733" y="6560640"/>
            <a:ext cx="1669467" cy="254512"/>
          </a:xfrm>
          <a:prstGeom prst="rect">
            <a:avLst/>
          </a:prstGeom>
        </p:spPr>
        <p:txBody>
          <a:bodyPr vert="horz" lIns="91440" tIns="45720" rIns="91440" bIns="45720" rtlCol="0" anchor="ctr"/>
          <a:lstStyle>
            <a:lvl1pPr algn="r">
              <a:defRPr sz="1200">
                <a:solidFill>
                  <a:schemeClr val="tx1">
                    <a:lumMod val="50000"/>
                    <a:lumOff val="50000"/>
                  </a:schemeClr>
                </a:solidFill>
                <a:latin typeface="Helvetica Neue Light"/>
                <a:cs typeface="Helvetica Neue Light"/>
              </a:defRPr>
            </a:lvl1pPr>
          </a:lstStyle>
          <a:p>
            <a:fld id="{6FF59741-7650-A046-95B5-8D31235C520E}" type="slidenum">
              <a:rPr lang="en-US" smtClean="0"/>
              <a:pPr/>
              <a:t>‹#›</a:t>
            </a:fld>
            <a:endParaRPr lang="en-US" dirty="0"/>
          </a:p>
        </p:txBody>
      </p:sp>
    </p:spTree>
    <p:extLst>
      <p:ext uri="{BB962C8B-B14F-4D97-AF65-F5344CB8AC3E}">
        <p14:creationId xmlns:p14="http://schemas.microsoft.com/office/powerpoint/2010/main" val="967417408"/>
      </p:ext>
    </p:extLst>
  </p:cSld>
  <p:clrMap bg1="lt1" tx1="dk1" bg2="lt2" tx2="dk2" accent1="accent1" accent2="accent2" accent3="accent3" accent4="accent4" accent5="accent5" accent6="accent6" hlink="hlink" folHlink="folHlink"/>
  <p:sldLayoutIdLst>
    <p:sldLayoutId id="2147483701" r:id="rId1"/>
    <p:sldLayoutId id="2147483710" r:id="rId2"/>
    <p:sldLayoutId id="2147483711" r:id="rId3"/>
    <p:sldLayoutId id="2147483722" r:id="rId4"/>
    <p:sldLayoutId id="2147483702" r:id="rId5"/>
    <p:sldLayoutId id="2147483724" r:id="rId6"/>
    <p:sldLayoutId id="2147483723" r:id="rId7"/>
    <p:sldLayoutId id="2147483725" r:id="rId8"/>
    <p:sldLayoutId id="2147483703" r:id="rId9"/>
    <p:sldLayoutId id="2147483676" r:id="rId10"/>
    <p:sldLayoutId id="2147483652" r:id="rId11"/>
    <p:sldLayoutId id="2147483726" r:id="rId12"/>
    <p:sldLayoutId id="2147483727" r:id="rId13"/>
    <p:sldLayoutId id="2147483700" r:id="rId14"/>
    <p:sldLayoutId id="2147483705" r:id="rId15"/>
    <p:sldLayoutId id="2147483708" r:id="rId16"/>
    <p:sldLayoutId id="2147483714" r:id="rId17"/>
    <p:sldLayoutId id="2147483712" r:id="rId18"/>
    <p:sldLayoutId id="2147483713" r:id="rId19"/>
    <p:sldLayoutId id="2147483707" r:id="rId20"/>
    <p:sldLayoutId id="2147483719" r:id="rId21"/>
    <p:sldLayoutId id="2147483721" r:id="rId22"/>
    <p:sldLayoutId id="2147483720" r:id="rId23"/>
    <p:sldLayoutId id="2147483715" r:id="rId24"/>
    <p:sldLayoutId id="2147483716" r:id="rId25"/>
    <p:sldLayoutId id="2147483717" r:id="rId2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Focus Area: Back-end</a:t>
            </a:r>
          </a:p>
          <a:p>
            <a:endParaRPr lang="en-US" dirty="0"/>
          </a:p>
        </p:txBody>
      </p:sp>
      <p:sp>
        <p:nvSpPr>
          <p:cNvPr id="4" name="Text Placeholder 3"/>
          <p:cNvSpPr>
            <a:spLocks noGrp="1"/>
          </p:cNvSpPr>
          <p:nvPr>
            <p:ph type="body" sz="quarter" idx="10"/>
          </p:nvPr>
        </p:nvSpPr>
        <p:spPr/>
        <p:txBody>
          <a:bodyPr/>
          <a:lstStyle/>
          <a:p>
            <a:r>
              <a:rPr lang="en-US" dirty="0" smtClean="0"/>
              <a:t>Publishing</a:t>
            </a:r>
            <a:endParaRPr lang="en-US" dirty="0"/>
          </a:p>
        </p:txBody>
      </p:sp>
    </p:spTree>
    <p:extLst>
      <p:ext uri="{BB962C8B-B14F-4D97-AF65-F5344CB8AC3E}">
        <p14:creationId xmlns:p14="http://schemas.microsoft.com/office/powerpoint/2010/main" val="119536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Publishing</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10</a:t>
            </a:fld>
            <a:endParaRPr lang="en-US" dirty="0"/>
          </a:p>
        </p:txBody>
      </p:sp>
      <p:sp>
        <p:nvSpPr>
          <p:cNvPr id="7" name="Rectangle 6"/>
          <p:cNvSpPr/>
          <p:nvPr/>
        </p:nvSpPr>
        <p:spPr>
          <a:xfrm>
            <a:off x="802443" y="1456763"/>
            <a:ext cx="1639861" cy="4742156"/>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1200" dirty="0">
              <a:latin typeface="Roboto Light" pitchFamily="2" charset="0"/>
              <a:ea typeface="Roboto Light" pitchFamily="2" charset="0"/>
            </a:endParaRPr>
          </a:p>
        </p:txBody>
      </p:sp>
      <p:sp>
        <p:nvSpPr>
          <p:cNvPr id="8" name="Rectangle 7"/>
          <p:cNvSpPr/>
          <p:nvPr/>
        </p:nvSpPr>
        <p:spPr bwMode="auto">
          <a:xfrm>
            <a:off x="970644" y="2392320"/>
            <a:ext cx="1336673" cy="56868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Modify pages </a:t>
            </a:r>
          </a:p>
          <a:p>
            <a:pPr algn="ctr"/>
            <a:r>
              <a:rPr lang="en-US" sz="1200" dirty="0" smtClean="0">
                <a:latin typeface="Roboto Light"/>
              </a:rPr>
              <a:t>and content</a:t>
            </a:r>
            <a:endParaRPr lang="en-US" sz="1200" dirty="0">
              <a:latin typeface="Roboto Light"/>
            </a:endParaRPr>
          </a:p>
        </p:txBody>
      </p:sp>
      <p:sp>
        <p:nvSpPr>
          <p:cNvPr id="10" name="Rectangle 9"/>
          <p:cNvSpPr/>
          <p:nvPr/>
        </p:nvSpPr>
        <p:spPr bwMode="auto">
          <a:xfrm>
            <a:off x="970643" y="3116953"/>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Mark for publish</a:t>
            </a:r>
            <a:endParaRPr lang="en-US" sz="1200" dirty="0">
              <a:latin typeface="Roboto Light"/>
            </a:endParaRPr>
          </a:p>
        </p:txBody>
      </p:sp>
      <p:sp>
        <p:nvSpPr>
          <p:cNvPr id="24" name="Rectangle 23"/>
          <p:cNvSpPr/>
          <p:nvPr/>
        </p:nvSpPr>
        <p:spPr bwMode="auto">
          <a:xfrm>
            <a:off x="970642" y="3592406"/>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Publish package</a:t>
            </a:r>
            <a:endParaRPr lang="en-US" sz="1200" dirty="0">
              <a:latin typeface="Roboto Light"/>
            </a:endParaRPr>
          </a:p>
        </p:txBody>
      </p:sp>
      <p:sp>
        <p:nvSpPr>
          <p:cNvPr id="25" name="Freeform 51"/>
          <p:cNvSpPr>
            <a:spLocks/>
          </p:cNvSpPr>
          <p:nvPr/>
        </p:nvSpPr>
        <p:spPr bwMode="auto">
          <a:xfrm>
            <a:off x="1187624" y="1634464"/>
            <a:ext cx="161002" cy="547406"/>
          </a:xfrm>
          <a:custGeom>
            <a:avLst/>
            <a:gdLst>
              <a:gd name="T0" fmla="*/ 0 w 21600"/>
              <a:gd name="T1" fmla="+- 0 21600 166"/>
              <a:gd name="T2" fmla="*/ 21600 h 21434"/>
              <a:gd name="T3" fmla="*/ 3176 w 21600"/>
              <a:gd name="T4" fmla="+- 0 21600 166"/>
              <a:gd name="T5" fmla="*/ 21600 h 21434"/>
              <a:gd name="T6" fmla="*/ 6988 w 21600"/>
              <a:gd name="T7" fmla="+- 0 13500 166"/>
              <a:gd name="T8" fmla="*/ 13500 h 21434"/>
              <a:gd name="T9" fmla="*/ 12706 w 21600"/>
              <a:gd name="T10" fmla="+- 0 19980 166"/>
              <a:gd name="T11" fmla="*/ 19980 h 21434"/>
              <a:gd name="T12" fmla="*/ 19059 w 21600"/>
              <a:gd name="T13" fmla="+- 0 20520 166"/>
              <a:gd name="T14" fmla="*/ 20520 h 21434"/>
              <a:gd name="T15" fmla="*/ 21600 w 21600"/>
              <a:gd name="T16" fmla="+- 0 19980 166"/>
              <a:gd name="T17" fmla="*/ 19980 h 21434"/>
              <a:gd name="T18" fmla="*/ 17788 w 21600"/>
              <a:gd name="T19" fmla="+- 0 19080 166"/>
              <a:gd name="T20" fmla="*/ 19080 h 21434"/>
              <a:gd name="T21" fmla="*/ 15882 w 21600"/>
              <a:gd name="T22" fmla="+- 0 8640 166"/>
              <a:gd name="T23" fmla="*/ 8640 h 21434"/>
              <a:gd name="T24" fmla="*/ 20965 w 21600"/>
              <a:gd name="T25" fmla="+- 0 8460 166"/>
              <a:gd name="T26" fmla="*/ 8460 h 21434"/>
              <a:gd name="T27" fmla="*/ 17153 w 21600"/>
              <a:gd name="T28" fmla="+- 0 4680 166"/>
              <a:gd name="T29" fmla="*/ 4680 h 21434"/>
              <a:gd name="T30" fmla="*/ 12071 w 21600"/>
              <a:gd name="T31" fmla="+- 0 4140 166"/>
              <a:gd name="T32" fmla="*/ 4140 h 21434"/>
              <a:gd name="T33" fmla="*/ 13976 w 21600"/>
              <a:gd name="T34" fmla="+- 0 1980 166"/>
              <a:gd name="T35" fmla="*/ 1980 h 21434"/>
              <a:gd name="T36" fmla="*/ 9529 w 21600"/>
              <a:gd name="T37" fmla="+- 0 180 166"/>
              <a:gd name="T38" fmla="*/ 180 h 21434"/>
              <a:gd name="T39" fmla="*/ 4447 w 21600"/>
              <a:gd name="T40" fmla="+- 0 1800 166"/>
              <a:gd name="T41" fmla="*/ 1800 h 21434"/>
              <a:gd name="T42" fmla="*/ 6353 w 21600"/>
              <a:gd name="T43" fmla="+- 0 3780 166"/>
              <a:gd name="T44" fmla="*/ 3780 h 21434"/>
              <a:gd name="T45" fmla="*/ 2541 w 21600"/>
              <a:gd name="T46" fmla="+- 0 4320 166"/>
              <a:gd name="T47" fmla="*/ 4320 h 21434"/>
              <a:gd name="T48" fmla="*/ 0 w 21600"/>
              <a:gd name="T49" fmla="+- 0 8640 166"/>
              <a:gd name="T50" fmla="*/ 8640 h 21434"/>
              <a:gd name="T51" fmla="*/ 1906 w 21600"/>
              <a:gd name="T52" fmla="+- 0 12960 166"/>
              <a:gd name="T53" fmla="*/ 12960 h 21434"/>
              <a:gd name="T54" fmla="*/ 0 w 21600"/>
              <a:gd name="T55" fmla="+- 0 20520 166"/>
              <a:gd name="T56" fmla="*/ 20520 h 21434"/>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 ang="0">
                <a:pos x="T51" y="T53"/>
              </a:cxn>
              <a:cxn ang="0">
                <a:pos x="T54" y="T56"/>
              </a:cxn>
            </a:cxnLst>
            <a:rect l="0" t="0" r="r" b="b"/>
            <a:pathLst>
              <a:path w="21600" h="21434">
                <a:moveTo>
                  <a:pt x="0" y="21434"/>
                </a:moveTo>
                <a:lnTo>
                  <a:pt x="3176" y="21434"/>
                </a:lnTo>
                <a:lnTo>
                  <a:pt x="6988" y="13334"/>
                </a:lnTo>
                <a:lnTo>
                  <a:pt x="12706" y="19814"/>
                </a:lnTo>
                <a:lnTo>
                  <a:pt x="19059" y="20354"/>
                </a:lnTo>
                <a:lnTo>
                  <a:pt x="21600" y="19814"/>
                </a:lnTo>
                <a:lnTo>
                  <a:pt x="17788" y="18914"/>
                </a:lnTo>
                <a:lnTo>
                  <a:pt x="15882" y="8474"/>
                </a:lnTo>
                <a:cubicBezTo>
                  <a:pt x="15882" y="8474"/>
                  <a:pt x="20329" y="8834"/>
                  <a:pt x="20965" y="8294"/>
                </a:cubicBezTo>
                <a:cubicBezTo>
                  <a:pt x="21600" y="7754"/>
                  <a:pt x="19059" y="4694"/>
                  <a:pt x="17153" y="4514"/>
                </a:cubicBezTo>
                <a:cubicBezTo>
                  <a:pt x="15247" y="4334"/>
                  <a:pt x="12071" y="3974"/>
                  <a:pt x="12071" y="3974"/>
                </a:cubicBezTo>
                <a:cubicBezTo>
                  <a:pt x="12071" y="3974"/>
                  <a:pt x="13976" y="2174"/>
                  <a:pt x="13976" y="1814"/>
                </a:cubicBezTo>
                <a:cubicBezTo>
                  <a:pt x="13976" y="1454"/>
                  <a:pt x="11435" y="-166"/>
                  <a:pt x="9529" y="14"/>
                </a:cubicBezTo>
                <a:cubicBezTo>
                  <a:pt x="7624" y="194"/>
                  <a:pt x="4447" y="734"/>
                  <a:pt x="4447" y="1634"/>
                </a:cubicBezTo>
                <a:cubicBezTo>
                  <a:pt x="4447" y="2534"/>
                  <a:pt x="6353" y="3614"/>
                  <a:pt x="6353" y="3614"/>
                </a:cubicBezTo>
                <a:lnTo>
                  <a:pt x="2541" y="4154"/>
                </a:lnTo>
                <a:lnTo>
                  <a:pt x="0" y="8474"/>
                </a:lnTo>
                <a:lnTo>
                  <a:pt x="1906" y="12794"/>
                </a:lnTo>
                <a:lnTo>
                  <a:pt x="0" y="20354"/>
                </a:lnTo>
              </a:path>
            </a:pathLst>
          </a:custGeom>
          <a:solidFill>
            <a:schemeClr val="tx1"/>
          </a:solidFill>
          <a:ln w="6350" cap="flat">
            <a:solidFill>
              <a:schemeClr val="tx1"/>
            </a:solidFill>
            <a:prstDash val="solid"/>
            <a:miter lim="800000"/>
            <a:headEnd type="none" w="med" len="med"/>
            <a:tailEnd type="none" w="med" len="med"/>
          </a:ln>
        </p:spPr>
        <p:txBody>
          <a:bodyPr lIns="0" tIns="0" rIns="0" bIns="0"/>
          <a:lstStyle/>
          <a:p>
            <a:endParaRPr lang="en-US" sz="1200"/>
          </a:p>
        </p:txBody>
      </p:sp>
      <p:sp>
        <p:nvSpPr>
          <p:cNvPr id="26" name="TextBox 25"/>
          <p:cNvSpPr txBox="1"/>
          <p:nvPr/>
        </p:nvSpPr>
        <p:spPr>
          <a:xfrm>
            <a:off x="1331267" y="1785607"/>
            <a:ext cx="582211" cy="276999"/>
          </a:xfrm>
          <a:prstGeom prst="rect">
            <a:avLst/>
          </a:prstGeom>
          <a:noFill/>
        </p:spPr>
        <p:txBody>
          <a:bodyPr wrap="none" rtlCol="0">
            <a:spAutoFit/>
          </a:bodyPr>
          <a:lstStyle/>
          <a:p>
            <a:r>
              <a:rPr lang="en-US" sz="1200" dirty="0" smtClean="0">
                <a:latin typeface="Roboto Light"/>
                <a:cs typeface="Roboto Light"/>
              </a:rPr>
              <a:t>Editor</a:t>
            </a:r>
          </a:p>
        </p:txBody>
      </p:sp>
      <p:sp>
        <p:nvSpPr>
          <p:cNvPr id="27" name="Rectangle 26"/>
          <p:cNvSpPr/>
          <p:nvPr/>
        </p:nvSpPr>
        <p:spPr bwMode="auto">
          <a:xfrm>
            <a:off x="2550747" y="1598786"/>
            <a:ext cx="1336673" cy="568684"/>
          </a:xfrm>
          <a:prstGeom prst="rect">
            <a:avLst/>
          </a:prstGeom>
          <a:solidFill>
            <a:schemeClr val="accent4"/>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solidFill>
                  <a:schemeClr val="bg1"/>
                </a:solidFill>
                <a:latin typeface="Roboto Light"/>
              </a:rPr>
              <a:t>Orchestrator</a:t>
            </a:r>
          </a:p>
          <a:p>
            <a:pPr algn="ctr"/>
            <a:r>
              <a:rPr lang="en-US" sz="1200" i="1" dirty="0" smtClean="0">
                <a:solidFill>
                  <a:schemeClr val="bg1"/>
                </a:solidFill>
                <a:latin typeface="Roboto Light"/>
              </a:rPr>
              <a:t>Editorial</a:t>
            </a:r>
            <a:endParaRPr lang="en-US" sz="1200" i="1" dirty="0">
              <a:solidFill>
                <a:schemeClr val="bg1"/>
              </a:solidFill>
              <a:latin typeface="Roboto Light"/>
            </a:endParaRPr>
          </a:p>
        </p:txBody>
      </p:sp>
      <p:sp>
        <p:nvSpPr>
          <p:cNvPr id="29" name="Rectangle 28"/>
          <p:cNvSpPr/>
          <p:nvPr/>
        </p:nvSpPr>
        <p:spPr>
          <a:xfrm>
            <a:off x="4014636" y="1456763"/>
            <a:ext cx="1639861" cy="4742156"/>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1200" dirty="0">
              <a:latin typeface="Roboto Light" pitchFamily="2" charset="0"/>
              <a:ea typeface="Roboto Light" pitchFamily="2" charset="0"/>
            </a:endParaRPr>
          </a:p>
        </p:txBody>
      </p:sp>
      <p:sp>
        <p:nvSpPr>
          <p:cNvPr id="32" name="Rectangle 31"/>
          <p:cNvSpPr/>
          <p:nvPr/>
        </p:nvSpPr>
        <p:spPr bwMode="auto">
          <a:xfrm>
            <a:off x="4182835" y="3592406"/>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Unpack package</a:t>
            </a:r>
            <a:endParaRPr lang="en-US" sz="1200" dirty="0">
              <a:latin typeface="Roboto Light"/>
            </a:endParaRPr>
          </a:p>
        </p:txBody>
      </p:sp>
      <p:sp>
        <p:nvSpPr>
          <p:cNvPr id="35" name="Freeform 21"/>
          <p:cNvSpPr>
            <a:spLocks/>
          </p:cNvSpPr>
          <p:nvPr/>
        </p:nvSpPr>
        <p:spPr bwMode="auto">
          <a:xfrm>
            <a:off x="5731928" y="1598786"/>
            <a:ext cx="139554" cy="623882"/>
          </a:xfrm>
          <a:custGeom>
            <a:avLst/>
            <a:gdLst>
              <a:gd name="T0" fmla="*/ 14954 w 21600"/>
              <a:gd name="T1" fmla="+- 0 21600 345"/>
              <a:gd name="T2" fmla="*/ 21600 h 21255"/>
              <a:gd name="T3" fmla="*/ 7477 w 21600"/>
              <a:gd name="T4" fmla="+- 0 20502 345"/>
              <a:gd name="T5" fmla="*/ 20502 h 21255"/>
              <a:gd name="T6" fmla="*/ 6646 w 21600"/>
              <a:gd name="T7" fmla="+- 0 14461 345"/>
              <a:gd name="T8" fmla="*/ 14461 h 21255"/>
              <a:gd name="T9" fmla="*/ 2492 w 21600"/>
              <a:gd name="T10" fmla="+- 0 14278 345"/>
              <a:gd name="T11" fmla="*/ 14278 h 21255"/>
              <a:gd name="T12" fmla="*/ 5815 w 21600"/>
              <a:gd name="T13" fmla="+- 0 8420 345"/>
              <a:gd name="T14" fmla="*/ 8420 h 21255"/>
              <a:gd name="T15" fmla="*/ 0 w 21600"/>
              <a:gd name="T16" fmla="+- 0 8054 345"/>
              <a:gd name="T17" fmla="*/ 8054 h 21255"/>
              <a:gd name="T18" fmla="*/ 4985 w 21600"/>
              <a:gd name="T19" fmla="+- 0 3844 345"/>
              <a:gd name="T20" fmla="*/ 3844 h 21255"/>
              <a:gd name="T21" fmla="*/ 9969 w 21600"/>
              <a:gd name="T22" fmla="+- 0 549 345"/>
              <a:gd name="T23" fmla="*/ 549 h 21255"/>
              <a:gd name="T24" fmla="*/ 16615 w 21600"/>
              <a:gd name="T25" fmla="+- 0 732 345"/>
              <a:gd name="T26" fmla="*/ 732 h 21255"/>
              <a:gd name="T27" fmla="*/ 16615 w 21600"/>
              <a:gd name="T28" fmla="+- 0 2929 345"/>
              <a:gd name="T29" fmla="*/ 2929 h 21255"/>
              <a:gd name="T30" fmla="*/ 21600 w 21600"/>
              <a:gd name="T31" fmla="+- 0 7505 345"/>
              <a:gd name="T32" fmla="*/ 7505 h 21255"/>
              <a:gd name="T33" fmla="*/ 19108 w 21600"/>
              <a:gd name="T34" fmla="+- 0 8786 345"/>
              <a:gd name="T35" fmla="*/ 8786 h 21255"/>
              <a:gd name="T36" fmla="*/ 19108 w 21600"/>
              <a:gd name="T37" fmla="+- 0 14095 345"/>
              <a:gd name="T38" fmla="*/ 14095 h 21255"/>
              <a:gd name="T39" fmla="*/ 13292 w 21600"/>
              <a:gd name="T40" fmla="+- 0 19769 345"/>
              <a:gd name="T41" fmla="*/ 19769 h 21255"/>
              <a:gd name="T42" fmla="*/ 14954 w 21600"/>
              <a:gd name="T43" fmla="+- 0 21600 345"/>
              <a:gd name="T44" fmla="*/ 21600 h 21255"/>
              <a:gd name="T45" fmla="*/ 14954 w 21600"/>
              <a:gd name="T46" fmla="+- 0 21600 345"/>
              <a:gd name="T47" fmla="*/ 21600 h 2125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Lst>
            <a:rect l="0" t="0" r="r" b="b"/>
            <a:pathLst>
              <a:path w="21600" h="21255">
                <a:moveTo>
                  <a:pt x="14954" y="21255"/>
                </a:moveTo>
                <a:lnTo>
                  <a:pt x="7477" y="20157"/>
                </a:lnTo>
                <a:lnTo>
                  <a:pt x="6646" y="14116"/>
                </a:lnTo>
                <a:lnTo>
                  <a:pt x="2492" y="13933"/>
                </a:lnTo>
                <a:lnTo>
                  <a:pt x="5815" y="8075"/>
                </a:lnTo>
                <a:lnTo>
                  <a:pt x="0" y="7709"/>
                </a:lnTo>
                <a:cubicBezTo>
                  <a:pt x="0" y="7709"/>
                  <a:pt x="3323" y="3499"/>
                  <a:pt x="4985" y="3499"/>
                </a:cubicBezTo>
                <a:cubicBezTo>
                  <a:pt x="6646" y="3499"/>
                  <a:pt x="7477" y="753"/>
                  <a:pt x="9969" y="204"/>
                </a:cubicBezTo>
                <a:cubicBezTo>
                  <a:pt x="12462" y="-345"/>
                  <a:pt x="16615" y="387"/>
                  <a:pt x="16615" y="387"/>
                </a:cubicBezTo>
                <a:cubicBezTo>
                  <a:pt x="16615" y="387"/>
                  <a:pt x="16615" y="2218"/>
                  <a:pt x="16615" y="2584"/>
                </a:cubicBezTo>
                <a:cubicBezTo>
                  <a:pt x="16615" y="2950"/>
                  <a:pt x="21600" y="7160"/>
                  <a:pt x="21600" y="7160"/>
                </a:cubicBezTo>
                <a:lnTo>
                  <a:pt x="19108" y="8441"/>
                </a:lnTo>
                <a:lnTo>
                  <a:pt x="19108" y="13750"/>
                </a:lnTo>
                <a:lnTo>
                  <a:pt x="13292" y="19424"/>
                </a:lnTo>
                <a:cubicBezTo>
                  <a:pt x="13292" y="19424"/>
                  <a:pt x="16615" y="19424"/>
                  <a:pt x="14954" y="21255"/>
                </a:cubicBezTo>
                <a:close/>
                <a:moveTo>
                  <a:pt x="14954" y="21255"/>
                </a:moveTo>
              </a:path>
            </a:pathLst>
          </a:custGeom>
          <a:solidFill>
            <a:schemeClr val="tx1"/>
          </a:solidFill>
          <a:ln w="6350" cap="flat">
            <a:solidFill>
              <a:srgbClr val="2A261F"/>
            </a:solidFill>
            <a:prstDash val="solid"/>
            <a:miter lim="800000"/>
            <a:headEnd type="none" w="med" len="med"/>
            <a:tailEnd type="none" w="med" len="med"/>
          </a:ln>
        </p:spPr>
        <p:txBody>
          <a:bodyPr lIns="0" tIns="0" rIns="0" bIns="0"/>
          <a:lstStyle/>
          <a:p>
            <a:endParaRPr lang="en-US" sz="1200"/>
          </a:p>
        </p:txBody>
      </p:sp>
      <p:sp>
        <p:nvSpPr>
          <p:cNvPr id="36" name="Rectangle 35"/>
          <p:cNvSpPr/>
          <p:nvPr/>
        </p:nvSpPr>
        <p:spPr bwMode="auto">
          <a:xfrm>
            <a:off x="4166230" y="1634464"/>
            <a:ext cx="1336673" cy="568684"/>
          </a:xfrm>
          <a:prstGeom prst="rect">
            <a:avLst/>
          </a:prstGeom>
          <a:solidFill>
            <a:schemeClr val="accent4"/>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solidFill>
                  <a:schemeClr val="bg1"/>
                </a:solidFill>
                <a:latin typeface="Roboto Light"/>
              </a:rPr>
              <a:t>Orchestrator</a:t>
            </a:r>
          </a:p>
          <a:p>
            <a:pPr algn="ctr"/>
            <a:r>
              <a:rPr lang="en-US" sz="1200" i="1" dirty="0" smtClean="0">
                <a:solidFill>
                  <a:schemeClr val="bg1"/>
                </a:solidFill>
                <a:latin typeface="Roboto Light"/>
              </a:rPr>
              <a:t>Staging</a:t>
            </a:r>
            <a:endParaRPr lang="en-US" sz="1200" i="1" dirty="0">
              <a:solidFill>
                <a:schemeClr val="bg1"/>
              </a:solidFill>
              <a:latin typeface="Roboto Light"/>
            </a:endParaRPr>
          </a:p>
        </p:txBody>
      </p:sp>
      <p:sp>
        <p:nvSpPr>
          <p:cNvPr id="38" name="TextBox 37"/>
          <p:cNvSpPr txBox="1"/>
          <p:nvPr/>
        </p:nvSpPr>
        <p:spPr>
          <a:xfrm>
            <a:off x="5872754" y="1780306"/>
            <a:ext cx="795411" cy="276999"/>
          </a:xfrm>
          <a:prstGeom prst="rect">
            <a:avLst/>
          </a:prstGeom>
          <a:noFill/>
        </p:spPr>
        <p:txBody>
          <a:bodyPr wrap="none" rtlCol="0">
            <a:spAutoFit/>
          </a:bodyPr>
          <a:lstStyle/>
          <a:p>
            <a:r>
              <a:rPr lang="en-US" sz="1200" dirty="0" smtClean="0">
                <a:latin typeface="Roboto Light"/>
                <a:cs typeface="Roboto Light"/>
              </a:rPr>
              <a:t>Approver</a:t>
            </a:r>
          </a:p>
        </p:txBody>
      </p:sp>
      <p:sp>
        <p:nvSpPr>
          <p:cNvPr id="39" name="Rectangle 38"/>
          <p:cNvSpPr/>
          <p:nvPr/>
        </p:nvSpPr>
        <p:spPr>
          <a:xfrm>
            <a:off x="6748564" y="1416086"/>
            <a:ext cx="1639861" cy="4742156"/>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1200" dirty="0">
              <a:latin typeface="Roboto Light" pitchFamily="2" charset="0"/>
              <a:ea typeface="Roboto Light" pitchFamily="2" charset="0"/>
            </a:endParaRPr>
          </a:p>
        </p:txBody>
      </p:sp>
      <p:sp>
        <p:nvSpPr>
          <p:cNvPr id="43" name="Rectangle 42"/>
          <p:cNvSpPr/>
          <p:nvPr/>
        </p:nvSpPr>
        <p:spPr bwMode="auto">
          <a:xfrm>
            <a:off x="6900157" y="1593786"/>
            <a:ext cx="1336673" cy="568684"/>
          </a:xfrm>
          <a:prstGeom prst="rect">
            <a:avLst/>
          </a:prstGeom>
          <a:solidFill>
            <a:schemeClr val="accent4"/>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a:solidFill>
                  <a:schemeClr val="bg1"/>
                </a:solidFill>
                <a:latin typeface="Roboto Light"/>
              </a:rPr>
              <a:t>Orchestrator</a:t>
            </a:r>
          </a:p>
          <a:p>
            <a:pPr algn="ctr"/>
            <a:r>
              <a:rPr lang="en-US" sz="1200" i="1" dirty="0" smtClean="0">
                <a:solidFill>
                  <a:schemeClr val="bg1"/>
                </a:solidFill>
                <a:latin typeface="Roboto Light"/>
              </a:rPr>
              <a:t>Live</a:t>
            </a:r>
            <a:endParaRPr lang="en-US" sz="1200" i="1" dirty="0">
              <a:solidFill>
                <a:schemeClr val="bg1"/>
              </a:solidFill>
              <a:latin typeface="Roboto Light"/>
            </a:endParaRPr>
          </a:p>
        </p:txBody>
      </p:sp>
      <p:sp>
        <p:nvSpPr>
          <p:cNvPr id="44" name="Rectangle 43"/>
          <p:cNvSpPr/>
          <p:nvPr/>
        </p:nvSpPr>
        <p:spPr bwMode="auto">
          <a:xfrm>
            <a:off x="2592686" y="3592406"/>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Send package</a:t>
            </a:r>
            <a:endParaRPr lang="en-US" sz="1200" dirty="0">
              <a:latin typeface="Roboto Light"/>
            </a:endParaRPr>
          </a:p>
        </p:txBody>
      </p:sp>
      <p:sp>
        <p:nvSpPr>
          <p:cNvPr id="45" name="Rectangle 44"/>
          <p:cNvSpPr/>
          <p:nvPr/>
        </p:nvSpPr>
        <p:spPr bwMode="auto">
          <a:xfrm>
            <a:off x="2592686" y="3116953"/>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Lock</a:t>
            </a:r>
            <a:endParaRPr lang="en-US" sz="1200" dirty="0">
              <a:latin typeface="Roboto Light"/>
            </a:endParaRPr>
          </a:p>
        </p:txBody>
      </p:sp>
      <p:sp>
        <p:nvSpPr>
          <p:cNvPr id="46" name="Rectangle 45"/>
          <p:cNvSpPr/>
          <p:nvPr/>
        </p:nvSpPr>
        <p:spPr bwMode="auto">
          <a:xfrm>
            <a:off x="2592684" y="4455914"/>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Unlock</a:t>
            </a:r>
            <a:endParaRPr lang="en-US" sz="1200" dirty="0">
              <a:latin typeface="Roboto Light"/>
            </a:endParaRPr>
          </a:p>
        </p:txBody>
      </p:sp>
      <p:sp>
        <p:nvSpPr>
          <p:cNvPr id="47" name="Rectangle 46"/>
          <p:cNvSpPr/>
          <p:nvPr/>
        </p:nvSpPr>
        <p:spPr bwMode="auto">
          <a:xfrm>
            <a:off x="2567320" y="5292709"/>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Send package</a:t>
            </a:r>
            <a:endParaRPr lang="en-US" sz="1200" dirty="0">
              <a:latin typeface="Roboto Light"/>
            </a:endParaRPr>
          </a:p>
        </p:txBody>
      </p:sp>
      <p:sp>
        <p:nvSpPr>
          <p:cNvPr id="48" name="Rectangle 47"/>
          <p:cNvSpPr/>
          <p:nvPr/>
        </p:nvSpPr>
        <p:spPr bwMode="auto">
          <a:xfrm>
            <a:off x="2574442" y="5702878"/>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Unlock</a:t>
            </a:r>
            <a:endParaRPr lang="en-US" sz="1200" dirty="0">
              <a:latin typeface="Roboto Light"/>
            </a:endParaRPr>
          </a:p>
        </p:txBody>
      </p:sp>
      <p:sp>
        <p:nvSpPr>
          <p:cNvPr id="49" name="Rectangle 48"/>
          <p:cNvSpPr/>
          <p:nvPr/>
        </p:nvSpPr>
        <p:spPr bwMode="auto">
          <a:xfrm>
            <a:off x="2604883" y="4040711"/>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Archive package</a:t>
            </a:r>
            <a:endParaRPr lang="en-US" sz="1200" dirty="0">
              <a:latin typeface="Roboto Light"/>
            </a:endParaRPr>
          </a:p>
        </p:txBody>
      </p:sp>
      <p:sp>
        <p:nvSpPr>
          <p:cNvPr id="51" name="Rectangle 50"/>
          <p:cNvSpPr/>
          <p:nvPr/>
        </p:nvSpPr>
        <p:spPr bwMode="auto">
          <a:xfrm>
            <a:off x="6916764" y="5702878"/>
            <a:ext cx="1336673"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Unpack package</a:t>
            </a:r>
            <a:endParaRPr lang="en-US" sz="1200" dirty="0">
              <a:latin typeface="Roboto Light"/>
            </a:endParaRPr>
          </a:p>
        </p:txBody>
      </p:sp>
      <p:cxnSp>
        <p:nvCxnSpPr>
          <p:cNvPr id="52" name="Straight Connector 51"/>
          <p:cNvCxnSpPr>
            <a:stCxn id="10" idx="3"/>
            <a:endCxn id="45" idx="1"/>
          </p:cNvCxnSpPr>
          <p:nvPr/>
        </p:nvCxnSpPr>
        <p:spPr>
          <a:xfrm>
            <a:off x="2307316" y="3276705"/>
            <a:ext cx="285370" cy="0"/>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24" idx="3"/>
            <a:endCxn id="44" idx="1"/>
          </p:cNvCxnSpPr>
          <p:nvPr/>
        </p:nvCxnSpPr>
        <p:spPr>
          <a:xfrm>
            <a:off x="2307315" y="3752157"/>
            <a:ext cx="285371" cy="0"/>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4" idx="3"/>
            <a:endCxn id="32" idx="1"/>
          </p:cNvCxnSpPr>
          <p:nvPr/>
        </p:nvCxnSpPr>
        <p:spPr>
          <a:xfrm>
            <a:off x="3929359" y="3752157"/>
            <a:ext cx="253477" cy="0"/>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1" idx="1"/>
            <a:endCxn id="48" idx="3"/>
          </p:cNvCxnSpPr>
          <p:nvPr/>
        </p:nvCxnSpPr>
        <p:spPr>
          <a:xfrm flipH="1">
            <a:off x="3911115" y="5862629"/>
            <a:ext cx="3005649" cy="0"/>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bwMode="auto">
          <a:xfrm>
            <a:off x="5707757" y="4455914"/>
            <a:ext cx="936237"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Reject</a:t>
            </a:r>
            <a:endParaRPr lang="en-US" sz="1200" dirty="0">
              <a:latin typeface="Roboto Light"/>
            </a:endParaRPr>
          </a:p>
        </p:txBody>
      </p:sp>
      <p:sp>
        <p:nvSpPr>
          <p:cNvPr id="66" name="Rectangle 65"/>
          <p:cNvSpPr/>
          <p:nvPr/>
        </p:nvSpPr>
        <p:spPr bwMode="auto">
          <a:xfrm>
            <a:off x="5731928" y="4904219"/>
            <a:ext cx="936237" cy="319504"/>
          </a:xfrm>
          <a:prstGeom prst="rect">
            <a:avLst/>
          </a:prstGeom>
          <a:solidFill>
            <a:schemeClr val="tx2">
              <a:lumMod val="10000"/>
              <a:lumOff val="9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dirty="0" smtClean="0">
                <a:latin typeface="Roboto Light"/>
              </a:rPr>
              <a:t>Approve</a:t>
            </a:r>
            <a:endParaRPr lang="en-US" sz="1200" dirty="0">
              <a:latin typeface="Roboto Light"/>
            </a:endParaRPr>
          </a:p>
        </p:txBody>
      </p:sp>
      <p:cxnSp>
        <p:nvCxnSpPr>
          <p:cNvPr id="68" name="Straight Connector 67"/>
          <p:cNvCxnSpPr>
            <a:stCxn id="8" idx="2"/>
            <a:endCxn id="10" idx="0"/>
          </p:cNvCxnSpPr>
          <p:nvPr/>
        </p:nvCxnSpPr>
        <p:spPr>
          <a:xfrm flipH="1">
            <a:off x="1638980" y="2961005"/>
            <a:ext cx="1" cy="155949"/>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10" idx="2"/>
            <a:endCxn id="24" idx="0"/>
          </p:cNvCxnSpPr>
          <p:nvPr/>
        </p:nvCxnSpPr>
        <p:spPr>
          <a:xfrm flipH="1">
            <a:off x="1638979" y="3436457"/>
            <a:ext cx="1" cy="155949"/>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65" idx="1"/>
            <a:endCxn id="46" idx="3"/>
          </p:cNvCxnSpPr>
          <p:nvPr/>
        </p:nvCxnSpPr>
        <p:spPr>
          <a:xfrm flipH="1">
            <a:off x="3929357" y="4615666"/>
            <a:ext cx="1778400" cy="0"/>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47" idx="3"/>
            <a:endCxn id="51" idx="0"/>
          </p:cNvCxnSpPr>
          <p:nvPr/>
        </p:nvCxnSpPr>
        <p:spPr>
          <a:xfrm>
            <a:off x="3903993" y="5452461"/>
            <a:ext cx="3681108" cy="250416"/>
          </a:xfrm>
          <a:prstGeom prst="bentConnector2">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2" name="Elbow Connector 81"/>
          <p:cNvCxnSpPr>
            <a:stCxn id="66" idx="1"/>
            <a:endCxn id="47" idx="0"/>
          </p:cNvCxnSpPr>
          <p:nvPr/>
        </p:nvCxnSpPr>
        <p:spPr>
          <a:xfrm rot="10800000" flipV="1">
            <a:off x="3235658" y="5063970"/>
            <a:ext cx="2496271" cy="228738"/>
          </a:xfrm>
          <a:prstGeom prst="bentConnector2">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3"/>
            <a:endCxn id="66" idx="3"/>
          </p:cNvCxnSpPr>
          <p:nvPr/>
        </p:nvCxnSpPr>
        <p:spPr>
          <a:xfrm>
            <a:off x="5519508" y="3752157"/>
            <a:ext cx="1148657" cy="1311814"/>
          </a:xfrm>
          <a:prstGeom prst="bentConnector3">
            <a:avLst>
              <a:gd name="adj1" fmla="val 116820"/>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8" name="Elbow Connector 87"/>
          <p:cNvCxnSpPr>
            <a:stCxn id="32" idx="3"/>
            <a:endCxn id="65" idx="0"/>
          </p:cNvCxnSpPr>
          <p:nvPr/>
        </p:nvCxnSpPr>
        <p:spPr>
          <a:xfrm>
            <a:off x="5519508" y="3752157"/>
            <a:ext cx="656368" cy="703757"/>
          </a:xfrm>
          <a:prstGeom prst="bentConnector2">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2" name="Elbow Connector 91"/>
          <p:cNvCxnSpPr>
            <a:stCxn id="46" idx="1"/>
            <a:endCxn id="8" idx="1"/>
          </p:cNvCxnSpPr>
          <p:nvPr/>
        </p:nvCxnSpPr>
        <p:spPr>
          <a:xfrm rot="10800000">
            <a:off x="970645" y="2676664"/>
            <a:ext cx="1622040" cy="1939003"/>
          </a:xfrm>
          <a:prstGeom prst="bentConnector3">
            <a:avLst>
              <a:gd name="adj1" fmla="val 117768"/>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5" name="Elbow Connector 94"/>
          <p:cNvCxnSpPr>
            <a:stCxn id="48" idx="1"/>
            <a:endCxn id="8" idx="1"/>
          </p:cNvCxnSpPr>
          <p:nvPr/>
        </p:nvCxnSpPr>
        <p:spPr>
          <a:xfrm rot="10800000">
            <a:off x="970645" y="2676664"/>
            <a:ext cx="1603799" cy="3185966"/>
          </a:xfrm>
          <a:prstGeom prst="bentConnector3">
            <a:avLst>
              <a:gd name="adj1" fmla="val 117970"/>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endCxn id="49" idx="1"/>
          </p:cNvCxnSpPr>
          <p:nvPr/>
        </p:nvCxnSpPr>
        <p:spPr>
          <a:xfrm rot="16200000" flipH="1">
            <a:off x="2295682" y="3891261"/>
            <a:ext cx="448649" cy="169754"/>
          </a:xfrm>
          <a:prstGeom prst="bentConnector2">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684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Publishing Process: Additional Notes</a:t>
            </a:r>
            <a:endParaRPr lang="en-US" dirty="0"/>
          </a:p>
        </p:txBody>
      </p:sp>
      <p:sp>
        <p:nvSpPr>
          <p:cNvPr id="3" name="Content Placeholder 2"/>
          <p:cNvSpPr>
            <a:spLocks noGrp="1"/>
          </p:cNvSpPr>
          <p:nvPr>
            <p:ph sz="quarter" idx="14"/>
          </p:nvPr>
        </p:nvSpPr>
        <p:spPr/>
        <p:txBody>
          <a:bodyPr/>
          <a:lstStyle/>
          <a:p>
            <a:r>
              <a:rPr lang="nl-NL" dirty="0">
                <a:latin typeface="Roboto Black" panose="02000000000000000000" pitchFamily="2" charset="0"/>
                <a:ea typeface="Roboto Black" panose="02000000000000000000" pitchFamily="2" charset="0"/>
              </a:rPr>
              <a:t>Publishing Within an Environment</a:t>
            </a:r>
          </a:p>
          <a:p>
            <a:pPr lvl="1"/>
            <a:r>
              <a:rPr lang="en-US" dirty="0"/>
              <a:t>publishing takes place across different portals instead of environments</a:t>
            </a:r>
          </a:p>
          <a:p>
            <a:pPr lvl="1"/>
            <a:r>
              <a:rPr lang="en-US" dirty="0"/>
              <a:t>for testing and demo purposes (configurable in the Orchestrator configuration file)</a:t>
            </a:r>
            <a:endParaRPr lang="nl-NL" b="1" dirty="0"/>
          </a:p>
          <a:p>
            <a:pPr marL="0" indent="0">
              <a:buNone/>
            </a:pP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11</a:t>
            </a:fld>
            <a:endParaRPr lang="en-US" dirty="0"/>
          </a:p>
        </p:txBody>
      </p:sp>
      <p:grpSp>
        <p:nvGrpSpPr>
          <p:cNvPr id="16" name="Group 15"/>
          <p:cNvGrpSpPr/>
          <p:nvPr/>
        </p:nvGrpSpPr>
        <p:grpSpPr>
          <a:xfrm>
            <a:off x="2025692" y="3226001"/>
            <a:ext cx="4912590" cy="3300165"/>
            <a:chOff x="2025692" y="3226001"/>
            <a:chExt cx="4912590" cy="3300165"/>
          </a:xfrm>
        </p:grpSpPr>
        <p:sp>
          <p:nvSpPr>
            <p:cNvPr id="7" name="Rectangle 6"/>
            <p:cNvSpPr/>
            <p:nvPr/>
          </p:nvSpPr>
          <p:spPr bwMode="auto">
            <a:xfrm>
              <a:off x="2025692" y="3226001"/>
              <a:ext cx="4912590" cy="1559793"/>
            </a:xfrm>
            <a:custGeom>
              <a:avLst/>
              <a:gdLst>
                <a:gd name="connsiteX0" fmla="*/ 0 w 4864965"/>
                <a:gd name="connsiteY0" fmla="*/ 0 h 1512168"/>
                <a:gd name="connsiteX1" fmla="*/ 4864965 w 4864965"/>
                <a:gd name="connsiteY1" fmla="*/ 0 h 1512168"/>
                <a:gd name="connsiteX2" fmla="*/ 4864965 w 4864965"/>
                <a:gd name="connsiteY2" fmla="*/ 1512168 h 1512168"/>
                <a:gd name="connsiteX3" fmla="*/ 0 w 4864965"/>
                <a:gd name="connsiteY3" fmla="*/ 1512168 h 1512168"/>
                <a:gd name="connsiteX4" fmla="*/ 0 w 4864965"/>
                <a:gd name="connsiteY4" fmla="*/ 0 h 1512168"/>
                <a:gd name="connsiteX0" fmla="*/ 0 w 4912590"/>
                <a:gd name="connsiteY0" fmla="*/ 47625 h 1559793"/>
                <a:gd name="connsiteX1" fmla="*/ 4912590 w 4912590"/>
                <a:gd name="connsiteY1" fmla="*/ 0 h 1559793"/>
                <a:gd name="connsiteX2" fmla="*/ 4864965 w 4912590"/>
                <a:gd name="connsiteY2" fmla="*/ 1559793 h 1559793"/>
                <a:gd name="connsiteX3" fmla="*/ 0 w 4912590"/>
                <a:gd name="connsiteY3" fmla="*/ 1559793 h 1559793"/>
                <a:gd name="connsiteX4" fmla="*/ 0 w 4912590"/>
                <a:gd name="connsiteY4" fmla="*/ 47625 h 1559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2590" h="1559793">
                  <a:moveTo>
                    <a:pt x="0" y="47625"/>
                  </a:moveTo>
                  <a:lnTo>
                    <a:pt x="4912590" y="0"/>
                  </a:lnTo>
                  <a:lnTo>
                    <a:pt x="4864965" y="1559793"/>
                  </a:lnTo>
                  <a:lnTo>
                    <a:pt x="0" y="1559793"/>
                  </a:lnTo>
                  <a:lnTo>
                    <a:pt x="0" y="47625"/>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lnSpc>
                  <a:spcPct val="150000"/>
                </a:lnSpc>
              </a:pPr>
              <a:r>
                <a:rPr lang="en-US" sz="1600" dirty="0" err="1" smtClean="0">
                  <a:latin typeface="Roboto Light"/>
                </a:rPr>
                <a:t>Backbase</a:t>
              </a:r>
              <a:r>
                <a:rPr lang="en-US" sz="1600" dirty="0" smtClean="0">
                  <a:latin typeface="Roboto Light"/>
                </a:rPr>
                <a:t> CXP Foundation</a:t>
              </a:r>
              <a:endParaRPr lang="en-US" sz="1600" dirty="0">
                <a:latin typeface="Roboto Light"/>
              </a:endParaRPr>
            </a:p>
          </p:txBody>
        </p:sp>
        <p:sp>
          <p:nvSpPr>
            <p:cNvPr id="8" name="Rectangle 7"/>
            <p:cNvSpPr/>
            <p:nvPr/>
          </p:nvSpPr>
          <p:spPr bwMode="auto">
            <a:xfrm>
              <a:off x="2339753" y="3849040"/>
              <a:ext cx="1080119" cy="612068"/>
            </a:xfrm>
            <a:custGeom>
              <a:avLst/>
              <a:gdLst>
                <a:gd name="connsiteX0" fmla="*/ 0 w 1080119"/>
                <a:gd name="connsiteY0" fmla="*/ 0 h 612068"/>
                <a:gd name="connsiteX1" fmla="*/ 1080119 w 1080119"/>
                <a:gd name="connsiteY1" fmla="*/ 0 h 612068"/>
                <a:gd name="connsiteX2" fmla="*/ 1080119 w 1080119"/>
                <a:gd name="connsiteY2" fmla="*/ 612068 h 612068"/>
                <a:gd name="connsiteX3" fmla="*/ 0 w 1080119"/>
                <a:gd name="connsiteY3" fmla="*/ 612068 h 612068"/>
                <a:gd name="connsiteX4" fmla="*/ 0 w 1080119"/>
                <a:gd name="connsiteY4" fmla="*/ 0 h 612068"/>
                <a:gd name="connsiteX0" fmla="*/ 0 w 1080119"/>
                <a:gd name="connsiteY0" fmla="*/ 0 h 612068"/>
                <a:gd name="connsiteX1" fmla="*/ 1080119 w 1080119"/>
                <a:gd name="connsiteY1" fmla="*/ 0 h 612068"/>
                <a:gd name="connsiteX2" fmla="*/ 1051544 w 1080119"/>
                <a:gd name="connsiteY2" fmla="*/ 583493 h 612068"/>
                <a:gd name="connsiteX3" fmla="*/ 0 w 1080119"/>
                <a:gd name="connsiteY3" fmla="*/ 612068 h 612068"/>
                <a:gd name="connsiteX4" fmla="*/ 0 w 1080119"/>
                <a:gd name="connsiteY4" fmla="*/ 0 h 612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19" h="612068">
                  <a:moveTo>
                    <a:pt x="0" y="0"/>
                  </a:moveTo>
                  <a:lnTo>
                    <a:pt x="1080119" y="0"/>
                  </a:lnTo>
                  <a:lnTo>
                    <a:pt x="1051544" y="583493"/>
                  </a:lnTo>
                  <a:lnTo>
                    <a:pt x="0" y="612068"/>
                  </a:lnTo>
                  <a:lnTo>
                    <a:pt x="0" y="0"/>
                  </a:lnTo>
                  <a:close/>
                </a:path>
              </a:pathLst>
            </a:custGeom>
            <a:solidFill>
              <a:schemeClr val="bg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400" dirty="0" smtClean="0">
                  <a:latin typeface="Roboto Light"/>
                </a:rPr>
                <a:t>Portal </a:t>
              </a:r>
            </a:p>
            <a:p>
              <a:pPr algn="ctr"/>
              <a:r>
                <a:rPr lang="en-US" sz="1400" dirty="0" smtClean="0">
                  <a:latin typeface="Roboto Light"/>
                </a:rPr>
                <a:t>Editorial</a:t>
              </a:r>
              <a:endParaRPr lang="en-US" sz="1400" dirty="0">
                <a:latin typeface="Roboto Light"/>
              </a:endParaRPr>
            </a:p>
          </p:txBody>
        </p:sp>
        <p:sp>
          <p:nvSpPr>
            <p:cNvPr id="9" name="Rectangle 8"/>
            <p:cNvSpPr/>
            <p:nvPr/>
          </p:nvSpPr>
          <p:spPr bwMode="auto">
            <a:xfrm>
              <a:off x="3933905" y="3811591"/>
              <a:ext cx="1127744" cy="650168"/>
            </a:xfrm>
            <a:custGeom>
              <a:avLst/>
              <a:gdLst>
                <a:gd name="connsiteX0" fmla="*/ 0 w 1080119"/>
                <a:gd name="connsiteY0" fmla="*/ 0 h 612068"/>
                <a:gd name="connsiteX1" fmla="*/ 1080119 w 1080119"/>
                <a:gd name="connsiteY1" fmla="*/ 0 h 612068"/>
                <a:gd name="connsiteX2" fmla="*/ 1080119 w 1080119"/>
                <a:gd name="connsiteY2" fmla="*/ 612068 h 612068"/>
                <a:gd name="connsiteX3" fmla="*/ 0 w 1080119"/>
                <a:gd name="connsiteY3" fmla="*/ 612068 h 612068"/>
                <a:gd name="connsiteX4" fmla="*/ 0 w 1080119"/>
                <a:gd name="connsiteY4" fmla="*/ 0 h 612068"/>
                <a:gd name="connsiteX0" fmla="*/ 0 w 1127744"/>
                <a:gd name="connsiteY0" fmla="*/ 38100 h 650168"/>
                <a:gd name="connsiteX1" fmla="*/ 1127744 w 1127744"/>
                <a:gd name="connsiteY1" fmla="*/ 0 h 650168"/>
                <a:gd name="connsiteX2" fmla="*/ 1080119 w 1127744"/>
                <a:gd name="connsiteY2" fmla="*/ 650168 h 650168"/>
                <a:gd name="connsiteX3" fmla="*/ 0 w 1127744"/>
                <a:gd name="connsiteY3" fmla="*/ 650168 h 650168"/>
                <a:gd name="connsiteX4" fmla="*/ 0 w 1127744"/>
                <a:gd name="connsiteY4" fmla="*/ 38100 h 650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744" h="650168">
                  <a:moveTo>
                    <a:pt x="0" y="38100"/>
                  </a:moveTo>
                  <a:lnTo>
                    <a:pt x="1127744" y="0"/>
                  </a:lnTo>
                  <a:lnTo>
                    <a:pt x="1080119" y="650168"/>
                  </a:lnTo>
                  <a:lnTo>
                    <a:pt x="0" y="650168"/>
                  </a:lnTo>
                  <a:lnTo>
                    <a:pt x="0" y="38100"/>
                  </a:lnTo>
                  <a:close/>
                </a:path>
              </a:pathLst>
            </a:custGeom>
            <a:solidFill>
              <a:schemeClr val="bg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400" dirty="0" smtClean="0">
                  <a:latin typeface="Roboto Light"/>
                </a:rPr>
                <a:t>Portal </a:t>
              </a:r>
            </a:p>
            <a:p>
              <a:pPr algn="ctr"/>
              <a:r>
                <a:rPr lang="en-US" sz="1400" dirty="0" smtClean="0">
                  <a:latin typeface="Roboto Light"/>
                </a:rPr>
                <a:t>Staging</a:t>
              </a:r>
              <a:endParaRPr lang="en-US" sz="1400" dirty="0">
                <a:latin typeface="Roboto Light"/>
              </a:endParaRPr>
            </a:p>
          </p:txBody>
        </p:sp>
        <p:sp>
          <p:nvSpPr>
            <p:cNvPr id="10" name="Rectangle 9"/>
            <p:cNvSpPr/>
            <p:nvPr/>
          </p:nvSpPr>
          <p:spPr bwMode="auto">
            <a:xfrm>
              <a:off x="5508104" y="3849691"/>
              <a:ext cx="1080119" cy="612068"/>
            </a:xfrm>
            <a:custGeom>
              <a:avLst/>
              <a:gdLst>
                <a:gd name="connsiteX0" fmla="*/ 0 w 1080119"/>
                <a:gd name="connsiteY0" fmla="*/ 0 h 612068"/>
                <a:gd name="connsiteX1" fmla="*/ 1080119 w 1080119"/>
                <a:gd name="connsiteY1" fmla="*/ 0 h 612068"/>
                <a:gd name="connsiteX2" fmla="*/ 1080119 w 1080119"/>
                <a:gd name="connsiteY2" fmla="*/ 612068 h 612068"/>
                <a:gd name="connsiteX3" fmla="*/ 0 w 1080119"/>
                <a:gd name="connsiteY3" fmla="*/ 612068 h 612068"/>
                <a:gd name="connsiteX4" fmla="*/ 0 w 1080119"/>
                <a:gd name="connsiteY4" fmla="*/ 0 h 612068"/>
                <a:gd name="connsiteX0" fmla="*/ 28575 w 1080119"/>
                <a:gd name="connsiteY0" fmla="*/ 28575 h 612068"/>
                <a:gd name="connsiteX1" fmla="*/ 1080119 w 1080119"/>
                <a:gd name="connsiteY1" fmla="*/ 0 h 612068"/>
                <a:gd name="connsiteX2" fmla="*/ 1080119 w 1080119"/>
                <a:gd name="connsiteY2" fmla="*/ 612068 h 612068"/>
                <a:gd name="connsiteX3" fmla="*/ 0 w 1080119"/>
                <a:gd name="connsiteY3" fmla="*/ 612068 h 612068"/>
                <a:gd name="connsiteX4" fmla="*/ 28575 w 1080119"/>
                <a:gd name="connsiteY4" fmla="*/ 28575 h 612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19" h="612068">
                  <a:moveTo>
                    <a:pt x="28575" y="28575"/>
                  </a:moveTo>
                  <a:lnTo>
                    <a:pt x="1080119" y="0"/>
                  </a:lnTo>
                  <a:lnTo>
                    <a:pt x="1080119" y="612068"/>
                  </a:lnTo>
                  <a:lnTo>
                    <a:pt x="0" y="612068"/>
                  </a:lnTo>
                  <a:lnTo>
                    <a:pt x="28575" y="28575"/>
                  </a:lnTo>
                  <a:close/>
                </a:path>
              </a:pathLst>
            </a:custGeom>
            <a:solidFill>
              <a:schemeClr val="bg1"/>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400" dirty="0" smtClean="0">
                  <a:latin typeface="Roboto Light"/>
                </a:rPr>
                <a:t>Portal </a:t>
              </a:r>
            </a:p>
            <a:p>
              <a:pPr algn="ctr"/>
              <a:r>
                <a:rPr lang="en-US" sz="1400" dirty="0" smtClean="0">
                  <a:latin typeface="Roboto Light"/>
                </a:rPr>
                <a:t>Live</a:t>
              </a:r>
              <a:endParaRPr lang="en-US" sz="1400" dirty="0">
                <a:latin typeface="Roboto Light"/>
              </a:endParaRPr>
            </a:p>
          </p:txBody>
        </p:sp>
        <p:sp>
          <p:nvSpPr>
            <p:cNvPr id="11" name="Rectangle 10"/>
            <p:cNvSpPr/>
            <p:nvPr/>
          </p:nvSpPr>
          <p:spPr bwMode="auto">
            <a:xfrm>
              <a:off x="3003478" y="5486822"/>
              <a:ext cx="2858291" cy="1039344"/>
            </a:xfrm>
            <a:custGeom>
              <a:avLst/>
              <a:gdLst>
                <a:gd name="connsiteX0" fmla="*/ 0 w 2810666"/>
                <a:gd name="connsiteY0" fmla="*/ 0 h 1001244"/>
                <a:gd name="connsiteX1" fmla="*/ 2810666 w 2810666"/>
                <a:gd name="connsiteY1" fmla="*/ 0 h 1001244"/>
                <a:gd name="connsiteX2" fmla="*/ 2810666 w 2810666"/>
                <a:gd name="connsiteY2" fmla="*/ 1001244 h 1001244"/>
                <a:gd name="connsiteX3" fmla="*/ 0 w 2810666"/>
                <a:gd name="connsiteY3" fmla="*/ 1001244 h 1001244"/>
                <a:gd name="connsiteX4" fmla="*/ 0 w 2810666"/>
                <a:gd name="connsiteY4" fmla="*/ 0 h 1001244"/>
                <a:gd name="connsiteX0" fmla="*/ 47625 w 2858291"/>
                <a:gd name="connsiteY0" fmla="*/ 0 h 1039344"/>
                <a:gd name="connsiteX1" fmla="*/ 2858291 w 2858291"/>
                <a:gd name="connsiteY1" fmla="*/ 0 h 1039344"/>
                <a:gd name="connsiteX2" fmla="*/ 2858291 w 2858291"/>
                <a:gd name="connsiteY2" fmla="*/ 1001244 h 1039344"/>
                <a:gd name="connsiteX3" fmla="*/ 0 w 2858291"/>
                <a:gd name="connsiteY3" fmla="*/ 1039344 h 1039344"/>
                <a:gd name="connsiteX4" fmla="*/ 47625 w 2858291"/>
                <a:gd name="connsiteY4" fmla="*/ 0 h 1039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8291" h="1039344">
                  <a:moveTo>
                    <a:pt x="47625" y="0"/>
                  </a:moveTo>
                  <a:lnTo>
                    <a:pt x="2858291" y="0"/>
                  </a:lnTo>
                  <a:lnTo>
                    <a:pt x="2858291" y="1001244"/>
                  </a:lnTo>
                  <a:lnTo>
                    <a:pt x="0" y="1039344"/>
                  </a:lnTo>
                  <a:lnTo>
                    <a:pt x="47625"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000" dirty="0" smtClean="0">
                  <a:latin typeface="Roboto Light"/>
                </a:rPr>
                <a:t>ORCHESTRATOR</a:t>
              </a:r>
            </a:p>
            <a:p>
              <a:pPr algn="ctr"/>
              <a:r>
                <a:rPr lang="en-US" sz="2000" i="1" dirty="0">
                  <a:latin typeface="Roboto Light"/>
                </a:rPr>
                <a:t>e</a:t>
              </a:r>
              <a:r>
                <a:rPr lang="en-US" sz="2000" i="1" dirty="0" smtClean="0">
                  <a:latin typeface="Roboto Light"/>
                </a:rPr>
                <a:t>ditorial mode</a:t>
              </a:r>
              <a:endParaRPr lang="en-US" sz="2000" i="1" dirty="0">
                <a:latin typeface="Roboto Light"/>
              </a:endParaRPr>
            </a:p>
          </p:txBody>
        </p:sp>
        <p:cxnSp>
          <p:nvCxnSpPr>
            <p:cNvPr id="12" name="Straight Arrow Connector 11"/>
            <p:cNvCxnSpPr/>
            <p:nvPr/>
          </p:nvCxnSpPr>
          <p:spPr>
            <a:xfrm>
              <a:off x="2879812" y="4461759"/>
              <a:ext cx="1576625" cy="1025063"/>
            </a:xfrm>
            <a:prstGeom prst="straightConnector1">
              <a:avLst/>
            </a:prstGeom>
            <a:ln>
              <a:solidFill>
                <a:srgbClr val="474747"/>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456437" y="4461759"/>
              <a:ext cx="17527" cy="1025063"/>
            </a:xfrm>
            <a:prstGeom prst="straightConnector1">
              <a:avLst/>
            </a:prstGeom>
            <a:ln>
              <a:solidFill>
                <a:srgbClr val="474747"/>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4456437" y="4461759"/>
              <a:ext cx="1591727" cy="1025063"/>
            </a:xfrm>
            <a:prstGeom prst="straightConnector1">
              <a:avLst/>
            </a:prstGeom>
            <a:ln>
              <a:solidFill>
                <a:srgbClr val="474747"/>
              </a:solidFill>
              <a:headEnd type="arrow"/>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73185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Publishing Process: Additional Notes</a:t>
            </a:r>
            <a:endParaRPr lang="en-US" dirty="0"/>
          </a:p>
        </p:txBody>
      </p:sp>
      <p:sp>
        <p:nvSpPr>
          <p:cNvPr id="3" name="Content Placeholder 2"/>
          <p:cNvSpPr>
            <a:spLocks noGrp="1"/>
          </p:cNvSpPr>
          <p:nvPr>
            <p:ph sz="quarter" idx="14"/>
          </p:nvPr>
        </p:nvSpPr>
        <p:spPr/>
        <p:txBody>
          <a:bodyPr/>
          <a:lstStyle/>
          <a:p>
            <a:r>
              <a:rPr lang="nl-NL" dirty="0">
                <a:latin typeface="Roboto Black" panose="02000000000000000000" pitchFamily="2" charset="0"/>
                <a:ea typeface="Roboto Black" panose="02000000000000000000" pitchFamily="2" charset="0"/>
              </a:rPr>
              <a:t>Unpublishing</a:t>
            </a:r>
          </a:p>
          <a:p>
            <a:pPr lvl="1"/>
            <a:r>
              <a:rPr lang="en-US" dirty="0"/>
              <a:t>removing pages from a portal</a:t>
            </a:r>
          </a:p>
          <a:p>
            <a:pPr lvl="1"/>
            <a:r>
              <a:rPr lang="en-US" dirty="0"/>
              <a:t>to </a:t>
            </a:r>
            <a:r>
              <a:rPr lang="en-US" dirty="0" err="1"/>
              <a:t>unpublish</a:t>
            </a:r>
            <a:r>
              <a:rPr lang="en-US" dirty="0"/>
              <a:t> a page, it needs to have its publishing chain completed </a:t>
            </a:r>
          </a:p>
          <a:p>
            <a:r>
              <a:rPr lang="nl-NL" dirty="0">
                <a:latin typeface="Roboto Black" panose="02000000000000000000" pitchFamily="2" charset="0"/>
                <a:ea typeface="Roboto Black" panose="02000000000000000000" pitchFamily="2" charset="0"/>
              </a:rPr>
              <a:t>Republishing</a:t>
            </a:r>
          </a:p>
          <a:p>
            <a:pPr lvl="1"/>
            <a:r>
              <a:rPr lang="en-US" dirty="0"/>
              <a:t>after modifying already published pages</a:t>
            </a:r>
            <a:endParaRPr lang="nl-NL" b="1" dirty="0"/>
          </a:p>
          <a:p>
            <a:r>
              <a:rPr lang="nl-NL" dirty="0">
                <a:latin typeface="Roboto Black" panose="02000000000000000000" pitchFamily="2" charset="0"/>
                <a:ea typeface="Roboto Black" panose="02000000000000000000" pitchFamily="2" charset="0"/>
              </a:rPr>
              <a:t>Scheduling</a:t>
            </a:r>
          </a:p>
          <a:p>
            <a:pPr lvl="1"/>
            <a:r>
              <a:rPr lang="en-US" dirty="0"/>
              <a:t>Scheduling incoming and outgoing publishing jobs</a:t>
            </a:r>
          </a:p>
          <a:p>
            <a:pPr lvl="1"/>
            <a:r>
              <a:rPr lang="en-US" dirty="0"/>
              <a:t>The starting time and date of the publication can be set</a:t>
            </a:r>
            <a:endParaRPr lang="nl-NL" dirty="0"/>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12</a:t>
            </a:fld>
            <a:endParaRPr lang="en-US" dirty="0"/>
          </a:p>
        </p:txBody>
      </p:sp>
    </p:spTree>
    <p:extLst>
      <p:ext uri="{BB962C8B-B14F-4D97-AF65-F5344CB8AC3E}">
        <p14:creationId xmlns:p14="http://schemas.microsoft.com/office/powerpoint/2010/main" val="4089970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Security</a:t>
            </a:r>
            <a:endParaRPr lang="en-US" dirty="0"/>
          </a:p>
        </p:txBody>
      </p:sp>
      <p:sp>
        <p:nvSpPr>
          <p:cNvPr id="3" name="Content Placeholder 2"/>
          <p:cNvSpPr>
            <a:spLocks noGrp="1"/>
          </p:cNvSpPr>
          <p:nvPr>
            <p:ph sz="quarter" idx="14"/>
          </p:nvPr>
        </p:nvSpPr>
        <p:spPr/>
        <p:txBody>
          <a:bodyPr/>
          <a:lstStyle/>
          <a:p>
            <a:r>
              <a:rPr lang="en-US" i="1" dirty="0"/>
              <a:t>Orchestrator</a:t>
            </a:r>
            <a:r>
              <a:rPr lang="en-US" dirty="0"/>
              <a:t> has two roles that you can map to groups in </a:t>
            </a:r>
            <a:r>
              <a:rPr lang="en-US" dirty="0" err="1"/>
              <a:t>Backbase</a:t>
            </a:r>
            <a:r>
              <a:rPr lang="en-US" dirty="0"/>
              <a:t> </a:t>
            </a:r>
            <a:r>
              <a:rPr lang="en-US" dirty="0" smtClean="0"/>
              <a:t>CXP </a:t>
            </a:r>
            <a:r>
              <a:rPr lang="en-US" dirty="0"/>
              <a:t>Foundation:</a:t>
            </a:r>
          </a:p>
          <a:p>
            <a:pPr lvl="1"/>
            <a:r>
              <a:rPr lang="en-US" dirty="0"/>
              <a:t>Publisher – Allows users to submit publish requests.</a:t>
            </a:r>
          </a:p>
          <a:p>
            <a:pPr lvl="1"/>
            <a:r>
              <a:rPr lang="en-US" dirty="0"/>
              <a:t>Approver – Allows </a:t>
            </a:r>
            <a:r>
              <a:rPr lang="en-US" i="1" dirty="0"/>
              <a:t>Approvers</a:t>
            </a:r>
            <a:r>
              <a:rPr lang="en-US" dirty="0"/>
              <a:t> to approve or reject publish requests.</a:t>
            </a:r>
          </a:p>
          <a:p>
            <a:r>
              <a:rPr lang="en-US" dirty="0"/>
              <a:t>Note that </a:t>
            </a:r>
            <a:r>
              <a:rPr lang="en-US" dirty="0" err="1"/>
              <a:t>Backbase</a:t>
            </a:r>
            <a:r>
              <a:rPr lang="en-US" dirty="0"/>
              <a:t> </a:t>
            </a:r>
            <a:r>
              <a:rPr lang="en-US" dirty="0" smtClean="0"/>
              <a:t>CXP </a:t>
            </a:r>
            <a:r>
              <a:rPr lang="en-US" dirty="0"/>
              <a:t>enforces the </a:t>
            </a:r>
            <a:r>
              <a:rPr lang="en-US" dirty="0">
                <a:latin typeface="Roboto Black" panose="02000000000000000000" pitchFamily="2" charset="0"/>
                <a:ea typeface="Roboto Black" panose="02000000000000000000" pitchFamily="2" charset="0"/>
              </a:rPr>
              <a:t>four-eye principle</a:t>
            </a:r>
            <a:r>
              <a:rPr lang="en-US" dirty="0"/>
              <a:t>: a user who submits a publish request may not approve it.</a:t>
            </a:r>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13</a:t>
            </a:fld>
            <a:endParaRPr lang="en-US" dirty="0"/>
          </a:p>
        </p:txBody>
      </p:sp>
    </p:spTree>
    <p:extLst>
      <p:ext uri="{BB962C8B-B14F-4D97-AF65-F5344CB8AC3E}">
        <p14:creationId xmlns:p14="http://schemas.microsoft.com/office/powerpoint/2010/main" val="1593415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F59741-7650-A046-95B5-8D31235C520E}" type="slidenum">
              <a:rPr lang="en-US" smtClean="0"/>
              <a:pPr/>
              <a:t>14</a:t>
            </a:fld>
            <a:endParaRPr lang="en-US" dirty="0"/>
          </a:p>
        </p:txBody>
      </p:sp>
      <p:sp>
        <p:nvSpPr>
          <p:cNvPr id="2" name="Text Placeholder 1"/>
          <p:cNvSpPr>
            <a:spLocks noGrp="1"/>
          </p:cNvSpPr>
          <p:nvPr>
            <p:ph type="body" sz="quarter" idx="13"/>
          </p:nvPr>
        </p:nvSpPr>
        <p:spPr/>
        <p:txBody>
          <a:bodyPr/>
          <a:lstStyle/>
          <a:p>
            <a:r>
              <a:rPr lang="en-US" dirty="0" smtClean="0"/>
              <a:t>Demo</a:t>
            </a:r>
            <a:endParaRPr lang="en-US" dirty="0"/>
          </a:p>
        </p:txBody>
      </p:sp>
      <p:sp>
        <p:nvSpPr>
          <p:cNvPr id="3" name="Content Placeholder 2"/>
          <p:cNvSpPr>
            <a:spLocks noGrp="1"/>
          </p:cNvSpPr>
          <p:nvPr>
            <p:ph sz="quarter" idx="16"/>
          </p:nvPr>
        </p:nvSpPr>
        <p:spPr/>
        <p:txBody>
          <a:bodyPr/>
          <a:lstStyle/>
          <a:p>
            <a:pPr marL="342900" indent="-342900">
              <a:buClr>
                <a:schemeClr val="tx1">
                  <a:lumMod val="50000"/>
                  <a:lumOff val="50000"/>
                </a:schemeClr>
              </a:buClr>
              <a:buFont typeface="Wingdings" panose="05000000000000000000" pitchFamily="2" charset="2"/>
              <a:buChar char="§"/>
            </a:pPr>
            <a:r>
              <a:rPr lang="en-US" dirty="0"/>
              <a:t>First, let’s look at the </a:t>
            </a:r>
            <a:r>
              <a:rPr lang="en-US" dirty="0" err="1"/>
              <a:t>backbase.properties</a:t>
            </a:r>
            <a:r>
              <a:rPr lang="en-US" dirty="0"/>
              <a:t> file.</a:t>
            </a:r>
          </a:p>
          <a:p>
            <a:pPr marL="342900" indent="-342900">
              <a:buClr>
                <a:schemeClr val="tx1">
                  <a:lumMod val="50000"/>
                  <a:lumOff val="50000"/>
                </a:schemeClr>
              </a:buClr>
              <a:buFont typeface="Wingdings" panose="05000000000000000000" pitchFamily="2" charset="2"/>
              <a:buChar char="§"/>
            </a:pPr>
            <a:r>
              <a:rPr lang="en-US" dirty="0"/>
              <a:t>Now, let’s see how publishing chains are configured.</a:t>
            </a:r>
          </a:p>
          <a:p>
            <a:pPr marL="342900" indent="-342900">
              <a:buClr>
                <a:schemeClr val="tx1">
                  <a:lumMod val="50000"/>
                  <a:lumOff val="50000"/>
                </a:schemeClr>
              </a:buClr>
              <a:buFont typeface="Wingdings" panose="05000000000000000000" pitchFamily="2" charset="2"/>
              <a:buChar char="§"/>
            </a:pPr>
            <a:r>
              <a:rPr lang="en-US" dirty="0"/>
              <a:t>Login to </a:t>
            </a:r>
            <a:r>
              <a:rPr lang="en-US" dirty="0" smtClean="0"/>
              <a:t>CXP </a:t>
            </a:r>
            <a:r>
              <a:rPr lang="en-US" dirty="0"/>
              <a:t>manager.</a:t>
            </a:r>
          </a:p>
          <a:p>
            <a:pPr marL="342900" indent="-342900">
              <a:buClr>
                <a:schemeClr val="tx1">
                  <a:lumMod val="50000"/>
                  <a:lumOff val="50000"/>
                </a:schemeClr>
              </a:buClr>
              <a:buFont typeface="Wingdings" panose="05000000000000000000" pitchFamily="2" charset="2"/>
              <a:buChar char="§"/>
            </a:pPr>
            <a:r>
              <a:rPr lang="en-US" dirty="0"/>
              <a:t>Configure publisher and approver roles in </a:t>
            </a:r>
            <a:r>
              <a:rPr lang="en-US" dirty="0" smtClean="0"/>
              <a:t>CXP </a:t>
            </a:r>
            <a:r>
              <a:rPr lang="en-US" dirty="0"/>
              <a:t>manager.</a:t>
            </a:r>
          </a:p>
          <a:p>
            <a:pPr marL="342900" indent="-342900">
              <a:buClr>
                <a:schemeClr val="tx1">
                  <a:lumMod val="50000"/>
                  <a:lumOff val="50000"/>
                </a:schemeClr>
              </a:buClr>
              <a:buFont typeface="Wingdings" panose="05000000000000000000" pitchFamily="2" charset="2"/>
              <a:buChar char="§"/>
            </a:pPr>
            <a:r>
              <a:rPr lang="en-US" dirty="0"/>
              <a:t>Create portals required for self-publishing.</a:t>
            </a:r>
          </a:p>
          <a:p>
            <a:pPr marL="342900" indent="-342900">
              <a:buClr>
                <a:schemeClr val="tx1">
                  <a:lumMod val="50000"/>
                  <a:lumOff val="50000"/>
                </a:schemeClr>
              </a:buClr>
              <a:buFont typeface="Wingdings" panose="05000000000000000000" pitchFamily="2" charset="2"/>
              <a:buChar char="§"/>
            </a:pPr>
            <a:r>
              <a:rPr lang="en-US" dirty="0"/>
              <a:t>Create a new page in the editorial portal.</a:t>
            </a:r>
          </a:p>
          <a:p>
            <a:pPr marL="342900" indent="-342900">
              <a:buClr>
                <a:schemeClr val="tx1">
                  <a:lumMod val="50000"/>
                  <a:lumOff val="50000"/>
                </a:schemeClr>
              </a:buClr>
              <a:buFont typeface="Wingdings" panose="05000000000000000000" pitchFamily="2" charset="2"/>
              <a:buChar char="§"/>
            </a:pPr>
            <a:r>
              <a:rPr lang="en-US" dirty="0"/>
              <a:t>Add the page to a publish package and publish it.</a:t>
            </a:r>
          </a:p>
          <a:p>
            <a:pPr marL="342900" indent="-342900">
              <a:buClr>
                <a:schemeClr val="tx1">
                  <a:lumMod val="50000"/>
                  <a:lumOff val="50000"/>
                </a:schemeClr>
              </a:buClr>
              <a:buFont typeface="Wingdings" panose="05000000000000000000" pitchFamily="2" charset="2"/>
              <a:buChar char="§"/>
            </a:pPr>
            <a:r>
              <a:rPr lang="en-US" dirty="0"/>
              <a:t>Login as an Approver.</a:t>
            </a:r>
          </a:p>
          <a:p>
            <a:pPr marL="342900" indent="-342900">
              <a:buClr>
                <a:schemeClr val="tx1">
                  <a:lumMod val="50000"/>
                  <a:lumOff val="50000"/>
                </a:schemeClr>
              </a:buClr>
              <a:buFont typeface="Wingdings" panose="05000000000000000000" pitchFamily="2" charset="2"/>
              <a:buChar char="§"/>
            </a:pPr>
            <a:r>
              <a:rPr lang="en-US" dirty="0"/>
              <a:t>Approve the page.</a:t>
            </a:r>
          </a:p>
          <a:p>
            <a:endParaRPr lang="en-US" dirty="0"/>
          </a:p>
        </p:txBody>
      </p:sp>
    </p:spTree>
    <p:extLst>
      <p:ext uri="{BB962C8B-B14F-4D97-AF65-F5344CB8AC3E}">
        <p14:creationId xmlns:p14="http://schemas.microsoft.com/office/powerpoint/2010/main" val="4035779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15</a:t>
            </a:fld>
            <a:endParaRPr lang="en-US" dirty="0"/>
          </a:p>
        </p:txBody>
      </p:sp>
      <p:sp>
        <p:nvSpPr>
          <p:cNvPr id="5" name="Text Placeholder 4"/>
          <p:cNvSpPr>
            <a:spLocks noGrp="1"/>
          </p:cNvSpPr>
          <p:nvPr>
            <p:ph type="body" sz="quarter" idx="11"/>
          </p:nvPr>
        </p:nvSpPr>
        <p:spPr/>
        <p:txBody>
          <a:bodyPr/>
          <a:lstStyle/>
          <a:p>
            <a:r>
              <a:rPr lang="en-US" dirty="0" smtClean="0"/>
              <a:t>Versioning</a:t>
            </a:r>
            <a:endParaRPr lang="en-US" dirty="0"/>
          </a:p>
        </p:txBody>
      </p:sp>
      <p:sp>
        <p:nvSpPr>
          <p:cNvPr id="6" name="Text Placeholder 5"/>
          <p:cNvSpPr>
            <a:spLocks noGrp="1"/>
          </p:cNvSpPr>
          <p:nvPr>
            <p:ph type="body" sz="quarter" idx="12"/>
          </p:nvPr>
        </p:nvSpPr>
        <p:spPr/>
        <p:txBody>
          <a:bodyPr/>
          <a:lstStyle/>
          <a:p>
            <a:r>
              <a:rPr lang="en-US" dirty="0"/>
              <a:t>Publishing</a:t>
            </a:r>
          </a:p>
          <a:p>
            <a:endParaRPr lang="en-US" dirty="0"/>
          </a:p>
        </p:txBody>
      </p:sp>
    </p:spTree>
    <p:extLst>
      <p:ext uri="{BB962C8B-B14F-4D97-AF65-F5344CB8AC3E}">
        <p14:creationId xmlns:p14="http://schemas.microsoft.com/office/powerpoint/2010/main" val="2014811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Versioning</a:t>
            </a:r>
            <a:endParaRPr lang="en-US" dirty="0"/>
          </a:p>
        </p:txBody>
      </p:sp>
      <p:sp>
        <p:nvSpPr>
          <p:cNvPr id="6" name="Content Placeholder 5"/>
          <p:cNvSpPr>
            <a:spLocks noGrp="1"/>
          </p:cNvSpPr>
          <p:nvPr>
            <p:ph sz="quarter" idx="14"/>
          </p:nvPr>
        </p:nvSpPr>
        <p:spPr/>
        <p:txBody>
          <a:bodyPr/>
          <a:lstStyle/>
          <a:p>
            <a:r>
              <a:rPr lang="en-US" dirty="0"/>
              <a:t>Versioning stores published items in Content Services and assigns them a version number.</a:t>
            </a:r>
          </a:p>
          <a:p>
            <a:endParaRPr lang="en-US" dirty="0"/>
          </a:p>
        </p:txBody>
      </p:sp>
      <p:sp>
        <p:nvSpPr>
          <p:cNvPr id="2" name="Slide Number Placeholder 1"/>
          <p:cNvSpPr>
            <a:spLocks noGrp="1"/>
          </p:cNvSpPr>
          <p:nvPr>
            <p:ph type="sldNum" sz="quarter" idx="4"/>
          </p:nvPr>
        </p:nvSpPr>
        <p:spPr/>
        <p:txBody>
          <a:bodyPr/>
          <a:lstStyle/>
          <a:p>
            <a:fld id="{6FF59741-7650-A046-95B5-8D31235C520E}" type="slidenum">
              <a:rPr lang="en-US" smtClean="0"/>
              <a:pPr/>
              <a:t>16</a:t>
            </a:fld>
            <a:endParaRPr lang="en-US" dirty="0"/>
          </a:p>
        </p:txBody>
      </p:sp>
      <p:sp>
        <p:nvSpPr>
          <p:cNvPr id="24" name="Rectangle 6"/>
          <p:cNvSpPr/>
          <p:nvPr/>
        </p:nvSpPr>
        <p:spPr bwMode="auto">
          <a:xfrm>
            <a:off x="863210" y="2289345"/>
            <a:ext cx="7272808" cy="1931743"/>
          </a:xfrm>
          <a:custGeom>
            <a:avLst/>
            <a:gdLst>
              <a:gd name="connsiteX0" fmla="*/ 0 w 7028930"/>
              <a:gd name="connsiteY0" fmla="*/ 0 h 1771550"/>
              <a:gd name="connsiteX1" fmla="*/ 7028930 w 7028930"/>
              <a:gd name="connsiteY1" fmla="*/ 0 h 1771550"/>
              <a:gd name="connsiteX2" fmla="*/ 7028930 w 7028930"/>
              <a:gd name="connsiteY2" fmla="*/ 1771550 h 1771550"/>
              <a:gd name="connsiteX3" fmla="*/ 0 w 7028930"/>
              <a:gd name="connsiteY3" fmla="*/ 1771550 h 1771550"/>
              <a:gd name="connsiteX4" fmla="*/ 0 w 7028930"/>
              <a:gd name="connsiteY4" fmla="*/ 0 h 1771550"/>
              <a:gd name="connsiteX0" fmla="*/ 0 w 7100182"/>
              <a:gd name="connsiteY0" fmla="*/ 0 h 1854677"/>
              <a:gd name="connsiteX1" fmla="*/ 7100182 w 7100182"/>
              <a:gd name="connsiteY1" fmla="*/ 83127 h 1854677"/>
              <a:gd name="connsiteX2" fmla="*/ 7100182 w 7100182"/>
              <a:gd name="connsiteY2" fmla="*/ 1854677 h 1854677"/>
              <a:gd name="connsiteX3" fmla="*/ 71252 w 7100182"/>
              <a:gd name="connsiteY3" fmla="*/ 1854677 h 1854677"/>
              <a:gd name="connsiteX4" fmla="*/ 0 w 7100182"/>
              <a:gd name="connsiteY4" fmla="*/ 0 h 1854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0182" h="1854677">
                <a:moveTo>
                  <a:pt x="0" y="0"/>
                </a:moveTo>
                <a:lnTo>
                  <a:pt x="7100182" y="83127"/>
                </a:lnTo>
                <a:lnTo>
                  <a:pt x="7100182" y="1854677"/>
                </a:lnTo>
                <a:lnTo>
                  <a:pt x="71252" y="1854677"/>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en-US" sz="2800" dirty="0" smtClean="0">
                <a:solidFill>
                  <a:schemeClr val="bg1"/>
                </a:solidFill>
                <a:latin typeface="Roboto Light" panose="02000000000000000000" pitchFamily="2" charset="0"/>
                <a:ea typeface="Roboto Light" panose="02000000000000000000" pitchFamily="2" charset="0"/>
              </a:rPr>
              <a:t>Content Services</a:t>
            </a:r>
            <a:endParaRPr lang="en-US" sz="2800" dirty="0">
              <a:solidFill>
                <a:schemeClr val="bg1"/>
              </a:solidFill>
              <a:latin typeface="Roboto Light" panose="02000000000000000000" pitchFamily="2" charset="0"/>
              <a:ea typeface="Roboto Light" panose="02000000000000000000" pitchFamily="2" charset="0"/>
            </a:endParaRPr>
          </a:p>
        </p:txBody>
      </p:sp>
      <p:sp>
        <p:nvSpPr>
          <p:cNvPr id="25" name="TextBox 24"/>
          <p:cNvSpPr txBox="1"/>
          <p:nvPr/>
        </p:nvSpPr>
        <p:spPr>
          <a:xfrm>
            <a:off x="1153440" y="2784315"/>
            <a:ext cx="670376" cy="369332"/>
          </a:xfrm>
          <a:prstGeom prst="rect">
            <a:avLst/>
          </a:prstGeom>
          <a:noFill/>
        </p:spPr>
        <p:txBody>
          <a:bodyPr wrap="none" rtlCol="0">
            <a:spAutoFit/>
          </a:bodyPr>
          <a:lstStyle/>
          <a:p>
            <a:r>
              <a:rPr lang="en-US" dirty="0" smtClean="0">
                <a:latin typeface="Roboto Light"/>
                <a:cs typeface="Roboto Light"/>
              </a:rPr>
              <a:t>v 1.0</a:t>
            </a:r>
          </a:p>
        </p:txBody>
      </p:sp>
      <p:sp>
        <p:nvSpPr>
          <p:cNvPr id="26" name="TextBox 25"/>
          <p:cNvSpPr txBox="1"/>
          <p:nvPr/>
        </p:nvSpPr>
        <p:spPr>
          <a:xfrm>
            <a:off x="2624130" y="2784315"/>
            <a:ext cx="670376" cy="369332"/>
          </a:xfrm>
          <a:prstGeom prst="rect">
            <a:avLst/>
          </a:prstGeom>
          <a:noFill/>
        </p:spPr>
        <p:txBody>
          <a:bodyPr wrap="none" rtlCol="0">
            <a:spAutoFit/>
          </a:bodyPr>
          <a:lstStyle/>
          <a:p>
            <a:r>
              <a:rPr lang="en-US" dirty="0" smtClean="0">
                <a:latin typeface="Roboto Light"/>
                <a:cs typeface="Roboto Light"/>
              </a:rPr>
              <a:t>v 2.0</a:t>
            </a:r>
          </a:p>
        </p:txBody>
      </p:sp>
      <p:sp>
        <p:nvSpPr>
          <p:cNvPr id="27" name="TextBox 26"/>
          <p:cNvSpPr txBox="1"/>
          <p:nvPr/>
        </p:nvSpPr>
        <p:spPr>
          <a:xfrm>
            <a:off x="4089418" y="2784315"/>
            <a:ext cx="670376" cy="369332"/>
          </a:xfrm>
          <a:prstGeom prst="rect">
            <a:avLst/>
          </a:prstGeom>
          <a:noFill/>
        </p:spPr>
        <p:txBody>
          <a:bodyPr wrap="none" rtlCol="0">
            <a:spAutoFit/>
          </a:bodyPr>
          <a:lstStyle/>
          <a:p>
            <a:r>
              <a:rPr lang="en-US" dirty="0" smtClean="0">
                <a:latin typeface="Roboto Light"/>
                <a:cs typeface="Roboto Light"/>
              </a:rPr>
              <a:t>v 3.0</a:t>
            </a:r>
          </a:p>
        </p:txBody>
      </p:sp>
      <p:sp>
        <p:nvSpPr>
          <p:cNvPr id="28" name="TextBox 27"/>
          <p:cNvSpPr txBox="1"/>
          <p:nvPr/>
        </p:nvSpPr>
        <p:spPr>
          <a:xfrm>
            <a:off x="5554706" y="2808362"/>
            <a:ext cx="670376" cy="369332"/>
          </a:xfrm>
          <a:prstGeom prst="rect">
            <a:avLst/>
          </a:prstGeom>
          <a:noFill/>
        </p:spPr>
        <p:txBody>
          <a:bodyPr wrap="none" rtlCol="0">
            <a:spAutoFit/>
          </a:bodyPr>
          <a:lstStyle/>
          <a:p>
            <a:r>
              <a:rPr lang="en-US" dirty="0" smtClean="0">
                <a:latin typeface="Roboto Light"/>
                <a:cs typeface="Roboto Light"/>
              </a:rPr>
              <a:t>v 4.0</a:t>
            </a:r>
          </a:p>
        </p:txBody>
      </p:sp>
      <p:sp>
        <p:nvSpPr>
          <p:cNvPr id="29" name="TextBox 28"/>
          <p:cNvSpPr txBox="1"/>
          <p:nvPr/>
        </p:nvSpPr>
        <p:spPr>
          <a:xfrm>
            <a:off x="7019992" y="2784315"/>
            <a:ext cx="670376" cy="369332"/>
          </a:xfrm>
          <a:prstGeom prst="rect">
            <a:avLst/>
          </a:prstGeom>
          <a:noFill/>
        </p:spPr>
        <p:txBody>
          <a:bodyPr wrap="none" rtlCol="0">
            <a:spAutoFit/>
          </a:bodyPr>
          <a:lstStyle/>
          <a:p>
            <a:r>
              <a:rPr lang="en-US" dirty="0" smtClean="0">
                <a:latin typeface="Roboto Light"/>
                <a:cs typeface="Roboto Light"/>
              </a:rPr>
              <a:t>v 5.0</a:t>
            </a:r>
          </a:p>
        </p:txBody>
      </p:sp>
      <p:sp>
        <p:nvSpPr>
          <p:cNvPr id="30" name="Rectangle 16"/>
          <p:cNvSpPr/>
          <p:nvPr/>
        </p:nvSpPr>
        <p:spPr bwMode="auto">
          <a:xfrm>
            <a:off x="1020702" y="4577837"/>
            <a:ext cx="2729545" cy="2091523"/>
          </a:xfrm>
          <a:custGeom>
            <a:avLst/>
            <a:gdLst>
              <a:gd name="connsiteX0" fmla="*/ 0 w 2682043"/>
              <a:gd name="connsiteY0" fmla="*/ 0 h 2044022"/>
              <a:gd name="connsiteX1" fmla="*/ 2682043 w 2682043"/>
              <a:gd name="connsiteY1" fmla="*/ 0 h 2044022"/>
              <a:gd name="connsiteX2" fmla="*/ 2682043 w 2682043"/>
              <a:gd name="connsiteY2" fmla="*/ 2044022 h 2044022"/>
              <a:gd name="connsiteX3" fmla="*/ 0 w 2682043"/>
              <a:gd name="connsiteY3" fmla="*/ 2044022 h 2044022"/>
              <a:gd name="connsiteX4" fmla="*/ 0 w 2682043"/>
              <a:gd name="connsiteY4" fmla="*/ 0 h 2044022"/>
              <a:gd name="connsiteX0" fmla="*/ 0 w 2729545"/>
              <a:gd name="connsiteY0" fmla="*/ 0 h 2091523"/>
              <a:gd name="connsiteX1" fmla="*/ 2682043 w 2729545"/>
              <a:gd name="connsiteY1" fmla="*/ 0 h 2091523"/>
              <a:gd name="connsiteX2" fmla="*/ 2729545 w 2729545"/>
              <a:gd name="connsiteY2" fmla="*/ 2091523 h 2091523"/>
              <a:gd name="connsiteX3" fmla="*/ 0 w 2729545"/>
              <a:gd name="connsiteY3" fmla="*/ 2044022 h 2091523"/>
              <a:gd name="connsiteX4" fmla="*/ 0 w 2729545"/>
              <a:gd name="connsiteY4" fmla="*/ 0 h 2091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9545" h="2091523">
                <a:moveTo>
                  <a:pt x="0" y="0"/>
                </a:moveTo>
                <a:lnTo>
                  <a:pt x="2682043" y="0"/>
                </a:lnTo>
                <a:lnTo>
                  <a:pt x="2729545" y="2091523"/>
                </a:lnTo>
                <a:lnTo>
                  <a:pt x="0" y="2044022"/>
                </a:lnTo>
                <a:lnTo>
                  <a:pt x="0" y="0"/>
                </a:lnTo>
                <a:close/>
              </a:path>
            </a:pathLst>
          </a:custGeom>
          <a:solidFill>
            <a:schemeClr val="accent4">
              <a:lumMod val="60000"/>
              <a:lumOff val="40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r>
              <a:rPr lang="en-US" sz="2400" dirty="0" err="1" smtClean="0">
                <a:solidFill>
                  <a:schemeClr val="bg1"/>
                </a:solidFill>
                <a:latin typeface="Roboto Light" panose="02000000000000000000" pitchFamily="2" charset="0"/>
                <a:ea typeface="Roboto Light" panose="02000000000000000000" pitchFamily="2" charset="0"/>
              </a:rPr>
              <a:t>Backbase</a:t>
            </a:r>
            <a:r>
              <a:rPr lang="en-US" sz="2400" dirty="0" smtClean="0">
                <a:solidFill>
                  <a:schemeClr val="bg1"/>
                </a:solidFill>
                <a:latin typeface="Roboto Light" panose="02000000000000000000" pitchFamily="2" charset="0"/>
                <a:ea typeface="Roboto Light" panose="02000000000000000000" pitchFamily="2" charset="0"/>
              </a:rPr>
              <a:t> CXP</a:t>
            </a:r>
            <a:endParaRPr lang="en-US" sz="2400" dirty="0">
              <a:solidFill>
                <a:schemeClr val="bg1"/>
              </a:solidFill>
              <a:latin typeface="Roboto Light" panose="02000000000000000000" pitchFamily="2" charset="0"/>
              <a:ea typeface="Roboto Light" panose="02000000000000000000" pitchFamily="2" charset="0"/>
            </a:endParaRPr>
          </a:p>
        </p:txBody>
      </p:sp>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44" y="5120761"/>
            <a:ext cx="1607563" cy="1270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2" name="Straight Arrow Connector 31"/>
          <p:cNvCxnSpPr/>
          <p:nvPr/>
        </p:nvCxnSpPr>
        <p:spPr>
          <a:xfrm flipH="1">
            <a:off x="3022724" y="4132613"/>
            <a:ext cx="2926814" cy="1623643"/>
          </a:xfrm>
          <a:prstGeom prst="straightConnector1">
            <a:avLst/>
          </a:prstGeom>
          <a:ln w="76200">
            <a:solidFill>
              <a:srgbClr val="C0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3" name="Folded Corner 2"/>
          <p:cNvSpPr/>
          <p:nvPr/>
        </p:nvSpPr>
        <p:spPr bwMode="auto">
          <a:xfrm rot="16200000">
            <a:off x="1181061" y="3296631"/>
            <a:ext cx="857819" cy="720874"/>
          </a:xfrm>
          <a:custGeom>
            <a:avLst/>
            <a:gdLst>
              <a:gd name="connsiteX0" fmla="*/ 0 w 845942"/>
              <a:gd name="connsiteY0" fmla="*/ 0 h 685246"/>
              <a:gd name="connsiteX1" fmla="*/ 845942 w 845942"/>
              <a:gd name="connsiteY1" fmla="*/ 0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6" fmla="*/ 845942 w 845942"/>
              <a:gd name="connsiteY6" fmla="*/ 0 h 685246"/>
              <a:gd name="connsiteX7" fmla="*/ 845942 w 845942"/>
              <a:gd name="connsiteY7" fmla="*/ 369156 h 685246"/>
              <a:gd name="connsiteX0" fmla="*/ 47501 w 893443"/>
              <a:gd name="connsiteY0" fmla="*/ 0 h 720872"/>
              <a:gd name="connsiteX1" fmla="*/ 893443 w 893443"/>
              <a:gd name="connsiteY1" fmla="*/ 0 h 720872"/>
              <a:gd name="connsiteX2" fmla="*/ 893443 w 893443"/>
              <a:gd name="connsiteY2" fmla="*/ 369156 h 720872"/>
              <a:gd name="connsiteX3" fmla="*/ 577353 w 893443"/>
              <a:gd name="connsiteY3" fmla="*/ 685246 h 720872"/>
              <a:gd name="connsiteX4" fmla="*/ 47501 w 893443"/>
              <a:gd name="connsiteY4" fmla="*/ 685246 h 720872"/>
              <a:gd name="connsiteX5" fmla="*/ 47501 w 893443"/>
              <a:gd name="connsiteY5" fmla="*/ 0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4" fmla="*/ 0 w 893443"/>
              <a:gd name="connsiteY4" fmla="*/ 720872 h 720872"/>
              <a:gd name="connsiteX5" fmla="*/ 47501 w 893443"/>
              <a:gd name="connsiteY5" fmla="*/ 0 h 720872"/>
              <a:gd name="connsiteX6" fmla="*/ 893443 w 893443"/>
              <a:gd name="connsiteY6" fmla="*/ 0 h 720872"/>
              <a:gd name="connsiteX7" fmla="*/ 893443 w 893443"/>
              <a:gd name="connsiteY7" fmla="*/ 369156 h 720872"/>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11877 w 905320"/>
              <a:gd name="connsiteY4" fmla="*/ 720872 h 732750"/>
              <a:gd name="connsiteX5" fmla="*/ 59378 w 905320"/>
              <a:gd name="connsiteY5" fmla="*/ 0 h 732750"/>
              <a:gd name="connsiteX6" fmla="*/ 905320 w 905320"/>
              <a:gd name="connsiteY6" fmla="*/ 0 h 732750"/>
              <a:gd name="connsiteX7" fmla="*/ 905320 w 905320"/>
              <a:gd name="connsiteY7" fmla="*/ 369156 h 732750"/>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59379 w 905320"/>
              <a:gd name="connsiteY4" fmla="*/ 708997 h 732750"/>
              <a:gd name="connsiteX5" fmla="*/ 59378 w 905320"/>
              <a:gd name="connsiteY5" fmla="*/ 0 h 732750"/>
              <a:gd name="connsiteX6" fmla="*/ 905320 w 905320"/>
              <a:gd name="connsiteY6" fmla="*/ 0 h 732750"/>
              <a:gd name="connsiteX7" fmla="*/ 905320 w 905320"/>
              <a:gd name="connsiteY7" fmla="*/ 369156 h 732750"/>
              <a:gd name="connsiteX0" fmla="*/ 11877 w 857819"/>
              <a:gd name="connsiteY0" fmla="*/ 0 h 720874"/>
              <a:gd name="connsiteX1" fmla="*/ 857819 w 857819"/>
              <a:gd name="connsiteY1" fmla="*/ 0 h 720874"/>
              <a:gd name="connsiteX2" fmla="*/ 857819 w 857819"/>
              <a:gd name="connsiteY2" fmla="*/ 369156 h 720874"/>
              <a:gd name="connsiteX3" fmla="*/ 541729 w 857819"/>
              <a:gd name="connsiteY3" fmla="*/ 685246 h 720874"/>
              <a:gd name="connsiteX4" fmla="*/ 0 w 857819"/>
              <a:gd name="connsiteY4" fmla="*/ 720874 h 720874"/>
              <a:gd name="connsiteX5" fmla="*/ 11877 w 857819"/>
              <a:gd name="connsiteY5" fmla="*/ 0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4" fmla="*/ 11878 w 857819"/>
              <a:gd name="connsiteY4" fmla="*/ 708997 h 720874"/>
              <a:gd name="connsiteX5" fmla="*/ 11877 w 857819"/>
              <a:gd name="connsiteY5" fmla="*/ 0 h 720874"/>
              <a:gd name="connsiteX6" fmla="*/ 857819 w 857819"/>
              <a:gd name="connsiteY6" fmla="*/ 0 h 720874"/>
              <a:gd name="connsiteX7" fmla="*/ 857819 w 857819"/>
              <a:gd name="connsiteY7" fmla="*/ 369156 h 72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819" h="720874" stroke="0" extrusionOk="0">
                <a:moveTo>
                  <a:pt x="11877" y="0"/>
                </a:moveTo>
                <a:lnTo>
                  <a:pt x="857819" y="0"/>
                </a:lnTo>
                <a:lnTo>
                  <a:pt x="857819" y="369156"/>
                </a:lnTo>
                <a:lnTo>
                  <a:pt x="541729" y="685246"/>
                </a:lnTo>
                <a:lnTo>
                  <a:pt x="0" y="720874"/>
                </a:lnTo>
                <a:lnTo>
                  <a:pt x="11877" y="0"/>
                </a:lnTo>
                <a:close/>
              </a:path>
              <a:path w="857819" h="720874" fill="darkenLess" stroke="0" extrusionOk="0">
                <a:moveTo>
                  <a:pt x="541729" y="685246"/>
                </a:moveTo>
                <a:lnTo>
                  <a:pt x="604947" y="432374"/>
                </a:lnTo>
                <a:lnTo>
                  <a:pt x="857819" y="369156"/>
                </a:lnTo>
                <a:lnTo>
                  <a:pt x="541729" y="685246"/>
                </a:lnTo>
                <a:close/>
              </a:path>
              <a:path w="857819" h="720874" fill="none" extrusionOk="0">
                <a:moveTo>
                  <a:pt x="541729" y="685246"/>
                </a:moveTo>
                <a:lnTo>
                  <a:pt x="604947" y="432374"/>
                </a:lnTo>
                <a:lnTo>
                  <a:pt x="857819" y="369156"/>
                </a:lnTo>
                <a:lnTo>
                  <a:pt x="541729" y="685246"/>
                </a:lnTo>
                <a:lnTo>
                  <a:pt x="11878" y="708997"/>
                </a:lnTo>
                <a:cubicBezTo>
                  <a:pt x="11878" y="472665"/>
                  <a:pt x="11877" y="236332"/>
                  <a:pt x="11877" y="0"/>
                </a:cubicBezTo>
                <a:lnTo>
                  <a:pt x="857819" y="0"/>
                </a:lnTo>
                <a:lnTo>
                  <a:pt x="857819" y="369156"/>
                </a:lnTo>
              </a:path>
            </a:pathLst>
          </a:custGeom>
          <a:solidFill>
            <a:schemeClr val="tx2">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34" name="Folded Corner 2"/>
          <p:cNvSpPr/>
          <p:nvPr/>
        </p:nvSpPr>
        <p:spPr bwMode="auto">
          <a:xfrm rot="16200000">
            <a:off x="2645456" y="3296631"/>
            <a:ext cx="857819" cy="720874"/>
          </a:xfrm>
          <a:custGeom>
            <a:avLst/>
            <a:gdLst>
              <a:gd name="connsiteX0" fmla="*/ 0 w 845942"/>
              <a:gd name="connsiteY0" fmla="*/ 0 h 685246"/>
              <a:gd name="connsiteX1" fmla="*/ 845942 w 845942"/>
              <a:gd name="connsiteY1" fmla="*/ 0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6" fmla="*/ 845942 w 845942"/>
              <a:gd name="connsiteY6" fmla="*/ 0 h 685246"/>
              <a:gd name="connsiteX7" fmla="*/ 845942 w 845942"/>
              <a:gd name="connsiteY7" fmla="*/ 369156 h 685246"/>
              <a:gd name="connsiteX0" fmla="*/ 47501 w 893443"/>
              <a:gd name="connsiteY0" fmla="*/ 0 h 720872"/>
              <a:gd name="connsiteX1" fmla="*/ 893443 w 893443"/>
              <a:gd name="connsiteY1" fmla="*/ 0 h 720872"/>
              <a:gd name="connsiteX2" fmla="*/ 893443 w 893443"/>
              <a:gd name="connsiteY2" fmla="*/ 369156 h 720872"/>
              <a:gd name="connsiteX3" fmla="*/ 577353 w 893443"/>
              <a:gd name="connsiteY3" fmla="*/ 685246 h 720872"/>
              <a:gd name="connsiteX4" fmla="*/ 47501 w 893443"/>
              <a:gd name="connsiteY4" fmla="*/ 685246 h 720872"/>
              <a:gd name="connsiteX5" fmla="*/ 47501 w 893443"/>
              <a:gd name="connsiteY5" fmla="*/ 0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4" fmla="*/ 0 w 893443"/>
              <a:gd name="connsiteY4" fmla="*/ 720872 h 720872"/>
              <a:gd name="connsiteX5" fmla="*/ 47501 w 893443"/>
              <a:gd name="connsiteY5" fmla="*/ 0 h 720872"/>
              <a:gd name="connsiteX6" fmla="*/ 893443 w 893443"/>
              <a:gd name="connsiteY6" fmla="*/ 0 h 720872"/>
              <a:gd name="connsiteX7" fmla="*/ 893443 w 893443"/>
              <a:gd name="connsiteY7" fmla="*/ 369156 h 720872"/>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11877 w 905320"/>
              <a:gd name="connsiteY4" fmla="*/ 720872 h 732750"/>
              <a:gd name="connsiteX5" fmla="*/ 59378 w 905320"/>
              <a:gd name="connsiteY5" fmla="*/ 0 h 732750"/>
              <a:gd name="connsiteX6" fmla="*/ 905320 w 905320"/>
              <a:gd name="connsiteY6" fmla="*/ 0 h 732750"/>
              <a:gd name="connsiteX7" fmla="*/ 905320 w 905320"/>
              <a:gd name="connsiteY7" fmla="*/ 369156 h 732750"/>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59379 w 905320"/>
              <a:gd name="connsiteY4" fmla="*/ 708997 h 732750"/>
              <a:gd name="connsiteX5" fmla="*/ 59378 w 905320"/>
              <a:gd name="connsiteY5" fmla="*/ 0 h 732750"/>
              <a:gd name="connsiteX6" fmla="*/ 905320 w 905320"/>
              <a:gd name="connsiteY6" fmla="*/ 0 h 732750"/>
              <a:gd name="connsiteX7" fmla="*/ 905320 w 905320"/>
              <a:gd name="connsiteY7" fmla="*/ 369156 h 732750"/>
              <a:gd name="connsiteX0" fmla="*/ 11877 w 857819"/>
              <a:gd name="connsiteY0" fmla="*/ 0 h 720874"/>
              <a:gd name="connsiteX1" fmla="*/ 857819 w 857819"/>
              <a:gd name="connsiteY1" fmla="*/ 0 h 720874"/>
              <a:gd name="connsiteX2" fmla="*/ 857819 w 857819"/>
              <a:gd name="connsiteY2" fmla="*/ 369156 h 720874"/>
              <a:gd name="connsiteX3" fmla="*/ 541729 w 857819"/>
              <a:gd name="connsiteY3" fmla="*/ 685246 h 720874"/>
              <a:gd name="connsiteX4" fmla="*/ 0 w 857819"/>
              <a:gd name="connsiteY4" fmla="*/ 720874 h 720874"/>
              <a:gd name="connsiteX5" fmla="*/ 11877 w 857819"/>
              <a:gd name="connsiteY5" fmla="*/ 0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4" fmla="*/ 11878 w 857819"/>
              <a:gd name="connsiteY4" fmla="*/ 708997 h 720874"/>
              <a:gd name="connsiteX5" fmla="*/ 11877 w 857819"/>
              <a:gd name="connsiteY5" fmla="*/ 0 h 720874"/>
              <a:gd name="connsiteX6" fmla="*/ 857819 w 857819"/>
              <a:gd name="connsiteY6" fmla="*/ 0 h 720874"/>
              <a:gd name="connsiteX7" fmla="*/ 857819 w 857819"/>
              <a:gd name="connsiteY7" fmla="*/ 369156 h 72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819" h="720874" stroke="0" extrusionOk="0">
                <a:moveTo>
                  <a:pt x="11877" y="0"/>
                </a:moveTo>
                <a:lnTo>
                  <a:pt x="857819" y="0"/>
                </a:lnTo>
                <a:lnTo>
                  <a:pt x="857819" y="369156"/>
                </a:lnTo>
                <a:lnTo>
                  <a:pt x="541729" y="685246"/>
                </a:lnTo>
                <a:lnTo>
                  <a:pt x="0" y="720874"/>
                </a:lnTo>
                <a:lnTo>
                  <a:pt x="11877" y="0"/>
                </a:lnTo>
                <a:close/>
              </a:path>
              <a:path w="857819" h="720874" fill="darkenLess" stroke="0" extrusionOk="0">
                <a:moveTo>
                  <a:pt x="541729" y="685246"/>
                </a:moveTo>
                <a:lnTo>
                  <a:pt x="604947" y="432374"/>
                </a:lnTo>
                <a:lnTo>
                  <a:pt x="857819" y="369156"/>
                </a:lnTo>
                <a:lnTo>
                  <a:pt x="541729" y="685246"/>
                </a:lnTo>
                <a:close/>
              </a:path>
              <a:path w="857819" h="720874" fill="none" extrusionOk="0">
                <a:moveTo>
                  <a:pt x="541729" y="685246"/>
                </a:moveTo>
                <a:lnTo>
                  <a:pt x="604947" y="432374"/>
                </a:lnTo>
                <a:lnTo>
                  <a:pt x="857819" y="369156"/>
                </a:lnTo>
                <a:lnTo>
                  <a:pt x="541729" y="685246"/>
                </a:lnTo>
                <a:lnTo>
                  <a:pt x="11878" y="708997"/>
                </a:lnTo>
                <a:cubicBezTo>
                  <a:pt x="11878" y="472665"/>
                  <a:pt x="11877" y="236332"/>
                  <a:pt x="11877" y="0"/>
                </a:cubicBezTo>
                <a:lnTo>
                  <a:pt x="857819" y="0"/>
                </a:lnTo>
                <a:lnTo>
                  <a:pt x="857819" y="369156"/>
                </a:lnTo>
              </a:path>
            </a:pathLst>
          </a:custGeom>
          <a:solidFill>
            <a:schemeClr val="tx2">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35" name="Folded Corner 2"/>
          <p:cNvSpPr/>
          <p:nvPr/>
        </p:nvSpPr>
        <p:spPr bwMode="auto">
          <a:xfrm rot="16200000">
            <a:off x="4109851" y="3296631"/>
            <a:ext cx="857819" cy="720874"/>
          </a:xfrm>
          <a:custGeom>
            <a:avLst/>
            <a:gdLst>
              <a:gd name="connsiteX0" fmla="*/ 0 w 845942"/>
              <a:gd name="connsiteY0" fmla="*/ 0 h 685246"/>
              <a:gd name="connsiteX1" fmla="*/ 845942 w 845942"/>
              <a:gd name="connsiteY1" fmla="*/ 0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6" fmla="*/ 845942 w 845942"/>
              <a:gd name="connsiteY6" fmla="*/ 0 h 685246"/>
              <a:gd name="connsiteX7" fmla="*/ 845942 w 845942"/>
              <a:gd name="connsiteY7" fmla="*/ 369156 h 685246"/>
              <a:gd name="connsiteX0" fmla="*/ 47501 w 893443"/>
              <a:gd name="connsiteY0" fmla="*/ 0 h 720872"/>
              <a:gd name="connsiteX1" fmla="*/ 893443 w 893443"/>
              <a:gd name="connsiteY1" fmla="*/ 0 h 720872"/>
              <a:gd name="connsiteX2" fmla="*/ 893443 w 893443"/>
              <a:gd name="connsiteY2" fmla="*/ 369156 h 720872"/>
              <a:gd name="connsiteX3" fmla="*/ 577353 w 893443"/>
              <a:gd name="connsiteY3" fmla="*/ 685246 h 720872"/>
              <a:gd name="connsiteX4" fmla="*/ 47501 w 893443"/>
              <a:gd name="connsiteY4" fmla="*/ 685246 h 720872"/>
              <a:gd name="connsiteX5" fmla="*/ 47501 w 893443"/>
              <a:gd name="connsiteY5" fmla="*/ 0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4" fmla="*/ 0 w 893443"/>
              <a:gd name="connsiteY4" fmla="*/ 720872 h 720872"/>
              <a:gd name="connsiteX5" fmla="*/ 47501 w 893443"/>
              <a:gd name="connsiteY5" fmla="*/ 0 h 720872"/>
              <a:gd name="connsiteX6" fmla="*/ 893443 w 893443"/>
              <a:gd name="connsiteY6" fmla="*/ 0 h 720872"/>
              <a:gd name="connsiteX7" fmla="*/ 893443 w 893443"/>
              <a:gd name="connsiteY7" fmla="*/ 369156 h 720872"/>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11877 w 905320"/>
              <a:gd name="connsiteY4" fmla="*/ 720872 h 732750"/>
              <a:gd name="connsiteX5" fmla="*/ 59378 w 905320"/>
              <a:gd name="connsiteY5" fmla="*/ 0 h 732750"/>
              <a:gd name="connsiteX6" fmla="*/ 905320 w 905320"/>
              <a:gd name="connsiteY6" fmla="*/ 0 h 732750"/>
              <a:gd name="connsiteX7" fmla="*/ 905320 w 905320"/>
              <a:gd name="connsiteY7" fmla="*/ 369156 h 732750"/>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59379 w 905320"/>
              <a:gd name="connsiteY4" fmla="*/ 708997 h 732750"/>
              <a:gd name="connsiteX5" fmla="*/ 59378 w 905320"/>
              <a:gd name="connsiteY5" fmla="*/ 0 h 732750"/>
              <a:gd name="connsiteX6" fmla="*/ 905320 w 905320"/>
              <a:gd name="connsiteY6" fmla="*/ 0 h 732750"/>
              <a:gd name="connsiteX7" fmla="*/ 905320 w 905320"/>
              <a:gd name="connsiteY7" fmla="*/ 369156 h 732750"/>
              <a:gd name="connsiteX0" fmla="*/ 11877 w 857819"/>
              <a:gd name="connsiteY0" fmla="*/ 0 h 720874"/>
              <a:gd name="connsiteX1" fmla="*/ 857819 w 857819"/>
              <a:gd name="connsiteY1" fmla="*/ 0 h 720874"/>
              <a:gd name="connsiteX2" fmla="*/ 857819 w 857819"/>
              <a:gd name="connsiteY2" fmla="*/ 369156 h 720874"/>
              <a:gd name="connsiteX3" fmla="*/ 541729 w 857819"/>
              <a:gd name="connsiteY3" fmla="*/ 685246 h 720874"/>
              <a:gd name="connsiteX4" fmla="*/ 0 w 857819"/>
              <a:gd name="connsiteY4" fmla="*/ 720874 h 720874"/>
              <a:gd name="connsiteX5" fmla="*/ 11877 w 857819"/>
              <a:gd name="connsiteY5" fmla="*/ 0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4" fmla="*/ 11878 w 857819"/>
              <a:gd name="connsiteY4" fmla="*/ 708997 h 720874"/>
              <a:gd name="connsiteX5" fmla="*/ 11877 w 857819"/>
              <a:gd name="connsiteY5" fmla="*/ 0 h 720874"/>
              <a:gd name="connsiteX6" fmla="*/ 857819 w 857819"/>
              <a:gd name="connsiteY6" fmla="*/ 0 h 720874"/>
              <a:gd name="connsiteX7" fmla="*/ 857819 w 857819"/>
              <a:gd name="connsiteY7" fmla="*/ 369156 h 72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819" h="720874" stroke="0" extrusionOk="0">
                <a:moveTo>
                  <a:pt x="11877" y="0"/>
                </a:moveTo>
                <a:lnTo>
                  <a:pt x="857819" y="0"/>
                </a:lnTo>
                <a:lnTo>
                  <a:pt x="857819" y="369156"/>
                </a:lnTo>
                <a:lnTo>
                  <a:pt x="541729" y="685246"/>
                </a:lnTo>
                <a:lnTo>
                  <a:pt x="0" y="720874"/>
                </a:lnTo>
                <a:lnTo>
                  <a:pt x="11877" y="0"/>
                </a:lnTo>
                <a:close/>
              </a:path>
              <a:path w="857819" h="720874" fill="darkenLess" stroke="0" extrusionOk="0">
                <a:moveTo>
                  <a:pt x="541729" y="685246"/>
                </a:moveTo>
                <a:lnTo>
                  <a:pt x="604947" y="432374"/>
                </a:lnTo>
                <a:lnTo>
                  <a:pt x="857819" y="369156"/>
                </a:lnTo>
                <a:lnTo>
                  <a:pt x="541729" y="685246"/>
                </a:lnTo>
                <a:close/>
              </a:path>
              <a:path w="857819" h="720874" fill="none" extrusionOk="0">
                <a:moveTo>
                  <a:pt x="541729" y="685246"/>
                </a:moveTo>
                <a:lnTo>
                  <a:pt x="604947" y="432374"/>
                </a:lnTo>
                <a:lnTo>
                  <a:pt x="857819" y="369156"/>
                </a:lnTo>
                <a:lnTo>
                  <a:pt x="541729" y="685246"/>
                </a:lnTo>
                <a:lnTo>
                  <a:pt x="11878" y="708997"/>
                </a:lnTo>
                <a:cubicBezTo>
                  <a:pt x="11878" y="472665"/>
                  <a:pt x="11877" y="236332"/>
                  <a:pt x="11877" y="0"/>
                </a:cubicBezTo>
                <a:lnTo>
                  <a:pt x="857819" y="0"/>
                </a:lnTo>
                <a:lnTo>
                  <a:pt x="857819" y="369156"/>
                </a:lnTo>
              </a:path>
            </a:pathLst>
          </a:custGeom>
          <a:solidFill>
            <a:schemeClr val="tx2">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36" name="Folded Corner 2"/>
          <p:cNvSpPr/>
          <p:nvPr/>
        </p:nvSpPr>
        <p:spPr bwMode="auto">
          <a:xfrm rot="16200000">
            <a:off x="5574246" y="3296631"/>
            <a:ext cx="857819" cy="720874"/>
          </a:xfrm>
          <a:custGeom>
            <a:avLst/>
            <a:gdLst>
              <a:gd name="connsiteX0" fmla="*/ 0 w 845942"/>
              <a:gd name="connsiteY0" fmla="*/ 0 h 685246"/>
              <a:gd name="connsiteX1" fmla="*/ 845942 w 845942"/>
              <a:gd name="connsiteY1" fmla="*/ 0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6" fmla="*/ 845942 w 845942"/>
              <a:gd name="connsiteY6" fmla="*/ 0 h 685246"/>
              <a:gd name="connsiteX7" fmla="*/ 845942 w 845942"/>
              <a:gd name="connsiteY7" fmla="*/ 369156 h 685246"/>
              <a:gd name="connsiteX0" fmla="*/ 47501 w 893443"/>
              <a:gd name="connsiteY0" fmla="*/ 0 h 720872"/>
              <a:gd name="connsiteX1" fmla="*/ 893443 w 893443"/>
              <a:gd name="connsiteY1" fmla="*/ 0 h 720872"/>
              <a:gd name="connsiteX2" fmla="*/ 893443 w 893443"/>
              <a:gd name="connsiteY2" fmla="*/ 369156 h 720872"/>
              <a:gd name="connsiteX3" fmla="*/ 577353 w 893443"/>
              <a:gd name="connsiteY3" fmla="*/ 685246 h 720872"/>
              <a:gd name="connsiteX4" fmla="*/ 47501 w 893443"/>
              <a:gd name="connsiteY4" fmla="*/ 685246 h 720872"/>
              <a:gd name="connsiteX5" fmla="*/ 47501 w 893443"/>
              <a:gd name="connsiteY5" fmla="*/ 0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4" fmla="*/ 0 w 893443"/>
              <a:gd name="connsiteY4" fmla="*/ 720872 h 720872"/>
              <a:gd name="connsiteX5" fmla="*/ 47501 w 893443"/>
              <a:gd name="connsiteY5" fmla="*/ 0 h 720872"/>
              <a:gd name="connsiteX6" fmla="*/ 893443 w 893443"/>
              <a:gd name="connsiteY6" fmla="*/ 0 h 720872"/>
              <a:gd name="connsiteX7" fmla="*/ 893443 w 893443"/>
              <a:gd name="connsiteY7" fmla="*/ 369156 h 720872"/>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11877 w 905320"/>
              <a:gd name="connsiteY4" fmla="*/ 720872 h 732750"/>
              <a:gd name="connsiteX5" fmla="*/ 59378 w 905320"/>
              <a:gd name="connsiteY5" fmla="*/ 0 h 732750"/>
              <a:gd name="connsiteX6" fmla="*/ 905320 w 905320"/>
              <a:gd name="connsiteY6" fmla="*/ 0 h 732750"/>
              <a:gd name="connsiteX7" fmla="*/ 905320 w 905320"/>
              <a:gd name="connsiteY7" fmla="*/ 369156 h 732750"/>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59379 w 905320"/>
              <a:gd name="connsiteY4" fmla="*/ 708997 h 732750"/>
              <a:gd name="connsiteX5" fmla="*/ 59378 w 905320"/>
              <a:gd name="connsiteY5" fmla="*/ 0 h 732750"/>
              <a:gd name="connsiteX6" fmla="*/ 905320 w 905320"/>
              <a:gd name="connsiteY6" fmla="*/ 0 h 732750"/>
              <a:gd name="connsiteX7" fmla="*/ 905320 w 905320"/>
              <a:gd name="connsiteY7" fmla="*/ 369156 h 732750"/>
              <a:gd name="connsiteX0" fmla="*/ 11877 w 857819"/>
              <a:gd name="connsiteY0" fmla="*/ 0 h 720874"/>
              <a:gd name="connsiteX1" fmla="*/ 857819 w 857819"/>
              <a:gd name="connsiteY1" fmla="*/ 0 h 720874"/>
              <a:gd name="connsiteX2" fmla="*/ 857819 w 857819"/>
              <a:gd name="connsiteY2" fmla="*/ 369156 h 720874"/>
              <a:gd name="connsiteX3" fmla="*/ 541729 w 857819"/>
              <a:gd name="connsiteY3" fmla="*/ 685246 h 720874"/>
              <a:gd name="connsiteX4" fmla="*/ 0 w 857819"/>
              <a:gd name="connsiteY4" fmla="*/ 720874 h 720874"/>
              <a:gd name="connsiteX5" fmla="*/ 11877 w 857819"/>
              <a:gd name="connsiteY5" fmla="*/ 0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4" fmla="*/ 11878 w 857819"/>
              <a:gd name="connsiteY4" fmla="*/ 708997 h 720874"/>
              <a:gd name="connsiteX5" fmla="*/ 11877 w 857819"/>
              <a:gd name="connsiteY5" fmla="*/ 0 h 720874"/>
              <a:gd name="connsiteX6" fmla="*/ 857819 w 857819"/>
              <a:gd name="connsiteY6" fmla="*/ 0 h 720874"/>
              <a:gd name="connsiteX7" fmla="*/ 857819 w 857819"/>
              <a:gd name="connsiteY7" fmla="*/ 369156 h 72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819" h="720874" stroke="0" extrusionOk="0">
                <a:moveTo>
                  <a:pt x="11877" y="0"/>
                </a:moveTo>
                <a:lnTo>
                  <a:pt x="857819" y="0"/>
                </a:lnTo>
                <a:lnTo>
                  <a:pt x="857819" y="369156"/>
                </a:lnTo>
                <a:lnTo>
                  <a:pt x="541729" y="685246"/>
                </a:lnTo>
                <a:lnTo>
                  <a:pt x="0" y="720874"/>
                </a:lnTo>
                <a:lnTo>
                  <a:pt x="11877" y="0"/>
                </a:lnTo>
                <a:close/>
              </a:path>
              <a:path w="857819" h="720874" fill="darkenLess" stroke="0" extrusionOk="0">
                <a:moveTo>
                  <a:pt x="541729" y="685246"/>
                </a:moveTo>
                <a:lnTo>
                  <a:pt x="604947" y="432374"/>
                </a:lnTo>
                <a:lnTo>
                  <a:pt x="857819" y="369156"/>
                </a:lnTo>
                <a:lnTo>
                  <a:pt x="541729" y="685246"/>
                </a:lnTo>
                <a:close/>
              </a:path>
              <a:path w="857819" h="720874" fill="none" extrusionOk="0">
                <a:moveTo>
                  <a:pt x="541729" y="685246"/>
                </a:moveTo>
                <a:lnTo>
                  <a:pt x="604947" y="432374"/>
                </a:lnTo>
                <a:lnTo>
                  <a:pt x="857819" y="369156"/>
                </a:lnTo>
                <a:lnTo>
                  <a:pt x="541729" y="685246"/>
                </a:lnTo>
                <a:lnTo>
                  <a:pt x="11878" y="708997"/>
                </a:lnTo>
                <a:cubicBezTo>
                  <a:pt x="11878" y="472665"/>
                  <a:pt x="11877" y="236332"/>
                  <a:pt x="11877" y="0"/>
                </a:cubicBezTo>
                <a:lnTo>
                  <a:pt x="857819" y="0"/>
                </a:lnTo>
                <a:lnTo>
                  <a:pt x="857819" y="369156"/>
                </a:lnTo>
              </a:path>
            </a:pathLst>
          </a:custGeom>
          <a:solidFill>
            <a:schemeClr val="tx2">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37" name="Folded Corner 2"/>
          <p:cNvSpPr/>
          <p:nvPr/>
        </p:nvSpPr>
        <p:spPr bwMode="auto">
          <a:xfrm rot="16200000">
            <a:off x="7038641" y="3296631"/>
            <a:ext cx="857819" cy="720874"/>
          </a:xfrm>
          <a:custGeom>
            <a:avLst/>
            <a:gdLst>
              <a:gd name="connsiteX0" fmla="*/ 0 w 845942"/>
              <a:gd name="connsiteY0" fmla="*/ 0 h 685246"/>
              <a:gd name="connsiteX1" fmla="*/ 845942 w 845942"/>
              <a:gd name="connsiteY1" fmla="*/ 0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0" fmla="*/ 529852 w 845942"/>
              <a:gd name="connsiteY0" fmla="*/ 685246 h 685246"/>
              <a:gd name="connsiteX1" fmla="*/ 593070 w 845942"/>
              <a:gd name="connsiteY1" fmla="*/ 432374 h 685246"/>
              <a:gd name="connsiteX2" fmla="*/ 845942 w 845942"/>
              <a:gd name="connsiteY2" fmla="*/ 369156 h 685246"/>
              <a:gd name="connsiteX3" fmla="*/ 529852 w 845942"/>
              <a:gd name="connsiteY3" fmla="*/ 685246 h 685246"/>
              <a:gd name="connsiteX4" fmla="*/ 0 w 845942"/>
              <a:gd name="connsiteY4" fmla="*/ 685246 h 685246"/>
              <a:gd name="connsiteX5" fmla="*/ 0 w 845942"/>
              <a:gd name="connsiteY5" fmla="*/ 0 h 685246"/>
              <a:gd name="connsiteX6" fmla="*/ 845942 w 845942"/>
              <a:gd name="connsiteY6" fmla="*/ 0 h 685246"/>
              <a:gd name="connsiteX7" fmla="*/ 845942 w 845942"/>
              <a:gd name="connsiteY7" fmla="*/ 369156 h 685246"/>
              <a:gd name="connsiteX0" fmla="*/ 47501 w 893443"/>
              <a:gd name="connsiteY0" fmla="*/ 0 h 720872"/>
              <a:gd name="connsiteX1" fmla="*/ 893443 w 893443"/>
              <a:gd name="connsiteY1" fmla="*/ 0 h 720872"/>
              <a:gd name="connsiteX2" fmla="*/ 893443 w 893443"/>
              <a:gd name="connsiteY2" fmla="*/ 369156 h 720872"/>
              <a:gd name="connsiteX3" fmla="*/ 577353 w 893443"/>
              <a:gd name="connsiteY3" fmla="*/ 685246 h 720872"/>
              <a:gd name="connsiteX4" fmla="*/ 47501 w 893443"/>
              <a:gd name="connsiteY4" fmla="*/ 685246 h 720872"/>
              <a:gd name="connsiteX5" fmla="*/ 47501 w 893443"/>
              <a:gd name="connsiteY5" fmla="*/ 0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0" fmla="*/ 577353 w 893443"/>
              <a:gd name="connsiteY0" fmla="*/ 685246 h 720872"/>
              <a:gd name="connsiteX1" fmla="*/ 640571 w 893443"/>
              <a:gd name="connsiteY1" fmla="*/ 432374 h 720872"/>
              <a:gd name="connsiteX2" fmla="*/ 893443 w 893443"/>
              <a:gd name="connsiteY2" fmla="*/ 369156 h 720872"/>
              <a:gd name="connsiteX3" fmla="*/ 577353 w 893443"/>
              <a:gd name="connsiteY3" fmla="*/ 685246 h 720872"/>
              <a:gd name="connsiteX4" fmla="*/ 0 w 893443"/>
              <a:gd name="connsiteY4" fmla="*/ 720872 h 720872"/>
              <a:gd name="connsiteX5" fmla="*/ 47501 w 893443"/>
              <a:gd name="connsiteY5" fmla="*/ 0 h 720872"/>
              <a:gd name="connsiteX6" fmla="*/ 893443 w 893443"/>
              <a:gd name="connsiteY6" fmla="*/ 0 h 720872"/>
              <a:gd name="connsiteX7" fmla="*/ 893443 w 893443"/>
              <a:gd name="connsiteY7" fmla="*/ 369156 h 720872"/>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11877 w 905320"/>
              <a:gd name="connsiteY4" fmla="*/ 720872 h 732750"/>
              <a:gd name="connsiteX5" fmla="*/ 59378 w 905320"/>
              <a:gd name="connsiteY5" fmla="*/ 0 h 732750"/>
              <a:gd name="connsiteX6" fmla="*/ 905320 w 905320"/>
              <a:gd name="connsiteY6" fmla="*/ 0 h 732750"/>
              <a:gd name="connsiteX7" fmla="*/ 905320 w 905320"/>
              <a:gd name="connsiteY7" fmla="*/ 369156 h 732750"/>
              <a:gd name="connsiteX0" fmla="*/ 59378 w 905320"/>
              <a:gd name="connsiteY0" fmla="*/ 0 h 732750"/>
              <a:gd name="connsiteX1" fmla="*/ 905320 w 905320"/>
              <a:gd name="connsiteY1" fmla="*/ 0 h 732750"/>
              <a:gd name="connsiteX2" fmla="*/ 905320 w 905320"/>
              <a:gd name="connsiteY2" fmla="*/ 369156 h 732750"/>
              <a:gd name="connsiteX3" fmla="*/ 589230 w 905320"/>
              <a:gd name="connsiteY3" fmla="*/ 685246 h 732750"/>
              <a:gd name="connsiteX4" fmla="*/ 0 w 905320"/>
              <a:gd name="connsiteY4" fmla="*/ 732750 h 732750"/>
              <a:gd name="connsiteX5" fmla="*/ 59378 w 905320"/>
              <a:gd name="connsiteY5" fmla="*/ 0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0" fmla="*/ 589230 w 905320"/>
              <a:gd name="connsiteY0" fmla="*/ 685246 h 732750"/>
              <a:gd name="connsiteX1" fmla="*/ 652448 w 905320"/>
              <a:gd name="connsiteY1" fmla="*/ 432374 h 732750"/>
              <a:gd name="connsiteX2" fmla="*/ 905320 w 905320"/>
              <a:gd name="connsiteY2" fmla="*/ 369156 h 732750"/>
              <a:gd name="connsiteX3" fmla="*/ 589230 w 905320"/>
              <a:gd name="connsiteY3" fmla="*/ 685246 h 732750"/>
              <a:gd name="connsiteX4" fmla="*/ 59379 w 905320"/>
              <a:gd name="connsiteY4" fmla="*/ 708997 h 732750"/>
              <a:gd name="connsiteX5" fmla="*/ 59378 w 905320"/>
              <a:gd name="connsiteY5" fmla="*/ 0 h 732750"/>
              <a:gd name="connsiteX6" fmla="*/ 905320 w 905320"/>
              <a:gd name="connsiteY6" fmla="*/ 0 h 732750"/>
              <a:gd name="connsiteX7" fmla="*/ 905320 w 905320"/>
              <a:gd name="connsiteY7" fmla="*/ 369156 h 732750"/>
              <a:gd name="connsiteX0" fmla="*/ 11877 w 857819"/>
              <a:gd name="connsiteY0" fmla="*/ 0 h 720874"/>
              <a:gd name="connsiteX1" fmla="*/ 857819 w 857819"/>
              <a:gd name="connsiteY1" fmla="*/ 0 h 720874"/>
              <a:gd name="connsiteX2" fmla="*/ 857819 w 857819"/>
              <a:gd name="connsiteY2" fmla="*/ 369156 h 720874"/>
              <a:gd name="connsiteX3" fmla="*/ 541729 w 857819"/>
              <a:gd name="connsiteY3" fmla="*/ 685246 h 720874"/>
              <a:gd name="connsiteX4" fmla="*/ 0 w 857819"/>
              <a:gd name="connsiteY4" fmla="*/ 720874 h 720874"/>
              <a:gd name="connsiteX5" fmla="*/ 11877 w 857819"/>
              <a:gd name="connsiteY5" fmla="*/ 0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0" fmla="*/ 541729 w 857819"/>
              <a:gd name="connsiteY0" fmla="*/ 685246 h 720874"/>
              <a:gd name="connsiteX1" fmla="*/ 604947 w 857819"/>
              <a:gd name="connsiteY1" fmla="*/ 432374 h 720874"/>
              <a:gd name="connsiteX2" fmla="*/ 857819 w 857819"/>
              <a:gd name="connsiteY2" fmla="*/ 369156 h 720874"/>
              <a:gd name="connsiteX3" fmla="*/ 541729 w 857819"/>
              <a:gd name="connsiteY3" fmla="*/ 685246 h 720874"/>
              <a:gd name="connsiteX4" fmla="*/ 11878 w 857819"/>
              <a:gd name="connsiteY4" fmla="*/ 708997 h 720874"/>
              <a:gd name="connsiteX5" fmla="*/ 11877 w 857819"/>
              <a:gd name="connsiteY5" fmla="*/ 0 h 720874"/>
              <a:gd name="connsiteX6" fmla="*/ 857819 w 857819"/>
              <a:gd name="connsiteY6" fmla="*/ 0 h 720874"/>
              <a:gd name="connsiteX7" fmla="*/ 857819 w 857819"/>
              <a:gd name="connsiteY7" fmla="*/ 369156 h 72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819" h="720874" stroke="0" extrusionOk="0">
                <a:moveTo>
                  <a:pt x="11877" y="0"/>
                </a:moveTo>
                <a:lnTo>
                  <a:pt x="857819" y="0"/>
                </a:lnTo>
                <a:lnTo>
                  <a:pt x="857819" y="369156"/>
                </a:lnTo>
                <a:lnTo>
                  <a:pt x="541729" y="685246"/>
                </a:lnTo>
                <a:lnTo>
                  <a:pt x="0" y="720874"/>
                </a:lnTo>
                <a:lnTo>
                  <a:pt x="11877" y="0"/>
                </a:lnTo>
                <a:close/>
              </a:path>
              <a:path w="857819" h="720874" fill="darkenLess" stroke="0" extrusionOk="0">
                <a:moveTo>
                  <a:pt x="541729" y="685246"/>
                </a:moveTo>
                <a:lnTo>
                  <a:pt x="604947" y="432374"/>
                </a:lnTo>
                <a:lnTo>
                  <a:pt x="857819" y="369156"/>
                </a:lnTo>
                <a:lnTo>
                  <a:pt x="541729" y="685246"/>
                </a:lnTo>
                <a:close/>
              </a:path>
              <a:path w="857819" h="720874" fill="none" extrusionOk="0">
                <a:moveTo>
                  <a:pt x="541729" y="685246"/>
                </a:moveTo>
                <a:lnTo>
                  <a:pt x="604947" y="432374"/>
                </a:lnTo>
                <a:lnTo>
                  <a:pt x="857819" y="369156"/>
                </a:lnTo>
                <a:lnTo>
                  <a:pt x="541729" y="685246"/>
                </a:lnTo>
                <a:lnTo>
                  <a:pt x="11878" y="708997"/>
                </a:lnTo>
                <a:cubicBezTo>
                  <a:pt x="11878" y="472665"/>
                  <a:pt x="11877" y="236332"/>
                  <a:pt x="11877" y="0"/>
                </a:cubicBezTo>
                <a:lnTo>
                  <a:pt x="857819" y="0"/>
                </a:lnTo>
                <a:lnTo>
                  <a:pt x="857819" y="369156"/>
                </a:lnTo>
              </a:path>
            </a:pathLst>
          </a:custGeom>
          <a:solidFill>
            <a:schemeClr val="tx2">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Tree>
    <p:extLst>
      <p:ext uri="{BB962C8B-B14F-4D97-AF65-F5344CB8AC3E}">
        <p14:creationId xmlns:p14="http://schemas.microsoft.com/office/powerpoint/2010/main" val="63326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Versioning</a:t>
            </a:r>
            <a:endParaRPr lang="en-US" dirty="0"/>
          </a:p>
        </p:txBody>
      </p:sp>
      <p:sp>
        <p:nvSpPr>
          <p:cNvPr id="3" name="Content Placeholder 2"/>
          <p:cNvSpPr>
            <a:spLocks noGrp="1"/>
          </p:cNvSpPr>
          <p:nvPr>
            <p:ph sz="quarter" idx="14"/>
          </p:nvPr>
        </p:nvSpPr>
        <p:spPr/>
        <p:txBody>
          <a:bodyPr/>
          <a:lstStyle/>
          <a:p>
            <a:r>
              <a:rPr lang="en-US" dirty="0"/>
              <a:t>The following items can be versioned:</a:t>
            </a:r>
          </a:p>
          <a:p>
            <a:pPr lvl="1"/>
            <a:r>
              <a:rPr lang="en-US" dirty="0"/>
              <a:t>Pages and their children.</a:t>
            </a:r>
          </a:p>
          <a:p>
            <a:pPr lvl="1"/>
            <a:r>
              <a:rPr lang="en-US" dirty="0"/>
              <a:t>Content items.</a:t>
            </a:r>
          </a:p>
          <a:p>
            <a:pPr lvl="1"/>
            <a:r>
              <a:rPr lang="en-US" dirty="0"/>
              <a:t>Links.</a:t>
            </a:r>
          </a:p>
          <a:p>
            <a:r>
              <a:rPr lang="en-US" i="1" dirty="0"/>
              <a:t>Master pages</a:t>
            </a:r>
            <a:r>
              <a:rPr lang="en-US" dirty="0"/>
              <a:t> cannot be versioned.</a:t>
            </a:r>
          </a:p>
          <a:p>
            <a:r>
              <a:rPr lang="en-US" dirty="0"/>
              <a:t>You can revert to older versions of a particular page or content item within </a:t>
            </a:r>
            <a:r>
              <a:rPr lang="en-US" dirty="0" smtClean="0"/>
              <a:t>CXP </a:t>
            </a:r>
            <a:r>
              <a:rPr lang="en-US" dirty="0"/>
              <a:t>Manager.</a:t>
            </a:r>
          </a:p>
          <a:p>
            <a:r>
              <a:rPr lang="en-US" dirty="0"/>
              <a:t>This feature is only available in editorial environments and requires Content Services. It is disabled by default and requires setting the </a:t>
            </a:r>
            <a:r>
              <a:rPr lang="en-US" i="1" dirty="0" err="1"/>
              <a:t>foundation.versioning.enabled</a:t>
            </a:r>
            <a:r>
              <a:rPr lang="en-US" dirty="0"/>
              <a:t> property to </a:t>
            </a:r>
            <a:r>
              <a:rPr lang="en-US" i="1" dirty="0"/>
              <a:t>true</a:t>
            </a:r>
            <a:r>
              <a:rPr lang="en-US" dirty="0" smtClean="0"/>
              <a:t>.</a:t>
            </a:r>
          </a:p>
          <a:p>
            <a:pPr marL="0" indent="0">
              <a:buNone/>
            </a:pPr>
            <a:r>
              <a:rPr lang="nl-NL"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4"/>
          </p:nvPr>
        </p:nvSpPr>
        <p:spPr/>
        <p:txBody>
          <a:bodyPr/>
          <a:lstStyle/>
          <a:p>
            <a:fld id="{6FF59741-7650-A046-95B5-8D31235C520E}" type="slidenum">
              <a:rPr lang="en-US" smtClean="0"/>
              <a:pPr/>
              <a:t>17</a:t>
            </a:fld>
            <a:endParaRPr lang="en-US" dirty="0"/>
          </a:p>
        </p:txBody>
      </p:sp>
      <p:sp>
        <p:nvSpPr>
          <p:cNvPr id="5" name="TextBox 4"/>
          <p:cNvSpPr txBox="1"/>
          <p:nvPr/>
        </p:nvSpPr>
        <p:spPr>
          <a:xfrm>
            <a:off x="611560" y="5589240"/>
            <a:ext cx="8042356" cy="644151"/>
          </a:xfrm>
          <a:custGeom>
            <a:avLst/>
            <a:gdLst>
              <a:gd name="connsiteX0" fmla="*/ 0 w 7959228"/>
              <a:gd name="connsiteY0" fmla="*/ 0 h 584775"/>
              <a:gd name="connsiteX1" fmla="*/ 7959228 w 7959228"/>
              <a:gd name="connsiteY1" fmla="*/ 0 h 584775"/>
              <a:gd name="connsiteX2" fmla="*/ 7959228 w 7959228"/>
              <a:gd name="connsiteY2" fmla="*/ 584775 h 584775"/>
              <a:gd name="connsiteX3" fmla="*/ 0 w 7959228"/>
              <a:gd name="connsiteY3" fmla="*/ 584775 h 584775"/>
              <a:gd name="connsiteX4" fmla="*/ 0 w 7959228"/>
              <a:gd name="connsiteY4" fmla="*/ 0 h 584775"/>
              <a:gd name="connsiteX0" fmla="*/ 0 w 8006730"/>
              <a:gd name="connsiteY0" fmla="*/ 0 h 667902"/>
              <a:gd name="connsiteX1" fmla="*/ 7959228 w 8006730"/>
              <a:gd name="connsiteY1" fmla="*/ 0 h 667902"/>
              <a:gd name="connsiteX2" fmla="*/ 8006730 w 8006730"/>
              <a:gd name="connsiteY2" fmla="*/ 667902 h 667902"/>
              <a:gd name="connsiteX3" fmla="*/ 0 w 8006730"/>
              <a:gd name="connsiteY3" fmla="*/ 584775 h 667902"/>
              <a:gd name="connsiteX4" fmla="*/ 0 w 8006730"/>
              <a:gd name="connsiteY4" fmla="*/ 0 h 667902"/>
              <a:gd name="connsiteX0" fmla="*/ 0 w 8042356"/>
              <a:gd name="connsiteY0" fmla="*/ 0 h 644151"/>
              <a:gd name="connsiteX1" fmla="*/ 7959228 w 8042356"/>
              <a:gd name="connsiteY1" fmla="*/ 0 h 644151"/>
              <a:gd name="connsiteX2" fmla="*/ 8042356 w 8042356"/>
              <a:gd name="connsiteY2" fmla="*/ 644151 h 644151"/>
              <a:gd name="connsiteX3" fmla="*/ 0 w 8042356"/>
              <a:gd name="connsiteY3" fmla="*/ 584775 h 644151"/>
              <a:gd name="connsiteX4" fmla="*/ 0 w 8042356"/>
              <a:gd name="connsiteY4" fmla="*/ 0 h 644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2356" h="644151">
                <a:moveTo>
                  <a:pt x="0" y="0"/>
                </a:moveTo>
                <a:lnTo>
                  <a:pt x="7959228" y="0"/>
                </a:lnTo>
                <a:lnTo>
                  <a:pt x="8042356" y="644151"/>
                </a:lnTo>
                <a:lnTo>
                  <a:pt x="0" y="584775"/>
                </a:lnTo>
                <a:lnTo>
                  <a:pt x="0" y="0"/>
                </a:lnTo>
                <a:close/>
              </a:path>
            </a:pathLst>
          </a:custGeom>
          <a:solidFill>
            <a:schemeClr val="tx2">
              <a:lumMod val="25000"/>
              <a:lumOff val="75000"/>
            </a:schemeClr>
          </a:solidFill>
        </p:spPr>
        <p:txBody>
          <a:bodyPr wrap="square" rtlCol="0">
            <a:spAutoFit/>
          </a:bodyPr>
          <a:lstStyle/>
          <a:p>
            <a:r>
              <a:rPr lang="nl-NL" sz="1600" dirty="0">
                <a:latin typeface="Courier New" panose="02070309020205020404" pitchFamily="49" charset="0"/>
                <a:cs typeface="Courier New" panose="02070309020205020404" pitchFamily="49" charset="0"/>
              </a:rPr>
              <a:t>foundation.environment.editorial=true</a:t>
            </a:r>
          </a:p>
          <a:p>
            <a:r>
              <a:rPr lang="nl-NL" sz="1600" dirty="0" smtClean="0">
                <a:latin typeface="Courier New" panose="02070309020205020404" pitchFamily="49" charset="0"/>
                <a:cs typeface="Courier New" panose="02070309020205020404" pitchFamily="49" charset="0"/>
              </a:rPr>
              <a:t>foundation.versioning.enabled=true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7201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F59741-7650-A046-95B5-8D31235C520E}" type="slidenum">
              <a:rPr lang="en-US" smtClean="0"/>
              <a:pPr/>
              <a:t>18</a:t>
            </a:fld>
            <a:endParaRPr lang="en-US" dirty="0"/>
          </a:p>
        </p:txBody>
      </p:sp>
      <p:sp>
        <p:nvSpPr>
          <p:cNvPr id="2" name="Text Placeholder 1"/>
          <p:cNvSpPr>
            <a:spLocks noGrp="1"/>
          </p:cNvSpPr>
          <p:nvPr>
            <p:ph type="body" sz="quarter" idx="13"/>
          </p:nvPr>
        </p:nvSpPr>
        <p:spPr/>
        <p:txBody>
          <a:bodyPr/>
          <a:lstStyle/>
          <a:p>
            <a:r>
              <a:rPr lang="en-US" dirty="0" smtClean="0"/>
              <a:t>Demo</a:t>
            </a:r>
            <a:endParaRPr lang="en-US" dirty="0"/>
          </a:p>
        </p:txBody>
      </p:sp>
      <p:sp>
        <p:nvSpPr>
          <p:cNvPr id="3" name="Content Placeholder 2"/>
          <p:cNvSpPr>
            <a:spLocks noGrp="1"/>
          </p:cNvSpPr>
          <p:nvPr>
            <p:ph sz="quarter" idx="16"/>
          </p:nvPr>
        </p:nvSpPr>
        <p:spPr/>
        <p:txBody>
          <a:bodyPr/>
          <a:lstStyle/>
          <a:p>
            <a:pPr marL="342900" indent="-342900">
              <a:buClr>
                <a:schemeClr val="tx1">
                  <a:lumMod val="50000"/>
                  <a:lumOff val="50000"/>
                </a:schemeClr>
              </a:buClr>
              <a:buFont typeface="Wingdings" panose="05000000000000000000" pitchFamily="2" charset="2"/>
              <a:buChar char="§"/>
            </a:pPr>
            <a:r>
              <a:rPr lang="en-US" dirty="0"/>
              <a:t>Login to </a:t>
            </a:r>
            <a:r>
              <a:rPr lang="en-US" dirty="0" smtClean="0"/>
              <a:t>CXP </a:t>
            </a:r>
            <a:r>
              <a:rPr lang="en-US" dirty="0"/>
              <a:t>M</a:t>
            </a:r>
            <a:r>
              <a:rPr lang="en-US" dirty="0" smtClean="0"/>
              <a:t>anager</a:t>
            </a:r>
            <a:r>
              <a:rPr lang="en-US" dirty="0"/>
              <a:t>.</a:t>
            </a:r>
          </a:p>
          <a:p>
            <a:pPr marL="342900" indent="-342900">
              <a:buClr>
                <a:schemeClr val="tx1">
                  <a:lumMod val="50000"/>
                  <a:lumOff val="50000"/>
                </a:schemeClr>
              </a:buClr>
              <a:buFont typeface="Wingdings" panose="05000000000000000000" pitchFamily="2" charset="2"/>
              <a:buChar char="§"/>
            </a:pPr>
            <a:r>
              <a:rPr lang="en-US" dirty="0"/>
              <a:t>Create a new page and add a rich text widget.</a:t>
            </a:r>
          </a:p>
          <a:p>
            <a:pPr marL="342900" indent="-342900">
              <a:buClr>
                <a:schemeClr val="tx1">
                  <a:lumMod val="50000"/>
                  <a:lumOff val="50000"/>
                </a:schemeClr>
              </a:buClr>
              <a:buFont typeface="Wingdings" panose="05000000000000000000" pitchFamily="2" charset="2"/>
              <a:buChar char="§"/>
            </a:pPr>
            <a:r>
              <a:rPr lang="en-US" dirty="0"/>
              <a:t>Add text to the ice widget and publish the page.</a:t>
            </a:r>
          </a:p>
          <a:p>
            <a:pPr marL="342900" indent="-342900">
              <a:buClr>
                <a:schemeClr val="tx1">
                  <a:lumMod val="50000"/>
                  <a:lumOff val="50000"/>
                </a:schemeClr>
              </a:buClr>
              <a:buFont typeface="Wingdings" panose="05000000000000000000" pitchFamily="2" charset="2"/>
              <a:buChar char="§"/>
            </a:pPr>
            <a:r>
              <a:rPr lang="en-US" dirty="0"/>
              <a:t>Change the text in the ice widget and publish the page.</a:t>
            </a:r>
          </a:p>
          <a:p>
            <a:pPr marL="342900" indent="-342900">
              <a:buClr>
                <a:schemeClr val="tx1">
                  <a:lumMod val="50000"/>
                  <a:lumOff val="50000"/>
                </a:schemeClr>
              </a:buClr>
              <a:buFont typeface="Wingdings" panose="05000000000000000000" pitchFamily="2" charset="2"/>
              <a:buChar char="§"/>
            </a:pPr>
            <a:r>
              <a:rPr lang="en-US" dirty="0"/>
              <a:t>Revert back to the first version of the page.</a:t>
            </a:r>
          </a:p>
          <a:p>
            <a:pPr marL="342900" indent="-342900">
              <a:buClr>
                <a:schemeClr val="tx1">
                  <a:lumMod val="50000"/>
                  <a:lumOff val="50000"/>
                </a:schemeClr>
              </a:buClr>
              <a:buFont typeface="Wingdings" panose="05000000000000000000" pitchFamily="2" charset="2"/>
              <a:buChar char="§"/>
            </a:pPr>
            <a:r>
              <a:rPr lang="en-US" dirty="0"/>
              <a:t>Publish the page.</a:t>
            </a:r>
          </a:p>
          <a:p>
            <a:pPr marL="342900" indent="-342900">
              <a:buClr>
                <a:schemeClr val="tx1">
                  <a:lumMod val="50000"/>
                  <a:lumOff val="50000"/>
                </a:schemeClr>
              </a:buClr>
              <a:buFont typeface="Wingdings" panose="05000000000000000000" pitchFamily="2" charset="2"/>
              <a:buChar char="§"/>
            </a:pPr>
            <a:r>
              <a:rPr lang="en-US" dirty="0"/>
              <a:t>Go to the Assets </a:t>
            </a:r>
            <a:r>
              <a:rPr lang="en-US" dirty="0" err="1"/>
              <a:t>dashlet</a:t>
            </a:r>
            <a:r>
              <a:rPr lang="en-US" dirty="0"/>
              <a:t> to see that the content of the rich text widget has been versioned as well.</a:t>
            </a:r>
          </a:p>
          <a:p>
            <a:endParaRPr lang="en-US" dirty="0"/>
          </a:p>
        </p:txBody>
      </p:sp>
    </p:spTree>
    <p:extLst>
      <p:ext uri="{BB962C8B-B14F-4D97-AF65-F5344CB8AC3E}">
        <p14:creationId xmlns:p14="http://schemas.microsoft.com/office/powerpoint/2010/main" val="1407608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59741-7650-A046-95B5-8D31235C520E}" type="slidenum">
              <a:rPr lang="en-US" smtClean="0"/>
              <a:pPr/>
              <a:t>19</a:t>
            </a:fld>
            <a:endParaRPr lang="en-US" dirty="0"/>
          </a:p>
        </p:txBody>
      </p:sp>
      <p:sp>
        <p:nvSpPr>
          <p:cNvPr id="5" name="Text Placeholder 4"/>
          <p:cNvSpPr>
            <a:spLocks noGrp="1"/>
          </p:cNvSpPr>
          <p:nvPr>
            <p:ph type="body" sz="quarter" idx="11"/>
          </p:nvPr>
        </p:nvSpPr>
        <p:spPr/>
        <p:txBody>
          <a:bodyPr/>
          <a:lstStyle/>
          <a:p>
            <a:r>
              <a:rPr lang="en-US" dirty="0" smtClean="0"/>
              <a:t>Orchestrator Configuration</a:t>
            </a:r>
            <a:endParaRPr lang="en-US" dirty="0"/>
          </a:p>
        </p:txBody>
      </p:sp>
      <p:sp>
        <p:nvSpPr>
          <p:cNvPr id="6" name="Text Placeholder 5"/>
          <p:cNvSpPr>
            <a:spLocks noGrp="1"/>
          </p:cNvSpPr>
          <p:nvPr>
            <p:ph type="body" sz="quarter" idx="12"/>
          </p:nvPr>
        </p:nvSpPr>
        <p:spPr/>
        <p:txBody>
          <a:bodyPr/>
          <a:lstStyle/>
          <a:p>
            <a:r>
              <a:rPr lang="en-US" dirty="0"/>
              <a:t>Publishing</a:t>
            </a:r>
          </a:p>
          <a:p>
            <a:endParaRPr lang="en-US" dirty="0"/>
          </a:p>
        </p:txBody>
      </p:sp>
    </p:spTree>
    <p:extLst>
      <p:ext uri="{BB962C8B-B14F-4D97-AF65-F5344CB8AC3E}">
        <p14:creationId xmlns:p14="http://schemas.microsoft.com/office/powerpoint/2010/main" val="2581165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Training Overview</a:t>
            </a:r>
            <a:endParaRPr lang="en-US"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2</a:t>
            </a:fld>
            <a:endParaRPr lang="en-US" dirty="0"/>
          </a:p>
        </p:txBody>
      </p:sp>
      <p:sp>
        <p:nvSpPr>
          <p:cNvPr id="22" name="Rectangle 21"/>
          <p:cNvSpPr/>
          <p:nvPr/>
        </p:nvSpPr>
        <p:spPr bwMode="auto">
          <a:xfrm>
            <a:off x="395537" y="1196752"/>
            <a:ext cx="8453840" cy="5014892"/>
          </a:xfrm>
          <a:custGeom>
            <a:avLst/>
            <a:gdLst>
              <a:gd name="connsiteX0" fmla="*/ 0 w 8197858"/>
              <a:gd name="connsiteY0" fmla="*/ 0 h 5256584"/>
              <a:gd name="connsiteX1" fmla="*/ 8197858 w 8197858"/>
              <a:gd name="connsiteY1" fmla="*/ 0 h 5256584"/>
              <a:gd name="connsiteX2" fmla="*/ 8197858 w 8197858"/>
              <a:gd name="connsiteY2" fmla="*/ 5256584 h 5256584"/>
              <a:gd name="connsiteX3" fmla="*/ 0 w 8197858"/>
              <a:gd name="connsiteY3" fmla="*/ 5256584 h 5256584"/>
              <a:gd name="connsiteX4" fmla="*/ 0 w 8197858"/>
              <a:gd name="connsiteY4" fmla="*/ 0 h 5256584"/>
              <a:gd name="connsiteX0" fmla="*/ 0 w 8309825"/>
              <a:gd name="connsiteY0" fmla="*/ 130629 h 5387213"/>
              <a:gd name="connsiteX1" fmla="*/ 8309825 w 8309825"/>
              <a:gd name="connsiteY1" fmla="*/ 0 h 5387213"/>
              <a:gd name="connsiteX2" fmla="*/ 8197858 w 8309825"/>
              <a:gd name="connsiteY2" fmla="*/ 5387213 h 5387213"/>
              <a:gd name="connsiteX3" fmla="*/ 0 w 8309825"/>
              <a:gd name="connsiteY3" fmla="*/ 5387213 h 5387213"/>
              <a:gd name="connsiteX4" fmla="*/ 0 w 8309825"/>
              <a:gd name="connsiteY4" fmla="*/ 130629 h 5387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9825" h="5387213">
                <a:moveTo>
                  <a:pt x="0" y="130629"/>
                </a:moveTo>
                <a:lnTo>
                  <a:pt x="8309825" y="0"/>
                </a:lnTo>
                <a:lnTo>
                  <a:pt x="8197858" y="5387213"/>
                </a:lnTo>
                <a:lnTo>
                  <a:pt x="0" y="5387213"/>
                </a:lnTo>
                <a:lnTo>
                  <a:pt x="0" y="130629"/>
                </a:lnTo>
                <a:close/>
              </a:path>
            </a:pathLst>
          </a:custGeom>
          <a:solidFill>
            <a:schemeClr val="tx1">
              <a:lumMod val="90000"/>
              <a:lumOff val="1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900" b="1" dirty="0">
              <a:solidFill>
                <a:schemeClr val="bg1"/>
              </a:solidFill>
              <a:latin typeface="Roboto Light"/>
            </a:endParaRPr>
          </a:p>
        </p:txBody>
      </p:sp>
      <p:sp>
        <p:nvSpPr>
          <p:cNvPr id="24" name="Rectangle 23"/>
          <p:cNvSpPr/>
          <p:nvPr/>
        </p:nvSpPr>
        <p:spPr bwMode="auto">
          <a:xfrm>
            <a:off x="632202" y="4725144"/>
            <a:ext cx="7840286" cy="1220037"/>
          </a:xfrm>
          <a:custGeom>
            <a:avLst/>
            <a:gdLst>
              <a:gd name="connsiteX0" fmla="*/ 0 w 7709657"/>
              <a:gd name="connsiteY0" fmla="*/ 0 h 1191492"/>
              <a:gd name="connsiteX1" fmla="*/ 7709657 w 7709657"/>
              <a:gd name="connsiteY1" fmla="*/ 0 h 1191492"/>
              <a:gd name="connsiteX2" fmla="*/ 7709657 w 7709657"/>
              <a:gd name="connsiteY2" fmla="*/ 1191492 h 1191492"/>
              <a:gd name="connsiteX3" fmla="*/ 0 w 7709657"/>
              <a:gd name="connsiteY3" fmla="*/ 1191492 h 1191492"/>
              <a:gd name="connsiteX4" fmla="*/ 0 w 7709657"/>
              <a:gd name="connsiteY4" fmla="*/ 0 h 1191492"/>
              <a:gd name="connsiteX0" fmla="*/ 0 w 7840286"/>
              <a:gd name="connsiteY0" fmla="*/ 0 h 1275467"/>
              <a:gd name="connsiteX1" fmla="*/ 7709657 w 7840286"/>
              <a:gd name="connsiteY1" fmla="*/ 0 h 1275467"/>
              <a:gd name="connsiteX2" fmla="*/ 7840286 w 7840286"/>
              <a:gd name="connsiteY2" fmla="*/ 1275467 h 1275467"/>
              <a:gd name="connsiteX3" fmla="*/ 0 w 7840286"/>
              <a:gd name="connsiteY3" fmla="*/ 1191492 h 1275467"/>
              <a:gd name="connsiteX4" fmla="*/ 0 w 7840286"/>
              <a:gd name="connsiteY4" fmla="*/ 0 h 1275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286" h="1275467">
                <a:moveTo>
                  <a:pt x="0" y="0"/>
                </a:moveTo>
                <a:lnTo>
                  <a:pt x="7709657" y="0"/>
                </a:lnTo>
                <a:lnTo>
                  <a:pt x="7840286" y="1275467"/>
                </a:lnTo>
                <a:lnTo>
                  <a:pt x="0" y="1191492"/>
                </a:lnTo>
                <a:lnTo>
                  <a:pt x="0" y="0"/>
                </a:lnTo>
                <a:close/>
              </a:path>
            </a:pathLst>
          </a:custGeom>
          <a:solidFill>
            <a:schemeClr val="tx1">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500" dirty="0"/>
          </a:p>
          <a:p>
            <a:pPr algn="ctr"/>
            <a:r>
              <a:rPr lang="nl-NL" sz="1000" dirty="0" smtClean="0">
                <a:solidFill>
                  <a:schemeClr val="bg1"/>
                </a:solidFill>
                <a:latin typeface="Roboto Regular" panose="02000000000000000000" pitchFamily="2" charset="0"/>
                <a:ea typeface="Roboto Regular" panose="02000000000000000000" pitchFamily="2" charset="0"/>
              </a:rPr>
              <a:t>Foundation</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3" name="Rectangle 20"/>
          <p:cNvSpPr/>
          <p:nvPr/>
        </p:nvSpPr>
        <p:spPr bwMode="auto">
          <a:xfrm>
            <a:off x="4680972" y="2286728"/>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1000" dirty="0" smtClean="0">
              <a:solidFill>
                <a:schemeClr val="bg1"/>
              </a:solidFill>
              <a:latin typeface="Roboto Regular" panose="02000000000000000000" pitchFamily="2" charset="0"/>
              <a:ea typeface="Roboto Regular" panose="02000000000000000000" pitchFamily="2" charset="0"/>
            </a:endParaRPr>
          </a:p>
          <a:p>
            <a:pPr algn="ctr"/>
            <a:r>
              <a:rPr lang="nl-NL" sz="1000" dirty="0" smtClean="0">
                <a:solidFill>
                  <a:schemeClr val="bg1"/>
                </a:solidFill>
                <a:latin typeface="Roboto Regular" panose="02000000000000000000" pitchFamily="2" charset="0"/>
                <a:ea typeface="Roboto Regular" panose="02000000000000000000" pitchFamily="2" charset="0"/>
              </a:rPr>
              <a:t>Front-end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21" name="Rectangle 20"/>
          <p:cNvSpPr/>
          <p:nvPr/>
        </p:nvSpPr>
        <p:spPr bwMode="auto">
          <a:xfrm>
            <a:off x="607720" y="2286728"/>
            <a:ext cx="3924916" cy="2150383"/>
          </a:xfrm>
          <a:custGeom>
            <a:avLst/>
            <a:gdLst>
              <a:gd name="connsiteX0" fmla="*/ 0 w 4032448"/>
              <a:gd name="connsiteY0" fmla="*/ 0 h 1944216"/>
              <a:gd name="connsiteX1" fmla="*/ 4032448 w 4032448"/>
              <a:gd name="connsiteY1" fmla="*/ 0 h 1944216"/>
              <a:gd name="connsiteX2" fmla="*/ 4032448 w 4032448"/>
              <a:gd name="connsiteY2" fmla="*/ 1944216 h 1944216"/>
              <a:gd name="connsiteX3" fmla="*/ 0 w 4032448"/>
              <a:gd name="connsiteY3" fmla="*/ 1944216 h 1944216"/>
              <a:gd name="connsiteX4" fmla="*/ 0 w 4032448"/>
              <a:gd name="connsiteY4" fmla="*/ 0 h 1944216"/>
              <a:gd name="connsiteX0" fmla="*/ 0 w 4032448"/>
              <a:gd name="connsiteY0" fmla="*/ 0 h 1944216"/>
              <a:gd name="connsiteX1" fmla="*/ 3845835 w 4032448"/>
              <a:gd name="connsiteY1" fmla="*/ 83975 h 1944216"/>
              <a:gd name="connsiteX2" fmla="*/ 4032448 w 4032448"/>
              <a:gd name="connsiteY2" fmla="*/ 1944216 h 1944216"/>
              <a:gd name="connsiteX3" fmla="*/ 0 w 4032448"/>
              <a:gd name="connsiteY3" fmla="*/ 1944216 h 1944216"/>
              <a:gd name="connsiteX4" fmla="*/ 0 w 4032448"/>
              <a:gd name="connsiteY4" fmla="*/ 0 h 194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448" h="1944216">
                <a:moveTo>
                  <a:pt x="0" y="0"/>
                </a:moveTo>
                <a:lnTo>
                  <a:pt x="3845835" y="83975"/>
                </a:lnTo>
                <a:lnTo>
                  <a:pt x="4032448" y="1944216"/>
                </a:lnTo>
                <a:lnTo>
                  <a:pt x="0" y="1944216"/>
                </a:lnTo>
                <a:lnTo>
                  <a:pt x="0" y="0"/>
                </a:lnTo>
                <a:close/>
              </a:path>
            </a:pathLst>
          </a:custGeom>
          <a:solidFill>
            <a:schemeClr val="tx2">
              <a:lumMod val="75000"/>
              <a:lumOff val="25000"/>
            </a:schemeClr>
          </a:solidFill>
          <a:ln w="31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nl-NL" sz="1000" dirty="0" smtClean="0">
              <a:latin typeface="Roboto Regular" panose="02000000000000000000" pitchFamily="2" charset="0"/>
              <a:ea typeface="Roboto Regular" panose="02000000000000000000" pitchFamily="2" charset="0"/>
            </a:endParaRPr>
          </a:p>
          <a:p>
            <a:pPr algn="ctr"/>
            <a:r>
              <a:rPr lang="nl-NL" sz="1000" dirty="0" smtClean="0">
                <a:solidFill>
                  <a:schemeClr val="bg1"/>
                </a:solidFill>
                <a:latin typeface="Roboto Regular" panose="02000000000000000000" pitchFamily="2" charset="0"/>
                <a:ea typeface="Roboto Regular" panose="02000000000000000000" pitchFamily="2" charset="0"/>
              </a:rPr>
              <a:t>Back-end</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5" name="Rectangle 4"/>
          <p:cNvSpPr/>
          <p:nvPr/>
        </p:nvSpPr>
        <p:spPr bwMode="auto">
          <a:xfrm>
            <a:off x="817983"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Services</a:t>
            </a:r>
          </a:p>
          <a:p>
            <a:pPr algn="ctr"/>
            <a:r>
              <a:rPr lang="nl-NL" sz="1000" dirty="0" smtClean="0">
                <a:latin typeface="Roboto Regular" panose="02000000000000000000" pitchFamily="2" charset="0"/>
                <a:ea typeface="Roboto Regular" panose="02000000000000000000" pitchFamily="2" charset="0"/>
              </a:rPr>
              <a:t>Integration</a:t>
            </a:r>
            <a:endParaRPr lang="en-US" sz="1000" dirty="0">
              <a:latin typeface="Roboto Regular" panose="02000000000000000000" pitchFamily="2" charset="0"/>
              <a:ea typeface="Roboto Regular" panose="02000000000000000000" pitchFamily="2" charset="0"/>
            </a:endParaRPr>
          </a:p>
        </p:txBody>
      </p:sp>
      <p:sp>
        <p:nvSpPr>
          <p:cNvPr id="6" name="Rectangle 4"/>
          <p:cNvSpPr/>
          <p:nvPr/>
        </p:nvSpPr>
        <p:spPr bwMode="auto">
          <a:xfrm>
            <a:off x="2017636"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Content</a:t>
            </a:r>
          </a:p>
          <a:p>
            <a:pPr algn="ctr"/>
            <a:r>
              <a:rPr lang="nl-NL" sz="1000" dirty="0" smtClean="0">
                <a:latin typeface="Roboto Regular" panose="02000000000000000000" pitchFamily="2" charset="0"/>
                <a:ea typeface="Roboto Regular" panose="02000000000000000000" pitchFamily="2" charset="0"/>
              </a:rPr>
              <a:t>Services</a:t>
            </a:r>
            <a:endParaRPr lang="en-US" sz="1000" dirty="0">
              <a:latin typeface="Roboto Regular" panose="02000000000000000000" pitchFamily="2" charset="0"/>
              <a:ea typeface="Roboto Regular" panose="02000000000000000000" pitchFamily="2" charset="0"/>
            </a:endParaRPr>
          </a:p>
        </p:txBody>
      </p:sp>
      <p:sp>
        <p:nvSpPr>
          <p:cNvPr id="7" name="Rectangle 4"/>
          <p:cNvSpPr/>
          <p:nvPr/>
        </p:nvSpPr>
        <p:spPr bwMode="auto">
          <a:xfrm>
            <a:off x="3217289" y="278092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Advanced</a:t>
            </a:r>
          </a:p>
          <a:p>
            <a:pPr algn="ctr"/>
            <a:r>
              <a:rPr lang="nl-NL" sz="1000" dirty="0" smtClean="0">
                <a:latin typeface="Roboto Regular" panose="02000000000000000000" pitchFamily="2" charset="0"/>
                <a:ea typeface="Roboto Regular" panose="02000000000000000000" pitchFamily="2" charset="0"/>
              </a:rPr>
              <a:t>Security</a:t>
            </a:r>
            <a:endParaRPr lang="en-US" sz="1000" dirty="0">
              <a:latin typeface="Roboto Regular" panose="02000000000000000000" pitchFamily="2" charset="0"/>
              <a:ea typeface="Roboto Regular" panose="02000000000000000000" pitchFamily="2" charset="0"/>
            </a:endParaRPr>
          </a:p>
        </p:txBody>
      </p:sp>
      <p:sp>
        <p:nvSpPr>
          <p:cNvPr id="8" name="Rectangle 4"/>
          <p:cNvSpPr/>
          <p:nvPr/>
        </p:nvSpPr>
        <p:spPr bwMode="auto">
          <a:xfrm>
            <a:off x="1378685"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Targeting</a:t>
            </a:r>
            <a:endParaRPr lang="en-US" sz="1000" dirty="0">
              <a:latin typeface="Roboto Regular" panose="02000000000000000000" pitchFamily="2" charset="0"/>
              <a:ea typeface="Roboto Regular" panose="02000000000000000000" pitchFamily="2" charset="0"/>
            </a:endParaRPr>
          </a:p>
        </p:txBody>
      </p:sp>
      <p:sp>
        <p:nvSpPr>
          <p:cNvPr id="9" name="Rectangle 4"/>
          <p:cNvSpPr/>
          <p:nvPr/>
        </p:nvSpPr>
        <p:spPr bwMode="auto">
          <a:xfrm>
            <a:off x="2691630"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rgbClr val="C00000"/>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solidFill>
                  <a:schemeClr val="bg1"/>
                </a:solidFill>
                <a:latin typeface="Roboto Regular" panose="02000000000000000000" pitchFamily="2" charset="0"/>
                <a:ea typeface="Roboto Regular" panose="02000000000000000000" pitchFamily="2" charset="0"/>
              </a:rPr>
              <a:t>Publishing</a:t>
            </a:r>
            <a:endParaRPr lang="en-US" sz="1000" dirty="0">
              <a:solidFill>
                <a:schemeClr val="bg1"/>
              </a:solidFill>
              <a:latin typeface="Roboto Regular" panose="02000000000000000000" pitchFamily="2" charset="0"/>
              <a:ea typeface="Roboto Regular" panose="02000000000000000000" pitchFamily="2" charset="0"/>
            </a:endParaRPr>
          </a:p>
        </p:txBody>
      </p:sp>
      <p:sp>
        <p:nvSpPr>
          <p:cNvPr id="10" name="Rectangle 4"/>
          <p:cNvSpPr/>
          <p:nvPr/>
        </p:nvSpPr>
        <p:spPr bwMode="auto">
          <a:xfrm>
            <a:off x="1020086"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Essentials</a:t>
            </a:r>
            <a:endParaRPr lang="en-US" sz="1000" dirty="0">
              <a:latin typeface="Roboto Regular" panose="02000000000000000000" pitchFamily="2" charset="0"/>
              <a:ea typeface="Roboto Regular" panose="02000000000000000000" pitchFamily="2" charset="0"/>
            </a:endParaRPr>
          </a:p>
        </p:txBody>
      </p:sp>
      <p:sp>
        <p:nvSpPr>
          <p:cNvPr id="11" name="Rectangle 4"/>
          <p:cNvSpPr/>
          <p:nvPr/>
        </p:nvSpPr>
        <p:spPr bwMode="auto">
          <a:xfrm>
            <a:off x="2900135"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Technologies</a:t>
            </a:r>
            <a:endParaRPr lang="en-US" sz="1000" dirty="0">
              <a:latin typeface="Roboto Regular" panose="02000000000000000000" pitchFamily="2" charset="0"/>
              <a:ea typeface="Roboto Regular" panose="02000000000000000000" pitchFamily="2" charset="0"/>
            </a:endParaRPr>
          </a:p>
        </p:txBody>
      </p:sp>
      <p:sp>
        <p:nvSpPr>
          <p:cNvPr id="12" name="Rectangle 4"/>
          <p:cNvSpPr/>
          <p:nvPr/>
        </p:nvSpPr>
        <p:spPr bwMode="auto">
          <a:xfrm>
            <a:off x="4780184"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Tools</a:t>
            </a:r>
            <a:endParaRPr lang="en-US" sz="1000" dirty="0">
              <a:latin typeface="Roboto Regular" panose="02000000000000000000" pitchFamily="2" charset="0"/>
              <a:ea typeface="Roboto Regular" panose="02000000000000000000" pitchFamily="2" charset="0"/>
            </a:endParaRPr>
          </a:p>
        </p:txBody>
      </p:sp>
      <p:sp>
        <p:nvSpPr>
          <p:cNvPr id="13" name="Rectangle 4"/>
          <p:cNvSpPr/>
          <p:nvPr/>
        </p:nvSpPr>
        <p:spPr bwMode="auto">
          <a:xfrm>
            <a:off x="6660232" y="5125901"/>
            <a:ext cx="1409916"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APIs</a:t>
            </a:r>
            <a:endParaRPr lang="en-US" sz="1000" dirty="0">
              <a:latin typeface="Roboto Regular" panose="02000000000000000000" pitchFamily="2" charset="0"/>
              <a:ea typeface="Roboto Regular" panose="02000000000000000000" pitchFamily="2" charset="0"/>
            </a:endParaRPr>
          </a:p>
        </p:txBody>
      </p:sp>
      <p:sp>
        <p:nvSpPr>
          <p:cNvPr id="15" name="Rectangle 4"/>
          <p:cNvSpPr/>
          <p:nvPr/>
        </p:nvSpPr>
        <p:spPr bwMode="auto">
          <a:xfrm>
            <a:off x="4891235" y="2796290"/>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Overview</a:t>
            </a:r>
            <a:endParaRPr lang="en-US" sz="1000" dirty="0">
              <a:latin typeface="Roboto Regular" panose="02000000000000000000" pitchFamily="2" charset="0"/>
              <a:ea typeface="Roboto Regular" panose="02000000000000000000" pitchFamily="2" charset="0"/>
            </a:endParaRPr>
          </a:p>
        </p:txBody>
      </p:sp>
      <p:sp>
        <p:nvSpPr>
          <p:cNvPr id="16" name="Rectangle 4"/>
          <p:cNvSpPr/>
          <p:nvPr/>
        </p:nvSpPr>
        <p:spPr bwMode="auto">
          <a:xfrm>
            <a:off x="6090888" y="2796290"/>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Widget</a:t>
            </a:r>
            <a:br>
              <a:rPr lang="nl-NL" sz="1000" dirty="0" smtClean="0">
                <a:latin typeface="Roboto Regular" panose="02000000000000000000" pitchFamily="2" charset="0"/>
                <a:ea typeface="Roboto Regular" panose="02000000000000000000" pitchFamily="2" charset="0"/>
              </a:rPr>
            </a:br>
            <a:r>
              <a:rPr lang="nl-NL" sz="1000" dirty="0" smtClean="0">
                <a:latin typeface="Roboto Regular" panose="02000000000000000000" pitchFamily="2" charset="0"/>
                <a:ea typeface="Roboto Regular" panose="02000000000000000000" pitchFamily="2" charset="0"/>
              </a:rPr>
              <a:t>Development</a:t>
            </a:r>
            <a:endParaRPr lang="en-US" sz="1000" dirty="0">
              <a:latin typeface="Roboto Regular" panose="02000000000000000000" pitchFamily="2" charset="0"/>
              <a:ea typeface="Roboto Regular" panose="02000000000000000000" pitchFamily="2" charset="0"/>
            </a:endParaRPr>
          </a:p>
        </p:txBody>
      </p:sp>
      <p:sp>
        <p:nvSpPr>
          <p:cNvPr id="17" name="Rectangle 4"/>
          <p:cNvSpPr/>
          <p:nvPr/>
        </p:nvSpPr>
        <p:spPr bwMode="auto">
          <a:xfrm>
            <a:off x="7290541" y="2796290"/>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Template</a:t>
            </a:r>
          </a:p>
          <a:p>
            <a:pPr algn="ctr"/>
            <a:r>
              <a:rPr lang="nl-NL" sz="1000" dirty="0" smtClean="0">
                <a:latin typeface="Roboto Regular" panose="02000000000000000000" pitchFamily="2" charset="0"/>
                <a:ea typeface="Roboto Regular" panose="02000000000000000000" pitchFamily="2" charset="0"/>
              </a:rPr>
              <a:t>Development</a:t>
            </a:r>
            <a:endParaRPr lang="en-US" sz="1000" dirty="0">
              <a:latin typeface="Roboto Regular" panose="02000000000000000000" pitchFamily="2" charset="0"/>
              <a:ea typeface="Roboto Regular" panose="02000000000000000000" pitchFamily="2" charset="0"/>
            </a:endParaRPr>
          </a:p>
        </p:txBody>
      </p:sp>
      <p:sp>
        <p:nvSpPr>
          <p:cNvPr id="18" name="Rectangle 4"/>
          <p:cNvSpPr/>
          <p:nvPr/>
        </p:nvSpPr>
        <p:spPr bwMode="auto">
          <a:xfrm>
            <a:off x="5451938"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Portal Client</a:t>
            </a:r>
            <a:endParaRPr lang="en-US" sz="1000" dirty="0">
              <a:latin typeface="Roboto Regular" panose="02000000000000000000" pitchFamily="2" charset="0"/>
              <a:ea typeface="Roboto Regular" panose="02000000000000000000" pitchFamily="2" charset="0"/>
            </a:endParaRPr>
          </a:p>
        </p:txBody>
      </p:sp>
      <p:sp>
        <p:nvSpPr>
          <p:cNvPr id="19" name="Rectangle 4"/>
          <p:cNvSpPr/>
          <p:nvPr/>
        </p:nvSpPr>
        <p:spPr bwMode="auto">
          <a:xfrm>
            <a:off x="6764883" y="3588378"/>
            <a:ext cx="1051317" cy="560702"/>
          </a:xfrm>
          <a:custGeom>
            <a:avLst/>
            <a:gdLst>
              <a:gd name="connsiteX0" fmla="*/ 0 w 1944216"/>
              <a:gd name="connsiteY0" fmla="*/ 0 h 936104"/>
              <a:gd name="connsiteX1" fmla="*/ 1944216 w 1944216"/>
              <a:gd name="connsiteY1" fmla="*/ 0 h 936104"/>
              <a:gd name="connsiteX2" fmla="*/ 1944216 w 1944216"/>
              <a:gd name="connsiteY2" fmla="*/ 936104 h 936104"/>
              <a:gd name="connsiteX3" fmla="*/ 0 w 1944216"/>
              <a:gd name="connsiteY3" fmla="*/ 936104 h 936104"/>
              <a:gd name="connsiteX4" fmla="*/ 0 w 1944216"/>
              <a:gd name="connsiteY4" fmla="*/ 0 h 936104"/>
              <a:gd name="connsiteX0" fmla="*/ 0 w 2046853"/>
              <a:gd name="connsiteY0" fmla="*/ 0 h 1057402"/>
              <a:gd name="connsiteX1" fmla="*/ 1944216 w 2046853"/>
              <a:gd name="connsiteY1" fmla="*/ 0 h 1057402"/>
              <a:gd name="connsiteX2" fmla="*/ 2046853 w 2046853"/>
              <a:gd name="connsiteY2" fmla="*/ 1057402 h 1057402"/>
              <a:gd name="connsiteX3" fmla="*/ 0 w 2046853"/>
              <a:gd name="connsiteY3" fmla="*/ 936104 h 1057402"/>
              <a:gd name="connsiteX4" fmla="*/ 0 w 2046853"/>
              <a:gd name="connsiteY4" fmla="*/ 0 h 105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853" h="1057402">
                <a:moveTo>
                  <a:pt x="0" y="0"/>
                </a:moveTo>
                <a:lnTo>
                  <a:pt x="1944216" y="0"/>
                </a:lnTo>
                <a:lnTo>
                  <a:pt x="2046853" y="1057402"/>
                </a:lnTo>
                <a:lnTo>
                  <a:pt x="0" y="936104"/>
                </a:lnTo>
                <a:lnTo>
                  <a:pt x="0" y="0"/>
                </a:lnTo>
                <a:close/>
              </a:path>
            </a:pathLst>
          </a:custGeom>
          <a:solidFill>
            <a:schemeClr val="tx2">
              <a:lumMod val="25000"/>
              <a:lumOff val="75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ICE</a:t>
            </a:r>
            <a:endParaRPr lang="en-US" sz="1000" dirty="0">
              <a:latin typeface="Roboto Regular" panose="02000000000000000000" pitchFamily="2" charset="0"/>
              <a:ea typeface="Roboto Regular" panose="02000000000000000000" pitchFamily="2" charset="0"/>
            </a:endParaRPr>
          </a:p>
        </p:txBody>
      </p:sp>
      <p:sp>
        <p:nvSpPr>
          <p:cNvPr id="26" name="Rectangle 25"/>
          <p:cNvSpPr/>
          <p:nvPr/>
        </p:nvSpPr>
        <p:spPr bwMode="auto">
          <a:xfrm>
            <a:off x="651268" y="1544824"/>
            <a:ext cx="7821219" cy="516024"/>
          </a:xfrm>
          <a:custGeom>
            <a:avLst/>
            <a:gdLst>
              <a:gd name="connsiteX0" fmla="*/ 0 w 7523875"/>
              <a:gd name="connsiteY0" fmla="*/ 0 h 432048"/>
              <a:gd name="connsiteX1" fmla="*/ 7523875 w 7523875"/>
              <a:gd name="connsiteY1" fmla="*/ 0 h 432048"/>
              <a:gd name="connsiteX2" fmla="*/ 7523875 w 7523875"/>
              <a:gd name="connsiteY2" fmla="*/ 432048 h 432048"/>
              <a:gd name="connsiteX3" fmla="*/ 0 w 7523875"/>
              <a:gd name="connsiteY3" fmla="*/ 432048 h 432048"/>
              <a:gd name="connsiteX4" fmla="*/ 0 w 7523875"/>
              <a:gd name="connsiteY4" fmla="*/ 0 h 432048"/>
              <a:gd name="connsiteX0" fmla="*/ 0 w 7607850"/>
              <a:gd name="connsiteY0" fmla="*/ 83976 h 516024"/>
              <a:gd name="connsiteX1" fmla="*/ 7607850 w 7607850"/>
              <a:gd name="connsiteY1" fmla="*/ 0 h 516024"/>
              <a:gd name="connsiteX2" fmla="*/ 7523875 w 7607850"/>
              <a:gd name="connsiteY2" fmla="*/ 516024 h 516024"/>
              <a:gd name="connsiteX3" fmla="*/ 0 w 7607850"/>
              <a:gd name="connsiteY3" fmla="*/ 516024 h 516024"/>
              <a:gd name="connsiteX4" fmla="*/ 0 w 7607850"/>
              <a:gd name="connsiteY4" fmla="*/ 83976 h 51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850" h="516024">
                <a:moveTo>
                  <a:pt x="0" y="83976"/>
                </a:moveTo>
                <a:lnTo>
                  <a:pt x="7607850" y="0"/>
                </a:lnTo>
                <a:lnTo>
                  <a:pt x="7523875" y="516024"/>
                </a:lnTo>
                <a:lnTo>
                  <a:pt x="0" y="516024"/>
                </a:lnTo>
                <a:lnTo>
                  <a:pt x="0" y="83976"/>
                </a:lnTo>
                <a:close/>
              </a:path>
            </a:pathLst>
          </a:custGeom>
          <a:solidFill>
            <a:schemeClr val="tx1">
              <a:lumMod val="50000"/>
              <a:lumOff val="50000"/>
            </a:schemeClr>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nl-NL" sz="1000" dirty="0" smtClean="0">
                <a:latin typeface="Roboto Regular" panose="02000000000000000000" pitchFamily="2" charset="0"/>
                <a:ea typeface="Roboto Regular" panose="02000000000000000000" pitchFamily="2" charset="0"/>
              </a:rPr>
              <a:t>Group Workshop</a:t>
            </a:r>
            <a:endParaRPr lang="en-US" sz="1000" dirty="0">
              <a:latin typeface="Roboto Regular" panose="02000000000000000000" pitchFamily="2" charset="0"/>
              <a:ea typeface="Roboto Regular" panose="02000000000000000000" pitchFamily="2" charset="0"/>
            </a:endParaRPr>
          </a:p>
        </p:txBody>
      </p:sp>
    </p:spTree>
    <p:extLst>
      <p:ext uri="{BB962C8B-B14F-4D97-AF65-F5344CB8AC3E}">
        <p14:creationId xmlns:p14="http://schemas.microsoft.com/office/powerpoint/2010/main" val="2161236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Orchestrator Configuration</a:t>
            </a:r>
            <a:endParaRPr lang="en-US" dirty="0"/>
          </a:p>
        </p:txBody>
      </p:sp>
      <p:sp>
        <p:nvSpPr>
          <p:cNvPr id="6" name="Content Placeholder 5"/>
          <p:cNvSpPr>
            <a:spLocks noGrp="1"/>
          </p:cNvSpPr>
          <p:nvPr>
            <p:ph sz="quarter" idx="14"/>
          </p:nvPr>
        </p:nvSpPr>
        <p:spPr/>
        <p:txBody>
          <a:bodyPr/>
          <a:lstStyle/>
          <a:p>
            <a:r>
              <a:rPr lang="en-US" dirty="0"/>
              <a:t>One can install </a:t>
            </a:r>
            <a:r>
              <a:rPr lang="en-US" dirty="0" err="1"/>
              <a:t>Backbase</a:t>
            </a:r>
            <a:r>
              <a:rPr lang="en-US" dirty="0"/>
              <a:t> </a:t>
            </a:r>
            <a:r>
              <a:rPr lang="en-US" dirty="0" smtClean="0"/>
              <a:t>CXP </a:t>
            </a:r>
            <a:r>
              <a:rPr lang="en-US" dirty="0"/>
              <a:t>in an </a:t>
            </a:r>
            <a:r>
              <a:rPr lang="en-US" i="1" dirty="0"/>
              <a:t>editorial</a:t>
            </a:r>
            <a:r>
              <a:rPr lang="en-US" dirty="0"/>
              <a:t> or </a:t>
            </a:r>
            <a:r>
              <a:rPr lang="en-US" i="1" dirty="0"/>
              <a:t>staging/live</a:t>
            </a:r>
            <a:r>
              <a:rPr lang="en-US" dirty="0"/>
              <a:t> environments, each requiring different Publishing configurations. </a:t>
            </a:r>
          </a:p>
          <a:p>
            <a:endParaRPr lang="en-US" dirty="0"/>
          </a:p>
          <a:p>
            <a:r>
              <a:rPr lang="en-US" dirty="0"/>
              <a:t>The Publishing configuration resides in the following files:</a:t>
            </a:r>
          </a:p>
          <a:p>
            <a:pPr lvl="1"/>
            <a:r>
              <a:rPr lang="en-US" dirty="0" err="1"/>
              <a:t>backbase.properties</a:t>
            </a:r>
            <a:r>
              <a:rPr lang="en-US" dirty="0"/>
              <a:t> — contains configuration for the local environment and details about other </a:t>
            </a:r>
            <a:r>
              <a:rPr lang="en-US" dirty="0" err="1"/>
              <a:t>Backbase</a:t>
            </a:r>
            <a:r>
              <a:rPr lang="en-US" dirty="0"/>
              <a:t> </a:t>
            </a:r>
            <a:r>
              <a:rPr lang="en-US" dirty="0" smtClean="0"/>
              <a:t>CXP modules</a:t>
            </a:r>
            <a:r>
              <a:rPr lang="en-US" dirty="0"/>
              <a:t>. Editorial environments require additional properties.</a:t>
            </a:r>
          </a:p>
          <a:p>
            <a:pPr lvl="1"/>
            <a:r>
              <a:rPr lang="en-US" dirty="0"/>
              <a:t>Publishing chains configuration — the file defining publishing chains. Only required for editorial environments.</a:t>
            </a:r>
          </a:p>
          <a:p>
            <a:endParaRPr lang="en-US" dirty="0"/>
          </a:p>
        </p:txBody>
      </p:sp>
      <p:sp>
        <p:nvSpPr>
          <p:cNvPr id="2" name="Slide Number Placeholder 1"/>
          <p:cNvSpPr>
            <a:spLocks noGrp="1"/>
          </p:cNvSpPr>
          <p:nvPr>
            <p:ph type="sldNum" sz="quarter" idx="4"/>
          </p:nvPr>
        </p:nvSpPr>
        <p:spPr/>
        <p:txBody>
          <a:bodyPr/>
          <a:lstStyle/>
          <a:p>
            <a:fld id="{6FF59741-7650-A046-95B5-8D31235C520E}" type="slidenum">
              <a:rPr lang="en-US" smtClean="0"/>
              <a:pPr/>
              <a:t>20</a:t>
            </a:fld>
            <a:endParaRPr lang="en-US" dirty="0"/>
          </a:p>
        </p:txBody>
      </p:sp>
    </p:spTree>
    <p:extLst>
      <p:ext uri="{BB962C8B-B14F-4D97-AF65-F5344CB8AC3E}">
        <p14:creationId xmlns:p14="http://schemas.microsoft.com/office/powerpoint/2010/main" val="3121698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Properties Required in Each Environment</a:t>
            </a:r>
          </a:p>
        </p:txBody>
      </p:sp>
      <p:sp>
        <p:nvSpPr>
          <p:cNvPr id="4" name="Slide Number Placeholder 3"/>
          <p:cNvSpPr>
            <a:spLocks noGrp="1"/>
          </p:cNvSpPr>
          <p:nvPr>
            <p:ph type="sldNum" sz="quarter" idx="4"/>
          </p:nvPr>
        </p:nvSpPr>
        <p:spPr/>
        <p:txBody>
          <a:bodyPr/>
          <a:lstStyle/>
          <a:p>
            <a:fld id="{6FF59741-7650-A046-95B5-8D31235C520E}" type="slidenum">
              <a:rPr lang="en-US" smtClean="0"/>
              <a:pPr/>
              <a:t>21</a:t>
            </a:fld>
            <a:endParaRPr lang="en-US" dirty="0"/>
          </a:p>
        </p:txBody>
      </p:sp>
      <p:sp>
        <p:nvSpPr>
          <p:cNvPr id="5" name="Content Placeholder 6"/>
          <p:cNvSpPr txBox="1">
            <a:spLocks/>
          </p:cNvSpPr>
          <p:nvPr/>
        </p:nvSpPr>
        <p:spPr bwMode="auto">
          <a:xfrm>
            <a:off x="540000" y="1123200"/>
            <a:ext cx="8064896" cy="4968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0000" tIns="46800" rIns="90000" bIns="46800" numCol="1" anchor="t" anchorCtr="0" compatLnSpc="1">
            <a:prstTxWarp prst="textNoShape">
              <a:avLst/>
            </a:prstTxWarp>
          </a:bodyPr>
          <a:lstStyle>
            <a:lvl1pPr marL="381000" indent="-381000" algn="l" rtl="0" eaLnBrk="0" fontAlgn="base" hangingPunct="0">
              <a:lnSpc>
                <a:spcPct val="100000"/>
              </a:lnSpc>
              <a:spcBef>
                <a:spcPts val="600"/>
              </a:spcBef>
              <a:spcAft>
                <a:spcPct val="0"/>
              </a:spcAft>
              <a:buClr>
                <a:srgbClr val="D90B00"/>
              </a:buClr>
              <a:buSzPct val="150000"/>
              <a:buFont typeface="Arial" pitchFamily="34" charset="0"/>
              <a:buChar char="•"/>
              <a:defRPr sz="2800">
                <a:solidFill>
                  <a:srgbClr val="2A261F"/>
                </a:solidFill>
                <a:latin typeface="+mn-lt"/>
                <a:ea typeface="MS PGothic" pitchFamily="34" charset="-128"/>
                <a:cs typeface="+mn-cs"/>
                <a:sym typeface="Arial" pitchFamily="34" charset="0"/>
              </a:defRPr>
            </a:lvl1pPr>
            <a:lvl2pPr marL="711200" indent="-381000" algn="l" rtl="0" eaLnBrk="0" fontAlgn="base" hangingPunct="0">
              <a:lnSpc>
                <a:spcPct val="100000"/>
              </a:lnSpc>
              <a:spcBef>
                <a:spcPts val="600"/>
              </a:spcBef>
              <a:spcAft>
                <a:spcPct val="0"/>
              </a:spcAft>
              <a:buClr>
                <a:srgbClr val="D90B00"/>
              </a:buClr>
              <a:buSzPct val="150000"/>
              <a:buFont typeface="Arial" pitchFamily="34" charset="0"/>
              <a:buChar char="-"/>
              <a:defRPr sz="2800">
                <a:solidFill>
                  <a:srgbClr val="2A261F"/>
                </a:solidFill>
                <a:latin typeface="+mn-lt"/>
                <a:ea typeface="MS PGothic" pitchFamily="34" charset="-128"/>
                <a:sym typeface="Arial" pitchFamily="34" charset="0"/>
              </a:defRPr>
            </a:lvl2pPr>
            <a:lvl3pPr marL="1092200" indent="-381000" algn="l" rtl="0" eaLnBrk="0" fontAlgn="base" hangingPunct="0">
              <a:lnSpc>
                <a:spcPct val="100000"/>
              </a:lnSpc>
              <a:spcBef>
                <a:spcPts val="600"/>
              </a:spcBef>
              <a:spcAft>
                <a:spcPct val="0"/>
              </a:spcAft>
              <a:buClr>
                <a:srgbClr val="D90B00"/>
              </a:buClr>
              <a:buSzPct val="150000"/>
              <a:buFont typeface="Arial" pitchFamily="34" charset="0"/>
              <a:buChar char="•"/>
              <a:defRPr sz="2800">
                <a:solidFill>
                  <a:srgbClr val="2A261F"/>
                </a:solidFill>
                <a:latin typeface="+mn-lt"/>
                <a:ea typeface="MS PGothic" pitchFamily="34" charset="-128"/>
                <a:sym typeface="Arial" pitchFamily="34" charset="0"/>
              </a:defRPr>
            </a:lvl3pPr>
            <a:lvl4pPr marL="1471613" indent="-379413" algn="l" rtl="0" eaLnBrk="0" fontAlgn="base" hangingPunct="0">
              <a:lnSpc>
                <a:spcPct val="100000"/>
              </a:lnSpc>
              <a:spcBef>
                <a:spcPts val="600"/>
              </a:spcBef>
              <a:spcAft>
                <a:spcPct val="0"/>
              </a:spcAft>
              <a:buClr>
                <a:srgbClr val="D90B00"/>
              </a:buClr>
              <a:buSzPct val="150000"/>
              <a:buFont typeface="Arial" pitchFamily="34" charset="0"/>
              <a:buChar char="-"/>
              <a:defRPr sz="2800">
                <a:solidFill>
                  <a:srgbClr val="2A261F"/>
                </a:solidFill>
                <a:latin typeface="+mn-lt"/>
                <a:ea typeface="MS PGothic" pitchFamily="34" charset="-128"/>
                <a:sym typeface="Arial" pitchFamily="34" charset="0"/>
              </a:defRPr>
            </a:lvl4pPr>
            <a:lvl5pPr marL="1854200" indent="-382588" algn="l" rtl="0" eaLnBrk="0" fontAlgn="base" hangingPunct="0">
              <a:lnSpc>
                <a:spcPct val="100000"/>
              </a:lnSpc>
              <a:spcBef>
                <a:spcPts val="600"/>
              </a:spcBef>
              <a:spcAft>
                <a:spcPct val="0"/>
              </a:spcAft>
              <a:buClr>
                <a:srgbClr val="D90B00"/>
              </a:buClr>
              <a:buSzPct val="150000"/>
              <a:buFont typeface="Arial" pitchFamily="34" charset="0"/>
              <a:buChar char="•"/>
              <a:defRPr sz="2800">
                <a:solidFill>
                  <a:srgbClr val="2A261F"/>
                </a:solidFill>
                <a:latin typeface="+mn-lt"/>
                <a:ea typeface="MS PGothic" pitchFamily="34" charset="-128"/>
                <a:sym typeface="Arial" pitchFamily="34" charset="0"/>
              </a:defRPr>
            </a:lvl5pPr>
            <a:lvl6pPr marL="2311400" indent="-382588" algn="l" rtl="0" fontAlgn="base">
              <a:lnSpc>
                <a:spcPct val="80000"/>
              </a:lnSpc>
              <a:spcBef>
                <a:spcPts val="2400"/>
              </a:spcBef>
              <a:spcAft>
                <a:spcPct val="0"/>
              </a:spcAft>
              <a:buClr>
                <a:srgbClr val="D90B00"/>
              </a:buClr>
              <a:buSzPct val="150000"/>
              <a:buFont typeface="Arial" pitchFamily="34" charset="0"/>
              <a:buChar char="•"/>
              <a:defRPr sz="2600">
                <a:solidFill>
                  <a:srgbClr val="2A261F"/>
                </a:solidFill>
                <a:latin typeface="+mn-lt"/>
                <a:sym typeface="Arial" pitchFamily="34" charset="0"/>
              </a:defRPr>
            </a:lvl6pPr>
            <a:lvl7pPr marL="2768600" indent="-382588" algn="l" rtl="0" fontAlgn="base">
              <a:lnSpc>
                <a:spcPct val="80000"/>
              </a:lnSpc>
              <a:spcBef>
                <a:spcPts val="2400"/>
              </a:spcBef>
              <a:spcAft>
                <a:spcPct val="0"/>
              </a:spcAft>
              <a:buClr>
                <a:srgbClr val="D90B00"/>
              </a:buClr>
              <a:buSzPct val="150000"/>
              <a:buFont typeface="Arial" pitchFamily="34" charset="0"/>
              <a:buChar char="•"/>
              <a:defRPr sz="2600">
                <a:solidFill>
                  <a:srgbClr val="2A261F"/>
                </a:solidFill>
                <a:latin typeface="+mn-lt"/>
                <a:sym typeface="Arial" pitchFamily="34" charset="0"/>
              </a:defRPr>
            </a:lvl7pPr>
            <a:lvl8pPr marL="3225800" indent="-382588" algn="l" rtl="0" fontAlgn="base">
              <a:lnSpc>
                <a:spcPct val="80000"/>
              </a:lnSpc>
              <a:spcBef>
                <a:spcPts val="2400"/>
              </a:spcBef>
              <a:spcAft>
                <a:spcPct val="0"/>
              </a:spcAft>
              <a:buClr>
                <a:srgbClr val="D90B00"/>
              </a:buClr>
              <a:buSzPct val="150000"/>
              <a:buFont typeface="Arial" pitchFamily="34" charset="0"/>
              <a:buChar char="•"/>
              <a:defRPr sz="2600">
                <a:solidFill>
                  <a:srgbClr val="2A261F"/>
                </a:solidFill>
                <a:latin typeface="+mn-lt"/>
                <a:sym typeface="Arial" pitchFamily="34" charset="0"/>
              </a:defRPr>
            </a:lvl8pPr>
            <a:lvl9pPr marL="3683000" indent="-382588" algn="l" rtl="0" fontAlgn="base">
              <a:lnSpc>
                <a:spcPct val="80000"/>
              </a:lnSpc>
              <a:spcBef>
                <a:spcPts val="2400"/>
              </a:spcBef>
              <a:spcAft>
                <a:spcPct val="0"/>
              </a:spcAft>
              <a:buClr>
                <a:srgbClr val="D90B00"/>
              </a:buClr>
              <a:buSzPct val="150000"/>
              <a:buFont typeface="Arial" pitchFamily="34" charset="0"/>
              <a:buChar char="•"/>
              <a:defRPr sz="2600">
                <a:solidFill>
                  <a:srgbClr val="2A261F"/>
                </a:solidFill>
                <a:latin typeface="+mn-lt"/>
                <a:sym typeface="Arial" pitchFamily="34" charset="0"/>
              </a:defRPr>
            </a:lvl9pPr>
          </a:lstStyle>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smtClean="0">
                <a:ln>
                  <a:noFill/>
                </a:ln>
                <a:solidFill>
                  <a:srgbClr val="00B050"/>
                </a:solidFill>
                <a:effectLst/>
                <a:uLnTx/>
                <a:uFillTx/>
                <a:latin typeface="Courier New" panose="02070309020205020404" pitchFamily="49" charset="0"/>
                <a:cs typeface="Courier New" pitchFamily="49" charset="0"/>
                <a:sym typeface="Arial" pitchFamily="34" charset="0"/>
              </a:rPr>
              <a:t>#### General properties ####</a:t>
            </a: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orchestrator.name=</a:t>
            </a:r>
            <a:r>
              <a:rPr kumimoji="0" lang="en-US" sz="1200" b="1" i="0" u="none" strike="noStrike" kern="0" cap="none" spc="0" normalizeH="0" baseline="0" noProof="0" dirty="0" err="1" smtClean="0">
                <a:ln>
                  <a:noFill/>
                </a:ln>
                <a:solidFill>
                  <a:srgbClr val="FF0000"/>
                </a:solidFill>
                <a:effectLst/>
                <a:uLnTx/>
                <a:uFillTx/>
                <a:latin typeface="Courier New" pitchFamily="49" charset="0"/>
                <a:cs typeface="Courier New" pitchFamily="49" charset="0"/>
                <a:sym typeface="Arial" pitchFamily="34" charset="0"/>
              </a:rPr>
              <a:t>EditorialOrchestrator</a:t>
            </a:r>
            <a:endPar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endParaRP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err="1" smtClean="0">
                <a:ln>
                  <a:noFill/>
                </a:ln>
                <a:solidFill>
                  <a:srgbClr val="000000"/>
                </a:solidFill>
                <a:effectLst/>
                <a:uLnTx/>
                <a:uFillTx/>
                <a:latin typeface="Courier New" pitchFamily="49" charset="0"/>
                <a:cs typeface="Courier New" pitchFamily="49" charset="0"/>
                <a:sym typeface="Arial" pitchFamily="34" charset="0"/>
              </a:rPr>
              <a:t>orchestrator.editorial</a:t>
            </a: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err="1" smtClean="0">
                <a:ln>
                  <a:noFill/>
                </a:ln>
                <a:solidFill>
                  <a:srgbClr val="FF0000"/>
                </a:solidFill>
                <a:effectLst/>
                <a:uLnTx/>
                <a:uFillTx/>
                <a:latin typeface="Courier New" pitchFamily="49" charset="0"/>
                <a:cs typeface="Courier New" pitchFamily="49" charset="0"/>
                <a:sym typeface="Arial" pitchFamily="34" charset="0"/>
              </a:rPr>
              <a:t>true|false</a:t>
            </a:r>
            <a:r>
              <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rPr>
              <a:t>]</a:t>
            </a: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endPar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endParaRP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smtClean="0">
                <a:ln>
                  <a:noFill/>
                </a:ln>
                <a:solidFill>
                  <a:srgbClr val="00B050"/>
                </a:solidFill>
                <a:effectLst/>
                <a:uLnTx/>
                <a:uFillTx/>
                <a:latin typeface="Courier New" pitchFamily="49" charset="0"/>
                <a:cs typeface="Courier New" pitchFamily="49" charset="0"/>
                <a:sym typeface="Arial" pitchFamily="34" charset="0"/>
              </a:rPr>
              <a:t># The database Orchestrator is using; if not specified, defaults to h2</a:t>
            </a: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err="1" smtClean="0">
                <a:ln>
                  <a:noFill/>
                </a:ln>
                <a:solidFill>
                  <a:srgbClr val="000000"/>
                </a:solidFill>
                <a:effectLst/>
                <a:uLnTx/>
                <a:uFillTx/>
                <a:latin typeface="Courier New" pitchFamily="49" charset="0"/>
                <a:cs typeface="Courier New" pitchFamily="49" charset="0"/>
                <a:sym typeface="Arial" pitchFamily="34" charset="0"/>
              </a:rPr>
              <a:t>orchestrator.database</a:t>
            </a: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err="1" smtClean="0">
                <a:ln>
                  <a:noFill/>
                </a:ln>
                <a:solidFill>
                  <a:srgbClr val="FF0000"/>
                </a:solidFill>
                <a:effectLst/>
                <a:uLnTx/>
                <a:uFillTx/>
                <a:latin typeface="Courier New" pitchFamily="49" charset="0"/>
                <a:cs typeface="Courier New" pitchFamily="49" charset="0"/>
                <a:sym typeface="Arial" pitchFamily="34" charset="0"/>
              </a:rPr>
              <a:t>mysql</a:t>
            </a:r>
            <a:endPar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endParaRP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endPar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endParaRP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smtClean="0">
                <a:ln>
                  <a:noFill/>
                </a:ln>
                <a:solidFill>
                  <a:srgbClr val="00B050"/>
                </a:solidFill>
                <a:effectLst/>
                <a:uLnTx/>
                <a:uFillTx/>
                <a:latin typeface="Courier New" pitchFamily="49" charset="0"/>
                <a:cs typeface="Courier New" pitchFamily="49" charset="0"/>
                <a:sym typeface="Arial" pitchFamily="34" charset="0"/>
              </a:rPr>
              <a:t># Credentials to log in with on orchestrator</a:t>
            </a: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err="1" smtClean="0">
                <a:ln>
                  <a:noFill/>
                </a:ln>
                <a:solidFill>
                  <a:srgbClr val="000000"/>
                </a:solidFill>
                <a:effectLst/>
                <a:uLnTx/>
                <a:uFillTx/>
                <a:latin typeface="Courier New" pitchFamily="49" charset="0"/>
                <a:cs typeface="Courier New" pitchFamily="49" charset="0"/>
                <a:sym typeface="Arial" pitchFamily="34" charset="0"/>
              </a:rPr>
              <a:t>orchestrator.username</a:t>
            </a: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rPr>
              <a:t>sys2sys</a:t>
            </a: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err="1" smtClean="0">
                <a:ln>
                  <a:noFill/>
                </a:ln>
                <a:solidFill>
                  <a:srgbClr val="000000"/>
                </a:solidFill>
                <a:effectLst/>
                <a:uLnTx/>
                <a:uFillTx/>
                <a:latin typeface="Courier New" pitchFamily="49" charset="0"/>
                <a:cs typeface="Courier New" pitchFamily="49" charset="0"/>
                <a:sym typeface="Arial" pitchFamily="34" charset="0"/>
              </a:rPr>
              <a:t>orchestrator.password</a:t>
            </a: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rPr>
              <a:t>sys2sys</a:t>
            </a: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endPar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endParaRP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smtClean="0">
                <a:ln>
                  <a:noFill/>
                </a:ln>
                <a:solidFill>
                  <a:srgbClr val="00B050"/>
                </a:solidFill>
                <a:effectLst/>
                <a:uLnTx/>
                <a:uFillTx/>
                <a:latin typeface="Courier New" pitchFamily="49" charset="0"/>
                <a:cs typeface="Courier New" pitchFamily="49" charset="0"/>
                <a:sym typeface="Arial" pitchFamily="34" charset="0"/>
              </a:rPr>
              <a:t># Location where publishing files will be stored</a:t>
            </a: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r>
              <a:rPr kumimoji="0" lang="en-US" sz="1200" b="0" i="0" u="none" strike="noStrike" kern="0" cap="none" spc="0" normalizeH="0" baseline="0" noProof="0" dirty="0" err="1" smtClean="0">
                <a:ln>
                  <a:noFill/>
                </a:ln>
                <a:solidFill>
                  <a:srgbClr val="000000"/>
                </a:solidFill>
                <a:effectLst/>
                <a:uLnTx/>
                <a:uFillTx/>
                <a:latin typeface="Courier New" pitchFamily="49" charset="0"/>
                <a:cs typeface="Courier New" pitchFamily="49" charset="0"/>
                <a:sym typeface="Arial" pitchFamily="34" charset="0"/>
              </a:rPr>
              <a:t>orchestrator.filestorelocation</a:t>
            </a: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rPr>
              <a:t>/path/to/publishing/store/location</a:t>
            </a: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endPar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endParaRPr>
          </a:p>
          <a:p>
            <a:pPr marL="0" marR="0" lvl="0" indent="0" algn="l" defTabSz="914400" rtl="0" eaLnBrk="0" fontAlgn="base" latinLnBrk="0" hangingPunct="0">
              <a:lnSpc>
                <a:spcPct val="100000"/>
              </a:lnSpc>
              <a:spcBef>
                <a:spcPts val="0"/>
              </a:spcBef>
              <a:spcAft>
                <a:spcPct val="0"/>
              </a:spcAft>
              <a:buClr>
                <a:srgbClr val="D90B00"/>
              </a:buClr>
              <a:buSzPct val="150000"/>
              <a:buFont typeface="Arial" pitchFamily="34" charset="0"/>
              <a:buNone/>
              <a:tabLst/>
              <a:defRPr/>
            </a:pPr>
            <a:r>
              <a:rPr kumimoji="0" lang="en-US" sz="1200" b="0" i="0" u="none" strike="noStrike" kern="0" cap="none" spc="0" normalizeH="0" baseline="0" noProof="0" dirty="0" smtClean="0">
                <a:ln>
                  <a:noFill/>
                </a:ln>
                <a:solidFill>
                  <a:srgbClr val="00B050"/>
                </a:solidFill>
                <a:effectLst/>
                <a:uLnTx/>
                <a:uFillTx/>
                <a:latin typeface="Courier New" pitchFamily="49" charset="0"/>
                <a:cs typeface="Courier New" pitchFamily="49" charset="0"/>
                <a:sym typeface="Arial" pitchFamily="34" charset="0"/>
              </a:rPr>
              <a:t># Thread pool configuration</a:t>
            </a:r>
          </a:p>
          <a:p>
            <a:pPr marL="0" marR="0" lvl="0" indent="0" algn="l" defTabSz="914400" rtl="0" eaLnBrk="0" fontAlgn="base" latinLnBrk="0" hangingPunct="0">
              <a:lnSpc>
                <a:spcPct val="100000"/>
              </a:lnSpc>
              <a:spcBef>
                <a:spcPts val="0"/>
              </a:spcBef>
              <a:spcAft>
                <a:spcPct val="0"/>
              </a:spcAft>
              <a:buClr>
                <a:srgbClr val="D90B00"/>
              </a:buClr>
              <a:buSzPct val="150000"/>
              <a:buFont typeface="Arial" pitchFamily="34" charset="0"/>
              <a:buNone/>
              <a:tabLst/>
              <a:defRPr/>
            </a:pPr>
            <a:r>
              <a:rPr kumimoji="0" lang="en-US" sz="1200" b="0" i="0" u="none" strike="noStrike" kern="0" cap="none" spc="0" normalizeH="0" baseline="0" noProof="0" dirty="0" err="1" smtClean="0">
                <a:ln>
                  <a:noFill/>
                </a:ln>
                <a:solidFill>
                  <a:srgbClr val="000000"/>
                </a:solidFill>
                <a:effectLst/>
                <a:uLnTx/>
                <a:uFillTx/>
                <a:latin typeface="Courier New" pitchFamily="49" charset="0"/>
                <a:cs typeface="Courier New" pitchFamily="49" charset="0"/>
                <a:sym typeface="Arial" pitchFamily="34" charset="0"/>
              </a:rPr>
              <a:t>orchestrator.threadpool.coresize</a:t>
            </a: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rPr>
              <a:t>5</a:t>
            </a:r>
          </a:p>
          <a:p>
            <a:pPr marL="0" marR="0" lvl="0" indent="0" algn="l" defTabSz="914400" rtl="0" eaLnBrk="0" fontAlgn="base" latinLnBrk="0" hangingPunct="0">
              <a:lnSpc>
                <a:spcPct val="100000"/>
              </a:lnSpc>
              <a:spcBef>
                <a:spcPts val="0"/>
              </a:spcBef>
              <a:spcAft>
                <a:spcPct val="0"/>
              </a:spcAft>
              <a:buClr>
                <a:srgbClr val="D90B00"/>
              </a:buClr>
              <a:buSzPct val="150000"/>
              <a:buFont typeface="Arial" pitchFamily="34" charset="0"/>
              <a:buNone/>
              <a:tabLst/>
              <a:defRPr/>
            </a:pPr>
            <a:r>
              <a:rPr kumimoji="0" lang="en-US" sz="1200" b="0" i="0" u="none" strike="noStrike" kern="0" cap="none" spc="0" normalizeH="0" baseline="0" noProof="0" dirty="0" err="1" smtClean="0">
                <a:ln>
                  <a:noFill/>
                </a:ln>
                <a:solidFill>
                  <a:srgbClr val="000000"/>
                </a:solidFill>
                <a:effectLst/>
                <a:uLnTx/>
                <a:uFillTx/>
                <a:latin typeface="Courier New" pitchFamily="49" charset="0"/>
                <a:cs typeface="Courier New" pitchFamily="49" charset="0"/>
                <a:sym typeface="Arial" pitchFamily="34" charset="0"/>
              </a:rPr>
              <a:t>orchestrator.threadpool.maxsize</a:t>
            </a: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rPr>
              <a:t>10</a:t>
            </a:r>
          </a:p>
          <a:p>
            <a:pPr marL="0" marR="0" lvl="0" indent="0" algn="l" defTabSz="914400" rtl="0" eaLnBrk="0" fontAlgn="base" latinLnBrk="0" hangingPunct="0">
              <a:lnSpc>
                <a:spcPct val="100000"/>
              </a:lnSpc>
              <a:spcBef>
                <a:spcPts val="0"/>
              </a:spcBef>
              <a:spcAft>
                <a:spcPct val="0"/>
              </a:spcAft>
              <a:buClr>
                <a:srgbClr val="D90B00"/>
              </a:buClr>
              <a:buSzPct val="150000"/>
              <a:buFont typeface="Arial" pitchFamily="34" charset="0"/>
              <a:buNone/>
              <a:tabLst/>
              <a:defRPr/>
            </a:pPr>
            <a:r>
              <a:rPr kumimoji="0" lang="en-US" sz="1200" b="0" i="0" u="none" strike="noStrike" kern="0" cap="none" spc="0" normalizeH="0" baseline="0" noProof="0" dirty="0" err="1" smtClean="0">
                <a:ln>
                  <a:noFill/>
                </a:ln>
                <a:solidFill>
                  <a:srgbClr val="000000"/>
                </a:solidFill>
                <a:effectLst/>
                <a:uLnTx/>
                <a:uFillTx/>
                <a:latin typeface="Courier New" pitchFamily="49" charset="0"/>
                <a:cs typeface="Courier New" pitchFamily="49" charset="0"/>
                <a:sym typeface="Arial" pitchFamily="34" charset="0"/>
              </a:rPr>
              <a:t>orchestrator.threadpool.queuesize</a:t>
            </a: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rPr>
              <a:t>1000</a:t>
            </a:r>
          </a:p>
          <a:p>
            <a:pPr marL="0" marR="0" lvl="0" indent="0" algn="l" defTabSz="914400" rtl="0" eaLnBrk="0" fontAlgn="base" latinLnBrk="0" hangingPunct="0">
              <a:lnSpc>
                <a:spcPct val="100000"/>
              </a:lnSpc>
              <a:spcBef>
                <a:spcPts val="0"/>
              </a:spcBef>
              <a:spcAft>
                <a:spcPct val="0"/>
              </a:spcAft>
              <a:buClr>
                <a:srgbClr val="D90B00"/>
              </a:buClr>
              <a:buSzPct val="150000"/>
              <a:buFont typeface="Arial" pitchFamily="34" charset="0"/>
              <a:buNone/>
              <a:tabLst/>
              <a:defRPr/>
            </a:pPr>
            <a:r>
              <a:rPr kumimoji="0" lang="en-US" sz="1200" b="0" i="0" u="none" strike="noStrike" kern="0" cap="none" spc="0" normalizeH="0" baseline="0" noProof="0" dirty="0" err="1" smtClean="0">
                <a:ln>
                  <a:noFill/>
                </a:ln>
                <a:solidFill>
                  <a:srgbClr val="000000"/>
                </a:solidFill>
                <a:effectLst/>
                <a:uLnTx/>
                <a:uFillTx/>
                <a:latin typeface="Courier New" pitchFamily="49" charset="0"/>
                <a:cs typeface="Courier New" pitchFamily="49" charset="0"/>
                <a:sym typeface="Arial" pitchFamily="34" charset="0"/>
              </a:rPr>
              <a:t>orchestrator.auditing</a:t>
            </a:r>
            <a:r>
              <a:rPr kumimoji="0" lang="en-US" sz="1200" b="0" i="0" u="none" strike="noStrike" kern="0" cap="none" spc="0" normalizeH="0" baseline="0" noProof="0" dirty="0" smtClean="0">
                <a:ln>
                  <a:noFill/>
                </a:ln>
                <a:solidFill>
                  <a:srgbClr val="000000"/>
                </a:solidFill>
                <a:effectLst/>
                <a:uLnTx/>
                <a:uFillTx/>
                <a:latin typeface="Courier New" pitchFamily="49" charset="0"/>
                <a:cs typeface="Courier New" pitchFamily="49" charset="0"/>
                <a:sym typeface="Arial" pitchFamily="34" charset="0"/>
              </a:rPr>
              <a:t>=</a:t>
            </a:r>
            <a:r>
              <a:rPr kumimoji="0" lang="en-US" sz="1200" b="1" i="0" u="none" strike="noStrike" kern="0" cap="none" spc="0" normalizeH="0" baseline="0" noProof="0" dirty="0" smtClean="0">
                <a:ln>
                  <a:noFill/>
                </a:ln>
                <a:solidFill>
                  <a:srgbClr val="FF0000"/>
                </a:solidFill>
                <a:effectLst/>
                <a:uLnTx/>
                <a:uFillTx/>
                <a:latin typeface="Courier New" pitchFamily="49" charset="0"/>
                <a:cs typeface="Courier New" pitchFamily="49" charset="0"/>
                <a:sym typeface="Arial" pitchFamily="34" charset="0"/>
              </a:rPr>
              <a:t>false</a:t>
            </a:r>
          </a:p>
          <a:p>
            <a:pPr marL="0" marR="0" lvl="0" indent="0" algn="l" defTabSz="914400" rtl="0" eaLnBrk="0" fontAlgn="base" latinLnBrk="0" hangingPunct="0">
              <a:lnSpc>
                <a:spcPct val="100000"/>
              </a:lnSpc>
              <a:spcBef>
                <a:spcPts val="0"/>
              </a:spcBef>
              <a:spcAft>
                <a:spcPts val="0"/>
              </a:spcAft>
              <a:buClr>
                <a:srgbClr val="D90B00"/>
              </a:buClr>
              <a:buSzPct val="150000"/>
              <a:buFont typeface="Arial" pitchFamily="34" charset="0"/>
              <a:buNone/>
              <a:tabLst/>
              <a:defRPr/>
            </a:pPr>
            <a:endParaRPr kumimoji="0" lang="en-US" sz="1200" b="0" i="0" u="none" strike="noStrike" kern="0" cap="none" spc="0" normalizeH="0" baseline="0" noProof="0" dirty="0">
              <a:ln>
                <a:noFill/>
              </a:ln>
              <a:solidFill>
                <a:srgbClr val="000000"/>
              </a:solidFill>
              <a:effectLst/>
              <a:uLnTx/>
              <a:uFillTx/>
              <a:latin typeface="Courier New" pitchFamily="49" charset="0"/>
              <a:cs typeface="Courier New" pitchFamily="49" charset="0"/>
              <a:sym typeface="Arial" pitchFamily="34" charset="0"/>
            </a:endParaRPr>
          </a:p>
        </p:txBody>
      </p:sp>
    </p:spTree>
    <p:extLst>
      <p:ext uri="{BB962C8B-B14F-4D97-AF65-F5344CB8AC3E}">
        <p14:creationId xmlns:p14="http://schemas.microsoft.com/office/powerpoint/2010/main" val="1471181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Properties Required in Each Environment</a:t>
            </a:r>
          </a:p>
        </p:txBody>
      </p:sp>
      <p:sp>
        <p:nvSpPr>
          <p:cNvPr id="4" name="Slide Number Placeholder 3"/>
          <p:cNvSpPr>
            <a:spLocks noGrp="1"/>
          </p:cNvSpPr>
          <p:nvPr>
            <p:ph type="sldNum" sz="quarter" idx="4"/>
          </p:nvPr>
        </p:nvSpPr>
        <p:spPr/>
        <p:txBody>
          <a:bodyPr/>
          <a:lstStyle/>
          <a:p>
            <a:fld id="{6FF59741-7650-A046-95B5-8D31235C520E}" type="slidenum">
              <a:rPr lang="en-US" smtClean="0"/>
              <a:pPr/>
              <a:t>22</a:t>
            </a:fld>
            <a:endParaRPr lang="en-US" dirty="0"/>
          </a:p>
        </p:txBody>
      </p:sp>
      <p:sp>
        <p:nvSpPr>
          <p:cNvPr id="5" name="Content Placeholder 6"/>
          <p:cNvSpPr>
            <a:spLocks noGrp="1"/>
          </p:cNvSpPr>
          <p:nvPr>
            <p:ph idx="4294967295"/>
          </p:nvPr>
        </p:nvSpPr>
        <p:spPr>
          <a:xfrm>
            <a:off x="540000" y="1123200"/>
            <a:ext cx="7747000" cy="4489400"/>
          </a:xfrm>
          <a:prstGeom prst="rect">
            <a:avLst/>
          </a:prstGeom>
        </p:spPr>
        <p:txBody>
          <a:bodyPr/>
          <a:lstStyle/>
          <a:p>
            <a:pPr marL="0" indent="0">
              <a:spcBef>
                <a:spcPts val="0"/>
              </a:spcBef>
              <a:spcAft>
                <a:spcPts val="0"/>
              </a:spcAft>
              <a:buNone/>
            </a:pPr>
            <a:r>
              <a:rPr lang="en-US" sz="1200" dirty="0">
                <a:solidFill>
                  <a:srgbClr val="00B050"/>
                </a:solidFill>
                <a:latin typeface="Courier New" panose="02070309020205020404" pitchFamily="49" charset="0"/>
                <a:cs typeface="Courier New" pitchFamily="49" charset="0"/>
              </a:rPr>
              <a:t># Portal host</a:t>
            </a:r>
          </a:p>
          <a:p>
            <a:pPr marL="0" indent="0">
              <a:spcBef>
                <a:spcPts val="0"/>
              </a:spcBef>
              <a:spcAft>
                <a:spcPts val="0"/>
              </a:spcAft>
              <a:buNone/>
            </a:pPr>
            <a:r>
              <a:rPr lang="en-US" sz="1200" dirty="0">
                <a:solidFill>
                  <a:schemeClr val="tx1"/>
                </a:solidFill>
                <a:latin typeface="Courier New" pitchFamily="49" charset="0"/>
                <a:cs typeface="Courier New" pitchFamily="49" charset="0"/>
              </a:rPr>
              <a:t>orchestrator.portalhost.name=</a:t>
            </a:r>
            <a:r>
              <a:rPr lang="en-US" sz="1200" b="1" dirty="0" err="1">
                <a:solidFill>
                  <a:srgbClr val="FF0000"/>
                </a:solidFill>
                <a:latin typeface="Courier New" pitchFamily="49" charset="0"/>
                <a:cs typeface="Courier New" pitchFamily="49" charset="0"/>
              </a:rPr>
              <a:t>portalserver</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orchestrator.portalhost.address</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my.domain</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smtClean="0">
                <a:solidFill>
                  <a:schemeClr val="tx1"/>
                </a:solidFill>
                <a:latin typeface="Courier New" pitchFamily="49" charset="0"/>
                <a:cs typeface="Courier New" pitchFamily="49" charset="0"/>
              </a:rPr>
              <a:t>orchestrator.portalhost.port</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7777</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orchestrator.portalhost.contextpath</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portalserver</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orchestrator.portalhost.username</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sys2sys</a:t>
            </a:r>
            <a:endParaRPr lang="en-US" sz="1200" dirty="0">
              <a:solidFill>
                <a:schemeClr val="tx1"/>
              </a:solidFill>
              <a:latin typeface="Courier New" pitchFamily="49" charset="0"/>
              <a:cs typeface="Courier New" pitchFamily="49" charset="0"/>
            </a:endParaRP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orchestrator.portalhost.password</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sys2sys</a:t>
            </a: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dirty="0" smtClean="0">
              <a:solidFill>
                <a:srgbClr val="00B050"/>
              </a:solidFill>
              <a:latin typeface="Courier New" pitchFamily="49" charset="0"/>
              <a:cs typeface="Courier New" pitchFamily="49" charset="0"/>
            </a:endParaRPr>
          </a:p>
          <a:p>
            <a:pPr marL="0" indent="0">
              <a:spcBef>
                <a:spcPts val="0"/>
              </a:spcBef>
              <a:spcAft>
                <a:spcPts val="0"/>
              </a:spcAft>
              <a:buNone/>
            </a:pPr>
            <a:r>
              <a:rPr lang="en-US" sz="1200" dirty="0" smtClean="0">
                <a:solidFill>
                  <a:srgbClr val="00B050"/>
                </a:solidFill>
                <a:latin typeface="Courier New" pitchFamily="49" charset="0"/>
                <a:cs typeface="Courier New" pitchFamily="49" charset="0"/>
              </a:rPr>
              <a:t># Content host</a:t>
            </a:r>
          </a:p>
          <a:p>
            <a:pPr marL="0" indent="0">
              <a:spcBef>
                <a:spcPts val="0"/>
              </a:spcBef>
              <a:spcAft>
                <a:spcPts val="0"/>
              </a:spcAft>
              <a:buNone/>
            </a:pPr>
            <a:r>
              <a:rPr lang="en-US" sz="1200" dirty="0" smtClean="0">
                <a:solidFill>
                  <a:schemeClr val="tx1"/>
                </a:solidFill>
                <a:latin typeface="Courier New" pitchFamily="49" charset="0"/>
                <a:cs typeface="Courier New" pitchFamily="49" charset="0"/>
              </a:rPr>
              <a:t>orchestrator.contenthost.name=</a:t>
            </a:r>
            <a:r>
              <a:rPr lang="en-US" sz="1200" b="1" dirty="0" err="1" smtClean="0">
                <a:solidFill>
                  <a:srgbClr val="FF0000"/>
                </a:solidFill>
                <a:latin typeface="Courier New" pitchFamily="49" charset="0"/>
                <a:cs typeface="Courier New" pitchFamily="49" charset="0"/>
              </a:rPr>
              <a:t>contentservices</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orchestrator.contenthost.address</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my.domain</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smtClean="0">
                <a:solidFill>
                  <a:schemeClr val="tx1"/>
                </a:solidFill>
                <a:latin typeface="Courier New" pitchFamily="49" charset="0"/>
                <a:cs typeface="Courier New" pitchFamily="49" charset="0"/>
              </a:rPr>
              <a:t>orchestrator.contenthost.port</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8082</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orchestrator.contenthost.contextpath</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contentservices</a:t>
            </a:r>
            <a:r>
              <a:rPr lang="en-US" sz="1200" b="1" dirty="0">
                <a:solidFill>
                  <a:srgbClr val="FF0000"/>
                </a:solidFill>
                <a:latin typeface="Courier New" pitchFamily="49" charset="0"/>
                <a:cs typeface="Courier New" pitchFamily="49" charset="0"/>
              </a:rPr>
              <a:t>/atom</a:t>
            </a: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orchestrator.contenthost.lockstrategy</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nooplocking</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orchestrator.contenthost.repositoryid</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contentRepository</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orchestrator.contenthost.username</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admin</a:t>
            </a:r>
          </a:p>
          <a:p>
            <a:pPr marL="0" indent="0">
              <a:spcBef>
                <a:spcPts val="0"/>
              </a:spcBef>
              <a:spcAft>
                <a:spcPts val="0"/>
              </a:spcAft>
              <a:buNone/>
            </a:pPr>
            <a:r>
              <a:rPr lang="en-US" sz="1200" dirty="0" err="1">
                <a:solidFill>
                  <a:schemeClr val="tx1"/>
                </a:solidFill>
                <a:latin typeface="Courier New" pitchFamily="49" charset="0"/>
                <a:cs typeface="Courier New" pitchFamily="49" charset="0"/>
              </a:rPr>
              <a:t>orchestrator.contenthost.password</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admin</a:t>
            </a:r>
          </a:p>
          <a:p>
            <a:pPr marL="0" indent="0">
              <a:spcBef>
                <a:spcPts val="0"/>
              </a:spcBef>
              <a:spcAft>
                <a:spcPts val="0"/>
              </a:spcAft>
              <a:buNone/>
            </a:pPr>
            <a:endParaRPr lang="en-US" sz="1200" dirty="0" smtClean="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190443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Properties Required in Editorial Environment</a:t>
            </a:r>
          </a:p>
        </p:txBody>
      </p:sp>
      <p:sp>
        <p:nvSpPr>
          <p:cNvPr id="4" name="Slide Number Placeholder 3"/>
          <p:cNvSpPr>
            <a:spLocks noGrp="1"/>
          </p:cNvSpPr>
          <p:nvPr>
            <p:ph type="sldNum" sz="quarter" idx="4"/>
          </p:nvPr>
        </p:nvSpPr>
        <p:spPr/>
        <p:txBody>
          <a:bodyPr/>
          <a:lstStyle/>
          <a:p>
            <a:fld id="{6FF59741-7650-A046-95B5-8D31235C520E}" type="slidenum">
              <a:rPr lang="en-US" smtClean="0"/>
              <a:pPr/>
              <a:t>23</a:t>
            </a:fld>
            <a:endParaRPr lang="en-US" dirty="0"/>
          </a:p>
        </p:txBody>
      </p:sp>
      <p:sp>
        <p:nvSpPr>
          <p:cNvPr id="5" name="Content Placeholder 6"/>
          <p:cNvSpPr>
            <a:spLocks noGrp="1"/>
          </p:cNvSpPr>
          <p:nvPr>
            <p:ph idx="4294967295"/>
          </p:nvPr>
        </p:nvSpPr>
        <p:spPr>
          <a:xfrm>
            <a:off x="539552" y="1124744"/>
            <a:ext cx="8613576" cy="4417392"/>
          </a:xfrm>
          <a:prstGeom prst="rect">
            <a:avLst/>
          </a:prstGeom>
        </p:spPr>
        <p:txBody>
          <a:bodyPr/>
          <a:lstStyle/>
          <a:p>
            <a:pPr marL="0" indent="0">
              <a:spcBef>
                <a:spcPts val="0"/>
              </a:spcBef>
              <a:buNone/>
            </a:pPr>
            <a:r>
              <a:rPr lang="en-US" sz="1200" dirty="0" smtClean="0">
                <a:solidFill>
                  <a:srgbClr val="00B050"/>
                </a:solidFill>
                <a:latin typeface="Courier New" pitchFamily="49" charset="0"/>
                <a:cs typeface="Courier New" pitchFamily="49" charset="0"/>
              </a:rPr>
              <a:t>###### Orchestrators </a:t>
            </a:r>
            <a:r>
              <a:rPr lang="en-US" sz="1200" dirty="0">
                <a:solidFill>
                  <a:srgbClr val="00B050"/>
                </a:solidFill>
                <a:latin typeface="Courier New" pitchFamily="49" charset="0"/>
                <a:cs typeface="Courier New" pitchFamily="49" charset="0"/>
              </a:rPr>
              <a:t>#####</a:t>
            </a:r>
          </a:p>
          <a:p>
            <a:pPr marL="0" indent="0">
              <a:spcBef>
                <a:spcPts val="0"/>
              </a:spcBef>
              <a:buNone/>
            </a:pPr>
            <a:r>
              <a:rPr lang="en-US" sz="1200" dirty="0" err="1">
                <a:solidFill>
                  <a:schemeClr val="tx1"/>
                </a:solidFill>
                <a:latin typeface="Courier New" pitchFamily="49" charset="0"/>
                <a:cs typeface="Courier New" pitchFamily="49" charset="0"/>
              </a:rPr>
              <a:t>orchestrator.orchestrators.names</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EditorialOrchestrator,StagingOrchestrator,LiveOrchestrator</a:t>
            </a:r>
            <a:endParaRPr lang="en-US" sz="1200" b="1" dirty="0">
              <a:solidFill>
                <a:srgbClr val="FF0000"/>
              </a:solidFill>
              <a:latin typeface="Courier New" pitchFamily="49" charset="0"/>
              <a:cs typeface="Courier New" pitchFamily="49" charset="0"/>
            </a:endParaRPr>
          </a:p>
          <a:p>
            <a:pPr marL="0" indent="0">
              <a:spcBef>
                <a:spcPts val="0"/>
              </a:spcBef>
              <a:buNone/>
            </a:pPr>
            <a:endParaRPr lang="en-US" sz="1200" dirty="0" smtClean="0">
              <a:solidFill>
                <a:srgbClr val="00B050"/>
              </a:solidFill>
              <a:latin typeface="Courier New" pitchFamily="49" charset="0"/>
              <a:cs typeface="Courier New" pitchFamily="49" charset="0"/>
            </a:endParaRPr>
          </a:p>
          <a:p>
            <a:pPr marL="0" indent="0">
              <a:spcBef>
                <a:spcPts val="0"/>
              </a:spcBef>
              <a:buNone/>
            </a:pPr>
            <a:r>
              <a:rPr lang="en-US" sz="1200" dirty="0" smtClean="0">
                <a:solidFill>
                  <a:srgbClr val="00B050"/>
                </a:solidFill>
                <a:latin typeface="Courier New" pitchFamily="49" charset="0"/>
                <a:cs typeface="Courier New" pitchFamily="49" charset="0"/>
              </a:rPr>
              <a:t># Editorial</a:t>
            </a:r>
            <a:endParaRPr lang="en-US" sz="1200" dirty="0">
              <a:solidFill>
                <a:srgbClr val="00B050"/>
              </a:solidFill>
              <a:latin typeface="Courier New" pitchFamily="49" charset="0"/>
              <a:cs typeface="Courier New" pitchFamily="49" charset="0"/>
            </a:endParaRP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EditorialOrchestrator</a:t>
            </a:r>
            <a:r>
              <a:rPr lang="en-US" sz="1200" dirty="0" err="1" smtClean="0">
                <a:solidFill>
                  <a:schemeClr val="tx1"/>
                </a:solidFill>
                <a:latin typeface="Courier New" pitchFamily="49" charset="0"/>
                <a:cs typeface="Courier New" pitchFamily="49" charset="0"/>
              </a:rPr>
              <a:t>.address</a:t>
            </a:r>
            <a:r>
              <a:rPr lang="en-US" sz="1200" dirty="0" smtClean="0">
                <a:solidFill>
                  <a:schemeClr val="tx1"/>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my.domain</a:t>
            </a:r>
            <a:endParaRPr lang="en-US" sz="1200" b="1" dirty="0">
              <a:solidFill>
                <a:srgbClr val="FF0000"/>
              </a:solidFill>
              <a:latin typeface="Courier New" pitchFamily="49" charset="0"/>
              <a:cs typeface="Courier New" pitchFamily="49" charset="0"/>
            </a:endParaRP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EditorialOrchestrator</a:t>
            </a:r>
            <a:r>
              <a:rPr lang="en-US" sz="1200" dirty="0" err="1" smtClean="0">
                <a:solidFill>
                  <a:schemeClr val="tx1"/>
                </a:solidFill>
                <a:latin typeface="Courier New" pitchFamily="49" charset="0"/>
                <a:cs typeface="Courier New" pitchFamily="49" charset="0"/>
              </a:rPr>
              <a:t>.port</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8280</a:t>
            </a:r>
            <a:endParaRPr lang="en-US" sz="1200" b="1" dirty="0">
              <a:solidFill>
                <a:srgbClr val="FF0000"/>
              </a:solidFill>
              <a:latin typeface="Courier New" pitchFamily="49" charset="0"/>
              <a:cs typeface="Courier New" pitchFamily="49" charset="0"/>
            </a:endParaRPr>
          </a:p>
          <a:p>
            <a:pPr marL="0" indent="0">
              <a:spcBef>
                <a:spcPts val="0"/>
              </a:spcBef>
              <a:buNone/>
            </a:pPr>
            <a:r>
              <a:rPr lang="en-US" sz="1200" dirty="0" err="1">
                <a:solidFill>
                  <a:schemeClr val="tx1"/>
                </a:solidFill>
                <a:latin typeface="Courier New" pitchFamily="49" charset="0"/>
                <a:cs typeface="Courier New" pitchFamily="49" charset="0"/>
              </a:rPr>
              <a:t>orchestrator.orchestrators.</a:t>
            </a:r>
            <a:r>
              <a:rPr lang="en-US" sz="1200" b="1" dirty="0" err="1">
                <a:solidFill>
                  <a:schemeClr val="tx1"/>
                </a:solidFill>
                <a:latin typeface="Courier New" pitchFamily="49" charset="0"/>
                <a:cs typeface="Courier New" pitchFamily="49" charset="0"/>
              </a:rPr>
              <a:t>EditorialOrchestrator</a:t>
            </a:r>
            <a:r>
              <a:rPr lang="en-US" sz="1200" dirty="0" err="1">
                <a:solidFill>
                  <a:schemeClr val="tx1"/>
                </a:solidFill>
                <a:latin typeface="Courier New" pitchFamily="49" charset="0"/>
                <a:cs typeface="Courier New" pitchFamily="49" charset="0"/>
              </a:rPr>
              <a:t>.contextpath</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orchestrator</a:t>
            </a: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EditorialOrchestrator</a:t>
            </a:r>
            <a:r>
              <a:rPr lang="en-US" sz="1200" dirty="0" err="1" smtClean="0">
                <a:solidFill>
                  <a:schemeClr val="tx1"/>
                </a:solidFill>
                <a:latin typeface="Courier New" pitchFamily="49" charset="0"/>
                <a:cs typeface="Courier New" pitchFamily="49" charset="0"/>
              </a:rPr>
              <a:t>.username</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sys2sys</a:t>
            </a:r>
            <a:endParaRPr lang="en-US" sz="1200" b="1" dirty="0">
              <a:solidFill>
                <a:srgbClr val="FF0000"/>
              </a:solidFill>
              <a:latin typeface="Courier New" pitchFamily="49" charset="0"/>
              <a:cs typeface="Courier New" pitchFamily="49" charset="0"/>
            </a:endParaRP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EditorialOrchestrator</a:t>
            </a:r>
            <a:r>
              <a:rPr lang="en-US" sz="1200" dirty="0" err="1" smtClean="0">
                <a:solidFill>
                  <a:schemeClr val="tx1"/>
                </a:solidFill>
                <a:latin typeface="Courier New" pitchFamily="49" charset="0"/>
                <a:cs typeface="Courier New" pitchFamily="49" charset="0"/>
              </a:rPr>
              <a:t>.password</a:t>
            </a:r>
            <a:r>
              <a:rPr lang="en-US" sz="1200" dirty="0" smtClean="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sys2sys</a:t>
            </a:r>
            <a:endParaRPr lang="en-US" sz="1200" dirty="0">
              <a:solidFill>
                <a:schemeClr val="tx1"/>
              </a:solidFill>
              <a:latin typeface="Courier New" pitchFamily="49" charset="0"/>
              <a:cs typeface="Courier New" pitchFamily="49" charset="0"/>
            </a:endParaRPr>
          </a:p>
          <a:p>
            <a:pPr marL="0" indent="0">
              <a:spcBef>
                <a:spcPts val="0"/>
              </a:spcBef>
              <a:buNone/>
            </a:pPr>
            <a:endParaRPr lang="en-US" sz="1200" dirty="0">
              <a:solidFill>
                <a:schemeClr val="tx1"/>
              </a:solidFill>
              <a:latin typeface="Courier New" pitchFamily="49" charset="0"/>
              <a:cs typeface="Courier New" pitchFamily="49" charset="0"/>
            </a:endParaRPr>
          </a:p>
          <a:p>
            <a:pPr marL="0" indent="0">
              <a:spcBef>
                <a:spcPts val="0"/>
              </a:spcBef>
              <a:buNone/>
            </a:pPr>
            <a:r>
              <a:rPr lang="en-US" sz="1200" dirty="0">
                <a:solidFill>
                  <a:srgbClr val="00B050"/>
                </a:solidFill>
                <a:latin typeface="Courier New" pitchFamily="49" charset="0"/>
                <a:cs typeface="Courier New" pitchFamily="49" charset="0"/>
              </a:rPr>
              <a:t># </a:t>
            </a:r>
            <a:r>
              <a:rPr lang="en-US" sz="1200" dirty="0" smtClean="0">
                <a:solidFill>
                  <a:srgbClr val="00B050"/>
                </a:solidFill>
                <a:latin typeface="Courier New" pitchFamily="49" charset="0"/>
                <a:cs typeface="Courier New" pitchFamily="49" charset="0"/>
              </a:rPr>
              <a:t>Staging</a:t>
            </a:r>
            <a:endParaRPr lang="en-US" sz="1200" dirty="0">
              <a:solidFill>
                <a:srgbClr val="00B050"/>
              </a:solidFill>
              <a:latin typeface="Courier New" pitchFamily="49" charset="0"/>
              <a:cs typeface="Courier New" pitchFamily="49" charset="0"/>
            </a:endParaRPr>
          </a:p>
          <a:p>
            <a:pPr marL="0" indent="0">
              <a:spcBef>
                <a:spcPts val="0"/>
              </a:spcBef>
              <a:buNone/>
            </a:pPr>
            <a:r>
              <a:rPr lang="en-US" sz="1200" dirty="0" err="1">
                <a:solidFill>
                  <a:schemeClr val="tx1"/>
                </a:solidFill>
                <a:latin typeface="Courier New" pitchFamily="49" charset="0"/>
                <a:cs typeface="Courier New" pitchFamily="49" charset="0"/>
              </a:rPr>
              <a:t>orchestrator.orchestrators.</a:t>
            </a:r>
            <a:r>
              <a:rPr lang="en-US" sz="1200" b="1" dirty="0" err="1">
                <a:solidFill>
                  <a:schemeClr val="tx1"/>
                </a:solidFill>
                <a:latin typeface="Courier New" pitchFamily="49" charset="0"/>
                <a:cs typeface="Courier New" pitchFamily="49" charset="0"/>
              </a:rPr>
              <a:t>StagingOrchestrator</a:t>
            </a:r>
            <a:r>
              <a:rPr lang="en-US" sz="1200" dirty="0" err="1">
                <a:solidFill>
                  <a:schemeClr val="tx1"/>
                </a:solidFill>
                <a:latin typeface="Courier New" pitchFamily="49" charset="0"/>
                <a:cs typeface="Courier New" pitchFamily="49" charset="0"/>
              </a:rPr>
              <a:t>.address</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my.domain</a:t>
            </a:r>
            <a:endParaRPr lang="en-US" sz="1200" b="1" dirty="0">
              <a:solidFill>
                <a:srgbClr val="FF0000"/>
              </a:solidFill>
              <a:latin typeface="Courier New" pitchFamily="49" charset="0"/>
              <a:cs typeface="Courier New" pitchFamily="49" charset="0"/>
            </a:endParaRPr>
          </a:p>
          <a:p>
            <a:pPr marL="0" indent="0">
              <a:spcBef>
                <a:spcPts val="0"/>
              </a:spcBef>
              <a:buNone/>
            </a:pPr>
            <a:r>
              <a:rPr lang="en-US" sz="1200" dirty="0" err="1">
                <a:solidFill>
                  <a:schemeClr val="tx1"/>
                </a:solidFill>
                <a:latin typeface="Courier New" pitchFamily="49" charset="0"/>
                <a:cs typeface="Courier New" pitchFamily="49" charset="0"/>
              </a:rPr>
              <a:t>orchestrator.orchestrators.</a:t>
            </a:r>
            <a:r>
              <a:rPr lang="en-US" sz="1200" b="1" dirty="0" err="1">
                <a:solidFill>
                  <a:schemeClr val="tx1"/>
                </a:solidFill>
                <a:latin typeface="Courier New" pitchFamily="49" charset="0"/>
                <a:cs typeface="Courier New" pitchFamily="49" charset="0"/>
              </a:rPr>
              <a:t>StagingOrchestrator</a:t>
            </a:r>
            <a:r>
              <a:rPr lang="en-US" sz="1200" dirty="0" err="1">
                <a:solidFill>
                  <a:schemeClr val="tx1"/>
                </a:solidFill>
                <a:latin typeface="Courier New" pitchFamily="49" charset="0"/>
                <a:cs typeface="Courier New" pitchFamily="49" charset="0"/>
              </a:rPr>
              <a:t>.port</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8380</a:t>
            </a:r>
          </a:p>
          <a:p>
            <a:pPr marL="0" indent="0">
              <a:spcBef>
                <a:spcPts val="0"/>
              </a:spcBef>
              <a:buNone/>
            </a:pPr>
            <a:r>
              <a:rPr lang="en-US" sz="1200" dirty="0" err="1">
                <a:solidFill>
                  <a:schemeClr val="tx1"/>
                </a:solidFill>
                <a:latin typeface="Courier New" pitchFamily="49" charset="0"/>
                <a:cs typeface="Courier New" pitchFamily="49" charset="0"/>
              </a:rPr>
              <a:t>orchestrator.orchestrators.</a:t>
            </a:r>
            <a:r>
              <a:rPr lang="en-US" sz="1200" b="1" dirty="0" err="1">
                <a:solidFill>
                  <a:schemeClr val="tx1"/>
                </a:solidFill>
                <a:latin typeface="Courier New" pitchFamily="49" charset="0"/>
                <a:cs typeface="Courier New" pitchFamily="49" charset="0"/>
              </a:rPr>
              <a:t>StagingOrchestrator</a:t>
            </a:r>
            <a:r>
              <a:rPr lang="en-US" sz="1200" dirty="0" err="1">
                <a:solidFill>
                  <a:schemeClr val="tx1"/>
                </a:solidFill>
                <a:latin typeface="Courier New" pitchFamily="49" charset="0"/>
                <a:cs typeface="Courier New" pitchFamily="49" charset="0"/>
              </a:rPr>
              <a:t>.contextpath</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orchestrator</a:t>
            </a: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StagingOrchestrator</a:t>
            </a:r>
            <a:r>
              <a:rPr lang="en-US" sz="1200" dirty="0" err="1" smtClean="0">
                <a:solidFill>
                  <a:schemeClr val="tx1"/>
                </a:solidFill>
                <a:latin typeface="Courier New" pitchFamily="49" charset="0"/>
                <a:cs typeface="Courier New" pitchFamily="49" charset="0"/>
              </a:rPr>
              <a:t>.username</a:t>
            </a:r>
            <a:r>
              <a:rPr lang="en-US" sz="1200" dirty="0" smtClean="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sys2sys</a:t>
            </a:r>
            <a:endParaRPr lang="en-US" sz="1200" dirty="0">
              <a:solidFill>
                <a:schemeClr val="tx1"/>
              </a:solidFill>
              <a:latin typeface="Courier New" pitchFamily="49" charset="0"/>
              <a:cs typeface="Courier New" pitchFamily="49" charset="0"/>
            </a:endParaRP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StagingOrchestrator</a:t>
            </a:r>
            <a:r>
              <a:rPr lang="en-US" sz="1200" dirty="0" err="1" smtClean="0">
                <a:solidFill>
                  <a:schemeClr val="tx1"/>
                </a:solidFill>
                <a:latin typeface="Courier New" pitchFamily="49" charset="0"/>
                <a:cs typeface="Courier New" pitchFamily="49" charset="0"/>
              </a:rPr>
              <a:t>.password</a:t>
            </a:r>
            <a:r>
              <a:rPr lang="en-US" sz="1200" dirty="0" smtClean="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sys2sys</a:t>
            </a:r>
            <a:endParaRPr lang="en-US" sz="1200" dirty="0">
              <a:solidFill>
                <a:schemeClr val="tx1"/>
              </a:solidFill>
              <a:latin typeface="Courier New" pitchFamily="49" charset="0"/>
              <a:cs typeface="Courier New" pitchFamily="49" charset="0"/>
            </a:endParaRPr>
          </a:p>
          <a:p>
            <a:pPr marL="0" indent="0">
              <a:spcBef>
                <a:spcPts val="0"/>
              </a:spcBef>
              <a:buNone/>
            </a:pPr>
            <a:endParaRPr lang="en-US" sz="1200" dirty="0">
              <a:solidFill>
                <a:schemeClr val="tx1"/>
              </a:solidFill>
              <a:latin typeface="Courier New" pitchFamily="49" charset="0"/>
              <a:cs typeface="Courier New" pitchFamily="49" charset="0"/>
            </a:endParaRPr>
          </a:p>
          <a:p>
            <a:pPr marL="0" indent="0">
              <a:spcBef>
                <a:spcPts val="0"/>
              </a:spcBef>
              <a:buNone/>
            </a:pPr>
            <a:r>
              <a:rPr lang="en-US" sz="1200" dirty="0">
                <a:solidFill>
                  <a:srgbClr val="00B050"/>
                </a:solidFill>
                <a:latin typeface="Courier New" pitchFamily="49" charset="0"/>
                <a:cs typeface="Courier New" pitchFamily="49" charset="0"/>
              </a:rPr>
              <a:t># </a:t>
            </a:r>
            <a:r>
              <a:rPr lang="en-US" sz="1200" dirty="0" smtClean="0">
                <a:solidFill>
                  <a:srgbClr val="00B050"/>
                </a:solidFill>
                <a:latin typeface="Courier New" pitchFamily="49" charset="0"/>
                <a:cs typeface="Courier New" pitchFamily="49" charset="0"/>
              </a:rPr>
              <a:t>Live</a:t>
            </a:r>
            <a:endParaRPr lang="en-US" sz="1200" dirty="0">
              <a:solidFill>
                <a:srgbClr val="00B050"/>
              </a:solidFill>
              <a:latin typeface="Courier New" pitchFamily="49" charset="0"/>
              <a:cs typeface="Courier New" pitchFamily="49" charset="0"/>
            </a:endParaRPr>
          </a:p>
          <a:p>
            <a:pPr marL="0" indent="0">
              <a:spcBef>
                <a:spcPts val="0"/>
              </a:spcBef>
              <a:buNone/>
            </a:pPr>
            <a:r>
              <a:rPr lang="en-US" sz="1200" dirty="0" err="1">
                <a:solidFill>
                  <a:schemeClr val="tx1"/>
                </a:solidFill>
                <a:latin typeface="Courier New" pitchFamily="49" charset="0"/>
                <a:cs typeface="Courier New" pitchFamily="49" charset="0"/>
              </a:rPr>
              <a:t>orchestrator.orchestrators.</a:t>
            </a:r>
            <a:r>
              <a:rPr lang="en-US" sz="1200" b="1" dirty="0" err="1">
                <a:solidFill>
                  <a:schemeClr val="tx1"/>
                </a:solidFill>
                <a:latin typeface="Courier New" pitchFamily="49" charset="0"/>
                <a:cs typeface="Courier New" pitchFamily="49" charset="0"/>
              </a:rPr>
              <a:t>LiveOrchestrator</a:t>
            </a:r>
            <a:r>
              <a:rPr lang="en-US" sz="1200" dirty="0" err="1">
                <a:solidFill>
                  <a:schemeClr val="tx1"/>
                </a:solidFill>
                <a:latin typeface="Courier New" pitchFamily="49" charset="0"/>
                <a:cs typeface="Courier New" pitchFamily="49" charset="0"/>
              </a:rPr>
              <a:t>.address</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my.domain</a:t>
            </a:r>
            <a:endParaRPr lang="en-US" sz="1200" b="1" dirty="0">
              <a:solidFill>
                <a:srgbClr val="FF0000"/>
              </a:solidFill>
              <a:latin typeface="Courier New" pitchFamily="49" charset="0"/>
              <a:cs typeface="Courier New" pitchFamily="49" charset="0"/>
            </a:endParaRPr>
          </a:p>
          <a:p>
            <a:pPr marL="0" indent="0">
              <a:spcBef>
                <a:spcPts val="0"/>
              </a:spcBef>
              <a:buNone/>
            </a:pPr>
            <a:r>
              <a:rPr lang="en-US" sz="1200" dirty="0" err="1">
                <a:solidFill>
                  <a:schemeClr val="tx1"/>
                </a:solidFill>
                <a:latin typeface="Courier New" pitchFamily="49" charset="0"/>
                <a:cs typeface="Courier New" pitchFamily="49" charset="0"/>
              </a:rPr>
              <a:t>orchestrator.orchestrators.</a:t>
            </a:r>
            <a:r>
              <a:rPr lang="en-US" sz="1200" b="1" dirty="0" err="1">
                <a:solidFill>
                  <a:schemeClr val="tx1"/>
                </a:solidFill>
                <a:latin typeface="Courier New" pitchFamily="49" charset="0"/>
                <a:cs typeface="Courier New" pitchFamily="49" charset="0"/>
              </a:rPr>
              <a:t>LiveOrchestrator</a:t>
            </a:r>
            <a:r>
              <a:rPr lang="en-US" sz="1200" dirty="0" err="1">
                <a:solidFill>
                  <a:schemeClr val="tx1"/>
                </a:solidFill>
                <a:latin typeface="Courier New" pitchFamily="49" charset="0"/>
                <a:cs typeface="Courier New" pitchFamily="49" charset="0"/>
              </a:rPr>
              <a:t>.port</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8480</a:t>
            </a:r>
          </a:p>
          <a:p>
            <a:pPr marL="0" indent="0">
              <a:spcBef>
                <a:spcPts val="0"/>
              </a:spcBef>
              <a:buNone/>
            </a:pPr>
            <a:r>
              <a:rPr lang="en-US" sz="1200" dirty="0" err="1">
                <a:solidFill>
                  <a:schemeClr val="tx1"/>
                </a:solidFill>
                <a:latin typeface="Courier New" pitchFamily="49" charset="0"/>
                <a:cs typeface="Courier New" pitchFamily="49" charset="0"/>
              </a:rPr>
              <a:t>orchestrator.orchestrators.</a:t>
            </a:r>
            <a:r>
              <a:rPr lang="en-US" sz="1200" b="1" dirty="0" err="1">
                <a:solidFill>
                  <a:schemeClr val="tx1"/>
                </a:solidFill>
                <a:latin typeface="Courier New" pitchFamily="49" charset="0"/>
                <a:cs typeface="Courier New" pitchFamily="49" charset="0"/>
              </a:rPr>
              <a:t>LiveOrchestrator</a:t>
            </a:r>
            <a:r>
              <a:rPr lang="en-US" sz="1200" dirty="0" err="1">
                <a:solidFill>
                  <a:schemeClr val="tx1"/>
                </a:solidFill>
                <a:latin typeface="Courier New" pitchFamily="49" charset="0"/>
                <a:cs typeface="Courier New" pitchFamily="49" charset="0"/>
              </a:rPr>
              <a:t>.contextpath</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orchestrator</a:t>
            </a: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LiveOrchestrator</a:t>
            </a:r>
            <a:r>
              <a:rPr lang="en-US" sz="1200" dirty="0" err="1" smtClean="0">
                <a:solidFill>
                  <a:schemeClr val="tx1"/>
                </a:solidFill>
                <a:latin typeface="Courier New" pitchFamily="49" charset="0"/>
                <a:cs typeface="Courier New" pitchFamily="49" charset="0"/>
              </a:rPr>
              <a:t>.username</a:t>
            </a:r>
            <a:r>
              <a:rPr lang="en-US" sz="1200" dirty="0" smtClean="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sys2sys</a:t>
            </a:r>
            <a:endParaRPr lang="en-US" sz="1200" dirty="0">
              <a:solidFill>
                <a:schemeClr val="tx1"/>
              </a:solidFill>
              <a:latin typeface="Courier New" pitchFamily="49" charset="0"/>
              <a:cs typeface="Courier New" pitchFamily="49" charset="0"/>
            </a:endParaRP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LiveOrchestrator</a:t>
            </a:r>
            <a:r>
              <a:rPr lang="en-US" sz="1200" dirty="0" err="1" smtClean="0">
                <a:solidFill>
                  <a:schemeClr val="tx1"/>
                </a:solidFill>
                <a:latin typeface="Courier New" pitchFamily="49" charset="0"/>
                <a:cs typeface="Courier New" pitchFamily="49" charset="0"/>
              </a:rPr>
              <a:t>.password</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sys2sys</a:t>
            </a:r>
            <a:endParaRPr lang="en-US" sz="1200" dirty="0"/>
          </a:p>
        </p:txBody>
      </p:sp>
    </p:spTree>
    <p:extLst>
      <p:ext uri="{BB962C8B-B14F-4D97-AF65-F5344CB8AC3E}">
        <p14:creationId xmlns:p14="http://schemas.microsoft.com/office/powerpoint/2010/main" val="1758097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Properties Required in Editorial Environment </a:t>
            </a:r>
          </a:p>
        </p:txBody>
      </p:sp>
      <p:sp>
        <p:nvSpPr>
          <p:cNvPr id="4" name="Slide Number Placeholder 3"/>
          <p:cNvSpPr>
            <a:spLocks noGrp="1"/>
          </p:cNvSpPr>
          <p:nvPr>
            <p:ph type="sldNum" sz="quarter" idx="4"/>
          </p:nvPr>
        </p:nvSpPr>
        <p:spPr/>
        <p:txBody>
          <a:bodyPr/>
          <a:lstStyle/>
          <a:p>
            <a:fld id="{6FF59741-7650-A046-95B5-8D31235C520E}" type="slidenum">
              <a:rPr lang="en-US" smtClean="0"/>
              <a:pPr/>
              <a:t>24</a:t>
            </a:fld>
            <a:endParaRPr lang="en-US" dirty="0"/>
          </a:p>
        </p:txBody>
      </p:sp>
      <p:sp>
        <p:nvSpPr>
          <p:cNvPr id="5" name="Content Placeholder 6"/>
          <p:cNvSpPr>
            <a:spLocks noGrp="1"/>
          </p:cNvSpPr>
          <p:nvPr>
            <p:ph idx="4294967295"/>
          </p:nvPr>
        </p:nvSpPr>
        <p:spPr>
          <a:xfrm>
            <a:off x="539552" y="1124744"/>
            <a:ext cx="7747000" cy="3409280"/>
          </a:xfrm>
          <a:prstGeom prst="rect">
            <a:avLst/>
          </a:prstGeom>
        </p:spPr>
        <p:txBody>
          <a:bodyPr/>
          <a:lstStyle/>
          <a:p>
            <a:pPr marL="0" indent="0">
              <a:spcBef>
                <a:spcPts val="0"/>
              </a:spcBef>
              <a:buNone/>
            </a:pPr>
            <a:r>
              <a:rPr lang="en-US" sz="1200" dirty="0" smtClean="0">
                <a:solidFill>
                  <a:srgbClr val="00B050"/>
                </a:solidFill>
                <a:latin typeface="Courier New" pitchFamily="49" charset="0"/>
                <a:cs typeface="Courier New" pitchFamily="49" charset="0"/>
              </a:rPr>
              <a:t># </a:t>
            </a:r>
            <a:r>
              <a:rPr lang="en-US" sz="1200" dirty="0">
                <a:solidFill>
                  <a:srgbClr val="00B050"/>
                </a:solidFill>
                <a:latin typeface="Courier New" pitchFamily="49" charset="0"/>
                <a:cs typeface="Courier New" pitchFamily="49" charset="0"/>
              </a:rPr>
              <a:t>Allowed groups</a:t>
            </a:r>
          </a:p>
          <a:p>
            <a:pPr marL="0" indent="0">
              <a:spcBef>
                <a:spcPts val="0"/>
              </a:spcBef>
              <a:buNone/>
            </a:pPr>
            <a:r>
              <a:rPr lang="en-US" sz="1200" dirty="0" err="1">
                <a:solidFill>
                  <a:schemeClr val="tx1"/>
                </a:solidFill>
                <a:latin typeface="Courier New" pitchFamily="49" charset="0"/>
                <a:cs typeface="Courier New" pitchFamily="49" charset="0"/>
              </a:rPr>
              <a:t>orchestrator.approvalgroups</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manager,approvers</a:t>
            </a:r>
            <a:endParaRPr lang="en-US" sz="1200" b="1" dirty="0">
              <a:solidFill>
                <a:srgbClr val="FF0000"/>
              </a:solidFill>
              <a:latin typeface="Courier New" pitchFamily="49" charset="0"/>
              <a:cs typeface="Courier New" pitchFamily="49" charset="0"/>
            </a:endParaRPr>
          </a:p>
          <a:p>
            <a:pPr marL="0" indent="0">
              <a:spcBef>
                <a:spcPts val="0"/>
              </a:spcBef>
              <a:buNone/>
            </a:pPr>
            <a:r>
              <a:rPr lang="en-US" sz="1200" dirty="0" err="1">
                <a:solidFill>
                  <a:schemeClr val="tx1"/>
                </a:solidFill>
                <a:latin typeface="Courier New" pitchFamily="49" charset="0"/>
                <a:cs typeface="Courier New" pitchFamily="49" charset="0"/>
              </a:rPr>
              <a:t>orchestrator.publishgroups</a:t>
            </a:r>
            <a:r>
              <a:rPr lang="en-US" sz="1200" dirty="0">
                <a:solidFill>
                  <a:schemeClr val="tx1"/>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manager,publishers</a:t>
            </a:r>
            <a:endParaRPr lang="en-US" sz="1200" b="1" dirty="0">
              <a:solidFill>
                <a:srgbClr val="FF0000"/>
              </a:solidFill>
              <a:latin typeface="Courier New" pitchFamily="49" charset="0"/>
              <a:cs typeface="Courier New" pitchFamily="49" charset="0"/>
            </a:endParaRPr>
          </a:p>
          <a:p>
            <a:pPr marL="0" indent="0">
              <a:spcBef>
                <a:spcPts val="0"/>
              </a:spcBef>
              <a:buNone/>
            </a:pPr>
            <a:endParaRPr lang="en-US" sz="1200" dirty="0">
              <a:solidFill>
                <a:schemeClr val="tx1"/>
              </a:solidFill>
              <a:latin typeface="Courier New" pitchFamily="49" charset="0"/>
              <a:cs typeface="Courier New" pitchFamily="49" charset="0"/>
            </a:endParaRPr>
          </a:p>
          <a:p>
            <a:pPr marL="0" indent="0">
              <a:spcBef>
                <a:spcPts val="0"/>
              </a:spcBef>
              <a:buNone/>
            </a:pPr>
            <a:r>
              <a:rPr lang="en-US" sz="1200" dirty="0">
                <a:solidFill>
                  <a:srgbClr val="00B050"/>
                </a:solidFill>
                <a:latin typeface="Courier New" pitchFamily="49" charset="0"/>
                <a:cs typeface="Courier New" pitchFamily="49" charset="0"/>
              </a:rPr>
              <a:t>###### Import/Export #####</a:t>
            </a:r>
          </a:p>
          <a:p>
            <a:pPr marL="0" indent="0">
              <a:spcBef>
                <a:spcPts val="0"/>
              </a:spcBef>
              <a:buNone/>
            </a:pPr>
            <a:r>
              <a:rPr lang="en-US" sz="1200" dirty="0">
                <a:solidFill>
                  <a:srgbClr val="00B050"/>
                </a:solidFill>
                <a:latin typeface="Courier New" pitchFamily="49" charset="0"/>
                <a:cs typeface="Courier New" pitchFamily="49" charset="0"/>
              </a:rPr>
              <a:t># Location where import files will be stored</a:t>
            </a:r>
          </a:p>
          <a:p>
            <a:pPr marL="0" indent="0">
              <a:spcBef>
                <a:spcPts val="0"/>
              </a:spcBef>
              <a:buNone/>
            </a:pPr>
            <a:r>
              <a:rPr lang="en-US" sz="1200" dirty="0" err="1">
                <a:solidFill>
                  <a:schemeClr val="tx1"/>
                </a:solidFill>
                <a:latin typeface="Courier New" pitchFamily="49" charset="0"/>
                <a:cs typeface="Courier New" pitchFamily="49" charset="0"/>
              </a:rPr>
              <a:t>orchestrator.import.location</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/path/to/import/location</a:t>
            </a:r>
          </a:p>
          <a:p>
            <a:pPr marL="0" indent="0">
              <a:spcBef>
                <a:spcPts val="0"/>
              </a:spcBef>
              <a:buNone/>
            </a:pPr>
            <a:r>
              <a:rPr lang="en-US" sz="1200" dirty="0">
                <a:solidFill>
                  <a:srgbClr val="00B050"/>
                </a:solidFill>
                <a:latin typeface="Courier New" pitchFamily="49" charset="0"/>
                <a:cs typeface="Courier New" pitchFamily="49" charset="0"/>
              </a:rPr>
              <a:t># Location where export files will be stored</a:t>
            </a:r>
          </a:p>
          <a:p>
            <a:pPr marL="0" indent="0">
              <a:spcBef>
                <a:spcPts val="0"/>
              </a:spcBef>
              <a:buNone/>
            </a:pPr>
            <a:r>
              <a:rPr lang="en-US" sz="1200" dirty="0" err="1">
                <a:solidFill>
                  <a:schemeClr val="tx1"/>
                </a:solidFill>
                <a:latin typeface="Courier New" pitchFamily="49" charset="0"/>
                <a:cs typeface="Courier New" pitchFamily="49" charset="0"/>
              </a:rPr>
              <a:t>orchestrator.export.location</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/path/to/export/location</a:t>
            </a:r>
          </a:p>
          <a:p>
            <a:pPr marL="0" indent="0">
              <a:spcBef>
                <a:spcPts val="0"/>
              </a:spcBef>
              <a:buNone/>
            </a:pPr>
            <a:r>
              <a:rPr lang="en-US" sz="1200" dirty="0">
                <a:solidFill>
                  <a:srgbClr val="00B050"/>
                </a:solidFill>
                <a:latin typeface="Courier New" pitchFamily="49" charset="0"/>
                <a:cs typeface="Courier New" pitchFamily="49" charset="0"/>
              </a:rPr>
              <a:t># </a:t>
            </a:r>
            <a:r>
              <a:rPr lang="en-US" sz="1200" dirty="0" smtClean="0">
                <a:solidFill>
                  <a:srgbClr val="00B050"/>
                </a:solidFill>
                <a:latin typeface="Courier New" pitchFamily="49" charset="0"/>
                <a:cs typeface="Courier New" pitchFamily="49" charset="0"/>
              </a:rPr>
              <a:t>Location </a:t>
            </a:r>
            <a:r>
              <a:rPr lang="en-US" sz="1200" dirty="0">
                <a:solidFill>
                  <a:srgbClr val="00B050"/>
                </a:solidFill>
                <a:latin typeface="Courier New" pitchFamily="49" charset="0"/>
                <a:cs typeface="Courier New" pitchFamily="49" charset="0"/>
              </a:rPr>
              <a:t>where export log files will be stored</a:t>
            </a:r>
          </a:p>
          <a:p>
            <a:pPr marL="0" indent="0">
              <a:spcBef>
                <a:spcPts val="0"/>
              </a:spcBef>
              <a:buNone/>
            </a:pPr>
            <a:r>
              <a:rPr lang="en-US" sz="1200" dirty="0" err="1" smtClean="0">
                <a:solidFill>
                  <a:schemeClr val="tx1"/>
                </a:solidFill>
                <a:latin typeface="Courier New" pitchFamily="49" charset="0"/>
                <a:cs typeface="Courier New" pitchFamily="49" charset="0"/>
              </a:rPr>
              <a:t>orchestrator.export.log.location</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/path/to/export/log/location</a:t>
            </a:r>
            <a:endParaRPr lang="en-US" sz="1200" dirty="0">
              <a:solidFill>
                <a:schemeClr val="tx1"/>
              </a:solidFill>
              <a:latin typeface="Courier New" pitchFamily="49" charset="0"/>
              <a:cs typeface="Courier New" pitchFamily="49" charset="0"/>
            </a:endParaRPr>
          </a:p>
          <a:p>
            <a:pPr marL="0" indent="0">
              <a:spcBef>
                <a:spcPts val="0"/>
              </a:spcBef>
              <a:buNone/>
            </a:pPr>
            <a:endParaRPr lang="en-US" sz="1200" dirty="0" smtClean="0">
              <a:solidFill>
                <a:srgbClr val="00B050"/>
              </a:solidFill>
              <a:latin typeface="Courier New" pitchFamily="49" charset="0"/>
              <a:cs typeface="Courier New" pitchFamily="49" charset="0"/>
            </a:endParaRPr>
          </a:p>
          <a:p>
            <a:pPr marL="0" indent="0">
              <a:spcBef>
                <a:spcPts val="0"/>
              </a:spcBef>
              <a:buNone/>
            </a:pPr>
            <a:r>
              <a:rPr lang="en-US" sz="1200" dirty="0" smtClean="0">
                <a:solidFill>
                  <a:srgbClr val="00B050"/>
                </a:solidFill>
                <a:latin typeface="Courier New" pitchFamily="49" charset="0"/>
                <a:cs typeface="Courier New" pitchFamily="49" charset="0"/>
              </a:rPr>
              <a:t># </a:t>
            </a:r>
            <a:r>
              <a:rPr lang="en-US" sz="1200" dirty="0">
                <a:solidFill>
                  <a:srgbClr val="00B050"/>
                </a:solidFill>
                <a:latin typeface="Courier New" pitchFamily="49" charset="0"/>
                <a:cs typeface="Courier New" pitchFamily="49" charset="0"/>
              </a:rPr>
              <a:t>Publish chains</a:t>
            </a:r>
          </a:p>
          <a:p>
            <a:pPr marL="0" indent="0">
              <a:spcBef>
                <a:spcPts val="0"/>
              </a:spcBef>
              <a:buNone/>
            </a:pPr>
            <a:r>
              <a:rPr lang="en-US" sz="1200" dirty="0" err="1">
                <a:solidFill>
                  <a:schemeClr val="tx1"/>
                </a:solidFill>
                <a:latin typeface="Courier New" pitchFamily="49" charset="0"/>
                <a:cs typeface="Courier New" pitchFamily="49" charset="0"/>
              </a:rPr>
              <a:t>orchestrator.configuration.location</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/path/to/publish-chains.xml</a:t>
            </a:r>
          </a:p>
          <a:p>
            <a:pPr marL="0" indent="0">
              <a:spcBef>
                <a:spcPts val="0"/>
              </a:spcBef>
              <a:buNone/>
            </a:pPr>
            <a:endParaRPr lang="en-US" sz="1200"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3728350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Publishing Chains: Direct</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25</a:t>
            </a:fld>
            <a:endParaRPr lang="en-US" dirty="0"/>
          </a:p>
        </p:txBody>
      </p:sp>
      <p:sp>
        <p:nvSpPr>
          <p:cNvPr id="5" name="Content Placeholder 6"/>
          <p:cNvSpPr>
            <a:spLocks noGrp="1"/>
          </p:cNvSpPr>
          <p:nvPr>
            <p:ph idx="4294967295"/>
          </p:nvPr>
        </p:nvSpPr>
        <p:spPr>
          <a:xfrm>
            <a:off x="539552" y="1124744"/>
            <a:ext cx="7533456" cy="3625304"/>
          </a:xfrm>
          <a:prstGeom prst="rect">
            <a:avLst/>
          </a:prstGeom>
        </p:spPr>
        <p:txBody>
          <a:bodyPr/>
          <a:lstStyle/>
          <a:p>
            <a:pPr marL="0" indent="0">
              <a:spcBef>
                <a:spcPts val="0"/>
              </a:spcBef>
              <a:buNone/>
            </a:pPr>
            <a:r>
              <a:rPr lang="en-US" sz="1200" dirty="0">
                <a:solidFill>
                  <a:schemeClr val="tx1"/>
                </a:solidFill>
                <a:latin typeface="Courier New" pitchFamily="49" charset="0"/>
                <a:cs typeface="Courier New" pitchFamily="49" charset="0"/>
              </a:rPr>
              <a:t>&lt;?xml </a:t>
            </a:r>
            <a:r>
              <a:rPr lang="en-US" sz="1200" dirty="0">
                <a:solidFill>
                  <a:srgbClr val="0070C0"/>
                </a:solidFill>
                <a:latin typeface="Courier New" pitchFamily="49" charset="0"/>
                <a:cs typeface="Courier New" pitchFamily="49" charset="0"/>
              </a:rPr>
              <a:t>version</a:t>
            </a:r>
            <a:r>
              <a:rPr lang="en-US" sz="1200" dirty="0">
                <a:solidFill>
                  <a:schemeClr val="tx1"/>
                </a:solidFill>
                <a:latin typeface="Courier New" pitchFamily="49" charset="0"/>
                <a:cs typeface="Courier New" pitchFamily="49" charset="0"/>
              </a:rPr>
              <a:t>=</a:t>
            </a:r>
            <a:r>
              <a:rPr lang="en-US" sz="1200" dirty="0">
                <a:solidFill>
                  <a:srgbClr val="002060"/>
                </a:solidFill>
                <a:latin typeface="Courier New" pitchFamily="49" charset="0"/>
                <a:cs typeface="Courier New" pitchFamily="49" charset="0"/>
              </a:rPr>
              <a:t>"1.0"</a:t>
            </a:r>
            <a:r>
              <a:rPr lang="en-US" sz="1200" dirty="0">
                <a:solidFill>
                  <a:srgbClr val="0070C0"/>
                </a:solidFill>
                <a:latin typeface="Courier New" pitchFamily="49" charset="0"/>
                <a:cs typeface="Courier New" pitchFamily="49" charset="0"/>
              </a:rPr>
              <a:t> encoding</a:t>
            </a:r>
            <a:r>
              <a:rPr lang="en-US" sz="1200" dirty="0">
                <a:solidFill>
                  <a:schemeClr val="tx1"/>
                </a:solidFill>
                <a:latin typeface="Courier New" pitchFamily="49" charset="0"/>
                <a:cs typeface="Courier New" pitchFamily="49" charset="0"/>
              </a:rPr>
              <a:t>=</a:t>
            </a:r>
            <a:r>
              <a:rPr lang="en-US" sz="1200" dirty="0">
                <a:solidFill>
                  <a:srgbClr val="002060"/>
                </a:solidFill>
                <a:latin typeface="Courier New" pitchFamily="49" charset="0"/>
                <a:cs typeface="Courier New" pitchFamily="49" charset="0"/>
              </a:rPr>
              <a:t>"UTF-8"</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rgbClr val="00B050"/>
                </a:solidFill>
                <a:latin typeface="Courier New" pitchFamily="49" charset="0"/>
                <a:cs typeface="Courier New" pitchFamily="49" charset="0"/>
              </a:rPr>
              <a:t>&lt;!-- </a:t>
            </a:r>
            <a:r>
              <a:rPr lang="en-US" sz="1200" dirty="0">
                <a:solidFill>
                  <a:srgbClr val="00B050"/>
                </a:solidFill>
                <a:latin typeface="Courier New" pitchFamily="49" charset="0"/>
                <a:cs typeface="Courier New" pitchFamily="49" charset="0"/>
              </a:rPr>
              <a:t>Publish chains for this orchestrator </a:t>
            </a:r>
            <a:r>
              <a:rPr lang="en-US" sz="1200" dirty="0" smtClean="0">
                <a:solidFill>
                  <a:srgbClr val="00B050"/>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publishChains</a:t>
            </a:r>
            <a:r>
              <a:rPr lang="en-US" sz="1200" dirty="0" smtClean="0">
                <a:solidFill>
                  <a:schemeClr val="tx1"/>
                </a:solidFill>
                <a:latin typeface="Courier New" pitchFamily="49" charset="0"/>
                <a:cs typeface="Courier New" pitchFamily="49" charset="0"/>
              </a:rPr>
              <a:t>&gt;</a:t>
            </a:r>
            <a:endParaRPr lang="en-US" sz="1200" dirty="0">
              <a:solidFill>
                <a:schemeClr val="tx1"/>
              </a:solidFill>
              <a:latin typeface="Courier New" pitchFamily="49" charset="0"/>
              <a:cs typeface="Courier New" pitchFamily="49" charset="0"/>
            </a:endParaRP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endParaRPr lang="en-US" sz="1200" dirty="0">
              <a:solidFill>
                <a:schemeClr val="tx1"/>
              </a:solidFill>
              <a:latin typeface="Courier New" pitchFamily="49" charset="0"/>
              <a:cs typeface="Courier New" pitchFamily="49" charset="0"/>
            </a:endParaRP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Direct</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false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p>
          <a:p>
            <a:pPr marL="0" indent="0">
              <a:spcBef>
                <a:spcPts val="1200"/>
              </a:spcBef>
              <a:spcAft>
                <a:spcPts val="12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err="1">
                <a:solidFill>
                  <a:srgbClr val="FF0000"/>
                </a:solidFill>
                <a:latin typeface="Courier New" pitchFamily="49" charset="0"/>
                <a:cs typeface="Courier New" pitchFamily="49" charset="0"/>
              </a:rPr>
              <a:t>OrchestratorLive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smtClean="0">
                <a:solidFill>
                  <a:schemeClr val="tx1"/>
                </a:solidFill>
                <a:latin typeface="Courier New" pitchFamily="49" charset="0"/>
                <a:cs typeface="Courier New" pitchFamily="49" charset="0"/>
              </a:rPr>
              <a:t>&gt;</a:t>
            </a:r>
          </a:p>
          <a:p>
            <a:pPr marL="0" indent="0">
              <a:spcBef>
                <a:spcPts val="0"/>
              </a:spcBef>
              <a:spcAft>
                <a:spcPts val="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smtClean="0">
                <a:solidFill>
                  <a:schemeClr val="tx1"/>
                </a:solidFill>
                <a:latin typeface="Courier New" pitchFamily="49" charset="0"/>
                <a:cs typeface="Courier New" pitchFamily="49" charset="0"/>
              </a:rPr>
              <a:t>updatePublishStates</a:t>
            </a:r>
            <a:r>
              <a:rPr lang="en-US" sz="1200" dirty="0" smtClean="0">
                <a:solidFill>
                  <a:schemeClr val="tx1"/>
                </a:solidFill>
                <a:latin typeface="Courier New" pitchFamily="49" charset="0"/>
                <a:cs typeface="Courier New" pitchFamily="49" charset="0"/>
              </a:rPr>
              <a:t>&gt;</a:t>
            </a:r>
            <a:r>
              <a:rPr lang="en-US" sz="1200" b="1" dirty="0" smtClean="0">
                <a:solidFill>
                  <a:srgbClr val="FF0000"/>
                </a:solidFill>
                <a:latin typeface="Courier New" pitchFamily="49" charset="0"/>
                <a:cs typeface="Courier New" pitchFamily="49" charset="0"/>
              </a:rPr>
              <a:t>true</a:t>
            </a: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p>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publishChains</a:t>
            </a:r>
            <a:r>
              <a:rPr lang="en-US" sz="1200" dirty="0">
                <a:solidFill>
                  <a:schemeClr val="tx1"/>
                </a:solidFill>
                <a:latin typeface="Courier New" pitchFamily="49" charset="0"/>
                <a:cs typeface="Courier New" pitchFamily="49" charset="0"/>
              </a:rPr>
              <a:t>&gt;	</a:t>
            </a:r>
            <a:endParaRPr lang="en-US" sz="1200" dirty="0" smtClean="0">
              <a:solidFill>
                <a:schemeClr val="tx1"/>
              </a:solidFill>
              <a:latin typeface="Courier New" pitchFamily="49" charset="0"/>
              <a:cs typeface="Courier New" pitchFamily="49" charset="0"/>
            </a:endParaRPr>
          </a:p>
          <a:p>
            <a:pPr marL="0" indent="0">
              <a:buNone/>
            </a:pPr>
            <a:endParaRPr lang="en-US" sz="1200" dirty="0"/>
          </a:p>
        </p:txBody>
      </p:sp>
    </p:spTree>
    <p:extLst>
      <p:ext uri="{BB962C8B-B14F-4D97-AF65-F5344CB8AC3E}">
        <p14:creationId xmlns:p14="http://schemas.microsoft.com/office/powerpoint/2010/main" val="1295729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Publishing Chains: Approval on Package</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26</a:t>
            </a:fld>
            <a:endParaRPr lang="en-US" dirty="0"/>
          </a:p>
        </p:txBody>
      </p:sp>
      <p:sp>
        <p:nvSpPr>
          <p:cNvPr id="5" name="Content Placeholder 6"/>
          <p:cNvSpPr>
            <a:spLocks noGrp="1"/>
          </p:cNvSpPr>
          <p:nvPr>
            <p:ph idx="4294967295"/>
          </p:nvPr>
        </p:nvSpPr>
        <p:spPr>
          <a:xfrm>
            <a:off x="539552" y="1124744"/>
            <a:ext cx="7974200" cy="4921448"/>
          </a:xfrm>
          <a:prstGeom prst="rect">
            <a:avLst/>
          </a:prstGeom>
        </p:spPr>
        <p:txBody>
          <a:bodyPr/>
          <a:lstStyle/>
          <a:p>
            <a:pPr marL="0" indent="0">
              <a:spcBef>
                <a:spcPts val="0"/>
              </a:spcBef>
              <a:buNone/>
            </a:pPr>
            <a:r>
              <a:rPr lang="en-US" sz="1200" dirty="0">
                <a:solidFill>
                  <a:schemeClr val="tx1"/>
                </a:solidFill>
                <a:latin typeface="Courier New" pitchFamily="49" charset="0"/>
                <a:cs typeface="Courier New" pitchFamily="49" charset="0"/>
              </a:rPr>
              <a:t>&lt;?xml </a:t>
            </a:r>
            <a:r>
              <a:rPr lang="en-US" sz="1200" dirty="0">
                <a:solidFill>
                  <a:srgbClr val="0070C0"/>
                </a:solidFill>
                <a:latin typeface="Courier New" pitchFamily="49" charset="0"/>
                <a:cs typeface="Courier New" pitchFamily="49" charset="0"/>
              </a:rPr>
              <a:t>version</a:t>
            </a:r>
            <a:r>
              <a:rPr lang="en-US" sz="1200" dirty="0">
                <a:solidFill>
                  <a:schemeClr val="tx1"/>
                </a:solidFill>
                <a:latin typeface="Courier New" pitchFamily="49" charset="0"/>
                <a:cs typeface="Courier New" pitchFamily="49" charset="0"/>
              </a:rPr>
              <a:t>=</a:t>
            </a:r>
            <a:r>
              <a:rPr lang="en-US" sz="1200" dirty="0">
                <a:solidFill>
                  <a:srgbClr val="002060"/>
                </a:solidFill>
                <a:latin typeface="Courier New" pitchFamily="49" charset="0"/>
                <a:cs typeface="Courier New" pitchFamily="49" charset="0"/>
              </a:rPr>
              <a:t>"1.0"</a:t>
            </a:r>
            <a:r>
              <a:rPr lang="en-US" sz="1200" dirty="0">
                <a:solidFill>
                  <a:srgbClr val="0070C0"/>
                </a:solidFill>
                <a:latin typeface="Courier New" pitchFamily="49" charset="0"/>
                <a:cs typeface="Courier New" pitchFamily="49" charset="0"/>
              </a:rPr>
              <a:t> encoding</a:t>
            </a:r>
            <a:r>
              <a:rPr lang="en-US" sz="1200" dirty="0">
                <a:solidFill>
                  <a:schemeClr val="tx1"/>
                </a:solidFill>
                <a:latin typeface="Courier New" pitchFamily="49" charset="0"/>
                <a:cs typeface="Courier New" pitchFamily="49" charset="0"/>
              </a:rPr>
              <a:t>=</a:t>
            </a:r>
            <a:r>
              <a:rPr lang="en-US" sz="1200" dirty="0">
                <a:solidFill>
                  <a:srgbClr val="002060"/>
                </a:solidFill>
                <a:latin typeface="Courier New" pitchFamily="49" charset="0"/>
                <a:cs typeface="Courier New" pitchFamily="49" charset="0"/>
              </a:rPr>
              <a:t>"UTF-8"</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rgbClr val="00B050"/>
                </a:solidFill>
                <a:latin typeface="Courier New" pitchFamily="49" charset="0"/>
                <a:cs typeface="Courier New" pitchFamily="49" charset="0"/>
              </a:rPr>
              <a:t>&lt;!-- </a:t>
            </a:r>
            <a:r>
              <a:rPr lang="en-US" sz="1200" dirty="0">
                <a:solidFill>
                  <a:srgbClr val="00B050"/>
                </a:solidFill>
                <a:latin typeface="Courier New" pitchFamily="49" charset="0"/>
                <a:cs typeface="Courier New" pitchFamily="49" charset="0"/>
              </a:rPr>
              <a:t>Publish chains for this orchestrator --&gt;</a:t>
            </a:r>
          </a:p>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publishChains</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endParaRPr lang="en-US" sz="1200" dirty="0">
              <a:solidFill>
                <a:schemeClr val="tx1"/>
              </a:solidFill>
              <a:latin typeface="Courier New" pitchFamily="49" charset="0"/>
              <a:cs typeface="Courier New" pitchFamily="49" charset="0"/>
            </a:endParaRP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Approval on Package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false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p>
          <a:p>
            <a:pPr marL="0" indent="0">
              <a:spcBef>
                <a:spcPts val="120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err="1">
                <a:solidFill>
                  <a:srgbClr val="FF0000"/>
                </a:solidFill>
                <a:latin typeface="Courier New" pitchFamily="49" charset="0"/>
                <a:cs typeface="Courier New" pitchFamily="49" charset="0"/>
              </a:rPr>
              <a:t>OrchestratorStaging</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p>
          <a:p>
            <a:pPr marL="0" indent="0">
              <a:spcBef>
                <a:spcPts val="120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1200"/>
              </a:spcBef>
              <a:buNone/>
            </a:pPr>
            <a:r>
              <a:rPr lang="en-US" sz="1200" dirty="0">
                <a:solidFill>
                  <a:schemeClr val="tx1"/>
                </a:solidFill>
                <a:latin typeface="Courier New" pitchFamily="49" charset="0"/>
                <a:cs typeface="Courier New" pitchFamily="49" charset="0"/>
              </a:rPr>
              <a:t> </a:t>
            </a:r>
            <a:r>
              <a:rPr lang="en-US" sz="1200" dirty="0" smtClean="0">
                <a:solidFill>
                  <a:schemeClr val="tx1"/>
                </a:solidFill>
                <a:latin typeface="Courier New" pitchFamily="49" charset="0"/>
                <a:cs typeface="Courier New" pitchFamily="49" charset="0"/>
              </a:rPr>
              <a:t>                       &lt;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err="1">
                <a:solidFill>
                  <a:srgbClr val="FF0000"/>
                </a:solidFill>
                <a:latin typeface="Courier New" pitchFamily="49" charset="0"/>
                <a:cs typeface="Courier New" pitchFamily="49" charset="0"/>
              </a:rPr>
              <a:t>OrchestratorLive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smtClean="0">
                <a:solidFill>
                  <a:schemeClr val="tx1"/>
                </a:solidFill>
                <a:latin typeface="Courier New" pitchFamily="49" charset="0"/>
                <a:cs typeface="Courier New" pitchFamily="49" charset="0"/>
              </a:rPr>
              <a:t>&gt;</a:t>
            </a:r>
          </a:p>
          <a:p>
            <a:pPr marL="0" indent="0">
              <a:spcBef>
                <a:spcPts val="120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true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spcAft>
                <a:spcPts val="12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p>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publishChains</a:t>
            </a:r>
            <a:r>
              <a:rPr lang="en-US" sz="1200" dirty="0">
                <a:solidFill>
                  <a:schemeClr val="tx1"/>
                </a:solidFill>
                <a:latin typeface="Courier New" pitchFamily="49" charset="0"/>
                <a:cs typeface="Courier New" pitchFamily="49" charset="0"/>
              </a:rPr>
              <a:t>&gt;	</a:t>
            </a:r>
            <a:endParaRPr lang="en-US" sz="1200" dirty="0" smtClean="0">
              <a:solidFill>
                <a:schemeClr val="tx1"/>
              </a:solidFill>
              <a:latin typeface="Courier New" pitchFamily="49" charset="0"/>
              <a:cs typeface="Courier New" pitchFamily="49" charset="0"/>
            </a:endParaRPr>
          </a:p>
          <a:p>
            <a:pPr marL="0" indent="0">
              <a:buNone/>
            </a:pPr>
            <a:endParaRPr lang="en-US" sz="1200" dirty="0"/>
          </a:p>
        </p:txBody>
      </p:sp>
    </p:spTree>
    <p:extLst>
      <p:ext uri="{BB962C8B-B14F-4D97-AF65-F5344CB8AC3E}">
        <p14:creationId xmlns:p14="http://schemas.microsoft.com/office/powerpoint/2010/main" val="3735473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nl-NL" dirty="0"/>
              <a:t>Publishing Chains :</a:t>
            </a:r>
            <a:r>
              <a:rPr lang="nl-NL" dirty="0" smtClean="0"/>
              <a:t>Approval </a:t>
            </a:r>
            <a:r>
              <a:rPr lang="nl-NL" dirty="0"/>
              <a:t>on Pages</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27</a:t>
            </a:fld>
            <a:endParaRPr lang="en-US" dirty="0"/>
          </a:p>
        </p:txBody>
      </p:sp>
      <p:sp>
        <p:nvSpPr>
          <p:cNvPr id="5" name="Content Placeholder 6"/>
          <p:cNvSpPr>
            <a:spLocks noGrp="1"/>
          </p:cNvSpPr>
          <p:nvPr>
            <p:ph idx="4294967295"/>
          </p:nvPr>
        </p:nvSpPr>
        <p:spPr>
          <a:xfrm>
            <a:off x="539552" y="1124744"/>
            <a:ext cx="8568952" cy="5184576"/>
          </a:xfrm>
          <a:prstGeom prst="rect">
            <a:avLst/>
          </a:prstGeom>
        </p:spPr>
        <p:txBody>
          <a:bodyPr/>
          <a:lstStyle/>
          <a:p>
            <a:pPr marL="0" indent="0">
              <a:spcBef>
                <a:spcPts val="0"/>
              </a:spcBef>
              <a:buNone/>
            </a:pPr>
            <a:r>
              <a:rPr lang="en-US" sz="1200" dirty="0">
                <a:solidFill>
                  <a:schemeClr val="tx1"/>
                </a:solidFill>
                <a:latin typeface="Courier New" pitchFamily="49" charset="0"/>
                <a:cs typeface="Courier New" pitchFamily="49" charset="0"/>
              </a:rPr>
              <a:t>&lt;?xml </a:t>
            </a:r>
            <a:r>
              <a:rPr lang="en-US" sz="1200" dirty="0">
                <a:solidFill>
                  <a:srgbClr val="0070C0"/>
                </a:solidFill>
                <a:latin typeface="Courier New" pitchFamily="49" charset="0"/>
                <a:cs typeface="Courier New" pitchFamily="49" charset="0"/>
              </a:rPr>
              <a:t>version</a:t>
            </a:r>
            <a:r>
              <a:rPr lang="en-US" sz="1200" dirty="0">
                <a:solidFill>
                  <a:schemeClr val="tx1"/>
                </a:solidFill>
                <a:latin typeface="Courier New" pitchFamily="49" charset="0"/>
                <a:cs typeface="Courier New" pitchFamily="49" charset="0"/>
              </a:rPr>
              <a:t>=</a:t>
            </a:r>
            <a:r>
              <a:rPr lang="en-US" sz="1200" dirty="0">
                <a:solidFill>
                  <a:srgbClr val="002060"/>
                </a:solidFill>
                <a:latin typeface="Courier New" pitchFamily="49" charset="0"/>
                <a:cs typeface="Courier New" pitchFamily="49" charset="0"/>
              </a:rPr>
              <a:t>"1.0"</a:t>
            </a:r>
            <a:r>
              <a:rPr lang="en-US" sz="1200" dirty="0">
                <a:solidFill>
                  <a:srgbClr val="0070C0"/>
                </a:solidFill>
                <a:latin typeface="Courier New" pitchFamily="49" charset="0"/>
                <a:cs typeface="Courier New" pitchFamily="49" charset="0"/>
              </a:rPr>
              <a:t> encoding</a:t>
            </a:r>
            <a:r>
              <a:rPr lang="en-US" sz="1200" dirty="0">
                <a:solidFill>
                  <a:schemeClr val="tx1"/>
                </a:solidFill>
                <a:latin typeface="Courier New" pitchFamily="49" charset="0"/>
                <a:cs typeface="Courier New" pitchFamily="49" charset="0"/>
              </a:rPr>
              <a:t>=</a:t>
            </a:r>
            <a:r>
              <a:rPr lang="en-US" sz="1200" dirty="0">
                <a:solidFill>
                  <a:srgbClr val="002060"/>
                </a:solidFill>
                <a:latin typeface="Courier New" pitchFamily="49" charset="0"/>
                <a:cs typeface="Courier New" pitchFamily="49" charset="0"/>
              </a:rPr>
              <a:t>"UTF-8"</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a:solidFill>
                  <a:srgbClr val="00B050"/>
                </a:solidFill>
                <a:latin typeface="Courier New" pitchFamily="49" charset="0"/>
                <a:cs typeface="Courier New" pitchFamily="49" charset="0"/>
              </a:rPr>
              <a:t>&lt;!-- Publish chains for this orchestrator --&gt;</a:t>
            </a:r>
          </a:p>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publishChains</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Approval on Pages</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true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p>
          <a:p>
            <a:pPr marL="0" indent="0">
              <a:spcBef>
                <a:spcPts val="120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err="1">
                <a:solidFill>
                  <a:srgbClr val="FF0000"/>
                </a:solidFill>
                <a:latin typeface="Courier New" pitchFamily="49" charset="0"/>
                <a:cs typeface="Courier New" pitchFamily="49" charset="0"/>
              </a:rPr>
              <a:t>OrchestratorStaging</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p>
          <a:p>
            <a:pPr marL="0" indent="0">
              <a:spcBef>
                <a:spcPts val="120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120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err="1">
                <a:solidFill>
                  <a:srgbClr val="FF0000"/>
                </a:solidFill>
                <a:latin typeface="Courier New" pitchFamily="49" charset="0"/>
                <a:cs typeface="Courier New" pitchFamily="49" charset="0"/>
              </a:rPr>
              <a:t>OrchestratorLive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smtClean="0">
                <a:solidFill>
                  <a:schemeClr val="tx1"/>
                </a:solidFill>
                <a:latin typeface="Courier New" pitchFamily="49" charset="0"/>
                <a:cs typeface="Courier New" pitchFamily="49" charset="0"/>
              </a:rPr>
              <a:t>&gt;</a:t>
            </a:r>
          </a:p>
          <a:p>
            <a:pPr marL="0" indent="0">
              <a:spcBef>
                <a:spcPts val="120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true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spcAft>
                <a:spcPts val="12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p>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publishChains</a:t>
            </a:r>
            <a:r>
              <a:rPr lang="en-US" sz="1200" dirty="0" smtClean="0">
                <a:solidFill>
                  <a:schemeClr val="tx1"/>
                </a:solidFill>
                <a:latin typeface="Courier New" pitchFamily="49" charset="0"/>
                <a:cs typeface="Courier New" pitchFamily="49" charset="0"/>
              </a:rPr>
              <a:t>&gt;</a:t>
            </a:r>
          </a:p>
          <a:p>
            <a:pPr marL="0" indent="0">
              <a:buNone/>
            </a:pPr>
            <a:endParaRPr lang="en-US" sz="1200" dirty="0"/>
          </a:p>
        </p:txBody>
      </p:sp>
    </p:spTree>
    <p:extLst>
      <p:ext uri="{BB962C8B-B14F-4D97-AF65-F5344CB8AC3E}">
        <p14:creationId xmlns:p14="http://schemas.microsoft.com/office/powerpoint/2010/main" val="2598379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Self Publishing Configuration (.properties)</a:t>
            </a:r>
          </a:p>
        </p:txBody>
      </p:sp>
      <p:sp>
        <p:nvSpPr>
          <p:cNvPr id="4" name="Slide Number Placeholder 3"/>
          <p:cNvSpPr>
            <a:spLocks noGrp="1"/>
          </p:cNvSpPr>
          <p:nvPr>
            <p:ph type="sldNum" sz="quarter" idx="4"/>
          </p:nvPr>
        </p:nvSpPr>
        <p:spPr/>
        <p:txBody>
          <a:bodyPr/>
          <a:lstStyle/>
          <a:p>
            <a:fld id="{6FF59741-7650-A046-95B5-8D31235C520E}" type="slidenum">
              <a:rPr lang="en-US" smtClean="0"/>
              <a:pPr/>
              <a:t>28</a:t>
            </a:fld>
            <a:endParaRPr lang="en-US" dirty="0"/>
          </a:p>
        </p:txBody>
      </p:sp>
      <p:sp>
        <p:nvSpPr>
          <p:cNvPr id="5" name="Content Placeholder 6"/>
          <p:cNvSpPr>
            <a:spLocks noGrp="1"/>
          </p:cNvSpPr>
          <p:nvPr>
            <p:ph idx="4294967295"/>
          </p:nvPr>
        </p:nvSpPr>
        <p:spPr>
          <a:xfrm>
            <a:off x="539552" y="1124744"/>
            <a:ext cx="7776863" cy="4608512"/>
          </a:xfrm>
          <a:prstGeom prst="rect">
            <a:avLst/>
          </a:prstGeom>
        </p:spPr>
        <p:txBody>
          <a:bodyPr/>
          <a:lstStyle/>
          <a:p>
            <a:pPr marL="0" indent="0">
              <a:spcBef>
                <a:spcPts val="0"/>
              </a:spcBef>
              <a:spcAft>
                <a:spcPts val="0"/>
              </a:spcAft>
              <a:buNone/>
            </a:pPr>
            <a:r>
              <a:rPr lang="en-US" sz="1200" dirty="0">
                <a:solidFill>
                  <a:srgbClr val="00B050"/>
                </a:solidFill>
                <a:latin typeface="Courier New" pitchFamily="49" charset="0"/>
                <a:cs typeface="Courier New" pitchFamily="49" charset="0"/>
              </a:rPr>
              <a:t>#### General properties ####</a:t>
            </a:r>
          </a:p>
          <a:p>
            <a:pPr marL="0" indent="0">
              <a:spcBef>
                <a:spcPts val="0"/>
              </a:spcBef>
              <a:spcAft>
                <a:spcPts val="0"/>
              </a:spcAft>
              <a:buNone/>
            </a:pPr>
            <a:r>
              <a:rPr lang="en-US" sz="1200" dirty="0" smtClean="0">
                <a:solidFill>
                  <a:schemeClr val="tx1"/>
                </a:solidFill>
                <a:latin typeface="Courier New" pitchFamily="49" charset="0"/>
                <a:cs typeface="Courier New" pitchFamily="49" charset="0"/>
              </a:rPr>
              <a:t>orchestrator.name=</a:t>
            </a:r>
            <a:r>
              <a:rPr lang="en-US" sz="1200" b="1" dirty="0" smtClean="0">
                <a:solidFill>
                  <a:srgbClr val="FF0000"/>
                </a:solidFill>
                <a:latin typeface="Courier New" pitchFamily="49" charset="0"/>
                <a:cs typeface="Courier New" pitchFamily="49" charset="0"/>
              </a:rPr>
              <a:t>Orchestrator</a:t>
            </a:r>
            <a:endParaRPr lang="en-US" sz="1200" b="1" dirty="0">
              <a:solidFill>
                <a:srgbClr val="FF0000"/>
              </a:solidFill>
              <a:latin typeface="Courier New" pitchFamily="49" charset="0"/>
              <a:cs typeface="Courier New" pitchFamily="49" charset="0"/>
            </a:endParaRPr>
          </a:p>
          <a:p>
            <a:pPr marL="0" indent="0">
              <a:spcBef>
                <a:spcPts val="0"/>
              </a:spcBef>
              <a:spcAft>
                <a:spcPts val="0"/>
              </a:spcAft>
              <a:buNone/>
            </a:pPr>
            <a:r>
              <a:rPr lang="en-US" sz="1200" dirty="0" err="1" smtClean="0">
                <a:solidFill>
                  <a:schemeClr val="tx1"/>
                </a:solidFill>
                <a:latin typeface="Courier New" pitchFamily="49" charset="0"/>
                <a:cs typeface="Courier New" pitchFamily="49" charset="0"/>
              </a:rPr>
              <a:t>orchestrator.editorial</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true</a:t>
            </a:r>
            <a:endParaRPr lang="en-US" sz="1200" b="1" dirty="0">
              <a:solidFill>
                <a:srgbClr val="FF0000"/>
              </a:solidFill>
              <a:latin typeface="Courier New" pitchFamily="49" charset="0"/>
              <a:cs typeface="Courier New" pitchFamily="49" charset="0"/>
            </a:endParaRPr>
          </a:p>
          <a:p>
            <a:pPr marL="0" indent="0">
              <a:spcBef>
                <a:spcPts val="0"/>
              </a:spcBef>
              <a:buNone/>
            </a:pPr>
            <a:endParaRPr lang="en-US" sz="1200" dirty="0" smtClean="0">
              <a:solidFill>
                <a:srgbClr val="00B050"/>
              </a:solidFill>
              <a:latin typeface="Courier New" pitchFamily="49" charset="0"/>
              <a:cs typeface="Courier New" pitchFamily="49" charset="0"/>
            </a:endParaRPr>
          </a:p>
          <a:p>
            <a:pPr marL="0" indent="0">
              <a:spcBef>
                <a:spcPts val="0"/>
              </a:spcBef>
              <a:spcAft>
                <a:spcPts val="600"/>
              </a:spcAft>
              <a:buNone/>
            </a:pPr>
            <a:r>
              <a:rPr lang="en-US" sz="1200" dirty="0" smtClean="0">
                <a:solidFill>
                  <a:schemeClr val="tx1">
                    <a:lumMod val="95000"/>
                    <a:lumOff val="5000"/>
                  </a:schemeClr>
                </a:solidFill>
                <a:latin typeface="Courier New" pitchFamily="49" charset="0"/>
                <a:cs typeface="Courier New" pitchFamily="49" charset="0"/>
              </a:rPr>
              <a:t>...</a:t>
            </a:r>
            <a:endParaRPr lang="en-US" sz="1200" dirty="0">
              <a:solidFill>
                <a:schemeClr val="tx1">
                  <a:lumMod val="95000"/>
                  <a:lumOff val="5000"/>
                </a:schemeClr>
              </a:solidFill>
              <a:latin typeface="Courier New" pitchFamily="49" charset="0"/>
              <a:cs typeface="Courier New" pitchFamily="49" charset="0"/>
            </a:endParaRPr>
          </a:p>
          <a:p>
            <a:pPr marL="0" indent="0">
              <a:spcBef>
                <a:spcPts val="0"/>
              </a:spcBef>
              <a:buNone/>
            </a:pPr>
            <a:endParaRPr lang="en-US" sz="1200" dirty="0" smtClean="0">
              <a:solidFill>
                <a:srgbClr val="00B050"/>
              </a:solidFill>
              <a:latin typeface="Courier New" pitchFamily="49" charset="0"/>
              <a:cs typeface="Courier New" pitchFamily="49" charset="0"/>
            </a:endParaRPr>
          </a:p>
          <a:p>
            <a:pPr marL="0" indent="0">
              <a:spcBef>
                <a:spcPts val="0"/>
              </a:spcBef>
              <a:buNone/>
            </a:pPr>
            <a:r>
              <a:rPr lang="en-US" sz="1200" dirty="0" smtClean="0">
                <a:solidFill>
                  <a:srgbClr val="00B050"/>
                </a:solidFill>
                <a:latin typeface="Courier New" pitchFamily="49" charset="0"/>
                <a:cs typeface="Courier New" pitchFamily="49" charset="0"/>
              </a:rPr>
              <a:t>###### Orchestrators </a:t>
            </a:r>
            <a:r>
              <a:rPr lang="en-US" sz="1200" dirty="0">
                <a:solidFill>
                  <a:srgbClr val="00B050"/>
                </a:solidFill>
                <a:latin typeface="Courier New" pitchFamily="49" charset="0"/>
                <a:cs typeface="Courier New" pitchFamily="49" charset="0"/>
              </a:rPr>
              <a:t>#####</a:t>
            </a: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orchestrator.orchestrators.names</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Orchestrator</a:t>
            </a:r>
            <a:endParaRPr lang="en-US" sz="1200" b="1" dirty="0">
              <a:solidFill>
                <a:srgbClr val="FF0000"/>
              </a:solidFill>
              <a:latin typeface="Courier New" pitchFamily="49" charset="0"/>
              <a:cs typeface="Courier New" pitchFamily="49" charset="0"/>
            </a:endParaRPr>
          </a:p>
          <a:p>
            <a:pPr marL="0" indent="0">
              <a:spcBef>
                <a:spcPts val="0"/>
              </a:spcBef>
              <a:buNone/>
            </a:pPr>
            <a:endParaRPr lang="en-US" sz="1200" dirty="0">
              <a:solidFill>
                <a:schemeClr val="tx1"/>
              </a:solidFill>
              <a:latin typeface="Courier New" pitchFamily="49" charset="0"/>
              <a:cs typeface="Courier New" pitchFamily="49" charset="0"/>
            </a:endParaRPr>
          </a:p>
          <a:p>
            <a:pPr marL="0" indent="0">
              <a:spcBef>
                <a:spcPts val="0"/>
              </a:spcBef>
              <a:buNone/>
            </a:pPr>
            <a:r>
              <a:rPr lang="en-US" sz="1200" dirty="0">
                <a:solidFill>
                  <a:srgbClr val="00B050"/>
                </a:solidFill>
                <a:latin typeface="Courier New" pitchFamily="49" charset="0"/>
                <a:cs typeface="Courier New" pitchFamily="49" charset="0"/>
              </a:rPr>
              <a:t># </a:t>
            </a:r>
            <a:r>
              <a:rPr lang="en-US" sz="1200" dirty="0" smtClean="0">
                <a:solidFill>
                  <a:srgbClr val="00B050"/>
                </a:solidFill>
                <a:latin typeface="Courier New" pitchFamily="49" charset="0"/>
                <a:cs typeface="Courier New" pitchFamily="49" charset="0"/>
              </a:rPr>
              <a:t>Editorial</a:t>
            </a:r>
            <a:endParaRPr lang="en-US" sz="1200" dirty="0">
              <a:solidFill>
                <a:srgbClr val="00B050"/>
              </a:solidFill>
              <a:latin typeface="Courier New" pitchFamily="49" charset="0"/>
              <a:cs typeface="Courier New" pitchFamily="49" charset="0"/>
            </a:endParaRP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Orchestrator</a:t>
            </a:r>
            <a:r>
              <a:rPr lang="en-US" sz="1200" dirty="0" err="1" smtClean="0">
                <a:solidFill>
                  <a:schemeClr val="tx1"/>
                </a:solidFill>
                <a:latin typeface="Courier New" pitchFamily="49" charset="0"/>
                <a:cs typeface="Courier New" pitchFamily="49" charset="0"/>
              </a:rPr>
              <a:t>.address</a:t>
            </a:r>
            <a:r>
              <a:rPr lang="en-US" sz="1200" dirty="0" smtClean="0">
                <a:solidFill>
                  <a:schemeClr val="tx1"/>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my.domain</a:t>
            </a:r>
            <a:endParaRPr lang="en-US" sz="1200" b="1" dirty="0">
              <a:solidFill>
                <a:srgbClr val="FF0000"/>
              </a:solidFill>
              <a:latin typeface="Courier New" pitchFamily="49" charset="0"/>
              <a:cs typeface="Courier New" pitchFamily="49" charset="0"/>
            </a:endParaRPr>
          </a:p>
          <a:p>
            <a:pPr marL="0" indent="0">
              <a:spcBef>
                <a:spcPts val="0"/>
              </a:spcBef>
              <a:buNone/>
            </a:pPr>
            <a:r>
              <a:rPr lang="en-US" sz="1200" dirty="0" err="1">
                <a:solidFill>
                  <a:schemeClr val="tx1"/>
                </a:solidFill>
                <a:latin typeface="Courier New" pitchFamily="49" charset="0"/>
                <a:cs typeface="Courier New" pitchFamily="49" charset="0"/>
              </a:rPr>
              <a:t>orchestrator.orchestrators.</a:t>
            </a:r>
            <a:r>
              <a:rPr lang="en-US" sz="1200" b="1" dirty="0" err="1">
                <a:solidFill>
                  <a:schemeClr val="tx1"/>
                </a:solidFill>
                <a:latin typeface="Courier New" pitchFamily="49" charset="0"/>
                <a:cs typeface="Courier New" pitchFamily="49" charset="0"/>
              </a:rPr>
              <a:t>Orchestrator</a:t>
            </a:r>
            <a:r>
              <a:rPr lang="en-US" sz="1200" dirty="0" err="1">
                <a:solidFill>
                  <a:schemeClr val="tx1"/>
                </a:solidFill>
                <a:latin typeface="Courier New" pitchFamily="49" charset="0"/>
                <a:cs typeface="Courier New" pitchFamily="49" charset="0"/>
              </a:rPr>
              <a:t>.port</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8280</a:t>
            </a:r>
          </a:p>
          <a:p>
            <a:pPr marL="0" indent="0">
              <a:spcBef>
                <a:spcPts val="0"/>
              </a:spcBef>
              <a:buNone/>
            </a:pPr>
            <a:r>
              <a:rPr lang="en-US" sz="1200" dirty="0" err="1">
                <a:solidFill>
                  <a:schemeClr val="tx1"/>
                </a:solidFill>
                <a:latin typeface="Courier New" pitchFamily="49" charset="0"/>
                <a:cs typeface="Courier New" pitchFamily="49" charset="0"/>
              </a:rPr>
              <a:t>orchestrator.orchestrators.</a:t>
            </a:r>
            <a:r>
              <a:rPr lang="en-US" sz="1200" b="1" dirty="0" err="1">
                <a:solidFill>
                  <a:schemeClr val="tx1"/>
                </a:solidFill>
                <a:latin typeface="Courier New" pitchFamily="49" charset="0"/>
                <a:cs typeface="Courier New" pitchFamily="49" charset="0"/>
              </a:rPr>
              <a:t>Orchestrator</a:t>
            </a:r>
            <a:r>
              <a:rPr lang="en-US" sz="1200" dirty="0" err="1">
                <a:solidFill>
                  <a:schemeClr val="tx1"/>
                </a:solidFill>
                <a:latin typeface="Courier New" pitchFamily="49" charset="0"/>
                <a:cs typeface="Courier New" pitchFamily="49" charset="0"/>
              </a:rPr>
              <a:t>.contextpath</a:t>
            </a:r>
            <a:r>
              <a:rPr lang="en-US" sz="1200" dirty="0">
                <a:solidFill>
                  <a:schemeClr val="tx1"/>
                </a:solidFill>
                <a:latin typeface="Courier New" pitchFamily="49" charset="0"/>
                <a:cs typeface="Courier New" pitchFamily="49" charset="0"/>
              </a:rPr>
              <a:t>=</a:t>
            </a:r>
            <a:r>
              <a:rPr lang="en-US" sz="1200" b="1" dirty="0">
                <a:solidFill>
                  <a:srgbClr val="FF0000"/>
                </a:solidFill>
                <a:latin typeface="Courier New" pitchFamily="49" charset="0"/>
                <a:cs typeface="Courier New" pitchFamily="49" charset="0"/>
              </a:rPr>
              <a:t>orchestrator</a:t>
            </a: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Orchestrator</a:t>
            </a:r>
            <a:r>
              <a:rPr lang="en-US" sz="1200" dirty="0" err="1" smtClean="0">
                <a:solidFill>
                  <a:schemeClr val="tx1"/>
                </a:solidFill>
                <a:latin typeface="Courier New" pitchFamily="49" charset="0"/>
                <a:cs typeface="Courier New" pitchFamily="49" charset="0"/>
              </a:rPr>
              <a:t>.username</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sys2sys</a:t>
            </a:r>
            <a:endParaRPr lang="en-US" sz="1200" b="1" dirty="0">
              <a:solidFill>
                <a:srgbClr val="FF0000"/>
              </a:solidFill>
              <a:latin typeface="Courier New" pitchFamily="49" charset="0"/>
              <a:cs typeface="Courier New" pitchFamily="49" charset="0"/>
            </a:endParaRPr>
          </a:p>
          <a:p>
            <a:pPr marL="0" indent="0">
              <a:spcBef>
                <a:spcPts val="0"/>
              </a:spcBef>
              <a:buNone/>
            </a:pPr>
            <a:r>
              <a:rPr lang="en-US" sz="1200" dirty="0" err="1" smtClean="0">
                <a:solidFill>
                  <a:schemeClr val="tx1"/>
                </a:solidFill>
                <a:latin typeface="Courier New" pitchFamily="49" charset="0"/>
                <a:cs typeface="Courier New" pitchFamily="49" charset="0"/>
              </a:rPr>
              <a:t>orchestrator.orchestrators.</a:t>
            </a:r>
            <a:r>
              <a:rPr lang="en-US" sz="1200" b="1" dirty="0" err="1" smtClean="0">
                <a:solidFill>
                  <a:schemeClr val="tx1"/>
                </a:solidFill>
                <a:latin typeface="Courier New" pitchFamily="49" charset="0"/>
                <a:cs typeface="Courier New" pitchFamily="49" charset="0"/>
              </a:rPr>
              <a:t>Orchestrator</a:t>
            </a:r>
            <a:r>
              <a:rPr lang="en-US" sz="1200" dirty="0" err="1" smtClean="0">
                <a:solidFill>
                  <a:schemeClr val="tx1"/>
                </a:solidFill>
                <a:latin typeface="Courier New" pitchFamily="49" charset="0"/>
                <a:cs typeface="Courier New" pitchFamily="49" charset="0"/>
              </a:rPr>
              <a:t>.password</a:t>
            </a:r>
            <a:r>
              <a:rPr lang="en-US" sz="1200" dirty="0" smtClean="0">
                <a:solidFill>
                  <a:schemeClr val="tx1"/>
                </a:solidFill>
                <a:latin typeface="Courier New" pitchFamily="49" charset="0"/>
                <a:cs typeface="Courier New" pitchFamily="49" charset="0"/>
              </a:rPr>
              <a:t>=</a:t>
            </a:r>
            <a:r>
              <a:rPr lang="en-US" sz="1200" b="1" dirty="0" smtClean="0">
                <a:solidFill>
                  <a:srgbClr val="FF0000"/>
                </a:solidFill>
                <a:latin typeface="Courier New" pitchFamily="49" charset="0"/>
                <a:cs typeface="Courier New" pitchFamily="49" charset="0"/>
              </a:rPr>
              <a:t>sys2sys</a:t>
            </a:r>
          </a:p>
          <a:p>
            <a:pPr marL="0" indent="0">
              <a:spcBef>
                <a:spcPts val="0"/>
              </a:spcBef>
              <a:buNone/>
            </a:pPr>
            <a:endParaRPr lang="en-US" sz="1200" dirty="0">
              <a:solidFill>
                <a:schemeClr val="tx1">
                  <a:lumMod val="95000"/>
                  <a:lumOff val="5000"/>
                </a:schemeClr>
              </a:solidFill>
              <a:latin typeface="Courier New" pitchFamily="49" charset="0"/>
              <a:cs typeface="Courier New" pitchFamily="49" charset="0"/>
            </a:endParaRPr>
          </a:p>
          <a:p>
            <a:pPr marL="0" indent="0">
              <a:spcBef>
                <a:spcPts val="0"/>
              </a:spcBef>
              <a:buNone/>
            </a:pPr>
            <a:r>
              <a:rPr lang="en-US" sz="1200" dirty="0" smtClean="0">
                <a:solidFill>
                  <a:schemeClr val="tx1">
                    <a:lumMod val="95000"/>
                    <a:lumOff val="5000"/>
                  </a:schemeClr>
                </a:solidFill>
                <a:latin typeface="Courier New" pitchFamily="49" charset="0"/>
                <a:cs typeface="Courier New" pitchFamily="49" charset="0"/>
              </a:rPr>
              <a:t>...</a:t>
            </a:r>
            <a:endParaRPr lang="en-US" sz="1200" dirty="0">
              <a:solidFill>
                <a:schemeClr val="tx1">
                  <a:lumMod val="95000"/>
                  <a:lumOff val="5000"/>
                </a:schemeClr>
              </a:solidFill>
              <a:latin typeface="Courier New" pitchFamily="49" charset="0"/>
              <a:cs typeface="Courier New" pitchFamily="49" charset="0"/>
            </a:endParaRPr>
          </a:p>
          <a:p>
            <a:pPr marL="0" indent="0">
              <a:spcBef>
                <a:spcPts val="0"/>
              </a:spcBef>
              <a:buNone/>
            </a:pPr>
            <a:endParaRPr lang="en-US" sz="1200" dirty="0">
              <a:solidFill>
                <a:schemeClr val="tx1">
                  <a:lumMod val="95000"/>
                  <a:lumOff val="5000"/>
                </a:schemeClr>
              </a:solidFill>
            </a:endParaRPr>
          </a:p>
        </p:txBody>
      </p:sp>
    </p:spTree>
    <p:extLst>
      <p:ext uri="{BB962C8B-B14F-4D97-AF65-F5344CB8AC3E}">
        <p14:creationId xmlns:p14="http://schemas.microsoft.com/office/powerpoint/2010/main" val="3132559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Self Publishing Configuration (.xml)</a:t>
            </a:r>
          </a:p>
        </p:txBody>
      </p:sp>
      <p:sp>
        <p:nvSpPr>
          <p:cNvPr id="4" name="Slide Number Placeholder 3"/>
          <p:cNvSpPr>
            <a:spLocks noGrp="1"/>
          </p:cNvSpPr>
          <p:nvPr>
            <p:ph type="sldNum" sz="quarter" idx="4"/>
          </p:nvPr>
        </p:nvSpPr>
        <p:spPr/>
        <p:txBody>
          <a:bodyPr/>
          <a:lstStyle/>
          <a:p>
            <a:fld id="{6FF59741-7650-A046-95B5-8D31235C520E}" type="slidenum">
              <a:rPr lang="en-US" smtClean="0"/>
              <a:pPr/>
              <a:t>29</a:t>
            </a:fld>
            <a:endParaRPr lang="en-US" dirty="0"/>
          </a:p>
        </p:txBody>
      </p:sp>
      <p:sp>
        <p:nvSpPr>
          <p:cNvPr id="5" name="Content Placeholder 6"/>
          <p:cNvSpPr>
            <a:spLocks noGrp="1"/>
          </p:cNvSpPr>
          <p:nvPr>
            <p:ph idx="4294967295"/>
          </p:nvPr>
        </p:nvSpPr>
        <p:spPr>
          <a:xfrm>
            <a:off x="539552" y="1124744"/>
            <a:ext cx="7488831" cy="4680520"/>
          </a:xfrm>
          <a:prstGeom prst="rect">
            <a:avLst/>
          </a:prstGeom>
        </p:spPr>
        <p:txBody>
          <a:bodyPr/>
          <a:lstStyle/>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Self - Direct</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false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p>
          <a:p>
            <a:pPr marL="0" indent="0">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Orchestrator</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my-portal-live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true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smtClean="0">
                <a:solidFill>
                  <a:schemeClr val="tx1"/>
                </a:solidFill>
                <a:latin typeface="Courier New" pitchFamily="49" charset="0"/>
                <a:cs typeface="Courier New" pitchFamily="49" charset="0"/>
              </a:rPr>
              <a:t>&gt;</a:t>
            </a:r>
          </a:p>
          <a:p>
            <a:pPr marL="0" indent="0">
              <a:buNone/>
            </a:pPr>
            <a:endParaRPr lang="en-US" sz="1200" dirty="0"/>
          </a:p>
        </p:txBody>
      </p:sp>
    </p:spTree>
    <p:extLst>
      <p:ext uri="{BB962C8B-B14F-4D97-AF65-F5344CB8AC3E}">
        <p14:creationId xmlns:p14="http://schemas.microsoft.com/office/powerpoint/2010/main" val="3422308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Objectives</a:t>
            </a:r>
            <a:endParaRPr lang="en-US" dirty="0"/>
          </a:p>
        </p:txBody>
      </p:sp>
      <p:sp>
        <p:nvSpPr>
          <p:cNvPr id="5" name="Text Placeholder 4"/>
          <p:cNvSpPr>
            <a:spLocks noGrp="1"/>
          </p:cNvSpPr>
          <p:nvPr>
            <p:ph type="body" sz="quarter" idx="14"/>
          </p:nvPr>
        </p:nvSpPr>
        <p:spPr/>
        <p:txBody>
          <a:bodyPr>
            <a:normAutofit lnSpcReduction="10000"/>
          </a:bodyPr>
          <a:lstStyle/>
          <a:p>
            <a:r>
              <a:rPr lang="en-US" dirty="0"/>
              <a:t>Understand the principles of Publishing.</a:t>
            </a:r>
          </a:p>
          <a:p>
            <a:r>
              <a:rPr lang="en-US" dirty="0"/>
              <a:t>Understand the typical environment setup.</a:t>
            </a:r>
          </a:p>
          <a:p>
            <a:r>
              <a:rPr lang="en-US" dirty="0"/>
              <a:t>Understand Publishing Chains.</a:t>
            </a:r>
          </a:p>
          <a:p>
            <a:r>
              <a:rPr lang="en-US" dirty="0"/>
              <a:t>Understand Versioning.</a:t>
            </a:r>
          </a:p>
          <a:p>
            <a:r>
              <a:rPr lang="en-US" dirty="0"/>
              <a:t>Understand Publishing Configuration.</a:t>
            </a:r>
          </a:p>
          <a:p>
            <a:endParaRPr lang="en-US" dirty="0"/>
          </a:p>
        </p:txBody>
      </p:sp>
    </p:spTree>
    <p:extLst>
      <p:ext uri="{BB962C8B-B14F-4D97-AF65-F5344CB8AC3E}">
        <p14:creationId xmlns:p14="http://schemas.microsoft.com/office/powerpoint/2010/main" val="4120110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Self Publishing Configuration (.xml)</a:t>
            </a:r>
          </a:p>
        </p:txBody>
      </p:sp>
      <p:sp>
        <p:nvSpPr>
          <p:cNvPr id="4" name="Slide Number Placeholder 3"/>
          <p:cNvSpPr>
            <a:spLocks noGrp="1"/>
          </p:cNvSpPr>
          <p:nvPr>
            <p:ph type="sldNum" sz="quarter" idx="4"/>
          </p:nvPr>
        </p:nvSpPr>
        <p:spPr/>
        <p:txBody>
          <a:bodyPr/>
          <a:lstStyle/>
          <a:p>
            <a:fld id="{6FF59741-7650-A046-95B5-8D31235C520E}" type="slidenum">
              <a:rPr lang="en-US" smtClean="0"/>
              <a:pPr/>
              <a:t>30</a:t>
            </a:fld>
            <a:endParaRPr lang="en-US" dirty="0"/>
          </a:p>
        </p:txBody>
      </p:sp>
      <p:sp>
        <p:nvSpPr>
          <p:cNvPr id="5" name="Content Placeholder 6"/>
          <p:cNvSpPr>
            <a:spLocks noGrp="1"/>
          </p:cNvSpPr>
          <p:nvPr>
            <p:ph idx="4294967295"/>
          </p:nvPr>
        </p:nvSpPr>
        <p:spPr>
          <a:xfrm>
            <a:off x="539552" y="1124744"/>
            <a:ext cx="7200800" cy="5322912"/>
          </a:xfrm>
          <a:prstGeom prst="rect">
            <a:avLst/>
          </a:prstGeom>
        </p:spPr>
        <p:txBody>
          <a:bodyPr/>
          <a:lstStyle/>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Self - Approval on </a:t>
            </a:r>
            <a:r>
              <a:rPr lang="en-US" sz="1200" b="1" dirty="0" smtClean="0">
                <a:solidFill>
                  <a:srgbClr val="FF0000"/>
                </a:solidFill>
                <a:latin typeface="Courier New" pitchFamily="49" charset="0"/>
                <a:cs typeface="Courier New" pitchFamily="49" charset="0"/>
              </a:rPr>
              <a:t>Package</a:t>
            </a: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smtClean="0">
                <a:solidFill>
                  <a:schemeClr val="tx1"/>
                </a:solidFill>
                <a:latin typeface="Courier New" pitchFamily="49" charset="0"/>
                <a:cs typeface="Courier New" pitchFamily="49" charset="0"/>
              </a:rPr>
              <a:t>requiresApproval</a:t>
            </a:r>
            <a:r>
              <a:rPr lang="en-US" sz="1200" dirty="0" smtClean="0">
                <a:solidFill>
                  <a:schemeClr val="tx1"/>
                </a:solidFill>
                <a:latin typeface="Courier New" pitchFamily="49" charset="0"/>
                <a:cs typeface="Courier New" pitchFamily="49" charset="0"/>
              </a:rPr>
              <a:t>&gt;</a:t>
            </a:r>
            <a:r>
              <a:rPr lang="en-US" sz="1200" b="1" dirty="0" smtClean="0">
                <a:solidFill>
                  <a:srgbClr val="FF0000"/>
                </a:solidFill>
                <a:latin typeface="Courier New" pitchFamily="49" charset="0"/>
                <a:cs typeface="Courier New" pitchFamily="49" charset="0"/>
              </a:rPr>
              <a:t>false</a:t>
            </a: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p>
          <a:p>
            <a:pPr marL="0" indent="0">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Orchestrator</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my-portal-staging</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Orchestrator</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my-portal-live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true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endParaRPr lang="en-US" sz="1200" dirty="0" smtClean="0">
              <a:solidFill>
                <a:schemeClr val="tx1"/>
              </a:solidFill>
              <a:latin typeface="Courier New" pitchFamily="49" charset="0"/>
              <a:cs typeface="Courier New" pitchFamily="49" charset="0"/>
            </a:endParaRPr>
          </a:p>
          <a:p>
            <a:pPr marL="0" indent="0">
              <a:buNone/>
            </a:pPr>
            <a:endParaRPr lang="en-US" sz="1200" dirty="0"/>
          </a:p>
        </p:txBody>
      </p:sp>
    </p:spTree>
    <p:extLst>
      <p:ext uri="{BB962C8B-B14F-4D97-AF65-F5344CB8AC3E}">
        <p14:creationId xmlns:p14="http://schemas.microsoft.com/office/powerpoint/2010/main" val="641830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Self Publishing Configuration (.xml)</a:t>
            </a:r>
          </a:p>
        </p:txBody>
      </p:sp>
      <p:sp>
        <p:nvSpPr>
          <p:cNvPr id="4" name="Slide Number Placeholder 3"/>
          <p:cNvSpPr>
            <a:spLocks noGrp="1"/>
          </p:cNvSpPr>
          <p:nvPr>
            <p:ph type="sldNum" sz="quarter" idx="4"/>
          </p:nvPr>
        </p:nvSpPr>
        <p:spPr/>
        <p:txBody>
          <a:bodyPr/>
          <a:lstStyle/>
          <a:p>
            <a:fld id="{6FF59741-7650-A046-95B5-8D31235C520E}" type="slidenum">
              <a:rPr lang="en-US" smtClean="0"/>
              <a:pPr/>
              <a:t>31</a:t>
            </a:fld>
            <a:endParaRPr lang="en-US" dirty="0"/>
          </a:p>
        </p:txBody>
      </p:sp>
      <p:sp>
        <p:nvSpPr>
          <p:cNvPr id="5" name="Content Placeholder 6"/>
          <p:cNvSpPr>
            <a:spLocks noGrp="1"/>
          </p:cNvSpPr>
          <p:nvPr>
            <p:ph idx="4294967295"/>
          </p:nvPr>
        </p:nvSpPr>
        <p:spPr>
          <a:xfrm>
            <a:off x="539552" y="1124744"/>
            <a:ext cx="7200800" cy="5322912"/>
          </a:xfrm>
          <a:prstGeom prst="rect">
            <a:avLst/>
          </a:prstGeom>
        </p:spPr>
        <p:txBody>
          <a:bodyPr/>
          <a:lstStyle/>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Self - Approval on </a:t>
            </a:r>
            <a:r>
              <a:rPr lang="en-US" sz="1200" b="1" dirty="0" smtClean="0">
                <a:solidFill>
                  <a:srgbClr val="FF0000"/>
                </a:solidFill>
                <a:latin typeface="Courier New" pitchFamily="49" charset="0"/>
                <a:cs typeface="Courier New" pitchFamily="49" charset="0"/>
              </a:rPr>
              <a:t>Pages</a:t>
            </a: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publishChainName</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smtClean="0">
                <a:solidFill>
                  <a:schemeClr val="tx1"/>
                </a:solidFill>
                <a:latin typeface="Courier New" pitchFamily="49" charset="0"/>
                <a:cs typeface="Courier New" pitchFamily="49" charset="0"/>
              </a:rPr>
              <a:t>requiresApproval</a:t>
            </a:r>
            <a:r>
              <a:rPr lang="en-US" sz="1200" dirty="0" smtClean="0">
                <a:solidFill>
                  <a:schemeClr val="tx1"/>
                </a:solidFill>
                <a:latin typeface="Courier New" pitchFamily="49" charset="0"/>
                <a:cs typeface="Courier New" pitchFamily="49" charset="0"/>
              </a:rPr>
              <a:t>&gt;</a:t>
            </a:r>
            <a:r>
              <a:rPr lang="en-US" sz="1200" b="1" dirty="0" smtClean="0">
                <a:solidFill>
                  <a:srgbClr val="FF0000"/>
                </a:solidFill>
                <a:latin typeface="Courier New" pitchFamily="49" charset="0"/>
                <a:cs typeface="Courier New" pitchFamily="49" charset="0"/>
              </a:rPr>
              <a:t>true</a:t>
            </a: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requiresApproval</a:t>
            </a:r>
            <a:r>
              <a:rPr lang="en-US" sz="1200" dirty="0">
                <a:solidFill>
                  <a:schemeClr val="tx1"/>
                </a:solidFill>
                <a:latin typeface="Courier New" pitchFamily="49" charset="0"/>
                <a:cs typeface="Courier New" pitchFamily="49" charset="0"/>
              </a:rPr>
              <a:t>&gt;</a:t>
            </a:r>
          </a:p>
          <a:p>
            <a:pPr marL="0" indent="0">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Orchestrator</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my-portal-staging</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Orchestrator</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targetOrchestrator</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sourcePortal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my-portal-live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targetPortal</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portalMappings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r>
              <a:rPr lang="en-US" sz="1200" b="1" dirty="0">
                <a:solidFill>
                  <a:srgbClr val="FF0000"/>
                </a:solidFill>
                <a:latin typeface="Courier New" pitchFamily="49" charset="0"/>
                <a:cs typeface="Courier New" pitchFamily="49" charset="0"/>
              </a:rPr>
              <a:t>true</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updatePublishStates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spcAft>
                <a:spcPts val="600"/>
              </a:spcAft>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    </a:t>
            </a:r>
            <a:r>
              <a:rPr lang="en-US" sz="1200" dirty="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publishChainElements</a:t>
            </a:r>
            <a:r>
              <a:rPr lang="en-US" sz="1200" dirty="0">
                <a:solidFill>
                  <a:schemeClr val="tx1"/>
                </a:solidFill>
                <a:latin typeface="Courier New" pitchFamily="49" charset="0"/>
                <a:cs typeface="Courier New" pitchFamily="49" charset="0"/>
              </a:rPr>
              <a:t>&gt;</a:t>
            </a:r>
          </a:p>
          <a:p>
            <a:pPr marL="0" indent="0">
              <a:spcBef>
                <a:spcPts val="0"/>
              </a:spcBef>
              <a:buNone/>
            </a:pPr>
            <a:r>
              <a:rPr lang="en-US" sz="1200" dirty="0" smtClean="0">
                <a:solidFill>
                  <a:schemeClr val="tx1"/>
                </a:solidFill>
                <a:latin typeface="Courier New" pitchFamily="49" charset="0"/>
                <a:cs typeface="Courier New" pitchFamily="49" charset="0"/>
              </a:rPr>
              <a:t>&lt;/</a:t>
            </a:r>
            <a:r>
              <a:rPr lang="en-US" sz="1200" dirty="0" err="1">
                <a:solidFill>
                  <a:schemeClr val="tx1"/>
                </a:solidFill>
                <a:latin typeface="Courier New" pitchFamily="49" charset="0"/>
                <a:cs typeface="Courier New" pitchFamily="49" charset="0"/>
              </a:rPr>
              <a:t>publishChain</a:t>
            </a:r>
            <a:r>
              <a:rPr lang="en-US" sz="1200" dirty="0">
                <a:solidFill>
                  <a:schemeClr val="tx1"/>
                </a:solidFill>
                <a:latin typeface="Courier New" pitchFamily="49" charset="0"/>
                <a:cs typeface="Courier New" pitchFamily="49" charset="0"/>
              </a:rPr>
              <a:t>&gt;</a:t>
            </a:r>
            <a:endParaRPr lang="en-US" sz="1200" dirty="0" smtClean="0">
              <a:solidFill>
                <a:schemeClr val="tx1"/>
              </a:solidFill>
              <a:latin typeface="Courier New" pitchFamily="49" charset="0"/>
              <a:cs typeface="Courier New" pitchFamily="49" charset="0"/>
            </a:endParaRPr>
          </a:p>
          <a:p>
            <a:pPr marL="0" indent="0">
              <a:buNone/>
            </a:pPr>
            <a:endParaRPr lang="en-US" sz="1200" dirty="0"/>
          </a:p>
        </p:txBody>
      </p:sp>
    </p:spTree>
    <p:extLst>
      <p:ext uri="{BB962C8B-B14F-4D97-AF65-F5344CB8AC3E}">
        <p14:creationId xmlns:p14="http://schemas.microsoft.com/office/powerpoint/2010/main" val="3622921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F59741-7650-A046-95B5-8D31235C520E}" type="slidenum">
              <a:rPr lang="en-US" smtClean="0"/>
              <a:pPr/>
              <a:t>32</a:t>
            </a:fld>
            <a:endParaRPr lang="en-US" dirty="0"/>
          </a:p>
        </p:txBody>
      </p:sp>
      <p:sp>
        <p:nvSpPr>
          <p:cNvPr id="5" name="Text Placeholder 4"/>
          <p:cNvSpPr>
            <a:spLocks noGrp="1"/>
          </p:cNvSpPr>
          <p:nvPr>
            <p:ph type="body" sz="quarter" idx="13"/>
          </p:nvPr>
        </p:nvSpPr>
        <p:spPr/>
        <p:txBody>
          <a:bodyPr/>
          <a:lstStyle/>
          <a:p>
            <a:r>
              <a:rPr lang="en-US" dirty="0" smtClean="0"/>
              <a:t>Optional Workshop</a:t>
            </a:r>
            <a:endParaRPr lang="en-US" dirty="0"/>
          </a:p>
        </p:txBody>
      </p:sp>
      <p:sp>
        <p:nvSpPr>
          <p:cNvPr id="6" name="Content Placeholder 5"/>
          <p:cNvSpPr>
            <a:spLocks noGrp="1"/>
          </p:cNvSpPr>
          <p:nvPr>
            <p:ph sz="quarter" idx="16"/>
          </p:nvPr>
        </p:nvSpPr>
        <p:spPr>
          <a:xfrm>
            <a:off x="365760" y="1038225"/>
            <a:ext cx="8524240" cy="5470525"/>
          </a:xfrm>
        </p:spPr>
        <p:txBody>
          <a:bodyPr/>
          <a:lstStyle/>
          <a:p>
            <a:pPr marL="342900" indent="-342900">
              <a:buFont typeface="Wingdings" panose="05000000000000000000" pitchFamily="2" charset="2"/>
              <a:buChar char="§"/>
            </a:pPr>
            <a:r>
              <a:rPr lang="en-US" sz="2400" dirty="0"/>
              <a:t>Configure publishing for Edit, Staging, and </a:t>
            </a:r>
            <a:r>
              <a:rPr lang="en-US" sz="2400" dirty="0" smtClean="0"/>
              <a:t>Live</a:t>
            </a:r>
            <a:br>
              <a:rPr lang="en-US" sz="2400" dirty="0" smtClean="0"/>
            </a:br>
            <a:r>
              <a:rPr lang="en-US" sz="2400" dirty="0" smtClean="0"/>
              <a:t>portals </a:t>
            </a:r>
            <a:r>
              <a:rPr lang="en-US" sz="2400" dirty="0"/>
              <a:t>on three separate portal servers.</a:t>
            </a:r>
          </a:p>
          <a:p>
            <a:pPr marL="342900" indent="-342900">
              <a:buFont typeface="Wingdings" panose="05000000000000000000" pitchFamily="2" charset="2"/>
              <a:buChar char="§"/>
            </a:pPr>
            <a:r>
              <a:rPr lang="en-US" sz="2400" dirty="0"/>
              <a:t>Setup and configure the orchestrator.</a:t>
            </a:r>
          </a:p>
          <a:p>
            <a:pPr marL="342900" indent="-342900">
              <a:buFont typeface="Wingdings" panose="05000000000000000000" pitchFamily="2" charset="2"/>
              <a:buChar char="§"/>
            </a:pPr>
            <a:r>
              <a:rPr lang="en-US" sz="2400" dirty="0"/>
              <a:t>Setup a ‘Require Approval on Pages’ publishing chain</a:t>
            </a:r>
          </a:p>
          <a:p>
            <a:pPr marL="342900" indent="-342900">
              <a:buFont typeface="Wingdings" panose="05000000000000000000" pitchFamily="2" charset="2"/>
              <a:buChar char="§"/>
            </a:pPr>
            <a:r>
              <a:rPr lang="en-US" sz="2400" dirty="0"/>
              <a:t>Setup the proxy (make portal aware of orchestrator).</a:t>
            </a:r>
          </a:p>
          <a:p>
            <a:pPr marL="342900" indent="-342900">
              <a:buFont typeface="Wingdings" panose="05000000000000000000" pitchFamily="2" charset="2"/>
              <a:buChar char="§"/>
            </a:pPr>
            <a:r>
              <a:rPr lang="en-US" sz="2400" dirty="0"/>
              <a:t>Deploy orchestrator, content services and portal server.</a:t>
            </a:r>
          </a:p>
          <a:p>
            <a:pPr marL="342900" indent="-342900">
              <a:buFont typeface="Wingdings" panose="05000000000000000000" pitchFamily="2" charset="2"/>
              <a:buChar char="§"/>
            </a:pPr>
            <a:r>
              <a:rPr lang="en-US" sz="2400" dirty="0"/>
              <a:t>Configure roles in portal manager.</a:t>
            </a:r>
          </a:p>
          <a:p>
            <a:pPr marL="342900" indent="-342900">
              <a:buFont typeface="Wingdings" panose="05000000000000000000" pitchFamily="2" charset="2"/>
              <a:buChar char="§"/>
            </a:pPr>
            <a:r>
              <a:rPr lang="en-US" sz="2400" dirty="0"/>
              <a:t>Test publishing. </a:t>
            </a:r>
          </a:p>
          <a:p>
            <a:endParaRPr lang="en-US" sz="2400" dirty="0"/>
          </a:p>
          <a:p>
            <a:r>
              <a:rPr lang="en-US" sz="2400" dirty="0">
                <a:solidFill>
                  <a:srgbClr val="C00000"/>
                </a:solidFill>
              </a:rPr>
              <a:t>For assistance, please follow the </a:t>
            </a:r>
            <a:r>
              <a:rPr lang="en-US" sz="2400" dirty="0">
                <a:solidFill>
                  <a:srgbClr val="C00000"/>
                </a:solidFill>
                <a:latin typeface="Roboto Black" panose="02000000000000000000" pitchFamily="2" charset="0"/>
                <a:ea typeface="Roboto Black" panose="02000000000000000000" pitchFamily="2" charset="0"/>
              </a:rPr>
              <a:t>‘Configuring Publishing Across Multiple Environments’</a:t>
            </a:r>
            <a:r>
              <a:rPr lang="en-US" sz="2400" dirty="0">
                <a:solidFill>
                  <a:srgbClr val="C00000"/>
                </a:solidFill>
                <a:latin typeface="Roboto Light" panose="02000000000000000000" pitchFamily="2" charset="0"/>
                <a:ea typeface="Roboto Light" panose="02000000000000000000" pitchFamily="2" charset="0"/>
              </a:rPr>
              <a:t> and </a:t>
            </a:r>
            <a:r>
              <a:rPr lang="en-US" sz="2400" dirty="0">
                <a:solidFill>
                  <a:srgbClr val="C00000"/>
                </a:solidFill>
                <a:latin typeface="Roboto Black" panose="02000000000000000000" pitchFamily="2" charset="0"/>
                <a:ea typeface="Roboto Black" panose="02000000000000000000" pitchFamily="2" charset="0"/>
              </a:rPr>
              <a:t>‘Install and Configure Orchestrator for Publishing’</a:t>
            </a:r>
            <a:r>
              <a:rPr lang="en-US" sz="2400" dirty="0">
                <a:solidFill>
                  <a:srgbClr val="C00000"/>
                </a:solidFill>
              </a:rPr>
              <a:t> articles on my.backbase.com</a:t>
            </a:r>
          </a:p>
          <a:p>
            <a:endParaRPr lang="en-US" dirty="0"/>
          </a:p>
          <a:p>
            <a:endParaRPr lang="en-US" dirty="0"/>
          </a:p>
          <a:p>
            <a:endParaRPr lang="en-US" dirty="0"/>
          </a:p>
          <a:p>
            <a:endParaRPr lang="en-US" dirty="0"/>
          </a:p>
          <a:p>
            <a:endParaRPr lang="en-US" dirty="0"/>
          </a:p>
          <a:p>
            <a:pPr>
              <a:spcBef>
                <a:spcPts val="0"/>
              </a:spcBef>
            </a:pPr>
            <a:endParaRPr lang="en-US" sz="1200"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538221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FF59741-7650-A046-95B5-8D31235C520E}" type="slidenum">
              <a:rPr lang="en-US" smtClean="0"/>
              <a:pPr/>
              <a:t>33</a:t>
            </a:fld>
            <a:endParaRPr lang="en-US" dirty="0"/>
          </a:p>
        </p:txBody>
      </p:sp>
    </p:spTree>
    <p:extLst>
      <p:ext uri="{BB962C8B-B14F-4D97-AF65-F5344CB8AC3E}">
        <p14:creationId xmlns:p14="http://schemas.microsoft.com/office/powerpoint/2010/main" val="12317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FF59741-7650-A046-95B5-8D31235C520E}" type="slidenum">
              <a:rPr lang="en-US" smtClean="0"/>
              <a:pPr/>
              <a:t>4</a:t>
            </a:fld>
            <a:endParaRPr lang="en-US" dirty="0"/>
          </a:p>
        </p:txBody>
      </p:sp>
      <p:sp>
        <p:nvSpPr>
          <p:cNvPr id="2" name="Text Placeholder 1"/>
          <p:cNvSpPr>
            <a:spLocks noGrp="1"/>
          </p:cNvSpPr>
          <p:nvPr>
            <p:ph type="body" sz="quarter" idx="11"/>
          </p:nvPr>
        </p:nvSpPr>
        <p:spPr/>
        <p:txBody>
          <a:bodyPr/>
          <a:lstStyle/>
          <a:p>
            <a:r>
              <a:rPr lang="en-US" dirty="0" smtClean="0"/>
              <a:t>Intro to Publishing</a:t>
            </a:r>
            <a:endParaRPr lang="en-US" dirty="0"/>
          </a:p>
        </p:txBody>
      </p:sp>
      <p:sp>
        <p:nvSpPr>
          <p:cNvPr id="4" name="Text Placeholder 3"/>
          <p:cNvSpPr>
            <a:spLocks noGrp="1"/>
          </p:cNvSpPr>
          <p:nvPr>
            <p:ph type="body" sz="quarter" idx="12"/>
          </p:nvPr>
        </p:nvSpPr>
        <p:spPr/>
        <p:txBody>
          <a:bodyPr/>
          <a:lstStyle/>
          <a:p>
            <a:r>
              <a:rPr lang="en-US" dirty="0"/>
              <a:t>Publishing</a:t>
            </a:r>
          </a:p>
          <a:p>
            <a:endParaRPr lang="en-US" dirty="0"/>
          </a:p>
        </p:txBody>
      </p:sp>
    </p:spTree>
    <p:extLst>
      <p:ext uri="{BB962C8B-B14F-4D97-AF65-F5344CB8AC3E}">
        <p14:creationId xmlns:p14="http://schemas.microsoft.com/office/powerpoint/2010/main" val="193050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p:txBody>
          <a:bodyPr/>
          <a:lstStyle/>
          <a:p>
            <a:r>
              <a:rPr lang="en-US" dirty="0" smtClean="0"/>
              <a:t>Publishing</a:t>
            </a:r>
            <a:endParaRPr lang="en-US" dirty="0"/>
          </a:p>
        </p:txBody>
      </p:sp>
      <p:sp>
        <p:nvSpPr>
          <p:cNvPr id="10" name="Content Placeholder 9"/>
          <p:cNvSpPr>
            <a:spLocks noGrp="1"/>
          </p:cNvSpPr>
          <p:nvPr>
            <p:ph sz="quarter" idx="14"/>
          </p:nvPr>
        </p:nvSpPr>
        <p:spPr/>
        <p:txBody>
          <a:bodyPr/>
          <a:lstStyle/>
          <a:p>
            <a:r>
              <a:rPr lang="en-US" dirty="0" smtClean="0"/>
              <a:t>CXP </a:t>
            </a:r>
            <a:r>
              <a:rPr lang="en-US" dirty="0"/>
              <a:t>Portal supports publishing pages and content to different environments in a controlled manner:</a:t>
            </a:r>
          </a:p>
          <a:p>
            <a:pPr lvl="1"/>
            <a:r>
              <a:rPr lang="en-US" dirty="0">
                <a:latin typeface="Roboto Black" panose="02000000000000000000" pitchFamily="2" charset="0"/>
                <a:ea typeface="Roboto Black" panose="02000000000000000000" pitchFamily="2" charset="0"/>
              </a:rPr>
              <a:t>Editorial environment</a:t>
            </a:r>
          </a:p>
          <a:p>
            <a:pPr lvl="1"/>
            <a:r>
              <a:rPr lang="en-US" dirty="0">
                <a:latin typeface="Roboto Black" panose="02000000000000000000" pitchFamily="2" charset="0"/>
                <a:ea typeface="Roboto Black" panose="02000000000000000000" pitchFamily="2" charset="0"/>
              </a:rPr>
              <a:t>Staging environment</a:t>
            </a:r>
          </a:p>
          <a:p>
            <a:pPr lvl="1"/>
            <a:r>
              <a:rPr lang="en-US" dirty="0">
                <a:latin typeface="Roboto Black" panose="02000000000000000000" pitchFamily="2" charset="0"/>
                <a:ea typeface="Roboto Black" panose="02000000000000000000" pitchFamily="2" charset="0"/>
              </a:rPr>
              <a:t>Live environment</a:t>
            </a:r>
          </a:p>
          <a:p>
            <a:pPr>
              <a:spcBef>
                <a:spcPts val="1800"/>
              </a:spcBef>
            </a:pPr>
            <a:r>
              <a:rPr lang="en-US" dirty="0"/>
              <a:t>The Orchestrator module is in charge of the publishing process.</a:t>
            </a:r>
          </a:p>
          <a:p>
            <a:pPr lvl="1"/>
            <a:r>
              <a:rPr lang="en-US" dirty="0"/>
              <a:t>It must be present on all environments alongside </a:t>
            </a:r>
            <a:r>
              <a:rPr lang="en-US" dirty="0" smtClean="0"/>
              <a:t>CXP </a:t>
            </a:r>
            <a:r>
              <a:rPr lang="en-US" dirty="0"/>
              <a:t>Portal Foundation.</a:t>
            </a:r>
          </a:p>
          <a:p>
            <a:pPr lvl="1"/>
            <a:r>
              <a:rPr lang="en-US" dirty="0"/>
              <a:t>Orchestrator locks data, sends and retrieves packages, manages approvals, and unlocks data.</a:t>
            </a:r>
          </a:p>
          <a:p>
            <a:endParaRPr lang="en-US" dirty="0"/>
          </a:p>
        </p:txBody>
      </p:sp>
    </p:spTree>
    <p:extLst>
      <p:ext uri="{BB962C8B-B14F-4D97-AF65-F5344CB8AC3E}">
        <p14:creationId xmlns:p14="http://schemas.microsoft.com/office/powerpoint/2010/main" val="2580460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Publishing</a:t>
            </a:r>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6</a:t>
            </a:fld>
            <a:endParaRPr lang="en-US" dirty="0"/>
          </a:p>
        </p:txBody>
      </p:sp>
      <p:grpSp>
        <p:nvGrpSpPr>
          <p:cNvPr id="54" name="Group 53"/>
          <p:cNvGrpSpPr/>
          <p:nvPr/>
        </p:nvGrpSpPr>
        <p:grpSpPr>
          <a:xfrm>
            <a:off x="2526977" y="2985221"/>
            <a:ext cx="4205716" cy="1661468"/>
            <a:chOff x="2526977" y="2974789"/>
            <a:chExt cx="4205716" cy="1661468"/>
          </a:xfrm>
        </p:grpSpPr>
        <p:sp>
          <p:nvSpPr>
            <p:cNvPr id="55" name="Rectangle 7"/>
            <p:cNvSpPr/>
            <p:nvPr/>
          </p:nvSpPr>
          <p:spPr>
            <a:xfrm>
              <a:off x="2526977" y="2974789"/>
              <a:ext cx="4205716" cy="1661468"/>
            </a:xfrm>
            <a:custGeom>
              <a:avLst/>
              <a:gdLst>
                <a:gd name="connsiteX0" fmla="*/ 0 w 4134402"/>
                <a:gd name="connsiteY0" fmla="*/ 0 h 1590154"/>
                <a:gd name="connsiteX1" fmla="*/ 4134402 w 4134402"/>
                <a:gd name="connsiteY1" fmla="*/ 0 h 1590154"/>
                <a:gd name="connsiteX2" fmla="*/ 4134402 w 4134402"/>
                <a:gd name="connsiteY2" fmla="*/ 1590154 h 1590154"/>
                <a:gd name="connsiteX3" fmla="*/ 0 w 4134402"/>
                <a:gd name="connsiteY3" fmla="*/ 1590154 h 1590154"/>
                <a:gd name="connsiteX4" fmla="*/ 0 w 4134402"/>
                <a:gd name="connsiteY4" fmla="*/ 0 h 1590154"/>
                <a:gd name="connsiteX0" fmla="*/ 0 w 4158214"/>
                <a:gd name="connsiteY0" fmla="*/ 23813 h 1613967"/>
                <a:gd name="connsiteX1" fmla="*/ 4158214 w 4158214"/>
                <a:gd name="connsiteY1" fmla="*/ 0 h 1613967"/>
                <a:gd name="connsiteX2" fmla="*/ 4134402 w 4158214"/>
                <a:gd name="connsiteY2" fmla="*/ 1613967 h 1613967"/>
                <a:gd name="connsiteX3" fmla="*/ 0 w 4158214"/>
                <a:gd name="connsiteY3" fmla="*/ 1613967 h 1613967"/>
                <a:gd name="connsiteX4" fmla="*/ 0 w 4158214"/>
                <a:gd name="connsiteY4" fmla="*/ 23813 h 1613967"/>
                <a:gd name="connsiteX0" fmla="*/ 0 w 4205716"/>
                <a:gd name="connsiteY0" fmla="*/ 71314 h 1661468"/>
                <a:gd name="connsiteX1" fmla="*/ 4205716 w 4205716"/>
                <a:gd name="connsiteY1" fmla="*/ 0 h 1661468"/>
                <a:gd name="connsiteX2" fmla="*/ 4134402 w 4205716"/>
                <a:gd name="connsiteY2" fmla="*/ 1661468 h 1661468"/>
                <a:gd name="connsiteX3" fmla="*/ 0 w 4205716"/>
                <a:gd name="connsiteY3" fmla="*/ 1661468 h 1661468"/>
                <a:gd name="connsiteX4" fmla="*/ 0 w 4205716"/>
                <a:gd name="connsiteY4" fmla="*/ 71314 h 1661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5716" h="1661468">
                  <a:moveTo>
                    <a:pt x="0" y="71314"/>
                  </a:moveTo>
                  <a:lnTo>
                    <a:pt x="4205716" y="0"/>
                  </a:lnTo>
                  <a:lnTo>
                    <a:pt x="4134402" y="1661468"/>
                  </a:lnTo>
                  <a:lnTo>
                    <a:pt x="0" y="1661468"/>
                  </a:lnTo>
                  <a:lnTo>
                    <a:pt x="0" y="71314"/>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lnSpc>
                  <a:spcPct val="120000"/>
                </a:lnSpc>
              </a:pPr>
              <a:r>
                <a:rPr lang="en-US" dirty="0" smtClean="0">
                  <a:latin typeface="Roboto Black" panose="02000000000000000000" pitchFamily="2" charset="0"/>
                  <a:ea typeface="Roboto Black" panose="02000000000000000000" pitchFamily="2" charset="0"/>
                </a:rPr>
                <a:t>Staging</a:t>
              </a:r>
              <a:endParaRPr lang="en-US" dirty="0">
                <a:latin typeface="Roboto Black" panose="02000000000000000000" pitchFamily="2" charset="0"/>
                <a:ea typeface="Roboto Black" panose="02000000000000000000" pitchFamily="2" charset="0"/>
              </a:endParaRPr>
            </a:p>
          </p:txBody>
        </p:sp>
        <p:sp>
          <p:nvSpPr>
            <p:cNvPr id="56" name="Rectangle 10"/>
            <p:cNvSpPr/>
            <p:nvPr/>
          </p:nvSpPr>
          <p:spPr>
            <a:xfrm>
              <a:off x="4076242" y="3395938"/>
              <a:ext cx="1017699" cy="445243"/>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17699"/>
                <a:gd name="connsiteY0" fmla="*/ 0 h 445243"/>
                <a:gd name="connsiteX1" fmla="*/ 1017699 w 1017699"/>
                <a:gd name="connsiteY1" fmla="*/ 0 h 445243"/>
                <a:gd name="connsiteX2" fmla="*/ 1017699 w 1017699"/>
                <a:gd name="connsiteY2" fmla="*/ 445243 h 445243"/>
                <a:gd name="connsiteX3" fmla="*/ 19050 w 1017699"/>
                <a:gd name="connsiteY3" fmla="*/ 426193 h 445243"/>
                <a:gd name="connsiteX4" fmla="*/ 0 w 1017699"/>
                <a:gd name="connsiteY4" fmla="*/ 0 h 4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699" h="445243">
                  <a:moveTo>
                    <a:pt x="0" y="0"/>
                  </a:moveTo>
                  <a:lnTo>
                    <a:pt x="1017699" y="0"/>
                  </a:lnTo>
                  <a:lnTo>
                    <a:pt x="1017699" y="445243"/>
                  </a:lnTo>
                  <a:lnTo>
                    <a:pt x="19050" y="4261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latin typeface="Roboto Regular" panose="02000000000000000000" pitchFamily="2" charset="0"/>
                  <a:ea typeface="Roboto Regular" panose="02000000000000000000" pitchFamily="2" charset="0"/>
                </a:rPr>
                <a:t>Backbase</a:t>
              </a:r>
              <a:r>
                <a:rPr lang="en-US" sz="800" dirty="0">
                  <a:solidFill>
                    <a:schemeClr val="tx1"/>
                  </a:solidFill>
                  <a:latin typeface="Roboto Regular" panose="02000000000000000000" pitchFamily="2" charset="0"/>
                  <a:ea typeface="Roboto Regular" panose="02000000000000000000" pitchFamily="2" charset="0"/>
                </a:rPr>
                <a:t> CXP Foundation</a:t>
              </a:r>
            </a:p>
          </p:txBody>
        </p:sp>
        <p:sp>
          <p:nvSpPr>
            <p:cNvPr id="57" name="Rectangle 11"/>
            <p:cNvSpPr/>
            <p:nvPr/>
          </p:nvSpPr>
          <p:spPr>
            <a:xfrm>
              <a:off x="4076243" y="4068346"/>
              <a:ext cx="1027224" cy="464293"/>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27224"/>
                <a:gd name="connsiteY0" fmla="*/ 0 h 464293"/>
                <a:gd name="connsiteX1" fmla="*/ 1017699 w 1027224"/>
                <a:gd name="connsiteY1" fmla="*/ 0 h 464293"/>
                <a:gd name="connsiteX2" fmla="*/ 1027224 w 1027224"/>
                <a:gd name="connsiteY2" fmla="*/ 464293 h 464293"/>
                <a:gd name="connsiteX3" fmla="*/ 0 w 1027224"/>
                <a:gd name="connsiteY3" fmla="*/ 445243 h 464293"/>
                <a:gd name="connsiteX4" fmla="*/ 0 w 1027224"/>
                <a:gd name="connsiteY4" fmla="*/ 0 h 464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24" h="464293">
                  <a:moveTo>
                    <a:pt x="0" y="0"/>
                  </a:moveTo>
                  <a:lnTo>
                    <a:pt x="1017699" y="0"/>
                  </a:lnTo>
                  <a:lnTo>
                    <a:pt x="1027224" y="464293"/>
                  </a:lnTo>
                  <a:lnTo>
                    <a:pt x="0" y="44524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Roboto Regular" panose="02000000000000000000" pitchFamily="2" charset="0"/>
                  <a:ea typeface="Roboto Regular" panose="02000000000000000000" pitchFamily="2" charset="0"/>
                </a:rPr>
                <a:t>Content Services</a:t>
              </a:r>
            </a:p>
          </p:txBody>
        </p:sp>
        <p:sp>
          <p:nvSpPr>
            <p:cNvPr id="58" name="Rectangle 12"/>
            <p:cNvSpPr/>
            <p:nvPr/>
          </p:nvSpPr>
          <p:spPr>
            <a:xfrm>
              <a:off x="5380169" y="3681070"/>
              <a:ext cx="1036749" cy="469055"/>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36749"/>
                <a:gd name="connsiteY0" fmla="*/ 23812 h 469055"/>
                <a:gd name="connsiteX1" fmla="*/ 1036749 w 1036749"/>
                <a:gd name="connsiteY1" fmla="*/ 0 h 469055"/>
                <a:gd name="connsiteX2" fmla="*/ 1017699 w 1036749"/>
                <a:gd name="connsiteY2" fmla="*/ 469055 h 469055"/>
                <a:gd name="connsiteX3" fmla="*/ 0 w 1036749"/>
                <a:gd name="connsiteY3" fmla="*/ 469055 h 469055"/>
                <a:gd name="connsiteX4" fmla="*/ 0 w 1036749"/>
                <a:gd name="connsiteY4" fmla="*/ 23812 h 46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49" h="469055">
                  <a:moveTo>
                    <a:pt x="0" y="23812"/>
                  </a:moveTo>
                  <a:lnTo>
                    <a:pt x="1036749" y="0"/>
                  </a:lnTo>
                  <a:lnTo>
                    <a:pt x="1017699" y="469055"/>
                  </a:lnTo>
                  <a:lnTo>
                    <a:pt x="0" y="469055"/>
                  </a:lnTo>
                  <a:lnTo>
                    <a:pt x="0" y="2381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Roboto Regular" panose="02000000000000000000" pitchFamily="2" charset="0"/>
                  <a:ea typeface="Roboto Regular" panose="02000000000000000000" pitchFamily="2" charset="0"/>
                </a:rPr>
                <a:t>Orchestrator</a:t>
              </a:r>
              <a:r>
                <a:rPr lang="en-US" sz="800" dirty="0" smtClean="0">
                  <a:solidFill>
                    <a:schemeClr val="tx1"/>
                  </a:solidFill>
                  <a:latin typeface="Roboto Regular" panose="02000000000000000000" pitchFamily="2" charset="0"/>
                  <a:ea typeface="Roboto Regular" panose="02000000000000000000" pitchFamily="2" charset="0"/>
                </a:rPr>
                <a:t> staging/live </a:t>
              </a:r>
              <a:r>
                <a:rPr lang="en-US" sz="800" dirty="0">
                  <a:solidFill>
                    <a:schemeClr val="tx1"/>
                  </a:solidFill>
                  <a:latin typeface="Roboto Regular" panose="02000000000000000000" pitchFamily="2" charset="0"/>
                  <a:ea typeface="Roboto Regular" panose="02000000000000000000" pitchFamily="2" charset="0"/>
                </a:rPr>
                <a:t>mode</a:t>
              </a:r>
            </a:p>
          </p:txBody>
        </p:sp>
        <p:cxnSp>
          <p:nvCxnSpPr>
            <p:cNvPr id="59" name="Straight Arrow Connector 58"/>
            <p:cNvCxnSpPr/>
            <p:nvPr/>
          </p:nvCxnSpPr>
          <p:spPr>
            <a:xfrm>
              <a:off x="5093941" y="3618560"/>
              <a:ext cx="286228" cy="314141"/>
            </a:xfrm>
            <a:prstGeom prst="straightConnector1">
              <a:avLst/>
            </a:prstGeom>
            <a:ln w="1270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5103467" y="3913216"/>
              <a:ext cx="276702" cy="377752"/>
            </a:xfrm>
            <a:prstGeom prst="straightConnector1">
              <a:avLst/>
            </a:prstGeom>
            <a:ln w="1270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585091" y="3829273"/>
              <a:ext cx="0" cy="239073"/>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2526977" y="4863875"/>
            <a:ext cx="4193840" cy="1661469"/>
            <a:chOff x="2679377" y="3127188"/>
            <a:chExt cx="4193840" cy="1661469"/>
          </a:xfrm>
        </p:grpSpPr>
        <p:sp>
          <p:nvSpPr>
            <p:cNvPr id="63" name="Rectangle 7"/>
            <p:cNvSpPr/>
            <p:nvPr/>
          </p:nvSpPr>
          <p:spPr>
            <a:xfrm>
              <a:off x="2679377" y="3127188"/>
              <a:ext cx="4193840" cy="1661469"/>
            </a:xfrm>
            <a:custGeom>
              <a:avLst/>
              <a:gdLst>
                <a:gd name="connsiteX0" fmla="*/ 0 w 4134402"/>
                <a:gd name="connsiteY0" fmla="*/ 0 h 1590154"/>
                <a:gd name="connsiteX1" fmla="*/ 4134402 w 4134402"/>
                <a:gd name="connsiteY1" fmla="*/ 0 h 1590154"/>
                <a:gd name="connsiteX2" fmla="*/ 4134402 w 4134402"/>
                <a:gd name="connsiteY2" fmla="*/ 1590154 h 1590154"/>
                <a:gd name="connsiteX3" fmla="*/ 0 w 4134402"/>
                <a:gd name="connsiteY3" fmla="*/ 1590154 h 1590154"/>
                <a:gd name="connsiteX4" fmla="*/ 0 w 4134402"/>
                <a:gd name="connsiteY4" fmla="*/ 0 h 1590154"/>
                <a:gd name="connsiteX0" fmla="*/ 0 w 4158214"/>
                <a:gd name="connsiteY0" fmla="*/ 23813 h 1613967"/>
                <a:gd name="connsiteX1" fmla="*/ 4158214 w 4158214"/>
                <a:gd name="connsiteY1" fmla="*/ 0 h 1613967"/>
                <a:gd name="connsiteX2" fmla="*/ 4134402 w 4158214"/>
                <a:gd name="connsiteY2" fmla="*/ 1613967 h 1613967"/>
                <a:gd name="connsiteX3" fmla="*/ 0 w 4158214"/>
                <a:gd name="connsiteY3" fmla="*/ 1613967 h 1613967"/>
                <a:gd name="connsiteX4" fmla="*/ 0 w 4158214"/>
                <a:gd name="connsiteY4" fmla="*/ 23813 h 1613967"/>
                <a:gd name="connsiteX0" fmla="*/ 0 w 4193840"/>
                <a:gd name="connsiteY0" fmla="*/ 71315 h 1661469"/>
                <a:gd name="connsiteX1" fmla="*/ 4193840 w 4193840"/>
                <a:gd name="connsiteY1" fmla="*/ 0 h 1661469"/>
                <a:gd name="connsiteX2" fmla="*/ 4134402 w 4193840"/>
                <a:gd name="connsiteY2" fmla="*/ 1661469 h 1661469"/>
                <a:gd name="connsiteX3" fmla="*/ 0 w 4193840"/>
                <a:gd name="connsiteY3" fmla="*/ 1661469 h 1661469"/>
                <a:gd name="connsiteX4" fmla="*/ 0 w 4193840"/>
                <a:gd name="connsiteY4" fmla="*/ 71315 h 166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840" h="1661469">
                  <a:moveTo>
                    <a:pt x="0" y="71315"/>
                  </a:moveTo>
                  <a:lnTo>
                    <a:pt x="4193840" y="0"/>
                  </a:lnTo>
                  <a:lnTo>
                    <a:pt x="4134402" y="1661469"/>
                  </a:lnTo>
                  <a:lnTo>
                    <a:pt x="0" y="1661469"/>
                  </a:lnTo>
                  <a:lnTo>
                    <a:pt x="0" y="71315"/>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lnSpc>
                  <a:spcPct val="120000"/>
                </a:lnSpc>
              </a:pPr>
              <a:r>
                <a:rPr lang="en-US" dirty="0" smtClean="0">
                  <a:latin typeface="Roboto Black" panose="02000000000000000000" pitchFamily="2" charset="0"/>
                  <a:ea typeface="Roboto Black" panose="02000000000000000000" pitchFamily="2" charset="0"/>
                </a:rPr>
                <a:t>Live</a:t>
              </a:r>
              <a:endParaRPr lang="en-US" dirty="0">
                <a:latin typeface="Roboto Black" panose="02000000000000000000" pitchFamily="2" charset="0"/>
                <a:ea typeface="Roboto Black" panose="02000000000000000000" pitchFamily="2" charset="0"/>
              </a:endParaRPr>
            </a:p>
          </p:txBody>
        </p:sp>
        <p:sp>
          <p:nvSpPr>
            <p:cNvPr id="64" name="Rectangle 10"/>
            <p:cNvSpPr/>
            <p:nvPr/>
          </p:nvSpPr>
          <p:spPr>
            <a:xfrm>
              <a:off x="4228642" y="3548338"/>
              <a:ext cx="1017699" cy="445243"/>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17699"/>
                <a:gd name="connsiteY0" fmla="*/ 0 h 445243"/>
                <a:gd name="connsiteX1" fmla="*/ 1017699 w 1017699"/>
                <a:gd name="connsiteY1" fmla="*/ 0 h 445243"/>
                <a:gd name="connsiteX2" fmla="*/ 1017699 w 1017699"/>
                <a:gd name="connsiteY2" fmla="*/ 445243 h 445243"/>
                <a:gd name="connsiteX3" fmla="*/ 19050 w 1017699"/>
                <a:gd name="connsiteY3" fmla="*/ 426193 h 445243"/>
                <a:gd name="connsiteX4" fmla="*/ 0 w 1017699"/>
                <a:gd name="connsiteY4" fmla="*/ 0 h 4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699" h="445243">
                  <a:moveTo>
                    <a:pt x="0" y="0"/>
                  </a:moveTo>
                  <a:lnTo>
                    <a:pt x="1017699" y="0"/>
                  </a:lnTo>
                  <a:lnTo>
                    <a:pt x="1017699" y="445243"/>
                  </a:lnTo>
                  <a:lnTo>
                    <a:pt x="19050" y="4261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latin typeface="Roboto Regular" panose="02000000000000000000" pitchFamily="2" charset="0"/>
                  <a:ea typeface="Roboto Regular" panose="02000000000000000000" pitchFamily="2" charset="0"/>
                </a:rPr>
                <a:t>Backbase</a:t>
              </a:r>
              <a:r>
                <a:rPr lang="en-US" sz="800" dirty="0">
                  <a:solidFill>
                    <a:schemeClr val="tx1"/>
                  </a:solidFill>
                  <a:latin typeface="Roboto Regular" panose="02000000000000000000" pitchFamily="2" charset="0"/>
                  <a:ea typeface="Roboto Regular" panose="02000000000000000000" pitchFamily="2" charset="0"/>
                </a:rPr>
                <a:t> CXP Foundation</a:t>
              </a:r>
            </a:p>
          </p:txBody>
        </p:sp>
        <p:sp>
          <p:nvSpPr>
            <p:cNvPr id="65" name="Rectangle 11"/>
            <p:cNvSpPr/>
            <p:nvPr/>
          </p:nvSpPr>
          <p:spPr>
            <a:xfrm>
              <a:off x="4228643" y="4220746"/>
              <a:ext cx="1027224" cy="464293"/>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27224"/>
                <a:gd name="connsiteY0" fmla="*/ 0 h 464293"/>
                <a:gd name="connsiteX1" fmla="*/ 1017699 w 1027224"/>
                <a:gd name="connsiteY1" fmla="*/ 0 h 464293"/>
                <a:gd name="connsiteX2" fmla="*/ 1027224 w 1027224"/>
                <a:gd name="connsiteY2" fmla="*/ 464293 h 464293"/>
                <a:gd name="connsiteX3" fmla="*/ 0 w 1027224"/>
                <a:gd name="connsiteY3" fmla="*/ 445243 h 464293"/>
                <a:gd name="connsiteX4" fmla="*/ 0 w 1027224"/>
                <a:gd name="connsiteY4" fmla="*/ 0 h 464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24" h="464293">
                  <a:moveTo>
                    <a:pt x="0" y="0"/>
                  </a:moveTo>
                  <a:lnTo>
                    <a:pt x="1017699" y="0"/>
                  </a:lnTo>
                  <a:lnTo>
                    <a:pt x="1027224" y="464293"/>
                  </a:lnTo>
                  <a:lnTo>
                    <a:pt x="0" y="44524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Roboto Regular" panose="02000000000000000000" pitchFamily="2" charset="0"/>
                  <a:ea typeface="Roboto Regular" panose="02000000000000000000" pitchFamily="2" charset="0"/>
                </a:rPr>
                <a:t>Content Services</a:t>
              </a:r>
            </a:p>
          </p:txBody>
        </p:sp>
        <p:sp>
          <p:nvSpPr>
            <p:cNvPr id="66" name="Rectangle 12"/>
            <p:cNvSpPr/>
            <p:nvPr/>
          </p:nvSpPr>
          <p:spPr>
            <a:xfrm>
              <a:off x="5532569" y="3833470"/>
              <a:ext cx="1036749" cy="469055"/>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36749"/>
                <a:gd name="connsiteY0" fmla="*/ 23812 h 469055"/>
                <a:gd name="connsiteX1" fmla="*/ 1036749 w 1036749"/>
                <a:gd name="connsiteY1" fmla="*/ 0 h 469055"/>
                <a:gd name="connsiteX2" fmla="*/ 1017699 w 1036749"/>
                <a:gd name="connsiteY2" fmla="*/ 469055 h 469055"/>
                <a:gd name="connsiteX3" fmla="*/ 0 w 1036749"/>
                <a:gd name="connsiteY3" fmla="*/ 469055 h 469055"/>
                <a:gd name="connsiteX4" fmla="*/ 0 w 1036749"/>
                <a:gd name="connsiteY4" fmla="*/ 23812 h 46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49" h="469055">
                  <a:moveTo>
                    <a:pt x="0" y="23812"/>
                  </a:moveTo>
                  <a:lnTo>
                    <a:pt x="1036749" y="0"/>
                  </a:lnTo>
                  <a:lnTo>
                    <a:pt x="1017699" y="469055"/>
                  </a:lnTo>
                  <a:lnTo>
                    <a:pt x="0" y="469055"/>
                  </a:lnTo>
                  <a:lnTo>
                    <a:pt x="0" y="2381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Roboto Regular" panose="02000000000000000000" pitchFamily="2" charset="0"/>
                  <a:ea typeface="Roboto Regular" panose="02000000000000000000" pitchFamily="2" charset="0"/>
                </a:rPr>
                <a:t>Orchestrator</a:t>
              </a:r>
              <a:r>
                <a:rPr lang="en-US" sz="800" dirty="0" smtClean="0">
                  <a:solidFill>
                    <a:schemeClr val="tx1"/>
                  </a:solidFill>
                  <a:latin typeface="Roboto Regular" panose="02000000000000000000" pitchFamily="2" charset="0"/>
                  <a:ea typeface="Roboto Regular" panose="02000000000000000000" pitchFamily="2" charset="0"/>
                </a:rPr>
                <a:t> staging/live </a:t>
              </a:r>
              <a:r>
                <a:rPr lang="en-US" sz="800" dirty="0">
                  <a:solidFill>
                    <a:schemeClr val="tx1"/>
                  </a:solidFill>
                  <a:latin typeface="Roboto Regular" panose="02000000000000000000" pitchFamily="2" charset="0"/>
                  <a:ea typeface="Roboto Regular" panose="02000000000000000000" pitchFamily="2" charset="0"/>
                </a:rPr>
                <a:t>mode</a:t>
              </a:r>
            </a:p>
          </p:txBody>
        </p:sp>
        <p:cxnSp>
          <p:nvCxnSpPr>
            <p:cNvPr id="67" name="Straight Arrow Connector 66"/>
            <p:cNvCxnSpPr/>
            <p:nvPr/>
          </p:nvCxnSpPr>
          <p:spPr>
            <a:xfrm>
              <a:off x="5246341" y="3770960"/>
              <a:ext cx="286228" cy="314141"/>
            </a:xfrm>
            <a:prstGeom prst="straightConnector1">
              <a:avLst/>
            </a:prstGeom>
            <a:ln w="1270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255867" y="4065616"/>
              <a:ext cx="276702" cy="377752"/>
            </a:xfrm>
            <a:prstGeom prst="straightConnector1">
              <a:avLst/>
            </a:prstGeom>
            <a:ln w="1270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737491" y="3981673"/>
              <a:ext cx="0" cy="239073"/>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0" name="Rectangle 7"/>
          <p:cNvSpPr/>
          <p:nvPr/>
        </p:nvSpPr>
        <p:spPr>
          <a:xfrm>
            <a:off x="2526977" y="1118442"/>
            <a:ext cx="4181964" cy="1649593"/>
          </a:xfrm>
          <a:custGeom>
            <a:avLst/>
            <a:gdLst>
              <a:gd name="connsiteX0" fmla="*/ 0 w 4134402"/>
              <a:gd name="connsiteY0" fmla="*/ 0 h 1590154"/>
              <a:gd name="connsiteX1" fmla="*/ 4134402 w 4134402"/>
              <a:gd name="connsiteY1" fmla="*/ 0 h 1590154"/>
              <a:gd name="connsiteX2" fmla="*/ 4134402 w 4134402"/>
              <a:gd name="connsiteY2" fmla="*/ 1590154 h 1590154"/>
              <a:gd name="connsiteX3" fmla="*/ 0 w 4134402"/>
              <a:gd name="connsiteY3" fmla="*/ 1590154 h 1590154"/>
              <a:gd name="connsiteX4" fmla="*/ 0 w 4134402"/>
              <a:gd name="connsiteY4" fmla="*/ 0 h 1590154"/>
              <a:gd name="connsiteX0" fmla="*/ 0 w 4158214"/>
              <a:gd name="connsiteY0" fmla="*/ 23813 h 1613967"/>
              <a:gd name="connsiteX1" fmla="*/ 4158214 w 4158214"/>
              <a:gd name="connsiteY1" fmla="*/ 0 h 1613967"/>
              <a:gd name="connsiteX2" fmla="*/ 4134402 w 4158214"/>
              <a:gd name="connsiteY2" fmla="*/ 1613967 h 1613967"/>
              <a:gd name="connsiteX3" fmla="*/ 0 w 4158214"/>
              <a:gd name="connsiteY3" fmla="*/ 1613967 h 1613967"/>
              <a:gd name="connsiteX4" fmla="*/ 0 w 4158214"/>
              <a:gd name="connsiteY4" fmla="*/ 23813 h 1613967"/>
              <a:gd name="connsiteX0" fmla="*/ 0 w 4181964"/>
              <a:gd name="connsiteY0" fmla="*/ 59439 h 1649593"/>
              <a:gd name="connsiteX1" fmla="*/ 4181964 w 4181964"/>
              <a:gd name="connsiteY1" fmla="*/ 0 h 1649593"/>
              <a:gd name="connsiteX2" fmla="*/ 4134402 w 4181964"/>
              <a:gd name="connsiteY2" fmla="*/ 1649593 h 1649593"/>
              <a:gd name="connsiteX3" fmla="*/ 0 w 4181964"/>
              <a:gd name="connsiteY3" fmla="*/ 1649593 h 1649593"/>
              <a:gd name="connsiteX4" fmla="*/ 0 w 4181964"/>
              <a:gd name="connsiteY4" fmla="*/ 59439 h 1649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964" h="1649593">
                <a:moveTo>
                  <a:pt x="0" y="59439"/>
                </a:moveTo>
                <a:lnTo>
                  <a:pt x="4181964" y="0"/>
                </a:lnTo>
                <a:lnTo>
                  <a:pt x="4134402" y="1649593"/>
                </a:lnTo>
                <a:lnTo>
                  <a:pt x="0" y="1649593"/>
                </a:lnTo>
                <a:lnTo>
                  <a:pt x="0" y="59439"/>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lnSpc>
                <a:spcPct val="120000"/>
              </a:lnSpc>
            </a:pPr>
            <a:r>
              <a:rPr lang="en-US" dirty="0" smtClean="0">
                <a:latin typeface="Roboto Black" panose="02000000000000000000" pitchFamily="2" charset="0"/>
                <a:ea typeface="Roboto Black" panose="02000000000000000000" pitchFamily="2" charset="0"/>
              </a:rPr>
              <a:t>Editorial</a:t>
            </a:r>
            <a:endParaRPr lang="en-US" dirty="0">
              <a:latin typeface="Roboto Black" panose="02000000000000000000" pitchFamily="2" charset="0"/>
              <a:ea typeface="Roboto Black" panose="02000000000000000000" pitchFamily="2" charset="0"/>
            </a:endParaRPr>
          </a:p>
        </p:txBody>
      </p:sp>
      <p:sp>
        <p:nvSpPr>
          <p:cNvPr id="71" name="Rectangle 10"/>
          <p:cNvSpPr/>
          <p:nvPr/>
        </p:nvSpPr>
        <p:spPr>
          <a:xfrm>
            <a:off x="4076242" y="1527716"/>
            <a:ext cx="1017699" cy="445243"/>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17699"/>
              <a:gd name="connsiteY0" fmla="*/ 0 h 445243"/>
              <a:gd name="connsiteX1" fmla="*/ 1017699 w 1017699"/>
              <a:gd name="connsiteY1" fmla="*/ 0 h 445243"/>
              <a:gd name="connsiteX2" fmla="*/ 1017699 w 1017699"/>
              <a:gd name="connsiteY2" fmla="*/ 445243 h 445243"/>
              <a:gd name="connsiteX3" fmla="*/ 19050 w 1017699"/>
              <a:gd name="connsiteY3" fmla="*/ 426193 h 445243"/>
              <a:gd name="connsiteX4" fmla="*/ 0 w 1017699"/>
              <a:gd name="connsiteY4" fmla="*/ 0 h 445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699" h="445243">
                <a:moveTo>
                  <a:pt x="0" y="0"/>
                </a:moveTo>
                <a:lnTo>
                  <a:pt x="1017699" y="0"/>
                </a:lnTo>
                <a:lnTo>
                  <a:pt x="1017699" y="445243"/>
                </a:lnTo>
                <a:lnTo>
                  <a:pt x="19050" y="4261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latin typeface="Roboto Regular" panose="02000000000000000000" pitchFamily="2" charset="0"/>
                <a:ea typeface="Roboto Regular" panose="02000000000000000000" pitchFamily="2" charset="0"/>
              </a:rPr>
              <a:t>Backbase</a:t>
            </a:r>
            <a:r>
              <a:rPr lang="en-US" sz="800" dirty="0">
                <a:solidFill>
                  <a:schemeClr val="tx1"/>
                </a:solidFill>
                <a:latin typeface="Roboto Regular" panose="02000000000000000000" pitchFamily="2" charset="0"/>
                <a:ea typeface="Roboto Regular" panose="02000000000000000000" pitchFamily="2" charset="0"/>
              </a:rPr>
              <a:t> CXP Foundation</a:t>
            </a:r>
          </a:p>
        </p:txBody>
      </p:sp>
      <p:sp>
        <p:nvSpPr>
          <p:cNvPr id="72" name="Rectangle 11"/>
          <p:cNvSpPr/>
          <p:nvPr/>
        </p:nvSpPr>
        <p:spPr>
          <a:xfrm>
            <a:off x="4076243" y="2200124"/>
            <a:ext cx="1027224" cy="464293"/>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27224"/>
              <a:gd name="connsiteY0" fmla="*/ 0 h 464293"/>
              <a:gd name="connsiteX1" fmla="*/ 1017699 w 1027224"/>
              <a:gd name="connsiteY1" fmla="*/ 0 h 464293"/>
              <a:gd name="connsiteX2" fmla="*/ 1027224 w 1027224"/>
              <a:gd name="connsiteY2" fmla="*/ 464293 h 464293"/>
              <a:gd name="connsiteX3" fmla="*/ 0 w 1027224"/>
              <a:gd name="connsiteY3" fmla="*/ 445243 h 464293"/>
              <a:gd name="connsiteX4" fmla="*/ 0 w 1027224"/>
              <a:gd name="connsiteY4" fmla="*/ 0 h 464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24" h="464293">
                <a:moveTo>
                  <a:pt x="0" y="0"/>
                </a:moveTo>
                <a:lnTo>
                  <a:pt x="1017699" y="0"/>
                </a:lnTo>
                <a:lnTo>
                  <a:pt x="1027224" y="464293"/>
                </a:lnTo>
                <a:lnTo>
                  <a:pt x="0" y="44524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Roboto Regular" panose="02000000000000000000" pitchFamily="2" charset="0"/>
                <a:ea typeface="Roboto Regular" panose="02000000000000000000" pitchFamily="2" charset="0"/>
              </a:rPr>
              <a:t>Content Services</a:t>
            </a:r>
          </a:p>
        </p:txBody>
      </p:sp>
      <p:sp>
        <p:nvSpPr>
          <p:cNvPr id="73" name="Rectangle 13"/>
          <p:cNvSpPr/>
          <p:nvPr/>
        </p:nvSpPr>
        <p:spPr>
          <a:xfrm>
            <a:off x="2748503" y="1808085"/>
            <a:ext cx="1041512" cy="473818"/>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41512"/>
              <a:gd name="connsiteY0" fmla="*/ 0 h 473818"/>
              <a:gd name="connsiteX1" fmla="*/ 1041512 w 1041512"/>
              <a:gd name="connsiteY1" fmla="*/ 28575 h 473818"/>
              <a:gd name="connsiteX2" fmla="*/ 1041512 w 1041512"/>
              <a:gd name="connsiteY2" fmla="*/ 473818 h 473818"/>
              <a:gd name="connsiteX3" fmla="*/ 23813 w 1041512"/>
              <a:gd name="connsiteY3" fmla="*/ 473818 h 473818"/>
              <a:gd name="connsiteX4" fmla="*/ 0 w 1041512"/>
              <a:gd name="connsiteY4" fmla="*/ 0 h 473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12" h="473818">
                <a:moveTo>
                  <a:pt x="0" y="0"/>
                </a:moveTo>
                <a:lnTo>
                  <a:pt x="1041512" y="28575"/>
                </a:lnTo>
                <a:lnTo>
                  <a:pt x="1041512" y="473818"/>
                </a:lnTo>
                <a:lnTo>
                  <a:pt x="23813" y="473818"/>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latin typeface="Roboto Regular" panose="02000000000000000000" pitchFamily="2" charset="0"/>
                <a:ea typeface="Roboto Regular" panose="02000000000000000000" pitchFamily="2" charset="0"/>
              </a:rPr>
              <a:t>CXP Manager</a:t>
            </a:r>
            <a:endParaRPr lang="en-US" sz="800" dirty="0">
              <a:solidFill>
                <a:schemeClr val="tx1"/>
              </a:solidFill>
              <a:latin typeface="Roboto Regular" panose="02000000000000000000" pitchFamily="2" charset="0"/>
              <a:ea typeface="Roboto Regular" panose="02000000000000000000" pitchFamily="2" charset="0"/>
            </a:endParaRPr>
          </a:p>
        </p:txBody>
      </p:sp>
      <p:cxnSp>
        <p:nvCxnSpPr>
          <p:cNvPr id="74" name="Straight Arrow Connector 73"/>
          <p:cNvCxnSpPr/>
          <p:nvPr/>
        </p:nvCxnSpPr>
        <p:spPr>
          <a:xfrm flipV="1">
            <a:off x="3790015" y="1750338"/>
            <a:ext cx="286228" cy="308944"/>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3790015" y="2059281"/>
            <a:ext cx="1590154" cy="1"/>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3790015" y="2059282"/>
            <a:ext cx="286228" cy="363464"/>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93941" y="1750338"/>
            <a:ext cx="286228" cy="314141"/>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103467" y="2044994"/>
            <a:ext cx="276702" cy="377752"/>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585091" y="1961051"/>
            <a:ext cx="0" cy="239073"/>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a:off x="6397868" y="2059282"/>
            <a:ext cx="10601" cy="3798198"/>
          </a:xfrm>
          <a:prstGeom prst="bentConnector3">
            <a:avLst>
              <a:gd name="adj1" fmla="val 1530450"/>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89019" y="2281903"/>
            <a:ext cx="0" cy="1444769"/>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1646282" y="3625708"/>
            <a:ext cx="2429961" cy="3284"/>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1646282" y="5507646"/>
            <a:ext cx="2429961" cy="1"/>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615479" y="1915325"/>
            <a:ext cx="1156837" cy="143956"/>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32194" y="2204864"/>
            <a:ext cx="595035" cy="276999"/>
          </a:xfrm>
          <a:prstGeom prst="rect">
            <a:avLst/>
          </a:prstGeom>
          <a:noFill/>
        </p:spPr>
        <p:txBody>
          <a:bodyPr wrap="none" rtlCol="0">
            <a:spAutoFit/>
          </a:bodyPr>
          <a:lstStyle/>
          <a:p>
            <a:r>
              <a:rPr lang="en-US" sz="1200" dirty="0" smtClean="0">
                <a:latin typeface="Roboto Regular" panose="02000000000000000000" pitchFamily="2" charset="0"/>
                <a:ea typeface="Roboto Regular" panose="02000000000000000000" pitchFamily="2" charset="0"/>
              </a:rPr>
              <a:t>Editor</a:t>
            </a:r>
            <a:endParaRPr lang="en-US" sz="1200" dirty="0">
              <a:latin typeface="Roboto Regular" panose="02000000000000000000" pitchFamily="2" charset="0"/>
              <a:ea typeface="Roboto Regular" panose="02000000000000000000" pitchFamily="2" charset="0"/>
            </a:endParaRPr>
          </a:p>
        </p:txBody>
      </p:sp>
      <p:sp>
        <p:nvSpPr>
          <p:cNvPr id="93" name="TextBox 92"/>
          <p:cNvSpPr txBox="1"/>
          <p:nvPr/>
        </p:nvSpPr>
        <p:spPr>
          <a:xfrm>
            <a:off x="1023190" y="3933056"/>
            <a:ext cx="813043" cy="276999"/>
          </a:xfrm>
          <a:prstGeom prst="rect">
            <a:avLst/>
          </a:prstGeom>
          <a:noFill/>
        </p:spPr>
        <p:txBody>
          <a:bodyPr wrap="none" rtlCol="0">
            <a:spAutoFit/>
          </a:bodyPr>
          <a:lstStyle/>
          <a:p>
            <a:r>
              <a:rPr lang="en-US" sz="1200" dirty="0" smtClean="0">
                <a:latin typeface="Roboto Regular" panose="02000000000000000000" pitchFamily="2" charset="0"/>
                <a:ea typeface="Roboto Regular" panose="02000000000000000000" pitchFamily="2" charset="0"/>
              </a:rPr>
              <a:t>Approver</a:t>
            </a:r>
            <a:endParaRPr lang="en-US" sz="1200" dirty="0">
              <a:latin typeface="Roboto Regular" panose="02000000000000000000" pitchFamily="2" charset="0"/>
              <a:ea typeface="Roboto Regular" panose="02000000000000000000" pitchFamily="2" charset="0"/>
            </a:endParaRPr>
          </a:p>
        </p:txBody>
      </p:sp>
      <p:sp>
        <p:nvSpPr>
          <p:cNvPr id="103" name="TextBox 102"/>
          <p:cNvSpPr txBox="1"/>
          <p:nvPr/>
        </p:nvSpPr>
        <p:spPr>
          <a:xfrm>
            <a:off x="1025594" y="5805264"/>
            <a:ext cx="808235" cy="276999"/>
          </a:xfrm>
          <a:prstGeom prst="rect">
            <a:avLst/>
          </a:prstGeom>
          <a:noFill/>
        </p:spPr>
        <p:txBody>
          <a:bodyPr wrap="none" rtlCol="0">
            <a:spAutoFit/>
          </a:bodyPr>
          <a:lstStyle/>
          <a:p>
            <a:r>
              <a:rPr lang="en-US" sz="1200" dirty="0" smtClean="0">
                <a:latin typeface="Roboto Regular" panose="02000000000000000000" pitchFamily="2" charset="0"/>
                <a:ea typeface="Roboto Regular" panose="02000000000000000000" pitchFamily="2" charset="0"/>
              </a:rPr>
              <a:t>End User</a:t>
            </a:r>
            <a:endParaRPr lang="en-US" sz="1200" dirty="0">
              <a:latin typeface="Roboto Regular" panose="02000000000000000000" pitchFamily="2" charset="0"/>
              <a:ea typeface="Roboto Regular" panose="02000000000000000000" pitchFamily="2" charset="0"/>
            </a:endParaRPr>
          </a:p>
        </p:txBody>
      </p:sp>
      <p:cxnSp>
        <p:nvCxnSpPr>
          <p:cNvPr id="104" name="Straight Arrow Connector 103"/>
          <p:cNvCxnSpPr/>
          <p:nvPr/>
        </p:nvCxnSpPr>
        <p:spPr>
          <a:xfrm flipV="1">
            <a:off x="1646282" y="2059282"/>
            <a:ext cx="1126034" cy="1566426"/>
          </a:xfrm>
          <a:prstGeom prst="straightConnector1">
            <a:avLst/>
          </a:prstGeom>
          <a:ln w="127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890679" y="5327047"/>
            <a:ext cx="707245" cy="215444"/>
          </a:xfrm>
          <a:prstGeom prst="rect">
            <a:avLst/>
          </a:prstGeom>
          <a:noFill/>
        </p:spPr>
        <p:txBody>
          <a:bodyPr wrap="none" rtlCol="0">
            <a:spAutoFit/>
          </a:bodyPr>
          <a:lstStyle/>
          <a:p>
            <a:r>
              <a:rPr lang="en-US" sz="800" dirty="0" smtClean="0">
                <a:latin typeface="Roboto Regular" panose="02000000000000000000" pitchFamily="2" charset="0"/>
                <a:ea typeface="Roboto Regular" panose="02000000000000000000" pitchFamily="2" charset="0"/>
              </a:rPr>
              <a:t>View Portal</a:t>
            </a:r>
            <a:endParaRPr lang="en-US" sz="800" dirty="0">
              <a:latin typeface="Roboto Regular" panose="02000000000000000000" pitchFamily="2" charset="0"/>
              <a:ea typeface="Roboto Regular" panose="02000000000000000000" pitchFamily="2" charset="0"/>
            </a:endParaRPr>
          </a:p>
        </p:txBody>
      </p:sp>
      <p:sp>
        <p:nvSpPr>
          <p:cNvPr id="106" name="TextBox 105"/>
          <p:cNvSpPr txBox="1"/>
          <p:nvPr/>
        </p:nvSpPr>
        <p:spPr>
          <a:xfrm rot="386418">
            <a:off x="1774102" y="1802373"/>
            <a:ext cx="814647" cy="215444"/>
          </a:xfrm>
          <a:prstGeom prst="rect">
            <a:avLst/>
          </a:prstGeom>
          <a:noFill/>
        </p:spPr>
        <p:txBody>
          <a:bodyPr wrap="none" rtlCol="0">
            <a:spAutoFit/>
          </a:bodyPr>
          <a:lstStyle/>
          <a:p>
            <a:r>
              <a:rPr lang="en-US" sz="800" dirty="0" smtClean="0">
                <a:latin typeface="Roboto Regular" panose="02000000000000000000" pitchFamily="2" charset="0"/>
                <a:ea typeface="Roboto Regular" panose="02000000000000000000" pitchFamily="2" charset="0"/>
              </a:rPr>
              <a:t>Edit + Publish</a:t>
            </a:r>
            <a:endParaRPr lang="en-US" sz="800" dirty="0">
              <a:latin typeface="Roboto Regular" panose="02000000000000000000" pitchFamily="2" charset="0"/>
              <a:ea typeface="Roboto Regular" panose="02000000000000000000" pitchFamily="2" charset="0"/>
            </a:endParaRPr>
          </a:p>
        </p:txBody>
      </p:sp>
      <p:sp>
        <p:nvSpPr>
          <p:cNvPr id="108" name="TextBox 107"/>
          <p:cNvSpPr txBox="1"/>
          <p:nvPr/>
        </p:nvSpPr>
        <p:spPr>
          <a:xfrm rot="18321104">
            <a:off x="1617247" y="2753814"/>
            <a:ext cx="952505" cy="215444"/>
          </a:xfrm>
          <a:prstGeom prst="rect">
            <a:avLst/>
          </a:prstGeom>
          <a:noFill/>
        </p:spPr>
        <p:txBody>
          <a:bodyPr wrap="none" rtlCol="0">
            <a:spAutoFit/>
          </a:bodyPr>
          <a:lstStyle/>
          <a:p>
            <a:r>
              <a:rPr lang="en-US" sz="800" dirty="0" smtClean="0">
                <a:latin typeface="Roboto Regular" panose="02000000000000000000" pitchFamily="2" charset="0"/>
                <a:ea typeface="Roboto Regular" panose="02000000000000000000" pitchFamily="2" charset="0"/>
              </a:rPr>
              <a:t>Approve / Reject</a:t>
            </a:r>
            <a:endParaRPr lang="en-US" sz="800" dirty="0">
              <a:latin typeface="Roboto Regular" panose="02000000000000000000" pitchFamily="2" charset="0"/>
              <a:ea typeface="Roboto Regular" panose="02000000000000000000" pitchFamily="2" charset="0"/>
            </a:endParaRPr>
          </a:p>
        </p:txBody>
      </p:sp>
      <p:sp>
        <p:nvSpPr>
          <p:cNvPr id="109" name="TextBox 108"/>
          <p:cNvSpPr txBox="1"/>
          <p:nvPr/>
        </p:nvSpPr>
        <p:spPr>
          <a:xfrm rot="3097585">
            <a:off x="3793967" y="2094429"/>
            <a:ext cx="319318" cy="184666"/>
          </a:xfrm>
          <a:prstGeom prst="rect">
            <a:avLst/>
          </a:prstGeom>
          <a:noFill/>
        </p:spPr>
        <p:txBody>
          <a:bodyPr wrap="none" rtlCol="0">
            <a:spAutoFit/>
          </a:bodyPr>
          <a:lstStyle/>
          <a:p>
            <a:r>
              <a:rPr lang="en-US" sz="600" dirty="0" smtClean="0">
                <a:solidFill>
                  <a:schemeClr val="tx2">
                    <a:lumMod val="90000"/>
                    <a:lumOff val="10000"/>
                  </a:schemeClr>
                </a:solidFill>
                <a:latin typeface="Roboto Regular" panose="02000000000000000000" pitchFamily="2" charset="0"/>
                <a:ea typeface="Roboto Regular" panose="02000000000000000000" pitchFamily="2" charset="0"/>
              </a:rPr>
              <a:t>Edit</a:t>
            </a:r>
            <a:endParaRPr lang="en-US" sz="600" dirty="0">
              <a:solidFill>
                <a:schemeClr val="tx2">
                  <a:lumMod val="90000"/>
                  <a:lumOff val="10000"/>
                </a:schemeClr>
              </a:solidFill>
              <a:latin typeface="Roboto Regular" panose="02000000000000000000" pitchFamily="2" charset="0"/>
              <a:ea typeface="Roboto Regular" panose="02000000000000000000" pitchFamily="2" charset="0"/>
            </a:endParaRPr>
          </a:p>
        </p:txBody>
      </p:sp>
      <p:sp>
        <p:nvSpPr>
          <p:cNvPr id="110" name="TextBox 109"/>
          <p:cNvSpPr txBox="1"/>
          <p:nvPr/>
        </p:nvSpPr>
        <p:spPr>
          <a:xfrm>
            <a:off x="3794901" y="1923238"/>
            <a:ext cx="442750" cy="184666"/>
          </a:xfrm>
          <a:prstGeom prst="rect">
            <a:avLst/>
          </a:prstGeom>
          <a:noFill/>
        </p:spPr>
        <p:txBody>
          <a:bodyPr wrap="none" rtlCol="0">
            <a:spAutoFit/>
          </a:bodyPr>
          <a:lstStyle/>
          <a:p>
            <a:r>
              <a:rPr lang="en-US" sz="600" dirty="0" smtClean="0">
                <a:solidFill>
                  <a:schemeClr val="tx2">
                    <a:lumMod val="90000"/>
                    <a:lumOff val="10000"/>
                  </a:schemeClr>
                </a:solidFill>
                <a:latin typeface="Roboto Regular" panose="02000000000000000000" pitchFamily="2" charset="0"/>
                <a:ea typeface="Roboto Regular" panose="02000000000000000000" pitchFamily="2" charset="0"/>
              </a:rPr>
              <a:t>Publish</a:t>
            </a:r>
            <a:endParaRPr lang="en-US" sz="600" dirty="0">
              <a:solidFill>
                <a:schemeClr val="tx2">
                  <a:lumMod val="90000"/>
                  <a:lumOff val="10000"/>
                </a:schemeClr>
              </a:solidFill>
              <a:latin typeface="Roboto Regular" panose="02000000000000000000" pitchFamily="2" charset="0"/>
              <a:ea typeface="Roboto Regular" panose="02000000000000000000" pitchFamily="2" charset="0"/>
            </a:endParaRPr>
          </a:p>
        </p:txBody>
      </p:sp>
      <p:sp>
        <p:nvSpPr>
          <p:cNvPr id="111" name="TextBox 110"/>
          <p:cNvSpPr txBox="1"/>
          <p:nvPr/>
        </p:nvSpPr>
        <p:spPr>
          <a:xfrm rot="18768743">
            <a:off x="3734651" y="1792273"/>
            <a:ext cx="319318" cy="184666"/>
          </a:xfrm>
          <a:prstGeom prst="rect">
            <a:avLst/>
          </a:prstGeom>
          <a:noFill/>
        </p:spPr>
        <p:txBody>
          <a:bodyPr wrap="none" rtlCol="0">
            <a:spAutoFit/>
          </a:bodyPr>
          <a:lstStyle/>
          <a:p>
            <a:r>
              <a:rPr lang="en-US" sz="600" dirty="0" smtClean="0">
                <a:solidFill>
                  <a:schemeClr val="tx2">
                    <a:lumMod val="90000"/>
                    <a:lumOff val="10000"/>
                  </a:schemeClr>
                </a:solidFill>
                <a:latin typeface="Roboto Regular" panose="02000000000000000000" pitchFamily="2" charset="0"/>
                <a:ea typeface="Roboto Regular" panose="02000000000000000000" pitchFamily="2" charset="0"/>
              </a:rPr>
              <a:t>Edit</a:t>
            </a:r>
            <a:endParaRPr lang="en-US" sz="600" dirty="0">
              <a:solidFill>
                <a:schemeClr val="tx2">
                  <a:lumMod val="90000"/>
                  <a:lumOff val="10000"/>
                </a:schemeClr>
              </a:solidFill>
              <a:latin typeface="Roboto Regular" panose="02000000000000000000" pitchFamily="2" charset="0"/>
              <a:ea typeface="Roboto Regular" panose="02000000000000000000" pitchFamily="2" charset="0"/>
            </a:endParaRPr>
          </a:p>
        </p:txBody>
      </p:sp>
      <p:sp>
        <p:nvSpPr>
          <p:cNvPr id="112" name="TextBox 111"/>
          <p:cNvSpPr txBox="1"/>
          <p:nvPr/>
        </p:nvSpPr>
        <p:spPr>
          <a:xfrm rot="5400000">
            <a:off x="6207015" y="2443504"/>
            <a:ext cx="527709" cy="215444"/>
          </a:xfrm>
          <a:prstGeom prst="rect">
            <a:avLst/>
          </a:prstGeom>
          <a:noFill/>
        </p:spPr>
        <p:txBody>
          <a:bodyPr wrap="none" rtlCol="0">
            <a:spAutoFit/>
          </a:bodyPr>
          <a:lstStyle/>
          <a:p>
            <a:r>
              <a:rPr lang="en-US" sz="800" dirty="0" smtClean="0">
                <a:latin typeface="Roboto Regular" panose="02000000000000000000" pitchFamily="2" charset="0"/>
                <a:ea typeface="Roboto Regular" panose="02000000000000000000" pitchFamily="2" charset="0"/>
              </a:rPr>
              <a:t>Publish</a:t>
            </a:r>
            <a:endParaRPr lang="en-US" sz="800" dirty="0">
              <a:latin typeface="Roboto Regular" panose="02000000000000000000" pitchFamily="2" charset="0"/>
              <a:ea typeface="Roboto Regular" panose="02000000000000000000" pitchFamily="2" charset="0"/>
            </a:endParaRPr>
          </a:p>
        </p:txBody>
      </p:sp>
      <p:sp>
        <p:nvSpPr>
          <p:cNvPr id="115" name="TextBox 114"/>
          <p:cNvSpPr txBox="1"/>
          <p:nvPr/>
        </p:nvSpPr>
        <p:spPr>
          <a:xfrm rot="5400000">
            <a:off x="5535952" y="2443502"/>
            <a:ext cx="527709" cy="215444"/>
          </a:xfrm>
          <a:prstGeom prst="rect">
            <a:avLst/>
          </a:prstGeom>
          <a:noFill/>
        </p:spPr>
        <p:txBody>
          <a:bodyPr wrap="none" rtlCol="0">
            <a:spAutoFit/>
          </a:bodyPr>
          <a:lstStyle/>
          <a:p>
            <a:r>
              <a:rPr lang="en-US" sz="800" dirty="0" smtClean="0">
                <a:latin typeface="Roboto Regular" panose="02000000000000000000" pitchFamily="2" charset="0"/>
                <a:ea typeface="Roboto Regular" panose="02000000000000000000" pitchFamily="2" charset="0"/>
              </a:rPr>
              <a:t>Publish</a:t>
            </a:r>
            <a:endParaRPr lang="en-US" sz="800" dirty="0">
              <a:latin typeface="Roboto Regular" panose="02000000000000000000" pitchFamily="2" charset="0"/>
              <a:ea typeface="Roboto Regular" panose="02000000000000000000" pitchFamily="2" charset="0"/>
            </a:endParaRPr>
          </a:p>
        </p:txBody>
      </p:sp>
      <p:sp>
        <p:nvSpPr>
          <p:cNvPr id="116" name="TextBox 115"/>
          <p:cNvSpPr txBox="1"/>
          <p:nvPr/>
        </p:nvSpPr>
        <p:spPr>
          <a:xfrm>
            <a:off x="2890679" y="3448241"/>
            <a:ext cx="707245" cy="215444"/>
          </a:xfrm>
          <a:prstGeom prst="rect">
            <a:avLst/>
          </a:prstGeom>
          <a:noFill/>
        </p:spPr>
        <p:txBody>
          <a:bodyPr wrap="none" rtlCol="0">
            <a:spAutoFit/>
          </a:bodyPr>
          <a:lstStyle/>
          <a:p>
            <a:r>
              <a:rPr lang="en-US" sz="800" dirty="0" smtClean="0">
                <a:latin typeface="Roboto Regular" panose="02000000000000000000" pitchFamily="2" charset="0"/>
                <a:ea typeface="Roboto Regular" panose="02000000000000000000" pitchFamily="2" charset="0"/>
              </a:rPr>
              <a:t>View Portal</a:t>
            </a:r>
            <a:endParaRPr lang="en-US" sz="800" dirty="0">
              <a:latin typeface="Roboto Regular" panose="02000000000000000000" pitchFamily="2" charset="0"/>
              <a:ea typeface="Roboto Regular" panose="02000000000000000000" pitchFamily="2" charset="0"/>
            </a:endParaRPr>
          </a:p>
        </p:txBody>
      </p:sp>
      <p:sp>
        <p:nvSpPr>
          <p:cNvPr id="117" name="Rectangle 12"/>
          <p:cNvSpPr/>
          <p:nvPr/>
        </p:nvSpPr>
        <p:spPr>
          <a:xfrm>
            <a:off x="5380169" y="1812848"/>
            <a:ext cx="1036749" cy="469055"/>
          </a:xfrm>
          <a:custGeom>
            <a:avLst/>
            <a:gdLst>
              <a:gd name="connsiteX0" fmla="*/ 0 w 1017699"/>
              <a:gd name="connsiteY0" fmla="*/ 0 h 445243"/>
              <a:gd name="connsiteX1" fmla="*/ 1017699 w 1017699"/>
              <a:gd name="connsiteY1" fmla="*/ 0 h 445243"/>
              <a:gd name="connsiteX2" fmla="*/ 1017699 w 1017699"/>
              <a:gd name="connsiteY2" fmla="*/ 445243 h 445243"/>
              <a:gd name="connsiteX3" fmla="*/ 0 w 1017699"/>
              <a:gd name="connsiteY3" fmla="*/ 445243 h 445243"/>
              <a:gd name="connsiteX4" fmla="*/ 0 w 1017699"/>
              <a:gd name="connsiteY4" fmla="*/ 0 h 445243"/>
              <a:gd name="connsiteX0" fmla="*/ 0 w 1036749"/>
              <a:gd name="connsiteY0" fmla="*/ 23812 h 469055"/>
              <a:gd name="connsiteX1" fmla="*/ 1036749 w 1036749"/>
              <a:gd name="connsiteY1" fmla="*/ 0 h 469055"/>
              <a:gd name="connsiteX2" fmla="*/ 1017699 w 1036749"/>
              <a:gd name="connsiteY2" fmla="*/ 469055 h 469055"/>
              <a:gd name="connsiteX3" fmla="*/ 0 w 1036749"/>
              <a:gd name="connsiteY3" fmla="*/ 469055 h 469055"/>
              <a:gd name="connsiteX4" fmla="*/ 0 w 1036749"/>
              <a:gd name="connsiteY4" fmla="*/ 23812 h 46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49" h="469055">
                <a:moveTo>
                  <a:pt x="0" y="23812"/>
                </a:moveTo>
                <a:lnTo>
                  <a:pt x="1036749" y="0"/>
                </a:lnTo>
                <a:lnTo>
                  <a:pt x="1017699" y="469055"/>
                </a:lnTo>
                <a:lnTo>
                  <a:pt x="0" y="469055"/>
                </a:lnTo>
                <a:lnTo>
                  <a:pt x="0" y="2381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Roboto Regular" panose="02000000000000000000" pitchFamily="2" charset="0"/>
                <a:ea typeface="Roboto Regular" panose="02000000000000000000" pitchFamily="2" charset="0"/>
              </a:rPr>
              <a:t>Orchestrator</a:t>
            </a:r>
            <a:r>
              <a:rPr lang="en-US" sz="800" dirty="0" smtClean="0">
                <a:solidFill>
                  <a:schemeClr val="tx1"/>
                </a:solidFill>
                <a:latin typeface="Roboto Regular" panose="02000000000000000000" pitchFamily="2" charset="0"/>
                <a:ea typeface="Roboto Regular" panose="02000000000000000000" pitchFamily="2" charset="0"/>
              </a:rPr>
              <a:t> </a:t>
            </a:r>
            <a:r>
              <a:rPr lang="en-US" sz="800" dirty="0">
                <a:solidFill>
                  <a:schemeClr val="tx1"/>
                </a:solidFill>
                <a:latin typeface="Roboto Regular" panose="02000000000000000000" pitchFamily="2" charset="0"/>
                <a:ea typeface="Roboto Regular" panose="02000000000000000000" pitchFamily="2" charset="0"/>
              </a:rPr>
              <a:t>editorial mode</a:t>
            </a:r>
          </a:p>
        </p:txBody>
      </p:sp>
      <p:sp>
        <p:nvSpPr>
          <p:cNvPr id="119" name="Freeform 51"/>
          <p:cNvSpPr>
            <a:spLocks/>
          </p:cNvSpPr>
          <p:nvPr/>
        </p:nvSpPr>
        <p:spPr bwMode="auto">
          <a:xfrm>
            <a:off x="1349210" y="1636392"/>
            <a:ext cx="161002" cy="547406"/>
          </a:xfrm>
          <a:custGeom>
            <a:avLst/>
            <a:gdLst>
              <a:gd name="T0" fmla="*/ 0 w 21600"/>
              <a:gd name="T1" fmla="+- 0 21600 166"/>
              <a:gd name="T2" fmla="*/ 21600 h 21434"/>
              <a:gd name="T3" fmla="*/ 3176 w 21600"/>
              <a:gd name="T4" fmla="+- 0 21600 166"/>
              <a:gd name="T5" fmla="*/ 21600 h 21434"/>
              <a:gd name="T6" fmla="*/ 6988 w 21600"/>
              <a:gd name="T7" fmla="+- 0 13500 166"/>
              <a:gd name="T8" fmla="*/ 13500 h 21434"/>
              <a:gd name="T9" fmla="*/ 12706 w 21600"/>
              <a:gd name="T10" fmla="+- 0 19980 166"/>
              <a:gd name="T11" fmla="*/ 19980 h 21434"/>
              <a:gd name="T12" fmla="*/ 19059 w 21600"/>
              <a:gd name="T13" fmla="+- 0 20520 166"/>
              <a:gd name="T14" fmla="*/ 20520 h 21434"/>
              <a:gd name="T15" fmla="*/ 21600 w 21600"/>
              <a:gd name="T16" fmla="+- 0 19980 166"/>
              <a:gd name="T17" fmla="*/ 19980 h 21434"/>
              <a:gd name="T18" fmla="*/ 17788 w 21600"/>
              <a:gd name="T19" fmla="+- 0 19080 166"/>
              <a:gd name="T20" fmla="*/ 19080 h 21434"/>
              <a:gd name="T21" fmla="*/ 15882 w 21600"/>
              <a:gd name="T22" fmla="+- 0 8640 166"/>
              <a:gd name="T23" fmla="*/ 8640 h 21434"/>
              <a:gd name="T24" fmla="*/ 20965 w 21600"/>
              <a:gd name="T25" fmla="+- 0 8460 166"/>
              <a:gd name="T26" fmla="*/ 8460 h 21434"/>
              <a:gd name="T27" fmla="*/ 17153 w 21600"/>
              <a:gd name="T28" fmla="+- 0 4680 166"/>
              <a:gd name="T29" fmla="*/ 4680 h 21434"/>
              <a:gd name="T30" fmla="*/ 12071 w 21600"/>
              <a:gd name="T31" fmla="+- 0 4140 166"/>
              <a:gd name="T32" fmla="*/ 4140 h 21434"/>
              <a:gd name="T33" fmla="*/ 13976 w 21600"/>
              <a:gd name="T34" fmla="+- 0 1980 166"/>
              <a:gd name="T35" fmla="*/ 1980 h 21434"/>
              <a:gd name="T36" fmla="*/ 9529 w 21600"/>
              <a:gd name="T37" fmla="+- 0 180 166"/>
              <a:gd name="T38" fmla="*/ 180 h 21434"/>
              <a:gd name="T39" fmla="*/ 4447 w 21600"/>
              <a:gd name="T40" fmla="+- 0 1800 166"/>
              <a:gd name="T41" fmla="*/ 1800 h 21434"/>
              <a:gd name="T42" fmla="*/ 6353 w 21600"/>
              <a:gd name="T43" fmla="+- 0 3780 166"/>
              <a:gd name="T44" fmla="*/ 3780 h 21434"/>
              <a:gd name="T45" fmla="*/ 2541 w 21600"/>
              <a:gd name="T46" fmla="+- 0 4320 166"/>
              <a:gd name="T47" fmla="*/ 4320 h 21434"/>
              <a:gd name="T48" fmla="*/ 0 w 21600"/>
              <a:gd name="T49" fmla="+- 0 8640 166"/>
              <a:gd name="T50" fmla="*/ 8640 h 21434"/>
              <a:gd name="T51" fmla="*/ 1906 w 21600"/>
              <a:gd name="T52" fmla="+- 0 12960 166"/>
              <a:gd name="T53" fmla="*/ 12960 h 21434"/>
              <a:gd name="T54" fmla="*/ 0 w 21600"/>
              <a:gd name="T55" fmla="+- 0 20520 166"/>
              <a:gd name="T56" fmla="*/ 20520 h 21434"/>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 ang="0">
                <a:pos x="T51" y="T53"/>
              </a:cxn>
              <a:cxn ang="0">
                <a:pos x="T54" y="T56"/>
              </a:cxn>
            </a:cxnLst>
            <a:rect l="0" t="0" r="r" b="b"/>
            <a:pathLst>
              <a:path w="21600" h="21434">
                <a:moveTo>
                  <a:pt x="0" y="21434"/>
                </a:moveTo>
                <a:lnTo>
                  <a:pt x="3176" y="21434"/>
                </a:lnTo>
                <a:lnTo>
                  <a:pt x="6988" y="13334"/>
                </a:lnTo>
                <a:lnTo>
                  <a:pt x="12706" y="19814"/>
                </a:lnTo>
                <a:lnTo>
                  <a:pt x="19059" y="20354"/>
                </a:lnTo>
                <a:lnTo>
                  <a:pt x="21600" y="19814"/>
                </a:lnTo>
                <a:lnTo>
                  <a:pt x="17788" y="18914"/>
                </a:lnTo>
                <a:lnTo>
                  <a:pt x="15882" y="8474"/>
                </a:lnTo>
                <a:cubicBezTo>
                  <a:pt x="15882" y="8474"/>
                  <a:pt x="20329" y="8834"/>
                  <a:pt x="20965" y="8294"/>
                </a:cubicBezTo>
                <a:cubicBezTo>
                  <a:pt x="21600" y="7754"/>
                  <a:pt x="19059" y="4694"/>
                  <a:pt x="17153" y="4514"/>
                </a:cubicBezTo>
                <a:cubicBezTo>
                  <a:pt x="15247" y="4334"/>
                  <a:pt x="12071" y="3974"/>
                  <a:pt x="12071" y="3974"/>
                </a:cubicBezTo>
                <a:cubicBezTo>
                  <a:pt x="12071" y="3974"/>
                  <a:pt x="13976" y="2174"/>
                  <a:pt x="13976" y="1814"/>
                </a:cubicBezTo>
                <a:cubicBezTo>
                  <a:pt x="13976" y="1454"/>
                  <a:pt x="11435" y="-166"/>
                  <a:pt x="9529" y="14"/>
                </a:cubicBezTo>
                <a:cubicBezTo>
                  <a:pt x="7624" y="194"/>
                  <a:pt x="4447" y="734"/>
                  <a:pt x="4447" y="1634"/>
                </a:cubicBezTo>
                <a:cubicBezTo>
                  <a:pt x="4447" y="2534"/>
                  <a:pt x="6353" y="3614"/>
                  <a:pt x="6353" y="3614"/>
                </a:cubicBezTo>
                <a:lnTo>
                  <a:pt x="2541" y="4154"/>
                </a:lnTo>
                <a:lnTo>
                  <a:pt x="0" y="8474"/>
                </a:lnTo>
                <a:lnTo>
                  <a:pt x="1906" y="12794"/>
                </a:lnTo>
                <a:lnTo>
                  <a:pt x="0" y="20354"/>
                </a:lnTo>
              </a:path>
            </a:pathLst>
          </a:custGeom>
          <a:solidFill>
            <a:schemeClr val="tx1"/>
          </a:solidFill>
          <a:ln w="6350" cap="flat">
            <a:solidFill>
              <a:schemeClr val="tx1"/>
            </a:solidFill>
            <a:prstDash val="solid"/>
            <a:miter lim="800000"/>
            <a:headEnd type="none" w="med" len="med"/>
            <a:tailEnd type="none" w="med" len="med"/>
          </a:ln>
        </p:spPr>
        <p:txBody>
          <a:bodyPr lIns="0" tIns="0" rIns="0" bIns="0"/>
          <a:lstStyle/>
          <a:p>
            <a:endParaRPr lang="en-US" sz="1200"/>
          </a:p>
        </p:txBody>
      </p:sp>
      <p:sp>
        <p:nvSpPr>
          <p:cNvPr id="120" name="Freeform 21"/>
          <p:cNvSpPr>
            <a:spLocks/>
          </p:cNvSpPr>
          <p:nvPr/>
        </p:nvSpPr>
        <p:spPr bwMode="auto">
          <a:xfrm>
            <a:off x="1359934" y="3333287"/>
            <a:ext cx="139554" cy="623882"/>
          </a:xfrm>
          <a:custGeom>
            <a:avLst/>
            <a:gdLst>
              <a:gd name="T0" fmla="*/ 14954 w 21600"/>
              <a:gd name="T1" fmla="+- 0 21600 345"/>
              <a:gd name="T2" fmla="*/ 21600 h 21255"/>
              <a:gd name="T3" fmla="*/ 7477 w 21600"/>
              <a:gd name="T4" fmla="+- 0 20502 345"/>
              <a:gd name="T5" fmla="*/ 20502 h 21255"/>
              <a:gd name="T6" fmla="*/ 6646 w 21600"/>
              <a:gd name="T7" fmla="+- 0 14461 345"/>
              <a:gd name="T8" fmla="*/ 14461 h 21255"/>
              <a:gd name="T9" fmla="*/ 2492 w 21600"/>
              <a:gd name="T10" fmla="+- 0 14278 345"/>
              <a:gd name="T11" fmla="*/ 14278 h 21255"/>
              <a:gd name="T12" fmla="*/ 5815 w 21600"/>
              <a:gd name="T13" fmla="+- 0 8420 345"/>
              <a:gd name="T14" fmla="*/ 8420 h 21255"/>
              <a:gd name="T15" fmla="*/ 0 w 21600"/>
              <a:gd name="T16" fmla="+- 0 8054 345"/>
              <a:gd name="T17" fmla="*/ 8054 h 21255"/>
              <a:gd name="T18" fmla="*/ 4985 w 21600"/>
              <a:gd name="T19" fmla="+- 0 3844 345"/>
              <a:gd name="T20" fmla="*/ 3844 h 21255"/>
              <a:gd name="T21" fmla="*/ 9969 w 21600"/>
              <a:gd name="T22" fmla="+- 0 549 345"/>
              <a:gd name="T23" fmla="*/ 549 h 21255"/>
              <a:gd name="T24" fmla="*/ 16615 w 21600"/>
              <a:gd name="T25" fmla="+- 0 732 345"/>
              <a:gd name="T26" fmla="*/ 732 h 21255"/>
              <a:gd name="T27" fmla="*/ 16615 w 21600"/>
              <a:gd name="T28" fmla="+- 0 2929 345"/>
              <a:gd name="T29" fmla="*/ 2929 h 21255"/>
              <a:gd name="T30" fmla="*/ 21600 w 21600"/>
              <a:gd name="T31" fmla="+- 0 7505 345"/>
              <a:gd name="T32" fmla="*/ 7505 h 21255"/>
              <a:gd name="T33" fmla="*/ 19108 w 21600"/>
              <a:gd name="T34" fmla="+- 0 8786 345"/>
              <a:gd name="T35" fmla="*/ 8786 h 21255"/>
              <a:gd name="T36" fmla="*/ 19108 w 21600"/>
              <a:gd name="T37" fmla="+- 0 14095 345"/>
              <a:gd name="T38" fmla="*/ 14095 h 21255"/>
              <a:gd name="T39" fmla="*/ 13292 w 21600"/>
              <a:gd name="T40" fmla="+- 0 19769 345"/>
              <a:gd name="T41" fmla="*/ 19769 h 21255"/>
              <a:gd name="T42" fmla="*/ 14954 w 21600"/>
              <a:gd name="T43" fmla="+- 0 21600 345"/>
              <a:gd name="T44" fmla="*/ 21600 h 21255"/>
              <a:gd name="T45" fmla="*/ 14954 w 21600"/>
              <a:gd name="T46" fmla="+- 0 21600 345"/>
              <a:gd name="T47" fmla="*/ 21600 h 2125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Lst>
            <a:rect l="0" t="0" r="r" b="b"/>
            <a:pathLst>
              <a:path w="21600" h="21255">
                <a:moveTo>
                  <a:pt x="14954" y="21255"/>
                </a:moveTo>
                <a:lnTo>
                  <a:pt x="7477" y="20157"/>
                </a:lnTo>
                <a:lnTo>
                  <a:pt x="6646" y="14116"/>
                </a:lnTo>
                <a:lnTo>
                  <a:pt x="2492" y="13933"/>
                </a:lnTo>
                <a:lnTo>
                  <a:pt x="5815" y="8075"/>
                </a:lnTo>
                <a:lnTo>
                  <a:pt x="0" y="7709"/>
                </a:lnTo>
                <a:cubicBezTo>
                  <a:pt x="0" y="7709"/>
                  <a:pt x="3323" y="3499"/>
                  <a:pt x="4985" y="3499"/>
                </a:cubicBezTo>
                <a:cubicBezTo>
                  <a:pt x="6646" y="3499"/>
                  <a:pt x="7477" y="753"/>
                  <a:pt x="9969" y="204"/>
                </a:cubicBezTo>
                <a:cubicBezTo>
                  <a:pt x="12462" y="-345"/>
                  <a:pt x="16615" y="387"/>
                  <a:pt x="16615" y="387"/>
                </a:cubicBezTo>
                <a:cubicBezTo>
                  <a:pt x="16615" y="387"/>
                  <a:pt x="16615" y="2218"/>
                  <a:pt x="16615" y="2584"/>
                </a:cubicBezTo>
                <a:cubicBezTo>
                  <a:pt x="16615" y="2950"/>
                  <a:pt x="21600" y="7160"/>
                  <a:pt x="21600" y="7160"/>
                </a:cubicBezTo>
                <a:lnTo>
                  <a:pt x="19108" y="8441"/>
                </a:lnTo>
                <a:lnTo>
                  <a:pt x="19108" y="13750"/>
                </a:lnTo>
                <a:lnTo>
                  <a:pt x="13292" y="19424"/>
                </a:lnTo>
                <a:cubicBezTo>
                  <a:pt x="13292" y="19424"/>
                  <a:pt x="16615" y="19424"/>
                  <a:pt x="14954" y="21255"/>
                </a:cubicBezTo>
                <a:close/>
                <a:moveTo>
                  <a:pt x="14954" y="21255"/>
                </a:moveTo>
              </a:path>
            </a:pathLst>
          </a:custGeom>
          <a:solidFill>
            <a:schemeClr val="tx1"/>
          </a:solidFill>
          <a:ln w="6350" cap="flat">
            <a:solidFill>
              <a:srgbClr val="2A261F"/>
            </a:solidFill>
            <a:prstDash val="solid"/>
            <a:miter lim="800000"/>
            <a:headEnd type="none" w="med" len="med"/>
            <a:tailEnd type="none" w="med" len="med"/>
          </a:ln>
        </p:spPr>
        <p:txBody>
          <a:bodyPr lIns="0" tIns="0" rIns="0" bIns="0"/>
          <a:lstStyle/>
          <a:p>
            <a:endParaRPr lang="en-US" sz="1200"/>
          </a:p>
        </p:txBody>
      </p:sp>
      <p:sp>
        <p:nvSpPr>
          <p:cNvPr id="121" name="Freeform 51"/>
          <p:cNvSpPr>
            <a:spLocks/>
          </p:cNvSpPr>
          <p:nvPr/>
        </p:nvSpPr>
        <p:spPr bwMode="auto">
          <a:xfrm>
            <a:off x="1349210" y="5270259"/>
            <a:ext cx="161002" cy="547406"/>
          </a:xfrm>
          <a:custGeom>
            <a:avLst/>
            <a:gdLst>
              <a:gd name="T0" fmla="*/ 0 w 21600"/>
              <a:gd name="T1" fmla="+- 0 21600 166"/>
              <a:gd name="T2" fmla="*/ 21600 h 21434"/>
              <a:gd name="T3" fmla="*/ 3176 w 21600"/>
              <a:gd name="T4" fmla="+- 0 21600 166"/>
              <a:gd name="T5" fmla="*/ 21600 h 21434"/>
              <a:gd name="T6" fmla="*/ 6988 w 21600"/>
              <a:gd name="T7" fmla="+- 0 13500 166"/>
              <a:gd name="T8" fmla="*/ 13500 h 21434"/>
              <a:gd name="T9" fmla="*/ 12706 w 21600"/>
              <a:gd name="T10" fmla="+- 0 19980 166"/>
              <a:gd name="T11" fmla="*/ 19980 h 21434"/>
              <a:gd name="T12" fmla="*/ 19059 w 21600"/>
              <a:gd name="T13" fmla="+- 0 20520 166"/>
              <a:gd name="T14" fmla="*/ 20520 h 21434"/>
              <a:gd name="T15" fmla="*/ 21600 w 21600"/>
              <a:gd name="T16" fmla="+- 0 19980 166"/>
              <a:gd name="T17" fmla="*/ 19980 h 21434"/>
              <a:gd name="T18" fmla="*/ 17788 w 21600"/>
              <a:gd name="T19" fmla="+- 0 19080 166"/>
              <a:gd name="T20" fmla="*/ 19080 h 21434"/>
              <a:gd name="T21" fmla="*/ 15882 w 21600"/>
              <a:gd name="T22" fmla="+- 0 8640 166"/>
              <a:gd name="T23" fmla="*/ 8640 h 21434"/>
              <a:gd name="T24" fmla="*/ 20965 w 21600"/>
              <a:gd name="T25" fmla="+- 0 8460 166"/>
              <a:gd name="T26" fmla="*/ 8460 h 21434"/>
              <a:gd name="T27" fmla="*/ 17153 w 21600"/>
              <a:gd name="T28" fmla="+- 0 4680 166"/>
              <a:gd name="T29" fmla="*/ 4680 h 21434"/>
              <a:gd name="T30" fmla="*/ 12071 w 21600"/>
              <a:gd name="T31" fmla="+- 0 4140 166"/>
              <a:gd name="T32" fmla="*/ 4140 h 21434"/>
              <a:gd name="T33" fmla="*/ 13976 w 21600"/>
              <a:gd name="T34" fmla="+- 0 1980 166"/>
              <a:gd name="T35" fmla="*/ 1980 h 21434"/>
              <a:gd name="T36" fmla="*/ 9529 w 21600"/>
              <a:gd name="T37" fmla="+- 0 180 166"/>
              <a:gd name="T38" fmla="*/ 180 h 21434"/>
              <a:gd name="T39" fmla="*/ 4447 w 21600"/>
              <a:gd name="T40" fmla="+- 0 1800 166"/>
              <a:gd name="T41" fmla="*/ 1800 h 21434"/>
              <a:gd name="T42" fmla="*/ 6353 w 21600"/>
              <a:gd name="T43" fmla="+- 0 3780 166"/>
              <a:gd name="T44" fmla="*/ 3780 h 21434"/>
              <a:gd name="T45" fmla="*/ 2541 w 21600"/>
              <a:gd name="T46" fmla="+- 0 4320 166"/>
              <a:gd name="T47" fmla="*/ 4320 h 21434"/>
              <a:gd name="T48" fmla="*/ 0 w 21600"/>
              <a:gd name="T49" fmla="+- 0 8640 166"/>
              <a:gd name="T50" fmla="*/ 8640 h 21434"/>
              <a:gd name="T51" fmla="*/ 1906 w 21600"/>
              <a:gd name="T52" fmla="+- 0 12960 166"/>
              <a:gd name="T53" fmla="*/ 12960 h 21434"/>
              <a:gd name="T54" fmla="*/ 0 w 21600"/>
              <a:gd name="T55" fmla="+- 0 20520 166"/>
              <a:gd name="T56" fmla="*/ 20520 h 21434"/>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 ang="0">
                <a:pos x="T51" y="T53"/>
              </a:cxn>
              <a:cxn ang="0">
                <a:pos x="T54" y="T56"/>
              </a:cxn>
            </a:cxnLst>
            <a:rect l="0" t="0" r="r" b="b"/>
            <a:pathLst>
              <a:path w="21600" h="21434">
                <a:moveTo>
                  <a:pt x="0" y="21434"/>
                </a:moveTo>
                <a:lnTo>
                  <a:pt x="3176" y="21434"/>
                </a:lnTo>
                <a:lnTo>
                  <a:pt x="6988" y="13334"/>
                </a:lnTo>
                <a:lnTo>
                  <a:pt x="12706" y="19814"/>
                </a:lnTo>
                <a:lnTo>
                  <a:pt x="19059" y="20354"/>
                </a:lnTo>
                <a:lnTo>
                  <a:pt x="21600" y="19814"/>
                </a:lnTo>
                <a:lnTo>
                  <a:pt x="17788" y="18914"/>
                </a:lnTo>
                <a:lnTo>
                  <a:pt x="15882" y="8474"/>
                </a:lnTo>
                <a:cubicBezTo>
                  <a:pt x="15882" y="8474"/>
                  <a:pt x="20329" y="8834"/>
                  <a:pt x="20965" y="8294"/>
                </a:cubicBezTo>
                <a:cubicBezTo>
                  <a:pt x="21600" y="7754"/>
                  <a:pt x="19059" y="4694"/>
                  <a:pt x="17153" y="4514"/>
                </a:cubicBezTo>
                <a:cubicBezTo>
                  <a:pt x="15247" y="4334"/>
                  <a:pt x="12071" y="3974"/>
                  <a:pt x="12071" y="3974"/>
                </a:cubicBezTo>
                <a:cubicBezTo>
                  <a:pt x="12071" y="3974"/>
                  <a:pt x="13976" y="2174"/>
                  <a:pt x="13976" y="1814"/>
                </a:cubicBezTo>
                <a:cubicBezTo>
                  <a:pt x="13976" y="1454"/>
                  <a:pt x="11435" y="-166"/>
                  <a:pt x="9529" y="14"/>
                </a:cubicBezTo>
                <a:cubicBezTo>
                  <a:pt x="7624" y="194"/>
                  <a:pt x="4447" y="734"/>
                  <a:pt x="4447" y="1634"/>
                </a:cubicBezTo>
                <a:cubicBezTo>
                  <a:pt x="4447" y="2534"/>
                  <a:pt x="6353" y="3614"/>
                  <a:pt x="6353" y="3614"/>
                </a:cubicBezTo>
                <a:lnTo>
                  <a:pt x="2541" y="4154"/>
                </a:lnTo>
                <a:lnTo>
                  <a:pt x="0" y="8474"/>
                </a:lnTo>
                <a:lnTo>
                  <a:pt x="1906" y="12794"/>
                </a:lnTo>
                <a:lnTo>
                  <a:pt x="0" y="20354"/>
                </a:lnTo>
              </a:path>
            </a:pathLst>
          </a:custGeom>
          <a:solidFill>
            <a:schemeClr val="tx1"/>
          </a:solidFill>
          <a:ln w="6350" cap="flat">
            <a:solidFill>
              <a:schemeClr val="tx1"/>
            </a:solidFill>
            <a:prstDash val="solid"/>
            <a:miter lim="800000"/>
            <a:headEnd type="none" w="med" len="med"/>
            <a:tailEnd type="none" w="med" len="med"/>
          </a:ln>
        </p:spPr>
        <p:txBody>
          <a:bodyPr lIns="0" tIns="0" rIns="0" bIns="0"/>
          <a:lstStyle/>
          <a:p>
            <a:endParaRPr lang="en-US" sz="1200"/>
          </a:p>
        </p:txBody>
      </p:sp>
    </p:spTree>
    <p:extLst>
      <p:ext uri="{BB962C8B-B14F-4D97-AF65-F5344CB8AC3E}">
        <p14:creationId xmlns:p14="http://schemas.microsoft.com/office/powerpoint/2010/main" val="2152070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nl-NL" dirty="0"/>
              <a:t>Publishing </a:t>
            </a:r>
            <a:r>
              <a:rPr lang="nl-NL" dirty="0" smtClean="0"/>
              <a:t>Routes</a:t>
            </a:r>
            <a:endParaRPr lang="en-US" dirty="0"/>
          </a:p>
        </p:txBody>
      </p:sp>
      <p:sp>
        <p:nvSpPr>
          <p:cNvPr id="3" name="Slide Number Placeholder 2"/>
          <p:cNvSpPr>
            <a:spLocks noGrp="1"/>
          </p:cNvSpPr>
          <p:nvPr>
            <p:ph type="sldNum" sz="quarter" idx="4"/>
          </p:nvPr>
        </p:nvSpPr>
        <p:spPr/>
        <p:txBody>
          <a:bodyPr/>
          <a:lstStyle/>
          <a:p>
            <a:fld id="{6FF59741-7650-A046-95B5-8D31235C520E}" type="slidenum">
              <a:rPr lang="en-US" smtClean="0"/>
              <a:pPr/>
              <a:t>7</a:t>
            </a:fld>
            <a:endParaRPr lang="en-US" dirty="0"/>
          </a:p>
        </p:txBody>
      </p:sp>
      <p:pic>
        <p:nvPicPr>
          <p:cNvPr id="3074" name="Picture 2" descr="C:\Users\dragoslav\Documents\publishing_content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76531"/>
            <a:ext cx="7552701"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63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What Gets Published?</a:t>
            </a:r>
            <a:endParaRPr lang="en-US" dirty="0"/>
          </a:p>
        </p:txBody>
      </p:sp>
      <p:sp>
        <p:nvSpPr>
          <p:cNvPr id="3" name="Content Placeholder 2"/>
          <p:cNvSpPr>
            <a:spLocks noGrp="1"/>
          </p:cNvSpPr>
          <p:nvPr>
            <p:ph sz="quarter" idx="14"/>
          </p:nvPr>
        </p:nvSpPr>
        <p:spPr/>
        <p:txBody>
          <a:bodyPr/>
          <a:lstStyle/>
          <a:p>
            <a:r>
              <a:rPr lang="en-US" dirty="0" smtClean="0"/>
              <a:t>The </a:t>
            </a:r>
            <a:r>
              <a:rPr lang="en-US" dirty="0"/>
              <a:t>following items can be published:</a:t>
            </a:r>
          </a:p>
          <a:p>
            <a:pPr lvl="1"/>
            <a:r>
              <a:rPr lang="en-US" dirty="0"/>
              <a:t>Pages, their associated links and their children: containers, widgets, and ICE Content</a:t>
            </a:r>
          </a:p>
          <a:p>
            <a:pPr lvl="1"/>
            <a:r>
              <a:rPr lang="en-US" dirty="0"/>
              <a:t>Master pages</a:t>
            </a:r>
          </a:p>
          <a:p>
            <a:pPr lvl="1"/>
            <a:r>
              <a:rPr lang="en-US" dirty="0"/>
              <a:t>Reusable Content</a:t>
            </a:r>
          </a:p>
          <a:p>
            <a:r>
              <a:rPr lang="en-US" dirty="0"/>
              <a:t>The following items are </a:t>
            </a:r>
            <a:r>
              <a:rPr lang="en-US" i="1" dirty="0"/>
              <a:t>not</a:t>
            </a:r>
            <a:r>
              <a:rPr lang="en-US" dirty="0"/>
              <a:t> published and need to be transferred via Import/Export:</a:t>
            </a:r>
          </a:p>
          <a:p>
            <a:pPr lvl="1"/>
            <a:r>
              <a:rPr lang="en-US" dirty="0"/>
              <a:t>Portals</a:t>
            </a:r>
          </a:p>
          <a:p>
            <a:pPr lvl="1"/>
            <a:r>
              <a:rPr lang="en-US" dirty="0"/>
              <a:t>Catalog items (Enterprise Catalog and Portal Catalog), except master pages</a:t>
            </a:r>
          </a:p>
          <a:p>
            <a:pPr lvl="1"/>
            <a:r>
              <a:rPr lang="en-US" dirty="0"/>
              <a:t>Templates</a:t>
            </a:r>
          </a:p>
          <a:p>
            <a:pPr lvl="1"/>
            <a:r>
              <a:rPr lang="en-US" dirty="0"/>
              <a:t>Template files and other resources (images, CSS, JavaScript files)</a:t>
            </a:r>
          </a:p>
          <a:p>
            <a:pPr lvl="1"/>
            <a:r>
              <a:rPr lang="en-US" dirty="0"/>
              <a:t>Configuration files</a:t>
            </a:r>
          </a:p>
          <a:p>
            <a:pPr marL="0" indent="0">
              <a:buNone/>
            </a:pPr>
            <a:endParaRPr lang="en-US" dirty="0" smtClean="0"/>
          </a:p>
        </p:txBody>
      </p:sp>
      <p:sp>
        <p:nvSpPr>
          <p:cNvPr id="4" name="Slide Number Placeholder 3"/>
          <p:cNvSpPr>
            <a:spLocks noGrp="1"/>
          </p:cNvSpPr>
          <p:nvPr>
            <p:ph type="sldNum" sz="quarter" idx="4"/>
          </p:nvPr>
        </p:nvSpPr>
        <p:spPr/>
        <p:txBody>
          <a:bodyPr/>
          <a:lstStyle/>
          <a:p>
            <a:fld id="{6FF59741-7650-A046-95B5-8D31235C520E}" type="slidenum">
              <a:rPr lang="en-US" smtClean="0"/>
              <a:pPr/>
              <a:t>8</a:t>
            </a:fld>
            <a:endParaRPr lang="en-US" dirty="0"/>
          </a:p>
        </p:txBody>
      </p:sp>
    </p:spTree>
    <p:extLst>
      <p:ext uri="{BB962C8B-B14F-4D97-AF65-F5344CB8AC3E}">
        <p14:creationId xmlns:p14="http://schemas.microsoft.com/office/powerpoint/2010/main" val="2442183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Publishing Chains</a:t>
            </a:r>
            <a:endParaRPr lang="en-US" dirty="0"/>
          </a:p>
        </p:txBody>
      </p:sp>
      <p:sp>
        <p:nvSpPr>
          <p:cNvPr id="3" name="Content Placeholder 2"/>
          <p:cNvSpPr>
            <a:spLocks noGrp="1"/>
          </p:cNvSpPr>
          <p:nvPr>
            <p:ph sz="quarter" idx="14"/>
          </p:nvPr>
        </p:nvSpPr>
        <p:spPr/>
        <p:txBody>
          <a:bodyPr/>
          <a:lstStyle/>
          <a:p>
            <a:r>
              <a:rPr lang="en-US" dirty="0"/>
              <a:t>A sequence of environments or portals an item has to be published to.</a:t>
            </a:r>
          </a:p>
          <a:p>
            <a:r>
              <a:rPr lang="en-US" dirty="0"/>
              <a:t>Each publishing step may or may not require approval from an approver.</a:t>
            </a:r>
          </a:p>
          <a:p>
            <a:r>
              <a:rPr lang="en-US" dirty="0" smtClean="0"/>
              <a:t>Publishing </a:t>
            </a:r>
            <a:r>
              <a:rPr lang="en-US" dirty="0"/>
              <a:t>chains can enforce approval at the following levels:</a:t>
            </a:r>
          </a:p>
          <a:p>
            <a:pPr lvl="1"/>
            <a:r>
              <a:rPr lang="en-US" b="1" dirty="0"/>
              <a:t>Package level</a:t>
            </a:r>
            <a:r>
              <a:rPr lang="en-US" dirty="0"/>
              <a:t> — the approver must accept or reject the publish package as a whole.</a:t>
            </a:r>
          </a:p>
          <a:p>
            <a:pPr lvl="1"/>
            <a:r>
              <a:rPr lang="en-US" b="1" dirty="0"/>
              <a:t>Item level</a:t>
            </a:r>
            <a:r>
              <a:rPr lang="en-US" dirty="0"/>
              <a:t> — the approver may accept or reject individual items (pages or Reusable Content items) within a publish package</a:t>
            </a:r>
            <a:r>
              <a:rPr lang="en-US" dirty="0" smtClean="0"/>
              <a:t>. The </a:t>
            </a:r>
            <a:r>
              <a:rPr lang="en-US" dirty="0"/>
              <a:t>approver must accept each individual item before he can accept the package. Rejecting even one item in the package prevents the package from being published.</a:t>
            </a:r>
          </a:p>
          <a:p>
            <a:endParaRPr lang="en-US" dirty="0"/>
          </a:p>
        </p:txBody>
      </p:sp>
      <p:sp>
        <p:nvSpPr>
          <p:cNvPr id="4" name="Slide Number Placeholder 3"/>
          <p:cNvSpPr>
            <a:spLocks noGrp="1"/>
          </p:cNvSpPr>
          <p:nvPr>
            <p:ph type="sldNum" sz="quarter" idx="4"/>
          </p:nvPr>
        </p:nvSpPr>
        <p:spPr/>
        <p:txBody>
          <a:bodyPr/>
          <a:lstStyle/>
          <a:p>
            <a:fld id="{6FF59741-7650-A046-95B5-8D31235C520E}" type="slidenum">
              <a:rPr lang="en-US" smtClean="0"/>
              <a:pPr/>
              <a:t>9</a:t>
            </a:fld>
            <a:endParaRPr lang="en-US" dirty="0"/>
          </a:p>
        </p:txBody>
      </p:sp>
    </p:spTree>
    <p:extLst>
      <p:ext uri="{BB962C8B-B14F-4D97-AF65-F5344CB8AC3E}">
        <p14:creationId xmlns:p14="http://schemas.microsoft.com/office/powerpoint/2010/main" val="3267174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BASE 1">
      <a:dk1>
        <a:srgbClr val="2B2623"/>
      </a:dk1>
      <a:lt1>
        <a:srgbClr val="FFFFFF"/>
      </a:lt1>
      <a:dk2>
        <a:srgbClr val="2B2623"/>
      </a:dk2>
      <a:lt2>
        <a:srgbClr val="FFFFFF"/>
      </a:lt2>
      <a:accent1>
        <a:srgbClr val="BD2727"/>
      </a:accent1>
      <a:accent2>
        <a:srgbClr val="E5540F"/>
      </a:accent2>
      <a:accent3>
        <a:srgbClr val="ECAC03"/>
      </a:accent3>
      <a:accent4>
        <a:srgbClr val="71962D"/>
      </a:accent4>
      <a:accent5>
        <a:srgbClr val="215BA7"/>
      </a:accent5>
      <a:accent6>
        <a:srgbClr val="602D61"/>
      </a:accent6>
      <a:hlink>
        <a:srgbClr val="9E9088"/>
      </a:hlink>
      <a:folHlink>
        <a:srgbClr val="9E90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lumMod val="25000"/>
            <a:lumOff val="75000"/>
          </a:schemeClr>
        </a:solidFill>
        <a:ln w="317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algn="ctr">
          <a:defRPr sz="900" b="1" dirty="0">
            <a:solidFill>
              <a:schemeClr val="bg1"/>
            </a:solidFill>
            <a:latin typeface="Roboto Light"/>
          </a:defRPr>
        </a:defPPr>
      </a:lstStyle>
    </a:spDef>
    <a:lnDef>
      <a:spPr>
        <a:ln>
          <a:solidFill>
            <a:srgbClr val="474747"/>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Roboto Light"/>
            <a:cs typeface="Roboto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6399</TotalTime>
  <Words>3463</Words>
  <Application>Microsoft Macintosh PowerPoint</Application>
  <PresentationFormat>On-screen Show (4:3)</PresentationFormat>
  <Paragraphs>618</Paragraphs>
  <Slides>33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Wingdings</vt:lpstr>
      <vt:lpstr>Roboto Regular</vt:lpstr>
      <vt:lpstr>Courier New</vt:lpstr>
      <vt:lpstr>Roboto Light</vt:lpstr>
      <vt:lpstr>Helvetica Neue Light</vt:lpstr>
      <vt:lpstr>MS PGothic</vt:lpstr>
      <vt:lpstr>Roboto Thin</vt:lpstr>
      <vt:lpstr>Arial</vt:lpstr>
      <vt:lpstr>Times New Roman</vt:lpstr>
      <vt:lpstr>Roboto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BC</dc:creator>
  <cp:lastModifiedBy>BB00</cp:lastModifiedBy>
  <cp:revision>366</cp:revision>
  <dcterms:created xsi:type="dcterms:W3CDTF">2013-06-24T07:33:57Z</dcterms:created>
  <dcterms:modified xsi:type="dcterms:W3CDTF">2015-09-30T13:00:03Z</dcterms:modified>
</cp:coreProperties>
</file>