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E908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4DE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B252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E908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4DE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E908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4DE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E908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E908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97300" y="3340100"/>
            <a:ext cx="1536700" cy="17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217678"/>
            <a:ext cx="84836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4DED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459" y="1865629"/>
            <a:ext cx="8295081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B252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30564" y="6609395"/>
            <a:ext cx="22161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E908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hyperlink" Target="https://repo.backbase.com/repo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hyperlink" Target="http://en.wikipedia.org/wiki/HTTP_server" TargetMode="External"/><Relationship Id="rId4" Type="http://schemas.openxmlformats.org/officeDocument/2006/relationships/hyperlink" Target="http://en.wikipedia.org/wiki/Servlet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ckbase.com/" TargetMode="External"/><Relationship Id="rId3" Type="http://schemas.openxmlformats.org/officeDocument/2006/relationships/hyperlink" Target="mailto:request@backbase.com" TargetMode="External"/><Relationship Id="rId4" Type="http://schemas.openxmlformats.org/officeDocument/2006/relationships/image" Target="../media/image4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77110"/>
          </a:xfrm>
          <a:custGeom>
            <a:avLst/>
            <a:gdLst/>
            <a:ahLst/>
            <a:cxnLst/>
            <a:rect l="l" t="t" r="r" b="b"/>
            <a:pathLst>
              <a:path w="9144000" h="2277110">
                <a:moveTo>
                  <a:pt x="9143999" y="0"/>
                </a:moveTo>
                <a:lnTo>
                  <a:pt x="0" y="0"/>
                </a:lnTo>
                <a:lnTo>
                  <a:pt x="0" y="2276855"/>
                </a:lnTo>
                <a:lnTo>
                  <a:pt x="9143999" y="2276855"/>
                </a:lnTo>
                <a:lnTo>
                  <a:pt x="9143999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244" y="2459735"/>
            <a:ext cx="8421624" cy="433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2091" y="2474810"/>
            <a:ext cx="8314308" cy="4228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6920" y="689102"/>
            <a:ext cx="6017895" cy="1189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25"/>
              </a:lnSpc>
            </a:pPr>
            <a:r>
              <a:rPr dirty="0" sz="5400" spc="-5">
                <a:solidFill>
                  <a:srgbClr val="EBE9E7"/>
                </a:solidFill>
              </a:rPr>
              <a:t>Portal</a:t>
            </a:r>
            <a:r>
              <a:rPr dirty="0" sz="5400" spc="-250">
                <a:solidFill>
                  <a:srgbClr val="EBE9E7"/>
                </a:solidFill>
              </a:rPr>
              <a:t> </a:t>
            </a:r>
            <a:r>
              <a:rPr dirty="0" sz="5400" spc="-35">
                <a:solidFill>
                  <a:srgbClr val="EBE9E7"/>
                </a:solidFill>
              </a:rPr>
              <a:t>Technologies</a:t>
            </a:r>
            <a:endParaRPr sz="5400"/>
          </a:p>
          <a:p>
            <a:pPr marL="2821940">
              <a:lnSpc>
                <a:spcPts val="2825"/>
              </a:lnSpc>
            </a:pPr>
            <a:r>
              <a:rPr dirty="0" sz="2400" spc="-10">
                <a:solidFill>
                  <a:srgbClr val="9E9087"/>
                </a:solidFill>
              </a:rPr>
              <a:t>Focus </a:t>
            </a:r>
            <a:r>
              <a:rPr dirty="0" sz="2400" spc="-80">
                <a:solidFill>
                  <a:srgbClr val="9E9087"/>
                </a:solidFill>
              </a:rPr>
              <a:t>Area:</a:t>
            </a:r>
            <a:r>
              <a:rPr dirty="0" sz="2400" spc="-190">
                <a:solidFill>
                  <a:srgbClr val="9E9087"/>
                </a:solidFill>
              </a:rPr>
              <a:t> </a:t>
            </a:r>
            <a:r>
              <a:rPr dirty="0" sz="2400" spc="-5">
                <a:solidFill>
                  <a:srgbClr val="9E9087"/>
                </a:solidFill>
              </a:rPr>
              <a:t>Foundation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28406" y="217678"/>
            <a:ext cx="48450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E4DEDC"/>
                </a:solidFill>
                <a:latin typeface="Arial"/>
                <a:cs typeface="Arial"/>
              </a:rPr>
              <a:t>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473583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60">
                <a:solidFill>
                  <a:srgbClr val="2B2522"/>
                </a:solidFill>
              </a:rPr>
              <a:t>Very </a:t>
            </a:r>
            <a:r>
              <a:rPr dirty="0" sz="2400" spc="10">
                <a:solidFill>
                  <a:srgbClr val="2B2522"/>
                </a:solidFill>
              </a:rPr>
              <a:t>ubiquitous </a:t>
            </a:r>
            <a:r>
              <a:rPr dirty="0" sz="2400" spc="20">
                <a:solidFill>
                  <a:srgbClr val="2B2522"/>
                </a:solidFill>
              </a:rPr>
              <a:t>throughout</a:t>
            </a:r>
            <a:r>
              <a:rPr dirty="0" sz="2400" spc="-105">
                <a:solidFill>
                  <a:srgbClr val="2B2522"/>
                </a:solidFill>
              </a:rPr>
              <a:t> </a:t>
            </a:r>
            <a:r>
              <a:rPr dirty="0" sz="2400" spc="-5">
                <a:solidFill>
                  <a:srgbClr val="2B2522"/>
                </a:solidFill>
              </a:rPr>
              <a:t>Portal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91945"/>
            <a:ext cx="4269105" cy="190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50">
                <a:solidFill>
                  <a:srgbClr val="2B2522"/>
                </a:solidFill>
                <a:latin typeface="Arial"/>
                <a:cs typeface="Arial"/>
              </a:rPr>
              <a:t>Most</a:t>
            </a:r>
            <a:r>
              <a:rPr dirty="0" sz="24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50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55">
                <a:solidFill>
                  <a:srgbClr val="2B2522"/>
                </a:solidFill>
                <a:latin typeface="Arial"/>
                <a:cs typeface="Arial"/>
              </a:rPr>
              <a:t>Web</a:t>
            </a:r>
            <a:r>
              <a:rPr dirty="0" sz="2000" spc="-1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Maven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150">
                <a:solidFill>
                  <a:srgbClr val="2B2522"/>
                </a:solidFill>
                <a:latin typeface="Arial"/>
                <a:cs typeface="Arial"/>
              </a:rPr>
              <a:t>REST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data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interchange</a:t>
            </a:r>
            <a:r>
              <a:rPr dirty="0" sz="2400" spc="-14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5">
                <a:solidFill>
                  <a:srgbClr val="2B2522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00392" y="217678"/>
            <a:ext cx="161353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E4DEDC"/>
                </a:solidFill>
                <a:latin typeface="Arial"/>
                <a:cs typeface="Arial"/>
              </a:rPr>
              <a:t>Apache</a:t>
            </a:r>
            <a:r>
              <a:rPr dirty="0" sz="1800" spc="-18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E4DEDC"/>
                </a:solidFill>
                <a:latin typeface="Arial"/>
                <a:cs typeface="Arial"/>
              </a:rPr>
              <a:t>MAVEN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7873365" cy="7315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>
                <a:solidFill>
                  <a:srgbClr val="2B2522"/>
                </a:solidFill>
              </a:rPr>
              <a:t>Software</a:t>
            </a:r>
            <a:r>
              <a:rPr dirty="0" sz="2400" spc="-85">
                <a:solidFill>
                  <a:srgbClr val="2B2522"/>
                </a:solidFill>
              </a:rPr>
              <a:t> </a:t>
            </a:r>
            <a:r>
              <a:rPr dirty="0" sz="2400" spc="30">
                <a:solidFill>
                  <a:srgbClr val="2B2522"/>
                </a:solidFill>
              </a:rPr>
              <a:t>tool</a:t>
            </a:r>
            <a:r>
              <a:rPr dirty="0" sz="2400" spc="-70">
                <a:solidFill>
                  <a:srgbClr val="2B2522"/>
                </a:solidFill>
              </a:rPr>
              <a:t> </a:t>
            </a:r>
            <a:r>
              <a:rPr dirty="0" sz="2400" spc="45">
                <a:solidFill>
                  <a:srgbClr val="2B2522"/>
                </a:solidFill>
              </a:rPr>
              <a:t>for</a:t>
            </a:r>
            <a:r>
              <a:rPr dirty="0" sz="2400" spc="-90">
                <a:solidFill>
                  <a:srgbClr val="2B2522"/>
                </a:solidFill>
              </a:rPr>
              <a:t> </a:t>
            </a:r>
            <a:r>
              <a:rPr dirty="0" sz="2400" spc="25">
                <a:solidFill>
                  <a:srgbClr val="2B2522"/>
                </a:solidFill>
              </a:rPr>
              <a:t>software</a:t>
            </a:r>
            <a:r>
              <a:rPr dirty="0" sz="2400" spc="-85">
                <a:solidFill>
                  <a:srgbClr val="2B2522"/>
                </a:solidFill>
              </a:rPr>
              <a:t> </a:t>
            </a:r>
            <a:r>
              <a:rPr dirty="0" sz="2400" spc="10">
                <a:solidFill>
                  <a:srgbClr val="2B2522"/>
                </a:solidFill>
              </a:rPr>
              <a:t>project</a:t>
            </a:r>
            <a:r>
              <a:rPr dirty="0" sz="2400" spc="-85">
                <a:solidFill>
                  <a:srgbClr val="2B2522"/>
                </a:solidFill>
              </a:rPr>
              <a:t> </a:t>
            </a:r>
            <a:r>
              <a:rPr dirty="0" sz="2400" spc="5">
                <a:solidFill>
                  <a:srgbClr val="2B2522"/>
                </a:solidFill>
              </a:rPr>
              <a:t>management</a:t>
            </a:r>
            <a:r>
              <a:rPr dirty="0" sz="2400" spc="-80">
                <a:solidFill>
                  <a:srgbClr val="2B2522"/>
                </a:solidFill>
              </a:rPr>
              <a:t> </a:t>
            </a:r>
            <a:r>
              <a:rPr dirty="0" sz="2400" spc="-15">
                <a:solidFill>
                  <a:srgbClr val="2B2522"/>
                </a:solidFill>
              </a:rPr>
              <a:t>and</a:t>
            </a:r>
            <a:r>
              <a:rPr dirty="0" sz="2400" spc="-85">
                <a:solidFill>
                  <a:srgbClr val="2B2522"/>
                </a:solidFill>
              </a:rPr>
              <a:t> </a:t>
            </a:r>
            <a:r>
              <a:rPr dirty="0" sz="2400">
                <a:solidFill>
                  <a:srgbClr val="2B2522"/>
                </a:solidFill>
              </a:rPr>
              <a:t>build  </a:t>
            </a:r>
            <a:r>
              <a:rPr dirty="0" sz="2400" spc="15">
                <a:solidFill>
                  <a:srgbClr val="2B2522"/>
                </a:solidFill>
              </a:rPr>
              <a:t>automation.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958085"/>
            <a:ext cx="7503159" cy="261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50">
                <a:solidFill>
                  <a:srgbClr val="2B2522"/>
                </a:solidFill>
                <a:latin typeface="Arial"/>
                <a:cs typeface="Arial"/>
              </a:rPr>
              <a:t>Based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on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the</a:t>
            </a:r>
            <a:r>
              <a:rPr dirty="0" sz="24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concept</a:t>
            </a:r>
            <a:r>
              <a:rPr dirty="0" sz="24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project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object</a:t>
            </a:r>
            <a:r>
              <a:rPr dirty="0" sz="24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model</a:t>
            </a:r>
            <a:r>
              <a:rPr dirty="0" sz="24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2B2522"/>
                </a:solidFill>
                <a:latin typeface="Arial"/>
                <a:cs typeface="Arial"/>
              </a:rPr>
              <a:t>(POM),  </a:t>
            </a: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Maven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can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manage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project's </a:t>
            </a: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build,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reporting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and 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documentation </a:t>
            </a:r>
            <a:r>
              <a:rPr dirty="0" sz="2400" spc="65">
                <a:solidFill>
                  <a:srgbClr val="2B2522"/>
                </a:solidFill>
                <a:latin typeface="Arial"/>
                <a:cs typeface="Arial"/>
              </a:rPr>
              <a:t>from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central </a:t>
            </a: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piece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</a:t>
            </a:r>
            <a:r>
              <a:rPr dirty="0" sz="2400" spc="-42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Convention </a:t>
            </a:r>
            <a:r>
              <a:rPr dirty="0" sz="2400" spc="-30">
                <a:solidFill>
                  <a:srgbClr val="2B2522"/>
                </a:solidFill>
                <a:latin typeface="Arial"/>
                <a:cs typeface="Arial"/>
              </a:rPr>
              <a:t>over</a:t>
            </a:r>
            <a:r>
              <a:rPr dirty="0" sz="2400" spc="-11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35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/src/main/java</a:t>
            </a:r>
            <a:endParaRPr sz="2000">
              <a:latin typeface="Courier New"/>
              <a:cs typeface="Courier New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/src/main/webapp</a:t>
            </a:r>
            <a:endParaRPr sz="2000">
              <a:latin typeface="Courier New"/>
              <a:cs typeface="Courier New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/src/test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26300" y="217678"/>
            <a:ext cx="158750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E4DEDC"/>
                </a:solidFill>
                <a:latin typeface="Arial"/>
                <a:cs typeface="Arial"/>
              </a:rPr>
              <a:t>Intro </a:t>
            </a:r>
            <a:r>
              <a:rPr dirty="0" sz="1800" spc="45">
                <a:solidFill>
                  <a:srgbClr val="E4DEDC"/>
                </a:solidFill>
                <a:latin typeface="Arial"/>
                <a:cs typeface="Arial"/>
              </a:rPr>
              <a:t>to</a:t>
            </a:r>
            <a:r>
              <a:rPr dirty="0" sz="1800" spc="-22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E4DEDC"/>
                </a:solidFill>
                <a:latin typeface="Arial"/>
                <a:cs typeface="Arial"/>
              </a:rPr>
              <a:t>MAVEN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650557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20">
                <a:solidFill>
                  <a:srgbClr val="2B2522"/>
                </a:solidFill>
              </a:rPr>
              <a:t>Archetype </a:t>
            </a:r>
            <a:r>
              <a:rPr dirty="0" sz="2400" spc="10">
                <a:solidFill>
                  <a:srgbClr val="2B2522"/>
                </a:solidFill>
              </a:rPr>
              <a:t>is </a:t>
            </a:r>
            <a:r>
              <a:rPr dirty="0" sz="2400" spc="-45">
                <a:solidFill>
                  <a:srgbClr val="2B2522"/>
                </a:solidFill>
              </a:rPr>
              <a:t>a </a:t>
            </a:r>
            <a:r>
              <a:rPr dirty="0" sz="2400" spc="-20">
                <a:solidFill>
                  <a:srgbClr val="2B2522"/>
                </a:solidFill>
              </a:rPr>
              <a:t>Maven </a:t>
            </a:r>
            <a:r>
              <a:rPr dirty="0" sz="2400" spc="10">
                <a:solidFill>
                  <a:srgbClr val="2B2522"/>
                </a:solidFill>
              </a:rPr>
              <a:t>project </a:t>
            </a:r>
            <a:r>
              <a:rPr dirty="0" sz="2400" spc="20">
                <a:solidFill>
                  <a:srgbClr val="2B2522"/>
                </a:solidFill>
              </a:rPr>
              <a:t>templating</a:t>
            </a:r>
            <a:r>
              <a:rPr dirty="0" sz="2400" spc="-320">
                <a:solidFill>
                  <a:srgbClr val="2B2522"/>
                </a:solidFill>
              </a:rPr>
              <a:t> </a:t>
            </a:r>
            <a:r>
              <a:rPr dirty="0" sz="2400" spc="30">
                <a:solidFill>
                  <a:srgbClr val="2B2522"/>
                </a:solidFill>
              </a:rPr>
              <a:t>toolkit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81784"/>
            <a:ext cx="8171815" cy="3853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985" indent="-17208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40">
                <a:solidFill>
                  <a:srgbClr val="2B2522"/>
                </a:solidFill>
                <a:latin typeface="Arial"/>
                <a:cs typeface="Arial"/>
              </a:rPr>
              <a:t>An</a:t>
            </a:r>
            <a:r>
              <a:rPr dirty="0" sz="20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original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2B2522"/>
                </a:solidFill>
                <a:latin typeface="Arial"/>
                <a:cs typeface="Arial"/>
              </a:rPr>
              <a:t>pattern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or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model</a:t>
            </a:r>
            <a:r>
              <a:rPr dirty="0" sz="20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2B2522"/>
                </a:solidFill>
                <a:latin typeface="Arial"/>
                <a:cs typeface="Arial"/>
              </a:rPr>
              <a:t>from</a:t>
            </a:r>
            <a:r>
              <a:rPr dirty="0" sz="20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2B2522"/>
                </a:solidFill>
                <a:latin typeface="Arial"/>
                <a:cs typeface="Arial"/>
              </a:rPr>
              <a:t>which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all</a:t>
            </a:r>
            <a:r>
              <a:rPr dirty="0" sz="20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2B2522"/>
                </a:solidFill>
                <a:latin typeface="Arial"/>
                <a:cs typeface="Arial"/>
              </a:rPr>
              <a:t>other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2B2522"/>
                </a:solidFill>
                <a:latin typeface="Arial"/>
                <a:cs typeface="Arial"/>
              </a:rPr>
              <a:t>things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2B2522"/>
                </a:solidFill>
                <a:latin typeface="Arial"/>
                <a:cs typeface="Arial"/>
              </a:rPr>
              <a:t>of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the</a:t>
            </a:r>
            <a:r>
              <a:rPr dirty="0" sz="20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same</a:t>
            </a:r>
            <a:endParaRPr sz="20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kind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are</a:t>
            </a:r>
            <a:r>
              <a:rPr dirty="0" sz="2000" spc="-24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made.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30">
                <a:solidFill>
                  <a:srgbClr val="2B2522"/>
                </a:solidFill>
                <a:latin typeface="Arial"/>
                <a:cs typeface="Arial"/>
              </a:rPr>
              <a:t>Artifacts</a:t>
            </a:r>
            <a:endParaRPr sz="2400">
              <a:latin typeface="Arial"/>
              <a:cs typeface="Arial"/>
            </a:endParaRPr>
          </a:p>
          <a:p>
            <a:pPr lvl="1" marL="641985" marR="265430" indent="-17208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40">
                <a:solidFill>
                  <a:srgbClr val="2B2522"/>
                </a:solidFill>
                <a:latin typeface="Arial"/>
                <a:cs typeface="Arial"/>
              </a:rPr>
              <a:t>An</a:t>
            </a:r>
            <a:r>
              <a:rPr dirty="0" sz="20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2B2522"/>
                </a:solidFill>
                <a:latin typeface="Arial"/>
                <a:cs typeface="Arial"/>
              </a:rPr>
              <a:t>artifact</a:t>
            </a:r>
            <a:r>
              <a:rPr dirty="0" sz="20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2B2522"/>
                </a:solidFill>
                <a:latin typeface="Arial"/>
                <a:cs typeface="Arial"/>
              </a:rPr>
              <a:t>is</a:t>
            </a:r>
            <a:r>
              <a:rPr dirty="0" sz="20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2B2522"/>
                </a:solidFill>
                <a:latin typeface="Arial"/>
                <a:cs typeface="Arial"/>
              </a:rPr>
              <a:t>file,</a:t>
            </a:r>
            <a:r>
              <a:rPr dirty="0" sz="20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(usually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JAR),</a:t>
            </a:r>
            <a:r>
              <a:rPr dirty="0" sz="20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2B2522"/>
                </a:solidFill>
                <a:latin typeface="Arial"/>
                <a:cs typeface="Arial"/>
              </a:rPr>
              <a:t>that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gets</a:t>
            </a:r>
            <a:r>
              <a:rPr dirty="0" sz="20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deployed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2B2522"/>
                </a:solidFill>
                <a:latin typeface="Arial"/>
                <a:cs typeface="Arial"/>
              </a:rPr>
              <a:t>to</a:t>
            </a:r>
            <a:r>
              <a:rPr dirty="0" sz="20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6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Maven  </a:t>
            </a: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repository.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50">
                <a:solidFill>
                  <a:srgbClr val="2B2522"/>
                </a:solidFill>
                <a:latin typeface="Arial"/>
                <a:cs typeface="Arial"/>
              </a:rPr>
              <a:t>Each</a:t>
            </a:r>
            <a:r>
              <a:rPr dirty="0" sz="20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2B2522"/>
                </a:solidFill>
                <a:latin typeface="Arial"/>
                <a:cs typeface="Arial"/>
              </a:rPr>
              <a:t>artifact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has</a:t>
            </a:r>
            <a:r>
              <a:rPr dirty="0" sz="20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group</a:t>
            </a:r>
            <a:r>
              <a:rPr dirty="0" sz="20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2B2522"/>
                </a:solidFill>
                <a:latin typeface="Arial"/>
                <a:cs typeface="Arial"/>
              </a:rPr>
              <a:t>ID</a:t>
            </a:r>
            <a:r>
              <a:rPr dirty="0" sz="20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(usually</a:t>
            </a:r>
            <a:r>
              <a:rPr dirty="0" sz="2000" spc="-11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2B2522"/>
                </a:solidFill>
                <a:latin typeface="Arial"/>
                <a:cs typeface="Arial"/>
              </a:rPr>
              <a:t>reversed</a:t>
            </a:r>
            <a:r>
              <a:rPr dirty="0" sz="2000" spc="-11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2B2522"/>
                </a:solidFill>
                <a:latin typeface="Arial"/>
                <a:cs typeface="Arial"/>
              </a:rPr>
              <a:t>domain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name,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like</a:t>
            </a:r>
            <a:endParaRPr sz="20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com.example.foo),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an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2B2522"/>
                </a:solidFill>
                <a:latin typeface="Arial"/>
                <a:cs typeface="Arial"/>
              </a:rPr>
              <a:t>artifact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2B2522"/>
                </a:solidFill>
                <a:latin typeface="Arial"/>
                <a:cs typeface="Arial"/>
              </a:rPr>
              <a:t>ID </a:t>
            </a:r>
            <a:r>
              <a:rPr dirty="0" sz="2000" spc="15">
                <a:solidFill>
                  <a:srgbClr val="2B2522"/>
                </a:solidFill>
                <a:latin typeface="Arial"/>
                <a:cs typeface="Arial"/>
              </a:rPr>
              <a:t>(just</a:t>
            </a:r>
            <a:r>
              <a:rPr dirty="0" sz="20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name),</a:t>
            </a:r>
            <a:r>
              <a:rPr dirty="0" sz="20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and</a:t>
            </a:r>
            <a:r>
              <a:rPr dirty="0" sz="20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version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85">
                <a:solidFill>
                  <a:srgbClr val="2B2522"/>
                </a:solidFill>
                <a:latin typeface="Arial"/>
                <a:cs typeface="Arial"/>
              </a:rPr>
              <a:t>A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project's </a:t>
            </a: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dependencies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specified</a:t>
            </a:r>
            <a:r>
              <a:rPr dirty="0" sz="2000" spc="-3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as </a:t>
            </a:r>
            <a:r>
              <a:rPr dirty="0" sz="2000" spc="25">
                <a:solidFill>
                  <a:srgbClr val="2B2522"/>
                </a:solidFill>
                <a:latin typeface="Arial"/>
                <a:cs typeface="Arial"/>
              </a:rPr>
              <a:t>artifacts.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25">
                <a:solidFill>
                  <a:srgbClr val="2B2522"/>
                </a:solidFill>
                <a:latin typeface="Arial"/>
                <a:cs typeface="Arial"/>
              </a:rPr>
              <a:t>Artificacts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are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stored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in</a:t>
            </a:r>
            <a:r>
              <a:rPr dirty="0" sz="2000" spc="-3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lvl="2" marL="1093470" indent="-187960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4105" algn="l"/>
              </a:tabLst>
            </a:pP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Central</a:t>
            </a:r>
            <a:r>
              <a:rPr dirty="0" sz="2000" spc="-15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lvl="2" marL="1093470" indent="-187960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4105" algn="l"/>
              </a:tabLst>
            </a:pP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Local</a:t>
            </a:r>
            <a:r>
              <a:rPr dirty="0" sz="2000" spc="-1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26300" y="217678"/>
            <a:ext cx="158750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solidFill>
                  <a:srgbClr val="E4DEDC"/>
                </a:solidFill>
                <a:latin typeface="Arial"/>
                <a:cs typeface="Arial"/>
              </a:rPr>
              <a:t>Intro </a:t>
            </a:r>
            <a:r>
              <a:rPr dirty="0" sz="1800" spc="45">
                <a:solidFill>
                  <a:srgbClr val="E4DEDC"/>
                </a:solidFill>
                <a:latin typeface="Arial"/>
                <a:cs typeface="Arial"/>
              </a:rPr>
              <a:t>to</a:t>
            </a:r>
            <a:r>
              <a:rPr dirty="0" sz="1800" spc="-22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E4DEDC"/>
                </a:solidFill>
                <a:latin typeface="Arial"/>
                <a:cs typeface="Arial"/>
              </a:rPr>
              <a:t>MAVEN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36269"/>
            <a:ext cx="513143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55">
                <a:solidFill>
                  <a:srgbClr val="2B2522"/>
                </a:solidFill>
              </a:rPr>
              <a:t>The </a:t>
            </a:r>
            <a:r>
              <a:rPr dirty="0" sz="2400">
                <a:solidFill>
                  <a:srgbClr val="2B2522"/>
                </a:solidFill>
              </a:rPr>
              <a:t>Project </a:t>
            </a:r>
            <a:r>
              <a:rPr dirty="0" sz="2400" spc="-25">
                <a:solidFill>
                  <a:srgbClr val="2B2522"/>
                </a:solidFill>
              </a:rPr>
              <a:t>Object </a:t>
            </a:r>
            <a:r>
              <a:rPr dirty="0" sz="2400" spc="-5">
                <a:solidFill>
                  <a:srgbClr val="2B2522"/>
                </a:solidFill>
              </a:rPr>
              <a:t>Model</a:t>
            </a:r>
            <a:r>
              <a:rPr dirty="0" sz="2400" spc="-270">
                <a:solidFill>
                  <a:srgbClr val="2B2522"/>
                </a:solidFill>
              </a:rPr>
              <a:t> </a:t>
            </a:r>
            <a:r>
              <a:rPr dirty="0" sz="2400" spc="-15">
                <a:solidFill>
                  <a:srgbClr val="2B2522"/>
                </a:solidFill>
              </a:rPr>
              <a:t>(</a:t>
            </a:r>
            <a:r>
              <a:rPr dirty="0" sz="2400" spc="-15">
                <a:solidFill>
                  <a:srgbClr val="2B2522"/>
                </a:solidFill>
                <a:latin typeface="Courier New"/>
                <a:cs typeface="Courier New"/>
              </a:rPr>
              <a:t>pom.xml</a:t>
            </a:r>
            <a:r>
              <a:rPr dirty="0" sz="2400" spc="-15">
                <a:solidFill>
                  <a:srgbClr val="2B2522"/>
                </a:solidFill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165" y="1581784"/>
            <a:ext cx="2188845" cy="1402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Project </a:t>
            </a:r>
            <a:r>
              <a:rPr dirty="0" sz="2000" spc="20">
                <a:solidFill>
                  <a:srgbClr val="2B2522"/>
                </a:solidFill>
                <a:latin typeface="Arial"/>
                <a:cs typeface="Arial"/>
              </a:rPr>
              <a:t>meta</a:t>
            </a:r>
            <a:r>
              <a:rPr dirty="0" sz="2000" spc="-25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2B2522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5420" algn="l"/>
              </a:tabLst>
            </a:pPr>
            <a:r>
              <a:rPr dirty="0" sz="2000" spc="-40">
                <a:solidFill>
                  <a:srgbClr val="2B2522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5420" algn="l"/>
              </a:tabLst>
            </a:pP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Build</a:t>
            </a:r>
            <a:r>
              <a:rPr dirty="0" sz="2000" spc="-1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lifecycle</a:t>
            </a:r>
            <a:endParaRPr sz="2000">
              <a:latin typeface="Arial"/>
              <a:cs typeface="Arial"/>
            </a:endParaRPr>
          </a:p>
          <a:p>
            <a:pPr lvl="1" marL="636270" indent="-187960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36905" algn="l"/>
              </a:tabLst>
            </a:pP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Plugins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08800">
              <a:lnSpc>
                <a:spcPct val="100000"/>
              </a:lnSpc>
            </a:pPr>
            <a:r>
              <a:rPr dirty="0" spc="15"/>
              <a:t>Intro </a:t>
            </a:r>
            <a:r>
              <a:rPr dirty="0" spc="45"/>
              <a:t>to</a:t>
            </a:r>
            <a:r>
              <a:rPr dirty="0" spc="-220"/>
              <a:t> </a:t>
            </a:r>
            <a:r>
              <a:rPr dirty="0" spc="-60"/>
              <a:t>MAVEN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53033"/>
            <a:ext cx="2037080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Build</a:t>
            </a:r>
            <a:r>
              <a:rPr dirty="0" sz="2400" spc="-11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lifecycle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302" y="1772920"/>
            <a:ext cx="8532749" cy="2383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40729" y="217678"/>
            <a:ext cx="297180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>
                <a:solidFill>
                  <a:srgbClr val="E4DEDC"/>
                </a:solidFill>
                <a:latin typeface="Arial"/>
                <a:cs typeface="Arial"/>
              </a:rPr>
              <a:t>Backbase </a:t>
            </a:r>
            <a:r>
              <a:rPr dirty="0" sz="1800" spc="-60">
                <a:solidFill>
                  <a:srgbClr val="E4DEDC"/>
                </a:solidFill>
                <a:latin typeface="Arial"/>
                <a:cs typeface="Arial"/>
              </a:rPr>
              <a:t>MAVEN</a:t>
            </a:r>
            <a:r>
              <a:rPr dirty="0" sz="1800" spc="-165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E4DEDC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090183"/>
            <a:ext cx="7799070" cy="16611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0" marR="5080" indent="-368300">
              <a:lnSpc>
                <a:spcPct val="1501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dirty="0" sz="2400" spc="-35">
                <a:solidFill>
                  <a:srgbClr val="2B2522"/>
                </a:solidFill>
              </a:rPr>
              <a:t>Backbase </a:t>
            </a:r>
            <a:r>
              <a:rPr dirty="0" sz="2400" spc="30">
                <a:solidFill>
                  <a:srgbClr val="2B2522"/>
                </a:solidFill>
              </a:rPr>
              <a:t>hosts </a:t>
            </a:r>
            <a:r>
              <a:rPr dirty="0" sz="2400" spc="-45">
                <a:solidFill>
                  <a:srgbClr val="2B2522"/>
                </a:solidFill>
              </a:rPr>
              <a:t>a </a:t>
            </a:r>
            <a:r>
              <a:rPr dirty="0" sz="2400">
                <a:solidFill>
                  <a:srgbClr val="2B2522"/>
                </a:solidFill>
              </a:rPr>
              <a:t>repository </a:t>
            </a:r>
            <a:r>
              <a:rPr dirty="0" sz="2400" spc="50">
                <a:solidFill>
                  <a:srgbClr val="2B2522"/>
                </a:solidFill>
              </a:rPr>
              <a:t>that</a:t>
            </a:r>
            <a:r>
              <a:rPr dirty="0" sz="2400" spc="-415">
                <a:solidFill>
                  <a:srgbClr val="2B2522"/>
                </a:solidFill>
              </a:rPr>
              <a:t> </a:t>
            </a:r>
            <a:r>
              <a:rPr dirty="0" sz="2400" spc="-15">
                <a:solidFill>
                  <a:srgbClr val="2B2522"/>
                </a:solidFill>
              </a:rPr>
              <a:t>provides </a:t>
            </a:r>
            <a:r>
              <a:rPr dirty="0" sz="2400" spc="-45">
                <a:solidFill>
                  <a:srgbClr val="2B2522"/>
                </a:solidFill>
              </a:rPr>
              <a:t>a </a:t>
            </a:r>
            <a:r>
              <a:rPr dirty="0" sz="2400" spc="-10">
                <a:solidFill>
                  <a:srgbClr val="2B2522"/>
                </a:solidFill>
              </a:rPr>
              <a:t>convenient  </a:t>
            </a:r>
            <a:r>
              <a:rPr dirty="0" sz="2400" spc="15">
                <a:solidFill>
                  <a:srgbClr val="2B2522"/>
                </a:solidFill>
              </a:rPr>
              <a:t>mechanism </a:t>
            </a:r>
            <a:r>
              <a:rPr dirty="0" sz="2400" spc="65">
                <a:solidFill>
                  <a:srgbClr val="2B2522"/>
                </a:solidFill>
              </a:rPr>
              <a:t>to </a:t>
            </a:r>
            <a:r>
              <a:rPr dirty="0" sz="2400" spc="5">
                <a:solidFill>
                  <a:srgbClr val="2B2522"/>
                </a:solidFill>
              </a:rPr>
              <a:t>setup </a:t>
            </a:r>
            <a:r>
              <a:rPr dirty="0" sz="2400" spc="-45">
                <a:solidFill>
                  <a:srgbClr val="2B2522"/>
                </a:solidFill>
              </a:rPr>
              <a:t>a </a:t>
            </a:r>
            <a:r>
              <a:rPr dirty="0" sz="2400">
                <a:solidFill>
                  <a:srgbClr val="2B2522"/>
                </a:solidFill>
              </a:rPr>
              <a:t>local </a:t>
            </a:r>
            <a:r>
              <a:rPr dirty="0" sz="2400" spc="-20">
                <a:solidFill>
                  <a:srgbClr val="2B2522"/>
                </a:solidFill>
              </a:rPr>
              <a:t>Maven </a:t>
            </a:r>
            <a:r>
              <a:rPr dirty="0" sz="2400" spc="-10">
                <a:solidFill>
                  <a:srgbClr val="2B2522"/>
                </a:solidFill>
              </a:rPr>
              <a:t>development  environment.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2992882"/>
            <a:ext cx="5929630" cy="2051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0" indent="-368300">
              <a:lnSpc>
                <a:spcPct val="100000"/>
              </a:lnSpc>
              <a:buSzPct val="79166"/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dirty="0" sz="2400" spc="15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https://repo.backbase.com/repo</a:t>
            </a:r>
            <a:endParaRPr sz="24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2014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Archetypes </a:t>
            </a:r>
            <a:r>
              <a:rPr dirty="0" sz="2400" spc="-30">
                <a:solidFill>
                  <a:srgbClr val="2B2522"/>
                </a:solidFill>
                <a:latin typeface="Arial"/>
                <a:cs typeface="Arial"/>
              </a:rPr>
              <a:t>available </a:t>
            </a:r>
            <a:r>
              <a:rPr dirty="0" sz="2400" spc="65">
                <a:solidFill>
                  <a:srgbClr val="2B2522"/>
                </a:solidFill>
                <a:latin typeface="Arial"/>
                <a:cs typeface="Arial"/>
              </a:rPr>
              <a:t>from </a:t>
            </a:r>
            <a:r>
              <a:rPr dirty="0" sz="2400" spc="35">
                <a:solidFill>
                  <a:srgbClr val="2B2522"/>
                </a:solidFill>
                <a:latin typeface="Arial"/>
                <a:cs typeface="Arial"/>
              </a:rPr>
              <a:t>this</a:t>
            </a:r>
            <a:r>
              <a:rPr dirty="0" sz="2400" spc="-33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repository:</a:t>
            </a:r>
            <a:endParaRPr sz="2400">
              <a:latin typeface="Arial"/>
              <a:cs typeface="Arial"/>
            </a:endParaRPr>
          </a:p>
          <a:p>
            <a:pPr lvl="1" marL="760730" indent="-377825">
              <a:lnSpc>
                <a:spcPct val="100000"/>
              </a:lnSpc>
              <a:spcBef>
                <a:spcPts val="17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dirty="0" sz="2000" spc="-30">
                <a:solidFill>
                  <a:srgbClr val="2B2522"/>
                </a:solidFill>
                <a:latin typeface="Arial"/>
                <a:cs typeface="Arial"/>
              </a:rPr>
              <a:t>Backbase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Portal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Archetype</a:t>
            </a:r>
            <a:r>
              <a:rPr dirty="0" sz="2000" spc="-3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Blank</a:t>
            </a:r>
            <a:endParaRPr sz="2000">
              <a:latin typeface="Arial"/>
              <a:cs typeface="Arial"/>
            </a:endParaRPr>
          </a:p>
          <a:p>
            <a:pPr lvl="1" marL="760730" indent="-377825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760730" algn="l"/>
                <a:tab pos="761365" algn="l"/>
              </a:tabLst>
            </a:pP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Launchpad</a:t>
            </a:r>
            <a:r>
              <a:rPr dirty="0" sz="2000" spc="-15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Archetype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19618" y="217678"/>
            <a:ext cx="69278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0">
                <a:solidFill>
                  <a:srgbClr val="E4DEDC"/>
                </a:solidFill>
                <a:latin typeface="Arial"/>
                <a:cs typeface="Arial"/>
              </a:rPr>
              <a:t>J</a:t>
            </a:r>
            <a:r>
              <a:rPr dirty="0" sz="1800" spc="-90">
                <a:solidFill>
                  <a:srgbClr val="E4DEDC"/>
                </a:solidFill>
                <a:latin typeface="Arial"/>
                <a:cs typeface="Arial"/>
              </a:rPr>
              <a:t>ETTY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273428"/>
            <a:ext cx="7679055" cy="3803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8000" indent="-49530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507365" algn="l"/>
                <a:tab pos="508000" algn="l"/>
              </a:tabLst>
            </a:pPr>
            <a:r>
              <a:rPr dirty="0" sz="2400" spc="45">
                <a:solidFill>
                  <a:srgbClr val="2B2522"/>
                </a:solidFill>
              </a:rPr>
              <a:t>Jetty </a:t>
            </a:r>
            <a:r>
              <a:rPr dirty="0" sz="2400" spc="10">
                <a:solidFill>
                  <a:srgbClr val="2B2522"/>
                </a:solidFill>
              </a:rPr>
              <a:t>is </a:t>
            </a:r>
            <a:r>
              <a:rPr dirty="0" sz="2400" spc="20">
                <a:solidFill>
                  <a:srgbClr val="2B2522"/>
                </a:solidFill>
              </a:rPr>
              <a:t>lightweight </a:t>
            </a:r>
            <a:r>
              <a:rPr dirty="0" sz="2400" spc="-70" u="heavy">
                <a:solidFill>
                  <a:srgbClr val="9E9087"/>
                </a:solidFill>
                <a:hlinkClick r:id="rId3"/>
              </a:rPr>
              <a:t>HTTP </a:t>
            </a:r>
            <a:r>
              <a:rPr dirty="0" sz="2400" spc="-35" u="heavy">
                <a:solidFill>
                  <a:srgbClr val="9E9087"/>
                </a:solidFill>
                <a:hlinkClick r:id="rId3"/>
              </a:rPr>
              <a:t>server </a:t>
            </a:r>
            <a:r>
              <a:rPr dirty="0" sz="2400" spc="-15">
                <a:solidFill>
                  <a:srgbClr val="2B2522"/>
                </a:solidFill>
              </a:rPr>
              <a:t>and </a:t>
            </a:r>
            <a:r>
              <a:rPr dirty="0" sz="2400" spc="-15" u="heavy">
                <a:solidFill>
                  <a:srgbClr val="9E9087"/>
                </a:solidFill>
                <a:hlinkClick r:id="rId4"/>
              </a:rPr>
              <a:t>servlet</a:t>
            </a:r>
            <a:r>
              <a:rPr dirty="0" sz="2400" spc="-355" u="heavy">
                <a:solidFill>
                  <a:srgbClr val="9E9087"/>
                </a:solidFill>
                <a:hlinkClick r:id="rId4"/>
              </a:rPr>
              <a:t> </a:t>
            </a:r>
            <a:r>
              <a:rPr dirty="0" sz="2400">
                <a:solidFill>
                  <a:srgbClr val="2B2522"/>
                </a:solidFill>
              </a:rPr>
              <a:t>container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861058"/>
            <a:ext cx="8259445" cy="272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8835" indent="-495934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838835" algn="l"/>
                <a:tab pos="839469" algn="l"/>
              </a:tabLst>
            </a:pP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maven-jetty-plugin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5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507365" algn="l"/>
                <a:tab pos="508000" algn="l"/>
              </a:tabLst>
            </a:pPr>
            <a:r>
              <a:rPr dirty="0" sz="2400" spc="-55">
                <a:solidFill>
                  <a:srgbClr val="2B2522"/>
                </a:solidFill>
                <a:latin typeface="Arial"/>
                <a:cs typeface="Arial"/>
              </a:rPr>
              <a:t>Run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using</a:t>
            </a:r>
            <a:r>
              <a:rPr dirty="0" sz="2400" spc="-1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2B2522"/>
                </a:solidFill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485140">
              <a:lnSpc>
                <a:spcPct val="100000"/>
              </a:lnSpc>
              <a:spcBef>
                <a:spcPts val="1964"/>
              </a:spcBef>
            </a:pPr>
            <a:r>
              <a:rPr dirty="0" sz="2400" spc="-5" b="1">
                <a:solidFill>
                  <a:srgbClr val="2B2522"/>
                </a:solidFill>
                <a:latin typeface="Courier New"/>
                <a:cs typeface="Courier New"/>
              </a:rPr>
              <a:t>mvn</a:t>
            </a:r>
            <a:r>
              <a:rPr dirty="0" sz="2400" spc="-70" b="1">
                <a:solidFill>
                  <a:srgbClr val="2B2522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2B2522"/>
                </a:solidFill>
                <a:latin typeface="Courier New"/>
                <a:cs typeface="Courier New"/>
              </a:rPr>
              <a:t>jetty:run</a:t>
            </a:r>
            <a:endParaRPr sz="2400">
              <a:latin typeface="Courier New"/>
              <a:cs typeface="Courier New"/>
            </a:endParaRPr>
          </a:p>
          <a:p>
            <a:pPr marL="508000" indent="-495300">
              <a:lnSpc>
                <a:spcPct val="100000"/>
              </a:lnSpc>
              <a:spcBef>
                <a:spcPts val="2065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507365" algn="l"/>
                <a:tab pos="508000" algn="l"/>
              </a:tabLst>
            </a:pPr>
            <a:r>
              <a:rPr dirty="0" sz="2400" spc="50">
                <a:solidFill>
                  <a:srgbClr val="2B2522"/>
                </a:solidFill>
                <a:latin typeface="Arial"/>
                <a:cs typeface="Arial"/>
              </a:rPr>
              <a:t>If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you</a:t>
            </a:r>
            <a:r>
              <a:rPr dirty="0" sz="24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2B2522"/>
                </a:solidFill>
                <a:latin typeface="Arial"/>
                <a:cs typeface="Arial"/>
              </a:rPr>
              <a:t>want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your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data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2B2522"/>
                </a:solidFill>
                <a:latin typeface="Arial"/>
                <a:cs typeface="Arial"/>
              </a:rPr>
              <a:t>to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2B2522"/>
                </a:solidFill>
                <a:latin typeface="Arial"/>
                <a:cs typeface="Arial"/>
              </a:rPr>
              <a:t>be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 u="heavy">
                <a:solidFill>
                  <a:srgbClr val="2B2522"/>
                </a:solidFill>
                <a:latin typeface="Arial"/>
                <a:cs typeface="Arial"/>
              </a:rPr>
              <a:t>reset</a:t>
            </a:r>
            <a:r>
              <a:rPr dirty="0" sz="2400" spc="-90" u="heavy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60" u="heavy">
                <a:solidFill>
                  <a:srgbClr val="2B2522"/>
                </a:solidFill>
                <a:latin typeface="Arial"/>
                <a:cs typeface="Arial"/>
              </a:rPr>
              <a:t>to</a:t>
            </a:r>
            <a:r>
              <a:rPr dirty="0" sz="2400" spc="-65" u="heavy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 u="heavy">
                <a:solidFill>
                  <a:srgbClr val="2B2522"/>
                </a:solidFill>
                <a:latin typeface="Arial"/>
                <a:cs typeface="Arial"/>
              </a:rPr>
              <a:t>initial</a:t>
            </a:r>
            <a:r>
              <a:rPr dirty="0" sz="2400" spc="-55" u="heavy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" u="heavy">
                <a:solidFill>
                  <a:srgbClr val="2B2522"/>
                </a:solidFill>
                <a:latin typeface="Arial"/>
                <a:cs typeface="Arial"/>
              </a:rPr>
              <a:t>data</a:t>
            </a:r>
            <a:r>
              <a:rPr dirty="0" sz="2400" spc="-70" u="heavy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then</a:t>
            </a:r>
            <a:r>
              <a:rPr dirty="0" sz="24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before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jetty:run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first </a:t>
            </a:r>
            <a:r>
              <a:rPr dirty="0" sz="2400" spc="-30">
                <a:solidFill>
                  <a:srgbClr val="2B2522"/>
                </a:solidFill>
                <a:latin typeface="Arial"/>
                <a:cs typeface="Arial"/>
              </a:rPr>
              <a:t>execute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the</a:t>
            </a:r>
            <a:r>
              <a:rPr dirty="0" sz="2400" spc="-31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command: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436" y="4828285"/>
            <a:ext cx="3804285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2B2522"/>
                </a:solidFill>
                <a:latin typeface="Courier New"/>
                <a:cs typeface="Courier New"/>
              </a:rPr>
              <a:t>install </a:t>
            </a: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(blank</a:t>
            </a:r>
            <a:r>
              <a:rPr dirty="0" sz="2400" spc="-1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archetype)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405" y="4635245"/>
            <a:ext cx="1670050" cy="1213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900"/>
              </a:lnSpc>
            </a:pPr>
            <a:r>
              <a:rPr dirty="0" sz="2400" spc="-5" b="1">
                <a:solidFill>
                  <a:srgbClr val="2B2522"/>
                </a:solidFill>
                <a:latin typeface="Courier New"/>
                <a:cs typeface="Courier New"/>
              </a:rPr>
              <a:t>mvn</a:t>
            </a:r>
            <a:r>
              <a:rPr dirty="0" sz="2400" spc="-110" b="1">
                <a:solidFill>
                  <a:srgbClr val="2B2522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B2522"/>
                </a:solidFill>
                <a:latin typeface="Courier New"/>
                <a:cs typeface="Courier New"/>
              </a:rPr>
              <a:t>clean  mvn</a:t>
            </a:r>
            <a:r>
              <a:rPr dirty="0" sz="2400" spc="-110" b="1">
                <a:solidFill>
                  <a:srgbClr val="2B2522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B2522"/>
                </a:solidFill>
                <a:latin typeface="Courier New"/>
                <a:cs typeface="Courier New"/>
              </a:rPr>
              <a:t>clean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4436" y="5450128"/>
            <a:ext cx="5216525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2B2522"/>
                </a:solidFill>
                <a:latin typeface="Courier New"/>
                <a:cs typeface="Courier New"/>
              </a:rPr>
              <a:t>–P clean-db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(launchpad</a:t>
            </a:r>
            <a:r>
              <a:rPr dirty="0" sz="2400" spc="-14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archetype)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2428" y="760476"/>
            <a:ext cx="2372614" cy="6097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95315">
              <a:lnSpc>
                <a:spcPct val="100000"/>
              </a:lnSpc>
            </a:pPr>
            <a:r>
              <a:rPr dirty="0" spc="-20"/>
              <a:t>Archetype </a:t>
            </a:r>
            <a:r>
              <a:rPr dirty="0" spc="-5"/>
              <a:t>Project</a:t>
            </a:r>
            <a:r>
              <a:rPr dirty="0" spc="-125"/>
              <a:t> </a:t>
            </a:r>
            <a:r>
              <a:rPr dirty="0"/>
              <a:t>Structure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39665" y="1144142"/>
            <a:ext cx="3721735" cy="428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2B2522"/>
                </a:solidFill>
                <a:latin typeface="Arial"/>
                <a:cs typeface="Arial"/>
              </a:rPr>
              <a:t>Highlights</a:t>
            </a:r>
            <a:endParaRPr sz="2000">
              <a:latin typeface="Arial"/>
              <a:cs typeface="Arial"/>
            </a:endParaRPr>
          </a:p>
          <a:p>
            <a:pPr marL="812800" marR="280035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sz="2000" spc="40">
                <a:solidFill>
                  <a:srgbClr val="2B2522"/>
                </a:solidFill>
                <a:latin typeface="Tahoma"/>
                <a:cs typeface="Tahoma"/>
              </a:rPr>
              <a:t>webapps/ 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: </a:t>
            </a: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Portal, </a:t>
            </a:r>
            <a:r>
              <a:rPr dirty="0" sz="2000" spc="-150">
                <a:solidFill>
                  <a:srgbClr val="2B2522"/>
                </a:solidFill>
                <a:latin typeface="Arial"/>
                <a:cs typeface="Arial"/>
              </a:rPr>
              <a:t>CS</a:t>
            </a:r>
            <a:r>
              <a:rPr dirty="0" sz="2000" spc="-3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2B2522"/>
                </a:solidFill>
                <a:latin typeface="Arial"/>
                <a:cs typeface="Arial"/>
              </a:rPr>
              <a:t>&amp; 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Orchestrator</a:t>
            </a:r>
            <a:endParaRPr sz="2000">
              <a:latin typeface="Arial"/>
              <a:cs typeface="Arial"/>
            </a:endParaRPr>
          </a:p>
          <a:p>
            <a:pPr algn="just" marL="812800" marR="828675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800" algn="l"/>
              </a:tabLst>
            </a:pPr>
            <a:r>
              <a:rPr dirty="0" sz="2000" spc="40">
                <a:solidFill>
                  <a:srgbClr val="2B2522"/>
                </a:solidFill>
                <a:latin typeface="Tahoma"/>
                <a:cs typeface="Tahoma"/>
              </a:rPr>
              <a:t>configuration/ 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:</a:t>
            </a:r>
            <a:r>
              <a:rPr dirty="0" sz="2000" spc="-32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all 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Backbase-specific  </a:t>
            </a:r>
            <a:r>
              <a:rPr dirty="0" sz="2000" spc="15">
                <a:solidFill>
                  <a:srgbClr val="2B2522"/>
                </a:solidFill>
                <a:latin typeface="Arial"/>
                <a:cs typeface="Arial"/>
              </a:rPr>
              <a:t>configuration</a:t>
            </a:r>
            <a:endParaRPr sz="2000">
              <a:latin typeface="Arial"/>
              <a:cs typeface="Arial"/>
            </a:endParaRPr>
          </a:p>
          <a:p>
            <a:pPr marL="812800" marR="4191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sz="2000" spc="55">
                <a:solidFill>
                  <a:srgbClr val="2B2522"/>
                </a:solidFill>
                <a:latin typeface="Tahoma"/>
                <a:cs typeface="Tahoma"/>
              </a:rPr>
              <a:t>services/ 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: </a:t>
            </a:r>
            <a:r>
              <a:rPr dirty="0" sz="2000" spc="45">
                <a:solidFill>
                  <a:srgbClr val="2B2522"/>
                </a:solidFill>
                <a:latin typeface="Arial"/>
                <a:cs typeface="Arial"/>
              </a:rPr>
              <a:t>custom</a:t>
            </a:r>
            <a:r>
              <a:rPr dirty="0" sz="2000" spc="-2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2B2522"/>
                </a:solidFill>
                <a:latin typeface="Arial"/>
                <a:cs typeface="Arial"/>
              </a:rPr>
              <a:t>Camel 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sz="2000" spc="80">
                <a:solidFill>
                  <a:srgbClr val="2B2522"/>
                </a:solidFill>
                <a:latin typeface="Tahoma"/>
                <a:cs typeface="Tahoma"/>
              </a:rPr>
              <a:t>statics/ 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:</a:t>
            </a:r>
            <a:r>
              <a:rPr dirty="0" sz="2000" spc="-3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Launchpad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dirty="0" sz="2000" spc="10">
                <a:solidFill>
                  <a:srgbClr val="2B2522"/>
                </a:solidFill>
                <a:latin typeface="Arial"/>
                <a:cs typeface="Arial"/>
              </a:rPr>
              <a:t>collection </a:t>
            </a:r>
            <a:r>
              <a:rPr dirty="0" sz="2000" spc="-100">
                <a:solidFill>
                  <a:srgbClr val="2B2522"/>
                </a:solidFill>
                <a:latin typeface="Arial"/>
                <a:cs typeface="Arial"/>
              </a:rPr>
              <a:t>&amp; </a:t>
            </a:r>
            <a:r>
              <a:rPr dirty="0" sz="2000" spc="40">
                <a:solidFill>
                  <a:srgbClr val="2B2522"/>
                </a:solidFill>
                <a:latin typeface="Arial"/>
                <a:cs typeface="Arial"/>
              </a:rPr>
              <a:t>custom</a:t>
            </a:r>
            <a:r>
              <a:rPr dirty="0" sz="2000" spc="-23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2B2522"/>
                </a:solidFill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  <a:p>
            <a:pPr marL="812800" marR="153035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sz="2000" spc="40">
                <a:solidFill>
                  <a:srgbClr val="2B2522"/>
                </a:solidFill>
                <a:latin typeface="Tahoma"/>
                <a:cs typeface="Tahoma"/>
              </a:rPr>
              <a:t>styleguide/ 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:  </a:t>
            </a:r>
            <a:r>
              <a:rPr dirty="0" sz="2000" spc="20">
                <a:solidFill>
                  <a:srgbClr val="2B2522"/>
                </a:solidFill>
                <a:latin typeface="Arial"/>
                <a:cs typeface="Arial"/>
              </a:rPr>
              <a:t>documentation </a:t>
            </a:r>
            <a:r>
              <a:rPr dirty="0" sz="2000" spc="50">
                <a:solidFill>
                  <a:srgbClr val="2B2522"/>
                </a:solidFill>
                <a:latin typeface="Arial"/>
                <a:cs typeface="Arial"/>
              </a:rPr>
              <a:t>of 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Launchpad</a:t>
            </a:r>
            <a:r>
              <a:rPr dirty="0" sz="2000" spc="-1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81980">
              <a:lnSpc>
                <a:spcPct val="100000"/>
              </a:lnSpc>
            </a:pPr>
            <a:r>
              <a:rPr dirty="0" spc="-5"/>
              <a:t>Project </a:t>
            </a:r>
            <a:r>
              <a:rPr dirty="0" spc="-25"/>
              <a:t>Object </a:t>
            </a:r>
            <a:r>
              <a:rPr dirty="0" spc="-10"/>
              <a:t>Model</a:t>
            </a:r>
            <a:r>
              <a:rPr dirty="0" spc="-155"/>
              <a:t> </a:t>
            </a:r>
            <a:r>
              <a:rPr dirty="0" spc="-60"/>
              <a:t>(POM)</a:t>
            </a:r>
          </a:p>
        </p:txBody>
      </p:sp>
      <p:sp>
        <p:nvSpPr>
          <p:cNvPr id="5" name="object 5"/>
          <p:cNvSpPr/>
          <p:nvPr/>
        </p:nvSpPr>
        <p:spPr>
          <a:xfrm>
            <a:off x="738670" y="1548041"/>
            <a:ext cx="7676133" cy="453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89240" y="755269"/>
            <a:ext cx="907415" cy="1075690"/>
          </a:xfrm>
          <a:custGeom>
            <a:avLst/>
            <a:gdLst/>
            <a:ahLst/>
            <a:cxnLst/>
            <a:rect l="l" t="t" r="r" b="b"/>
            <a:pathLst>
              <a:path w="907415" h="1075689">
                <a:moveTo>
                  <a:pt x="907160" y="0"/>
                </a:moveTo>
                <a:lnTo>
                  <a:pt x="0" y="0"/>
                </a:lnTo>
                <a:lnTo>
                  <a:pt x="9016" y="915923"/>
                </a:lnTo>
                <a:lnTo>
                  <a:pt x="907160" y="1075308"/>
                </a:lnTo>
                <a:lnTo>
                  <a:pt x="907160" y="0"/>
                </a:lnTo>
                <a:close/>
              </a:path>
            </a:pathLst>
          </a:custGeom>
          <a:solidFill>
            <a:srgbClr val="BC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05013" y="985405"/>
            <a:ext cx="504939" cy="504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3884" y="217678"/>
            <a:ext cx="262953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E4DEDC"/>
                </a:solidFill>
                <a:latin typeface="Arial"/>
                <a:cs typeface="Arial"/>
              </a:rPr>
              <a:t>Exercise: </a:t>
            </a:r>
            <a:r>
              <a:rPr dirty="0" sz="1800" spc="-20">
                <a:solidFill>
                  <a:srgbClr val="E4DEDC"/>
                </a:solidFill>
                <a:latin typeface="Arial"/>
                <a:cs typeface="Arial"/>
              </a:rPr>
              <a:t>Archetype</a:t>
            </a:r>
            <a:r>
              <a:rPr dirty="0" sz="1800" spc="-9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E4DEDC"/>
                </a:solidFill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62863"/>
            <a:ext cx="6536690" cy="22104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600" spc="5">
                <a:solidFill>
                  <a:srgbClr val="2B2522"/>
                </a:solidFill>
              </a:rPr>
              <a:t>Follow </a:t>
            </a:r>
            <a:r>
              <a:rPr dirty="0" sz="3600" spc="15">
                <a:solidFill>
                  <a:srgbClr val="2B2522"/>
                </a:solidFill>
              </a:rPr>
              <a:t>the </a:t>
            </a:r>
            <a:r>
              <a:rPr dirty="0" sz="3600" spc="-25">
                <a:solidFill>
                  <a:srgbClr val="2B2522"/>
                </a:solidFill>
              </a:rPr>
              <a:t>“Getting </a:t>
            </a:r>
            <a:r>
              <a:rPr dirty="0" sz="3600" spc="-50">
                <a:solidFill>
                  <a:srgbClr val="2B2522"/>
                </a:solidFill>
              </a:rPr>
              <a:t>Your </a:t>
            </a:r>
            <a:r>
              <a:rPr dirty="0" sz="3600" spc="25">
                <a:solidFill>
                  <a:srgbClr val="2B2522"/>
                </a:solidFill>
              </a:rPr>
              <a:t>First  </a:t>
            </a:r>
            <a:r>
              <a:rPr dirty="0" sz="3600" spc="-50">
                <a:solidFill>
                  <a:srgbClr val="2B2522"/>
                </a:solidFill>
              </a:rPr>
              <a:t>Launchpad-Based </a:t>
            </a:r>
            <a:r>
              <a:rPr dirty="0" sz="3600">
                <a:solidFill>
                  <a:srgbClr val="2B2522"/>
                </a:solidFill>
              </a:rPr>
              <a:t>Portal </a:t>
            </a:r>
            <a:r>
              <a:rPr dirty="0" sz="3600" spc="-70">
                <a:solidFill>
                  <a:srgbClr val="2B2522"/>
                </a:solidFill>
              </a:rPr>
              <a:t>Set</a:t>
            </a:r>
            <a:r>
              <a:rPr dirty="0" sz="3600" spc="-409">
                <a:solidFill>
                  <a:srgbClr val="2B2522"/>
                </a:solidFill>
              </a:rPr>
              <a:t> </a:t>
            </a:r>
            <a:r>
              <a:rPr dirty="0" sz="3600" spc="-100">
                <a:solidFill>
                  <a:srgbClr val="2B2522"/>
                </a:solidFill>
              </a:rPr>
              <a:t>Up”  </a:t>
            </a:r>
            <a:r>
              <a:rPr dirty="0" sz="3600" spc="40">
                <a:solidFill>
                  <a:srgbClr val="2B2522"/>
                </a:solidFill>
              </a:rPr>
              <a:t>how</a:t>
            </a:r>
            <a:r>
              <a:rPr dirty="0" sz="3600" spc="-150">
                <a:solidFill>
                  <a:srgbClr val="2B2522"/>
                </a:solidFill>
              </a:rPr>
              <a:t> </a:t>
            </a:r>
            <a:r>
              <a:rPr dirty="0" sz="3600" spc="95">
                <a:solidFill>
                  <a:srgbClr val="2B2522"/>
                </a:solidFill>
              </a:rPr>
              <a:t>to</a:t>
            </a:r>
            <a:r>
              <a:rPr dirty="0" sz="3600" spc="-135">
                <a:solidFill>
                  <a:srgbClr val="2B2522"/>
                </a:solidFill>
              </a:rPr>
              <a:t> </a:t>
            </a:r>
            <a:r>
              <a:rPr dirty="0" sz="3600" spc="-30">
                <a:solidFill>
                  <a:srgbClr val="2B2522"/>
                </a:solidFill>
              </a:rPr>
              <a:t>guide</a:t>
            </a:r>
            <a:r>
              <a:rPr dirty="0" sz="3600" spc="-150">
                <a:solidFill>
                  <a:srgbClr val="2B2522"/>
                </a:solidFill>
              </a:rPr>
              <a:t> </a:t>
            </a:r>
            <a:r>
              <a:rPr dirty="0" sz="3600" spc="95">
                <a:solidFill>
                  <a:srgbClr val="2B2522"/>
                </a:solidFill>
              </a:rPr>
              <a:t>to</a:t>
            </a:r>
            <a:r>
              <a:rPr dirty="0" sz="3600" spc="-135">
                <a:solidFill>
                  <a:srgbClr val="2B2522"/>
                </a:solidFill>
              </a:rPr>
              <a:t> </a:t>
            </a:r>
            <a:r>
              <a:rPr dirty="0" sz="3600" spc="-20">
                <a:solidFill>
                  <a:srgbClr val="2B2522"/>
                </a:solidFill>
              </a:rPr>
              <a:t>create</a:t>
            </a:r>
            <a:r>
              <a:rPr dirty="0" sz="3600" spc="-135">
                <a:solidFill>
                  <a:srgbClr val="2B2522"/>
                </a:solidFill>
              </a:rPr>
              <a:t> </a:t>
            </a:r>
            <a:r>
              <a:rPr dirty="0" sz="3600" spc="-10">
                <a:solidFill>
                  <a:srgbClr val="2B2522"/>
                </a:solidFill>
              </a:rPr>
              <a:t>your</a:t>
            </a:r>
            <a:r>
              <a:rPr dirty="0" sz="3600" spc="-130">
                <a:solidFill>
                  <a:srgbClr val="2B2522"/>
                </a:solidFill>
              </a:rPr>
              <a:t> </a:t>
            </a:r>
            <a:r>
              <a:rPr dirty="0" sz="3600" spc="40">
                <a:solidFill>
                  <a:srgbClr val="2B2522"/>
                </a:solidFill>
              </a:rPr>
              <a:t>own  </a:t>
            </a:r>
            <a:r>
              <a:rPr dirty="0" sz="3600" spc="-50">
                <a:solidFill>
                  <a:srgbClr val="2B2522"/>
                </a:solidFill>
              </a:rPr>
              <a:t>developer</a:t>
            </a:r>
            <a:r>
              <a:rPr dirty="0" sz="3600" spc="-265">
                <a:solidFill>
                  <a:srgbClr val="2B2522"/>
                </a:solidFill>
              </a:rPr>
              <a:t> </a:t>
            </a:r>
            <a:r>
              <a:rPr dirty="0" sz="3600" spc="-10">
                <a:solidFill>
                  <a:srgbClr val="2B2522"/>
                </a:solidFill>
              </a:rPr>
              <a:t>setup.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44500" y="4034408"/>
            <a:ext cx="8246109" cy="868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800" spc="25">
                <a:solidFill>
                  <a:srgbClr val="FF0000"/>
                </a:solidFill>
                <a:latin typeface="Arial"/>
                <a:cs typeface="Arial"/>
              </a:rPr>
              <a:t>https://my.backbase.com/resources/how-to-guides/ 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getting-your-first-launchpad-based-portal-set-up/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678295">
              <a:lnSpc>
                <a:spcPct val="100000"/>
              </a:lnSpc>
            </a:pPr>
            <a:r>
              <a:rPr dirty="0" spc="-10"/>
              <a:t>Training</a:t>
            </a:r>
            <a:r>
              <a:rPr dirty="0" spc="-114"/>
              <a:t> </a:t>
            </a:r>
            <a:r>
              <a:rPr dirty="0" spc="-45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8607" y="6593433"/>
            <a:ext cx="110489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9E9087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541" y="1196721"/>
            <a:ext cx="8454390" cy="5015230"/>
          </a:xfrm>
          <a:custGeom>
            <a:avLst/>
            <a:gdLst/>
            <a:ahLst/>
            <a:cxnLst/>
            <a:rect l="l" t="t" r="r" b="b"/>
            <a:pathLst>
              <a:path w="8454390" h="5015230">
                <a:moveTo>
                  <a:pt x="8453818" y="0"/>
                </a:moveTo>
                <a:lnTo>
                  <a:pt x="0" y="121665"/>
                </a:lnTo>
                <a:lnTo>
                  <a:pt x="0" y="5014925"/>
                </a:lnTo>
                <a:lnTo>
                  <a:pt x="8339899" y="5014925"/>
                </a:lnTo>
                <a:lnTo>
                  <a:pt x="8453818" y="0"/>
                </a:lnTo>
                <a:close/>
              </a:path>
            </a:pathLst>
          </a:custGeom>
          <a:solidFill>
            <a:srgbClr val="433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205" y="4725161"/>
            <a:ext cx="7840345" cy="1220470"/>
          </a:xfrm>
          <a:custGeom>
            <a:avLst/>
            <a:gdLst/>
            <a:ahLst/>
            <a:cxnLst/>
            <a:rect l="l" t="t" r="r" b="b"/>
            <a:pathLst>
              <a:path w="7840345" h="1220470">
                <a:moveTo>
                  <a:pt x="7709662" y="0"/>
                </a:moveTo>
                <a:lnTo>
                  <a:pt x="0" y="0"/>
                </a:lnTo>
                <a:lnTo>
                  <a:pt x="0" y="1139698"/>
                </a:lnTo>
                <a:lnTo>
                  <a:pt x="7840218" y="1220025"/>
                </a:lnTo>
                <a:lnTo>
                  <a:pt x="7709662" y="0"/>
                </a:lnTo>
                <a:close/>
              </a:path>
            </a:pathLst>
          </a:custGeom>
          <a:solidFill>
            <a:srgbClr val="67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15510" y="4841494"/>
            <a:ext cx="67500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40">
                <a:solidFill>
                  <a:srgbClr val="FFFFFF"/>
                </a:solidFill>
                <a:latin typeface="Lucida Sans"/>
                <a:cs typeface="Lucida Sans"/>
              </a:rPr>
              <a:t>Foundation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0965" y="2286761"/>
            <a:ext cx="3924935" cy="2150745"/>
          </a:xfrm>
          <a:custGeom>
            <a:avLst/>
            <a:gdLst/>
            <a:ahLst/>
            <a:cxnLst/>
            <a:rect l="l" t="t" r="r" b="b"/>
            <a:pathLst>
              <a:path w="3924934" h="2150745">
                <a:moveTo>
                  <a:pt x="0" y="0"/>
                </a:moveTo>
                <a:lnTo>
                  <a:pt x="0" y="2150364"/>
                </a:lnTo>
                <a:lnTo>
                  <a:pt x="3924935" y="2150364"/>
                </a:lnTo>
                <a:lnTo>
                  <a:pt x="3743325" y="92837"/>
                </a:lnTo>
                <a:lnTo>
                  <a:pt x="0" y="0"/>
                </a:lnTo>
                <a:close/>
              </a:path>
            </a:pathLst>
          </a:custGeom>
          <a:solidFill>
            <a:srgbClr val="67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56350" y="2478785"/>
            <a:ext cx="5746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45">
                <a:solidFill>
                  <a:srgbClr val="FFFFFF"/>
                </a:solidFill>
                <a:latin typeface="Lucida Sans"/>
                <a:cs typeface="Lucida Sans"/>
              </a:rPr>
              <a:t>Front-end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7720" y="2286761"/>
            <a:ext cx="3924935" cy="2150745"/>
          </a:xfrm>
          <a:custGeom>
            <a:avLst/>
            <a:gdLst/>
            <a:ahLst/>
            <a:cxnLst/>
            <a:rect l="l" t="t" r="r" b="b"/>
            <a:pathLst>
              <a:path w="3924935" h="2150745">
                <a:moveTo>
                  <a:pt x="0" y="0"/>
                </a:moveTo>
                <a:lnTo>
                  <a:pt x="0" y="2150364"/>
                </a:lnTo>
                <a:lnTo>
                  <a:pt x="3924909" y="2150364"/>
                </a:lnTo>
                <a:lnTo>
                  <a:pt x="3743299" y="92837"/>
                </a:lnTo>
                <a:lnTo>
                  <a:pt x="0" y="0"/>
                </a:lnTo>
                <a:close/>
              </a:path>
            </a:pathLst>
          </a:custGeom>
          <a:solidFill>
            <a:srgbClr val="67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93111" y="2478785"/>
            <a:ext cx="55499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30">
                <a:solidFill>
                  <a:srgbClr val="FFFFFF"/>
                </a:solidFill>
                <a:latin typeface="Lucida Sans"/>
                <a:cs typeface="Lucida Sans"/>
              </a:rPr>
              <a:t>Back-end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7981" y="2780919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26" y="0"/>
                </a:moveTo>
                <a:lnTo>
                  <a:pt x="0" y="0"/>
                </a:lnTo>
                <a:lnTo>
                  <a:pt x="0" y="496442"/>
                </a:lnTo>
                <a:lnTo>
                  <a:pt x="1051331" y="560704"/>
                </a:lnTo>
                <a:lnTo>
                  <a:pt x="998626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20267" y="2902965"/>
            <a:ext cx="647700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68580">
              <a:lnSpc>
                <a:spcPct val="100000"/>
              </a:lnSpc>
            </a:pPr>
            <a:r>
              <a:rPr dirty="0" sz="1000" spc="-15">
                <a:solidFill>
                  <a:srgbClr val="2B2522"/>
                </a:solidFill>
                <a:latin typeface="Lucida Sans"/>
                <a:cs typeface="Lucida Sans"/>
              </a:rPr>
              <a:t>Services  </a:t>
            </a: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I</a:t>
            </a:r>
            <a:r>
              <a:rPr dirty="0" sz="1000" spc="-55">
                <a:solidFill>
                  <a:srgbClr val="2B2522"/>
                </a:solidFill>
                <a:latin typeface="Lucida Sans"/>
                <a:cs typeface="Lucida Sans"/>
              </a:rPr>
              <a:t>ntegr</a:t>
            </a:r>
            <a:r>
              <a:rPr dirty="0" sz="1000" spc="-5">
                <a:solidFill>
                  <a:srgbClr val="2B2522"/>
                </a:solidFill>
                <a:latin typeface="Lucida Sans"/>
                <a:cs typeface="Lucida Sans"/>
              </a:rPr>
              <a:t>a</a:t>
            </a:r>
            <a:r>
              <a:rPr dirty="0" sz="1000" spc="-30">
                <a:solidFill>
                  <a:srgbClr val="2B2522"/>
                </a:solidFill>
                <a:latin typeface="Lucida Sans"/>
                <a:cs typeface="Lucida Sans"/>
              </a:rPr>
              <a:t>t</a:t>
            </a:r>
            <a:r>
              <a:rPr dirty="0" sz="1000" spc="-50">
                <a:solidFill>
                  <a:srgbClr val="2B2522"/>
                </a:solidFill>
                <a:latin typeface="Lucida Sans"/>
                <a:cs typeface="Lucida Sans"/>
              </a:rPr>
              <a:t>ion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7648" y="2780919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88794" y="2902965"/>
            <a:ext cx="510540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6510">
              <a:lnSpc>
                <a:spcPct val="100000"/>
              </a:lnSpc>
            </a:pPr>
            <a:r>
              <a:rPr dirty="0" sz="1000" spc="-50">
                <a:solidFill>
                  <a:srgbClr val="2B2522"/>
                </a:solidFill>
                <a:latin typeface="Lucida Sans"/>
                <a:cs typeface="Lucida Sans"/>
              </a:rPr>
              <a:t>Content  </a:t>
            </a:r>
            <a:r>
              <a:rPr dirty="0" sz="1000" spc="25">
                <a:solidFill>
                  <a:srgbClr val="2B2522"/>
                </a:solidFill>
                <a:latin typeface="Lucida Sans"/>
                <a:cs typeface="Lucida Sans"/>
              </a:rPr>
              <a:t>Se</a:t>
            </a:r>
            <a:r>
              <a:rPr dirty="0" sz="1000" spc="-80">
                <a:solidFill>
                  <a:srgbClr val="2B2522"/>
                </a:solidFill>
                <a:latin typeface="Lucida Sans"/>
                <a:cs typeface="Lucida Sans"/>
              </a:rPr>
              <a:t>r</a:t>
            </a: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v</a:t>
            </a:r>
            <a:r>
              <a:rPr dirty="0" sz="1000" spc="-15">
                <a:solidFill>
                  <a:srgbClr val="2B2522"/>
                </a:solidFill>
                <a:latin typeface="Lucida Sans"/>
                <a:cs typeface="Lucida Sans"/>
              </a:rPr>
              <a:t>ices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17291" y="2780919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0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0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47415" y="2902965"/>
            <a:ext cx="591185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dirty="0" sz="1000" spc="-45">
                <a:solidFill>
                  <a:srgbClr val="2B2522"/>
                </a:solidFill>
                <a:latin typeface="Lucida Sans"/>
                <a:cs typeface="Lucida Sans"/>
              </a:rPr>
              <a:t>A</a:t>
            </a:r>
            <a:r>
              <a:rPr dirty="0" sz="1000" spc="-35">
                <a:solidFill>
                  <a:srgbClr val="2B2522"/>
                </a:solidFill>
                <a:latin typeface="Lucida Sans"/>
                <a:cs typeface="Lucida Sans"/>
              </a:rPr>
              <a:t>dv</a:t>
            </a:r>
            <a:r>
              <a:rPr dirty="0" sz="1000" spc="-25">
                <a:solidFill>
                  <a:srgbClr val="2B2522"/>
                </a:solidFill>
                <a:latin typeface="Lucida Sans"/>
                <a:cs typeface="Lucida Sans"/>
              </a:rPr>
              <a:t>a</a:t>
            </a:r>
            <a:r>
              <a:rPr dirty="0" sz="1000" spc="-35">
                <a:solidFill>
                  <a:srgbClr val="2B2522"/>
                </a:solidFill>
                <a:latin typeface="Lucida Sans"/>
                <a:cs typeface="Lucida Sans"/>
              </a:rPr>
              <a:t>nced  </a:t>
            </a: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Security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8711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19250" y="3786632"/>
            <a:ext cx="5715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0">
                <a:solidFill>
                  <a:srgbClr val="2B2522"/>
                </a:solidFill>
                <a:latin typeface="Lucida Sans"/>
                <a:cs typeface="Lucida Sans"/>
              </a:rPr>
              <a:t>Targeting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1638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04870" y="3786632"/>
            <a:ext cx="62674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solidFill>
                  <a:srgbClr val="2B2522"/>
                </a:solidFill>
                <a:latin typeface="Lucida Sans"/>
                <a:cs typeface="Lucida Sans"/>
              </a:rPr>
              <a:t>P</a:t>
            </a:r>
            <a:r>
              <a:rPr dirty="0" sz="1000" spc="10">
                <a:solidFill>
                  <a:srgbClr val="2B2522"/>
                </a:solidFill>
                <a:latin typeface="Lucida Sans"/>
                <a:cs typeface="Lucida Sans"/>
              </a:rPr>
              <a:t>u</a:t>
            </a:r>
            <a:r>
              <a:rPr dirty="0" sz="1000" spc="-40">
                <a:solidFill>
                  <a:srgbClr val="2B2522"/>
                </a:solidFill>
                <a:latin typeface="Lucida Sans"/>
                <a:cs typeface="Lucida Sans"/>
              </a:rPr>
              <a:t>blis</a:t>
            </a:r>
            <a:r>
              <a:rPr dirty="0" sz="1000" spc="-60">
                <a:solidFill>
                  <a:srgbClr val="2B2522"/>
                </a:solidFill>
                <a:latin typeface="Lucida Sans"/>
                <a:cs typeface="Lucida Sans"/>
              </a:rPr>
              <a:t>hing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0089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5" h="561339">
                <a:moveTo>
                  <a:pt x="1339189" y="0"/>
                </a:moveTo>
                <a:lnTo>
                  <a:pt x="0" y="0"/>
                </a:lnTo>
                <a:lnTo>
                  <a:pt x="0" y="496430"/>
                </a:lnTo>
                <a:lnTo>
                  <a:pt x="1409928" y="560755"/>
                </a:lnTo>
                <a:lnTo>
                  <a:pt x="1339189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30883" y="5324602"/>
            <a:ext cx="98679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dirty="0" sz="1000" spc="-145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dirty="0" sz="1000" spc="-15">
                <a:solidFill>
                  <a:srgbClr val="2B2522"/>
                </a:solidFill>
                <a:latin typeface="Lucida Sans"/>
                <a:cs typeface="Lucida Sans"/>
              </a:rPr>
              <a:t>Essentials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00172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5" h="561339">
                <a:moveTo>
                  <a:pt x="1339214" y="0"/>
                </a:moveTo>
                <a:lnTo>
                  <a:pt x="0" y="0"/>
                </a:lnTo>
                <a:lnTo>
                  <a:pt x="0" y="496430"/>
                </a:lnTo>
                <a:lnTo>
                  <a:pt x="1409827" y="560755"/>
                </a:lnTo>
                <a:lnTo>
                  <a:pt x="1339214" y="0"/>
                </a:lnTo>
                <a:close/>
              </a:path>
            </a:pathLst>
          </a:custGeom>
          <a:solidFill>
            <a:srgbClr val="BC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24377" y="5324602"/>
            <a:ext cx="11620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0">
                <a:solidFill>
                  <a:srgbClr val="FFFFFF"/>
                </a:solidFill>
                <a:latin typeface="Lucida Sans"/>
                <a:cs typeface="Lucida Sans"/>
              </a:rPr>
              <a:t>Portal</a:t>
            </a:r>
            <a:r>
              <a:rPr dirty="0" sz="10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Lucida Sans"/>
                <a:cs typeface="Lucida Sans"/>
              </a:rPr>
              <a:t>Technologies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80153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5" h="561339">
                <a:moveTo>
                  <a:pt x="1339214" y="0"/>
                </a:moveTo>
                <a:lnTo>
                  <a:pt x="0" y="0"/>
                </a:lnTo>
                <a:lnTo>
                  <a:pt x="0" y="496430"/>
                </a:lnTo>
                <a:lnTo>
                  <a:pt x="1409954" y="560755"/>
                </a:lnTo>
                <a:lnTo>
                  <a:pt x="1339214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28640" y="5324602"/>
            <a:ext cx="7143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dirty="0" sz="1000" spc="-145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dirty="0" sz="1000" spc="-40">
                <a:solidFill>
                  <a:srgbClr val="2B2522"/>
                </a:solidFill>
                <a:latin typeface="Lucida Sans"/>
                <a:cs typeface="Lucida Sans"/>
              </a:rPr>
              <a:t>Tools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0260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4" h="561339">
                <a:moveTo>
                  <a:pt x="1339215" y="0"/>
                </a:moveTo>
                <a:lnTo>
                  <a:pt x="0" y="0"/>
                </a:lnTo>
                <a:lnTo>
                  <a:pt x="0" y="496430"/>
                </a:lnTo>
                <a:lnTo>
                  <a:pt x="1409827" y="560755"/>
                </a:lnTo>
                <a:lnTo>
                  <a:pt x="1339215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035165" y="5324602"/>
            <a:ext cx="66294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dirty="0" sz="1000" spc="-150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dirty="0" sz="1000" spc="5">
                <a:solidFill>
                  <a:srgbClr val="2B2522"/>
                </a:solidFill>
                <a:latin typeface="Lucida Sans"/>
                <a:cs typeface="Lucida Sans"/>
              </a:rPr>
              <a:t>APIs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91278" y="2796285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144515" y="2994405"/>
            <a:ext cx="54419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2B2522"/>
                </a:solidFill>
                <a:latin typeface="Lucida Sans"/>
                <a:cs typeface="Lucida Sans"/>
              </a:rPr>
              <a:t>O</a:t>
            </a: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v</a:t>
            </a:r>
            <a:r>
              <a:rPr dirty="0" sz="1000" spc="-60">
                <a:solidFill>
                  <a:srgbClr val="2B2522"/>
                </a:solidFill>
                <a:latin typeface="Lucida Sans"/>
                <a:cs typeface="Lucida Sans"/>
              </a:rPr>
              <a:t>e</a:t>
            </a:r>
            <a:r>
              <a:rPr dirty="0" sz="1000" spc="-50">
                <a:solidFill>
                  <a:srgbClr val="2B2522"/>
                </a:solidFill>
                <a:latin typeface="Lucida Sans"/>
                <a:cs typeface="Lucida Sans"/>
              </a:rPr>
              <a:t>r</a:t>
            </a: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v</a:t>
            </a:r>
            <a:r>
              <a:rPr dirty="0" sz="1000" spc="-30">
                <a:solidFill>
                  <a:srgbClr val="2B2522"/>
                </a:solidFill>
                <a:latin typeface="Lucida Sans"/>
                <a:cs typeface="Lucida Sans"/>
              </a:rPr>
              <a:t>iew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0920" y="2796285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5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228334" y="2918205"/>
            <a:ext cx="776605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76530">
              <a:lnSpc>
                <a:spcPct val="100000"/>
              </a:lnSpc>
            </a:pPr>
            <a:r>
              <a:rPr dirty="0" sz="1000" spc="-35">
                <a:solidFill>
                  <a:srgbClr val="2B2522"/>
                </a:solidFill>
                <a:latin typeface="Lucida Sans"/>
                <a:cs typeface="Lucida Sans"/>
              </a:rPr>
              <a:t>Widget  </a:t>
            </a:r>
            <a:r>
              <a:rPr dirty="0" sz="1000" spc="-95">
                <a:solidFill>
                  <a:srgbClr val="2B2522"/>
                </a:solidFill>
                <a:latin typeface="Lucida Sans"/>
                <a:cs typeface="Lucida Sans"/>
              </a:rPr>
              <a:t>D</a:t>
            </a:r>
            <a:r>
              <a:rPr dirty="0" sz="1000" spc="-25">
                <a:solidFill>
                  <a:srgbClr val="2B2522"/>
                </a:solidFill>
                <a:latin typeface="Lucida Sans"/>
                <a:cs typeface="Lucida Sans"/>
              </a:rPr>
              <a:t>ev</a:t>
            </a:r>
            <a:r>
              <a:rPr dirty="0" sz="1000" spc="-50">
                <a:solidFill>
                  <a:srgbClr val="2B2522"/>
                </a:solidFill>
                <a:latin typeface="Lucida Sans"/>
                <a:cs typeface="Lucida Sans"/>
              </a:rPr>
              <a:t>elopm</a:t>
            </a:r>
            <a:r>
              <a:rPr dirty="0" sz="1000" spc="-40">
                <a:solidFill>
                  <a:srgbClr val="2B2522"/>
                </a:solidFill>
                <a:latin typeface="Lucida Sans"/>
                <a:cs typeface="Lucida Sans"/>
              </a:rPr>
              <a:t>ent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90561" y="2796285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28356" y="2918205"/>
            <a:ext cx="776605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</a:pPr>
            <a:r>
              <a:rPr dirty="0" sz="1000" spc="-40">
                <a:solidFill>
                  <a:srgbClr val="2B2522"/>
                </a:solidFill>
                <a:latin typeface="Lucida Sans"/>
                <a:cs typeface="Lucida Sans"/>
              </a:rPr>
              <a:t>Template  </a:t>
            </a:r>
            <a:r>
              <a:rPr dirty="0" sz="1000" spc="-95">
                <a:solidFill>
                  <a:srgbClr val="2B2522"/>
                </a:solidFill>
                <a:latin typeface="Lucida Sans"/>
                <a:cs typeface="Lucida Sans"/>
              </a:rPr>
              <a:t>D</a:t>
            </a:r>
            <a:r>
              <a:rPr dirty="0" sz="1000" spc="-25">
                <a:solidFill>
                  <a:srgbClr val="2B2522"/>
                </a:solidFill>
                <a:latin typeface="Lucida Sans"/>
                <a:cs typeface="Lucida Sans"/>
              </a:rPr>
              <a:t>ev</a:t>
            </a:r>
            <a:r>
              <a:rPr dirty="0" sz="1000" spc="-50">
                <a:solidFill>
                  <a:srgbClr val="2B2522"/>
                </a:solidFill>
                <a:latin typeface="Lucida Sans"/>
                <a:cs typeface="Lucida Sans"/>
              </a:rPr>
              <a:t>elopm</a:t>
            </a:r>
            <a:r>
              <a:rPr dirty="0" sz="1000" spc="-40">
                <a:solidFill>
                  <a:srgbClr val="2B2522"/>
                </a:solidFill>
                <a:latin typeface="Lucida Sans"/>
                <a:cs typeface="Lucida Sans"/>
              </a:rPr>
              <a:t>ent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51983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615432" y="3786632"/>
            <a:ext cx="72580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dirty="0" sz="1000" spc="-155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dirty="0" sz="1000" spc="-45">
                <a:solidFill>
                  <a:srgbClr val="2B2522"/>
                </a:solidFill>
                <a:latin typeface="Lucida Sans"/>
                <a:cs typeface="Lucida Sans"/>
              </a:rPr>
              <a:t>Client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64908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82993" y="3786632"/>
            <a:ext cx="2152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0">
                <a:solidFill>
                  <a:srgbClr val="2B2522"/>
                </a:solidFill>
                <a:latin typeface="Lucida Sans"/>
                <a:cs typeface="Lucida Sans"/>
              </a:rPr>
              <a:t>I</a:t>
            </a:r>
            <a:r>
              <a:rPr dirty="0" sz="1000" spc="-65">
                <a:solidFill>
                  <a:srgbClr val="2B2522"/>
                </a:solidFill>
                <a:latin typeface="Lucida Sans"/>
                <a:cs typeface="Lucida Sans"/>
              </a:rPr>
              <a:t>C</a:t>
            </a:r>
            <a:r>
              <a:rPr dirty="0" sz="1000" spc="40">
                <a:solidFill>
                  <a:srgbClr val="2B2522"/>
                </a:solidFill>
                <a:latin typeface="Lucida Sans"/>
                <a:cs typeface="Lucida Sans"/>
              </a:rPr>
              <a:t>E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1268" y="1544827"/>
            <a:ext cx="7821295" cy="516255"/>
          </a:xfrm>
          <a:custGeom>
            <a:avLst/>
            <a:gdLst/>
            <a:ahLst/>
            <a:cxnLst/>
            <a:rect l="l" t="t" r="r" b="b"/>
            <a:pathLst>
              <a:path w="7821295" h="516255">
                <a:moveTo>
                  <a:pt x="7821282" y="0"/>
                </a:moveTo>
                <a:lnTo>
                  <a:pt x="0" y="83947"/>
                </a:lnTo>
                <a:lnTo>
                  <a:pt x="0" y="516000"/>
                </a:lnTo>
                <a:lnTo>
                  <a:pt x="7734922" y="516000"/>
                </a:lnTo>
                <a:lnTo>
                  <a:pt x="7821282" y="0"/>
                </a:lnTo>
                <a:close/>
              </a:path>
            </a:pathLst>
          </a:custGeom>
          <a:solidFill>
            <a:srgbClr val="9E90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076191" y="1720341"/>
            <a:ext cx="97345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60">
                <a:solidFill>
                  <a:srgbClr val="2B2522"/>
                </a:solidFill>
                <a:latin typeface="Lucida Sans"/>
                <a:cs typeface="Lucida Sans"/>
              </a:rPr>
              <a:t>Group</a:t>
            </a:r>
            <a:r>
              <a:rPr dirty="0" sz="1000" spc="-165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dirty="0" sz="1000" spc="-45">
                <a:solidFill>
                  <a:srgbClr val="2B2522"/>
                </a:solidFill>
                <a:latin typeface="Lucida Sans"/>
                <a:cs typeface="Lucida Sans"/>
              </a:rPr>
              <a:t>Workshop</a:t>
            </a:r>
            <a:endParaRPr sz="1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81401" y="3751453"/>
            <a:ext cx="403987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25">
                <a:solidFill>
                  <a:srgbClr val="EBE9E7"/>
                </a:solidFill>
                <a:latin typeface="Arial"/>
                <a:cs typeface="Arial"/>
              </a:rPr>
              <a:t>Archetype</a:t>
            </a:r>
            <a:r>
              <a:rPr dirty="0" sz="3600" spc="-229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EBE9E7"/>
                </a:solidFill>
                <a:latin typeface="Arial"/>
                <a:cs typeface="Arial"/>
              </a:rPr>
              <a:t>Structure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9782" y="4487926"/>
            <a:ext cx="202120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9E9087"/>
                </a:solidFill>
                <a:latin typeface="Arial"/>
                <a:cs typeface="Arial"/>
              </a:rPr>
              <a:t>Portal</a:t>
            </a:r>
            <a:r>
              <a:rPr dirty="0" sz="1800" spc="-155">
                <a:solidFill>
                  <a:srgbClr val="9E9087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9E9087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06359" y="217678"/>
            <a:ext cx="110680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E4DEDC"/>
                </a:solidFill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273428"/>
            <a:ext cx="473202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15">
                <a:solidFill>
                  <a:srgbClr val="2B2522"/>
                </a:solidFill>
              </a:rPr>
              <a:t>Configuration:</a:t>
            </a:r>
            <a:r>
              <a:rPr dirty="0" sz="2400" spc="-85">
                <a:solidFill>
                  <a:srgbClr val="2B2522"/>
                </a:solidFill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Courier New"/>
                <a:cs typeface="Courier New"/>
              </a:rPr>
              <a:t>/configuration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965" y="1895602"/>
            <a:ext cx="8035290" cy="464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Source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and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test: </a:t>
            </a:r>
            <a:r>
              <a:rPr dirty="0" sz="2400" spc="-25">
                <a:solidFill>
                  <a:srgbClr val="2B2522"/>
                </a:solidFill>
                <a:latin typeface="Courier New"/>
                <a:cs typeface="Courier New"/>
              </a:rPr>
              <a:t>/src/main</a:t>
            </a: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,</a:t>
            </a:r>
            <a:r>
              <a:rPr dirty="0" sz="2400" spc="-3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Courier New"/>
                <a:cs typeface="Courier New"/>
              </a:rPr>
              <a:t>/src/test</a:t>
            </a:r>
            <a:endParaRPr sz="2400">
              <a:latin typeface="Courier New"/>
              <a:cs typeface="Courier New"/>
            </a:endParaRPr>
          </a:p>
          <a:p>
            <a:pPr lvl="1" marL="641985" indent="-172085">
              <a:lnSpc>
                <a:spcPct val="100000"/>
              </a:lnSpc>
              <a:spcBef>
                <a:spcPts val="17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Resources </a:t>
            </a: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and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config:</a:t>
            </a:r>
            <a:r>
              <a:rPr dirty="0" sz="2000" spc="-2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/src/main/resources</a:t>
            </a:r>
            <a:endParaRPr sz="2000">
              <a:latin typeface="Courier New"/>
              <a:cs typeface="Courier New"/>
            </a:endParaRPr>
          </a:p>
          <a:p>
            <a:pPr lvl="2" marL="1093470" indent="-187960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4105" algn="l"/>
              </a:tabLst>
            </a:pP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Spring </a:t>
            </a: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config:</a:t>
            </a:r>
            <a:r>
              <a:rPr dirty="0" sz="2000" spc="-16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/src/main/resources/META-INF/spring</a:t>
            </a:r>
            <a:endParaRPr sz="2000">
              <a:latin typeface="Courier New"/>
              <a:cs typeface="Courier New"/>
            </a:endParaRPr>
          </a:p>
          <a:p>
            <a:pPr lvl="2" marL="1093470" indent="-187960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4105" algn="l"/>
              </a:tabLst>
            </a:pPr>
            <a:r>
              <a:rPr dirty="0" sz="2000" spc="-5">
                <a:solidFill>
                  <a:srgbClr val="2B2522"/>
                </a:solidFill>
                <a:latin typeface="Arial"/>
                <a:cs typeface="Arial"/>
              </a:rPr>
              <a:t>Portal </a:t>
            </a:r>
            <a:r>
              <a:rPr dirty="0" sz="2000" spc="35">
                <a:solidFill>
                  <a:srgbClr val="2B2522"/>
                </a:solidFill>
                <a:latin typeface="Arial"/>
                <a:cs typeface="Arial"/>
              </a:rPr>
              <a:t>import </a:t>
            </a:r>
            <a:r>
              <a:rPr dirty="0" sz="2000" spc="5">
                <a:solidFill>
                  <a:srgbClr val="2B2522"/>
                </a:solidFill>
                <a:latin typeface="Arial"/>
                <a:cs typeface="Arial"/>
              </a:rPr>
              <a:t>scripts:</a:t>
            </a:r>
            <a:r>
              <a:rPr dirty="0" sz="2000" spc="-26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/src/main/resources/import</a:t>
            </a:r>
            <a:endParaRPr sz="2000">
              <a:latin typeface="Courier New"/>
              <a:cs typeface="Courier New"/>
            </a:endParaRPr>
          </a:p>
          <a:p>
            <a:pPr lvl="1" marL="641985" indent="-172085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Java </a:t>
            </a:r>
            <a:r>
              <a:rPr dirty="0" sz="2000" spc="-40">
                <a:solidFill>
                  <a:srgbClr val="2B2522"/>
                </a:solidFill>
                <a:latin typeface="Arial"/>
                <a:cs typeface="Arial"/>
              </a:rPr>
              <a:t>code:</a:t>
            </a:r>
            <a:r>
              <a:rPr dirty="0" sz="2000" spc="-21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/src/main/java</a:t>
            </a:r>
            <a:endParaRPr sz="2000">
              <a:latin typeface="Courier New"/>
              <a:cs typeface="Courier New"/>
            </a:endParaRPr>
          </a:p>
          <a:p>
            <a:pPr lvl="1" marL="641985" indent="-172085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Webapp </a:t>
            </a:r>
            <a:r>
              <a:rPr dirty="0" sz="2000" spc="-40">
                <a:solidFill>
                  <a:srgbClr val="2B2522"/>
                </a:solidFill>
                <a:latin typeface="Arial"/>
                <a:cs typeface="Arial"/>
              </a:rPr>
              <a:t>code:</a:t>
            </a:r>
            <a:r>
              <a:rPr dirty="0" sz="2000" spc="-1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/src/main/webapp</a:t>
            </a:r>
            <a:endParaRPr sz="2000">
              <a:latin typeface="Courier New"/>
              <a:cs typeface="Courier New"/>
            </a:endParaRPr>
          </a:p>
          <a:p>
            <a:pPr lvl="2" marL="1093470" indent="-187960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4105" algn="l"/>
              </a:tabLst>
            </a:pPr>
            <a:r>
              <a:rPr dirty="0" sz="2000" spc="15">
                <a:solidFill>
                  <a:srgbClr val="2B2522"/>
                </a:solidFill>
                <a:latin typeface="Arial"/>
                <a:cs typeface="Arial"/>
              </a:rPr>
              <a:t>Static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files:</a:t>
            </a:r>
            <a:r>
              <a:rPr dirty="0" sz="2000" spc="-1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/src/main/webapp/static</a:t>
            </a:r>
            <a:endParaRPr sz="2000">
              <a:latin typeface="Courier New"/>
              <a:cs typeface="Courier New"/>
            </a:endParaRPr>
          </a:p>
          <a:p>
            <a:pPr lvl="2" marL="1093470" indent="-187960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4105" algn="l"/>
              </a:tabLst>
            </a:pPr>
            <a:r>
              <a:rPr dirty="0" sz="2000" spc="-90">
                <a:solidFill>
                  <a:srgbClr val="2B2522"/>
                </a:solidFill>
                <a:latin typeface="Arial"/>
                <a:cs typeface="Arial"/>
              </a:rPr>
              <a:t>WEB-INF:</a:t>
            </a:r>
            <a:r>
              <a:rPr dirty="0" sz="2000" spc="-11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B2522"/>
                </a:solidFill>
                <a:latin typeface="Courier New"/>
                <a:cs typeface="Courier New"/>
              </a:rPr>
              <a:t>/src/main/webapp/WEB-INF</a:t>
            </a:r>
            <a:endParaRPr sz="200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9E9087"/>
              </a:buClr>
              <a:buFont typeface="Wingdings"/>
              <a:buChar char=""/>
            </a:pPr>
            <a:endParaRPr sz="16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Maven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build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directory:</a:t>
            </a:r>
            <a:r>
              <a:rPr dirty="0" sz="2400" spc="-22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Courier New"/>
                <a:cs typeface="Courier New"/>
              </a:rPr>
              <a:t>/target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19261" y="217678"/>
            <a:ext cx="49466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75">
                <a:solidFill>
                  <a:srgbClr val="E4DEDC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E4DEDC"/>
                </a:solidFill>
                <a:latin typeface="Arial"/>
                <a:cs typeface="Arial"/>
              </a:rPr>
              <a:t>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273428"/>
            <a:ext cx="552640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100">
                <a:solidFill>
                  <a:srgbClr val="2B2522"/>
                </a:solidFill>
              </a:rPr>
              <a:t>POM </a:t>
            </a:r>
            <a:r>
              <a:rPr dirty="0" sz="2400" spc="-5">
                <a:solidFill>
                  <a:srgbClr val="2B2522"/>
                </a:solidFill>
              </a:rPr>
              <a:t>(Project </a:t>
            </a:r>
            <a:r>
              <a:rPr dirty="0" sz="2400" spc="-25">
                <a:solidFill>
                  <a:srgbClr val="2B2522"/>
                </a:solidFill>
              </a:rPr>
              <a:t>Object </a:t>
            </a:r>
            <a:r>
              <a:rPr dirty="0" sz="2400" spc="-35">
                <a:solidFill>
                  <a:srgbClr val="2B2522"/>
                </a:solidFill>
              </a:rPr>
              <a:t>Model):</a:t>
            </a:r>
            <a:r>
              <a:rPr dirty="0" sz="2400" spc="-270">
                <a:solidFill>
                  <a:srgbClr val="2B2522"/>
                </a:solidFill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Courier New"/>
                <a:cs typeface="Courier New"/>
              </a:rPr>
              <a:t>/pom.xml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53415" indent="-17208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654050" algn="l"/>
              </a:tabLst>
            </a:pPr>
            <a:r>
              <a:rPr dirty="0" spc="-40"/>
              <a:t>Dependencies</a:t>
            </a:r>
          </a:p>
          <a:p>
            <a:pPr marL="653415" indent="-172085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54050" algn="l"/>
              </a:tabLst>
            </a:pPr>
            <a:r>
              <a:rPr dirty="0" spc="-15"/>
              <a:t>Build</a:t>
            </a:r>
          </a:p>
          <a:p>
            <a:pPr marL="653415" indent="-172085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54050" algn="l"/>
              </a:tabLst>
            </a:pPr>
            <a:r>
              <a:rPr dirty="0" spc="-10"/>
              <a:t>Plugins</a:t>
            </a:r>
          </a:p>
          <a:p>
            <a:pPr lvl="1" marL="1104900" indent="-187960">
              <a:lnSpc>
                <a:spcPct val="100000"/>
              </a:lnSpc>
              <a:spcBef>
                <a:spcPts val="16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105535" algn="l"/>
              </a:tabLst>
            </a:pPr>
            <a:r>
              <a:rPr dirty="0" sz="2000" spc="35">
                <a:solidFill>
                  <a:srgbClr val="2B2522"/>
                </a:solidFill>
                <a:latin typeface="Arial"/>
                <a:cs typeface="Arial"/>
              </a:rPr>
              <a:t>Jetty</a:t>
            </a:r>
            <a:endParaRPr sz="2000">
              <a:latin typeface="Arial"/>
              <a:cs typeface="Arial"/>
            </a:endParaRPr>
          </a:p>
          <a:p>
            <a:pPr marL="11430"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20701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207010" algn="l"/>
              </a:tabLst>
            </a:pPr>
            <a:r>
              <a:rPr dirty="0" sz="2400" spc="-75"/>
              <a:t>Web </a:t>
            </a:r>
            <a:r>
              <a:rPr dirty="0" sz="2400" spc="-15"/>
              <a:t>app </a:t>
            </a:r>
            <a:r>
              <a:rPr dirty="0" sz="2400" spc="-5"/>
              <a:t>config:</a:t>
            </a:r>
            <a:r>
              <a:rPr dirty="0" sz="2400" spc="-75"/>
              <a:t> </a:t>
            </a:r>
            <a:r>
              <a:rPr dirty="0" sz="2400" spc="-10">
                <a:latin typeface="Courier New"/>
                <a:cs typeface="Courier New"/>
              </a:rPr>
              <a:t>/src/main/webapp/WEB-INF/web.xml</a:t>
            </a:r>
            <a:endParaRPr sz="2400">
              <a:latin typeface="Courier New"/>
              <a:cs typeface="Courier New"/>
            </a:endParaRPr>
          </a:p>
          <a:p>
            <a:pPr lvl="1" marL="653415" indent="-172085">
              <a:lnSpc>
                <a:spcPct val="100000"/>
              </a:lnSpc>
              <a:spcBef>
                <a:spcPts val="17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54050" algn="l"/>
              </a:tabLst>
            </a:pPr>
            <a:r>
              <a:rPr dirty="0" sz="2000" spc="-10">
                <a:solidFill>
                  <a:srgbClr val="2B2522"/>
                </a:solidFill>
                <a:latin typeface="Arial"/>
                <a:cs typeface="Arial"/>
              </a:rPr>
              <a:t>Links </a:t>
            </a:r>
            <a:r>
              <a:rPr dirty="0" sz="2000" spc="50">
                <a:solidFill>
                  <a:srgbClr val="2B2522"/>
                </a:solidFill>
                <a:latin typeface="Arial"/>
                <a:cs typeface="Arial"/>
              </a:rPr>
              <a:t>to </a:t>
            </a: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r>
              <a:rPr dirty="0" sz="2000" spc="-3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2B2522"/>
                </a:solidFill>
                <a:latin typeface="Arial"/>
                <a:cs typeface="Arial"/>
              </a:rPr>
              <a:t>config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"/>
            <a:ext cx="9143999" cy="6855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5990" y="3751453"/>
            <a:ext cx="225044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5">
                <a:solidFill>
                  <a:srgbClr val="EBE9E7"/>
                </a:solidFill>
                <a:latin typeface="Arial"/>
                <a:cs typeface="Arial"/>
              </a:rPr>
              <a:t>Collections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28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9782" y="4487926"/>
            <a:ext cx="202120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9E9087"/>
                </a:solidFill>
                <a:latin typeface="Arial"/>
                <a:cs typeface="Arial"/>
              </a:rPr>
              <a:t>Portal</a:t>
            </a:r>
            <a:r>
              <a:rPr dirty="0" sz="1800" spc="-155">
                <a:solidFill>
                  <a:srgbClr val="9E9087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9E9087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704330">
              <a:lnSpc>
                <a:spcPct val="100000"/>
              </a:lnSpc>
            </a:pPr>
            <a:r>
              <a:rPr dirty="0" spc="-5"/>
              <a:t>About</a:t>
            </a:r>
            <a:r>
              <a:rPr dirty="0" spc="-100"/>
              <a:t> </a:t>
            </a:r>
            <a:r>
              <a:rPr dirty="0" spc="-10"/>
              <a:t>Collections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2309495"/>
            <a:ext cx="8076565" cy="272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35255">
              <a:lnSpc>
                <a:spcPct val="100000"/>
              </a:lnSpc>
            </a:pP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Collections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are a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convenient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way </a:t>
            </a:r>
            <a:r>
              <a:rPr dirty="0" sz="2400" spc="55">
                <a:solidFill>
                  <a:srgbClr val="2B2522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grouping </a:t>
            </a:r>
            <a:r>
              <a:rPr dirty="0" sz="2400" spc="45">
                <a:solidFill>
                  <a:srgbClr val="2B2522"/>
                </a:solidFill>
                <a:latin typeface="Arial"/>
                <a:cs typeface="Arial"/>
              </a:rPr>
              <a:t>custom</a:t>
            </a:r>
            <a:r>
              <a:rPr dirty="0" sz="2400" spc="-44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2B2522"/>
                </a:solidFill>
                <a:latin typeface="Arial"/>
                <a:cs typeface="Arial"/>
              </a:rPr>
              <a:t>items 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together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(widgets, containers,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templates,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chromes,</a:t>
            </a:r>
            <a:r>
              <a:rPr dirty="0" sz="2400" spc="-2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5">
                <a:solidFill>
                  <a:srgbClr val="2B2522"/>
                </a:solidFill>
                <a:latin typeface="Arial"/>
                <a:cs typeface="Arial"/>
              </a:rPr>
              <a:t>etc…).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10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collection</a:t>
            </a:r>
            <a:r>
              <a:rPr dirty="0" sz="24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is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2B2522"/>
                </a:solidFill>
                <a:latin typeface="Arial"/>
                <a:cs typeface="Arial"/>
              </a:rPr>
              <a:t>simply</a:t>
            </a:r>
            <a:r>
              <a:rPr dirty="0" sz="24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maven</a:t>
            </a:r>
            <a:r>
              <a:rPr dirty="0" sz="24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project,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2B2522"/>
                </a:solidFill>
                <a:latin typeface="Arial"/>
                <a:cs typeface="Arial"/>
              </a:rPr>
              <a:t>that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you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can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add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as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  </a:t>
            </a: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dependency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your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portal. </a:t>
            </a:r>
            <a:r>
              <a:rPr dirty="0" sz="2400" spc="55">
                <a:solidFill>
                  <a:srgbClr val="2B2522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can </a:t>
            </a:r>
            <a:r>
              <a:rPr dirty="0" sz="2400" spc="-50">
                <a:solidFill>
                  <a:srgbClr val="2B2522"/>
                </a:solidFill>
                <a:latin typeface="Arial"/>
                <a:cs typeface="Arial"/>
              </a:rPr>
              <a:t>be </a:t>
            </a:r>
            <a:r>
              <a:rPr dirty="0" sz="2400" spc="-55">
                <a:solidFill>
                  <a:srgbClr val="2B2522"/>
                </a:solidFill>
                <a:latin typeface="Arial"/>
                <a:cs typeface="Arial"/>
              </a:rPr>
              <a:t>developed,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tested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and  </a:t>
            </a: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deployed </a:t>
            </a: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independently </a:t>
            </a:r>
            <a:r>
              <a:rPr dirty="0" sz="2400" spc="65">
                <a:solidFill>
                  <a:srgbClr val="2B2522"/>
                </a:solidFill>
                <a:latin typeface="Arial"/>
                <a:cs typeface="Arial"/>
              </a:rPr>
              <a:t>from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your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portal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project. </a:t>
            </a:r>
            <a:r>
              <a:rPr dirty="0" sz="2400" spc="55">
                <a:solidFill>
                  <a:srgbClr val="2B2522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also  </a:t>
            </a:r>
            <a:r>
              <a:rPr dirty="0" sz="2400" spc="-50">
                <a:solidFill>
                  <a:srgbClr val="2B2522"/>
                </a:solidFill>
                <a:latin typeface="Arial"/>
                <a:cs typeface="Arial"/>
              </a:rPr>
              <a:t>be </a:t>
            </a:r>
            <a:r>
              <a:rPr dirty="0" sz="2400" spc="-40">
                <a:solidFill>
                  <a:srgbClr val="2B2522"/>
                </a:solidFill>
                <a:latin typeface="Arial"/>
                <a:cs typeface="Arial"/>
              </a:rPr>
              <a:t>re-used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in </a:t>
            </a:r>
            <a:r>
              <a:rPr dirty="0" sz="2400" spc="15">
                <a:solidFill>
                  <a:srgbClr val="2B2522"/>
                </a:solidFill>
                <a:latin typeface="Arial"/>
                <a:cs typeface="Arial"/>
              </a:rPr>
              <a:t>multiple</a:t>
            </a:r>
            <a:r>
              <a:rPr dirty="0" sz="2400" spc="-229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504940">
              <a:lnSpc>
                <a:spcPct val="100000"/>
              </a:lnSpc>
            </a:pPr>
            <a:r>
              <a:rPr dirty="0" spc="-10"/>
              <a:t>Collection</a:t>
            </a:r>
            <a:r>
              <a:rPr dirty="0" spc="-130"/>
              <a:t> </a:t>
            </a:r>
            <a:r>
              <a:rPr dirty="0" spc="-5"/>
              <a:t>Contents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r>
              <a:rPr dirty="0"/>
              <a:t>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53033"/>
            <a:ext cx="8254365" cy="111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55">
                <a:solidFill>
                  <a:srgbClr val="2B2522"/>
                </a:solidFill>
                <a:latin typeface="Arial"/>
                <a:cs typeface="Arial"/>
              </a:rPr>
              <a:t>The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2B2522"/>
                </a:solidFill>
                <a:latin typeface="Arial"/>
                <a:cs typeface="Arial"/>
              </a:rPr>
              <a:t>contents</a:t>
            </a:r>
            <a:r>
              <a:rPr dirty="0" sz="2400" spc="-6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collection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is</a:t>
            </a:r>
            <a:r>
              <a:rPr dirty="0" sz="24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managed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by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2B2522"/>
                </a:solidFill>
                <a:latin typeface="Arial"/>
                <a:cs typeface="Arial"/>
              </a:rPr>
              <a:t>Bower.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At</a:t>
            </a:r>
            <a:r>
              <a:rPr dirty="0" sz="2400" spc="-8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the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2B2522"/>
                </a:solidFill>
                <a:latin typeface="Arial"/>
                <a:cs typeface="Arial"/>
              </a:rPr>
              <a:t>root 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2B2522"/>
                </a:solidFill>
                <a:latin typeface="Arial"/>
                <a:cs typeface="Arial"/>
              </a:rPr>
              <a:t>each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collection,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you </a:t>
            </a:r>
            <a:r>
              <a:rPr dirty="0" sz="2400" spc="25">
                <a:solidFill>
                  <a:srgbClr val="2B2522"/>
                </a:solidFill>
                <a:latin typeface="Arial"/>
                <a:cs typeface="Arial"/>
              </a:rPr>
              <a:t>will </a:t>
            </a:r>
            <a:r>
              <a:rPr dirty="0" sz="2400" spc="30">
                <a:solidFill>
                  <a:srgbClr val="2B2522"/>
                </a:solidFill>
                <a:latin typeface="Arial"/>
                <a:cs typeface="Arial"/>
              </a:rPr>
              <a:t>find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bower.json </a:t>
            </a: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file, </a:t>
            </a:r>
            <a:r>
              <a:rPr dirty="0" sz="2400" spc="20">
                <a:solidFill>
                  <a:srgbClr val="2B2522"/>
                </a:solidFill>
                <a:latin typeface="Arial"/>
                <a:cs typeface="Arial"/>
              </a:rPr>
              <a:t>listing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the  </a:t>
            </a:r>
            <a:r>
              <a:rPr dirty="0" sz="2400" spc="-30">
                <a:solidFill>
                  <a:srgbClr val="2B2522"/>
                </a:solidFill>
                <a:latin typeface="Arial"/>
                <a:cs typeface="Arial"/>
              </a:rPr>
              <a:t>available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items, </a:t>
            </a:r>
            <a:r>
              <a:rPr dirty="0" sz="2400" spc="45">
                <a:solidFill>
                  <a:srgbClr val="2B2522"/>
                </a:solidFill>
                <a:latin typeface="Arial"/>
                <a:cs typeface="Arial"/>
              </a:rPr>
              <a:t>for</a:t>
            </a:r>
            <a:r>
              <a:rPr dirty="0" sz="2400" spc="-24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2B252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2601086"/>
            <a:ext cx="3864610" cy="3864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B2522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8915" marR="59372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"name"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"my-custom-collection",  "version"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-25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"0.1.0",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"private"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-35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true,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"dependencies"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-3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"chrome-templates"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35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"^1.0.1",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"container-column"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35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"^1.0.1",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"container-panel"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-15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B92020"/>
                </a:solidFill>
                <a:latin typeface="Consolas"/>
                <a:cs typeface="Consolas"/>
              </a:rPr>
              <a:t>"^1.0.1",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"container-tabs"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25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"^1.0.1",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"page-launchpad-base"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4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"^1.0.3",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"widget-device-dna"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-1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"^1.2.2",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"widget-login"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"^2.2.3",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"widget-navbar"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"^3.0.1",</a:t>
            </a:r>
            <a:endParaRPr sz="1400">
              <a:latin typeface="Consolas"/>
              <a:cs typeface="Consolas"/>
            </a:endParaRPr>
          </a:p>
          <a:p>
            <a:pPr marL="405765" marR="5080">
              <a:lnSpc>
                <a:spcPct val="100000"/>
              </a:lnSpc>
            </a:pP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"widget-widgets-catalog"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"^1.1.2",  "template-launchpad-page"</a:t>
            </a:r>
            <a:r>
              <a:rPr dirty="0" sz="1400">
                <a:solidFill>
                  <a:srgbClr val="666666"/>
                </a:solidFill>
                <a:latin typeface="Consolas"/>
                <a:cs typeface="Consolas"/>
              </a:rPr>
              <a:t>:</a:t>
            </a:r>
            <a:r>
              <a:rPr dirty="0" sz="1400" spc="5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B92020"/>
                </a:solidFill>
                <a:latin typeface="Consolas"/>
                <a:cs typeface="Consolas"/>
              </a:rPr>
              <a:t>"^1.0.1"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dirty="0" sz="1400">
                <a:solidFill>
                  <a:srgbClr val="2B2522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B2522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343015">
              <a:lnSpc>
                <a:spcPct val="100000"/>
              </a:lnSpc>
            </a:pPr>
            <a:r>
              <a:rPr dirty="0"/>
              <a:t>Points </a:t>
            </a:r>
            <a:r>
              <a:rPr dirty="0" spc="-20"/>
              <a:t>To</a:t>
            </a:r>
            <a:r>
              <a:rPr dirty="0" spc="-185"/>
              <a:t> </a:t>
            </a:r>
            <a:r>
              <a:rPr dirty="0" spc="-25"/>
              <a:t>Remember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1132459"/>
            <a:ext cx="7970520" cy="379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Portal </a:t>
            </a:r>
            <a:r>
              <a:rPr dirty="0" sz="4000" spc="-75">
                <a:solidFill>
                  <a:srgbClr val="EBE9E7"/>
                </a:solidFill>
                <a:latin typeface="Arial"/>
                <a:cs typeface="Arial"/>
              </a:rPr>
              <a:t>uses </a:t>
            </a:r>
            <a:r>
              <a:rPr dirty="0" sz="4000" spc="-114">
                <a:solidFill>
                  <a:srgbClr val="EBE9E7"/>
                </a:solidFill>
                <a:latin typeface="Arial"/>
                <a:cs typeface="Arial"/>
              </a:rPr>
              <a:t>a </a:t>
            </a:r>
            <a:r>
              <a:rPr dirty="0" sz="4000" spc="-60">
                <a:solidFill>
                  <a:srgbClr val="EBE9E7"/>
                </a:solidFill>
                <a:latin typeface="Arial"/>
                <a:cs typeface="Arial"/>
              </a:rPr>
              <a:t>core </a:t>
            </a:r>
            <a:r>
              <a:rPr dirty="0" sz="4000" spc="-35">
                <a:solidFill>
                  <a:srgbClr val="EBE9E7"/>
                </a:solidFill>
                <a:latin typeface="Arial"/>
                <a:cs typeface="Arial"/>
              </a:rPr>
              <a:t>set</a:t>
            </a:r>
            <a:r>
              <a:rPr dirty="0" sz="4000" spc="-509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EBE9E7"/>
                </a:solidFill>
                <a:latin typeface="Arial"/>
                <a:cs typeface="Arial"/>
              </a:rPr>
              <a:t>of</a:t>
            </a:r>
            <a:endParaRPr sz="4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dirty="0" sz="4000" spc="-80">
                <a:solidFill>
                  <a:srgbClr val="EBE9E7"/>
                </a:solidFill>
                <a:latin typeface="Arial"/>
                <a:cs typeface="Arial"/>
              </a:rPr>
              <a:t>technologies,</a:t>
            </a:r>
            <a:endParaRPr sz="4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dirty="0" sz="4000" spc="10">
                <a:solidFill>
                  <a:srgbClr val="EBE9E7"/>
                </a:solidFill>
                <a:latin typeface="Arial"/>
                <a:cs typeface="Arial"/>
              </a:rPr>
              <a:t>but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can </a:t>
            </a:r>
            <a:r>
              <a:rPr dirty="0" sz="4000" spc="-55">
                <a:solidFill>
                  <a:srgbClr val="EBE9E7"/>
                </a:solidFill>
                <a:latin typeface="Arial"/>
                <a:cs typeface="Arial"/>
              </a:rPr>
              <a:t>integrate </a:t>
            </a:r>
            <a:r>
              <a:rPr dirty="0" sz="4000" spc="40">
                <a:solidFill>
                  <a:srgbClr val="EBE9E7"/>
                </a:solidFill>
                <a:latin typeface="Arial"/>
                <a:cs typeface="Arial"/>
              </a:rPr>
              <a:t>with </a:t>
            </a:r>
            <a:r>
              <a:rPr dirty="0" sz="4000" spc="-5">
                <a:solidFill>
                  <a:srgbClr val="EBE9E7"/>
                </a:solidFill>
                <a:latin typeface="Arial"/>
                <a:cs typeface="Arial"/>
              </a:rPr>
              <a:t>many</a:t>
            </a:r>
            <a:r>
              <a:rPr dirty="0" sz="4000" spc="-73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EBE9E7"/>
                </a:solidFill>
                <a:latin typeface="Arial"/>
                <a:cs typeface="Arial"/>
              </a:rPr>
              <a:t>more</a:t>
            </a:r>
            <a:endParaRPr sz="4000">
              <a:latin typeface="Arial"/>
              <a:cs typeface="Arial"/>
            </a:endParaRPr>
          </a:p>
          <a:p>
            <a:pPr marL="584200" marR="103505" indent="-5715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dirty="0" sz="4000" spc="-80">
                <a:solidFill>
                  <a:srgbClr val="EBE9E7"/>
                </a:solidFill>
                <a:latin typeface="Arial"/>
                <a:cs typeface="Arial"/>
              </a:rPr>
              <a:t>Maven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is </a:t>
            </a:r>
            <a:r>
              <a:rPr dirty="0" sz="4000" spc="-120">
                <a:solidFill>
                  <a:srgbClr val="EBE9E7"/>
                </a:solidFill>
                <a:latin typeface="Arial"/>
                <a:cs typeface="Arial"/>
              </a:rPr>
              <a:t>a </a:t>
            </a: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convenient </a:t>
            </a:r>
            <a:r>
              <a:rPr dirty="0" sz="4000" spc="-25">
                <a:solidFill>
                  <a:srgbClr val="EBE9E7"/>
                </a:solidFill>
                <a:latin typeface="Arial"/>
                <a:cs typeface="Arial"/>
              </a:rPr>
              <a:t>way </a:t>
            </a:r>
            <a:r>
              <a:rPr dirty="0" sz="4000" spc="40">
                <a:solidFill>
                  <a:srgbClr val="EBE9E7"/>
                </a:solidFill>
                <a:latin typeface="Arial"/>
                <a:cs typeface="Arial"/>
              </a:rPr>
              <a:t>to</a:t>
            </a:r>
            <a:r>
              <a:rPr dirty="0" sz="4000" spc="-56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35">
                <a:solidFill>
                  <a:srgbClr val="EBE9E7"/>
                </a:solidFill>
                <a:latin typeface="Arial"/>
                <a:cs typeface="Arial"/>
              </a:rPr>
              <a:t>run  </a:t>
            </a:r>
            <a:r>
              <a:rPr dirty="0" sz="4000" spc="-114">
                <a:solidFill>
                  <a:srgbClr val="EBE9E7"/>
                </a:solidFill>
                <a:latin typeface="Arial"/>
                <a:cs typeface="Arial"/>
              </a:rPr>
              <a:t>a </a:t>
            </a:r>
            <a:r>
              <a:rPr dirty="0" sz="4000" spc="-55">
                <a:solidFill>
                  <a:srgbClr val="EBE9E7"/>
                </a:solidFill>
                <a:latin typeface="Arial"/>
                <a:cs typeface="Arial"/>
              </a:rPr>
              <a:t>local </a:t>
            </a: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Portal </a:t>
            </a:r>
            <a:r>
              <a:rPr dirty="0" sz="4000" spc="-60">
                <a:solidFill>
                  <a:srgbClr val="EBE9E7"/>
                </a:solidFill>
                <a:latin typeface="Arial"/>
                <a:cs typeface="Arial"/>
              </a:rPr>
              <a:t>development  </a:t>
            </a:r>
            <a:r>
              <a:rPr dirty="0" sz="4000" spc="-35">
                <a:solidFill>
                  <a:srgbClr val="EBE9E7"/>
                </a:solidFill>
                <a:latin typeface="Arial"/>
                <a:cs typeface="Arial"/>
              </a:rPr>
              <a:t>environment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626" y="5685942"/>
            <a:ext cx="3240405" cy="7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0330">
              <a:lnSpc>
                <a:spcPct val="100000"/>
              </a:lnSpc>
            </a:pPr>
            <a:r>
              <a:rPr dirty="0" sz="2300" spc="5" u="heavy">
                <a:solidFill>
                  <a:srgbClr val="9E9087"/>
                </a:solidFill>
                <a:latin typeface="Arial"/>
                <a:cs typeface="Arial"/>
                <a:hlinkClick r:id="rId2"/>
              </a:rPr>
              <a:t>www.backbase.com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300" spc="-20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sale</a:t>
            </a:r>
            <a:r>
              <a:rPr dirty="0" sz="2300" spc="-10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z="2300" spc="-110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-</a:t>
            </a:r>
            <a:r>
              <a:rPr dirty="0" sz="2300" spc="-60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eu@ba</a:t>
            </a:r>
            <a:r>
              <a:rPr dirty="0" sz="2300" spc="-55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z="2300" spc="-30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kbase.c</a:t>
            </a:r>
            <a:r>
              <a:rPr dirty="0" sz="2300" spc="-40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o</a:t>
            </a:r>
            <a:r>
              <a:rPr dirty="0" sz="2300" spc="125" u="heavy">
                <a:solidFill>
                  <a:srgbClr val="9E9087"/>
                </a:solidFill>
                <a:latin typeface="Arial"/>
                <a:cs typeface="Arial"/>
                <a:hlinkClick r:id="rId3"/>
              </a:rPr>
              <a:t>m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003" y="5685942"/>
            <a:ext cx="3874770" cy="7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300" spc="-55">
                <a:solidFill>
                  <a:srgbClr val="9E9087"/>
                </a:solidFill>
                <a:latin typeface="Lucida Sans"/>
                <a:cs typeface="Lucida Sans"/>
              </a:rPr>
              <a:t>New </a:t>
            </a:r>
            <a:r>
              <a:rPr dirty="0" sz="2300" spc="-125">
                <a:solidFill>
                  <a:srgbClr val="9E9087"/>
                </a:solidFill>
                <a:latin typeface="Lucida Sans"/>
                <a:cs typeface="Lucida Sans"/>
              </a:rPr>
              <a:t>York: </a:t>
            </a:r>
            <a:r>
              <a:rPr dirty="0" sz="2300" spc="-25">
                <a:solidFill>
                  <a:srgbClr val="9E9087"/>
                </a:solidFill>
                <a:latin typeface="Arial"/>
                <a:cs typeface="Arial"/>
              </a:rPr>
              <a:t>+1 </a:t>
            </a:r>
            <a:r>
              <a:rPr dirty="0" sz="2300" spc="-10">
                <a:solidFill>
                  <a:srgbClr val="9E9087"/>
                </a:solidFill>
                <a:latin typeface="Arial"/>
                <a:cs typeface="Arial"/>
              </a:rPr>
              <a:t>646 478</a:t>
            </a:r>
            <a:r>
              <a:rPr dirty="0" sz="2300" spc="-415">
                <a:solidFill>
                  <a:srgbClr val="9E9087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9E9087"/>
                </a:solidFill>
                <a:latin typeface="Arial"/>
                <a:cs typeface="Arial"/>
              </a:rPr>
              <a:t>7538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300" spc="-95">
                <a:solidFill>
                  <a:srgbClr val="9E9087"/>
                </a:solidFill>
                <a:latin typeface="Lucida Sans"/>
                <a:cs typeface="Lucida Sans"/>
              </a:rPr>
              <a:t>Amsterdam: </a:t>
            </a:r>
            <a:r>
              <a:rPr dirty="0" sz="2300" spc="-25">
                <a:solidFill>
                  <a:srgbClr val="9E9087"/>
                </a:solidFill>
                <a:latin typeface="Arial"/>
                <a:cs typeface="Arial"/>
              </a:rPr>
              <a:t>+31 </a:t>
            </a:r>
            <a:r>
              <a:rPr dirty="0" sz="2300" spc="25">
                <a:solidFill>
                  <a:srgbClr val="9E9087"/>
                </a:solidFill>
                <a:latin typeface="Arial"/>
                <a:cs typeface="Arial"/>
              </a:rPr>
              <a:t>20 </a:t>
            </a:r>
            <a:r>
              <a:rPr dirty="0" sz="2300" spc="-10">
                <a:solidFill>
                  <a:srgbClr val="9E9087"/>
                </a:solidFill>
                <a:latin typeface="Arial"/>
                <a:cs typeface="Arial"/>
              </a:rPr>
              <a:t>465</a:t>
            </a:r>
            <a:r>
              <a:rPr dirty="0" sz="2300" spc="-370">
                <a:solidFill>
                  <a:srgbClr val="9E9087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9E9087"/>
                </a:solidFill>
                <a:latin typeface="Arial"/>
                <a:cs typeface="Arial"/>
              </a:rPr>
              <a:t>8888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6264" y="1931542"/>
            <a:ext cx="4420870" cy="11150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spc="-70">
                <a:solidFill>
                  <a:srgbClr val="EBE9E7"/>
                </a:solidFill>
              </a:rPr>
              <a:t>Thank</a:t>
            </a:r>
            <a:r>
              <a:rPr dirty="0" sz="7200" spc="-300">
                <a:solidFill>
                  <a:srgbClr val="EBE9E7"/>
                </a:solidFill>
              </a:rPr>
              <a:t> </a:t>
            </a:r>
            <a:r>
              <a:rPr dirty="0" sz="7200" spc="-120">
                <a:solidFill>
                  <a:srgbClr val="EBE9E7"/>
                </a:solidFill>
              </a:rPr>
              <a:t>you!</a:t>
            </a:r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8843264" y="6593433"/>
            <a:ext cx="1962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9E9087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426959">
              <a:lnSpc>
                <a:spcPct val="100000"/>
              </a:lnSpc>
            </a:pPr>
            <a:r>
              <a:rPr dirty="0" spc="-25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1132459"/>
            <a:ext cx="7964805" cy="513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dirty="0" sz="4000" spc="-155">
                <a:solidFill>
                  <a:srgbClr val="EBE9E7"/>
                </a:solidFill>
                <a:latin typeface="Arial"/>
                <a:cs typeface="Arial"/>
              </a:rPr>
              <a:t>Get </a:t>
            </a:r>
            <a:r>
              <a:rPr dirty="0" sz="4000" spc="40">
                <a:solidFill>
                  <a:srgbClr val="EBE9E7"/>
                </a:solidFill>
                <a:latin typeface="Arial"/>
                <a:cs typeface="Arial"/>
              </a:rPr>
              <a:t>to </a:t>
            </a:r>
            <a:r>
              <a:rPr dirty="0" sz="4000" spc="-15">
                <a:solidFill>
                  <a:srgbClr val="EBE9E7"/>
                </a:solidFill>
                <a:latin typeface="Arial"/>
                <a:cs typeface="Arial"/>
              </a:rPr>
              <a:t>know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the</a:t>
            </a:r>
            <a:r>
              <a:rPr dirty="0" sz="4000" spc="-55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55">
                <a:solidFill>
                  <a:srgbClr val="EBE9E7"/>
                </a:solidFill>
                <a:latin typeface="Arial"/>
                <a:cs typeface="Arial"/>
              </a:rPr>
              <a:t>technologies</a:t>
            </a:r>
            <a:endParaRPr sz="4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Portal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is using </a:t>
            </a:r>
            <a:r>
              <a:rPr dirty="0" sz="4000" spc="-70">
                <a:solidFill>
                  <a:srgbClr val="EBE9E7"/>
                </a:solidFill>
                <a:latin typeface="Arial"/>
                <a:cs typeface="Arial"/>
              </a:rPr>
              <a:t>under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the</a:t>
            </a:r>
            <a:r>
              <a:rPr dirty="0" sz="4000" spc="-57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hood</a:t>
            </a:r>
            <a:endParaRPr sz="4000">
              <a:latin typeface="Arial"/>
              <a:cs typeface="Arial"/>
            </a:endParaRPr>
          </a:p>
          <a:p>
            <a:pPr marL="527685" marR="5080" indent="-514984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528320" algn="l"/>
              </a:tabLst>
            </a:pPr>
            <a:r>
              <a:rPr dirty="0" sz="4000" spc="-155">
                <a:solidFill>
                  <a:srgbClr val="EBE9E7"/>
                </a:solidFill>
                <a:latin typeface="Arial"/>
                <a:cs typeface="Arial"/>
              </a:rPr>
              <a:t>Get</a:t>
            </a:r>
            <a:r>
              <a:rPr dirty="0" sz="4000" spc="-17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40">
                <a:solidFill>
                  <a:srgbClr val="EBE9E7"/>
                </a:solidFill>
                <a:latin typeface="Arial"/>
                <a:cs typeface="Arial"/>
              </a:rPr>
              <a:t>to</a:t>
            </a:r>
            <a:r>
              <a:rPr dirty="0" sz="4000" spc="-15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15">
                <a:solidFill>
                  <a:srgbClr val="EBE9E7"/>
                </a:solidFill>
                <a:latin typeface="Arial"/>
                <a:cs typeface="Arial"/>
              </a:rPr>
              <a:t>know</a:t>
            </a:r>
            <a:r>
              <a:rPr dirty="0" sz="4000" spc="-15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15">
                <a:solidFill>
                  <a:srgbClr val="EBE9E7"/>
                </a:solidFill>
                <a:latin typeface="Arial"/>
                <a:cs typeface="Arial"/>
              </a:rPr>
              <a:t>how</a:t>
            </a:r>
            <a:r>
              <a:rPr dirty="0" sz="4000" spc="-16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40">
                <a:solidFill>
                  <a:srgbClr val="EBE9E7"/>
                </a:solidFill>
                <a:latin typeface="Arial"/>
                <a:cs typeface="Arial"/>
              </a:rPr>
              <a:t>to</a:t>
            </a:r>
            <a:r>
              <a:rPr dirty="0" sz="4000" spc="-15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40">
                <a:solidFill>
                  <a:srgbClr val="EBE9E7"/>
                </a:solidFill>
                <a:latin typeface="Arial"/>
                <a:cs typeface="Arial"/>
              </a:rPr>
              <a:t>install</a:t>
            </a:r>
            <a:r>
              <a:rPr dirty="0" sz="4000" spc="-15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and</a:t>
            </a:r>
            <a:r>
              <a:rPr dirty="0" sz="4000" spc="-16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35">
                <a:solidFill>
                  <a:srgbClr val="EBE9E7"/>
                </a:solidFill>
                <a:latin typeface="Arial"/>
                <a:cs typeface="Arial"/>
              </a:rPr>
              <a:t>run  </a:t>
            </a:r>
            <a:r>
              <a:rPr dirty="0" sz="4000" spc="-120">
                <a:solidFill>
                  <a:srgbClr val="EBE9E7"/>
                </a:solidFill>
                <a:latin typeface="Arial"/>
                <a:cs typeface="Arial"/>
              </a:rPr>
              <a:t>a </a:t>
            </a: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Portal </a:t>
            </a:r>
            <a:r>
              <a:rPr dirty="0" sz="4000" spc="-95">
                <a:solidFill>
                  <a:srgbClr val="EBE9E7"/>
                </a:solidFill>
                <a:latin typeface="Arial"/>
                <a:cs typeface="Arial"/>
              </a:rPr>
              <a:t>server </a:t>
            </a:r>
            <a:r>
              <a:rPr dirty="0" sz="4000" spc="-55">
                <a:solidFill>
                  <a:srgbClr val="EBE9E7"/>
                </a:solidFill>
                <a:latin typeface="Arial"/>
                <a:cs typeface="Arial"/>
              </a:rPr>
              <a:t>in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your  </a:t>
            </a:r>
            <a:r>
              <a:rPr dirty="0" sz="4000" spc="-55">
                <a:solidFill>
                  <a:srgbClr val="EBE9E7"/>
                </a:solidFill>
                <a:latin typeface="Arial"/>
                <a:cs typeface="Arial"/>
              </a:rPr>
              <a:t>development</a:t>
            </a:r>
            <a:r>
              <a:rPr dirty="0" sz="4000" spc="-185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35">
                <a:solidFill>
                  <a:srgbClr val="EBE9E7"/>
                </a:solidFill>
                <a:latin typeface="Arial"/>
                <a:cs typeface="Arial"/>
              </a:rPr>
              <a:t>environment</a:t>
            </a:r>
            <a:endParaRPr sz="4000">
              <a:latin typeface="Arial"/>
              <a:cs typeface="Arial"/>
            </a:endParaRPr>
          </a:p>
          <a:p>
            <a:pPr marL="527685" marR="512445" indent="-514984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528320" algn="l"/>
              </a:tabLst>
            </a:pPr>
            <a:r>
              <a:rPr dirty="0" sz="4000" spc="-80">
                <a:solidFill>
                  <a:srgbClr val="EBE9E7"/>
                </a:solidFill>
                <a:latin typeface="Arial"/>
                <a:cs typeface="Arial"/>
              </a:rPr>
              <a:t>Become </a:t>
            </a:r>
            <a:r>
              <a:rPr dirty="0" sz="4000" spc="-5">
                <a:solidFill>
                  <a:srgbClr val="EBE9E7"/>
                </a:solidFill>
                <a:latin typeface="Arial"/>
                <a:cs typeface="Arial"/>
              </a:rPr>
              <a:t>familiar </a:t>
            </a:r>
            <a:r>
              <a:rPr dirty="0" sz="4000" spc="35">
                <a:solidFill>
                  <a:srgbClr val="EBE9E7"/>
                </a:solidFill>
                <a:latin typeface="Arial"/>
                <a:cs typeface="Arial"/>
              </a:rPr>
              <a:t>with </a:t>
            </a:r>
            <a:r>
              <a:rPr dirty="0" sz="4000" spc="-50">
                <a:solidFill>
                  <a:srgbClr val="EBE9E7"/>
                </a:solidFill>
                <a:latin typeface="Arial"/>
                <a:cs typeface="Arial"/>
              </a:rPr>
              <a:t>the  </a:t>
            </a:r>
            <a:r>
              <a:rPr dirty="0" sz="4000" spc="-40">
                <a:solidFill>
                  <a:srgbClr val="EBE9E7"/>
                </a:solidFill>
                <a:latin typeface="Tahoma"/>
                <a:cs typeface="Tahoma"/>
              </a:rPr>
              <a:t>development </a:t>
            </a:r>
            <a:r>
              <a:rPr dirty="0" sz="4000" spc="-15">
                <a:solidFill>
                  <a:srgbClr val="EBE9E7"/>
                </a:solidFill>
                <a:latin typeface="Tahoma"/>
                <a:cs typeface="Tahoma"/>
              </a:rPr>
              <a:t>setup’s</a:t>
            </a:r>
            <a:r>
              <a:rPr dirty="0" sz="4000" spc="-550">
                <a:solidFill>
                  <a:srgbClr val="EBE9E7"/>
                </a:solidFill>
                <a:latin typeface="Tahoma"/>
                <a:cs typeface="Tahoma"/>
              </a:rPr>
              <a:t> </a:t>
            </a:r>
            <a:r>
              <a:rPr dirty="0" sz="4000" spc="-30">
                <a:solidFill>
                  <a:srgbClr val="EBE9E7"/>
                </a:solidFill>
                <a:latin typeface="Tahoma"/>
                <a:cs typeface="Tahoma"/>
              </a:rPr>
              <a:t>directories  </a:t>
            </a:r>
            <a:r>
              <a:rPr dirty="0" sz="4000" spc="-65">
                <a:solidFill>
                  <a:srgbClr val="EBE9E7"/>
                </a:solidFill>
                <a:latin typeface="Arial"/>
                <a:cs typeface="Arial"/>
              </a:rPr>
              <a:t>and</a:t>
            </a:r>
            <a:r>
              <a:rPr dirty="0" sz="4000" spc="-24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4000" spc="-45">
                <a:solidFill>
                  <a:srgbClr val="EBE9E7"/>
                </a:solidFill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28607" y="6593433"/>
            <a:ext cx="110489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9E9087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6307" y="3751453"/>
            <a:ext cx="528955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45">
                <a:solidFill>
                  <a:srgbClr val="EBE9E7"/>
                </a:solidFill>
                <a:latin typeface="Arial"/>
                <a:cs typeface="Arial"/>
              </a:rPr>
              <a:t>Languages </a:t>
            </a:r>
            <a:r>
              <a:rPr dirty="0" sz="3600" spc="-25">
                <a:solidFill>
                  <a:srgbClr val="EBE9E7"/>
                </a:solidFill>
                <a:latin typeface="Arial"/>
                <a:cs typeface="Arial"/>
              </a:rPr>
              <a:t>and</a:t>
            </a:r>
            <a:r>
              <a:rPr dirty="0" sz="3600" spc="-24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EBE9E7"/>
                </a:solidFill>
                <a:latin typeface="Arial"/>
                <a:cs typeface="Arial"/>
              </a:rPr>
              <a:t>Standards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9782" y="4487926"/>
            <a:ext cx="202120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9E9087"/>
                </a:solidFill>
                <a:latin typeface="Arial"/>
                <a:cs typeface="Arial"/>
              </a:rPr>
              <a:t>Portal</a:t>
            </a:r>
            <a:r>
              <a:rPr dirty="0" sz="1800" spc="-155">
                <a:solidFill>
                  <a:srgbClr val="9E9087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9E9087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6270">
              <a:lnSpc>
                <a:spcPct val="100000"/>
              </a:lnSpc>
            </a:pPr>
            <a:r>
              <a:rPr dirty="0"/>
              <a:t>Portal</a:t>
            </a:r>
            <a:r>
              <a:rPr dirty="0" spc="-140"/>
              <a:t> </a:t>
            </a:r>
            <a:r>
              <a:rPr dirty="0" spc="-15"/>
              <a:t>Skillsets</a:t>
            </a:r>
          </a:p>
        </p:txBody>
      </p:sp>
      <p:sp>
        <p:nvSpPr>
          <p:cNvPr id="5" name="object 5"/>
          <p:cNvSpPr/>
          <p:nvPr/>
        </p:nvSpPr>
        <p:spPr>
          <a:xfrm>
            <a:off x="683564" y="1096899"/>
            <a:ext cx="7736154" cy="557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08675" y="3097276"/>
            <a:ext cx="57467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solidFill>
                  <a:srgbClr val="2B2522"/>
                </a:solidFill>
                <a:latin typeface="Tahoma"/>
                <a:cs typeface="Tahoma"/>
              </a:rPr>
              <a:t>J</a:t>
            </a:r>
            <a:r>
              <a:rPr dirty="0" sz="2000" spc="15" b="1">
                <a:solidFill>
                  <a:srgbClr val="2B2522"/>
                </a:solidFill>
                <a:latin typeface="Tahoma"/>
                <a:cs typeface="Tahoma"/>
              </a:rPr>
              <a:t>a</a:t>
            </a:r>
            <a:r>
              <a:rPr dirty="0" sz="2000" spc="-140" b="1">
                <a:solidFill>
                  <a:srgbClr val="2B2522"/>
                </a:solidFill>
                <a:latin typeface="Tahoma"/>
                <a:cs typeface="Tahoma"/>
              </a:rPr>
              <a:t>va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8841" y="2490978"/>
            <a:ext cx="60515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70" b="1">
                <a:solidFill>
                  <a:srgbClr val="2B2522"/>
                </a:solidFill>
                <a:latin typeface="Tahoma"/>
                <a:cs typeface="Tahoma"/>
              </a:rPr>
              <a:t>HT</a:t>
            </a:r>
            <a:r>
              <a:rPr dirty="0" sz="1700" spc="-95" b="1">
                <a:solidFill>
                  <a:srgbClr val="2B2522"/>
                </a:solidFill>
                <a:latin typeface="Tahoma"/>
                <a:cs typeface="Tahoma"/>
              </a:rPr>
              <a:t>M</a:t>
            </a:r>
            <a:r>
              <a:rPr dirty="0" sz="1700" spc="-50" b="1">
                <a:solidFill>
                  <a:srgbClr val="2B2522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3779" y="2551938"/>
            <a:ext cx="50927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0" b="1">
                <a:solidFill>
                  <a:srgbClr val="2B2522"/>
                </a:solidFill>
                <a:latin typeface="Tahoma"/>
                <a:cs typeface="Tahoma"/>
              </a:rPr>
              <a:t>CSS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3409" y="4564633"/>
            <a:ext cx="54737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70" b="1">
                <a:solidFill>
                  <a:srgbClr val="2B2522"/>
                </a:solidFill>
                <a:latin typeface="Tahoma"/>
                <a:cs typeface="Tahoma"/>
              </a:rPr>
              <a:t>XML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933" y="3957066"/>
            <a:ext cx="123444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solidFill>
                  <a:srgbClr val="2B2522"/>
                </a:solidFill>
                <a:latin typeface="Tahoma"/>
                <a:cs typeface="Tahoma"/>
              </a:rPr>
              <a:t>J</a:t>
            </a:r>
            <a:r>
              <a:rPr dirty="0" sz="2000" spc="15" b="1">
                <a:solidFill>
                  <a:srgbClr val="2B2522"/>
                </a:solidFill>
                <a:latin typeface="Tahoma"/>
                <a:cs typeface="Tahoma"/>
              </a:rPr>
              <a:t>a</a:t>
            </a:r>
            <a:r>
              <a:rPr dirty="0" sz="2000" spc="-135" b="1">
                <a:solidFill>
                  <a:srgbClr val="2B2522"/>
                </a:solidFill>
                <a:latin typeface="Tahoma"/>
                <a:cs typeface="Tahoma"/>
              </a:rPr>
              <a:t>v</a:t>
            </a:r>
            <a:r>
              <a:rPr dirty="0" sz="2000" spc="-130" b="1">
                <a:solidFill>
                  <a:srgbClr val="2B2522"/>
                </a:solidFill>
                <a:latin typeface="Tahoma"/>
                <a:cs typeface="Tahoma"/>
              </a:rPr>
              <a:t>a</a:t>
            </a:r>
            <a:r>
              <a:rPr dirty="0" sz="2000" spc="-15" b="1">
                <a:solidFill>
                  <a:srgbClr val="2B2522"/>
                </a:solidFill>
                <a:latin typeface="Tahoma"/>
                <a:cs typeface="Tahoma"/>
              </a:rPr>
              <a:t>s</a:t>
            </a:r>
            <a:r>
              <a:rPr dirty="0" sz="2000" spc="-90" b="1">
                <a:solidFill>
                  <a:srgbClr val="2B2522"/>
                </a:solidFill>
                <a:latin typeface="Tahoma"/>
                <a:cs typeface="Tahoma"/>
              </a:rPr>
              <a:t>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6770" y="5615838"/>
            <a:ext cx="56197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90" b="1">
                <a:solidFill>
                  <a:srgbClr val="2B2522"/>
                </a:solidFill>
                <a:latin typeface="Tahoma"/>
                <a:cs typeface="Tahoma"/>
              </a:rPr>
              <a:t>Maven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9945" y="5253101"/>
            <a:ext cx="77724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>
                <a:solidFill>
                  <a:srgbClr val="2B2522"/>
                </a:solidFill>
                <a:latin typeface="Arial"/>
                <a:cs typeface="Arial"/>
              </a:rPr>
              <a:t>Require.js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0241" y="3861689"/>
            <a:ext cx="78041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5">
                <a:solidFill>
                  <a:srgbClr val="2B2522"/>
                </a:solidFill>
                <a:latin typeface="Arial"/>
                <a:cs typeface="Arial"/>
              </a:rPr>
              <a:t>Angular.js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0894" y="5399151"/>
            <a:ext cx="40513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95">
                <a:solidFill>
                  <a:srgbClr val="2B2522"/>
                </a:solidFill>
                <a:latin typeface="Arial"/>
                <a:cs typeface="Arial"/>
              </a:rPr>
              <a:t>D</a:t>
            </a:r>
            <a:r>
              <a:rPr dirty="0" sz="1400" spc="-50">
                <a:solidFill>
                  <a:srgbClr val="2B2522"/>
                </a:solidFill>
                <a:latin typeface="Arial"/>
                <a:cs typeface="Arial"/>
              </a:rPr>
              <a:t>3.</a:t>
            </a:r>
            <a:r>
              <a:rPr dirty="0" sz="1400" spc="-35">
                <a:solidFill>
                  <a:srgbClr val="2B2522"/>
                </a:solidFill>
                <a:latin typeface="Arial"/>
                <a:cs typeface="Arial"/>
              </a:rPr>
              <a:t>j</a:t>
            </a:r>
            <a:r>
              <a:rPr dirty="0" sz="1400" spc="-5">
                <a:solidFill>
                  <a:srgbClr val="2B2522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5350" y="5812434"/>
            <a:ext cx="28511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0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1400" spc="10">
                <a:solidFill>
                  <a:srgbClr val="2B2522"/>
                </a:solidFill>
                <a:latin typeface="Arial"/>
                <a:cs typeface="Arial"/>
              </a:rPr>
              <a:t>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604" y="5532628"/>
            <a:ext cx="61912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0">
                <a:solidFill>
                  <a:srgbClr val="2B2522"/>
                </a:solidFill>
                <a:latin typeface="Arial"/>
                <a:cs typeface="Arial"/>
              </a:rPr>
              <a:t>Android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7073" y="6108700"/>
            <a:ext cx="28765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95">
                <a:solidFill>
                  <a:srgbClr val="2B2522"/>
                </a:solidFill>
                <a:latin typeface="Arial"/>
                <a:cs typeface="Arial"/>
              </a:rPr>
              <a:t>iOS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1486" y="4902580"/>
            <a:ext cx="39052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80">
                <a:solidFill>
                  <a:srgbClr val="2B2522"/>
                </a:solidFill>
                <a:latin typeface="Arial"/>
                <a:cs typeface="Arial"/>
              </a:rPr>
              <a:t>S</a:t>
            </a:r>
            <a:r>
              <a:rPr dirty="0" sz="1700" spc="-60">
                <a:solidFill>
                  <a:srgbClr val="2B2522"/>
                </a:solidFill>
                <a:latin typeface="Arial"/>
                <a:cs typeface="Arial"/>
              </a:rPr>
              <a:t>o</a:t>
            </a:r>
            <a:r>
              <a:rPr dirty="0" sz="1700" spc="-15">
                <a:solidFill>
                  <a:srgbClr val="2B2522"/>
                </a:solidFill>
                <a:latin typeface="Arial"/>
                <a:cs typeface="Arial"/>
              </a:rPr>
              <a:t>lr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81570" y="905255"/>
            <a:ext cx="847725" cy="796925"/>
          </a:xfrm>
          <a:custGeom>
            <a:avLst/>
            <a:gdLst/>
            <a:ahLst/>
            <a:cxnLst/>
            <a:rect l="l" t="t" r="r" b="b"/>
            <a:pathLst>
              <a:path w="847725" h="796925">
                <a:moveTo>
                  <a:pt x="423799" y="0"/>
                </a:moveTo>
                <a:lnTo>
                  <a:pt x="374374" y="2679"/>
                </a:lnTo>
                <a:lnTo>
                  <a:pt x="326624" y="10518"/>
                </a:lnTo>
                <a:lnTo>
                  <a:pt x="280867" y="23218"/>
                </a:lnTo>
                <a:lnTo>
                  <a:pt x="237421" y="40480"/>
                </a:lnTo>
                <a:lnTo>
                  <a:pt x="196603" y="62005"/>
                </a:lnTo>
                <a:lnTo>
                  <a:pt x="158732" y="87494"/>
                </a:lnTo>
                <a:lnTo>
                  <a:pt x="124126" y="116649"/>
                </a:lnTo>
                <a:lnTo>
                  <a:pt x="93102" y="149171"/>
                </a:lnTo>
                <a:lnTo>
                  <a:pt x="65979" y="184761"/>
                </a:lnTo>
                <a:lnTo>
                  <a:pt x="43074" y="223120"/>
                </a:lnTo>
                <a:lnTo>
                  <a:pt x="24706" y="263949"/>
                </a:lnTo>
                <a:lnTo>
                  <a:pt x="11192" y="306950"/>
                </a:lnTo>
                <a:lnTo>
                  <a:pt x="2851" y="351824"/>
                </a:lnTo>
                <a:lnTo>
                  <a:pt x="0" y="398272"/>
                </a:lnTo>
                <a:lnTo>
                  <a:pt x="2851" y="444719"/>
                </a:lnTo>
                <a:lnTo>
                  <a:pt x="11192" y="489593"/>
                </a:lnTo>
                <a:lnTo>
                  <a:pt x="24706" y="532594"/>
                </a:lnTo>
                <a:lnTo>
                  <a:pt x="43074" y="573423"/>
                </a:lnTo>
                <a:lnTo>
                  <a:pt x="65979" y="611782"/>
                </a:lnTo>
                <a:lnTo>
                  <a:pt x="93102" y="647372"/>
                </a:lnTo>
                <a:lnTo>
                  <a:pt x="124126" y="679894"/>
                </a:lnTo>
                <a:lnTo>
                  <a:pt x="158732" y="709049"/>
                </a:lnTo>
                <a:lnTo>
                  <a:pt x="196603" y="734538"/>
                </a:lnTo>
                <a:lnTo>
                  <a:pt x="237421" y="756063"/>
                </a:lnTo>
                <a:lnTo>
                  <a:pt x="280867" y="773325"/>
                </a:lnTo>
                <a:lnTo>
                  <a:pt x="326624" y="786025"/>
                </a:lnTo>
                <a:lnTo>
                  <a:pt x="374374" y="793864"/>
                </a:lnTo>
                <a:lnTo>
                  <a:pt x="423799" y="796544"/>
                </a:lnTo>
                <a:lnTo>
                  <a:pt x="473248" y="793864"/>
                </a:lnTo>
                <a:lnTo>
                  <a:pt x="521020" y="786025"/>
                </a:lnTo>
                <a:lnTo>
                  <a:pt x="566795" y="773325"/>
                </a:lnTo>
                <a:lnTo>
                  <a:pt x="610257" y="756063"/>
                </a:lnTo>
                <a:lnTo>
                  <a:pt x="651087" y="734538"/>
                </a:lnTo>
                <a:lnTo>
                  <a:pt x="688968" y="709049"/>
                </a:lnTo>
                <a:lnTo>
                  <a:pt x="723582" y="679894"/>
                </a:lnTo>
                <a:lnTo>
                  <a:pt x="754612" y="647372"/>
                </a:lnTo>
                <a:lnTo>
                  <a:pt x="781739" y="611782"/>
                </a:lnTo>
                <a:lnTo>
                  <a:pt x="804647" y="573423"/>
                </a:lnTo>
                <a:lnTo>
                  <a:pt x="823017" y="532594"/>
                </a:lnTo>
                <a:lnTo>
                  <a:pt x="836531" y="489593"/>
                </a:lnTo>
                <a:lnTo>
                  <a:pt x="844873" y="444719"/>
                </a:lnTo>
                <a:lnTo>
                  <a:pt x="847725" y="398272"/>
                </a:lnTo>
                <a:lnTo>
                  <a:pt x="844873" y="351824"/>
                </a:lnTo>
                <a:lnTo>
                  <a:pt x="836531" y="306950"/>
                </a:lnTo>
                <a:lnTo>
                  <a:pt x="823017" y="263949"/>
                </a:lnTo>
                <a:lnTo>
                  <a:pt x="804647" y="223120"/>
                </a:lnTo>
                <a:lnTo>
                  <a:pt x="781739" y="184761"/>
                </a:lnTo>
                <a:lnTo>
                  <a:pt x="754612" y="149171"/>
                </a:lnTo>
                <a:lnTo>
                  <a:pt x="723582" y="116649"/>
                </a:lnTo>
                <a:lnTo>
                  <a:pt x="688968" y="87494"/>
                </a:lnTo>
                <a:lnTo>
                  <a:pt x="651087" y="62005"/>
                </a:lnTo>
                <a:lnTo>
                  <a:pt x="610257" y="40480"/>
                </a:lnTo>
                <a:lnTo>
                  <a:pt x="566795" y="23218"/>
                </a:lnTo>
                <a:lnTo>
                  <a:pt x="521020" y="10518"/>
                </a:lnTo>
                <a:lnTo>
                  <a:pt x="473248" y="2679"/>
                </a:lnTo>
                <a:lnTo>
                  <a:pt x="423799" y="0"/>
                </a:lnTo>
                <a:close/>
              </a:path>
            </a:pathLst>
          </a:custGeom>
          <a:solidFill>
            <a:srgbClr val="EBE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44004" y="1164209"/>
            <a:ext cx="52451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35">
                <a:solidFill>
                  <a:srgbClr val="2B2522"/>
                </a:solidFill>
                <a:latin typeface="Arial"/>
                <a:cs typeface="Arial"/>
              </a:rPr>
              <a:t>N</a:t>
            </a:r>
            <a:r>
              <a:rPr dirty="0" sz="1700" spc="-20">
                <a:solidFill>
                  <a:srgbClr val="2B2522"/>
                </a:solidFill>
                <a:latin typeface="Arial"/>
                <a:cs typeface="Arial"/>
              </a:rPr>
              <a:t>o</a:t>
            </a:r>
            <a:r>
              <a:rPr dirty="0" sz="1700" spc="-15">
                <a:solidFill>
                  <a:srgbClr val="2B2522"/>
                </a:solidFill>
                <a:latin typeface="Arial"/>
                <a:cs typeface="Arial"/>
              </a:rPr>
              <a:t>d</a:t>
            </a:r>
            <a:r>
              <a:rPr dirty="0" sz="1700" spc="-90">
                <a:solidFill>
                  <a:srgbClr val="2B2522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5027" y="1757934"/>
            <a:ext cx="736600" cy="532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5400">
              <a:lnSpc>
                <a:spcPct val="100000"/>
              </a:lnSpc>
            </a:pPr>
            <a:r>
              <a:rPr dirty="0" sz="1700" spc="-55">
                <a:solidFill>
                  <a:srgbClr val="2B2522"/>
                </a:solidFill>
                <a:latin typeface="Arial"/>
                <a:cs typeface="Arial"/>
              </a:rPr>
              <a:t>Google  </a:t>
            </a:r>
            <a:r>
              <a:rPr dirty="0" sz="1700" spc="-35">
                <a:solidFill>
                  <a:srgbClr val="2B2522"/>
                </a:solidFill>
                <a:latin typeface="Arial"/>
                <a:cs typeface="Arial"/>
              </a:rPr>
              <a:t>Clos</a:t>
            </a:r>
            <a:r>
              <a:rPr dirty="0" sz="1700" spc="-35">
                <a:solidFill>
                  <a:srgbClr val="2B2522"/>
                </a:solidFill>
                <a:latin typeface="Arial"/>
                <a:cs typeface="Arial"/>
              </a:rPr>
              <a:t>u</a:t>
            </a:r>
            <a:r>
              <a:rPr dirty="0" sz="1700" spc="-45">
                <a:solidFill>
                  <a:srgbClr val="2B2522"/>
                </a:solidFill>
                <a:latin typeface="Arial"/>
                <a:cs typeface="Arial"/>
              </a:rPr>
              <a:t>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0088" y="4865751"/>
            <a:ext cx="51435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2B2522"/>
                </a:solidFill>
                <a:latin typeface="Arial"/>
                <a:cs typeface="Arial"/>
              </a:rPr>
              <a:t>j</a:t>
            </a:r>
            <a:r>
              <a:rPr dirty="0" sz="1400" spc="-55">
                <a:solidFill>
                  <a:srgbClr val="2B2522"/>
                </a:solidFill>
                <a:latin typeface="Arial"/>
                <a:cs typeface="Arial"/>
              </a:rPr>
              <a:t>Query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6297" y="4371975"/>
            <a:ext cx="61404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45">
                <a:solidFill>
                  <a:srgbClr val="2B2522"/>
                </a:solidFill>
                <a:latin typeface="Arial"/>
                <a:cs typeface="Arial"/>
              </a:rPr>
              <a:t>X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S</a:t>
            </a:r>
            <a:r>
              <a:rPr dirty="0" sz="2000" spc="-60">
                <a:solidFill>
                  <a:srgbClr val="2B2522"/>
                </a:solidFill>
                <a:latin typeface="Arial"/>
                <a:cs typeface="Arial"/>
              </a:rPr>
              <a:t>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9672" y="2273427"/>
            <a:ext cx="73088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5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2203" y="3524630"/>
            <a:ext cx="47498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65">
                <a:solidFill>
                  <a:srgbClr val="2B2522"/>
                </a:solidFill>
                <a:latin typeface="Arial"/>
                <a:cs typeface="Arial"/>
              </a:rPr>
              <a:t>JSO</a:t>
            </a:r>
            <a:r>
              <a:rPr dirty="0" sz="1400" spc="-20">
                <a:solidFill>
                  <a:srgbClr val="2B2522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6589" y="1666494"/>
            <a:ext cx="40386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5">
                <a:solidFill>
                  <a:srgbClr val="2B2522"/>
                </a:solidFill>
                <a:latin typeface="Arial"/>
                <a:cs typeface="Arial"/>
              </a:rPr>
              <a:t>JSP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5898" y="1395221"/>
            <a:ext cx="51562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90">
                <a:solidFill>
                  <a:srgbClr val="2B2522"/>
                </a:solidFill>
                <a:latin typeface="Arial"/>
                <a:cs typeface="Arial"/>
              </a:rPr>
              <a:t>B</a:t>
            </a:r>
            <a:r>
              <a:rPr dirty="0" sz="1400" spc="10">
                <a:solidFill>
                  <a:srgbClr val="2B2522"/>
                </a:solidFill>
                <a:latin typeface="Arial"/>
                <a:cs typeface="Arial"/>
              </a:rPr>
              <a:t>o</a:t>
            </a:r>
            <a:r>
              <a:rPr dirty="0" sz="1400" spc="20">
                <a:solidFill>
                  <a:srgbClr val="2B2522"/>
                </a:solidFill>
                <a:latin typeface="Arial"/>
                <a:cs typeface="Arial"/>
              </a:rPr>
              <a:t>w</a:t>
            </a:r>
            <a:r>
              <a:rPr dirty="0" sz="1400" spc="-40">
                <a:solidFill>
                  <a:srgbClr val="2B2522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667" y="1906142"/>
            <a:ext cx="778510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2B2522"/>
                </a:solidFill>
                <a:latin typeface="Arial"/>
                <a:cs typeface="Arial"/>
              </a:rPr>
              <a:t>Twitter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spc="-15">
                <a:solidFill>
                  <a:srgbClr val="2B2522"/>
                </a:solidFill>
                <a:latin typeface="Arial"/>
                <a:cs typeface="Arial"/>
              </a:rPr>
              <a:t>Boot</a:t>
            </a:r>
            <a:r>
              <a:rPr dirty="0" sz="1400" spc="-25">
                <a:solidFill>
                  <a:srgbClr val="2B2522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2B2522"/>
                </a:solidFill>
                <a:latin typeface="Arial"/>
                <a:cs typeface="Arial"/>
              </a:rPr>
              <a:t>trap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9254" y="1657096"/>
            <a:ext cx="4318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60">
                <a:solidFill>
                  <a:srgbClr val="2B2522"/>
                </a:solidFill>
                <a:latin typeface="Arial"/>
                <a:cs typeface="Arial"/>
              </a:rPr>
              <a:t>L</a:t>
            </a:r>
            <a:r>
              <a:rPr dirty="0" sz="1400" spc="-135">
                <a:solidFill>
                  <a:srgbClr val="2B2522"/>
                </a:solidFill>
                <a:latin typeface="Arial"/>
                <a:cs typeface="Arial"/>
              </a:rPr>
              <a:t>E</a:t>
            </a:r>
            <a:r>
              <a:rPr dirty="0" sz="1400" spc="-105">
                <a:solidFill>
                  <a:srgbClr val="2B2522"/>
                </a:solidFill>
                <a:latin typeface="Arial"/>
                <a:cs typeface="Arial"/>
              </a:rPr>
              <a:t>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10704" y="3670300"/>
            <a:ext cx="73406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5">
                <a:solidFill>
                  <a:srgbClr val="2B2522"/>
                </a:solidFill>
                <a:latin typeface="Arial"/>
                <a:cs typeface="Arial"/>
              </a:rPr>
              <a:t>Camel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6447" y="6113881"/>
            <a:ext cx="61722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2B2522"/>
                </a:solidFill>
                <a:latin typeface="Arial"/>
                <a:cs typeface="Arial"/>
              </a:rPr>
              <a:t>Jen</a:t>
            </a:r>
            <a:r>
              <a:rPr dirty="0" sz="1400" spc="-25">
                <a:solidFill>
                  <a:srgbClr val="2B2522"/>
                </a:solidFill>
                <a:latin typeface="Arial"/>
                <a:cs typeface="Arial"/>
              </a:rPr>
              <a:t>k</a:t>
            </a:r>
            <a:r>
              <a:rPr dirty="0" sz="1400" spc="-15">
                <a:solidFill>
                  <a:srgbClr val="2B2522"/>
                </a:solidFill>
                <a:latin typeface="Arial"/>
                <a:cs typeface="Arial"/>
              </a:rPr>
              <a:t>ins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9261" y="3237102"/>
            <a:ext cx="2214245" cy="2342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1200" spc="-5">
                <a:solidFill>
                  <a:srgbClr val="9E9087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6238" y="1556766"/>
            <a:ext cx="6776720" cy="1150620"/>
          </a:xfrm>
          <a:custGeom>
            <a:avLst/>
            <a:gdLst/>
            <a:ahLst/>
            <a:cxnLst/>
            <a:rect l="l" t="t" r="r" b="b"/>
            <a:pathLst>
              <a:path w="6776720" h="1150620">
                <a:moveTo>
                  <a:pt x="0" y="0"/>
                </a:moveTo>
                <a:lnTo>
                  <a:pt x="104521" y="1150366"/>
                </a:lnTo>
                <a:lnTo>
                  <a:pt x="6716521" y="1150366"/>
                </a:lnTo>
                <a:lnTo>
                  <a:pt x="6776211" y="48006"/>
                </a:lnTo>
                <a:lnTo>
                  <a:pt x="0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15153" y="2941447"/>
            <a:ext cx="3176270" cy="2882265"/>
          </a:xfrm>
          <a:custGeom>
            <a:avLst/>
            <a:gdLst/>
            <a:ahLst/>
            <a:cxnLst/>
            <a:rect l="l" t="t" r="r" b="b"/>
            <a:pathLst>
              <a:path w="3176270" h="2882265">
                <a:moveTo>
                  <a:pt x="3126867" y="0"/>
                </a:moveTo>
                <a:lnTo>
                  <a:pt x="27940" y="0"/>
                </a:lnTo>
                <a:lnTo>
                  <a:pt x="0" y="2761678"/>
                </a:lnTo>
                <a:lnTo>
                  <a:pt x="3175762" y="2881756"/>
                </a:lnTo>
                <a:lnTo>
                  <a:pt x="3126867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07338" y="3162935"/>
            <a:ext cx="3176270" cy="2416810"/>
          </a:xfrm>
          <a:custGeom>
            <a:avLst/>
            <a:gdLst/>
            <a:ahLst/>
            <a:cxnLst/>
            <a:rect l="l" t="t" r="r" b="b"/>
            <a:pathLst>
              <a:path w="3176270" h="2416810">
                <a:moveTo>
                  <a:pt x="3126866" y="0"/>
                </a:moveTo>
                <a:lnTo>
                  <a:pt x="27940" y="0"/>
                </a:lnTo>
                <a:lnTo>
                  <a:pt x="0" y="2315591"/>
                </a:lnTo>
                <a:lnTo>
                  <a:pt x="3175762" y="2416302"/>
                </a:lnTo>
                <a:lnTo>
                  <a:pt x="3126866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79261" y="3237102"/>
            <a:ext cx="2214245" cy="2342515"/>
          </a:xfrm>
          <a:custGeom>
            <a:avLst/>
            <a:gdLst/>
            <a:ahLst/>
            <a:cxnLst/>
            <a:rect l="l" t="t" r="r" b="b"/>
            <a:pathLst>
              <a:path w="2214245" h="2342515">
                <a:moveTo>
                  <a:pt x="0" y="2342134"/>
                </a:moveTo>
                <a:lnTo>
                  <a:pt x="2214244" y="2342134"/>
                </a:lnTo>
                <a:lnTo>
                  <a:pt x="2214244" y="0"/>
                </a:lnTo>
                <a:lnTo>
                  <a:pt x="0" y="0"/>
                </a:lnTo>
                <a:lnTo>
                  <a:pt x="0" y="2342134"/>
                </a:lnTo>
                <a:close/>
              </a:path>
            </a:pathLst>
          </a:custGeom>
          <a:solidFill>
            <a:srgbClr val="7095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58280" y="3654971"/>
            <a:ext cx="1656714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1625">
              <a:lnSpc>
                <a:spcPts val="1105"/>
              </a:lnSpc>
            </a:pP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Portal </a:t>
            </a:r>
            <a:r>
              <a:rPr dirty="0" sz="1000" spc="-20">
                <a:solidFill>
                  <a:srgbClr val="2B2522"/>
                </a:solidFill>
                <a:latin typeface="Arial"/>
                <a:cs typeface="Arial"/>
              </a:rPr>
              <a:t>Services</a:t>
            </a:r>
            <a:r>
              <a:rPr dirty="0" sz="1000" spc="-15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40">
                <a:solidFill>
                  <a:srgbClr val="2B2522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827" y="4026446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20">
                <a:solidFill>
                  <a:srgbClr val="2B2522"/>
                </a:solidFill>
                <a:latin typeface="Arial"/>
                <a:cs typeface="Arial"/>
              </a:rPr>
              <a:t>Single Sign</a:t>
            </a:r>
            <a:r>
              <a:rPr dirty="0" sz="1000" spc="-13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55">
                <a:solidFill>
                  <a:srgbClr val="2B2522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3351" y="3642524"/>
            <a:ext cx="1149350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55">
                <a:solidFill>
                  <a:srgbClr val="2B2522"/>
                </a:solidFill>
                <a:latin typeface="Arial"/>
                <a:cs typeface="Arial"/>
              </a:rPr>
              <a:t>ECM </a:t>
            </a:r>
            <a:r>
              <a:rPr dirty="0" sz="1000" spc="114">
                <a:solidFill>
                  <a:srgbClr val="2B2522"/>
                </a:solidFill>
                <a:latin typeface="Arial"/>
                <a:cs typeface="Arial"/>
              </a:rPr>
              <a:t>/</a:t>
            </a:r>
            <a:r>
              <a:rPr dirty="0" sz="10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45">
                <a:solidFill>
                  <a:srgbClr val="2B2522"/>
                </a:solidFill>
                <a:latin typeface="Arial"/>
                <a:cs typeface="Arial"/>
              </a:rPr>
              <a:t>WCM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1827" y="4415066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45">
                <a:solidFill>
                  <a:srgbClr val="2B2522"/>
                </a:solidFill>
                <a:latin typeface="Arial"/>
                <a:cs typeface="Arial"/>
              </a:rPr>
              <a:t>CRM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58280" y="4010609"/>
            <a:ext cx="1656714" cy="310515"/>
          </a:xfrm>
          <a:custGeom>
            <a:avLst/>
            <a:gdLst/>
            <a:ahLst/>
            <a:cxnLst/>
            <a:rect l="l" t="t" r="r" b="b"/>
            <a:pathLst>
              <a:path w="1656715" h="310514">
                <a:moveTo>
                  <a:pt x="0" y="309930"/>
                </a:moveTo>
                <a:lnTo>
                  <a:pt x="1656206" y="309930"/>
                </a:lnTo>
                <a:lnTo>
                  <a:pt x="1656206" y="0"/>
                </a:lnTo>
                <a:lnTo>
                  <a:pt x="0" y="0"/>
                </a:lnTo>
                <a:lnTo>
                  <a:pt x="0" y="30993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58280" y="3654971"/>
            <a:ext cx="1656714" cy="302260"/>
          </a:xfrm>
          <a:prstGeom prst="rect">
            <a:avLst/>
          </a:prstGeom>
          <a:solidFill>
            <a:srgbClr val="CFC7C3"/>
          </a:solidFill>
        </p:spPr>
        <p:txBody>
          <a:bodyPr wrap="square" lIns="0" tIns="8699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685"/>
              </a:spcBef>
            </a:pPr>
            <a:r>
              <a:rPr dirty="0" sz="800" spc="-5">
                <a:solidFill>
                  <a:srgbClr val="2B2522"/>
                </a:solidFill>
                <a:latin typeface="Arial"/>
                <a:cs typeface="Arial"/>
              </a:rPr>
              <a:t>Security</a:t>
            </a:r>
            <a:r>
              <a:rPr dirty="0" sz="800" spc="-13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800" spc="-15">
                <a:solidFill>
                  <a:srgbClr val="2B2522"/>
                </a:solidFill>
                <a:latin typeface="Arial"/>
                <a:cs typeface="Arial"/>
              </a:rPr>
              <a:t>Service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7178" y="3252342"/>
            <a:ext cx="528320" cy="2327275"/>
          </a:xfrm>
          <a:custGeom>
            <a:avLst/>
            <a:gdLst/>
            <a:ahLst/>
            <a:cxnLst/>
            <a:rect l="l" t="t" r="r" b="b"/>
            <a:pathLst>
              <a:path w="528320" h="2327275">
                <a:moveTo>
                  <a:pt x="0" y="2326893"/>
                </a:moveTo>
                <a:lnTo>
                  <a:pt x="528040" y="2326893"/>
                </a:lnTo>
                <a:lnTo>
                  <a:pt x="528040" y="0"/>
                </a:lnTo>
                <a:lnTo>
                  <a:pt x="0" y="0"/>
                </a:lnTo>
                <a:lnTo>
                  <a:pt x="0" y="2326893"/>
                </a:lnTo>
                <a:close/>
              </a:path>
            </a:pathLst>
          </a:custGeom>
          <a:solidFill>
            <a:srgbClr val="9E90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12950" y="3955539"/>
            <a:ext cx="333375" cy="9232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195"/>
              </a:lnSpc>
            </a:pPr>
            <a:r>
              <a:rPr dirty="0" sz="1100" spc="-5">
                <a:solidFill>
                  <a:srgbClr val="2B2522"/>
                </a:solidFill>
                <a:latin typeface="Arial"/>
                <a:cs typeface="Arial"/>
              </a:rPr>
              <a:t>S</a:t>
            </a:r>
            <a:r>
              <a:rPr dirty="0" sz="1100" spc="-5">
                <a:solidFill>
                  <a:srgbClr val="2B2522"/>
                </a:solidFill>
                <a:latin typeface="Arial"/>
                <a:cs typeface="Arial"/>
              </a:rPr>
              <a:t>e</a:t>
            </a:r>
            <a:r>
              <a:rPr dirty="0" sz="1100" spc="-5">
                <a:solidFill>
                  <a:srgbClr val="2B2522"/>
                </a:solidFill>
                <a:latin typeface="Arial"/>
                <a:cs typeface="Arial"/>
              </a:rPr>
              <a:t>r</a:t>
            </a:r>
            <a:r>
              <a:rPr dirty="0" sz="1100" spc="-5">
                <a:solidFill>
                  <a:srgbClr val="2B2522"/>
                </a:solidFill>
                <a:latin typeface="Arial"/>
                <a:cs typeface="Arial"/>
              </a:rPr>
              <a:t>ve</a:t>
            </a:r>
            <a:r>
              <a:rPr dirty="0" sz="1100">
                <a:solidFill>
                  <a:srgbClr val="2B2522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solidFill>
                  <a:srgbClr val="2B2522"/>
                </a:solidFill>
                <a:latin typeface="Arial"/>
                <a:cs typeface="Arial"/>
              </a:rPr>
              <a:t>Cus</a:t>
            </a:r>
            <a:r>
              <a:rPr dirty="0" sz="1100">
                <a:solidFill>
                  <a:srgbClr val="2B2522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2B2522"/>
                </a:solidFill>
                <a:latin typeface="Arial"/>
                <a:cs typeface="Arial"/>
              </a:rPr>
              <a:t>omi</a:t>
            </a:r>
            <a:r>
              <a:rPr dirty="0" sz="1100" spc="-5">
                <a:solidFill>
                  <a:srgbClr val="2B2522"/>
                </a:solidFill>
                <a:latin typeface="Arial"/>
                <a:cs typeface="Arial"/>
              </a:rPr>
              <a:t>za</a:t>
            </a:r>
            <a:r>
              <a:rPr dirty="0" sz="1100">
                <a:solidFill>
                  <a:srgbClr val="2B2522"/>
                </a:solidFill>
                <a:latin typeface="Arial"/>
                <a:cs typeface="Arial"/>
              </a:rPr>
              <a:t>t</a:t>
            </a:r>
            <a:r>
              <a:rPr dirty="0" sz="1100" spc="-15">
                <a:solidFill>
                  <a:srgbClr val="2B2522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2B2522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3047" y="3642524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7874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620"/>
              </a:spcBef>
            </a:pPr>
            <a:r>
              <a:rPr dirty="0" sz="900" spc="-25">
                <a:solidFill>
                  <a:srgbClr val="2B2522"/>
                </a:solidFill>
                <a:latin typeface="Arial"/>
                <a:cs typeface="Arial"/>
              </a:rPr>
              <a:t>Biz. </a:t>
            </a:r>
            <a:r>
              <a:rPr dirty="0" sz="900" spc="-30">
                <a:solidFill>
                  <a:srgbClr val="2B2522"/>
                </a:solidFill>
                <a:latin typeface="Arial"/>
                <a:cs typeface="Arial"/>
              </a:rPr>
              <a:t>Web</a:t>
            </a:r>
            <a:r>
              <a:rPr dirty="0" sz="900" spc="-114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2B2522"/>
                </a:solidFill>
                <a:latin typeface="Arial"/>
                <a:cs typeface="Arial"/>
              </a:rPr>
              <a:t>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3047" y="4026446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75">
                <a:solidFill>
                  <a:srgbClr val="2B2522"/>
                </a:solidFill>
                <a:latin typeface="Arial"/>
                <a:cs typeface="Arial"/>
              </a:rPr>
              <a:t>ESB </a:t>
            </a:r>
            <a:r>
              <a:rPr dirty="0" sz="1000" spc="114">
                <a:solidFill>
                  <a:srgbClr val="2B2522"/>
                </a:solidFill>
                <a:latin typeface="Arial"/>
                <a:cs typeface="Arial"/>
              </a:rPr>
              <a:t>/</a:t>
            </a:r>
            <a:r>
              <a:rPr dirty="0" sz="10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30">
                <a:solidFill>
                  <a:srgbClr val="2B2522"/>
                </a:solidFill>
                <a:latin typeface="Arial"/>
                <a:cs typeface="Arial"/>
              </a:rPr>
              <a:t>BPM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3047" y="4415066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Traditional</a:t>
            </a:r>
            <a:r>
              <a:rPr dirty="0" sz="10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2B2522"/>
                </a:solidFill>
                <a:latin typeface="Arial"/>
                <a:cs typeface="Arial"/>
              </a:rPr>
              <a:t>Apps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53610" y="3876928"/>
            <a:ext cx="781685" cy="384175"/>
          </a:xfrm>
          <a:custGeom>
            <a:avLst/>
            <a:gdLst/>
            <a:ahLst/>
            <a:cxnLst/>
            <a:rect l="l" t="t" r="r" b="b"/>
            <a:pathLst>
              <a:path w="781685" h="384175">
                <a:moveTo>
                  <a:pt x="160654" y="0"/>
                </a:moveTo>
                <a:lnTo>
                  <a:pt x="0" y="191897"/>
                </a:lnTo>
                <a:lnTo>
                  <a:pt x="160654" y="383921"/>
                </a:lnTo>
                <a:lnTo>
                  <a:pt x="160654" y="287909"/>
                </a:lnTo>
                <a:lnTo>
                  <a:pt x="701230" y="287909"/>
                </a:lnTo>
                <a:lnTo>
                  <a:pt x="781558" y="191897"/>
                </a:lnTo>
                <a:lnTo>
                  <a:pt x="701283" y="96012"/>
                </a:lnTo>
                <a:lnTo>
                  <a:pt x="160654" y="96012"/>
                </a:lnTo>
                <a:lnTo>
                  <a:pt x="160654" y="0"/>
                </a:lnTo>
                <a:close/>
              </a:path>
              <a:path w="781685" h="384175">
                <a:moveTo>
                  <a:pt x="701230" y="287909"/>
                </a:moveTo>
                <a:lnTo>
                  <a:pt x="620902" y="287909"/>
                </a:lnTo>
                <a:lnTo>
                  <a:pt x="620902" y="383921"/>
                </a:lnTo>
                <a:lnTo>
                  <a:pt x="701230" y="287909"/>
                </a:lnTo>
                <a:close/>
              </a:path>
              <a:path w="781685" h="384175">
                <a:moveTo>
                  <a:pt x="620902" y="0"/>
                </a:moveTo>
                <a:lnTo>
                  <a:pt x="620902" y="96012"/>
                </a:lnTo>
                <a:lnTo>
                  <a:pt x="701283" y="96012"/>
                </a:lnTo>
                <a:lnTo>
                  <a:pt x="62090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53610" y="3876928"/>
            <a:ext cx="781685" cy="384175"/>
          </a:xfrm>
          <a:custGeom>
            <a:avLst/>
            <a:gdLst/>
            <a:ahLst/>
            <a:cxnLst/>
            <a:rect l="l" t="t" r="r" b="b"/>
            <a:pathLst>
              <a:path w="781685" h="384175">
                <a:moveTo>
                  <a:pt x="0" y="191897"/>
                </a:moveTo>
                <a:lnTo>
                  <a:pt x="160654" y="0"/>
                </a:lnTo>
                <a:lnTo>
                  <a:pt x="160654" y="96012"/>
                </a:lnTo>
                <a:lnTo>
                  <a:pt x="620902" y="96012"/>
                </a:lnTo>
                <a:lnTo>
                  <a:pt x="620902" y="0"/>
                </a:lnTo>
                <a:lnTo>
                  <a:pt x="781558" y="191897"/>
                </a:lnTo>
                <a:lnTo>
                  <a:pt x="620902" y="383921"/>
                </a:lnTo>
                <a:lnTo>
                  <a:pt x="620902" y="287909"/>
                </a:lnTo>
                <a:lnTo>
                  <a:pt x="160654" y="287909"/>
                </a:lnTo>
                <a:lnTo>
                  <a:pt x="160654" y="383921"/>
                </a:lnTo>
                <a:lnTo>
                  <a:pt x="0" y="191897"/>
                </a:lnTo>
                <a:close/>
              </a:path>
            </a:pathLst>
          </a:custGeom>
          <a:ln w="9525">
            <a:solidFill>
              <a:srgbClr val="2B25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78197" y="4004691"/>
            <a:ext cx="51308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2B2522"/>
                </a:solidFill>
                <a:latin typeface="Arial"/>
                <a:cs typeface="Arial"/>
              </a:rPr>
              <a:t>http </a:t>
            </a:r>
            <a:r>
              <a:rPr dirty="0" sz="800" spc="95">
                <a:solidFill>
                  <a:srgbClr val="2B2522"/>
                </a:solidFill>
                <a:latin typeface="Arial"/>
                <a:cs typeface="Arial"/>
              </a:rPr>
              <a:t>/</a:t>
            </a:r>
            <a:r>
              <a:rPr dirty="0" sz="800" spc="-1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B2522"/>
                </a:solidFill>
                <a:latin typeface="Arial"/>
                <a:cs typeface="Arial"/>
              </a:rPr>
              <a:t>Java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58280" y="4373956"/>
            <a:ext cx="1656714" cy="310515"/>
          </a:xfrm>
          <a:custGeom>
            <a:avLst/>
            <a:gdLst/>
            <a:ahLst/>
            <a:cxnLst/>
            <a:rect l="l" t="t" r="r" b="b"/>
            <a:pathLst>
              <a:path w="1656715" h="310514">
                <a:moveTo>
                  <a:pt x="0" y="309930"/>
                </a:moveTo>
                <a:lnTo>
                  <a:pt x="1656206" y="309930"/>
                </a:lnTo>
                <a:lnTo>
                  <a:pt x="1656206" y="0"/>
                </a:lnTo>
                <a:lnTo>
                  <a:pt x="0" y="0"/>
                </a:lnTo>
                <a:lnTo>
                  <a:pt x="0" y="30993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58280" y="4737303"/>
            <a:ext cx="1656714" cy="310515"/>
          </a:xfrm>
          <a:custGeom>
            <a:avLst/>
            <a:gdLst/>
            <a:ahLst/>
            <a:cxnLst/>
            <a:rect l="l" t="t" r="r" b="b"/>
            <a:pathLst>
              <a:path w="1656715" h="310514">
                <a:moveTo>
                  <a:pt x="0" y="309930"/>
                </a:moveTo>
                <a:lnTo>
                  <a:pt x="1656206" y="309930"/>
                </a:lnTo>
                <a:lnTo>
                  <a:pt x="1656206" y="0"/>
                </a:lnTo>
                <a:lnTo>
                  <a:pt x="0" y="0"/>
                </a:lnTo>
                <a:lnTo>
                  <a:pt x="0" y="30993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79261" y="3237102"/>
            <a:ext cx="2214245" cy="2342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367030" marR="791845">
              <a:lnSpc>
                <a:spcPct val="298000"/>
              </a:lnSpc>
              <a:spcBef>
                <a:spcPts val="5"/>
              </a:spcBef>
            </a:pPr>
            <a:r>
              <a:rPr dirty="0" sz="800" spc="-5">
                <a:solidFill>
                  <a:srgbClr val="2B2522"/>
                </a:solidFill>
                <a:latin typeface="Arial"/>
                <a:cs typeface="Arial"/>
              </a:rPr>
              <a:t>Personalization</a:t>
            </a:r>
            <a:r>
              <a:rPr dirty="0" sz="800" spc="-6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800" spc="-15">
                <a:solidFill>
                  <a:srgbClr val="2B2522"/>
                </a:solidFill>
                <a:latin typeface="Arial"/>
                <a:cs typeface="Arial"/>
              </a:rPr>
              <a:t>Service  </a:t>
            </a:r>
            <a:r>
              <a:rPr dirty="0" sz="800">
                <a:solidFill>
                  <a:srgbClr val="2B2522"/>
                </a:solidFill>
                <a:latin typeface="Arial"/>
                <a:cs typeface="Arial"/>
              </a:rPr>
              <a:t>Integration </a:t>
            </a:r>
            <a:r>
              <a:rPr dirty="0" sz="800" spc="-15">
                <a:solidFill>
                  <a:srgbClr val="2B2522"/>
                </a:solidFill>
                <a:latin typeface="Arial"/>
                <a:cs typeface="Arial"/>
              </a:rPr>
              <a:t>Service  </a:t>
            </a:r>
            <a:r>
              <a:rPr dirty="0" sz="800" spc="-5">
                <a:solidFill>
                  <a:srgbClr val="2B2522"/>
                </a:solidFill>
                <a:latin typeface="Arial"/>
                <a:cs typeface="Arial"/>
              </a:rPr>
              <a:t>Content</a:t>
            </a:r>
            <a:r>
              <a:rPr dirty="0" sz="800" spc="-10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800" spc="-15">
                <a:solidFill>
                  <a:srgbClr val="2B2522"/>
                </a:solidFill>
                <a:latin typeface="Arial"/>
                <a:cs typeface="Arial"/>
              </a:rPr>
              <a:t>Service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8280" y="5100523"/>
            <a:ext cx="1656714" cy="310515"/>
          </a:xfrm>
          <a:prstGeom prst="rect">
            <a:avLst/>
          </a:prstGeom>
          <a:solidFill>
            <a:srgbClr val="CFC7C3"/>
          </a:solidFill>
        </p:spPr>
        <p:txBody>
          <a:bodyPr wrap="square" lIns="0" tIns="9080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715"/>
              </a:spcBef>
            </a:pPr>
            <a:r>
              <a:rPr dirty="0" sz="800" spc="-5">
                <a:solidFill>
                  <a:srgbClr val="2B2522"/>
                </a:solidFill>
                <a:latin typeface="Arial"/>
                <a:cs typeface="Arial"/>
              </a:rPr>
              <a:t>Presentation</a:t>
            </a:r>
            <a:r>
              <a:rPr dirty="0" sz="8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800" spc="-15">
                <a:solidFill>
                  <a:srgbClr val="2B2522"/>
                </a:solidFill>
                <a:latin typeface="Arial"/>
                <a:cs typeface="Arial"/>
              </a:rPr>
              <a:t>Service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4069" y="2190711"/>
            <a:ext cx="2823210" cy="353695"/>
          </a:xfrm>
          <a:prstGeom prst="rect">
            <a:avLst/>
          </a:prstGeom>
          <a:solidFill>
            <a:srgbClr val="70952C"/>
          </a:solidFill>
        </p:spPr>
        <p:txBody>
          <a:bodyPr wrap="square" lIns="0" tIns="939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40"/>
              </a:spcBef>
            </a:pP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Portal </a:t>
            </a:r>
            <a:r>
              <a:rPr dirty="0" sz="1000" spc="-15">
                <a:solidFill>
                  <a:srgbClr val="2B2522"/>
                </a:solidFill>
                <a:latin typeface="Arial"/>
                <a:cs typeface="Arial"/>
              </a:rPr>
              <a:t>Client</a:t>
            </a:r>
            <a:r>
              <a:rPr dirty="0" sz="1000" spc="-14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40">
                <a:solidFill>
                  <a:srgbClr val="2B2522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3085" y="1772881"/>
            <a:ext cx="2823210" cy="353695"/>
          </a:xfrm>
          <a:prstGeom prst="rect">
            <a:avLst/>
          </a:prstGeom>
          <a:solidFill>
            <a:srgbClr val="9E908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L="938530">
              <a:lnSpc>
                <a:spcPct val="100000"/>
              </a:lnSpc>
            </a:pPr>
            <a:r>
              <a:rPr dirty="0" sz="900" spc="-50">
                <a:solidFill>
                  <a:srgbClr val="2B2522"/>
                </a:solidFill>
                <a:latin typeface="Arial"/>
                <a:cs typeface="Arial"/>
              </a:rPr>
              <a:t>GUI</a:t>
            </a:r>
            <a:r>
              <a:rPr dirty="0" sz="9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B2522"/>
                </a:solidFill>
                <a:latin typeface="Arial"/>
                <a:cs typeface="Arial"/>
              </a:rPr>
              <a:t>Customization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63776" y="2133523"/>
            <a:ext cx="792480" cy="793115"/>
          </a:xfrm>
          <a:prstGeom prst="rect">
            <a:avLst/>
          </a:prstGeom>
          <a:solidFill>
            <a:srgbClr val="7095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00990" marR="161290" indent="-133350">
              <a:lnSpc>
                <a:spcPct val="100000"/>
              </a:lnSpc>
              <a:spcBef>
                <a:spcPts val="720"/>
              </a:spcBef>
            </a:pPr>
            <a:r>
              <a:rPr dirty="0" sz="1000" spc="-60">
                <a:solidFill>
                  <a:srgbClr val="2B2522"/>
                </a:solidFill>
                <a:latin typeface="Arial"/>
                <a:cs typeface="Arial"/>
              </a:rPr>
              <a:t>W</a:t>
            </a:r>
            <a:r>
              <a:rPr dirty="0" sz="1000">
                <a:solidFill>
                  <a:srgbClr val="2B2522"/>
                </a:solidFill>
                <a:latin typeface="Arial"/>
                <a:cs typeface="Arial"/>
              </a:rPr>
              <a:t>id</a:t>
            </a: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g</a:t>
            </a:r>
            <a:r>
              <a:rPr dirty="0" sz="1000" spc="-45">
                <a:solidFill>
                  <a:srgbClr val="2B2522"/>
                </a:solidFill>
                <a:latin typeface="Arial"/>
                <a:cs typeface="Arial"/>
              </a:rPr>
              <a:t>e</a:t>
            </a:r>
            <a:r>
              <a:rPr dirty="0" sz="1000" spc="50">
                <a:solidFill>
                  <a:srgbClr val="2B2522"/>
                </a:solidFill>
                <a:latin typeface="Arial"/>
                <a:cs typeface="Arial"/>
              </a:rPr>
              <a:t>t</a:t>
            </a:r>
            <a:r>
              <a:rPr dirty="0" sz="1000" spc="5">
                <a:solidFill>
                  <a:srgbClr val="2B2522"/>
                </a:solidFill>
                <a:latin typeface="Arial"/>
                <a:cs typeface="Arial"/>
              </a:rPr>
              <a:t>s  </a:t>
            </a:r>
            <a:r>
              <a:rPr dirty="0" sz="1000" spc="-40">
                <a:solidFill>
                  <a:srgbClr val="2B2522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6572" y="1636903"/>
            <a:ext cx="61785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60">
                <a:solidFill>
                  <a:srgbClr val="2B2522"/>
                </a:solidFill>
                <a:latin typeface="Arial"/>
                <a:cs typeface="Arial"/>
              </a:rPr>
              <a:t>B</a:t>
            </a:r>
            <a:r>
              <a:rPr dirty="0" sz="1000" spc="-70">
                <a:solidFill>
                  <a:srgbClr val="2B2522"/>
                </a:solidFill>
                <a:latin typeface="Arial"/>
                <a:cs typeface="Arial"/>
              </a:rPr>
              <a:t>R</a:t>
            </a:r>
            <a:r>
              <a:rPr dirty="0" sz="1000" spc="-80">
                <a:solidFill>
                  <a:srgbClr val="2B2522"/>
                </a:solidFill>
                <a:latin typeface="Arial"/>
                <a:cs typeface="Arial"/>
              </a:rPr>
              <a:t>OWSER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4861" y="3005454"/>
            <a:ext cx="49275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85">
                <a:solidFill>
                  <a:srgbClr val="2B2522"/>
                </a:solidFill>
                <a:latin typeface="Arial"/>
                <a:cs typeface="Arial"/>
              </a:rPr>
              <a:t>SE</a:t>
            </a:r>
            <a:r>
              <a:rPr dirty="0" sz="1000" spc="-70">
                <a:solidFill>
                  <a:srgbClr val="2B2522"/>
                </a:solidFill>
                <a:latin typeface="Arial"/>
                <a:cs typeface="Arial"/>
              </a:rPr>
              <a:t>R</a:t>
            </a:r>
            <a:r>
              <a:rPr dirty="0" sz="1000" spc="-75">
                <a:solidFill>
                  <a:srgbClr val="2B2522"/>
                </a:solidFill>
                <a:latin typeface="Arial"/>
                <a:cs typeface="Arial"/>
              </a:rPr>
              <a:t>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12011" y="3267583"/>
            <a:ext cx="2566670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95"/>
              </a:spcBef>
            </a:pP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Existing</a:t>
            </a:r>
            <a:r>
              <a:rPr dirty="0" sz="1000" spc="-5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2B2522"/>
                </a:solidFill>
                <a:latin typeface="Arial"/>
                <a:cs typeface="Arial"/>
              </a:rPr>
              <a:t>Services</a:t>
            </a:r>
            <a:r>
              <a:rPr dirty="0" sz="1000" spc="-6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2B2522"/>
                </a:solidFill>
                <a:latin typeface="Arial"/>
                <a:cs typeface="Arial"/>
              </a:rPr>
              <a:t>/</a:t>
            </a:r>
            <a:r>
              <a:rPr dirty="0" sz="1000" spc="-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Systems</a:t>
            </a:r>
            <a:r>
              <a:rPr dirty="0" sz="1000" spc="-6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2B2522"/>
                </a:solidFill>
                <a:latin typeface="Arial"/>
                <a:cs typeface="Arial"/>
              </a:rPr>
              <a:t>/</a:t>
            </a:r>
            <a:r>
              <a:rPr dirty="0" sz="1000" spc="-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2B2522"/>
                </a:solidFill>
                <a:latin typeface="Arial"/>
                <a:cs typeface="Arial"/>
              </a:rPr>
              <a:t>Applications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71827" y="4785143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210">
                <a:solidFill>
                  <a:srgbClr val="2B2522"/>
                </a:solidFill>
                <a:latin typeface="Arial"/>
                <a:cs typeface="Arial"/>
              </a:rPr>
              <a:t>….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43047" y="4791240"/>
            <a:ext cx="1152525" cy="302260"/>
          </a:xfrm>
          <a:prstGeom prst="rect">
            <a:avLst/>
          </a:prstGeom>
          <a:solidFill>
            <a:srgbClr val="9E9087"/>
          </a:solidFill>
        </p:spPr>
        <p:txBody>
          <a:bodyPr wrap="square" lIns="0" tIns="6921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45"/>
              </a:spcBef>
            </a:pPr>
            <a:r>
              <a:rPr dirty="0" sz="1000" spc="-360">
                <a:solidFill>
                  <a:srgbClr val="2B2522"/>
                </a:solidFill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7883" y="2148890"/>
            <a:ext cx="792480" cy="793115"/>
          </a:xfrm>
          <a:prstGeom prst="rect">
            <a:avLst/>
          </a:prstGeom>
          <a:solidFill>
            <a:srgbClr val="7095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00990" marR="160655" indent="-132715">
              <a:lnSpc>
                <a:spcPct val="100000"/>
              </a:lnSpc>
              <a:spcBef>
                <a:spcPts val="720"/>
              </a:spcBef>
            </a:pPr>
            <a:r>
              <a:rPr dirty="0" sz="1000" spc="-60">
                <a:solidFill>
                  <a:srgbClr val="2B2522"/>
                </a:solidFill>
                <a:latin typeface="Arial"/>
                <a:cs typeface="Arial"/>
              </a:rPr>
              <a:t>W</a:t>
            </a:r>
            <a:r>
              <a:rPr dirty="0" sz="1000">
                <a:solidFill>
                  <a:srgbClr val="2B2522"/>
                </a:solidFill>
                <a:latin typeface="Arial"/>
                <a:cs typeface="Arial"/>
              </a:rPr>
              <a:t>id</a:t>
            </a: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g</a:t>
            </a:r>
            <a:r>
              <a:rPr dirty="0" sz="1000" spc="-45">
                <a:solidFill>
                  <a:srgbClr val="2B2522"/>
                </a:solidFill>
                <a:latin typeface="Arial"/>
                <a:cs typeface="Arial"/>
              </a:rPr>
              <a:t>e</a:t>
            </a:r>
            <a:r>
              <a:rPr dirty="0" sz="1000" spc="50">
                <a:solidFill>
                  <a:srgbClr val="2B2522"/>
                </a:solidFill>
                <a:latin typeface="Arial"/>
                <a:cs typeface="Arial"/>
              </a:rPr>
              <a:t>t</a:t>
            </a:r>
            <a:r>
              <a:rPr dirty="0" sz="1000" spc="5">
                <a:solidFill>
                  <a:srgbClr val="2B2522"/>
                </a:solidFill>
                <a:latin typeface="Arial"/>
                <a:cs typeface="Arial"/>
              </a:rPr>
              <a:t>s  </a:t>
            </a:r>
            <a:r>
              <a:rPr dirty="0" sz="1000" spc="-40">
                <a:solidFill>
                  <a:srgbClr val="2B2522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91991" y="2164257"/>
            <a:ext cx="792480" cy="793115"/>
          </a:xfrm>
          <a:prstGeom prst="rect">
            <a:avLst/>
          </a:prstGeom>
          <a:solidFill>
            <a:srgbClr val="7095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00990" marR="160655" indent="-132715">
              <a:lnSpc>
                <a:spcPct val="100000"/>
              </a:lnSpc>
              <a:spcBef>
                <a:spcPts val="720"/>
              </a:spcBef>
            </a:pPr>
            <a:r>
              <a:rPr dirty="0" sz="1000" spc="-60">
                <a:solidFill>
                  <a:srgbClr val="2B2522"/>
                </a:solidFill>
                <a:latin typeface="Arial"/>
                <a:cs typeface="Arial"/>
              </a:rPr>
              <a:t>W</a:t>
            </a:r>
            <a:r>
              <a:rPr dirty="0" sz="1000">
                <a:solidFill>
                  <a:srgbClr val="2B2522"/>
                </a:solidFill>
                <a:latin typeface="Arial"/>
                <a:cs typeface="Arial"/>
              </a:rPr>
              <a:t>id</a:t>
            </a:r>
            <a:r>
              <a:rPr dirty="0" sz="1000" spc="-5">
                <a:solidFill>
                  <a:srgbClr val="2B2522"/>
                </a:solidFill>
                <a:latin typeface="Arial"/>
                <a:cs typeface="Arial"/>
              </a:rPr>
              <a:t>g</a:t>
            </a:r>
            <a:r>
              <a:rPr dirty="0" sz="1000" spc="-45">
                <a:solidFill>
                  <a:srgbClr val="2B2522"/>
                </a:solidFill>
                <a:latin typeface="Arial"/>
                <a:cs typeface="Arial"/>
              </a:rPr>
              <a:t>e</a:t>
            </a:r>
            <a:r>
              <a:rPr dirty="0" sz="1000" spc="50">
                <a:solidFill>
                  <a:srgbClr val="2B2522"/>
                </a:solidFill>
                <a:latin typeface="Arial"/>
                <a:cs typeface="Arial"/>
              </a:rPr>
              <a:t>t</a:t>
            </a:r>
            <a:r>
              <a:rPr dirty="0" sz="1000" spc="5">
                <a:solidFill>
                  <a:srgbClr val="2B2522"/>
                </a:solidFill>
                <a:latin typeface="Arial"/>
                <a:cs typeface="Arial"/>
              </a:rPr>
              <a:t>s  </a:t>
            </a:r>
            <a:r>
              <a:rPr dirty="0" sz="1000" spc="-40">
                <a:solidFill>
                  <a:srgbClr val="2B2522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6270">
              <a:lnSpc>
                <a:spcPct val="100000"/>
              </a:lnSpc>
            </a:pPr>
            <a:r>
              <a:rPr dirty="0"/>
              <a:t>Portal</a:t>
            </a:r>
            <a:r>
              <a:rPr dirty="0" spc="-140"/>
              <a:t> </a:t>
            </a:r>
            <a:r>
              <a:rPr dirty="0" spc="-15"/>
              <a:t>Skillsets</a:t>
            </a:r>
          </a:p>
        </p:txBody>
      </p:sp>
      <p:sp>
        <p:nvSpPr>
          <p:cNvPr id="38" name="object 38"/>
          <p:cNvSpPr/>
          <p:nvPr/>
        </p:nvSpPr>
        <p:spPr>
          <a:xfrm>
            <a:off x="210820" y="869950"/>
            <a:ext cx="1046861" cy="1046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52906" y="928370"/>
            <a:ext cx="14643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60" b="1">
                <a:solidFill>
                  <a:srgbClr val="2B2522"/>
                </a:solidFill>
                <a:latin typeface="Tahoma"/>
                <a:cs typeface="Tahoma"/>
              </a:rPr>
              <a:t>Client </a:t>
            </a:r>
            <a:r>
              <a:rPr dirty="0" sz="1200" spc="-55" b="1">
                <a:solidFill>
                  <a:srgbClr val="2B2522"/>
                </a:solidFill>
                <a:latin typeface="Tahoma"/>
                <a:cs typeface="Tahoma"/>
              </a:rPr>
              <a:t>side</a:t>
            </a:r>
            <a:r>
              <a:rPr dirty="0" sz="1200" spc="-100" b="1">
                <a:solidFill>
                  <a:srgbClr val="2B2522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B2522"/>
                </a:solidFill>
                <a:latin typeface="Tahoma"/>
                <a:cs typeface="Tahoma"/>
              </a:rPr>
              <a:t>developer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5142420"/>
            <a:ext cx="1172933" cy="1172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309497" y="5783579"/>
            <a:ext cx="216789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65" b="1">
                <a:solidFill>
                  <a:srgbClr val="2B2522"/>
                </a:solidFill>
                <a:latin typeface="Tahoma"/>
                <a:cs typeface="Tahoma"/>
              </a:rPr>
              <a:t>Existing </a:t>
            </a:r>
            <a:r>
              <a:rPr dirty="0" sz="1200" spc="-60" b="1">
                <a:solidFill>
                  <a:srgbClr val="2B2522"/>
                </a:solidFill>
                <a:latin typeface="Tahoma"/>
                <a:cs typeface="Tahoma"/>
              </a:rPr>
              <a:t>applications</a:t>
            </a:r>
            <a:r>
              <a:rPr dirty="0" sz="1200" spc="-70" b="1">
                <a:solidFill>
                  <a:srgbClr val="2B2522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B2522"/>
                </a:solidFill>
                <a:latin typeface="Tahoma"/>
                <a:cs typeface="Tahoma"/>
              </a:rPr>
              <a:t>developer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60868" y="5593769"/>
            <a:ext cx="1147597" cy="1147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204965" y="6204813"/>
            <a:ext cx="1683385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40" b="1">
                <a:solidFill>
                  <a:srgbClr val="2B2522"/>
                </a:solidFill>
                <a:latin typeface="Tahoma"/>
                <a:cs typeface="Tahoma"/>
              </a:rPr>
              <a:t>Java </a:t>
            </a:r>
            <a:r>
              <a:rPr dirty="0" sz="1200" spc="-75" b="1">
                <a:solidFill>
                  <a:srgbClr val="2B2522"/>
                </a:solidFill>
                <a:latin typeface="Tahoma"/>
                <a:cs typeface="Tahoma"/>
              </a:rPr>
              <a:t>backend</a:t>
            </a:r>
            <a:r>
              <a:rPr dirty="0" sz="1200" spc="-140" b="1">
                <a:solidFill>
                  <a:srgbClr val="2B2522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B2522"/>
                </a:solidFill>
                <a:latin typeface="Tahoma"/>
                <a:cs typeface="Tahoma"/>
              </a:rPr>
              <a:t>developer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"/>
            <a:ext cx="9143999" cy="6855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72029" y="3751453"/>
            <a:ext cx="465709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25">
                <a:solidFill>
                  <a:srgbClr val="EBE9E7"/>
                </a:solidFill>
                <a:latin typeface="Arial"/>
                <a:cs typeface="Arial"/>
              </a:rPr>
              <a:t>Technologies</a:t>
            </a:r>
            <a:r>
              <a:rPr dirty="0" sz="3600" spc="-20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dirty="0" sz="3600" spc="-75">
                <a:solidFill>
                  <a:srgbClr val="EBE9E7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589782" y="4487926"/>
            <a:ext cx="202120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9E9087"/>
                </a:solidFill>
                <a:latin typeface="Arial"/>
                <a:cs typeface="Arial"/>
              </a:rPr>
              <a:t>Portal</a:t>
            </a:r>
            <a:r>
              <a:rPr dirty="0" sz="1800" spc="-155">
                <a:solidFill>
                  <a:srgbClr val="9E9087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9E9087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02497" y="217678"/>
            <a:ext cx="509905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0">
                <a:solidFill>
                  <a:srgbClr val="E4DEDC"/>
                </a:solidFill>
                <a:latin typeface="Arial"/>
                <a:cs typeface="Arial"/>
              </a:rPr>
              <a:t>J</a:t>
            </a:r>
            <a:r>
              <a:rPr dirty="0" sz="1800" spc="-30">
                <a:solidFill>
                  <a:srgbClr val="E4DEDC"/>
                </a:solidFill>
                <a:latin typeface="Arial"/>
                <a:cs typeface="Arial"/>
              </a:rPr>
              <a:t>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544131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5">
                <a:solidFill>
                  <a:srgbClr val="2B2522"/>
                </a:solidFill>
              </a:rPr>
              <a:t>Portal </a:t>
            </a:r>
            <a:r>
              <a:rPr dirty="0" sz="2400" spc="10">
                <a:solidFill>
                  <a:srgbClr val="2B2522"/>
                </a:solidFill>
              </a:rPr>
              <a:t>is </a:t>
            </a:r>
            <a:r>
              <a:rPr dirty="0" sz="2400" spc="-25">
                <a:solidFill>
                  <a:srgbClr val="2B2522"/>
                </a:solidFill>
              </a:rPr>
              <a:t>an </a:t>
            </a:r>
            <a:r>
              <a:rPr dirty="0" sz="2400" spc="-30">
                <a:solidFill>
                  <a:srgbClr val="2B2522"/>
                </a:solidFill>
              </a:rPr>
              <a:t>Enterprise </a:t>
            </a:r>
            <a:r>
              <a:rPr dirty="0" sz="2400">
                <a:solidFill>
                  <a:srgbClr val="2B2522"/>
                </a:solidFill>
              </a:rPr>
              <a:t>Java</a:t>
            </a:r>
            <a:r>
              <a:rPr dirty="0" sz="2400" spc="-350">
                <a:solidFill>
                  <a:srgbClr val="2B2522"/>
                </a:solidFill>
              </a:rPr>
              <a:t> </a:t>
            </a:r>
            <a:r>
              <a:rPr dirty="0" sz="2400">
                <a:solidFill>
                  <a:srgbClr val="2B2522"/>
                </a:solidFill>
              </a:rPr>
              <a:t>Application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91945"/>
            <a:ext cx="5901690" cy="1904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Makes</a:t>
            </a:r>
            <a:r>
              <a:rPr dirty="0" sz="2400" spc="-11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2B2522"/>
                </a:solidFill>
                <a:latin typeface="Arial"/>
                <a:cs typeface="Arial"/>
              </a:rPr>
              <a:t>heavy</a:t>
            </a:r>
            <a:r>
              <a:rPr dirty="0" sz="24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use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</a:t>
            </a:r>
            <a:r>
              <a:rPr dirty="0" sz="2400" spc="-9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under</a:t>
            </a:r>
            <a:r>
              <a:rPr dirty="0" sz="2400" spc="-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B2522"/>
                </a:solidFill>
                <a:latin typeface="Arial"/>
                <a:cs typeface="Arial"/>
              </a:rPr>
              <a:t>the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hood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65">
                <a:solidFill>
                  <a:srgbClr val="2B2522"/>
                </a:solidFill>
                <a:latin typeface="Arial"/>
                <a:cs typeface="Arial"/>
              </a:rPr>
              <a:t>Key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area’s </a:t>
            </a:r>
            <a:r>
              <a:rPr dirty="0" sz="2400" spc="60">
                <a:solidFill>
                  <a:srgbClr val="2B2522"/>
                </a:solidFill>
                <a:latin typeface="Arial"/>
                <a:cs typeface="Arial"/>
              </a:rPr>
              <a:t>of</a:t>
            </a:r>
            <a:r>
              <a:rPr dirty="0" sz="2400" spc="-21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endParaRPr sz="24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r>
              <a:rPr dirty="0" sz="2000" spc="-1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2B2522"/>
                </a:solidFill>
                <a:latin typeface="Arial"/>
                <a:cs typeface="Arial"/>
              </a:rPr>
              <a:t>IOC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r>
              <a:rPr dirty="0" sz="2000" spc="-19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2B2522"/>
                </a:solidFill>
                <a:latin typeface="Arial"/>
                <a:cs typeface="Arial"/>
              </a:rPr>
              <a:t>MVC</a:t>
            </a:r>
            <a:endParaRPr sz="20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 spc="-20">
                <a:solidFill>
                  <a:srgbClr val="2B2522"/>
                </a:solidFill>
                <a:latin typeface="Arial"/>
                <a:cs typeface="Arial"/>
              </a:rPr>
              <a:t>Spring</a:t>
            </a:r>
            <a:r>
              <a:rPr dirty="0" sz="2000" spc="-1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B2522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35316" y="217678"/>
            <a:ext cx="107823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0">
                <a:solidFill>
                  <a:srgbClr val="E4DEDC"/>
                </a:solidFill>
                <a:latin typeface="Arial"/>
                <a:cs typeface="Arial"/>
              </a:rPr>
              <a:t>J</a:t>
            </a:r>
            <a:r>
              <a:rPr dirty="0" sz="1800" spc="5">
                <a:solidFill>
                  <a:srgbClr val="E4DEDC"/>
                </a:solidFill>
                <a:latin typeface="Arial"/>
                <a:cs typeface="Arial"/>
              </a:rPr>
              <a:t>avascript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721677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5">
                <a:solidFill>
                  <a:srgbClr val="2B2522"/>
                </a:solidFill>
              </a:rPr>
              <a:t>Portal</a:t>
            </a:r>
            <a:r>
              <a:rPr dirty="0" sz="2400" spc="-75">
                <a:solidFill>
                  <a:srgbClr val="2B2522"/>
                </a:solidFill>
              </a:rPr>
              <a:t> </a:t>
            </a:r>
            <a:r>
              <a:rPr dirty="0" sz="2400" spc="10">
                <a:solidFill>
                  <a:srgbClr val="2B2522"/>
                </a:solidFill>
              </a:rPr>
              <a:t>client</a:t>
            </a:r>
            <a:r>
              <a:rPr dirty="0" sz="2400" spc="-65">
                <a:solidFill>
                  <a:srgbClr val="2B2522"/>
                </a:solidFill>
              </a:rPr>
              <a:t> </a:t>
            </a:r>
            <a:r>
              <a:rPr dirty="0" sz="2400">
                <a:solidFill>
                  <a:srgbClr val="2B2522"/>
                </a:solidFill>
              </a:rPr>
              <a:t>can</a:t>
            </a:r>
            <a:r>
              <a:rPr dirty="0" sz="2400" spc="-95">
                <a:solidFill>
                  <a:srgbClr val="2B2522"/>
                </a:solidFill>
              </a:rPr>
              <a:t> </a:t>
            </a:r>
            <a:r>
              <a:rPr dirty="0" sz="2400" spc="-35">
                <a:solidFill>
                  <a:srgbClr val="2B2522"/>
                </a:solidFill>
              </a:rPr>
              <a:t>render</a:t>
            </a:r>
            <a:r>
              <a:rPr dirty="0" sz="2400" spc="-85">
                <a:solidFill>
                  <a:srgbClr val="2B2522"/>
                </a:solidFill>
              </a:rPr>
              <a:t> </a:t>
            </a:r>
            <a:r>
              <a:rPr dirty="0" sz="2400" spc="5">
                <a:solidFill>
                  <a:srgbClr val="2B2522"/>
                </a:solidFill>
              </a:rPr>
              <a:t>the</a:t>
            </a:r>
            <a:r>
              <a:rPr dirty="0" sz="2400" spc="-75">
                <a:solidFill>
                  <a:srgbClr val="2B2522"/>
                </a:solidFill>
              </a:rPr>
              <a:t> </a:t>
            </a:r>
            <a:r>
              <a:rPr dirty="0" sz="2400">
                <a:solidFill>
                  <a:srgbClr val="2B2522"/>
                </a:solidFill>
              </a:rPr>
              <a:t>model</a:t>
            </a:r>
            <a:r>
              <a:rPr dirty="0" sz="2400" spc="-65">
                <a:solidFill>
                  <a:srgbClr val="2B2522"/>
                </a:solidFill>
              </a:rPr>
              <a:t> </a:t>
            </a:r>
            <a:r>
              <a:rPr dirty="0" sz="2400" spc="10">
                <a:solidFill>
                  <a:srgbClr val="2B2522"/>
                </a:solidFill>
              </a:rPr>
              <a:t>client</a:t>
            </a:r>
            <a:r>
              <a:rPr dirty="0" sz="2400" spc="-65">
                <a:solidFill>
                  <a:srgbClr val="2B2522"/>
                </a:solidFill>
              </a:rPr>
              <a:t> </a:t>
            </a:r>
            <a:r>
              <a:rPr dirty="0" sz="2400" spc="-25">
                <a:solidFill>
                  <a:srgbClr val="2B2522"/>
                </a:solidFill>
              </a:rPr>
              <a:t>side</a:t>
            </a:r>
            <a:r>
              <a:rPr dirty="0" sz="2400" spc="-60">
                <a:solidFill>
                  <a:srgbClr val="2B2522"/>
                </a:solidFill>
              </a:rPr>
              <a:t> </a:t>
            </a:r>
            <a:r>
              <a:rPr dirty="0" sz="2400" spc="50">
                <a:solidFill>
                  <a:srgbClr val="2B2522"/>
                </a:solidFill>
              </a:rPr>
              <a:t>with</a:t>
            </a:r>
            <a:r>
              <a:rPr dirty="0" sz="2400" spc="-70">
                <a:solidFill>
                  <a:srgbClr val="2B2522"/>
                </a:solidFill>
              </a:rPr>
              <a:t> </a:t>
            </a:r>
            <a:r>
              <a:rPr dirty="0" sz="2400" spc="-25">
                <a:solidFill>
                  <a:srgbClr val="2B2522"/>
                </a:solidFill>
              </a:rPr>
              <a:t>JS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91945"/>
            <a:ext cx="8056880" cy="1172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20">
                <a:solidFill>
                  <a:srgbClr val="2B2522"/>
                </a:solidFill>
                <a:latin typeface="Arial"/>
                <a:cs typeface="Arial"/>
              </a:rPr>
              <a:t>Widget </a:t>
            </a: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behavior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usually </a:t>
            </a:r>
            <a:r>
              <a:rPr dirty="0" sz="2400" spc="35">
                <a:solidFill>
                  <a:srgbClr val="2B2522"/>
                </a:solidFill>
                <a:latin typeface="Arial"/>
                <a:cs typeface="Arial"/>
              </a:rPr>
              <a:t>written </a:t>
            </a:r>
            <a:r>
              <a:rPr dirty="0" sz="2400" spc="50">
                <a:solidFill>
                  <a:srgbClr val="2B2522"/>
                </a:solidFill>
                <a:latin typeface="Arial"/>
                <a:cs typeface="Arial"/>
              </a:rPr>
              <a:t>with</a:t>
            </a:r>
            <a:r>
              <a:rPr dirty="0" sz="2400" spc="-3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B2522"/>
                </a:solidFill>
                <a:latin typeface="Arial"/>
                <a:cs typeface="Arial"/>
              </a:rPr>
              <a:t>JS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dirty="0" sz="2400" spc="-60">
                <a:solidFill>
                  <a:srgbClr val="2B2522"/>
                </a:solidFill>
                <a:latin typeface="Arial"/>
                <a:cs typeface="Arial"/>
              </a:rPr>
              <a:t>jQuery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2B2522"/>
                </a:solidFill>
                <a:latin typeface="Arial"/>
                <a:cs typeface="Arial"/>
              </a:rPr>
              <a:t>is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B2522"/>
                </a:solidFill>
                <a:latin typeface="Arial"/>
                <a:cs typeface="Arial"/>
              </a:rPr>
              <a:t>shipped</a:t>
            </a:r>
            <a:r>
              <a:rPr dirty="0" sz="2400" spc="-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2B2522"/>
                </a:solidFill>
                <a:latin typeface="Arial"/>
                <a:cs typeface="Arial"/>
              </a:rPr>
              <a:t>with</a:t>
            </a:r>
            <a:r>
              <a:rPr dirty="0" sz="2400" spc="-7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B2522"/>
                </a:solidFill>
                <a:latin typeface="Arial"/>
                <a:cs typeface="Arial"/>
              </a:rPr>
              <a:t>Portal</a:t>
            </a:r>
            <a:r>
              <a:rPr dirty="0" sz="2400" spc="-7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B2522"/>
                </a:solidFill>
                <a:latin typeface="Arial"/>
                <a:cs typeface="Arial"/>
              </a:rPr>
              <a:t>as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dirty="0" sz="2400" spc="-8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B2522"/>
                </a:solidFill>
                <a:latin typeface="Arial"/>
                <a:cs typeface="Arial"/>
              </a:rPr>
              <a:t>Portal</a:t>
            </a:r>
            <a:r>
              <a:rPr dirty="0" sz="2400" spc="-10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2B2522"/>
                </a:solidFill>
                <a:latin typeface="Arial"/>
                <a:cs typeface="Arial"/>
              </a:rPr>
              <a:t>Client</a:t>
            </a:r>
            <a:r>
              <a:rPr dirty="0" sz="2400" spc="-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2B2522"/>
                </a:solidFill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 lvl="1" marL="641985" indent="-17208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2620" algn="l"/>
              </a:tabLst>
            </a:pPr>
            <a:r>
              <a:rPr dirty="0" sz="2000">
                <a:solidFill>
                  <a:srgbClr val="2B2522"/>
                </a:solidFill>
                <a:latin typeface="Arial"/>
                <a:cs typeface="Arial"/>
              </a:rPr>
              <a:t>But </a:t>
            </a:r>
            <a:r>
              <a:rPr dirty="0" sz="2000" spc="35">
                <a:solidFill>
                  <a:srgbClr val="2B2522"/>
                </a:solidFill>
                <a:latin typeface="Arial"/>
                <a:cs typeface="Arial"/>
              </a:rPr>
              <a:t>not </a:t>
            </a:r>
            <a:r>
              <a:rPr dirty="0" sz="2000" spc="-35">
                <a:solidFill>
                  <a:srgbClr val="2B2522"/>
                </a:solidFill>
                <a:latin typeface="Arial"/>
                <a:cs typeface="Arial"/>
              </a:rPr>
              <a:t>a </a:t>
            </a:r>
            <a:r>
              <a:rPr dirty="0" sz="2000" spc="15">
                <a:solidFill>
                  <a:srgbClr val="2B2522"/>
                </a:solidFill>
                <a:latin typeface="Arial"/>
                <a:cs typeface="Arial"/>
              </a:rPr>
              <a:t>widget</a:t>
            </a:r>
            <a:r>
              <a:rPr dirty="0" sz="2000" spc="-355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2B2522"/>
                </a:solidFill>
                <a:latin typeface="Arial"/>
                <a:cs typeface="Arial"/>
              </a:rPr>
              <a:t>dependency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E908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 BC</dc:creator>
  <dc:title>PowerPoint Presentation</dc:title>
  <dcterms:created xsi:type="dcterms:W3CDTF">2017-02-18T10:46:16Z</dcterms:created>
  <dcterms:modified xsi:type="dcterms:W3CDTF">2017-02-18T10:46:16Z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2017-02-18T00:00:00Z</vt:filetime>
  </property>
</Properties>
</file>