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E9087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2B2522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797300" y="3340100"/>
            <a:ext cx="1536700" cy="17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857998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close/>
              </a:path>
            </a:pathLst>
          </a:custGeom>
          <a:solidFill>
            <a:srgbClr val="332C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E9087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2/18/2017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E9087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2/18/2017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2/18/2017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797300" y="3340100"/>
            <a:ext cx="1536700" cy="177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580" y="217678"/>
            <a:ext cx="8482838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9E9087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500" y="1064895"/>
            <a:ext cx="8255000" cy="4551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B2522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request@backbase.com" TargetMode="External"/><Relationship Id="rId2" Type="http://schemas.openxmlformats.org/officeDocument/2006/relationships/hyperlink" Target="http://www.backbas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2277110"/>
          </a:xfrm>
          <a:custGeom>
            <a:avLst/>
            <a:gdLst/>
            <a:ahLst/>
            <a:cxnLst/>
            <a:rect l="l" t="t" r="r" b="b"/>
            <a:pathLst>
              <a:path w="9144000" h="2277110">
                <a:moveTo>
                  <a:pt x="9143999" y="0"/>
                </a:moveTo>
                <a:lnTo>
                  <a:pt x="0" y="0"/>
                </a:lnTo>
                <a:lnTo>
                  <a:pt x="0" y="2276855"/>
                </a:lnTo>
                <a:lnTo>
                  <a:pt x="9143999" y="2276855"/>
                </a:lnTo>
                <a:lnTo>
                  <a:pt x="9143999" y="0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5839" y="2459735"/>
            <a:ext cx="7267956" cy="4334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8544" y="2474810"/>
            <a:ext cx="7161276" cy="42284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46267" y="689102"/>
            <a:ext cx="3369310" cy="1189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25"/>
              </a:lnSpc>
            </a:pPr>
            <a:r>
              <a:rPr sz="5400" spc="-10" dirty="0">
                <a:solidFill>
                  <a:srgbClr val="EBE9E7"/>
                </a:solidFill>
              </a:rPr>
              <a:t>Portal</a:t>
            </a:r>
            <a:r>
              <a:rPr sz="5400" spc="-210" dirty="0">
                <a:solidFill>
                  <a:srgbClr val="EBE9E7"/>
                </a:solidFill>
              </a:rPr>
              <a:t> </a:t>
            </a:r>
            <a:r>
              <a:rPr sz="5400" spc="-125" dirty="0">
                <a:solidFill>
                  <a:srgbClr val="EBE9E7"/>
                </a:solidFill>
              </a:rPr>
              <a:t>APIs</a:t>
            </a:r>
            <a:endParaRPr sz="5400"/>
          </a:p>
          <a:p>
            <a:pPr marL="172720">
              <a:lnSpc>
                <a:spcPts val="2825"/>
              </a:lnSpc>
            </a:pPr>
            <a:r>
              <a:rPr sz="2400" spc="-10" dirty="0"/>
              <a:t>Focus </a:t>
            </a:r>
            <a:r>
              <a:rPr sz="2400" spc="-80" dirty="0"/>
              <a:t>Area:</a:t>
            </a:r>
            <a:r>
              <a:rPr sz="2400" spc="-145" dirty="0"/>
              <a:t> </a:t>
            </a:r>
            <a:r>
              <a:rPr sz="2400" spc="-5" dirty="0"/>
              <a:t>Foundation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0135">
              <a:lnSpc>
                <a:spcPct val="100000"/>
              </a:lnSpc>
            </a:pPr>
            <a:r>
              <a:rPr spc="-114" dirty="0">
                <a:solidFill>
                  <a:srgbClr val="E4DEDC"/>
                </a:solidFill>
              </a:rPr>
              <a:t>REST </a:t>
            </a:r>
            <a:r>
              <a:rPr spc="-60" dirty="0">
                <a:solidFill>
                  <a:srgbClr val="E4DEDC"/>
                </a:solidFill>
              </a:rPr>
              <a:t>API </a:t>
            </a:r>
            <a:r>
              <a:rPr spc="240" dirty="0">
                <a:solidFill>
                  <a:srgbClr val="E4DEDC"/>
                </a:solidFill>
                <a:latin typeface="Arial"/>
                <a:cs typeface="Arial"/>
              </a:rPr>
              <a:t>– </a:t>
            </a:r>
            <a:r>
              <a:rPr spc="-45" dirty="0">
                <a:solidFill>
                  <a:srgbClr val="E4DEDC"/>
                </a:solidFill>
              </a:rPr>
              <a:t>Simple, </a:t>
            </a:r>
            <a:r>
              <a:rPr spc="-10" dirty="0">
                <a:solidFill>
                  <a:srgbClr val="E4DEDC"/>
                </a:solidFill>
              </a:rPr>
              <a:t>Effective</a:t>
            </a:r>
            <a:r>
              <a:rPr spc="-240" dirty="0">
                <a:solidFill>
                  <a:srgbClr val="E4DEDC"/>
                </a:solidFill>
              </a:rPr>
              <a:t> </a:t>
            </a:r>
            <a:r>
              <a:rPr spc="-40" dirty="0">
                <a:solidFill>
                  <a:srgbClr val="E4DEDC"/>
                </a:solidFill>
              </a:rPr>
              <a:t>(Lean)</a:t>
            </a:r>
          </a:p>
        </p:txBody>
      </p:sp>
      <p:sp>
        <p:nvSpPr>
          <p:cNvPr id="5" name="object 5"/>
          <p:cNvSpPr/>
          <p:nvPr/>
        </p:nvSpPr>
        <p:spPr>
          <a:xfrm>
            <a:off x="1331594" y="1484845"/>
            <a:ext cx="6653530" cy="4536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26909">
              <a:lnSpc>
                <a:spcPct val="100000"/>
              </a:lnSpc>
            </a:pPr>
            <a:r>
              <a:rPr spc="-114" dirty="0">
                <a:solidFill>
                  <a:srgbClr val="E4DEDC"/>
                </a:solidFill>
              </a:rPr>
              <a:t>CXP REST</a:t>
            </a:r>
            <a:r>
              <a:rPr spc="-50" dirty="0">
                <a:solidFill>
                  <a:srgbClr val="E4DEDC"/>
                </a:solidFill>
              </a:rPr>
              <a:t> </a:t>
            </a:r>
            <a:r>
              <a:rPr spc="-60" dirty="0">
                <a:solidFill>
                  <a:srgbClr val="E4DEDC"/>
                </a:solidFill>
              </a:rPr>
              <a:t>API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5965" y="1147445"/>
            <a:ext cx="7776209" cy="4944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945" marR="277495" indent="-182880">
              <a:lnSpc>
                <a:spcPct val="100000"/>
              </a:lnSpc>
            </a:pPr>
            <a:r>
              <a:rPr sz="2550" dirty="0">
                <a:solidFill>
                  <a:srgbClr val="9E9087"/>
                </a:solidFill>
                <a:latin typeface="Roboto" pitchFamily="2" charset="0"/>
                <a:ea typeface="Roboto" pitchFamily="2" charset="0"/>
                <a:cs typeface="Wingdings"/>
              </a:rPr>
              <a:t></a:t>
            </a:r>
            <a:r>
              <a:rPr sz="2550" dirty="0">
                <a:solidFill>
                  <a:srgbClr val="9E9087"/>
                </a:solidFill>
                <a:latin typeface="Roboto" pitchFamily="2" charset="0"/>
                <a:ea typeface="Roboto" pitchFamily="2" charset="0"/>
                <a:cs typeface="Times New Roman"/>
              </a:rPr>
              <a:t> </a:t>
            </a:r>
            <a:r>
              <a:rPr sz="3200" spc="-200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CXP </a:t>
            </a:r>
            <a:r>
              <a:rPr sz="3200" spc="-15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Manager </a:t>
            </a:r>
            <a:r>
              <a:rPr sz="3200" spc="-20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and </a:t>
            </a:r>
            <a:r>
              <a:rPr sz="3200" spc="-200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CXP </a:t>
            </a:r>
            <a:r>
              <a:rPr sz="3200" spc="-55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Explorer are</a:t>
            </a:r>
            <a:r>
              <a:rPr sz="3200" spc="-405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 </a:t>
            </a:r>
            <a:r>
              <a:rPr sz="3200" spc="35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tools  </a:t>
            </a:r>
            <a:r>
              <a:rPr sz="3200" spc="70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that </a:t>
            </a:r>
            <a:r>
              <a:rPr sz="3200" spc="25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work </a:t>
            </a:r>
            <a:r>
              <a:rPr sz="3200" spc="-35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over </a:t>
            </a:r>
            <a:r>
              <a:rPr sz="3200" spc="10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the </a:t>
            </a:r>
            <a:r>
              <a:rPr sz="3200" spc="-195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REST</a:t>
            </a:r>
            <a:r>
              <a:rPr sz="3200" spc="-509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 </a:t>
            </a:r>
            <a:r>
              <a:rPr sz="3200" spc="-105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API</a:t>
            </a:r>
            <a:endParaRPr sz="3200" dirty="0">
              <a:latin typeface="Roboto" pitchFamily="2" charset="0"/>
              <a:ea typeface="Roboto" pitchFamily="2" charset="0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550" spc="25" dirty="0">
                <a:solidFill>
                  <a:srgbClr val="9E9087"/>
                </a:solidFill>
                <a:latin typeface="Roboto" pitchFamily="2" charset="0"/>
                <a:ea typeface="Roboto" pitchFamily="2" charset="0"/>
                <a:cs typeface="Wingdings"/>
              </a:rPr>
              <a:t></a:t>
            </a:r>
            <a:r>
              <a:rPr sz="3200" spc="25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Manipulate</a:t>
            </a:r>
            <a:r>
              <a:rPr sz="3200" spc="-145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 </a:t>
            </a:r>
            <a:r>
              <a:rPr sz="3200" spc="5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model</a:t>
            </a:r>
            <a:endParaRPr sz="3200" dirty="0">
              <a:latin typeface="Roboto" pitchFamily="2" charset="0"/>
              <a:ea typeface="Roboto" pitchFamily="2" charset="0"/>
              <a:cs typeface="Microsoft Sans Serif"/>
            </a:endParaRPr>
          </a:p>
          <a:p>
            <a:pPr marL="463550">
              <a:lnSpc>
                <a:spcPct val="100000"/>
              </a:lnSpc>
              <a:spcBef>
                <a:spcPts val="765"/>
              </a:spcBef>
            </a:pPr>
            <a:r>
              <a:rPr sz="2550" spc="15" dirty="0">
                <a:solidFill>
                  <a:srgbClr val="9E9087"/>
                </a:solidFill>
                <a:latin typeface="Roboto" pitchFamily="2" charset="0"/>
                <a:ea typeface="Roboto" pitchFamily="2" charset="0"/>
                <a:cs typeface="Wingdings"/>
              </a:rPr>
              <a:t></a:t>
            </a:r>
            <a:r>
              <a:rPr sz="3200" spc="15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portals, </a:t>
            </a:r>
            <a:r>
              <a:rPr sz="3200" spc="-75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pages, </a:t>
            </a:r>
            <a:r>
              <a:rPr sz="3200" spc="-20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containers,</a:t>
            </a:r>
            <a:r>
              <a:rPr sz="3200" spc="-170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 </a:t>
            </a:r>
            <a:r>
              <a:rPr sz="3200" spc="25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widgets</a:t>
            </a:r>
            <a:endParaRPr sz="3200" dirty="0">
              <a:latin typeface="Roboto" pitchFamily="2" charset="0"/>
              <a:ea typeface="Roboto" pitchFamily="2" charset="0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550" spc="40" dirty="0">
                <a:solidFill>
                  <a:srgbClr val="9E9087"/>
                </a:solidFill>
                <a:latin typeface="Roboto" pitchFamily="2" charset="0"/>
                <a:ea typeface="Roboto" pitchFamily="2" charset="0"/>
                <a:cs typeface="Wingdings"/>
              </a:rPr>
              <a:t></a:t>
            </a:r>
            <a:r>
              <a:rPr sz="3200" spc="40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Administrate </a:t>
            </a:r>
            <a:r>
              <a:rPr sz="3200" spc="-55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users, </a:t>
            </a:r>
            <a:r>
              <a:rPr sz="3200" spc="10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groups </a:t>
            </a:r>
            <a:r>
              <a:rPr sz="3200" spc="-20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and</a:t>
            </a:r>
            <a:r>
              <a:rPr sz="3200" spc="-425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 </a:t>
            </a:r>
            <a:r>
              <a:rPr sz="3200" spc="-20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roles</a:t>
            </a:r>
            <a:endParaRPr sz="3200" dirty="0">
              <a:latin typeface="Roboto" pitchFamily="2" charset="0"/>
              <a:ea typeface="Roboto" pitchFamily="2" charset="0"/>
              <a:cs typeface="Microsoft Sans Serif"/>
            </a:endParaRPr>
          </a:p>
          <a:p>
            <a:pPr marL="194945" marR="5080" indent="-182880">
              <a:lnSpc>
                <a:spcPct val="100000"/>
              </a:lnSpc>
              <a:spcBef>
                <a:spcPts val="765"/>
              </a:spcBef>
            </a:pPr>
            <a:r>
              <a:rPr sz="2550" dirty="0">
                <a:solidFill>
                  <a:srgbClr val="9E9087"/>
                </a:solidFill>
                <a:latin typeface="Roboto" pitchFamily="2" charset="0"/>
                <a:ea typeface="Roboto" pitchFamily="2" charset="0"/>
                <a:cs typeface="Wingdings"/>
              </a:rPr>
              <a:t></a:t>
            </a:r>
            <a:r>
              <a:rPr sz="2550" spc="-375" dirty="0">
                <a:solidFill>
                  <a:srgbClr val="9E9087"/>
                </a:solidFill>
                <a:latin typeface="Roboto" pitchFamily="2" charset="0"/>
                <a:ea typeface="Roboto" pitchFamily="2" charset="0"/>
                <a:cs typeface="Times New Roman"/>
              </a:rPr>
              <a:t> </a:t>
            </a:r>
            <a:r>
              <a:rPr sz="3200" spc="-60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Single</a:t>
            </a:r>
            <a:r>
              <a:rPr sz="3200" spc="-95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 </a:t>
            </a:r>
            <a:r>
              <a:rPr sz="3200" spc="15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data</a:t>
            </a:r>
            <a:r>
              <a:rPr sz="3200" spc="-80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 </a:t>
            </a:r>
            <a:r>
              <a:rPr sz="3200" spc="20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definition</a:t>
            </a:r>
            <a:r>
              <a:rPr sz="3200" spc="-114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 </a:t>
            </a:r>
            <a:r>
              <a:rPr sz="3200" spc="-25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shared</a:t>
            </a:r>
            <a:r>
              <a:rPr sz="3200" spc="-90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 </a:t>
            </a:r>
            <a:r>
              <a:rPr sz="3200" spc="-15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by</a:t>
            </a:r>
            <a:r>
              <a:rPr sz="3200" spc="-80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 </a:t>
            </a:r>
            <a:r>
              <a:rPr sz="3200" spc="-40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server</a:t>
            </a:r>
            <a:r>
              <a:rPr sz="3200" spc="-120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 </a:t>
            </a:r>
            <a:r>
              <a:rPr sz="3200" spc="-20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and  client:</a:t>
            </a:r>
            <a:r>
              <a:rPr sz="3200" spc="-165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 </a:t>
            </a:r>
            <a:r>
              <a:rPr sz="3200" spc="-204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XSD</a:t>
            </a:r>
            <a:endParaRPr sz="3200" dirty="0">
              <a:latin typeface="Roboto" pitchFamily="2" charset="0"/>
              <a:ea typeface="Roboto" pitchFamily="2" charset="0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550" spc="5" dirty="0">
                <a:solidFill>
                  <a:srgbClr val="9E9087"/>
                </a:solidFill>
                <a:latin typeface="Roboto" pitchFamily="2" charset="0"/>
                <a:ea typeface="Roboto" pitchFamily="2" charset="0"/>
                <a:cs typeface="Wingdings"/>
              </a:rPr>
              <a:t></a:t>
            </a:r>
            <a:r>
              <a:rPr sz="2550" spc="5" dirty="0">
                <a:solidFill>
                  <a:srgbClr val="9E9087"/>
                </a:solidFill>
                <a:latin typeface="Roboto" pitchFamily="2" charset="0"/>
                <a:ea typeface="Roboto" pitchFamily="2" charset="0"/>
                <a:cs typeface="Times New Roman"/>
              </a:rPr>
              <a:t> </a:t>
            </a:r>
            <a:r>
              <a:rPr sz="3200" spc="-210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CRUD </a:t>
            </a:r>
            <a:r>
              <a:rPr sz="3200" spc="5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operations </a:t>
            </a:r>
            <a:r>
              <a:rPr sz="3200" spc="-55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(create, </a:t>
            </a:r>
            <a:r>
              <a:rPr sz="3200" spc="-90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read,</a:t>
            </a:r>
            <a:r>
              <a:rPr sz="3200" spc="-520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 </a:t>
            </a:r>
            <a:r>
              <a:rPr sz="3200" spc="-40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update,</a:t>
            </a:r>
            <a:endParaRPr sz="3200" dirty="0">
              <a:latin typeface="Roboto" pitchFamily="2" charset="0"/>
              <a:ea typeface="Roboto" pitchFamily="2" charset="0"/>
              <a:cs typeface="Microsoft Sans Serif"/>
            </a:endParaRPr>
          </a:p>
          <a:p>
            <a:pPr marL="194945">
              <a:lnSpc>
                <a:spcPct val="100000"/>
              </a:lnSpc>
            </a:pPr>
            <a:r>
              <a:rPr sz="3200" spc="-70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delete), </a:t>
            </a:r>
            <a:r>
              <a:rPr sz="3200" spc="-5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sorting, </a:t>
            </a:r>
            <a:r>
              <a:rPr sz="3200" spc="-10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filtering,</a:t>
            </a:r>
            <a:r>
              <a:rPr sz="3200" spc="-254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 </a:t>
            </a:r>
            <a:r>
              <a:rPr sz="3200" spc="-10" dirty="0">
                <a:solidFill>
                  <a:srgbClr val="2B2522"/>
                </a:solidFill>
                <a:latin typeface="Roboto" pitchFamily="2" charset="0"/>
                <a:ea typeface="Roboto" pitchFamily="2" charset="0"/>
                <a:cs typeface="Microsoft Sans Serif"/>
              </a:rPr>
              <a:t>paging</a:t>
            </a:r>
            <a:endParaRPr sz="3200" dirty="0">
              <a:latin typeface="Roboto" pitchFamily="2" charset="0"/>
              <a:ea typeface="Roboto" pitchFamily="2" charset="0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57645">
              <a:lnSpc>
                <a:spcPct val="100000"/>
              </a:lnSpc>
            </a:pPr>
            <a:r>
              <a:rPr spc="-114" dirty="0">
                <a:solidFill>
                  <a:srgbClr val="E4DEDC"/>
                </a:solidFill>
              </a:rPr>
              <a:t>REST </a:t>
            </a:r>
            <a:r>
              <a:rPr spc="-60" dirty="0">
                <a:solidFill>
                  <a:srgbClr val="E4DEDC"/>
                </a:solidFill>
              </a:rPr>
              <a:t>API </a:t>
            </a:r>
            <a:r>
              <a:rPr spc="240" dirty="0">
                <a:solidFill>
                  <a:srgbClr val="E4DEDC"/>
                </a:solidFill>
                <a:latin typeface="Arial"/>
                <a:cs typeface="Arial"/>
              </a:rPr>
              <a:t>–</a:t>
            </a:r>
            <a:r>
              <a:rPr spc="-55" dirty="0">
                <a:solidFill>
                  <a:srgbClr val="E4DEDC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E4DEDC"/>
                </a:solidFill>
              </a:rPr>
              <a:t>Syntax</a:t>
            </a:r>
          </a:p>
        </p:txBody>
      </p:sp>
      <p:sp>
        <p:nvSpPr>
          <p:cNvPr id="5" name="object 5"/>
          <p:cNvSpPr/>
          <p:nvPr/>
        </p:nvSpPr>
        <p:spPr>
          <a:xfrm>
            <a:off x="357187" y="1120775"/>
            <a:ext cx="8532749" cy="5387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271" y="1637461"/>
            <a:ext cx="5086985" cy="4767580"/>
          </a:xfrm>
          <a:custGeom>
            <a:avLst/>
            <a:gdLst/>
            <a:ahLst/>
            <a:cxnLst/>
            <a:rect l="l" t="t" r="r" b="b"/>
            <a:pathLst>
              <a:path w="5086985" h="4767580">
                <a:moveTo>
                  <a:pt x="0" y="4767453"/>
                </a:moveTo>
                <a:lnTo>
                  <a:pt x="5086858" y="4767453"/>
                </a:lnTo>
                <a:lnTo>
                  <a:pt x="5086858" y="0"/>
                </a:lnTo>
                <a:lnTo>
                  <a:pt x="0" y="0"/>
                </a:lnTo>
                <a:lnTo>
                  <a:pt x="0" y="4767453"/>
                </a:lnTo>
                <a:close/>
              </a:path>
            </a:pathLst>
          </a:custGeom>
          <a:solidFill>
            <a:srgbClr val="2AE12A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86145">
              <a:lnSpc>
                <a:spcPct val="100000"/>
              </a:lnSpc>
            </a:pPr>
            <a:r>
              <a:rPr spc="-114" dirty="0">
                <a:solidFill>
                  <a:srgbClr val="E4DEDC"/>
                </a:solidFill>
              </a:rPr>
              <a:t>REST </a:t>
            </a:r>
            <a:r>
              <a:rPr spc="-75" dirty="0">
                <a:solidFill>
                  <a:srgbClr val="E4DEDC"/>
                </a:solidFill>
              </a:rPr>
              <a:t>API: </a:t>
            </a:r>
            <a:r>
              <a:rPr spc="-90" dirty="0">
                <a:solidFill>
                  <a:srgbClr val="E4DEDC"/>
                </a:solidFill>
              </a:rPr>
              <a:t>URL</a:t>
            </a:r>
            <a:r>
              <a:rPr spc="15" dirty="0">
                <a:solidFill>
                  <a:srgbClr val="E4DEDC"/>
                </a:solidFill>
              </a:rPr>
              <a:t> </a:t>
            </a:r>
            <a:r>
              <a:rPr spc="5" dirty="0">
                <a:solidFill>
                  <a:srgbClr val="E4DEDC"/>
                </a:solidFill>
              </a:rPr>
              <a:t>Modifiers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86055" marR="5080" indent="-182880">
              <a:lnSpc>
                <a:spcPct val="100000"/>
              </a:lnSpc>
            </a:pPr>
            <a:r>
              <a:rPr sz="2550" spc="140" dirty="0">
                <a:solidFill>
                  <a:srgbClr val="9E9087"/>
                </a:solidFill>
                <a:latin typeface="Wingdings"/>
                <a:cs typeface="Wingdings"/>
              </a:rPr>
              <a:t></a:t>
            </a:r>
            <a:r>
              <a:rPr spc="140" dirty="0"/>
              <a:t>It </a:t>
            </a:r>
            <a:r>
              <a:rPr spc="10" dirty="0"/>
              <a:t>is </a:t>
            </a:r>
            <a:r>
              <a:rPr spc="-10" dirty="0"/>
              <a:t>possible </a:t>
            </a:r>
            <a:r>
              <a:rPr spc="85" dirty="0"/>
              <a:t>to</a:t>
            </a:r>
            <a:r>
              <a:rPr spc="-530" dirty="0"/>
              <a:t> </a:t>
            </a:r>
            <a:r>
              <a:rPr spc="5" dirty="0"/>
              <a:t>run </a:t>
            </a:r>
            <a:r>
              <a:rPr spc="-195" dirty="0"/>
              <a:t>REST </a:t>
            </a:r>
            <a:r>
              <a:rPr spc="-105" dirty="0"/>
              <a:t>API </a:t>
            </a:r>
            <a:r>
              <a:rPr spc="-30" dirty="0"/>
              <a:t>queries </a:t>
            </a:r>
            <a:r>
              <a:rPr spc="25" dirty="0"/>
              <a:t>about  </a:t>
            </a:r>
            <a:r>
              <a:rPr spc="45" dirty="0"/>
              <a:t>items </a:t>
            </a:r>
            <a:r>
              <a:rPr spc="5" dirty="0"/>
              <a:t>specifying </a:t>
            </a:r>
            <a:r>
              <a:rPr spc="25" dirty="0"/>
              <a:t>modifiers </a:t>
            </a:r>
            <a:r>
              <a:rPr spc="-20" dirty="0"/>
              <a:t>and</a:t>
            </a:r>
            <a:r>
              <a:rPr spc="-470" dirty="0"/>
              <a:t> </a:t>
            </a:r>
            <a:r>
              <a:rPr spc="5" dirty="0"/>
              <a:t>parameters</a:t>
            </a:r>
            <a:endParaRPr sz="2550">
              <a:latin typeface="Wingdings"/>
              <a:cs typeface="Wingdings"/>
            </a:endParaRPr>
          </a:p>
          <a:p>
            <a:pPr marL="3810">
              <a:lnSpc>
                <a:spcPct val="100000"/>
              </a:lnSpc>
              <a:spcBef>
                <a:spcPts val="770"/>
              </a:spcBef>
            </a:pPr>
            <a:r>
              <a:rPr sz="2550" dirty="0">
                <a:solidFill>
                  <a:srgbClr val="9E9087"/>
                </a:solidFill>
                <a:latin typeface="Wingdings"/>
                <a:cs typeface="Wingdings"/>
              </a:rPr>
              <a:t></a:t>
            </a:r>
            <a:r>
              <a:rPr sz="2550" dirty="0">
                <a:solidFill>
                  <a:srgbClr val="9E9087"/>
                </a:solidFill>
                <a:latin typeface="Times New Roman"/>
                <a:cs typeface="Times New Roman"/>
              </a:rPr>
              <a:t> </a:t>
            </a:r>
            <a:r>
              <a:rPr spc="-40" dirty="0"/>
              <a:t>Types </a:t>
            </a:r>
            <a:r>
              <a:rPr spc="80" dirty="0"/>
              <a:t>of</a:t>
            </a:r>
            <a:r>
              <a:rPr spc="-535" dirty="0"/>
              <a:t> </a:t>
            </a:r>
            <a:r>
              <a:rPr dirty="0"/>
              <a:t>modifiers:</a:t>
            </a:r>
            <a:endParaRPr sz="2550">
              <a:latin typeface="Times New Roman"/>
              <a:cs typeface="Times New Roman"/>
            </a:endParaRPr>
          </a:p>
          <a:p>
            <a:pPr marL="454659">
              <a:lnSpc>
                <a:spcPct val="100000"/>
              </a:lnSpc>
              <a:spcBef>
                <a:spcPts val="765"/>
              </a:spcBef>
            </a:pPr>
            <a:r>
              <a:rPr sz="2550" spc="30" dirty="0">
                <a:solidFill>
                  <a:srgbClr val="9E9087"/>
                </a:solidFill>
                <a:latin typeface="Wingdings"/>
                <a:cs typeface="Wingdings"/>
              </a:rPr>
              <a:t></a:t>
            </a:r>
            <a:r>
              <a:rPr spc="30" dirty="0"/>
              <a:t>Filter </a:t>
            </a:r>
            <a:r>
              <a:rPr spc="-30" dirty="0"/>
              <a:t>queries</a:t>
            </a:r>
            <a:r>
              <a:rPr spc="-290" dirty="0"/>
              <a:t> </a:t>
            </a:r>
            <a:r>
              <a:rPr spc="15" dirty="0"/>
              <a:t>(f)</a:t>
            </a:r>
            <a:endParaRPr sz="2550">
              <a:latin typeface="Wingdings"/>
              <a:cs typeface="Wingdings"/>
            </a:endParaRPr>
          </a:p>
          <a:p>
            <a:pPr marL="454659">
              <a:lnSpc>
                <a:spcPct val="100000"/>
              </a:lnSpc>
              <a:spcBef>
                <a:spcPts val="770"/>
              </a:spcBef>
            </a:pPr>
            <a:r>
              <a:rPr sz="2550" spc="5" dirty="0">
                <a:solidFill>
                  <a:srgbClr val="9E9087"/>
                </a:solidFill>
                <a:latin typeface="Wingdings"/>
                <a:cs typeface="Wingdings"/>
              </a:rPr>
              <a:t></a:t>
            </a:r>
            <a:r>
              <a:rPr sz="2550" spc="5" dirty="0">
                <a:solidFill>
                  <a:srgbClr val="9E9087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Sorting</a:t>
            </a:r>
            <a:r>
              <a:rPr spc="-535" dirty="0"/>
              <a:t> </a:t>
            </a:r>
            <a:r>
              <a:rPr spc="-30" dirty="0"/>
              <a:t>(s)</a:t>
            </a:r>
            <a:endParaRPr sz="2550">
              <a:latin typeface="Times New Roman"/>
              <a:cs typeface="Times New Roman"/>
            </a:endParaRPr>
          </a:p>
          <a:p>
            <a:pPr marL="454659">
              <a:lnSpc>
                <a:spcPct val="100000"/>
              </a:lnSpc>
              <a:spcBef>
                <a:spcPts val="765"/>
              </a:spcBef>
            </a:pPr>
            <a:r>
              <a:rPr sz="2550" spc="10" dirty="0">
                <a:solidFill>
                  <a:srgbClr val="9E9087"/>
                </a:solidFill>
                <a:latin typeface="Wingdings"/>
                <a:cs typeface="Wingdings"/>
              </a:rPr>
              <a:t></a:t>
            </a:r>
            <a:r>
              <a:rPr spc="10" dirty="0"/>
              <a:t>Paging </a:t>
            </a:r>
            <a:r>
              <a:rPr spc="-80" dirty="0"/>
              <a:t>(ps,</a:t>
            </a:r>
            <a:r>
              <a:rPr spc="-265" dirty="0"/>
              <a:t> </a:t>
            </a:r>
            <a:r>
              <a:rPr spc="40" dirty="0"/>
              <a:t>of)</a:t>
            </a:r>
            <a:endParaRPr sz="2550">
              <a:latin typeface="Wingdings"/>
              <a:cs typeface="Wingdings"/>
            </a:endParaRPr>
          </a:p>
          <a:p>
            <a:pPr marL="454659">
              <a:lnSpc>
                <a:spcPct val="100000"/>
              </a:lnSpc>
              <a:spcBef>
                <a:spcPts val="765"/>
              </a:spcBef>
            </a:pPr>
            <a:r>
              <a:rPr sz="2550" spc="10" dirty="0">
                <a:solidFill>
                  <a:srgbClr val="9E9087"/>
                </a:solidFill>
                <a:latin typeface="Wingdings"/>
                <a:cs typeface="Wingdings"/>
              </a:rPr>
              <a:t></a:t>
            </a:r>
            <a:r>
              <a:rPr spc="10" dirty="0"/>
              <a:t>Processing </a:t>
            </a:r>
            <a:r>
              <a:rPr spc="-10" dirty="0"/>
              <a:t>children </a:t>
            </a:r>
            <a:r>
              <a:rPr spc="-70" dirty="0"/>
              <a:t>(pc,</a:t>
            </a:r>
            <a:r>
              <a:rPr spc="-295" dirty="0"/>
              <a:t> </a:t>
            </a:r>
            <a:r>
              <a:rPr dirty="0"/>
              <a:t>depth)</a:t>
            </a:r>
            <a:endParaRPr sz="25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18226" y="217678"/>
            <a:ext cx="319468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14" dirty="0">
                <a:solidFill>
                  <a:srgbClr val="E4DEDC"/>
                </a:solidFill>
                <a:latin typeface="Microsoft Sans Serif"/>
                <a:cs typeface="Microsoft Sans Serif"/>
              </a:rPr>
              <a:t>REST </a:t>
            </a:r>
            <a:r>
              <a:rPr sz="1800" spc="-75" dirty="0">
                <a:solidFill>
                  <a:srgbClr val="E4DEDC"/>
                </a:solidFill>
                <a:latin typeface="Microsoft Sans Serif"/>
                <a:cs typeface="Microsoft Sans Serif"/>
              </a:rPr>
              <a:t>API: </a:t>
            </a:r>
            <a:r>
              <a:rPr sz="1800" spc="-90" dirty="0">
                <a:solidFill>
                  <a:srgbClr val="E4DEDC"/>
                </a:solidFill>
                <a:latin typeface="Microsoft Sans Serif"/>
                <a:cs typeface="Microsoft Sans Serif"/>
              </a:rPr>
              <a:t>URL </a:t>
            </a:r>
            <a:r>
              <a:rPr sz="1800" spc="5" dirty="0">
                <a:solidFill>
                  <a:srgbClr val="E4DEDC"/>
                </a:solidFill>
                <a:latin typeface="Microsoft Sans Serif"/>
                <a:cs typeface="Microsoft Sans Serif"/>
              </a:rPr>
              <a:t>Modifiers </a:t>
            </a:r>
            <a:r>
              <a:rPr sz="1800" spc="-85" dirty="0">
                <a:solidFill>
                  <a:srgbClr val="E4DEDC"/>
                </a:solidFill>
                <a:latin typeface="Microsoft Sans Serif"/>
                <a:cs typeface="Microsoft Sans Serif"/>
              </a:rPr>
              <a:t>-</a:t>
            </a:r>
            <a:r>
              <a:rPr sz="1800" spc="65" dirty="0">
                <a:solidFill>
                  <a:srgbClr val="E4DEDC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E4DEDC"/>
                </a:solidFill>
                <a:latin typeface="Microsoft Sans Serif"/>
                <a:cs typeface="Microsoft Sans Serif"/>
              </a:rPr>
              <a:t>Filter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5965" y="1147445"/>
            <a:ext cx="300672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0" dirty="0">
                <a:latin typeface="Wingdings"/>
                <a:cs typeface="Wingdings"/>
              </a:rPr>
              <a:t></a:t>
            </a:r>
            <a:r>
              <a:rPr sz="3200" spc="30" dirty="0">
                <a:solidFill>
                  <a:srgbClr val="2B2522"/>
                </a:solidFill>
              </a:rPr>
              <a:t>Filter </a:t>
            </a:r>
            <a:r>
              <a:rPr sz="3200" spc="-30" dirty="0">
                <a:solidFill>
                  <a:srgbClr val="2B2522"/>
                </a:solidFill>
              </a:rPr>
              <a:t>queries</a:t>
            </a:r>
            <a:r>
              <a:rPr sz="3200" spc="-290" dirty="0">
                <a:solidFill>
                  <a:srgbClr val="2B2522"/>
                </a:solidFill>
              </a:rPr>
              <a:t> </a:t>
            </a:r>
            <a:r>
              <a:rPr sz="3200" spc="15" dirty="0">
                <a:solidFill>
                  <a:srgbClr val="2B2522"/>
                </a:solidFill>
              </a:rPr>
              <a:t>(f)</a:t>
            </a:r>
            <a:endParaRPr sz="32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069" y="1733041"/>
            <a:ext cx="7258684" cy="390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dirty="0">
                <a:solidFill>
                  <a:srgbClr val="9E9087"/>
                </a:solidFill>
                <a:latin typeface="Wingdings"/>
                <a:cs typeface="Wingdings"/>
              </a:rPr>
              <a:t></a:t>
            </a:r>
            <a:r>
              <a:rPr sz="2550" spc="-375" dirty="0">
                <a:solidFill>
                  <a:srgbClr val="9E9087"/>
                </a:solidFill>
                <a:latin typeface="Times New Roman"/>
                <a:cs typeface="Times New Roman"/>
              </a:rPr>
              <a:t> </a:t>
            </a:r>
            <a:r>
              <a:rPr sz="3200" spc="-65" dirty="0">
                <a:solidFill>
                  <a:srgbClr val="2B2522"/>
                </a:solidFill>
                <a:latin typeface="Microsoft Sans Serif"/>
                <a:cs typeface="Microsoft Sans Serif"/>
              </a:rPr>
              <a:t>The</a:t>
            </a:r>
            <a:r>
              <a:rPr sz="3200" spc="-8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3200" spc="30" dirty="0">
                <a:solidFill>
                  <a:srgbClr val="2B2522"/>
                </a:solidFill>
                <a:latin typeface="Microsoft Sans Serif"/>
                <a:cs typeface="Microsoft Sans Serif"/>
              </a:rPr>
              <a:t>following</a:t>
            </a:r>
            <a:r>
              <a:rPr sz="3200" spc="-11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3200" spc="10" dirty="0">
                <a:solidFill>
                  <a:srgbClr val="2B2522"/>
                </a:solidFill>
                <a:latin typeface="Microsoft Sans Serif"/>
                <a:cs typeface="Microsoft Sans Serif"/>
              </a:rPr>
              <a:t>syntax</a:t>
            </a:r>
            <a:r>
              <a:rPr sz="3200" spc="-12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3200" spc="10" dirty="0">
                <a:solidFill>
                  <a:srgbClr val="2B2522"/>
                </a:solidFill>
                <a:latin typeface="Microsoft Sans Serif"/>
                <a:cs typeface="Microsoft Sans Serif"/>
              </a:rPr>
              <a:t>is</a:t>
            </a:r>
            <a:r>
              <a:rPr sz="3200" spc="-9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3200" spc="-10" dirty="0">
                <a:solidFill>
                  <a:srgbClr val="2B2522"/>
                </a:solidFill>
                <a:latin typeface="Microsoft Sans Serif"/>
                <a:cs typeface="Microsoft Sans Serif"/>
              </a:rPr>
              <a:t>supported:</a:t>
            </a:r>
            <a:endParaRPr sz="3200">
              <a:latin typeface="Microsoft Sans Serif"/>
              <a:cs typeface="Microsoft Sans Serif"/>
            </a:endParaRPr>
          </a:p>
          <a:p>
            <a:pPr marL="637540" marR="706755" indent="-182880">
              <a:lnSpc>
                <a:spcPct val="100000"/>
              </a:lnSpc>
              <a:spcBef>
                <a:spcPts val="685"/>
              </a:spcBef>
              <a:buClr>
                <a:srgbClr val="9E9087"/>
              </a:buClr>
              <a:buSzPct val="80357"/>
              <a:buFont typeface="Wingdings"/>
              <a:buChar char=""/>
              <a:tabLst>
                <a:tab pos="638175" algn="l"/>
              </a:tabLst>
            </a:pPr>
            <a:r>
              <a:rPr sz="2800" spc="-35" dirty="0">
                <a:solidFill>
                  <a:srgbClr val="205BA7"/>
                </a:solidFill>
                <a:latin typeface="Microsoft Sans Serif"/>
                <a:cs typeface="Microsoft Sans Serif"/>
              </a:rPr>
              <a:t>?f=element_name(operator)value  </a:t>
            </a:r>
            <a:r>
              <a:rPr sz="2800" spc="-10" dirty="0">
                <a:solidFill>
                  <a:srgbClr val="2B2522"/>
                </a:solidFill>
                <a:latin typeface="Microsoft Sans Serif"/>
                <a:cs typeface="Microsoft Sans Serif"/>
              </a:rPr>
              <a:t>Filters elements </a:t>
            </a:r>
            <a:r>
              <a:rPr sz="2800" spc="-20" dirty="0">
                <a:solidFill>
                  <a:srgbClr val="2B2522"/>
                </a:solidFill>
                <a:latin typeface="Microsoft Sans Serif"/>
                <a:cs typeface="Microsoft Sans Serif"/>
              </a:rPr>
              <a:t>by </a:t>
            </a:r>
            <a:r>
              <a:rPr sz="2800" spc="-75" dirty="0">
                <a:solidFill>
                  <a:srgbClr val="2B2522"/>
                </a:solidFill>
                <a:latin typeface="Microsoft Sans Serif"/>
                <a:cs typeface="Microsoft Sans Serif"/>
              </a:rPr>
              <a:t>&lt;name&gt;</a:t>
            </a:r>
            <a:r>
              <a:rPr sz="2800" spc="-24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800" spc="-20" dirty="0">
                <a:solidFill>
                  <a:srgbClr val="2B2522"/>
                </a:solidFill>
                <a:latin typeface="Microsoft Sans Serif"/>
                <a:cs typeface="Microsoft Sans Serif"/>
              </a:rPr>
              <a:t>elements.</a:t>
            </a:r>
            <a:endParaRPr sz="2800">
              <a:latin typeface="Microsoft Sans Serif"/>
              <a:cs typeface="Microsoft Sans Serif"/>
            </a:endParaRPr>
          </a:p>
          <a:p>
            <a:pPr marL="637540" indent="-182880">
              <a:lnSpc>
                <a:spcPct val="100000"/>
              </a:lnSpc>
              <a:spcBef>
                <a:spcPts val="670"/>
              </a:spcBef>
              <a:buClr>
                <a:srgbClr val="9E9087"/>
              </a:buClr>
              <a:buSzPct val="80357"/>
              <a:buFont typeface="Wingdings"/>
              <a:buChar char=""/>
              <a:tabLst>
                <a:tab pos="638175" algn="l"/>
              </a:tabLst>
            </a:pPr>
            <a:r>
              <a:rPr sz="2800" spc="-25" dirty="0">
                <a:solidFill>
                  <a:srgbClr val="205BA7"/>
                </a:solidFill>
                <a:latin typeface="Microsoft Sans Serif"/>
                <a:cs typeface="Microsoft Sans Serif"/>
              </a:rPr>
              <a:t>?f=property.property_name(operator)value</a:t>
            </a:r>
            <a:endParaRPr sz="2800">
              <a:latin typeface="Microsoft Sans Serif"/>
              <a:cs typeface="Microsoft Sans Serif"/>
            </a:endParaRPr>
          </a:p>
          <a:p>
            <a:pPr marL="637540">
              <a:lnSpc>
                <a:spcPct val="100000"/>
              </a:lnSpc>
            </a:pPr>
            <a:r>
              <a:rPr sz="2800" spc="-10" dirty="0">
                <a:solidFill>
                  <a:srgbClr val="2B2522"/>
                </a:solidFill>
                <a:latin typeface="Microsoft Sans Serif"/>
                <a:cs typeface="Microsoft Sans Serif"/>
              </a:rPr>
              <a:t>Filters elements </a:t>
            </a:r>
            <a:r>
              <a:rPr sz="2800" spc="-20" dirty="0">
                <a:solidFill>
                  <a:srgbClr val="2B2522"/>
                </a:solidFill>
                <a:latin typeface="Microsoft Sans Serif"/>
                <a:cs typeface="Microsoft Sans Serif"/>
              </a:rPr>
              <a:t>by </a:t>
            </a:r>
            <a:r>
              <a:rPr sz="2800" spc="5" dirty="0">
                <a:solidFill>
                  <a:srgbClr val="2B2522"/>
                </a:solidFill>
                <a:latin typeface="Microsoft Sans Serif"/>
                <a:cs typeface="Microsoft Sans Serif"/>
              </a:rPr>
              <a:t>the </a:t>
            </a:r>
            <a:r>
              <a:rPr sz="2800" spc="-50" dirty="0">
                <a:solidFill>
                  <a:srgbClr val="2B2522"/>
                </a:solidFill>
                <a:latin typeface="Microsoft Sans Serif"/>
                <a:cs typeface="Microsoft Sans Serif"/>
              </a:rPr>
              <a:t>value </a:t>
            </a:r>
            <a:r>
              <a:rPr sz="2800" spc="70" dirty="0">
                <a:solidFill>
                  <a:srgbClr val="2B2522"/>
                </a:solidFill>
                <a:latin typeface="Microsoft Sans Serif"/>
                <a:cs typeface="Microsoft Sans Serif"/>
              </a:rPr>
              <a:t>of </a:t>
            </a:r>
            <a:r>
              <a:rPr sz="2800" spc="-55" dirty="0">
                <a:solidFill>
                  <a:srgbClr val="2B2522"/>
                </a:solidFill>
                <a:latin typeface="Microsoft Sans Serif"/>
                <a:cs typeface="Microsoft Sans Serif"/>
              </a:rPr>
              <a:t>a</a:t>
            </a:r>
            <a:r>
              <a:rPr sz="2800" spc="-41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800" spc="-15" dirty="0">
                <a:solidFill>
                  <a:srgbClr val="2B2522"/>
                </a:solidFill>
                <a:latin typeface="Microsoft Sans Serif"/>
                <a:cs typeface="Microsoft Sans Serif"/>
              </a:rPr>
              <a:t>property.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550" spc="-15" dirty="0">
                <a:solidFill>
                  <a:srgbClr val="9E9087"/>
                </a:solidFill>
                <a:latin typeface="Wingdings"/>
                <a:cs typeface="Wingdings"/>
              </a:rPr>
              <a:t></a:t>
            </a:r>
            <a:r>
              <a:rPr sz="3200" spc="-15" dirty="0">
                <a:solidFill>
                  <a:srgbClr val="2B2522"/>
                </a:solidFill>
                <a:latin typeface="Microsoft Sans Serif"/>
                <a:cs typeface="Microsoft Sans Serif"/>
              </a:rPr>
              <a:t>Available operators: </a:t>
            </a:r>
            <a:r>
              <a:rPr sz="3200" spc="-35" dirty="0">
                <a:solidFill>
                  <a:srgbClr val="205BA7"/>
                </a:solidFill>
                <a:latin typeface="Microsoft Sans Serif"/>
                <a:cs typeface="Microsoft Sans Serif"/>
              </a:rPr>
              <a:t>lt, gt, </a:t>
            </a:r>
            <a:r>
              <a:rPr sz="3200" spc="-135" dirty="0">
                <a:solidFill>
                  <a:srgbClr val="205BA7"/>
                </a:solidFill>
                <a:latin typeface="Microsoft Sans Serif"/>
                <a:cs typeface="Microsoft Sans Serif"/>
              </a:rPr>
              <a:t>eq, </a:t>
            </a:r>
            <a:r>
              <a:rPr sz="3200" spc="-25" dirty="0">
                <a:solidFill>
                  <a:srgbClr val="205BA7"/>
                </a:solidFill>
                <a:latin typeface="Microsoft Sans Serif"/>
                <a:cs typeface="Microsoft Sans Serif"/>
              </a:rPr>
              <a:t>not,</a:t>
            </a:r>
            <a:r>
              <a:rPr sz="3200" spc="-350" dirty="0">
                <a:solidFill>
                  <a:srgbClr val="205BA7"/>
                </a:solidFill>
                <a:latin typeface="Microsoft Sans Serif"/>
                <a:cs typeface="Microsoft Sans Serif"/>
              </a:rPr>
              <a:t> </a:t>
            </a:r>
            <a:r>
              <a:rPr sz="3200" spc="-45" dirty="0">
                <a:solidFill>
                  <a:srgbClr val="205BA7"/>
                </a:solidFill>
                <a:latin typeface="Microsoft Sans Serif"/>
                <a:cs typeface="Microsoft Sans Serif"/>
              </a:rPr>
              <a:t>like</a:t>
            </a:r>
            <a:endParaRPr sz="3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550" spc="5" dirty="0">
                <a:solidFill>
                  <a:srgbClr val="9E9087"/>
                </a:solidFill>
                <a:latin typeface="Wingdings"/>
                <a:cs typeface="Wingdings"/>
              </a:rPr>
              <a:t></a:t>
            </a:r>
            <a:r>
              <a:rPr sz="2550" spc="-450" dirty="0">
                <a:solidFill>
                  <a:srgbClr val="9E9087"/>
                </a:solidFill>
                <a:latin typeface="Times New Roman"/>
                <a:cs typeface="Times New Roman"/>
              </a:rPr>
              <a:t> </a:t>
            </a:r>
            <a:r>
              <a:rPr sz="3200" spc="-70" dirty="0">
                <a:solidFill>
                  <a:srgbClr val="2B2522"/>
                </a:solidFill>
                <a:latin typeface="Microsoft Sans Serif"/>
                <a:cs typeface="Microsoft Sans Serif"/>
              </a:rPr>
              <a:t>Example:</a:t>
            </a:r>
            <a:endParaRPr sz="3200">
              <a:latin typeface="Microsoft Sans Serif"/>
              <a:cs typeface="Microsoft Sans Serif"/>
            </a:endParaRPr>
          </a:p>
          <a:p>
            <a:pPr marL="195580">
              <a:lnSpc>
                <a:spcPct val="100000"/>
              </a:lnSpc>
              <a:spcBef>
                <a:spcPts val="40"/>
              </a:spcBef>
            </a:pPr>
            <a:r>
              <a:rPr sz="2400" spc="-15" dirty="0">
                <a:solidFill>
                  <a:srgbClr val="205BA7"/>
                </a:solidFill>
                <a:latin typeface="Microsoft Sans Serif"/>
                <a:cs typeface="Microsoft Sans Serif"/>
              </a:rPr>
              <a:t>/portals?f=property.DefaultLandingPage(eq)index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00294" y="217678"/>
            <a:ext cx="3411854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14" dirty="0">
                <a:solidFill>
                  <a:srgbClr val="E4DEDC"/>
                </a:solidFill>
                <a:latin typeface="Microsoft Sans Serif"/>
                <a:cs typeface="Microsoft Sans Serif"/>
              </a:rPr>
              <a:t>REST </a:t>
            </a:r>
            <a:r>
              <a:rPr sz="1800" spc="-75" dirty="0">
                <a:solidFill>
                  <a:srgbClr val="E4DEDC"/>
                </a:solidFill>
                <a:latin typeface="Microsoft Sans Serif"/>
                <a:cs typeface="Microsoft Sans Serif"/>
              </a:rPr>
              <a:t>API: </a:t>
            </a:r>
            <a:r>
              <a:rPr sz="1800" spc="-90" dirty="0">
                <a:solidFill>
                  <a:srgbClr val="E4DEDC"/>
                </a:solidFill>
                <a:latin typeface="Microsoft Sans Serif"/>
                <a:cs typeface="Microsoft Sans Serif"/>
              </a:rPr>
              <a:t>URL </a:t>
            </a:r>
            <a:r>
              <a:rPr sz="1800" spc="5" dirty="0">
                <a:solidFill>
                  <a:srgbClr val="E4DEDC"/>
                </a:solidFill>
                <a:latin typeface="Microsoft Sans Serif"/>
                <a:cs typeface="Microsoft Sans Serif"/>
              </a:rPr>
              <a:t>Modifiers </a:t>
            </a:r>
            <a:r>
              <a:rPr sz="1800" spc="-85" dirty="0">
                <a:solidFill>
                  <a:srgbClr val="E4DEDC"/>
                </a:solidFill>
                <a:latin typeface="Microsoft Sans Serif"/>
                <a:cs typeface="Microsoft Sans Serif"/>
              </a:rPr>
              <a:t>-</a:t>
            </a:r>
            <a:r>
              <a:rPr sz="1800" spc="70" dirty="0">
                <a:solidFill>
                  <a:srgbClr val="E4DEDC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E4DEDC"/>
                </a:solidFill>
                <a:latin typeface="Microsoft Sans Serif"/>
                <a:cs typeface="Microsoft Sans Serif"/>
              </a:rPr>
              <a:t>Sorting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5965" y="1147445"/>
            <a:ext cx="206121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dirty="0">
                <a:latin typeface="Wingdings"/>
                <a:cs typeface="Wingdings"/>
              </a:rPr>
              <a:t></a:t>
            </a:r>
            <a:r>
              <a:rPr sz="255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B2522"/>
                </a:solidFill>
              </a:rPr>
              <a:t>Sorting</a:t>
            </a:r>
            <a:r>
              <a:rPr sz="3200" spc="-530" dirty="0">
                <a:solidFill>
                  <a:srgbClr val="2B2522"/>
                </a:solidFill>
              </a:rPr>
              <a:t> </a:t>
            </a:r>
            <a:r>
              <a:rPr sz="3200" spc="-30" dirty="0">
                <a:solidFill>
                  <a:srgbClr val="2B2522"/>
                </a:solidFill>
              </a:rPr>
              <a:t>(s)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069" y="1722882"/>
            <a:ext cx="7252334" cy="3548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 marR="5080" indent="-173990">
              <a:lnSpc>
                <a:spcPct val="100000"/>
              </a:lnSpc>
              <a:buClr>
                <a:srgbClr val="9E9087"/>
              </a:buClr>
              <a:buSzPct val="80357"/>
              <a:buFont typeface="Wingdings"/>
              <a:buChar char=""/>
              <a:tabLst>
                <a:tab pos="193040" algn="l"/>
              </a:tabLst>
            </a:pPr>
            <a:r>
              <a:rPr sz="2800" spc="-5" dirty="0">
                <a:solidFill>
                  <a:srgbClr val="2B2522"/>
                </a:solidFill>
                <a:latin typeface="Microsoft Sans Serif"/>
                <a:cs typeface="Microsoft Sans Serif"/>
              </a:rPr>
              <a:t>Sorts </a:t>
            </a:r>
            <a:r>
              <a:rPr sz="2800" spc="10" dirty="0">
                <a:solidFill>
                  <a:srgbClr val="2B2522"/>
                </a:solidFill>
                <a:latin typeface="Microsoft Sans Serif"/>
                <a:cs typeface="Microsoft Sans Serif"/>
              </a:rPr>
              <a:t>results </a:t>
            </a:r>
            <a:r>
              <a:rPr sz="2800" spc="70" dirty="0">
                <a:solidFill>
                  <a:srgbClr val="2B2522"/>
                </a:solidFill>
                <a:latin typeface="Microsoft Sans Serif"/>
                <a:cs typeface="Microsoft Sans Serif"/>
              </a:rPr>
              <a:t>of </a:t>
            </a:r>
            <a:r>
              <a:rPr sz="2800" spc="-30" dirty="0">
                <a:solidFill>
                  <a:srgbClr val="2B2522"/>
                </a:solidFill>
                <a:latin typeface="Microsoft Sans Serif"/>
                <a:cs typeface="Microsoft Sans Serif"/>
              </a:rPr>
              <a:t>queries </a:t>
            </a:r>
            <a:r>
              <a:rPr sz="2800" spc="-5" dirty="0">
                <a:solidFill>
                  <a:srgbClr val="2B2522"/>
                </a:solidFill>
                <a:latin typeface="Microsoft Sans Serif"/>
                <a:cs typeface="Microsoft Sans Serif"/>
              </a:rPr>
              <a:t>in</a:t>
            </a:r>
            <a:r>
              <a:rPr sz="2800" spc="-52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800" spc="-15" dirty="0">
                <a:solidFill>
                  <a:srgbClr val="2B2522"/>
                </a:solidFill>
                <a:latin typeface="Microsoft Sans Serif"/>
                <a:cs typeface="Microsoft Sans Serif"/>
              </a:rPr>
              <a:t>either ascending </a:t>
            </a:r>
            <a:r>
              <a:rPr sz="2800" spc="5" dirty="0">
                <a:solidFill>
                  <a:srgbClr val="2B2522"/>
                </a:solidFill>
                <a:latin typeface="Microsoft Sans Serif"/>
                <a:cs typeface="Microsoft Sans Serif"/>
              </a:rPr>
              <a:t>or  </a:t>
            </a:r>
            <a:r>
              <a:rPr sz="2800" spc="-20" dirty="0">
                <a:solidFill>
                  <a:srgbClr val="2B2522"/>
                </a:solidFill>
                <a:latin typeface="Microsoft Sans Serif"/>
                <a:cs typeface="Microsoft Sans Serif"/>
              </a:rPr>
              <a:t>descending</a:t>
            </a:r>
            <a:r>
              <a:rPr sz="2800" spc="-14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800" spc="-20" dirty="0">
                <a:solidFill>
                  <a:srgbClr val="2B2522"/>
                </a:solidFill>
                <a:latin typeface="Microsoft Sans Serif"/>
                <a:cs typeface="Microsoft Sans Serif"/>
              </a:rPr>
              <a:t>order</a:t>
            </a:r>
            <a:endParaRPr sz="2800">
              <a:latin typeface="Microsoft Sans Serif"/>
              <a:cs typeface="Microsoft Sans Serif"/>
            </a:endParaRPr>
          </a:p>
          <a:p>
            <a:pPr marL="192405" indent="-173990">
              <a:lnSpc>
                <a:spcPct val="100000"/>
              </a:lnSpc>
              <a:spcBef>
                <a:spcPts val="670"/>
              </a:spcBef>
              <a:buClr>
                <a:srgbClr val="9E9087"/>
              </a:buClr>
              <a:buSzPct val="80357"/>
              <a:buFont typeface="Wingdings"/>
              <a:buChar char=""/>
              <a:tabLst>
                <a:tab pos="193040" algn="l"/>
              </a:tabLst>
            </a:pPr>
            <a:r>
              <a:rPr sz="2800" spc="-65" dirty="0">
                <a:solidFill>
                  <a:srgbClr val="2B2522"/>
                </a:solidFill>
                <a:latin typeface="Microsoft Sans Serif"/>
                <a:cs typeface="Microsoft Sans Serif"/>
              </a:rPr>
              <a:t>The </a:t>
            </a:r>
            <a:r>
              <a:rPr sz="2800" spc="-25" dirty="0">
                <a:solidFill>
                  <a:srgbClr val="2B2522"/>
                </a:solidFill>
                <a:latin typeface="Microsoft Sans Serif"/>
                <a:cs typeface="Microsoft Sans Serif"/>
              </a:rPr>
              <a:t>syntax:</a:t>
            </a:r>
            <a:r>
              <a:rPr sz="2800" spc="-8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800" spc="-30" dirty="0">
                <a:solidFill>
                  <a:srgbClr val="205BA7"/>
                </a:solidFill>
                <a:latin typeface="Microsoft Sans Serif"/>
                <a:cs typeface="Microsoft Sans Serif"/>
              </a:rPr>
              <a:t>s=element_name(asc|dsc)</a:t>
            </a:r>
            <a:endParaRPr sz="2800">
              <a:latin typeface="Microsoft Sans Serif"/>
              <a:cs typeface="Microsoft Sans Serif"/>
            </a:endParaRPr>
          </a:p>
          <a:p>
            <a:pPr marL="454659">
              <a:lnSpc>
                <a:spcPct val="100000"/>
              </a:lnSpc>
              <a:spcBef>
                <a:spcPts val="755"/>
              </a:spcBef>
            </a:pPr>
            <a:r>
              <a:rPr sz="2550" spc="75" dirty="0">
                <a:solidFill>
                  <a:srgbClr val="9E9087"/>
                </a:solidFill>
                <a:latin typeface="Wingdings"/>
                <a:cs typeface="Wingdings"/>
              </a:rPr>
              <a:t></a:t>
            </a:r>
            <a:r>
              <a:rPr sz="3200" spc="75" dirty="0">
                <a:solidFill>
                  <a:srgbClr val="205BA7"/>
                </a:solidFill>
                <a:latin typeface="Microsoft Sans Serif"/>
                <a:cs typeface="Microsoft Sans Serif"/>
              </a:rPr>
              <a:t>asc </a:t>
            </a:r>
            <a:r>
              <a:rPr sz="3200" spc="430" dirty="0">
                <a:solidFill>
                  <a:srgbClr val="2B2522"/>
                </a:solidFill>
                <a:latin typeface="Arial"/>
                <a:cs typeface="Arial"/>
              </a:rPr>
              <a:t>–</a:t>
            </a:r>
            <a:r>
              <a:rPr sz="3200" spc="-345" dirty="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2B2522"/>
                </a:solidFill>
                <a:latin typeface="Microsoft Sans Serif"/>
                <a:cs typeface="Microsoft Sans Serif"/>
              </a:rPr>
              <a:t>(ascending)</a:t>
            </a:r>
            <a:endParaRPr sz="3200">
              <a:latin typeface="Microsoft Sans Serif"/>
              <a:cs typeface="Microsoft Sans Serif"/>
            </a:endParaRPr>
          </a:p>
          <a:p>
            <a:pPr marL="454659">
              <a:lnSpc>
                <a:spcPct val="100000"/>
              </a:lnSpc>
              <a:spcBef>
                <a:spcPts val="765"/>
              </a:spcBef>
            </a:pPr>
            <a:r>
              <a:rPr sz="2550" spc="90" dirty="0">
                <a:solidFill>
                  <a:srgbClr val="9E9087"/>
                </a:solidFill>
                <a:latin typeface="Wingdings"/>
                <a:cs typeface="Wingdings"/>
              </a:rPr>
              <a:t></a:t>
            </a:r>
            <a:r>
              <a:rPr sz="3200" spc="90" dirty="0">
                <a:solidFill>
                  <a:srgbClr val="205BA7"/>
                </a:solidFill>
                <a:latin typeface="Microsoft Sans Serif"/>
                <a:cs typeface="Microsoft Sans Serif"/>
              </a:rPr>
              <a:t>dsc </a:t>
            </a:r>
            <a:r>
              <a:rPr sz="3200" spc="430" dirty="0">
                <a:solidFill>
                  <a:srgbClr val="2B2522"/>
                </a:solidFill>
                <a:latin typeface="Arial"/>
                <a:cs typeface="Arial"/>
              </a:rPr>
              <a:t>–</a:t>
            </a:r>
            <a:r>
              <a:rPr sz="3200" spc="-345" dirty="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2B2522"/>
                </a:solidFill>
                <a:latin typeface="Microsoft Sans Serif"/>
                <a:cs typeface="Microsoft Sans Serif"/>
              </a:rPr>
              <a:t>(descending)</a:t>
            </a:r>
            <a:endParaRPr sz="3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550" dirty="0">
                <a:solidFill>
                  <a:srgbClr val="9E9087"/>
                </a:solidFill>
                <a:latin typeface="Wingdings"/>
                <a:cs typeface="Wingdings"/>
              </a:rPr>
              <a:t></a:t>
            </a:r>
            <a:r>
              <a:rPr sz="2550" spc="-459" dirty="0">
                <a:solidFill>
                  <a:srgbClr val="9E9087"/>
                </a:solidFill>
                <a:latin typeface="Times New Roman"/>
                <a:cs typeface="Times New Roman"/>
              </a:rPr>
              <a:t> </a:t>
            </a:r>
            <a:r>
              <a:rPr sz="3200" spc="-70" dirty="0">
                <a:solidFill>
                  <a:srgbClr val="2B2522"/>
                </a:solidFill>
                <a:latin typeface="Microsoft Sans Serif"/>
                <a:cs typeface="Microsoft Sans Serif"/>
              </a:rPr>
              <a:t>Example:</a:t>
            </a:r>
            <a:endParaRPr sz="3200">
              <a:latin typeface="Microsoft Sans Serif"/>
              <a:cs typeface="Microsoft Sans Serif"/>
            </a:endParaRPr>
          </a:p>
          <a:p>
            <a:pPr marL="195580">
              <a:lnSpc>
                <a:spcPct val="100000"/>
              </a:lnSpc>
              <a:spcBef>
                <a:spcPts val="15"/>
              </a:spcBef>
            </a:pPr>
            <a:r>
              <a:rPr sz="2800" dirty="0">
                <a:solidFill>
                  <a:srgbClr val="205BA7"/>
                </a:solidFill>
                <a:latin typeface="Microsoft Sans Serif"/>
                <a:cs typeface="Microsoft Sans Serif"/>
              </a:rPr>
              <a:t>/portals/[portal_name]/pages?s=name(asc)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06670">
              <a:lnSpc>
                <a:spcPct val="100000"/>
              </a:lnSpc>
            </a:pPr>
            <a:r>
              <a:rPr spc="-114" dirty="0">
                <a:solidFill>
                  <a:srgbClr val="E4DEDC"/>
                </a:solidFill>
              </a:rPr>
              <a:t>REST </a:t>
            </a:r>
            <a:r>
              <a:rPr spc="-75" dirty="0">
                <a:solidFill>
                  <a:srgbClr val="E4DEDC"/>
                </a:solidFill>
              </a:rPr>
              <a:t>API: </a:t>
            </a:r>
            <a:r>
              <a:rPr spc="-90" dirty="0">
                <a:solidFill>
                  <a:srgbClr val="E4DEDC"/>
                </a:solidFill>
              </a:rPr>
              <a:t>URL </a:t>
            </a:r>
            <a:r>
              <a:rPr spc="5" dirty="0">
                <a:solidFill>
                  <a:srgbClr val="E4DEDC"/>
                </a:solidFill>
              </a:rPr>
              <a:t>Modifiers </a:t>
            </a:r>
            <a:r>
              <a:rPr spc="-85" dirty="0">
                <a:solidFill>
                  <a:srgbClr val="E4DEDC"/>
                </a:solidFill>
              </a:rPr>
              <a:t>-</a:t>
            </a:r>
            <a:r>
              <a:rPr spc="65" dirty="0">
                <a:solidFill>
                  <a:srgbClr val="E4DEDC"/>
                </a:solidFill>
              </a:rPr>
              <a:t> </a:t>
            </a:r>
            <a:r>
              <a:rPr spc="-25" dirty="0">
                <a:solidFill>
                  <a:srgbClr val="E4DEDC"/>
                </a:solidFill>
              </a:rPr>
              <a:t>Paging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5965" y="1147445"/>
            <a:ext cx="8359775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10" dirty="0">
                <a:solidFill>
                  <a:srgbClr val="9E9087"/>
                </a:solidFill>
                <a:latin typeface="Wingdings"/>
                <a:cs typeface="Wingdings"/>
              </a:rPr>
              <a:t></a:t>
            </a:r>
            <a:r>
              <a:rPr sz="3200" spc="10" dirty="0">
                <a:solidFill>
                  <a:srgbClr val="2B2522"/>
                </a:solidFill>
                <a:latin typeface="Microsoft Sans Serif"/>
                <a:cs typeface="Microsoft Sans Serif"/>
              </a:rPr>
              <a:t>Paging </a:t>
            </a:r>
            <a:r>
              <a:rPr sz="3200" spc="15" dirty="0">
                <a:solidFill>
                  <a:srgbClr val="2B2522"/>
                </a:solidFill>
                <a:latin typeface="Microsoft Sans Serif"/>
                <a:cs typeface="Microsoft Sans Serif"/>
              </a:rPr>
              <a:t>results </a:t>
            </a:r>
            <a:r>
              <a:rPr sz="3200" spc="-75" dirty="0">
                <a:solidFill>
                  <a:srgbClr val="2B2522"/>
                </a:solidFill>
                <a:latin typeface="Microsoft Sans Serif"/>
                <a:cs typeface="Microsoft Sans Serif"/>
              </a:rPr>
              <a:t>(ps,</a:t>
            </a:r>
            <a:r>
              <a:rPr sz="3200" spc="-37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3200" spc="40" dirty="0">
                <a:solidFill>
                  <a:srgbClr val="2B2522"/>
                </a:solidFill>
                <a:latin typeface="Microsoft Sans Serif"/>
                <a:cs typeface="Microsoft Sans Serif"/>
              </a:rPr>
              <a:t>of)</a:t>
            </a:r>
            <a:endParaRPr sz="3200">
              <a:latin typeface="Microsoft Sans Serif"/>
              <a:cs typeface="Microsoft Sans Serif"/>
            </a:endParaRPr>
          </a:p>
          <a:p>
            <a:pPr marL="646430" marR="1667510" indent="-182880">
              <a:lnSpc>
                <a:spcPct val="100000"/>
              </a:lnSpc>
              <a:spcBef>
                <a:spcPts val="770"/>
              </a:spcBef>
            </a:pPr>
            <a:r>
              <a:rPr sz="2550" spc="10" dirty="0">
                <a:solidFill>
                  <a:srgbClr val="9E9087"/>
                </a:solidFill>
                <a:latin typeface="Wingdings"/>
                <a:cs typeface="Wingdings"/>
              </a:rPr>
              <a:t></a:t>
            </a:r>
            <a:r>
              <a:rPr sz="3200" spc="10" dirty="0">
                <a:solidFill>
                  <a:srgbClr val="2B2522"/>
                </a:solidFill>
                <a:latin typeface="Microsoft Sans Serif"/>
                <a:cs typeface="Microsoft Sans Serif"/>
              </a:rPr>
              <a:t>Paging </a:t>
            </a:r>
            <a:r>
              <a:rPr sz="3200" spc="25" dirty="0">
                <a:solidFill>
                  <a:srgbClr val="2B2522"/>
                </a:solidFill>
                <a:latin typeface="Microsoft Sans Serif"/>
                <a:cs typeface="Microsoft Sans Serif"/>
              </a:rPr>
              <a:t>modifiers </a:t>
            </a:r>
            <a:r>
              <a:rPr sz="3200" spc="10" dirty="0">
                <a:solidFill>
                  <a:srgbClr val="2B2522"/>
                </a:solidFill>
                <a:latin typeface="Microsoft Sans Serif"/>
                <a:cs typeface="Microsoft Sans Serif"/>
              </a:rPr>
              <a:t>allow </a:t>
            </a:r>
            <a:r>
              <a:rPr sz="3200" spc="15" dirty="0">
                <a:solidFill>
                  <a:srgbClr val="2B2522"/>
                </a:solidFill>
                <a:latin typeface="Microsoft Sans Serif"/>
                <a:cs typeface="Microsoft Sans Serif"/>
              </a:rPr>
              <a:t>us </a:t>
            </a:r>
            <a:r>
              <a:rPr sz="3200" spc="85" dirty="0">
                <a:solidFill>
                  <a:srgbClr val="2B2522"/>
                </a:solidFill>
                <a:latin typeface="Microsoft Sans Serif"/>
                <a:cs typeface="Microsoft Sans Serif"/>
              </a:rPr>
              <a:t>to</a:t>
            </a:r>
            <a:r>
              <a:rPr sz="3200" spc="-55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3200" spc="-45" dirty="0">
                <a:solidFill>
                  <a:srgbClr val="2B2522"/>
                </a:solidFill>
                <a:latin typeface="Microsoft Sans Serif"/>
                <a:cs typeface="Microsoft Sans Serif"/>
              </a:rPr>
              <a:t>page  </a:t>
            </a:r>
            <a:r>
              <a:rPr sz="3200" spc="-40" dirty="0">
                <a:solidFill>
                  <a:srgbClr val="2B2522"/>
                </a:solidFill>
                <a:latin typeface="Microsoft Sans Serif"/>
                <a:cs typeface="Microsoft Sans Serif"/>
              </a:rPr>
              <a:t>responses:</a:t>
            </a:r>
            <a:endParaRPr sz="3200">
              <a:latin typeface="Microsoft Sans Serif"/>
              <a:cs typeface="Microsoft Sans Serif"/>
            </a:endParaRPr>
          </a:p>
          <a:p>
            <a:pPr marL="1088390" marR="447040" indent="-182880">
              <a:lnSpc>
                <a:spcPct val="100000"/>
              </a:lnSpc>
              <a:spcBef>
                <a:spcPts val="765"/>
              </a:spcBef>
            </a:pPr>
            <a:r>
              <a:rPr sz="2550" spc="100" dirty="0">
                <a:solidFill>
                  <a:srgbClr val="9E9087"/>
                </a:solidFill>
                <a:latin typeface="Wingdings"/>
                <a:cs typeface="Wingdings"/>
              </a:rPr>
              <a:t></a:t>
            </a:r>
            <a:r>
              <a:rPr sz="3200" spc="100" dirty="0">
                <a:solidFill>
                  <a:srgbClr val="205BA7"/>
                </a:solidFill>
                <a:latin typeface="Microsoft Sans Serif"/>
                <a:cs typeface="Microsoft Sans Serif"/>
              </a:rPr>
              <a:t>ps </a:t>
            </a:r>
            <a:r>
              <a:rPr sz="3200" spc="430" dirty="0">
                <a:solidFill>
                  <a:srgbClr val="2B2522"/>
                </a:solidFill>
                <a:latin typeface="Arial"/>
                <a:cs typeface="Arial"/>
              </a:rPr>
              <a:t>– </a:t>
            </a:r>
            <a:r>
              <a:rPr sz="3200" spc="10" dirty="0">
                <a:solidFill>
                  <a:srgbClr val="2B2522"/>
                </a:solidFill>
                <a:latin typeface="Microsoft Sans Serif"/>
                <a:cs typeface="Microsoft Sans Serif"/>
              </a:rPr>
              <a:t>the number </a:t>
            </a:r>
            <a:r>
              <a:rPr sz="3200" spc="80" dirty="0">
                <a:solidFill>
                  <a:srgbClr val="2B2522"/>
                </a:solidFill>
                <a:latin typeface="Microsoft Sans Serif"/>
                <a:cs typeface="Microsoft Sans Serif"/>
              </a:rPr>
              <a:t>of </a:t>
            </a:r>
            <a:r>
              <a:rPr sz="3200" spc="15" dirty="0">
                <a:solidFill>
                  <a:srgbClr val="2B2522"/>
                </a:solidFill>
                <a:latin typeface="Microsoft Sans Serif"/>
                <a:cs typeface="Microsoft Sans Serif"/>
              </a:rPr>
              <a:t>results </a:t>
            </a:r>
            <a:r>
              <a:rPr sz="3200" spc="-5" dirty="0">
                <a:solidFill>
                  <a:srgbClr val="2B2522"/>
                </a:solidFill>
                <a:latin typeface="Microsoft Sans Serif"/>
                <a:cs typeface="Microsoft Sans Serif"/>
              </a:rPr>
              <a:t>in </a:t>
            </a:r>
            <a:r>
              <a:rPr sz="3200" spc="10" dirty="0">
                <a:solidFill>
                  <a:srgbClr val="2B2522"/>
                </a:solidFill>
                <a:latin typeface="Microsoft Sans Serif"/>
                <a:cs typeface="Microsoft Sans Serif"/>
              </a:rPr>
              <a:t>the  </a:t>
            </a:r>
            <a:r>
              <a:rPr sz="3200" spc="-35" dirty="0">
                <a:solidFill>
                  <a:srgbClr val="2B2522"/>
                </a:solidFill>
                <a:latin typeface="Microsoft Sans Serif"/>
                <a:cs typeface="Microsoft Sans Serif"/>
              </a:rPr>
              <a:t>response. </a:t>
            </a:r>
            <a:r>
              <a:rPr sz="3200" spc="-65" dirty="0">
                <a:solidFill>
                  <a:srgbClr val="2B2522"/>
                </a:solidFill>
                <a:latin typeface="Microsoft Sans Serif"/>
                <a:cs typeface="Microsoft Sans Serif"/>
              </a:rPr>
              <a:t>The </a:t>
            </a:r>
            <a:r>
              <a:rPr sz="3200" spc="25" dirty="0">
                <a:solidFill>
                  <a:srgbClr val="2B2522"/>
                </a:solidFill>
                <a:latin typeface="Microsoft Sans Serif"/>
                <a:cs typeface="Microsoft Sans Serif"/>
              </a:rPr>
              <a:t>default </a:t>
            </a:r>
            <a:r>
              <a:rPr sz="3200" spc="-45" dirty="0">
                <a:solidFill>
                  <a:srgbClr val="2B2522"/>
                </a:solidFill>
                <a:latin typeface="Microsoft Sans Serif"/>
                <a:cs typeface="Microsoft Sans Serif"/>
              </a:rPr>
              <a:t>page </a:t>
            </a:r>
            <a:r>
              <a:rPr sz="3200" spc="-40" dirty="0">
                <a:solidFill>
                  <a:srgbClr val="2B2522"/>
                </a:solidFill>
                <a:latin typeface="Microsoft Sans Serif"/>
                <a:cs typeface="Microsoft Sans Serif"/>
              </a:rPr>
              <a:t>size</a:t>
            </a:r>
            <a:r>
              <a:rPr sz="3200" spc="-38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3200" spc="-30" dirty="0">
                <a:solidFill>
                  <a:srgbClr val="2B2522"/>
                </a:solidFill>
                <a:latin typeface="Microsoft Sans Serif"/>
                <a:cs typeface="Microsoft Sans Serif"/>
              </a:rPr>
              <a:t>varies  </a:t>
            </a:r>
            <a:r>
              <a:rPr sz="3200" spc="-35" dirty="0">
                <a:solidFill>
                  <a:srgbClr val="2B2522"/>
                </a:solidFill>
                <a:latin typeface="Microsoft Sans Serif"/>
                <a:cs typeface="Microsoft Sans Serif"/>
              </a:rPr>
              <a:t>per</a:t>
            </a:r>
            <a:r>
              <a:rPr sz="3200" spc="-16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2B2522"/>
                </a:solidFill>
                <a:latin typeface="Microsoft Sans Serif"/>
                <a:cs typeface="Microsoft Sans Serif"/>
              </a:rPr>
              <a:t>object.</a:t>
            </a:r>
            <a:endParaRPr sz="3200">
              <a:latin typeface="Microsoft Sans Serif"/>
              <a:cs typeface="Microsoft Sans Serif"/>
            </a:endParaRPr>
          </a:p>
          <a:p>
            <a:pPr marL="905510">
              <a:lnSpc>
                <a:spcPct val="100000"/>
              </a:lnSpc>
              <a:spcBef>
                <a:spcPts val="765"/>
              </a:spcBef>
            </a:pPr>
            <a:r>
              <a:rPr sz="2550" spc="145" dirty="0">
                <a:solidFill>
                  <a:srgbClr val="9E9087"/>
                </a:solidFill>
                <a:latin typeface="Wingdings"/>
                <a:cs typeface="Wingdings"/>
              </a:rPr>
              <a:t></a:t>
            </a:r>
            <a:r>
              <a:rPr sz="3200" spc="145" dirty="0">
                <a:solidFill>
                  <a:srgbClr val="205BA7"/>
                </a:solidFill>
                <a:latin typeface="Microsoft Sans Serif"/>
                <a:cs typeface="Microsoft Sans Serif"/>
              </a:rPr>
              <a:t>of</a:t>
            </a:r>
            <a:r>
              <a:rPr sz="3200" spc="-85" dirty="0">
                <a:solidFill>
                  <a:srgbClr val="205BA7"/>
                </a:solidFill>
                <a:latin typeface="Microsoft Sans Serif"/>
                <a:cs typeface="Microsoft Sans Serif"/>
              </a:rPr>
              <a:t> </a:t>
            </a:r>
            <a:r>
              <a:rPr sz="3200" spc="430" dirty="0">
                <a:solidFill>
                  <a:srgbClr val="2B2522"/>
                </a:solidFill>
                <a:latin typeface="Arial"/>
                <a:cs typeface="Arial"/>
              </a:rPr>
              <a:t>–</a:t>
            </a:r>
            <a:r>
              <a:rPr sz="3200" spc="-120" dirty="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sz="3200" spc="10" dirty="0">
                <a:solidFill>
                  <a:srgbClr val="2B2522"/>
                </a:solidFill>
                <a:latin typeface="Microsoft Sans Serif"/>
                <a:cs typeface="Microsoft Sans Serif"/>
              </a:rPr>
              <a:t>the</a:t>
            </a:r>
            <a:r>
              <a:rPr sz="3200" spc="-8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3200" spc="10" dirty="0">
                <a:solidFill>
                  <a:srgbClr val="2B2522"/>
                </a:solidFill>
                <a:latin typeface="Microsoft Sans Serif"/>
                <a:cs typeface="Microsoft Sans Serif"/>
              </a:rPr>
              <a:t>number</a:t>
            </a:r>
            <a:r>
              <a:rPr sz="3200" spc="-9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3200" spc="80" dirty="0">
                <a:solidFill>
                  <a:srgbClr val="2B2522"/>
                </a:solidFill>
                <a:latin typeface="Microsoft Sans Serif"/>
                <a:cs typeface="Microsoft Sans Serif"/>
              </a:rPr>
              <a:t>of</a:t>
            </a:r>
            <a:r>
              <a:rPr sz="3200" spc="-8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3200" spc="15" dirty="0">
                <a:solidFill>
                  <a:srgbClr val="2B2522"/>
                </a:solidFill>
                <a:latin typeface="Microsoft Sans Serif"/>
                <a:cs typeface="Microsoft Sans Serif"/>
              </a:rPr>
              <a:t>results</a:t>
            </a:r>
            <a:r>
              <a:rPr sz="3200" spc="-12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3200" spc="85" dirty="0">
                <a:solidFill>
                  <a:srgbClr val="2B2522"/>
                </a:solidFill>
                <a:latin typeface="Microsoft Sans Serif"/>
                <a:cs typeface="Microsoft Sans Serif"/>
              </a:rPr>
              <a:t>to</a:t>
            </a:r>
            <a:r>
              <a:rPr sz="3200" spc="-8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3200" spc="-65" dirty="0">
                <a:solidFill>
                  <a:srgbClr val="2B2522"/>
                </a:solidFill>
                <a:latin typeface="Microsoft Sans Serif"/>
                <a:cs typeface="Microsoft Sans Serif"/>
              </a:rPr>
              <a:t>be</a:t>
            </a:r>
            <a:r>
              <a:rPr sz="3200" spc="-8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3200" spc="-20" dirty="0">
                <a:solidFill>
                  <a:srgbClr val="2B2522"/>
                </a:solidFill>
                <a:latin typeface="Microsoft Sans Serif"/>
                <a:cs typeface="Microsoft Sans Serif"/>
              </a:rPr>
              <a:t>skipped</a:t>
            </a:r>
            <a:endParaRPr sz="3200">
              <a:latin typeface="Microsoft Sans Serif"/>
              <a:cs typeface="Microsoft Sans Serif"/>
            </a:endParaRPr>
          </a:p>
          <a:p>
            <a:pPr marL="1088390">
              <a:lnSpc>
                <a:spcPct val="100000"/>
              </a:lnSpc>
              <a:tabLst>
                <a:tab pos="4121150" algn="l"/>
              </a:tabLst>
            </a:pPr>
            <a:r>
              <a:rPr sz="3200" spc="-5" dirty="0">
                <a:solidFill>
                  <a:srgbClr val="2B2522"/>
                </a:solidFill>
                <a:latin typeface="Microsoft Sans Serif"/>
                <a:cs typeface="Microsoft Sans Serif"/>
              </a:rPr>
              <a:t>in</a:t>
            </a:r>
            <a:r>
              <a:rPr sz="3200" spc="-6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3200" spc="10" dirty="0">
                <a:solidFill>
                  <a:srgbClr val="2B2522"/>
                </a:solidFill>
                <a:latin typeface="Microsoft Sans Serif"/>
                <a:cs typeface="Microsoft Sans Serif"/>
              </a:rPr>
              <a:t>the</a:t>
            </a:r>
            <a:r>
              <a:rPr sz="3200" spc="-6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3200" spc="-35" dirty="0">
                <a:solidFill>
                  <a:srgbClr val="2B2522"/>
                </a:solidFill>
                <a:latin typeface="Microsoft Sans Serif"/>
                <a:cs typeface="Microsoft Sans Serif"/>
              </a:rPr>
              <a:t>response.	</a:t>
            </a:r>
            <a:r>
              <a:rPr sz="3200" spc="-5" dirty="0">
                <a:solidFill>
                  <a:srgbClr val="2B2522"/>
                </a:solidFill>
                <a:latin typeface="Microsoft Sans Serif"/>
                <a:cs typeface="Microsoft Sans Serif"/>
              </a:rPr>
              <a:t>Defaults </a:t>
            </a:r>
            <a:r>
              <a:rPr sz="3200" spc="85" dirty="0">
                <a:solidFill>
                  <a:srgbClr val="2B2522"/>
                </a:solidFill>
                <a:latin typeface="Microsoft Sans Serif"/>
                <a:cs typeface="Microsoft Sans Serif"/>
              </a:rPr>
              <a:t>to</a:t>
            </a:r>
            <a:r>
              <a:rPr sz="3200" spc="-26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3200" spc="-20" dirty="0">
                <a:solidFill>
                  <a:srgbClr val="2B2522"/>
                </a:solidFill>
                <a:latin typeface="Microsoft Sans Serif"/>
                <a:cs typeface="Microsoft Sans Serif"/>
              </a:rPr>
              <a:t>0.</a:t>
            </a:r>
            <a:endParaRPr sz="3200">
              <a:latin typeface="Microsoft Sans Serif"/>
              <a:cs typeface="Microsoft Sans Serif"/>
            </a:endParaRPr>
          </a:p>
          <a:p>
            <a:pPr marL="463550">
              <a:lnSpc>
                <a:spcPct val="100000"/>
              </a:lnSpc>
              <a:spcBef>
                <a:spcPts val="765"/>
              </a:spcBef>
            </a:pPr>
            <a:r>
              <a:rPr sz="2550" dirty="0">
                <a:solidFill>
                  <a:srgbClr val="9E9087"/>
                </a:solidFill>
                <a:latin typeface="Wingdings"/>
                <a:cs typeface="Wingdings"/>
              </a:rPr>
              <a:t></a:t>
            </a:r>
            <a:r>
              <a:rPr sz="2550" spc="-459" dirty="0">
                <a:solidFill>
                  <a:srgbClr val="9E9087"/>
                </a:solidFill>
                <a:latin typeface="Times New Roman"/>
                <a:cs typeface="Times New Roman"/>
              </a:rPr>
              <a:t> </a:t>
            </a:r>
            <a:r>
              <a:rPr sz="3200" spc="-70" dirty="0">
                <a:solidFill>
                  <a:srgbClr val="2B2522"/>
                </a:solidFill>
                <a:latin typeface="Microsoft Sans Serif"/>
                <a:cs typeface="Microsoft Sans Serif"/>
              </a:rPr>
              <a:t>Example:</a:t>
            </a:r>
            <a:endParaRPr sz="3200">
              <a:latin typeface="Microsoft Sans Serif"/>
              <a:cs typeface="Microsoft Sans Serif"/>
            </a:endParaRPr>
          </a:p>
          <a:p>
            <a:pPr marL="646430">
              <a:lnSpc>
                <a:spcPct val="100000"/>
              </a:lnSpc>
            </a:pPr>
            <a:r>
              <a:rPr sz="3200" spc="10" dirty="0">
                <a:solidFill>
                  <a:srgbClr val="205BA7"/>
                </a:solidFill>
                <a:latin typeface="Microsoft Sans Serif"/>
                <a:cs typeface="Microsoft Sans Serif"/>
              </a:rPr>
              <a:t>/portals/[portal_name]/widgets?of=8&amp;ps=4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99709" y="217678"/>
            <a:ext cx="351409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14" dirty="0">
                <a:solidFill>
                  <a:srgbClr val="E4DEDC"/>
                </a:solidFill>
                <a:latin typeface="Microsoft Sans Serif"/>
                <a:cs typeface="Microsoft Sans Serif"/>
              </a:rPr>
              <a:t>REST </a:t>
            </a:r>
            <a:r>
              <a:rPr sz="1800" spc="-75" dirty="0">
                <a:solidFill>
                  <a:srgbClr val="E4DEDC"/>
                </a:solidFill>
                <a:latin typeface="Microsoft Sans Serif"/>
                <a:cs typeface="Microsoft Sans Serif"/>
              </a:rPr>
              <a:t>API: </a:t>
            </a:r>
            <a:r>
              <a:rPr sz="1800" spc="-90" dirty="0">
                <a:solidFill>
                  <a:srgbClr val="E4DEDC"/>
                </a:solidFill>
                <a:latin typeface="Microsoft Sans Serif"/>
                <a:cs typeface="Microsoft Sans Serif"/>
              </a:rPr>
              <a:t>URL </a:t>
            </a:r>
            <a:r>
              <a:rPr sz="1800" spc="5" dirty="0">
                <a:solidFill>
                  <a:srgbClr val="E4DEDC"/>
                </a:solidFill>
                <a:latin typeface="Microsoft Sans Serif"/>
                <a:cs typeface="Microsoft Sans Serif"/>
              </a:rPr>
              <a:t>Modifiers </a:t>
            </a:r>
            <a:r>
              <a:rPr sz="1800" spc="-85" dirty="0">
                <a:solidFill>
                  <a:srgbClr val="E4DEDC"/>
                </a:solidFill>
                <a:latin typeface="Microsoft Sans Serif"/>
                <a:cs typeface="Microsoft Sans Serif"/>
              </a:rPr>
              <a:t>-</a:t>
            </a:r>
            <a:r>
              <a:rPr sz="1800" spc="75" dirty="0">
                <a:solidFill>
                  <a:srgbClr val="E4DEDC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E4DEDC"/>
                </a:solidFill>
                <a:latin typeface="Microsoft Sans Serif"/>
                <a:cs typeface="Microsoft Sans Serif"/>
              </a:rPr>
              <a:t>Children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5965" y="1145413"/>
            <a:ext cx="639635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5" dirty="0">
                <a:latin typeface="Wingdings"/>
                <a:cs typeface="Wingdings"/>
              </a:rPr>
              <a:t></a:t>
            </a:r>
            <a:r>
              <a:rPr sz="3600" spc="-5" dirty="0">
                <a:solidFill>
                  <a:srgbClr val="2B2522"/>
                </a:solidFill>
              </a:rPr>
              <a:t>Processing </a:t>
            </a:r>
            <a:r>
              <a:rPr sz="3600" spc="-15" dirty="0">
                <a:solidFill>
                  <a:srgbClr val="2B2522"/>
                </a:solidFill>
              </a:rPr>
              <a:t>children </a:t>
            </a:r>
            <a:r>
              <a:rPr sz="3600" spc="-80" dirty="0">
                <a:solidFill>
                  <a:srgbClr val="2B2522"/>
                </a:solidFill>
              </a:rPr>
              <a:t>(pc,</a:t>
            </a:r>
            <a:r>
              <a:rPr sz="3600" spc="-370" dirty="0">
                <a:solidFill>
                  <a:srgbClr val="2B2522"/>
                </a:solidFill>
              </a:rPr>
              <a:t> </a:t>
            </a:r>
            <a:r>
              <a:rPr sz="3600" dirty="0">
                <a:solidFill>
                  <a:srgbClr val="2B2522"/>
                </a:solidFill>
              </a:rPr>
              <a:t>depth)</a:t>
            </a:r>
            <a:endParaRPr sz="36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3165" y="1794002"/>
            <a:ext cx="7566659" cy="4135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dirty="0">
                <a:solidFill>
                  <a:srgbClr val="9E9087"/>
                </a:solidFill>
                <a:latin typeface="Wingdings"/>
                <a:cs typeface="Wingdings"/>
              </a:rPr>
              <a:t></a:t>
            </a:r>
            <a:r>
              <a:rPr sz="3200" dirty="0">
                <a:solidFill>
                  <a:srgbClr val="2B2522"/>
                </a:solidFill>
                <a:latin typeface="Microsoft Sans Serif"/>
                <a:cs typeface="Microsoft Sans Serif"/>
              </a:rPr>
              <a:t>Specify </a:t>
            </a:r>
            <a:r>
              <a:rPr sz="3200" spc="10" dirty="0">
                <a:solidFill>
                  <a:srgbClr val="2B2522"/>
                </a:solidFill>
                <a:latin typeface="Microsoft Sans Serif"/>
                <a:cs typeface="Microsoft Sans Serif"/>
              </a:rPr>
              <a:t>whether the </a:t>
            </a:r>
            <a:r>
              <a:rPr sz="3200" spc="-10" dirty="0">
                <a:solidFill>
                  <a:srgbClr val="2B2522"/>
                </a:solidFill>
                <a:latin typeface="Microsoft Sans Serif"/>
                <a:cs typeface="Microsoft Sans Serif"/>
              </a:rPr>
              <a:t>children </a:t>
            </a:r>
            <a:r>
              <a:rPr sz="3200" spc="80" dirty="0">
                <a:solidFill>
                  <a:srgbClr val="2B2522"/>
                </a:solidFill>
                <a:latin typeface="Microsoft Sans Serif"/>
                <a:cs typeface="Microsoft Sans Serif"/>
              </a:rPr>
              <a:t>of</a:t>
            </a:r>
            <a:r>
              <a:rPr sz="3200" spc="-484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3200" spc="-30" dirty="0">
                <a:solidFill>
                  <a:srgbClr val="2B2522"/>
                </a:solidFill>
                <a:latin typeface="Microsoft Sans Serif"/>
                <a:cs typeface="Microsoft Sans Serif"/>
              </a:rPr>
              <a:t>an </a:t>
            </a:r>
            <a:r>
              <a:rPr sz="3200" spc="50" dirty="0">
                <a:solidFill>
                  <a:srgbClr val="2B2522"/>
                </a:solidFill>
                <a:latin typeface="Microsoft Sans Serif"/>
                <a:cs typeface="Microsoft Sans Serif"/>
              </a:rPr>
              <a:t>item</a:t>
            </a:r>
            <a:endParaRPr sz="3200">
              <a:latin typeface="Microsoft Sans Serif"/>
              <a:cs typeface="Microsoft Sans Serif"/>
            </a:endParaRPr>
          </a:p>
          <a:p>
            <a:pPr marL="186055">
              <a:lnSpc>
                <a:spcPct val="100000"/>
              </a:lnSpc>
            </a:pPr>
            <a:r>
              <a:rPr sz="3200" spc="25" dirty="0">
                <a:solidFill>
                  <a:srgbClr val="2B2522"/>
                </a:solidFill>
                <a:latin typeface="Microsoft Sans Serif"/>
                <a:cs typeface="Microsoft Sans Serif"/>
              </a:rPr>
              <a:t>will </a:t>
            </a:r>
            <a:r>
              <a:rPr sz="3200" spc="-65" dirty="0">
                <a:solidFill>
                  <a:srgbClr val="2B2522"/>
                </a:solidFill>
                <a:latin typeface="Microsoft Sans Serif"/>
                <a:cs typeface="Microsoft Sans Serif"/>
              </a:rPr>
              <a:t>be </a:t>
            </a:r>
            <a:r>
              <a:rPr sz="3200" spc="-15" dirty="0">
                <a:solidFill>
                  <a:srgbClr val="2B2522"/>
                </a:solidFill>
                <a:latin typeface="Microsoft Sans Serif"/>
                <a:cs typeface="Microsoft Sans Serif"/>
              </a:rPr>
              <a:t>processed </a:t>
            </a:r>
            <a:r>
              <a:rPr sz="3200" spc="10" dirty="0">
                <a:solidFill>
                  <a:srgbClr val="2B2522"/>
                </a:solidFill>
                <a:latin typeface="Microsoft Sans Serif"/>
                <a:cs typeface="Microsoft Sans Serif"/>
              </a:rPr>
              <a:t>or</a:t>
            </a:r>
            <a:r>
              <a:rPr sz="3200" spc="-33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3200" spc="-10" dirty="0">
                <a:solidFill>
                  <a:srgbClr val="2B2522"/>
                </a:solidFill>
                <a:latin typeface="Microsoft Sans Serif"/>
                <a:cs typeface="Microsoft Sans Serif"/>
              </a:rPr>
              <a:t>not:</a:t>
            </a:r>
            <a:endParaRPr sz="3200">
              <a:latin typeface="Microsoft Sans Serif"/>
              <a:cs typeface="Microsoft Sans Serif"/>
            </a:endParaRPr>
          </a:p>
          <a:p>
            <a:pPr marL="631190" marR="5080" indent="-182880">
              <a:lnSpc>
                <a:spcPct val="100000"/>
              </a:lnSpc>
              <a:spcBef>
                <a:spcPts val="685"/>
              </a:spcBef>
              <a:buClr>
                <a:srgbClr val="9E9087"/>
              </a:buClr>
              <a:buSzPct val="80357"/>
              <a:buFont typeface="Wingdings"/>
              <a:buChar char=""/>
              <a:tabLst>
                <a:tab pos="631825" algn="l"/>
              </a:tabLst>
            </a:pPr>
            <a:r>
              <a:rPr sz="2800" spc="20" dirty="0">
                <a:solidFill>
                  <a:srgbClr val="205BA7"/>
                </a:solidFill>
                <a:latin typeface="Microsoft Sans Serif"/>
                <a:cs typeface="Microsoft Sans Serif"/>
              </a:rPr>
              <a:t>pc </a:t>
            </a:r>
            <a:r>
              <a:rPr sz="2800" spc="370" dirty="0">
                <a:solidFill>
                  <a:srgbClr val="2B2522"/>
                </a:solidFill>
                <a:latin typeface="Arial"/>
                <a:cs typeface="Arial"/>
              </a:rPr>
              <a:t>– </a:t>
            </a:r>
            <a:r>
              <a:rPr sz="2800" spc="-25" dirty="0">
                <a:solidFill>
                  <a:srgbClr val="2B2522"/>
                </a:solidFill>
                <a:latin typeface="Microsoft Sans Serif"/>
                <a:cs typeface="Microsoft Sans Serif"/>
              </a:rPr>
              <a:t>applies </a:t>
            </a:r>
            <a:r>
              <a:rPr sz="2800" spc="65" dirty="0">
                <a:solidFill>
                  <a:srgbClr val="2B2522"/>
                </a:solidFill>
                <a:latin typeface="Microsoft Sans Serif"/>
                <a:cs typeface="Microsoft Sans Serif"/>
              </a:rPr>
              <a:t>to </a:t>
            </a:r>
            <a:r>
              <a:rPr sz="2800" spc="-200" dirty="0">
                <a:solidFill>
                  <a:srgbClr val="2B2522"/>
                </a:solidFill>
                <a:latin typeface="Microsoft Sans Serif"/>
                <a:cs typeface="Microsoft Sans Serif"/>
              </a:rPr>
              <a:t>GET </a:t>
            </a:r>
            <a:r>
              <a:rPr sz="2800" spc="-10" dirty="0">
                <a:solidFill>
                  <a:srgbClr val="2B2522"/>
                </a:solidFill>
                <a:latin typeface="Microsoft Sans Serif"/>
                <a:cs typeface="Microsoft Sans Serif"/>
              </a:rPr>
              <a:t>requests </a:t>
            </a:r>
            <a:r>
              <a:rPr sz="2800" spc="-5" dirty="0">
                <a:solidFill>
                  <a:srgbClr val="2B2522"/>
                </a:solidFill>
                <a:latin typeface="Microsoft Sans Serif"/>
                <a:cs typeface="Microsoft Sans Serif"/>
              </a:rPr>
              <a:t>on </a:t>
            </a:r>
            <a:r>
              <a:rPr sz="2800" spc="5" dirty="0">
                <a:solidFill>
                  <a:srgbClr val="2B2522"/>
                </a:solidFill>
                <a:latin typeface="Microsoft Sans Serif"/>
                <a:cs typeface="Microsoft Sans Serif"/>
              </a:rPr>
              <a:t>the </a:t>
            </a:r>
            <a:r>
              <a:rPr sz="2800" spc="-100" dirty="0">
                <a:solidFill>
                  <a:srgbClr val="2B2522"/>
                </a:solidFill>
                <a:latin typeface="Microsoft Sans Serif"/>
                <a:cs typeface="Microsoft Sans Serif"/>
              </a:rPr>
              <a:t>URLs  </a:t>
            </a:r>
            <a:r>
              <a:rPr sz="2800" spc="60" dirty="0">
                <a:solidFill>
                  <a:srgbClr val="2B2522"/>
                </a:solidFill>
                <a:latin typeface="Microsoft Sans Serif"/>
                <a:cs typeface="Microsoft Sans Serif"/>
              </a:rPr>
              <a:t>that </a:t>
            </a:r>
            <a:r>
              <a:rPr sz="2800" dirty="0">
                <a:solidFill>
                  <a:srgbClr val="2B2522"/>
                </a:solidFill>
                <a:latin typeface="Microsoft Sans Serif"/>
                <a:cs typeface="Microsoft Sans Serif"/>
              </a:rPr>
              <a:t>process </a:t>
            </a:r>
            <a:r>
              <a:rPr sz="2800" spc="35" dirty="0">
                <a:solidFill>
                  <a:srgbClr val="2B2522"/>
                </a:solidFill>
                <a:latin typeface="Microsoft Sans Serif"/>
                <a:cs typeface="Microsoft Sans Serif"/>
              </a:rPr>
              <a:t>items </a:t>
            </a:r>
            <a:r>
              <a:rPr sz="2800" spc="-30" dirty="0">
                <a:solidFill>
                  <a:srgbClr val="2B2522"/>
                </a:solidFill>
                <a:latin typeface="Microsoft Sans Serif"/>
                <a:cs typeface="Microsoft Sans Serif"/>
              </a:rPr>
              <a:t>capable </a:t>
            </a:r>
            <a:r>
              <a:rPr sz="2800" spc="70" dirty="0">
                <a:solidFill>
                  <a:srgbClr val="2B2522"/>
                </a:solidFill>
                <a:latin typeface="Microsoft Sans Serif"/>
                <a:cs typeface="Microsoft Sans Serif"/>
              </a:rPr>
              <a:t>of </a:t>
            </a:r>
            <a:r>
              <a:rPr sz="2800" spc="5" dirty="0">
                <a:solidFill>
                  <a:srgbClr val="2B2522"/>
                </a:solidFill>
                <a:latin typeface="Microsoft Sans Serif"/>
                <a:cs typeface="Microsoft Sans Serif"/>
              </a:rPr>
              <a:t>containing  child</a:t>
            </a:r>
            <a:r>
              <a:rPr sz="2800" spc="-7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800" spc="10" dirty="0">
                <a:solidFill>
                  <a:srgbClr val="2B2522"/>
                </a:solidFill>
                <a:latin typeface="Microsoft Sans Serif"/>
                <a:cs typeface="Microsoft Sans Serif"/>
              </a:rPr>
              <a:t>items.</a:t>
            </a:r>
            <a:r>
              <a:rPr sz="2800" spc="-6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800" spc="50" dirty="0">
                <a:solidFill>
                  <a:srgbClr val="2B2522"/>
                </a:solidFill>
                <a:latin typeface="Microsoft Sans Serif"/>
                <a:cs typeface="Microsoft Sans Serif"/>
              </a:rPr>
              <a:t>If</a:t>
            </a:r>
            <a:r>
              <a:rPr sz="2800" spc="-6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800" spc="15" dirty="0">
                <a:solidFill>
                  <a:srgbClr val="2B2522"/>
                </a:solidFill>
                <a:latin typeface="Microsoft Sans Serif"/>
                <a:cs typeface="Microsoft Sans Serif"/>
              </a:rPr>
              <a:t>set</a:t>
            </a:r>
            <a:r>
              <a:rPr sz="2800" spc="-7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800" spc="65" dirty="0">
                <a:solidFill>
                  <a:srgbClr val="2B2522"/>
                </a:solidFill>
                <a:latin typeface="Microsoft Sans Serif"/>
                <a:cs typeface="Microsoft Sans Serif"/>
              </a:rPr>
              <a:t>to</a:t>
            </a:r>
            <a:r>
              <a:rPr sz="2800" spc="-7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800" spc="-45" dirty="0">
                <a:solidFill>
                  <a:srgbClr val="2B2522"/>
                </a:solidFill>
                <a:latin typeface="Microsoft Sans Serif"/>
                <a:cs typeface="Microsoft Sans Serif"/>
              </a:rPr>
              <a:t>false,</a:t>
            </a:r>
            <a:r>
              <a:rPr sz="2800" spc="-9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800" spc="5" dirty="0">
                <a:solidFill>
                  <a:srgbClr val="2B2522"/>
                </a:solidFill>
                <a:latin typeface="Microsoft Sans Serif"/>
                <a:cs typeface="Microsoft Sans Serif"/>
              </a:rPr>
              <a:t>the</a:t>
            </a:r>
            <a:r>
              <a:rPr sz="2800" spc="-7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800" spc="-25" dirty="0">
                <a:solidFill>
                  <a:srgbClr val="2B2522"/>
                </a:solidFill>
                <a:latin typeface="Microsoft Sans Serif"/>
                <a:cs typeface="Microsoft Sans Serif"/>
              </a:rPr>
              <a:t>response</a:t>
            </a:r>
            <a:r>
              <a:rPr sz="2800" spc="-7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800" spc="-25" dirty="0">
                <a:solidFill>
                  <a:srgbClr val="2B2522"/>
                </a:solidFill>
                <a:latin typeface="Microsoft Sans Serif"/>
                <a:cs typeface="Microsoft Sans Serif"/>
              </a:rPr>
              <a:t>does  </a:t>
            </a:r>
            <a:r>
              <a:rPr sz="2800" spc="45" dirty="0">
                <a:solidFill>
                  <a:srgbClr val="2B2522"/>
                </a:solidFill>
                <a:latin typeface="Microsoft Sans Serif"/>
                <a:cs typeface="Microsoft Sans Serif"/>
              </a:rPr>
              <a:t>not </a:t>
            </a:r>
            <a:r>
              <a:rPr sz="2800" spc="-15" dirty="0">
                <a:solidFill>
                  <a:srgbClr val="2B2522"/>
                </a:solidFill>
                <a:latin typeface="Microsoft Sans Serif"/>
                <a:cs typeface="Microsoft Sans Serif"/>
              </a:rPr>
              <a:t>include </a:t>
            </a:r>
            <a:r>
              <a:rPr sz="2800" spc="5" dirty="0">
                <a:solidFill>
                  <a:srgbClr val="2B2522"/>
                </a:solidFill>
                <a:latin typeface="Microsoft Sans Serif"/>
                <a:cs typeface="Microsoft Sans Serif"/>
              </a:rPr>
              <a:t>the </a:t>
            </a:r>
            <a:r>
              <a:rPr sz="2800" spc="15" dirty="0">
                <a:solidFill>
                  <a:srgbClr val="2B2522"/>
                </a:solidFill>
                <a:latin typeface="Microsoft Sans Serif"/>
                <a:cs typeface="Microsoft Sans Serif"/>
              </a:rPr>
              <a:t>object </a:t>
            </a:r>
            <a:r>
              <a:rPr sz="2800" spc="-25" dirty="0">
                <a:solidFill>
                  <a:srgbClr val="2B2522"/>
                </a:solidFill>
                <a:latin typeface="Microsoft Sans Serif"/>
                <a:cs typeface="Microsoft Sans Serif"/>
              </a:rPr>
              <a:t>children. </a:t>
            </a:r>
            <a:r>
              <a:rPr sz="2800" spc="-10" dirty="0">
                <a:solidFill>
                  <a:srgbClr val="2B2522"/>
                </a:solidFill>
                <a:latin typeface="Microsoft Sans Serif"/>
                <a:cs typeface="Microsoft Sans Serif"/>
              </a:rPr>
              <a:t>Defaults </a:t>
            </a:r>
            <a:r>
              <a:rPr sz="2800" spc="65" dirty="0">
                <a:solidFill>
                  <a:srgbClr val="2B2522"/>
                </a:solidFill>
                <a:latin typeface="Microsoft Sans Serif"/>
                <a:cs typeface="Microsoft Sans Serif"/>
              </a:rPr>
              <a:t>to  </a:t>
            </a:r>
            <a:r>
              <a:rPr sz="2800" spc="-15" dirty="0">
                <a:solidFill>
                  <a:srgbClr val="2B2522"/>
                </a:solidFill>
                <a:latin typeface="Microsoft Sans Serif"/>
                <a:cs typeface="Microsoft Sans Serif"/>
              </a:rPr>
              <a:t>true.</a:t>
            </a:r>
            <a:endParaRPr sz="2800">
              <a:latin typeface="Microsoft Sans Serif"/>
              <a:cs typeface="Microsoft Sans Serif"/>
            </a:endParaRPr>
          </a:p>
          <a:p>
            <a:pPr marL="631190" marR="612140" indent="-182880">
              <a:lnSpc>
                <a:spcPct val="100000"/>
              </a:lnSpc>
              <a:spcBef>
                <a:spcPts val="670"/>
              </a:spcBef>
              <a:buClr>
                <a:srgbClr val="9E9087"/>
              </a:buClr>
              <a:buSzPct val="80357"/>
              <a:buFont typeface="Wingdings"/>
              <a:buChar char=""/>
              <a:tabLst>
                <a:tab pos="631825" algn="l"/>
              </a:tabLst>
            </a:pPr>
            <a:r>
              <a:rPr sz="2800" dirty="0">
                <a:solidFill>
                  <a:srgbClr val="205BA7"/>
                </a:solidFill>
                <a:latin typeface="Microsoft Sans Serif"/>
                <a:cs typeface="Microsoft Sans Serif"/>
              </a:rPr>
              <a:t>depth </a:t>
            </a:r>
            <a:r>
              <a:rPr sz="2800" spc="370" dirty="0">
                <a:solidFill>
                  <a:srgbClr val="2B2522"/>
                </a:solidFill>
                <a:latin typeface="Arial"/>
                <a:cs typeface="Arial"/>
              </a:rPr>
              <a:t>–</a:t>
            </a:r>
            <a:r>
              <a:rPr sz="2800" spc="-509" dirty="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B2522"/>
                </a:solidFill>
                <a:latin typeface="Microsoft Sans Serif"/>
                <a:cs typeface="Microsoft Sans Serif"/>
              </a:rPr>
              <a:t>specifies </a:t>
            </a:r>
            <a:r>
              <a:rPr sz="2800" spc="5" dirty="0">
                <a:solidFill>
                  <a:srgbClr val="2B2522"/>
                </a:solidFill>
                <a:latin typeface="Microsoft Sans Serif"/>
                <a:cs typeface="Microsoft Sans Serif"/>
              </a:rPr>
              <a:t>the number </a:t>
            </a:r>
            <a:r>
              <a:rPr sz="2800" spc="70" dirty="0">
                <a:solidFill>
                  <a:srgbClr val="2B2522"/>
                </a:solidFill>
                <a:latin typeface="Microsoft Sans Serif"/>
                <a:cs typeface="Microsoft Sans Serif"/>
              </a:rPr>
              <a:t>of </a:t>
            </a:r>
            <a:r>
              <a:rPr sz="2800" spc="-15" dirty="0">
                <a:solidFill>
                  <a:srgbClr val="2B2522"/>
                </a:solidFill>
                <a:latin typeface="Microsoft Sans Serif"/>
                <a:cs typeface="Microsoft Sans Serif"/>
              </a:rPr>
              <a:t>children  </a:t>
            </a:r>
            <a:r>
              <a:rPr sz="2800" spc="-50" dirty="0">
                <a:solidFill>
                  <a:srgbClr val="2B2522"/>
                </a:solidFill>
                <a:latin typeface="Microsoft Sans Serif"/>
                <a:cs typeface="Microsoft Sans Serif"/>
              </a:rPr>
              <a:t>levels </a:t>
            </a:r>
            <a:r>
              <a:rPr sz="2800" spc="70" dirty="0">
                <a:solidFill>
                  <a:srgbClr val="2B2522"/>
                </a:solidFill>
                <a:latin typeface="Microsoft Sans Serif"/>
                <a:cs typeface="Microsoft Sans Serif"/>
              </a:rPr>
              <a:t>to </a:t>
            </a:r>
            <a:r>
              <a:rPr sz="2800" spc="-60" dirty="0">
                <a:solidFill>
                  <a:srgbClr val="2B2522"/>
                </a:solidFill>
                <a:latin typeface="Microsoft Sans Serif"/>
                <a:cs typeface="Microsoft Sans Serif"/>
              </a:rPr>
              <a:t>be</a:t>
            </a:r>
            <a:r>
              <a:rPr sz="2800" spc="-27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800" spc="-35" dirty="0">
                <a:solidFill>
                  <a:srgbClr val="2B2522"/>
                </a:solidFill>
                <a:latin typeface="Microsoft Sans Serif"/>
                <a:cs typeface="Microsoft Sans Serif"/>
              </a:rPr>
              <a:t>displayed.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89240" y="755269"/>
            <a:ext cx="907415" cy="1075690"/>
          </a:xfrm>
          <a:custGeom>
            <a:avLst/>
            <a:gdLst/>
            <a:ahLst/>
            <a:cxnLst/>
            <a:rect l="l" t="t" r="r" b="b"/>
            <a:pathLst>
              <a:path w="907415" h="1075689">
                <a:moveTo>
                  <a:pt x="907160" y="0"/>
                </a:moveTo>
                <a:lnTo>
                  <a:pt x="0" y="0"/>
                </a:lnTo>
                <a:lnTo>
                  <a:pt x="9016" y="915923"/>
                </a:lnTo>
                <a:lnTo>
                  <a:pt x="907160" y="1075308"/>
                </a:lnTo>
                <a:lnTo>
                  <a:pt x="907160" y="0"/>
                </a:lnTo>
                <a:close/>
              </a:path>
            </a:pathLst>
          </a:custGeom>
          <a:solidFill>
            <a:srgbClr val="BC2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60055" y="1104849"/>
            <a:ext cx="574801" cy="307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2785">
              <a:lnSpc>
                <a:spcPct val="100000"/>
              </a:lnSpc>
            </a:pPr>
            <a:r>
              <a:rPr spc="-50" dirty="0">
                <a:solidFill>
                  <a:srgbClr val="E4DEDC"/>
                </a:solidFill>
              </a:rPr>
              <a:t>Demo: </a:t>
            </a:r>
            <a:r>
              <a:rPr spc="-114" dirty="0">
                <a:solidFill>
                  <a:srgbClr val="E4DEDC"/>
                </a:solidFill>
              </a:rPr>
              <a:t>REST </a:t>
            </a:r>
            <a:r>
              <a:rPr spc="-60" dirty="0">
                <a:solidFill>
                  <a:srgbClr val="E4DEDC"/>
                </a:solidFill>
              </a:rPr>
              <a:t>API</a:t>
            </a:r>
            <a:r>
              <a:rPr spc="25" dirty="0">
                <a:solidFill>
                  <a:srgbClr val="E4DEDC"/>
                </a:solidFill>
              </a:rPr>
              <a:t> </a:t>
            </a:r>
            <a:r>
              <a:rPr spc="-30" dirty="0">
                <a:solidFill>
                  <a:srgbClr val="E4DEDC"/>
                </a:solidFill>
              </a:rPr>
              <a:t>Examples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Returns </a:t>
            </a:r>
            <a:r>
              <a:rPr spc="10" dirty="0"/>
              <a:t>the </a:t>
            </a:r>
            <a:r>
              <a:rPr spc="45" dirty="0"/>
              <a:t>list </a:t>
            </a:r>
            <a:r>
              <a:rPr spc="80" dirty="0"/>
              <a:t>of</a:t>
            </a:r>
            <a:r>
              <a:rPr spc="-450" dirty="0"/>
              <a:t> </a:t>
            </a:r>
            <a:r>
              <a:rPr spc="25" dirty="0"/>
              <a:t>portals</a:t>
            </a:r>
          </a:p>
          <a:p>
            <a:pPr marL="12700">
              <a:lnSpc>
                <a:spcPct val="100000"/>
              </a:lnSpc>
            </a:pPr>
            <a:r>
              <a:rPr spc="70" dirty="0">
                <a:solidFill>
                  <a:srgbClr val="205BA7"/>
                </a:solidFill>
              </a:rPr>
              <a:t>/portals</a:t>
            </a:r>
          </a:p>
          <a:p>
            <a:pPr marL="12700">
              <a:lnSpc>
                <a:spcPct val="100000"/>
              </a:lnSpc>
              <a:spcBef>
                <a:spcPts val="2495"/>
              </a:spcBef>
            </a:pPr>
            <a:r>
              <a:rPr spc="-15" dirty="0"/>
              <a:t>Returns </a:t>
            </a:r>
            <a:r>
              <a:rPr spc="10" dirty="0"/>
              <a:t>the </a:t>
            </a:r>
            <a:r>
              <a:rPr spc="25" dirty="0"/>
              <a:t>portal</a:t>
            </a:r>
            <a:r>
              <a:rPr spc="-335" dirty="0"/>
              <a:t> </a:t>
            </a:r>
            <a:r>
              <a:rPr spc="5" dirty="0"/>
              <a:t>model</a:t>
            </a:r>
          </a:p>
          <a:p>
            <a:pPr marL="12700">
              <a:lnSpc>
                <a:spcPct val="100000"/>
              </a:lnSpc>
            </a:pPr>
            <a:r>
              <a:rPr spc="25" dirty="0">
                <a:solidFill>
                  <a:srgbClr val="205BA7"/>
                </a:solidFill>
              </a:rPr>
              <a:t>/portals/{portal_name}.xml</a:t>
            </a:r>
          </a:p>
          <a:p>
            <a:pPr marL="12700" marR="591185">
              <a:lnSpc>
                <a:spcPct val="100000"/>
              </a:lnSpc>
              <a:spcBef>
                <a:spcPts val="2495"/>
              </a:spcBef>
            </a:pPr>
            <a:r>
              <a:rPr spc="-15" dirty="0"/>
              <a:t>Returns</a:t>
            </a:r>
            <a:r>
              <a:rPr spc="-100" dirty="0"/>
              <a:t> </a:t>
            </a:r>
            <a:r>
              <a:rPr spc="-60" dirty="0"/>
              <a:t>a</a:t>
            </a:r>
            <a:r>
              <a:rPr spc="-80" dirty="0"/>
              <a:t> </a:t>
            </a:r>
            <a:r>
              <a:rPr spc="45" dirty="0"/>
              <a:t>list</a:t>
            </a:r>
            <a:r>
              <a:rPr spc="-105" dirty="0"/>
              <a:t> </a:t>
            </a:r>
            <a:r>
              <a:rPr spc="80" dirty="0"/>
              <a:t>of</a:t>
            </a:r>
            <a:r>
              <a:rPr spc="-80" dirty="0"/>
              <a:t> </a:t>
            </a:r>
            <a:r>
              <a:rPr spc="-30" dirty="0"/>
              <a:t>pages</a:t>
            </a:r>
            <a:r>
              <a:rPr spc="-80" dirty="0"/>
              <a:t> </a:t>
            </a:r>
            <a:r>
              <a:rPr spc="90" dirty="0"/>
              <a:t>from</a:t>
            </a:r>
            <a:r>
              <a:rPr spc="-105" dirty="0"/>
              <a:t> </a:t>
            </a:r>
            <a:r>
              <a:rPr spc="-5" dirty="0"/>
              <a:t>5</a:t>
            </a:r>
            <a:r>
              <a:rPr spc="-80" dirty="0"/>
              <a:t> </a:t>
            </a:r>
            <a:r>
              <a:rPr spc="85" dirty="0"/>
              <a:t>to</a:t>
            </a:r>
            <a:r>
              <a:rPr spc="-90" dirty="0"/>
              <a:t> </a:t>
            </a:r>
            <a:r>
              <a:rPr spc="-70" dirty="0"/>
              <a:t>10,</a:t>
            </a:r>
            <a:r>
              <a:rPr spc="-80" dirty="0"/>
              <a:t> </a:t>
            </a:r>
            <a:r>
              <a:rPr spc="15" dirty="0"/>
              <a:t>sorted  </a:t>
            </a:r>
            <a:r>
              <a:rPr spc="-10" dirty="0"/>
              <a:t>ascending </a:t>
            </a:r>
            <a:r>
              <a:rPr spc="-15" dirty="0"/>
              <a:t>by</a:t>
            </a:r>
            <a:r>
              <a:rPr spc="-229" dirty="0"/>
              <a:t> </a:t>
            </a:r>
            <a:r>
              <a:rPr spc="-5" dirty="0"/>
              <a:t>name</a:t>
            </a:r>
          </a:p>
          <a:p>
            <a:pPr marL="12700">
              <a:lnSpc>
                <a:spcPct val="100000"/>
              </a:lnSpc>
            </a:pPr>
            <a:r>
              <a:rPr spc="10" dirty="0">
                <a:solidFill>
                  <a:srgbClr val="205BA7"/>
                </a:solidFill>
              </a:rPr>
              <a:t>/portals/{portal_name}/pages.xml?of=5&amp;ps=5</a:t>
            </a:r>
          </a:p>
          <a:p>
            <a:pPr marL="12700">
              <a:lnSpc>
                <a:spcPct val="100000"/>
              </a:lnSpc>
            </a:pPr>
            <a:r>
              <a:rPr spc="-25" dirty="0">
                <a:solidFill>
                  <a:srgbClr val="205BA7"/>
                </a:solidFill>
              </a:rPr>
              <a:t>&amp;s=name(asc)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89240" y="755269"/>
            <a:ext cx="907415" cy="1075690"/>
          </a:xfrm>
          <a:custGeom>
            <a:avLst/>
            <a:gdLst/>
            <a:ahLst/>
            <a:cxnLst/>
            <a:rect l="l" t="t" r="r" b="b"/>
            <a:pathLst>
              <a:path w="907415" h="1075689">
                <a:moveTo>
                  <a:pt x="907160" y="0"/>
                </a:moveTo>
                <a:lnTo>
                  <a:pt x="0" y="0"/>
                </a:lnTo>
                <a:lnTo>
                  <a:pt x="9016" y="915923"/>
                </a:lnTo>
                <a:lnTo>
                  <a:pt x="907160" y="1075308"/>
                </a:lnTo>
                <a:lnTo>
                  <a:pt x="907160" y="0"/>
                </a:lnTo>
                <a:close/>
              </a:path>
            </a:pathLst>
          </a:custGeom>
          <a:solidFill>
            <a:srgbClr val="BC2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60055" y="1104849"/>
            <a:ext cx="574801" cy="307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37025">
              <a:lnSpc>
                <a:spcPct val="100000"/>
              </a:lnSpc>
            </a:pPr>
            <a:r>
              <a:rPr spc="-50" dirty="0">
                <a:solidFill>
                  <a:srgbClr val="E4DEDC"/>
                </a:solidFill>
              </a:rPr>
              <a:t>Demo: </a:t>
            </a:r>
            <a:r>
              <a:rPr spc="-114" dirty="0">
                <a:solidFill>
                  <a:srgbClr val="E4DEDC"/>
                </a:solidFill>
              </a:rPr>
              <a:t>REST </a:t>
            </a:r>
            <a:r>
              <a:rPr spc="-60" dirty="0">
                <a:solidFill>
                  <a:srgbClr val="E4DEDC"/>
                </a:solidFill>
              </a:rPr>
              <a:t>API </a:t>
            </a:r>
            <a:r>
              <a:rPr spc="-15" dirty="0">
                <a:solidFill>
                  <a:srgbClr val="E4DEDC"/>
                </a:solidFill>
              </a:rPr>
              <a:t>Representational</a:t>
            </a:r>
            <a:r>
              <a:rPr spc="40" dirty="0">
                <a:solidFill>
                  <a:srgbClr val="E4DEDC"/>
                </a:solidFill>
              </a:rPr>
              <a:t> </a:t>
            </a:r>
            <a:r>
              <a:rPr spc="10" dirty="0">
                <a:solidFill>
                  <a:srgbClr val="E4DEDC"/>
                </a:solidFill>
              </a:rPr>
              <a:t>Formats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4500" y="1064895"/>
            <a:ext cx="6410960" cy="3234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spc="-65" dirty="0">
                <a:solidFill>
                  <a:srgbClr val="2B2522"/>
                </a:solidFill>
                <a:latin typeface="Microsoft Sans Serif"/>
                <a:cs typeface="Microsoft Sans Serif"/>
              </a:rPr>
              <a:t>An </a:t>
            </a:r>
            <a:r>
              <a:rPr sz="3200" spc="50" dirty="0">
                <a:solidFill>
                  <a:srgbClr val="2B2522"/>
                </a:solidFill>
                <a:latin typeface="Microsoft Sans Serif"/>
                <a:cs typeface="Microsoft Sans Serif"/>
              </a:rPr>
              <a:t>item </a:t>
            </a:r>
            <a:r>
              <a:rPr sz="3200" spc="-5" dirty="0">
                <a:solidFill>
                  <a:srgbClr val="2B2522"/>
                </a:solidFill>
                <a:latin typeface="Microsoft Sans Serif"/>
                <a:cs typeface="Microsoft Sans Serif"/>
              </a:rPr>
              <a:t>can </a:t>
            </a:r>
            <a:r>
              <a:rPr sz="3200" spc="-65" dirty="0">
                <a:solidFill>
                  <a:srgbClr val="2B2522"/>
                </a:solidFill>
                <a:latin typeface="Microsoft Sans Serif"/>
                <a:cs typeface="Microsoft Sans Serif"/>
              </a:rPr>
              <a:t>be </a:t>
            </a:r>
            <a:r>
              <a:rPr sz="3200" spc="-20" dirty="0">
                <a:solidFill>
                  <a:srgbClr val="2B2522"/>
                </a:solidFill>
                <a:latin typeface="Microsoft Sans Serif"/>
                <a:cs typeface="Microsoft Sans Serif"/>
              </a:rPr>
              <a:t>requested </a:t>
            </a:r>
            <a:r>
              <a:rPr sz="3200" spc="-5" dirty="0">
                <a:solidFill>
                  <a:srgbClr val="2B2522"/>
                </a:solidFill>
                <a:latin typeface="Microsoft Sans Serif"/>
                <a:cs typeface="Microsoft Sans Serif"/>
              </a:rPr>
              <a:t>in </a:t>
            </a:r>
            <a:r>
              <a:rPr sz="3200" spc="-15" dirty="0">
                <a:solidFill>
                  <a:srgbClr val="2B2522"/>
                </a:solidFill>
                <a:latin typeface="Microsoft Sans Serif"/>
                <a:cs typeface="Microsoft Sans Serif"/>
              </a:rPr>
              <a:t>either  </a:t>
            </a:r>
            <a:r>
              <a:rPr sz="3200" spc="-25" dirty="0">
                <a:solidFill>
                  <a:srgbClr val="2B2522"/>
                </a:solidFill>
                <a:latin typeface="Microsoft Sans Serif"/>
                <a:cs typeface="Microsoft Sans Serif"/>
              </a:rPr>
              <a:t>HTML </a:t>
            </a:r>
            <a:r>
              <a:rPr sz="3200" spc="15" dirty="0">
                <a:solidFill>
                  <a:srgbClr val="2B2522"/>
                </a:solidFill>
                <a:latin typeface="Microsoft Sans Serif"/>
                <a:cs typeface="Microsoft Sans Serif"/>
              </a:rPr>
              <a:t>or </a:t>
            </a:r>
            <a:r>
              <a:rPr sz="3200" spc="-55" dirty="0">
                <a:solidFill>
                  <a:srgbClr val="2B2522"/>
                </a:solidFill>
                <a:latin typeface="Microsoft Sans Serif"/>
                <a:cs typeface="Microsoft Sans Serif"/>
              </a:rPr>
              <a:t>XML </a:t>
            </a:r>
            <a:r>
              <a:rPr sz="3200" spc="30" dirty="0">
                <a:solidFill>
                  <a:srgbClr val="2B2522"/>
                </a:solidFill>
                <a:latin typeface="Microsoft Sans Serif"/>
                <a:cs typeface="Microsoft Sans Serif"/>
              </a:rPr>
              <a:t>format, </a:t>
            </a:r>
            <a:r>
              <a:rPr sz="3200" spc="-25" dirty="0">
                <a:solidFill>
                  <a:srgbClr val="2B2522"/>
                </a:solidFill>
                <a:latin typeface="Microsoft Sans Serif"/>
                <a:cs typeface="Microsoft Sans Serif"/>
              </a:rPr>
              <a:t>depending</a:t>
            </a:r>
            <a:r>
              <a:rPr sz="3200" spc="-48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3200" spc="5" dirty="0">
                <a:solidFill>
                  <a:srgbClr val="2B2522"/>
                </a:solidFill>
                <a:latin typeface="Microsoft Sans Serif"/>
                <a:cs typeface="Microsoft Sans Serif"/>
              </a:rPr>
              <a:t>on  </a:t>
            </a:r>
            <a:r>
              <a:rPr sz="3200" spc="10" dirty="0">
                <a:solidFill>
                  <a:srgbClr val="2B2522"/>
                </a:solidFill>
                <a:latin typeface="Microsoft Sans Serif"/>
                <a:cs typeface="Microsoft Sans Serif"/>
              </a:rPr>
              <a:t>the </a:t>
            </a:r>
            <a:r>
              <a:rPr sz="3200" spc="-10" dirty="0">
                <a:solidFill>
                  <a:srgbClr val="2B2522"/>
                </a:solidFill>
                <a:latin typeface="Microsoft Sans Serif"/>
                <a:cs typeface="Microsoft Sans Serif"/>
              </a:rPr>
              <a:t>extension </a:t>
            </a:r>
            <a:r>
              <a:rPr sz="3200" spc="80" dirty="0">
                <a:solidFill>
                  <a:srgbClr val="2B2522"/>
                </a:solidFill>
                <a:latin typeface="Microsoft Sans Serif"/>
                <a:cs typeface="Microsoft Sans Serif"/>
              </a:rPr>
              <a:t>of </a:t>
            </a:r>
            <a:r>
              <a:rPr sz="3200" spc="10" dirty="0">
                <a:solidFill>
                  <a:srgbClr val="2B2522"/>
                </a:solidFill>
                <a:latin typeface="Microsoft Sans Serif"/>
                <a:cs typeface="Microsoft Sans Serif"/>
              </a:rPr>
              <a:t>the</a:t>
            </a:r>
            <a:r>
              <a:rPr sz="3200" spc="-47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2B2522"/>
                </a:solidFill>
                <a:latin typeface="Microsoft Sans Serif"/>
                <a:cs typeface="Microsoft Sans Serif"/>
              </a:rPr>
              <a:t>request</a:t>
            </a:r>
            <a:endParaRPr sz="3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195" dirty="0">
                <a:solidFill>
                  <a:srgbClr val="2B2522"/>
                </a:solidFill>
                <a:latin typeface="Microsoft Sans Serif"/>
                <a:cs typeface="Microsoft Sans Serif"/>
              </a:rPr>
              <a:t>REST </a:t>
            </a:r>
            <a:r>
              <a:rPr sz="3200" spc="-105" dirty="0">
                <a:solidFill>
                  <a:srgbClr val="2B2522"/>
                </a:solidFill>
                <a:latin typeface="Microsoft Sans Serif"/>
                <a:cs typeface="Microsoft Sans Serif"/>
              </a:rPr>
              <a:t>API </a:t>
            </a:r>
            <a:r>
              <a:rPr sz="3200" spc="-25" dirty="0">
                <a:solidFill>
                  <a:srgbClr val="2B2522"/>
                </a:solidFill>
                <a:latin typeface="Microsoft Sans Serif"/>
                <a:cs typeface="Microsoft Sans Serif"/>
              </a:rPr>
              <a:t>response</a:t>
            </a:r>
            <a:r>
              <a:rPr sz="3200" spc="1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3200" spc="70" dirty="0">
                <a:solidFill>
                  <a:srgbClr val="2B2522"/>
                </a:solidFill>
                <a:latin typeface="Microsoft Sans Serif"/>
                <a:cs typeface="Microsoft Sans Serif"/>
              </a:rPr>
              <a:t>formats</a:t>
            </a:r>
            <a:endParaRPr sz="3200">
              <a:latin typeface="Microsoft Sans Serif"/>
              <a:cs typeface="Microsoft Sans Serif"/>
            </a:endParaRPr>
          </a:p>
          <a:p>
            <a:pPr marL="463550">
              <a:lnSpc>
                <a:spcPct val="100000"/>
              </a:lnSpc>
              <a:spcBef>
                <a:spcPts val="770"/>
              </a:spcBef>
            </a:pPr>
            <a:r>
              <a:rPr sz="3200" spc="90" dirty="0">
                <a:solidFill>
                  <a:srgbClr val="2B2522"/>
                </a:solidFill>
                <a:latin typeface="Arial"/>
                <a:cs typeface="Arial"/>
              </a:rPr>
              <a:t>•</a:t>
            </a:r>
            <a:r>
              <a:rPr sz="3200" spc="90" dirty="0">
                <a:solidFill>
                  <a:srgbClr val="2B2522"/>
                </a:solidFill>
                <a:latin typeface="Microsoft Sans Serif"/>
                <a:cs typeface="Microsoft Sans Serif"/>
              </a:rPr>
              <a:t>.html</a:t>
            </a:r>
            <a:endParaRPr sz="3200">
              <a:latin typeface="Microsoft Sans Serif"/>
              <a:cs typeface="Microsoft Sans Serif"/>
            </a:endParaRPr>
          </a:p>
          <a:p>
            <a:pPr marL="463550">
              <a:lnSpc>
                <a:spcPct val="100000"/>
              </a:lnSpc>
              <a:spcBef>
                <a:spcPts val="765"/>
              </a:spcBef>
            </a:pPr>
            <a:r>
              <a:rPr sz="3200" spc="65" dirty="0">
                <a:solidFill>
                  <a:srgbClr val="2B2522"/>
                </a:solidFill>
                <a:latin typeface="Arial"/>
                <a:cs typeface="Arial"/>
              </a:rPr>
              <a:t>•</a:t>
            </a:r>
            <a:r>
              <a:rPr sz="3200" spc="65" dirty="0">
                <a:solidFill>
                  <a:srgbClr val="2B2522"/>
                </a:solidFill>
                <a:latin typeface="Microsoft Sans Serif"/>
                <a:cs typeface="Microsoft Sans Serif"/>
              </a:rPr>
              <a:t>.xml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78295">
              <a:lnSpc>
                <a:spcPct val="100000"/>
              </a:lnSpc>
            </a:pPr>
            <a:r>
              <a:rPr spc="-15" dirty="0"/>
              <a:t>Training</a:t>
            </a:r>
            <a:r>
              <a:rPr spc="-85" dirty="0"/>
              <a:t> </a:t>
            </a:r>
            <a:r>
              <a:rPr spc="-4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8607" y="6593433"/>
            <a:ext cx="11048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9E9087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5541" y="1196721"/>
            <a:ext cx="8454390" cy="5015230"/>
          </a:xfrm>
          <a:custGeom>
            <a:avLst/>
            <a:gdLst/>
            <a:ahLst/>
            <a:cxnLst/>
            <a:rect l="l" t="t" r="r" b="b"/>
            <a:pathLst>
              <a:path w="8454390" h="5015230">
                <a:moveTo>
                  <a:pt x="8453818" y="0"/>
                </a:moveTo>
                <a:lnTo>
                  <a:pt x="0" y="121665"/>
                </a:lnTo>
                <a:lnTo>
                  <a:pt x="0" y="5014925"/>
                </a:lnTo>
                <a:lnTo>
                  <a:pt x="8339899" y="5014925"/>
                </a:lnTo>
                <a:lnTo>
                  <a:pt x="8453818" y="0"/>
                </a:lnTo>
                <a:close/>
              </a:path>
            </a:pathLst>
          </a:custGeom>
          <a:solidFill>
            <a:srgbClr val="433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2205" y="4725161"/>
            <a:ext cx="7840345" cy="1220470"/>
          </a:xfrm>
          <a:custGeom>
            <a:avLst/>
            <a:gdLst/>
            <a:ahLst/>
            <a:cxnLst/>
            <a:rect l="l" t="t" r="r" b="b"/>
            <a:pathLst>
              <a:path w="7840345" h="1220470">
                <a:moveTo>
                  <a:pt x="7709662" y="0"/>
                </a:moveTo>
                <a:lnTo>
                  <a:pt x="0" y="0"/>
                </a:lnTo>
                <a:lnTo>
                  <a:pt x="0" y="1139698"/>
                </a:lnTo>
                <a:lnTo>
                  <a:pt x="7840218" y="1220012"/>
                </a:lnTo>
                <a:lnTo>
                  <a:pt x="7709662" y="0"/>
                </a:lnTo>
                <a:close/>
              </a:path>
            </a:pathLst>
          </a:custGeom>
          <a:solidFill>
            <a:srgbClr val="675B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15510" y="4841494"/>
            <a:ext cx="6750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40" dirty="0">
                <a:solidFill>
                  <a:srgbClr val="FFFFFF"/>
                </a:solidFill>
                <a:latin typeface="Lucida Sans"/>
                <a:cs typeface="Lucida Sans"/>
              </a:rPr>
              <a:t>Foundation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80965" y="2286761"/>
            <a:ext cx="3924935" cy="2150745"/>
          </a:xfrm>
          <a:custGeom>
            <a:avLst/>
            <a:gdLst/>
            <a:ahLst/>
            <a:cxnLst/>
            <a:rect l="l" t="t" r="r" b="b"/>
            <a:pathLst>
              <a:path w="3924934" h="2150745">
                <a:moveTo>
                  <a:pt x="0" y="0"/>
                </a:moveTo>
                <a:lnTo>
                  <a:pt x="0" y="2150364"/>
                </a:lnTo>
                <a:lnTo>
                  <a:pt x="3924935" y="2150364"/>
                </a:lnTo>
                <a:lnTo>
                  <a:pt x="3743325" y="92837"/>
                </a:lnTo>
                <a:lnTo>
                  <a:pt x="0" y="0"/>
                </a:lnTo>
                <a:close/>
              </a:path>
            </a:pathLst>
          </a:custGeom>
          <a:solidFill>
            <a:srgbClr val="675B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56350" y="2478785"/>
            <a:ext cx="57467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45" dirty="0">
                <a:solidFill>
                  <a:srgbClr val="FFFFFF"/>
                </a:solidFill>
                <a:latin typeface="Lucida Sans"/>
                <a:cs typeface="Lucida Sans"/>
              </a:rPr>
              <a:t>Front-end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7720" y="2286761"/>
            <a:ext cx="3924935" cy="2150745"/>
          </a:xfrm>
          <a:custGeom>
            <a:avLst/>
            <a:gdLst/>
            <a:ahLst/>
            <a:cxnLst/>
            <a:rect l="l" t="t" r="r" b="b"/>
            <a:pathLst>
              <a:path w="3924935" h="2150745">
                <a:moveTo>
                  <a:pt x="0" y="0"/>
                </a:moveTo>
                <a:lnTo>
                  <a:pt x="0" y="2150364"/>
                </a:lnTo>
                <a:lnTo>
                  <a:pt x="3924909" y="2150364"/>
                </a:lnTo>
                <a:lnTo>
                  <a:pt x="3743299" y="92837"/>
                </a:lnTo>
                <a:lnTo>
                  <a:pt x="0" y="0"/>
                </a:lnTo>
                <a:close/>
              </a:path>
            </a:pathLst>
          </a:custGeom>
          <a:solidFill>
            <a:srgbClr val="675B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93111" y="2478785"/>
            <a:ext cx="55499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30" dirty="0">
                <a:solidFill>
                  <a:srgbClr val="FFFFFF"/>
                </a:solidFill>
                <a:latin typeface="Lucida Sans"/>
                <a:cs typeface="Lucida Sans"/>
              </a:rPr>
              <a:t>Back-end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7981" y="2780919"/>
            <a:ext cx="1051560" cy="560705"/>
          </a:xfrm>
          <a:custGeom>
            <a:avLst/>
            <a:gdLst/>
            <a:ahLst/>
            <a:cxnLst/>
            <a:rect l="l" t="t" r="r" b="b"/>
            <a:pathLst>
              <a:path w="1051560" h="560704">
                <a:moveTo>
                  <a:pt x="998626" y="0"/>
                </a:moveTo>
                <a:lnTo>
                  <a:pt x="0" y="0"/>
                </a:lnTo>
                <a:lnTo>
                  <a:pt x="0" y="496442"/>
                </a:lnTo>
                <a:lnTo>
                  <a:pt x="1051331" y="560704"/>
                </a:lnTo>
                <a:lnTo>
                  <a:pt x="998626" y="0"/>
                </a:lnTo>
                <a:close/>
              </a:path>
            </a:pathLst>
          </a:custGeom>
          <a:solidFill>
            <a:srgbClr val="CFC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20267" y="2902965"/>
            <a:ext cx="64770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8580">
              <a:lnSpc>
                <a:spcPct val="100000"/>
              </a:lnSpc>
            </a:pPr>
            <a:r>
              <a:rPr sz="1000" spc="-15" dirty="0">
                <a:solidFill>
                  <a:srgbClr val="2B2522"/>
                </a:solidFill>
                <a:latin typeface="Lucida Sans"/>
                <a:cs typeface="Lucida Sans"/>
              </a:rPr>
              <a:t>Services  </a:t>
            </a:r>
            <a:r>
              <a:rPr sz="1000" spc="-20" dirty="0">
                <a:solidFill>
                  <a:srgbClr val="2B2522"/>
                </a:solidFill>
                <a:latin typeface="Lucida Sans"/>
                <a:cs typeface="Lucida Sans"/>
              </a:rPr>
              <a:t>I</a:t>
            </a:r>
            <a:r>
              <a:rPr sz="1000" spc="-55" dirty="0">
                <a:solidFill>
                  <a:srgbClr val="2B2522"/>
                </a:solidFill>
                <a:latin typeface="Lucida Sans"/>
                <a:cs typeface="Lucida Sans"/>
              </a:rPr>
              <a:t>ntegr</a:t>
            </a:r>
            <a:r>
              <a:rPr sz="1000" spc="-5" dirty="0">
                <a:solidFill>
                  <a:srgbClr val="2B2522"/>
                </a:solidFill>
                <a:latin typeface="Lucida Sans"/>
                <a:cs typeface="Lucida Sans"/>
              </a:rPr>
              <a:t>a</a:t>
            </a:r>
            <a:r>
              <a:rPr sz="1000" spc="-30" dirty="0">
                <a:solidFill>
                  <a:srgbClr val="2B2522"/>
                </a:solidFill>
                <a:latin typeface="Lucida Sans"/>
                <a:cs typeface="Lucida Sans"/>
              </a:rPr>
              <a:t>t</a:t>
            </a:r>
            <a:r>
              <a:rPr sz="1000" spc="-50" dirty="0">
                <a:solidFill>
                  <a:srgbClr val="2B2522"/>
                </a:solidFill>
                <a:latin typeface="Lucida Sans"/>
                <a:cs typeface="Lucida Sans"/>
              </a:rPr>
              <a:t>ion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17648" y="2780919"/>
            <a:ext cx="1051560" cy="560705"/>
          </a:xfrm>
          <a:custGeom>
            <a:avLst/>
            <a:gdLst/>
            <a:ahLst/>
            <a:cxnLst/>
            <a:rect l="l" t="t" r="r" b="b"/>
            <a:pathLst>
              <a:path w="1051560" h="560704">
                <a:moveTo>
                  <a:pt x="998601" y="0"/>
                </a:moveTo>
                <a:lnTo>
                  <a:pt x="0" y="0"/>
                </a:lnTo>
                <a:lnTo>
                  <a:pt x="0" y="496442"/>
                </a:lnTo>
                <a:lnTo>
                  <a:pt x="1051306" y="560704"/>
                </a:lnTo>
                <a:lnTo>
                  <a:pt x="998601" y="0"/>
                </a:lnTo>
                <a:close/>
              </a:path>
            </a:pathLst>
          </a:custGeom>
          <a:solidFill>
            <a:srgbClr val="CFC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88794" y="2902965"/>
            <a:ext cx="51054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10">
              <a:lnSpc>
                <a:spcPct val="100000"/>
              </a:lnSpc>
            </a:pPr>
            <a:r>
              <a:rPr sz="1000" spc="-50" dirty="0">
                <a:solidFill>
                  <a:srgbClr val="2B2522"/>
                </a:solidFill>
                <a:latin typeface="Lucida Sans"/>
                <a:cs typeface="Lucida Sans"/>
              </a:rPr>
              <a:t>Content  </a:t>
            </a:r>
            <a:r>
              <a:rPr sz="1000" spc="25" dirty="0">
                <a:solidFill>
                  <a:srgbClr val="2B2522"/>
                </a:solidFill>
                <a:latin typeface="Lucida Sans"/>
                <a:cs typeface="Lucida Sans"/>
              </a:rPr>
              <a:t>Se</a:t>
            </a:r>
            <a:r>
              <a:rPr sz="1000" spc="-80" dirty="0">
                <a:solidFill>
                  <a:srgbClr val="2B2522"/>
                </a:solidFill>
                <a:latin typeface="Lucida Sans"/>
                <a:cs typeface="Lucida Sans"/>
              </a:rPr>
              <a:t>r</a:t>
            </a:r>
            <a:r>
              <a:rPr sz="1000" spc="-20" dirty="0">
                <a:solidFill>
                  <a:srgbClr val="2B2522"/>
                </a:solidFill>
                <a:latin typeface="Lucida Sans"/>
                <a:cs typeface="Lucida Sans"/>
              </a:rPr>
              <a:t>v</a:t>
            </a:r>
            <a:r>
              <a:rPr sz="1000" spc="-15" dirty="0">
                <a:solidFill>
                  <a:srgbClr val="2B2522"/>
                </a:solidFill>
                <a:latin typeface="Lucida Sans"/>
                <a:cs typeface="Lucida Sans"/>
              </a:rPr>
              <a:t>ices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17291" y="2780919"/>
            <a:ext cx="1051560" cy="560705"/>
          </a:xfrm>
          <a:custGeom>
            <a:avLst/>
            <a:gdLst/>
            <a:ahLst/>
            <a:cxnLst/>
            <a:rect l="l" t="t" r="r" b="b"/>
            <a:pathLst>
              <a:path w="1051560" h="560704">
                <a:moveTo>
                  <a:pt x="998600" y="0"/>
                </a:moveTo>
                <a:lnTo>
                  <a:pt x="0" y="0"/>
                </a:lnTo>
                <a:lnTo>
                  <a:pt x="0" y="496442"/>
                </a:lnTo>
                <a:lnTo>
                  <a:pt x="1051306" y="560704"/>
                </a:lnTo>
                <a:lnTo>
                  <a:pt x="998600" y="0"/>
                </a:lnTo>
                <a:close/>
              </a:path>
            </a:pathLst>
          </a:custGeom>
          <a:solidFill>
            <a:srgbClr val="CFC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47415" y="2902965"/>
            <a:ext cx="59118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" marR="5080" indent="-48895">
              <a:lnSpc>
                <a:spcPct val="100000"/>
              </a:lnSpc>
            </a:pPr>
            <a:r>
              <a:rPr sz="1000" spc="-45" dirty="0">
                <a:solidFill>
                  <a:srgbClr val="2B2522"/>
                </a:solidFill>
                <a:latin typeface="Lucida Sans"/>
                <a:cs typeface="Lucida Sans"/>
              </a:rPr>
              <a:t>A</a:t>
            </a:r>
            <a:r>
              <a:rPr sz="1000" spc="-35" dirty="0">
                <a:solidFill>
                  <a:srgbClr val="2B2522"/>
                </a:solidFill>
                <a:latin typeface="Lucida Sans"/>
                <a:cs typeface="Lucida Sans"/>
              </a:rPr>
              <a:t>dv</a:t>
            </a:r>
            <a:r>
              <a:rPr sz="1000" spc="-25" dirty="0">
                <a:solidFill>
                  <a:srgbClr val="2B2522"/>
                </a:solidFill>
                <a:latin typeface="Lucida Sans"/>
                <a:cs typeface="Lucida Sans"/>
              </a:rPr>
              <a:t>a</a:t>
            </a:r>
            <a:r>
              <a:rPr sz="1000" spc="-35" dirty="0">
                <a:solidFill>
                  <a:srgbClr val="2B2522"/>
                </a:solidFill>
                <a:latin typeface="Lucida Sans"/>
                <a:cs typeface="Lucida Sans"/>
              </a:rPr>
              <a:t>nced  </a:t>
            </a:r>
            <a:r>
              <a:rPr sz="1000" spc="-20" dirty="0">
                <a:solidFill>
                  <a:srgbClr val="2B2522"/>
                </a:solidFill>
                <a:latin typeface="Lucida Sans"/>
                <a:cs typeface="Lucida Sans"/>
              </a:rPr>
              <a:t>Security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78711" y="3588384"/>
            <a:ext cx="1051560" cy="560705"/>
          </a:xfrm>
          <a:custGeom>
            <a:avLst/>
            <a:gdLst/>
            <a:ahLst/>
            <a:cxnLst/>
            <a:rect l="l" t="t" r="r" b="b"/>
            <a:pathLst>
              <a:path w="1051560" h="560704">
                <a:moveTo>
                  <a:pt x="998601" y="0"/>
                </a:moveTo>
                <a:lnTo>
                  <a:pt x="0" y="0"/>
                </a:lnTo>
                <a:lnTo>
                  <a:pt x="0" y="496315"/>
                </a:lnTo>
                <a:lnTo>
                  <a:pt x="1051306" y="560704"/>
                </a:lnTo>
                <a:lnTo>
                  <a:pt x="998601" y="0"/>
                </a:lnTo>
                <a:close/>
              </a:path>
            </a:pathLst>
          </a:custGeom>
          <a:solidFill>
            <a:srgbClr val="CFC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19250" y="3786632"/>
            <a:ext cx="57150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0" dirty="0">
                <a:solidFill>
                  <a:srgbClr val="2B2522"/>
                </a:solidFill>
                <a:latin typeface="Lucida Sans"/>
                <a:cs typeface="Lucida Sans"/>
              </a:rPr>
              <a:t>Targeting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91638" y="3588384"/>
            <a:ext cx="1051560" cy="560705"/>
          </a:xfrm>
          <a:custGeom>
            <a:avLst/>
            <a:gdLst/>
            <a:ahLst/>
            <a:cxnLst/>
            <a:rect l="l" t="t" r="r" b="b"/>
            <a:pathLst>
              <a:path w="1051560" h="560704">
                <a:moveTo>
                  <a:pt x="998601" y="0"/>
                </a:moveTo>
                <a:lnTo>
                  <a:pt x="0" y="0"/>
                </a:lnTo>
                <a:lnTo>
                  <a:pt x="0" y="496315"/>
                </a:lnTo>
                <a:lnTo>
                  <a:pt x="1051306" y="560704"/>
                </a:lnTo>
                <a:lnTo>
                  <a:pt x="998601" y="0"/>
                </a:lnTo>
                <a:close/>
              </a:path>
            </a:pathLst>
          </a:custGeom>
          <a:solidFill>
            <a:srgbClr val="CFC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904870" y="3786632"/>
            <a:ext cx="62674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solidFill>
                  <a:srgbClr val="2B2522"/>
                </a:solidFill>
                <a:latin typeface="Lucida Sans"/>
                <a:cs typeface="Lucida Sans"/>
              </a:rPr>
              <a:t>Pu</a:t>
            </a:r>
            <a:r>
              <a:rPr sz="1000" spc="-40" dirty="0">
                <a:solidFill>
                  <a:srgbClr val="2B2522"/>
                </a:solidFill>
                <a:latin typeface="Lucida Sans"/>
                <a:cs typeface="Lucida Sans"/>
              </a:rPr>
              <a:t>blis</a:t>
            </a:r>
            <a:r>
              <a:rPr sz="1000" spc="-60" dirty="0">
                <a:solidFill>
                  <a:srgbClr val="2B2522"/>
                </a:solidFill>
                <a:latin typeface="Lucida Sans"/>
                <a:cs typeface="Lucida Sans"/>
              </a:rPr>
              <a:t>hing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20089" y="5125846"/>
            <a:ext cx="1410335" cy="561340"/>
          </a:xfrm>
          <a:custGeom>
            <a:avLst/>
            <a:gdLst/>
            <a:ahLst/>
            <a:cxnLst/>
            <a:rect l="l" t="t" r="r" b="b"/>
            <a:pathLst>
              <a:path w="1410335" h="561339">
                <a:moveTo>
                  <a:pt x="1339189" y="0"/>
                </a:moveTo>
                <a:lnTo>
                  <a:pt x="0" y="0"/>
                </a:lnTo>
                <a:lnTo>
                  <a:pt x="0" y="496430"/>
                </a:lnTo>
                <a:lnTo>
                  <a:pt x="1409928" y="560755"/>
                </a:lnTo>
                <a:lnTo>
                  <a:pt x="1339189" y="0"/>
                </a:lnTo>
                <a:close/>
              </a:path>
            </a:pathLst>
          </a:custGeom>
          <a:solidFill>
            <a:srgbClr val="CFC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30883" y="5324602"/>
            <a:ext cx="98679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2B2522"/>
                </a:solidFill>
                <a:latin typeface="Lucida Sans"/>
                <a:cs typeface="Lucida Sans"/>
              </a:rPr>
              <a:t>Portal</a:t>
            </a:r>
            <a:r>
              <a:rPr sz="1000" spc="-145" dirty="0">
                <a:solidFill>
                  <a:srgbClr val="2B2522"/>
                </a:solidFill>
                <a:latin typeface="Lucida Sans"/>
                <a:cs typeface="Lucida Sans"/>
              </a:rPr>
              <a:t> </a:t>
            </a:r>
            <a:r>
              <a:rPr sz="1000" spc="-15" dirty="0">
                <a:solidFill>
                  <a:srgbClr val="2B2522"/>
                </a:solidFill>
                <a:latin typeface="Lucida Sans"/>
                <a:cs typeface="Lucida Sans"/>
              </a:rPr>
              <a:t>Essentials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00172" y="5125846"/>
            <a:ext cx="1410335" cy="561340"/>
          </a:xfrm>
          <a:custGeom>
            <a:avLst/>
            <a:gdLst/>
            <a:ahLst/>
            <a:cxnLst/>
            <a:rect l="l" t="t" r="r" b="b"/>
            <a:pathLst>
              <a:path w="1410335" h="561339">
                <a:moveTo>
                  <a:pt x="1339214" y="0"/>
                </a:moveTo>
                <a:lnTo>
                  <a:pt x="0" y="0"/>
                </a:lnTo>
                <a:lnTo>
                  <a:pt x="0" y="496430"/>
                </a:lnTo>
                <a:lnTo>
                  <a:pt x="1409827" y="560755"/>
                </a:lnTo>
                <a:lnTo>
                  <a:pt x="1339214" y="0"/>
                </a:lnTo>
                <a:close/>
              </a:path>
            </a:pathLst>
          </a:custGeom>
          <a:solidFill>
            <a:srgbClr val="CFC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24377" y="5324602"/>
            <a:ext cx="11620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2B2522"/>
                </a:solidFill>
                <a:latin typeface="Lucida Sans"/>
                <a:cs typeface="Lucida Sans"/>
              </a:rPr>
              <a:t>Portal</a:t>
            </a:r>
            <a:r>
              <a:rPr sz="1000" spc="-130" dirty="0">
                <a:solidFill>
                  <a:srgbClr val="2B2522"/>
                </a:solidFill>
                <a:latin typeface="Lucida Sans"/>
                <a:cs typeface="Lucida Sans"/>
              </a:rPr>
              <a:t> </a:t>
            </a:r>
            <a:r>
              <a:rPr sz="1000" spc="-40" dirty="0">
                <a:solidFill>
                  <a:srgbClr val="2B2522"/>
                </a:solidFill>
                <a:latin typeface="Lucida Sans"/>
                <a:cs typeface="Lucida Sans"/>
              </a:rPr>
              <a:t>Technologies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80153" y="5125846"/>
            <a:ext cx="1410335" cy="561340"/>
          </a:xfrm>
          <a:custGeom>
            <a:avLst/>
            <a:gdLst/>
            <a:ahLst/>
            <a:cxnLst/>
            <a:rect l="l" t="t" r="r" b="b"/>
            <a:pathLst>
              <a:path w="1410335" h="561339">
                <a:moveTo>
                  <a:pt x="1339214" y="0"/>
                </a:moveTo>
                <a:lnTo>
                  <a:pt x="0" y="0"/>
                </a:lnTo>
                <a:lnTo>
                  <a:pt x="0" y="496430"/>
                </a:lnTo>
                <a:lnTo>
                  <a:pt x="1409954" y="560755"/>
                </a:lnTo>
                <a:lnTo>
                  <a:pt x="1339214" y="0"/>
                </a:lnTo>
                <a:close/>
              </a:path>
            </a:pathLst>
          </a:custGeom>
          <a:solidFill>
            <a:srgbClr val="CFC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128640" y="5324602"/>
            <a:ext cx="71437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2B2522"/>
                </a:solidFill>
                <a:latin typeface="Lucida Sans"/>
                <a:cs typeface="Lucida Sans"/>
              </a:rPr>
              <a:t>Portal</a:t>
            </a:r>
            <a:r>
              <a:rPr sz="1000" spc="-145" dirty="0">
                <a:solidFill>
                  <a:srgbClr val="2B2522"/>
                </a:solidFill>
                <a:latin typeface="Lucida Sans"/>
                <a:cs typeface="Lucida Sans"/>
              </a:rPr>
              <a:t> </a:t>
            </a:r>
            <a:r>
              <a:rPr sz="1000" spc="-40" dirty="0">
                <a:solidFill>
                  <a:srgbClr val="2B2522"/>
                </a:solidFill>
                <a:latin typeface="Lucida Sans"/>
                <a:cs typeface="Lucida Sans"/>
              </a:rPr>
              <a:t>Tools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60260" y="5125846"/>
            <a:ext cx="1410335" cy="561340"/>
          </a:xfrm>
          <a:custGeom>
            <a:avLst/>
            <a:gdLst/>
            <a:ahLst/>
            <a:cxnLst/>
            <a:rect l="l" t="t" r="r" b="b"/>
            <a:pathLst>
              <a:path w="1410334" h="561339">
                <a:moveTo>
                  <a:pt x="1339215" y="0"/>
                </a:moveTo>
                <a:lnTo>
                  <a:pt x="0" y="0"/>
                </a:lnTo>
                <a:lnTo>
                  <a:pt x="0" y="496430"/>
                </a:lnTo>
                <a:lnTo>
                  <a:pt x="1409827" y="560755"/>
                </a:lnTo>
                <a:lnTo>
                  <a:pt x="133921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035165" y="5324602"/>
            <a:ext cx="6629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FFFFFF"/>
                </a:solidFill>
                <a:latin typeface="Lucida Sans"/>
                <a:cs typeface="Lucida Sans"/>
              </a:rPr>
              <a:t>Portal</a:t>
            </a:r>
            <a:r>
              <a:rPr sz="1000" spc="-15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Lucida Sans"/>
                <a:cs typeface="Lucida Sans"/>
              </a:rPr>
              <a:t>APIs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91278" y="2796285"/>
            <a:ext cx="1051560" cy="560705"/>
          </a:xfrm>
          <a:custGeom>
            <a:avLst/>
            <a:gdLst/>
            <a:ahLst/>
            <a:cxnLst/>
            <a:rect l="l" t="t" r="r" b="b"/>
            <a:pathLst>
              <a:path w="1051560" h="560704">
                <a:moveTo>
                  <a:pt x="998601" y="0"/>
                </a:moveTo>
                <a:lnTo>
                  <a:pt x="0" y="0"/>
                </a:lnTo>
                <a:lnTo>
                  <a:pt x="0" y="496442"/>
                </a:lnTo>
                <a:lnTo>
                  <a:pt x="1051306" y="560704"/>
                </a:lnTo>
                <a:lnTo>
                  <a:pt x="998601" y="0"/>
                </a:lnTo>
                <a:close/>
              </a:path>
            </a:pathLst>
          </a:custGeom>
          <a:solidFill>
            <a:srgbClr val="CFC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144515" y="2994405"/>
            <a:ext cx="54419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0" dirty="0">
                <a:solidFill>
                  <a:srgbClr val="2B2522"/>
                </a:solidFill>
                <a:latin typeface="Lucida Sans"/>
                <a:cs typeface="Lucida Sans"/>
              </a:rPr>
              <a:t>O</a:t>
            </a:r>
            <a:r>
              <a:rPr sz="1000" spc="-20" dirty="0">
                <a:solidFill>
                  <a:srgbClr val="2B2522"/>
                </a:solidFill>
                <a:latin typeface="Lucida Sans"/>
                <a:cs typeface="Lucida Sans"/>
              </a:rPr>
              <a:t>v</a:t>
            </a:r>
            <a:r>
              <a:rPr sz="1000" spc="-60" dirty="0">
                <a:solidFill>
                  <a:srgbClr val="2B2522"/>
                </a:solidFill>
                <a:latin typeface="Lucida Sans"/>
                <a:cs typeface="Lucida Sans"/>
              </a:rPr>
              <a:t>e</a:t>
            </a:r>
            <a:r>
              <a:rPr sz="1000" spc="-50" dirty="0">
                <a:solidFill>
                  <a:srgbClr val="2B2522"/>
                </a:solidFill>
                <a:latin typeface="Lucida Sans"/>
                <a:cs typeface="Lucida Sans"/>
              </a:rPr>
              <a:t>r</a:t>
            </a:r>
            <a:r>
              <a:rPr sz="1000" spc="-20" dirty="0">
                <a:solidFill>
                  <a:srgbClr val="2B2522"/>
                </a:solidFill>
                <a:latin typeface="Lucida Sans"/>
                <a:cs typeface="Lucida Sans"/>
              </a:rPr>
              <a:t>v</a:t>
            </a:r>
            <a:r>
              <a:rPr sz="1000" spc="-30" dirty="0">
                <a:solidFill>
                  <a:srgbClr val="2B2522"/>
                </a:solidFill>
                <a:latin typeface="Lucida Sans"/>
                <a:cs typeface="Lucida Sans"/>
              </a:rPr>
              <a:t>iew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90920" y="2796285"/>
            <a:ext cx="1051560" cy="560705"/>
          </a:xfrm>
          <a:custGeom>
            <a:avLst/>
            <a:gdLst/>
            <a:ahLst/>
            <a:cxnLst/>
            <a:rect l="l" t="t" r="r" b="b"/>
            <a:pathLst>
              <a:path w="1051559" h="560704">
                <a:moveTo>
                  <a:pt x="998601" y="0"/>
                </a:moveTo>
                <a:lnTo>
                  <a:pt x="0" y="0"/>
                </a:lnTo>
                <a:lnTo>
                  <a:pt x="0" y="496442"/>
                </a:lnTo>
                <a:lnTo>
                  <a:pt x="1051305" y="560704"/>
                </a:lnTo>
                <a:lnTo>
                  <a:pt x="998601" y="0"/>
                </a:lnTo>
                <a:close/>
              </a:path>
            </a:pathLst>
          </a:custGeom>
          <a:solidFill>
            <a:srgbClr val="CFC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228334" y="2918205"/>
            <a:ext cx="77660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>
              <a:lnSpc>
                <a:spcPct val="100000"/>
              </a:lnSpc>
            </a:pPr>
            <a:r>
              <a:rPr sz="1000" spc="-35" dirty="0">
                <a:solidFill>
                  <a:srgbClr val="2B2522"/>
                </a:solidFill>
                <a:latin typeface="Lucida Sans"/>
                <a:cs typeface="Lucida Sans"/>
              </a:rPr>
              <a:t>Widget  </a:t>
            </a:r>
            <a:r>
              <a:rPr sz="1000" spc="-95" dirty="0">
                <a:solidFill>
                  <a:srgbClr val="2B2522"/>
                </a:solidFill>
                <a:latin typeface="Lucida Sans"/>
                <a:cs typeface="Lucida Sans"/>
              </a:rPr>
              <a:t>D</a:t>
            </a:r>
            <a:r>
              <a:rPr sz="1000" spc="-25" dirty="0">
                <a:solidFill>
                  <a:srgbClr val="2B2522"/>
                </a:solidFill>
                <a:latin typeface="Lucida Sans"/>
                <a:cs typeface="Lucida Sans"/>
              </a:rPr>
              <a:t>ev</a:t>
            </a:r>
            <a:r>
              <a:rPr sz="1000" spc="-50" dirty="0">
                <a:solidFill>
                  <a:srgbClr val="2B2522"/>
                </a:solidFill>
                <a:latin typeface="Lucida Sans"/>
                <a:cs typeface="Lucida Sans"/>
              </a:rPr>
              <a:t>elopm</a:t>
            </a:r>
            <a:r>
              <a:rPr sz="1000" spc="-40" dirty="0">
                <a:solidFill>
                  <a:srgbClr val="2B2522"/>
                </a:solidFill>
                <a:latin typeface="Lucida Sans"/>
                <a:cs typeface="Lucida Sans"/>
              </a:rPr>
              <a:t>ent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290561" y="2796285"/>
            <a:ext cx="1051560" cy="560705"/>
          </a:xfrm>
          <a:custGeom>
            <a:avLst/>
            <a:gdLst/>
            <a:ahLst/>
            <a:cxnLst/>
            <a:rect l="l" t="t" r="r" b="b"/>
            <a:pathLst>
              <a:path w="1051559" h="560704">
                <a:moveTo>
                  <a:pt x="998601" y="0"/>
                </a:moveTo>
                <a:lnTo>
                  <a:pt x="0" y="0"/>
                </a:lnTo>
                <a:lnTo>
                  <a:pt x="0" y="496442"/>
                </a:lnTo>
                <a:lnTo>
                  <a:pt x="1051306" y="560704"/>
                </a:lnTo>
                <a:lnTo>
                  <a:pt x="998601" y="0"/>
                </a:lnTo>
                <a:close/>
              </a:path>
            </a:pathLst>
          </a:custGeom>
          <a:solidFill>
            <a:srgbClr val="CFC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428356" y="2918205"/>
            <a:ext cx="77660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6680">
              <a:lnSpc>
                <a:spcPct val="100000"/>
              </a:lnSpc>
            </a:pPr>
            <a:r>
              <a:rPr sz="1000" spc="-40" dirty="0">
                <a:solidFill>
                  <a:srgbClr val="2B2522"/>
                </a:solidFill>
                <a:latin typeface="Lucida Sans"/>
                <a:cs typeface="Lucida Sans"/>
              </a:rPr>
              <a:t>Template  </a:t>
            </a:r>
            <a:r>
              <a:rPr sz="1000" spc="-95" dirty="0">
                <a:solidFill>
                  <a:srgbClr val="2B2522"/>
                </a:solidFill>
                <a:latin typeface="Lucida Sans"/>
                <a:cs typeface="Lucida Sans"/>
              </a:rPr>
              <a:t>D</a:t>
            </a:r>
            <a:r>
              <a:rPr sz="1000" spc="-25" dirty="0">
                <a:solidFill>
                  <a:srgbClr val="2B2522"/>
                </a:solidFill>
                <a:latin typeface="Lucida Sans"/>
                <a:cs typeface="Lucida Sans"/>
              </a:rPr>
              <a:t>ev</a:t>
            </a:r>
            <a:r>
              <a:rPr sz="1000" spc="-50" dirty="0">
                <a:solidFill>
                  <a:srgbClr val="2B2522"/>
                </a:solidFill>
                <a:latin typeface="Lucida Sans"/>
                <a:cs typeface="Lucida Sans"/>
              </a:rPr>
              <a:t>elopm</a:t>
            </a:r>
            <a:r>
              <a:rPr sz="1000" spc="-40" dirty="0">
                <a:solidFill>
                  <a:srgbClr val="2B2522"/>
                </a:solidFill>
                <a:latin typeface="Lucida Sans"/>
                <a:cs typeface="Lucida Sans"/>
              </a:rPr>
              <a:t>ent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451983" y="3588384"/>
            <a:ext cx="1051560" cy="560705"/>
          </a:xfrm>
          <a:custGeom>
            <a:avLst/>
            <a:gdLst/>
            <a:ahLst/>
            <a:cxnLst/>
            <a:rect l="l" t="t" r="r" b="b"/>
            <a:pathLst>
              <a:path w="1051559" h="560704">
                <a:moveTo>
                  <a:pt x="998601" y="0"/>
                </a:moveTo>
                <a:lnTo>
                  <a:pt x="0" y="0"/>
                </a:lnTo>
                <a:lnTo>
                  <a:pt x="0" y="496315"/>
                </a:lnTo>
                <a:lnTo>
                  <a:pt x="1051306" y="560704"/>
                </a:lnTo>
                <a:lnTo>
                  <a:pt x="998601" y="0"/>
                </a:lnTo>
                <a:close/>
              </a:path>
            </a:pathLst>
          </a:custGeom>
          <a:solidFill>
            <a:srgbClr val="CFC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615432" y="3786632"/>
            <a:ext cx="7258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2B2522"/>
                </a:solidFill>
                <a:latin typeface="Lucida Sans"/>
                <a:cs typeface="Lucida Sans"/>
              </a:rPr>
              <a:t>Portal</a:t>
            </a:r>
            <a:r>
              <a:rPr sz="1000" spc="-155" dirty="0">
                <a:solidFill>
                  <a:srgbClr val="2B2522"/>
                </a:solidFill>
                <a:latin typeface="Lucida Sans"/>
                <a:cs typeface="Lucida Sans"/>
              </a:rPr>
              <a:t> </a:t>
            </a:r>
            <a:r>
              <a:rPr sz="1000" spc="-45" dirty="0">
                <a:solidFill>
                  <a:srgbClr val="2B2522"/>
                </a:solidFill>
                <a:latin typeface="Lucida Sans"/>
                <a:cs typeface="Lucida Sans"/>
              </a:rPr>
              <a:t>Client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64908" y="3588384"/>
            <a:ext cx="1051560" cy="560705"/>
          </a:xfrm>
          <a:custGeom>
            <a:avLst/>
            <a:gdLst/>
            <a:ahLst/>
            <a:cxnLst/>
            <a:rect l="l" t="t" r="r" b="b"/>
            <a:pathLst>
              <a:path w="1051559" h="560704">
                <a:moveTo>
                  <a:pt x="998601" y="0"/>
                </a:moveTo>
                <a:lnTo>
                  <a:pt x="0" y="0"/>
                </a:lnTo>
                <a:lnTo>
                  <a:pt x="0" y="496315"/>
                </a:lnTo>
                <a:lnTo>
                  <a:pt x="1051306" y="560704"/>
                </a:lnTo>
                <a:lnTo>
                  <a:pt x="998601" y="0"/>
                </a:lnTo>
                <a:close/>
              </a:path>
            </a:pathLst>
          </a:custGeom>
          <a:solidFill>
            <a:srgbClr val="CFC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182993" y="3786632"/>
            <a:ext cx="21526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2B2522"/>
                </a:solidFill>
                <a:latin typeface="Lucida Sans"/>
                <a:cs typeface="Lucida Sans"/>
              </a:rPr>
              <a:t>I</a:t>
            </a:r>
            <a:r>
              <a:rPr sz="1000" spc="-65" dirty="0">
                <a:solidFill>
                  <a:srgbClr val="2B2522"/>
                </a:solidFill>
                <a:latin typeface="Lucida Sans"/>
                <a:cs typeface="Lucida Sans"/>
              </a:rPr>
              <a:t>C</a:t>
            </a:r>
            <a:r>
              <a:rPr sz="1000" spc="40" dirty="0">
                <a:solidFill>
                  <a:srgbClr val="2B2522"/>
                </a:solidFill>
                <a:latin typeface="Lucida Sans"/>
                <a:cs typeface="Lucida Sans"/>
              </a:rPr>
              <a:t>E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51268" y="1544827"/>
            <a:ext cx="7821295" cy="516255"/>
          </a:xfrm>
          <a:custGeom>
            <a:avLst/>
            <a:gdLst/>
            <a:ahLst/>
            <a:cxnLst/>
            <a:rect l="l" t="t" r="r" b="b"/>
            <a:pathLst>
              <a:path w="7821295" h="516255">
                <a:moveTo>
                  <a:pt x="7821155" y="0"/>
                </a:moveTo>
                <a:lnTo>
                  <a:pt x="0" y="83947"/>
                </a:lnTo>
                <a:lnTo>
                  <a:pt x="0" y="516000"/>
                </a:lnTo>
                <a:lnTo>
                  <a:pt x="7734922" y="516000"/>
                </a:lnTo>
                <a:lnTo>
                  <a:pt x="7821155" y="0"/>
                </a:lnTo>
                <a:close/>
              </a:path>
            </a:pathLst>
          </a:custGeom>
          <a:solidFill>
            <a:srgbClr val="9E90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76191" y="1720341"/>
            <a:ext cx="97345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60" dirty="0">
                <a:solidFill>
                  <a:srgbClr val="2B2522"/>
                </a:solidFill>
                <a:latin typeface="Lucida Sans"/>
                <a:cs typeface="Lucida Sans"/>
              </a:rPr>
              <a:t>Group</a:t>
            </a:r>
            <a:r>
              <a:rPr sz="1000" spc="-165" dirty="0">
                <a:solidFill>
                  <a:srgbClr val="2B2522"/>
                </a:solidFill>
                <a:latin typeface="Lucida Sans"/>
                <a:cs typeface="Lucida Sans"/>
              </a:rPr>
              <a:t> </a:t>
            </a:r>
            <a:r>
              <a:rPr sz="1000" spc="-45" dirty="0">
                <a:solidFill>
                  <a:srgbClr val="2B2522"/>
                </a:solidFill>
                <a:latin typeface="Lucida Sans"/>
                <a:cs typeface="Lucida Sans"/>
              </a:rPr>
              <a:t>Workshop</a:t>
            </a:r>
            <a:endParaRPr sz="10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89240" y="755269"/>
            <a:ext cx="907415" cy="1075690"/>
          </a:xfrm>
          <a:custGeom>
            <a:avLst/>
            <a:gdLst/>
            <a:ahLst/>
            <a:cxnLst/>
            <a:rect l="l" t="t" r="r" b="b"/>
            <a:pathLst>
              <a:path w="907415" h="1075689">
                <a:moveTo>
                  <a:pt x="907160" y="0"/>
                </a:moveTo>
                <a:lnTo>
                  <a:pt x="0" y="0"/>
                </a:lnTo>
                <a:lnTo>
                  <a:pt x="9016" y="915923"/>
                </a:lnTo>
                <a:lnTo>
                  <a:pt x="907160" y="1075308"/>
                </a:lnTo>
                <a:lnTo>
                  <a:pt x="907160" y="0"/>
                </a:lnTo>
                <a:close/>
              </a:path>
            </a:pathLst>
          </a:custGeom>
          <a:solidFill>
            <a:srgbClr val="BC2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05013" y="985405"/>
            <a:ext cx="504939" cy="504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43264" y="6593433"/>
            <a:ext cx="19621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9E9087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85560">
              <a:lnSpc>
                <a:spcPct val="100000"/>
              </a:lnSpc>
            </a:pPr>
            <a:r>
              <a:rPr spc="-30" dirty="0">
                <a:solidFill>
                  <a:srgbClr val="E4DEDC"/>
                </a:solidFill>
              </a:rPr>
              <a:t>Workshop: </a:t>
            </a:r>
            <a:r>
              <a:rPr spc="-114" dirty="0">
                <a:solidFill>
                  <a:srgbClr val="E4DEDC"/>
                </a:solidFill>
              </a:rPr>
              <a:t>REST</a:t>
            </a:r>
            <a:r>
              <a:rPr spc="-85" dirty="0">
                <a:solidFill>
                  <a:srgbClr val="E4DEDC"/>
                </a:solidFill>
              </a:rPr>
              <a:t> </a:t>
            </a:r>
            <a:r>
              <a:rPr spc="-60" dirty="0">
                <a:solidFill>
                  <a:srgbClr val="E4DEDC"/>
                </a:solidFill>
              </a:rPr>
              <a:t>API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4500" y="1064895"/>
            <a:ext cx="5678170" cy="2161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AutoNum type="arabicPeriod"/>
              <a:tabLst>
                <a:tab pos="470534" algn="l"/>
              </a:tabLst>
            </a:pPr>
            <a:r>
              <a:rPr sz="3200" spc="-85" dirty="0">
                <a:solidFill>
                  <a:srgbClr val="2B2522"/>
                </a:solidFill>
                <a:latin typeface="Microsoft Sans Serif"/>
                <a:cs typeface="Microsoft Sans Serif"/>
              </a:rPr>
              <a:t>Get </a:t>
            </a:r>
            <a:r>
              <a:rPr sz="3200" spc="-25" dirty="0">
                <a:solidFill>
                  <a:srgbClr val="2B2522"/>
                </a:solidFill>
                <a:latin typeface="Microsoft Sans Serif"/>
                <a:cs typeface="Microsoft Sans Serif"/>
              </a:rPr>
              <a:t>all </a:t>
            </a:r>
            <a:r>
              <a:rPr sz="3200" spc="10" dirty="0">
                <a:solidFill>
                  <a:srgbClr val="2B2522"/>
                </a:solidFill>
                <a:latin typeface="Microsoft Sans Serif"/>
                <a:cs typeface="Microsoft Sans Serif"/>
              </a:rPr>
              <a:t>the </a:t>
            </a:r>
            <a:r>
              <a:rPr sz="3200" spc="25" dirty="0">
                <a:solidFill>
                  <a:srgbClr val="2B2522"/>
                </a:solidFill>
                <a:latin typeface="Microsoft Sans Serif"/>
                <a:cs typeface="Microsoft Sans Serif"/>
              </a:rPr>
              <a:t>widgets </a:t>
            </a:r>
            <a:r>
              <a:rPr sz="3200" spc="-5" dirty="0">
                <a:solidFill>
                  <a:srgbClr val="2B2522"/>
                </a:solidFill>
                <a:latin typeface="Microsoft Sans Serif"/>
                <a:cs typeface="Microsoft Sans Serif"/>
              </a:rPr>
              <a:t>in </a:t>
            </a:r>
            <a:r>
              <a:rPr sz="3200" spc="-60" dirty="0">
                <a:solidFill>
                  <a:srgbClr val="2B2522"/>
                </a:solidFill>
                <a:latin typeface="Microsoft Sans Serif"/>
                <a:cs typeface="Microsoft Sans Serif"/>
              </a:rPr>
              <a:t>a</a:t>
            </a:r>
            <a:r>
              <a:rPr sz="3200" spc="-43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2B2522"/>
                </a:solidFill>
                <a:latin typeface="Microsoft Sans Serif"/>
                <a:cs typeface="Microsoft Sans Serif"/>
              </a:rPr>
              <a:t>Portal</a:t>
            </a:r>
            <a:endParaRPr sz="32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</a:pPr>
            <a:r>
              <a:rPr sz="3200" spc="15" dirty="0">
                <a:solidFill>
                  <a:srgbClr val="2B2522"/>
                </a:solidFill>
                <a:latin typeface="Microsoft Sans Serif"/>
                <a:cs typeface="Microsoft Sans Serif"/>
              </a:rPr>
              <a:t>sorted </a:t>
            </a:r>
            <a:r>
              <a:rPr sz="3200" spc="-15" dirty="0">
                <a:solidFill>
                  <a:srgbClr val="2B2522"/>
                </a:solidFill>
                <a:latin typeface="Microsoft Sans Serif"/>
                <a:cs typeface="Microsoft Sans Serif"/>
              </a:rPr>
              <a:t>by</a:t>
            </a:r>
            <a:r>
              <a:rPr sz="3200" spc="-26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2B2522"/>
                </a:solidFill>
                <a:latin typeface="Microsoft Sans Serif"/>
                <a:cs typeface="Microsoft Sans Serif"/>
              </a:rPr>
              <a:t>name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6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2"/>
              <a:tabLst>
                <a:tab pos="470534" algn="l"/>
              </a:tabLst>
            </a:pPr>
            <a:r>
              <a:rPr sz="3200" spc="-45" dirty="0">
                <a:solidFill>
                  <a:srgbClr val="2B2522"/>
                </a:solidFill>
                <a:latin typeface="Microsoft Sans Serif"/>
                <a:cs typeface="Microsoft Sans Serif"/>
              </a:rPr>
              <a:t>Add </a:t>
            </a:r>
            <a:r>
              <a:rPr sz="3200" dirty="0">
                <a:solidFill>
                  <a:srgbClr val="2B2522"/>
                </a:solidFill>
                <a:latin typeface="Microsoft Sans Serif"/>
                <a:cs typeface="Microsoft Sans Serif"/>
              </a:rPr>
              <a:t>another </a:t>
            </a:r>
            <a:r>
              <a:rPr sz="3200" spc="25" dirty="0">
                <a:solidFill>
                  <a:srgbClr val="2B2522"/>
                </a:solidFill>
                <a:latin typeface="Microsoft Sans Serif"/>
                <a:cs typeface="Microsoft Sans Serif"/>
              </a:rPr>
              <a:t>widget</a:t>
            </a:r>
            <a:r>
              <a:rPr sz="3200" spc="-24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3200" spc="10" dirty="0">
                <a:solidFill>
                  <a:srgbClr val="2B2522"/>
                </a:solidFill>
                <a:latin typeface="Microsoft Sans Serif"/>
                <a:cs typeface="Microsoft Sans Serif"/>
              </a:rPr>
              <a:t>instance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89240" y="755269"/>
            <a:ext cx="907415" cy="1075690"/>
          </a:xfrm>
          <a:custGeom>
            <a:avLst/>
            <a:gdLst/>
            <a:ahLst/>
            <a:cxnLst/>
            <a:rect l="l" t="t" r="r" b="b"/>
            <a:pathLst>
              <a:path w="907415" h="1075689">
                <a:moveTo>
                  <a:pt x="907160" y="0"/>
                </a:moveTo>
                <a:lnTo>
                  <a:pt x="0" y="0"/>
                </a:lnTo>
                <a:lnTo>
                  <a:pt x="9016" y="915923"/>
                </a:lnTo>
                <a:lnTo>
                  <a:pt x="907160" y="1075308"/>
                </a:lnTo>
                <a:lnTo>
                  <a:pt x="907160" y="0"/>
                </a:lnTo>
                <a:close/>
              </a:path>
            </a:pathLst>
          </a:custGeom>
          <a:solidFill>
            <a:srgbClr val="BC2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60055" y="1104849"/>
            <a:ext cx="574801" cy="307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4540">
              <a:lnSpc>
                <a:spcPct val="100000"/>
              </a:lnSpc>
            </a:pPr>
            <a:r>
              <a:rPr spc="-50" dirty="0">
                <a:solidFill>
                  <a:srgbClr val="E4DEDC"/>
                </a:solidFill>
              </a:rPr>
              <a:t>Demo: </a:t>
            </a:r>
            <a:r>
              <a:rPr spc="-5" dirty="0">
                <a:solidFill>
                  <a:srgbClr val="E4DEDC"/>
                </a:solidFill>
              </a:rPr>
              <a:t>Portal </a:t>
            </a:r>
            <a:r>
              <a:rPr spc="-10" dirty="0">
                <a:solidFill>
                  <a:srgbClr val="E4DEDC"/>
                </a:solidFill>
              </a:rPr>
              <a:t>Manager </a:t>
            </a:r>
            <a:r>
              <a:rPr spc="-20" dirty="0">
                <a:solidFill>
                  <a:srgbClr val="E4DEDC"/>
                </a:solidFill>
              </a:rPr>
              <a:t>Using </a:t>
            </a:r>
            <a:r>
              <a:rPr spc="-114" dirty="0">
                <a:solidFill>
                  <a:srgbClr val="E4DEDC"/>
                </a:solidFill>
              </a:rPr>
              <a:t>REST</a:t>
            </a:r>
            <a:r>
              <a:rPr spc="-175" dirty="0">
                <a:solidFill>
                  <a:srgbClr val="E4DEDC"/>
                </a:solidFill>
              </a:rPr>
              <a:t> </a:t>
            </a:r>
            <a:r>
              <a:rPr spc="-60" dirty="0">
                <a:solidFill>
                  <a:srgbClr val="E4DEDC"/>
                </a:solidFill>
              </a:rPr>
              <a:t>API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4500" y="1064895"/>
            <a:ext cx="5986145" cy="991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B2522"/>
                </a:solidFill>
                <a:latin typeface="Microsoft Sans Serif"/>
                <a:cs typeface="Microsoft Sans Serif"/>
              </a:rPr>
              <a:t>Portal </a:t>
            </a:r>
            <a:r>
              <a:rPr sz="3200" spc="-15" dirty="0">
                <a:solidFill>
                  <a:srgbClr val="2B2522"/>
                </a:solidFill>
                <a:latin typeface="Microsoft Sans Serif"/>
                <a:cs typeface="Microsoft Sans Serif"/>
              </a:rPr>
              <a:t>Manager </a:t>
            </a:r>
            <a:r>
              <a:rPr sz="3200" spc="-20" dirty="0">
                <a:solidFill>
                  <a:srgbClr val="2B2522"/>
                </a:solidFill>
                <a:latin typeface="Microsoft Sans Serif"/>
                <a:cs typeface="Microsoft Sans Serif"/>
              </a:rPr>
              <a:t>uses </a:t>
            </a:r>
            <a:r>
              <a:rPr sz="3200" spc="-195" dirty="0">
                <a:solidFill>
                  <a:srgbClr val="2B2522"/>
                </a:solidFill>
                <a:latin typeface="Microsoft Sans Serif"/>
                <a:cs typeface="Microsoft Sans Serif"/>
              </a:rPr>
              <a:t>REST </a:t>
            </a:r>
            <a:r>
              <a:rPr sz="3200" spc="-105" dirty="0">
                <a:solidFill>
                  <a:srgbClr val="2B2522"/>
                </a:solidFill>
                <a:latin typeface="Microsoft Sans Serif"/>
                <a:cs typeface="Microsoft Sans Serif"/>
              </a:rPr>
              <a:t>API</a:t>
            </a:r>
            <a:r>
              <a:rPr sz="3200" spc="-22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3200" spc="80" dirty="0">
                <a:solidFill>
                  <a:srgbClr val="2B2522"/>
                </a:solidFill>
                <a:latin typeface="Microsoft Sans Serif"/>
                <a:cs typeface="Microsoft Sans Serif"/>
              </a:rPr>
              <a:t>to</a:t>
            </a:r>
            <a:endParaRPr sz="3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200" spc="40" dirty="0">
                <a:solidFill>
                  <a:srgbClr val="2B2522"/>
                </a:solidFill>
                <a:latin typeface="Microsoft Sans Serif"/>
                <a:cs typeface="Microsoft Sans Serif"/>
              </a:rPr>
              <a:t>communicate </a:t>
            </a:r>
            <a:r>
              <a:rPr sz="3200" spc="70" dirty="0">
                <a:solidFill>
                  <a:srgbClr val="2B2522"/>
                </a:solidFill>
                <a:latin typeface="Microsoft Sans Serif"/>
                <a:cs typeface="Microsoft Sans Serif"/>
              </a:rPr>
              <a:t>with </a:t>
            </a:r>
            <a:r>
              <a:rPr sz="3200" spc="-5" dirty="0">
                <a:solidFill>
                  <a:srgbClr val="2B2522"/>
                </a:solidFill>
                <a:latin typeface="Microsoft Sans Serif"/>
                <a:cs typeface="Microsoft Sans Serif"/>
              </a:rPr>
              <a:t>Portal</a:t>
            </a:r>
            <a:r>
              <a:rPr sz="3200" spc="-43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3200" spc="-80" dirty="0">
                <a:solidFill>
                  <a:srgbClr val="2B2522"/>
                </a:solidFill>
                <a:latin typeface="Microsoft Sans Serif"/>
                <a:cs typeface="Microsoft Sans Serif"/>
              </a:rPr>
              <a:t>Server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789" y="287883"/>
            <a:ext cx="1870964" cy="153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457955"/>
            <a:ext cx="9144000" cy="17205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" y="3473196"/>
            <a:ext cx="9144000" cy="1614170"/>
          </a:xfrm>
          <a:custGeom>
            <a:avLst/>
            <a:gdLst/>
            <a:ahLst/>
            <a:cxnLst/>
            <a:rect l="l" t="t" r="r" b="b"/>
            <a:pathLst>
              <a:path w="9144000" h="1614170">
                <a:moveTo>
                  <a:pt x="0" y="0"/>
                </a:moveTo>
                <a:lnTo>
                  <a:pt x="0" y="1613915"/>
                </a:lnTo>
                <a:lnTo>
                  <a:pt x="9143998" y="1613915"/>
                </a:lnTo>
                <a:lnTo>
                  <a:pt x="9143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43264" y="6593433"/>
            <a:ext cx="19621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9E9087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3446" y="3751453"/>
            <a:ext cx="1796414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EBE9E7"/>
                </a:solidFill>
                <a:latin typeface="Microsoft Sans Serif"/>
                <a:cs typeface="Microsoft Sans Serif"/>
              </a:rPr>
              <a:t>Java</a:t>
            </a:r>
            <a:r>
              <a:rPr sz="3600" spc="-165" dirty="0">
                <a:solidFill>
                  <a:srgbClr val="EBE9E7"/>
                </a:solidFill>
                <a:latin typeface="Microsoft Sans Serif"/>
                <a:cs typeface="Microsoft Sans Serif"/>
              </a:rPr>
              <a:t> </a:t>
            </a:r>
            <a:r>
              <a:rPr sz="3600" spc="-120" dirty="0">
                <a:solidFill>
                  <a:srgbClr val="EBE9E7"/>
                </a:solidFill>
                <a:latin typeface="Microsoft Sans Serif"/>
                <a:cs typeface="Microsoft Sans Serif"/>
              </a:rPr>
              <a:t>API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30217" y="4487926"/>
            <a:ext cx="114173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9E9087"/>
                </a:solidFill>
                <a:latin typeface="Microsoft Sans Serif"/>
                <a:cs typeface="Microsoft Sans Serif"/>
              </a:rPr>
              <a:t>Portal</a:t>
            </a:r>
            <a:r>
              <a:rPr sz="1800" spc="-135" dirty="0">
                <a:solidFill>
                  <a:srgbClr val="9E9087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9E9087"/>
                </a:solidFill>
                <a:latin typeface="Microsoft Sans Serif"/>
                <a:cs typeface="Microsoft Sans Serif"/>
              </a:rPr>
              <a:t>APIs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03209" y="217678"/>
            <a:ext cx="90805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4DEDC"/>
                </a:solidFill>
                <a:latin typeface="Microsoft Sans Serif"/>
                <a:cs typeface="Microsoft Sans Serif"/>
              </a:rPr>
              <a:t>Java</a:t>
            </a:r>
            <a:r>
              <a:rPr sz="1800" spc="-165" dirty="0">
                <a:solidFill>
                  <a:srgbClr val="E4DEDC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E4DEDC"/>
                </a:solidFill>
                <a:latin typeface="Microsoft Sans Serif"/>
                <a:cs typeface="Microsoft Sans Serif"/>
              </a:rPr>
              <a:t>API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5965" y="1149477"/>
            <a:ext cx="8239759" cy="853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9E9087"/>
              </a:buClr>
              <a:buSzPct val="80357"/>
              <a:buFont typeface="Wingdings"/>
              <a:buChar char=""/>
              <a:tabLst>
                <a:tab pos="195580" algn="l"/>
              </a:tabLst>
            </a:pPr>
            <a:r>
              <a:rPr sz="2800" spc="30" dirty="0">
                <a:solidFill>
                  <a:srgbClr val="205BA7"/>
                </a:solidFill>
              </a:rPr>
              <a:t>https://my.backbase.com/resources/documentatio  </a:t>
            </a:r>
            <a:r>
              <a:rPr sz="2800" spc="10" dirty="0">
                <a:solidFill>
                  <a:srgbClr val="205BA7"/>
                </a:solidFill>
              </a:rPr>
              <a:t>n/portal/5.5.0.0/refc_apidoc_pfjavadoc.html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435965" y="2088641"/>
            <a:ext cx="7822565" cy="2174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E9087"/>
              </a:buClr>
              <a:buSzPct val="80357"/>
              <a:buFont typeface="Wingdings"/>
              <a:buChar char=""/>
              <a:tabLst>
                <a:tab pos="195580" algn="l"/>
              </a:tabLst>
            </a:pPr>
            <a:r>
              <a:rPr sz="2800" spc="40" dirty="0">
                <a:solidFill>
                  <a:srgbClr val="2B2522"/>
                </a:solidFill>
                <a:latin typeface="Microsoft Sans Serif"/>
                <a:cs typeface="Microsoft Sans Serif"/>
              </a:rPr>
              <a:t>Important </a:t>
            </a:r>
            <a:r>
              <a:rPr sz="2800" spc="-10" dirty="0">
                <a:solidFill>
                  <a:srgbClr val="2B2522"/>
                </a:solidFill>
                <a:latin typeface="Microsoft Sans Serif"/>
                <a:cs typeface="Microsoft Sans Serif"/>
              </a:rPr>
              <a:t>business </a:t>
            </a:r>
            <a:r>
              <a:rPr sz="2800" spc="-25" dirty="0">
                <a:solidFill>
                  <a:srgbClr val="2B2522"/>
                </a:solidFill>
                <a:latin typeface="Microsoft Sans Serif"/>
                <a:cs typeface="Microsoft Sans Serif"/>
              </a:rPr>
              <a:t>services </a:t>
            </a:r>
            <a:r>
              <a:rPr sz="2800" spc="-15" dirty="0">
                <a:solidFill>
                  <a:srgbClr val="2B2522"/>
                </a:solidFill>
                <a:latin typeface="Microsoft Sans Serif"/>
                <a:cs typeface="Microsoft Sans Serif"/>
              </a:rPr>
              <a:t>defined</a:t>
            </a:r>
            <a:r>
              <a:rPr sz="2800" spc="-26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2B2522"/>
                </a:solidFill>
                <a:latin typeface="Microsoft Sans Serif"/>
                <a:cs typeface="Microsoft Sans Serif"/>
              </a:rPr>
              <a:t>in</a:t>
            </a:r>
            <a:endParaRPr sz="2800">
              <a:latin typeface="Microsoft Sans Serif"/>
              <a:cs typeface="Microsoft Sans Serif"/>
            </a:endParaRPr>
          </a:p>
          <a:p>
            <a:pPr marL="646430" lvl="1" indent="-182880">
              <a:lnSpc>
                <a:spcPct val="100000"/>
              </a:lnSpc>
              <a:spcBef>
                <a:spcPts val="3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647065" algn="l"/>
              </a:tabLst>
            </a:pPr>
            <a:r>
              <a:rPr sz="2000" spc="-5" dirty="0">
                <a:solidFill>
                  <a:srgbClr val="2B2522"/>
                </a:solidFill>
                <a:latin typeface="Courier New"/>
                <a:cs typeface="Courier New"/>
              </a:rPr>
              <a:t>com.backbase.portal.foundation.business.service</a:t>
            </a:r>
            <a:endParaRPr sz="2000">
              <a:latin typeface="Courier New"/>
              <a:cs typeface="Courier New"/>
            </a:endParaRPr>
          </a:p>
          <a:p>
            <a:pPr marL="195580" indent="-182880">
              <a:lnSpc>
                <a:spcPct val="100000"/>
              </a:lnSpc>
              <a:spcBef>
                <a:spcPts val="770"/>
              </a:spcBef>
              <a:buClr>
                <a:srgbClr val="9E9087"/>
              </a:buClr>
              <a:buSzPct val="80357"/>
              <a:buFont typeface="Wingdings"/>
              <a:buChar char=""/>
              <a:tabLst>
                <a:tab pos="195580" algn="l"/>
              </a:tabLst>
            </a:pPr>
            <a:r>
              <a:rPr sz="2800" spc="-60" dirty="0">
                <a:solidFill>
                  <a:srgbClr val="2B2522"/>
                </a:solidFill>
                <a:latin typeface="Microsoft Sans Serif"/>
                <a:cs typeface="Microsoft Sans Serif"/>
              </a:rPr>
              <a:t>Used </a:t>
            </a:r>
            <a:r>
              <a:rPr sz="2800" spc="-5" dirty="0">
                <a:solidFill>
                  <a:srgbClr val="2B2522"/>
                </a:solidFill>
                <a:latin typeface="Microsoft Sans Serif"/>
                <a:cs typeface="Microsoft Sans Serif"/>
              </a:rPr>
              <a:t>in </a:t>
            </a:r>
            <a:r>
              <a:rPr sz="2800" spc="55" dirty="0">
                <a:solidFill>
                  <a:srgbClr val="2B2522"/>
                </a:solidFill>
                <a:latin typeface="Microsoft Sans Serif"/>
                <a:cs typeface="Microsoft Sans Serif"/>
              </a:rPr>
              <a:t>custom </a:t>
            </a:r>
            <a:r>
              <a:rPr sz="2800" spc="-40" dirty="0">
                <a:solidFill>
                  <a:srgbClr val="2B2522"/>
                </a:solidFill>
                <a:latin typeface="Microsoft Sans Serif"/>
                <a:cs typeface="Microsoft Sans Serif"/>
              </a:rPr>
              <a:t>server </a:t>
            </a:r>
            <a:r>
              <a:rPr sz="2800" spc="5" dirty="0">
                <a:solidFill>
                  <a:srgbClr val="2B2522"/>
                </a:solidFill>
                <a:latin typeface="Microsoft Sans Serif"/>
                <a:cs typeface="Microsoft Sans Serif"/>
              </a:rPr>
              <a:t>logic </a:t>
            </a:r>
            <a:r>
              <a:rPr sz="2800" spc="-85" dirty="0">
                <a:solidFill>
                  <a:srgbClr val="2B2522"/>
                </a:solidFill>
                <a:latin typeface="Microsoft Sans Serif"/>
                <a:cs typeface="Microsoft Sans Serif"/>
              </a:rPr>
              <a:t>(e.g. </a:t>
            </a:r>
            <a:r>
              <a:rPr sz="2800" spc="-70" dirty="0">
                <a:solidFill>
                  <a:srgbClr val="2B2522"/>
                </a:solidFill>
                <a:latin typeface="Microsoft Sans Serif"/>
                <a:cs typeface="Microsoft Sans Serif"/>
              </a:rPr>
              <a:t>JSP</a:t>
            </a:r>
            <a:r>
              <a:rPr sz="2800" spc="-32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800" spc="10" dirty="0">
                <a:solidFill>
                  <a:srgbClr val="2B2522"/>
                </a:solidFill>
                <a:latin typeface="Microsoft Sans Serif"/>
                <a:cs typeface="Microsoft Sans Serif"/>
              </a:rPr>
              <a:t>templates)</a:t>
            </a:r>
            <a:endParaRPr sz="2800">
              <a:latin typeface="Microsoft Sans Serif"/>
              <a:cs typeface="Microsoft Sans Serif"/>
            </a:endParaRPr>
          </a:p>
          <a:p>
            <a:pPr marL="194945">
              <a:lnSpc>
                <a:spcPct val="100000"/>
              </a:lnSpc>
            </a:pPr>
            <a:r>
              <a:rPr sz="2800" spc="-5" dirty="0">
                <a:solidFill>
                  <a:srgbClr val="2B2522"/>
                </a:solidFill>
                <a:latin typeface="Microsoft Sans Serif"/>
                <a:cs typeface="Microsoft Sans Serif"/>
              </a:rPr>
              <a:t>instead </a:t>
            </a:r>
            <a:r>
              <a:rPr sz="2800" spc="70" dirty="0">
                <a:solidFill>
                  <a:srgbClr val="2B2522"/>
                </a:solidFill>
                <a:latin typeface="Microsoft Sans Serif"/>
                <a:cs typeface="Microsoft Sans Serif"/>
              </a:rPr>
              <a:t>of </a:t>
            </a:r>
            <a:r>
              <a:rPr sz="2800" spc="5" dirty="0">
                <a:solidFill>
                  <a:srgbClr val="2B2522"/>
                </a:solidFill>
                <a:latin typeface="Microsoft Sans Serif"/>
                <a:cs typeface="Microsoft Sans Serif"/>
              </a:rPr>
              <a:t>the </a:t>
            </a:r>
            <a:r>
              <a:rPr sz="2800" spc="-175" dirty="0">
                <a:solidFill>
                  <a:srgbClr val="2B2522"/>
                </a:solidFill>
                <a:latin typeface="Microsoft Sans Serif"/>
                <a:cs typeface="Microsoft Sans Serif"/>
              </a:rPr>
              <a:t>REST</a:t>
            </a:r>
            <a:r>
              <a:rPr sz="2800" spc="-40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800" spc="-95" dirty="0">
                <a:solidFill>
                  <a:srgbClr val="2B2522"/>
                </a:solidFill>
                <a:latin typeface="Microsoft Sans Serif"/>
                <a:cs typeface="Microsoft Sans Serif"/>
              </a:rPr>
              <a:t>API</a:t>
            </a:r>
            <a:endParaRPr sz="2800">
              <a:latin typeface="Microsoft Sans Serif"/>
              <a:cs typeface="Microsoft Sans Serif"/>
            </a:endParaRPr>
          </a:p>
          <a:p>
            <a:pPr marL="643255" lvl="1" indent="-173355">
              <a:lnSpc>
                <a:spcPct val="100000"/>
              </a:lnSpc>
              <a:spcBef>
                <a:spcPts val="600"/>
              </a:spcBef>
              <a:buClr>
                <a:srgbClr val="9E9087"/>
              </a:buClr>
              <a:buSzPct val="79166"/>
              <a:buFont typeface="Wingdings"/>
              <a:buChar char=""/>
              <a:tabLst>
                <a:tab pos="643890" algn="l"/>
              </a:tabLst>
            </a:pPr>
            <a:r>
              <a:rPr sz="2400" spc="-10" dirty="0">
                <a:solidFill>
                  <a:srgbClr val="2B2522"/>
                </a:solidFill>
                <a:latin typeface="Microsoft Sans Serif"/>
                <a:cs typeface="Microsoft Sans Serif"/>
              </a:rPr>
              <a:t>Internally </a:t>
            </a:r>
            <a:r>
              <a:rPr sz="2400" spc="-20" dirty="0">
                <a:solidFill>
                  <a:srgbClr val="2B2522"/>
                </a:solidFill>
                <a:latin typeface="Microsoft Sans Serif"/>
                <a:cs typeface="Microsoft Sans Serif"/>
              </a:rPr>
              <a:t>used </a:t>
            </a:r>
            <a:r>
              <a:rPr sz="2400" spc="-15" dirty="0">
                <a:solidFill>
                  <a:srgbClr val="2B2522"/>
                </a:solidFill>
                <a:latin typeface="Microsoft Sans Serif"/>
                <a:cs typeface="Microsoft Sans Serif"/>
              </a:rPr>
              <a:t>by </a:t>
            </a:r>
            <a:r>
              <a:rPr sz="2400" spc="5" dirty="0">
                <a:solidFill>
                  <a:srgbClr val="2B2522"/>
                </a:solidFill>
                <a:latin typeface="Microsoft Sans Serif"/>
                <a:cs typeface="Microsoft Sans Serif"/>
              </a:rPr>
              <a:t>the </a:t>
            </a:r>
            <a:r>
              <a:rPr sz="2400" spc="-150" dirty="0">
                <a:solidFill>
                  <a:srgbClr val="2B2522"/>
                </a:solidFill>
                <a:latin typeface="Microsoft Sans Serif"/>
                <a:cs typeface="Microsoft Sans Serif"/>
              </a:rPr>
              <a:t>REST</a:t>
            </a:r>
            <a:r>
              <a:rPr sz="2400" spc="-25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400" spc="-80" dirty="0">
                <a:solidFill>
                  <a:srgbClr val="2B2522"/>
                </a:solidFill>
                <a:latin typeface="Microsoft Sans Serif"/>
                <a:cs typeface="Microsoft Sans Serif"/>
              </a:rPr>
              <a:t>API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08982" y="217678"/>
            <a:ext cx="400304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4DEDC"/>
                </a:solidFill>
                <a:latin typeface="Microsoft Sans Serif"/>
                <a:cs typeface="Microsoft Sans Serif"/>
              </a:rPr>
              <a:t>Java </a:t>
            </a:r>
            <a:r>
              <a:rPr sz="1800" spc="-60" dirty="0">
                <a:solidFill>
                  <a:srgbClr val="E4DEDC"/>
                </a:solidFill>
                <a:latin typeface="Microsoft Sans Serif"/>
                <a:cs typeface="Microsoft Sans Serif"/>
              </a:rPr>
              <a:t>API </a:t>
            </a:r>
            <a:r>
              <a:rPr sz="1800" spc="240" dirty="0">
                <a:solidFill>
                  <a:srgbClr val="E4DEDC"/>
                </a:solidFill>
                <a:latin typeface="Arial"/>
                <a:cs typeface="Arial"/>
              </a:rPr>
              <a:t>–</a:t>
            </a:r>
            <a:r>
              <a:rPr sz="1800" spc="-145" dirty="0">
                <a:solidFill>
                  <a:srgbClr val="E4DEDC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E4DEDC"/>
                </a:solidFill>
                <a:latin typeface="Microsoft Sans Serif"/>
                <a:cs typeface="Microsoft Sans Serif"/>
              </a:rPr>
              <a:t>Important </a:t>
            </a:r>
            <a:r>
              <a:rPr sz="1800" spc="-5" dirty="0">
                <a:solidFill>
                  <a:srgbClr val="E4DEDC"/>
                </a:solidFill>
                <a:latin typeface="Microsoft Sans Serif"/>
                <a:cs typeface="Microsoft Sans Serif"/>
              </a:rPr>
              <a:t>Interface/Classes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5965" y="1149477"/>
            <a:ext cx="7936865" cy="853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9E9087"/>
              </a:buClr>
              <a:buSzPct val="80357"/>
              <a:buFont typeface="Wingdings"/>
              <a:buChar char=""/>
              <a:tabLst>
                <a:tab pos="195580" algn="l"/>
              </a:tabLst>
            </a:pPr>
            <a:r>
              <a:rPr sz="2800" spc="-55" dirty="0">
                <a:solidFill>
                  <a:srgbClr val="2B2522"/>
                </a:solidFill>
              </a:rPr>
              <a:t>Package  </a:t>
            </a:r>
            <a:r>
              <a:rPr sz="2800" spc="-15" dirty="0">
                <a:solidFill>
                  <a:srgbClr val="2B2522"/>
                </a:solidFill>
              </a:rPr>
              <a:t>com.backbase.portal.foundation.business.service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435965" y="2088641"/>
            <a:ext cx="8063230" cy="276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3255" indent="-173355">
              <a:lnSpc>
                <a:spcPct val="100000"/>
              </a:lnSpc>
              <a:buClr>
                <a:srgbClr val="9E9087"/>
              </a:buClr>
              <a:buSzPct val="80357"/>
              <a:buFont typeface="Wingdings"/>
              <a:buChar char=""/>
              <a:tabLst>
                <a:tab pos="643890" algn="l"/>
              </a:tabLst>
            </a:pPr>
            <a:r>
              <a:rPr sz="2800" spc="-35" dirty="0">
                <a:solidFill>
                  <a:srgbClr val="2B2522"/>
                </a:solidFill>
                <a:latin typeface="Microsoft Sans Serif"/>
                <a:cs typeface="Microsoft Sans Serif"/>
              </a:rPr>
              <a:t>PortalBusinessService</a:t>
            </a:r>
            <a:endParaRPr sz="2800">
              <a:latin typeface="Microsoft Sans Serif"/>
              <a:cs typeface="Microsoft Sans Serif"/>
            </a:endParaRPr>
          </a:p>
          <a:p>
            <a:pPr marL="643255" indent="-173355">
              <a:lnSpc>
                <a:spcPct val="100000"/>
              </a:lnSpc>
              <a:spcBef>
                <a:spcPts val="670"/>
              </a:spcBef>
              <a:buClr>
                <a:srgbClr val="9E9087"/>
              </a:buClr>
              <a:buSzPct val="80357"/>
              <a:buFont typeface="Wingdings"/>
              <a:buChar char=""/>
              <a:tabLst>
                <a:tab pos="643890" algn="l"/>
              </a:tabLst>
            </a:pPr>
            <a:r>
              <a:rPr sz="2800" i="1" spc="-60" dirty="0">
                <a:solidFill>
                  <a:srgbClr val="2B2522"/>
                </a:solidFill>
                <a:latin typeface="Trebuchet MS"/>
                <a:cs typeface="Trebuchet MS"/>
              </a:rPr>
              <a:t>GroupBusinessService</a:t>
            </a:r>
            <a:endParaRPr sz="2800">
              <a:latin typeface="Trebuchet MS"/>
              <a:cs typeface="Trebuchet MS"/>
            </a:endParaRPr>
          </a:p>
          <a:p>
            <a:pPr marL="643255" indent="-173355">
              <a:lnSpc>
                <a:spcPct val="100000"/>
              </a:lnSpc>
              <a:spcBef>
                <a:spcPts val="670"/>
              </a:spcBef>
              <a:buClr>
                <a:srgbClr val="9E9087"/>
              </a:buClr>
              <a:buSzPct val="80357"/>
              <a:buFont typeface="Wingdings"/>
              <a:buChar char=""/>
              <a:tabLst>
                <a:tab pos="643890" algn="l"/>
              </a:tabLst>
            </a:pPr>
            <a:r>
              <a:rPr sz="2800" i="1" spc="-55" dirty="0">
                <a:solidFill>
                  <a:srgbClr val="2B2522"/>
                </a:solidFill>
                <a:latin typeface="Trebuchet MS"/>
                <a:cs typeface="Trebuchet MS"/>
              </a:rPr>
              <a:t>ItemBusinessService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550" spc="35" dirty="0">
                <a:solidFill>
                  <a:srgbClr val="9E9087"/>
                </a:solidFill>
                <a:latin typeface="Wingdings"/>
                <a:cs typeface="Wingdings"/>
              </a:rPr>
              <a:t></a:t>
            </a:r>
            <a:r>
              <a:rPr sz="3200" spc="35" dirty="0">
                <a:solidFill>
                  <a:srgbClr val="2B2522"/>
                </a:solidFill>
                <a:latin typeface="Microsoft Sans Serif"/>
                <a:cs typeface="Microsoft Sans Serif"/>
              </a:rPr>
              <a:t>Instances </a:t>
            </a:r>
            <a:r>
              <a:rPr sz="3200" spc="-10" dirty="0">
                <a:solidFill>
                  <a:srgbClr val="2B2522"/>
                </a:solidFill>
                <a:latin typeface="Microsoft Sans Serif"/>
                <a:cs typeface="Microsoft Sans Serif"/>
              </a:rPr>
              <a:t>created </a:t>
            </a:r>
            <a:r>
              <a:rPr sz="3200" spc="-15" dirty="0">
                <a:solidFill>
                  <a:srgbClr val="2B2522"/>
                </a:solidFill>
                <a:latin typeface="Microsoft Sans Serif"/>
                <a:cs typeface="Microsoft Sans Serif"/>
              </a:rPr>
              <a:t>by </a:t>
            </a:r>
            <a:r>
              <a:rPr sz="3200" spc="25" dirty="0">
                <a:solidFill>
                  <a:srgbClr val="2B2522"/>
                </a:solidFill>
                <a:latin typeface="Microsoft Sans Serif"/>
                <a:cs typeface="Microsoft Sans Serif"/>
              </a:rPr>
              <a:t>portal </a:t>
            </a:r>
            <a:r>
              <a:rPr sz="3200" spc="-40" dirty="0">
                <a:solidFill>
                  <a:srgbClr val="2B2522"/>
                </a:solidFill>
                <a:latin typeface="Microsoft Sans Serif"/>
                <a:cs typeface="Microsoft Sans Serif"/>
              </a:rPr>
              <a:t>server </a:t>
            </a:r>
            <a:r>
              <a:rPr sz="3200" spc="-15" dirty="0">
                <a:solidFill>
                  <a:srgbClr val="2B2522"/>
                </a:solidFill>
                <a:latin typeface="Microsoft Sans Serif"/>
                <a:cs typeface="Microsoft Sans Serif"/>
              </a:rPr>
              <a:t>as</a:t>
            </a:r>
            <a:r>
              <a:rPr sz="3200" spc="-59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3200" spc="-60" dirty="0">
                <a:solidFill>
                  <a:srgbClr val="2B2522"/>
                </a:solidFill>
                <a:latin typeface="Microsoft Sans Serif"/>
                <a:cs typeface="Microsoft Sans Serif"/>
              </a:rPr>
              <a:t>beans:</a:t>
            </a:r>
            <a:endParaRPr sz="3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230"/>
              </a:spcBef>
            </a:pPr>
            <a:r>
              <a:rPr sz="1050" spc="-5" dirty="0">
                <a:solidFill>
                  <a:srgbClr val="2A251F"/>
                </a:solidFill>
                <a:latin typeface="Courier New"/>
                <a:cs typeface="Courier New"/>
              </a:rPr>
              <a:t>@Autowired private </a:t>
            </a:r>
            <a:r>
              <a:rPr sz="1050" spc="-10" dirty="0">
                <a:solidFill>
                  <a:srgbClr val="2A251F"/>
                </a:solidFill>
                <a:latin typeface="Courier New"/>
                <a:cs typeface="Courier New"/>
              </a:rPr>
              <a:t>ItemBusinessService&lt;Item&gt;</a:t>
            </a:r>
            <a:r>
              <a:rPr sz="1050" spc="5" dirty="0">
                <a:solidFill>
                  <a:srgbClr val="2A251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2A251F"/>
                </a:solidFill>
                <a:latin typeface="Courier New"/>
                <a:cs typeface="Courier New"/>
              </a:rPr>
              <a:t>itemBusinessService;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spc="5" dirty="0">
                <a:solidFill>
                  <a:srgbClr val="2A251F"/>
                </a:solidFill>
                <a:latin typeface="Microsoft Sans Serif"/>
                <a:cs typeface="Microsoft Sans Serif"/>
              </a:rPr>
              <a:t>or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5965" y="4979161"/>
            <a:ext cx="8046084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70100">
              <a:lnSpc>
                <a:spcPts val="1200"/>
              </a:lnSpc>
            </a:pPr>
            <a:r>
              <a:rPr sz="1050" spc="-10" dirty="0">
                <a:solidFill>
                  <a:srgbClr val="2A251F"/>
                </a:solidFill>
                <a:latin typeface="Courier New"/>
                <a:cs typeface="Courier New"/>
              </a:rPr>
              <a:t>HttpServletRequest </a:t>
            </a:r>
            <a:r>
              <a:rPr sz="1050" spc="-5" dirty="0">
                <a:solidFill>
                  <a:srgbClr val="2A251F"/>
                </a:solidFill>
                <a:latin typeface="Courier New"/>
                <a:cs typeface="Courier New"/>
              </a:rPr>
              <a:t>req </a:t>
            </a:r>
            <a:r>
              <a:rPr sz="1050" dirty="0">
                <a:solidFill>
                  <a:srgbClr val="2A251F"/>
                </a:solidFill>
                <a:latin typeface="Courier New"/>
                <a:cs typeface="Courier New"/>
              </a:rPr>
              <a:t>= </a:t>
            </a:r>
            <a:r>
              <a:rPr sz="1050" spc="-5" dirty="0">
                <a:solidFill>
                  <a:srgbClr val="2A251F"/>
                </a:solidFill>
                <a:latin typeface="Courier New"/>
                <a:cs typeface="Courier New"/>
              </a:rPr>
              <a:t>(HttpServletRequest) </a:t>
            </a:r>
            <a:r>
              <a:rPr sz="1050" spc="-10" dirty="0">
                <a:solidFill>
                  <a:srgbClr val="2A251F"/>
                </a:solidFill>
                <a:latin typeface="Courier New"/>
                <a:cs typeface="Courier New"/>
              </a:rPr>
              <a:t>pageContext.getRequest();  ApplicationContext </a:t>
            </a:r>
            <a:r>
              <a:rPr sz="1050" spc="-5" dirty="0">
                <a:solidFill>
                  <a:srgbClr val="2A251F"/>
                </a:solidFill>
                <a:latin typeface="Courier New"/>
                <a:cs typeface="Courier New"/>
              </a:rPr>
              <a:t>cxt </a:t>
            </a:r>
            <a:r>
              <a:rPr sz="1050" dirty="0">
                <a:solidFill>
                  <a:srgbClr val="2A251F"/>
                </a:solidFill>
                <a:latin typeface="Courier New"/>
                <a:cs typeface="Courier New"/>
              </a:rPr>
              <a:t>=</a:t>
            </a:r>
            <a:r>
              <a:rPr sz="1050" spc="204" dirty="0">
                <a:solidFill>
                  <a:srgbClr val="2A251F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2A251F"/>
                </a:solidFill>
                <a:latin typeface="Courier New"/>
                <a:cs typeface="Courier New"/>
              </a:rPr>
              <a:t>RequestContextUtils.getWebApplicationContext(req);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230"/>
              </a:lnSpc>
            </a:pPr>
            <a:r>
              <a:rPr sz="1050" spc="-10" dirty="0">
                <a:solidFill>
                  <a:srgbClr val="2A251F"/>
                </a:solidFill>
                <a:latin typeface="Courier New"/>
                <a:cs typeface="Courier New"/>
              </a:rPr>
              <a:t>ItemBusinessService&lt;Item&gt; itemService </a:t>
            </a:r>
            <a:r>
              <a:rPr sz="1050" dirty="0">
                <a:solidFill>
                  <a:srgbClr val="2A251F"/>
                </a:solidFill>
                <a:latin typeface="Courier New"/>
                <a:cs typeface="Courier New"/>
              </a:rPr>
              <a:t>=</a:t>
            </a:r>
            <a:r>
              <a:rPr sz="1050" spc="300" dirty="0">
                <a:solidFill>
                  <a:srgbClr val="2A251F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2A251F"/>
                </a:solidFill>
                <a:latin typeface="Courier New"/>
                <a:cs typeface="Courier New"/>
              </a:rPr>
              <a:t>cxt.getBean("itemBusinessService",ItemBusinessService.class);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7460">
              <a:lnSpc>
                <a:spcPct val="100000"/>
              </a:lnSpc>
            </a:pPr>
            <a:r>
              <a:rPr dirty="0">
                <a:solidFill>
                  <a:srgbClr val="E4DEDC"/>
                </a:solidFill>
              </a:rPr>
              <a:t>Java </a:t>
            </a:r>
            <a:r>
              <a:rPr spc="-60" dirty="0">
                <a:solidFill>
                  <a:srgbClr val="E4DEDC"/>
                </a:solidFill>
              </a:rPr>
              <a:t>API </a:t>
            </a:r>
            <a:r>
              <a:rPr spc="240" dirty="0">
                <a:solidFill>
                  <a:srgbClr val="E4DEDC"/>
                </a:solidFill>
                <a:latin typeface="Arial"/>
                <a:cs typeface="Arial"/>
              </a:rPr>
              <a:t>–</a:t>
            </a:r>
            <a:r>
              <a:rPr spc="-130" dirty="0">
                <a:solidFill>
                  <a:srgbClr val="E4DEDC"/>
                </a:solidFill>
                <a:latin typeface="Arial"/>
                <a:cs typeface="Arial"/>
              </a:rPr>
              <a:t> </a:t>
            </a:r>
            <a:r>
              <a:rPr spc="-25" dirty="0">
                <a:solidFill>
                  <a:srgbClr val="E4DEDC"/>
                </a:solidFill>
              </a:rPr>
              <a:t>PortalBusinessService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5965" y="1149477"/>
            <a:ext cx="7936865" cy="44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E9087"/>
              </a:buClr>
              <a:buSzPct val="80357"/>
              <a:buFont typeface="Wingdings"/>
              <a:buChar char=""/>
              <a:tabLst>
                <a:tab pos="195580" algn="l"/>
              </a:tabLst>
            </a:pPr>
            <a:r>
              <a:rPr sz="2800" spc="-15" dirty="0">
                <a:solidFill>
                  <a:srgbClr val="2B2522"/>
                </a:solidFill>
                <a:latin typeface="Microsoft Sans Serif"/>
                <a:cs typeface="Microsoft Sans Serif"/>
              </a:rPr>
              <a:t>com.backbase.portal.foundation.business.service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7743" y="1613916"/>
            <a:ext cx="8202168" cy="4370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523" y="1628787"/>
            <a:ext cx="8214296" cy="4381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0950">
              <a:lnSpc>
                <a:spcPct val="100000"/>
              </a:lnSpc>
            </a:pPr>
            <a:r>
              <a:rPr dirty="0">
                <a:solidFill>
                  <a:srgbClr val="E4DEDC"/>
                </a:solidFill>
              </a:rPr>
              <a:t>Java </a:t>
            </a:r>
            <a:r>
              <a:rPr spc="-60" dirty="0">
                <a:solidFill>
                  <a:srgbClr val="E4DEDC"/>
                </a:solidFill>
              </a:rPr>
              <a:t>API </a:t>
            </a:r>
            <a:r>
              <a:rPr spc="240" dirty="0">
                <a:solidFill>
                  <a:srgbClr val="E4DEDC"/>
                </a:solidFill>
                <a:latin typeface="Arial"/>
                <a:cs typeface="Arial"/>
              </a:rPr>
              <a:t>–</a:t>
            </a:r>
            <a:r>
              <a:rPr spc="-130" dirty="0">
                <a:solidFill>
                  <a:srgbClr val="E4DEDC"/>
                </a:solidFill>
                <a:latin typeface="Arial"/>
                <a:cs typeface="Arial"/>
              </a:rPr>
              <a:t> </a:t>
            </a:r>
            <a:r>
              <a:rPr spc="-35" dirty="0">
                <a:solidFill>
                  <a:srgbClr val="E4DEDC"/>
                </a:solidFill>
              </a:rPr>
              <a:t>GroupBusinessService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5965" y="1149477"/>
            <a:ext cx="7936865" cy="44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E9087"/>
              </a:buClr>
              <a:buSzPct val="80357"/>
              <a:buFont typeface="Wingdings"/>
              <a:buChar char=""/>
              <a:tabLst>
                <a:tab pos="195580" algn="l"/>
              </a:tabLst>
            </a:pPr>
            <a:r>
              <a:rPr sz="2800" spc="-15" dirty="0">
                <a:solidFill>
                  <a:srgbClr val="2B2522"/>
                </a:solidFill>
                <a:latin typeface="Microsoft Sans Serif"/>
                <a:cs typeface="Microsoft Sans Serif"/>
              </a:rPr>
              <a:t>com.backbase.portal.foundation.business.service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45108" y="1613914"/>
            <a:ext cx="5332475" cy="5189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9636" y="1628775"/>
            <a:ext cx="5342331" cy="52002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16525">
              <a:lnSpc>
                <a:spcPct val="100000"/>
              </a:lnSpc>
            </a:pPr>
            <a:r>
              <a:rPr dirty="0">
                <a:solidFill>
                  <a:srgbClr val="E4DEDC"/>
                </a:solidFill>
              </a:rPr>
              <a:t>Java </a:t>
            </a:r>
            <a:r>
              <a:rPr spc="-60" dirty="0">
                <a:solidFill>
                  <a:srgbClr val="E4DEDC"/>
                </a:solidFill>
              </a:rPr>
              <a:t>API </a:t>
            </a:r>
            <a:r>
              <a:rPr spc="240" dirty="0">
                <a:solidFill>
                  <a:srgbClr val="E4DEDC"/>
                </a:solidFill>
                <a:latin typeface="Arial"/>
                <a:cs typeface="Arial"/>
              </a:rPr>
              <a:t>–</a:t>
            </a:r>
            <a:r>
              <a:rPr spc="-170" dirty="0">
                <a:solidFill>
                  <a:srgbClr val="E4DEDC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E4DEDC"/>
                </a:solidFill>
              </a:rPr>
              <a:t>ItemBusinessService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5965" y="1149477"/>
            <a:ext cx="7936865" cy="44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E9087"/>
              </a:buClr>
              <a:buSzPct val="80357"/>
              <a:buFont typeface="Wingdings"/>
              <a:buChar char=""/>
              <a:tabLst>
                <a:tab pos="195580" algn="l"/>
              </a:tabLst>
            </a:pPr>
            <a:r>
              <a:rPr sz="2800" spc="-15" dirty="0">
                <a:solidFill>
                  <a:srgbClr val="2B2522"/>
                </a:solidFill>
                <a:latin typeface="Microsoft Sans Serif"/>
                <a:cs typeface="Microsoft Sans Serif"/>
              </a:rPr>
              <a:t>com.backbase.portal.foundation.business.service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3275" y="1827276"/>
            <a:ext cx="8670036" cy="427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8160" y="1840953"/>
            <a:ext cx="8681059" cy="4287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16525">
              <a:lnSpc>
                <a:spcPct val="100000"/>
              </a:lnSpc>
            </a:pPr>
            <a:r>
              <a:rPr dirty="0">
                <a:solidFill>
                  <a:srgbClr val="E4DEDC"/>
                </a:solidFill>
              </a:rPr>
              <a:t>Java </a:t>
            </a:r>
            <a:r>
              <a:rPr spc="-60" dirty="0">
                <a:solidFill>
                  <a:srgbClr val="E4DEDC"/>
                </a:solidFill>
              </a:rPr>
              <a:t>API </a:t>
            </a:r>
            <a:r>
              <a:rPr spc="240" dirty="0">
                <a:solidFill>
                  <a:srgbClr val="E4DEDC"/>
                </a:solidFill>
                <a:latin typeface="Arial"/>
                <a:cs typeface="Arial"/>
              </a:rPr>
              <a:t>–</a:t>
            </a:r>
            <a:r>
              <a:rPr spc="-170" dirty="0">
                <a:solidFill>
                  <a:srgbClr val="E4DEDC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E4DEDC"/>
                </a:solidFill>
              </a:rPr>
              <a:t>ItemBusinessService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5965" y="1149477"/>
            <a:ext cx="7936865" cy="44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E9087"/>
              </a:buClr>
              <a:buSzPct val="80357"/>
              <a:buFont typeface="Wingdings"/>
              <a:buChar char=""/>
              <a:tabLst>
                <a:tab pos="195580" algn="l"/>
              </a:tabLst>
            </a:pPr>
            <a:r>
              <a:rPr sz="2800" spc="-15" dirty="0">
                <a:solidFill>
                  <a:srgbClr val="2B2522"/>
                </a:solidFill>
                <a:latin typeface="Microsoft Sans Serif"/>
                <a:cs typeface="Microsoft Sans Serif"/>
              </a:rPr>
              <a:t>com.backbase.portal.foundation.business.service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2608" y="1830323"/>
            <a:ext cx="8612124" cy="4247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6717" y="1844840"/>
            <a:ext cx="8623922" cy="4258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634">
              <a:lnSpc>
                <a:spcPct val="100000"/>
              </a:lnSpc>
            </a:pPr>
            <a:r>
              <a:rPr dirty="0">
                <a:solidFill>
                  <a:srgbClr val="E4DEDC"/>
                </a:solidFill>
              </a:rPr>
              <a:t>Java </a:t>
            </a:r>
            <a:r>
              <a:rPr spc="-60" dirty="0">
                <a:solidFill>
                  <a:srgbClr val="E4DEDC"/>
                </a:solidFill>
              </a:rPr>
              <a:t>API </a:t>
            </a:r>
            <a:r>
              <a:rPr spc="-85" dirty="0">
                <a:solidFill>
                  <a:srgbClr val="E4DEDC"/>
                </a:solidFill>
              </a:rPr>
              <a:t>-</a:t>
            </a:r>
            <a:r>
              <a:rPr spc="-180" dirty="0">
                <a:solidFill>
                  <a:srgbClr val="E4DEDC"/>
                </a:solidFill>
              </a:rPr>
              <a:t> </a:t>
            </a:r>
            <a:r>
              <a:rPr spc="-30" dirty="0">
                <a:solidFill>
                  <a:srgbClr val="E4DEDC"/>
                </a:solidFill>
              </a:rPr>
              <a:t>Events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3165" y="1721484"/>
            <a:ext cx="2973705" cy="463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055" indent="-173355">
              <a:lnSpc>
                <a:spcPct val="100000"/>
              </a:lnSpc>
              <a:buClr>
                <a:srgbClr val="9E9087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-25" dirty="0">
                <a:solidFill>
                  <a:srgbClr val="2B2522"/>
                </a:solidFill>
                <a:latin typeface="Microsoft Sans Serif"/>
                <a:cs typeface="Microsoft Sans Serif"/>
              </a:rPr>
              <a:t>AddGroupsToUserEvent</a:t>
            </a:r>
            <a:endParaRPr sz="1500">
              <a:latin typeface="Microsoft Sans Serif"/>
              <a:cs typeface="Microsoft Sans Serif"/>
            </a:endParaRPr>
          </a:p>
          <a:p>
            <a:pPr marL="186055" indent="-173355">
              <a:lnSpc>
                <a:spcPct val="100000"/>
              </a:lnSpc>
              <a:spcBef>
                <a:spcPts val="36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-20" dirty="0">
                <a:solidFill>
                  <a:srgbClr val="2B2522"/>
                </a:solidFill>
                <a:latin typeface="Microsoft Sans Serif"/>
                <a:cs typeface="Microsoft Sans Serif"/>
              </a:rPr>
              <a:t>AssignUsersToGroupEvent</a:t>
            </a:r>
            <a:endParaRPr sz="1500">
              <a:latin typeface="Microsoft Sans Serif"/>
              <a:cs typeface="Microsoft Sans Serif"/>
            </a:endParaRPr>
          </a:p>
          <a:p>
            <a:pPr marL="186055" indent="-173355">
              <a:lnSpc>
                <a:spcPct val="100000"/>
              </a:lnSpc>
              <a:spcBef>
                <a:spcPts val="36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-5" dirty="0">
                <a:solidFill>
                  <a:srgbClr val="2B2522"/>
                </a:solidFill>
                <a:latin typeface="Tahoma"/>
                <a:cs typeface="Tahoma"/>
              </a:rPr>
              <a:t>BeforeServerSideRenderingEvent</a:t>
            </a:r>
            <a:endParaRPr sz="1500">
              <a:latin typeface="Tahoma"/>
              <a:cs typeface="Tahoma"/>
            </a:endParaRPr>
          </a:p>
          <a:p>
            <a:pPr marL="186055" indent="-173355">
              <a:lnSpc>
                <a:spcPct val="100000"/>
              </a:lnSpc>
              <a:spcBef>
                <a:spcPts val="36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-35" dirty="0">
                <a:solidFill>
                  <a:srgbClr val="2B2522"/>
                </a:solidFill>
                <a:latin typeface="Microsoft Sans Serif"/>
                <a:cs typeface="Microsoft Sans Serif"/>
              </a:rPr>
              <a:t>BeforeURLCacheResponseEvent</a:t>
            </a:r>
            <a:endParaRPr sz="1500">
              <a:latin typeface="Microsoft Sans Serif"/>
              <a:cs typeface="Microsoft Sans Serif"/>
            </a:endParaRPr>
          </a:p>
          <a:p>
            <a:pPr marL="186055" indent="-173355">
              <a:lnSpc>
                <a:spcPct val="100000"/>
              </a:lnSpc>
              <a:spcBef>
                <a:spcPts val="36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-15" dirty="0">
                <a:solidFill>
                  <a:srgbClr val="2B2522"/>
                </a:solidFill>
                <a:latin typeface="Microsoft Sans Serif"/>
                <a:cs typeface="Microsoft Sans Serif"/>
              </a:rPr>
              <a:t>ContentEvent</a:t>
            </a:r>
            <a:endParaRPr sz="1500">
              <a:latin typeface="Microsoft Sans Serif"/>
              <a:cs typeface="Microsoft Sans Serif"/>
            </a:endParaRPr>
          </a:p>
          <a:p>
            <a:pPr marL="186055" indent="-173355">
              <a:lnSpc>
                <a:spcPct val="100000"/>
              </a:lnSpc>
              <a:spcBef>
                <a:spcPts val="359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-25" dirty="0">
                <a:solidFill>
                  <a:srgbClr val="2B2522"/>
                </a:solidFill>
                <a:latin typeface="Microsoft Sans Serif"/>
                <a:cs typeface="Microsoft Sans Serif"/>
              </a:rPr>
              <a:t>CreateContentEvent</a:t>
            </a:r>
            <a:endParaRPr sz="1500">
              <a:latin typeface="Microsoft Sans Serif"/>
              <a:cs typeface="Microsoft Sans Serif"/>
            </a:endParaRPr>
          </a:p>
          <a:p>
            <a:pPr marL="186055" indent="-173355">
              <a:lnSpc>
                <a:spcPct val="100000"/>
              </a:lnSpc>
              <a:spcBef>
                <a:spcPts val="36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-30" dirty="0">
                <a:solidFill>
                  <a:srgbClr val="2B2522"/>
                </a:solidFill>
                <a:latin typeface="Microsoft Sans Serif"/>
                <a:cs typeface="Microsoft Sans Serif"/>
              </a:rPr>
              <a:t>CreateGroupEvent</a:t>
            </a:r>
            <a:endParaRPr sz="1500">
              <a:latin typeface="Microsoft Sans Serif"/>
              <a:cs typeface="Microsoft Sans Serif"/>
            </a:endParaRPr>
          </a:p>
          <a:p>
            <a:pPr marL="186055" indent="-173355">
              <a:lnSpc>
                <a:spcPct val="100000"/>
              </a:lnSpc>
              <a:spcBef>
                <a:spcPts val="359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-20" dirty="0">
                <a:solidFill>
                  <a:srgbClr val="2B2522"/>
                </a:solidFill>
                <a:latin typeface="Microsoft Sans Serif"/>
                <a:cs typeface="Microsoft Sans Serif"/>
              </a:rPr>
              <a:t>CreateItemEvent</a:t>
            </a:r>
            <a:endParaRPr sz="1500">
              <a:latin typeface="Microsoft Sans Serif"/>
              <a:cs typeface="Microsoft Sans Serif"/>
            </a:endParaRPr>
          </a:p>
          <a:p>
            <a:pPr marL="186055" indent="-173355">
              <a:lnSpc>
                <a:spcPct val="100000"/>
              </a:lnSpc>
              <a:spcBef>
                <a:spcPts val="359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-35" dirty="0">
                <a:solidFill>
                  <a:srgbClr val="2B2522"/>
                </a:solidFill>
                <a:latin typeface="Microsoft Sans Serif"/>
                <a:cs typeface="Microsoft Sans Serif"/>
              </a:rPr>
              <a:t>CreateUserEvent</a:t>
            </a:r>
            <a:endParaRPr sz="1500">
              <a:latin typeface="Microsoft Sans Serif"/>
              <a:cs typeface="Microsoft Sans Serif"/>
            </a:endParaRPr>
          </a:p>
          <a:p>
            <a:pPr marL="186055" indent="-173355">
              <a:lnSpc>
                <a:spcPct val="100000"/>
              </a:lnSpc>
              <a:spcBef>
                <a:spcPts val="36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-25" dirty="0">
                <a:solidFill>
                  <a:srgbClr val="2B2522"/>
                </a:solidFill>
                <a:latin typeface="Microsoft Sans Serif"/>
                <a:cs typeface="Microsoft Sans Serif"/>
              </a:rPr>
              <a:t>DeleteContentEvent</a:t>
            </a:r>
            <a:endParaRPr sz="1500">
              <a:latin typeface="Microsoft Sans Serif"/>
              <a:cs typeface="Microsoft Sans Serif"/>
            </a:endParaRPr>
          </a:p>
          <a:p>
            <a:pPr marL="186055" indent="-173355">
              <a:lnSpc>
                <a:spcPct val="100000"/>
              </a:lnSpc>
              <a:spcBef>
                <a:spcPts val="36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-35" dirty="0">
                <a:solidFill>
                  <a:srgbClr val="2B2522"/>
                </a:solidFill>
                <a:latin typeface="Microsoft Sans Serif"/>
                <a:cs typeface="Microsoft Sans Serif"/>
              </a:rPr>
              <a:t>DeleteGroupEvent</a:t>
            </a:r>
            <a:endParaRPr sz="1500">
              <a:latin typeface="Microsoft Sans Serif"/>
              <a:cs typeface="Microsoft Sans Serif"/>
            </a:endParaRPr>
          </a:p>
          <a:p>
            <a:pPr marL="186055" indent="-173355">
              <a:lnSpc>
                <a:spcPct val="100000"/>
              </a:lnSpc>
              <a:spcBef>
                <a:spcPts val="359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-25" dirty="0">
                <a:solidFill>
                  <a:srgbClr val="2B2522"/>
                </a:solidFill>
                <a:latin typeface="Microsoft Sans Serif"/>
                <a:cs typeface="Microsoft Sans Serif"/>
              </a:rPr>
              <a:t>DeleteItemEvent</a:t>
            </a:r>
            <a:endParaRPr sz="1500">
              <a:latin typeface="Microsoft Sans Serif"/>
              <a:cs typeface="Microsoft Sans Serif"/>
            </a:endParaRPr>
          </a:p>
          <a:p>
            <a:pPr marL="186055" indent="-173355">
              <a:lnSpc>
                <a:spcPct val="100000"/>
              </a:lnSpc>
              <a:spcBef>
                <a:spcPts val="36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-35" dirty="0">
                <a:solidFill>
                  <a:srgbClr val="2B2522"/>
                </a:solidFill>
                <a:latin typeface="Microsoft Sans Serif"/>
                <a:cs typeface="Microsoft Sans Serif"/>
              </a:rPr>
              <a:t>DeleteUserEvent</a:t>
            </a:r>
            <a:endParaRPr sz="1500">
              <a:latin typeface="Microsoft Sans Serif"/>
              <a:cs typeface="Microsoft Sans Serif"/>
            </a:endParaRPr>
          </a:p>
          <a:p>
            <a:pPr marL="186055" indent="-173355">
              <a:lnSpc>
                <a:spcPct val="100000"/>
              </a:lnSpc>
              <a:spcBef>
                <a:spcPts val="359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-30" dirty="0">
                <a:solidFill>
                  <a:srgbClr val="2B2522"/>
                </a:solidFill>
                <a:latin typeface="Microsoft Sans Serif"/>
                <a:cs typeface="Microsoft Sans Serif"/>
              </a:rPr>
              <a:t>GroupEvent</a:t>
            </a:r>
            <a:endParaRPr sz="1500">
              <a:latin typeface="Microsoft Sans Serif"/>
              <a:cs typeface="Microsoft Sans Serif"/>
            </a:endParaRPr>
          </a:p>
          <a:p>
            <a:pPr marL="186055" indent="-173355">
              <a:lnSpc>
                <a:spcPct val="100000"/>
              </a:lnSpc>
              <a:spcBef>
                <a:spcPts val="36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-30" dirty="0">
                <a:solidFill>
                  <a:srgbClr val="2B2522"/>
                </a:solidFill>
                <a:latin typeface="Microsoft Sans Serif"/>
                <a:cs typeface="Microsoft Sans Serif"/>
              </a:rPr>
              <a:t>GroupUserEvent</a:t>
            </a:r>
            <a:endParaRPr sz="1500">
              <a:latin typeface="Microsoft Sans Serif"/>
              <a:cs typeface="Microsoft Sans Serif"/>
            </a:endParaRPr>
          </a:p>
          <a:p>
            <a:pPr marL="186055" indent="-173355">
              <a:lnSpc>
                <a:spcPct val="100000"/>
              </a:lnSpc>
              <a:spcBef>
                <a:spcPts val="359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-5" dirty="0">
                <a:solidFill>
                  <a:srgbClr val="2B2522"/>
                </a:solidFill>
                <a:latin typeface="Microsoft Sans Serif"/>
                <a:cs typeface="Microsoft Sans Serif"/>
              </a:rPr>
              <a:t>ItemCollectionTransformedEvent</a:t>
            </a:r>
            <a:endParaRPr sz="1500">
              <a:latin typeface="Microsoft Sans Serif"/>
              <a:cs typeface="Microsoft Sans Serif"/>
            </a:endParaRPr>
          </a:p>
          <a:p>
            <a:pPr marL="186055" indent="-173355">
              <a:lnSpc>
                <a:spcPct val="100000"/>
              </a:lnSpc>
              <a:spcBef>
                <a:spcPts val="359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-10" dirty="0">
                <a:solidFill>
                  <a:srgbClr val="2B2522"/>
                </a:solidFill>
                <a:latin typeface="Microsoft Sans Serif"/>
                <a:cs typeface="Microsoft Sans Serif"/>
              </a:rPr>
              <a:t>ItemEvent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22596" y="1721484"/>
            <a:ext cx="3014980" cy="463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055" indent="-173355">
              <a:lnSpc>
                <a:spcPct val="100000"/>
              </a:lnSpc>
              <a:buClr>
                <a:srgbClr val="9E9087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-10" dirty="0">
                <a:solidFill>
                  <a:srgbClr val="2B2522"/>
                </a:solidFill>
                <a:latin typeface="Microsoft Sans Serif"/>
                <a:cs typeface="Microsoft Sans Serif"/>
              </a:rPr>
              <a:t>NonAuditableItemUpdateEvent</a:t>
            </a:r>
            <a:endParaRPr sz="1500">
              <a:latin typeface="Microsoft Sans Serif"/>
              <a:cs typeface="Microsoft Sans Serif"/>
            </a:endParaRPr>
          </a:p>
          <a:p>
            <a:pPr marL="186055" indent="-173355">
              <a:lnSpc>
                <a:spcPct val="100000"/>
              </a:lnSpc>
              <a:spcBef>
                <a:spcPts val="36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5" dirty="0">
                <a:solidFill>
                  <a:srgbClr val="2B2522"/>
                </a:solidFill>
                <a:latin typeface="Tahoma"/>
                <a:cs typeface="Tahoma"/>
              </a:rPr>
              <a:t>PublishingApproveEvent</a:t>
            </a:r>
            <a:endParaRPr sz="1500">
              <a:latin typeface="Tahoma"/>
              <a:cs typeface="Tahoma"/>
            </a:endParaRPr>
          </a:p>
          <a:p>
            <a:pPr marL="186055" indent="-173355">
              <a:lnSpc>
                <a:spcPct val="100000"/>
              </a:lnSpc>
              <a:spcBef>
                <a:spcPts val="36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5" dirty="0">
                <a:solidFill>
                  <a:srgbClr val="2B2522"/>
                </a:solidFill>
                <a:latin typeface="Tahoma"/>
                <a:cs typeface="Tahoma"/>
              </a:rPr>
              <a:t>PublishingCreateSetEvent</a:t>
            </a:r>
            <a:endParaRPr sz="1500">
              <a:latin typeface="Tahoma"/>
              <a:cs typeface="Tahoma"/>
            </a:endParaRPr>
          </a:p>
          <a:p>
            <a:pPr marL="186055" indent="-173355">
              <a:lnSpc>
                <a:spcPct val="100000"/>
              </a:lnSpc>
              <a:spcBef>
                <a:spcPts val="36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10" dirty="0">
                <a:solidFill>
                  <a:srgbClr val="2B2522"/>
                </a:solidFill>
                <a:latin typeface="Tahoma"/>
                <a:cs typeface="Tahoma"/>
              </a:rPr>
              <a:t>PublishingEvent</a:t>
            </a:r>
            <a:endParaRPr sz="1500">
              <a:latin typeface="Tahoma"/>
              <a:cs typeface="Tahoma"/>
            </a:endParaRPr>
          </a:p>
          <a:p>
            <a:pPr marL="186055" indent="-173355">
              <a:lnSpc>
                <a:spcPct val="100000"/>
              </a:lnSpc>
              <a:spcBef>
                <a:spcPts val="36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10" dirty="0">
                <a:solidFill>
                  <a:srgbClr val="2B2522"/>
                </a:solidFill>
                <a:latin typeface="Tahoma"/>
                <a:cs typeface="Tahoma"/>
              </a:rPr>
              <a:t>PublishingFailEvent</a:t>
            </a:r>
            <a:endParaRPr sz="1500">
              <a:latin typeface="Tahoma"/>
              <a:cs typeface="Tahoma"/>
            </a:endParaRPr>
          </a:p>
          <a:p>
            <a:pPr marL="186055" indent="-173355">
              <a:lnSpc>
                <a:spcPct val="100000"/>
              </a:lnSpc>
              <a:spcBef>
                <a:spcPts val="359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5" dirty="0">
                <a:solidFill>
                  <a:srgbClr val="2B2522"/>
                </a:solidFill>
                <a:latin typeface="Tahoma"/>
                <a:cs typeface="Tahoma"/>
              </a:rPr>
              <a:t>PublishingRejectEvent</a:t>
            </a:r>
            <a:endParaRPr sz="1500">
              <a:latin typeface="Tahoma"/>
              <a:cs typeface="Tahoma"/>
            </a:endParaRPr>
          </a:p>
          <a:p>
            <a:pPr marL="186055" indent="-173355">
              <a:lnSpc>
                <a:spcPct val="100000"/>
              </a:lnSpc>
              <a:spcBef>
                <a:spcPts val="36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-15" dirty="0">
                <a:solidFill>
                  <a:srgbClr val="2B2522"/>
                </a:solidFill>
                <a:latin typeface="Microsoft Sans Serif"/>
                <a:cs typeface="Microsoft Sans Serif"/>
              </a:rPr>
              <a:t>PublishingUnlockEvent</a:t>
            </a:r>
            <a:endParaRPr sz="1500">
              <a:latin typeface="Microsoft Sans Serif"/>
              <a:cs typeface="Microsoft Sans Serif"/>
            </a:endParaRPr>
          </a:p>
          <a:p>
            <a:pPr marL="186055" indent="-173355">
              <a:lnSpc>
                <a:spcPct val="100000"/>
              </a:lnSpc>
              <a:spcBef>
                <a:spcPts val="359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-25" dirty="0">
                <a:solidFill>
                  <a:srgbClr val="2B2522"/>
                </a:solidFill>
                <a:latin typeface="Microsoft Sans Serif"/>
                <a:cs typeface="Microsoft Sans Serif"/>
              </a:rPr>
              <a:t>RemoveAllUsersFromGroupEvent</a:t>
            </a:r>
            <a:endParaRPr sz="1500">
              <a:latin typeface="Microsoft Sans Serif"/>
              <a:cs typeface="Microsoft Sans Serif"/>
            </a:endParaRPr>
          </a:p>
          <a:p>
            <a:pPr marL="186055" indent="-173355">
              <a:lnSpc>
                <a:spcPct val="100000"/>
              </a:lnSpc>
              <a:spcBef>
                <a:spcPts val="359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-25" dirty="0">
                <a:solidFill>
                  <a:srgbClr val="2B2522"/>
                </a:solidFill>
                <a:latin typeface="Microsoft Sans Serif"/>
                <a:cs typeface="Microsoft Sans Serif"/>
              </a:rPr>
              <a:t>RemoveUserFromGroupEvent</a:t>
            </a:r>
            <a:endParaRPr sz="1500">
              <a:latin typeface="Microsoft Sans Serif"/>
              <a:cs typeface="Microsoft Sans Serif"/>
            </a:endParaRPr>
          </a:p>
          <a:p>
            <a:pPr marL="186055" indent="-173355">
              <a:lnSpc>
                <a:spcPct val="100000"/>
              </a:lnSpc>
              <a:spcBef>
                <a:spcPts val="36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-15" dirty="0">
                <a:solidFill>
                  <a:srgbClr val="2B2522"/>
                </a:solidFill>
                <a:latin typeface="Microsoft Sans Serif"/>
                <a:cs typeface="Microsoft Sans Serif"/>
              </a:rPr>
              <a:t>UpdateContentEvent</a:t>
            </a:r>
            <a:endParaRPr sz="1500">
              <a:latin typeface="Microsoft Sans Serif"/>
              <a:cs typeface="Microsoft Sans Serif"/>
            </a:endParaRPr>
          </a:p>
          <a:p>
            <a:pPr marL="186055" indent="-173355">
              <a:lnSpc>
                <a:spcPct val="100000"/>
              </a:lnSpc>
              <a:spcBef>
                <a:spcPts val="36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-25" dirty="0">
                <a:solidFill>
                  <a:srgbClr val="2B2522"/>
                </a:solidFill>
                <a:latin typeface="Microsoft Sans Serif"/>
                <a:cs typeface="Microsoft Sans Serif"/>
              </a:rPr>
              <a:t>UpdateGroupEvent</a:t>
            </a:r>
            <a:endParaRPr sz="1500">
              <a:latin typeface="Microsoft Sans Serif"/>
              <a:cs typeface="Microsoft Sans Serif"/>
            </a:endParaRPr>
          </a:p>
          <a:p>
            <a:pPr marL="186055" indent="-173355">
              <a:lnSpc>
                <a:spcPct val="100000"/>
              </a:lnSpc>
              <a:spcBef>
                <a:spcPts val="359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-15" dirty="0">
                <a:solidFill>
                  <a:srgbClr val="2B2522"/>
                </a:solidFill>
                <a:latin typeface="Microsoft Sans Serif"/>
                <a:cs typeface="Microsoft Sans Serif"/>
              </a:rPr>
              <a:t>UpdateItemEvent</a:t>
            </a:r>
            <a:endParaRPr sz="1500">
              <a:latin typeface="Microsoft Sans Serif"/>
              <a:cs typeface="Microsoft Sans Serif"/>
            </a:endParaRPr>
          </a:p>
          <a:p>
            <a:pPr marL="186055" indent="-173355">
              <a:lnSpc>
                <a:spcPct val="100000"/>
              </a:lnSpc>
              <a:spcBef>
                <a:spcPts val="36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-10" dirty="0">
                <a:solidFill>
                  <a:srgbClr val="2B2522"/>
                </a:solidFill>
                <a:latin typeface="Microsoft Sans Serif"/>
                <a:cs typeface="Microsoft Sans Serif"/>
              </a:rPr>
              <a:t>UpdateItemListEvent</a:t>
            </a:r>
            <a:endParaRPr sz="1500">
              <a:latin typeface="Microsoft Sans Serif"/>
              <a:cs typeface="Microsoft Sans Serif"/>
            </a:endParaRPr>
          </a:p>
          <a:p>
            <a:pPr marL="186055" indent="-173355">
              <a:lnSpc>
                <a:spcPct val="100000"/>
              </a:lnSpc>
              <a:spcBef>
                <a:spcPts val="359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-10" dirty="0">
                <a:solidFill>
                  <a:srgbClr val="2B2522"/>
                </a:solidFill>
                <a:latin typeface="Microsoft Sans Serif"/>
                <a:cs typeface="Microsoft Sans Serif"/>
              </a:rPr>
              <a:t>UpdateItemRightsEvent</a:t>
            </a:r>
            <a:endParaRPr sz="1500">
              <a:latin typeface="Microsoft Sans Serif"/>
              <a:cs typeface="Microsoft Sans Serif"/>
            </a:endParaRPr>
          </a:p>
          <a:p>
            <a:pPr marL="186055" indent="-173355">
              <a:lnSpc>
                <a:spcPct val="100000"/>
              </a:lnSpc>
              <a:spcBef>
                <a:spcPts val="36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-25" dirty="0">
                <a:solidFill>
                  <a:srgbClr val="2B2522"/>
                </a:solidFill>
                <a:latin typeface="Microsoft Sans Serif"/>
                <a:cs typeface="Microsoft Sans Serif"/>
              </a:rPr>
              <a:t>UpdateUserEvent</a:t>
            </a:r>
            <a:endParaRPr sz="1500">
              <a:latin typeface="Microsoft Sans Serif"/>
              <a:cs typeface="Microsoft Sans Serif"/>
            </a:endParaRPr>
          </a:p>
          <a:p>
            <a:pPr marL="186055" indent="-173355">
              <a:lnSpc>
                <a:spcPct val="100000"/>
              </a:lnSpc>
              <a:spcBef>
                <a:spcPts val="359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-35" dirty="0">
                <a:solidFill>
                  <a:srgbClr val="2B2522"/>
                </a:solidFill>
                <a:latin typeface="Microsoft Sans Serif"/>
                <a:cs typeface="Microsoft Sans Serif"/>
              </a:rPr>
              <a:t>UrlLevelCacheRemovalEvent</a:t>
            </a:r>
            <a:endParaRPr sz="1500">
              <a:latin typeface="Microsoft Sans Serif"/>
              <a:cs typeface="Microsoft Sans Serif"/>
            </a:endParaRPr>
          </a:p>
          <a:p>
            <a:pPr marL="186055" indent="-173355">
              <a:lnSpc>
                <a:spcPct val="100000"/>
              </a:lnSpc>
              <a:spcBef>
                <a:spcPts val="359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-35" dirty="0">
                <a:solidFill>
                  <a:srgbClr val="2B2522"/>
                </a:solidFill>
                <a:latin typeface="Microsoft Sans Serif"/>
                <a:cs typeface="Microsoft Sans Serif"/>
              </a:rPr>
              <a:t>UserEvent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43264" y="6593433"/>
            <a:ext cx="19621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9E9087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5965" y="1159128"/>
            <a:ext cx="696468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945" indent="-182245">
              <a:lnSpc>
                <a:spcPct val="100000"/>
              </a:lnSpc>
              <a:buClr>
                <a:srgbClr val="9E9087"/>
              </a:buClr>
              <a:buSzPct val="7916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solidFill>
                  <a:srgbClr val="2B2522"/>
                </a:solidFill>
                <a:latin typeface="Arial"/>
                <a:cs typeface="Arial"/>
              </a:rPr>
              <a:t>CXP will </a:t>
            </a:r>
            <a:r>
              <a:rPr sz="2400" dirty="0">
                <a:solidFill>
                  <a:srgbClr val="2B2522"/>
                </a:solidFill>
                <a:latin typeface="Arial"/>
                <a:cs typeface="Arial"/>
              </a:rPr>
              <a:t>notify </a:t>
            </a:r>
            <a:r>
              <a:rPr sz="2400" spc="-5" dirty="0">
                <a:solidFill>
                  <a:srgbClr val="2B2522"/>
                </a:solidFill>
                <a:latin typeface="Arial"/>
                <a:cs typeface="Arial"/>
              </a:rPr>
              <a:t>listeners </a:t>
            </a:r>
            <a:r>
              <a:rPr sz="2400" dirty="0">
                <a:solidFill>
                  <a:srgbClr val="2B2522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2B2522"/>
                </a:solidFill>
                <a:latin typeface="Arial"/>
                <a:cs typeface="Arial"/>
              </a:rPr>
              <a:t>many important</a:t>
            </a:r>
            <a:r>
              <a:rPr sz="2400" spc="55" dirty="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B2522"/>
                </a:solidFill>
                <a:latin typeface="Arial"/>
                <a:cs typeface="Arial"/>
              </a:rPr>
              <a:t>events: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857998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close/>
              </a:path>
            </a:pathLst>
          </a:custGeom>
          <a:solidFill>
            <a:srgbClr val="332C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6325">
              <a:lnSpc>
                <a:spcPct val="100000"/>
              </a:lnSpc>
            </a:pPr>
            <a:r>
              <a:rPr spc="-25" dirty="0"/>
              <a:t>Objectives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8540" y="1132459"/>
            <a:ext cx="7548880" cy="282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AutoNum type="arabicPeriod"/>
              <a:tabLst>
                <a:tab pos="528320" algn="l"/>
              </a:tabLst>
            </a:pPr>
            <a:r>
              <a:rPr sz="4000" spc="-55" dirty="0">
                <a:solidFill>
                  <a:srgbClr val="EBE9E7"/>
                </a:solidFill>
                <a:latin typeface="Arial"/>
                <a:cs typeface="Arial"/>
              </a:rPr>
              <a:t>Foundational </a:t>
            </a:r>
            <a:r>
              <a:rPr sz="4000" spc="-75" dirty="0">
                <a:solidFill>
                  <a:srgbClr val="EBE9E7"/>
                </a:solidFill>
                <a:latin typeface="Arial"/>
                <a:cs typeface="Arial"/>
              </a:rPr>
              <a:t>knowledge </a:t>
            </a:r>
            <a:r>
              <a:rPr sz="4000" spc="50" dirty="0">
                <a:solidFill>
                  <a:srgbClr val="EBE9E7"/>
                </a:solidFill>
                <a:latin typeface="Arial"/>
                <a:cs typeface="Arial"/>
              </a:rPr>
              <a:t>of</a:t>
            </a:r>
            <a:r>
              <a:rPr sz="4000" spc="-355" dirty="0">
                <a:solidFill>
                  <a:srgbClr val="EBE9E7"/>
                </a:solidFill>
                <a:latin typeface="Arial"/>
                <a:cs typeface="Arial"/>
              </a:rPr>
              <a:t> </a:t>
            </a:r>
            <a:r>
              <a:rPr sz="4000" spc="-165" dirty="0">
                <a:solidFill>
                  <a:srgbClr val="EBE9E7"/>
                </a:solidFill>
                <a:latin typeface="Arial"/>
                <a:cs typeface="Arial"/>
              </a:rPr>
              <a:t>APIs</a:t>
            </a:r>
            <a:endParaRPr sz="4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528320" algn="l"/>
              </a:tabLst>
            </a:pPr>
            <a:r>
              <a:rPr sz="4000" spc="-60" dirty="0">
                <a:solidFill>
                  <a:srgbClr val="EBE9E7"/>
                </a:solidFill>
                <a:latin typeface="Arial"/>
                <a:cs typeface="Arial"/>
              </a:rPr>
              <a:t>Understanding </a:t>
            </a:r>
            <a:r>
              <a:rPr sz="4000" spc="-45" dirty="0">
                <a:solidFill>
                  <a:srgbClr val="EBE9E7"/>
                </a:solidFill>
                <a:latin typeface="Arial"/>
                <a:cs typeface="Arial"/>
              </a:rPr>
              <a:t>the </a:t>
            </a:r>
            <a:r>
              <a:rPr sz="4000" spc="-254" dirty="0">
                <a:solidFill>
                  <a:srgbClr val="EBE9E7"/>
                </a:solidFill>
                <a:latin typeface="Arial"/>
                <a:cs typeface="Arial"/>
              </a:rPr>
              <a:t>REST</a:t>
            </a:r>
            <a:r>
              <a:rPr sz="4000" spc="-430" dirty="0">
                <a:solidFill>
                  <a:srgbClr val="EBE9E7"/>
                </a:solidFill>
                <a:latin typeface="Arial"/>
                <a:cs typeface="Arial"/>
              </a:rPr>
              <a:t> </a:t>
            </a:r>
            <a:r>
              <a:rPr sz="4000" spc="-215" dirty="0">
                <a:solidFill>
                  <a:srgbClr val="EBE9E7"/>
                </a:solidFill>
                <a:latin typeface="Arial"/>
                <a:cs typeface="Arial"/>
              </a:rPr>
              <a:t>API</a:t>
            </a:r>
            <a:endParaRPr sz="4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528320" algn="l"/>
              </a:tabLst>
            </a:pPr>
            <a:r>
              <a:rPr sz="4000" spc="-90" dirty="0">
                <a:solidFill>
                  <a:srgbClr val="EBE9E7"/>
                </a:solidFill>
                <a:latin typeface="Arial"/>
                <a:cs typeface="Arial"/>
              </a:rPr>
              <a:t>Awareness </a:t>
            </a:r>
            <a:r>
              <a:rPr sz="4000" spc="50" dirty="0">
                <a:solidFill>
                  <a:srgbClr val="EBE9E7"/>
                </a:solidFill>
                <a:latin typeface="Arial"/>
                <a:cs typeface="Arial"/>
              </a:rPr>
              <a:t>of </a:t>
            </a:r>
            <a:r>
              <a:rPr sz="4000" spc="-45" dirty="0">
                <a:solidFill>
                  <a:srgbClr val="EBE9E7"/>
                </a:solidFill>
                <a:latin typeface="Arial"/>
                <a:cs typeface="Arial"/>
              </a:rPr>
              <a:t>the </a:t>
            </a:r>
            <a:r>
              <a:rPr sz="4000" spc="-35" dirty="0">
                <a:solidFill>
                  <a:srgbClr val="EBE9E7"/>
                </a:solidFill>
                <a:latin typeface="Arial"/>
                <a:cs typeface="Arial"/>
              </a:rPr>
              <a:t>Java</a:t>
            </a:r>
            <a:r>
              <a:rPr sz="4000" spc="-545" dirty="0">
                <a:solidFill>
                  <a:srgbClr val="EBE9E7"/>
                </a:solidFill>
                <a:latin typeface="Arial"/>
                <a:cs typeface="Arial"/>
              </a:rPr>
              <a:t> </a:t>
            </a:r>
            <a:r>
              <a:rPr sz="4000" spc="-215" dirty="0">
                <a:solidFill>
                  <a:srgbClr val="EBE9E7"/>
                </a:solidFill>
                <a:latin typeface="Arial"/>
                <a:cs typeface="Arial"/>
              </a:rPr>
              <a:t>API</a:t>
            </a:r>
            <a:endParaRPr sz="4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528320" algn="l"/>
              </a:tabLst>
            </a:pPr>
            <a:r>
              <a:rPr sz="4000" spc="-90" dirty="0">
                <a:solidFill>
                  <a:srgbClr val="EBE9E7"/>
                </a:solidFill>
                <a:latin typeface="Arial"/>
                <a:cs typeface="Arial"/>
              </a:rPr>
              <a:t>Awareness </a:t>
            </a:r>
            <a:r>
              <a:rPr sz="4000" spc="50" dirty="0">
                <a:solidFill>
                  <a:srgbClr val="EBE9E7"/>
                </a:solidFill>
                <a:latin typeface="Arial"/>
                <a:cs typeface="Arial"/>
              </a:rPr>
              <a:t>of </a:t>
            </a:r>
            <a:r>
              <a:rPr sz="4000" spc="-45" dirty="0">
                <a:solidFill>
                  <a:srgbClr val="EBE9E7"/>
                </a:solidFill>
                <a:latin typeface="Arial"/>
                <a:cs typeface="Arial"/>
              </a:rPr>
              <a:t>the </a:t>
            </a:r>
            <a:r>
              <a:rPr sz="4000" spc="-40" dirty="0">
                <a:solidFill>
                  <a:srgbClr val="EBE9E7"/>
                </a:solidFill>
                <a:latin typeface="Arial"/>
                <a:cs typeface="Arial"/>
              </a:rPr>
              <a:t>client</a:t>
            </a:r>
            <a:r>
              <a:rPr sz="4000" spc="-580" dirty="0">
                <a:solidFill>
                  <a:srgbClr val="EBE9E7"/>
                </a:solidFill>
                <a:latin typeface="Arial"/>
                <a:cs typeface="Arial"/>
              </a:rPr>
              <a:t> </a:t>
            </a:r>
            <a:r>
              <a:rPr sz="4000" spc="-215" dirty="0">
                <a:solidFill>
                  <a:srgbClr val="EBE9E7"/>
                </a:solidFill>
                <a:latin typeface="Arial"/>
                <a:cs typeface="Arial"/>
              </a:rPr>
              <a:t>API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457955"/>
            <a:ext cx="9144000" cy="1720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" y="3473196"/>
            <a:ext cx="9144000" cy="1614170"/>
          </a:xfrm>
          <a:custGeom>
            <a:avLst/>
            <a:gdLst/>
            <a:ahLst/>
            <a:cxnLst/>
            <a:rect l="l" t="t" r="r" b="b"/>
            <a:pathLst>
              <a:path w="9144000" h="1614170">
                <a:moveTo>
                  <a:pt x="0" y="0"/>
                </a:moveTo>
                <a:lnTo>
                  <a:pt x="0" y="1613915"/>
                </a:lnTo>
                <a:lnTo>
                  <a:pt x="9143998" y="1613915"/>
                </a:lnTo>
                <a:lnTo>
                  <a:pt x="9143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43264" y="6593433"/>
            <a:ext cx="19621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CFC7C3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6326" y="3751198"/>
            <a:ext cx="297180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E4DEDC"/>
                </a:solidFill>
                <a:latin typeface="Microsoft Sans Serif"/>
                <a:cs typeface="Microsoft Sans Serif"/>
              </a:rPr>
              <a:t>JavaScript</a:t>
            </a:r>
            <a:r>
              <a:rPr sz="3600" spc="-165" dirty="0">
                <a:solidFill>
                  <a:srgbClr val="E4DEDC"/>
                </a:solidFill>
                <a:latin typeface="Microsoft Sans Serif"/>
                <a:cs typeface="Microsoft Sans Serif"/>
              </a:rPr>
              <a:t> </a:t>
            </a:r>
            <a:r>
              <a:rPr sz="3600" spc="-120" dirty="0">
                <a:solidFill>
                  <a:srgbClr val="E4DEDC"/>
                </a:solidFill>
                <a:latin typeface="Microsoft Sans Serif"/>
                <a:cs typeface="Microsoft Sans Serif"/>
              </a:rPr>
              <a:t>API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4789" y="287883"/>
            <a:ext cx="1870964" cy="1538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28694" y="4489069"/>
            <a:ext cx="114173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9E9087"/>
                </a:solidFill>
                <a:latin typeface="Microsoft Sans Serif"/>
                <a:cs typeface="Microsoft Sans Serif"/>
              </a:rPr>
              <a:t>Portal</a:t>
            </a:r>
            <a:r>
              <a:rPr sz="1800" spc="-135" dirty="0">
                <a:solidFill>
                  <a:srgbClr val="9E9087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9E9087"/>
                </a:solidFill>
                <a:latin typeface="Microsoft Sans Serif"/>
                <a:cs typeface="Microsoft Sans Serif"/>
              </a:rPr>
              <a:t>APIs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16115">
              <a:lnSpc>
                <a:spcPct val="100000"/>
              </a:lnSpc>
            </a:pPr>
            <a:r>
              <a:rPr spc="15" dirty="0">
                <a:solidFill>
                  <a:srgbClr val="E4DEDC"/>
                </a:solidFill>
              </a:rPr>
              <a:t>Javascript</a:t>
            </a:r>
            <a:r>
              <a:rPr spc="-160" dirty="0">
                <a:solidFill>
                  <a:srgbClr val="E4DEDC"/>
                </a:solidFill>
              </a:rPr>
              <a:t> </a:t>
            </a:r>
            <a:r>
              <a:rPr spc="-60" dirty="0">
                <a:solidFill>
                  <a:srgbClr val="E4DEDC"/>
                </a:solidFill>
              </a:rPr>
              <a:t>API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5965" y="1153033"/>
            <a:ext cx="8205470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E9087"/>
              </a:buClr>
              <a:buSzPct val="79166"/>
              <a:buFont typeface="Wingdings"/>
              <a:buChar char=""/>
              <a:tabLst>
                <a:tab pos="195580" algn="l"/>
              </a:tabLst>
            </a:pPr>
            <a:r>
              <a:rPr sz="2400" spc="15" dirty="0">
                <a:solidFill>
                  <a:srgbClr val="2B2522"/>
                </a:solidFill>
                <a:latin typeface="Microsoft Sans Serif"/>
                <a:cs typeface="Microsoft Sans Serif"/>
              </a:rPr>
              <a:t>Javascript </a:t>
            </a:r>
            <a:r>
              <a:rPr sz="2400" spc="-80" dirty="0">
                <a:solidFill>
                  <a:srgbClr val="2B2522"/>
                </a:solidFill>
                <a:latin typeface="Microsoft Sans Serif"/>
                <a:cs typeface="Microsoft Sans Serif"/>
              </a:rPr>
              <a:t>API </a:t>
            </a:r>
            <a:r>
              <a:rPr sz="2400" spc="5" dirty="0">
                <a:solidFill>
                  <a:srgbClr val="2B2522"/>
                </a:solidFill>
                <a:latin typeface="Microsoft Sans Serif"/>
                <a:cs typeface="Microsoft Sans Serif"/>
              </a:rPr>
              <a:t>is </a:t>
            </a:r>
            <a:r>
              <a:rPr sz="2400" spc="-45" dirty="0">
                <a:solidFill>
                  <a:srgbClr val="2B2522"/>
                </a:solidFill>
                <a:latin typeface="Microsoft Sans Serif"/>
                <a:cs typeface="Microsoft Sans Serif"/>
              </a:rPr>
              <a:t>a </a:t>
            </a:r>
            <a:r>
              <a:rPr sz="2400" spc="15" dirty="0">
                <a:solidFill>
                  <a:srgbClr val="2B2522"/>
                </a:solidFill>
                <a:latin typeface="Microsoft Sans Serif"/>
                <a:cs typeface="Microsoft Sans Serif"/>
              </a:rPr>
              <a:t>Javascript </a:t>
            </a:r>
            <a:r>
              <a:rPr sz="2400" spc="-10" dirty="0">
                <a:solidFill>
                  <a:srgbClr val="2B2522"/>
                </a:solidFill>
                <a:latin typeface="Microsoft Sans Serif"/>
                <a:cs typeface="Microsoft Sans Serif"/>
              </a:rPr>
              <a:t>wrapper around </a:t>
            </a:r>
            <a:r>
              <a:rPr sz="2400" spc="5" dirty="0">
                <a:solidFill>
                  <a:srgbClr val="2B2522"/>
                </a:solidFill>
                <a:latin typeface="Microsoft Sans Serif"/>
                <a:cs typeface="Microsoft Sans Serif"/>
              </a:rPr>
              <a:t>the </a:t>
            </a:r>
            <a:r>
              <a:rPr sz="2400" spc="-150" dirty="0">
                <a:solidFill>
                  <a:srgbClr val="2B2522"/>
                </a:solidFill>
                <a:latin typeface="Microsoft Sans Serif"/>
                <a:cs typeface="Microsoft Sans Serif"/>
              </a:rPr>
              <a:t>REST</a:t>
            </a:r>
            <a:r>
              <a:rPr sz="2400" spc="-29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400" spc="-80" dirty="0">
                <a:solidFill>
                  <a:srgbClr val="2B2522"/>
                </a:solidFill>
                <a:latin typeface="Microsoft Sans Serif"/>
                <a:cs typeface="Microsoft Sans Serif"/>
              </a:rPr>
              <a:t>API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857998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close/>
              </a:path>
            </a:pathLst>
          </a:custGeom>
          <a:solidFill>
            <a:srgbClr val="332C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02070">
              <a:lnSpc>
                <a:spcPct val="100000"/>
              </a:lnSpc>
            </a:pPr>
            <a:r>
              <a:rPr dirty="0"/>
              <a:t>Points </a:t>
            </a:r>
            <a:r>
              <a:rPr spc="50" dirty="0"/>
              <a:t>to</a:t>
            </a:r>
            <a:r>
              <a:rPr spc="-155" dirty="0"/>
              <a:t> </a:t>
            </a:r>
            <a:r>
              <a:rPr spc="-25" dirty="0"/>
              <a:t>Remember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8540" y="1132459"/>
            <a:ext cx="6480810" cy="3430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AutoNum type="arabicPeriod"/>
              <a:tabLst>
                <a:tab pos="528320" algn="l"/>
              </a:tabLst>
            </a:pPr>
            <a:r>
              <a:rPr sz="4000" spc="-100" dirty="0">
                <a:solidFill>
                  <a:srgbClr val="EBE9E7"/>
                </a:solidFill>
                <a:latin typeface="Arial"/>
                <a:cs typeface="Arial"/>
              </a:rPr>
              <a:t>Language </a:t>
            </a:r>
            <a:r>
              <a:rPr sz="4000" spc="-85" dirty="0">
                <a:solidFill>
                  <a:srgbClr val="EBE9E7"/>
                </a:solidFill>
                <a:latin typeface="Arial"/>
                <a:cs typeface="Arial"/>
              </a:rPr>
              <a:t>dependent</a:t>
            </a:r>
            <a:r>
              <a:rPr sz="4000" spc="-225" dirty="0">
                <a:solidFill>
                  <a:srgbClr val="EBE9E7"/>
                </a:solidFill>
                <a:latin typeface="Arial"/>
                <a:cs typeface="Arial"/>
              </a:rPr>
              <a:t> </a:t>
            </a:r>
            <a:r>
              <a:rPr sz="4000" spc="-65" dirty="0">
                <a:solidFill>
                  <a:srgbClr val="EBE9E7"/>
                </a:solidFill>
                <a:latin typeface="Arial"/>
                <a:cs typeface="Arial"/>
              </a:rPr>
              <a:t>and</a:t>
            </a:r>
            <a:endParaRPr sz="40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</a:pPr>
            <a:r>
              <a:rPr sz="4000" spc="-90" dirty="0">
                <a:solidFill>
                  <a:srgbClr val="EBE9E7"/>
                </a:solidFill>
                <a:latin typeface="Arial"/>
                <a:cs typeface="Arial"/>
              </a:rPr>
              <a:t>language </a:t>
            </a:r>
            <a:r>
              <a:rPr sz="4000" spc="-80" dirty="0">
                <a:solidFill>
                  <a:srgbClr val="EBE9E7"/>
                </a:solidFill>
                <a:latin typeface="Arial"/>
                <a:cs typeface="Arial"/>
              </a:rPr>
              <a:t>independent</a:t>
            </a:r>
            <a:r>
              <a:rPr sz="4000" spc="-235" dirty="0">
                <a:solidFill>
                  <a:srgbClr val="EBE9E7"/>
                </a:solidFill>
                <a:latin typeface="Arial"/>
                <a:cs typeface="Arial"/>
              </a:rPr>
              <a:t> </a:t>
            </a:r>
            <a:r>
              <a:rPr sz="4000" spc="-165" dirty="0">
                <a:solidFill>
                  <a:srgbClr val="EBE9E7"/>
                </a:solidFill>
                <a:latin typeface="Arial"/>
                <a:cs typeface="Arial"/>
              </a:rPr>
              <a:t>APIs</a:t>
            </a:r>
            <a:endParaRPr sz="4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960"/>
              </a:spcBef>
              <a:buAutoNum type="arabicPeriod" startAt="2"/>
              <a:tabLst>
                <a:tab pos="528320" algn="l"/>
              </a:tabLst>
            </a:pPr>
            <a:r>
              <a:rPr sz="4000" spc="-254" dirty="0">
                <a:solidFill>
                  <a:srgbClr val="EBE9E7"/>
                </a:solidFill>
                <a:latin typeface="Arial"/>
                <a:cs typeface="Arial"/>
              </a:rPr>
              <a:t>REST</a:t>
            </a:r>
            <a:r>
              <a:rPr sz="4000" spc="-235" dirty="0">
                <a:solidFill>
                  <a:srgbClr val="EBE9E7"/>
                </a:solidFill>
                <a:latin typeface="Arial"/>
                <a:cs typeface="Arial"/>
              </a:rPr>
              <a:t> </a:t>
            </a:r>
            <a:r>
              <a:rPr sz="4000" spc="-215" dirty="0">
                <a:solidFill>
                  <a:srgbClr val="EBE9E7"/>
                </a:solidFill>
                <a:latin typeface="Arial"/>
                <a:cs typeface="Arial"/>
              </a:rPr>
              <a:t>API</a:t>
            </a:r>
            <a:endParaRPr sz="4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960"/>
              </a:spcBef>
              <a:buAutoNum type="arabicPeriod" startAt="2"/>
              <a:tabLst>
                <a:tab pos="528320" algn="l"/>
              </a:tabLst>
            </a:pPr>
            <a:r>
              <a:rPr sz="4000" spc="-40" dirty="0">
                <a:solidFill>
                  <a:srgbClr val="EBE9E7"/>
                </a:solidFill>
                <a:latin typeface="Arial"/>
                <a:cs typeface="Arial"/>
              </a:rPr>
              <a:t>Java</a:t>
            </a:r>
            <a:r>
              <a:rPr sz="4000" spc="-210" dirty="0">
                <a:solidFill>
                  <a:srgbClr val="EBE9E7"/>
                </a:solidFill>
                <a:latin typeface="Arial"/>
                <a:cs typeface="Arial"/>
              </a:rPr>
              <a:t> </a:t>
            </a:r>
            <a:r>
              <a:rPr sz="4000" spc="-215" dirty="0">
                <a:solidFill>
                  <a:srgbClr val="EBE9E7"/>
                </a:solidFill>
                <a:latin typeface="Arial"/>
                <a:cs typeface="Arial"/>
              </a:rPr>
              <a:t>API</a:t>
            </a:r>
            <a:endParaRPr sz="4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960"/>
              </a:spcBef>
              <a:buAutoNum type="arabicPeriod" startAt="2"/>
              <a:tabLst>
                <a:tab pos="528320" algn="l"/>
              </a:tabLst>
            </a:pPr>
            <a:r>
              <a:rPr sz="4000" spc="-95" dirty="0">
                <a:solidFill>
                  <a:srgbClr val="EBE9E7"/>
                </a:solidFill>
                <a:latin typeface="Arial"/>
                <a:cs typeface="Arial"/>
              </a:rPr>
              <a:t>Client</a:t>
            </a:r>
            <a:r>
              <a:rPr sz="4000" spc="-245" dirty="0">
                <a:solidFill>
                  <a:srgbClr val="EBE9E7"/>
                </a:solidFill>
                <a:latin typeface="Arial"/>
                <a:cs typeface="Arial"/>
              </a:rPr>
              <a:t> </a:t>
            </a:r>
            <a:r>
              <a:rPr sz="4000" spc="-215" dirty="0">
                <a:solidFill>
                  <a:srgbClr val="EBE9E7"/>
                </a:solidFill>
                <a:latin typeface="Arial"/>
                <a:cs typeface="Arial"/>
              </a:rPr>
              <a:t>API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857998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close/>
              </a:path>
            </a:pathLst>
          </a:custGeom>
          <a:solidFill>
            <a:srgbClr val="332C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6770" y="5685942"/>
            <a:ext cx="3240405" cy="715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090" algn="ctr">
              <a:lnSpc>
                <a:spcPct val="100000"/>
              </a:lnSpc>
            </a:pPr>
            <a:r>
              <a:rPr sz="2300" u="heavy" spc="5" dirty="0">
                <a:solidFill>
                  <a:srgbClr val="9E9087"/>
                </a:solidFill>
                <a:latin typeface="Microsoft Sans Serif"/>
                <a:cs typeface="Microsoft Sans Serif"/>
                <a:hlinkClick r:id="rId2"/>
              </a:rPr>
              <a:t>www.backbase.com</a:t>
            </a:r>
            <a:endParaRPr sz="23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2300" u="heavy" spc="-35" dirty="0">
                <a:solidFill>
                  <a:srgbClr val="9E9087"/>
                </a:solidFill>
                <a:latin typeface="Microsoft Sans Serif"/>
                <a:cs typeface="Microsoft Sans Serif"/>
                <a:hlinkClick r:id="rId3"/>
              </a:rPr>
              <a:t>sales-eu@backbase.com</a:t>
            </a:r>
            <a:endParaRPr sz="23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8003" y="5685942"/>
            <a:ext cx="3874770" cy="715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300" spc="-55" dirty="0">
                <a:solidFill>
                  <a:srgbClr val="9E9087"/>
                </a:solidFill>
                <a:latin typeface="Lucida Sans"/>
                <a:cs typeface="Lucida Sans"/>
              </a:rPr>
              <a:t>New </a:t>
            </a:r>
            <a:r>
              <a:rPr sz="2300" spc="-125" dirty="0">
                <a:solidFill>
                  <a:srgbClr val="9E9087"/>
                </a:solidFill>
                <a:latin typeface="Lucida Sans"/>
                <a:cs typeface="Lucida Sans"/>
              </a:rPr>
              <a:t>York: </a:t>
            </a:r>
            <a:r>
              <a:rPr sz="2300" spc="-25" dirty="0">
                <a:solidFill>
                  <a:srgbClr val="9E9087"/>
                </a:solidFill>
                <a:latin typeface="Microsoft Sans Serif"/>
                <a:cs typeface="Microsoft Sans Serif"/>
              </a:rPr>
              <a:t>+1 </a:t>
            </a:r>
            <a:r>
              <a:rPr sz="2300" spc="-10" dirty="0">
                <a:solidFill>
                  <a:srgbClr val="9E9087"/>
                </a:solidFill>
                <a:latin typeface="Microsoft Sans Serif"/>
                <a:cs typeface="Microsoft Sans Serif"/>
              </a:rPr>
              <a:t>646 478</a:t>
            </a:r>
            <a:r>
              <a:rPr sz="2300" spc="-330" dirty="0">
                <a:solidFill>
                  <a:srgbClr val="9E9087"/>
                </a:solidFill>
                <a:latin typeface="Microsoft Sans Serif"/>
                <a:cs typeface="Microsoft Sans Serif"/>
              </a:rPr>
              <a:t> </a:t>
            </a:r>
            <a:r>
              <a:rPr sz="2300" spc="-10" dirty="0">
                <a:solidFill>
                  <a:srgbClr val="9E9087"/>
                </a:solidFill>
                <a:latin typeface="Microsoft Sans Serif"/>
                <a:cs typeface="Microsoft Sans Serif"/>
              </a:rPr>
              <a:t>7538</a:t>
            </a:r>
            <a:endParaRPr sz="23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2300" spc="-95" dirty="0">
                <a:solidFill>
                  <a:srgbClr val="9E9087"/>
                </a:solidFill>
                <a:latin typeface="Lucida Sans"/>
                <a:cs typeface="Lucida Sans"/>
              </a:rPr>
              <a:t>Amsterdam: </a:t>
            </a:r>
            <a:r>
              <a:rPr sz="2300" spc="-25" dirty="0">
                <a:solidFill>
                  <a:srgbClr val="9E9087"/>
                </a:solidFill>
                <a:latin typeface="Microsoft Sans Serif"/>
                <a:cs typeface="Microsoft Sans Serif"/>
              </a:rPr>
              <a:t>+31 </a:t>
            </a:r>
            <a:r>
              <a:rPr sz="2300" spc="25" dirty="0">
                <a:solidFill>
                  <a:srgbClr val="9E9087"/>
                </a:solidFill>
                <a:latin typeface="Microsoft Sans Serif"/>
                <a:cs typeface="Microsoft Sans Serif"/>
              </a:rPr>
              <a:t>20 </a:t>
            </a:r>
            <a:r>
              <a:rPr sz="2300" spc="-10" dirty="0">
                <a:solidFill>
                  <a:srgbClr val="9E9087"/>
                </a:solidFill>
                <a:latin typeface="Microsoft Sans Serif"/>
                <a:cs typeface="Microsoft Sans Serif"/>
              </a:rPr>
              <a:t>465</a:t>
            </a:r>
            <a:r>
              <a:rPr sz="2300" spc="-280" dirty="0">
                <a:solidFill>
                  <a:srgbClr val="9E9087"/>
                </a:solidFill>
                <a:latin typeface="Microsoft Sans Serif"/>
                <a:cs typeface="Microsoft Sans Serif"/>
              </a:rPr>
              <a:t> </a:t>
            </a:r>
            <a:r>
              <a:rPr sz="2300" spc="-10" dirty="0">
                <a:solidFill>
                  <a:srgbClr val="9E9087"/>
                </a:solidFill>
                <a:latin typeface="Microsoft Sans Serif"/>
                <a:cs typeface="Microsoft Sans Serif"/>
              </a:rPr>
              <a:t>8888</a:t>
            </a:r>
            <a:endParaRPr sz="23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66264" y="1931542"/>
            <a:ext cx="4420870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-70" dirty="0">
                <a:solidFill>
                  <a:srgbClr val="EBE9E7"/>
                </a:solidFill>
              </a:rPr>
              <a:t>Thank</a:t>
            </a:r>
            <a:r>
              <a:rPr sz="7200" spc="-215" dirty="0">
                <a:solidFill>
                  <a:srgbClr val="EBE9E7"/>
                </a:solidFill>
              </a:rPr>
              <a:t> </a:t>
            </a:r>
            <a:r>
              <a:rPr sz="7200" spc="-120" dirty="0">
                <a:solidFill>
                  <a:srgbClr val="EBE9E7"/>
                </a:solidFill>
              </a:rPr>
              <a:t>you!</a:t>
            </a:r>
            <a:endParaRPr sz="7200"/>
          </a:p>
        </p:txBody>
      </p:sp>
      <p:sp>
        <p:nvSpPr>
          <p:cNvPr id="7" name="object 7"/>
          <p:cNvSpPr txBox="1"/>
          <p:nvPr/>
        </p:nvSpPr>
        <p:spPr>
          <a:xfrm>
            <a:off x="8843264" y="6593433"/>
            <a:ext cx="19621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9E9087"/>
                </a:solidFill>
                <a:latin typeface="Arial"/>
                <a:cs typeface="Arial"/>
              </a:rPr>
              <a:t>33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457955"/>
            <a:ext cx="9144000" cy="1720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" y="3473196"/>
            <a:ext cx="9144000" cy="1614170"/>
          </a:xfrm>
          <a:custGeom>
            <a:avLst/>
            <a:gdLst/>
            <a:ahLst/>
            <a:cxnLst/>
            <a:rect l="l" t="t" r="r" b="b"/>
            <a:pathLst>
              <a:path w="9144000" h="1614170">
                <a:moveTo>
                  <a:pt x="0" y="0"/>
                </a:moveTo>
                <a:lnTo>
                  <a:pt x="0" y="1613915"/>
                </a:lnTo>
                <a:lnTo>
                  <a:pt x="9143998" y="1613915"/>
                </a:lnTo>
                <a:lnTo>
                  <a:pt x="9143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789" y="287883"/>
            <a:ext cx="1870964" cy="1538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28607" y="6593433"/>
            <a:ext cx="11048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9E9087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3214" y="3751453"/>
            <a:ext cx="247713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5" dirty="0">
                <a:solidFill>
                  <a:srgbClr val="EBE9E7"/>
                </a:solidFill>
                <a:latin typeface="Microsoft Sans Serif"/>
                <a:cs typeface="Microsoft Sans Serif"/>
              </a:rPr>
              <a:t>Introduction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30217" y="4487926"/>
            <a:ext cx="114173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9E9087"/>
                </a:solidFill>
                <a:latin typeface="Microsoft Sans Serif"/>
                <a:cs typeface="Microsoft Sans Serif"/>
              </a:rPr>
              <a:t>Portal</a:t>
            </a:r>
            <a:r>
              <a:rPr sz="1800" spc="-135" dirty="0">
                <a:solidFill>
                  <a:srgbClr val="9E9087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9E9087"/>
                </a:solidFill>
                <a:latin typeface="Microsoft Sans Serif"/>
                <a:cs typeface="Microsoft Sans Serif"/>
              </a:rPr>
              <a:t>APIs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64628" y="217678"/>
            <a:ext cx="124841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solidFill>
                  <a:srgbClr val="E4DEDC"/>
                </a:solidFill>
                <a:latin typeface="Microsoft Sans Serif"/>
                <a:cs typeface="Microsoft Sans Serif"/>
              </a:rPr>
              <a:t>Intro</a:t>
            </a:r>
            <a:r>
              <a:rPr sz="1800" spc="-10" dirty="0">
                <a:solidFill>
                  <a:srgbClr val="E4DEDC"/>
                </a:solidFill>
                <a:latin typeface="Microsoft Sans Serif"/>
                <a:cs typeface="Microsoft Sans Serif"/>
              </a:rPr>
              <a:t>du</a:t>
            </a:r>
            <a:r>
              <a:rPr sz="1800" spc="75" dirty="0">
                <a:solidFill>
                  <a:srgbClr val="E4DEDC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E4DEDC"/>
                </a:solidFill>
                <a:latin typeface="Microsoft Sans Serif"/>
                <a:cs typeface="Microsoft Sans Serif"/>
              </a:rPr>
              <a:t>t</a:t>
            </a:r>
            <a:r>
              <a:rPr sz="1800" spc="-5" dirty="0">
                <a:solidFill>
                  <a:srgbClr val="E4DEDC"/>
                </a:solidFill>
                <a:latin typeface="Microsoft Sans Serif"/>
                <a:cs typeface="Microsoft Sans Serif"/>
              </a:rPr>
              <a:t>i</a:t>
            </a:r>
            <a:r>
              <a:rPr sz="1800" spc="-15" dirty="0">
                <a:solidFill>
                  <a:srgbClr val="E4DEDC"/>
                </a:solidFill>
                <a:latin typeface="Microsoft Sans Serif"/>
                <a:cs typeface="Microsoft Sans Serif"/>
              </a:rPr>
              <a:t>o</a:t>
            </a:r>
            <a:r>
              <a:rPr sz="1800" dirty="0">
                <a:solidFill>
                  <a:srgbClr val="E4DEDC"/>
                </a:solidFill>
                <a:latin typeface="Microsoft Sans Serif"/>
                <a:cs typeface="Microsoft Sans Serif"/>
              </a:rPr>
              <a:t>n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5965" y="1153033"/>
            <a:ext cx="568071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E9087"/>
              </a:buClr>
              <a:buSzPct val="79166"/>
              <a:buFont typeface="Wingdings"/>
              <a:buChar char=""/>
              <a:tabLst>
                <a:tab pos="195580" algn="l"/>
              </a:tabLst>
            </a:pPr>
            <a:r>
              <a:rPr sz="2400" spc="-80" dirty="0">
                <a:solidFill>
                  <a:srgbClr val="2B2522"/>
                </a:solidFill>
              </a:rPr>
              <a:t>API </a:t>
            </a:r>
            <a:r>
              <a:rPr sz="2400" spc="-60" dirty="0">
                <a:solidFill>
                  <a:srgbClr val="2B2522"/>
                </a:solidFill>
              </a:rPr>
              <a:t>= </a:t>
            </a:r>
            <a:r>
              <a:rPr sz="2400" spc="-5" dirty="0">
                <a:solidFill>
                  <a:srgbClr val="2B2522"/>
                </a:solidFill>
              </a:rPr>
              <a:t>Application </a:t>
            </a:r>
            <a:r>
              <a:rPr sz="2400" spc="10" dirty="0">
                <a:solidFill>
                  <a:srgbClr val="2B2522"/>
                </a:solidFill>
              </a:rPr>
              <a:t>Programming</a:t>
            </a:r>
            <a:r>
              <a:rPr sz="2400" spc="-55" dirty="0">
                <a:solidFill>
                  <a:srgbClr val="2B2522"/>
                </a:solidFill>
              </a:rPr>
              <a:t> </a:t>
            </a:r>
            <a:r>
              <a:rPr sz="2400" dirty="0">
                <a:solidFill>
                  <a:srgbClr val="2B2522"/>
                </a:solidFill>
              </a:rPr>
              <a:t>Interface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435965" y="1581784"/>
            <a:ext cx="7635875" cy="318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3255" indent="-173355">
              <a:lnSpc>
                <a:spcPct val="100000"/>
              </a:lnSpc>
              <a:buClr>
                <a:srgbClr val="9E9087"/>
              </a:buClr>
              <a:buSzPct val="80000"/>
              <a:buFont typeface="Wingdings"/>
              <a:buChar char=""/>
              <a:tabLst>
                <a:tab pos="643890" algn="l"/>
              </a:tabLst>
            </a:pPr>
            <a:r>
              <a:rPr sz="2000" spc="-85" dirty="0">
                <a:solidFill>
                  <a:srgbClr val="2B2522"/>
                </a:solidFill>
                <a:latin typeface="Microsoft Sans Serif"/>
                <a:cs typeface="Microsoft Sans Serif"/>
              </a:rPr>
              <a:t>A</a:t>
            </a:r>
            <a:r>
              <a:rPr sz="2000" spc="-4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B2522"/>
                </a:solidFill>
                <a:latin typeface="Microsoft Sans Serif"/>
                <a:cs typeface="Microsoft Sans Serif"/>
              </a:rPr>
              <a:t>specification</a:t>
            </a:r>
            <a:r>
              <a:rPr sz="2000" spc="-8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B2522"/>
                </a:solidFill>
                <a:latin typeface="Microsoft Sans Serif"/>
                <a:cs typeface="Microsoft Sans Serif"/>
              </a:rPr>
              <a:t>intended</a:t>
            </a:r>
            <a:r>
              <a:rPr sz="2000" spc="-8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2B2522"/>
                </a:solidFill>
                <a:latin typeface="Microsoft Sans Serif"/>
                <a:cs typeface="Microsoft Sans Serif"/>
              </a:rPr>
              <a:t>to</a:t>
            </a:r>
            <a:r>
              <a:rPr sz="2000" spc="-6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2B2522"/>
                </a:solidFill>
                <a:latin typeface="Microsoft Sans Serif"/>
                <a:cs typeface="Microsoft Sans Serif"/>
              </a:rPr>
              <a:t>be</a:t>
            </a:r>
            <a:r>
              <a:rPr sz="2000" spc="-5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2B2522"/>
                </a:solidFill>
                <a:latin typeface="Microsoft Sans Serif"/>
                <a:cs typeface="Microsoft Sans Serif"/>
              </a:rPr>
              <a:t>used</a:t>
            </a:r>
            <a:r>
              <a:rPr sz="2000" spc="-7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B2522"/>
                </a:solidFill>
                <a:latin typeface="Microsoft Sans Serif"/>
                <a:cs typeface="Microsoft Sans Serif"/>
              </a:rPr>
              <a:t>as</a:t>
            </a:r>
            <a:r>
              <a:rPr sz="2000" spc="-6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B2522"/>
                </a:solidFill>
                <a:latin typeface="Microsoft Sans Serif"/>
                <a:cs typeface="Microsoft Sans Serif"/>
              </a:rPr>
              <a:t>an</a:t>
            </a:r>
            <a:r>
              <a:rPr sz="2000" spc="-4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B2522"/>
                </a:solidFill>
                <a:latin typeface="Microsoft Sans Serif"/>
                <a:cs typeface="Microsoft Sans Serif"/>
              </a:rPr>
              <a:t>interface</a:t>
            </a:r>
            <a:r>
              <a:rPr sz="2000" spc="-7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B2522"/>
                </a:solidFill>
                <a:latin typeface="Microsoft Sans Serif"/>
                <a:cs typeface="Microsoft Sans Serif"/>
              </a:rPr>
              <a:t>by</a:t>
            </a:r>
            <a:r>
              <a:rPr sz="2000" spc="-6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2B2522"/>
                </a:solidFill>
                <a:latin typeface="Microsoft Sans Serif"/>
                <a:cs typeface="Microsoft Sans Serif"/>
              </a:rPr>
              <a:t>software</a:t>
            </a:r>
            <a:endParaRPr sz="2000">
              <a:latin typeface="Microsoft Sans Serif"/>
              <a:cs typeface="Microsoft Sans Serif"/>
            </a:endParaRPr>
          </a:p>
          <a:p>
            <a:pPr marL="643255">
              <a:lnSpc>
                <a:spcPct val="100000"/>
              </a:lnSpc>
            </a:pPr>
            <a:r>
              <a:rPr sz="2000" spc="15" dirty="0">
                <a:solidFill>
                  <a:srgbClr val="2B2522"/>
                </a:solidFill>
                <a:latin typeface="Microsoft Sans Serif"/>
                <a:cs typeface="Microsoft Sans Serif"/>
              </a:rPr>
              <a:t>components </a:t>
            </a:r>
            <a:r>
              <a:rPr sz="2000" spc="50" dirty="0">
                <a:solidFill>
                  <a:srgbClr val="2B2522"/>
                </a:solidFill>
                <a:latin typeface="Microsoft Sans Serif"/>
                <a:cs typeface="Microsoft Sans Serif"/>
              </a:rPr>
              <a:t>to</a:t>
            </a:r>
            <a:r>
              <a:rPr sz="2000" spc="-37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2B2522"/>
                </a:solidFill>
                <a:latin typeface="Microsoft Sans Serif"/>
                <a:cs typeface="Microsoft Sans Serif"/>
              </a:rPr>
              <a:t>communicate </a:t>
            </a:r>
            <a:r>
              <a:rPr sz="2000" spc="40" dirty="0">
                <a:solidFill>
                  <a:srgbClr val="2B2522"/>
                </a:solidFill>
                <a:latin typeface="Microsoft Sans Serif"/>
                <a:cs typeface="Microsoft Sans Serif"/>
              </a:rPr>
              <a:t>with </a:t>
            </a:r>
            <a:r>
              <a:rPr sz="2000" spc="-25" dirty="0">
                <a:solidFill>
                  <a:srgbClr val="2B2522"/>
                </a:solidFill>
                <a:latin typeface="Microsoft Sans Serif"/>
                <a:cs typeface="Microsoft Sans Serif"/>
              </a:rPr>
              <a:t>each </a:t>
            </a:r>
            <a:r>
              <a:rPr sz="2000" spc="5" dirty="0">
                <a:solidFill>
                  <a:srgbClr val="2B2522"/>
                </a:solidFill>
                <a:latin typeface="Microsoft Sans Serif"/>
                <a:cs typeface="Microsoft Sans Serif"/>
              </a:rPr>
              <a:t>other</a:t>
            </a:r>
            <a:endParaRPr sz="2000">
              <a:latin typeface="Microsoft Sans Serif"/>
              <a:cs typeface="Microsoft Sans Serif"/>
            </a:endParaRPr>
          </a:p>
          <a:p>
            <a:pPr marL="643255" marR="5080" indent="-173355">
              <a:lnSpc>
                <a:spcPct val="100000"/>
              </a:lnSpc>
              <a:spcBef>
                <a:spcPts val="4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643890" algn="l"/>
              </a:tabLst>
            </a:pPr>
            <a:r>
              <a:rPr sz="2000" spc="-40" dirty="0">
                <a:solidFill>
                  <a:srgbClr val="2B2522"/>
                </a:solidFill>
                <a:latin typeface="Microsoft Sans Serif"/>
                <a:cs typeface="Microsoft Sans Serif"/>
              </a:rPr>
              <a:t>An </a:t>
            </a:r>
            <a:r>
              <a:rPr sz="2000" spc="-70" dirty="0">
                <a:solidFill>
                  <a:srgbClr val="2B2522"/>
                </a:solidFill>
                <a:latin typeface="Microsoft Sans Serif"/>
                <a:cs typeface="Microsoft Sans Serif"/>
              </a:rPr>
              <a:t>API </a:t>
            </a:r>
            <a:r>
              <a:rPr sz="2000" spc="15" dirty="0">
                <a:solidFill>
                  <a:srgbClr val="2B2522"/>
                </a:solidFill>
                <a:latin typeface="Microsoft Sans Serif"/>
                <a:cs typeface="Microsoft Sans Serif"/>
              </a:rPr>
              <a:t>may </a:t>
            </a:r>
            <a:r>
              <a:rPr sz="2000" spc="-10" dirty="0">
                <a:solidFill>
                  <a:srgbClr val="2B2522"/>
                </a:solidFill>
                <a:latin typeface="Microsoft Sans Serif"/>
                <a:cs typeface="Microsoft Sans Serif"/>
              </a:rPr>
              <a:t>include </a:t>
            </a:r>
            <a:r>
              <a:rPr sz="2000" spc="10" dirty="0">
                <a:solidFill>
                  <a:srgbClr val="2B2522"/>
                </a:solidFill>
                <a:latin typeface="Microsoft Sans Serif"/>
                <a:cs typeface="Microsoft Sans Serif"/>
              </a:rPr>
              <a:t>specifications </a:t>
            </a:r>
            <a:r>
              <a:rPr sz="2000" spc="40" dirty="0">
                <a:solidFill>
                  <a:srgbClr val="2B2522"/>
                </a:solidFill>
                <a:latin typeface="Microsoft Sans Serif"/>
                <a:cs typeface="Microsoft Sans Serif"/>
              </a:rPr>
              <a:t>for</a:t>
            </a:r>
            <a:r>
              <a:rPr sz="2000" spc="-35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B2522"/>
                </a:solidFill>
                <a:latin typeface="Microsoft Sans Serif"/>
                <a:cs typeface="Microsoft Sans Serif"/>
              </a:rPr>
              <a:t>routines, </a:t>
            </a:r>
            <a:r>
              <a:rPr sz="2000" spc="10" dirty="0">
                <a:solidFill>
                  <a:srgbClr val="2B2522"/>
                </a:solidFill>
                <a:latin typeface="Microsoft Sans Serif"/>
                <a:cs typeface="Microsoft Sans Serif"/>
              </a:rPr>
              <a:t>data </a:t>
            </a:r>
            <a:r>
              <a:rPr sz="2000" dirty="0">
                <a:solidFill>
                  <a:srgbClr val="2B2522"/>
                </a:solidFill>
                <a:latin typeface="Microsoft Sans Serif"/>
                <a:cs typeface="Microsoft Sans Serif"/>
              </a:rPr>
              <a:t>structures,  </a:t>
            </a:r>
            <a:r>
              <a:rPr sz="2000" spc="15" dirty="0">
                <a:solidFill>
                  <a:srgbClr val="2B2522"/>
                </a:solidFill>
                <a:latin typeface="Microsoft Sans Serif"/>
                <a:cs typeface="Microsoft Sans Serif"/>
              </a:rPr>
              <a:t>object </a:t>
            </a:r>
            <a:r>
              <a:rPr sz="2000" spc="-30" dirty="0">
                <a:solidFill>
                  <a:srgbClr val="2B2522"/>
                </a:solidFill>
                <a:latin typeface="Microsoft Sans Serif"/>
                <a:cs typeface="Microsoft Sans Serif"/>
              </a:rPr>
              <a:t>classes, </a:t>
            </a:r>
            <a:r>
              <a:rPr sz="2000" spc="-10" dirty="0">
                <a:solidFill>
                  <a:srgbClr val="2B2522"/>
                </a:solidFill>
                <a:latin typeface="Microsoft Sans Serif"/>
                <a:cs typeface="Microsoft Sans Serif"/>
              </a:rPr>
              <a:t>and</a:t>
            </a:r>
            <a:r>
              <a:rPr sz="2000" spc="-24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B2522"/>
                </a:solidFill>
                <a:latin typeface="Microsoft Sans Serif"/>
                <a:cs typeface="Microsoft Sans Serif"/>
              </a:rPr>
              <a:t>variables</a:t>
            </a:r>
            <a:endParaRPr sz="2000">
              <a:latin typeface="Microsoft Sans Serif"/>
              <a:cs typeface="Microsoft Sans Serif"/>
            </a:endParaRPr>
          </a:p>
          <a:p>
            <a:pPr marL="195580" indent="-182880">
              <a:lnSpc>
                <a:spcPct val="100000"/>
              </a:lnSpc>
              <a:spcBef>
                <a:spcPts val="560"/>
              </a:spcBef>
              <a:buClr>
                <a:srgbClr val="9E9087"/>
              </a:buClr>
              <a:buSzPct val="79166"/>
              <a:buFont typeface="Wingdings"/>
              <a:buChar char=""/>
              <a:tabLst>
                <a:tab pos="195580" algn="l"/>
              </a:tabLst>
            </a:pPr>
            <a:r>
              <a:rPr sz="2400" spc="-55" dirty="0">
                <a:solidFill>
                  <a:srgbClr val="2B2522"/>
                </a:solidFill>
                <a:latin typeface="Microsoft Sans Serif"/>
                <a:cs typeface="Microsoft Sans Serif"/>
              </a:rPr>
              <a:t>An </a:t>
            </a:r>
            <a:r>
              <a:rPr sz="2400" spc="-80" dirty="0">
                <a:solidFill>
                  <a:srgbClr val="2B2522"/>
                </a:solidFill>
                <a:latin typeface="Microsoft Sans Serif"/>
                <a:cs typeface="Microsoft Sans Serif"/>
              </a:rPr>
              <a:t>API </a:t>
            </a:r>
            <a:r>
              <a:rPr sz="2400" dirty="0">
                <a:solidFill>
                  <a:srgbClr val="2B2522"/>
                </a:solidFill>
                <a:latin typeface="Microsoft Sans Serif"/>
                <a:cs typeface="Microsoft Sans Serif"/>
              </a:rPr>
              <a:t>can</a:t>
            </a:r>
            <a:r>
              <a:rPr sz="2400" spc="-114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400" spc="-90" dirty="0">
                <a:solidFill>
                  <a:srgbClr val="2B2522"/>
                </a:solidFill>
                <a:latin typeface="Microsoft Sans Serif"/>
                <a:cs typeface="Microsoft Sans Serif"/>
              </a:rPr>
              <a:t>be:</a:t>
            </a:r>
            <a:endParaRPr sz="2400">
              <a:latin typeface="Microsoft Sans Serif"/>
              <a:cs typeface="Microsoft Sans Serif"/>
            </a:endParaRPr>
          </a:p>
          <a:p>
            <a:pPr marL="643255" lvl="1" indent="-173355">
              <a:lnSpc>
                <a:spcPct val="100000"/>
              </a:lnSpc>
              <a:spcBef>
                <a:spcPts val="495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643890" algn="l"/>
              </a:tabLst>
            </a:pPr>
            <a:r>
              <a:rPr sz="2000" spc="-15" dirty="0">
                <a:solidFill>
                  <a:srgbClr val="2B2522"/>
                </a:solidFill>
                <a:latin typeface="Arial"/>
                <a:cs typeface="Arial"/>
              </a:rPr>
              <a:t>language dependent </a:t>
            </a:r>
            <a:r>
              <a:rPr sz="2000" spc="-55" dirty="0">
                <a:solidFill>
                  <a:srgbClr val="2B2522"/>
                </a:solidFill>
                <a:latin typeface="Arial"/>
                <a:cs typeface="Arial"/>
              </a:rPr>
              <a:t>(e.g. </a:t>
            </a:r>
            <a:r>
              <a:rPr sz="2000" spc="-35" dirty="0">
                <a:solidFill>
                  <a:srgbClr val="2B2522"/>
                </a:solidFill>
                <a:latin typeface="Arial"/>
                <a:cs typeface="Arial"/>
              </a:rPr>
              <a:t>Java,</a:t>
            </a:r>
            <a:r>
              <a:rPr sz="2000" spc="-370" dirty="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2B2522"/>
                </a:solidFill>
                <a:latin typeface="Arial"/>
                <a:cs typeface="Arial"/>
              </a:rPr>
              <a:t>Javascript…)</a:t>
            </a:r>
            <a:endParaRPr sz="2000">
              <a:latin typeface="Arial"/>
              <a:cs typeface="Arial"/>
            </a:endParaRPr>
          </a:p>
          <a:p>
            <a:pPr marL="643255" lvl="1" indent="-173355">
              <a:lnSpc>
                <a:spcPct val="100000"/>
              </a:lnSpc>
              <a:spcBef>
                <a:spcPts val="4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643890" algn="l"/>
              </a:tabLst>
            </a:pPr>
            <a:r>
              <a:rPr sz="2000" spc="-20" dirty="0">
                <a:solidFill>
                  <a:srgbClr val="2B2522"/>
                </a:solidFill>
                <a:latin typeface="Microsoft Sans Serif"/>
                <a:cs typeface="Microsoft Sans Serif"/>
              </a:rPr>
              <a:t>language</a:t>
            </a:r>
            <a:r>
              <a:rPr sz="2000" spc="-11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B2522"/>
                </a:solidFill>
                <a:latin typeface="Microsoft Sans Serif"/>
                <a:cs typeface="Microsoft Sans Serif"/>
              </a:rPr>
              <a:t>independent</a:t>
            </a:r>
            <a:endParaRPr sz="2000">
              <a:latin typeface="Microsoft Sans Serif"/>
              <a:cs typeface="Microsoft Sans Serif"/>
            </a:endParaRPr>
          </a:p>
          <a:p>
            <a:pPr marL="1094740" lvl="2" indent="-187325">
              <a:lnSpc>
                <a:spcPct val="100000"/>
              </a:lnSpc>
              <a:spcBef>
                <a:spcPts val="4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095375" algn="l"/>
              </a:tabLst>
            </a:pPr>
            <a:r>
              <a:rPr sz="2000" spc="-70" dirty="0">
                <a:solidFill>
                  <a:srgbClr val="2B2522"/>
                </a:solidFill>
                <a:latin typeface="Microsoft Sans Serif"/>
                <a:cs typeface="Microsoft Sans Serif"/>
              </a:rPr>
              <a:t>Can </a:t>
            </a:r>
            <a:r>
              <a:rPr sz="2000" spc="-45" dirty="0">
                <a:solidFill>
                  <a:srgbClr val="2B2522"/>
                </a:solidFill>
                <a:latin typeface="Microsoft Sans Serif"/>
                <a:cs typeface="Microsoft Sans Serif"/>
              </a:rPr>
              <a:t>be </a:t>
            </a:r>
            <a:r>
              <a:rPr sz="2000" spc="-20" dirty="0">
                <a:solidFill>
                  <a:srgbClr val="2B2522"/>
                </a:solidFill>
                <a:latin typeface="Microsoft Sans Serif"/>
                <a:cs typeface="Microsoft Sans Serif"/>
              </a:rPr>
              <a:t>called </a:t>
            </a:r>
            <a:r>
              <a:rPr sz="2000" spc="55" dirty="0">
                <a:solidFill>
                  <a:srgbClr val="2B2522"/>
                </a:solidFill>
                <a:latin typeface="Microsoft Sans Serif"/>
                <a:cs typeface="Microsoft Sans Serif"/>
              </a:rPr>
              <a:t>from </a:t>
            </a:r>
            <a:r>
              <a:rPr sz="2000" spc="-30" dirty="0">
                <a:solidFill>
                  <a:srgbClr val="2B2522"/>
                </a:solidFill>
                <a:latin typeface="Microsoft Sans Serif"/>
                <a:cs typeface="Microsoft Sans Serif"/>
              </a:rPr>
              <a:t>several </a:t>
            </a:r>
            <a:r>
              <a:rPr sz="2000" spc="15" dirty="0">
                <a:solidFill>
                  <a:srgbClr val="2B2522"/>
                </a:solidFill>
                <a:latin typeface="Microsoft Sans Serif"/>
                <a:cs typeface="Microsoft Sans Serif"/>
              </a:rPr>
              <a:t>programming</a:t>
            </a:r>
            <a:r>
              <a:rPr sz="2000" spc="-28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B2522"/>
                </a:solidFill>
                <a:latin typeface="Microsoft Sans Serif"/>
                <a:cs typeface="Microsoft Sans Serif"/>
              </a:rPr>
              <a:t>languages</a:t>
            </a:r>
            <a:endParaRPr sz="2000">
              <a:latin typeface="Microsoft Sans Serif"/>
              <a:cs typeface="Microsoft Sans Serif"/>
            </a:endParaRPr>
          </a:p>
          <a:p>
            <a:pPr marL="1094740" lvl="2" indent="-187325">
              <a:lnSpc>
                <a:spcPct val="100000"/>
              </a:lnSpc>
              <a:spcBef>
                <a:spcPts val="4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095375" algn="l"/>
              </a:tabLst>
            </a:pPr>
            <a:r>
              <a:rPr sz="2000" spc="-30" dirty="0">
                <a:solidFill>
                  <a:srgbClr val="2B2522"/>
                </a:solidFill>
                <a:latin typeface="Microsoft Sans Serif"/>
                <a:cs typeface="Microsoft Sans Serif"/>
              </a:rPr>
              <a:t>Service-oriented </a:t>
            </a:r>
            <a:r>
              <a:rPr sz="2000" spc="-45" dirty="0">
                <a:solidFill>
                  <a:srgbClr val="2B2522"/>
                </a:solidFill>
                <a:latin typeface="Microsoft Sans Serif"/>
                <a:cs typeface="Microsoft Sans Serif"/>
              </a:rPr>
              <a:t>APIs </a:t>
            </a:r>
            <a:r>
              <a:rPr sz="2000" spc="-120" dirty="0">
                <a:solidFill>
                  <a:srgbClr val="2B2522"/>
                </a:solidFill>
                <a:latin typeface="Microsoft Sans Serif"/>
                <a:cs typeface="Microsoft Sans Serif"/>
              </a:rPr>
              <a:t>(REST,</a:t>
            </a:r>
            <a:r>
              <a:rPr sz="2000" spc="-16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-114" dirty="0">
                <a:solidFill>
                  <a:srgbClr val="2B2522"/>
                </a:solidFill>
                <a:latin typeface="Microsoft Sans Serif"/>
                <a:cs typeface="Microsoft Sans Serif"/>
              </a:rPr>
              <a:t>SOAP)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22845">
              <a:lnSpc>
                <a:spcPct val="100000"/>
              </a:lnSpc>
            </a:pPr>
            <a:r>
              <a:rPr spc="-114" dirty="0">
                <a:solidFill>
                  <a:srgbClr val="E4DEDC"/>
                </a:solidFill>
              </a:rPr>
              <a:t>CXP</a:t>
            </a:r>
            <a:r>
              <a:rPr spc="-135" dirty="0">
                <a:solidFill>
                  <a:srgbClr val="E4DEDC"/>
                </a:solidFill>
              </a:rPr>
              <a:t> </a:t>
            </a:r>
            <a:r>
              <a:rPr spc="-40" dirty="0">
                <a:solidFill>
                  <a:srgbClr val="E4DEDC"/>
                </a:solidFill>
              </a:rPr>
              <a:t>APIs</a:t>
            </a:r>
          </a:p>
        </p:txBody>
      </p:sp>
      <p:sp>
        <p:nvSpPr>
          <p:cNvPr id="5" name="object 5"/>
          <p:cNvSpPr/>
          <p:nvPr/>
        </p:nvSpPr>
        <p:spPr>
          <a:xfrm>
            <a:off x="6304153" y="4248911"/>
            <a:ext cx="2255520" cy="478790"/>
          </a:xfrm>
          <a:custGeom>
            <a:avLst/>
            <a:gdLst/>
            <a:ahLst/>
            <a:cxnLst/>
            <a:rect l="l" t="t" r="r" b="b"/>
            <a:pathLst>
              <a:path w="2255520" h="478789">
                <a:moveTo>
                  <a:pt x="2255139" y="0"/>
                </a:moveTo>
                <a:lnTo>
                  <a:pt x="0" y="31876"/>
                </a:lnTo>
                <a:lnTo>
                  <a:pt x="0" y="478408"/>
                </a:lnTo>
                <a:lnTo>
                  <a:pt x="2212594" y="478408"/>
                </a:lnTo>
                <a:lnTo>
                  <a:pt x="2255139" y="0"/>
                </a:lnTo>
                <a:close/>
              </a:path>
            </a:pathLst>
          </a:custGeom>
          <a:solidFill>
            <a:srgbClr val="9E90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48653" y="4373753"/>
            <a:ext cx="137223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0" dirty="0">
                <a:solidFill>
                  <a:srgbClr val="2B2522"/>
                </a:solidFill>
                <a:latin typeface="Microsoft Sans Serif"/>
                <a:cs typeface="Microsoft Sans Serif"/>
              </a:rPr>
              <a:t>Server Side</a:t>
            </a:r>
            <a:r>
              <a:rPr sz="1400" spc="-11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B2522"/>
                </a:solidFill>
                <a:latin typeface="Microsoft Sans Serif"/>
                <a:cs typeface="Microsoft Sans Serif"/>
              </a:rPr>
              <a:t>Logic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47795" y="3977132"/>
            <a:ext cx="85725" cy="276860"/>
          </a:xfrm>
          <a:custGeom>
            <a:avLst/>
            <a:gdLst/>
            <a:ahLst/>
            <a:cxnLst/>
            <a:rect l="l" t="t" r="r" b="b"/>
            <a:pathLst>
              <a:path w="85725" h="276860">
                <a:moveTo>
                  <a:pt x="57150" y="71374"/>
                </a:moveTo>
                <a:lnTo>
                  <a:pt x="28575" y="71374"/>
                </a:lnTo>
                <a:lnTo>
                  <a:pt x="28575" y="276860"/>
                </a:lnTo>
                <a:lnTo>
                  <a:pt x="57150" y="276860"/>
                </a:lnTo>
                <a:lnTo>
                  <a:pt x="57150" y="71374"/>
                </a:lnTo>
                <a:close/>
              </a:path>
              <a:path w="85725" h="276860">
                <a:moveTo>
                  <a:pt x="42799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4"/>
                </a:lnTo>
                <a:lnTo>
                  <a:pt x="78538" y="71374"/>
                </a:lnTo>
                <a:lnTo>
                  <a:pt x="42799" y="0"/>
                </a:lnTo>
                <a:close/>
              </a:path>
              <a:path w="85725" h="276860">
                <a:moveTo>
                  <a:pt x="78538" y="71374"/>
                </a:moveTo>
                <a:lnTo>
                  <a:pt x="57150" y="71374"/>
                </a:lnTo>
                <a:lnTo>
                  <a:pt x="57150" y="85725"/>
                </a:lnTo>
                <a:lnTo>
                  <a:pt x="85725" y="85725"/>
                </a:lnTo>
                <a:lnTo>
                  <a:pt x="78538" y="71374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83129" y="3977132"/>
            <a:ext cx="85725" cy="290195"/>
          </a:xfrm>
          <a:custGeom>
            <a:avLst/>
            <a:gdLst/>
            <a:ahLst/>
            <a:cxnLst/>
            <a:rect l="l" t="t" r="r" b="b"/>
            <a:pathLst>
              <a:path w="85725" h="290195">
                <a:moveTo>
                  <a:pt x="0" y="204216"/>
                </a:moveTo>
                <a:lnTo>
                  <a:pt x="42671" y="290068"/>
                </a:lnTo>
                <a:lnTo>
                  <a:pt x="78570" y="218694"/>
                </a:lnTo>
                <a:lnTo>
                  <a:pt x="57150" y="218694"/>
                </a:lnTo>
                <a:lnTo>
                  <a:pt x="28575" y="218567"/>
                </a:lnTo>
                <a:lnTo>
                  <a:pt x="28608" y="204300"/>
                </a:lnTo>
                <a:lnTo>
                  <a:pt x="0" y="204216"/>
                </a:lnTo>
                <a:close/>
              </a:path>
              <a:path w="85725" h="290195">
                <a:moveTo>
                  <a:pt x="28608" y="204300"/>
                </a:moveTo>
                <a:lnTo>
                  <a:pt x="28575" y="218567"/>
                </a:lnTo>
                <a:lnTo>
                  <a:pt x="57150" y="218694"/>
                </a:lnTo>
                <a:lnTo>
                  <a:pt x="57183" y="204385"/>
                </a:lnTo>
                <a:lnTo>
                  <a:pt x="28608" y="204300"/>
                </a:lnTo>
                <a:close/>
              </a:path>
              <a:path w="85725" h="290195">
                <a:moveTo>
                  <a:pt x="57183" y="204385"/>
                </a:moveTo>
                <a:lnTo>
                  <a:pt x="57150" y="218694"/>
                </a:lnTo>
                <a:lnTo>
                  <a:pt x="78570" y="218694"/>
                </a:lnTo>
                <a:lnTo>
                  <a:pt x="85725" y="204470"/>
                </a:lnTo>
                <a:lnTo>
                  <a:pt x="57183" y="204385"/>
                </a:lnTo>
                <a:close/>
              </a:path>
              <a:path w="85725" h="290195">
                <a:moveTo>
                  <a:pt x="57657" y="0"/>
                </a:moveTo>
                <a:lnTo>
                  <a:pt x="29082" y="0"/>
                </a:lnTo>
                <a:lnTo>
                  <a:pt x="28608" y="204300"/>
                </a:lnTo>
                <a:lnTo>
                  <a:pt x="57183" y="204385"/>
                </a:lnTo>
                <a:lnTo>
                  <a:pt x="57657" y="0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47795" y="4726940"/>
            <a:ext cx="85725" cy="304165"/>
          </a:xfrm>
          <a:custGeom>
            <a:avLst/>
            <a:gdLst/>
            <a:ahLst/>
            <a:cxnLst/>
            <a:rect l="l" t="t" r="r" b="b"/>
            <a:pathLst>
              <a:path w="85725" h="304164">
                <a:moveTo>
                  <a:pt x="57150" y="71374"/>
                </a:moveTo>
                <a:lnTo>
                  <a:pt x="28575" y="71374"/>
                </a:lnTo>
                <a:lnTo>
                  <a:pt x="28575" y="303657"/>
                </a:lnTo>
                <a:lnTo>
                  <a:pt x="57150" y="303657"/>
                </a:lnTo>
                <a:lnTo>
                  <a:pt x="57150" y="71374"/>
                </a:lnTo>
                <a:close/>
              </a:path>
              <a:path w="85725" h="304164">
                <a:moveTo>
                  <a:pt x="42799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4"/>
                </a:lnTo>
                <a:lnTo>
                  <a:pt x="78538" y="71374"/>
                </a:lnTo>
                <a:lnTo>
                  <a:pt x="42799" y="0"/>
                </a:lnTo>
                <a:close/>
              </a:path>
              <a:path w="85725" h="304164">
                <a:moveTo>
                  <a:pt x="78538" y="71374"/>
                </a:moveTo>
                <a:lnTo>
                  <a:pt x="57150" y="71374"/>
                </a:lnTo>
                <a:lnTo>
                  <a:pt x="57150" y="85725"/>
                </a:lnTo>
                <a:lnTo>
                  <a:pt x="85725" y="85725"/>
                </a:lnTo>
                <a:lnTo>
                  <a:pt x="78538" y="71374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81858" y="4726940"/>
            <a:ext cx="85725" cy="304165"/>
          </a:xfrm>
          <a:custGeom>
            <a:avLst/>
            <a:gdLst/>
            <a:ahLst/>
            <a:cxnLst/>
            <a:rect l="l" t="t" r="r" b="b"/>
            <a:pathLst>
              <a:path w="85725" h="304164">
                <a:moveTo>
                  <a:pt x="28575" y="217932"/>
                </a:moveTo>
                <a:lnTo>
                  <a:pt x="0" y="217932"/>
                </a:lnTo>
                <a:lnTo>
                  <a:pt x="42799" y="303657"/>
                </a:lnTo>
                <a:lnTo>
                  <a:pt x="78602" y="232156"/>
                </a:lnTo>
                <a:lnTo>
                  <a:pt x="28575" y="232156"/>
                </a:lnTo>
                <a:lnTo>
                  <a:pt x="28575" y="217932"/>
                </a:lnTo>
                <a:close/>
              </a:path>
              <a:path w="85725" h="304164">
                <a:moveTo>
                  <a:pt x="57150" y="0"/>
                </a:moveTo>
                <a:lnTo>
                  <a:pt x="28575" y="0"/>
                </a:lnTo>
                <a:lnTo>
                  <a:pt x="28575" y="232156"/>
                </a:lnTo>
                <a:lnTo>
                  <a:pt x="57150" y="232156"/>
                </a:lnTo>
                <a:lnTo>
                  <a:pt x="57150" y="0"/>
                </a:lnTo>
                <a:close/>
              </a:path>
              <a:path w="85725" h="304164">
                <a:moveTo>
                  <a:pt x="85725" y="217932"/>
                </a:moveTo>
                <a:lnTo>
                  <a:pt x="57150" y="217932"/>
                </a:lnTo>
                <a:lnTo>
                  <a:pt x="57150" y="232156"/>
                </a:lnTo>
                <a:lnTo>
                  <a:pt x="78602" y="232156"/>
                </a:lnTo>
                <a:lnTo>
                  <a:pt x="85725" y="217932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65140" y="3356990"/>
            <a:ext cx="85725" cy="188595"/>
          </a:xfrm>
          <a:custGeom>
            <a:avLst/>
            <a:gdLst/>
            <a:ahLst/>
            <a:cxnLst/>
            <a:rect l="l" t="t" r="r" b="b"/>
            <a:pathLst>
              <a:path w="85725" h="188595">
                <a:moveTo>
                  <a:pt x="57150" y="71500"/>
                </a:moveTo>
                <a:lnTo>
                  <a:pt x="28575" y="71500"/>
                </a:lnTo>
                <a:lnTo>
                  <a:pt x="28575" y="188087"/>
                </a:lnTo>
                <a:lnTo>
                  <a:pt x="57150" y="188087"/>
                </a:lnTo>
                <a:lnTo>
                  <a:pt x="57150" y="71500"/>
                </a:lnTo>
                <a:close/>
              </a:path>
              <a:path w="85725" h="188595">
                <a:moveTo>
                  <a:pt x="42799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500"/>
                </a:lnTo>
                <a:lnTo>
                  <a:pt x="78602" y="71500"/>
                </a:lnTo>
                <a:lnTo>
                  <a:pt x="42799" y="0"/>
                </a:lnTo>
                <a:close/>
              </a:path>
              <a:path w="85725" h="188595">
                <a:moveTo>
                  <a:pt x="78602" y="71500"/>
                </a:moveTo>
                <a:lnTo>
                  <a:pt x="57150" y="71500"/>
                </a:lnTo>
                <a:lnTo>
                  <a:pt x="57150" y="85725"/>
                </a:lnTo>
                <a:lnTo>
                  <a:pt x="85725" y="85725"/>
                </a:lnTo>
                <a:lnTo>
                  <a:pt x="78602" y="71500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04816" y="3356990"/>
            <a:ext cx="85725" cy="188595"/>
          </a:xfrm>
          <a:custGeom>
            <a:avLst/>
            <a:gdLst/>
            <a:ahLst/>
            <a:cxnLst/>
            <a:rect l="l" t="t" r="r" b="b"/>
            <a:pathLst>
              <a:path w="85725" h="188595">
                <a:moveTo>
                  <a:pt x="28575" y="102362"/>
                </a:moveTo>
                <a:lnTo>
                  <a:pt x="0" y="102362"/>
                </a:lnTo>
                <a:lnTo>
                  <a:pt x="42799" y="188087"/>
                </a:lnTo>
                <a:lnTo>
                  <a:pt x="78538" y="116712"/>
                </a:lnTo>
                <a:lnTo>
                  <a:pt x="28575" y="116712"/>
                </a:lnTo>
                <a:lnTo>
                  <a:pt x="28575" y="102362"/>
                </a:lnTo>
                <a:close/>
              </a:path>
              <a:path w="85725" h="188595">
                <a:moveTo>
                  <a:pt x="57150" y="0"/>
                </a:moveTo>
                <a:lnTo>
                  <a:pt x="28575" y="0"/>
                </a:lnTo>
                <a:lnTo>
                  <a:pt x="28575" y="116712"/>
                </a:lnTo>
                <a:lnTo>
                  <a:pt x="57150" y="116712"/>
                </a:lnTo>
                <a:lnTo>
                  <a:pt x="57150" y="0"/>
                </a:lnTo>
                <a:close/>
              </a:path>
              <a:path w="85725" h="188595">
                <a:moveTo>
                  <a:pt x="85725" y="102362"/>
                </a:moveTo>
                <a:lnTo>
                  <a:pt x="57150" y="102362"/>
                </a:lnTo>
                <a:lnTo>
                  <a:pt x="57150" y="116712"/>
                </a:lnTo>
                <a:lnTo>
                  <a:pt x="78538" y="116712"/>
                </a:lnTo>
                <a:lnTo>
                  <a:pt x="85725" y="102362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50732" y="3356990"/>
            <a:ext cx="85725" cy="188595"/>
          </a:xfrm>
          <a:custGeom>
            <a:avLst/>
            <a:gdLst/>
            <a:ahLst/>
            <a:cxnLst/>
            <a:rect l="l" t="t" r="r" b="b"/>
            <a:pathLst>
              <a:path w="85725" h="188595">
                <a:moveTo>
                  <a:pt x="57150" y="71500"/>
                </a:moveTo>
                <a:lnTo>
                  <a:pt x="28575" y="71500"/>
                </a:lnTo>
                <a:lnTo>
                  <a:pt x="28575" y="188087"/>
                </a:lnTo>
                <a:lnTo>
                  <a:pt x="57150" y="188087"/>
                </a:lnTo>
                <a:lnTo>
                  <a:pt x="57150" y="71500"/>
                </a:lnTo>
                <a:close/>
              </a:path>
              <a:path w="85725" h="188595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500"/>
                </a:lnTo>
                <a:lnTo>
                  <a:pt x="78623" y="71500"/>
                </a:lnTo>
                <a:lnTo>
                  <a:pt x="42925" y="0"/>
                </a:lnTo>
                <a:close/>
              </a:path>
              <a:path w="85725" h="188595">
                <a:moveTo>
                  <a:pt x="78623" y="71500"/>
                </a:moveTo>
                <a:lnTo>
                  <a:pt x="57150" y="71500"/>
                </a:lnTo>
                <a:lnTo>
                  <a:pt x="57150" y="85725"/>
                </a:lnTo>
                <a:lnTo>
                  <a:pt x="85725" y="85725"/>
                </a:lnTo>
                <a:lnTo>
                  <a:pt x="78623" y="71500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87718" y="3351148"/>
            <a:ext cx="85725" cy="188595"/>
          </a:xfrm>
          <a:custGeom>
            <a:avLst/>
            <a:gdLst/>
            <a:ahLst/>
            <a:cxnLst/>
            <a:rect l="l" t="t" r="r" b="b"/>
            <a:pathLst>
              <a:path w="85725" h="188595">
                <a:moveTo>
                  <a:pt x="28575" y="102488"/>
                </a:moveTo>
                <a:lnTo>
                  <a:pt x="0" y="102488"/>
                </a:lnTo>
                <a:lnTo>
                  <a:pt x="42925" y="188213"/>
                </a:lnTo>
                <a:lnTo>
                  <a:pt x="78623" y="116712"/>
                </a:lnTo>
                <a:lnTo>
                  <a:pt x="28575" y="116712"/>
                </a:lnTo>
                <a:lnTo>
                  <a:pt x="28575" y="102488"/>
                </a:lnTo>
                <a:close/>
              </a:path>
              <a:path w="85725" h="188595">
                <a:moveTo>
                  <a:pt x="57150" y="0"/>
                </a:moveTo>
                <a:lnTo>
                  <a:pt x="28575" y="0"/>
                </a:lnTo>
                <a:lnTo>
                  <a:pt x="28575" y="116712"/>
                </a:lnTo>
                <a:lnTo>
                  <a:pt x="57150" y="116712"/>
                </a:lnTo>
                <a:lnTo>
                  <a:pt x="57150" y="0"/>
                </a:lnTo>
                <a:close/>
              </a:path>
              <a:path w="85725" h="188595">
                <a:moveTo>
                  <a:pt x="85725" y="102488"/>
                </a:moveTo>
                <a:lnTo>
                  <a:pt x="57150" y="102488"/>
                </a:lnTo>
                <a:lnTo>
                  <a:pt x="57150" y="116712"/>
                </a:lnTo>
                <a:lnTo>
                  <a:pt x="78623" y="116712"/>
                </a:lnTo>
                <a:lnTo>
                  <a:pt x="85725" y="102488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47210" y="3065652"/>
            <a:ext cx="85725" cy="479425"/>
          </a:xfrm>
          <a:custGeom>
            <a:avLst/>
            <a:gdLst/>
            <a:ahLst/>
            <a:cxnLst/>
            <a:rect l="l" t="t" r="r" b="b"/>
            <a:pathLst>
              <a:path w="85725" h="479425">
                <a:moveTo>
                  <a:pt x="28575" y="393700"/>
                </a:moveTo>
                <a:lnTo>
                  <a:pt x="0" y="393700"/>
                </a:lnTo>
                <a:lnTo>
                  <a:pt x="42925" y="479425"/>
                </a:lnTo>
                <a:lnTo>
                  <a:pt x="78560" y="408050"/>
                </a:lnTo>
                <a:lnTo>
                  <a:pt x="28575" y="408050"/>
                </a:lnTo>
                <a:lnTo>
                  <a:pt x="28575" y="393700"/>
                </a:lnTo>
                <a:close/>
              </a:path>
              <a:path w="85725" h="479425">
                <a:moveTo>
                  <a:pt x="57150" y="0"/>
                </a:moveTo>
                <a:lnTo>
                  <a:pt x="28575" y="0"/>
                </a:lnTo>
                <a:lnTo>
                  <a:pt x="28575" y="408050"/>
                </a:lnTo>
                <a:lnTo>
                  <a:pt x="57150" y="408050"/>
                </a:lnTo>
                <a:lnTo>
                  <a:pt x="57150" y="0"/>
                </a:lnTo>
                <a:close/>
              </a:path>
              <a:path w="85725" h="479425">
                <a:moveTo>
                  <a:pt x="85725" y="393700"/>
                </a:moveTo>
                <a:lnTo>
                  <a:pt x="57150" y="393700"/>
                </a:lnTo>
                <a:lnTo>
                  <a:pt x="57150" y="408050"/>
                </a:lnTo>
                <a:lnTo>
                  <a:pt x="78560" y="408050"/>
                </a:lnTo>
                <a:lnTo>
                  <a:pt x="85725" y="393700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70803" y="4339463"/>
            <a:ext cx="633730" cy="85725"/>
          </a:xfrm>
          <a:custGeom>
            <a:avLst/>
            <a:gdLst/>
            <a:ahLst/>
            <a:cxnLst/>
            <a:rect l="l" t="t" r="r" b="b"/>
            <a:pathLst>
              <a:path w="633729" h="85725">
                <a:moveTo>
                  <a:pt x="85725" y="0"/>
                </a:moveTo>
                <a:lnTo>
                  <a:pt x="0" y="42925"/>
                </a:lnTo>
                <a:lnTo>
                  <a:pt x="85725" y="85725"/>
                </a:lnTo>
                <a:lnTo>
                  <a:pt x="85725" y="57150"/>
                </a:lnTo>
                <a:lnTo>
                  <a:pt x="71500" y="57150"/>
                </a:lnTo>
                <a:lnTo>
                  <a:pt x="71500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633729" h="85725">
                <a:moveTo>
                  <a:pt x="85725" y="28575"/>
                </a:moveTo>
                <a:lnTo>
                  <a:pt x="71500" y="28575"/>
                </a:lnTo>
                <a:lnTo>
                  <a:pt x="71500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633729" h="85725">
                <a:moveTo>
                  <a:pt x="633349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633349" y="57150"/>
                </a:lnTo>
                <a:lnTo>
                  <a:pt x="633349" y="28575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10986" y="4552441"/>
            <a:ext cx="693420" cy="85725"/>
          </a:xfrm>
          <a:custGeom>
            <a:avLst/>
            <a:gdLst/>
            <a:ahLst/>
            <a:cxnLst/>
            <a:rect l="l" t="t" r="r" b="b"/>
            <a:pathLst>
              <a:path w="693420" h="85725">
                <a:moveTo>
                  <a:pt x="607440" y="0"/>
                </a:moveTo>
                <a:lnTo>
                  <a:pt x="607440" y="85724"/>
                </a:lnTo>
                <a:lnTo>
                  <a:pt x="664506" y="57149"/>
                </a:lnTo>
                <a:lnTo>
                  <a:pt x="621791" y="57149"/>
                </a:lnTo>
                <a:lnTo>
                  <a:pt x="621791" y="28574"/>
                </a:lnTo>
                <a:lnTo>
                  <a:pt x="664675" y="28574"/>
                </a:lnTo>
                <a:lnTo>
                  <a:pt x="607440" y="0"/>
                </a:lnTo>
                <a:close/>
              </a:path>
              <a:path w="693420" h="85725">
                <a:moveTo>
                  <a:pt x="607440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607440" y="57149"/>
                </a:lnTo>
                <a:lnTo>
                  <a:pt x="607440" y="28574"/>
                </a:lnTo>
                <a:close/>
              </a:path>
              <a:path w="693420" h="85725">
                <a:moveTo>
                  <a:pt x="664675" y="28574"/>
                </a:moveTo>
                <a:lnTo>
                  <a:pt x="621791" y="28574"/>
                </a:lnTo>
                <a:lnTo>
                  <a:pt x="621791" y="57149"/>
                </a:lnTo>
                <a:lnTo>
                  <a:pt x="664506" y="57149"/>
                </a:lnTo>
                <a:lnTo>
                  <a:pt x="693165" y="42798"/>
                </a:lnTo>
                <a:lnTo>
                  <a:pt x="664675" y="28574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8385" y="5007990"/>
            <a:ext cx="4872990" cy="640715"/>
          </a:xfrm>
          <a:custGeom>
            <a:avLst/>
            <a:gdLst/>
            <a:ahLst/>
            <a:cxnLst/>
            <a:rect l="l" t="t" r="r" b="b"/>
            <a:pathLst>
              <a:path w="4872990" h="640714">
                <a:moveTo>
                  <a:pt x="4872418" y="0"/>
                </a:moveTo>
                <a:lnTo>
                  <a:pt x="0" y="32003"/>
                </a:lnTo>
                <a:lnTo>
                  <a:pt x="0" y="640372"/>
                </a:lnTo>
                <a:lnTo>
                  <a:pt x="4819332" y="640372"/>
                </a:lnTo>
                <a:lnTo>
                  <a:pt x="4872418" y="0"/>
                </a:lnTo>
                <a:close/>
              </a:path>
            </a:pathLst>
          </a:custGeom>
          <a:solidFill>
            <a:srgbClr val="9E90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06472" y="5165344"/>
            <a:ext cx="5706110" cy="983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B2522"/>
                </a:solidFill>
                <a:latin typeface="Microsoft Sans Serif"/>
                <a:cs typeface="Microsoft Sans Serif"/>
              </a:rPr>
              <a:t>Portal</a:t>
            </a:r>
            <a:r>
              <a:rPr sz="2000" spc="-12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2B2522"/>
                </a:solidFill>
                <a:latin typeface="Microsoft Sans Serif"/>
                <a:cs typeface="Microsoft Sans Serif"/>
              </a:rPr>
              <a:t>Server</a:t>
            </a:r>
            <a:endParaRPr sz="2000">
              <a:latin typeface="Microsoft Sans Serif"/>
              <a:cs typeface="Microsoft Sans Serif"/>
            </a:endParaRPr>
          </a:p>
          <a:p>
            <a:pPr marL="4161154" marR="5080" indent="290830">
              <a:lnSpc>
                <a:spcPct val="100000"/>
              </a:lnSpc>
              <a:spcBef>
                <a:spcPts val="1150"/>
              </a:spcBef>
            </a:pPr>
            <a:r>
              <a:rPr sz="1700" b="1" spc="-75" dirty="0">
                <a:solidFill>
                  <a:srgbClr val="2B2522"/>
                </a:solidFill>
                <a:latin typeface="Arial"/>
                <a:cs typeface="Arial"/>
              </a:rPr>
              <a:t>Language  </a:t>
            </a:r>
            <a:r>
              <a:rPr sz="1700" b="1" spc="-55" dirty="0">
                <a:solidFill>
                  <a:srgbClr val="2B2522"/>
                </a:solidFill>
                <a:latin typeface="Arial"/>
                <a:cs typeface="Arial"/>
              </a:rPr>
              <a:t>dependent</a:t>
            </a:r>
            <a:r>
              <a:rPr sz="1700" b="1" spc="-185" dirty="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sz="1700" b="1" spc="-55" dirty="0">
                <a:solidFill>
                  <a:srgbClr val="2B2522"/>
                </a:solidFill>
                <a:latin typeface="Arial"/>
                <a:cs typeface="Arial"/>
              </a:rPr>
              <a:t>APIs</a:t>
            </a:r>
            <a:endParaRPr sz="17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73823" y="4238244"/>
            <a:ext cx="4928870" cy="489584"/>
          </a:xfrm>
          <a:custGeom>
            <a:avLst/>
            <a:gdLst/>
            <a:ahLst/>
            <a:cxnLst/>
            <a:rect l="l" t="t" r="r" b="b"/>
            <a:pathLst>
              <a:path w="4928870" h="489585">
                <a:moveTo>
                  <a:pt x="4928857" y="0"/>
                </a:moveTo>
                <a:lnTo>
                  <a:pt x="0" y="42544"/>
                </a:lnTo>
                <a:lnTo>
                  <a:pt x="0" y="489076"/>
                </a:lnTo>
                <a:lnTo>
                  <a:pt x="4843894" y="489076"/>
                </a:lnTo>
                <a:lnTo>
                  <a:pt x="4928857" y="0"/>
                </a:lnTo>
                <a:close/>
              </a:path>
            </a:pathLst>
          </a:custGeom>
          <a:solidFill>
            <a:srgbClr val="709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729229" y="4319778"/>
            <a:ext cx="1019175" cy="319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0" dirty="0">
                <a:solidFill>
                  <a:srgbClr val="2B2522"/>
                </a:solidFill>
                <a:latin typeface="Arial"/>
                <a:cs typeface="Arial"/>
              </a:rPr>
              <a:t>Java</a:t>
            </a:r>
            <a:r>
              <a:rPr sz="2000" b="1" spc="-155" dirty="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2B2522"/>
                </a:solidFill>
                <a:latin typeface="Microsoft Sans Serif"/>
                <a:cs typeface="Microsoft Sans Serif"/>
              </a:rPr>
              <a:t>API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50379" y="3518661"/>
            <a:ext cx="7877809" cy="458470"/>
          </a:xfrm>
          <a:custGeom>
            <a:avLst/>
            <a:gdLst/>
            <a:ahLst/>
            <a:cxnLst/>
            <a:rect l="l" t="t" r="r" b="b"/>
            <a:pathLst>
              <a:path w="7877809" h="458470">
                <a:moveTo>
                  <a:pt x="7877746" y="0"/>
                </a:moveTo>
                <a:lnTo>
                  <a:pt x="0" y="53212"/>
                </a:lnTo>
                <a:lnTo>
                  <a:pt x="0" y="458469"/>
                </a:lnTo>
                <a:lnTo>
                  <a:pt x="7782115" y="458469"/>
                </a:lnTo>
                <a:lnTo>
                  <a:pt x="7877746" y="0"/>
                </a:lnTo>
                <a:close/>
              </a:path>
            </a:pathLst>
          </a:custGeom>
          <a:solidFill>
            <a:srgbClr val="709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146296" y="3584702"/>
            <a:ext cx="1087755" cy="319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25" dirty="0">
                <a:solidFill>
                  <a:srgbClr val="2B2522"/>
                </a:solidFill>
                <a:latin typeface="Arial"/>
                <a:cs typeface="Arial"/>
              </a:rPr>
              <a:t>REST</a:t>
            </a:r>
            <a:r>
              <a:rPr sz="2000" b="1" spc="-160" dirty="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2B2522"/>
                </a:solidFill>
                <a:latin typeface="Microsoft Sans Serif"/>
                <a:cs typeface="Microsoft Sans Serif"/>
              </a:rPr>
              <a:t>API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48792" y="1797176"/>
            <a:ext cx="2444115" cy="1623060"/>
          </a:xfrm>
          <a:custGeom>
            <a:avLst/>
            <a:gdLst/>
            <a:ahLst/>
            <a:cxnLst/>
            <a:rect l="l" t="t" r="r" b="b"/>
            <a:pathLst>
              <a:path w="2444115" h="1623060">
                <a:moveTo>
                  <a:pt x="2443911" y="0"/>
                </a:moveTo>
                <a:lnTo>
                  <a:pt x="0" y="53212"/>
                </a:lnTo>
                <a:lnTo>
                  <a:pt x="0" y="1622933"/>
                </a:lnTo>
                <a:lnTo>
                  <a:pt x="2380030" y="1622933"/>
                </a:lnTo>
                <a:lnTo>
                  <a:pt x="2443911" y="0"/>
                </a:lnTo>
                <a:close/>
              </a:path>
            </a:pathLst>
          </a:custGeom>
          <a:solidFill>
            <a:srgbClr val="CFC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00124" y="1267586"/>
            <a:ext cx="6524625" cy="93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10455" marR="5080" indent="325755">
              <a:lnSpc>
                <a:spcPct val="100000"/>
              </a:lnSpc>
            </a:pPr>
            <a:r>
              <a:rPr sz="1700" b="1" spc="-75" dirty="0">
                <a:solidFill>
                  <a:srgbClr val="2B2522"/>
                </a:solidFill>
                <a:latin typeface="Arial"/>
                <a:cs typeface="Arial"/>
              </a:rPr>
              <a:t>Language  </a:t>
            </a:r>
            <a:r>
              <a:rPr sz="1700" b="1" spc="-55" dirty="0">
                <a:solidFill>
                  <a:srgbClr val="2B2522"/>
                </a:solidFill>
                <a:latin typeface="Arial"/>
                <a:cs typeface="Arial"/>
              </a:rPr>
              <a:t>independent</a:t>
            </a:r>
            <a:r>
              <a:rPr sz="1700" b="1" spc="-185" dirty="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sz="1700" b="1" spc="-45" dirty="0">
                <a:solidFill>
                  <a:srgbClr val="2B2522"/>
                </a:solidFill>
                <a:latin typeface="Arial"/>
                <a:cs typeface="Arial"/>
              </a:rPr>
              <a:t>API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700" spc="-25" dirty="0">
                <a:solidFill>
                  <a:srgbClr val="2B2522"/>
                </a:solidFill>
                <a:latin typeface="Microsoft Sans Serif"/>
                <a:cs typeface="Microsoft Sans Serif"/>
              </a:rPr>
              <a:t>Backbase</a:t>
            </a:r>
            <a:r>
              <a:rPr sz="1700" spc="-14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2B2522"/>
                </a:solidFill>
                <a:latin typeface="Microsoft Sans Serif"/>
                <a:cs typeface="Microsoft Sans Serif"/>
              </a:rPr>
              <a:t>Client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0379" y="2862960"/>
            <a:ext cx="2211705" cy="405765"/>
          </a:xfrm>
          <a:prstGeom prst="rect">
            <a:avLst/>
          </a:prstGeom>
          <a:solidFill>
            <a:srgbClr val="70952C"/>
          </a:solidFill>
        </p:spPr>
        <p:txBody>
          <a:bodyPr vert="horz" wrap="square" lIns="0" tIns="6350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500"/>
              </a:spcBef>
            </a:pPr>
            <a:r>
              <a:rPr sz="1700" spc="-25" dirty="0">
                <a:solidFill>
                  <a:srgbClr val="2B2522"/>
                </a:solidFill>
                <a:latin typeface="Microsoft Sans Serif"/>
                <a:cs typeface="Microsoft Sans Serif"/>
              </a:rPr>
              <a:t>Backbase </a:t>
            </a:r>
            <a:r>
              <a:rPr sz="1700" b="1" spc="-40" dirty="0">
                <a:solidFill>
                  <a:srgbClr val="2B2522"/>
                </a:solidFill>
                <a:latin typeface="Arial"/>
                <a:cs typeface="Arial"/>
              </a:rPr>
              <a:t>Client</a:t>
            </a:r>
            <a:r>
              <a:rPr sz="1700" b="1" spc="-195" dirty="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sz="1700" spc="-55" dirty="0">
                <a:solidFill>
                  <a:srgbClr val="2B2522"/>
                </a:solidFill>
                <a:latin typeface="Microsoft Sans Serif"/>
                <a:cs typeface="Microsoft Sans Serif"/>
              </a:rPr>
              <a:t>API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9216" y="2298014"/>
            <a:ext cx="2223135" cy="466725"/>
          </a:xfrm>
          <a:prstGeom prst="rect">
            <a:avLst/>
          </a:prstGeom>
          <a:solidFill>
            <a:srgbClr val="9E9087"/>
          </a:solidFill>
        </p:spPr>
        <p:txBody>
          <a:bodyPr vert="horz" wrap="square" lIns="0" tIns="126364" rIns="0" bIns="0" rtlCol="0">
            <a:spAutoFit/>
          </a:bodyPr>
          <a:lstStyle/>
          <a:p>
            <a:pPr marL="508000">
              <a:lnSpc>
                <a:spcPct val="100000"/>
              </a:lnSpc>
              <a:spcBef>
                <a:spcPts val="994"/>
              </a:spcBef>
            </a:pPr>
            <a:r>
              <a:rPr sz="1300" spc="-20" dirty="0">
                <a:solidFill>
                  <a:srgbClr val="2B2522"/>
                </a:solidFill>
                <a:latin typeface="Microsoft Sans Serif"/>
                <a:cs typeface="Microsoft Sans Serif"/>
              </a:rPr>
              <a:t>Client </a:t>
            </a:r>
            <a:r>
              <a:rPr sz="1300" spc="-40" dirty="0">
                <a:solidFill>
                  <a:srgbClr val="2B2522"/>
                </a:solidFill>
                <a:latin typeface="Microsoft Sans Serif"/>
                <a:cs typeface="Microsoft Sans Serif"/>
              </a:rPr>
              <a:t>Side</a:t>
            </a:r>
            <a:r>
              <a:rPr sz="1300" spc="-9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1300" spc="-5" dirty="0">
                <a:solidFill>
                  <a:srgbClr val="2B2522"/>
                </a:solidFill>
                <a:latin typeface="Microsoft Sans Serif"/>
                <a:cs typeface="Microsoft Sans Serif"/>
              </a:rPr>
              <a:t>Logic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59734" y="2079751"/>
            <a:ext cx="2517775" cy="986155"/>
          </a:xfrm>
          <a:custGeom>
            <a:avLst/>
            <a:gdLst/>
            <a:ahLst/>
            <a:cxnLst/>
            <a:rect l="l" t="t" r="r" b="b"/>
            <a:pathLst>
              <a:path w="2517775" h="986155">
                <a:moveTo>
                  <a:pt x="2517520" y="0"/>
                </a:moveTo>
                <a:lnTo>
                  <a:pt x="0" y="75946"/>
                </a:lnTo>
                <a:lnTo>
                  <a:pt x="0" y="985901"/>
                </a:lnTo>
                <a:lnTo>
                  <a:pt x="2453766" y="985901"/>
                </a:lnTo>
                <a:lnTo>
                  <a:pt x="2517520" y="0"/>
                </a:lnTo>
                <a:close/>
              </a:path>
            </a:pathLst>
          </a:custGeom>
          <a:solidFill>
            <a:srgbClr val="CFC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976242" y="2433446"/>
            <a:ext cx="148653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2B2522"/>
                </a:solidFill>
                <a:latin typeface="Microsoft Sans Serif"/>
                <a:cs typeface="Microsoft Sans Serif"/>
              </a:rPr>
              <a:t>Portal</a:t>
            </a:r>
            <a:r>
              <a:rPr sz="1700" spc="-10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B2522"/>
                </a:solidFill>
                <a:latin typeface="Microsoft Sans Serif"/>
                <a:cs typeface="Microsoft Sans Serif"/>
              </a:rPr>
              <a:t>Manager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041394" y="2764789"/>
            <a:ext cx="2042795" cy="592455"/>
          </a:xfrm>
          <a:custGeom>
            <a:avLst/>
            <a:gdLst/>
            <a:ahLst/>
            <a:cxnLst/>
            <a:rect l="l" t="t" r="r" b="b"/>
            <a:pathLst>
              <a:path w="2042795" h="592454">
                <a:moveTo>
                  <a:pt x="2042794" y="0"/>
                </a:moveTo>
                <a:lnTo>
                  <a:pt x="0" y="68580"/>
                </a:lnTo>
                <a:lnTo>
                  <a:pt x="0" y="592201"/>
                </a:lnTo>
                <a:lnTo>
                  <a:pt x="1954021" y="592201"/>
                </a:lnTo>
                <a:lnTo>
                  <a:pt x="2042794" y="0"/>
                </a:lnTo>
                <a:close/>
              </a:path>
            </a:pathLst>
          </a:custGeom>
          <a:solidFill>
            <a:srgbClr val="9E90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353814" y="2921761"/>
            <a:ext cx="141922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2B2522"/>
                </a:solidFill>
                <a:latin typeface="Microsoft Sans Serif"/>
                <a:cs typeface="Microsoft Sans Serif"/>
              </a:rPr>
              <a:t>Portal</a:t>
            </a:r>
            <a:r>
              <a:rPr sz="1700" spc="-13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B2522"/>
                </a:solidFill>
                <a:latin typeface="Microsoft Sans Serif"/>
                <a:cs typeface="Microsoft Sans Serif"/>
              </a:rPr>
              <a:t>Explorer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319901" y="2323083"/>
            <a:ext cx="2265680" cy="1034415"/>
          </a:xfrm>
          <a:custGeom>
            <a:avLst/>
            <a:gdLst/>
            <a:ahLst/>
            <a:cxnLst/>
            <a:rect l="l" t="t" r="r" b="b"/>
            <a:pathLst>
              <a:path w="2265679" h="1034414">
                <a:moveTo>
                  <a:pt x="2265679" y="0"/>
                </a:moveTo>
                <a:lnTo>
                  <a:pt x="0" y="63753"/>
                </a:lnTo>
                <a:lnTo>
                  <a:pt x="0" y="1033906"/>
                </a:lnTo>
                <a:lnTo>
                  <a:pt x="2212594" y="1033906"/>
                </a:lnTo>
                <a:lnTo>
                  <a:pt x="2265679" y="0"/>
                </a:lnTo>
                <a:close/>
              </a:path>
            </a:pathLst>
          </a:custGeom>
          <a:solidFill>
            <a:srgbClr val="CFC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540245" y="2701035"/>
            <a:ext cx="182689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30" dirty="0">
                <a:solidFill>
                  <a:srgbClr val="2B2522"/>
                </a:solidFill>
                <a:latin typeface="Microsoft Sans Serif"/>
                <a:cs typeface="Microsoft Sans Serif"/>
              </a:rPr>
              <a:t>Other </a:t>
            </a:r>
            <a:r>
              <a:rPr sz="1700" spc="-105" dirty="0">
                <a:solidFill>
                  <a:srgbClr val="2B2522"/>
                </a:solidFill>
                <a:latin typeface="Microsoft Sans Serif"/>
                <a:cs typeface="Microsoft Sans Serif"/>
              </a:rPr>
              <a:t>REST</a:t>
            </a:r>
            <a:r>
              <a:rPr sz="1700" spc="-13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2B2522"/>
                </a:solidFill>
                <a:latin typeface="Microsoft Sans Serif"/>
                <a:cs typeface="Microsoft Sans Serif"/>
              </a:rPr>
              <a:t>Clients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960998" y="1817623"/>
            <a:ext cx="875665" cy="1934210"/>
          </a:xfrm>
          <a:custGeom>
            <a:avLst/>
            <a:gdLst/>
            <a:ahLst/>
            <a:cxnLst/>
            <a:rect l="l" t="t" r="r" b="b"/>
            <a:pathLst>
              <a:path w="875665" h="1934210">
                <a:moveTo>
                  <a:pt x="0" y="1742439"/>
                </a:moveTo>
                <a:lnTo>
                  <a:pt x="10033" y="1933828"/>
                </a:lnTo>
                <a:lnTo>
                  <a:pt x="153268" y="1814321"/>
                </a:lnTo>
                <a:lnTo>
                  <a:pt x="93345" y="1814321"/>
                </a:lnTo>
                <a:lnTo>
                  <a:pt x="41021" y="1791462"/>
                </a:lnTo>
                <a:lnTo>
                  <a:pt x="52439" y="1765313"/>
                </a:lnTo>
                <a:lnTo>
                  <a:pt x="0" y="1742439"/>
                </a:lnTo>
                <a:close/>
              </a:path>
              <a:path w="875665" h="1934210">
                <a:moveTo>
                  <a:pt x="52439" y="1765313"/>
                </a:moveTo>
                <a:lnTo>
                  <a:pt x="41021" y="1791462"/>
                </a:lnTo>
                <a:lnTo>
                  <a:pt x="93345" y="1814321"/>
                </a:lnTo>
                <a:lnTo>
                  <a:pt x="104777" y="1788142"/>
                </a:lnTo>
                <a:lnTo>
                  <a:pt x="52439" y="1765313"/>
                </a:lnTo>
                <a:close/>
              </a:path>
              <a:path w="875665" h="1934210">
                <a:moveTo>
                  <a:pt x="104777" y="1788142"/>
                </a:moveTo>
                <a:lnTo>
                  <a:pt x="93345" y="1814321"/>
                </a:lnTo>
                <a:lnTo>
                  <a:pt x="153268" y="1814321"/>
                </a:lnTo>
                <a:lnTo>
                  <a:pt x="157225" y="1811020"/>
                </a:lnTo>
                <a:lnTo>
                  <a:pt x="104777" y="1788142"/>
                </a:lnTo>
                <a:close/>
              </a:path>
              <a:path w="875665" h="1934210">
                <a:moveTo>
                  <a:pt x="823341" y="0"/>
                </a:moveTo>
                <a:lnTo>
                  <a:pt x="52439" y="1765313"/>
                </a:lnTo>
                <a:lnTo>
                  <a:pt x="104777" y="1788142"/>
                </a:lnTo>
                <a:lnTo>
                  <a:pt x="875665" y="22860"/>
                </a:lnTo>
                <a:lnTo>
                  <a:pt x="82334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61436" y="3241420"/>
            <a:ext cx="3964304" cy="2516505"/>
          </a:xfrm>
          <a:custGeom>
            <a:avLst/>
            <a:gdLst/>
            <a:ahLst/>
            <a:cxnLst/>
            <a:rect l="l" t="t" r="r" b="b"/>
            <a:pathLst>
              <a:path w="3964304" h="2516504">
                <a:moveTo>
                  <a:pt x="160252" y="67362"/>
                </a:moveTo>
                <a:lnTo>
                  <a:pt x="129723" y="115717"/>
                </a:lnTo>
                <a:lnTo>
                  <a:pt x="3933824" y="2515997"/>
                </a:lnTo>
                <a:lnTo>
                  <a:pt x="3964305" y="2467673"/>
                </a:lnTo>
                <a:lnTo>
                  <a:pt x="160252" y="67362"/>
                </a:lnTo>
                <a:close/>
              </a:path>
              <a:path w="3964304" h="2516504">
                <a:moveTo>
                  <a:pt x="0" y="0"/>
                </a:moveTo>
                <a:lnTo>
                  <a:pt x="99187" y="164083"/>
                </a:lnTo>
                <a:lnTo>
                  <a:pt x="129723" y="115717"/>
                </a:lnTo>
                <a:lnTo>
                  <a:pt x="105537" y="100456"/>
                </a:lnTo>
                <a:lnTo>
                  <a:pt x="136017" y="52069"/>
                </a:lnTo>
                <a:lnTo>
                  <a:pt x="169906" y="52069"/>
                </a:lnTo>
                <a:lnTo>
                  <a:pt x="190754" y="19050"/>
                </a:lnTo>
                <a:lnTo>
                  <a:pt x="0" y="0"/>
                </a:lnTo>
                <a:close/>
              </a:path>
              <a:path w="3964304" h="2516504">
                <a:moveTo>
                  <a:pt x="136017" y="52069"/>
                </a:moveTo>
                <a:lnTo>
                  <a:pt x="105537" y="100456"/>
                </a:lnTo>
                <a:lnTo>
                  <a:pt x="129723" y="115717"/>
                </a:lnTo>
                <a:lnTo>
                  <a:pt x="160252" y="67362"/>
                </a:lnTo>
                <a:lnTo>
                  <a:pt x="136017" y="52069"/>
                </a:lnTo>
                <a:close/>
              </a:path>
              <a:path w="3964304" h="2516504">
                <a:moveTo>
                  <a:pt x="169906" y="52069"/>
                </a:moveTo>
                <a:lnTo>
                  <a:pt x="136017" y="52069"/>
                </a:lnTo>
                <a:lnTo>
                  <a:pt x="160252" y="67362"/>
                </a:lnTo>
                <a:lnTo>
                  <a:pt x="169906" y="5206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38194" y="4475353"/>
            <a:ext cx="2983865" cy="1284605"/>
          </a:xfrm>
          <a:custGeom>
            <a:avLst/>
            <a:gdLst/>
            <a:ahLst/>
            <a:cxnLst/>
            <a:rect l="l" t="t" r="r" b="b"/>
            <a:pathLst>
              <a:path w="2983865" h="1284604">
                <a:moveTo>
                  <a:pt x="169176" y="52674"/>
                </a:moveTo>
                <a:lnTo>
                  <a:pt x="147078" y="105379"/>
                </a:lnTo>
                <a:lnTo>
                  <a:pt x="2961258" y="1284262"/>
                </a:lnTo>
                <a:lnTo>
                  <a:pt x="2983356" y="1231544"/>
                </a:lnTo>
                <a:lnTo>
                  <a:pt x="169176" y="52674"/>
                </a:lnTo>
                <a:close/>
              </a:path>
              <a:path w="2983865" h="1284604">
                <a:moveTo>
                  <a:pt x="191261" y="0"/>
                </a:moveTo>
                <a:lnTo>
                  <a:pt x="0" y="12827"/>
                </a:lnTo>
                <a:lnTo>
                  <a:pt x="124967" y="158115"/>
                </a:lnTo>
                <a:lnTo>
                  <a:pt x="147078" y="105379"/>
                </a:lnTo>
                <a:lnTo>
                  <a:pt x="120776" y="94361"/>
                </a:lnTo>
                <a:lnTo>
                  <a:pt x="142875" y="41656"/>
                </a:lnTo>
                <a:lnTo>
                  <a:pt x="173796" y="41656"/>
                </a:lnTo>
                <a:lnTo>
                  <a:pt x="191261" y="0"/>
                </a:lnTo>
                <a:close/>
              </a:path>
              <a:path w="2983865" h="1284604">
                <a:moveTo>
                  <a:pt x="142875" y="41656"/>
                </a:moveTo>
                <a:lnTo>
                  <a:pt x="120776" y="94361"/>
                </a:lnTo>
                <a:lnTo>
                  <a:pt x="147078" y="105379"/>
                </a:lnTo>
                <a:lnTo>
                  <a:pt x="169176" y="52674"/>
                </a:lnTo>
                <a:lnTo>
                  <a:pt x="142875" y="41656"/>
                </a:lnTo>
                <a:close/>
              </a:path>
              <a:path w="2983865" h="1284604">
                <a:moveTo>
                  <a:pt x="173796" y="41656"/>
                </a:moveTo>
                <a:lnTo>
                  <a:pt x="142875" y="41656"/>
                </a:lnTo>
                <a:lnTo>
                  <a:pt x="169176" y="52674"/>
                </a:lnTo>
                <a:lnTo>
                  <a:pt x="173796" y="416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99717" y="3268217"/>
            <a:ext cx="85725" cy="304165"/>
          </a:xfrm>
          <a:custGeom>
            <a:avLst/>
            <a:gdLst/>
            <a:ahLst/>
            <a:cxnLst/>
            <a:rect l="l" t="t" r="r" b="b"/>
            <a:pathLst>
              <a:path w="85725" h="304164">
                <a:moveTo>
                  <a:pt x="28575" y="217932"/>
                </a:moveTo>
                <a:lnTo>
                  <a:pt x="0" y="217932"/>
                </a:lnTo>
                <a:lnTo>
                  <a:pt x="42925" y="303657"/>
                </a:lnTo>
                <a:lnTo>
                  <a:pt x="78560" y="232283"/>
                </a:lnTo>
                <a:lnTo>
                  <a:pt x="28575" y="232283"/>
                </a:lnTo>
                <a:lnTo>
                  <a:pt x="28575" y="217932"/>
                </a:lnTo>
                <a:close/>
              </a:path>
              <a:path w="85725" h="304164">
                <a:moveTo>
                  <a:pt x="57150" y="0"/>
                </a:moveTo>
                <a:lnTo>
                  <a:pt x="28575" y="0"/>
                </a:lnTo>
                <a:lnTo>
                  <a:pt x="28575" y="232283"/>
                </a:lnTo>
                <a:lnTo>
                  <a:pt x="57150" y="232283"/>
                </a:lnTo>
                <a:lnTo>
                  <a:pt x="57150" y="0"/>
                </a:lnTo>
                <a:close/>
              </a:path>
              <a:path w="85725" h="304164">
                <a:moveTo>
                  <a:pt x="85725" y="217932"/>
                </a:moveTo>
                <a:lnTo>
                  <a:pt x="57150" y="217932"/>
                </a:lnTo>
                <a:lnTo>
                  <a:pt x="57150" y="232283"/>
                </a:lnTo>
                <a:lnTo>
                  <a:pt x="78560" y="232283"/>
                </a:lnTo>
                <a:lnTo>
                  <a:pt x="85725" y="217932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66416" y="3255517"/>
            <a:ext cx="85725" cy="304165"/>
          </a:xfrm>
          <a:custGeom>
            <a:avLst/>
            <a:gdLst/>
            <a:ahLst/>
            <a:cxnLst/>
            <a:rect l="l" t="t" r="r" b="b"/>
            <a:pathLst>
              <a:path w="85725" h="304164">
                <a:moveTo>
                  <a:pt x="57150" y="71374"/>
                </a:moveTo>
                <a:lnTo>
                  <a:pt x="28575" y="71374"/>
                </a:lnTo>
                <a:lnTo>
                  <a:pt x="28575" y="303657"/>
                </a:lnTo>
                <a:lnTo>
                  <a:pt x="57150" y="303657"/>
                </a:lnTo>
                <a:lnTo>
                  <a:pt x="57150" y="71374"/>
                </a:lnTo>
                <a:close/>
              </a:path>
              <a:path w="85725" h="304164">
                <a:moveTo>
                  <a:pt x="42798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4"/>
                </a:lnTo>
                <a:lnTo>
                  <a:pt x="78538" y="71374"/>
                </a:lnTo>
                <a:lnTo>
                  <a:pt x="42798" y="0"/>
                </a:lnTo>
                <a:close/>
              </a:path>
              <a:path w="85725" h="304164">
                <a:moveTo>
                  <a:pt x="78538" y="71374"/>
                </a:moveTo>
                <a:lnTo>
                  <a:pt x="57150" y="71374"/>
                </a:lnTo>
                <a:lnTo>
                  <a:pt x="57150" y="85725"/>
                </a:lnTo>
                <a:lnTo>
                  <a:pt x="85725" y="85725"/>
                </a:lnTo>
                <a:lnTo>
                  <a:pt x="78538" y="71374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8"/>
            <a:ext cx="9143999" cy="68558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457955"/>
            <a:ext cx="9144000" cy="1720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" y="3473196"/>
            <a:ext cx="9144000" cy="1614170"/>
          </a:xfrm>
          <a:custGeom>
            <a:avLst/>
            <a:gdLst/>
            <a:ahLst/>
            <a:cxnLst/>
            <a:rect l="l" t="t" r="r" b="b"/>
            <a:pathLst>
              <a:path w="9144000" h="1614170">
                <a:moveTo>
                  <a:pt x="0" y="0"/>
                </a:moveTo>
                <a:lnTo>
                  <a:pt x="0" y="1613915"/>
                </a:lnTo>
                <a:lnTo>
                  <a:pt x="9143998" y="1613915"/>
                </a:lnTo>
                <a:lnTo>
                  <a:pt x="9143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789" y="287883"/>
            <a:ext cx="1870964" cy="1538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28607" y="6593433"/>
            <a:ext cx="11048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9E9087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1438" y="3751453"/>
            <a:ext cx="194056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220" dirty="0">
                <a:solidFill>
                  <a:srgbClr val="EBE9E7"/>
                </a:solidFill>
                <a:latin typeface="Microsoft Sans Serif"/>
                <a:cs typeface="Microsoft Sans Serif"/>
              </a:rPr>
              <a:t>REST</a:t>
            </a:r>
            <a:r>
              <a:rPr sz="3600" spc="-165" dirty="0">
                <a:solidFill>
                  <a:srgbClr val="EBE9E7"/>
                </a:solidFill>
                <a:latin typeface="Microsoft Sans Serif"/>
                <a:cs typeface="Microsoft Sans Serif"/>
              </a:rPr>
              <a:t> </a:t>
            </a:r>
            <a:r>
              <a:rPr sz="3600" spc="-120" dirty="0">
                <a:solidFill>
                  <a:srgbClr val="EBE9E7"/>
                </a:solidFill>
                <a:latin typeface="Microsoft Sans Serif"/>
                <a:cs typeface="Microsoft Sans Serif"/>
              </a:rPr>
              <a:t>API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30217" y="4487926"/>
            <a:ext cx="114173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9E9087"/>
                </a:solidFill>
                <a:latin typeface="Microsoft Sans Serif"/>
                <a:cs typeface="Microsoft Sans Serif"/>
              </a:rPr>
              <a:t>Portal</a:t>
            </a:r>
            <a:r>
              <a:rPr sz="1800" spc="-135" dirty="0">
                <a:solidFill>
                  <a:srgbClr val="9E9087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9E9087"/>
                </a:solidFill>
                <a:latin typeface="Microsoft Sans Serif"/>
                <a:cs typeface="Microsoft Sans Serif"/>
              </a:rPr>
              <a:t>APIs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32393" y="217678"/>
            <a:ext cx="58039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14" dirty="0">
                <a:solidFill>
                  <a:srgbClr val="E4DEDC"/>
                </a:solidFill>
                <a:latin typeface="Microsoft Sans Serif"/>
                <a:cs typeface="Microsoft Sans Serif"/>
              </a:rPr>
              <a:t>REST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5965" y="1153033"/>
            <a:ext cx="248475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E9087"/>
              </a:buClr>
              <a:buSzPct val="79166"/>
              <a:buFont typeface="Wingdings"/>
              <a:buChar char=""/>
              <a:tabLst>
                <a:tab pos="195580" algn="l"/>
              </a:tabLst>
            </a:pPr>
            <a:r>
              <a:rPr sz="2400" spc="-20" dirty="0">
                <a:solidFill>
                  <a:srgbClr val="2B2522"/>
                </a:solidFill>
              </a:rPr>
              <a:t>Representational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435965" y="1581784"/>
            <a:ext cx="7043420" cy="191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3255" indent="-173355">
              <a:lnSpc>
                <a:spcPct val="100000"/>
              </a:lnSpc>
              <a:buClr>
                <a:srgbClr val="9E9087"/>
              </a:buClr>
              <a:buSzPct val="80000"/>
              <a:buFont typeface="Wingdings"/>
              <a:buChar char=""/>
              <a:tabLst>
                <a:tab pos="643890" algn="l"/>
              </a:tabLst>
            </a:pPr>
            <a:r>
              <a:rPr sz="2000" spc="-70" dirty="0">
                <a:solidFill>
                  <a:srgbClr val="2B2522"/>
                </a:solidFill>
                <a:latin typeface="Arial"/>
                <a:cs typeface="Arial"/>
              </a:rPr>
              <a:t>XML, </a:t>
            </a:r>
            <a:r>
              <a:rPr sz="2000" spc="-90" dirty="0">
                <a:solidFill>
                  <a:srgbClr val="2B2522"/>
                </a:solidFill>
                <a:latin typeface="Arial"/>
                <a:cs typeface="Arial"/>
              </a:rPr>
              <a:t>JSON,</a:t>
            </a:r>
            <a:r>
              <a:rPr sz="2000" spc="-130" dirty="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2B2522"/>
                </a:solidFill>
                <a:latin typeface="Arial"/>
                <a:cs typeface="Arial"/>
              </a:rPr>
              <a:t>HTML…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60"/>
              </a:spcBef>
              <a:buClr>
                <a:srgbClr val="9E9087"/>
              </a:buClr>
              <a:buSzPct val="79166"/>
              <a:buFont typeface="Wingdings"/>
              <a:buChar char=""/>
              <a:tabLst>
                <a:tab pos="195580" algn="l"/>
              </a:tabLst>
            </a:pPr>
            <a:r>
              <a:rPr sz="2400" spc="-10" dirty="0">
                <a:solidFill>
                  <a:srgbClr val="2B2522"/>
                </a:solidFill>
                <a:latin typeface="Microsoft Sans Serif"/>
                <a:cs typeface="Microsoft Sans Serif"/>
              </a:rPr>
              <a:t>State</a:t>
            </a:r>
            <a:endParaRPr sz="2400">
              <a:latin typeface="Microsoft Sans Serif"/>
              <a:cs typeface="Microsoft Sans Serif"/>
            </a:endParaRPr>
          </a:p>
          <a:p>
            <a:pPr marL="643255" lvl="1" indent="-173355">
              <a:lnSpc>
                <a:spcPct val="100000"/>
              </a:lnSpc>
              <a:spcBef>
                <a:spcPts val="495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643890" algn="l"/>
              </a:tabLst>
            </a:pPr>
            <a:r>
              <a:rPr sz="2000" dirty="0">
                <a:solidFill>
                  <a:srgbClr val="2B2522"/>
                </a:solidFill>
                <a:latin typeface="Microsoft Sans Serif"/>
                <a:cs typeface="Microsoft Sans Serif"/>
              </a:rPr>
              <a:t>More</a:t>
            </a:r>
            <a:r>
              <a:rPr sz="2000" spc="-7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B2522"/>
                </a:solidFill>
                <a:latin typeface="Microsoft Sans Serif"/>
                <a:cs typeface="Microsoft Sans Serif"/>
              </a:rPr>
              <a:t>concerned</a:t>
            </a:r>
            <a:r>
              <a:rPr sz="2000" spc="-9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2B2522"/>
                </a:solidFill>
                <a:latin typeface="Microsoft Sans Serif"/>
                <a:cs typeface="Microsoft Sans Serif"/>
              </a:rPr>
              <a:t>with</a:t>
            </a:r>
            <a:r>
              <a:rPr sz="2000" spc="-6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2B2522"/>
                </a:solidFill>
                <a:latin typeface="Microsoft Sans Serif"/>
                <a:cs typeface="Microsoft Sans Serif"/>
              </a:rPr>
              <a:t>state</a:t>
            </a:r>
            <a:r>
              <a:rPr sz="2000" spc="-6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2B2522"/>
                </a:solidFill>
                <a:latin typeface="Microsoft Sans Serif"/>
                <a:cs typeface="Microsoft Sans Serif"/>
              </a:rPr>
              <a:t>of</a:t>
            </a:r>
            <a:r>
              <a:rPr sz="2000" spc="-6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2B2522"/>
                </a:solidFill>
                <a:latin typeface="Microsoft Sans Serif"/>
                <a:cs typeface="Microsoft Sans Serif"/>
              </a:rPr>
              <a:t>resource</a:t>
            </a:r>
            <a:r>
              <a:rPr sz="2000" spc="-7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15" dirty="0">
                <a:solidFill>
                  <a:srgbClr val="2B2522"/>
                </a:solidFill>
                <a:latin typeface="Microsoft Sans Serif"/>
                <a:cs typeface="Microsoft Sans Serif"/>
              </a:rPr>
              <a:t>than</a:t>
            </a:r>
            <a:r>
              <a:rPr sz="2000" spc="-7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2B2522"/>
                </a:solidFill>
                <a:latin typeface="Microsoft Sans Serif"/>
                <a:cs typeface="Microsoft Sans Serif"/>
              </a:rPr>
              <a:t>with</a:t>
            </a:r>
            <a:r>
              <a:rPr sz="2000" spc="-6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2B2522"/>
                </a:solidFill>
                <a:latin typeface="Microsoft Sans Serif"/>
                <a:cs typeface="Microsoft Sans Serif"/>
              </a:rPr>
              <a:t>actions</a:t>
            </a:r>
            <a:endParaRPr sz="2000">
              <a:latin typeface="Microsoft Sans Serif"/>
              <a:cs typeface="Microsoft Sans Serif"/>
            </a:endParaRPr>
          </a:p>
          <a:p>
            <a:pPr marL="195580" indent="-182880">
              <a:lnSpc>
                <a:spcPct val="100000"/>
              </a:lnSpc>
              <a:spcBef>
                <a:spcPts val="560"/>
              </a:spcBef>
              <a:buClr>
                <a:srgbClr val="9E9087"/>
              </a:buClr>
              <a:buSzPct val="79166"/>
              <a:buFont typeface="Wingdings"/>
              <a:buChar char=""/>
              <a:tabLst>
                <a:tab pos="195580" algn="l"/>
              </a:tabLst>
            </a:pPr>
            <a:r>
              <a:rPr sz="2400" spc="-10" dirty="0">
                <a:solidFill>
                  <a:srgbClr val="2B2522"/>
                </a:solidFill>
                <a:latin typeface="Microsoft Sans Serif"/>
                <a:cs typeface="Microsoft Sans Serif"/>
              </a:rPr>
              <a:t>Transfer</a:t>
            </a:r>
            <a:endParaRPr sz="2400">
              <a:latin typeface="Microsoft Sans Serif"/>
              <a:cs typeface="Microsoft Sans Serif"/>
            </a:endParaRPr>
          </a:p>
          <a:p>
            <a:pPr marL="643255" lvl="1" indent="-173355">
              <a:lnSpc>
                <a:spcPct val="100000"/>
              </a:lnSpc>
              <a:spcBef>
                <a:spcPts val="495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643890" algn="l"/>
              </a:tabLst>
            </a:pPr>
            <a:r>
              <a:rPr sz="2000" spc="-5" dirty="0">
                <a:solidFill>
                  <a:srgbClr val="2B2522"/>
                </a:solidFill>
                <a:latin typeface="Microsoft Sans Serif"/>
                <a:cs typeface="Microsoft Sans Serif"/>
              </a:rPr>
              <a:t>Transferring </a:t>
            </a:r>
            <a:r>
              <a:rPr sz="2000" spc="-15" dirty="0">
                <a:solidFill>
                  <a:srgbClr val="2B2522"/>
                </a:solidFill>
                <a:latin typeface="Microsoft Sans Serif"/>
                <a:cs typeface="Microsoft Sans Serif"/>
              </a:rPr>
              <a:t>resource </a:t>
            </a:r>
            <a:r>
              <a:rPr sz="2000" spc="10" dirty="0">
                <a:solidFill>
                  <a:srgbClr val="2B2522"/>
                </a:solidFill>
                <a:latin typeface="Microsoft Sans Serif"/>
                <a:cs typeface="Microsoft Sans Serif"/>
              </a:rPr>
              <a:t>data </a:t>
            </a:r>
            <a:r>
              <a:rPr sz="2000" spc="-5" dirty="0">
                <a:solidFill>
                  <a:srgbClr val="2B2522"/>
                </a:solidFill>
                <a:latin typeface="Microsoft Sans Serif"/>
                <a:cs typeface="Microsoft Sans Serif"/>
              </a:rPr>
              <a:t>in </a:t>
            </a:r>
            <a:r>
              <a:rPr sz="2000" spc="5" dirty="0">
                <a:solidFill>
                  <a:srgbClr val="2B2522"/>
                </a:solidFill>
                <a:latin typeface="Microsoft Sans Serif"/>
                <a:cs typeface="Microsoft Sans Serif"/>
              </a:rPr>
              <a:t>some </a:t>
            </a:r>
            <a:r>
              <a:rPr sz="2000" spc="-10" dirty="0">
                <a:solidFill>
                  <a:srgbClr val="2B2522"/>
                </a:solidFill>
                <a:latin typeface="Microsoft Sans Serif"/>
                <a:cs typeface="Microsoft Sans Serif"/>
              </a:rPr>
              <a:t>representational</a:t>
            </a:r>
            <a:r>
              <a:rPr sz="2000" spc="-35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2B2522"/>
                </a:solidFill>
                <a:latin typeface="Microsoft Sans Serif"/>
                <a:cs typeface="Microsoft Sans Serif"/>
              </a:rPr>
              <a:t>form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0730"/>
          </a:xfrm>
          <a:custGeom>
            <a:avLst/>
            <a:gdLst/>
            <a:ahLst/>
            <a:cxnLst/>
            <a:rect l="l" t="t" r="r" b="b"/>
            <a:pathLst>
              <a:path w="9144000" h="760730">
                <a:moveTo>
                  <a:pt x="0" y="760476"/>
                </a:moveTo>
                <a:lnTo>
                  <a:pt x="9144000" y="760476"/>
                </a:lnTo>
                <a:lnTo>
                  <a:pt x="914400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2B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1863" y="295643"/>
            <a:ext cx="1886204" cy="15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32393" y="217678"/>
            <a:ext cx="58039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14" dirty="0">
                <a:solidFill>
                  <a:srgbClr val="E4DEDC"/>
                </a:solidFill>
                <a:latin typeface="Microsoft Sans Serif"/>
                <a:cs typeface="Microsoft Sans Serif"/>
              </a:rPr>
              <a:t>REST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5965" y="1153033"/>
            <a:ext cx="519811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E9087"/>
              </a:buClr>
              <a:buSzPct val="79166"/>
              <a:buFont typeface="Wingdings"/>
              <a:buChar char=""/>
              <a:tabLst>
                <a:tab pos="195580" algn="l"/>
              </a:tabLst>
            </a:pPr>
            <a:r>
              <a:rPr sz="2400" spc="5" dirty="0">
                <a:solidFill>
                  <a:srgbClr val="2B2522"/>
                </a:solidFill>
              </a:rPr>
              <a:t>Architectural </a:t>
            </a:r>
            <a:r>
              <a:rPr sz="2400" spc="-35" dirty="0">
                <a:solidFill>
                  <a:srgbClr val="2B2522"/>
                </a:solidFill>
              </a:rPr>
              <a:t>style,</a:t>
            </a:r>
            <a:r>
              <a:rPr sz="2400" spc="-110" dirty="0">
                <a:solidFill>
                  <a:srgbClr val="2B2522"/>
                </a:solidFill>
              </a:rPr>
              <a:t> </a:t>
            </a:r>
            <a:r>
              <a:rPr sz="2400" spc="-25" dirty="0">
                <a:solidFill>
                  <a:srgbClr val="2B2522"/>
                </a:solidFill>
              </a:rPr>
              <a:t>resource-centered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435965" y="1581784"/>
            <a:ext cx="8202295" cy="360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3255" indent="-173355">
              <a:lnSpc>
                <a:spcPct val="100000"/>
              </a:lnSpc>
              <a:buClr>
                <a:srgbClr val="9E9087"/>
              </a:buClr>
              <a:buSzPct val="80000"/>
              <a:buFont typeface="Wingdings"/>
              <a:buChar char=""/>
              <a:tabLst>
                <a:tab pos="643890" algn="l"/>
              </a:tabLst>
            </a:pPr>
            <a:r>
              <a:rPr sz="2000" spc="-25" dirty="0">
                <a:solidFill>
                  <a:srgbClr val="2B2522"/>
                </a:solidFill>
                <a:latin typeface="Microsoft Sans Serif"/>
                <a:cs typeface="Microsoft Sans Serif"/>
              </a:rPr>
              <a:t>Compare </a:t>
            </a:r>
            <a:r>
              <a:rPr sz="2000" spc="50" dirty="0">
                <a:solidFill>
                  <a:srgbClr val="2B2522"/>
                </a:solidFill>
                <a:latin typeface="Microsoft Sans Serif"/>
                <a:cs typeface="Microsoft Sans Serif"/>
              </a:rPr>
              <a:t>to </a:t>
            </a:r>
            <a:r>
              <a:rPr sz="2000" spc="-25" dirty="0">
                <a:solidFill>
                  <a:srgbClr val="2B2522"/>
                </a:solidFill>
                <a:latin typeface="Microsoft Sans Serif"/>
                <a:cs typeface="Microsoft Sans Serif"/>
              </a:rPr>
              <a:t>service-centered</a:t>
            </a:r>
            <a:r>
              <a:rPr sz="2000" spc="-26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B2522"/>
                </a:solidFill>
                <a:latin typeface="Microsoft Sans Serif"/>
                <a:cs typeface="Microsoft Sans Serif"/>
              </a:rPr>
              <a:t>style</a:t>
            </a:r>
            <a:endParaRPr sz="2000">
              <a:latin typeface="Microsoft Sans Serif"/>
              <a:cs typeface="Microsoft Sans Serif"/>
            </a:endParaRPr>
          </a:p>
          <a:p>
            <a:pPr marL="195580" indent="-182880">
              <a:lnSpc>
                <a:spcPct val="100000"/>
              </a:lnSpc>
              <a:spcBef>
                <a:spcPts val="560"/>
              </a:spcBef>
              <a:buClr>
                <a:srgbClr val="9E9087"/>
              </a:buClr>
              <a:buSzPct val="79166"/>
              <a:buFont typeface="Wingdings"/>
              <a:buChar char=""/>
              <a:tabLst>
                <a:tab pos="195580" algn="l"/>
              </a:tabLst>
            </a:pPr>
            <a:r>
              <a:rPr sz="2400" spc="-65" dirty="0">
                <a:solidFill>
                  <a:srgbClr val="2B2522"/>
                </a:solidFill>
                <a:latin typeface="Microsoft Sans Serif"/>
                <a:cs typeface="Microsoft Sans Serif"/>
              </a:rPr>
              <a:t>Key</a:t>
            </a:r>
            <a:r>
              <a:rPr sz="2400" spc="-15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400" spc="-20" dirty="0">
                <a:solidFill>
                  <a:srgbClr val="2B2522"/>
                </a:solidFill>
                <a:latin typeface="Microsoft Sans Serif"/>
                <a:cs typeface="Microsoft Sans Serif"/>
              </a:rPr>
              <a:t>principles:</a:t>
            </a:r>
            <a:endParaRPr sz="2400">
              <a:latin typeface="Microsoft Sans Serif"/>
              <a:cs typeface="Microsoft Sans Serif"/>
            </a:endParaRPr>
          </a:p>
          <a:p>
            <a:pPr marL="643255" lvl="1" indent="-173355">
              <a:lnSpc>
                <a:spcPct val="100000"/>
              </a:lnSpc>
              <a:spcBef>
                <a:spcPts val="495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643890" algn="l"/>
              </a:tabLst>
            </a:pPr>
            <a:r>
              <a:rPr sz="2000" spc="-75" dirty="0">
                <a:solidFill>
                  <a:srgbClr val="2B2522"/>
                </a:solidFill>
                <a:latin typeface="Microsoft Sans Serif"/>
                <a:cs typeface="Microsoft Sans Serif"/>
              </a:rPr>
              <a:t>Give </a:t>
            </a:r>
            <a:r>
              <a:rPr sz="2000" spc="-40" dirty="0">
                <a:solidFill>
                  <a:srgbClr val="2B2522"/>
                </a:solidFill>
                <a:latin typeface="Microsoft Sans Serif"/>
                <a:cs typeface="Microsoft Sans Serif"/>
              </a:rPr>
              <a:t>every </a:t>
            </a:r>
            <a:r>
              <a:rPr sz="2000" spc="30" dirty="0">
                <a:solidFill>
                  <a:srgbClr val="2B2522"/>
                </a:solidFill>
                <a:latin typeface="Microsoft Sans Serif"/>
                <a:cs typeface="Microsoft Sans Serif"/>
              </a:rPr>
              <a:t>item </a:t>
            </a:r>
            <a:r>
              <a:rPr sz="2000" spc="-20" dirty="0">
                <a:solidFill>
                  <a:srgbClr val="2B2522"/>
                </a:solidFill>
                <a:latin typeface="Microsoft Sans Serif"/>
                <a:cs typeface="Microsoft Sans Serif"/>
              </a:rPr>
              <a:t>an </a:t>
            </a:r>
            <a:r>
              <a:rPr sz="2000" spc="-80" dirty="0">
                <a:solidFill>
                  <a:srgbClr val="2B2522"/>
                </a:solidFill>
                <a:latin typeface="Microsoft Sans Serif"/>
                <a:cs typeface="Microsoft Sans Serif"/>
              </a:rPr>
              <a:t>ID</a:t>
            </a:r>
            <a:r>
              <a:rPr sz="2000" spc="-28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-70" dirty="0">
                <a:solidFill>
                  <a:srgbClr val="2B2522"/>
                </a:solidFill>
                <a:latin typeface="Microsoft Sans Serif"/>
                <a:cs typeface="Microsoft Sans Serif"/>
              </a:rPr>
              <a:t>(URL)</a:t>
            </a:r>
            <a:endParaRPr sz="2000">
              <a:latin typeface="Microsoft Sans Serif"/>
              <a:cs typeface="Microsoft Sans Serif"/>
            </a:endParaRPr>
          </a:p>
          <a:p>
            <a:pPr marL="643255" lvl="1" indent="-173355">
              <a:lnSpc>
                <a:spcPct val="100000"/>
              </a:lnSpc>
              <a:spcBef>
                <a:spcPts val="4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643890" algn="l"/>
              </a:tabLst>
            </a:pPr>
            <a:r>
              <a:rPr sz="2000" spc="-20" dirty="0">
                <a:solidFill>
                  <a:srgbClr val="2B2522"/>
                </a:solidFill>
                <a:latin typeface="Microsoft Sans Serif"/>
                <a:cs typeface="Microsoft Sans Serif"/>
              </a:rPr>
              <a:t>Link </a:t>
            </a:r>
            <a:r>
              <a:rPr sz="2000" spc="25" dirty="0">
                <a:solidFill>
                  <a:srgbClr val="2B2522"/>
                </a:solidFill>
                <a:latin typeface="Microsoft Sans Serif"/>
                <a:cs typeface="Microsoft Sans Serif"/>
              </a:rPr>
              <a:t>items</a:t>
            </a:r>
            <a:r>
              <a:rPr sz="2000" spc="-15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solidFill>
                  <a:srgbClr val="2B2522"/>
                </a:solidFill>
                <a:latin typeface="Microsoft Sans Serif"/>
                <a:cs typeface="Microsoft Sans Serif"/>
              </a:rPr>
              <a:t>together</a:t>
            </a:r>
            <a:endParaRPr sz="2000">
              <a:latin typeface="Microsoft Sans Serif"/>
              <a:cs typeface="Microsoft Sans Serif"/>
            </a:endParaRPr>
          </a:p>
          <a:p>
            <a:pPr marL="643255" lvl="1" indent="-173355">
              <a:lnSpc>
                <a:spcPct val="100000"/>
              </a:lnSpc>
              <a:spcBef>
                <a:spcPts val="4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643890" algn="l"/>
              </a:tabLst>
            </a:pPr>
            <a:r>
              <a:rPr sz="2000" spc="-55" dirty="0">
                <a:solidFill>
                  <a:srgbClr val="2B2522"/>
                </a:solidFill>
                <a:latin typeface="Microsoft Sans Serif"/>
                <a:cs typeface="Microsoft Sans Serif"/>
              </a:rPr>
              <a:t>Use </a:t>
            </a:r>
            <a:r>
              <a:rPr sz="2000" spc="5" dirty="0">
                <a:solidFill>
                  <a:srgbClr val="2B2522"/>
                </a:solidFill>
                <a:latin typeface="Microsoft Sans Serif"/>
                <a:cs typeface="Microsoft Sans Serif"/>
              </a:rPr>
              <a:t>standard</a:t>
            </a:r>
            <a:r>
              <a:rPr sz="2000" spc="-13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15" dirty="0">
                <a:solidFill>
                  <a:srgbClr val="2B2522"/>
                </a:solidFill>
                <a:latin typeface="Microsoft Sans Serif"/>
                <a:cs typeface="Microsoft Sans Serif"/>
              </a:rPr>
              <a:t>methods</a:t>
            </a:r>
            <a:endParaRPr sz="2000">
              <a:latin typeface="Microsoft Sans Serif"/>
              <a:cs typeface="Microsoft Sans Serif"/>
            </a:endParaRPr>
          </a:p>
          <a:p>
            <a:pPr marL="1094740" lvl="2" indent="-187325">
              <a:lnSpc>
                <a:spcPct val="100000"/>
              </a:lnSpc>
              <a:spcBef>
                <a:spcPts val="4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095375" algn="l"/>
              </a:tabLst>
            </a:pPr>
            <a:r>
              <a:rPr sz="2000" spc="-70" dirty="0">
                <a:solidFill>
                  <a:srgbClr val="2B2522"/>
                </a:solidFill>
                <a:latin typeface="Microsoft Sans Serif"/>
                <a:cs typeface="Microsoft Sans Serif"/>
              </a:rPr>
              <a:t>HTTP: </a:t>
            </a:r>
            <a:r>
              <a:rPr sz="2000" spc="-135" dirty="0">
                <a:solidFill>
                  <a:srgbClr val="2B2522"/>
                </a:solidFill>
                <a:latin typeface="Microsoft Sans Serif"/>
                <a:cs typeface="Microsoft Sans Serif"/>
              </a:rPr>
              <a:t>POST, </a:t>
            </a:r>
            <a:r>
              <a:rPr sz="2000" spc="-150" dirty="0">
                <a:solidFill>
                  <a:srgbClr val="2B2522"/>
                </a:solidFill>
                <a:latin typeface="Microsoft Sans Serif"/>
                <a:cs typeface="Microsoft Sans Serif"/>
              </a:rPr>
              <a:t>GET, </a:t>
            </a:r>
            <a:r>
              <a:rPr sz="2000" spc="-100" dirty="0">
                <a:solidFill>
                  <a:srgbClr val="2B2522"/>
                </a:solidFill>
                <a:latin typeface="Microsoft Sans Serif"/>
                <a:cs typeface="Microsoft Sans Serif"/>
              </a:rPr>
              <a:t>PUT,</a:t>
            </a:r>
            <a:r>
              <a:rPr sz="2000" spc="114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-130" dirty="0">
                <a:solidFill>
                  <a:srgbClr val="2B2522"/>
                </a:solidFill>
                <a:latin typeface="Microsoft Sans Serif"/>
                <a:cs typeface="Microsoft Sans Serif"/>
              </a:rPr>
              <a:t>DELETE</a:t>
            </a:r>
            <a:endParaRPr sz="2000">
              <a:latin typeface="Microsoft Sans Serif"/>
              <a:cs typeface="Microsoft Sans Serif"/>
            </a:endParaRPr>
          </a:p>
          <a:p>
            <a:pPr marL="643255" lvl="1" indent="-173355">
              <a:lnSpc>
                <a:spcPct val="100000"/>
              </a:lnSpc>
              <a:spcBef>
                <a:spcPts val="4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643890" algn="l"/>
              </a:tabLst>
            </a:pPr>
            <a:r>
              <a:rPr sz="2000" spc="-25" dirty="0">
                <a:solidFill>
                  <a:srgbClr val="2B2522"/>
                </a:solidFill>
                <a:latin typeface="Microsoft Sans Serif"/>
                <a:cs typeface="Microsoft Sans Serif"/>
              </a:rPr>
              <a:t>Resources </a:t>
            </a:r>
            <a:r>
              <a:rPr sz="2000" dirty="0">
                <a:solidFill>
                  <a:srgbClr val="2B2522"/>
                </a:solidFill>
                <a:latin typeface="Microsoft Sans Serif"/>
                <a:cs typeface="Microsoft Sans Serif"/>
              </a:rPr>
              <a:t>can </a:t>
            </a:r>
            <a:r>
              <a:rPr sz="2000" spc="-35" dirty="0">
                <a:solidFill>
                  <a:srgbClr val="2B2522"/>
                </a:solidFill>
                <a:latin typeface="Microsoft Sans Serif"/>
                <a:cs typeface="Microsoft Sans Serif"/>
              </a:rPr>
              <a:t>have </a:t>
            </a:r>
            <a:r>
              <a:rPr sz="2000" spc="10" dirty="0">
                <a:solidFill>
                  <a:srgbClr val="2B2522"/>
                </a:solidFill>
                <a:latin typeface="Microsoft Sans Serif"/>
                <a:cs typeface="Microsoft Sans Serif"/>
              </a:rPr>
              <a:t>multiple</a:t>
            </a:r>
            <a:r>
              <a:rPr sz="2000" spc="-27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B2522"/>
                </a:solidFill>
                <a:latin typeface="Microsoft Sans Serif"/>
                <a:cs typeface="Microsoft Sans Serif"/>
              </a:rPr>
              <a:t>representations</a:t>
            </a:r>
            <a:endParaRPr sz="2000">
              <a:latin typeface="Microsoft Sans Serif"/>
              <a:cs typeface="Microsoft Sans Serif"/>
            </a:endParaRPr>
          </a:p>
          <a:p>
            <a:pPr marL="643255" lvl="1" indent="-173355">
              <a:lnSpc>
                <a:spcPct val="100000"/>
              </a:lnSpc>
              <a:spcBef>
                <a:spcPts val="4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643890" algn="l"/>
              </a:tabLst>
            </a:pPr>
            <a:r>
              <a:rPr sz="2000" spc="-10" dirty="0">
                <a:solidFill>
                  <a:srgbClr val="2B2522"/>
                </a:solidFill>
                <a:latin typeface="Microsoft Sans Serif"/>
                <a:cs typeface="Microsoft Sans Serif"/>
              </a:rPr>
              <a:t>Stateless</a:t>
            </a:r>
            <a:r>
              <a:rPr sz="2000" spc="-16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25" dirty="0">
                <a:solidFill>
                  <a:srgbClr val="2B2522"/>
                </a:solidFill>
                <a:latin typeface="Microsoft Sans Serif"/>
                <a:cs typeface="Microsoft Sans Serif"/>
              </a:rPr>
              <a:t>communication</a:t>
            </a:r>
            <a:endParaRPr sz="2000">
              <a:latin typeface="Microsoft Sans Serif"/>
              <a:cs typeface="Microsoft Sans Serif"/>
            </a:endParaRPr>
          </a:p>
          <a:p>
            <a:pPr marL="1094740" lvl="2" indent="-187325">
              <a:lnSpc>
                <a:spcPct val="100000"/>
              </a:lnSpc>
              <a:spcBef>
                <a:spcPts val="480"/>
              </a:spcBef>
              <a:buClr>
                <a:srgbClr val="9E9087"/>
              </a:buClr>
              <a:buSzPct val="80000"/>
              <a:buFont typeface="Wingdings"/>
              <a:buChar char=""/>
              <a:tabLst>
                <a:tab pos="1095375" algn="l"/>
              </a:tabLst>
            </a:pPr>
            <a:r>
              <a:rPr sz="2000" spc="-55" dirty="0">
                <a:solidFill>
                  <a:srgbClr val="2B2522"/>
                </a:solidFill>
                <a:latin typeface="Microsoft Sans Serif"/>
                <a:cs typeface="Microsoft Sans Serif"/>
              </a:rPr>
              <a:t>Server</a:t>
            </a:r>
            <a:r>
              <a:rPr sz="2000" spc="-8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B2522"/>
                </a:solidFill>
                <a:latin typeface="Microsoft Sans Serif"/>
                <a:cs typeface="Microsoft Sans Serif"/>
              </a:rPr>
              <a:t>should</a:t>
            </a:r>
            <a:r>
              <a:rPr sz="2000" spc="-5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35" dirty="0">
                <a:solidFill>
                  <a:srgbClr val="2B2522"/>
                </a:solidFill>
                <a:latin typeface="Microsoft Sans Serif"/>
                <a:cs typeface="Microsoft Sans Serif"/>
              </a:rPr>
              <a:t>not</a:t>
            </a:r>
            <a:r>
              <a:rPr sz="2000" spc="-6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2B2522"/>
                </a:solidFill>
                <a:latin typeface="Microsoft Sans Serif"/>
                <a:cs typeface="Microsoft Sans Serif"/>
              </a:rPr>
              <a:t>have</a:t>
            </a:r>
            <a:r>
              <a:rPr sz="2000" spc="-7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2B2522"/>
                </a:solidFill>
                <a:latin typeface="Microsoft Sans Serif"/>
                <a:cs typeface="Microsoft Sans Serif"/>
              </a:rPr>
              <a:t>to</a:t>
            </a:r>
            <a:r>
              <a:rPr sz="2000" spc="-4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B2522"/>
                </a:solidFill>
                <a:latin typeface="Microsoft Sans Serif"/>
                <a:cs typeface="Microsoft Sans Serif"/>
              </a:rPr>
              <a:t>retain</a:t>
            </a:r>
            <a:r>
              <a:rPr sz="2000" spc="-7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25" dirty="0">
                <a:solidFill>
                  <a:srgbClr val="2B2522"/>
                </a:solidFill>
                <a:latin typeface="Microsoft Sans Serif"/>
                <a:cs typeface="Microsoft Sans Serif"/>
              </a:rPr>
              <a:t>communication</a:t>
            </a:r>
            <a:r>
              <a:rPr sz="2000" spc="-9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2B2522"/>
                </a:solidFill>
                <a:latin typeface="Microsoft Sans Serif"/>
                <a:cs typeface="Microsoft Sans Serif"/>
              </a:rPr>
              <a:t>state</a:t>
            </a:r>
            <a:r>
              <a:rPr sz="2000" spc="-6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2B2522"/>
                </a:solidFill>
                <a:latin typeface="Microsoft Sans Serif"/>
                <a:cs typeface="Microsoft Sans Serif"/>
              </a:rPr>
              <a:t>for</a:t>
            </a:r>
            <a:r>
              <a:rPr sz="2000" spc="-50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B2522"/>
                </a:solidFill>
                <a:latin typeface="Microsoft Sans Serif"/>
                <a:cs typeface="Microsoft Sans Serif"/>
              </a:rPr>
              <a:t>any</a:t>
            </a:r>
            <a:r>
              <a:rPr sz="2000" spc="-65" dirty="0">
                <a:solidFill>
                  <a:srgbClr val="2B2522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2B2522"/>
                </a:solidFill>
                <a:latin typeface="Microsoft Sans Serif"/>
                <a:cs typeface="Microsoft Sans Serif"/>
              </a:rPr>
              <a:t>of</a:t>
            </a:r>
            <a:endParaRPr sz="2000">
              <a:latin typeface="Microsoft Sans Serif"/>
              <a:cs typeface="Microsoft Sans Serif"/>
            </a:endParaRPr>
          </a:p>
          <a:p>
            <a:pPr marL="1094740">
              <a:lnSpc>
                <a:spcPct val="100000"/>
              </a:lnSpc>
            </a:pPr>
            <a:r>
              <a:rPr sz="2000" spc="10" dirty="0">
                <a:solidFill>
                  <a:srgbClr val="2B2522"/>
                </a:solidFill>
                <a:latin typeface="Arial"/>
                <a:cs typeface="Arial"/>
              </a:rPr>
              <a:t>it’s</a:t>
            </a:r>
            <a:r>
              <a:rPr sz="2000" spc="-105" dirty="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2B2522"/>
                </a:solidFill>
                <a:latin typeface="Arial"/>
                <a:cs typeface="Arial"/>
              </a:rPr>
              <a:t>clients</a:t>
            </a:r>
            <a:r>
              <a:rPr sz="2000" spc="-114" dirty="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2B2522"/>
                </a:solidFill>
                <a:latin typeface="Arial"/>
                <a:cs typeface="Arial"/>
              </a:rPr>
              <a:t>beyond</a:t>
            </a:r>
            <a:r>
              <a:rPr sz="2000" spc="-114" dirty="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2B2522"/>
                </a:solidFill>
                <a:latin typeface="Arial"/>
                <a:cs typeface="Arial"/>
              </a:rPr>
              <a:t>a</a:t>
            </a:r>
            <a:r>
              <a:rPr sz="2000" spc="-90" dirty="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B2522"/>
                </a:solidFill>
                <a:latin typeface="Arial"/>
                <a:cs typeface="Arial"/>
              </a:rPr>
              <a:t>single</a:t>
            </a:r>
            <a:r>
              <a:rPr sz="2000" spc="-114" dirty="0">
                <a:solidFill>
                  <a:srgbClr val="2B252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B2522"/>
                </a:solidFill>
                <a:latin typeface="Arial"/>
                <a:cs typeface="Arial"/>
              </a:rPr>
              <a:t>request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E908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945</Words>
  <Application>Microsoft Office PowerPoint</Application>
  <PresentationFormat>On-screen Show (4:3)</PresentationFormat>
  <Paragraphs>228</Paragraphs>
  <Slides>33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Portal APIs Focus Area: Foundation</vt:lpstr>
      <vt:lpstr>Training Overview</vt:lpstr>
      <vt:lpstr>Objectives</vt:lpstr>
      <vt:lpstr>Slide 4</vt:lpstr>
      <vt:lpstr>API = Application Programming Interface</vt:lpstr>
      <vt:lpstr>CXP APIs</vt:lpstr>
      <vt:lpstr>Slide 7</vt:lpstr>
      <vt:lpstr>Representational</vt:lpstr>
      <vt:lpstr>Architectural style, resource-centered</vt:lpstr>
      <vt:lpstr>REST API – Simple, Effective (Lean)</vt:lpstr>
      <vt:lpstr>CXP REST API</vt:lpstr>
      <vt:lpstr>REST API – Syntax</vt:lpstr>
      <vt:lpstr>REST API: URL Modifiers</vt:lpstr>
      <vt:lpstr>Filter queries (f)</vt:lpstr>
      <vt:lpstr> Sorting (s)</vt:lpstr>
      <vt:lpstr>REST API: URL Modifiers - Paging</vt:lpstr>
      <vt:lpstr>Processing children (pc, depth)</vt:lpstr>
      <vt:lpstr>Demo: REST API Examples</vt:lpstr>
      <vt:lpstr>Demo: REST API Representational Formats</vt:lpstr>
      <vt:lpstr>Workshop: REST API</vt:lpstr>
      <vt:lpstr>Demo: Portal Manager Using REST API</vt:lpstr>
      <vt:lpstr>Slide 22</vt:lpstr>
      <vt:lpstr>https://my.backbase.com/resources/documentatio  n/portal/5.5.0.0/refc_apidoc_pfjavadoc.html</vt:lpstr>
      <vt:lpstr>Package  com.backbase.portal.foundation.business.service</vt:lpstr>
      <vt:lpstr>Java API – PortalBusinessService</vt:lpstr>
      <vt:lpstr>Java API – GroupBusinessService</vt:lpstr>
      <vt:lpstr>Java API – ItemBusinessService</vt:lpstr>
      <vt:lpstr>Java API – ItemBusinessService</vt:lpstr>
      <vt:lpstr>Java API - Events</vt:lpstr>
      <vt:lpstr>Slide 30</vt:lpstr>
      <vt:lpstr>Javascript API</vt:lpstr>
      <vt:lpstr>Points to Remember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BC</dc:creator>
  <cp:lastModifiedBy>zsheth</cp:lastModifiedBy>
  <cp:revision>1</cp:revision>
  <dcterms:created xsi:type="dcterms:W3CDTF">2017-02-18T11:04:45Z</dcterms:created>
  <dcterms:modified xsi:type="dcterms:W3CDTF">2017-02-18T11:38:31Z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2015-09-30T00:00:00Z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2017-02-18T00:00:00Z</vt:filetime>
  </property>
</Properties>
</file>