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85" r:id="rId2"/>
    <p:sldId id="303" r:id="rId3"/>
    <p:sldId id="286" r:id="rId4"/>
    <p:sldId id="292" r:id="rId5"/>
    <p:sldId id="294" r:id="rId6"/>
    <p:sldId id="302" r:id="rId7"/>
    <p:sldId id="295" r:id="rId8"/>
    <p:sldId id="296" r:id="rId9"/>
    <p:sldId id="287" r:id="rId10"/>
    <p:sldId id="288" r:id="rId11"/>
    <p:sldId id="289" r:id="rId12"/>
    <p:sldId id="291" r:id="rId13"/>
    <p:sldId id="293" r:id="rId14"/>
    <p:sldId id="297" r:id="rId15"/>
    <p:sldId id="298" r:id="rId16"/>
    <p:sldId id="299" r:id="rId17"/>
    <p:sldId id="304" r:id="rId18"/>
    <p:sldId id="30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7">
          <p15:clr>
            <a:srgbClr val="A4A3A4"/>
          </p15:clr>
        </p15:guide>
        <p15:guide id="2" orient="horz" pos="4101">
          <p15:clr>
            <a:srgbClr val="A4A3A4"/>
          </p15:clr>
        </p15:guide>
        <p15:guide id="3" pos="5541">
          <p15:clr>
            <a:srgbClr val="A4A3A4"/>
          </p15:clr>
        </p15:guide>
        <p15:guide id="4" pos="417">
          <p15:clr>
            <a:srgbClr val="A4A3A4"/>
          </p15:clr>
        </p15:guide>
        <p15:guide id="5" pos="2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EDC"/>
    <a:srgbClr val="D22F7B"/>
    <a:srgbClr val="CC006A"/>
    <a:srgbClr val="040000"/>
    <a:srgbClr val="9E9088"/>
    <a:srgbClr val="2A2522"/>
    <a:srgbClr val="FBF3F3"/>
    <a:srgbClr val="8F8B89"/>
    <a:srgbClr val="B6B0AE"/>
    <a:srgbClr val="332D2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51" autoAdjust="0"/>
    <p:restoredTop sz="59207" autoAdjust="0"/>
  </p:normalViewPr>
  <p:slideViewPr>
    <p:cSldViewPr snapToObjects="1">
      <p:cViewPr varScale="1">
        <p:scale>
          <a:sx n="23" d="100"/>
          <a:sy n="23" d="100"/>
        </p:scale>
        <p:origin x="-1140" y="-60"/>
      </p:cViewPr>
      <p:guideLst>
        <p:guide orient="horz" pos="427"/>
        <p:guide orient="horz" pos="4101"/>
        <p:guide pos="5541"/>
        <p:guide pos="417"/>
        <p:guide pos="225"/>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36B549-A41A-CA45-B8D0-B4113A2E7E13}" type="datetimeFigureOut">
              <a:rPr lang="en-US" smtClean="0"/>
              <a:pPr/>
              <a:t>2/25/2017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7AC30-51E5-CC4C-8B5F-CCE3D4FEA7F5}" type="slidenum">
              <a:rPr lang="en-US" smtClean="0"/>
              <a:pPr/>
              <a:t>‹#›</a:t>
            </a:fld>
            <a:endParaRPr lang="en-US"/>
          </a:p>
        </p:txBody>
      </p:sp>
    </p:spTree>
    <p:extLst>
      <p:ext uri="{BB962C8B-B14F-4D97-AF65-F5344CB8AC3E}">
        <p14:creationId xmlns:p14="http://schemas.microsoft.com/office/powerpoint/2010/main" xmlns="" val="37954658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757C15-C29C-1A45-B627-B2E0973708FC}" type="datetimeFigureOut">
              <a:rPr lang="en-US" smtClean="0"/>
              <a:pPr/>
              <a:t>2/25/2017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1E29FC-A785-1D40-BBA7-278D4149D253}" type="slidenum">
              <a:rPr lang="en-US" smtClean="0"/>
              <a:pPr/>
              <a:t>‹#›</a:t>
            </a:fld>
            <a:endParaRPr lang="en-US"/>
          </a:p>
        </p:txBody>
      </p:sp>
    </p:spTree>
    <p:extLst>
      <p:ext uri="{BB962C8B-B14F-4D97-AF65-F5344CB8AC3E}">
        <p14:creationId xmlns:p14="http://schemas.microsoft.com/office/powerpoint/2010/main" xmlns="" val="163140779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y.backbase.com/docs/product-documentation/documentation/portal/5.6.2/cxpweblibrary_perspective.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my.backbase.com/docs/product-documentation/documentation/portal/5.6.2/events_behaviors.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y.backbase.com/docs/product-documentation/documentation/portal/5.6.0/widgetnamespace_includ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a:t>
            </a:fld>
            <a:endParaRPr lang="en-US"/>
          </a:p>
        </p:txBody>
      </p:sp>
    </p:spTree>
    <p:extLst>
      <p:ext uri="{BB962C8B-B14F-4D97-AF65-F5344CB8AC3E}">
        <p14:creationId xmlns:p14="http://schemas.microsoft.com/office/powerpoint/2010/main" xmlns="" val="2969599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none" baseline="0" dirty="0" smtClean="0"/>
              <a:t>ICE Templates are simply </a:t>
            </a:r>
            <a:r>
              <a:rPr lang="en-US" b="1" u="none" baseline="0" dirty="0" smtClean="0"/>
              <a:t>mustache templates </a:t>
            </a:r>
            <a:r>
              <a:rPr lang="en-US" u="none" baseline="0" dirty="0" smtClean="0"/>
              <a:t>which are rendered via a g:include.</a:t>
            </a:r>
          </a:p>
          <a:p>
            <a:pPr marL="0" indent="0">
              <a:buNone/>
            </a:pPr>
            <a:r>
              <a:rPr lang="en-US" u="none" baseline="0" dirty="0" smtClean="0"/>
              <a:t>Widget properties are passed here, so you have full access.</a:t>
            </a:r>
          </a:p>
          <a:p>
            <a:pPr marL="0" indent="0">
              <a:buNone/>
            </a:pPr>
            <a:endParaRPr lang="en-US"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1"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u="none" baseline="0" dirty="0" smtClean="0"/>
              <a:t>https://</a:t>
            </a:r>
            <a:r>
              <a:rPr lang="en-US" b="1" u="none" baseline="0" dirty="0" err="1" smtClean="0"/>
              <a:t>my.backbase.com</a:t>
            </a:r>
            <a:r>
              <a:rPr lang="en-US" b="1" u="none" baseline="0" dirty="0" smtClean="0"/>
              <a:t>/docs/product-documentation/documentation//portal/5.6.2/</a:t>
            </a:r>
            <a:r>
              <a:rPr lang="en-US" b="1" u="none" baseline="0" dirty="0" err="1" smtClean="0"/>
              <a:t>contentservices_objectmodel.html</a:t>
            </a:r>
            <a:r>
              <a:rPr lang="en-US" b="1" u="none" baseline="0" dirty="0" smtClean="0"/>
              <a:t>#/list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u="none" baseline="0" dirty="0" smtClean="0"/>
              <a:t>https://</a:t>
            </a:r>
            <a:r>
              <a:rPr lang="en-US" b="1" u="none" baseline="0" dirty="0" err="1" smtClean="0"/>
              <a:t>my.backbase.com</a:t>
            </a:r>
            <a:r>
              <a:rPr lang="en-US" b="1" u="none" baseline="0" dirty="0" smtClean="0"/>
              <a:t>/docs/product-documentation/documentation//portal/5.6.2/</a:t>
            </a:r>
            <a:r>
              <a:rPr lang="en-US" b="1" u="none" baseline="0" dirty="0" err="1" smtClean="0"/>
              <a:t>objectmodel_bbtypes.html</a:t>
            </a:r>
            <a:endParaRPr lang="en-US" b="1" u="none" baseline="0" dirty="0" smtClean="0"/>
          </a:p>
          <a:p>
            <a:pPr marL="0" indent="0">
              <a:buNone/>
            </a:pPr>
            <a:endParaRPr lang="en-US"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1"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u="none" baseline="0" dirty="0" smtClean="0"/>
              <a:t>Content Services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u="non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u="none" baseline="0" dirty="0" smtClean="0"/>
              <a:t>https://</a:t>
            </a:r>
            <a:r>
              <a:rPr lang="en-US" b="1" u="none" baseline="0" dirty="0" err="1" smtClean="0"/>
              <a:t>my.backbase.com</a:t>
            </a:r>
            <a:r>
              <a:rPr lang="en-US" b="1" u="none" baseline="0" dirty="0" smtClean="0"/>
              <a:t>/docs/product-documentation/documentation//portal/5.6.2/</a:t>
            </a:r>
            <a:r>
              <a:rPr lang="en-US" b="1" u="none" baseline="0" dirty="0" err="1" smtClean="0"/>
              <a:t>whatsnew_contentservices.html</a:t>
            </a:r>
            <a:r>
              <a:rPr lang="en-US" b="1" u="none" baseline="0" dirty="0" smtClean="0"/>
              <a:t>#/list</a:t>
            </a: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baseline="0" dirty="0" smtClean="0"/>
          </a:p>
          <a:p>
            <a:pPr marL="0" indent="0">
              <a:buNone/>
            </a:pPr>
            <a:r>
              <a:rPr lang="en-US" u="none" baseline="0" dirty="0" smtClean="0"/>
              <a:t>https://</a:t>
            </a:r>
            <a:r>
              <a:rPr lang="en-US" u="none" baseline="0" dirty="0" err="1" smtClean="0"/>
              <a:t>my.backbase.com</a:t>
            </a:r>
            <a:r>
              <a:rPr lang="en-US" u="none" baseline="0" dirty="0" smtClean="0"/>
              <a:t>/docs/product-documentation/documentation//portal/5.6.2/</a:t>
            </a:r>
            <a:r>
              <a:rPr lang="en-US" u="none" baseline="0" dirty="0" err="1" smtClean="0"/>
              <a:t>develop_contentservices.html</a:t>
            </a:r>
            <a:r>
              <a:rPr lang="en-US" u="none" baseline="0" dirty="0" smtClean="0"/>
              <a:t>#/list</a:t>
            </a:r>
          </a:p>
          <a:p>
            <a:pPr marL="0" indent="0">
              <a:buNone/>
            </a:pPr>
            <a:endParaRPr lang="en-US" u="none" baseline="0" dirty="0" smtClean="0"/>
          </a:p>
          <a:p>
            <a:pPr marL="0" indent="0">
              <a:buNone/>
            </a:pPr>
            <a:r>
              <a:rPr lang="en-US" u="none" baseline="0" dirty="0" smtClean="0"/>
              <a:t>The trainer needs to explain about CS Objects here.</a:t>
            </a:r>
          </a:p>
          <a:p>
            <a:pPr marL="0" indent="0">
              <a:buNone/>
            </a:pPr>
            <a:endParaRPr lang="en-US" u="none" baseline="0" dirty="0" smtClean="0"/>
          </a:p>
          <a:p>
            <a:pPr marL="0" indent="0">
              <a:buNone/>
            </a:pPr>
            <a:r>
              <a:rPr lang="en-US" b="1" u="none" baseline="0" dirty="0" smtClean="0"/>
              <a:t>Content Services</a:t>
            </a:r>
          </a:p>
          <a:p>
            <a:pPr marL="0" indent="0">
              <a:buNone/>
            </a:pPr>
            <a:endParaRPr lang="en-US" u="none" baseline="0" dirty="0" smtClean="0"/>
          </a:p>
          <a:p>
            <a:pPr marL="0" indent="0">
              <a:buNone/>
            </a:pPr>
            <a:r>
              <a:rPr lang="en-US" u="none" baseline="0" dirty="0" smtClean="0"/>
              <a:t>All content is saved in CS as an object with several  metadata, and it has a specific type. Start with the </a:t>
            </a:r>
            <a:r>
              <a:rPr lang="en-US" u="none" baseline="0" dirty="0" err="1" smtClean="0"/>
              <a:t>bb:richtext</a:t>
            </a:r>
            <a:r>
              <a:rPr lang="en-US" u="none" baseline="0" dirty="0" smtClean="0"/>
              <a:t> type, and the article object in the example.</a:t>
            </a:r>
          </a:p>
          <a:p>
            <a:pPr marL="0" indent="0">
              <a:buNone/>
            </a:pPr>
            <a:endParaRPr lang="en-US" u="none" baseline="0" dirty="0" smtClean="0"/>
          </a:p>
          <a:p>
            <a:pPr marL="0" indent="0">
              <a:buNone/>
            </a:pPr>
            <a:r>
              <a:rPr lang="en-US" u="none" baseline="0" dirty="0" smtClean="0"/>
              <a:t>About the template tags:</a:t>
            </a:r>
          </a:p>
          <a:p>
            <a:pPr marL="0" indent="0">
              <a:buNone/>
            </a:pPr>
            <a:r>
              <a:rPr lang="en-US" u="none" baseline="0" dirty="0" smtClean="0"/>
              <a:t> - each tag is saved as a property of the widget’s instance</a:t>
            </a:r>
          </a:p>
          <a:p>
            <a:pPr marL="0" indent="0">
              <a:buNone/>
            </a:pPr>
            <a:r>
              <a:rPr lang="en-US" u="none" baseline="0" dirty="0" smtClean="0"/>
              <a:t> - the property makes reference to a content entry in content services</a:t>
            </a:r>
          </a:p>
          <a:p>
            <a:pPr marL="0" indent="0">
              <a:buNone/>
            </a:pPr>
            <a:r>
              <a:rPr lang="en-US" u="none" baseline="0" dirty="0" smtClean="0"/>
              <a:t> - although you can out any name you want for the property (before the dot), but the attributes (the part after the dot) are convention based on the </a:t>
            </a:r>
            <a:r>
              <a:rPr lang="en-US" u="none" baseline="0" dirty="0" err="1" smtClean="0"/>
              <a:t>cmis</a:t>
            </a:r>
            <a:r>
              <a:rPr lang="en-US" u="none" baseline="0" dirty="0" smtClean="0"/>
              <a:t> document object definition, you can use any </a:t>
            </a:r>
            <a:r>
              <a:rPr lang="en-US" u="none" baseline="0" dirty="0" err="1" smtClean="0"/>
              <a:t>cmis</a:t>
            </a:r>
            <a:r>
              <a:rPr lang="en-US" u="none" baseline="0" dirty="0" smtClean="0"/>
              <a:t> valid attribute (such as ‘</a:t>
            </a:r>
            <a:r>
              <a:rPr lang="en-US" u="none" baseline="0" dirty="0" err="1" smtClean="0"/>
              <a:t>cmis:name</a:t>
            </a:r>
            <a:r>
              <a:rPr lang="en-US" u="none" baseline="0" dirty="0" smtClean="0"/>
              <a:t>’), but we recommend using </a:t>
            </a:r>
            <a:r>
              <a:rPr lang="en-US" u="none" baseline="0" dirty="0" err="1" smtClean="0"/>
              <a:t>Backbase’s</a:t>
            </a:r>
            <a:r>
              <a:rPr lang="en-US" u="none" baseline="0" dirty="0" smtClean="0"/>
              <a:t> own attributes.</a:t>
            </a:r>
          </a:p>
          <a:p>
            <a:pPr marL="0" indent="0">
              <a:buNone/>
            </a:pPr>
            <a:endParaRPr lang="en-US" u="none" baseline="0" dirty="0" smtClean="0"/>
          </a:p>
          <a:p>
            <a:pPr marL="0" indent="0">
              <a:buNone/>
            </a:pPr>
            <a:r>
              <a:rPr lang="en-US" dirty="0" smtClean="0"/>
              <a:t>Content Management Interoperability Services (CMIS) </a:t>
            </a:r>
          </a:p>
          <a:p>
            <a:pPr marL="0" indent="0">
              <a:buNone/>
            </a:pPr>
            <a:endParaRPr lang="en-US" u="none" baseline="0"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pPr/>
              <a:t>11</a:t>
            </a:fld>
            <a:endParaRPr lang="en-US"/>
          </a:p>
        </p:txBody>
      </p:sp>
    </p:spTree>
    <p:extLst>
      <p:ext uri="{BB962C8B-B14F-4D97-AF65-F5344CB8AC3E}">
        <p14:creationId xmlns:p14="http://schemas.microsoft.com/office/powerpoint/2010/main" xmlns="" val="3270894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Media object is a concept introduced from Nicole Sullivan (@</a:t>
            </a:r>
            <a:r>
              <a:rPr lang="en-US" baseline="0" dirty="0" err="1" smtClean="0"/>
              <a:t>stubbornella</a:t>
            </a:r>
            <a:r>
              <a:rPr lang="en-US" baseline="0" dirty="0" smtClean="0"/>
              <a:t>) and it has been adopted by Bootstrap. Basically its an small template, with an image to the left and text to the right, which is </a:t>
            </a:r>
            <a:r>
              <a:rPr lang="en-US" baseline="0" dirty="0" err="1" smtClean="0"/>
              <a:t>nestable</a:t>
            </a:r>
            <a:r>
              <a:rPr lang="en-US" baseline="0" dirty="0" smtClean="0"/>
              <a:t>. More information here: http://</a:t>
            </a:r>
            <a:r>
              <a:rPr lang="en-US" baseline="0" dirty="0" err="1" smtClean="0"/>
              <a:t>www.stubbornella.org</a:t>
            </a:r>
            <a:r>
              <a:rPr lang="en-US" baseline="0" dirty="0" smtClean="0"/>
              <a:t>/content/2010/06/25/the-media-object-saves-hundreds-of-lines-of-code/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Roboto" charset="0"/>
                <a:ea typeface="Roboto" charset="0"/>
                <a:cs typeface="Roboto" charset="0"/>
              </a:rPr>
              <a:t>In this exercise you will learn how to extend the default ICE widget by creating your own ICE templates.</a:t>
            </a:r>
          </a:p>
          <a:p>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Students</a:t>
            </a:r>
            <a:r>
              <a:rPr lang="en-US" baseline="0" dirty="0" smtClean="0"/>
              <a:t> can get the ICE Widget from </a:t>
            </a:r>
            <a:r>
              <a:rPr lang="en-US" baseline="0" dirty="0" smtClean="0">
                <a:sym typeface="Wingdings"/>
              </a:rPr>
              <a:t> </a:t>
            </a:r>
            <a:r>
              <a:rPr lang="en-US" b="1" baseline="0" dirty="0" smtClean="0">
                <a:sym typeface="Wingdings"/>
              </a:rPr>
              <a:t>statics/collection/target/</a:t>
            </a:r>
            <a:r>
              <a:rPr lang="en-US" b="1" dirty="0" smtClean="0"/>
              <a:t>collection-cxp-universal-1.0.0</a:t>
            </a:r>
          </a:p>
          <a:p>
            <a:endParaRPr lang="en-US" baseline="0" dirty="0" smtClean="0"/>
          </a:p>
          <a:p>
            <a:r>
              <a:rPr lang="en-US" b="1" baseline="0" dirty="0" smtClean="0"/>
              <a:t>If people do not have the default ICE widget, point them to here: https://</a:t>
            </a:r>
            <a:r>
              <a:rPr lang="en-US" b="1" baseline="0" dirty="0" err="1" smtClean="0"/>
              <a:t>repo.backbase.com</a:t>
            </a:r>
            <a:r>
              <a:rPr lang="en-US" b="1" baseline="0" dirty="0" smtClean="0"/>
              <a:t>/repo/com/</a:t>
            </a:r>
            <a:r>
              <a:rPr lang="en-US" b="1" baseline="0" dirty="0" err="1" smtClean="0"/>
              <a:t>backbase</a:t>
            </a:r>
            <a:r>
              <a:rPr lang="en-US" b="1" baseline="0" dirty="0" smtClean="0"/>
              <a:t>/universal/widgets/content/1.0/</a:t>
            </a:r>
          </a:p>
          <a:p>
            <a:endParaRPr lang="en-US" b="1" baseline="0" dirty="0" smtClean="0"/>
          </a:p>
          <a:p>
            <a:endParaRPr lang="en-US" b="1"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Roboto Light"/>
                <a:cs typeface="Roboto Light"/>
              </a:rPr>
              <a:t>https://</a:t>
            </a:r>
            <a:r>
              <a:rPr lang="en-US" sz="1200" b="1" dirty="0" err="1" smtClean="0">
                <a:latin typeface="Roboto Light"/>
                <a:cs typeface="Roboto Light"/>
              </a:rPr>
              <a:t>my.backbase.com</a:t>
            </a:r>
            <a:r>
              <a:rPr lang="en-US" sz="1200" b="1" dirty="0" smtClean="0">
                <a:latin typeface="Roboto Light"/>
                <a:cs typeface="Roboto Light"/>
              </a:rPr>
              <a:t>/docs/product-documentation/documentation//portal/5.6.2/</a:t>
            </a:r>
            <a:r>
              <a:rPr lang="en-US" sz="1200" b="1" dirty="0" err="1" smtClean="0">
                <a:latin typeface="Roboto Light"/>
                <a:cs typeface="Roboto Light"/>
              </a:rPr>
              <a:t>icewidgets_customize.html</a:t>
            </a:r>
            <a:endParaRPr lang="en-US" sz="1200" b="1" dirty="0" smtClean="0">
              <a:latin typeface="Roboto Light"/>
              <a:cs typeface="Roboto Ligh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smtClean="0">
              <a:latin typeface="Roboto Light"/>
              <a:cs typeface="Roboto Ligh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smtClean="0">
                <a:latin typeface="Roboto Light"/>
                <a:cs typeface="Roboto Light"/>
              </a:rPr>
              <a:t>TODO - Check the ice template alt attribute for -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img</a:t>
            </a:r>
            <a:r>
              <a:rPr lang="en-US" sz="1200" kern="1200" dirty="0" smtClean="0">
                <a:solidFill>
                  <a:schemeClr val="tx1"/>
                </a:solidFill>
                <a:effectLst/>
                <a:latin typeface="+mn-lt"/>
                <a:ea typeface="+mn-ea"/>
                <a:cs typeface="+mn-cs"/>
              </a:rPr>
              <a:t> class="media-object" </a:t>
            </a:r>
            <a:r>
              <a:rPr lang="en-US" sz="1200" kern="1200" dirty="0" err="1" smtClean="0">
                <a:solidFill>
                  <a:schemeClr val="tx1"/>
                </a:solidFill>
                <a:effectLst/>
                <a:latin typeface="+mn-lt"/>
                <a:ea typeface="+mn-ea"/>
                <a:cs typeface="+mn-cs"/>
              </a:rPr>
              <a:t>src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article.image.path</a:t>
            </a:r>
            <a:r>
              <a:rPr lang="en-US" sz="1200" kern="1200" dirty="0" smtClean="0">
                <a:solidFill>
                  <a:schemeClr val="tx1"/>
                </a:solidFill>
                <a:effectLst/>
                <a:latin typeface="+mn-lt"/>
                <a:ea typeface="+mn-ea"/>
                <a:cs typeface="+mn-cs"/>
              </a:rPr>
              <a:t>}}" /&gt;</a:t>
            </a:r>
            <a:endParaRPr lang="en-US" sz="1200" b="1" baseline="0" dirty="0" smtClean="0">
              <a:latin typeface="Roboto Light"/>
              <a:cs typeface="Roboto Ligh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smtClean="0">
              <a:latin typeface="Roboto Light"/>
              <a:cs typeface="Roboto Ligh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smtClean="0">
              <a:latin typeface="Roboto Light"/>
              <a:cs typeface="Roboto Light"/>
            </a:endParaRPr>
          </a:p>
        </p:txBody>
      </p:sp>
      <p:sp>
        <p:nvSpPr>
          <p:cNvPr id="4" name="Slide Number Placeholder 3"/>
          <p:cNvSpPr>
            <a:spLocks noGrp="1"/>
          </p:cNvSpPr>
          <p:nvPr>
            <p:ph type="sldNum" sz="quarter" idx="10"/>
          </p:nvPr>
        </p:nvSpPr>
        <p:spPr/>
        <p:txBody>
          <a:bodyPr/>
          <a:lstStyle/>
          <a:p>
            <a:fld id="{961E29FC-A785-1D40-BBA7-278D4149D253}" type="slidenum">
              <a:rPr lang="en-US" smtClean="0"/>
              <a:pPr/>
              <a:t>12</a:t>
            </a:fld>
            <a:endParaRPr lang="en-US"/>
          </a:p>
        </p:txBody>
      </p:sp>
    </p:spTree>
    <p:extLst>
      <p:ext uri="{BB962C8B-B14F-4D97-AF65-F5344CB8AC3E}">
        <p14:creationId xmlns:p14="http://schemas.microsoft.com/office/powerpoint/2010/main" xmlns="" val="3781045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13</a:t>
            </a:fld>
            <a:endParaRPr lang="en-US"/>
          </a:p>
        </p:txBody>
      </p:sp>
    </p:spTree>
    <p:extLst>
      <p:ext uri="{BB962C8B-B14F-4D97-AF65-F5344CB8AC3E}">
        <p14:creationId xmlns:p14="http://schemas.microsoft.com/office/powerpoint/2010/main" xmlns="" val="421834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a:t>
            </a:r>
            <a:r>
              <a:rPr lang="en-US" baseline="0" dirty="0" smtClean="0"/>
              <a:t> by explaining what the Chromes are. </a:t>
            </a:r>
          </a:p>
          <a:p>
            <a:endParaRPr lang="en-US" baseline="0" dirty="0" smtClean="0"/>
          </a:p>
          <a:p>
            <a:r>
              <a:rPr lang="en-US" baseline="0" dirty="0" smtClean="0"/>
              <a:t>Markup that wraps around your widget and you can use it to give common behavior to all your widgets. </a:t>
            </a:r>
          </a:p>
          <a:p>
            <a:r>
              <a:rPr lang="en-US" baseline="0" dirty="0" smtClean="0"/>
              <a:t>Do a live demo, and show changing the chrome</a:t>
            </a:r>
          </a:p>
          <a:p>
            <a:endParaRPr lang="en-US" baseline="0" dirty="0" smtClean="0"/>
          </a:p>
          <a:p>
            <a:r>
              <a:rPr lang="en-US" baseline="0" dirty="0" smtClean="0"/>
              <a:t>Explain that “no-chrome” is still a chrome with nothing visible</a:t>
            </a:r>
          </a:p>
          <a:p>
            <a:endParaRPr lang="en-US" baseline="0" dirty="0" smtClean="0"/>
          </a:p>
          <a:p>
            <a:r>
              <a:rPr lang="en-US" baseline="0" dirty="0" smtClean="0"/>
              <a:t>Chromes are mustache templates. Explain all the variables that are passed from the portal in the template</a:t>
            </a:r>
          </a:p>
          <a:p>
            <a:endParaRPr lang="en-GB" dirty="0" smtClean="0"/>
          </a:p>
          <a:p>
            <a:endParaRPr lang="en-GB" dirty="0" smtClean="0"/>
          </a:p>
          <a:p>
            <a:r>
              <a:rPr lang="en-GB" b="1" dirty="0" smtClean="0"/>
              <a:t>https://</a:t>
            </a:r>
            <a:r>
              <a:rPr lang="en-GB" b="1" dirty="0" err="1" smtClean="0"/>
              <a:t>my.backbase.com</a:t>
            </a:r>
            <a:r>
              <a:rPr lang="en-GB" b="1" dirty="0" smtClean="0"/>
              <a:t>/docs/product-documentation/documentation//portal/5.6.2/</a:t>
            </a:r>
            <a:r>
              <a:rPr lang="en-GB" b="1" dirty="0" err="1" smtClean="0"/>
              <a:t>widgets_chrome.html</a:t>
            </a:r>
            <a:r>
              <a:rPr lang="en-GB" b="1" dirty="0" smtClean="0"/>
              <a:t>#/list</a:t>
            </a:r>
            <a:endParaRPr lang="en-GB" b="1"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14</a:t>
            </a:fld>
            <a:endParaRPr lang="en-US"/>
          </a:p>
        </p:txBody>
      </p:sp>
    </p:spTree>
    <p:extLst>
      <p:ext uri="{BB962C8B-B14F-4D97-AF65-F5344CB8AC3E}">
        <p14:creationId xmlns:p14="http://schemas.microsoft.com/office/powerpoint/2010/main" xmlns="" val="1513155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didn’t mention in previous slide, talk about things like </a:t>
            </a:r>
            <a:r>
              <a:rPr lang="en-US" baseline="0" dirty="0" err="1" smtClean="0"/>
              <a:t>enableDD</a:t>
            </a:r>
            <a:r>
              <a:rPr lang="en-US" baseline="0" dirty="0" smtClean="0"/>
              <a:t>, </a:t>
            </a:r>
            <a:r>
              <a:rPr lang="en-US" baseline="0" dirty="0" err="1" smtClean="0"/>
              <a:t>showEdit</a:t>
            </a:r>
            <a:r>
              <a:rPr lang="en-US" baseline="0" dirty="0" smtClean="0"/>
              <a:t> </a:t>
            </a:r>
            <a:r>
              <a:rPr lang="en-US" baseline="0" dirty="0" err="1" smtClean="0"/>
              <a:t>etc</a:t>
            </a:r>
            <a:r>
              <a:rPr lang="en-US" baseline="0" dirty="0" smtClean="0"/>
              <a:t> (permission based properties)</a:t>
            </a:r>
          </a:p>
          <a:p>
            <a:endParaRPr lang="en-US" baseline="0" dirty="0" smtClean="0"/>
          </a:p>
          <a:p>
            <a:r>
              <a:rPr lang="en-US" baseline="0" dirty="0" smtClean="0"/>
              <a:t>Explain {{{ vs {{ if needed - </a:t>
            </a:r>
            <a:r>
              <a:rPr lang="en-US" sz="1200" b="0" i="0" kern="1200" dirty="0" smtClean="0">
                <a:solidFill>
                  <a:schemeClr val="tx1"/>
                </a:solidFill>
                <a:effectLst/>
                <a:latin typeface="+mn-lt"/>
                <a:ea typeface="+mn-ea"/>
                <a:cs typeface="+mn-cs"/>
              </a:rPr>
              <a:t>All variables are HTML escaped by default. If you want to return </a:t>
            </a:r>
            <a:r>
              <a:rPr lang="en-US" sz="1200" b="0" i="0" kern="1200" dirty="0" err="1" smtClean="0">
                <a:solidFill>
                  <a:schemeClr val="tx1"/>
                </a:solidFill>
                <a:effectLst/>
                <a:latin typeface="+mn-lt"/>
                <a:ea typeface="+mn-ea"/>
                <a:cs typeface="+mn-cs"/>
              </a:rPr>
              <a:t>unescaped</a:t>
            </a:r>
            <a:r>
              <a:rPr lang="en-US" sz="1200" b="0" i="0" kern="1200" dirty="0" smtClean="0">
                <a:solidFill>
                  <a:schemeClr val="tx1"/>
                </a:solidFill>
                <a:effectLst/>
                <a:latin typeface="+mn-lt"/>
                <a:ea typeface="+mn-ea"/>
                <a:cs typeface="+mn-cs"/>
              </a:rPr>
              <a:t> HTML, use the triple mustache: </a:t>
            </a:r>
            <a:r>
              <a:rPr lang="en-US" dirty="0" smtClean="0"/>
              <a:t>{{{name}}}</a:t>
            </a:r>
            <a:r>
              <a:rPr lang="en-US" sz="1200" b="0" i="0" kern="1200" dirty="0" smtClean="0">
                <a:solidFill>
                  <a:schemeClr val="tx1"/>
                </a:solidFill>
                <a:effectLst/>
                <a:latin typeface="+mn-lt"/>
                <a:ea typeface="+mn-ea"/>
                <a:cs typeface="+mn-cs"/>
              </a:rPr>
              <a:t>.</a:t>
            </a:r>
            <a:endParaRPr lang="en-US" baseline="0" dirty="0" smtClean="0"/>
          </a:p>
          <a:p>
            <a:endParaRPr lang="en-US" baseline="0" dirty="0" smtClean="0"/>
          </a:p>
          <a:p>
            <a:r>
              <a:rPr lang="en-US" baseline="0" dirty="0" smtClean="0"/>
              <a:t>Show </a:t>
            </a:r>
            <a:r>
              <a:rPr lang="en-US" baseline="0" dirty="0" err="1" smtClean="0"/>
              <a:t>portalserver</a:t>
            </a:r>
            <a:r>
              <a:rPr lang="en-US" baseline="0" dirty="0" smtClean="0"/>
              <a:t>\target\</a:t>
            </a:r>
            <a:r>
              <a:rPr lang="en-US" baseline="0" dirty="0" err="1" smtClean="0"/>
              <a:t>portalserver</a:t>
            </a:r>
            <a:r>
              <a:rPr lang="en-US" baseline="0" dirty="0" smtClean="0"/>
              <a:t>\static\backbase.com.2012.aurora\html\chromes</a:t>
            </a:r>
          </a:p>
          <a:p>
            <a:endParaRPr lang="en-US" baseline="0" dirty="0" smtClean="0"/>
          </a:p>
          <a:p>
            <a:r>
              <a:rPr lang="en-US" baseline="0" dirty="0" smtClean="0"/>
              <a:t>Demo on how to include the Chrome:</a:t>
            </a:r>
          </a:p>
          <a:p>
            <a:endParaRPr lang="en-US" baseline="0" dirty="0" smtClean="0"/>
          </a:p>
          <a:p>
            <a:pPr marL="228600" indent="-228600">
              <a:buAutoNum type="arabicParenR"/>
            </a:pPr>
            <a:r>
              <a:rPr lang="en-US" b="1" baseline="0" dirty="0" err="1" smtClean="0"/>
              <a:t>uiEditingOptions.js</a:t>
            </a:r>
            <a:r>
              <a:rPr lang="en-US" baseline="0" dirty="0" smtClean="0"/>
              <a:t>  -  </a:t>
            </a:r>
            <a:r>
              <a:rPr lang="en-US" baseline="0" dirty="0" err="1" smtClean="0"/>
              <a:t>Webapps</a:t>
            </a:r>
            <a:r>
              <a:rPr lang="en-US" baseline="0" dirty="0" smtClean="0"/>
              <a:t>/</a:t>
            </a:r>
            <a:r>
              <a:rPr lang="en-US" baseline="0" dirty="0" err="1" smtClean="0"/>
              <a:t>portalserver</a:t>
            </a:r>
            <a:r>
              <a:rPr lang="en-US" baseline="0" dirty="0" smtClean="0"/>
              <a:t>/</a:t>
            </a:r>
            <a:r>
              <a:rPr lang="en-US" baseline="0" dirty="0" err="1" smtClean="0"/>
              <a:t>src</a:t>
            </a:r>
            <a:r>
              <a:rPr lang="en-US" baseline="0" dirty="0" smtClean="0"/>
              <a:t>/main/resources/</a:t>
            </a:r>
            <a:r>
              <a:rPr lang="en-US" baseline="0" dirty="0" err="1" smtClean="0"/>
              <a:t>conf</a:t>
            </a:r>
            <a:r>
              <a:rPr lang="en-US" baseline="0" dirty="0" smtClean="0"/>
              <a:t>/</a:t>
            </a:r>
            <a:r>
              <a:rPr lang="en-US" baseline="0" dirty="0" err="1" smtClean="0"/>
              <a:t>uiEditingOptions.js</a:t>
            </a:r>
            <a:endParaRPr lang="en-US" baseline="0" dirty="0" smtClean="0"/>
          </a:p>
          <a:p>
            <a:pPr marL="228600" indent="-228600">
              <a:buAutoNum type="arabicParenR"/>
            </a:pPr>
            <a:r>
              <a:rPr lang="en-US" baseline="0" dirty="0" smtClean="0"/>
              <a:t>Explain that you can define a specific list of chromes for the widget, in the index.html, via preferences - https://</a:t>
            </a:r>
            <a:r>
              <a:rPr lang="en-US" baseline="0" dirty="0" err="1" smtClean="0"/>
              <a:t>my.backbase.com</a:t>
            </a:r>
            <a:r>
              <a:rPr lang="en-US" baseline="0" dirty="0" smtClean="0"/>
              <a:t>/docs/product-documentation/documentation/portal/5.6.1/</a:t>
            </a:r>
            <a:r>
              <a:rPr lang="en-US" baseline="0" dirty="0" err="1" smtClean="0"/>
              <a:t>widgets_addproperties.html</a:t>
            </a:r>
            <a:r>
              <a:rPr lang="en-US" baseline="0" dirty="0" smtClean="0"/>
              <a:t>#/list</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Set the chrome by modifying the portal model property, change directly on explorer </a:t>
            </a:r>
            <a:endParaRPr lang="en-US" baseline="0" dirty="0" smtClean="0"/>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endParaRPr lang="en-US" baseline="0" dirty="0" smtClean="0"/>
          </a:p>
          <a:p>
            <a:pPr marL="228600" marR="0" indent="-22860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uiEditingOptions.js file contains the main configuration parameters for CXP Manager. Configure its location in the </a:t>
            </a:r>
            <a:r>
              <a:rPr lang="en-US" sz="1200" kern="1200" dirty="0" err="1" smtClean="0">
                <a:solidFill>
                  <a:schemeClr val="tx1"/>
                </a:solidFill>
                <a:latin typeface="+mn-lt"/>
                <a:ea typeface="+mn-ea"/>
                <a:cs typeface="+mn-cs"/>
              </a:rPr>
              <a:t>manager.uieditingoptions.location</a:t>
            </a:r>
            <a:r>
              <a:rPr lang="en-US" sz="1200" kern="1200" dirty="0" smtClean="0">
                <a:solidFill>
                  <a:schemeClr val="tx1"/>
                </a:solidFill>
                <a:latin typeface="+mn-lt"/>
                <a:ea typeface="+mn-ea"/>
                <a:cs typeface="+mn-cs"/>
              </a:rPr>
              <a:t> property in the </a:t>
            </a:r>
            <a:r>
              <a:rPr lang="en-US" sz="1200" kern="1200" dirty="0" err="1" smtClean="0">
                <a:solidFill>
                  <a:schemeClr val="tx1"/>
                </a:solidFill>
                <a:latin typeface="+mn-lt"/>
                <a:ea typeface="+mn-ea"/>
                <a:cs typeface="+mn-cs"/>
              </a:rPr>
              <a:t>backbase.properties</a:t>
            </a:r>
            <a:r>
              <a:rPr lang="en-US" sz="1200" kern="1200" dirty="0" smtClean="0">
                <a:solidFill>
                  <a:schemeClr val="tx1"/>
                </a:solidFill>
                <a:latin typeface="+mn-lt"/>
                <a:ea typeface="+mn-ea"/>
                <a:cs typeface="+mn-cs"/>
              </a:rPr>
              <a:t> file. You can find an example file in the configuration/examples folder in your portal project or in the configuration/manager/examples folder in the installation package</a:t>
            </a:r>
            <a:endParaRPr lang="en-US" baseline="0"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pPr/>
              <a:t>15</a:t>
            </a:fld>
            <a:endParaRPr lang="en-US"/>
          </a:p>
        </p:txBody>
      </p:sp>
    </p:spTree>
    <p:extLst>
      <p:ext uri="{BB962C8B-B14F-4D97-AF65-F5344CB8AC3E}">
        <p14:creationId xmlns:p14="http://schemas.microsoft.com/office/powerpoint/2010/main" xmlns="" val="2714400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 be a quick and straightforward</a:t>
            </a:r>
            <a:r>
              <a:rPr lang="en-US" baseline="0" dirty="0" smtClean="0"/>
              <a:t> exercise. </a:t>
            </a:r>
          </a:p>
          <a:p>
            <a:endParaRPr lang="en-US" baseline="0" dirty="0" smtClean="0"/>
          </a:p>
          <a:p>
            <a:r>
              <a:rPr lang="en-US" baseline="0" dirty="0" smtClean="0"/>
              <a:t>If you finish too quick and the trainees are quite advanced, you can discuss on how to bind events to chromes and mention:</a:t>
            </a:r>
          </a:p>
          <a:p>
            <a:pPr marL="228600" indent="-228600">
              <a:buAutoNum type="arabicParenR"/>
            </a:pPr>
            <a:r>
              <a:rPr lang="en-US" baseline="0" dirty="0" smtClean="0"/>
              <a:t>Behaviors</a:t>
            </a:r>
          </a:p>
          <a:p>
            <a:pPr marL="228600" indent="-228600">
              <a:buAutoNum type="arabicParenR"/>
            </a:pPr>
            <a:r>
              <a:rPr lang="en-US" baseline="0" dirty="0" smtClean="0"/>
              <a:t>Binding events specific in containers</a:t>
            </a:r>
          </a:p>
        </p:txBody>
      </p:sp>
      <p:sp>
        <p:nvSpPr>
          <p:cNvPr id="4" name="Slide Number Placeholder 3"/>
          <p:cNvSpPr>
            <a:spLocks noGrp="1"/>
          </p:cNvSpPr>
          <p:nvPr>
            <p:ph type="sldNum" sz="quarter" idx="10"/>
          </p:nvPr>
        </p:nvSpPr>
        <p:spPr/>
        <p:txBody>
          <a:bodyPr/>
          <a:lstStyle/>
          <a:p>
            <a:fld id="{961E29FC-A785-1D40-BBA7-278D4149D253}" type="slidenum">
              <a:rPr lang="en-US" smtClean="0"/>
              <a:pPr/>
              <a:t>16</a:t>
            </a:fld>
            <a:endParaRPr lang="en-US"/>
          </a:p>
        </p:txBody>
      </p:sp>
    </p:spTree>
    <p:extLst>
      <p:ext uri="{BB962C8B-B14F-4D97-AF65-F5344CB8AC3E}">
        <p14:creationId xmlns:p14="http://schemas.microsoft.com/office/powerpoint/2010/main" xmlns="" val="426545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check with guys for more topic ideas</a:t>
            </a:r>
          </a:p>
          <a:p>
            <a:endParaRPr lang="en-US" dirty="0" smtClean="0"/>
          </a:p>
          <a:p>
            <a:endParaRPr lang="en-US" dirty="0" smtClean="0"/>
          </a:p>
          <a:p>
            <a:r>
              <a:rPr lang="en-US" sz="1200" b="0" i="0" u="none" strike="noStrike" kern="1200" dirty="0" smtClean="0">
                <a:solidFill>
                  <a:schemeClr val="tx1"/>
                </a:solidFill>
                <a:effectLst/>
                <a:latin typeface="+mn-lt"/>
                <a:ea typeface="+mn-ea"/>
                <a:cs typeface="+mn-cs"/>
                <a:hlinkClick r:id="rId3"/>
              </a:rPr>
              <a:t>https://my.backbase.com/docs/product-documentation/documentation//portal/5.6.2/cxpweblibrary_perspective.html</a:t>
            </a:r>
            <a:endParaRPr lang="en-US" sz="1200" b="0" i="0" u="none" strike="noStrike" kern="1200" dirty="0" smtClean="0">
              <a:solidFill>
                <a:schemeClr val="tx1"/>
              </a:solidFill>
              <a:effectLst/>
              <a:latin typeface="+mn-lt"/>
              <a:ea typeface="+mn-ea"/>
              <a:cs typeface="+mn-cs"/>
            </a:endParaRPr>
          </a:p>
          <a:p>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4"/>
              </a:rPr>
              <a:t>https://my.backbase.com/docs/product-documentation/documentation//portal/5.6.2/events_behaviors.html</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pPr/>
              <a:t>17</a:t>
            </a:fld>
            <a:endParaRPr lang="en-US"/>
          </a:p>
        </p:txBody>
      </p:sp>
    </p:spTree>
    <p:extLst>
      <p:ext uri="{BB962C8B-B14F-4D97-AF65-F5344CB8AC3E}">
        <p14:creationId xmlns:p14="http://schemas.microsoft.com/office/powerpoint/2010/main" xmlns="" val="1161009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18</a:t>
            </a:fld>
            <a:endParaRPr lang="en-US"/>
          </a:p>
        </p:txBody>
      </p:sp>
    </p:spTree>
    <p:extLst>
      <p:ext uri="{BB962C8B-B14F-4D97-AF65-F5344CB8AC3E}">
        <p14:creationId xmlns:p14="http://schemas.microsoft.com/office/powerpoint/2010/main" xmlns="" val="126541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module is</a:t>
            </a:r>
            <a:r>
              <a:rPr lang="en-US" baseline="0" dirty="0" smtClean="0"/>
              <a:t> for the trainees to get comfortable with a few things they will be using in their projects.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They need to learn how to use g:include and Camel Routes.</a:t>
            </a:r>
          </a:p>
          <a:p>
            <a:r>
              <a:rPr lang="en-US" baseline="0" dirty="0" smtClean="0"/>
              <a:t>They need to learn how to create ICE templates, and how to add them in the existing ICE widgets. Creating a new ICE widget is out of scope for this training.</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They need to learn how to create new chromes, add them in the portal manager, use them for widgets. Also, they need to understand when to use them.</a:t>
            </a:r>
          </a:p>
          <a:p>
            <a:endParaRPr lang="en-US" baseline="0" dirty="0" smtClean="0"/>
          </a:p>
          <a:p>
            <a:pPr lvl="0">
              <a:defRPr>
                <a:solidFill>
                  <a:srgbClr val="000000"/>
                </a:solidFill>
              </a:defRPr>
            </a:pPr>
            <a:r>
              <a:rPr lang="en-US" sz="1200" dirty="0" smtClean="0">
                <a:solidFill>
                  <a:srgbClr val="DDDDDD"/>
                </a:solidFill>
                <a:latin typeface="Roboto Thin"/>
                <a:ea typeface="Roboto Thin"/>
                <a:cs typeface="Roboto Thin"/>
                <a:sym typeface="Roboto Thin"/>
              </a:rPr>
              <a:t>In order to follow the various exercises in this training, you will need to refer to the training material available here:</a:t>
            </a:r>
          </a:p>
          <a:p>
            <a:pPr lvl="0">
              <a:defRPr>
                <a:solidFill>
                  <a:srgbClr val="000000"/>
                </a:solidFill>
              </a:defRPr>
            </a:pPr>
            <a:r>
              <a:rPr lang="en-US" sz="1200" u="none" dirty="0" smtClean="0">
                <a:solidFill>
                  <a:srgbClr val="9E9088"/>
                </a:solidFill>
                <a:uFill>
                  <a:solidFill>
                    <a:srgbClr val="9E9088"/>
                  </a:solidFill>
                </a:uFill>
                <a:latin typeface="Roboto Thin"/>
                <a:ea typeface="Roboto Thin"/>
                <a:cs typeface="Roboto Thin"/>
                <a:sym typeface="Roboto Thin"/>
              </a:rPr>
              <a:t>https://github.com/Backbase/training-fe-module-02</a:t>
            </a:r>
            <a:endParaRPr lang="en-US" sz="1200" u="none" dirty="0" smtClean="0">
              <a:solidFill>
                <a:srgbClr val="DDDDDD"/>
              </a:solidFill>
              <a:latin typeface="Roboto Thin"/>
              <a:ea typeface="Roboto Thin"/>
              <a:cs typeface="Roboto Thin"/>
              <a:sym typeface="Roboto Thin"/>
            </a:endParaRPr>
          </a:p>
          <a:p>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3</a:t>
            </a:fld>
            <a:endParaRPr lang="en-US"/>
          </a:p>
        </p:txBody>
      </p:sp>
    </p:spTree>
    <p:extLst>
      <p:ext uri="{BB962C8B-B14F-4D97-AF65-F5344CB8AC3E}">
        <p14:creationId xmlns:p14="http://schemas.microsoft.com/office/powerpoint/2010/main" xmlns="" val="299637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requirements for the exercises of this module are:</a:t>
            </a:r>
          </a:p>
          <a:p>
            <a:endParaRPr lang="en-US" baseline="0" dirty="0" smtClean="0"/>
          </a:p>
          <a:p>
            <a:pPr marL="171450" indent="-171450">
              <a:buFontTx/>
              <a:buChar char="-"/>
            </a:pPr>
            <a:r>
              <a:rPr lang="en-US" baseline="0" dirty="0" smtClean="0"/>
              <a:t>xml2json pipe</a:t>
            </a:r>
          </a:p>
          <a:p>
            <a:pPr marL="171450" indent="-171450">
              <a:buFontTx/>
              <a:buChar char="-"/>
            </a:pPr>
            <a:r>
              <a:rPr lang="en-US" baseline="0" dirty="0" smtClean="0"/>
              <a:t>mustache pipe</a:t>
            </a:r>
          </a:p>
        </p:txBody>
      </p:sp>
      <p:sp>
        <p:nvSpPr>
          <p:cNvPr id="4" name="Slide Number Placeholder 3"/>
          <p:cNvSpPr>
            <a:spLocks noGrp="1"/>
          </p:cNvSpPr>
          <p:nvPr>
            <p:ph type="sldNum" sz="quarter" idx="10"/>
          </p:nvPr>
        </p:nvSpPr>
        <p:spPr/>
        <p:txBody>
          <a:bodyPr/>
          <a:lstStyle/>
          <a:p>
            <a:fld id="{961E29FC-A785-1D40-BBA7-278D4149D253}" type="slidenum">
              <a:rPr lang="en-US" smtClean="0"/>
              <a:pPr/>
              <a:t>4</a:t>
            </a:fld>
            <a:endParaRPr lang="en-US"/>
          </a:p>
        </p:txBody>
      </p:sp>
    </p:spTree>
    <p:extLst>
      <p:ext uri="{BB962C8B-B14F-4D97-AF65-F5344CB8AC3E}">
        <p14:creationId xmlns:p14="http://schemas.microsoft.com/office/powerpoint/2010/main" xmlns="" val="1472838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g:include</a:t>
            </a:r>
            <a:r>
              <a:rPr lang="en-US" baseline="0" dirty="0" smtClean="0"/>
              <a:t> is all about server-side rendering</a:t>
            </a:r>
          </a:p>
          <a:p>
            <a:endParaRPr lang="en-US" baseline="0" dirty="0" smtClean="0"/>
          </a:p>
          <a:p>
            <a:r>
              <a:rPr lang="en-US" dirty="0" smtClean="0"/>
              <a:t>Integration Services relies on Apache Camel, a Java framework that allows developers to integrate various messaging technologies and process the data in the message. For </a:t>
            </a:r>
            <a:r>
              <a:rPr lang="en-US" dirty="0" err="1" smtClean="0"/>
              <a:t>Backbase</a:t>
            </a:r>
            <a:r>
              <a:rPr lang="en-US" dirty="0" smtClean="0"/>
              <a:t> CXP, this means concretely that Integration Services enable widgets to display data from remote services or systems, for example: RSS feeds, REST services, files or CRMs. Integration Services can also process this data before sending it as a response to the widget, for example stripping items from an RSS feed or changing some tags in XML data.</a:t>
            </a:r>
          </a:p>
          <a:p>
            <a:endParaRPr lang="en-US" dirty="0" smtClean="0"/>
          </a:p>
          <a:p>
            <a:endParaRPr lang="en-US" dirty="0" smtClean="0"/>
          </a:p>
          <a:p>
            <a:r>
              <a:rPr lang="en-US" dirty="0" smtClean="0"/>
              <a:t>https://</a:t>
            </a:r>
            <a:r>
              <a:rPr lang="en-US" dirty="0" err="1" smtClean="0"/>
              <a:t>my.backbase.com</a:t>
            </a:r>
            <a:r>
              <a:rPr lang="en-US" dirty="0" smtClean="0"/>
              <a:t>/docs/product-documentation/documentation/portal/5.6.1/</a:t>
            </a:r>
            <a:r>
              <a:rPr lang="en-US" dirty="0" err="1" smtClean="0"/>
              <a:t>overview_integrationservices.html</a:t>
            </a:r>
            <a:r>
              <a:rPr lang="en-US" dirty="0" smtClean="0"/>
              <a:t>#/list</a:t>
            </a:r>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5</a:t>
            </a:fld>
            <a:endParaRPr lang="en-US"/>
          </a:p>
        </p:txBody>
      </p:sp>
    </p:spTree>
    <p:extLst>
      <p:ext uri="{BB962C8B-B14F-4D97-AF65-F5344CB8AC3E}">
        <p14:creationId xmlns:p14="http://schemas.microsoft.com/office/powerpoint/2010/main" xmlns="" val="2258290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Restlet</a:t>
            </a:r>
            <a:r>
              <a:rPr lang="en-US" dirty="0" smtClean="0"/>
              <a:t> is a lightweight, comprehensive, open source RESTful web API framework for the Java platform.</a:t>
            </a:r>
          </a:p>
          <a:p>
            <a:endParaRPr lang="en-US" dirty="0" smtClean="0"/>
          </a:p>
          <a:p>
            <a:r>
              <a:rPr lang="en-US" dirty="0" smtClean="0"/>
              <a:t>https://</a:t>
            </a:r>
            <a:r>
              <a:rPr lang="en-US" dirty="0" err="1" smtClean="0"/>
              <a:t>my.backbase.com</a:t>
            </a:r>
            <a:r>
              <a:rPr lang="en-US" dirty="0" smtClean="0"/>
              <a:t>/docs/product-documentation/documentation/portal/5.6.1/</a:t>
            </a:r>
            <a:r>
              <a:rPr lang="en-US" dirty="0" err="1" smtClean="0"/>
              <a:t>overview_integrationservices.html</a:t>
            </a:r>
            <a:r>
              <a:rPr lang="en-US" dirty="0" smtClean="0"/>
              <a:t>#/list</a:t>
            </a:r>
          </a:p>
          <a:p>
            <a:endParaRPr lang="en-US" dirty="0" smtClean="0"/>
          </a:p>
          <a:p>
            <a:endParaRPr lang="en-US" dirty="0" smtClean="0"/>
          </a:p>
          <a:p>
            <a:r>
              <a:rPr lang="en-US" sz="1200" b="0" i="0" kern="1200" dirty="0" smtClean="0">
                <a:solidFill>
                  <a:schemeClr val="tx1"/>
                </a:solidFill>
                <a:effectLst/>
                <a:latin typeface="+mn-lt"/>
                <a:ea typeface="+mn-ea"/>
                <a:cs typeface="+mn-cs"/>
              </a:rPr>
              <a:t>SOA - Service Oriented Architecture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WOA - Web-Oriented Architecture</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6</a:t>
            </a:fld>
            <a:endParaRPr lang="en-US"/>
          </a:p>
        </p:txBody>
      </p:sp>
    </p:spTree>
    <p:extLst>
      <p:ext uri="{BB962C8B-B14F-4D97-AF65-F5344CB8AC3E}">
        <p14:creationId xmlns:p14="http://schemas.microsoft.com/office/powerpoint/2010/main" xmlns="" val="1719763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example of including</a:t>
            </a:r>
            <a:r>
              <a:rPr lang="en-US" baseline="0" dirty="0" smtClean="0"/>
              <a:t> content, going through an integration service or not</a:t>
            </a:r>
          </a:p>
          <a:p>
            <a:endParaRPr lang="en-US" baseline="0" dirty="0" smtClean="0"/>
          </a:p>
          <a:p>
            <a:r>
              <a:rPr lang="en-US" baseline="0" dirty="0" smtClean="0"/>
              <a:t>Example difference of http-</a:t>
            </a:r>
            <a:r>
              <a:rPr lang="en-US" baseline="0" dirty="0" err="1" smtClean="0"/>
              <a:t>param</a:t>
            </a:r>
            <a:r>
              <a:rPr lang="en-US" baseline="0" dirty="0" smtClean="0"/>
              <a:t> vs http-preference-</a:t>
            </a:r>
            <a:r>
              <a:rPr lang="en-US" baseline="0" dirty="0" err="1" smtClean="0"/>
              <a:t>param</a:t>
            </a:r>
            <a:r>
              <a:rPr lang="en-US" baseline="0" dirty="0" smtClean="0"/>
              <a:t>. In this scenario, we get the feed from </a:t>
            </a:r>
            <a:r>
              <a:rPr lang="en-US" baseline="0" dirty="0" err="1" smtClean="0"/>
              <a:t>backbase</a:t>
            </a:r>
            <a:r>
              <a:rPr lang="en-US" baseline="0" dirty="0" smtClean="0"/>
              <a:t> and we want to render it. Limit of news item is something we want to configure per widget, while embed is something which is just required.</a:t>
            </a:r>
          </a:p>
          <a:p>
            <a:endParaRPr lang="en-US" baseline="0" dirty="0" smtClean="0"/>
          </a:p>
          <a:p>
            <a:r>
              <a:rPr lang="en-US" sz="1200" b="0" i="0" kern="1200" dirty="0" err="1" smtClean="0">
                <a:solidFill>
                  <a:schemeClr val="tx1"/>
                </a:solidFill>
                <a:effectLst/>
                <a:latin typeface="+mn-lt"/>
                <a:ea typeface="+mn-ea"/>
                <a:cs typeface="+mn-cs"/>
              </a:rPr>
              <a:t>g:http-param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Passes a parameter to Portal Services when retrieving or updating content with </a:t>
            </a:r>
            <a:r>
              <a:rPr lang="en-US" sz="1200" b="0" i="0" u="none" strike="noStrike" kern="1200" dirty="0" smtClean="0">
                <a:solidFill>
                  <a:schemeClr val="tx1"/>
                </a:solidFill>
                <a:effectLst/>
                <a:latin typeface="+mn-lt"/>
                <a:ea typeface="+mn-ea"/>
                <a:cs typeface="+mn-cs"/>
                <a:hlinkClick r:id="rId3"/>
              </a:rPr>
              <a:t>g:include</a:t>
            </a:r>
            <a:r>
              <a:rPr lang="en-US" sz="1200" b="0" i="0" kern="1200" dirty="0" smtClean="0">
                <a:solidFill>
                  <a:schemeClr val="tx1"/>
                </a:solidFill>
                <a:effectLst/>
                <a:latin typeface="+mn-lt"/>
                <a:ea typeface="+mn-ea"/>
                <a:cs typeface="+mn-cs"/>
              </a:rPr>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g:http-preference-param</a:t>
            </a:r>
            <a:endParaRPr lang="en-US" baseline="0" dirty="0" smtClean="0"/>
          </a:p>
          <a:p>
            <a:r>
              <a:rPr lang="en-US" sz="1200" b="0" i="0" kern="1200" dirty="0" smtClean="0">
                <a:solidFill>
                  <a:schemeClr val="tx1"/>
                </a:solidFill>
                <a:effectLst/>
                <a:latin typeface="+mn-lt"/>
                <a:ea typeface="+mn-ea"/>
                <a:cs typeface="+mn-cs"/>
              </a:rPr>
              <a:t>Passes a property with the specified name as parameter when retrieving or updating content with </a:t>
            </a:r>
            <a:r>
              <a:rPr lang="en-US" sz="1200" b="0" i="0" u="none" strike="noStrike" kern="1200" dirty="0" smtClean="0">
                <a:solidFill>
                  <a:schemeClr val="tx1"/>
                </a:solidFill>
                <a:effectLst/>
                <a:latin typeface="+mn-lt"/>
                <a:ea typeface="+mn-ea"/>
                <a:cs typeface="+mn-cs"/>
                <a:hlinkClick r:id="rId3"/>
              </a:rPr>
              <a:t>g:include</a:t>
            </a:r>
            <a:r>
              <a:rPr lang="en-US" sz="1200" b="0" i="0" kern="1200" dirty="0" smtClean="0">
                <a:solidFill>
                  <a:schemeClr val="tx1"/>
                </a:solidFill>
                <a:effectLst/>
                <a:latin typeface="+mn-lt"/>
                <a:ea typeface="+mn-ea"/>
                <a:cs typeface="+mn-cs"/>
              </a:rPr>
              <a:t>.</a:t>
            </a:r>
            <a:endParaRPr lang="en-US" baseline="0" dirty="0" smtClean="0"/>
          </a:p>
          <a:p>
            <a:endParaRPr lang="en-US" baseline="0" dirty="0" smtClean="0"/>
          </a:p>
          <a:p>
            <a:endParaRPr lang="en-US" baseline="0" dirty="0" smtClean="0"/>
          </a:p>
          <a:p>
            <a:r>
              <a:rPr lang="en-US" baseline="0" dirty="0" smtClean="0"/>
              <a:t>Mention that the “</a:t>
            </a:r>
            <a:r>
              <a:rPr lang="en-GB" sz="1200" dirty="0" smtClean="0">
                <a:solidFill>
                  <a:srgbClr val="AA5500"/>
                </a:solidFill>
                <a:latin typeface="Consolas" panose="020B0609020204030204" pitchFamily="49" charset="0"/>
                <a:ea typeface="Times New Roman"/>
                <a:cs typeface="Consolas" panose="020B0609020204030204" pitchFamily="49" charset="0"/>
              </a:rPr>
              <a:t>feed/html</a:t>
            </a:r>
            <a:r>
              <a:rPr lang="en-US" baseline="0" dirty="0" smtClean="0"/>
              <a:t>” service is configured to access the same url: </a:t>
            </a:r>
            <a:r>
              <a:rPr lang="en-US" sz="1200" dirty="0" smtClean="0">
                <a:solidFill>
                  <a:srgbClr val="AA5500"/>
                </a:solidFill>
                <a:latin typeface="Consolas" panose="020B0609020204030204" pitchFamily="49" charset="0"/>
                <a:ea typeface="Times New Roman"/>
                <a:cs typeface="Consolas" panose="020B0609020204030204" pitchFamily="49" charset="0"/>
              </a:rPr>
              <a:t>http://</a:t>
            </a:r>
            <a:r>
              <a:rPr lang="en-US" sz="1200" dirty="0" err="1" smtClean="0">
                <a:solidFill>
                  <a:srgbClr val="AA5500"/>
                </a:solidFill>
                <a:latin typeface="Consolas" panose="020B0609020204030204" pitchFamily="49" charset="0"/>
                <a:ea typeface="Times New Roman"/>
                <a:cs typeface="Consolas" panose="020B0609020204030204" pitchFamily="49" charset="0"/>
              </a:rPr>
              <a:t>blog.backbase.com</a:t>
            </a:r>
            <a:r>
              <a:rPr lang="en-US" sz="1200" dirty="0" smtClean="0">
                <a:solidFill>
                  <a:srgbClr val="AA5500"/>
                </a:solidFill>
                <a:latin typeface="Consolas" panose="020B0609020204030204" pitchFamily="49" charset="0"/>
                <a:ea typeface="Times New Roman"/>
                <a:cs typeface="Consolas" panose="020B0609020204030204" pitchFamily="49" charset="0"/>
              </a:rPr>
              <a:t>/feed </a:t>
            </a:r>
            <a:r>
              <a:rPr lang="en-GB" sz="1200" dirty="0" smtClean="0">
                <a:solidFill>
                  <a:srgbClr val="AA5500"/>
                </a:solidFill>
                <a:latin typeface="Consolas" panose="020B0609020204030204" pitchFamily="49" charset="0"/>
                <a:ea typeface="Times New Roman"/>
                <a:cs typeface="Consolas" panose="020B0609020204030204" pitchFamily="49" charset="0"/>
              </a:rPr>
              <a:t>and</a:t>
            </a:r>
            <a:r>
              <a:rPr lang="en-GB" sz="1200" baseline="0" dirty="0" smtClean="0">
                <a:solidFill>
                  <a:srgbClr val="AA5500"/>
                </a:solidFill>
                <a:latin typeface="Consolas" panose="020B0609020204030204" pitchFamily="49" charset="0"/>
                <a:ea typeface="Times New Roman"/>
                <a:cs typeface="Consolas" panose="020B0609020204030204" pitchFamily="49" charset="0"/>
              </a:rPr>
              <a:t> talk about the advantages of integration services, like:</a:t>
            </a:r>
          </a:p>
          <a:p>
            <a:endParaRPr lang="en-US" sz="1200" baseline="0" dirty="0" smtClean="0">
              <a:solidFill>
                <a:srgbClr val="AA5500"/>
              </a:solidFill>
              <a:latin typeface="Consolas" panose="020B0609020204030204" pitchFamily="49" charset="0"/>
              <a:cs typeface="Consolas" panose="020B0609020204030204" pitchFamily="49" charset="0"/>
            </a:endParaRPr>
          </a:p>
          <a:p>
            <a:r>
              <a:rPr lang="en-US" sz="1200" baseline="0" dirty="0" smtClean="0">
                <a:solidFill>
                  <a:srgbClr val="AA5500"/>
                </a:solidFill>
                <a:latin typeface="Consolas" panose="020B0609020204030204" pitchFamily="49" charset="0"/>
                <a:cs typeface="Consolas" panose="020B0609020204030204" pitchFamily="49" charset="0"/>
              </a:rPr>
              <a:t>Caching -&gt; performance</a:t>
            </a:r>
          </a:p>
          <a:p>
            <a:r>
              <a:rPr lang="en-US" sz="1200" baseline="0" dirty="0" smtClean="0">
                <a:solidFill>
                  <a:srgbClr val="AA5500"/>
                </a:solidFill>
                <a:latin typeface="Consolas" panose="020B0609020204030204" pitchFamily="49" charset="0"/>
                <a:cs typeface="Consolas" panose="020B0609020204030204" pitchFamily="49" charset="0"/>
              </a:rPr>
              <a:t>Filtering -&gt; security</a:t>
            </a:r>
          </a:p>
          <a:p>
            <a:r>
              <a:rPr lang="en-US" sz="1200" baseline="0" dirty="0" smtClean="0">
                <a:solidFill>
                  <a:srgbClr val="AA5500"/>
                </a:solidFill>
                <a:latin typeface="Consolas" panose="020B0609020204030204" pitchFamily="49" charset="0"/>
                <a:cs typeface="Consolas" panose="020B0609020204030204" pitchFamily="49" charset="0"/>
              </a:rPr>
              <a:t>Transformations -&gt; ease of development -&gt; at this moment also talk that you can use it to receive pure data and might need a transform (</a:t>
            </a:r>
            <a:r>
              <a:rPr lang="en-US" sz="1200" baseline="0" dirty="0" err="1" smtClean="0">
                <a:solidFill>
                  <a:srgbClr val="AA5500"/>
                </a:solidFill>
                <a:latin typeface="Consolas" panose="020B0609020204030204" pitchFamily="49" charset="0"/>
                <a:cs typeface="Consolas" panose="020B0609020204030204" pitchFamily="49" charset="0"/>
              </a:rPr>
              <a:t>eg</a:t>
            </a:r>
            <a:r>
              <a:rPr lang="en-US" sz="1200" baseline="0" dirty="0" smtClean="0">
                <a:solidFill>
                  <a:srgbClr val="AA5500"/>
                </a:solidFill>
                <a:latin typeface="Consolas" panose="020B0609020204030204" pitchFamily="49" charset="0"/>
                <a:cs typeface="Consolas" panose="020B0609020204030204" pitchFamily="49" charset="0"/>
              </a:rPr>
              <a:t>. from xml to </a:t>
            </a:r>
            <a:r>
              <a:rPr lang="en-US" sz="1200" baseline="0" dirty="0" err="1" smtClean="0">
                <a:solidFill>
                  <a:srgbClr val="AA5500"/>
                </a:solidFill>
                <a:latin typeface="Consolas" panose="020B0609020204030204" pitchFamily="49" charset="0"/>
                <a:cs typeface="Consolas" panose="020B0609020204030204" pitchFamily="49" charset="0"/>
              </a:rPr>
              <a:t>json</a:t>
            </a:r>
            <a:r>
              <a:rPr lang="en-US" sz="1200" baseline="0" dirty="0" smtClean="0">
                <a:solidFill>
                  <a:srgbClr val="AA5500"/>
                </a:solidFill>
                <a:latin typeface="Consolas" panose="020B0609020204030204" pitchFamily="49" charset="0"/>
                <a:cs typeface="Consolas" panose="020B0609020204030204" pitchFamily="49" charset="0"/>
              </a:rPr>
              <a:t>)</a:t>
            </a:r>
          </a:p>
          <a:p>
            <a:endParaRPr lang="en-US" sz="1200" baseline="0" dirty="0" smtClean="0">
              <a:solidFill>
                <a:srgbClr val="AA5500"/>
              </a:solidFill>
              <a:latin typeface="Consolas" panose="020B0609020204030204" pitchFamily="49" charset="0"/>
              <a:cs typeface="Consolas" panose="020B0609020204030204" pitchFamily="49" charset="0"/>
            </a:endParaRPr>
          </a:p>
          <a:p>
            <a:r>
              <a:rPr lang="en-US" sz="1200" baseline="0" dirty="0" smtClean="0">
                <a:solidFill>
                  <a:srgbClr val="AA5500"/>
                </a:solidFill>
                <a:latin typeface="Consolas" panose="020B0609020204030204" pitchFamily="49" charset="0"/>
                <a:cs typeface="Consolas" panose="020B0609020204030204" pitchFamily="49" charset="0"/>
              </a:rPr>
              <a:t>Mention that the proxy is a very easy and robust way of solving the cross-origin requests problem</a:t>
            </a:r>
          </a:p>
          <a:p>
            <a:endParaRPr lang="en-US" baseline="0"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pPr/>
              <a:t>7</a:t>
            </a:fld>
            <a:endParaRPr lang="en-US"/>
          </a:p>
        </p:txBody>
      </p:sp>
    </p:spTree>
    <p:extLst>
      <p:ext uri="{BB962C8B-B14F-4D97-AF65-F5344CB8AC3E}">
        <p14:creationId xmlns:p14="http://schemas.microsoft.com/office/powerpoint/2010/main" xmlns="" val="3145116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NB!!! FOR STEP 2, STUDENTS WILL NEED TO ADD NG SANITIZE</a:t>
            </a:r>
          </a:p>
          <a:p>
            <a:endParaRPr lang="en-US" baseline="0" dirty="0" smtClean="0"/>
          </a:p>
          <a:p>
            <a:r>
              <a:rPr lang="en-US" b="0" baseline="0" dirty="0" smtClean="0"/>
              <a:t>Add the following to the widget definition (</a:t>
            </a:r>
            <a:r>
              <a:rPr lang="en-US" b="0" baseline="0" dirty="0" err="1" smtClean="0"/>
              <a:t>index.html</a:t>
            </a:r>
            <a:r>
              <a:rPr lang="en-US" b="0" baseline="0" dirty="0" smtClean="0"/>
              <a:t>)</a:t>
            </a:r>
          </a:p>
          <a:p>
            <a:endParaRPr lang="en-US" b="1" baseline="0" dirty="0" smtClean="0"/>
          </a:p>
          <a:p>
            <a:r>
              <a:rPr lang="en-US" sz="1200" b="1" kern="1200" dirty="0" smtClean="0">
                <a:solidFill>
                  <a:schemeClr val="tx1"/>
                </a:solidFill>
                <a:effectLst/>
                <a:latin typeface="+mn-lt"/>
                <a:ea typeface="+mn-ea"/>
                <a:cs typeface="+mn-cs"/>
              </a:rPr>
              <a:t>&lt;script </a:t>
            </a:r>
            <a:r>
              <a:rPr lang="en-US" sz="1200" b="1" kern="1200" dirty="0" err="1" smtClean="0">
                <a:solidFill>
                  <a:schemeClr val="tx1"/>
                </a:solidFill>
                <a:effectLst/>
                <a:latin typeface="+mn-lt"/>
                <a:ea typeface="+mn-ea"/>
                <a:cs typeface="+mn-cs"/>
              </a:rPr>
              <a:t>src</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contextRoot</a:t>
            </a:r>
            <a:r>
              <a:rPr lang="en-US" sz="1200" b="1" kern="1200" dirty="0" smtClean="0">
                <a:solidFill>
                  <a:schemeClr val="tx1"/>
                </a:solidFill>
                <a:effectLst/>
                <a:latin typeface="+mn-lt"/>
                <a:ea typeface="+mn-ea"/>
                <a:cs typeface="+mn-cs"/>
              </a:rPr>
              <a:t>)/static/features/[BBHOST]/angular-sanitize/angular-</a:t>
            </a:r>
            <a:r>
              <a:rPr lang="en-US" sz="1200" b="1" kern="1200" dirty="0" err="1" smtClean="0">
                <a:solidFill>
                  <a:schemeClr val="tx1"/>
                </a:solidFill>
                <a:effectLst/>
                <a:latin typeface="+mn-lt"/>
                <a:ea typeface="+mn-ea"/>
                <a:cs typeface="+mn-cs"/>
              </a:rPr>
              <a:t>sanitize.min.js</a:t>
            </a:r>
            <a:r>
              <a:rPr lang="en-US" sz="1200" b="1" kern="1200" dirty="0" smtClean="0">
                <a:solidFill>
                  <a:schemeClr val="tx1"/>
                </a:solidFill>
                <a:effectLst/>
                <a:latin typeface="+mn-lt"/>
                <a:ea typeface="+mn-ea"/>
                <a:cs typeface="+mn-cs"/>
              </a:rPr>
              <a:t>"&gt;&lt;/script&gt;</a:t>
            </a:r>
          </a:p>
          <a:p>
            <a:endParaRPr lang="en-US" b="1" baseline="0" dirty="0" smtClean="0"/>
          </a:p>
          <a:p>
            <a:r>
              <a:rPr lang="en-US" b="0" baseline="0" dirty="0" smtClean="0"/>
              <a:t>Then, point them to the </a:t>
            </a:r>
            <a:r>
              <a:rPr lang="en-US" b="0" baseline="0" dirty="0" err="1" smtClean="0"/>
              <a:t>ng</a:t>
            </a:r>
            <a:r>
              <a:rPr lang="en-US" b="0" baseline="0" dirty="0" smtClean="0"/>
              <a:t>-bind-html docs to be able to parse the “description” tag of the articles as raw html:</a:t>
            </a:r>
          </a:p>
          <a:p>
            <a:r>
              <a:rPr lang="en-US" b="1" baseline="0" dirty="0" smtClean="0"/>
              <a:t>https://</a:t>
            </a:r>
            <a:r>
              <a:rPr lang="en-US" b="1" baseline="0" dirty="0" err="1" smtClean="0"/>
              <a:t>docs.angularjs.org</a:t>
            </a:r>
            <a:r>
              <a:rPr lang="en-US" b="1" baseline="0" dirty="0" smtClean="0"/>
              <a:t>/</a:t>
            </a:r>
            <a:r>
              <a:rPr lang="en-US" b="1" baseline="0" dirty="0" err="1" smtClean="0"/>
              <a:t>api</a:t>
            </a:r>
            <a:r>
              <a:rPr lang="en-US" b="1" baseline="0" dirty="0" smtClean="0"/>
              <a:t>/</a:t>
            </a:r>
            <a:r>
              <a:rPr lang="en-US" b="1" baseline="0" dirty="0" err="1" smtClean="0"/>
              <a:t>ng</a:t>
            </a:r>
            <a:r>
              <a:rPr lang="en-US" b="1" baseline="0" dirty="0" smtClean="0"/>
              <a:t>/directive/</a:t>
            </a:r>
            <a:r>
              <a:rPr lang="en-US" b="1" baseline="0" dirty="0" err="1" smtClean="0"/>
              <a:t>ngBindHtml</a:t>
            </a:r>
            <a:endParaRPr lang="en-US" b="1" baseline="0" dirty="0" smtClean="0"/>
          </a:p>
          <a:p>
            <a:endParaRPr lang="en-US" b="0" baseline="0" dirty="0" smtClean="0"/>
          </a:p>
          <a:p>
            <a:r>
              <a:rPr lang="en-US" b="0" baseline="0" dirty="0" smtClean="0"/>
              <a:t>For the </a:t>
            </a:r>
            <a:r>
              <a:rPr lang="en-US" b="0" baseline="0" dirty="0" err="1" smtClean="0"/>
              <a:t>ajax</a:t>
            </a:r>
            <a:r>
              <a:rPr lang="en-US" b="0" baseline="0" dirty="0" smtClean="0"/>
              <a:t> call , they need to use $http module:</a:t>
            </a:r>
          </a:p>
          <a:p>
            <a:r>
              <a:rPr lang="en-US" b="1" baseline="0" dirty="0" smtClean="0"/>
              <a:t>https://</a:t>
            </a:r>
            <a:r>
              <a:rPr lang="en-US" b="1" baseline="0" dirty="0" err="1" smtClean="0"/>
              <a:t>docs.angularjs.org</a:t>
            </a:r>
            <a:r>
              <a:rPr lang="en-US" b="1" baseline="0" dirty="0" smtClean="0"/>
              <a:t>/</a:t>
            </a:r>
            <a:r>
              <a:rPr lang="en-US" b="1" baseline="0" dirty="0" err="1" smtClean="0"/>
              <a:t>api</a:t>
            </a:r>
            <a:r>
              <a:rPr lang="en-US" b="1" baseline="0" dirty="0" smtClean="0"/>
              <a:t>/</a:t>
            </a:r>
            <a:r>
              <a:rPr lang="en-US" b="1" baseline="0" dirty="0" err="1" smtClean="0"/>
              <a:t>ng</a:t>
            </a:r>
            <a:r>
              <a:rPr lang="en-US" b="1" baseline="0" dirty="0" smtClean="0"/>
              <a:t>/service/$http</a:t>
            </a:r>
          </a:p>
          <a:p>
            <a:endParaRPr lang="en-US" b="1" baseline="0" dirty="0" smtClean="0"/>
          </a:p>
          <a:p>
            <a:r>
              <a:rPr lang="en-US" b="1" baseline="0" dirty="0" smtClean="0"/>
              <a:t>You need to explain that for the purpose of this exercise, it</a:t>
            </a:r>
            <a:r>
              <a:rPr lang="fr-FR" b="1" baseline="0" dirty="0" smtClean="0"/>
              <a:t>’</a:t>
            </a:r>
            <a:r>
              <a:rPr lang="en-US" b="1" baseline="0" dirty="0" smtClean="0"/>
              <a:t>s ok to put the </a:t>
            </a:r>
            <a:r>
              <a:rPr lang="en-US" b="1" baseline="0" dirty="0" err="1" smtClean="0"/>
              <a:t>services.js</a:t>
            </a:r>
            <a:r>
              <a:rPr lang="en-US" b="1" baseline="0" dirty="0" smtClean="0"/>
              <a:t> file in the widget folder, but in prod you should use a LP module (advanced topic)</a:t>
            </a:r>
          </a:p>
          <a:p>
            <a:endParaRPr lang="en-US" b="1" baseline="0" dirty="0" smtClean="0"/>
          </a:p>
          <a:p>
            <a:endParaRPr lang="en-US" b="1" baseline="0" dirty="0" smtClean="0"/>
          </a:p>
          <a:p>
            <a:r>
              <a:rPr lang="en-US" b="1" baseline="0" dirty="0" smtClean="0"/>
              <a:t>TODO – Better explanation about the steps to call angular sanitize as dependencies and make it be available at the </a:t>
            </a:r>
            <a:r>
              <a:rPr lang="en-US" b="1" baseline="0" dirty="0" err="1" smtClean="0"/>
              <a:t>dist</a:t>
            </a:r>
            <a:r>
              <a:rPr lang="en-US" b="1" baseline="0" dirty="0" smtClean="0"/>
              <a:t> folder.</a:t>
            </a:r>
          </a:p>
          <a:p>
            <a:endParaRPr lang="en-US" b="1" baseline="0"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pPr/>
              <a:t>8</a:t>
            </a:fld>
            <a:endParaRPr lang="en-US"/>
          </a:p>
        </p:txBody>
      </p:sp>
    </p:spTree>
    <p:extLst>
      <p:ext uri="{BB962C8B-B14F-4D97-AF65-F5344CB8AC3E}">
        <p14:creationId xmlns:p14="http://schemas.microsoft.com/office/powerpoint/2010/main" xmlns="" val="1232019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9</a:t>
            </a:fld>
            <a:endParaRPr lang="en-US"/>
          </a:p>
        </p:txBody>
      </p:sp>
    </p:spTree>
    <p:extLst>
      <p:ext uri="{BB962C8B-B14F-4D97-AF65-F5344CB8AC3E}">
        <p14:creationId xmlns:p14="http://schemas.microsoft.com/office/powerpoint/2010/main" xmlns="" val="1397651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of all, trainees need to understand what an ICE widget is:</a:t>
            </a:r>
          </a:p>
          <a:p>
            <a:endParaRPr lang="en-US" baseline="0" dirty="0" smtClean="0"/>
          </a:p>
          <a:p>
            <a:r>
              <a:rPr lang="en-US" baseline="0" dirty="0" smtClean="0"/>
              <a:t>An ICE widget is a widget aimed at </a:t>
            </a:r>
            <a:r>
              <a:rPr lang="en-US" b="1" baseline="0" dirty="0" smtClean="0"/>
              <a:t>integrating content from content services into Backbase Portal</a:t>
            </a:r>
            <a:r>
              <a:rPr lang="en-US" baseline="0" dirty="0" smtClean="0"/>
              <a:t>, along with offering </a:t>
            </a:r>
            <a:r>
              <a:rPr lang="en-US" sz="1200" b="1" i="0" kern="1200" dirty="0" smtClean="0">
                <a:solidFill>
                  <a:schemeClr val="tx1"/>
                </a:solidFill>
                <a:effectLst/>
                <a:latin typeface="+mn-lt"/>
                <a:ea typeface="+mn-ea"/>
                <a:cs typeface="+mn-cs"/>
              </a:rPr>
              <a:t>In-Context Editing</a:t>
            </a:r>
            <a:r>
              <a:rPr lang="en-US" sz="1200" b="0" i="0" kern="1200" dirty="0" smtClean="0">
                <a:solidFill>
                  <a:schemeClr val="tx1"/>
                </a:solidFill>
                <a:effectLst/>
                <a:latin typeface="+mn-lt"/>
                <a:ea typeface="+mn-ea"/>
                <a:cs typeface="+mn-cs"/>
              </a:rPr>
              <a:t> </a:t>
            </a:r>
            <a:r>
              <a:rPr lang="en-US" baseline="0" dirty="0" smtClean="0"/>
              <a:t>(ICE) capabilities. </a:t>
            </a:r>
          </a:p>
          <a:p>
            <a:r>
              <a:rPr lang="en-US" baseline="0" dirty="0" smtClean="0"/>
              <a:t>The details of how the integration is happening is beyond the scope of this training.</a:t>
            </a:r>
          </a:p>
          <a:p>
            <a:endParaRPr lang="en-US" baseline="0" dirty="0" smtClean="0"/>
          </a:p>
          <a:p>
            <a:r>
              <a:rPr lang="en-US" baseline="0" dirty="0" smtClean="0"/>
              <a:t>An ICE widget renders the content based on ICE Templates. Give practical examples so that trainees can understand:</a:t>
            </a:r>
          </a:p>
          <a:p>
            <a:endParaRPr lang="en-US" baseline="0" dirty="0" smtClean="0"/>
          </a:p>
          <a:p>
            <a:r>
              <a:rPr lang="en-US" baseline="0" dirty="0" smtClean="0"/>
              <a:t>You want to display an image and some text, side by side. The content itself is stored in CS and you use a template with an </a:t>
            </a:r>
            <a:r>
              <a:rPr lang="en-US" baseline="0" dirty="0" err="1" smtClean="0"/>
              <a:t>img</a:t>
            </a:r>
            <a:r>
              <a:rPr lang="en-US" baseline="0" dirty="0" smtClean="0"/>
              <a:t> and a div tag floated left to render that content.</a:t>
            </a:r>
          </a:p>
          <a:p>
            <a:r>
              <a:rPr lang="en-US" baseline="0" dirty="0" smtClean="0"/>
              <a:t>Or you might want a bulleted list</a:t>
            </a:r>
          </a:p>
          <a:p>
            <a:r>
              <a:rPr lang="en-US" baseline="0" dirty="0" smtClean="0"/>
              <a:t>Or you might want a specific header</a:t>
            </a:r>
          </a:p>
          <a:p>
            <a:r>
              <a:rPr lang="en-US" baseline="0" dirty="0" smtClean="0"/>
              <a:t>etc. etc.</a:t>
            </a:r>
          </a:p>
          <a:p>
            <a:endParaRPr lang="en-US" baseline="0" dirty="0" smtClean="0"/>
          </a:p>
          <a:p>
            <a:r>
              <a:rPr lang="en-US" baseline="0" dirty="0" smtClean="0"/>
              <a:t>Explain that under most circumstances you don’t need custom ICE widgets. You can use the default one and add your own templates. Custom widgets are needed when some enhanced functionality is needed.</a:t>
            </a:r>
          </a:p>
          <a:p>
            <a:endParaRPr lang="en-US" baseline="0" dirty="0" smtClean="0"/>
          </a:p>
          <a:p>
            <a:r>
              <a:rPr lang="en-US" baseline="0" dirty="0" smtClean="0"/>
              <a:t>https://</a:t>
            </a:r>
            <a:r>
              <a:rPr lang="en-US" baseline="0" dirty="0" err="1" smtClean="0"/>
              <a:t>my.backbase.com</a:t>
            </a:r>
            <a:r>
              <a:rPr lang="en-US" baseline="0" dirty="0" smtClean="0"/>
              <a:t>/docs/product-documentation/documentation/portal/5.6.2/</a:t>
            </a:r>
            <a:r>
              <a:rPr lang="en-US" baseline="0" dirty="0" err="1" smtClean="0"/>
              <a:t>icewidgets_howiceworks.html</a:t>
            </a:r>
            <a:r>
              <a:rPr lang="en-US" baseline="0" dirty="0" smtClean="0"/>
              <a:t>#/list</a:t>
            </a:r>
          </a:p>
        </p:txBody>
      </p:sp>
      <p:sp>
        <p:nvSpPr>
          <p:cNvPr id="4" name="Slide Number Placeholder 3"/>
          <p:cNvSpPr>
            <a:spLocks noGrp="1"/>
          </p:cNvSpPr>
          <p:nvPr>
            <p:ph type="sldNum" sz="quarter" idx="10"/>
          </p:nvPr>
        </p:nvSpPr>
        <p:spPr/>
        <p:txBody>
          <a:bodyPr/>
          <a:lstStyle/>
          <a:p>
            <a:fld id="{961E29FC-A785-1D40-BBA7-278D4149D253}" type="slidenum">
              <a:rPr lang="en-US" smtClean="0"/>
              <a:pPr/>
              <a:t>10</a:t>
            </a:fld>
            <a:endParaRPr lang="en-US"/>
          </a:p>
        </p:txBody>
      </p:sp>
    </p:spTree>
    <p:extLst>
      <p:ext uri="{BB962C8B-B14F-4D97-AF65-F5344CB8AC3E}">
        <p14:creationId xmlns:p14="http://schemas.microsoft.com/office/powerpoint/2010/main" xmlns="" val="2108134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mailto:request@backbase.com" TargetMode="External"/><Relationship Id="rId2" Type="http://schemas.openxmlformats.org/officeDocument/2006/relationships/hyperlink" Target="http://www.backbase.com"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BB Devices)">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xmlns="" val="0"/>
              </a:ext>
            </a:extLst>
          </a:blip>
          <a:srcRect l="5497" t="-22" r="5786"/>
          <a:stretch/>
        </p:blipFill>
        <p:spPr>
          <a:xfrm>
            <a:off x="-10160" y="-1510"/>
            <a:ext cx="9154160" cy="6886893"/>
          </a:xfrm>
          <a:prstGeom prst="rect">
            <a:avLst/>
          </a:prstGeom>
        </p:spPr>
      </p:pic>
      <p:sp>
        <p:nvSpPr>
          <p:cNvPr id="2" name="Rectangle 1"/>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482090" y="2474754"/>
            <a:ext cx="8314248" cy="4228528"/>
          </a:xfrm>
          <a:prstGeom prst="rect">
            <a:avLst/>
          </a:prstGeom>
          <a:effectLst>
            <a:outerShdw blurRad="50800" dist="38100" dir="5400000" algn="t" rotWithShape="0">
              <a:prstClr val="black">
                <a:alpha val="40000"/>
              </a:prstClr>
            </a:outerShdw>
          </a:effectLst>
        </p:spPr>
      </p:pic>
      <p:pic>
        <p:nvPicPr>
          <p:cNvPr id="10" name="Picture 9"/>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3"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
        <p:nvSpPr>
          <p:cNvPr id="15"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Tree>
    <p:extLst>
      <p:ext uri="{BB962C8B-B14F-4D97-AF65-F5344CB8AC3E}">
        <p14:creationId xmlns:p14="http://schemas.microsoft.com/office/powerpoint/2010/main" xmlns="" val="223449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Blank slide title</a:t>
            </a:r>
            <a:endParaRPr lang="en-US" dirty="0"/>
          </a:p>
        </p:txBody>
      </p:sp>
      <p:sp>
        <p:nvSpPr>
          <p:cNvPr id="8"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69657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Content">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Full Width Content slide title</a:t>
            </a:r>
            <a:endParaRPr lang="en-US" dirty="0"/>
          </a:p>
        </p:txBody>
      </p:sp>
      <p:sp>
        <p:nvSpPr>
          <p:cNvPr id="5" name="Content Placeholder 4"/>
          <p:cNvSpPr>
            <a:spLocks noGrp="1"/>
          </p:cNvSpPr>
          <p:nvPr>
            <p:ph sz="quarter" idx="14"/>
          </p:nvPr>
        </p:nvSpPr>
        <p:spPr>
          <a:xfrm>
            <a:off x="357188" y="1120775"/>
            <a:ext cx="8439150" cy="5387975"/>
          </a:xfrm>
          <a:prstGeom prst="rect">
            <a:avLst/>
          </a:prstGeom>
        </p:spPr>
        <p:txBody>
          <a:bodyPr vert="horz"/>
          <a:lstStyle>
            <a:lvl1pPr marL="182563" indent="-182563">
              <a:buClr>
                <a:schemeClr val="tx1">
                  <a:lumMod val="50000"/>
                  <a:lumOff val="50000"/>
                </a:schemeClr>
              </a:buClr>
              <a:buSzPct val="80000"/>
              <a:buFont typeface="Wingdings" charset="2"/>
              <a:buChar char="§"/>
              <a:tabLst/>
              <a:defRPr sz="2400">
                <a:latin typeface="Roboto Light"/>
                <a:cs typeface="Roboto Light"/>
              </a:defRPr>
            </a:lvl1pPr>
            <a:lvl2pPr marL="630238" indent="-173038">
              <a:buClr>
                <a:schemeClr val="tx1">
                  <a:lumMod val="50000"/>
                  <a:lumOff val="50000"/>
                </a:schemeClr>
              </a:buClr>
              <a:buSzPct val="80000"/>
              <a:buFont typeface="Wingdings" charset="2"/>
              <a:buChar char="§"/>
              <a:tabLst/>
              <a:defRPr sz="2000">
                <a:latin typeface="Roboto Light"/>
                <a:cs typeface="Roboto Light"/>
              </a:defRPr>
            </a:lvl2pPr>
            <a:lvl3pPr marL="1081088" indent="-187325">
              <a:buClr>
                <a:schemeClr val="tx1">
                  <a:lumMod val="50000"/>
                  <a:lumOff val="50000"/>
                </a:schemeClr>
              </a:buClr>
              <a:buSzPct val="80000"/>
              <a:buFont typeface="Wingdings" charset="2"/>
              <a:buChar char="§"/>
              <a:tabLst/>
              <a:defRPr sz="2000">
                <a:latin typeface="Roboto Light"/>
                <a:cs typeface="Roboto Light"/>
              </a:defRPr>
            </a:lvl3pPr>
            <a:lvl4pPr marL="1524000" indent="-152400">
              <a:buClr>
                <a:schemeClr val="tx1">
                  <a:lumMod val="50000"/>
                  <a:lumOff val="50000"/>
                </a:schemeClr>
              </a:buClr>
              <a:buSzPct val="80000"/>
              <a:buFont typeface="Wingdings" charset="2"/>
              <a:buChar char="§"/>
              <a:tabLst/>
              <a:defRPr sz="2000">
                <a:latin typeface="Roboto Light"/>
                <a:cs typeface="Roboto Light"/>
              </a:defRPr>
            </a:lvl4pPr>
            <a:lvl5pPr marL="1971675" indent="-142875">
              <a:buClr>
                <a:schemeClr val="tx1">
                  <a:lumMod val="50000"/>
                  <a:lumOff val="50000"/>
                </a:schemeClr>
              </a:buClr>
              <a:buSzPct val="80000"/>
              <a:buFont typeface="Wingdings" charset="2"/>
              <a:buChar char="§"/>
              <a:tabLst/>
              <a:defRPr sz="2000">
                <a:latin typeface="Roboto Light"/>
                <a:cs typeface="Roboto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2497115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Width Content + Subtitle / Statement">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Subtitle / Statement slide title</a:t>
            </a:r>
            <a:endParaRPr lang="en-US" dirty="0"/>
          </a:p>
        </p:txBody>
      </p:sp>
      <p:sp>
        <p:nvSpPr>
          <p:cNvPr id="5" name="Content Placeholder 4"/>
          <p:cNvSpPr>
            <a:spLocks noGrp="1"/>
          </p:cNvSpPr>
          <p:nvPr>
            <p:ph sz="quarter" idx="14"/>
          </p:nvPr>
        </p:nvSpPr>
        <p:spPr>
          <a:xfrm>
            <a:off x="357188" y="1988840"/>
            <a:ext cx="8439150" cy="4519910"/>
          </a:xfrm>
          <a:prstGeom prst="rect">
            <a:avLst/>
          </a:prstGeom>
        </p:spPr>
        <p:txBody>
          <a:bodyPr vert="horz"/>
          <a:lstStyle>
            <a:lvl1pPr marL="182563" indent="-182563">
              <a:buClr>
                <a:schemeClr val="tx1">
                  <a:lumMod val="50000"/>
                  <a:lumOff val="50000"/>
                </a:schemeClr>
              </a:buClr>
              <a:buSzPct val="80000"/>
              <a:buFont typeface="Wingdings" charset="2"/>
              <a:buChar char="§"/>
              <a:tabLst/>
              <a:defRPr sz="2400">
                <a:latin typeface="Roboto Light"/>
                <a:cs typeface="Roboto Light"/>
              </a:defRPr>
            </a:lvl1pPr>
            <a:lvl2pPr marL="630238" indent="-173038">
              <a:buClr>
                <a:schemeClr val="tx1">
                  <a:lumMod val="50000"/>
                  <a:lumOff val="50000"/>
                </a:schemeClr>
              </a:buClr>
              <a:buSzPct val="80000"/>
              <a:buFont typeface="Wingdings" charset="2"/>
              <a:buChar char="§"/>
              <a:tabLst/>
              <a:defRPr sz="2000">
                <a:latin typeface="Roboto Light"/>
                <a:cs typeface="Roboto Light"/>
              </a:defRPr>
            </a:lvl2pPr>
            <a:lvl3pPr marL="1081088" indent="-187325">
              <a:buClr>
                <a:schemeClr val="tx1">
                  <a:lumMod val="50000"/>
                  <a:lumOff val="50000"/>
                </a:schemeClr>
              </a:buClr>
              <a:buSzPct val="80000"/>
              <a:buFont typeface="Wingdings" charset="2"/>
              <a:buChar char="§"/>
              <a:tabLst/>
              <a:defRPr sz="2000">
                <a:latin typeface="Roboto Light"/>
                <a:cs typeface="Roboto Light"/>
              </a:defRPr>
            </a:lvl3pPr>
            <a:lvl4pPr marL="1524000" indent="-152400">
              <a:buClr>
                <a:schemeClr val="tx1">
                  <a:lumMod val="50000"/>
                  <a:lumOff val="50000"/>
                </a:schemeClr>
              </a:buClr>
              <a:buSzPct val="80000"/>
              <a:buFont typeface="Wingdings" charset="2"/>
              <a:buChar char="§"/>
              <a:tabLst/>
              <a:defRPr sz="2000">
                <a:latin typeface="Roboto Light"/>
                <a:cs typeface="Roboto Light"/>
              </a:defRPr>
            </a:lvl4pPr>
            <a:lvl5pPr marL="1971675" indent="-142875">
              <a:buClr>
                <a:schemeClr val="tx1">
                  <a:lumMod val="50000"/>
                  <a:lumOff val="50000"/>
                </a:schemeClr>
              </a:buClr>
              <a:buSzPct val="80000"/>
              <a:buFont typeface="Wingdings" charset="2"/>
              <a:buChar char="§"/>
              <a:tabLst/>
              <a:defRPr sz="2000">
                <a:latin typeface="Roboto Light"/>
                <a:cs typeface="Roboto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3" name="Text Placeholder 2"/>
          <p:cNvSpPr>
            <a:spLocks noGrp="1"/>
          </p:cNvSpPr>
          <p:nvPr>
            <p:ph type="body" sz="quarter" idx="15" hasCustomPrompt="1"/>
          </p:nvPr>
        </p:nvSpPr>
        <p:spPr>
          <a:xfrm>
            <a:off x="357188" y="1038225"/>
            <a:ext cx="8439150" cy="662583"/>
          </a:xfrm>
          <a:prstGeom prst="rect">
            <a:avLst/>
          </a:prstGeom>
        </p:spPr>
        <p:txBody>
          <a:bodyPr vert="horz"/>
          <a:lstStyle>
            <a:lvl1pPr marL="0" indent="0" algn="ctr">
              <a:buNone/>
              <a:defRPr baseline="0">
                <a:solidFill>
                  <a:schemeClr val="tx1">
                    <a:lumMod val="90000"/>
                    <a:lumOff val="10000"/>
                  </a:schemeClr>
                </a:solidFill>
                <a:latin typeface="Roboto Light"/>
                <a:cs typeface="Roboto Light"/>
              </a:defRPr>
            </a:lvl1pPr>
          </a:lstStyle>
          <a:p>
            <a:pPr lvl="0"/>
            <a:r>
              <a:rPr lang="en-US" dirty="0" smtClean="0"/>
              <a:t>Click to add a subtitle or statement</a:t>
            </a:r>
            <a:endParaRPr lang="en-US" dirty="0"/>
          </a:p>
        </p:txBody>
      </p:sp>
    </p:spTree>
    <p:extLst>
      <p:ext uri="{BB962C8B-B14F-4D97-AF65-F5344CB8AC3E}">
        <p14:creationId xmlns:p14="http://schemas.microsoft.com/office/powerpoint/2010/main" xmlns="" val="96411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scription of an image">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Slide title</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1" name="Text Placeholder 14"/>
          <p:cNvSpPr>
            <a:spLocks noGrp="1"/>
          </p:cNvSpPr>
          <p:nvPr>
            <p:ph type="body" sz="quarter" idx="14"/>
          </p:nvPr>
        </p:nvSpPr>
        <p:spPr>
          <a:xfrm>
            <a:off x="346538" y="5445224"/>
            <a:ext cx="8449799" cy="1065113"/>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endParaRPr lang="en-US" dirty="0"/>
          </a:p>
        </p:txBody>
      </p:sp>
      <p:sp>
        <p:nvSpPr>
          <p:cNvPr id="12" name="Picture Placeholder 10"/>
          <p:cNvSpPr>
            <a:spLocks noGrp="1"/>
          </p:cNvSpPr>
          <p:nvPr>
            <p:ph type="pic" sz="quarter" idx="11"/>
          </p:nvPr>
        </p:nvSpPr>
        <p:spPr>
          <a:xfrm>
            <a:off x="331866" y="1111250"/>
            <a:ext cx="8464471" cy="4045942"/>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Tree>
    <p:extLst>
      <p:ext uri="{BB962C8B-B14F-4D97-AF65-F5344CB8AC3E}">
        <p14:creationId xmlns:p14="http://schemas.microsoft.com/office/powerpoint/2010/main" xmlns="" val="19696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flexibl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2 columns slide title</a:t>
            </a:r>
            <a:endParaRPr lang="en-US" dirty="0"/>
          </a:p>
        </p:txBody>
      </p:sp>
      <p:sp>
        <p:nvSpPr>
          <p:cNvPr id="15" name="Text Placeholder 14"/>
          <p:cNvSpPr>
            <a:spLocks noGrp="1"/>
          </p:cNvSpPr>
          <p:nvPr>
            <p:ph type="body" sz="quarter" idx="14" hasCustomPrompt="1"/>
          </p:nvPr>
        </p:nvSpPr>
        <p:spPr>
          <a:xfrm>
            <a:off x="5805663" y="1109663"/>
            <a:ext cx="2990675" cy="5399087"/>
          </a:xfrm>
          <a:prstGeom prst="rect">
            <a:avLst/>
          </a:prstGeom>
        </p:spPr>
        <p:txBody>
          <a:bodyPr vert="horz"/>
          <a:lstStyle>
            <a:lvl1pPr marL="0" indent="0">
              <a:buNone/>
              <a:defRPr sz="20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17" name="Content Placeholder 16"/>
          <p:cNvSpPr>
            <a:spLocks noGrp="1"/>
          </p:cNvSpPr>
          <p:nvPr>
            <p:ph sz="quarter" idx="15" hasCustomPrompt="1"/>
          </p:nvPr>
        </p:nvSpPr>
        <p:spPr>
          <a:xfrm>
            <a:off x="357188" y="1109664"/>
            <a:ext cx="5016426" cy="5399086"/>
          </a:xfrm>
          <a:prstGeom prst="rect">
            <a:avLst/>
          </a:prstGeom>
        </p:spPr>
        <p:txBody>
          <a:bodyPr vert="horz"/>
          <a:lstStyle>
            <a:lvl1pPr marL="0" indent="0">
              <a:buNone/>
              <a:defRPr sz="200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content</a:t>
            </a:r>
            <a:endParaRPr lang="en-US" dirty="0"/>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281824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er Cases">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0" y="760426"/>
            <a:ext cx="9150350" cy="609757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Customer Case Slide Title</a:t>
            </a:r>
            <a:endParaRPr lang="en-US" dirty="0"/>
          </a:p>
        </p:txBody>
      </p:sp>
      <p:sp>
        <p:nvSpPr>
          <p:cNvPr id="14"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7182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ign Showcase (Full height image)">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 y="760426"/>
            <a:ext cx="5796136" cy="609757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2" name="Rectangle 1"/>
          <p:cNvSpPr/>
          <p:nvPr userDrawn="1"/>
        </p:nvSpPr>
        <p:spPr>
          <a:xfrm>
            <a:off x="5796137" y="650240"/>
            <a:ext cx="3347863" cy="6207760"/>
          </a:xfrm>
          <a:prstGeom prst="rect">
            <a:avLst/>
          </a:prstGeom>
          <a:solidFill>
            <a:schemeClr val="bg2"/>
          </a:solidFill>
          <a:ln>
            <a:noFill/>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sp>
        <p:nvSpPr>
          <p:cNvPr id="12" name="Text Placeholder 14"/>
          <p:cNvSpPr>
            <a:spLocks noGrp="1"/>
          </p:cNvSpPr>
          <p:nvPr>
            <p:ph type="body" sz="quarter" idx="14" hasCustomPrompt="1"/>
          </p:nvPr>
        </p:nvSpPr>
        <p:spPr>
          <a:xfrm>
            <a:off x="6156176" y="1109663"/>
            <a:ext cx="2640162" cy="5399087"/>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1598322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top)">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214384" y="2708553"/>
            <a:ext cx="4649738" cy="4068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271840" y="1109663"/>
            <a:ext cx="8618160" cy="1383233"/>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p>
        </p:txBody>
      </p:sp>
      <p:sp>
        <p:nvSpPr>
          <p:cNvPr id="11" name="Picture Placeholder 10"/>
          <p:cNvSpPr>
            <a:spLocks noGrp="1"/>
          </p:cNvSpPr>
          <p:nvPr>
            <p:ph type="pic" sz="quarter" idx="11"/>
          </p:nvPr>
        </p:nvSpPr>
        <p:spPr>
          <a:xfrm>
            <a:off x="2411760" y="2924944"/>
            <a:ext cx="4248471" cy="237626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841408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right)">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57188" y="2819202"/>
            <a:ext cx="4558109" cy="3987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5724128" y="1772816"/>
            <a:ext cx="3072210" cy="4735934"/>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22" name="Text Placeholder 14"/>
          <p:cNvSpPr>
            <a:spLocks noGrp="1"/>
          </p:cNvSpPr>
          <p:nvPr>
            <p:ph type="body" sz="quarter" idx="15" hasCustomPrompt="1"/>
          </p:nvPr>
        </p:nvSpPr>
        <p:spPr>
          <a:xfrm>
            <a:off x="5724128" y="1124799"/>
            <a:ext cx="3072210" cy="504001"/>
          </a:xfrm>
          <a:prstGeom prst="rect">
            <a:avLst/>
          </a:prstGeom>
        </p:spPr>
        <p:txBody>
          <a:bodyPr vert="horz"/>
          <a:lstStyle>
            <a:lvl1pPr marL="0" indent="0">
              <a:buNone/>
              <a:defRPr sz="24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TITLE</a:t>
            </a:r>
            <a:endParaRPr lang="en-US" dirty="0"/>
          </a:p>
        </p:txBody>
      </p:sp>
      <p:sp>
        <p:nvSpPr>
          <p:cNvPr id="23" name="Picture Placeholder 10"/>
          <p:cNvSpPr>
            <a:spLocks noGrp="1"/>
          </p:cNvSpPr>
          <p:nvPr>
            <p:ph type="pic" sz="quarter" idx="11"/>
          </p:nvPr>
        </p:nvSpPr>
        <p:spPr>
          <a:xfrm>
            <a:off x="561773" y="3017272"/>
            <a:ext cx="4174564" cy="2304256"/>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1225095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left)">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249599" y="2819202"/>
            <a:ext cx="4558109" cy="3987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271840" y="1772816"/>
            <a:ext cx="3072210" cy="4735934"/>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22" name="Text Placeholder 14"/>
          <p:cNvSpPr>
            <a:spLocks noGrp="1"/>
          </p:cNvSpPr>
          <p:nvPr>
            <p:ph type="body" sz="quarter" idx="15" hasCustomPrompt="1"/>
          </p:nvPr>
        </p:nvSpPr>
        <p:spPr>
          <a:xfrm>
            <a:off x="271840" y="1124799"/>
            <a:ext cx="3072210" cy="504001"/>
          </a:xfrm>
          <a:prstGeom prst="rect">
            <a:avLst/>
          </a:prstGeom>
        </p:spPr>
        <p:txBody>
          <a:bodyPr vert="horz"/>
          <a:lstStyle>
            <a:lvl1pPr marL="0" indent="0">
              <a:buNone/>
              <a:defRPr sz="24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TITLE</a:t>
            </a:r>
            <a:endParaRPr lang="en-US" dirty="0"/>
          </a:p>
        </p:txBody>
      </p:sp>
      <p:sp>
        <p:nvSpPr>
          <p:cNvPr id="11" name="Picture Placeholder 10"/>
          <p:cNvSpPr>
            <a:spLocks noGrp="1"/>
          </p:cNvSpPr>
          <p:nvPr>
            <p:ph type="pic" sz="quarter" idx="11"/>
          </p:nvPr>
        </p:nvSpPr>
        <p:spPr>
          <a:xfrm>
            <a:off x="4427984" y="3017272"/>
            <a:ext cx="4174564" cy="2304256"/>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333531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No Brand Devices)">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xmlns="" val="0"/>
              </a:ext>
            </a:extLst>
          </a:blip>
          <a:srcRect l="5497" t="-22" r="5786"/>
          <a:stretch/>
        </p:blipFill>
        <p:spPr>
          <a:xfrm>
            <a:off x="0" y="-1510"/>
            <a:ext cx="9154160" cy="6886893"/>
          </a:xfrm>
          <a:prstGeom prst="rect">
            <a:avLst/>
          </a:prstGeom>
        </p:spPr>
      </p:pic>
      <p:sp>
        <p:nvSpPr>
          <p:cNvPr id="10" name="Rectangle 9"/>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5"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6"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pic>
        <p:nvPicPr>
          <p:cNvPr id="20" name="Picture 19"/>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482090" y="2474754"/>
            <a:ext cx="8314247" cy="422852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xmlns="" val="910778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alyst Slid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Analyst Slide Title</a:t>
            </a:r>
            <a:endParaRPr lang="en-US" dirty="0"/>
          </a:p>
        </p:txBody>
      </p:sp>
      <p:sp>
        <p:nvSpPr>
          <p:cNvPr id="11" name="Picture Placeholder 10"/>
          <p:cNvSpPr>
            <a:spLocks noGrp="1"/>
          </p:cNvSpPr>
          <p:nvPr>
            <p:ph type="pic" sz="quarter" idx="11" hasCustomPrompt="1"/>
          </p:nvPr>
        </p:nvSpPr>
        <p:spPr>
          <a:xfrm>
            <a:off x="357188" y="1109662"/>
            <a:ext cx="1875023" cy="1167209"/>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r>
              <a:rPr lang="en-US" dirty="0" smtClean="0"/>
              <a:t>Click to add Analyst’s logo</a:t>
            </a:r>
            <a:endParaRPr lang="en-US" dirty="0"/>
          </a:p>
        </p:txBody>
      </p:sp>
      <p:sp>
        <p:nvSpPr>
          <p:cNvPr id="15" name="Text Placeholder 14"/>
          <p:cNvSpPr>
            <a:spLocks noGrp="1"/>
          </p:cNvSpPr>
          <p:nvPr>
            <p:ph type="body" sz="quarter" idx="14" hasCustomPrompt="1"/>
          </p:nvPr>
        </p:nvSpPr>
        <p:spPr>
          <a:xfrm>
            <a:off x="2483769" y="1109664"/>
            <a:ext cx="6312570" cy="1167208"/>
          </a:xfrm>
          <a:prstGeom prst="rect">
            <a:avLst/>
          </a:prstGeom>
        </p:spPr>
        <p:txBody>
          <a:bodyPr vert="horz"/>
          <a:lstStyle>
            <a:lvl1pPr marL="0" indent="0">
              <a:buNone/>
              <a:defRPr sz="2000" baseline="0">
                <a:solidFill>
                  <a:schemeClr val="tx1"/>
                </a:solidFill>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some information about the analyst or the report</a:t>
            </a:r>
            <a:endParaRPr lang="en-US" dirty="0"/>
          </a:p>
        </p:txBody>
      </p:sp>
      <p:sp>
        <p:nvSpPr>
          <p:cNvPr id="17" name="Content Placeholder 16"/>
          <p:cNvSpPr>
            <a:spLocks noGrp="1"/>
          </p:cNvSpPr>
          <p:nvPr>
            <p:ph sz="quarter" idx="15" hasCustomPrompt="1"/>
          </p:nvPr>
        </p:nvSpPr>
        <p:spPr>
          <a:xfrm>
            <a:off x="4644008" y="2492896"/>
            <a:ext cx="4152330" cy="4015854"/>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report</a:t>
            </a:r>
          </a:p>
        </p:txBody>
      </p:sp>
      <p:sp>
        <p:nvSpPr>
          <p:cNvPr id="18"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21" name="Content Placeholder 16"/>
          <p:cNvSpPr>
            <a:spLocks noGrp="1"/>
          </p:cNvSpPr>
          <p:nvPr>
            <p:ph sz="quarter" idx="16" hasCustomPrompt="1"/>
          </p:nvPr>
        </p:nvSpPr>
        <p:spPr>
          <a:xfrm>
            <a:off x="365760" y="2492896"/>
            <a:ext cx="4062224" cy="4015854"/>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report</a:t>
            </a:r>
          </a:p>
        </p:txBody>
      </p:sp>
      <p:pic>
        <p:nvPicPr>
          <p:cNvPr id="12" name="Picture 1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3425557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 Workshop - Devic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Demo / Workshop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123728" y="1737520"/>
            <a:ext cx="5143067" cy="4499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1"/>
          </p:nvPr>
        </p:nvSpPr>
        <p:spPr>
          <a:xfrm>
            <a:off x="2321105" y="1958360"/>
            <a:ext cx="4699226" cy="2628381"/>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930687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4"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5"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6" name="Rectangle 5"/>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Demo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2" name="Content Placeholder 16"/>
          <p:cNvSpPr>
            <a:spLocks noGrp="1"/>
          </p:cNvSpPr>
          <p:nvPr>
            <p:ph sz="quarter" idx="16" hasCustomPrompt="1"/>
          </p:nvPr>
        </p:nvSpPr>
        <p:spPr>
          <a:xfrm>
            <a:off x="365760" y="1038225"/>
            <a:ext cx="7230576" cy="5470525"/>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workshop</a:t>
            </a:r>
          </a:p>
        </p:txBody>
      </p:sp>
      <p:grpSp>
        <p:nvGrpSpPr>
          <p:cNvPr id="16" name="Group 15"/>
          <p:cNvGrpSpPr/>
          <p:nvPr userDrawn="1"/>
        </p:nvGrpSpPr>
        <p:grpSpPr>
          <a:xfrm>
            <a:off x="7889196" y="755227"/>
            <a:ext cx="907142" cy="1075328"/>
            <a:chOff x="5899666" y="1737520"/>
            <a:chExt cx="907142" cy="1075328"/>
          </a:xfrm>
        </p:grpSpPr>
        <p:sp>
          <p:nvSpPr>
            <p:cNvPr id="17" name="Rectangle 4"/>
            <p:cNvSpPr/>
            <p:nvPr/>
          </p:nvSpPr>
          <p:spPr>
            <a:xfrm>
              <a:off x="5899666" y="1737520"/>
              <a:ext cx="907142" cy="1075328"/>
            </a:xfrm>
            <a:custGeom>
              <a:avLst/>
              <a:gdLst>
                <a:gd name="connsiteX0" fmla="*/ 0 w 907142"/>
                <a:gd name="connsiteY0" fmla="*/ 0 h 979058"/>
                <a:gd name="connsiteX1" fmla="*/ 907142 w 907142"/>
                <a:gd name="connsiteY1" fmla="*/ 0 h 979058"/>
                <a:gd name="connsiteX2" fmla="*/ 907142 w 907142"/>
                <a:gd name="connsiteY2" fmla="*/ 979058 h 979058"/>
                <a:gd name="connsiteX3" fmla="*/ 0 w 907142"/>
                <a:gd name="connsiteY3" fmla="*/ 979058 h 979058"/>
                <a:gd name="connsiteX4" fmla="*/ 0 w 907142"/>
                <a:gd name="connsiteY4" fmla="*/ 0 h 979058"/>
                <a:gd name="connsiteX0" fmla="*/ 0 w 907142"/>
                <a:gd name="connsiteY0" fmla="*/ 0 h 979058"/>
                <a:gd name="connsiteX1" fmla="*/ 907142 w 907142"/>
                <a:gd name="connsiteY1" fmla="*/ 0 h 979058"/>
                <a:gd name="connsiteX2" fmla="*/ 907142 w 907142"/>
                <a:gd name="connsiteY2" fmla="*/ 979058 h 979058"/>
                <a:gd name="connsiteX3" fmla="*/ 9072 w 907142"/>
                <a:gd name="connsiteY3" fmla="*/ 833915 h 979058"/>
                <a:gd name="connsiteX4" fmla="*/ 0 w 907142"/>
                <a:gd name="connsiteY4" fmla="*/ 0 h 9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142" h="979058">
                  <a:moveTo>
                    <a:pt x="0" y="0"/>
                  </a:moveTo>
                  <a:lnTo>
                    <a:pt x="907142" y="0"/>
                  </a:lnTo>
                  <a:lnTo>
                    <a:pt x="907142" y="979058"/>
                  </a:lnTo>
                  <a:lnTo>
                    <a:pt x="9072" y="833915"/>
                  </a:lnTo>
                  <a:lnTo>
                    <a:pt x="0" y="0"/>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8" name="Picture 17" descr="eye-icon.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70546" y="2087134"/>
              <a:ext cx="574806" cy="307521"/>
            </a:xfrm>
            <a:prstGeom prst="rect">
              <a:avLst/>
            </a:prstGeom>
          </p:spPr>
        </p:pic>
      </p:grpSp>
    </p:spTree>
    <p:extLst>
      <p:ext uri="{BB962C8B-B14F-4D97-AF65-F5344CB8AC3E}">
        <p14:creationId xmlns:p14="http://schemas.microsoft.com/office/powerpoint/2010/main" xmlns="" val="3718254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orkshop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4"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5"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6" name="Rectangle 5"/>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Workshop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grpSp>
        <p:nvGrpSpPr>
          <p:cNvPr id="9" name="Group 8"/>
          <p:cNvGrpSpPr/>
          <p:nvPr userDrawn="1"/>
        </p:nvGrpSpPr>
        <p:grpSpPr>
          <a:xfrm>
            <a:off x="7889196" y="755227"/>
            <a:ext cx="907142" cy="1075328"/>
            <a:chOff x="5899666" y="1737520"/>
            <a:chExt cx="907142" cy="1075328"/>
          </a:xfrm>
        </p:grpSpPr>
        <p:sp>
          <p:nvSpPr>
            <p:cNvPr id="10" name="Rectangle 4"/>
            <p:cNvSpPr/>
            <p:nvPr/>
          </p:nvSpPr>
          <p:spPr>
            <a:xfrm>
              <a:off x="5899666" y="1737520"/>
              <a:ext cx="907142" cy="1075328"/>
            </a:xfrm>
            <a:custGeom>
              <a:avLst/>
              <a:gdLst>
                <a:gd name="connsiteX0" fmla="*/ 0 w 907142"/>
                <a:gd name="connsiteY0" fmla="*/ 0 h 979058"/>
                <a:gd name="connsiteX1" fmla="*/ 907142 w 907142"/>
                <a:gd name="connsiteY1" fmla="*/ 0 h 979058"/>
                <a:gd name="connsiteX2" fmla="*/ 907142 w 907142"/>
                <a:gd name="connsiteY2" fmla="*/ 979058 h 979058"/>
                <a:gd name="connsiteX3" fmla="*/ 0 w 907142"/>
                <a:gd name="connsiteY3" fmla="*/ 979058 h 979058"/>
                <a:gd name="connsiteX4" fmla="*/ 0 w 907142"/>
                <a:gd name="connsiteY4" fmla="*/ 0 h 979058"/>
                <a:gd name="connsiteX0" fmla="*/ 0 w 907142"/>
                <a:gd name="connsiteY0" fmla="*/ 0 h 979058"/>
                <a:gd name="connsiteX1" fmla="*/ 907142 w 907142"/>
                <a:gd name="connsiteY1" fmla="*/ 0 h 979058"/>
                <a:gd name="connsiteX2" fmla="*/ 907142 w 907142"/>
                <a:gd name="connsiteY2" fmla="*/ 979058 h 979058"/>
                <a:gd name="connsiteX3" fmla="*/ 9072 w 907142"/>
                <a:gd name="connsiteY3" fmla="*/ 833915 h 979058"/>
                <a:gd name="connsiteX4" fmla="*/ 0 w 907142"/>
                <a:gd name="connsiteY4" fmla="*/ 0 h 9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142" h="979058">
                  <a:moveTo>
                    <a:pt x="0" y="0"/>
                  </a:moveTo>
                  <a:lnTo>
                    <a:pt x="907142" y="0"/>
                  </a:lnTo>
                  <a:lnTo>
                    <a:pt x="907142" y="979058"/>
                  </a:lnTo>
                  <a:lnTo>
                    <a:pt x="9072" y="833915"/>
                  </a:lnTo>
                  <a:lnTo>
                    <a:pt x="0" y="0"/>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1" name="Picture 10" descr="workshop.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115536" y="1967632"/>
              <a:ext cx="504944" cy="504944"/>
            </a:xfrm>
            <a:prstGeom prst="rect">
              <a:avLst/>
            </a:prstGeom>
          </p:spPr>
        </p:pic>
      </p:grpSp>
      <p:sp>
        <p:nvSpPr>
          <p:cNvPr id="12" name="Content Placeholder 16"/>
          <p:cNvSpPr>
            <a:spLocks noGrp="1"/>
          </p:cNvSpPr>
          <p:nvPr>
            <p:ph sz="quarter" idx="16" hasCustomPrompt="1"/>
          </p:nvPr>
        </p:nvSpPr>
        <p:spPr>
          <a:xfrm>
            <a:off x="365760" y="1038225"/>
            <a:ext cx="7230576" cy="5470525"/>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workshop</a:t>
            </a:r>
          </a:p>
        </p:txBody>
      </p:sp>
    </p:spTree>
    <p:extLst>
      <p:ext uri="{BB962C8B-B14F-4D97-AF65-F5344CB8AC3E}">
        <p14:creationId xmlns:p14="http://schemas.microsoft.com/office/powerpoint/2010/main" xmlns="" val="2248950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3" name="TextBox 2"/>
          <p:cNvSpPr txBox="1"/>
          <p:nvPr userDrawn="1"/>
        </p:nvSpPr>
        <p:spPr>
          <a:xfrm>
            <a:off x="3378344" y="1927880"/>
            <a:ext cx="2496597" cy="1200329"/>
          </a:xfrm>
          <a:prstGeom prst="rect">
            <a:avLst/>
          </a:prstGeom>
          <a:noFill/>
        </p:spPr>
        <p:txBody>
          <a:bodyPr wrap="none" rtlCol="0">
            <a:spAutoFit/>
          </a:bodyPr>
          <a:lstStyle/>
          <a:p>
            <a:r>
              <a:rPr lang="en-US" sz="7200" dirty="0" smtClean="0">
                <a:solidFill>
                  <a:schemeClr val="tx2">
                    <a:lumMod val="10000"/>
                    <a:lumOff val="90000"/>
                  </a:schemeClr>
                </a:solidFill>
                <a:latin typeface="Roboto Light"/>
                <a:cs typeface="Roboto Light"/>
              </a:rPr>
              <a:t>Break</a:t>
            </a:r>
            <a:endParaRPr lang="en-US" sz="7200" dirty="0">
              <a:solidFill>
                <a:schemeClr val="tx2">
                  <a:lumMod val="10000"/>
                  <a:lumOff val="90000"/>
                </a:schemeClr>
              </a:solidFill>
              <a:latin typeface="Roboto Light"/>
              <a:cs typeface="Roboto Light"/>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1443930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6" name="TextBox 5"/>
          <p:cNvSpPr txBox="1"/>
          <p:nvPr userDrawn="1"/>
        </p:nvSpPr>
        <p:spPr>
          <a:xfrm>
            <a:off x="357188" y="1927880"/>
            <a:ext cx="8439150" cy="1200329"/>
          </a:xfrm>
          <a:prstGeom prst="rect">
            <a:avLst/>
          </a:prstGeom>
          <a:noFill/>
        </p:spPr>
        <p:txBody>
          <a:bodyPr wrap="square" rtlCol="0">
            <a:spAutoFit/>
          </a:bodyPr>
          <a:lstStyle/>
          <a:p>
            <a:pPr algn="ctr"/>
            <a:r>
              <a:rPr lang="en-US" sz="7200" dirty="0" smtClean="0">
                <a:solidFill>
                  <a:schemeClr val="tx2">
                    <a:lumMod val="10000"/>
                    <a:lumOff val="90000"/>
                  </a:schemeClr>
                </a:solidFill>
                <a:latin typeface="Roboto Light"/>
                <a:cs typeface="Roboto Light"/>
              </a:rPr>
              <a:t>Next Steps?</a:t>
            </a:r>
            <a:endParaRPr lang="en-US" sz="7200" dirty="0">
              <a:solidFill>
                <a:schemeClr val="tx2">
                  <a:lumMod val="10000"/>
                  <a:lumOff val="90000"/>
                </a:schemeClr>
              </a:solidFill>
              <a:latin typeface="Roboto Light"/>
              <a:cs typeface="Roboto Light"/>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488834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6" name="TextBox 5"/>
          <p:cNvSpPr txBox="1"/>
          <p:nvPr userDrawn="1"/>
        </p:nvSpPr>
        <p:spPr>
          <a:xfrm>
            <a:off x="547788" y="5652060"/>
            <a:ext cx="3480118" cy="800219"/>
          </a:xfrm>
          <a:prstGeom prst="rect">
            <a:avLst/>
          </a:prstGeom>
          <a:noFill/>
        </p:spPr>
        <p:txBody>
          <a:bodyPr wrap="none" rtlCol="0">
            <a:spAutoFit/>
          </a:bodyPr>
          <a:lstStyle/>
          <a:p>
            <a:pPr algn="ctr"/>
            <a:r>
              <a:rPr lang="en-US" sz="2300" dirty="0" smtClean="0">
                <a:solidFill>
                  <a:schemeClr val="tx1">
                    <a:lumMod val="50000"/>
                    <a:lumOff val="50000"/>
                  </a:schemeClr>
                </a:solidFill>
                <a:latin typeface="Roboto Light"/>
                <a:cs typeface="Roboto Light"/>
                <a:hlinkClick r:id="rId2"/>
              </a:rPr>
              <a:t>www.backbase.com</a:t>
            </a:r>
            <a:endParaRPr lang="en-US" sz="2300" dirty="0">
              <a:solidFill>
                <a:schemeClr val="tx1">
                  <a:lumMod val="50000"/>
                  <a:lumOff val="50000"/>
                </a:schemeClr>
              </a:solidFill>
              <a:latin typeface="Roboto Light"/>
              <a:cs typeface="Roboto Light"/>
            </a:endParaRPr>
          </a:p>
          <a:p>
            <a:r>
              <a:rPr lang="en-US" sz="2300" dirty="0" smtClean="0">
                <a:solidFill>
                  <a:schemeClr val="tx1">
                    <a:lumMod val="50000"/>
                    <a:lumOff val="50000"/>
                  </a:schemeClr>
                </a:solidFill>
                <a:latin typeface="Roboto Light"/>
                <a:cs typeface="Roboto Light"/>
                <a:hlinkClick r:id="rId3"/>
              </a:rPr>
              <a:t>sales-eu@backbase.com</a:t>
            </a:r>
            <a:r>
              <a:rPr lang="en-US" sz="2300" dirty="0" smtClean="0">
                <a:solidFill>
                  <a:schemeClr val="tx1">
                    <a:lumMod val="50000"/>
                    <a:lumOff val="50000"/>
                  </a:schemeClr>
                </a:solidFill>
                <a:latin typeface="Roboto Light"/>
                <a:cs typeface="Roboto Light"/>
              </a:rPr>
              <a:t> </a:t>
            </a:r>
            <a:endParaRPr lang="en-US" sz="2300" dirty="0">
              <a:solidFill>
                <a:schemeClr val="tx1">
                  <a:lumMod val="50000"/>
                  <a:lumOff val="50000"/>
                </a:schemeClr>
              </a:solidFill>
              <a:latin typeface="Roboto Light"/>
              <a:cs typeface="Roboto Light"/>
            </a:endParaRPr>
          </a:p>
        </p:txBody>
      </p:sp>
      <p:sp>
        <p:nvSpPr>
          <p:cNvPr id="7" name="TextBox 6"/>
          <p:cNvSpPr txBox="1"/>
          <p:nvPr userDrawn="1"/>
        </p:nvSpPr>
        <p:spPr>
          <a:xfrm>
            <a:off x="4770440" y="5652060"/>
            <a:ext cx="4047421" cy="800219"/>
          </a:xfrm>
          <a:prstGeom prst="rect">
            <a:avLst/>
          </a:prstGeom>
          <a:noFill/>
        </p:spPr>
        <p:txBody>
          <a:bodyPr wrap="none" rtlCol="0">
            <a:spAutoFit/>
          </a:bodyPr>
          <a:lstStyle/>
          <a:p>
            <a:pPr algn="ctr"/>
            <a:r>
              <a:rPr lang="en-US" sz="2300" b="0" dirty="0" smtClean="0">
                <a:solidFill>
                  <a:schemeClr val="tx1">
                    <a:lumMod val="50000"/>
                    <a:lumOff val="50000"/>
                  </a:schemeClr>
                </a:solidFill>
                <a:latin typeface="Roboto Regular"/>
                <a:cs typeface="Roboto Regular"/>
              </a:rPr>
              <a:t>New </a:t>
            </a:r>
            <a:r>
              <a:rPr lang="en-US" sz="2300" b="0" dirty="0" smtClean="0">
                <a:solidFill>
                  <a:srgbClr val="9E9088"/>
                </a:solidFill>
                <a:latin typeface="Roboto Regular"/>
                <a:cs typeface="Roboto Regular"/>
              </a:rPr>
              <a:t>York:</a:t>
            </a:r>
            <a:r>
              <a:rPr lang="en-US" sz="2300" b="0" dirty="0" smtClean="0">
                <a:solidFill>
                  <a:schemeClr val="tx1">
                    <a:lumMod val="50000"/>
                    <a:lumOff val="50000"/>
                  </a:schemeClr>
                </a:solidFill>
                <a:latin typeface="Roboto Regular"/>
                <a:cs typeface="Roboto Regular"/>
              </a:rPr>
              <a:t> </a:t>
            </a:r>
            <a:r>
              <a:rPr lang="en-US" sz="2300" dirty="0" smtClean="0">
                <a:solidFill>
                  <a:schemeClr val="tx1">
                    <a:lumMod val="50000"/>
                    <a:lumOff val="50000"/>
                  </a:schemeClr>
                </a:solidFill>
                <a:latin typeface="Roboto Light"/>
                <a:cs typeface="Roboto Light"/>
              </a:rPr>
              <a:t>+1 646 478 7538</a:t>
            </a:r>
          </a:p>
          <a:p>
            <a:pPr algn="ctr"/>
            <a:r>
              <a:rPr lang="en-US" sz="2300" b="0" dirty="0" smtClean="0">
                <a:solidFill>
                  <a:schemeClr val="tx1">
                    <a:lumMod val="50000"/>
                    <a:lumOff val="50000"/>
                  </a:schemeClr>
                </a:solidFill>
                <a:latin typeface="Roboto Regular"/>
                <a:cs typeface="Roboto Regular"/>
              </a:rPr>
              <a:t>Amsterdam: </a:t>
            </a:r>
            <a:r>
              <a:rPr lang="en-US" sz="2300" dirty="0" smtClean="0">
                <a:solidFill>
                  <a:schemeClr val="tx1">
                    <a:lumMod val="50000"/>
                    <a:lumOff val="50000"/>
                  </a:schemeClr>
                </a:solidFill>
                <a:latin typeface="Roboto Light"/>
                <a:cs typeface="Roboto Light"/>
              </a:rPr>
              <a:t>+31 20 465 8888</a:t>
            </a:r>
            <a:endParaRPr lang="en-US" sz="2300" dirty="0">
              <a:solidFill>
                <a:schemeClr val="tx1">
                  <a:lumMod val="50000"/>
                  <a:lumOff val="50000"/>
                </a:schemeClr>
              </a:solidFill>
              <a:latin typeface="Roboto Light"/>
              <a:cs typeface="Roboto Light"/>
            </a:endParaRPr>
          </a:p>
        </p:txBody>
      </p:sp>
      <p:pic>
        <p:nvPicPr>
          <p:cNvPr id="9" name="Picture 8"/>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2" name="TextBox 11"/>
          <p:cNvSpPr txBox="1"/>
          <p:nvPr userDrawn="1"/>
        </p:nvSpPr>
        <p:spPr>
          <a:xfrm>
            <a:off x="357188" y="1927880"/>
            <a:ext cx="8439150" cy="1200329"/>
          </a:xfrm>
          <a:prstGeom prst="rect">
            <a:avLst/>
          </a:prstGeom>
          <a:noFill/>
        </p:spPr>
        <p:txBody>
          <a:bodyPr wrap="square" rtlCol="0">
            <a:spAutoFit/>
          </a:bodyPr>
          <a:lstStyle/>
          <a:p>
            <a:pPr algn="ctr"/>
            <a:r>
              <a:rPr lang="en-US" sz="7200" dirty="0" smtClean="0">
                <a:solidFill>
                  <a:schemeClr val="tx2">
                    <a:lumMod val="10000"/>
                    <a:lumOff val="90000"/>
                  </a:schemeClr>
                </a:solidFill>
                <a:latin typeface="Roboto Light"/>
                <a:cs typeface="Roboto Light"/>
              </a:rPr>
              <a:t>Thank you!</a:t>
            </a:r>
            <a:endParaRPr lang="en-US" sz="7200" dirty="0">
              <a:solidFill>
                <a:schemeClr val="tx2">
                  <a:lumMod val="10000"/>
                  <a:lumOff val="90000"/>
                </a:schemeClr>
              </a:solidFill>
              <a:latin typeface="Roboto Light"/>
              <a:cs typeface="Roboto Light"/>
            </a:endParaRPr>
          </a:p>
        </p:txBody>
      </p:sp>
      <p:sp>
        <p:nvSpPr>
          <p:cNvPr id="4" name="Text Placeholder 3"/>
          <p:cNvSpPr>
            <a:spLocks noGrp="1"/>
          </p:cNvSpPr>
          <p:nvPr>
            <p:ph type="body" sz="quarter" idx="10" hasCustomPrompt="1"/>
          </p:nvPr>
        </p:nvSpPr>
        <p:spPr>
          <a:xfrm>
            <a:off x="357188" y="3178175"/>
            <a:ext cx="8461375" cy="826889"/>
          </a:xfrm>
          <a:prstGeom prst="rect">
            <a:avLst/>
          </a:prstGeom>
        </p:spPr>
        <p:txBody>
          <a:bodyPr vert="horz"/>
          <a:lstStyle>
            <a:lvl1pPr marL="0" indent="0" algn="ctr">
              <a:buNone/>
              <a:defRPr sz="2000" baseline="0">
                <a:solidFill>
                  <a:schemeClr val="tx1">
                    <a:lumMod val="50000"/>
                    <a:lumOff val="50000"/>
                  </a:schemeClr>
                </a:solidFill>
                <a:latin typeface="Roboto Light"/>
                <a:cs typeface="Roboto Light"/>
              </a:defRPr>
            </a:lvl1pPr>
          </a:lstStyle>
          <a:p>
            <a:pPr lvl="0"/>
            <a:r>
              <a:rPr lang="en-US" dirty="0" smtClean="0"/>
              <a:t>Author Name (Optional)</a:t>
            </a:r>
          </a:p>
          <a:p>
            <a:pPr lvl="0"/>
            <a:r>
              <a:rPr lang="en-US" dirty="0" err="1" smtClean="0"/>
              <a:t>author@backbase.com</a:t>
            </a:r>
            <a:endParaRPr lang="en-US" dirty="0"/>
          </a:p>
        </p:txBody>
      </p:sp>
    </p:spTree>
    <p:extLst>
      <p:ext uri="{BB962C8B-B14F-4D97-AF65-F5344CB8AC3E}">
        <p14:creationId xmlns:p14="http://schemas.microsoft.com/office/powerpoint/2010/main" xmlns="" val="219934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No Device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xmlns="" val="0"/>
              </a:ext>
            </a:extLst>
          </a:blip>
          <a:srcRect l="5497" t="-22" r="5786"/>
          <a:stretch/>
        </p:blipFill>
        <p:spPr>
          <a:xfrm>
            <a:off x="0" y="-1510"/>
            <a:ext cx="9154160" cy="6886893"/>
          </a:xfrm>
          <a:prstGeom prst="rect">
            <a:avLst/>
          </a:prstGeom>
        </p:spPr>
      </p:pic>
      <p:sp>
        <p:nvSpPr>
          <p:cNvPr id="8" name="Rectangle 7"/>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1"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3"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Tree>
    <p:extLst>
      <p:ext uri="{BB962C8B-B14F-4D97-AF65-F5344CB8AC3E}">
        <p14:creationId xmlns:p14="http://schemas.microsoft.com/office/powerpoint/2010/main" xmlns="" val="348893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No Devices) - Custom Picture">
    <p:spTree>
      <p:nvGrpSpPr>
        <p:cNvPr id="1" name=""/>
        <p:cNvGrpSpPr/>
        <p:nvPr/>
      </p:nvGrpSpPr>
      <p:grpSpPr>
        <a:xfrm>
          <a:off x="0" y="0"/>
          <a:ext cx="0" cy="0"/>
          <a:chOff x="0" y="0"/>
          <a:chExt cx="0" cy="0"/>
        </a:xfrm>
      </p:grpSpPr>
      <p:sp>
        <p:nvSpPr>
          <p:cNvPr id="8" name="Picture Placeholder 10"/>
          <p:cNvSpPr>
            <a:spLocks noGrp="1"/>
          </p:cNvSpPr>
          <p:nvPr>
            <p:ph type="pic" sz="quarter" idx="12"/>
          </p:nvPr>
        </p:nvSpPr>
        <p:spPr>
          <a:xfrm>
            <a:off x="0" y="0"/>
            <a:ext cx="9150350" cy="6858000"/>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10" name="Rectangle 9"/>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
        <p:nvSpPr>
          <p:cNvPr id="13"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5"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Tree>
    <p:extLst>
      <p:ext uri="{BB962C8B-B14F-4D97-AF65-F5344CB8AC3E}">
        <p14:creationId xmlns:p14="http://schemas.microsoft.com/office/powerpoint/2010/main" xmlns="" val="336929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s / Agenda">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Objectives Slide Title</a:t>
            </a:r>
            <a:endParaRPr lang="en-US" dirty="0"/>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14" name="Text Placeholder 13"/>
          <p:cNvSpPr>
            <a:spLocks noGrp="1"/>
          </p:cNvSpPr>
          <p:nvPr>
            <p:ph type="body" sz="quarter" idx="14"/>
          </p:nvPr>
        </p:nvSpPr>
        <p:spPr>
          <a:xfrm>
            <a:off x="539552" y="1109664"/>
            <a:ext cx="8350448" cy="5400674"/>
          </a:xfrm>
          <a:prstGeom prst="rect">
            <a:avLst/>
          </a:prstGeom>
        </p:spPr>
        <p:txBody>
          <a:bodyPr vert="horz"/>
          <a:lstStyle>
            <a:lvl1pPr marL="514350" indent="-514350">
              <a:buFont typeface="+mj-lt"/>
              <a:buAutoNum type="arabicPeriod"/>
              <a:defRPr sz="4000">
                <a:solidFill>
                  <a:schemeClr val="tx1">
                    <a:lumMod val="10000"/>
                    <a:lumOff val="90000"/>
                  </a:schemeClr>
                </a:solidFill>
                <a:latin typeface="Roboto Thin"/>
                <a:cs typeface="Roboto Thin"/>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smtClean="0"/>
          </a:p>
          <a:p>
            <a:pPr lvl="0"/>
            <a:r>
              <a:rPr lang="en-US" dirty="0" smtClean="0"/>
              <a:t>Item first</a:t>
            </a:r>
          </a:p>
          <a:p>
            <a:pPr lvl="0"/>
            <a:r>
              <a:rPr lang="en-US" dirty="0" smtClean="0"/>
              <a:t>Item second</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xmlns="" val="330243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Cover - Picture 1">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xmlns="" val="0"/>
              </a:ext>
            </a:extLst>
          </a:blip>
          <a:srcRect l="5497" t="-22" r="5786"/>
          <a:stretch/>
        </p:blipFill>
        <p:spPr>
          <a:xfrm>
            <a:off x="0" y="-1510"/>
            <a:ext cx="9154160" cy="6886893"/>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8" name="Rectangle 7"/>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pic>
        <p:nvPicPr>
          <p:cNvPr id="11" name="Picture 10" descr="Untitled-1.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24788" y="287861"/>
            <a:ext cx="1870948" cy="153826"/>
          </a:xfrm>
          <a:prstGeom prst="rect">
            <a:avLst/>
          </a:prstGeom>
        </p:spPr>
      </p:pic>
      <p:sp>
        <p:nvSpPr>
          <p:cNvPr id="14"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15"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xmlns="" val="99558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Cover - Picture 2">
    <p:spTree>
      <p:nvGrpSpPr>
        <p:cNvPr id="1" name=""/>
        <p:cNvGrpSpPr/>
        <p:nvPr/>
      </p:nvGrpSpPr>
      <p:grpSpPr>
        <a:xfrm>
          <a:off x="0" y="0"/>
          <a:ext cx="0" cy="0"/>
          <a:chOff x="0" y="0"/>
          <a:chExt cx="0" cy="0"/>
        </a:xfrm>
      </p:grpSpPr>
      <p:pic>
        <p:nvPicPr>
          <p:cNvPr id="4" name="Picture 3" descr="iStock_000020433245Large BLURRY.jpg"/>
          <p:cNvPicPr>
            <a:picLocks noChangeAspect="1"/>
          </p:cNvPicPr>
          <p:nvPr userDrawn="1"/>
        </p:nvPicPr>
        <p:blipFill rotWithShape="1">
          <a:blip r:embed="rId2">
            <a:extLst>
              <a:ext uri="{28A0092B-C50C-407E-A947-70E740481C1C}">
                <a14:useLocalDpi xmlns:a14="http://schemas.microsoft.com/office/drawing/2010/main" xmlns="" val="0"/>
              </a:ext>
            </a:extLst>
          </a:blip>
          <a:srcRect l="9635" t="11807" r="11976" b="-27"/>
          <a:stretch/>
        </p:blipFill>
        <p:spPr>
          <a:xfrm>
            <a:off x="0" y="0"/>
            <a:ext cx="9144000" cy="6858000"/>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7" name="Rectangle 6"/>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pic>
        <p:nvPicPr>
          <p:cNvPr id="8" name="Picture 7" descr="Untitled-1.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24788" y="287861"/>
            <a:ext cx="1870948" cy="153826"/>
          </a:xfrm>
          <a:prstGeom prst="rect">
            <a:avLst/>
          </a:prstGeom>
        </p:spPr>
      </p:pic>
      <p:sp>
        <p:nvSpPr>
          <p:cNvPr id="9"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10"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xmlns="" val="281319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Cover - Picture 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xmlns="" val="0"/>
              </a:ext>
            </a:extLst>
          </a:blip>
          <a:srcRect l="5155" t="6793" r="12357" b="124"/>
          <a:stretch/>
        </p:blipFill>
        <p:spPr>
          <a:xfrm>
            <a:off x="0" y="0"/>
            <a:ext cx="9144000" cy="6885384"/>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pic>
        <p:nvPicPr>
          <p:cNvPr id="6" name="Picture 5" descr="Untitled-1.pn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24788" y="287861"/>
            <a:ext cx="1870948" cy="153826"/>
          </a:xfrm>
          <a:prstGeom prst="rect">
            <a:avLst/>
          </a:prstGeom>
        </p:spPr>
      </p:pic>
      <p:sp>
        <p:nvSpPr>
          <p:cNvPr id="7" name="Rectangle 6"/>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8"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9"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xmlns="" val="99558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Cover - Custom Picture">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0" y="0"/>
            <a:ext cx="9150350" cy="6858000"/>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12"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25000"/>
                    <a:lumOff val="75000"/>
                  </a:schemeClr>
                </a:solidFill>
                <a:latin typeface="Helvetica Neue Light"/>
                <a:cs typeface="Helvetica Neue Light"/>
              </a:defRPr>
            </a:lvl1pPr>
          </a:lstStyle>
          <a:p>
            <a:fld id="{6FF59741-7650-A046-95B5-8D31235C520E}" type="slidenum">
              <a:rPr lang="en-US" smtClean="0"/>
              <a:pPr/>
              <a:t>‹#›</a:t>
            </a:fld>
            <a:endParaRPr lang="en-US" dirty="0"/>
          </a:p>
        </p:txBody>
      </p:sp>
    </p:spTree>
    <p:extLst>
      <p:ext uri="{BB962C8B-B14F-4D97-AF65-F5344CB8AC3E}">
        <p14:creationId xmlns:p14="http://schemas.microsoft.com/office/powerpoint/2010/main" xmlns="" val="11836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8"/>
          <a:stretch>
            <a:fillRect/>
          </a:stretch>
        </p:blipFill>
        <p:spPr>
          <a:xfrm>
            <a:off x="3797300" y="3340100"/>
            <a:ext cx="1536700" cy="177800"/>
          </a:xfrm>
          <a:prstGeom prst="rect">
            <a:avLst/>
          </a:prstGeom>
        </p:spPr>
      </p:pic>
      <p:sp>
        <p:nvSpPr>
          <p:cNvPr id="5"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Tree>
    <p:extLst>
      <p:ext uri="{BB962C8B-B14F-4D97-AF65-F5344CB8AC3E}">
        <p14:creationId xmlns:p14="http://schemas.microsoft.com/office/powerpoint/2010/main" xmlns="" val="967417408"/>
      </p:ext>
    </p:extLst>
  </p:cSld>
  <p:clrMap bg1="lt1" tx1="dk1" bg2="lt2" tx2="dk2" accent1="accent1" accent2="accent2" accent3="accent3" accent4="accent4" accent5="accent5" accent6="accent6" hlink="hlink" folHlink="folHlink"/>
  <p:sldLayoutIdLst>
    <p:sldLayoutId id="2147483701" r:id="rId1"/>
    <p:sldLayoutId id="2147483710" r:id="rId2"/>
    <p:sldLayoutId id="2147483711" r:id="rId3"/>
    <p:sldLayoutId id="2147483722" r:id="rId4"/>
    <p:sldLayoutId id="2147483702" r:id="rId5"/>
    <p:sldLayoutId id="2147483724" r:id="rId6"/>
    <p:sldLayoutId id="2147483723" r:id="rId7"/>
    <p:sldLayoutId id="2147483725" r:id="rId8"/>
    <p:sldLayoutId id="2147483703" r:id="rId9"/>
    <p:sldLayoutId id="2147483676" r:id="rId10"/>
    <p:sldLayoutId id="2147483652" r:id="rId11"/>
    <p:sldLayoutId id="2147483726" r:id="rId12"/>
    <p:sldLayoutId id="2147483727" r:id="rId13"/>
    <p:sldLayoutId id="2147483700" r:id="rId14"/>
    <p:sldLayoutId id="2147483705" r:id="rId15"/>
    <p:sldLayoutId id="2147483708" r:id="rId16"/>
    <p:sldLayoutId id="2147483714" r:id="rId17"/>
    <p:sldLayoutId id="2147483712" r:id="rId18"/>
    <p:sldLayoutId id="2147483713" r:id="rId19"/>
    <p:sldLayoutId id="2147483707" r:id="rId20"/>
    <p:sldLayoutId id="2147483719" r:id="rId21"/>
    <p:sldLayoutId id="2147483721" r:id="rId22"/>
    <p:sldLayoutId id="2147483720" r:id="rId23"/>
    <p:sldLayoutId id="2147483715" r:id="rId24"/>
    <p:sldLayoutId id="2147483716" r:id="rId25"/>
    <p:sldLayoutId id="2147483717" r:id="rId2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getbootstrap.com/components/" TargetMode="External"/><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getbootstrap.com/components/" TargetMode="External"/><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hyperlink" Target="https://my.backbase.com/docs/product-documentation/documentation/portal/5.6.2/cxpweblibrary_perspective.html"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my.backbase.com/docs/product-documentation/documentation/portal/5.6.2/events_behaviors.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Focus Area: Front-end</a:t>
            </a:r>
          </a:p>
          <a:p>
            <a:endParaRPr lang="en-GB" dirty="0"/>
          </a:p>
          <a:p>
            <a:endParaRPr lang="en-US" dirty="0"/>
          </a:p>
        </p:txBody>
      </p:sp>
      <p:sp>
        <p:nvSpPr>
          <p:cNvPr id="4" name="Text Placeholder 3"/>
          <p:cNvSpPr>
            <a:spLocks noGrp="1"/>
          </p:cNvSpPr>
          <p:nvPr>
            <p:ph type="body" sz="quarter" idx="10"/>
          </p:nvPr>
        </p:nvSpPr>
        <p:spPr/>
        <p:txBody>
          <a:bodyPr/>
          <a:lstStyle/>
          <a:p>
            <a:r>
              <a:rPr lang="en-US" dirty="0" smtClean="0"/>
              <a:t>Widget Extras</a:t>
            </a:r>
            <a:endParaRPr lang="en-US" dirty="0"/>
          </a:p>
        </p:txBody>
      </p:sp>
    </p:spTree>
    <p:extLst>
      <p:ext uri="{BB962C8B-B14F-4D97-AF65-F5344CB8AC3E}">
        <p14:creationId xmlns:p14="http://schemas.microsoft.com/office/powerpoint/2010/main" xmlns="" val="1195366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ICE Templates</a:t>
            </a:r>
            <a:endParaRPr lang="en-GB"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10</a:t>
            </a:fld>
            <a:endParaRPr lang="en-US" dirty="0"/>
          </a:p>
        </p:txBody>
      </p:sp>
      <p:sp>
        <p:nvSpPr>
          <p:cNvPr id="6" name="Rectangle 5"/>
          <p:cNvSpPr/>
          <p:nvPr/>
        </p:nvSpPr>
        <p:spPr bwMode="auto">
          <a:xfrm>
            <a:off x="467544" y="1196752"/>
            <a:ext cx="3177203" cy="1819415"/>
          </a:xfrm>
          <a:custGeom>
            <a:avLst/>
            <a:gdLst>
              <a:gd name="connsiteX0" fmla="*/ 0 w 2880320"/>
              <a:gd name="connsiteY0" fmla="*/ 0 h 1368152"/>
              <a:gd name="connsiteX1" fmla="*/ 2880320 w 2880320"/>
              <a:gd name="connsiteY1" fmla="*/ 0 h 1368152"/>
              <a:gd name="connsiteX2" fmla="*/ 2880320 w 2880320"/>
              <a:gd name="connsiteY2" fmla="*/ 1368152 h 1368152"/>
              <a:gd name="connsiteX3" fmla="*/ 0 w 2880320"/>
              <a:gd name="connsiteY3" fmla="*/ 1368152 h 1368152"/>
              <a:gd name="connsiteX4" fmla="*/ 0 w 2880320"/>
              <a:gd name="connsiteY4" fmla="*/ 0 h 1368152"/>
              <a:gd name="connsiteX0" fmla="*/ 0 w 3177203"/>
              <a:gd name="connsiteY0" fmla="*/ 0 h 1819415"/>
              <a:gd name="connsiteX1" fmla="*/ 2880320 w 3177203"/>
              <a:gd name="connsiteY1" fmla="*/ 0 h 1819415"/>
              <a:gd name="connsiteX2" fmla="*/ 3177203 w 3177203"/>
              <a:gd name="connsiteY2" fmla="*/ 1819415 h 1819415"/>
              <a:gd name="connsiteX3" fmla="*/ 0 w 3177203"/>
              <a:gd name="connsiteY3" fmla="*/ 1368152 h 1819415"/>
              <a:gd name="connsiteX4" fmla="*/ 0 w 3177203"/>
              <a:gd name="connsiteY4" fmla="*/ 0 h 1819415"/>
              <a:gd name="connsiteX0" fmla="*/ 71252 w 3177203"/>
              <a:gd name="connsiteY0" fmla="*/ 95002 h 1819415"/>
              <a:gd name="connsiteX1" fmla="*/ 2880320 w 3177203"/>
              <a:gd name="connsiteY1" fmla="*/ 0 h 1819415"/>
              <a:gd name="connsiteX2" fmla="*/ 3177203 w 3177203"/>
              <a:gd name="connsiteY2" fmla="*/ 1819415 h 1819415"/>
              <a:gd name="connsiteX3" fmla="*/ 0 w 3177203"/>
              <a:gd name="connsiteY3" fmla="*/ 1368152 h 1819415"/>
              <a:gd name="connsiteX4" fmla="*/ 71252 w 3177203"/>
              <a:gd name="connsiteY4" fmla="*/ 95002 h 1819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03" h="1819415">
                <a:moveTo>
                  <a:pt x="71252" y="95002"/>
                </a:moveTo>
                <a:lnTo>
                  <a:pt x="2880320" y="0"/>
                </a:lnTo>
                <a:lnTo>
                  <a:pt x="3177203" y="1819415"/>
                </a:lnTo>
                <a:lnTo>
                  <a:pt x="0" y="1368152"/>
                </a:lnTo>
                <a:lnTo>
                  <a:pt x="71252" y="95002"/>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b="1" dirty="0" smtClean="0">
                <a:solidFill>
                  <a:schemeClr val="bg1"/>
                </a:solidFill>
                <a:latin typeface="Roboto Light"/>
              </a:rPr>
              <a:t>ICE Widgets</a:t>
            </a:r>
            <a:endParaRPr lang="en-GB" sz="2800" b="1" dirty="0">
              <a:solidFill>
                <a:schemeClr val="bg1"/>
              </a:solidFill>
              <a:latin typeface="Roboto Light"/>
            </a:endParaRPr>
          </a:p>
        </p:txBody>
      </p:sp>
      <p:sp>
        <p:nvSpPr>
          <p:cNvPr id="7" name="Rectangle 6"/>
          <p:cNvSpPr/>
          <p:nvPr/>
        </p:nvSpPr>
        <p:spPr bwMode="auto">
          <a:xfrm>
            <a:off x="5580112" y="4221088"/>
            <a:ext cx="3024336" cy="1948752"/>
          </a:xfrm>
          <a:custGeom>
            <a:avLst/>
            <a:gdLst>
              <a:gd name="connsiteX0" fmla="*/ 0 w 3024336"/>
              <a:gd name="connsiteY0" fmla="*/ 0 h 1616243"/>
              <a:gd name="connsiteX1" fmla="*/ 3024336 w 3024336"/>
              <a:gd name="connsiteY1" fmla="*/ 0 h 1616243"/>
              <a:gd name="connsiteX2" fmla="*/ 3024336 w 3024336"/>
              <a:gd name="connsiteY2" fmla="*/ 1616243 h 1616243"/>
              <a:gd name="connsiteX3" fmla="*/ 0 w 3024336"/>
              <a:gd name="connsiteY3" fmla="*/ 1616243 h 1616243"/>
              <a:gd name="connsiteX4" fmla="*/ 0 w 3024336"/>
              <a:gd name="connsiteY4" fmla="*/ 0 h 1616243"/>
              <a:gd name="connsiteX0" fmla="*/ 0 w 3024336"/>
              <a:gd name="connsiteY0" fmla="*/ 0 h 1616243"/>
              <a:gd name="connsiteX1" fmla="*/ 2739329 w 3024336"/>
              <a:gd name="connsiteY1" fmla="*/ 213756 h 1616243"/>
              <a:gd name="connsiteX2" fmla="*/ 3024336 w 3024336"/>
              <a:gd name="connsiteY2" fmla="*/ 1616243 h 1616243"/>
              <a:gd name="connsiteX3" fmla="*/ 0 w 3024336"/>
              <a:gd name="connsiteY3" fmla="*/ 1616243 h 1616243"/>
              <a:gd name="connsiteX4" fmla="*/ 0 w 3024336"/>
              <a:gd name="connsiteY4" fmla="*/ 0 h 1616243"/>
              <a:gd name="connsiteX0" fmla="*/ 225631 w 3024336"/>
              <a:gd name="connsiteY0" fmla="*/ 0 h 1948752"/>
              <a:gd name="connsiteX1" fmla="*/ 2739329 w 3024336"/>
              <a:gd name="connsiteY1" fmla="*/ 546265 h 1948752"/>
              <a:gd name="connsiteX2" fmla="*/ 3024336 w 3024336"/>
              <a:gd name="connsiteY2" fmla="*/ 1948752 h 1948752"/>
              <a:gd name="connsiteX3" fmla="*/ 0 w 3024336"/>
              <a:gd name="connsiteY3" fmla="*/ 1948752 h 1948752"/>
              <a:gd name="connsiteX4" fmla="*/ 225631 w 3024336"/>
              <a:gd name="connsiteY4" fmla="*/ 0 h 1948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4336" h="1948752">
                <a:moveTo>
                  <a:pt x="225631" y="0"/>
                </a:moveTo>
                <a:lnTo>
                  <a:pt x="2739329" y="546265"/>
                </a:lnTo>
                <a:lnTo>
                  <a:pt x="3024336" y="1948752"/>
                </a:lnTo>
                <a:lnTo>
                  <a:pt x="0" y="1948752"/>
                </a:lnTo>
                <a:lnTo>
                  <a:pt x="225631"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b="1" dirty="0" smtClean="0">
                <a:solidFill>
                  <a:schemeClr val="bg1"/>
                </a:solidFill>
                <a:latin typeface="Roboto Light"/>
              </a:rPr>
              <a:t>ICE Templates</a:t>
            </a:r>
            <a:endParaRPr lang="en-GB" sz="2800" b="1" dirty="0">
              <a:solidFill>
                <a:schemeClr val="bg1"/>
              </a:solidFill>
              <a:latin typeface="Roboto Light"/>
            </a:endParaRPr>
          </a:p>
        </p:txBody>
      </p:sp>
      <p:sp>
        <p:nvSpPr>
          <p:cNvPr id="8" name="TextBox 7"/>
          <p:cNvSpPr txBox="1"/>
          <p:nvPr/>
        </p:nvSpPr>
        <p:spPr>
          <a:xfrm>
            <a:off x="4300263" y="3390091"/>
            <a:ext cx="559769" cy="830997"/>
          </a:xfrm>
          <a:prstGeom prst="rect">
            <a:avLst/>
          </a:prstGeom>
          <a:noFill/>
        </p:spPr>
        <p:txBody>
          <a:bodyPr wrap="none" rtlCol="0">
            <a:spAutoFit/>
          </a:bodyPr>
          <a:lstStyle/>
          <a:p>
            <a:r>
              <a:rPr lang="en-US" sz="4800" dirty="0">
                <a:latin typeface="Roboto Thin" pitchFamily="2" charset="0"/>
                <a:ea typeface="Roboto Thin" pitchFamily="2" charset="0"/>
                <a:cs typeface="Roboto Light"/>
              </a:rPr>
              <a:t>&amp;</a:t>
            </a:r>
            <a:endParaRPr lang="en-GB" sz="4800" dirty="0" smtClean="0">
              <a:latin typeface="Roboto Thin" pitchFamily="2" charset="0"/>
              <a:ea typeface="Roboto Thin" pitchFamily="2" charset="0"/>
              <a:cs typeface="Roboto Light"/>
            </a:endParaRPr>
          </a:p>
        </p:txBody>
      </p:sp>
    </p:spTree>
    <p:extLst>
      <p:ext uri="{BB962C8B-B14F-4D97-AF65-F5344CB8AC3E}">
        <p14:creationId xmlns:p14="http://schemas.microsoft.com/office/powerpoint/2010/main" xmlns="" val="3115403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ICE Templates</a:t>
            </a:r>
            <a:endParaRPr lang="en-GB"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11</a:t>
            </a:fld>
            <a:endParaRPr lang="en-US" dirty="0"/>
          </a:p>
        </p:txBody>
      </p:sp>
      <p:sp>
        <p:nvSpPr>
          <p:cNvPr id="6" name="TextBox 5"/>
          <p:cNvSpPr txBox="1"/>
          <p:nvPr/>
        </p:nvSpPr>
        <p:spPr>
          <a:xfrm>
            <a:off x="357188" y="1412776"/>
            <a:ext cx="8786812" cy="5047536"/>
          </a:xfrm>
          <a:prstGeom prst="rect">
            <a:avLst/>
          </a:prstGeom>
          <a:noFill/>
        </p:spPr>
        <p:txBody>
          <a:bodyPr wrap="square" rtlCol="0">
            <a:spAutoFit/>
          </a:bodyPr>
          <a:lstStyle/>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&lt;div</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class</a:t>
            </a:r>
            <a:r>
              <a:rPr lang="en-GB" sz="1400" dirty="0" smtClean="0">
                <a:solidFill>
                  <a:srgbClr val="1E90FF"/>
                </a:solidFill>
                <a:latin typeface="Consolas" panose="020B0609020204030204" pitchFamily="49" charset="0"/>
                <a:ea typeface="Times New Roman"/>
                <a:cs typeface="Consolas" panose="020B0609020204030204" pitchFamily="49" charset="0"/>
              </a:rPr>
              <a:t>=</a:t>
            </a:r>
            <a:r>
              <a:rPr lang="en-GB" sz="1400" dirty="0" smtClean="0">
                <a:solidFill>
                  <a:srgbClr val="AA5500"/>
                </a:solidFill>
                <a:latin typeface="Consolas" panose="020B0609020204030204" pitchFamily="49" charset="0"/>
                <a:ea typeface="Times New Roman"/>
                <a:cs typeface="Consolas" panose="020B0609020204030204" pitchFamily="49" charset="0"/>
              </a:rPr>
              <a:t>"</a:t>
            </a:r>
            <a:r>
              <a:rPr lang="en-GB" sz="1400" dirty="0" err="1" smtClean="0">
                <a:solidFill>
                  <a:srgbClr val="AA5500"/>
                </a:solidFill>
                <a:latin typeface="Consolas" panose="020B0609020204030204" pitchFamily="49" charset="0"/>
                <a:ea typeface="Times New Roman"/>
                <a:cs typeface="Consolas" panose="020B0609020204030204" pitchFamily="49" charset="0"/>
              </a:rPr>
              <a:t>bt</a:t>
            </a:r>
            <a:r>
              <a:rPr lang="en-GB" sz="1400" dirty="0" smtClean="0">
                <a:solidFill>
                  <a:srgbClr val="AA5500"/>
                </a:solidFill>
                <a:latin typeface="Consolas" panose="020B0609020204030204" pitchFamily="49" charset="0"/>
                <a:ea typeface="Times New Roman"/>
                <a:cs typeface="Consolas" panose="020B0609020204030204" pitchFamily="49" charset="0"/>
              </a:rPr>
              <a:t>-ice-example"</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i="1" dirty="0">
                <a:solidFill>
                  <a:srgbClr val="AAAAAA"/>
                </a:solidFill>
                <a:latin typeface="Consolas" panose="020B0609020204030204" pitchFamily="49" charset="0"/>
                <a:ea typeface="Times New Roman"/>
                <a:cs typeface="Consolas" panose="020B0609020204030204" pitchFamily="49" charset="0"/>
              </a:rPr>
              <a:t>&lt;!-- </a:t>
            </a:r>
            <a:r>
              <a:rPr lang="en-GB" sz="1400" i="1" dirty="0" smtClean="0">
                <a:solidFill>
                  <a:srgbClr val="AAAAAA"/>
                </a:solidFill>
                <a:latin typeface="Consolas" panose="020B0609020204030204" pitchFamily="49" charset="0"/>
                <a:ea typeface="Times New Roman"/>
                <a:cs typeface="Consolas" panose="020B0609020204030204" pitchFamily="49" charset="0"/>
              </a:rPr>
              <a:t>image </a:t>
            </a:r>
            <a:r>
              <a:rPr lang="en-GB" sz="1400" i="1" dirty="0">
                <a:solidFill>
                  <a:srgbClr val="AAAAAA"/>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img</a:t>
            </a: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src</a:t>
            </a:r>
            <a:r>
              <a:rPr lang="en-GB" sz="1400" dirty="0" smtClean="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simpleContent.image.path</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a:latin typeface="Consolas" panose="020B0609020204030204" pitchFamily="49" charset="0"/>
                <a:ea typeface="Times New Roman"/>
                <a:cs typeface="Consolas" panose="020B0609020204030204" pitchFamily="49" charset="0"/>
              </a:rPr>
              <a:t> </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endParaRPr lang="en-GB" sz="1400" dirty="0" smtClean="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smtClean="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400" dirty="0" smtClean="0">
                <a:latin typeface="Consolas" panose="020B0609020204030204" pitchFamily="49" charset="0"/>
                <a:ea typeface="Times New Roman"/>
                <a:cs typeface="Consolas" panose="020B0609020204030204" pitchFamily="49" charset="0"/>
              </a:rPr>
              <a:t>    </a:t>
            </a:r>
            <a:r>
              <a:rPr lang="en-GB" sz="1400" i="1" dirty="0">
                <a:solidFill>
                  <a:srgbClr val="AAAAAA"/>
                </a:solidFill>
                <a:latin typeface="Consolas" panose="020B0609020204030204" pitchFamily="49" charset="0"/>
                <a:ea typeface="Times New Roman"/>
                <a:cs typeface="Consolas" panose="020B0609020204030204" pitchFamily="49" charset="0"/>
              </a:rPr>
              <a:t>&lt;!-- metadata --&gt;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smtClean="0">
                <a:solidFill>
                  <a:srgbClr val="1E90FF"/>
                </a:solidFill>
                <a:latin typeface="Consolas" panose="020B0609020204030204" pitchFamily="49" charset="0"/>
                <a:ea typeface="Times New Roman"/>
                <a:cs typeface="Consolas" panose="020B0609020204030204" pitchFamily="49" charset="0"/>
              </a:rPr>
              <a:t>&lt;h2&gt;</a:t>
            </a:r>
            <a:r>
              <a:rPr lang="en-GB" sz="1400" dirty="0">
                <a:latin typeface="Consolas" panose="020B0609020204030204" pitchFamily="49" charset="0"/>
                <a:ea typeface="Times New Roman"/>
                <a:cs typeface="Consolas" panose="020B0609020204030204" pitchFamily="49" charset="0"/>
              </a:rPr>
              <a:t>{{</a:t>
            </a:r>
            <a:r>
              <a:rPr lang="en-GB" sz="1400" dirty="0" err="1">
                <a:latin typeface="Consolas" panose="020B0609020204030204" pitchFamily="49" charset="0"/>
                <a:ea typeface="Times New Roman"/>
                <a:cs typeface="Consolas" panose="020B0609020204030204" pitchFamily="49" charset="0"/>
              </a:rPr>
              <a:t>simpleContent.article.bb:title</a:t>
            </a:r>
            <a:r>
              <a:rPr lang="en-GB" sz="1400" dirty="0" smtClean="0">
                <a:latin typeface="Consolas" panose="020B0609020204030204" pitchFamily="49" charset="0"/>
                <a:ea typeface="Times New Roman"/>
                <a:cs typeface="Consolas" panose="020B0609020204030204" pitchFamily="49" charset="0"/>
              </a:rPr>
              <a:t>}}</a:t>
            </a:r>
            <a:r>
              <a:rPr lang="en-GB" sz="1400" b="1" dirty="0" smtClean="0">
                <a:solidFill>
                  <a:srgbClr val="1E90FF"/>
                </a:solidFill>
                <a:latin typeface="Consolas" panose="020B0609020204030204" pitchFamily="49" charset="0"/>
                <a:ea typeface="Times New Roman"/>
                <a:cs typeface="Consolas" panose="020B0609020204030204" pitchFamily="49" charset="0"/>
              </a:rPr>
              <a:t>&lt;/h2&gt;</a:t>
            </a:r>
            <a:endParaRPr lang="en-GB" sz="1400" dirty="0" smtClean="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smtClean="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400" dirty="0" smtClean="0">
                <a:latin typeface="Consolas" panose="020B0609020204030204" pitchFamily="49" charset="0"/>
                <a:ea typeface="Times New Roman"/>
                <a:cs typeface="Consolas" panose="020B0609020204030204" pitchFamily="49" charset="0"/>
              </a:rPr>
              <a:t>    </a:t>
            </a:r>
            <a:r>
              <a:rPr lang="en-GB" sz="1400" i="1" dirty="0">
                <a:solidFill>
                  <a:srgbClr val="AAAAAA"/>
                </a:solidFill>
                <a:latin typeface="Consolas" panose="020B0609020204030204" pitchFamily="49" charset="0"/>
                <a:ea typeface="Times New Roman"/>
                <a:cs typeface="Consolas" panose="020B0609020204030204" pitchFamily="49" charset="0"/>
              </a:rPr>
              <a:t>&lt;!-- </a:t>
            </a:r>
            <a:r>
              <a:rPr lang="en-GB" sz="1400" i="1" dirty="0" err="1">
                <a:solidFill>
                  <a:srgbClr val="AAAAAA"/>
                </a:solidFill>
                <a:latin typeface="Consolas" panose="020B0609020204030204" pitchFamily="49" charset="0"/>
                <a:ea typeface="Times New Roman"/>
                <a:cs typeface="Consolas" panose="020B0609020204030204" pitchFamily="49" charset="0"/>
              </a:rPr>
              <a:t>article.content</a:t>
            </a:r>
            <a:r>
              <a:rPr lang="en-GB" sz="1400" i="1" dirty="0">
                <a:solidFill>
                  <a:srgbClr val="AAAAAA"/>
                </a:solidFill>
                <a:latin typeface="Consolas" panose="020B0609020204030204" pitchFamily="49" charset="0"/>
                <a:ea typeface="Times New Roman"/>
                <a:cs typeface="Consolas" panose="020B0609020204030204" pitchFamily="49" charset="0"/>
              </a:rPr>
              <a:t> --&gt;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&lt;div</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r>
              <a:rPr lang="en-GB" sz="1400" dirty="0">
                <a:latin typeface="Consolas" panose="020B0609020204030204" pitchFamily="49" charset="0"/>
                <a:ea typeface="Times New Roman"/>
                <a:cs typeface="Consolas" panose="020B0609020204030204" pitchFamily="49" charset="0"/>
              </a:rPr>
              <a:t>{{{</a:t>
            </a:r>
            <a:r>
              <a:rPr lang="en-GB" sz="1400" dirty="0" err="1">
                <a:latin typeface="Consolas" panose="020B0609020204030204" pitchFamily="49" charset="0"/>
                <a:ea typeface="Times New Roman"/>
                <a:cs typeface="Consolas" panose="020B0609020204030204" pitchFamily="49" charset="0"/>
              </a:rPr>
              <a:t>simpleContent.article.content</a:t>
            </a:r>
            <a:r>
              <a:rPr lang="en-GB" sz="1400" dirty="0">
                <a:latin typeface="Consolas" panose="020B0609020204030204" pitchFamily="49" charset="0"/>
                <a:ea typeface="Times New Roman"/>
                <a:cs typeface="Consolas" panose="020B0609020204030204" pitchFamily="49" charset="0"/>
              </a:rPr>
              <a:t>}}}</a:t>
            </a:r>
            <a:r>
              <a:rPr lang="en-GB" sz="1400" b="1" dirty="0">
                <a:solidFill>
                  <a:srgbClr val="1E90FF"/>
                </a:solidFill>
                <a:latin typeface="Consolas" panose="020B0609020204030204" pitchFamily="49" charset="0"/>
                <a:ea typeface="Times New Roman"/>
                <a:cs typeface="Consolas" panose="020B0609020204030204" pitchFamily="49" charset="0"/>
              </a:rPr>
              <a:t>&lt;/div</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endParaRPr lang="en-GB" sz="1400" dirty="0" smtClean="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smtClean="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400" dirty="0" smtClean="0">
                <a:latin typeface="Consolas" panose="020B0609020204030204" pitchFamily="49" charset="0"/>
                <a:ea typeface="Times New Roman"/>
                <a:cs typeface="Consolas" panose="020B0609020204030204" pitchFamily="49" charset="0"/>
              </a:rPr>
              <a:t>    </a:t>
            </a:r>
            <a:r>
              <a:rPr lang="en-GB" sz="1400" i="1" dirty="0">
                <a:solidFill>
                  <a:srgbClr val="AAAAAA"/>
                </a:solidFill>
                <a:latin typeface="Consolas" panose="020B0609020204030204" pitchFamily="49" charset="0"/>
                <a:ea typeface="Times New Roman"/>
                <a:cs typeface="Consolas" panose="020B0609020204030204" pitchFamily="49" charset="0"/>
              </a:rPr>
              <a:t>&lt;!-- link with attributes --&gt;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&lt;a</a:t>
            </a: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href</a:t>
            </a:r>
            <a:r>
              <a:rPr lang="en-GB" sz="1400" dirty="0" smtClean="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simpleContent.link.path</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title</a:t>
            </a:r>
            <a:r>
              <a:rPr lang="en-GB" sz="1400" dirty="0" smtClean="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simpleContent.link_desc.bb:title</a:t>
            </a:r>
            <a:r>
              <a:rPr lang="en-GB" sz="1400" dirty="0" smtClean="0">
                <a:solidFill>
                  <a:srgbClr val="AA5500"/>
                </a:solidFill>
                <a:latin typeface="Consolas" panose="020B0609020204030204" pitchFamily="49" charset="0"/>
                <a:ea typeface="Times New Roman"/>
                <a:cs typeface="Consolas" panose="020B0609020204030204" pitchFamily="49" charset="0"/>
              </a:rPr>
              <a:t>}}"</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smtClean="0">
                <a:latin typeface="Consolas" panose="020B0609020204030204" pitchFamily="49" charset="0"/>
                <a:ea typeface="Times New Roman"/>
                <a:cs typeface="Consolas" panose="020B0609020204030204" pitchFamily="49" charset="0"/>
              </a:rPr>
              <a:t>       {{</a:t>
            </a:r>
            <a:r>
              <a:rPr lang="en-GB" sz="1400" dirty="0" err="1">
                <a:latin typeface="Consolas" panose="020B0609020204030204" pitchFamily="49" charset="0"/>
                <a:ea typeface="Times New Roman"/>
                <a:cs typeface="Consolas" panose="020B0609020204030204" pitchFamily="49" charset="0"/>
              </a:rPr>
              <a:t>simpleContent.link_desc.content</a:t>
            </a:r>
            <a:r>
              <a:rPr lang="en-GB" sz="1400" dirty="0" smtClean="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400" b="1" dirty="0" smtClean="0">
                <a:solidFill>
                  <a:srgbClr val="1E90FF"/>
                </a:solidFill>
                <a:latin typeface="Consolas" panose="020B0609020204030204" pitchFamily="49" charset="0"/>
                <a:ea typeface="Times New Roman"/>
                <a:cs typeface="Consolas" panose="020B0609020204030204" pitchFamily="49" charset="0"/>
              </a:rPr>
              <a:t>    &lt;/</a:t>
            </a:r>
            <a:r>
              <a:rPr lang="en-GB" sz="1400" b="1" dirty="0">
                <a:solidFill>
                  <a:srgbClr val="1E90FF"/>
                </a:solidFill>
                <a:latin typeface="Consolas" panose="020B0609020204030204" pitchFamily="49" charset="0"/>
                <a:ea typeface="Times New Roman"/>
                <a:cs typeface="Consolas" panose="020B0609020204030204" pitchFamily="49" charset="0"/>
              </a:rPr>
              <a:t>a</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endParaRPr lang="en-GB" sz="1400" dirty="0" smtClean="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smtClean="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400" dirty="0" smtClean="0">
                <a:latin typeface="Consolas" panose="020B0609020204030204" pitchFamily="49" charset="0"/>
                <a:ea typeface="Times New Roman"/>
                <a:cs typeface="Consolas" panose="020B0609020204030204" pitchFamily="49" charset="0"/>
              </a:rPr>
              <a:t>    </a:t>
            </a:r>
            <a:r>
              <a:rPr lang="en-GB" sz="1400" i="1" dirty="0">
                <a:solidFill>
                  <a:srgbClr val="AAAAAA"/>
                </a:solidFill>
                <a:latin typeface="Consolas" panose="020B0609020204030204" pitchFamily="49" charset="0"/>
                <a:ea typeface="Times New Roman"/>
                <a:cs typeface="Consolas" panose="020B0609020204030204" pitchFamily="49" charset="0"/>
              </a:rPr>
              <a:t>&lt;!-- Render widget properties --&gt;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&lt;div</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title=</a:t>
            </a:r>
            <a:r>
              <a:rPr lang="en-GB" sz="1400" dirty="0">
                <a:solidFill>
                  <a:srgbClr val="AA5500"/>
                </a:solidFill>
                <a:latin typeface="Consolas" panose="020B0609020204030204" pitchFamily="49" charset="0"/>
                <a:ea typeface="Times New Roman"/>
                <a:cs typeface="Consolas" panose="020B0609020204030204" pitchFamily="49" charset="0"/>
              </a:rPr>
              <a:t>"{{title}}"</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{{title}}</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&lt;/div&gt;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&lt;/div&gt;</a:t>
            </a:r>
            <a:endParaRPr lang="en-GB" sz="1400" dirty="0">
              <a:effectLst/>
              <a:latin typeface="Consolas" panose="020B0609020204030204" pitchFamily="49" charset="0"/>
              <a:ea typeface="Times New Roman"/>
              <a:cs typeface="Consolas" panose="020B0609020204030204" pitchFamily="49" charset="0"/>
            </a:endParaRPr>
          </a:p>
        </p:txBody>
      </p:sp>
    </p:spTree>
    <p:extLst>
      <p:ext uri="{BB962C8B-B14F-4D97-AF65-F5344CB8AC3E}">
        <p14:creationId xmlns:p14="http://schemas.microsoft.com/office/powerpoint/2010/main" xmlns="" val="957711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12</a:t>
            </a:fld>
            <a:endParaRPr lang="en-US" dirty="0"/>
          </a:p>
        </p:txBody>
      </p:sp>
      <p:sp>
        <p:nvSpPr>
          <p:cNvPr id="3" name="Text Placeholder 2"/>
          <p:cNvSpPr>
            <a:spLocks noGrp="1"/>
          </p:cNvSpPr>
          <p:nvPr>
            <p:ph type="body" sz="quarter" idx="13"/>
          </p:nvPr>
        </p:nvSpPr>
        <p:spPr/>
        <p:txBody>
          <a:bodyPr/>
          <a:lstStyle/>
          <a:p>
            <a:r>
              <a:rPr lang="en-US" dirty="0" smtClean="0"/>
              <a:t>Exercise: Create </a:t>
            </a:r>
            <a:r>
              <a:rPr lang="en-US" dirty="0"/>
              <a:t>an ICE </a:t>
            </a:r>
            <a:r>
              <a:rPr lang="en-US" dirty="0" smtClean="0"/>
              <a:t>Template</a:t>
            </a:r>
            <a:endParaRPr lang="en-GB" dirty="0"/>
          </a:p>
        </p:txBody>
      </p:sp>
      <p:sp>
        <p:nvSpPr>
          <p:cNvPr id="4" name="TextBox 3"/>
          <p:cNvSpPr txBox="1"/>
          <p:nvPr/>
        </p:nvSpPr>
        <p:spPr>
          <a:xfrm>
            <a:off x="395536" y="2204864"/>
            <a:ext cx="8494464" cy="2092881"/>
          </a:xfrm>
          <a:prstGeom prst="rect">
            <a:avLst/>
          </a:prstGeom>
          <a:noFill/>
        </p:spPr>
        <p:txBody>
          <a:bodyPr wrap="square" rtlCol="0">
            <a:spAutoFit/>
          </a:bodyPr>
          <a:lstStyle/>
          <a:p>
            <a:pPr marL="285750" indent="-285750">
              <a:spcBef>
                <a:spcPts val="600"/>
              </a:spcBef>
              <a:buClr>
                <a:schemeClr val="tx1">
                  <a:lumMod val="25000"/>
                  <a:lumOff val="75000"/>
                </a:schemeClr>
              </a:buClr>
              <a:buFont typeface="Wingdings" charset="2"/>
              <a:buChar char="§"/>
            </a:pPr>
            <a:r>
              <a:rPr lang="en-US" sz="2000" dirty="0" smtClean="0">
                <a:latin typeface="Roboto Light"/>
                <a:cs typeface="Roboto Light"/>
              </a:rPr>
              <a:t>Create </a:t>
            </a:r>
            <a:r>
              <a:rPr lang="en-US" sz="2000" dirty="0">
                <a:latin typeface="Roboto Light"/>
                <a:cs typeface="Roboto Light"/>
              </a:rPr>
              <a:t>a </a:t>
            </a:r>
            <a:r>
              <a:rPr lang="en-US" sz="2000" dirty="0" smtClean="0">
                <a:latin typeface="Roboto Light"/>
                <a:cs typeface="Roboto Light"/>
              </a:rPr>
              <a:t>custom content template named </a:t>
            </a:r>
            <a:r>
              <a:rPr lang="en-US" sz="2000" dirty="0" smtClean="0">
                <a:latin typeface="Roboto Medium"/>
                <a:cs typeface="Roboto Medium"/>
              </a:rPr>
              <a:t>media</a:t>
            </a:r>
            <a:r>
              <a:rPr lang="en-US" sz="2000" dirty="0">
                <a:latin typeface="Roboto Medium"/>
                <a:cs typeface="Roboto Medium"/>
              </a:rPr>
              <a:t>-</a:t>
            </a:r>
            <a:r>
              <a:rPr lang="en-US" sz="2000" dirty="0" err="1" smtClean="0">
                <a:latin typeface="Roboto Medium"/>
                <a:cs typeface="Roboto Medium"/>
              </a:rPr>
              <a:t>object.html</a:t>
            </a:r>
            <a:r>
              <a:rPr lang="en-US" sz="2000" dirty="0" smtClean="0">
                <a:latin typeface="Roboto Light"/>
                <a:cs typeface="Roboto Light"/>
              </a:rPr>
              <a:t>, </a:t>
            </a:r>
            <a:br>
              <a:rPr lang="en-US" sz="2000" dirty="0" smtClean="0">
                <a:latin typeface="Roboto Light"/>
                <a:cs typeface="Roboto Light"/>
              </a:rPr>
            </a:br>
            <a:r>
              <a:rPr lang="en-US" sz="2000" dirty="0" smtClean="0">
                <a:latin typeface="Roboto Light"/>
                <a:cs typeface="Roboto Light"/>
              </a:rPr>
              <a:t>based on the Twitter Bootstrap Media Object:</a:t>
            </a:r>
            <a:br>
              <a:rPr lang="en-US" sz="2000" dirty="0" smtClean="0">
                <a:latin typeface="Roboto Light"/>
                <a:cs typeface="Roboto Light"/>
              </a:rPr>
            </a:br>
            <a:r>
              <a:rPr lang="en-US" sz="2000" dirty="0" smtClean="0">
                <a:latin typeface="Roboto Light"/>
                <a:cs typeface="Roboto Light"/>
                <a:hlinkClick r:id="rId3"/>
              </a:rPr>
              <a:t>http</a:t>
            </a:r>
            <a:r>
              <a:rPr lang="en-US" sz="2000" dirty="0">
                <a:latin typeface="Roboto Light"/>
                <a:cs typeface="Roboto Light"/>
                <a:hlinkClick r:id="rId3"/>
              </a:rPr>
              <a:t>://getbootstrap.com/components/#</a:t>
            </a:r>
            <a:r>
              <a:rPr lang="en-US" sz="2000" dirty="0" smtClean="0">
                <a:latin typeface="Roboto Light"/>
                <a:cs typeface="Roboto Light"/>
                <a:hlinkClick r:id="rId3"/>
              </a:rPr>
              <a:t>media</a:t>
            </a:r>
            <a:endParaRPr lang="en-US" sz="2000" dirty="0" smtClean="0">
              <a:latin typeface="Roboto Light"/>
              <a:cs typeface="Roboto Light"/>
            </a:endParaRPr>
          </a:p>
          <a:p>
            <a:pPr marL="285750" indent="-285750">
              <a:spcBef>
                <a:spcPts val="600"/>
              </a:spcBef>
              <a:buClr>
                <a:schemeClr val="tx1">
                  <a:lumMod val="25000"/>
                  <a:lumOff val="75000"/>
                </a:schemeClr>
              </a:buClr>
              <a:buFont typeface="Wingdings" charset="2"/>
              <a:buChar char="§"/>
            </a:pPr>
            <a:endParaRPr lang="en-US" sz="2000" dirty="0" smtClean="0">
              <a:latin typeface="Roboto Light"/>
              <a:cs typeface="Roboto Light"/>
            </a:endParaRPr>
          </a:p>
          <a:p>
            <a:pPr marL="285750" indent="-285750">
              <a:spcBef>
                <a:spcPts val="600"/>
              </a:spcBef>
              <a:buClr>
                <a:schemeClr val="tx1">
                  <a:lumMod val="25000"/>
                  <a:lumOff val="75000"/>
                </a:schemeClr>
              </a:buClr>
              <a:buFont typeface="Wingdings" charset="2"/>
              <a:buChar char="§"/>
            </a:pPr>
            <a:r>
              <a:rPr lang="en-US" sz="2000" dirty="0" smtClean="0">
                <a:latin typeface="Roboto Light"/>
                <a:cs typeface="Roboto Light"/>
              </a:rPr>
              <a:t>Make </a:t>
            </a:r>
            <a:r>
              <a:rPr lang="en-US" sz="2000" dirty="0">
                <a:latin typeface="Roboto Light"/>
                <a:cs typeface="Roboto Light"/>
              </a:rPr>
              <a:t>this template available in the </a:t>
            </a:r>
            <a:r>
              <a:rPr lang="en-US" sz="2000" dirty="0" err="1">
                <a:latin typeface="Roboto Light"/>
                <a:cs typeface="Roboto Light"/>
              </a:rPr>
              <a:t>templateList</a:t>
            </a:r>
            <a:r>
              <a:rPr lang="en-US" sz="2000" dirty="0">
                <a:latin typeface="Roboto Light"/>
                <a:cs typeface="Roboto Light"/>
              </a:rPr>
              <a:t> property of the content </a:t>
            </a:r>
            <a:r>
              <a:rPr lang="en-US" sz="2000" dirty="0" smtClean="0">
                <a:latin typeface="Roboto Light"/>
                <a:cs typeface="Roboto Light"/>
              </a:rPr>
              <a:t>widget</a:t>
            </a:r>
            <a:r>
              <a:rPr lang="en-US" sz="2000" dirty="0" smtClean="0">
                <a:latin typeface="Roboto Light" charset="0"/>
                <a:ea typeface="Roboto Light" charset="0"/>
                <a:cs typeface="Roboto Light" charset="0"/>
              </a:rPr>
              <a:t> </a:t>
            </a:r>
            <a:endParaRPr lang="en-US" sz="2000" dirty="0">
              <a:latin typeface="Roboto Light" charset="0"/>
              <a:ea typeface="Roboto Light" charset="0"/>
              <a:cs typeface="Roboto Light" charset="0"/>
            </a:endParaRPr>
          </a:p>
        </p:txBody>
      </p:sp>
    </p:spTree>
    <p:extLst>
      <p:ext uri="{BB962C8B-B14F-4D97-AF65-F5344CB8AC3E}">
        <p14:creationId xmlns:p14="http://schemas.microsoft.com/office/powerpoint/2010/main" xmlns="" val="822283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13</a:t>
            </a:fld>
            <a:endParaRPr lang="en-US" dirty="0"/>
          </a:p>
        </p:txBody>
      </p:sp>
      <p:sp>
        <p:nvSpPr>
          <p:cNvPr id="3" name="Text Placeholder 2"/>
          <p:cNvSpPr>
            <a:spLocks noGrp="1"/>
          </p:cNvSpPr>
          <p:nvPr>
            <p:ph type="body" sz="quarter" idx="11"/>
          </p:nvPr>
        </p:nvSpPr>
        <p:spPr/>
        <p:txBody>
          <a:bodyPr/>
          <a:lstStyle/>
          <a:p>
            <a:r>
              <a:rPr lang="en-US" dirty="0" smtClean="0"/>
              <a:t>Widget Chromes</a:t>
            </a:r>
            <a:endParaRPr lang="en-GB" dirty="0"/>
          </a:p>
        </p:txBody>
      </p:sp>
      <p:sp>
        <p:nvSpPr>
          <p:cNvPr id="4" name="Text Placeholder 3"/>
          <p:cNvSpPr>
            <a:spLocks noGrp="1"/>
          </p:cNvSpPr>
          <p:nvPr>
            <p:ph type="body" sz="quarter" idx="12"/>
          </p:nvPr>
        </p:nvSpPr>
        <p:spPr/>
        <p:txBody>
          <a:bodyPr/>
          <a:lstStyle/>
          <a:p>
            <a:r>
              <a:rPr lang="en-US" dirty="0"/>
              <a:t>Widget </a:t>
            </a:r>
            <a:r>
              <a:rPr lang="en-US" dirty="0" smtClean="0"/>
              <a:t>Extras</a:t>
            </a:r>
            <a:endParaRPr lang="en-GB" dirty="0"/>
          </a:p>
        </p:txBody>
      </p:sp>
    </p:spTree>
    <p:extLst>
      <p:ext uri="{BB962C8B-B14F-4D97-AF65-F5344CB8AC3E}">
        <p14:creationId xmlns:p14="http://schemas.microsoft.com/office/powerpoint/2010/main" xmlns="" val="2854794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Widget Chromes</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14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627784" y="2917307"/>
            <a:ext cx="4032448" cy="1066784"/>
          </a:xfrm>
          <a:prstGeom prst="rect">
            <a:avLst/>
          </a:prstGeom>
        </p:spPr>
      </p:pic>
      <p:sp>
        <p:nvSpPr>
          <p:cNvPr id="5" name="Rectangle 4"/>
          <p:cNvSpPr/>
          <p:nvPr/>
        </p:nvSpPr>
        <p:spPr bwMode="auto">
          <a:xfrm>
            <a:off x="486299" y="1124744"/>
            <a:ext cx="3163765" cy="1512168"/>
          </a:xfrm>
          <a:custGeom>
            <a:avLst/>
            <a:gdLst>
              <a:gd name="connsiteX0" fmla="*/ 0 w 3163765"/>
              <a:gd name="connsiteY0" fmla="*/ 0 h 1512168"/>
              <a:gd name="connsiteX1" fmla="*/ 3163765 w 3163765"/>
              <a:gd name="connsiteY1" fmla="*/ 0 h 1512168"/>
              <a:gd name="connsiteX2" fmla="*/ 3163765 w 3163765"/>
              <a:gd name="connsiteY2" fmla="*/ 1512168 h 1512168"/>
              <a:gd name="connsiteX3" fmla="*/ 0 w 3163765"/>
              <a:gd name="connsiteY3" fmla="*/ 1512168 h 1512168"/>
              <a:gd name="connsiteX4" fmla="*/ 0 w 3163765"/>
              <a:gd name="connsiteY4" fmla="*/ 0 h 1512168"/>
              <a:gd name="connsiteX0" fmla="*/ 0 w 3163765"/>
              <a:gd name="connsiteY0" fmla="*/ 0 h 1512168"/>
              <a:gd name="connsiteX1" fmla="*/ 3163765 w 3163765"/>
              <a:gd name="connsiteY1" fmla="*/ 0 h 1512168"/>
              <a:gd name="connsiteX2" fmla="*/ 3163765 w 3163765"/>
              <a:gd name="connsiteY2" fmla="*/ 1512168 h 1512168"/>
              <a:gd name="connsiteX3" fmla="*/ 451413 w 3163765"/>
              <a:gd name="connsiteY3" fmla="*/ 1280674 h 1512168"/>
              <a:gd name="connsiteX4" fmla="*/ 0 w 3163765"/>
              <a:gd name="connsiteY4" fmla="*/ 0 h 1512168"/>
              <a:gd name="connsiteX0" fmla="*/ 0 w 3163765"/>
              <a:gd name="connsiteY0" fmla="*/ 0 h 1512168"/>
              <a:gd name="connsiteX1" fmla="*/ 3024869 w 3163765"/>
              <a:gd name="connsiteY1" fmla="*/ 104172 h 1512168"/>
              <a:gd name="connsiteX2" fmla="*/ 3163765 w 3163765"/>
              <a:gd name="connsiteY2" fmla="*/ 1512168 h 1512168"/>
              <a:gd name="connsiteX3" fmla="*/ 451413 w 3163765"/>
              <a:gd name="connsiteY3" fmla="*/ 1280674 h 1512168"/>
              <a:gd name="connsiteX4" fmla="*/ 0 w 3163765"/>
              <a:gd name="connsiteY4" fmla="*/ 0 h 1512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3765" h="1512168">
                <a:moveTo>
                  <a:pt x="0" y="0"/>
                </a:moveTo>
                <a:lnTo>
                  <a:pt x="3024869" y="104172"/>
                </a:lnTo>
                <a:lnTo>
                  <a:pt x="3163765" y="1512168"/>
                </a:lnTo>
                <a:lnTo>
                  <a:pt x="451413" y="128067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smtClean="0">
                <a:solidFill>
                  <a:schemeClr val="bg1"/>
                </a:solidFill>
                <a:latin typeface="Roboto Light"/>
              </a:rPr>
              <a:t>Mustache</a:t>
            </a:r>
          </a:p>
          <a:p>
            <a:pPr algn="ctr"/>
            <a:r>
              <a:rPr lang="en-US" sz="2800" dirty="0" smtClean="0">
                <a:solidFill>
                  <a:schemeClr val="bg1"/>
                </a:solidFill>
                <a:latin typeface="Roboto Light"/>
              </a:rPr>
              <a:t>Template</a:t>
            </a:r>
          </a:p>
        </p:txBody>
      </p:sp>
      <p:sp>
        <p:nvSpPr>
          <p:cNvPr id="6" name="Rectangle 5"/>
          <p:cNvSpPr/>
          <p:nvPr/>
        </p:nvSpPr>
        <p:spPr bwMode="auto">
          <a:xfrm>
            <a:off x="6081688" y="4174451"/>
            <a:ext cx="2808312" cy="864096"/>
          </a:xfrm>
          <a:custGeom>
            <a:avLst/>
            <a:gdLst>
              <a:gd name="connsiteX0" fmla="*/ 0 w 2808312"/>
              <a:gd name="connsiteY0" fmla="*/ 0 h 864096"/>
              <a:gd name="connsiteX1" fmla="*/ 2808312 w 2808312"/>
              <a:gd name="connsiteY1" fmla="*/ 0 h 864096"/>
              <a:gd name="connsiteX2" fmla="*/ 2808312 w 2808312"/>
              <a:gd name="connsiteY2" fmla="*/ 864096 h 864096"/>
              <a:gd name="connsiteX3" fmla="*/ 0 w 2808312"/>
              <a:gd name="connsiteY3" fmla="*/ 864096 h 864096"/>
              <a:gd name="connsiteX4" fmla="*/ 0 w 2808312"/>
              <a:gd name="connsiteY4" fmla="*/ 0 h 864096"/>
              <a:gd name="connsiteX0" fmla="*/ 0 w 2808312"/>
              <a:gd name="connsiteY0" fmla="*/ 0 h 864096"/>
              <a:gd name="connsiteX1" fmla="*/ 2542095 w 2808312"/>
              <a:gd name="connsiteY1" fmla="*/ 231494 h 864096"/>
              <a:gd name="connsiteX2" fmla="*/ 2808312 w 2808312"/>
              <a:gd name="connsiteY2" fmla="*/ 864096 h 864096"/>
              <a:gd name="connsiteX3" fmla="*/ 0 w 2808312"/>
              <a:gd name="connsiteY3" fmla="*/ 864096 h 864096"/>
              <a:gd name="connsiteX4" fmla="*/ 0 w 2808312"/>
              <a:gd name="connsiteY4" fmla="*/ 0 h 864096"/>
              <a:gd name="connsiteX0" fmla="*/ 0 w 2808312"/>
              <a:gd name="connsiteY0" fmla="*/ 0 h 864096"/>
              <a:gd name="connsiteX1" fmla="*/ 2646267 w 2808312"/>
              <a:gd name="connsiteY1" fmla="*/ 69448 h 864096"/>
              <a:gd name="connsiteX2" fmla="*/ 2808312 w 2808312"/>
              <a:gd name="connsiteY2" fmla="*/ 864096 h 864096"/>
              <a:gd name="connsiteX3" fmla="*/ 0 w 2808312"/>
              <a:gd name="connsiteY3" fmla="*/ 864096 h 864096"/>
              <a:gd name="connsiteX4" fmla="*/ 0 w 2808312"/>
              <a:gd name="connsiteY4" fmla="*/ 0 h 864096"/>
              <a:gd name="connsiteX0" fmla="*/ 0 w 2808312"/>
              <a:gd name="connsiteY0" fmla="*/ 0 h 864096"/>
              <a:gd name="connsiteX1" fmla="*/ 2646267 w 2808312"/>
              <a:gd name="connsiteY1" fmla="*/ 69448 h 864096"/>
              <a:gd name="connsiteX2" fmla="*/ 2808312 w 2808312"/>
              <a:gd name="connsiteY2" fmla="*/ 864096 h 864096"/>
              <a:gd name="connsiteX3" fmla="*/ 69448 w 2808312"/>
              <a:gd name="connsiteY3" fmla="*/ 759924 h 864096"/>
              <a:gd name="connsiteX4" fmla="*/ 0 w 2808312"/>
              <a:gd name="connsiteY4" fmla="*/ 0 h 86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312" h="864096">
                <a:moveTo>
                  <a:pt x="0" y="0"/>
                </a:moveTo>
                <a:lnTo>
                  <a:pt x="2646267" y="69448"/>
                </a:lnTo>
                <a:lnTo>
                  <a:pt x="2808312" y="864096"/>
                </a:lnTo>
                <a:lnTo>
                  <a:pt x="69448" y="75992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err="1" smtClean="0">
                <a:solidFill>
                  <a:schemeClr val="bg1"/>
                </a:solidFill>
                <a:latin typeface="Roboto Light"/>
              </a:rPr>
              <a:t>widgetContent</a:t>
            </a:r>
            <a:endParaRPr lang="en-GB" sz="2800" dirty="0">
              <a:solidFill>
                <a:schemeClr val="bg1"/>
              </a:solidFill>
              <a:latin typeface="Roboto Light"/>
            </a:endParaRPr>
          </a:p>
        </p:txBody>
      </p:sp>
      <p:sp>
        <p:nvSpPr>
          <p:cNvPr id="7" name="Rectangle 6"/>
          <p:cNvSpPr/>
          <p:nvPr/>
        </p:nvSpPr>
        <p:spPr bwMode="auto">
          <a:xfrm>
            <a:off x="243764" y="4124370"/>
            <a:ext cx="3406300" cy="1255075"/>
          </a:xfrm>
          <a:custGeom>
            <a:avLst/>
            <a:gdLst>
              <a:gd name="connsiteX0" fmla="*/ 0 w 3024336"/>
              <a:gd name="connsiteY0" fmla="*/ 0 h 792088"/>
              <a:gd name="connsiteX1" fmla="*/ 3024336 w 3024336"/>
              <a:gd name="connsiteY1" fmla="*/ 0 h 792088"/>
              <a:gd name="connsiteX2" fmla="*/ 3024336 w 3024336"/>
              <a:gd name="connsiteY2" fmla="*/ 792088 h 792088"/>
              <a:gd name="connsiteX3" fmla="*/ 0 w 3024336"/>
              <a:gd name="connsiteY3" fmla="*/ 792088 h 792088"/>
              <a:gd name="connsiteX4" fmla="*/ 0 w 3024336"/>
              <a:gd name="connsiteY4" fmla="*/ 0 h 792088"/>
              <a:gd name="connsiteX0" fmla="*/ 0 w 3406300"/>
              <a:gd name="connsiteY0" fmla="*/ 0 h 1255075"/>
              <a:gd name="connsiteX1" fmla="*/ 3406300 w 3406300"/>
              <a:gd name="connsiteY1" fmla="*/ 462987 h 1255075"/>
              <a:gd name="connsiteX2" fmla="*/ 3406300 w 3406300"/>
              <a:gd name="connsiteY2" fmla="*/ 1255075 h 1255075"/>
              <a:gd name="connsiteX3" fmla="*/ 381964 w 3406300"/>
              <a:gd name="connsiteY3" fmla="*/ 1255075 h 1255075"/>
              <a:gd name="connsiteX4" fmla="*/ 0 w 3406300"/>
              <a:gd name="connsiteY4" fmla="*/ 0 h 12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6300" h="1255075">
                <a:moveTo>
                  <a:pt x="0" y="0"/>
                </a:moveTo>
                <a:lnTo>
                  <a:pt x="3406300" y="462987"/>
                </a:lnTo>
                <a:lnTo>
                  <a:pt x="3406300" y="1255075"/>
                </a:lnTo>
                <a:lnTo>
                  <a:pt x="381964" y="1255075"/>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err="1" smtClean="0">
                <a:solidFill>
                  <a:schemeClr val="bg1"/>
                </a:solidFill>
                <a:latin typeface="Roboto Light"/>
              </a:rPr>
              <a:t>widgetTitle</a:t>
            </a:r>
            <a:endParaRPr lang="en-GB" sz="2800" dirty="0">
              <a:solidFill>
                <a:schemeClr val="bg1"/>
              </a:solidFill>
              <a:latin typeface="Roboto Light"/>
            </a:endParaRPr>
          </a:p>
        </p:txBody>
      </p:sp>
      <p:sp>
        <p:nvSpPr>
          <p:cNvPr id="8" name="Rectangle 7"/>
          <p:cNvSpPr/>
          <p:nvPr/>
        </p:nvSpPr>
        <p:spPr bwMode="auto">
          <a:xfrm>
            <a:off x="5436096" y="1381782"/>
            <a:ext cx="3281539" cy="998091"/>
          </a:xfrm>
          <a:custGeom>
            <a:avLst/>
            <a:gdLst>
              <a:gd name="connsiteX0" fmla="*/ 0 w 3096344"/>
              <a:gd name="connsiteY0" fmla="*/ 0 h 940217"/>
              <a:gd name="connsiteX1" fmla="*/ 3096344 w 3096344"/>
              <a:gd name="connsiteY1" fmla="*/ 0 h 940217"/>
              <a:gd name="connsiteX2" fmla="*/ 3096344 w 3096344"/>
              <a:gd name="connsiteY2" fmla="*/ 940217 h 940217"/>
              <a:gd name="connsiteX3" fmla="*/ 0 w 3096344"/>
              <a:gd name="connsiteY3" fmla="*/ 940217 h 940217"/>
              <a:gd name="connsiteX4" fmla="*/ 0 w 3096344"/>
              <a:gd name="connsiteY4" fmla="*/ 0 h 940217"/>
              <a:gd name="connsiteX0" fmla="*/ 0 w 3096344"/>
              <a:gd name="connsiteY0" fmla="*/ 0 h 1194860"/>
              <a:gd name="connsiteX1" fmla="*/ 3096344 w 3096344"/>
              <a:gd name="connsiteY1" fmla="*/ 0 h 1194860"/>
              <a:gd name="connsiteX2" fmla="*/ 2274542 w 3096344"/>
              <a:gd name="connsiteY2" fmla="*/ 1194860 h 1194860"/>
              <a:gd name="connsiteX3" fmla="*/ 0 w 3096344"/>
              <a:gd name="connsiteY3" fmla="*/ 940217 h 1194860"/>
              <a:gd name="connsiteX4" fmla="*/ 0 w 3096344"/>
              <a:gd name="connsiteY4" fmla="*/ 0 h 1194860"/>
              <a:gd name="connsiteX0" fmla="*/ 0 w 3096344"/>
              <a:gd name="connsiteY0" fmla="*/ 0 h 1021240"/>
              <a:gd name="connsiteX1" fmla="*/ 3096344 w 3096344"/>
              <a:gd name="connsiteY1" fmla="*/ 0 h 1021240"/>
              <a:gd name="connsiteX2" fmla="*/ 2691231 w 3096344"/>
              <a:gd name="connsiteY2" fmla="*/ 1021240 h 1021240"/>
              <a:gd name="connsiteX3" fmla="*/ 0 w 3096344"/>
              <a:gd name="connsiteY3" fmla="*/ 940217 h 1021240"/>
              <a:gd name="connsiteX4" fmla="*/ 0 w 3096344"/>
              <a:gd name="connsiteY4" fmla="*/ 0 h 1021240"/>
              <a:gd name="connsiteX0" fmla="*/ 0 w 3096344"/>
              <a:gd name="connsiteY0" fmla="*/ 0 h 963366"/>
              <a:gd name="connsiteX1" fmla="*/ 3096344 w 3096344"/>
              <a:gd name="connsiteY1" fmla="*/ 0 h 963366"/>
              <a:gd name="connsiteX2" fmla="*/ 3026897 w 3096344"/>
              <a:gd name="connsiteY2" fmla="*/ 963366 h 963366"/>
              <a:gd name="connsiteX3" fmla="*/ 0 w 3096344"/>
              <a:gd name="connsiteY3" fmla="*/ 940217 h 963366"/>
              <a:gd name="connsiteX4" fmla="*/ 0 w 3096344"/>
              <a:gd name="connsiteY4" fmla="*/ 0 h 963366"/>
              <a:gd name="connsiteX0" fmla="*/ 0 w 3096344"/>
              <a:gd name="connsiteY0" fmla="*/ 0 h 998091"/>
              <a:gd name="connsiteX1" fmla="*/ 3096344 w 3096344"/>
              <a:gd name="connsiteY1" fmla="*/ 0 h 998091"/>
              <a:gd name="connsiteX2" fmla="*/ 2853277 w 3096344"/>
              <a:gd name="connsiteY2" fmla="*/ 998091 h 998091"/>
              <a:gd name="connsiteX3" fmla="*/ 0 w 3096344"/>
              <a:gd name="connsiteY3" fmla="*/ 940217 h 998091"/>
              <a:gd name="connsiteX4" fmla="*/ 0 w 3096344"/>
              <a:gd name="connsiteY4" fmla="*/ 0 h 998091"/>
              <a:gd name="connsiteX0" fmla="*/ 0 w 3096344"/>
              <a:gd name="connsiteY0" fmla="*/ 0 h 998091"/>
              <a:gd name="connsiteX1" fmla="*/ 3096344 w 3096344"/>
              <a:gd name="connsiteY1" fmla="*/ 0 h 998091"/>
              <a:gd name="connsiteX2" fmla="*/ 2934300 w 3096344"/>
              <a:gd name="connsiteY2" fmla="*/ 998091 h 998091"/>
              <a:gd name="connsiteX3" fmla="*/ 0 w 3096344"/>
              <a:gd name="connsiteY3" fmla="*/ 940217 h 998091"/>
              <a:gd name="connsiteX4" fmla="*/ 0 w 3096344"/>
              <a:gd name="connsiteY4" fmla="*/ 0 h 998091"/>
              <a:gd name="connsiteX0" fmla="*/ 0 w 3281539"/>
              <a:gd name="connsiteY0" fmla="*/ 277793 h 998091"/>
              <a:gd name="connsiteX1" fmla="*/ 3281539 w 3281539"/>
              <a:gd name="connsiteY1" fmla="*/ 0 h 998091"/>
              <a:gd name="connsiteX2" fmla="*/ 3119495 w 3281539"/>
              <a:gd name="connsiteY2" fmla="*/ 998091 h 998091"/>
              <a:gd name="connsiteX3" fmla="*/ 185195 w 3281539"/>
              <a:gd name="connsiteY3" fmla="*/ 940217 h 998091"/>
              <a:gd name="connsiteX4" fmla="*/ 0 w 3281539"/>
              <a:gd name="connsiteY4" fmla="*/ 277793 h 998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539" h="998091">
                <a:moveTo>
                  <a:pt x="0" y="277793"/>
                </a:moveTo>
                <a:lnTo>
                  <a:pt x="3281539" y="0"/>
                </a:lnTo>
                <a:lnTo>
                  <a:pt x="3119495" y="998091"/>
                </a:lnTo>
                <a:lnTo>
                  <a:pt x="185195" y="940217"/>
                </a:lnTo>
                <a:lnTo>
                  <a:pt x="0" y="277793"/>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err="1" smtClean="0">
                <a:solidFill>
                  <a:schemeClr val="bg1"/>
                </a:solidFill>
                <a:latin typeface="Roboto Light"/>
              </a:rPr>
              <a:t>widgetInstanceId</a:t>
            </a:r>
            <a:endParaRPr lang="en-GB" sz="2800" dirty="0">
              <a:solidFill>
                <a:schemeClr val="bg1"/>
              </a:solidFill>
              <a:latin typeface="Roboto Light"/>
            </a:endParaRPr>
          </a:p>
        </p:txBody>
      </p:sp>
      <p:sp>
        <p:nvSpPr>
          <p:cNvPr id="9" name="Rectangle 8"/>
          <p:cNvSpPr/>
          <p:nvPr/>
        </p:nvSpPr>
        <p:spPr bwMode="auto">
          <a:xfrm>
            <a:off x="4330745" y="5354963"/>
            <a:ext cx="3038525" cy="974723"/>
          </a:xfrm>
          <a:custGeom>
            <a:avLst/>
            <a:gdLst>
              <a:gd name="connsiteX0" fmla="*/ 0 w 2864905"/>
              <a:gd name="connsiteY0" fmla="*/ 0 h 720080"/>
              <a:gd name="connsiteX1" fmla="*/ 2864905 w 2864905"/>
              <a:gd name="connsiteY1" fmla="*/ 0 h 720080"/>
              <a:gd name="connsiteX2" fmla="*/ 2864905 w 2864905"/>
              <a:gd name="connsiteY2" fmla="*/ 720080 h 720080"/>
              <a:gd name="connsiteX3" fmla="*/ 0 w 2864905"/>
              <a:gd name="connsiteY3" fmla="*/ 720080 h 720080"/>
              <a:gd name="connsiteX4" fmla="*/ 0 w 2864905"/>
              <a:gd name="connsiteY4" fmla="*/ 0 h 720080"/>
              <a:gd name="connsiteX0" fmla="*/ 0 w 3038525"/>
              <a:gd name="connsiteY0" fmla="*/ 0 h 974723"/>
              <a:gd name="connsiteX1" fmla="*/ 3038525 w 3038525"/>
              <a:gd name="connsiteY1" fmla="*/ 254643 h 974723"/>
              <a:gd name="connsiteX2" fmla="*/ 3038525 w 3038525"/>
              <a:gd name="connsiteY2" fmla="*/ 974723 h 974723"/>
              <a:gd name="connsiteX3" fmla="*/ 173620 w 3038525"/>
              <a:gd name="connsiteY3" fmla="*/ 974723 h 974723"/>
              <a:gd name="connsiteX4" fmla="*/ 0 w 3038525"/>
              <a:gd name="connsiteY4" fmla="*/ 0 h 974723"/>
              <a:gd name="connsiteX0" fmla="*/ 0 w 3038525"/>
              <a:gd name="connsiteY0" fmla="*/ 0 h 974723"/>
              <a:gd name="connsiteX1" fmla="*/ 2760732 w 3038525"/>
              <a:gd name="connsiteY1" fmla="*/ 474562 h 974723"/>
              <a:gd name="connsiteX2" fmla="*/ 3038525 w 3038525"/>
              <a:gd name="connsiteY2" fmla="*/ 974723 h 974723"/>
              <a:gd name="connsiteX3" fmla="*/ 173620 w 3038525"/>
              <a:gd name="connsiteY3" fmla="*/ 974723 h 974723"/>
              <a:gd name="connsiteX4" fmla="*/ 0 w 3038525"/>
              <a:gd name="connsiteY4" fmla="*/ 0 h 974723"/>
              <a:gd name="connsiteX0" fmla="*/ 0 w 3038525"/>
              <a:gd name="connsiteY0" fmla="*/ 0 h 974723"/>
              <a:gd name="connsiteX1" fmla="*/ 2783882 w 3038525"/>
              <a:gd name="connsiteY1" fmla="*/ 277793 h 974723"/>
              <a:gd name="connsiteX2" fmla="*/ 3038525 w 3038525"/>
              <a:gd name="connsiteY2" fmla="*/ 974723 h 974723"/>
              <a:gd name="connsiteX3" fmla="*/ 173620 w 3038525"/>
              <a:gd name="connsiteY3" fmla="*/ 974723 h 974723"/>
              <a:gd name="connsiteX4" fmla="*/ 0 w 3038525"/>
              <a:gd name="connsiteY4" fmla="*/ 0 h 974723"/>
              <a:gd name="connsiteX0" fmla="*/ 0 w 3038525"/>
              <a:gd name="connsiteY0" fmla="*/ 0 h 974723"/>
              <a:gd name="connsiteX1" fmla="*/ 2783882 w 3038525"/>
              <a:gd name="connsiteY1" fmla="*/ 277793 h 974723"/>
              <a:gd name="connsiteX2" fmla="*/ 3038525 w 3038525"/>
              <a:gd name="connsiteY2" fmla="*/ 974723 h 974723"/>
              <a:gd name="connsiteX3" fmla="*/ 335445 w 3038525"/>
              <a:gd name="connsiteY3" fmla="*/ 960807 h 974723"/>
              <a:gd name="connsiteX4" fmla="*/ 173620 w 3038525"/>
              <a:gd name="connsiteY4" fmla="*/ 974723 h 974723"/>
              <a:gd name="connsiteX5" fmla="*/ 0 w 3038525"/>
              <a:gd name="connsiteY5" fmla="*/ 0 h 974723"/>
              <a:gd name="connsiteX0" fmla="*/ 0 w 3038525"/>
              <a:gd name="connsiteY0" fmla="*/ 0 h 974723"/>
              <a:gd name="connsiteX1" fmla="*/ 2783882 w 3038525"/>
              <a:gd name="connsiteY1" fmla="*/ 277793 h 974723"/>
              <a:gd name="connsiteX2" fmla="*/ 3038525 w 3038525"/>
              <a:gd name="connsiteY2" fmla="*/ 974723 h 974723"/>
              <a:gd name="connsiteX3" fmla="*/ 347020 w 3038525"/>
              <a:gd name="connsiteY3" fmla="*/ 821910 h 974723"/>
              <a:gd name="connsiteX4" fmla="*/ 173620 w 3038525"/>
              <a:gd name="connsiteY4" fmla="*/ 974723 h 974723"/>
              <a:gd name="connsiteX5" fmla="*/ 0 w 3038525"/>
              <a:gd name="connsiteY5" fmla="*/ 0 h 974723"/>
              <a:gd name="connsiteX0" fmla="*/ 0 w 3038525"/>
              <a:gd name="connsiteY0" fmla="*/ 0 h 974723"/>
              <a:gd name="connsiteX1" fmla="*/ 2783882 w 3038525"/>
              <a:gd name="connsiteY1" fmla="*/ 277793 h 974723"/>
              <a:gd name="connsiteX2" fmla="*/ 3038525 w 3038525"/>
              <a:gd name="connsiteY2" fmla="*/ 974723 h 974723"/>
              <a:gd name="connsiteX3" fmla="*/ 173620 w 3038525"/>
              <a:gd name="connsiteY3" fmla="*/ 974723 h 974723"/>
              <a:gd name="connsiteX4" fmla="*/ 0 w 3038525"/>
              <a:gd name="connsiteY4" fmla="*/ 0 h 974723"/>
              <a:gd name="connsiteX0" fmla="*/ 0 w 3038525"/>
              <a:gd name="connsiteY0" fmla="*/ 0 h 974723"/>
              <a:gd name="connsiteX1" fmla="*/ 2783882 w 3038525"/>
              <a:gd name="connsiteY1" fmla="*/ 277793 h 974723"/>
              <a:gd name="connsiteX2" fmla="*/ 3038525 w 3038525"/>
              <a:gd name="connsiteY2" fmla="*/ 974723 h 974723"/>
              <a:gd name="connsiteX3" fmla="*/ 241255 w 3038525"/>
              <a:gd name="connsiteY3" fmla="*/ 854768 h 974723"/>
              <a:gd name="connsiteX4" fmla="*/ 173620 w 3038525"/>
              <a:gd name="connsiteY4" fmla="*/ 974723 h 974723"/>
              <a:gd name="connsiteX5" fmla="*/ 0 w 3038525"/>
              <a:gd name="connsiteY5" fmla="*/ 0 h 974723"/>
              <a:gd name="connsiteX0" fmla="*/ 0 w 3038525"/>
              <a:gd name="connsiteY0" fmla="*/ 0 h 974723"/>
              <a:gd name="connsiteX1" fmla="*/ 2783882 w 3038525"/>
              <a:gd name="connsiteY1" fmla="*/ 277793 h 974723"/>
              <a:gd name="connsiteX2" fmla="*/ 3038525 w 3038525"/>
              <a:gd name="connsiteY2" fmla="*/ 974723 h 974723"/>
              <a:gd name="connsiteX3" fmla="*/ 241255 w 3038525"/>
              <a:gd name="connsiteY3" fmla="*/ 854768 h 974723"/>
              <a:gd name="connsiteX4" fmla="*/ 0 w 3038525"/>
              <a:gd name="connsiteY4" fmla="*/ 0 h 97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525" h="974723">
                <a:moveTo>
                  <a:pt x="0" y="0"/>
                </a:moveTo>
                <a:lnTo>
                  <a:pt x="2783882" y="277793"/>
                </a:lnTo>
                <a:lnTo>
                  <a:pt x="3038525" y="974723"/>
                </a:lnTo>
                <a:cubicBezTo>
                  <a:pt x="2106102" y="971132"/>
                  <a:pt x="1173678" y="858359"/>
                  <a:pt x="241255" y="854768"/>
                </a:cubicBez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smtClean="0">
                <a:solidFill>
                  <a:schemeClr val="bg1"/>
                </a:solidFill>
                <a:latin typeface="Roboto Light"/>
              </a:rPr>
              <a:t>preferences</a:t>
            </a:r>
            <a:endParaRPr lang="en-GB" sz="2800" dirty="0">
              <a:solidFill>
                <a:schemeClr val="bg1"/>
              </a:solidFill>
              <a:latin typeface="Roboto Light"/>
            </a:endParaRPr>
          </a:p>
        </p:txBody>
      </p:sp>
    </p:spTree>
    <p:extLst>
      <p:ext uri="{BB962C8B-B14F-4D97-AF65-F5344CB8AC3E}">
        <p14:creationId xmlns:p14="http://schemas.microsoft.com/office/powerpoint/2010/main" xmlns="" val="2497494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Widget Chromes</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15</a:t>
            </a:fld>
            <a:endParaRPr lang="en-US" dirty="0"/>
          </a:p>
        </p:txBody>
      </p:sp>
      <p:sp>
        <p:nvSpPr>
          <p:cNvPr id="5" name="TextBox 4"/>
          <p:cNvSpPr txBox="1"/>
          <p:nvPr/>
        </p:nvSpPr>
        <p:spPr>
          <a:xfrm>
            <a:off x="695038" y="1484784"/>
            <a:ext cx="7785329" cy="4298869"/>
          </a:xfrm>
          <a:prstGeom prst="rect">
            <a:avLst/>
          </a:prstGeom>
          <a:noFill/>
        </p:spPr>
        <p:txBody>
          <a:bodyPr wrap="none" rtlCol="0">
            <a:spAutoFit/>
          </a:bodyPr>
          <a:lstStyle/>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&lt;div</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smtClean="0">
                <a:solidFill>
                  <a:srgbClr val="1E90FF"/>
                </a:solidFill>
                <a:latin typeface="Consolas" panose="020B0609020204030204" pitchFamily="49" charset="0"/>
                <a:ea typeface="Times New Roman"/>
                <a:cs typeface="Consolas" panose="020B0609020204030204" pitchFamily="49" charset="0"/>
              </a:rPr>
              <a:t>  data</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err="1">
                <a:solidFill>
                  <a:srgbClr val="1E90FF"/>
                </a:solidFill>
                <a:latin typeface="Consolas" panose="020B0609020204030204" pitchFamily="49" charset="0"/>
                <a:ea typeface="Times New Roman"/>
                <a:cs typeface="Consolas" panose="020B0609020204030204" pitchFamily="49" charset="0"/>
              </a:rPr>
              <a:t>pid</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widgetInstanceId</a:t>
            </a:r>
            <a:r>
              <a:rPr lang="en-GB" sz="1400" dirty="0">
                <a:solidFill>
                  <a:srgbClr val="AA5500"/>
                </a:solidFill>
                <a:latin typeface="Consolas" panose="020B0609020204030204" pitchFamily="49" charset="0"/>
                <a:ea typeface="Times New Roman"/>
                <a:cs typeface="Consolas" panose="020B0609020204030204" pitchFamily="49" charset="0"/>
              </a:rPr>
              <a: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class=</a:t>
            </a:r>
            <a:r>
              <a:rPr lang="en-GB" sz="1400" dirty="0">
                <a:solidFill>
                  <a:srgbClr val="AA5500"/>
                </a:solidFill>
                <a:latin typeface="Consolas" panose="020B0609020204030204" pitchFamily="49" charset="0"/>
                <a:ea typeface="Times New Roman"/>
                <a:cs typeface="Consolas" panose="020B0609020204030204" pitchFamily="49" charset="0"/>
              </a:rPr>
              <a:t>"panel-chrome </a:t>
            </a:r>
            <a:r>
              <a:rPr lang="en-GB" sz="1400" dirty="0" err="1">
                <a:solidFill>
                  <a:srgbClr val="AA5500"/>
                </a:solidFill>
                <a:latin typeface="Consolas" panose="020B0609020204030204" pitchFamily="49" charset="0"/>
                <a:ea typeface="Times New Roman"/>
                <a:cs typeface="Consolas" panose="020B0609020204030204" pitchFamily="49" charset="0"/>
              </a:rPr>
              <a:t>bp</a:t>
            </a:r>
            <a:r>
              <a:rPr lang="en-GB" sz="1400" dirty="0">
                <a:solidFill>
                  <a:srgbClr val="AA5500"/>
                </a:solidFill>
                <a:latin typeface="Consolas" panose="020B0609020204030204" pitchFamily="49" charset="0"/>
                <a:ea typeface="Times New Roman"/>
                <a:cs typeface="Consolas" panose="020B0609020204030204" pitchFamily="49" charset="0"/>
              </a:rPr>
              <a:t>-widget {{#</a:t>
            </a:r>
            <a:r>
              <a:rPr lang="en-GB" sz="1400" dirty="0" err="1">
                <a:solidFill>
                  <a:srgbClr val="AA5500"/>
                </a:solidFill>
                <a:latin typeface="Consolas" panose="020B0609020204030204" pitchFamily="49" charset="0"/>
                <a:ea typeface="Times New Roman"/>
                <a:cs typeface="Consolas" panose="020B0609020204030204" pitchFamily="49" charset="0"/>
              </a:rPr>
              <a:t>enableDND</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bp-ui-dragRoot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enableDND</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&lt;div</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class=</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bp</a:t>
            </a:r>
            <a:r>
              <a:rPr lang="en-GB" sz="1400" dirty="0">
                <a:solidFill>
                  <a:srgbClr val="AA5500"/>
                </a:solidFill>
                <a:latin typeface="Consolas" panose="020B0609020204030204" pitchFamily="49" charset="0"/>
                <a:ea typeface="Times New Roman"/>
                <a:cs typeface="Consolas" panose="020B0609020204030204" pitchFamily="49" charset="0"/>
              </a:rPr>
              <a:t>-widget-head"</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&lt;div</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class=</a:t>
            </a:r>
            <a:r>
              <a:rPr lang="en-GB" sz="1400" dirty="0">
                <a:solidFill>
                  <a:srgbClr val="AA5500"/>
                </a:solidFill>
                <a:latin typeface="Consolas" panose="020B0609020204030204" pitchFamily="49" charset="0"/>
                <a:ea typeface="Times New Roman"/>
                <a:cs typeface="Consolas" panose="020B0609020204030204" pitchFamily="49" charset="0"/>
              </a:rPr>
              <a:t>"panel-heading"</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&lt;div</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class=</a:t>
            </a:r>
            <a:r>
              <a:rPr lang="en-GB" sz="1400" dirty="0">
                <a:solidFill>
                  <a:srgbClr val="AA5500"/>
                </a:solidFill>
                <a:latin typeface="Consolas" panose="020B0609020204030204" pitchFamily="49" charset="0"/>
                <a:ea typeface="Times New Roman"/>
                <a:cs typeface="Consolas" panose="020B0609020204030204" pitchFamily="49" charset="0"/>
              </a:rPr>
              <a:t>"panel-title pull-left"</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smtClean="0">
                <a:latin typeface="Consolas" panose="020B0609020204030204" pitchFamily="49" charset="0"/>
                <a:ea typeface="Times New Roman"/>
                <a:cs typeface="Consolas" panose="020B0609020204030204" pitchFamily="49" charset="0"/>
              </a:rPr>
              <a:t>	{{#</a:t>
            </a:r>
            <a:r>
              <a:rPr lang="en-GB" sz="1400" dirty="0" err="1">
                <a:latin typeface="Consolas" panose="020B0609020204030204" pitchFamily="49" charset="0"/>
                <a:ea typeface="Times New Roman"/>
                <a:cs typeface="Consolas" panose="020B0609020204030204" pitchFamily="49" charset="0"/>
              </a:rPr>
              <a:t>pref.icon</a:t>
            </a:r>
            <a:r>
              <a:rPr lang="en-GB" sz="1400" dirty="0" smtClean="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	</a:t>
            </a:r>
            <a:r>
              <a:rPr lang="en-GB" sz="1400" b="1" dirty="0" smtClean="0">
                <a:solidFill>
                  <a:srgbClr val="1E90FF"/>
                </a:solidFill>
                <a:latin typeface="Consolas" panose="020B0609020204030204" pitchFamily="49" charset="0"/>
                <a:ea typeface="Times New Roman"/>
                <a:cs typeface="Consolas" panose="020B0609020204030204" pitchFamily="49" charset="0"/>
              </a:rPr>
              <a:t>		&lt;</a:t>
            </a:r>
            <a:r>
              <a:rPr lang="en-GB" sz="1400" b="1" dirty="0" err="1">
                <a:solidFill>
                  <a:srgbClr val="1E90FF"/>
                </a:solidFill>
                <a:latin typeface="Consolas" panose="020B0609020204030204" pitchFamily="49" charset="0"/>
                <a:ea typeface="Times New Roman"/>
                <a:cs typeface="Consolas" panose="020B0609020204030204" pitchFamily="49" charset="0"/>
              </a:rPr>
              <a:t>i</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class=</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lp</a:t>
            </a:r>
            <a:r>
              <a:rPr lang="en-GB" sz="1400" dirty="0">
                <a:solidFill>
                  <a:srgbClr val="AA5500"/>
                </a:solidFill>
                <a:latin typeface="Consolas" panose="020B0609020204030204" pitchFamily="49" charset="0"/>
                <a:ea typeface="Times New Roman"/>
                <a:cs typeface="Consolas" panose="020B0609020204030204" pitchFamily="49" charset="0"/>
              </a:rPr>
              <a:t>-icon </a:t>
            </a:r>
            <a:r>
              <a:rPr lang="en-GB" sz="1400" dirty="0" err="1">
                <a:solidFill>
                  <a:srgbClr val="AA5500"/>
                </a:solidFill>
                <a:latin typeface="Consolas" panose="020B0609020204030204" pitchFamily="49" charset="0"/>
                <a:ea typeface="Times New Roman"/>
                <a:cs typeface="Consolas" panose="020B0609020204030204" pitchFamily="49" charset="0"/>
              </a:rPr>
              <a:t>lp</a:t>
            </a:r>
            <a:r>
              <a:rPr lang="en-GB" sz="1400" dirty="0">
                <a:solidFill>
                  <a:srgbClr val="AA5500"/>
                </a:solidFill>
                <a:latin typeface="Consolas" panose="020B0609020204030204" pitchFamily="49" charset="0"/>
                <a:ea typeface="Times New Roman"/>
                <a:cs typeface="Consolas" panose="020B0609020204030204" pitchFamily="49" charset="0"/>
              </a:rPr>
              <a:t>-icon-{{</a:t>
            </a:r>
            <a:r>
              <a:rPr lang="en-GB" sz="1400" dirty="0" err="1">
                <a:solidFill>
                  <a:srgbClr val="AA5500"/>
                </a:solidFill>
                <a:latin typeface="Consolas" panose="020B0609020204030204" pitchFamily="49" charset="0"/>
                <a:ea typeface="Times New Roman"/>
                <a:cs typeface="Consolas" panose="020B0609020204030204" pitchFamily="49" charset="0"/>
              </a:rPr>
              <a:t>pref.icon.value</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b="1" dirty="0">
                <a:solidFill>
                  <a:srgbClr val="1E90FF"/>
                </a:solidFill>
                <a:latin typeface="Consolas" panose="020B0609020204030204" pitchFamily="49" charset="0"/>
                <a:ea typeface="Times New Roman"/>
                <a:cs typeface="Consolas" panose="020B0609020204030204" pitchFamily="49" charset="0"/>
              </a:rPr>
              <a:t>&gt;&lt;/</a:t>
            </a:r>
            <a:r>
              <a:rPr lang="en-GB" sz="1400" b="1" dirty="0" err="1">
                <a:solidFill>
                  <a:srgbClr val="1E90FF"/>
                </a:solidFill>
                <a:latin typeface="Consolas" panose="020B0609020204030204" pitchFamily="49" charset="0"/>
                <a:ea typeface="Times New Roman"/>
                <a:cs typeface="Consolas" panose="020B0609020204030204" pitchFamily="49" charset="0"/>
              </a:rPr>
              <a:t>i</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	</a:t>
            </a:r>
            <a:r>
              <a:rPr lang="en-GB" sz="1400" b="1" dirty="0" smtClean="0">
                <a:solidFill>
                  <a:srgbClr val="1E90FF"/>
                </a:solidFill>
                <a:latin typeface="Consolas" panose="020B0609020204030204" pitchFamily="49" charset="0"/>
                <a:ea typeface="Times New Roman"/>
                <a:cs typeface="Consolas" panose="020B0609020204030204" pitchFamily="49" charset="0"/>
              </a:rPr>
              <a:t>	</a:t>
            </a:r>
            <a:r>
              <a:rPr lang="en-GB" sz="1400" dirty="0" smtClean="0">
                <a:latin typeface="Consolas" panose="020B0609020204030204" pitchFamily="49" charset="0"/>
                <a:ea typeface="Times New Roman"/>
                <a:cs typeface="Consolas" panose="020B0609020204030204" pitchFamily="49" charset="0"/>
              </a:rPr>
              <a:t>{{/</a:t>
            </a:r>
            <a:r>
              <a:rPr lang="en-GB" sz="1400" dirty="0" err="1">
                <a:latin typeface="Consolas" panose="020B0609020204030204" pitchFamily="49" charset="0"/>
                <a:ea typeface="Times New Roman"/>
                <a:cs typeface="Consolas" panose="020B0609020204030204" pitchFamily="49" charset="0"/>
              </a:rPr>
              <a:t>pref.icon</a:t>
            </a:r>
            <a:r>
              <a:rPr lang="en-GB" sz="1400" dirty="0" smtClean="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smtClean="0">
                <a:latin typeface="Consolas" panose="020B0609020204030204" pitchFamily="49" charset="0"/>
                <a:ea typeface="Times New Roman"/>
                <a:cs typeface="Consolas" panose="020B0609020204030204" pitchFamily="49" charset="0"/>
              </a:rPr>
              <a:t>  	{{</a:t>
            </a:r>
            <a:r>
              <a:rPr lang="en-GB" sz="1400" dirty="0" err="1">
                <a:latin typeface="Consolas" panose="020B0609020204030204" pitchFamily="49" charset="0"/>
                <a:ea typeface="Times New Roman"/>
                <a:cs typeface="Consolas" panose="020B0609020204030204" pitchFamily="49" charset="0"/>
              </a:rPr>
              <a:t>widgetTitle</a:t>
            </a:r>
            <a:r>
              <a:rPr lang="en-GB" sz="14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&lt;/div&gt;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&lt;/div&gt;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&lt;div</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class=</a:t>
            </a:r>
            <a:r>
              <a:rPr lang="en-GB" sz="1400" dirty="0">
                <a:solidFill>
                  <a:srgbClr val="AA5500"/>
                </a:solidFill>
                <a:latin typeface="Consolas" panose="020B0609020204030204" pitchFamily="49" charset="0"/>
                <a:ea typeface="Times New Roman"/>
                <a:cs typeface="Consolas" panose="020B0609020204030204" pitchFamily="49" charset="0"/>
              </a:rPr>
              <a:t>"panel-body </a:t>
            </a:r>
            <a:r>
              <a:rPr lang="en-GB" sz="1400" dirty="0" err="1">
                <a:solidFill>
                  <a:srgbClr val="AA5500"/>
                </a:solidFill>
                <a:latin typeface="Consolas" panose="020B0609020204030204" pitchFamily="49" charset="0"/>
                <a:ea typeface="Times New Roman"/>
                <a:cs typeface="Consolas" panose="020B0609020204030204" pitchFamily="49" charset="0"/>
              </a:rPr>
              <a:t>bp</a:t>
            </a:r>
            <a:r>
              <a:rPr lang="en-GB" sz="1400" dirty="0">
                <a:solidFill>
                  <a:srgbClr val="AA5500"/>
                </a:solidFill>
                <a:latin typeface="Consolas" panose="020B0609020204030204" pitchFamily="49" charset="0"/>
                <a:ea typeface="Times New Roman"/>
                <a:cs typeface="Consolas" panose="020B0609020204030204" pitchFamily="49" charset="0"/>
              </a:rPr>
              <a:t>-widget-body"</a:t>
            </a:r>
            <a:r>
              <a:rPr lang="en-GB" sz="1400" b="1" dirty="0">
                <a:solidFill>
                  <a:srgbClr val="1E90FF"/>
                </a:solidFill>
                <a:latin typeface="Consolas" panose="020B0609020204030204" pitchFamily="49" charset="0"/>
                <a:ea typeface="Times New Roman"/>
                <a:cs typeface="Consolas" panose="020B0609020204030204" pitchFamily="49" charset="0"/>
              </a:rPr>
              <a:t>&gt;</a:t>
            </a:r>
            <a:r>
              <a:rPr lang="en-GB" sz="1400" dirty="0">
                <a:latin typeface="Consolas" panose="020B0609020204030204" pitchFamily="49" charset="0"/>
                <a:ea typeface="Times New Roman"/>
                <a:cs typeface="Consolas" panose="020B0609020204030204" pitchFamily="49" charset="0"/>
              </a:rPr>
              <a:t>{{{</a:t>
            </a:r>
            <a:r>
              <a:rPr lang="en-GB" sz="1400" dirty="0" err="1">
                <a:latin typeface="Consolas" panose="020B0609020204030204" pitchFamily="49" charset="0"/>
                <a:ea typeface="Times New Roman"/>
                <a:cs typeface="Consolas" panose="020B0609020204030204" pitchFamily="49" charset="0"/>
              </a:rPr>
              <a:t>widgetContent</a:t>
            </a:r>
            <a:r>
              <a:rPr lang="en-GB" sz="1400" dirty="0">
                <a:latin typeface="Consolas" panose="020B0609020204030204" pitchFamily="49" charset="0"/>
                <a:ea typeface="Times New Roman"/>
                <a:cs typeface="Consolas" panose="020B0609020204030204" pitchFamily="49" charset="0"/>
              </a:rPr>
              <a:t>}}}</a:t>
            </a:r>
            <a:r>
              <a:rPr lang="en-GB" sz="1400" b="1" dirty="0">
                <a:solidFill>
                  <a:srgbClr val="1E90FF"/>
                </a:solidFill>
                <a:latin typeface="Consolas" panose="020B0609020204030204" pitchFamily="49" charset="0"/>
                <a:ea typeface="Times New Roman"/>
                <a:cs typeface="Consolas" panose="020B0609020204030204" pitchFamily="49" charset="0"/>
              </a:rPr>
              <a:t>&lt;/div&gt;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&lt;/div&gt;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&lt;/div&gt;</a:t>
            </a:r>
            <a:endParaRPr lang="en-GB" sz="1400" dirty="0">
              <a:effectLst/>
              <a:latin typeface="Consolas" panose="020B0609020204030204" pitchFamily="49" charset="0"/>
              <a:ea typeface="Times New Roman"/>
              <a:cs typeface="Consolas" panose="020B0609020204030204" pitchFamily="49" charset="0"/>
            </a:endParaRPr>
          </a:p>
        </p:txBody>
      </p:sp>
    </p:spTree>
    <p:extLst>
      <p:ext uri="{BB962C8B-B14F-4D97-AF65-F5344CB8AC3E}">
        <p14:creationId xmlns:p14="http://schemas.microsoft.com/office/powerpoint/2010/main" xmlns="" val="3043486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16</a:t>
            </a:fld>
            <a:endParaRPr lang="en-US" dirty="0"/>
          </a:p>
        </p:txBody>
      </p:sp>
      <p:sp>
        <p:nvSpPr>
          <p:cNvPr id="3" name="Text Placeholder 2"/>
          <p:cNvSpPr>
            <a:spLocks noGrp="1"/>
          </p:cNvSpPr>
          <p:nvPr>
            <p:ph type="body" sz="quarter" idx="13"/>
          </p:nvPr>
        </p:nvSpPr>
        <p:spPr/>
        <p:txBody>
          <a:bodyPr/>
          <a:lstStyle/>
          <a:p>
            <a:r>
              <a:rPr lang="en-US" dirty="0" smtClean="0"/>
              <a:t>Exercise</a:t>
            </a:r>
            <a:r>
              <a:rPr lang="en-US" dirty="0"/>
              <a:t>: Widget Chromes</a:t>
            </a:r>
            <a:endParaRPr lang="en-GB" dirty="0"/>
          </a:p>
        </p:txBody>
      </p:sp>
      <p:sp>
        <p:nvSpPr>
          <p:cNvPr id="5" name="TextBox 4"/>
          <p:cNvSpPr txBox="1"/>
          <p:nvPr/>
        </p:nvSpPr>
        <p:spPr>
          <a:xfrm>
            <a:off x="827584" y="2132856"/>
            <a:ext cx="6768752" cy="2862322"/>
          </a:xfrm>
          <a:prstGeom prst="rect">
            <a:avLst/>
          </a:prstGeom>
          <a:noFill/>
        </p:spPr>
        <p:txBody>
          <a:bodyPr wrap="square" rtlCol="0">
            <a:spAutoFit/>
          </a:bodyPr>
          <a:lstStyle/>
          <a:p>
            <a:r>
              <a:rPr lang="en-US" dirty="0" smtClean="0">
                <a:latin typeface="Roboto Light"/>
                <a:cs typeface="Roboto Light"/>
              </a:rPr>
              <a:t>Create your custom chrome and use it for you todo widget</a:t>
            </a:r>
          </a:p>
          <a:p>
            <a:endParaRPr lang="en-US" dirty="0">
              <a:latin typeface="Roboto Light"/>
              <a:cs typeface="Roboto Light"/>
            </a:endParaRPr>
          </a:p>
          <a:p>
            <a:pPr marL="285750" indent="-285750">
              <a:buFont typeface="Arial" panose="020B0604020202020204" pitchFamily="34" charset="0"/>
              <a:buChar char="•"/>
            </a:pPr>
            <a:r>
              <a:rPr lang="en-US" dirty="0" smtClean="0">
                <a:latin typeface="Roboto Light"/>
                <a:cs typeface="Roboto Light"/>
              </a:rPr>
              <a:t>Use </a:t>
            </a:r>
            <a:r>
              <a:rPr lang="en-US" dirty="0">
                <a:latin typeface="Roboto Light"/>
                <a:cs typeface="Roboto Light"/>
              </a:rPr>
              <a:t>Twitter Bootstrap </a:t>
            </a:r>
            <a:r>
              <a:rPr lang="en-US" dirty="0" smtClean="0">
                <a:latin typeface="Roboto Light"/>
                <a:cs typeface="Roboto Light"/>
              </a:rPr>
              <a:t>Panels, with heading, footer, content (</a:t>
            </a:r>
            <a:r>
              <a:rPr lang="en-US" dirty="0" smtClean="0">
                <a:latin typeface="Roboto Light"/>
                <a:cs typeface="Roboto Light"/>
                <a:hlinkClick r:id="rId3"/>
              </a:rPr>
              <a:t>http</a:t>
            </a:r>
            <a:r>
              <a:rPr lang="en-US" dirty="0">
                <a:latin typeface="Roboto Light"/>
                <a:cs typeface="Roboto Light"/>
                <a:hlinkClick r:id="rId3"/>
              </a:rPr>
              <a:t>://getbootstrap.com/components/#</a:t>
            </a:r>
            <a:r>
              <a:rPr lang="en-US" dirty="0" smtClean="0">
                <a:latin typeface="Roboto Light"/>
                <a:cs typeface="Roboto Light"/>
                <a:hlinkClick r:id="rId3"/>
              </a:rPr>
              <a:t>panels</a:t>
            </a:r>
            <a:r>
              <a:rPr lang="en-US" dirty="0" smtClean="0">
                <a:latin typeface="Roboto Light"/>
                <a:cs typeface="Roboto Light"/>
              </a:rPr>
              <a:t>)</a:t>
            </a:r>
          </a:p>
          <a:p>
            <a:pPr marL="285750" indent="-285750">
              <a:buFont typeface="Arial" panose="020B0604020202020204" pitchFamily="34" charset="0"/>
              <a:buChar char="•"/>
            </a:pPr>
            <a:r>
              <a:rPr lang="en-US" dirty="0" smtClean="0">
                <a:latin typeface="Roboto Light"/>
                <a:cs typeface="Roboto Light"/>
              </a:rPr>
              <a:t>In the Heading, you must display the widget title</a:t>
            </a:r>
          </a:p>
          <a:p>
            <a:pPr marL="285750" indent="-285750">
              <a:buFont typeface="Arial" panose="020B0604020202020204" pitchFamily="34" charset="0"/>
              <a:buChar char="•"/>
            </a:pPr>
            <a:r>
              <a:rPr lang="en-US" dirty="0" smtClean="0">
                <a:latin typeface="Roboto Light"/>
                <a:cs typeface="Roboto Light"/>
              </a:rPr>
              <a:t>In the content, the widget itself</a:t>
            </a:r>
          </a:p>
          <a:p>
            <a:pPr marL="285750" indent="-285750">
              <a:buFont typeface="Arial" panose="020B0604020202020204" pitchFamily="34" charset="0"/>
              <a:buChar char="•"/>
            </a:pPr>
            <a:r>
              <a:rPr lang="en-US" dirty="0" smtClean="0">
                <a:latin typeface="Roboto Light"/>
                <a:cs typeface="Roboto Light"/>
              </a:rPr>
              <a:t>In the footer, the current limit of todos for the widget (if there is a limit)</a:t>
            </a:r>
          </a:p>
          <a:p>
            <a:pPr marL="285750" indent="-285750">
              <a:buFont typeface="Arial" panose="020B0604020202020204" pitchFamily="34" charset="0"/>
              <a:buChar char="•"/>
            </a:pPr>
            <a:endParaRPr lang="en-US" dirty="0">
              <a:latin typeface="Roboto Light"/>
              <a:cs typeface="Roboto Light"/>
            </a:endParaRPr>
          </a:p>
          <a:p>
            <a:r>
              <a:rPr lang="en-US" dirty="0" smtClean="0">
                <a:latin typeface="Roboto Light"/>
                <a:cs typeface="Roboto Light"/>
              </a:rPr>
              <a:t>Also test your new chrome with the notification widget you built.</a:t>
            </a:r>
            <a:endParaRPr lang="en-GB" dirty="0" smtClean="0">
              <a:latin typeface="Roboto Light"/>
              <a:cs typeface="Roboto Light"/>
            </a:endParaRPr>
          </a:p>
        </p:txBody>
      </p:sp>
    </p:spTree>
    <p:extLst>
      <p:ext uri="{BB962C8B-B14F-4D97-AF65-F5344CB8AC3E}">
        <p14:creationId xmlns:p14="http://schemas.microsoft.com/office/powerpoint/2010/main" xmlns="" val="3995504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Further Reading</a:t>
            </a:r>
            <a:endParaRPr lang="en-US" dirty="0"/>
          </a:p>
        </p:txBody>
      </p:sp>
      <p:sp>
        <p:nvSpPr>
          <p:cNvPr id="2" name="Slide Number Placeholder 1"/>
          <p:cNvSpPr>
            <a:spLocks noGrp="1"/>
          </p:cNvSpPr>
          <p:nvPr>
            <p:ph type="sldNum" sz="quarter" idx="4"/>
          </p:nvPr>
        </p:nvSpPr>
        <p:spPr/>
        <p:txBody>
          <a:bodyPr/>
          <a:lstStyle/>
          <a:p>
            <a:fld id="{6FF59741-7650-A046-95B5-8D31235C520E}" type="slidenum">
              <a:rPr lang="en-US" smtClean="0"/>
              <a:pPr/>
              <a:t>17</a:t>
            </a:fld>
            <a:endParaRPr lang="en-US" dirty="0"/>
          </a:p>
        </p:txBody>
      </p:sp>
      <p:sp>
        <p:nvSpPr>
          <p:cNvPr id="6" name="Text Placeholder 5"/>
          <p:cNvSpPr>
            <a:spLocks noGrp="1"/>
          </p:cNvSpPr>
          <p:nvPr>
            <p:ph type="body" sz="quarter" idx="14"/>
          </p:nvPr>
        </p:nvSpPr>
        <p:spPr/>
        <p:txBody>
          <a:bodyPr/>
          <a:lstStyle/>
          <a:p>
            <a:pPr marL="0" indent="0">
              <a:buNone/>
            </a:pPr>
            <a:r>
              <a:rPr lang="en-US" sz="2800" dirty="0" smtClean="0"/>
              <a:t>Here is a list of other interesting Backbase concepts you might want to read about:</a:t>
            </a:r>
          </a:p>
          <a:p>
            <a:endParaRPr lang="en-US" sz="2800" dirty="0"/>
          </a:p>
          <a:p>
            <a:pPr marL="0" indent="0">
              <a:buNone/>
            </a:pPr>
            <a:r>
              <a:rPr lang="en-US" sz="2800" dirty="0" smtClean="0"/>
              <a:t>Perspectives</a:t>
            </a:r>
          </a:p>
          <a:p>
            <a:pPr marL="0" indent="0">
              <a:buNone/>
            </a:pPr>
            <a:r>
              <a:rPr lang="en-US" sz="2600" dirty="0" smtClean="0">
                <a:hlinkClick r:id="rId3"/>
              </a:rPr>
              <a:t>https://my.backbase.com/docs/product-documentation/documentation//portal/5.6.2/cxpweblibrary_perspective.html</a:t>
            </a:r>
            <a:endParaRPr lang="en-US" sz="2600" dirty="0" smtClean="0"/>
          </a:p>
          <a:p>
            <a:pPr marL="0" indent="0">
              <a:lnSpc>
                <a:spcPct val="200000"/>
              </a:lnSpc>
              <a:buNone/>
            </a:pPr>
            <a:r>
              <a:rPr lang="en-US" sz="2800" dirty="0" smtClean="0"/>
              <a:t>Behaviors</a:t>
            </a:r>
          </a:p>
          <a:p>
            <a:pPr marL="0" indent="0">
              <a:buNone/>
            </a:pPr>
            <a:r>
              <a:rPr lang="en-US" sz="2600" dirty="0" smtClean="0">
                <a:hlinkClick r:id="rId4"/>
              </a:rPr>
              <a:t>https://my.backbase.com/docs/product-documentation/documentation//portal/5.6.2/events_behaviors.html</a:t>
            </a:r>
            <a:endParaRPr lang="en-US" sz="2600" dirty="0" smtClean="0"/>
          </a:p>
        </p:txBody>
      </p:sp>
    </p:spTree>
    <p:extLst>
      <p:ext uri="{BB962C8B-B14F-4D97-AF65-F5344CB8AC3E}">
        <p14:creationId xmlns:p14="http://schemas.microsoft.com/office/powerpoint/2010/main" xmlns="" val="2992928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FF59741-7650-A046-95B5-8D31235C520E}" type="slidenum">
              <a:rPr lang="en-US" smtClean="0"/>
              <a:pPr/>
              <a:t>18</a:t>
            </a:fld>
            <a:endParaRPr lang="en-US" dirty="0"/>
          </a:p>
        </p:txBody>
      </p:sp>
    </p:spTree>
    <p:extLst>
      <p:ext uri="{BB962C8B-B14F-4D97-AF65-F5344CB8AC3E}">
        <p14:creationId xmlns:p14="http://schemas.microsoft.com/office/powerpoint/2010/main" xmlns="" val="3768444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Training Overview</a:t>
            </a:r>
            <a:endParaRPr lang="en-US"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2</a:t>
            </a:fld>
            <a:endParaRPr lang="en-US" dirty="0"/>
          </a:p>
        </p:txBody>
      </p:sp>
      <p:sp>
        <p:nvSpPr>
          <p:cNvPr id="22" name="Rectangle 21"/>
          <p:cNvSpPr/>
          <p:nvPr/>
        </p:nvSpPr>
        <p:spPr bwMode="auto">
          <a:xfrm>
            <a:off x="395537" y="1196752"/>
            <a:ext cx="8453840" cy="5014892"/>
          </a:xfrm>
          <a:custGeom>
            <a:avLst/>
            <a:gdLst>
              <a:gd name="connsiteX0" fmla="*/ 0 w 8197858"/>
              <a:gd name="connsiteY0" fmla="*/ 0 h 5256584"/>
              <a:gd name="connsiteX1" fmla="*/ 8197858 w 8197858"/>
              <a:gd name="connsiteY1" fmla="*/ 0 h 5256584"/>
              <a:gd name="connsiteX2" fmla="*/ 8197858 w 8197858"/>
              <a:gd name="connsiteY2" fmla="*/ 5256584 h 5256584"/>
              <a:gd name="connsiteX3" fmla="*/ 0 w 8197858"/>
              <a:gd name="connsiteY3" fmla="*/ 5256584 h 5256584"/>
              <a:gd name="connsiteX4" fmla="*/ 0 w 8197858"/>
              <a:gd name="connsiteY4" fmla="*/ 0 h 5256584"/>
              <a:gd name="connsiteX0" fmla="*/ 0 w 8309825"/>
              <a:gd name="connsiteY0" fmla="*/ 130629 h 5387213"/>
              <a:gd name="connsiteX1" fmla="*/ 8309825 w 8309825"/>
              <a:gd name="connsiteY1" fmla="*/ 0 h 5387213"/>
              <a:gd name="connsiteX2" fmla="*/ 8197858 w 8309825"/>
              <a:gd name="connsiteY2" fmla="*/ 5387213 h 5387213"/>
              <a:gd name="connsiteX3" fmla="*/ 0 w 8309825"/>
              <a:gd name="connsiteY3" fmla="*/ 5387213 h 5387213"/>
              <a:gd name="connsiteX4" fmla="*/ 0 w 8309825"/>
              <a:gd name="connsiteY4" fmla="*/ 130629 h 5387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9825" h="5387213">
                <a:moveTo>
                  <a:pt x="0" y="130629"/>
                </a:moveTo>
                <a:lnTo>
                  <a:pt x="8309825" y="0"/>
                </a:lnTo>
                <a:lnTo>
                  <a:pt x="8197858" y="5387213"/>
                </a:lnTo>
                <a:lnTo>
                  <a:pt x="0" y="5387213"/>
                </a:lnTo>
                <a:lnTo>
                  <a:pt x="0" y="130629"/>
                </a:lnTo>
                <a:close/>
              </a:path>
            </a:pathLst>
          </a:custGeom>
          <a:solidFill>
            <a:schemeClr val="tx1">
              <a:lumMod val="90000"/>
              <a:lumOff val="1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4" name="Rectangle 23"/>
          <p:cNvSpPr/>
          <p:nvPr/>
        </p:nvSpPr>
        <p:spPr bwMode="auto">
          <a:xfrm>
            <a:off x="632202" y="4725144"/>
            <a:ext cx="7840286" cy="1220037"/>
          </a:xfrm>
          <a:custGeom>
            <a:avLst/>
            <a:gdLst>
              <a:gd name="connsiteX0" fmla="*/ 0 w 7709657"/>
              <a:gd name="connsiteY0" fmla="*/ 0 h 1191492"/>
              <a:gd name="connsiteX1" fmla="*/ 7709657 w 7709657"/>
              <a:gd name="connsiteY1" fmla="*/ 0 h 1191492"/>
              <a:gd name="connsiteX2" fmla="*/ 7709657 w 7709657"/>
              <a:gd name="connsiteY2" fmla="*/ 1191492 h 1191492"/>
              <a:gd name="connsiteX3" fmla="*/ 0 w 7709657"/>
              <a:gd name="connsiteY3" fmla="*/ 1191492 h 1191492"/>
              <a:gd name="connsiteX4" fmla="*/ 0 w 7709657"/>
              <a:gd name="connsiteY4" fmla="*/ 0 h 1191492"/>
              <a:gd name="connsiteX0" fmla="*/ 0 w 7840286"/>
              <a:gd name="connsiteY0" fmla="*/ 0 h 1275467"/>
              <a:gd name="connsiteX1" fmla="*/ 7709657 w 7840286"/>
              <a:gd name="connsiteY1" fmla="*/ 0 h 1275467"/>
              <a:gd name="connsiteX2" fmla="*/ 7840286 w 7840286"/>
              <a:gd name="connsiteY2" fmla="*/ 1275467 h 1275467"/>
              <a:gd name="connsiteX3" fmla="*/ 0 w 7840286"/>
              <a:gd name="connsiteY3" fmla="*/ 1191492 h 1275467"/>
              <a:gd name="connsiteX4" fmla="*/ 0 w 7840286"/>
              <a:gd name="connsiteY4" fmla="*/ 0 h 127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286" h="1275467">
                <a:moveTo>
                  <a:pt x="0" y="0"/>
                </a:moveTo>
                <a:lnTo>
                  <a:pt x="7709657" y="0"/>
                </a:lnTo>
                <a:lnTo>
                  <a:pt x="7840286" y="1275467"/>
                </a:lnTo>
                <a:lnTo>
                  <a:pt x="0" y="1191492"/>
                </a:lnTo>
                <a:lnTo>
                  <a:pt x="0" y="0"/>
                </a:lnTo>
                <a:close/>
              </a:path>
            </a:pathLst>
          </a:custGeom>
          <a:solidFill>
            <a:schemeClr val="tx1">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500" dirty="0"/>
          </a:p>
          <a:p>
            <a:pPr algn="ctr"/>
            <a:r>
              <a:rPr lang="nl-NL" sz="1000" dirty="0" smtClean="0">
                <a:solidFill>
                  <a:schemeClr val="bg1"/>
                </a:solidFill>
                <a:latin typeface="Roboto Regular" panose="02000000000000000000" pitchFamily="2" charset="0"/>
                <a:ea typeface="Roboto Regular" panose="02000000000000000000" pitchFamily="2" charset="0"/>
              </a:rPr>
              <a:t>Foundation</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23" name="Rectangle 20"/>
          <p:cNvSpPr/>
          <p:nvPr/>
        </p:nvSpPr>
        <p:spPr bwMode="auto">
          <a:xfrm>
            <a:off x="4680972" y="2286728"/>
            <a:ext cx="3924916" cy="2150383"/>
          </a:xfrm>
          <a:custGeom>
            <a:avLst/>
            <a:gdLst>
              <a:gd name="connsiteX0" fmla="*/ 0 w 4032448"/>
              <a:gd name="connsiteY0" fmla="*/ 0 h 1944216"/>
              <a:gd name="connsiteX1" fmla="*/ 4032448 w 4032448"/>
              <a:gd name="connsiteY1" fmla="*/ 0 h 1944216"/>
              <a:gd name="connsiteX2" fmla="*/ 4032448 w 4032448"/>
              <a:gd name="connsiteY2" fmla="*/ 1944216 h 1944216"/>
              <a:gd name="connsiteX3" fmla="*/ 0 w 4032448"/>
              <a:gd name="connsiteY3" fmla="*/ 1944216 h 1944216"/>
              <a:gd name="connsiteX4" fmla="*/ 0 w 4032448"/>
              <a:gd name="connsiteY4" fmla="*/ 0 h 1944216"/>
              <a:gd name="connsiteX0" fmla="*/ 0 w 4032448"/>
              <a:gd name="connsiteY0" fmla="*/ 0 h 1944216"/>
              <a:gd name="connsiteX1" fmla="*/ 3845835 w 4032448"/>
              <a:gd name="connsiteY1" fmla="*/ 83975 h 1944216"/>
              <a:gd name="connsiteX2" fmla="*/ 4032448 w 4032448"/>
              <a:gd name="connsiteY2" fmla="*/ 1944216 h 1944216"/>
              <a:gd name="connsiteX3" fmla="*/ 0 w 4032448"/>
              <a:gd name="connsiteY3" fmla="*/ 1944216 h 1944216"/>
              <a:gd name="connsiteX4" fmla="*/ 0 w 4032448"/>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2448" h="1944216">
                <a:moveTo>
                  <a:pt x="0" y="0"/>
                </a:moveTo>
                <a:lnTo>
                  <a:pt x="3845835" y="83975"/>
                </a:lnTo>
                <a:lnTo>
                  <a:pt x="4032448" y="1944216"/>
                </a:lnTo>
                <a:lnTo>
                  <a:pt x="0" y="1944216"/>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1000" dirty="0" smtClean="0">
              <a:solidFill>
                <a:schemeClr val="bg1"/>
              </a:solidFill>
              <a:latin typeface="Roboto Regular" panose="02000000000000000000" pitchFamily="2" charset="0"/>
              <a:ea typeface="Roboto Regular" panose="02000000000000000000" pitchFamily="2" charset="0"/>
            </a:endParaRPr>
          </a:p>
          <a:p>
            <a:pPr algn="ctr"/>
            <a:r>
              <a:rPr lang="nl-NL" sz="1000" dirty="0" smtClean="0">
                <a:solidFill>
                  <a:schemeClr val="bg1"/>
                </a:solidFill>
                <a:latin typeface="Roboto Regular" panose="02000000000000000000" pitchFamily="2" charset="0"/>
                <a:ea typeface="Roboto Regular" panose="02000000000000000000" pitchFamily="2" charset="0"/>
              </a:rPr>
              <a:t>Front-end</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21" name="Rectangle 20"/>
          <p:cNvSpPr/>
          <p:nvPr/>
        </p:nvSpPr>
        <p:spPr bwMode="auto">
          <a:xfrm>
            <a:off x="607720" y="2286728"/>
            <a:ext cx="3924916" cy="2150383"/>
          </a:xfrm>
          <a:custGeom>
            <a:avLst/>
            <a:gdLst>
              <a:gd name="connsiteX0" fmla="*/ 0 w 4032448"/>
              <a:gd name="connsiteY0" fmla="*/ 0 h 1944216"/>
              <a:gd name="connsiteX1" fmla="*/ 4032448 w 4032448"/>
              <a:gd name="connsiteY1" fmla="*/ 0 h 1944216"/>
              <a:gd name="connsiteX2" fmla="*/ 4032448 w 4032448"/>
              <a:gd name="connsiteY2" fmla="*/ 1944216 h 1944216"/>
              <a:gd name="connsiteX3" fmla="*/ 0 w 4032448"/>
              <a:gd name="connsiteY3" fmla="*/ 1944216 h 1944216"/>
              <a:gd name="connsiteX4" fmla="*/ 0 w 4032448"/>
              <a:gd name="connsiteY4" fmla="*/ 0 h 1944216"/>
              <a:gd name="connsiteX0" fmla="*/ 0 w 4032448"/>
              <a:gd name="connsiteY0" fmla="*/ 0 h 1944216"/>
              <a:gd name="connsiteX1" fmla="*/ 3845835 w 4032448"/>
              <a:gd name="connsiteY1" fmla="*/ 83975 h 1944216"/>
              <a:gd name="connsiteX2" fmla="*/ 4032448 w 4032448"/>
              <a:gd name="connsiteY2" fmla="*/ 1944216 h 1944216"/>
              <a:gd name="connsiteX3" fmla="*/ 0 w 4032448"/>
              <a:gd name="connsiteY3" fmla="*/ 1944216 h 1944216"/>
              <a:gd name="connsiteX4" fmla="*/ 0 w 4032448"/>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2448" h="1944216">
                <a:moveTo>
                  <a:pt x="0" y="0"/>
                </a:moveTo>
                <a:lnTo>
                  <a:pt x="3845835" y="83975"/>
                </a:lnTo>
                <a:lnTo>
                  <a:pt x="4032448" y="1944216"/>
                </a:lnTo>
                <a:lnTo>
                  <a:pt x="0" y="1944216"/>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1000" dirty="0" smtClean="0">
              <a:latin typeface="Roboto Regular" panose="02000000000000000000" pitchFamily="2" charset="0"/>
              <a:ea typeface="Roboto Regular" panose="02000000000000000000" pitchFamily="2" charset="0"/>
            </a:endParaRPr>
          </a:p>
          <a:p>
            <a:pPr algn="ctr"/>
            <a:r>
              <a:rPr lang="nl-NL" sz="1000" dirty="0" smtClean="0">
                <a:solidFill>
                  <a:schemeClr val="bg1"/>
                </a:solidFill>
                <a:latin typeface="Roboto Regular" panose="02000000000000000000" pitchFamily="2" charset="0"/>
                <a:ea typeface="Roboto Regular" panose="02000000000000000000" pitchFamily="2" charset="0"/>
              </a:rPr>
              <a:t>Back-end</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5" name="Rectangle 4"/>
          <p:cNvSpPr/>
          <p:nvPr/>
        </p:nvSpPr>
        <p:spPr bwMode="auto">
          <a:xfrm>
            <a:off x="817983"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Services</a:t>
            </a:r>
          </a:p>
          <a:p>
            <a:pPr algn="ctr"/>
            <a:r>
              <a:rPr lang="nl-NL" sz="1000" dirty="0" smtClean="0">
                <a:latin typeface="Roboto Regular" panose="02000000000000000000" pitchFamily="2" charset="0"/>
                <a:ea typeface="Roboto Regular" panose="02000000000000000000" pitchFamily="2" charset="0"/>
              </a:rPr>
              <a:t>Integration</a:t>
            </a:r>
            <a:endParaRPr lang="en-US" sz="1000" dirty="0">
              <a:latin typeface="Roboto Regular" panose="02000000000000000000" pitchFamily="2" charset="0"/>
              <a:ea typeface="Roboto Regular" panose="02000000000000000000" pitchFamily="2" charset="0"/>
            </a:endParaRPr>
          </a:p>
        </p:txBody>
      </p:sp>
      <p:sp>
        <p:nvSpPr>
          <p:cNvPr id="6" name="Rectangle 4"/>
          <p:cNvSpPr/>
          <p:nvPr/>
        </p:nvSpPr>
        <p:spPr bwMode="auto">
          <a:xfrm>
            <a:off x="2017636"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a:latin typeface="Roboto Regular" panose="02000000000000000000" pitchFamily="2" charset="0"/>
                <a:ea typeface="Roboto Regular" panose="02000000000000000000" pitchFamily="2" charset="0"/>
              </a:rPr>
              <a:t>Content</a:t>
            </a:r>
          </a:p>
          <a:p>
            <a:pPr algn="ctr"/>
            <a:r>
              <a:rPr lang="nl-NL" sz="1000" dirty="0">
                <a:latin typeface="Roboto Regular" panose="02000000000000000000" pitchFamily="2" charset="0"/>
                <a:ea typeface="Roboto Regular" panose="02000000000000000000" pitchFamily="2" charset="0"/>
              </a:rPr>
              <a:t>Services</a:t>
            </a:r>
            <a:endParaRPr lang="en-US" sz="1000" dirty="0">
              <a:latin typeface="Roboto Regular" panose="02000000000000000000" pitchFamily="2" charset="0"/>
              <a:ea typeface="Roboto Regular" panose="02000000000000000000" pitchFamily="2" charset="0"/>
            </a:endParaRPr>
          </a:p>
        </p:txBody>
      </p:sp>
      <p:sp>
        <p:nvSpPr>
          <p:cNvPr id="7" name="Rectangle 4"/>
          <p:cNvSpPr/>
          <p:nvPr/>
        </p:nvSpPr>
        <p:spPr bwMode="auto">
          <a:xfrm>
            <a:off x="3217289"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Advanced</a:t>
            </a:r>
          </a:p>
          <a:p>
            <a:pPr algn="ctr"/>
            <a:r>
              <a:rPr lang="nl-NL" sz="1000" dirty="0" smtClean="0">
                <a:latin typeface="Roboto Regular" panose="02000000000000000000" pitchFamily="2" charset="0"/>
                <a:ea typeface="Roboto Regular" panose="02000000000000000000" pitchFamily="2" charset="0"/>
              </a:rPr>
              <a:t>Security</a:t>
            </a:r>
            <a:endParaRPr lang="en-US" sz="1000" dirty="0">
              <a:latin typeface="Roboto Regular" panose="02000000000000000000" pitchFamily="2" charset="0"/>
              <a:ea typeface="Roboto Regular" panose="02000000000000000000" pitchFamily="2" charset="0"/>
            </a:endParaRPr>
          </a:p>
        </p:txBody>
      </p:sp>
      <p:sp>
        <p:nvSpPr>
          <p:cNvPr id="8" name="Rectangle 4"/>
          <p:cNvSpPr/>
          <p:nvPr/>
        </p:nvSpPr>
        <p:spPr bwMode="auto">
          <a:xfrm>
            <a:off x="1378685"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Targeting</a:t>
            </a:r>
            <a:endParaRPr lang="en-US" sz="1000" dirty="0">
              <a:latin typeface="Roboto Regular" panose="02000000000000000000" pitchFamily="2" charset="0"/>
              <a:ea typeface="Roboto Regular" panose="02000000000000000000" pitchFamily="2" charset="0"/>
            </a:endParaRPr>
          </a:p>
        </p:txBody>
      </p:sp>
      <p:sp>
        <p:nvSpPr>
          <p:cNvPr id="9" name="Rectangle 4"/>
          <p:cNvSpPr/>
          <p:nvPr/>
        </p:nvSpPr>
        <p:spPr bwMode="auto">
          <a:xfrm>
            <a:off x="2691630"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Publishing</a:t>
            </a:r>
            <a:endParaRPr lang="en-US" sz="1000" dirty="0">
              <a:latin typeface="Roboto Regular" panose="02000000000000000000" pitchFamily="2" charset="0"/>
              <a:ea typeface="Roboto Regular" panose="02000000000000000000" pitchFamily="2" charset="0"/>
            </a:endParaRPr>
          </a:p>
        </p:txBody>
      </p:sp>
      <p:sp>
        <p:nvSpPr>
          <p:cNvPr id="10" name="Rectangle 4"/>
          <p:cNvSpPr/>
          <p:nvPr/>
        </p:nvSpPr>
        <p:spPr bwMode="auto">
          <a:xfrm>
            <a:off x="1020086"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Essentials</a:t>
            </a:r>
            <a:endParaRPr lang="en-US" sz="1000" dirty="0">
              <a:latin typeface="Roboto Regular" panose="02000000000000000000" pitchFamily="2" charset="0"/>
              <a:ea typeface="Roboto Regular" panose="02000000000000000000" pitchFamily="2" charset="0"/>
            </a:endParaRPr>
          </a:p>
        </p:txBody>
      </p:sp>
      <p:sp>
        <p:nvSpPr>
          <p:cNvPr id="11" name="Rectangle 4"/>
          <p:cNvSpPr/>
          <p:nvPr/>
        </p:nvSpPr>
        <p:spPr bwMode="auto">
          <a:xfrm>
            <a:off x="2900135"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Technologies</a:t>
            </a:r>
            <a:endParaRPr lang="en-US" sz="1000" dirty="0">
              <a:latin typeface="Roboto Regular" panose="02000000000000000000" pitchFamily="2" charset="0"/>
              <a:ea typeface="Roboto Regular" panose="02000000000000000000" pitchFamily="2" charset="0"/>
            </a:endParaRPr>
          </a:p>
        </p:txBody>
      </p:sp>
      <p:sp>
        <p:nvSpPr>
          <p:cNvPr id="12" name="Rectangle 4"/>
          <p:cNvSpPr/>
          <p:nvPr/>
        </p:nvSpPr>
        <p:spPr bwMode="auto">
          <a:xfrm>
            <a:off x="4780184"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Tools</a:t>
            </a:r>
            <a:endParaRPr lang="en-US" sz="1000" dirty="0">
              <a:latin typeface="Roboto Regular" panose="02000000000000000000" pitchFamily="2" charset="0"/>
              <a:ea typeface="Roboto Regular" panose="02000000000000000000" pitchFamily="2" charset="0"/>
            </a:endParaRPr>
          </a:p>
        </p:txBody>
      </p:sp>
      <p:sp>
        <p:nvSpPr>
          <p:cNvPr id="13" name="Rectangle 4"/>
          <p:cNvSpPr/>
          <p:nvPr/>
        </p:nvSpPr>
        <p:spPr bwMode="auto">
          <a:xfrm>
            <a:off x="6660232"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APIs</a:t>
            </a:r>
            <a:endParaRPr lang="en-US" sz="1000" dirty="0">
              <a:latin typeface="Roboto Regular" panose="02000000000000000000" pitchFamily="2" charset="0"/>
              <a:ea typeface="Roboto Regular" panose="02000000000000000000" pitchFamily="2" charset="0"/>
            </a:endParaRPr>
          </a:p>
        </p:txBody>
      </p:sp>
      <p:sp>
        <p:nvSpPr>
          <p:cNvPr id="15" name="Rectangle 4"/>
          <p:cNvSpPr/>
          <p:nvPr/>
        </p:nvSpPr>
        <p:spPr bwMode="auto">
          <a:xfrm>
            <a:off x="5117060" y="2796290"/>
            <a:ext cx="1411200"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Widget</a:t>
            </a:r>
          </a:p>
          <a:p>
            <a:pPr algn="ctr"/>
            <a:r>
              <a:rPr lang="nl-NL" sz="1000" dirty="0" smtClean="0">
                <a:latin typeface="Roboto Regular" panose="02000000000000000000" pitchFamily="2" charset="0"/>
                <a:ea typeface="Roboto Regular" panose="02000000000000000000" pitchFamily="2" charset="0"/>
              </a:rPr>
              <a:t>Development</a:t>
            </a:r>
            <a:endParaRPr lang="en-US" sz="1000" dirty="0">
              <a:latin typeface="Roboto Regular" panose="02000000000000000000" pitchFamily="2" charset="0"/>
              <a:ea typeface="Roboto Regular" panose="02000000000000000000" pitchFamily="2" charset="0"/>
            </a:endParaRPr>
          </a:p>
        </p:txBody>
      </p:sp>
      <p:sp>
        <p:nvSpPr>
          <p:cNvPr id="16" name="Rectangle 4"/>
          <p:cNvSpPr/>
          <p:nvPr/>
        </p:nvSpPr>
        <p:spPr bwMode="auto">
          <a:xfrm>
            <a:off x="6758601" y="2796290"/>
            <a:ext cx="1411200"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rgbClr val="C00000"/>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solidFill>
                  <a:schemeClr val="bg1"/>
                </a:solidFill>
                <a:latin typeface="Roboto Regular" panose="02000000000000000000" pitchFamily="2" charset="0"/>
                <a:ea typeface="Roboto Regular" panose="02000000000000000000" pitchFamily="2" charset="0"/>
              </a:rPr>
              <a:t>Widget Extras</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18" name="Rectangle 4"/>
          <p:cNvSpPr/>
          <p:nvPr/>
        </p:nvSpPr>
        <p:spPr bwMode="auto">
          <a:xfrm>
            <a:off x="5937830" y="3588378"/>
            <a:ext cx="1411200"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Container</a:t>
            </a:r>
          </a:p>
          <a:p>
            <a:pPr algn="ctr"/>
            <a:r>
              <a:rPr lang="nl-NL" sz="1000" dirty="0" smtClean="0">
                <a:latin typeface="Roboto Regular" panose="02000000000000000000" pitchFamily="2" charset="0"/>
                <a:ea typeface="Roboto Regular" panose="02000000000000000000" pitchFamily="2" charset="0"/>
              </a:rPr>
              <a:t>Development</a:t>
            </a:r>
            <a:endParaRPr lang="en-US" sz="1000" dirty="0">
              <a:latin typeface="Roboto Regular" panose="02000000000000000000" pitchFamily="2" charset="0"/>
              <a:ea typeface="Roboto Regular" panose="02000000000000000000" pitchFamily="2" charset="0"/>
            </a:endParaRPr>
          </a:p>
        </p:txBody>
      </p:sp>
      <p:sp>
        <p:nvSpPr>
          <p:cNvPr id="26" name="Rectangle 25"/>
          <p:cNvSpPr/>
          <p:nvPr/>
        </p:nvSpPr>
        <p:spPr bwMode="auto">
          <a:xfrm>
            <a:off x="651268" y="1544824"/>
            <a:ext cx="7821219" cy="516024"/>
          </a:xfrm>
          <a:custGeom>
            <a:avLst/>
            <a:gdLst>
              <a:gd name="connsiteX0" fmla="*/ 0 w 7523875"/>
              <a:gd name="connsiteY0" fmla="*/ 0 h 432048"/>
              <a:gd name="connsiteX1" fmla="*/ 7523875 w 7523875"/>
              <a:gd name="connsiteY1" fmla="*/ 0 h 432048"/>
              <a:gd name="connsiteX2" fmla="*/ 7523875 w 7523875"/>
              <a:gd name="connsiteY2" fmla="*/ 432048 h 432048"/>
              <a:gd name="connsiteX3" fmla="*/ 0 w 7523875"/>
              <a:gd name="connsiteY3" fmla="*/ 432048 h 432048"/>
              <a:gd name="connsiteX4" fmla="*/ 0 w 7523875"/>
              <a:gd name="connsiteY4" fmla="*/ 0 h 432048"/>
              <a:gd name="connsiteX0" fmla="*/ 0 w 7607850"/>
              <a:gd name="connsiteY0" fmla="*/ 83976 h 516024"/>
              <a:gd name="connsiteX1" fmla="*/ 7607850 w 7607850"/>
              <a:gd name="connsiteY1" fmla="*/ 0 h 516024"/>
              <a:gd name="connsiteX2" fmla="*/ 7523875 w 7607850"/>
              <a:gd name="connsiteY2" fmla="*/ 516024 h 516024"/>
              <a:gd name="connsiteX3" fmla="*/ 0 w 7607850"/>
              <a:gd name="connsiteY3" fmla="*/ 516024 h 516024"/>
              <a:gd name="connsiteX4" fmla="*/ 0 w 7607850"/>
              <a:gd name="connsiteY4" fmla="*/ 83976 h 51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850" h="516024">
                <a:moveTo>
                  <a:pt x="0" y="83976"/>
                </a:moveTo>
                <a:lnTo>
                  <a:pt x="7607850" y="0"/>
                </a:lnTo>
                <a:lnTo>
                  <a:pt x="7523875" y="516024"/>
                </a:lnTo>
                <a:lnTo>
                  <a:pt x="0" y="516024"/>
                </a:lnTo>
                <a:lnTo>
                  <a:pt x="0" y="83976"/>
                </a:lnTo>
                <a:close/>
              </a:path>
            </a:pathLst>
          </a:custGeom>
          <a:solidFill>
            <a:schemeClr val="tx1">
              <a:lumMod val="50000"/>
              <a:lumOff val="5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Group Workshop</a:t>
            </a:r>
            <a:endParaRPr lang="en-US" sz="1000" dirty="0">
              <a:latin typeface="Roboto Regular" panose="02000000000000000000" pitchFamily="2" charset="0"/>
              <a:ea typeface="Roboto Regular" panose="02000000000000000000" pitchFamily="2" charset="0"/>
            </a:endParaRPr>
          </a:p>
        </p:txBody>
      </p:sp>
    </p:spTree>
    <p:extLst>
      <p:ext uri="{BB962C8B-B14F-4D97-AF65-F5344CB8AC3E}">
        <p14:creationId xmlns:p14="http://schemas.microsoft.com/office/powerpoint/2010/main" xmlns="" val="512048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Objectives</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3</a:t>
            </a:fld>
            <a:endParaRPr lang="en-US" dirty="0"/>
          </a:p>
        </p:txBody>
      </p:sp>
      <p:sp>
        <p:nvSpPr>
          <p:cNvPr id="5" name="Text Placeholder 4"/>
          <p:cNvSpPr>
            <a:spLocks noGrp="1"/>
          </p:cNvSpPr>
          <p:nvPr>
            <p:ph type="body" sz="quarter" idx="14"/>
          </p:nvPr>
        </p:nvSpPr>
        <p:spPr/>
        <p:txBody>
          <a:bodyPr/>
          <a:lstStyle/>
          <a:p>
            <a:r>
              <a:rPr lang="en-US" dirty="0"/>
              <a:t>G:INCLUDE and </a:t>
            </a:r>
            <a:r>
              <a:rPr lang="en-US" dirty="0" smtClean="0"/>
              <a:t>Integration Services</a:t>
            </a:r>
            <a:endParaRPr lang="en-US" dirty="0"/>
          </a:p>
          <a:p>
            <a:r>
              <a:rPr lang="en-US" dirty="0"/>
              <a:t>ICE Templates</a:t>
            </a:r>
          </a:p>
          <a:p>
            <a:r>
              <a:rPr lang="en-US" dirty="0"/>
              <a:t>Widget Chromes</a:t>
            </a:r>
          </a:p>
        </p:txBody>
      </p:sp>
    </p:spTree>
    <p:extLst>
      <p:ext uri="{BB962C8B-B14F-4D97-AF65-F5344CB8AC3E}">
        <p14:creationId xmlns:p14="http://schemas.microsoft.com/office/powerpoint/2010/main" xmlns="" val="2127321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4</a:t>
            </a:fld>
            <a:endParaRPr lang="en-US" dirty="0"/>
          </a:p>
        </p:txBody>
      </p:sp>
      <p:sp>
        <p:nvSpPr>
          <p:cNvPr id="3" name="Text Placeholder 2"/>
          <p:cNvSpPr>
            <a:spLocks noGrp="1"/>
          </p:cNvSpPr>
          <p:nvPr>
            <p:ph type="body" sz="quarter" idx="11"/>
          </p:nvPr>
        </p:nvSpPr>
        <p:spPr/>
        <p:txBody>
          <a:bodyPr/>
          <a:lstStyle/>
          <a:p>
            <a:r>
              <a:rPr lang="en-US" dirty="0" smtClean="0"/>
              <a:t>G:INCLUDE </a:t>
            </a:r>
            <a:r>
              <a:rPr lang="en-US" dirty="0"/>
              <a:t>and </a:t>
            </a:r>
            <a:r>
              <a:rPr lang="en-US" dirty="0" smtClean="0"/>
              <a:t>Integration Services</a:t>
            </a:r>
            <a:endParaRPr lang="en-GB" dirty="0"/>
          </a:p>
        </p:txBody>
      </p:sp>
      <p:sp>
        <p:nvSpPr>
          <p:cNvPr id="4" name="Text Placeholder 3"/>
          <p:cNvSpPr>
            <a:spLocks noGrp="1"/>
          </p:cNvSpPr>
          <p:nvPr>
            <p:ph type="body" sz="quarter" idx="12"/>
          </p:nvPr>
        </p:nvSpPr>
        <p:spPr/>
        <p:txBody>
          <a:bodyPr/>
          <a:lstStyle/>
          <a:p>
            <a:r>
              <a:rPr lang="en-US" dirty="0"/>
              <a:t>Widget </a:t>
            </a:r>
            <a:r>
              <a:rPr lang="en-US" dirty="0" smtClean="0"/>
              <a:t>Extras</a:t>
            </a:r>
            <a:endParaRPr lang="en-GB" dirty="0"/>
          </a:p>
        </p:txBody>
      </p:sp>
    </p:spTree>
    <p:extLst>
      <p:ext uri="{BB962C8B-B14F-4D97-AF65-F5344CB8AC3E}">
        <p14:creationId xmlns:p14="http://schemas.microsoft.com/office/powerpoint/2010/main" xmlns="" val="3317889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G:INCLUDE and </a:t>
            </a:r>
            <a:r>
              <a:rPr lang="en-US" dirty="0" smtClean="0"/>
              <a:t> Integration Services</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5</a:t>
            </a:fld>
            <a:endParaRPr lang="en-US" dirty="0"/>
          </a:p>
        </p:txBody>
      </p:sp>
      <p:sp>
        <p:nvSpPr>
          <p:cNvPr id="5" name="TextBox 4"/>
          <p:cNvSpPr txBox="1"/>
          <p:nvPr/>
        </p:nvSpPr>
        <p:spPr>
          <a:xfrm>
            <a:off x="1115616" y="1628800"/>
            <a:ext cx="4032448" cy="1200329"/>
          </a:xfrm>
          <a:prstGeom prst="rect">
            <a:avLst/>
          </a:prstGeom>
          <a:noFill/>
        </p:spPr>
        <p:txBody>
          <a:bodyPr wrap="square" rtlCol="0">
            <a:spAutoFit/>
          </a:bodyPr>
          <a:lstStyle/>
          <a:p>
            <a:r>
              <a:rPr lang="en-US" b="1" dirty="0" smtClean="0">
                <a:latin typeface="Roboto Light"/>
                <a:cs typeface="Roboto Light"/>
              </a:rPr>
              <a:t>g:include</a:t>
            </a:r>
          </a:p>
          <a:p>
            <a:r>
              <a:rPr lang="en-US" dirty="0" smtClean="0">
                <a:latin typeface="Roboto Light"/>
                <a:cs typeface="Roboto Light"/>
              </a:rPr>
              <a:t>Custom tag that enables you to server-side render content in your widget</a:t>
            </a:r>
            <a:endParaRPr lang="en-GB" dirty="0" smtClean="0">
              <a:latin typeface="Roboto Light"/>
              <a:cs typeface="Roboto Light"/>
            </a:endParaRPr>
          </a:p>
        </p:txBody>
      </p:sp>
      <p:sp>
        <p:nvSpPr>
          <p:cNvPr id="6" name="TextBox 5"/>
          <p:cNvSpPr txBox="1"/>
          <p:nvPr/>
        </p:nvSpPr>
        <p:spPr>
          <a:xfrm>
            <a:off x="4716016" y="3942294"/>
            <a:ext cx="3453492" cy="2031325"/>
          </a:xfrm>
          <a:prstGeom prst="rect">
            <a:avLst/>
          </a:prstGeom>
          <a:noFill/>
        </p:spPr>
        <p:txBody>
          <a:bodyPr wrap="square" rtlCol="0">
            <a:spAutoFit/>
          </a:bodyPr>
          <a:lstStyle/>
          <a:p>
            <a:r>
              <a:rPr lang="en-US" b="1" dirty="0">
                <a:latin typeface="Roboto Light"/>
                <a:cs typeface="Roboto Light"/>
              </a:rPr>
              <a:t>Integration Services</a:t>
            </a:r>
            <a:endParaRPr lang="en-US" b="1" dirty="0" smtClean="0">
              <a:latin typeface="Roboto Light"/>
              <a:cs typeface="Roboto Light"/>
            </a:endParaRPr>
          </a:p>
          <a:p>
            <a:r>
              <a:rPr lang="en-US" dirty="0">
                <a:latin typeface="Roboto Light"/>
                <a:cs typeface="Roboto Light"/>
              </a:rPr>
              <a:t>Integration Services enable widgets to display data from remote services or systems. They can also process the data before sending it as a response to the widget.</a:t>
            </a:r>
            <a:endParaRPr lang="en-GB" dirty="0" smtClean="0">
              <a:latin typeface="Roboto Light"/>
              <a:cs typeface="Roboto Light"/>
            </a:endParaRPr>
          </a:p>
        </p:txBody>
      </p:sp>
    </p:spTree>
    <p:extLst>
      <p:ext uri="{BB962C8B-B14F-4D97-AF65-F5344CB8AC3E}">
        <p14:creationId xmlns:p14="http://schemas.microsoft.com/office/powerpoint/2010/main" xmlns="" val="2704167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Integration Services</a:t>
            </a:r>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6</a:t>
            </a:fld>
            <a:endParaRPr lang="en-US" dirty="0"/>
          </a:p>
        </p:txBody>
      </p:sp>
      <p:sp>
        <p:nvSpPr>
          <p:cNvPr id="28" name="Rectangle 4"/>
          <p:cNvSpPr/>
          <p:nvPr/>
        </p:nvSpPr>
        <p:spPr bwMode="auto">
          <a:xfrm>
            <a:off x="366899" y="2798507"/>
            <a:ext cx="8503343" cy="2718726"/>
          </a:xfrm>
          <a:custGeom>
            <a:avLst/>
            <a:gdLst>
              <a:gd name="connsiteX0" fmla="*/ 0 w 8481571"/>
              <a:gd name="connsiteY0" fmla="*/ 0 h 2664296"/>
              <a:gd name="connsiteX1" fmla="*/ 8481571 w 8481571"/>
              <a:gd name="connsiteY1" fmla="*/ 0 h 2664296"/>
              <a:gd name="connsiteX2" fmla="*/ 8481571 w 8481571"/>
              <a:gd name="connsiteY2" fmla="*/ 2664296 h 2664296"/>
              <a:gd name="connsiteX3" fmla="*/ 0 w 8481571"/>
              <a:gd name="connsiteY3" fmla="*/ 2664296 h 2664296"/>
              <a:gd name="connsiteX4" fmla="*/ 0 w 8481571"/>
              <a:gd name="connsiteY4" fmla="*/ 0 h 2664296"/>
              <a:gd name="connsiteX0" fmla="*/ 152400 w 8481571"/>
              <a:gd name="connsiteY0" fmla="*/ 32657 h 2664296"/>
              <a:gd name="connsiteX1" fmla="*/ 8481571 w 8481571"/>
              <a:gd name="connsiteY1" fmla="*/ 0 h 2664296"/>
              <a:gd name="connsiteX2" fmla="*/ 8481571 w 8481571"/>
              <a:gd name="connsiteY2" fmla="*/ 2664296 h 2664296"/>
              <a:gd name="connsiteX3" fmla="*/ 0 w 8481571"/>
              <a:gd name="connsiteY3" fmla="*/ 2664296 h 2664296"/>
              <a:gd name="connsiteX4" fmla="*/ 152400 w 8481571"/>
              <a:gd name="connsiteY4" fmla="*/ 32657 h 2664296"/>
              <a:gd name="connsiteX0" fmla="*/ 174172 w 8503343"/>
              <a:gd name="connsiteY0" fmla="*/ 32657 h 2751382"/>
              <a:gd name="connsiteX1" fmla="*/ 8503343 w 8503343"/>
              <a:gd name="connsiteY1" fmla="*/ 0 h 2751382"/>
              <a:gd name="connsiteX2" fmla="*/ 8503343 w 8503343"/>
              <a:gd name="connsiteY2" fmla="*/ 2664296 h 2751382"/>
              <a:gd name="connsiteX3" fmla="*/ 0 w 8503343"/>
              <a:gd name="connsiteY3" fmla="*/ 2751382 h 2751382"/>
              <a:gd name="connsiteX4" fmla="*/ 174172 w 8503343"/>
              <a:gd name="connsiteY4" fmla="*/ 32657 h 2751382"/>
              <a:gd name="connsiteX0" fmla="*/ 185057 w 8503343"/>
              <a:gd name="connsiteY0" fmla="*/ 0 h 2882011"/>
              <a:gd name="connsiteX1" fmla="*/ 8503343 w 8503343"/>
              <a:gd name="connsiteY1" fmla="*/ 130629 h 2882011"/>
              <a:gd name="connsiteX2" fmla="*/ 8503343 w 8503343"/>
              <a:gd name="connsiteY2" fmla="*/ 2794925 h 2882011"/>
              <a:gd name="connsiteX3" fmla="*/ 0 w 8503343"/>
              <a:gd name="connsiteY3" fmla="*/ 2882011 h 2882011"/>
              <a:gd name="connsiteX4" fmla="*/ 185057 w 8503343"/>
              <a:gd name="connsiteY4" fmla="*/ 0 h 2882011"/>
              <a:gd name="connsiteX0" fmla="*/ 185057 w 8503343"/>
              <a:gd name="connsiteY0" fmla="*/ 0 h 2882011"/>
              <a:gd name="connsiteX1" fmla="*/ 8503343 w 8503343"/>
              <a:gd name="connsiteY1" fmla="*/ 293915 h 2882011"/>
              <a:gd name="connsiteX2" fmla="*/ 8503343 w 8503343"/>
              <a:gd name="connsiteY2" fmla="*/ 2794925 h 2882011"/>
              <a:gd name="connsiteX3" fmla="*/ 0 w 8503343"/>
              <a:gd name="connsiteY3" fmla="*/ 2882011 h 2882011"/>
              <a:gd name="connsiteX4" fmla="*/ 185057 w 8503343"/>
              <a:gd name="connsiteY4" fmla="*/ 0 h 2882011"/>
              <a:gd name="connsiteX0" fmla="*/ 163286 w 8503343"/>
              <a:gd name="connsiteY0" fmla="*/ 0 h 2805811"/>
              <a:gd name="connsiteX1" fmla="*/ 8503343 w 8503343"/>
              <a:gd name="connsiteY1" fmla="*/ 217715 h 2805811"/>
              <a:gd name="connsiteX2" fmla="*/ 8503343 w 8503343"/>
              <a:gd name="connsiteY2" fmla="*/ 2718725 h 2805811"/>
              <a:gd name="connsiteX3" fmla="*/ 0 w 8503343"/>
              <a:gd name="connsiteY3" fmla="*/ 2805811 h 2805811"/>
              <a:gd name="connsiteX4" fmla="*/ 163286 w 8503343"/>
              <a:gd name="connsiteY4" fmla="*/ 0 h 2805811"/>
              <a:gd name="connsiteX0" fmla="*/ 163286 w 8503343"/>
              <a:gd name="connsiteY0" fmla="*/ 0 h 2805811"/>
              <a:gd name="connsiteX1" fmla="*/ 8470686 w 8503343"/>
              <a:gd name="connsiteY1" fmla="*/ 217715 h 2805811"/>
              <a:gd name="connsiteX2" fmla="*/ 8503343 w 8503343"/>
              <a:gd name="connsiteY2" fmla="*/ 2718725 h 2805811"/>
              <a:gd name="connsiteX3" fmla="*/ 0 w 8503343"/>
              <a:gd name="connsiteY3" fmla="*/ 2805811 h 2805811"/>
              <a:gd name="connsiteX4" fmla="*/ 163286 w 8503343"/>
              <a:gd name="connsiteY4" fmla="*/ 0 h 2805811"/>
              <a:gd name="connsiteX0" fmla="*/ 108857 w 8503343"/>
              <a:gd name="connsiteY0" fmla="*/ 0 h 2805811"/>
              <a:gd name="connsiteX1" fmla="*/ 8470686 w 8503343"/>
              <a:gd name="connsiteY1" fmla="*/ 217715 h 2805811"/>
              <a:gd name="connsiteX2" fmla="*/ 8503343 w 8503343"/>
              <a:gd name="connsiteY2" fmla="*/ 2718725 h 2805811"/>
              <a:gd name="connsiteX3" fmla="*/ 0 w 8503343"/>
              <a:gd name="connsiteY3" fmla="*/ 2805811 h 2805811"/>
              <a:gd name="connsiteX4" fmla="*/ 108857 w 8503343"/>
              <a:gd name="connsiteY4" fmla="*/ 0 h 2805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3343" h="2805811">
                <a:moveTo>
                  <a:pt x="108857" y="0"/>
                </a:moveTo>
                <a:lnTo>
                  <a:pt x="8470686" y="217715"/>
                </a:lnTo>
                <a:lnTo>
                  <a:pt x="8503343" y="2718725"/>
                </a:lnTo>
                <a:lnTo>
                  <a:pt x="0" y="2805811"/>
                </a:lnTo>
                <a:lnTo>
                  <a:pt x="108857" y="0"/>
                </a:lnTo>
                <a:close/>
              </a:path>
            </a:pathLst>
          </a:custGeom>
          <a:solidFill>
            <a:srgbClr val="ECE9E7"/>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9" name="Rectangle 5"/>
          <p:cNvSpPr/>
          <p:nvPr/>
        </p:nvSpPr>
        <p:spPr bwMode="auto">
          <a:xfrm>
            <a:off x="362524" y="1052736"/>
            <a:ext cx="8484804" cy="1096185"/>
          </a:xfrm>
          <a:custGeom>
            <a:avLst/>
            <a:gdLst>
              <a:gd name="connsiteX0" fmla="*/ 0 w 8484804"/>
              <a:gd name="connsiteY0" fmla="*/ 0 h 1096185"/>
              <a:gd name="connsiteX1" fmla="*/ 8484804 w 8484804"/>
              <a:gd name="connsiteY1" fmla="*/ 0 h 1096185"/>
              <a:gd name="connsiteX2" fmla="*/ 8484804 w 8484804"/>
              <a:gd name="connsiteY2" fmla="*/ 1096185 h 1096185"/>
              <a:gd name="connsiteX3" fmla="*/ 0 w 8484804"/>
              <a:gd name="connsiteY3" fmla="*/ 1096185 h 1096185"/>
              <a:gd name="connsiteX4" fmla="*/ 0 w 8484804"/>
              <a:gd name="connsiteY4" fmla="*/ 0 h 1096185"/>
              <a:gd name="connsiteX0" fmla="*/ 108857 w 8484804"/>
              <a:gd name="connsiteY0" fmla="*/ 76200 h 1096185"/>
              <a:gd name="connsiteX1" fmla="*/ 8484804 w 8484804"/>
              <a:gd name="connsiteY1" fmla="*/ 0 h 1096185"/>
              <a:gd name="connsiteX2" fmla="*/ 8484804 w 8484804"/>
              <a:gd name="connsiteY2" fmla="*/ 1096185 h 1096185"/>
              <a:gd name="connsiteX3" fmla="*/ 0 w 8484804"/>
              <a:gd name="connsiteY3" fmla="*/ 1096185 h 1096185"/>
              <a:gd name="connsiteX4" fmla="*/ 108857 w 8484804"/>
              <a:gd name="connsiteY4" fmla="*/ 76200 h 109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4804" h="1096185">
                <a:moveTo>
                  <a:pt x="108857" y="76200"/>
                </a:moveTo>
                <a:lnTo>
                  <a:pt x="8484804" y="0"/>
                </a:lnTo>
                <a:lnTo>
                  <a:pt x="8484804" y="1096185"/>
                </a:lnTo>
                <a:lnTo>
                  <a:pt x="0" y="1096185"/>
                </a:lnTo>
                <a:lnTo>
                  <a:pt x="108857" y="76200"/>
                </a:lnTo>
                <a:close/>
              </a:path>
            </a:pathLst>
          </a:custGeom>
          <a:solidFill>
            <a:srgbClr val="CFC8C3"/>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37" name="Rectangle 6"/>
          <p:cNvSpPr/>
          <p:nvPr/>
        </p:nvSpPr>
        <p:spPr bwMode="auto">
          <a:xfrm>
            <a:off x="766533" y="3356992"/>
            <a:ext cx="7909923" cy="1944216"/>
          </a:xfrm>
          <a:custGeom>
            <a:avLst/>
            <a:gdLst>
              <a:gd name="connsiteX0" fmla="*/ 0 w 7909923"/>
              <a:gd name="connsiteY0" fmla="*/ 0 h 1944216"/>
              <a:gd name="connsiteX1" fmla="*/ 7909923 w 7909923"/>
              <a:gd name="connsiteY1" fmla="*/ 0 h 1944216"/>
              <a:gd name="connsiteX2" fmla="*/ 7909923 w 7909923"/>
              <a:gd name="connsiteY2" fmla="*/ 1944216 h 1944216"/>
              <a:gd name="connsiteX3" fmla="*/ 0 w 7909923"/>
              <a:gd name="connsiteY3" fmla="*/ 1944216 h 1944216"/>
              <a:gd name="connsiteX4" fmla="*/ 0 w 7909923"/>
              <a:gd name="connsiteY4" fmla="*/ 0 h 1944216"/>
              <a:gd name="connsiteX0" fmla="*/ 0 w 7909923"/>
              <a:gd name="connsiteY0" fmla="*/ 0 h 1944216"/>
              <a:gd name="connsiteX1" fmla="*/ 7637780 w 7909923"/>
              <a:gd name="connsiteY1" fmla="*/ 54428 h 1944216"/>
              <a:gd name="connsiteX2" fmla="*/ 7909923 w 7909923"/>
              <a:gd name="connsiteY2" fmla="*/ 1944216 h 1944216"/>
              <a:gd name="connsiteX3" fmla="*/ 0 w 7909923"/>
              <a:gd name="connsiteY3" fmla="*/ 1944216 h 1944216"/>
              <a:gd name="connsiteX4" fmla="*/ 0 w 7909923"/>
              <a:gd name="connsiteY4" fmla="*/ 0 h 1944216"/>
              <a:gd name="connsiteX0" fmla="*/ 0 w 7909923"/>
              <a:gd name="connsiteY0" fmla="*/ 0 h 1944216"/>
              <a:gd name="connsiteX1" fmla="*/ 7779294 w 7909923"/>
              <a:gd name="connsiteY1" fmla="*/ 54428 h 1944216"/>
              <a:gd name="connsiteX2" fmla="*/ 7909923 w 7909923"/>
              <a:gd name="connsiteY2" fmla="*/ 1944216 h 1944216"/>
              <a:gd name="connsiteX3" fmla="*/ 0 w 7909923"/>
              <a:gd name="connsiteY3" fmla="*/ 1944216 h 1944216"/>
              <a:gd name="connsiteX4" fmla="*/ 0 w 7909923"/>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9923" h="1944216">
                <a:moveTo>
                  <a:pt x="0" y="0"/>
                </a:moveTo>
                <a:lnTo>
                  <a:pt x="7779294" y="54428"/>
                </a:lnTo>
                <a:lnTo>
                  <a:pt x="7909923" y="1944216"/>
                </a:lnTo>
                <a:lnTo>
                  <a:pt x="0" y="1944216"/>
                </a:lnTo>
                <a:lnTo>
                  <a:pt x="0" y="0"/>
                </a:lnTo>
                <a:close/>
              </a:path>
            </a:pathLst>
          </a:custGeom>
          <a:solidFill>
            <a:srgbClr val="B0D36E"/>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1200" dirty="0" smtClean="0">
              <a:solidFill>
                <a:srgbClr val="000000"/>
              </a:solidFill>
              <a:latin typeface="Roboto Condensed Light"/>
              <a:cs typeface="Roboto Condensed Light"/>
            </a:endParaRPr>
          </a:p>
        </p:txBody>
      </p:sp>
      <p:sp>
        <p:nvSpPr>
          <p:cNvPr id="39" name="TextBox 38"/>
          <p:cNvSpPr txBox="1"/>
          <p:nvPr/>
        </p:nvSpPr>
        <p:spPr>
          <a:xfrm>
            <a:off x="35496" y="4074868"/>
            <a:ext cx="461665" cy="530554"/>
          </a:xfrm>
          <a:prstGeom prst="rect">
            <a:avLst/>
          </a:prstGeom>
          <a:noFill/>
        </p:spPr>
        <p:txBody>
          <a:bodyPr vert="vert270" wrap="none" rtlCol="0">
            <a:spAutoFit/>
          </a:bodyPr>
          <a:lstStyle/>
          <a:p>
            <a:r>
              <a:rPr lang="en-US" dirty="0" smtClean="0">
                <a:latin typeface="Roboto Light"/>
                <a:cs typeface="Roboto Light"/>
              </a:rPr>
              <a:t>SOA</a:t>
            </a:r>
          </a:p>
        </p:txBody>
      </p:sp>
      <p:sp>
        <p:nvSpPr>
          <p:cNvPr id="40" name="Rectangle 8"/>
          <p:cNvSpPr/>
          <p:nvPr/>
        </p:nvSpPr>
        <p:spPr bwMode="auto">
          <a:xfrm>
            <a:off x="953568" y="4113216"/>
            <a:ext cx="3672861" cy="1026396"/>
          </a:xfrm>
          <a:custGeom>
            <a:avLst/>
            <a:gdLst>
              <a:gd name="connsiteX0" fmla="*/ 0 w 3618432"/>
              <a:gd name="connsiteY0" fmla="*/ 0 h 971968"/>
              <a:gd name="connsiteX1" fmla="*/ 3618432 w 3618432"/>
              <a:gd name="connsiteY1" fmla="*/ 0 h 971968"/>
              <a:gd name="connsiteX2" fmla="*/ 3618432 w 3618432"/>
              <a:gd name="connsiteY2" fmla="*/ 971968 h 971968"/>
              <a:gd name="connsiteX3" fmla="*/ 0 w 3618432"/>
              <a:gd name="connsiteY3" fmla="*/ 971968 h 971968"/>
              <a:gd name="connsiteX4" fmla="*/ 0 w 3618432"/>
              <a:gd name="connsiteY4" fmla="*/ 0 h 971968"/>
              <a:gd name="connsiteX0" fmla="*/ 0 w 3672861"/>
              <a:gd name="connsiteY0" fmla="*/ 0 h 1026396"/>
              <a:gd name="connsiteX1" fmla="*/ 3618432 w 3672861"/>
              <a:gd name="connsiteY1" fmla="*/ 0 h 1026396"/>
              <a:gd name="connsiteX2" fmla="*/ 3672861 w 3672861"/>
              <a:gd name="connsiteY2" fmla="*/ 1026396 h 1026396"/>
              <a:gd name="connsiteX3" fmla="*/ 0 w 3672861"/>
              <a:gd name="connsiteY3" fmla="*/ 971968 h 1026396"/>
              <a:gd name="connsiteX4" fmla="*/ 0 w 3672861"/>
              <a:gd name="connsiteY4" fmla="*/ 0 h 1026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2861" h="1026396">
                <a:moveTo>
                  <a:pt x="0" y="0"/>
                </a:moveTo>
                <a:lnTo>
                  <a:pt x="3618432" y="0"/>
                </a:lnTo>
                <a:lnTo>
                  <a:pt x="3672861" y="1026396"/>
                </a:lnTo>
                <a:lnTo>
                  <a:pt x="0" y="971968"/>
                </a:lnTo>
                <a:lnTo>
                  <a:pt x="0" y="0"/>
                </a:lnTo>
                <a:close/>
              </a:path>
            </a:pathLst>
          </a:custGeom>
          <a:solidFill>
            <a:srgbClr val="FFFFFF"/>
          </a:solidFill>
          <a:ln w="3175" cap="flat" cmpd="sng" algn="ctr">
            <a:noFill/>
            <a:prstDash val="solid"/>
            <a:round/>
            <a:headEnd type="none" w="med" len="med"/>
            <a:tailEnd type="none" w="med" len="med"/>
          </a:ln>
          <a:effectLst>
            <a:outerShdw blurRad="50800" dist="38100" dir="2700000" algn="tl" rotWithShape="0">
              <a:prstClr val="black">
                <a:alpha val="14000"/>
              </a:prstClr>
            </a:outerShdw>
          </a:effectLst>
        </p:spPr>
        <p:txBody>
          <a:bodyPr vert="horz" wrap="none" lIns="91440" tIns="45720" rIns="91440" bIns="45720" numCol="1" rtlCol="0" anchor="ctr" anchorCtr="0" compatLnSpc="1">
            <a:prstTxWarp prst="textNoShape">
              <a:avLst/>
            </a:prstTxWarp>
          </a:bodyPr>
          <a:lstStyle/>
          <a:p>
            <a:pPr>
              <a:lnSpc>
                <a:spcPct val="120000"/>
              </a:lnSpc>
            </a:pPr>
            <a:r>
              <a:rPr lang="en-US" sz="1200" dirty="0" smtClean="0">
                <a:latin typeface="Roboto Black" panose="02000000000000000000" pitchFamily="2" charset="0"/>
                <a:ea typeface="Roboto Black" panose="02000000000000000000" pitchFamily="2" charset="0"/>
                <a:cs typeface="Roboto Condensed Regular"/>
              </a:rPr>
              <a:t>HTML Integration:</a:t>
            </a:r>
          </a:p>
          <a:p>
            <a:pPr marL="171450" indent="-171450">
              <a:lnSpc>
                <a:spcPct val="120000"/>
              </a:lnSpc>
              <a:buFont typeface="Arial"/>
              <a:buChar char="•"/>
            </a:pPr>
            <a:r>
              <a:rPr lang="en-US" sz="1100" b="1" dirty="0" smtClean="0">
                <a:latin typeface="Roboto Thin"/>
                <a:cs typeface="Roboto Thin"/>
              </a:rPr>
              <a:t>WWW</a:t>
            </a:r>
          </a:p>
          <a:p>
            <a:pPr marL="171450" indent="-171450">
              <a:lnSpc>
                <a:spcPct val="120000"/>
              </a:lnSpc>
              <a:buFont typeface="Arial"/>
              <a:buChar char="•"/>
            </a:pPr>
            <a:r>
              <a:rPr lang="en-US" sz="1100" b="1" dirty="0" smtClean="0">
                <a:latin typeface="Roboto Thin"/>
                <a:cs typeface="Roboto Thin"/>
              </a:rPr>
              <a:t>(X)HTML</a:t>
            </a:r>
          </a:p>
          <a:p>
            <a:pPr marL="171450" indent="-171450">
              <a:lnSpc>
                <a:spcPct val="120000"/>
              </a:lnSpc>
              <a:buFont typeface="Arial"/>
              <a:buChar char="•"/>
            </a:pPr>
            <a:r>
              <a:rPr lang="en-US" sz="1100" b="1" dirty="0" smtClean="0">
                <a:latin typeface="Roboto Thin"/>
                <a:cs typeface="Roboto Thin"/>
              </a:rPr>
              <a:t>Application</a:t>
            </a:r>
            <a:endParaRPr lang="en-US" sz="1100" b="1" dirty="0">
              <a:latin typeface="Roboto Thin"/>
              <a:cs typeface="Roboto Thin"/>
            </a:endParaRPr>
          </a:p>
        </p:txBody>
      </p:sp>
      <p:sp>
        <p:nvSpPr>
          <p:cNvPr id="41" name="TextBox 40"/>
          <p:cNvSpPr txBox="1"/>
          <p:nvPr/>
        </p:nvSpPr>
        <p:spPr>
          <a:xfrm>
            <a:off x="5879" y="1284825"/>
            <a:ext cx="461665" cy="598519"/>
          </a:xfrm>
          <a:prstGeom prst="rect">
            <a:avLst/>
          </a:prstGeom>
          <a:noFill/>
        </p:spPr>
        <p:txBody>
          <a:bodyPr vert="vert270" wrap="none" rtlCol="0">
            <a:spAutoFit/>
          </a:bodyPr>
          <a:lstStyle/>
          <a:p>
            <a:r>
              <a:rPr lang="en-US" dirty="0" smtClean="0">
                <a:latin typeface="Roboto Light"/>
                <a:cs typeface="Roboto Light"/>
              </a:rPr>
              <a:t>WOA</a:t>
            </a:r>
          </a:p>
        </p:txBody>
      </p:sp>
      <p:sp>
        <p:nvSpPr>
          <p:cNvPr id="49" name="Rectangle 10"/>
          <p:cNvSpPr/>
          <p:nvPr/>
        </p:nvSpPr>
        <p:spPr bwMode="auto">
          <a:xfrm>
            <a:off x="4766314" y="4113216"/>
            <a:ext cx="3698310" cy="1048168"/>
          </a:xfrm>
          <a:custGeom>
            <a:avLst/>
            <a:gdLst>
              <a:gd name="connsiteX0" fmla="*/ 0 w 3622110"/>
              <a:gd name="connsiteY0" fmla="*/ 0 h 971968"/>
              <a:gd name="connsiteX1" fmla="*/ 3622110 w 3622110"/>
              <a:gd name="connsiteY1" fmla="*/ 0 h 971968"/>
              <a:gd name="connsiteX2" fmla="*/ 3622110 w 3622110"/>
              <a:gd name="connsiteY2" fmla="*/ 971968 h 971968"/>
              <a:gd name="connsiteX3" fmla="*/ 0 w 3622110"/>
              <a:gd name="connsiteY3" fmla="*/ 971968 h 971968"/>
              <a:gd name="connsiteX4" fmla="*/ 0 w 3622110"/>
              <a:gd name="connsiteY4" fmla="*/ 0 h 971968"/>
              <a:gd name="connsiteX0" fmla="*/ 0 w 3698310"/>
              <a:gd name="connsiteY0" fmla="*/ 0 h 1048168"/>
              <a:gd name="connsiteX1" fmla="*/ 3622110 w 3698310"/>
              <a:gd name="connsiteY1" fmla="*/ 0 h 1048168"/>
              <a:gd name="connsiteX2" fmla="*/ 3698310 w 3698310"/>
              <a:gd name="connsiteY2" fmla="*/ 1048168 h 1048168"/>
              <a:gd name="connsiteX3" fmla="*/ 0 w 3698310"/>
              <a:gd name="connsiteY3" fmla="*/ 971968 h 1048168"/>
              <a:gd name="connsiteX4" fmla="*/ 0 w 3698310"/>
              <a:gd name="connsiteY4" fmla="*/ 0 h 1048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310" h="1048168">
                <a:moveTo>
                  <a:pt x="0" y="0"/>
                </a:moveTo>
                <a:lnTo>
                  <a:pt x="3622110" y="0"/>
                </a:lnTo>
                <a:lnTo>
                  <a:pt x="3698310" y="1048168"/>
                </a:lnTo>
                <a:lnTo>
                  <a:pt x="0" y="971968"/>
                </a:lnTo>
                <a:lnTo>
                  <a:pt x="0" y="0"/>
                </a:lnTo>
                <a:close/>
              </a:path>
            </a:pathLst>
          </a:custGeom>
          <a:solidFill>
            <a:srgbClr val="FFFFFF"/>
          </a:solidFill>
          <a:ln w="3175" cap="flat" cmpd="sng" algn="ctr">
            <a:noFill/>
            <a:prstDash val="solid"/>
            <a:round/>
            <a:headEnd type="none" w="med" len="med"/>
            <a:tailEnd type="none" w="med" len="med"/>
          </a:ln>
          <a:effectLst>
            <a:outerShdw blurRad="50800" dist="38100" dir="2700000" algn="tl" rotWithShape="0">
              <a:prstClr val="black">
                <a:alpha val="14000"/>
              </a:prstClr>
            </a:outerShdw>
          </a:effectLst>
        </p:spPr>
        <p:txBody>
          <a:bodyPr vert="horz" wrap="none" lIns="91440" tIns="45720" rIns="91440" bIns="45720" numCol="1" rtlCol="0" anchor="ctr" anchorCtr="0" compatLnSpc="1">
            <a:prstTxWarp prst="textNoShape">
              <a:avLst/>
            </a:prstTxWarp>
          </a:bodyPr>
          <a:lstStyle/>
          <a:p>
            <a:pPr>
              <a:lnSpc>
                <a:spcPct val="120000"/>
              </a:lnSpc>
            </a:pPr>
            <a:endParaRPr lang="en-US" sz="1200" b="1" dirty="0" smtClean="0">
              <a:latin typeface="Roboto Condensed Regular"/>
              <a:cs typeface="Roboto Condensed Regular"/>
            </a:endParaRPr>
          </a:p>
          <a:p>
            <a:pPr>
              <a:lnSpc>
                <a:spcPct val="120000"/>
              </a:lnSpc>
            </a:pPr>
            <a:r>
              <a:rPr lang="en-US" sz="1200" dirty="0" smtClean="0">
                <a:latin typeface="Roboto Black" panose="02000000000000000000" pitchFamily="2" charset="0"/>
                <a:ea typeface="Roboto Black" panose="02000000000000000000" pitchFamily="2" charset="0"/>
                <a:cs typeface="Roboto Condensed Regular"/>
              </a:rPr>
              <a:t>Data Integration:</a:t>
            </a:r>
          </a:p>
          <a:p>
            <a:pPr marL="171450" indent="-171450">
              <a:lnSpc>
                <a:spcPct val="120000"/>
              </a:lnSpc>
              <a:buFont typeface="Arial"/>
              <a:buChar char="•"/>
            </a:pPr>
            <a:r>
              <a:rPr lang="en-US" sz="1100" b="1" dirty="0" smtClean="0">
                <a:latin typeface="Roboto Thin"/>
                <a:cs typeface="Roboto Thin"/>
              </a:rPr>
              <a:t>Web Services</a:t>
            </a:r>
          </a:p>
          <a:p>
            <a:pPr marL="171450" indent="-171450">
              <a:lnSpc>
                <a:spcPct val="120000"/>
              </a:lnSpc>
              <a:buFont typeface="Arial"/>
              <a:buChar char="•"/>
            </a:pPr>
            <a:r>
              <a:rPr lang="en-US" sz="1100" b="1" dirty="0" smtClean="0">
                <a:latin typeface="Roboto Thin"/>
                <a:cs typeface="Roboto Thin"/>
              </a:rPr>
              <a:t>Web Interfaces</a:t>
            </a:r>
            <a:endParaRPr lang="en-US" sz="1100" b="1" dirty="0">
              <a:latin typeface="Roboto Thin"/>
              <a:cs typeface="Roboto Thin"/>
            </a:endParaRPr>
          </a:p>
          <a:p>
            <a:pPr marL="171450" indent="-171450">
              <a:lnSpc>
                <a:spcPct val="120000"/>
              </a:lnSpc>
              <a:buFont typeface="Arial"/>
              <a:buChar char="•"/>
            </a:pPr>
            <a:endParaRPr lang="en-US" sz="1100" b="1" dirty="0" smtClean="0">
              <a:latin typeface="Roboto Thin"/>
              <a:cs typeface="Roboto Thin"/>
            </a:endParaRPr>
          </a:p>
          <a:p>
            <a:pPr marL="171450" indent="-171450">
              <a:lnSpc>
                <a:spcPct val="120000"/>
              </a:lnSpc>
              <a:buFont typeface="Arial"/>
              <a:buChar char="•"/>
            </a:pPr>
            <a:endParaRPr lang="en-US" sz="1100" b="1" dirty="0">
              <a:latin typeface="Roboto Thin"/>
              <a:cs typeface="Roboto Thin"/>
            </a:endParaRPr>
          </a:p>
        </p:txBody>
      </p:sp>
      <p:sp>
        <p:nvSpPr>
          <p:cNvPr id="50" name="Rectangle 49"/>
          <p:cNvSpPr/>
          <p:nvPr/>
        </p:nvSpPr>
        <p:spPr>
          <a:xfrm>
            <a:off x="1835696" y="3573016"/>
            <a:ext cx="4572000" cy="369332"/>
          </a:xfrm>
          <a:prstGeom prst="rect">
            <a:avLst/>
          </a:prstGeom>
        </p:spPr>
        <p:txBody>
          <a:bodyPr>
            <a:spAutoFit/>
          </a:bodyPr>
          <a:lstStyle/>
          <a:p>
            <a:r>
              <a:rPr lang="en-US" dirty="0">
                <a:latin typeface="Roboto Light" panose="02000000000000000000" pitchFamily="2" charset="0"/>
                <a:ea typeface="Roboto Light" panose="02000000000000000000" pitchFamily="2" charset="0"/>
                <a:cs typeface="Roboto Condensed Light"/>
              </a:rPr>
              <a:t> Integration </a:t>
            </a:r>
            <a:r>
              <a:rPr lang="en-US" dirty="0" smtClean="0">
                <a:latin typeface="Roboto Light" panose="02000000000000000000" pitchFamily="2" charset="0"/>
                <a:ea typeface="Roboto Light" panose="02000000000000000000" pitchFamily="2" charset="0"/>
                <a:cs typeface="Roboto Condensed Light"/>
              </a:rPr>
              <a:t>Services</a:t>
            </a:r>
            <a:endParaRPr lang="en-US" dirty="0">
              <a:latin typeface="Roboto Light" panose="02000000000000000000" pitchFamily="2" charset="0"/>
              <a:ea typeface="Roboto Light" panose="02000000000000000000" pitchFamily="2" charset="0"/>
              <a:cs typeface="Roboto Condensed Light"/>
            </a:endParaRPr>
          </a:p>
        </p:txBody>
      </p:sp>
      <p:pic>
        <p:nvPicPr>
          <p:cNvPr id="56" name="Picture 55"/>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937781" y="3510063"/>
            <a:ext cx="1010264" cy="495001"/>
          </a:xfrm>
          <a:prstGeom prst="rect">
            <a:avLst/>
          </a:prstGeom>
        </p:spPr>
      </p:pic>
      <p:cxnSp>
        <p:nvCxnSpPr>
          <p:cNvPr id="57" name="Straight Connector 56"/>
          <p:cNvCxnSpPr/>
          <p:nvPr/>
        </p:nvCxnSpPr>
        <p:spPr>
          <a:xfrm flipV="1">
            <a:off x="4608000" y="1934850"/>
            <a:ext cx="0" cy="863656"/>
          </a:xfrm>
          <a:prstGeom prst="line">
            <a:avLst/>
          </a:prstGeom>
          <a:ln w="25400" cmpd="sng">
            <a:solidFill>
              <a:srgbClr val="7F7F7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6840280" y="1883345"/>
            <a:ext cx="0" cy="511746"/>
          </a:xfrm>
          <a:prstGeom prst="line">
            <a:avLst/>
          </a:prstGeom>
          <a:ln w="25400" cmpd="sng">
            <a:solidFill>
              <a:srgbClr val="7F7F7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2519800" y="5865492"/>
            <a:ext cx="0" cy="511746"/>
          </a:xfrm>
          <a:prstGeom prst="line">
            <a:avLst/>
          </a:prstGeom>
          <a:ln w="25400" cmpd="sng">
            <a:solidFill>
              <a:srgbClr val="7F7F7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6300192" y="5886448"/>
            <a:ext cx="0" cy="511746"/>
          </a:xfrm>
          <a:prstGeom prst="line">
            <a:avLst/>
          </a:prstGeom>
          <a:ln w="25400" cmpd="sng">
            <a:solidFill>
              <a:srgbClr val="7F7F7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pic>
        <p:nvPicPr>
          <p:cNvPr id="62" name="Picture 6" descr="BB_logo_Bshape_rgb.pdf"/>
          <p:cNvPicPr>
            <a:picLocks noChangeAspect="1"/>
          </p:cNvPicPr>
          <p:nvPr/>
        </p:nvPicPr>
        <p:blipFill>
          <a:blip r:embed="rId4" cstate="print"/>
          <a:srcRect/>
          <a:stretch>
            <a:fillRect/>
          </a:stretch>
        </p:blipFill>
        <p:spPr bwMode="auto">
          <a:xfrm>
            <a:off x="563116" y="2924944"/>
            <a:ext cx="406835" cy="405136"/>
          </a:xfrm>
          <a:prstGeom prst="rect">
            <a:avLst/>
          </a:prstGeom>
          <a:noFill/>
          <a:ln w="9525">
            <a:noFill/>
            <a:miter lim="800000"/>
            <a:headEnd/>
            <a:tailEnd/>
          </a:ln>
        </p:spPr>
      </p:pic>
      <p:sp>
        <p:nvSpPr>
          <p:cNvPr id="63" name="TextBox 62"/>
          <p:cNvSpPr txBox="1"/>
          <p:nvPr/>
        </p:nvSpPr>
        <p:spPr>
          <a:xfrm>
            <a:off x="846500" y="2929276"/>
            <a:ext cx="1565260" cy="408297"/>
          </a:xfrm>
          <a:prstGeom prst="rect">
            <a:avLst/>
          </a:prstGeom>
          <a:noFill/>
        </p:spPr>
        <p:txBody>
          <a:bodyPr wrap="none" lIns="129997" tIns="64998" rIns="129997" bIns="64998" rtlCol="0">
            <a:spAutoFit/>
          </a:bodyPr>
          <a:lstStyle/>
          <a:p>
            <a:r>
              <a:rPr lang="en-US" dirty="0">
                <a:solidFill>
                  <a:srgbClr val="000000"/>
                </a:solidFill>
                <a:latin typeface="Roboto Light" pitchFamily="2" charset="0"/>
                <a:ea typeface="Roboto Light" pitchFamily="2" charset="0"/>
              </a:rPr>
              <a:t>Portal Server</a:t>
            </a:r>
          </a:p>
        </p:txBody>
      </p:sp>
      <p:cxnSp>
        <p:nvCxnSpPr>
          <p:cNvPr id="64" name="Straight Connector 63"/>
          <p:cNvCxnSpPr/>
          <p:nvPr/>
        </p:nvCxnSpPr>
        <p:spPr>
          <a:xfrm flipV="1">
            <a:off x="2519800" y="1932899"/>
            <a:ext cx="0" cy="865607"/>
          </a:xfrm>
          <a:prstGeom prst="line">
            <a:avLst/>
          </a:prstGeom>
          <a:ln w="25400" cmpd="sng">
            <a:solidFill>
              <a:srgbClr val="7F7F7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5" name="Rectangle 11"/>
          <p:cNvSpPr/>
          <p:nvPr/>
        </p:nvSpPr>
        <p:spPr bwMode="auto">
          <a:xfrm>
            <a:off x="2015744" y="1280832"/>
            <a:ext cx="1008112" cy="702429"/>
          </a:xfrm>
          <a:custGeom>
            <a:avLst/>
            <a:gdLst>
              <a:gd name="connsiteX0" fmla="*/ 0 w 648127"/>
              <a:gd name="connsiteY0" fmla="*/ 0 h 648000"/>
              <a:gd name="connsiteX1" fmla="*/ 648127 w 648127"/>
              <a:gd name="connsiteY1" fmla="*/ 0 h 648000"/>
              <a:gd name="connsiteX2" fmla="*/ 648127 w 648127"/>
              <a:gd name="connsiteY2" fmla="*/ 648000 h 648000"/>
              <a:gd name="connsiteX3" fmla="*/ 0 w 648127"/>
              <a:gd name="connsiteY3" fmla="*/ 648000 h 648000"/>
              <a:gd name="connsiteX4" fmla="*/ 0 w 648127"/>
              <a:gd name="connsiteY4" fmla="*/ 0 h 648000"/>
              <a:gd name="connsiteX0" fmla="*/ 0 w 713441"/>
              <a:gd name="connsiteY0" fmla="*/ 0 h 702429"/>
              <a:gd name="connsiteX1" fmla="*/ 648127 w 713441"/>
              <a:gd name="connsiteY1" fmla="*/ 0 h 702429"/>
              <a:gd name="connsiteX2" fmla="*/ 713441 w 713441"/>
              <a:gd name="connsiteY2" fmla="*/ 702429 h 702429"/>
              <a:gd name="connsiteX3" fmla="*/ 0 w 713441"/>
              <a:gd name="connsiteY3" fmla="*/ 648000 h 702429"/>
              <a:gd name="connsiteX4" fmla="*/ 0 w 713441"/>
              <a:gd name="connsiteY4" fmla="*/ 0 h 702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441" h="702429">
                <a:moveTo>
                  <a:pt x="0" y="0"/>
                </a:moveTo>
                <a:lnTo>
                  <a:pt x="648127" y="0"/>
                </a:lnTo>
                <a:lnTo>
                  <a:pt x="713441" y="702429"/>
                </a:lnTo>
                <a:lnTo>
                  <a:pt x="0" y="648000"/>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solidFill>
                  <a:schemeClr val="bg1"/>
                </a:solidFill>
                <a:latin typeface="Roboto Regular" panose="02000000000000000000" pitchFamily="2" charset="0"/>
                <a:ea typeface="Roboto Regular" panose="02000000000000000000" pitchFamily="2" charset="0"/>
                <a:cs typeface="Roboto Thin"/>
              </a:rPr>
              <a:t>Widget</a:t>
            </a:r>
          </a:p>
        </p:txBody>
      </p:sp>
      <p:sp>
        <p:nvSpPr>
          <p:cNvPr id="66" name="Rectangle 65"/>
          <p:cNvSpPr/>
          <p:nvPr/>
        </p:nvSpPr>
        <p:spPr bwMode="auto">
          <a:xfrm>
            <a:off x="4473032" y="2627858"/>
            <a:ext cx="270000" cy="945158"/>
          </a:xfrm>
          <a:prstGeom prst="rect">
            <a:avLst/>
          </a:prstGeom>
          <a:solidFill>
            <a:schemeClr val="accent4"/>
          </a:solidFill>
          <a:ln w="12700" cap="flat" cmpd="sng" algn="ctr">
            <a:no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algn="ctr"/>
            <a:r>
              <a:rPr lang="en-US" sz="1100" dirty="0" smtClean="0">
                <a:latin typeface="Roboto Light" panose="02000000000000000000" pitchFamily="2" charset="0"/>
                <a:ea typeface="Roboto Light" panose="02000000000000000000" pitchFamily="2" charset="0"/>
                <a:cs typeface="Roboto Thin"/>
              </a:rPr>
              <a:t>RESTLET</a:t>
            </a:r>
            <a:endParaRPr lang="en-US" sz="1100" dirty="0">
              <a:latin typeface="Roboto Light" panose="02000000000000000000" pitchFamily="2" charset="0"/>
              <a:ea typeface="Roboto Light" panose="02000000000000000000" pitchFamily="2" charset="0"/>
              <a:cs typeface="Roboto Thin"/>
            </a:endParaRPr>
          </a:p>
        </p:txBody>
      </p:sp>
      <p:sp>
        <p:nvSpPr>
          <p:cNvPr id="67" name="Rectangle 66"/>
          <p:cNvSpPr/>
          <p:nvPr/>
        </p:nvSpPr>
        <p:spPr bwMode="auto">
          <a:xfrm>
            <a:off x="2384800" y="2627857"/>
            <a:ext cx="270000" cy="945159"/>
          </a:xfrm>
          <a:prstGeom prst="rect">
            <a:avLst/>
          </a:prstGeom>
          <a:solidFill>
            <a:schemeClr val="accent4"/>
          </a:solidFill>
          <a:ln w="12700" cap="flat" cmpd="sng" algn="ctr">
            <a:no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algn="ctr"/>
            <a:r>
              <a:rPr lang="en-US" sz="1100" dirty="0" smtClean="0">
                <a:latin typeface="Roboto Light" panose="02000000000000000000" pitchFamily="2" charset="0"/>
                <a:ea typeface="Roboto Light" panose="02000000000000000000" pitchFamily="2" charset="0"/>
                <a:cs typeface="Roboto Thin"/>
              </a:rPr>
              <a:t>RESTLET</a:t>
            </a:r>
            <a:endParaRPr lang="en-US" sz="1100" dirty="0">
              <a:latin typeface="Roboto Light" panose="02000000000000000000" pitchFamily="2" charset="0"/>
              <a:ea typeface="Roboto Light" panose="02000000000000000000" pitchFamily="2" charset="0"/>
              <a:cs typeface="Roboto Thin"/>
            </a:endParaRPr>
          </a:p>
        </p:txBody>
      </p:sp>
      <p:sp>
        <p:nvSpPr>
          <p:cNvPr id="68" name="Rectangle 67"/>
          <p:cNvSpPr/>
          <p:nvPr/>
        </p:nvSpPr>
        <p:spPr bwMode="auto">
          <a:xfrm>
            <a:off x="6705280" y="2276872"/>
            <a:ext cx="270000" cy="1296144"/>
          </a:xfrm>
          <a:prstGeom prst="rect">
            <a:avLst/>
          </a:prstGeom>
          <a:solidFill>
            <a:schemeClr val="accent4"/>
          </a:solidFill>
          <a:ln w="12700" cap="flat" cmpd="sng" algn="ctr">
            <a:no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algn="ctr"/>
            <a:r>
              <a:rPr lang="en-US" sz="1100" dirty="0" smtClean="0">
                <a:latin typeface="Roboto Light" panose="02000000000000000000" pitchFamily="2" charset="0"/>
                <a:ea typeface="Roboto Light" panose="02000000000000000000" pitchFamily="2" charset="0"/>
                <a:cs typeface="Roboto Thin"/>
              </a:rPr>
              <a:t>ASYNCHRONOUS</a:t>
            </a:r>
            <a:endParaRPr lang="en-US" sz="1100" dirty="0">
              <a:latin typeface="Roboto Light" panose="02000000000000000000" pitchFamily="2" charset="0"/>
              <a:ea typeface="Roboto Light" panose="02000000000000000000" pitchFamily="2" charset="0"/>
              <a:cs typeface="Roboto Thin"/>
            </a:endParaRPr>
          </a:p>
        </p:txBody>
      </p:sp>
      <p:sp>
        <p:nvSpPr>
          <p:cNvPr id="69" name="Rectangle 68"/>
          <p:cNvSpPr/>
          <p:nvPr/>
        </p:nvSpPr>
        <p:spPr bwMode="auto">
          <a:xfrm>
            <a:off x="1190377" y="6168541"/>
            <a:ext cx="2874814" cy="415189"/>
          </a:xfrm>
          <a:prstGeom prst="rect">
            <a:avLst/>
          </a:pr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Regular" panose="02000000000000000000" pitchFamily="2" charset="0"/>
                <a:ea typeface="Roboto Regular" panose="02000000000000000000" pitchFamily="2" charset="0"/>
                <a:cs typeface="Roboto Thin"/>
              </a:rPr>
              <a:t>Existing </a:t>
            </a:r>
            <a:r>
              <a:rPr lang="en-US" sz="1200" dirty="0" smtClean="0">
                <a:solidFill>
                  <a:srgbClr val="2B2623"/>
                </a:solidFill>
                <a:latin typeface="Roboto Regular" panose="02000000000000000000" pitchFamily="2" charset="0"/>
                <a:ea typeface="Roboto Regular" panose="02000000000000000000" pitchFamily="2" charset="0"/>
                <a:cs typeface="Roboto Thin"/>
              </a:rPr>
              <a:t>Systems</a:t>
            </a:r>
            <a:endParaRPr lang="en-US" sz="1200" dirty="0">
              <a:solidFill>
                <a:srgbClr val="2B2623"/>
              </a:solidFill>
              <a:latin typeface="Roboto Regular" panose="02000000000000000000" pitchFamily="2" charset="0"/>
              <a:ea typeface="Roboto Regular" panose="02000000000000000000" pitchFamily="2" charset="0"/>
              <a:cs typeface="Roboto Thin"/>
            </a:endParaRPr>
          </a:p>
        </p:txBody>
      </p:sp>
      <p:sp>
        <p:nvSpPr>
          <p:cNvPr id="70" name="Rectangle 69"/>
          <p:cNvSpPr/>
          <p:nvPr/>
        </p:nvSpPr>
        <p:spPr bwMode="auto">
          <a:xfrm>
            <a:off x="2384800" y="5203372"/>
            <a:ext cx="270000" cy="817916"/>
          </a:xfrm>
          <a:prstGeom prst="rect">
            <a:avLst/>
          </a:prstGeom>
          <a:solidFill>
            <a:schemeClr val="accent4"/>
          </a:solidFill>
          <a:ln w="12700" cap="flat" cmpd="sng" algn="ctr">
            <a:no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algn="ctr"/>
            <a:r>
              <a:rPr lang="en-US" sz="1100" dirty="0" smtClean="0">
                <a:latin typeface="Roboto Light" panose="02000000000000000000" pitchFamily="2" charset="0"/>
                <a:ea typeface="Roboto Light" panose="02000000000000000000" pitchFamily="2" charset="0"/>
                <a:cs typeface="Roboto Thin"/>
              </a:rPr>
              <a:t>ROUTE</a:t>
            </a:r>
            <a:endParaRPr lang="en-US" sz="1100" dirty="0">
              <a:latin typeface="Roboto Light" panose="02000000000000000000" pitchFamily="2" charset="0"/>
              <a:ea typeface="Roboto Light" panose="02000000000000000000" pitchFamily="2" charset="0"/>
              <a:cs typeface="Roboto Thin"/>
            </a:endParaRPr>
          </a:p>
        </p:txBody>
      </p:sp>
      <p:sp>
        <p:nvSpPr>
          <p:cNvPr id="71" name="Rectangle 70"/>
          <p:cNvSpPr/>
          <p:nvPr/>
        </p:nvSpPr>
        <p:spPr bwMode="auto">
          <a:xfrm>
            <a:off x="6169832" y="5203370"/>
            <a:ext cx="270000" cy="817917"/>
          </a:xfrm>
          <a:prstGeom prst="rect">
            <a:avLst/>
          </a:prstGeom>
          <a:solidFill>
            <a:schemeClr val="accent4"/>
          </a:solidFill>
          <a:ln w="12700" cap="flat" cmpd="sng" algn="ctr">
            <a:no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algn="ctr"/>
            <a:r>
              <a:rPr lang="en-US" sz="1100" dirty="0" smtClean="0">
                <a:latin typeface="Roboto Light" panose="02000000000000000000" pitchFamily="2" charset="0"/>
                <a:ea typeface="Roboto Light" panose="02000000000000000000" pitchFamily="2" charset="0"/>
                <a:cs typeface="Roboto Thin"/>
              </a:rPr>
              <a:t>ROUTE</a:t>
            </a:r>
            <a:endParaRPr lang="en-US" sz="1100" dirty="0">
              <a:latin typeface="Roboto Light" panose="02000000000000000000" pitchFamily="2" charset="0"/>
              <a:ea typeface="Roboto Light" panose="02000000000000000000" pitchFamily="2" charset="0"/>
              <a:cs typeface="Roboto Thin"/>
            </a:endParaRPr>
          </a:p>
        </p:txBody>
      </p:sp>
      <p:grpSp>
        <p:nvGrpSpPr>
          <p:cNvPr id="72" name="Group 71"/>
          <p:cNvGrpSpPr/>
          <p:nvPr/>
        </p:nvGrpSpPr>
        <p:grpSpPr>
          <a:xfrm>
            <a:off x="5616117" y="6191658"/>
            <a:ext cx="1387946" cy="356803"/>
            <a:chOff x="6414592" y="6094406"/>
            <a:chExt cx="1387946" cy="356803"/>
          </a:xfrm>
        </p:grpSpPr>
        <p:grpSp>
          <p:nvGrpSpPr>
            <p:cNvPr id="73" name="Group 72"/>
            <p:cNvGrpSpPr/>
            <p:nvPr/>
          </p:nvGrpSpPr>
          <p:grpSpPr>
            <a:xfrm>
              <a:off x="6414592" y="6094406"/>
              <a:ext cx="1359163" cy="356803"/>
              <a:chOff x="7128285" y="4217919"/>
              <a:chExt cx="1359163" cy="356803"/>
            </a:xfrm>
          </p:grpSpPr>
          <p:sp>
            <p:nvSpPr>
              <p:cNvPr id="75" name="Rectangle 74"/>
              <p:cNvSpPr/>
              <p:nvPr/>
            </p:nvSpPr>
            <p:spPr bwMode="auto">
              <a:xfrm>
                <a:off x="7236297" y="4217919"/>
                <a:ext cx="1152128" cy="356803"/>
              </a:xfrm>
              <a:prstGeom prst="rect">
                <a:avLst/>
              </a:pr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76" name="Oval 75"/>
              <p:cNvSpPr/>
              <p:nvPr/>
            </p:nvSpPr>
            <p:spPr bwMode="auto">
              <a:xfrm>
                <a:off x="7128285" y="4217919"/>
                <a:ext cx="216024" cy="356803"/>
              </a:xfrm>
              <a:prstGeom prst="ellipse">
                <a:avLst/>
              </a:prstGeom>
              <a:solidFill>
                <a:srgbClr val="9E9088"/>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77" name="Oval 76"/>
              <p:cNvSpPr/>
              <p:nvPr/>
            </p:nvSpPr>
            <p:spPr bwMode="auto">
              <a:xfrm>
                <a:off x="8271424" y="4217919"/>
                <a:ext cx="216024" cy="356803"/>
              </a:xfrm>
              <a:prstGeom prst="ellipse">
                <a:avLst/>
              </a:pr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grpSp>
        <p:sp>
          <p:nvSpPr>
            <p:cNvPr id="74" name="Rectangle 73"/>
            <p:cNvSpPr/>
            <p:nvPr/>
          </p:nvSpPr>
          <p:spPr>
            <a:xfrm>
              <a:off x="6596759" y="6120760"/>
              <a:ext cx="1205779" cy="295466"/>
            </a:xfrm>
            <a:prstGeom prst="rect">
              <a:avLst/>
            </a:prstGeom>
          </p:spPr>
          <p:txBody>
            <a:bodyPr wrap="none">
              <a:spAutoFit/>
            </a:bodyPr>
            <a:lstStyle/>
            <a:p>
              <a:pPr>
                <a:lnSpc>
                  <a:spcPct val="120000"/>
                </a:lnSpc>
              </a:pPr>
              <a:r>
                <a:rPr lang="en-US" sz="1100" dirty="0" smtClean="0">
                  <a:latin typeface="Roboto Regular" panose="02000000000000000000" pitchFamily="2" charset="0"/>
                  <a:ea typeface="Roboto Regular" panose="02000000000000000000" pitchFamily="2" charset="0"/>
                  <a:cs typeface="Roboto Thin"/>
                </a:rPr>
                <a:t>Message Queue</a:t>
              </a:r>
              <a:endParaRPr lang="en-US" sz="1100" dirty="0">
                <a:latin typeface="Roboto Regular" panose="02000000000000000000" pitchFamily="2" charset="0"/>
                <a:ea typeface="Roboto Regular" panose="02000000000000000000" pitchFamily="2" charset="0"/>
                <a:cs typeface="Roboto Thin"/>
              </a:endParaRPr>
            </a:p>
          </p:txBody>
        </p:sp>
      </p:grpSp>
      <p:sp>
        <p:nvSpPr>
          <p:cNvPr id="78" name="Rectangle 11"/>
          <p:cNvSpPr/>
          <p:nvPr/>
        </p:nvSpPr>
        <p:spPr bwMode="auto">
          <a:xfrm>
            <a:off x="4103976" y="1280832"/>
            <a:ext cx="1008112" cy="702429"/>
          </a:xfrm>
          <a:custGeom>
            <a:avLst/>
            <a:gdLst>
              <a:gd name="connsiteX0" fmla="*/ 0 w 648127"/>
              <a:gd name="connsiteY0" fmla="*/ 0 h 648000"/>
              <a:gd name="connsiteX1" fmla="*/ 648127 w 648127"/>
              <a:gd name="connsiteY1" fmla="*/ 0 h 648000"/>
              <a:gd name="connsiteX2" fmla="*/ 648127 w 648127"/>
              <a:gd name="connsiteY2" fmla="*/ 648000 h 648000"/>
              <a:gd name="connsiteX3" fmla="*/ 0 w 648127"/>
              <a:gd name="connsiteY3" fmla="*/ 648000 h 648000"/>
              <a:gd name="connsiteX4" fmla="*/ 0 w 648127"/>
              <a:gd name="connsiteY4" fmla="*/ 0 h 648000"/>
              <a:gd name="connsiteX0" fmla="*/ 0 w 713441"/>
              <a:gd name="connsiteY0" fmla="*/ 0 h 702429"/>
              <a:gd name="connsiteX1" fmla="*/ 648127 w 713441"/>
              <a:gd name="connsiteY1" fmla="*/ 0 h 702429"/>
              <a:gd name="connsiteX2" fmla="*/ 713441 w 713441"/>
              <a:gd name="connsiteY2" fmla="*/ 702429 h 702429"/>
              <a:gd name="connsiteX3" fmla="*/ 0 w 713441"/>
              <a:gd name="connsiteY3" fmla="*/ 648000 h 702429"/>
              <a:gd name="connsiteX4" fmla="*/ 0 w 713441"/>
              <a:gd name="connsiteY4" fmla="*/ 0 h 702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441" h="702429">
                <a:moveTo>
                  <a:pt x="0" y="0"/>
                </a:moveTo>
                <a:lnTo>
                  <a:pt x="648127" y="0"/>
                </a:lnTo>
                <a:lnTo>
                  <a:pt x="713441" y="702429"/>
                </a:lnTo>
                <a:lnTo>
                  <a:pt x="0" y="648000"/>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solidFill>
                  <a:schemeClr val="bg1"/>
                </a:solidFill>
                <a:latin typeface="Roboto Regular" panose="02000000000000000000" pitchFamily="2" charset="0"/>
                <a:ea typeface="Roboto Regular" panose="02000000000000000000" pitchFamily="2" charset="0"/>
                <a:cs typeface="Roboto Thin"/>
              </a:rPr>
              <a:t>Widget</a:t>
            </a:r>
          </a:p>
        </p:txBody>
      </p:sp>
      <p:sp>
        <p:nvSpPr>
          <p:cNvPr id="79" name="Rectangle 11"/>
          <p:cNvSpPr/>
          <p:nvPr/>
        </p:nvSpPr>
        <p:spPr bwMode="auto">
          <a:xfrm>
            <a:off x="6363212" y="1280832"/>
            <a:ext cx="1008112" cy="702429"/>
          </a:xfrm>
          <a:custGeom>
            <a:avLst/>
            <a:gdLst>
              <a:gd name="connsiteX0" fmla="*/ 0 w 648127"/>
              <a:gd name="connsiteY0" fmla="*/ 0 h 648000"/>
              <a:gd name="connsiteX1" fmla="*/ 648127 w 648127"/>
              <a:gd name="connsiteY1" fmla="*/ 0 h 648000"/>
              <a:gd name="connsiteX2" fmla="*/ 648127 w 648127"/>
              <a:gd name="connsiteY2" fmla="*/ 648000 h 648000"/>
              <a:gd name="connsiteX3" fmla="*/ 0 w 648127"/>
              <a:gd name="connsiteY3" fmla="*/ 648000 h 648000"/>
              <a:gd name="connsiteX4" fmla="*/ 0 w 648127"/>
              <a:gd name="connsiteY4" fmla="*/ 0 h 648000"/>
              <a:gd name="connsiteX0" fmla="*/ 0 w 713441"/>
              <a:gd name="connsiteY0" fmla="*/ 0 h 702429"/>
              <a:gd name="connsiteX1" fmla="*/ 648127 w 713441"/>
              <a:gd name="connsiteY1" fmla="*/ 0 h 702429"/>
              <a:gd name="connsiteX2" fmla="*/ 713441 w 713441"/>
              <a:gd name="connsiteY2" fmla="*/ 702429 h 702429"/>
              <a:gd name="connsiteX3" fmla="*/ 0 w 713441"/>
              <a:gd name="connsiteY3" fmla="*/ 648000 h 702429"/>
              <a:gd name="connsiteX4" fmla="*/ 0 w 713441"/>
              <a:gd name="connsiteY4" fmla="*/ 0 h 702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441" h="702429">
                <a:moveTo>
                  <a:pt x="0" y="0"/>
                </a:moveTo>
                <a:lnTo>
                  <a:pt x="648127" y="0"/>
                </a:lnTo>
                <a:lnTo>
                  <a:pt x="713441" y="702429"/>
                </a:lnTo>
                <a:lnTo>
                  <a:pt x="0" y="648000"/>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solidFill>
                  <a:schemeClr val="bg1"/>
                </a:solidFill>
                <a:latin typeface="Roboto Regular" panose="02000000000000000000" pitchFamily="2" charset="0"/>
                <a:ea typeface="Roboto Regular" panose="02000000000000000000" pitchFamily="2" charset="0"/>
                <a:cs typeface="Roboto Thin"/>
              </a:rPr>
              <a:t>Widget</a:t>
            </a:r>
          </a:p>
        </p:txBody>
      </p:sp>
    </p:spTree>
    <p:extLst>
      <p:ext uri="{BB962C8B-B14F-4D97-AF65-F5344CB8AC3E}">
        <p14:creationId xmlns:p14="http://schemas.microsoft.com/office/powerpoint/2010/main" xmlns="" val="3140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G:INCLUDE and </a:t>
            </a:r>
            <a:r>
              <a:rPr lang="en-US" dirty="0" smtClean="0"/>
              <a:t> Integration Services</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7</a:t>
            </a:fld>
            <a:endParaRPr lang="en-US" dirty="0"/>
          </a:p>
        </p:txBody>
      </p:sp>
      <p:sp>
        <p:nvSpPr>
          <p:cNvPr id="4" name="TextBox 3"/>
          <p:cNvSpPr txBox="1"/>
          <p:nvPr/>
        </p:nvSpPr>
        <p:spPr>
          <a:xfrm>
            <a:off x="1756784" y="1962386"/>
            <a:ext cx="5452134" cy="1578894"/>
          </a:xfrm>
          <a:prstGeom prst="rect">
            <a:avLst/>
          </a:prstGeom>
          <a:noFill/>
        </p:spPr>
        <p:txBody>
          <a:bodyPr wrap="none" rtlCol="0">
            <a:spAutoFit/>
          </a:bodyPr>
          <a:lstStyle/>
          <a:p>
            <a:pPr>
              <a:lnSpc>
                <a:spcPct val="115000"/>
              </a:lnSpc>
              <a:spcAft>
                <a:spcPts val="0"/>
              </a:spcAft>
            </a:pPr>
            <a:r>
              <a:rPr lang="en-GB" sz="1400" i="1" dirty="0" smtClean="0">
                <a:solidFill>
                  <a:srgbClr val="AAAAAA"/>
                </a:solidFill>
                <a:latin typeface="Consolas" panose="020B0609020204030204" pitchFamily="49" charset="0"/>
                <a:ea typeface="Times New Roman"/>
                <a:cs typeface="Consolas" panose="020B0609020204030204" pitchFamily="49" charset="0"/>
              </a:rPr>
              <a:t>&lt;!-- </a:t>
            </a:r>
            <a:r>
              <a:rPr lang="en-GB" sz="1400" i="1" dirty="0">
                <a:solidFill>
                  <a:srgbClr val="AAAAAA"/>
                </a:solidFill>
                <a:latin typeface="Consolas" panose="020B0609020204030204" pitchFamily="49" charset="0"/>
                <a:ea typeface="Times New Roman"/>
                <a:cs typeface="Consolas" panose="020B0609020204030204" pitchFamily="49" charset="0"/>
              </a:rPr>
              <a:t>generic g:include rendering external content --&gt;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g:include</a:t>
            </a: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src</a:t>
            </a:r>
            <a:r>
              <a:rPr lang="en-GB" sz="1400" dirty="0" smtClean="0">
                <a:solidFill>
                  <a:srgbClr val="1E90FF"/>
                </a:solidFill>
                <a:latin typeface="Consolas" panose="020B0609020204030204" pitchFamily="49" charset="0"/>
                <a:ea typeface="Times New Roman"/>
                <a:cs typeface="Consolas" panose="020B0609020204030204" pitchFamily="49" charset="0"/>
              </a:rPr>
              <a:t>=</a:t>
            </a:r>
            <a:r>
              <a:rPr lang="en-GB" sz="1400" dirty="0" smtClean="0">
                <a:solidFill>
                  <a:srgbClr val="AA5500"/>
                </a:solidFill>
                <a:latin typeface="Consolas" panose="020B0609020204030204" pitchFamily="49" charset="0"/>
                <a:ea typeface="Times New Roman"/>
                <a:cs typeface="Consolas" panose="020B0609020204030204" pitchFamily="49" charset="0"/>
              </a:rPr>
              <a:t>"http</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smtClean="0">
                <a:solidFill>
                  <a:srgbClr val="AA5500"/>
                </a:solidFill>
                <a:latin typeface="Consolas" panose="020B0609020204030204" pitchFamily="49" charset="0"/>
                <a:ea typeface="Times New Roman"/>
                <a:cs typeface="Consolas" panose="020B0609020204030204" pitchFamily="49" charset="0"/>
              </a:rPr>
              <a:t>blog.backbase.com</a:t>
            </a:r>
            <a:r>
              <a:rPr lang="en-GB" sz="1400" dirty="0" smtClean="0">
                <a:solidFill>
                  <a:srgbClr val="AA5500"/>
                </a:solidFill>
                <a:latin typeface="Consolas" panose="020B0609020204030204" pitchFamily="49" charset="0"/>
                <a:ea typeface="Times New Roman"/>
                <a:cs typeface="Consolas" panose="020B0609020204030204" pitchFamily="49" charset="0"/>
              </a:rPr>
              <a:t>/feed"</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g:http-param</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name=</a:t>
            </a:r>
            <a:r>
              <a:rPr lang="en-GB" sz="1400" dirty="0">
                <a:solidFill>
                  <a:srgbClr val="AA5500"/>
                </a:solidFill>
                <a:latin typeface="Consolas" panose="020B0609020204030204" pitchFamily="49" charset="0"/>
                <a:ea typeface="Times New Roman"/>
                <a:cs typeface="Consolas" panose="020B0609020204030204" pitchFamily="49" charset="0"/>
              </a:rPr>
              <a:t>"embed"</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value=</a:t>
            </a:r>
            <a:r>
              <a:rPr lang="en-GB" sz="1400" dirty="0">
                <a:solidFill>
                  <a:srgbClr val="AA5500"/>
                </a:solidFill>
                <a:latin typeface="Consolas" panose="020B0609020204030204" pitchFamily="49" charset="0"/>
                <a:ea typeface="Times New Roman"/>
                <a:cs typeface="Consolas" panose="020B0609020204030204" pitchFamily="49" charset="0"/>
              </a:rPr>
              <a:t>"true"</a:t>
            </a:r>
            <a:r>
              <a:rPr lang="en-GB" sz="1400" dirty="0">
                <a:latin typeface="Consolas" panose="020B0609020204030204" pitchFamily="49" charset="0"/>
                <a:ea typeface="Times New Roman"/>
                <a:cs typeface="Consolas" panose="020B0609020204030204" pitchFamily="49" charset="0"/>
              </a:rPr>
              <a:t> </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p>
          <a:p>
            <a:pPr>
              <a:lnSpc>
                <a:spcPct val="115000"/>
              </a:lnSpc>
              <a:spcAft>
                <a:spcPts val="0"/>
              </a:spcAft>
            </a:pPr>
            <a:r>
              <a:rPr lang="en-GB" sz="1400" b="1" dirty="0" smtClean="0">
                <a:solidFill>
                  <a:srgbClr val="1E90FF"/>
                </a:solidFill>
                <a:latin typeface="Consolas" panose="020B0609020204030204" pitchFamily="49" charset="0"/>
                <a:ea typeface="Times New Roman"/>
                <a:cs typeface="Consolas" panose="020B0609020204030204" pitchFamily="49" charset="0"/>
              </a:rPr>
              <a:t>    &lt;</a:t>
            </a:r>
            <a:r>
              <a:rPr lang="en-GB" sz="1400" b="1" dirty="0" err="1">
                <a:solidFill>
                  <a:srgbClr val="1E90FF"/>
                </a:solidFill>
                <a:latin typeface="Consolas" panose="020B0609020204030204" pitchFamily="49" charset="0"/>
                <a:ea typeface="Times New Roman"/>
                <a:cs typeface="Consolas" panose="020B0609020204030204" pitchFamily="49" charset="0"/>
              </a:rPr>
              <a:t>g:http-preference-param</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name=</a:t>
            </a:r>
            <a:r>
              <a:rPr lang="en-GB" sz="1400" dirty="0">
                <a:solidFill>
                  <a:srgbClr val="AA5500"/>
                </a:solidFill>
                <a:latin typeface="Consolas" panose="020B0609020204030204" pitchFamily="49" charset="0"/>
                <a:ea typeface="Times New Roman"/>
                <a:cs typeface="Consolas" panose="020B0609020204030204" pitchFamily="49" charset="0"/>
              </a:rPr>
              <a:t>"limit" </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smtClean="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g:include</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p>
        </p:txBody>
      </p:sp>
      <p:sp>
        <p:nvSpPr>
          <p:cNvPr id="5" name="TextBox 4"/>
          <p:cNvSpPr txBox="1"/>
          <p:nvPr/>
        </p:nvSpPr>
        <p:spPr>
          <a:xfrm>
            <a:off x="1756784" y="3762586"/>
            <a:ext cx="5551520" cy="1826654"/>
          </a:xfrm>
          <a:prstGeom prst="rect">
            <a:avLst/>
          </a:prstGeom>
          <a:noFill/>
        </p:spPr>
        <p:txBody>
          <a:bodyPr wrap="none" rtlCol="0">
            <a:spAutoFit/>
          </a:bodyPr>
          <a:lstStyle/>
          <a:p>
            <a:pPr>
              <a:lnSpc>
                <a:spcPct val="115000"/>
              </a:lnSpc>
              <a:spcAft>
                <a:spcPts val="0"/>
              </a:spcAft>
            </a:pPr>
            <a:r>
              <a:rPr lang="en-GB" sz="1400" i="1" dirty="0" smtClean="0">
                <a:solidFill>
                  <a:srgbClr val="AAAAAA"/>
                </a:solidFill>
                <a:latin typeface="Consolas" panose="020B0609020204030204" pitchFamily="49" charset="0"/>
                <a:ea typeface="Times New Roman"/>
                <a:cs typeface="Consolas" panose="020B0609020204030204" pitchFamily="49" charset="0"/>
              </a:rPr>
              <a:t>&lt;!-- </a:t>
            </a:r>
            <a:r>
              <a:rPr lang="en-GB" sz="1400" i="1" dirty="0">
                <a:solidFill>
                  <a:srgbClr val="AAAAAA"/>
                </a:solidFill>
                <a:latin typeface="Consolas" panose="020B0609020204030204" pitchFamily="49" charset="0"/>
                <a:ea typeface="Times New Roman"/>
                <a:cs typeface="Consolas" panose="020B0609020204030204" pitchFamily="49" charset="0"/>
              </a:rPr>
              <a:t>generic g:include rendering external content --&gt;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g:include</a:t>
            </a: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src</a:t>
            </a:r>
            <a:r>
              <a:rPr lang="en-GB" sz="1400" dirty="0" smtClean="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contextRoot</a:t>
            </a:r>
            <a:r>
              <a:rPr lang="en-GB" sz="1400" dirty="0">
                <a:solidFill>
                  <a:srgbClr val="AA5500"/>
                </a:solidFill>
                <a:latin typeface="Consolas" panose="020B0609020204030204" pitchFamily="49" charset="0"/>
                <a:ea typeface="Times New Roman"/>
                <a:cs typeface="Consolas" panose="020B0609020204030204" pitchFamily="49" charset="0"/>
              </a:rPr>
              <a:t>)/services/feed/html</a:t>
            </a:r>
            <a:r>
              <a:rPr lang="en-GB" sz="1400" dirty="0" smtClean="0">
                <a:solidFill>
                  <a:srgbClr val="AA5500"/>
                </a:solidFill>
                <a:latin typeface="Consolas" panose="020B0609020204030204" pitchFamily="49" charset="0"/>
                <a:ea typeface="Times New Roman"/>
                <a:cs typeface="Consolas" panose="020B0609020204030204" pitchFamily="49" charset="0"/>
              </a:rPr>
              <a:t>"</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p>
          <a:p>
            <a:pPr>
              <a:lnSpc>
                <a:spcPct val="115000"/>
              </a:lnSpc>
              <a:spcAft>
                <a:spcPts val="0"/>
              </a:spcAft>
            </a:pPr>
            <a:r>
              <a:rPr lang="en-GB" sz="1400" b="1" dirty="0" smtClean="0">
                <a:solidFill>
                  <a:srgbClr val="1E90FF"/>
                </a:solidFill>
                <a:latin typeface="Consolas" panose="020B0609020204030204" pitchFamily="49" charset="0"/>
                <a:ea typeface="Times New Roman"/>
                <a:cs typeface="Consolas" panose="020B0609020204030204" pitchFamily="49" charset="0"/>
              </a:rPr>
              <a:t>    &lt;</a:t>
            </a:r>
            <a:r>
              <a:rPr lang="en-GB" sz="1400" b="1" dirty="0" err="1">
                <a:solidFill>
                  <a:srgbClr val="1E90FF"/>
                </a:solidFill>
                <a:latin typeface="Consolas" panose="020B0609020204030204" pitchFamily="49" charset="0"/>
                <a:ea typeface="Times New Roman"/>
                <a:cs typeface="Consolas" panose="020B0609020204030204" pitchFamily="49" charset="0"/>
              </a:rPr>
              <a:t>g:http-param</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name=</a:t>
            </a:r>
            <a:r>
              <a:rPr lang="en-GB" sz="1400" dirty="0">
                <a:solidFill>
                  <a:srgbClr val="AA5500"/>
                </a:solidFill>
                <a:latin typeface="Consolas" panose="020B0609020204030204" pitchFamily="49" charset="0"/>
                <a:ea typeface="Times New Roman"/>
                <a:cs typeface="Consolas" panose="020B0609020204030204" pitchFamily="49" charset="0"/>
              </a:rPr>
              <a:t>"embed"</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value=</a:t>
            </a:r>
            <a:r>
              <a:rPr lang="en-GB" sz="1400" dirty="0">
                <a:solidFill>
                  <a:srgbClr val="AA5500"/>
                </a:solidFill>
                <a:latin typeface="Consolas" panose="020B0609020204030204" pitchFamily="49" charset="0"/>
                <a:ea typeface="Times New Roman"/>
                <a:cs typeface="Consolas" panose="020B0609020204030204" pitchFamily="49" charset="0"/>
              </a:rPr>
              <a:t>"true"</a:t>
            </a: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smtClean="0">
                <a:solidFill>
                  <a:srgbClr val="1E90FF"/>
                </a:solidFill>
                <a:latin typeface="Consolas" panose="020B0609020204030204" pitchFamily="49" charset="0"/>
                <a:ea typeface="Times New Roman"/>
                <a:cs typeface="Consolas" panose="020B0609020204030204" pitchFamily="49" charset="0"/>
              </a:rPr>
              <a:t>    &lt;</a:t>
            </a:r>
            <a:r>
              <a:rPr lang="en-GB" sz="1400" b="1" dirty="0" err="1" smtClean="0">
                <a:solidFill>
                  <a:srgbClr val="1E90FF"/>
                </a:solidFill>
                <a:latin typeface="Consolas" panose="020B0609020204030204" pitchFamily="49" charset="0"/>
                <a:ea typeface="Times New Roman"/>
                <a:cs typeface="Consolas" panose="020B0609020204030204" pitchFamily="49" charset="0"/>
              </a:rPr>
              <a:t>g:http-param</a:t>
            </a:r>
            <a:r>
              <a:rPr lang="en-GB" sz="1400" dirty="0" smtClean="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name=</a:t>
            </a:r>
            <a:r>
              <a:rPr lang="en-GB" sz="1400" dirty="0">
                <a:solidFill>
                  <a:srgbClr val="AA5500"/>
                </a:solidFill>
                <a:latin typeface="Consolas" panose="020B0609020204030204" pitchFamily="49" charset="0"/>
                <a:ea typeface="Times New Roman"/>
                <a:cs typeface="Consolas" panose="020B0609020204030204" pitchFamily="49" charset="0"/>
              </a:rPr>
              <a:t>"limit</a:t>
            </a:r>
            <a:r>
              <a:rPr lang="en-GB" sz="1400" dirty="0" smtClean="0">
                <a:solidFill>
                  <a:srgbClr val="AA5500"/>
                </a:solidFill>
                <a:latin typeface="Consolas" panose="020B0609020204030204" pitchFamily="49" charset="0"/>
                <a:ea typeface="Times New Roman"/>
                <a:cs typeface="Consolas" panose="020B0609020204030204" pitchFamily="49" charset="0"/>
              </a:rPr>
              <a:t>"</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value</a:t>
            </a:r>
            <a:r>
              <a:rPr lang="en-GB" sz="1400" dirty="0" smtClean="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smtClean="0">
                <a:solidFill>
                  <a:srgbClr val="AA5500"/>
                </a:solidFill>
                <a:latin typeface="Consolas" panose="020B0609020204030204" pitchFamily="49" charset="0"/>
                <a:ea typeface="Times New Roman"/>
                <a:cs typeface="Consolas" panose="020B0609020204030204" pitchFamily="49" charset="0"/>
              </a:rPr>
              <a:t>${limit}" </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p>
          <a:p>
            <a:pPr>
              <a:lnSpc>
                <a:spcPct val="115000"/>
              </a:lnSpc>
              <a:spcAft>
                <a:spcPts val="0"/>
              </a:spcAft>
            </a:pPr>
            <a:r>
              <a:rPr lang="en-GB" sz="1400" b="1" dirty="0" smtClean="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g:include</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p>
          <a:p>
            <a:pPr>
              <a:lnSpc>
                <a:spcPct val="115000"/>
              </a:lnSpc>
              <a:spcAft>
                <a:spcPts val="0"/>
              </a:spcAft>
            </a:pPr>
            <a:endParaRPr lang="en-GB" sz="1400" b="1" dirty="0">
              <a:solidFill>
                <a:srgbClr val="1E90FF"/>
              </a:solidFill>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smtClean="0">
                <a:solidFill>
                  <a:srgbClr val="AAAAAA"/>
                </a:solidFill>
                <a:latin typeface="Consolas" panose="020B0609020204030204" pitchFamily="49" charset="0"/>
                <a:ea typeface="Times New Roman"/>
                <a:cs typeface="Consolas" panose="020B0609020204030204" pitchFamily="49" charset="0"/>
              </a:rPr>
              <a:t>http://localhost:7777/portalserver/services/feed/html</a:t>
            </a:r>
            <a:r>
              <a:rPr lang="en-GB" sz="1400" dirty="0">
                <a:latin typeface="Consolas" panose="020B0609020204030204" pitchFamily="49" charset="0"/>
                <a:ea typeface="Times New Roman"/>
                <a:cs typeface="Consolas" panose="020B0609020204030204" pitchFamily="49" charset="0"/>
              </a:rPr>
              <a:t> </a:t>
            </a:r>
          </a:p>
        </p:txBody>
      </p:sp>
    </p:spTree>
    <p:extLst>
      <p:ext uri="{BB962C8B-B14F-4D97-AF65-F5344CB8AC3E}">
        <p14:creationId xmlns:p14="http://schemas.microsoft.com/office/powerpoint/2010/main" xmlns="" val="532039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8</a:t>
            </a:fld>
            <a:endParaRPr lang="en-US" dirty="0"/>
          </a:p>
        </p:txBody>
      </p:sp>
      <p:sp>
        <p:nvSpPr>
          <p:cNvPr id="3" name="Text Placeholder 2"/>
          <p:cNvSpPr>
            <a:spLocks noGrp="1"/>
          </p:cNvSpPr>
          <p:nvPr>
            <p:ph type="body" sz="quarter" idx="13"/>
          </p:nvPr>
        </p:nvSpPr>
        <p:spPr/>
        <p:txBody>
          <a:bodyPr/>
          <a:lstStyle/>
          <a:p>
            <a:r>
              <a:rPr lang="en-US" dirty="0" smtClean="0"/>
              <a:t>Exercise: Using G:INCLUDE and Integration Services</a:t>
            </a:r>
            <a:endParaRPr lang="en-GB" dirty="0"/>
          </a:p>
        </p:txBody>
      </p:sp>
      <p:sp>
        <p:nvSpPr>
          <p:cNvPr id="5" name="TextBox 4"/>
          <p:cNvSpPr txBox="1"/>
          <p:nvPr/>
        </p:nvSpPr>
        <p:spPr>
          <a:xfrm>
            <a:off x="648000" y="1807656"/>
            <a:ext cx="6624736" cy="1477328"/>
          </a:xfrm>
          <a:prstGeom prst="rect">
            <a:avLst/>
          </a:prstGeom>
          <a:noFill/>
        </p:spPr>
        <p:txBody>
          <a:bodyPr wrap="square" rtlCol="0">
            <a:spAutoFit/>
          </a:bodyPr>
          <a:lstStyle/>
          <a:p>
            <a:r>
              <a:rPr lang="en-US" b="1" dirty="0" smtClean="0">
                <a:latin typeface="Roboto Light"/>
                <a:cs typeface="Roboto Light"/>
              </a:rPr>
              <a:t>Step 1</a:t>
            </a:r>
          </a:p>
          <a:p>
            <a:r>
              <a:rPr lang="en-US" dirty="0" smtClean="0">
                <a:latin typeface="Roboto Light"/>
                <a:cs typeface="Roboto Light"/>
              </a:rPr>
              <a:t>Create a new widget named “Feed Reader”, based on the Widget Development Methodology. Let the widget include the content of an RSS feed using g:include. Use provided integration service to transform xml to html.</a:t>
            </a:r>
            <a:endParaRPr lang="en-GB" dirty="0" smtClean="0">
              <a:latin typeface="Roboto Light"/>
              <a:cs typeface="Roboto Light"/>
            </a:endParaRPr>
          </a:p>
        </p:txBody>
      </p:sp>
      <p:sp>
        <p:nvSpPr>
          <p:cNvPr id="6" name="TextBox 5"/>
          <p:cNvSpPr txBox="1"/>
          <p:nvPr/>
        </p:nvSpPr>
        <p:spPr>
          <a:xfrm>
            <a:off x="648000" y="4077072"/>
            <a:ext cx="6624736" cy="1477328"/>
          </a:xfrm>
          <a:prstGeom prst="rect">
            <a:avLst/>
          </a:prstGeom>
          <a:noFill/>
        </p:spPr>
        <p:txBody>
          <a:bodyPr wrap="square" rtlCol="0">
            <a:spAutoFit/>
          </a:bodyPr>
          <a:lstStyle/>
          <a:p>
            <a:r>
              <a:rPr lang="en-US" b="1" dirty="0" smtClean="0">
                <a:latin typeface="Roboto Light"/>
                <a:cs typeface="Roboto Light"/>
              </a:rPr>
              <a:t>Step 2</a:t>
            </a:r>
          </a:p>
          <a:p>
            <a:r>
              <a:rPr lang="en-US" dirty="0" smtClean="0">
                <a:latin typeface="Roboto Light"/>
                <a:cs typeface="Roboto Light"/>
              </a:rPr>
              <a:t>Do an ajax call to an RSS feed and use provided integration service to transform the response to JSON. Create and use an Angular template to render it. Use Angular Sanitize as </a:t>
            </a:r>
            <a:r>
              <a:rPr lang="en-US" dirty="0" smtClean="0">
                <a:latin typeface="Roboto Medium"/>
                <a:cs typeface="Roboto Medium"/>
              </a:rPr>
              <a:t>a Feature</a:t>
            </a:r>
            <a:r>
              <a:rPr lang="en-US" dirty="0" smtClean="0">
                <a:latin typeface="Roboto Light"/>
                <a:cs typeface="Roboto Light"/>
              </a:rPr>
              <a:t>, to help render the html content of the articles.</a:t>
            </a:r>
          </a:p>
        </p:txBody>
      </p:sp>
    </p:spTree>
    <p:extLst>
      <p:ext uri="{BB962C8B-B14F-4D97-AF65-F5344CB8AC3E}">
        <p14:creationId xmlns:p14="http://schemas.microsoft.com/office/powerpoint/2010/main" xmlns="" val="880583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9</a:t>
            </a:fld>
            <a:endParaRPr lang="en-US" dirty="0"/>
          </a:p>
        </p:txBody>
      </p:sp>
      <p:sp>
        <p:nvSpPr>
          <p:cNvPr id="3" name="Text Placeholder 2"/>
          <p:cNvSpPr>
            <a:spLocks noGrp="1"/>
          </p:cNvSpPr>
          <p:nvPr>
            <p:ph type="body" sz="quarter" idx="11"/>
          </p:nvPr>
        </p:nvSpPr>
        <p:spPr/>
        <p:txBody>
          <a:bodyPr/>
          <a:lstStyle/>
          <a:p>
            <a:r>
              <a:rPr lang="en-US" dirty="0"/>
              <a:t>ICE </a:t>
            </a:r>
            <a:r>
              <a:rPr lang="en-US" dirty="0" smtClean="0"/>
              <a:t>Templates</a:t>
            </a:r>
            <a:endParaRPr lang="en-GB" dirty="0"/>
          </a:p>
        </p:txBody>
      </p:sp>
      <p:sp>
        <p:nvSpPr>
          <p:cNvPr id="4" name="Text Placeholder 3"/>
          <p:cNvSpPr>
            <a:spLocks noGrp="1"/>
          </p:cNvSpPr>
          <p:nvPr>
            <p:ph type="body" sz="quarter" idx="12"/>
          </p:nvPr>
        </p:nvSpPr>
        <p:spPr/>
        <p:txBody>
          <a:bodyPr/>
          <a:lstStyle/>
          <a:p>
            <a:r>
              <a:rPr lang="en-US" dirty="0"/>
              <a:t>Widget </a:t>
            </a:r>
            <a:r>
              <a:rPr lang="en-US" dirty="0" smtClean="0"/>
              <a:t>Extras</a:t>
            </a:r>
            <a:endParaRPr lang="en-GB" dirty="0"/>
          </a:p>
          <a:p>
            <a:endParaRPr lang="en-GB" dirty="0"/>
          </a:p>
        </p:txBody>
      </p:sp>
    </p:spTree>
    <p:extLst>
      <p:ext uri="{BB962C8B-B14F-4D97-AF65-F5344CB8AC3E}">
        <p14:creationId xmlns:p14="http://schemas.microsoft.com/office/powerpoint/2010/main" xmlns="" val="3496438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BASE 1">
      <a:dk1>
        <a:srgbClr val="2B2623"/>
      </a:dk1>
      <a:lt1>
        <a:srgbClr val="FFFFFF"/>
      </a:lt1>
      <a:dk2>
        <a:srgbClr val="2B2623"/>
      </a:dk2>
      <a:lt2>
        <a:srgbClr val="FFFFFF"/>
      </a:lt2>
      <a:accent1>
        <a:srgbClr val="BD2727"/>
      </a:accent1>
      <a:accent2>
        <a:srgbClr val="E5540F"/>
      </a:accent2>
      <a:accent3>
        <a:srgbClr val="ECAC03"/>
      </a:accent3>
      <a:accent4>
        <a:srgbClr val="71962D"/>
      </a:accent4>
      <a:accent5>
        <a:srgbClr val="215BA7"/>
      </a:accent5>
      <a:accent6>
        <a:srgbClr val="602D61"/>
      </a:accent6>
      <a:hlink>
        <a:srgbClr val="9E9088"/>
      </a:hlink>
      <a:folHlink>
        <a:srgbClr val="9E90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lumMod val="25000"/>
            <a:lumOff val="75000"/>
          </a:schemeClr>
        </a:solidFill>
        <a:ln w="317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algn="ctr">
          <a:defRPr sz="900" b="1" dirty="0">
            <a:solidFill>
              <a:schemeClr val="bg1"/>
            </a:solidFill>
            <a:latin typeface="Roboto Light"/>
          </a:defRPr>
        </a:defPPr>
      </a:lstStyle>
    </a:spDef>
    <a:lnDef>
      <a:spPr>
        <a:ln>
          <a:solidFill>
            <a:srgbClr val="474747"/>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Roboto Light"/>
            <a:cs typeface="Roboto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20643</TotalTime>
  <Words>1716</Words>
  <Application>Microsoft Office PowerPoint</Application>
  <PresentationFormat>On-screen Show (4:3)</PresentationFormat>
  <Paragraphs>338</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BC</dc:creator>
  <cp:lastModifiedBy>zsheth</cp:lastModifiedBy>
  <cp:revision>431</cp:revision>
  <cp:lastPrinted>2016-10-31T09:05:38Z</cp:lastPrinted>
  <dcterms:created xsi:type="dcterms:W3CDTF">2013-06-24T07:33:57Z</dcterms:created>
  <dcterms:modified xsi:type="dcterms:W3CDTF">2017-02-27T04:15:58Z</dcterms:modified>
</cp:coreProperties>
</file>