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306" r:id="rId3"/>
    <p:sldId id="318" r:id="rId4"/>
    <p:sldId id="319" r:id="rId5"/>
    <p:sldId id="320" r:id="rId6"/>
    <p:sldId id="321" r:id="rId7"/>
    <p:sldId id="322" r:id="rId8"/>
    <p:sldId id="326" r:id="rId9"/>
    <p:sldId id="323" r:id="rId10"/>
    <p:sldId id="324" r:id="rId11"/>
    <p:sldId id="325" r:id="rId12"/>
    <p:sldId id="327" r:id="rId13"/>
    <p:sldId id="328" r:id="rId14"/>
    <p:sldId id="329" r:id="rId15"/>
    <p:sldId id="330" r:id="rId16"/>
    <p:sldId id="331" r:id="rId17"/>
    <p:sldId id="333" r:id="rId18"/>
    <p:sldId id="332" r:id="rId19"/>
    <p:sldId id="31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 Training" id="{9D482965-2953-4B3D-A289-C0FF7C54301D}">
          <p14:sldIdLst>
            <p14:sldId id="256"/>
            <p14:sldId id="306"/>
            <p14:sldId id="318"/>
            <p14:sldId id="319"/>
            <p14:sldId id="320"/>
            <p14:sldId id="321"/>
            <p14:sldId id="322"/>
            <p14:sldId id="326"/>
            <p14:sldId id="323"/>
            <p14:sldId id="324"/>
            <p14:sldId id="325"/>
            <p14:sldId id="327"/>
            <p14:sldId id="328"/>
            <p14:sldId id="329"/>
            <p14:sldId id="330"/>
            <p14:sldId id="331"/>
            <p14:sldId id="333"/>
            <p14:sldId id="332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79350" autoAdjust="0"/>
  </p:normalViewPr>
  <p:slideViewPr>
    <p:cSldViewPr snapToGrid="0">
      <p:cViewPr varScale="1">
        <p:scale>
          <a:sx n="55" d="100"/>
          <a:sy n="55" d="100"/>
        </p:scale>
        <p:origin x="12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65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B24A4-072A-402D-AD2B-B783B7337EA8}" type="doc">
      <dgm:prSet loTypeId="urn:microsoft.com/office/officeart/2011/layout/InterconnectedBlockProcess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A82000C-2A8D-49C2-A25A-43A996871CBB}">
      <dgm:prSet phldrT="[Text]"/>
      <dgm:spPr/>
      <dgm:t>
        <a:bodyPr/>
        <a:lstStyle/>
        <a:p>
          <a:r>
            <a:rPr lang="en-IN" dirty="0" smtClean="0"/>
            <a:t>Existing iOS</a:t>
          </a:r>
          <a:endParaRPr lang="en-IN" dirty="0"/>
        </a:p>
      </dgm:t>
    </dgm:pt>
    <dgm:pt modelId="{99ACC245-DC0F-4A06-B904-0AE8D19EE73A}" type="parTrans" cxnId="{936DA9DF-B42E-4C6B-B33A-E709481DCB80}">
      <dgm:prSet/>
      <dgm:spPr/>
      <dgm:t>
        <a:bodyPr/>
        <a:lstStyle/>
        <a:p>
          <a:endParaRPr lang="en-IN"/>
        </a:p>
      </dgm:t>
    </dgm:pt>
    <dgm:pt modelId="{95F31CE6-B243-43F9-B7B0-ABAF895369BD}" type="sibTrans" cxnId="{936DA9DF-B42E-4C6B-B33A-E709481DCB80}">
      <dgm:prSet/>
      <dgm:spPr/>
      <dgm:t>
        <a:bodyPr/>
        <a:lstStyle/>
        <a:p>
          <a:endParaRPr lang="en-IN"/>
        </a:p>
      </dgm:t>
    </dgm:pt>
    <dgm:pt modelId="{7CDFA06E-ED29-44D8-83E6-55627FD7C980}">
      <dgm:prSet phldrT="[Text]"/>
      <dgm:spPr/>
      <dgm:t>
        <a:bodyPr/>
        <a:lstStyle/>
        <a:p>
          <a:endParaRPr lang="en-IN" dirty="0"/>
        </a:p>
      </dgm:t>
    </dgm:pt>
    <dgm:pt modelId="{843100CE-61E0-4E29-BFDC-F65596967A0C}" type="parTrans" cxnId="{D0744C92-D3E7-4D63-A8EB-42E80A4A8266}">
      <dgm:prSet/>
      <dgm:spPr/>
      <dgm:t>
        <a:bodyPr/>
        <a:lstStyle/>
        <a:p>
          <a:endParaRPr lang="en-IN"/>
        </a:p>
      </dgm:t>
    </dgm:pt>
    <dgm:pt modelId="{64E26B53-2626-4048-B390-A965A66272AB}" type="sibTrans" cxnId="{D0744C92-D3E7-4D63-A8EB-42E80A4A8266}">
      <dgm:prSet/>
      <dgm:spPr/>
      <dgm:t>
        <a:bodyPr/>
        <a:lstStyle/>
        <a:p>
          <a:endParaRPr lang="en-IN"/>
        </a:p>
      </dgm:t>
    </dgm:pt>
    <dgm:pt modelId="{807ED3D6-A78E-490F-B8A1-1BE483742BC7}">
      <dgm:prSet phldrT="[Text]"/>
      <dgm:spPr/>
      <dgm:t>
        <a:bodyPr/>
        <a:lstStyle/>
        <a:p>
          <a:r>
            <a:rPr lang="en-IN" dirty="0" smtClean="0"/>
            <a:t>Xamarin Android</a:t>
          </a:r>
          <a:endParaRPr lang="en-IN" dirty="0"/>
        </a:p>
      </dgm:t>
    </dgm:pt>
    <dgm:pt modelId="{3236790A-DFB6-47D6-8F69-4382D87565AA}" type="parTrans" cxnId="{BACCE9E5-5A49-4578-95F7-5815BBC3EA21}">
      <dgm:prSet/>
      <dgm:spPr/>
      <dgm:t>
        <a:bodyPr/>
        <a:lstStyle/>
        <a:p>
          <a:endParaRPr lang="en-IN"/>
        </a:p>
      </dgm:t>
    </dgm:pt>
    <dgm:pt modelId="{C38C557A-EAFD-47D0-9882-857D626BFBE2}" type="sibTrans" cxnId="{BACCE9E5-5A49-4578-95F7-5815BBC3EA21}">
      <dgm:prSet/>
      <dgm:spPr/>
      <dgm:t>
        <a:bodyPr/>
        <a:lstStyle/>
        <a:p>
          <a:endParaRPr lang="en-IN"/>
        </a:p>
      </dgm:t>
    </dgm:pt>
    <dgm:pt modelId="{0629414D-466F-416B-AA8A-7F28F7159B05}">
      <dgm:prSet phldrT="[Text]"/>
      <dgm:spPr/>
      <dgm:t>
        <a:bodyPr/>
        <a:lstStyle/>
        <a:p>
          <a:endParaRPr lang="en-IN" dirty="0"/>
        </a:p>
      </dgm:t>
    </dgm:pt>
    <dgm:pt modelId="{52C36C73-4321-4ACA-8EC7-BAA13E5610B6}" type="parTrans" cxnId="{839176EA-0D7A-4D34-8E6D-2B4948E6CAC6}">
      <dgm:prSet/>
      <dgm:spPr/>
      <dgm:t>
        <a:bodyPr/>
        <a:lstStyle/>
        <a:p>
          <a:endParaRPr lang="en-IN"/>
        </a:p>
      </dgm:t>
    </dgm:pt>
    <dgm:pt modelId="{05841830-730C-4C3F-BB0E-9278F019283D}" type="sibTrans" cxnId="{839176EA-0D7A-4D34-8E6D-2B4948E6CAC6}">
      <dgm:prSet/>
      <dgm:spPr/>
      <dgm:t>
        <a:bodyPr/>
        <a:lstStyle/>
        <a:p>
          <a:endParaRPr lang="en-IN"/>
        </a:p>
      </dgm:t>
    </dgm:pt>
    <dgm:pt modelId="{5FC70A0F-DE88-4FFD-915C-6787F3F4835B}">
      <dgm:prSet phldrT="[Text]"/>
      <dgm:spPr/>
      <dgm:t>
        <a:bodyPr/>
        <a:lstStyle/>
        <a:p>
          <a:r>
            <a:rPr lang="en-IN" dirty="0" smtClean="0"/>
            <a:t>Xamarin iOS</a:t>
          </a:r>
          <a:endParaRPr lang="en-IN" dirty="0"/>
        </a:p>
      </dgm:t>
    </dgm:pt>
    <dgm:pt modelId="{3299B032-EFEF-40D9-A90B-6B73780BC8F1}" type="parTrans" cxnId="{0F8DA397-C4FF-4FEE-87FE-5C3D07DC1C66}">
      <dgm:prSet/>
      <dgm:spPr/>
      <dgm:t>
        <a:bodyPr/>
        <a:lstStyle/>
        <a:p>
          <a:endParaRPr lang="en-IN"/>
        </a:p>
      </dgm:t>
    </dgm:pt>
    <dgm:pt modelId="{FC483B55-7E07-4E1C-95ED-B46F0B60DA73}" type="sibTrans" cxnId="{0F8DA397-C4FF-4FEE-87FE-5C3D07DC1C66}">
      <dgm:prSet/>
      <dgm:spPr/>
      <dgm:t>
        <a:bodyPr/>
        <a:lstStyle/>
        <a:p>
          <a:endParaRPr lang="en-IN"/>
        </a:p>
      </dgm:t>
    </dgm:pt>
    <dgm:pt modelId="{625CE85B-94C8-47AB-B203-2C613681246B}">
      <dgm:prSet phldrT="[Text]"/>
      <dgm:spPr/>
      <dgm:t>
        <a:bodyPr/>
        <a:lstStyle/>
        <a:p>
          <a:endParaRPr lang="en-IN" dirty="0"/>
        </a:p>
      </dgm:t>
    </dgm:pt>
    <dgm:pt modelId="{CD547DD8-D2A6-4382-9CFB-FA33D7449BD1}" type="parTrans" cxnId="{53F45367-EFF7-48DD-8D72-6636000A112E}">
      <dgm:prSet/>
      <dgm:spPr/>
      <dgm:t>
        <a:bodyPr/>
        <a:lstStyle/>
        <a:p>
          <a:endParaRPr lang="en-IN"/>
        </a:p>
      </dgm:t>
    </dgm:pt>
    <dgm:pt modelId="{7C81F809-11BF-4672-9352-CB1C787E38D1}" type="sibTrans" cxnId="{53F45367-EFF7-48DD-8D72-6636000A112E}">
      <dgm:prSet/>
      <dgm:spPr/>
      <dgm:t>
        <a:bodyPr/>
        <a:lstStyle/>
        <a:p>
          <a:endParaRPr lang="en-IN"/>
        </a:p>
      </dgm:t>
    </dgm:pt>
    <dgm:pt modelId="{E0D1A08D-7CED-48E0-857F-BB51137E63DB}" type="pres">
      <dgm:prSet presAssocID="{374B24A4-072A-402D-AD2B-B783B7337EA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C5A61AF6-6F41-4192-9AFD-383F44C99991}" type="pres">
      <dgm:prSet presAssocID="{5FC70A0F-DE88-4FFD-915C-6787F3F4835B}" presName="ChildAccent3" presStyleCnt="0"/>
      <dgm:spPr/>
    </dgm:pt>
    <dgm:pt modelId="{1E147097-7698-49BD-90C4-C03FF2ED52E8}" type="pres">
      <dgm:prSet presAssocID="{5FC70A0F-DE88-4FFD-915C-6787F3F4835B}" presName="ChildAccent" presStyleLbl="alignImgPlace1" presStyleIdx="0" presStyleCnt="3"/>
      <dgm:spPr/>
    </dgm:pt>
    <dgm:pt modelId="{4C31B0FE-A6D7-45EF-BC7B-CDEE5794A6D2}" type="pres">
      <dgm:prSet presAssocID="{5FC70A0F-DE88-4FFD-915C-6787F3F4835B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3275C3B-A532-492E-9CA0-7844F87C4035}" type="pres">
      <dgm:prSet presAssocID="{5FC70A0F-DE88-4FFD-915C-6787F3F4835B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</dgm:pt>
    <dgm:pt modelId="{6F635453-9556-4841-954F-B788BD1BFC12}" type="pres">
      <dgm:prSet presAssocID="{807ED3D6-A78E-490F-B8A1-1BE483742BC7}" presName="ChildAccent2" presStyleCnt="0"/>
      <dgm:spPr/>
    </dgm:pt>
    <dgm:pt modelId="{CAB71524-1BAC-45E5-A215-E64DBDF4B4A3}" type="pres">
      <dgm:prSet presAssocID="{807ED3D6-A78E-490F-B8A1-1BE483742BC7}" presName="ChildAccent" presStyleLbl="alignImgPlace1" presStyleIdx="1" presStyleCnt="3"/>
      <dgm:spPr/>
    </dgm:pt>
    <dgm:pt modelId="{96147FEE-8B6B-43D6-84B4-0E210F0FE756}" type="pres">
      <dgm:prSet presAssocID="{807ED3D6-A78E-490F-B8A1-1BE483742BC7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3F7D377-98F6-48D8-9793-D189F73A3AB2}" type="pres">
      <dgm:prSet presAssocID="{807ED3D6-A78E-490F-B8A1-1BE483742BC7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</dgm:pt>
    <dgm:pt modelId="{0B8C81F8-2459-4A6F-9285-C7A202B42969}" type="pres">
      <dgm:prSet presAssocID="{9A82000C-2A8D-49C2-A25A-43A996871CBB}" presName="ChildAccent1" presStyleCnt="0"/>
      <dgm:spPr/>
    </dgm:pt>
    <dgm:pt modelId="{A3BB931A-D1D1-4769-8C03-CB00ABA97C70}" type="pres">
      <dgm:prSet presAssocID="{9A82000C-2A8D-49C2-A25A-43A996871CBB}" presName="ChildAccent" presStyleLbl="alignImgPlace1" presStyleIdx="2" presStyleCnt="3"/>
      <dgm:spPr/>
    </dgm:pt>
    <dgm:pt modelId="{D4A0838E-4E2D-4730-B3D2-35B8B5241ECB}" type="pres">
      <dgm:prSet presAssocID="{9A82000C-2A8D-49C2-A25A-43A996871CBB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1A70978-F2D2-4269-942D-39CF2069FEED}" type="pres">
      <dgm:prSet presAssocID="{9A82000C-2A8D-49C2-A25A-43A996871CBB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39176EA-0D7A-4D34-8E6D-2B4948E6CAC6}" srcId="{807ED3D6-A78E-490F-B8A1-1BE483742BC7}" destId="{0629414D-466F-416B-AA8A-7F28F7159B05}" srcOrd="0" destOrd="0" parTransId="{52C36C73-4321-4ACA-8EC7-BAA13E5610B6}" sibTransId="{05841830-730C-4C3F-BB0E-9278F019283D}"/>
    <dgm:cxn modelId="{936DA9DF-B42E-4C6B-B33A-E709481DCB80}" srcId="{374B24A4-072A-402D-AD2B-B783B7337EA8}" destId="{9A82000C-2A8D-49C2-A25A-43A996871CBB}" srcOrd="0" destOrd="0" parTransId="{99ACC245-DC0F-4A06-B904-0AE8D19EE73A}" sibTransId="{95F31CE6-B243-43F9-B7B0-ABAF895369BD}"/>
    <dgm:cxn modelId="{2E49ECD1-AF14-4F4F-9D6F-996DD3717DB0}" type="presOf" srcId="{0629414D-466F-416B-AA8A-7F28F7159B05}" destId="{96147FEE-8B6B-43D6-84B4-0E210F0FE756}" srcOrd="1" destOrd="0" presId="urn:microsoft.com/office/officeart/2011/layout/InterconnectedBlockProcess"/>
    <dgm:cxn modelId="{31BB2C53-0F0F-487A-A915-0B9EF355CDDF}" type="presOf" srcId="{7CDFA06E-ED29-44D8-83E6-55627FD7C980}" destId="{D4A0838E-4E2D-4730-B3D2-35B8B5241ECB}" srcOrd="1" destOrd="0" presId="urn:microsoft.com/office/officeart/2011/layout/InterconnectedBlockProcess"/>
    <dgm:cxn modelId="{F2F40851-0889-44AA-98A9-E2439B877ECD}" type="presOf" srcId="{374B24A4-072A-402D-AD2B-B783B7337EA8}" destId="{E0D1A08D-7CED-48E0-857F-BB51137E63DB}" srcOrd="0" destOrd="0" presId="urn:microsoft.com/office/officeart/2011/layout/InterconnectedBlockProcess"/>
    <dgm:cxn modelId="{0F8DA397-C4FF-4FEE-87FE-5C3D07DC1C66}" srcId="{374B24A4-072A-402D-AD2B-B783B7337EA8}" destId="{5FC70A0F-DE88-4FFD-915C-6787F3F4835B}" srcOrd="2" destOrd="0" parTransId="{3299B032-EFEF-40D9-A90B-6B73780BC8F1}" sibTransId="{FC483B55-7E07-4E1C-95ED-B46F0B60DA73}"/>
    <dgm:cxn modelId="{D0E4FE45-984D-48C4-BA3A-5065BB5534EA}" type="presOf" srcId="{7CDFA06E-ED29-44D8-83E6-55627FD7C980}" destId="{A3BB931A-D1D1-4769-8C03-CB00ABA97C70}" srcOrd="0" destOrd="0" presId="urn:microsoft.com/office/officeart/2011/layout/InterconnectedBlockProcess"/>
    <dgm:cxn modelId="{AF2375DB-1E0E-4811-BF97-35E2672E7155}" type="presOf" srcId="{625CE85B-94C8-47AB-B203-2C613681246B}" destId="{1E147097-7698-49BD-90C4-C03FF2ED52E8}" srcOrd="0" destOrd="0" presId="urn:microsoft.com/office/officeart/2011/layout/InterconnectedBlockProcess"/>
    <dgm:cxn modelId="{BBE53360-1D33-4B80-90F2-A2F88B21FFC8}" type="presOf" srcId="{9A82000C-2A8D-49C2-A25A-43A996871CBB}" destId="{41A70978-F2D2-4269-942D-39CF2069FEED}" srcOrd="0" destOrd="0" presId="urn:microsoft.com/office/officeart/2011/layout/InterconnectedBlockProcess"/>
    <dgm:cxn modelId="{906E3976-6527-4A05-BD87-29A683454D42}" type="presOf" srcId="{625CE85B-94C8-47AB-B203-2C613681246B}" destId="{4C31B0FE-A6D7-45EF-BC7B-CDEE5794A6D2}" srcOrd="1" destOrd="0" presId="urn:microsoft.com/office/officeart/2011/layout/InterconnectedBlockProcess"/>
    <dgm:cxn modelId="{AC6EF850-687A-4584-83B6-96F4912F127F}" type="presOf" srcId="{807ED3D6-A78E-490F-B8A1-1BE483742BC7}" destId="{B3F7D377-98F6-48D8-9793-D189F73A3AB2}" srcOrd="0" destOrd="0" presId="urn:microsoft.com/office/officeart/2011/layout/InterconnectedBlockProcess"/>
    <dgm:cxn modelId="{53F45367-EFF7-48DD-8D72-6636000A112E}" srcId="{5FC70A0F-DE88-4FFD-915C-6787F3F4835B}" destId="{625CE85B-94C8-47AB-B203-2C613681246B}" srcOrd="0" destOrd="0" parTransId="{CD547DD8-D2A6-4382-9CFB-FA33D7449BD1}" sibTransId="{7C81F809-11BF-4672-9352-CB1C787E38D1}"/>
    <dgm:cxn modelId="{905C5887-7ECA-436D-9DF3-4F0749C3F5C7}" type="presOf" srcId="{5FC70A0F-DE88-4FFD-915C-6787F3F4835B}" destId="{B3275C3B-A532-492E-9CA0-7844F87C4035}" srcOrd="0" destOrd="0" presId="urn:microsoft.com/office/officeart/2011/layout/InterconnectedBlockProcess"/>
    <dgm:cxn modelId="{9ED5DE76-9075-47A1-917F-AD558520A688}" type="presOf" srcId="{0629414D-466F-416B-AA8A-7F28F7159B05}" destId="{CAB71524-1BAC-45E5-A215-E64DBDF4B4A3}" srcOrd="0" destOrd="0" presId="urn:microsoft.com/office/officeart/2011/layout/InterconnectedBlockProcess"/>
    <dgm:cxn modelId="{BACCE9E5-5A49-4578-95F7-5815BBC3EA21}" srcId="{374B24A4-072A-402D-AD2B-B783B7337EA8}" destId="{807ED3D6-A78E-490F-B8A1-1BE483742BC7}" srcOrd="1" destOrd="0" parTransId="{3236790A-DFB6-47D6-8F69-4382D87565AA}" sibTransId="{C38C557A-EAFD-47D0-9882-857D626BFBE2}"/>
    <dgm:cxn modelId="{D0744C92-D3E7-4D63-A8EB-42E80A4A8266}" srcId="{9A82000C-2A8D-49C2-A25A-43A996871CBB}" destId="{7CDFA06E-ED29-44D8-83E6-55627FD7C980}" srcOrd="0" destOrd="0" parTransId="{843100CE-61E0-4E29-BFDC-F65596967A0C}" sibTransId="{64E26B53-2626-4048-B390-A965A66272AB}"/>
    <dgm:cxn modelId="{A3CE9DD6-29D9-45FE-BC41-494FA2842F50}" type="presParOf" srcId="{E0D1A08D-7CED-48E0-857F-BB51137E63DB}" destId="{C5A61AF6-6F41-4192-9AFD-383F44C99991}" srcOrd="0" destOrd="0" presId="urn:microsoft.com/office/officeart/2011/layout/InterconnectedBlockProcess"/>
    <dgm:cxn modelId="{C67CDD75-67F5-40C1-A5BA-888A266CAE1A}" type="presParOf" srcId="{C5A61AF6-6F41-4192-9AFD-383F44C99991}" destId="{1E147097-7698-49BD-90C4-C03FF2ED52E8}" srcOrd="0" destOrd="0" presId="urn:microsoft.com/office/officeart/2011/layout/InterconnectedBlockProcess"/>
    <dgm:cxn modelId="{AA005BBB-59AA-4AAF-A675-C1154631376F}" type="presParOf" srcId="{E0D1A08D-7CED-48E0-857F-BB51137E63DB}" destId="{4C31B0FE-A6D7-45EF-BC7B-CDEE5794A6D2}" srcOrd="1" destOrd="0" presId="urn:microsoft.com/office/officeart/2011/layout/InterconnectedBlockProcess"/>
    <dgm:cxn modelId="{DC740209-D799-424F-B0FB-1F83672F5370}" type="presParOf" srcId="{E0D1A08D-7CED-48E0-857F-BB51137E63DB}" destId="{B3275C3B-A532-492E-9CA0-7844F87C4035}" srcOrd="2" destOrd="0" presId="urn:microsoft.com/office/officeart/2011/layout/InterconnectedBlockProcess"/>
    <dgm:cxn modelId="{204A25BB-F257-4CA0-9568-CA3E53D3E9E5}" type="presParOf" srcId="{E0D1A08D-7CED-48E0-857F-BB51137E63DB}" destId="{6F635453-9556-4841-954F-B788BD1BFC12}" srcOrd="3" destOrd="0" presId="urn:microsoft.com/office/officeart/2011/layout/InterconnectedBlockProcess"/>
    <dgm:cxn modelId="{C837CE09-BC03-4498-9CE2-14ABE1188BE8}" type="presParOf" srcId="{6F635453-9556-4841-954F-B788BD1BFC12}" destId="{CAB71524-1BAC-45E5-A215-E64DBDF4B4A3}" srcOrd="0" destOrd="0" presId="urn:microsoft.com/office/officeart/2011/layout/InterconnectedBlockProcess"/>
    <dgm:cxn modelId="{DC751AFB-DD58-4C0C-9881-44291266F58F}" type="presParOf" srcId="{E0D1A08D-7CED-48E0-857F-BB51137E63DB}" destId="{96147FEE-8B6B-43D6-84B4-0E210F0FE756}" srcOrd="4" destOrd="0" presId="urn:microsoft.com/office/officeart/2011/layout/InterconnectedBlockProcess"/>
    <dgm:cxn modelId="{2B7D92D1-F43C-468B-8DB7-41C943949EE9}" type="presParOf" srcId="{E0D1A08D-7CED-48E0-857F-BB51137E63DB}" destId="{B3F7D377-98F6-48D8-9793-D189F73A3AB2}" srcOrd="5" destOrd="0" presId="urn:microsoft.com/office/officeart/2011/layout/InterconnectedBlockProcess"/>
    <dgm:cxn modelId="{F6208139-7B05-44BB-B9B9-C93B7E155CB8}" type="presParOf" srcId="{E0D1A08D-7CED-48E0-857F-BB51137E63DB}" destId="{0B8C81F8-2459-4A6F-9285-C7A202B42969}" srcOrd="6" destOrd="0" presId="urn:microsoft.com/office/officeart/2011/layout/InterconnectedBlockProcess"/>
    <dgm:cxn modelId="{053A900C-B4E4-407B-BA45-FB9E3FED9F12}" type="presParOf" srcId="{0B8C81F8-2459-4A6F-9285-C7A202B42969}" destId="{A3BB931A-D1D1-4769-8C03-CB00ABA97C70}" srcOrd="0" destOrd="0" presId="urn:microsoft.com/office/officeart/2011/layout/InterconnectedBlockProcess"/>
    <dgm:cxn modelId="{1ABDC4FB-26FD-4194-B6E9-00747F20B033}" type="presParOf" srcId="{E0D1A08D-7CED-48E0-857F-BB51137E63DB}" destId="{D4A0838E-4E2D-4730-B3D2-35B8B5241ECB}" srcOrd="7" destOrd="0" presId="urn:microsoft.com/office/officeart/2011/layout/InterconnectedBlockProcess"/>
    <dgm:cxn modelId="{830B9513-FDD1-4C89-8238-10EBE8A88B14}" type="presParOf" srcId="{E0D1A08D-7CED-48E0-857F-BB51137E63DB}" destId="{41A70978-F2D2-4269-942D-39CF2069FEED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147097-7698-49BD-90C4-C03FF2ED52E8}">
      <dsp:nvSpPr>
        <dsp:cNvPr id="0" name=""/>
        <dsp:cNvSpPr/>
      </dsp:nvSpPr>
      <dsp:spPr>
        <a:xfrm>
          <a:off x="5069273" y="952059"/>
          <a:ext cx="2009943" cy="4466607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25" tIns="73025" rIns="73025" bIns="73025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300" kern="1200" dirty="0"/>
        </a:p>
      </dsp:txBody>
      <dsp:txXfrm>
        <a:off x="5324360" y="952059"/>
        <a:ext cx="1754856" cy="4466607"/>
      </dsp:txXfrm>
    </dsp:sp>
    <dsp:sp modelId="{B3275C3B-A532-492E-9CA0-7844F87C4035}">
      <dsp:nvSpPr>
        <dsp:cNvPr id="0" name=""/>
        <dsp:cNvSpPr/>
      </dsp:nvSpPr>
      <dsp:spPr>
        <a:xfrm>
          <a:off x="5069273" y="0"/>
          <a:ext cx="2009943" cy="953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Xamarin iOS</a:t>
          </a:r>
          <a:endParaRPr lang="en-IN" sz="2300" kern="1200" dirty="0"/>
        </a:p>
      </dsp:txBody>
      <dsp:txXfrm>
        <a:off x="5069273" y="0"/>
        <a:ext cx="2009943" cy="953685"/>
      </dsp:txXfrm>
    </dsp:sp>
    <dsp:sp modelId="{CAB71524-1BAC-45E5-A215-E64DBDF4B4A3}">
      <dsp:nvSpPr>
        <dsp:cNvPr id="0" name=""/>
        <dsp:cNvSpPr/>
      </dsp:nvSpPr>
      <dsp:spPr>
        <a:xfrm>
          <a:off x="3058726" y="952059"/>
          <a:ext cx="2009943" cy="4147989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25" tIns="73025" rIns="73025" bIns="73025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300" kern="1200" dirty="0"/>
        </a:p>
      </dsp:txBody>
      <dsp:txXfrm>
        <a:off x="3313813" y="952059"/>
        <a:ext cx="1754856" cy="4147989"/>
      </dsp:txXfrm>
    </dsp:sp>
    <dsp:sp modelId="{B3F7D377-98F6-48D8-9793-D189F73A3AB2}">
      <dsp:nvSpPr>
        <dsp:cNvPr id="0" name=""/>
        <dsp:cNvSpPr/>
      </dsp:nvSpPr>
      <dsp:spPr>
        <a:xfrm>
          <a:off x="3058726" y="154432"/>
          <a:ext cx="2009943" cy="7976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Xamarin Android</a:t>
          </a:r>
          <a:endParaRPr lang="en-IN" sz="2300" kern="1200" dirty="0"/>
        </a:p>
      </dsp:txBody>
      <dsp:txXfrm>
        <a:off x="3058726" y="154432"/>
        <a:ext cx="2009943" cy="797627"/>
      </dsp:txXfrm>
    </dsp:sp>
    <dsp:sp modelId="{A3BB931A-D1D1-4769-8C03-CB00ABA97C70}">
      <dsp:nvSpPr>
        <dsp:cNvPr id="0" name=""/>
        <dsp:cNvSpPr/>
      </dsp:nvSpPr>
      <dsp:spPr>
        <a:xfrm>
          <a:off x="1048782" y="952059"/>
          <a:ext cx="2009943" cy="3828830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25" tIns="73025" rIns="73025" bIns="73025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300" kern="1200" dirty="0"/>
        </a:p>
      </dsp:txBody>
      <dsp:txXfrm>
        <a:off x="1303870" y="952059"/>
        <a:ext cx="1754856" cy="3828830"/>
      </dsp:txXfrm>
    </dsp:sp>
    <dsp:sp modelId="{41A70978-F2D2-4269-942D-39CF2069FEED}">
      <dsp:nvSpPr>
        <dsp:cNvPr id="0" name=""/>
        <dsp:cNvSpPr/>
      </dsp:nvSpPr>
      <dsp:spPr>
        <a:xfrm>
          <a:off x="1048782" y="313740"/>
          <a:ext cx="2009943" cy="638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Existing iOS</a:t>
          </a:r>
          <a:endParaRPr lang="en-IN" sz="2300" kern="1200" dirty="0"/>
        </a:p>
      </dsp:txBody>
      <dsp:txXfrm>
        <a:off x="1048782" y="313740"/>
        <a:ext cx="2009943" cy="638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99118-22D6-4A13-BE05-76B2B0620CD5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A7E7-375C-4AAC-B5B7-F58AF5598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7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CA7E7-375C-4AAC-B5B7-F58AF5598C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8FE826-396A-4001-9C4F-F39F784C731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7263" y="696913"/>
            <a:ext cx="5114925" cy="2878137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8DFF526-F501-437E-8CC9-127201CA3D52}" type="datetime1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 and Proprietary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Strategy - New Employee Training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21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8FE826-396A-4001-9C4F-F39F784C731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7263" y="696913"/>
            <a:ext cx="5114925" cy="2878137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8DFF526-F501-437E-8CC9-127201CA3D52}" type="datetime1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 and Proprietary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Strategy - New Employee Training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60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CA7E7-375C-4AAC-B5B7-F58AF5598C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92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CA7E7-375C-4AAC-B5B7-F58AF5598C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92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815345"/>
            <a:ext cx="12192000" cy="1542757"/>
          </a:xfrm>
          <a:prstGeom prst="rect">
            <a:avLst/>
          </a:prstGeom>
          <a:blipFill dpi="0" rotWithShape="0">
            <a:blip r:embed="rId3">
              <a:alphaModFix amt="8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endParaRPr lang="en-US" sz="3840" b="1" dirty="0">
              <a:solidFill>
                <a:srgbClr val="16355A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945755" y="2885770"/>
            <a:ext cx="10363200" cy="646472"/>
          </a:xfrm>
        </p:spPr>
        <p:txBody>
          <a:bodyPr/>
          <a:lstStyle>
            <a:lvl1pPr algn="ctr">
              <a:defRPr>
                <a:solidFill>
                  <a:srgbClr val="111C3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860155" y="3747878"/>
            <a:ext cx="8534400" cy="595601"/>
          </a:xfrm>
          <a:noFill/>
        </p:spPr>
        <p:txBody>
          <a:bodyPr/>
          <a:lstStyle>
            <a:lvl1pPr marL="0" indent="0" algn="ctr">
              <a:buNone/>
              <a:defRPr>
                <a:solidFill>
                  <a:srgbClr val="111C32"/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910" y="327738"/>
            <a:ext cx="1424180" cy="15713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567604"/>
            <a:ext cx="12192000" cy="290396"/>
          </a:xfrm>
          <a:prstGeom prst="rect">
            <a:avLst/>
          </a:prstGeom>
          <a:solidFill>
            <a:srgbClr val="111C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36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ABF8-B54A-4950-A3ED-A822507AE2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4174940" y="6567604"/>
            <a:ext cx="3860800" cy="274320"/>
          </a:xfrm>
        </p:spPr>
        <p:txBody>
          <a:bodyPr/>
          <a:lstStyle/>
          <a:p>
            <a:r>
              <a:rPr lang="en-US" smtClean="0"/>
              <a:t>© 2019 - Satellite Logistics Group - Confidential &amp; Proprietary</a:t>
            </a:r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2"/>
          </p:nvPr>
        </p:nvSpPr>
        <p:spPr>
          <a:xfrm>
            <a:off x="609600" y="6567604"/>
            <a:ext cx="2844800" cy="274320"/>
          </a:xfrm>
          <a:prstGeom prst="rect">
            <a:avLst/>
          </a:prstGeom>
        </p:spPr>
        <p:txBody>
          <a:bodyPr/>
          <a:lstStyle>
            <a:lvl1pPr>
              <a:defRPr sz="1080">
                <a:solidFill>
                  <a:schemeClr val="bg1"/>
                </a:solidFill>
              </a:defRPr>
            </a:lvl1pPr>
          </a:lstStyle>
          <a:p>
            <a:fld id="{26BA2DA6-F649-4D6C-8825-2BFCDFD3300D}" type="datetime1">
              <a:rPr lang="en-US" smtClean="0"/>
              <a:t>4/26/2019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7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173239"/>
            <a:ext cx="2743200" cy="51162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73238"/>
            <a:ext cx="8026400" cy="511628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ABF8-B54A-4950-A3ED-A822507AE2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4174940" y="6567604"/>
            <a:ext cx="3860800" cy="274320"/>
          </a:xfrm>
        </p:spPr>
        <p:txBody>
          <a:bodyPr/>
          <a:lstStyle/>
          <a:p>
            <a:r>
              <a:rPr lang="en-US" smtClean="0"/>
              <a:t>© 2019 - Satellite Logistics Group - Confidential &amp; Proprietary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"/>
          </p:nvPr>
        </p:nvSpPr>
        <p:spPr>
          <a:xfrm>
            <a:off x="609600" y="6567604"/>
            <a:ext cx="2844800" cy="274320"/>
          </a:xfrm>
          <a:prstGeom prst="rect">
            <a:avLst/>
          </a:prstGeom>
        </p:spPr>
        <p:txBody>
          <a:bodyPr/>
          <a:lstStyle>
            <a:lvl1pPr>
              <a:defRPr sz="1080">
                <a:solidFill>
                  <a:schemeClr val="bg1"/>
                </a:solidFill>
              </a:defRPr>
            </a:lvl1pPr>
          </a:lstStyle>
          <a:p>
            <a:fld id="{1C2993FE-4F23-4990-A294-3A93E7DD4A96}" type="datetime1">
              <a:rPr lang="en-US" smtClean="0"/>
              <a:t>4/26/2019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1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2019 - Satellite Logistics Group - Confidential &amp; Proprietary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ABF8-B54A-4950-A3ED-A822507AE2C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09600" y="0"/>
            <a:ext cx="8979243" cy="10422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2"/>
          </p:nvPr>
        </p:nvSpPr>
        <p:spPr>
          <a:xfrm>
            <a:off x="609600" y="6567604"/>
            <a:ext cx="2844800" cy="274320"/>
          </a:xfrm>
          <a:prstGeom prst="rect">
            <a:avLst/>
          </a:prstGeom>
        </p:spPr>
        <p:txBody>
          <a:bodyPr/>
          <a:lstStyle>
            <a:lvl1pPr>
              <a:defRPr sz="1080">
                <a:solidFill>
                  <a:schemeClr val="bg1"/>
                </a:solidFill>
              </a:defRPr>
            </a:lvl1pPr>
          </a:lstStyle>
          <a:p>
            <a:fld id="{09E6CB62-B944-47B9-ABDE-A40A0C43C9F7}" type="datetime1">
              <a:rPr lang="en-US" smtClean="0"/>
              <a:t>4/26/2019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8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ABF8-B54A-4950-A3ED-A822507AE2C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40994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4174940" y="6567604"/>
            <a:ext cx="3860800" cy="274320"/>
          </a:xfrm>
        </p:spPr>
        <p:txBody>
          <a:bodyPr/>
          <a:lstStyle/>
          <a:p>
            <a:r>
              <a:rPr lang="en-US" smtClean="0"/>
              <a:t>© 2019 - Satellite Logistics Group - Confidential &amp; Proprietary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"/>
          </p:nvPr>
        </p:nvSpPr>
        <p:spPr>
          <a:xfrm>
            <a:off x="609600" y="6567604"/>
            <a:ext cx="2844800" cy="274320"/>
          </a:xfrm>
          <a:prstGeom prst="rect">
            <a:avLst/>
          </a:prstGeom>
        </p:spPr>
        <p:txBody>
          <a:bodyPr/>
          <a:lstStyle>
            <a:lvl1pPr>
              <a:defRPr sz="1080">
                <a:solidFill>
                  <a:schemeClr val="bg1"/>
                </a:solidFill>
              </a:defRPr>
            </a:lvl1pPr>
          </a:lstStyle>
          <a:p>
            <a:fld id="{CF7695E4-83D4-4C9B-94ED-FD9D45C83B62}" type="datetime1">
              <a:rPr lang="en-US" smtClean="0"/>
              <a:t>4/26/2019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26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8415"/>
            <a:ext cx="5384800" cy="5086919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8415"/>
            <a:ext cx="5384800" cy="5086919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ABF8-B54A-4950-A3ED-A822507AE2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4174940" y="6567604"/>
            <a:ext cx="3860800" cy="274320"/>
          </a:xfrm>
        </p:spPr>
        <p:txBody>
          <a:bodyPr/>
          <a:lstStyle/>
          <a:p>
            <a:r>
              <a:rPr lang="en-US" smtClean="0"/>
              <a:t>© 2019 - Satellite Logistics Group - Confidential &amp; Proprietary</a:t>
            </a:r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3"/>
          </p:nvPr>
        </p:nvSpPr>
        <p:spPr>
          <a:xfrm>
            <a:off x="609600" y="6567604"/>
            <a:ext cx="2844800" cy="274320"/>
          </a:xfrm>
          <a:prstGeom prst="rect">
            <a:avLst/>
          </a:prstGeom>
        </p:spPr>
        <p:txBody>
          <a:bodyPr/>
          <a:lstStyle>
            <a:lvl1pPr>
              <a:defRPr sz="1080">
                <a:solidFill>
                  <a:schemeClr val="bg1"/>
                </a:solidFill>
              </a:defRPr>
            </a:lvl1pPr>
          </a:lstStyle>
          <a:p>
            <a:fld id="{8079B341-743B-427E-A1AB-A195F5153854}" type="datetime1">
              <a:rPr lang="en-US" smtClean="0"/>
              <a:t>4/26/2019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86743"/>
            <a:ext cx="5386917" cy="46805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54796"/>
            <a:ext cx="5386917" cy="461053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186737"/>
            <a:ext cx="5389033" cy="468058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1654796"/>
            <a:ext cx="5389033" cy="461053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ABF8-B54A-4950-A3ED-A822507AE2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4174940" y="6567604"/>
            <a:ext cx="3860800" cy="274320"/>
          </a:xfrm>
        </p:spPr>
        <p:txBody>
          <a:bodyPr/>
          <a:lstStyle/>
          <a:p>
            <a:r>
              <a:rPr lang="en-US" smtClean="0"/>
              <a:t>© 2019 - Satellite Logistics Group - Confidential &amp; Proprietary</a:t>
            </a:r>
            <a:endParaRPr lang="en-US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3"/>
          </p:nvPr>
        </p:nvSpPr>
        <p:spPr>
          <a:xfrm>
            <a:off x="609600" y="6567604"/>
            <a:ext cx="2844800" cy="274320"/>
          </a:xfrm>
          <a:prstGeom prst="rect">
            <a:avLst/>
          </a:prstGeom>
        </p:spPr>
        <p:txBody>
          <a:bodyPr/>
          <a:lstStyle>
            <a:lvl1pPr>
              <a:defRPr sz="1080">
                <a:solidFill>
                  <a:schemeClr val="bg1"/>
                </a:solidFill>
              </a:defRPr>
            </a:lvl1pPr>
          </a:lstStyle>
          <a:p>
            <a:fld id="{6317A554-3009-4C48-897B-9E1AFFAAFFB1}" type="datetime1">
              <a:rPr lang="en-US" smtClean="0"/>
              <a:t>4/26/2019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8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ABF8-B54A-4950-A3ED-A822507AE2C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4174940" y="6567604"/>
            <a:ext cx="3860800" cy="274320"/>
          </a:xfrm>
        </p:spPr>
        <p:txBody>
          <a:bodyPr/>
          <a:lstStyle/>
          <a:p>
            <a:r>
              <a:rPr lang="en-US" smtClean="0"/>
              <a:t>© 2019 - Satellite Logistics Group - Confidential &amp; Proprietary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609600" y="6567604"/>
            <a:ext cx="2844800" cy="274320"/>
          </a:xfrm>
          <a:prstGeom prst="rect">
            <a:avLst/>
          </a:prstGeom>
        </p:spPr>
        <p:txBody>
          <a:bodyPr/>
          <a:lstStyle>
            <a:lvl1pPr>
              <a:defRPr sz="1080">
                <a:solidFill>
                  <a:schemeClr val="bg1"/>
                </a:solidFill>
              </a:defRPr>
            </a:lvl1pPr>
          </a:lstStyle>
          <a:p>
            <a:fld id="{92541322-A09D-4D50-8399-68877C20EC71}" type="datetime1">
              <a:rPr lang="en-US" smtClean="0"/>
              <a:t>4/26/2019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34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ABF8-B54A-4950-A3ED-A822507AE2C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4174940" y="6567604"/>
            <a:ext cx="3860800" cy="274320"/>
          </a:xfrm>
        </p:spPr>
        <p:txBody>
          <a:bodyPr/>
          <a:lstStyle/>
          <a:p>
            <a:r>
              <a:rPr lang="en-US" smtClean="0"/>
              <a:t>© 2019 - Satellite Logistics Group - Confidential &amp; Proprietary</a:t>
            </a:r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2"/>
          </p:nvPr>
        </p:nvSpPr>
        <p:spPr>
          <a:xfrm>
            <a:off x="609600" y="6567604"/>
            <a:ext cx="2844800" cy="274320"/>
          </a:xfrm>
          <a:prstGeom prst="rect">
            <a:avLst/>
          </a:prstGeom>
        </p:spPr>
        <p:txBody>
          <a:bodyPr/>
          <a:lstStyle>
            <a:lvl1pPr>
              <a:defRPr sz="1080">
                <a:solidFill>
                  <a:schemeClr val="bg1"/>
                </a:solidFill>
              </a:defRPr>
            </a:lvl1pPr>
          </a:lstStyle>
          <a:p>
            <a:fld id="{54E229A0-5688-47F1-860E-A4B3B8EAAF22}" type="datetime1">
              <a:rPr lang="en-US" smtClean="0"/>
              <a:t>4/26/2019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0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26" y="1184457"/>
            <a:ext cx="4011084" cy="66907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73237"/>
            <a:ext cx="6815667" cy="5116288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26" y="1853525"/>
            <a:ext cx="4011084" cy="4435999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ABF8-B54A-4950-A3ED-A822507AE2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4174940" y="6567604"/>
            <a:ext cx="3860800" cy="274320"/>
          </a:xfrm>
        </p:spPr>
        <p:txBody>
          <a:bodyPr/>
          <a:lstStyle/>
          <a:p>
            <a:r>
              <a:rPr lang="en-US" smtClean="0"/>
              <a:t>© 2019 - Satellite Logistics Group - Confidential &amp; Proprietary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3"/>
          </p:nvPr>
        </p:nvSpPr>
        <p:spPr>
          <a:xfrm>
            <a:off x="609600" y="6567604"/>
            <a:ext cx="2844800" cy="274320"/>
          </a:xfrm>
          <a:prstGeom prst="rect">
            <a:avLst/>
          </a:prstGeom>
        </p:spPr>
        <p:txBody>
          <a:bodyPr/>
          <a:lstStyle>
            <a:lvl1pPr>
              <a:defRPr sz="1080">
                <a:solidFill>
                  <a:schemeClr val="bg1"/>
                </a:solidFill>
              </a:defRPr>
            </a:lvl1pPr>
          </a:lstStyle>
          <a:p>
            <a:fld id="{7805ABC8-3BF9-4E28-B6A8-ED7862F91324}" type="datetime1">
              <a:rPr lang="en-US" smtClean="0"/>
              <a:t>4/26/2019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418650"/>
            <a:ext cx="7315200" cy="43248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1144"/>
            <a:ext cx="7315200" cy="4100285"/>
          </a:xfrm>
        </p:spPr>
        <p:txBody>
          <a:bodyPr rtlCol="0">
            <a:normAutofit/>
          </a:bodyPr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851136"/>
            <a:ext cx="7315200" cy="449507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ABF8-B54A-4950-A3ED-A822507AE2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4174940" y="6567604"/>
            <a:ext cx="3860800" cy="274320"/>
          </a:xfrm>
        </p:spPr>
        <p:txBody>
          <a:bodyPr/>
          <a:lstStyle/>
          <a:p>
            <a:r>
              <a:rPr lang="en-US" smtClean="0"/>
              <a:t>© 2019 - Satellite Logistics Group - Confidential &amp; Proprietary</a:t>
            </a:r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3"/>
          </p:nvPr>
        </p:nvSpPr>
        <p:spPr>
          <a:xfrm>
            <a:off x="609600" y="6567604"/>
            <a:ext cx="2844800" cy="274320"/>
          </a:xfrm>
          <a:prstGeom prst="rect">
            <a:avLst/>
          </a:prstGeom>
        </p:spPr>
        <p:txBody>
          <a:bodyPr/>
          <a:lstStyle>
            <a:lvl1pPr>
              <a:defRPr sz="1080">
                <a:solidFill>
                  <a:schemeClr val="bg1"/>
                </a:solidFill>
              </a:defRPr>
            </a:lvl1pPr>
          </a:lstStyle>
          <a:p>
            <a:fld id="{29B6B679-5584-42DC-B014-5C4F74177F4D}" type="datetime1">
              <a:rPr lang="en-US" smtClean="0"/>
              <a:t>4/26/2019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4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576" y="6567604"/>
            <a:ext cx="12192000" cy="290396"/>
          </a:xfrm>
          <a:prstGeom prst="rect">
            <a:avLst/>
          </a:prstGeom>
          <a:solidFill>
            <a:srgbClr val="111C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 dirty="0">
              <a:solidFill>
                <a:schemeClr val="bg1"/>
              </a:solidFill>
            </a:endParaRPr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024" y="22197"/>
            <a:ext cx="10972800" cy="102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178416"/>
            <a:ext cx="10972800" cy="509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6677" y="582638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60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4940" y="6567604"/>
            <a:ext cx="3860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8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© 2019 - Satellite Logistics Group - Confidential &amp; Proprietary</a:t>
            </a:r>
            <a:endParaRPr lang="en-US"/>
          </a:p>
        </p:txBody>
      </p:sp>
      <p:sp>
        <p:nvSpPr>
          <p:cNvPr id="17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8737600" y="6567604"/>
            <a:ext cx="284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bg1"/>
                </a:solidFill>
              </a:defRPr>
            </a:lvl1pPr>
          </a:lstStyle>
          <a:p>
            <a:fld id="{4ADBABF8-B54A-4950-A3ED-A822507AE2C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454" y="49703"/>
            <a:ext cx="894969" cy="992530"/>
          </a:xfrm>
          <a:prstGeom prst="rect">
            <a:avLst/>
          </a:prstGeom>
        </p:spPr>
      </p:pic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609600" y="6567604"/>
            <a:ext cx="2844800" cy="274320"/>
          </a:xfrm>
          <a:prstGeom prst="rect">
            <a:avLst/>
          </a:prstGeom>
        </p:spPr>
        <p:txBody>
          <a:bodyPr/>
          <a:lstStyle>
            <a:lvl1pPr>
              <a:defRPr sz="1080">
                <a:solidFill>
                  <a:schemeClr val="bg1"/>
                </a:solidFill>
              </a:defRPr>
            </a:lvl1pPr>
          </a:lstStyle>
          <a:p>
            <a:fld id="{32E0FD44-C03D-47F3-89E7-569A61A0280C}" type="datetime1">
              <a:rPr lang="en-US" smtClean="0"/>
              <a:t>4/26/2019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1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548640" rtl="0" eaLnBrk="1" fontAlgn="base" hangingPunct="1">
        <a:spcBef>
          <a:spcPct val="0"/>
        </a:spcBef>
        <a:spcAft>
          <a:spcPct val="0"/>
        </a:spcAft>
        <a:defRPr sz="3840" b="1" kern="1200">
          <a:solidFill>
            <a:schemeClr val="tx1"/>
          </a:solidFill>
          <a:latin typeface="Trebuchet MS" panose="020B0603020202020204" pitchFamily="34" charset="0"/>
          <a:ea typeface="Trebuchet MS" panose="020B0603020202020204" pitchFamily="34" charset="0"/>
          <a:cs typeface="Trebuchet MS" panose="020B0603020202020204" pitchFamily="34" charset="0"/>
        </a:defRPr>
      </a:lvl1pPr>
      <a:lvl2pPr algn="ctr" defTabSz="548640" rtl="0" eaLnBrk="1" fontAlgn="base" hangingPunct="1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2pPr>
      <a:lvl3pPr algn="ctr" defTabSz="548640" rtl="0" eaLnBrk="1" fontAlgn="base" hangingPunct="1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3pPr>
      <a:lvl4pPr algn="ctr" defTabSz="548640" rtl="0" eaLnBrk="1" fontAlgn="base" hangingPunct="1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4pPr>
      <a:lvl5pPr algn="ctr" defTabSz="548640" rtl="0" eaLnBrk="1" fontAlgn="base" hangingPunct="1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5pPr>
      <a:lvl6pPr marL="548640" algn="ctr" defTabSz="548640" rtl="0" eaLnBrk="1" fontAlgn="base" hangingPunct="1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6pPr>
      <a:lvl7pPr marL="1097280" algn="ctr" defTabSz="548640" rtl="0" eaLnBrk="1" fontAlgn="base" hangingPunct="1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7pPr>
      <a:lvl8pPr marL="1645920" algn="ctr" defTabSz="548640" rtl="0" eaLnBrk="1" fontAlgn="base" hangingPunct="1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8pPr>
      <a:lvl9pPr marL="2194560" algn="ctr" defTabSz="548640" rtl="0" eaLnBrk="1" fontAlgn="base" hangingPunct="1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280036" indent="-280036" algn="l" defTabSz="54864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8666" indent="-342900" algn="l" defTabSz="54864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80" kern="1200">
          <a:solidFill>
            <a:schemeClr val="tx1"/>
          </a:solidFill>
          <a:latin typeface="+mn-lt"/>
          <a:ea typeface="ヒラギノ角ゴ Pro W3" charset="0"/>
          <a:cs typeface="+mn-cs"/>
        </a:defRPr>
      </a:lvl2pPr>
      <a:lvl3pPr marL="1371600" indent="-274320" algn="l" defTabSz="54864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0"/>
          <a:cs typeface="+mn-cs"/>
        </a:defRPr>
      </a:lvl3pPr>
      <a:lvl4pPr marL="1920240" indent="-274320" algn="l" defTabSz="54864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60" kern="1200">
          <a:solidFill>
            <a:schemeClr val="tx1"/>
          </a:solidFill>
          <a:latin typeface="+mn-lt"/>
          <a:ea typeface="ヒラギノ角ゴ Pro W3" charset="0"/>
          <a:cs typeface="+mn-cs"/>
        </a:defRPr>
      </a:lvl4pPr>
      <a:lvl5pPr marL="2468880" indent="-274320" algn="l" defTabSz="54864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60" kern="1200">
          <a:solidFill>
            <a:schemeClr val="tx1"/>
          </a:solidFill>
          <a:latin typeface="+mn-lt"/>
          <a:ea typeface="ヒラギノ角ゴ Pro W3" charset="0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KegID%20App%20Standard.docx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xamarin/get-started/installation/index?pivots=window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xamarin/get-started/installation/index?pivots=maco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rismlibrary.github.io/docs/xamarin-forms/Getting-Started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m.io/docs/dotnet/late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7882" y="3209861"/>
            <a:ext cx="10363200" cy="646472"/>
          </a:xfrm>
        </p:spPr>
        <p:txBody>
          <a:bodyPr/>
          <a:lstStyle/>
          <a:p>
            <a:r>
              <a:rPr lang="en-US" dirty="0" smtClean="0"/>
              <a:t>Xamarin KegID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7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Palletize</a:t>
            </a:r>
          </a:p>
          <a:p>
            <a:pPr lvl="1"/>
            <a:r>
              <a:rPr lang="en-IN" dirty="0" smtClean="0"/>
              <a:t>Build Pallet</a:t>
            </a:r>
          </a:p>
          <a:p>
            <a:pPr lvl="1"/>
            <a:r>
              <a:rPr lang="en-IN" dirty="0" smtClean="0"/>
              <a:t>Kegs Scan</a:t>
            </a:r>
          </a:p>
          <a:p>
            <a:pPr lvl="1"/>
            <a:r>
              <a:rPr lang="en-IN" dirty="0" smtClean="0"/>
              <a:t>Pallet Detail with (Sharing Option as PDF, etc..)</a:t>
            </a:r>
          </a:p>
          <a:p>
            <a:pPr lvl="1"/>
            <a:r>
              <a:rPr lang="en-IN" dirty="0" smtClean="0"/>
              <a:t>Manifest list once you click on manifest detail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2019 - Satellite Logistics Group - Confidential &amp; Proprietary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ABF8-B54A-4950-A3ED-A822507AE2C5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sz="4000" dirty="0"/>
              <a:t>Functionality of Xamarin app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E6CB62-B944-47B9-ABDE-A40A0C43C9F7}" type="datetime1">
              <a:rPr lang="en-US" smtClean="0"/>
              <a:t>4/26/2019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1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Maintain</a:t>
            </a:r>
          </a:p>
          <a:p>
            <a:pPr lvl="1"/>
            <a:r>
              <a:rPr lang="en-IN" dirty="0" smtClean="0"/>
              <a:t>Maintain selection</a:t>
            </a:r>
          </a:p>
          <a:p>
            <a:pPr lvl="1"/>
            <a:r>
              <a:rPr lang="en-IN" dirty="0" smtClean="0"/>
              <a:t>Scan Barcode</a:t>
            </a:r>
          </a:p>
          <a:p>
            <a:pPr lvl="1"/>
            <a:r>
              <a:rPr lang="en-IN" dirty="0" smtClean="0"/>
              <a:t>Maintain Detail Screen</a:t>
            </a:r>
          </a:p>
          <a:p>
            <a:pPr lvl="1"/>
            <a:r>
              <a:rPr lang="en-IN" dirty="0" smtClean="0"/>
              <a:t>Maintain list once you click on detail screen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2019 - Satellite Logistics Group - Confidential &amp; Proprietary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ABF8-B54A-4950-A3ED-A822507AE2C5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sz="4000" dirty="0"/>
              <a:t>Functionality of Xamarin app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E6CB62-B944-47B9-ABDE-A40A0C43C9F7}" type="datetime1">
              <a:rPr lang="en-US" smtClean="0"/>
              <a:t>4/26/2019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4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Dashboard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Manifest</a:t>
            </a:r>
          </a:p>
          <a:p>
            <a:pPr lvl="1"/>
            <a:r>
              <a:rPr lang="en-IN" dirty="0" smtClean="0"/>
              <a:t>Show the submitted Manifest, Draft, Queue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2019 - Satellite Logistics Group - Confidential &amp; Proprietary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ABF8-B54A-4950-A3ED-A822507AE2C5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sz="4000" dirty="0"/>
              <a:t>Functionality of Xamarin app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E6CB62-B944-47B9-ABDE-A40A0C43C9F7}" type="datetime1">
              <a:rPr lang="en-US" smtClean="0"/>
              <a:t>4/26/2019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222254"/>
              </p:ext>
            </p:extLst>
          </p:nvPr>
        </p:nvGraphicFramePr>
        <p:xfrm>
          <a:off x="1035221" y="1842411"/>
          <a:ext cx="8128000" cy="16824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IN" b="0" dirty="0" smtClean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 smtClean="0"/>
                        <a:t>Avg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="0" baseline="0" dirty="0" smtClean="0"/>
                        <a:t>Cycle Time</a:t>
                      </a:r>
                      <a:endParaRPr lang="en-IN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IN" dirty="0" smtClean="0"/>
                        <a:t>Empties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At Risk Kegs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IN" dirty="0" smtClean="0"/>
                        <a:t>In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IN" dirty="0" smtClean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72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Dashboard</a:t>
            </a:r>
          </a:p>
          <a:p>
            <a:r>
              <a:rPr lang="en-IN" dirty="0" smtClean="0"/>
              <a:t>Pallet</a:t>
            </a:r>
          </a:p>
          <a:p>
            <a:pPr lvl="1"/>
            <a:r>
              <a:rPr lang="en-IN" dirty="0" smtClean="0"/>
              <a:t>Search Pallet By(Pallet Barcode, Barcode, Location Created and From to To date)</a:t>
            </a:r>
          </a:p>
          <a:p>
            <a:pPr lvl="1"/>
            <a:r>
              <a:rPr lang="en-IN" dirty="0" smtClean="0"/>
              <a:t>Display list of Pallets</a:t>
            </a:r>
          </a:p>
          <a:p>
            <a:pPr lvl="1"/>
            <a:r>
              <a:rPr lang="en-IN" dirty="0" smtClean="0"/>
              <a:t>Edit Pallet will take you to build pallet</a:t>
            </a:r>
          </a:p>
          <a:p>
            <a:pPr lvl="1"/>
            <a:r>
              <a:rPr lang="en-IN" dirty="0" smtClean="0"/>
              <a:t>Move Pallet will take you to create manifest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2019 - Satellite Logistics Group - Confidential &amp; Proprietary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ABF8-B54A-4950-A3ED-A822507AE2C5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sz="4000" dirty="0"/>
              <a:t>Functionality of Xamarin app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E6CB62-B944-47B9-ABDE-A40A0C43C9F7}" type="datetime1">
              <a:rPr lang="en-US" smtClean="0"/>
              <a:t>4/26/2019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78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Dashboard</a:t>
            </a:r>
          </a:p>
          <a:p>
            <a:r>
              <a:rPr lang="en-IN" dirty="0" smtClean="0"/>
              <a:t>Partners</a:t>
            </a:r>
          </a:p>
          <a:p>
            <a:pPr lvl="1"/>
            <a:r>
              <a:rPr lang="en-IN" dirty="0" smtClean="0"/>
              <a:t>Partners List </a:t>
            </a:r>
          </a:p>
          <a:p>
            <a:pPr lvl="1"/>
            <a:r>
              <a:rPr lang="en-IN" dirty="0" smtClean="0"/>
              <a:t>Once you click particular Partner will take you to Partner Info</a:t>
            </a:r>
          </a:p>
          <a:p>
            <a:pPr lvl="2"/>
            <a:r>
              <a:rPr lang="en-IN" dirty="0" smtClean="0"/>
              <a:t>Once you click No.of Kegs from Partner Info it will take you Kegs list</a:t>
            </a:r>
          </a:p>
          <a:p>
            <a:pPr lvl="3"/>
            <a:r>
              <a:rPr lang="en-IN" dirty="0" smtClean="0"/>
              <a:t>Once you click particular Kegs will take you to Kegs status</a:t>
            </a:r>
          </a:p>
          <a:p>
            <a:pPr lvl="4"/>
            <a:r>
              <a:rPr lang="en-IN" dirty="0" smtClean="0"/>
              <a:t>Show maintenance Alert with alert icon</a:t>
            </a:r>
          </a:p>
          <a:p>
            <a:pPr lvl="5"/>
            <a:r>
              <a:rPr lang="en-IN" dirty="0" smtClean="0"/>
              <a:t>Click on alert Icon will show pop up with Maintenance Performed </a:t>
            </a:r>
          </a:p>
          <a:p>
            <a:pPr lvl="4"/>
            <a:r>
              <a:rPr lang="en-IN" dirty="0" smtClean="0"/>
              <a:t>Current Location will show Map with Pin</a:t>
            </a:r>
          </a:p>
          <a:p>
            <a:pPr lvl="4"/>
            <a:r>
              <a:rPr lang="en-IN" dirty="0" smtClean="0"/>
              <a:t>Move Keg will take you Create Manifest with selected value</a:t>
            </a:r>
          </a:p>
          <a:p>
            <a:pPr lvl="4"/>
            <a:r>
              <a:rPr lang="en-IN" dirty="0" smtClean="0"/>
              <a:t>Add Alert</a:t>
            </a:r>
          </a:p>
          <a:p>
            <a:pPr lvl="4"/>
            <a:r>
              <a:rPr lang="en-IN" dirty="0" smtClean="0"/>
              <a:t>Remove alert</a:t>
            </a:r>
          </a:p>
          <a:p>
            <a:pPr lvl="4"/>
            <a:r>
              <a:rPr lang="en-IN" dirty="0" smtClean="0"/>
              <a:t>Show the list of maintenance Performed </a:t>
            </a:r>
          </a:p>
          <a:p>
            <a:pPr lvl="4"/>
            <a:endParaRPr lang="en-IN" dirty="0" smtClean="0"/>
          </a:p>
          <a:p>
            <a:pPr lvl="1"/>
            <a:r>
              <a:rPr lang="en-IN" dirty="0" smtClean="0"/>
              <a:t>Edit Partners will take you to Add partner with selected value</a:t>
            </a:r>
          </a:p>
          <a:p>
            <a:pPr lvl="1"/>
            <a:r>
              <a:rPr lang="en-IN" dirty="0" smtClean="0"/>
              <a:t>Send Kegs will take you to Create Manifest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2019 - Satellite Logistics Group - Confidential &amp; Proprietary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ABF8-B54A-4950-A3ED-A822507AE2C5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sz="4000" dirty="0"/>
              <a:t>Functionality of Xamarin app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E6CB62-B944-47B9-ABDE-A40A0C43C9F7}" type="datetime1">
              <a:rPr lang="en-US" smtClean="0"/>
              <a:t>4/26/2019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6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Dashboard</a:t>
            </a:r>
          </a:p>
          <a:p>
            <a:pPr lvl="1"/>
            <a:r>
              <a:rPr lang="en-IN" dirty="0" smtClean="0"/>
              <a:t>Kegs</a:t>
            </a:r>
          </a:p>
          <a:p>
            <a:pPr lvl="2"/>
            <a:r>
              <a:rPr lang="en-IN" dirty="0" smtClean="0"/>
              <a:t>Search Kegs</a:t>
            </a:r>
          </a:p>
          <a:p>
            <a:pPr lvl="3"/>
            <a:r>
              <a:rPr lang="en-IN" dirty="0" smtClean="0"/>
              <a:t>Show the list of Kegs</a:t>
            </a:r>
          </a:p>
          <a:p>
            <a:pPr lvl="4"/>
            <a:r>
              <a:rPr lang="en-IN" dirty="0" smtClean="0"/>
              <a:t>Once click on Particular Kegs will take you to Kegs status</a:t>
            </a:r>
            <a:endParaRPr lang="en-IN" dirty="0"/>
          </a:p>
          <a:p>
            <a:pPr lvl="2"/>
            <a:r>
              <a:rPr lang="en-IN" dirty="0" smtClean="0"/>
              <a:t>Bulk Update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2019 - Satellite Logistics Group - Confidential &amp; Proprietary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ABF8-B54A-4950-A3ED-A822507AE2C5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sz="4000" dirty="0"/>
              <a:t>Functionality of Xamarin app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E6CB62-B944-47B9-ABDE-A40A0C43C9F7}" type="datetime1">
              <a:rPr lang="en-US" smtClean="0"/>
              <a:t>4/26/2019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6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Dashboard</a:t>
            </a:r>
          </a:p>
          <a:p>
            <a:pPr lvl="1"/>
            <a:r>
              <a:rPr lang="en-IN" dirty="0" smtClean="0"/>
              <a:t>Settings</a:t>
            </a:r>
          </a:p>
          <a:p>
            <a:pPr lvl="2"/>
            <a:r>
              <a:rPr lang="en-IN" dirty="0" smtClean="0"/>
              <a:t>Refresh</a:t>
            </a:r>
          </a:p>
          <a:p>
            <a:pPr lvl="3"/>
            <a:r>
              <a:rPr lang="en-IN" dirty="0" smtClean="0"/>
              <a:t>Will refresh the Dashboard Data</a:t>
            </a:r>
          </a:p>
          <a:p>
            <a:pPr lvl="2"/>
            <a:r>
              <a:rPr lang="en-IN" dirty="0" smtClean="0"/>
              <a:t>Printer Settings</a:t>
            </a:r>
          </a:p>
          <a:p>
            <a:pPr lvl="3"/>
            <a:r>
              <a:rPr lang="en-IN" dirty="0" smtClean="0"/>
              <a:t>Print Every manifest (true, false)</a:t>
            </a:r>
          </a:p>
          <a:p>
            <a:pPr lvl="3"/>
            <a:r>
              <a:rPr lang="en-IN" dirty="0" smtClean="0"/>
              <a:t>Print Every Pallet (true, false)</a:t>
            </a:r>
          </a:p>
          <a:p>
            <a:pPr lvl="3"/>
            <a:r>
              <a:rPr lang="en-IN" dirty="0" smtClean="0"/>
              <a:t>Pallet label copies(No. of copies)</a:t>
            </a:r>
          </a:p>
          <a:p>
            <a:pPr lvl="3"/>
            <a:r>
              <a:rPr lang="en-IN" dirty="0" smtClean="0"/>
              <a:t>Beeps On Valid scans (true, false)</a:t>
            </a:r>
          </a:p>
          <a:p>
            <a:pPr lvl="3"/>
            <a:r>
              <a:rPr lang="en-IN" dirty="0" smtClean="0"/>
              <a:t>Zebra Printer</a:t>
            </a:r>
          </a:p>
          <a:p>
            <a:pPr lvl="4"/>
            <a:r>
              <a:rPr lang="en-IN" dirty="0" smtClean="0"/>
              <a:t>Bluetooth (On, Off)</a:t>
            </a:r>
          </a:p>
          <a:p>
            <a:pPr lvl="5"/>
            <a:r>
              <a:rPr lang="en-IN" dirty="0" smtClean="0"/>
              <a:t>If you select Bluetooth one the it will tell you to select Printer</a:t>
            </a:r>
          </a:p>
          <a:p>
            <a:pPr lvl="5"/>
            <a:r>
              <a:rPr lang="en-IN" dirty="0" smtClean="0"/>
              <a:t>Else you can put IP/Host and Port</a:t>
            </a:r>
          </a:p>
          <a:p>
            <a:pPr lvl="4"/>
            <a:r>
              <a:rPr lang="en-IN" dirty="0" smtClean="0"/>
              <a:t>Test Printing Option 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2019 - Satellite Logistics Group - Confidential &amp; Proprietary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ABF8-B54A-4950-A3ED-A822507AE2C5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sz="4000" dirty="0"/>
              <a:t>Functionality of Xamarin app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E6CB62-B944-47B9-ABDE-A40A0C43C9F7}" type="datetime1">
              <a:rPr lang="en-US" smtClean="0"/>
              <a:t>4/26/2019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6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following UI standard </a:t>
            </a:r>
            <a:endParaRPr lang="en-IN" dirty="0"/>
          </a:p>
          <a:p>
            <a:pPr marL="0" indent="0">
              <a:buNone/>
            </a:pPr>
            <a:r>
              <a:rPr lang="en-IN" smtClean="0"/>
              <a:t> for </a:t>
            </a:r>
            <a:r>
              <a:rPr lang="en-IN" dirty="0" smtClean="0"/>
              <a:t>Xamarin App</a:t>
            </a:r>
          </a:p>
          <a:p>
            <a:pPr marL="0" indent="0">
              <a:buNone/>
            </a:pPr>
            <a:endParaRPr lang="en-IN" dirty="0">
              <a:hlinkClick r:id="rId2" action="ppaction://hlinkfile"/>
            </a:endParaRPr>
          </a:p>
          <a:p>
            <a:pPr marL="0" indent="0">
              <a:buNone/>
            </a:pPr>
            <a:r>
              <a:rPr lang="en-IN" dirty="0" smtClean="0">
                <a:hlinkClick r:id="rId2" action="ppaction://hlinkfile"/>
              </a:rPr>
              <a:t>KegID App Standard.docx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2019 - Satellite Logistics Group - Confidential &amp; Proprietary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ABF8-B54A-4950-A3ED-A822507AE2C5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Xamarin App </a:t>
            </a:r>
            <a:r>
              <a:rPr lang="en-IN" dirty="0" smtClean="0"/>
              <a:t>UI standard</a:t>
            </a: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E6CB62-B944-47B9-ABDE-A40A0C43C9F7}" type="datetime1">
              <a:rPr lang="en-US" smtClean="0"/>
              <a:t>4/26/2019</a:t>
            </a:fld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430042250"/>
              </p:ext>
            </p:extLst>
          </p:nvPr>
        </p:nvGraphicFramePr>
        <p:xfrm>
          <a:off x="4692280" y="114893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752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Offline Online syncing</a:t>
            </a:r>
          </a:p>
          <a:p>
            <a:r>
              <a:rPr lang="en-IN" dirty="0" smtClean="0"/>
              <a:t>Some of the functionality needs to incorporate which there in iOS App</a:t>
            </a:r>
          </a:p>
          <a:p>
            <a:r>
              <a:rPr lang="en-IN" dirty="0" smtClean="0"/>
              <a:t>Full unit testing needs to cover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2019 - Satellite Logistics Group - Confidential &amp; Proprietary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ABF8-B54A-4950-A3ED-A822507AE2C5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sz="4000" dirty="0"/>
              <a:t>TBD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E6CB62-B944-47B9-ABDE-A40A0C43C9F7}" type="datetime1">
              <a:rPr lang="en-US" smtClean="0"/>
              <a:t>4/26/2019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3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2019 - Satellite Logistics Group - Confidential &amp; Proprietary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ABF8-B54A-4950-A3ED-A822507AE2C5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E6CB62-B944-47B9-ABDE-A40A0C43C9F7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4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78416"/>
            <a:ext cx="10972800" cy="5236898"/>
          </a:xfrm>
        </p:spPr>
        <p:txBody>
          <a:bodyPr>
            <a:normAutofit lnSpcReduction="10000"/>
          </a:bodyPr>
          <a:lstStyle/>
          <a:p>
            <a:pPr algn="ctr" eaLnBrk="1" hangingPunct="1">
              <a:buFontTx/>
              <a:buNone/>
            </a:pPr>
            <a:endParaRPr lang="en-US" sz="3600" dirty="0" smtClean="0"/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3200" dirty="0" smtClean="0"/>
              <a:t>Prerequisite for Xamarin development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3200" dirty="0" smtClean="0"/>
              <a:t>Pattern and framework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3200" dirty="0" smtClean="0"/>
              <a:t>Local DB and other component 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3200" dirty="0" smtClean="0"/>
              <a:t>Architecture flow of Xamarin App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3200" dirty="0" smtClean="0"/>
              <a:t>Functionality of Xamarin app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3200" dirty="0" smtClean="0"/>
              <a:t>Xamarin App </a:t>
            </a:r>
            <a:r>
              <a:rPr lang="en-US" sz="3200" dirty="0" smtClean="0"/>
              <a:t>UI standard </a:t>
            </a:r>
            <a:endParaRPr lang="en-US" sz="3200" dirty="0" smtClean="0"/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3200" dirty="0" smtClean="0"/>
              <a:t>TBD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3200" dirty="0" smtClean="0"/>
              <a:t>Q&amp;A</a:t>
            </a:r>
            <a:endParaRPr lang="en-US" sz="3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2017 - Satellite Logistics Group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975A4-05FF-4ABE-8B56-7E3AFCC588C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5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78416"/>
            <a:ext cx="10972800" cy="5236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 smtClean="0"/>
              <a:t> 	1. Installing </a:t>
            </a:r>
            <a:r>
              <a:rPr lang="en-IN" sz="3600" b="1" dirty="0"/>
              <a:t>Xamarin on </a:t>
            </a:r>
            <a:r>
              <a:rPr lang="en-IN" sz="3600" b="1" dirty="0" smtClean="0"/>
              <a:t>Windows </a:t>
            </a:r>
          </a:p>
          <a:p>
            <a:pPr marL="468630" lvl="1" indent="0" algn="ctr">
              <a:buNone/>
            </a:pPr>
            <a:r>
              <a:rPr lang="en-US" sz="3120" dirty="0" smtClean="0">
                <a:hlinkClick r:id="rId3"/>
              </a:rPr>
              <a:t>Xamarin can be installed as part of a new Visual Studio 2019 installation, with the following steps:</a:t>
            </a:r>
            <a:endParaRPr lang="en-US" sz="3120" dirty="0" smtClean="0"/>
          </a:p>
          <a:p>
            <a:pPr marL="468630" lvl="1" indent="0" algn="ctr">
              <a:buNone/>
            </a:pPr>
            <a:endParaRPr lang="en-US" sz="3120" dirty="0" smtClean="0"/>
          </a:p>
          <a:p>
            <a:pPr marL="468630" lvl="1" indent="0">
              <a:buNone/>
            </a:pPr>
            <a:r>
              <a:rPr lang="en-IN" sz="32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2. Installing </a:t>
            </a:r>
            <a:r>
              <a:rPr lang="en-IN" sz="3200" b="1" dirty="0">
                <a:solidFill>
                  <a:srgbClr val="000000"/>
                </a:solidFill>
                <a:latin typeface="Segoe UI" panose="020B0502040204020203" pitchFamily="34" charset="0"/>
              </a:rPr>
              <a:t>Xamarin on </a:t>
            </a:r>
            <a:r>
              <a:rPr lang="en-IN" sz="3200" b="1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macOS</a:t>
            </a:r>
            <a:endParaRPr lang="en-IN" sz="3200" b="1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468630" lvl="1" indent="0" algn="ctr">
              <a:buNone/>
            </a:pPr>
            <a:r>
              <a:rPr lang="en-IN" sz="3200" b="1" dirty="0">
                <a:solidFill>
                  <a:srgbClr val="000000"/>
                </a:solidFill>
                <a:latin typeface="Segoe UI" panose="020B0502040204020203" pitchFamily="34" charset="0"/>
              </a:rPr>
              <a:t>	</a:t>
            </a:r>
            <a:r>
              <a:rPr lang="en-IN" sz="32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	</a:t>
            </a:r>
            <a:r>
              <a:rPr lang="en-US" sz="3200" dirty="0" smtClean="0">
                <a:solidFill>
                  <a:srgbClr val="000000"/>
                </a:solidFill>
                <a:hlinkClick r:id="rId4"/>
              </a:rPr>
              <a:t>Installing Xamarin on </a:t>
            </a:r>
            <a:r>
              <a:rPr lang="en-US" sz="3120" dirty="0" err="1" smtClean="0">
                <a:solidFill>
                  <a:srgbClr val="000000"/>
                </a:solidFill>
                <a:hlinkClick r:id="rId4"/>
              </a:rPr>
              <a:t>macOS</a:t>
            </a:r>
            <a:r>
              <a:rPr lang="en-US" sz="3200" dirty="0" smtClean="0">
                <a:solidFill>
                  <a:srgbClr val="000000"/>
                </a:solidFill>
                <a:hlinkClick r:id="rId4"/>
              </a:rPr>
              <a:t> Step-by-step instructions</a:t>
            </a:r>
            <a:endParaRPr lang="en-US" sz="312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2017 - Satellite Logistics Group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975A4-05FF-4ABE-8B56-7E3AFCC588C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51625" cy="1042232"/>
          </a:xfrm>
        </p:spPr>
        <p:txBody>
          <a:bodyPr/>
          <a:lstStyle/>
          <a:p>
            <a:r>
              <a:rPr lang="en-US" sz="4000" dirty="0"/>
              <a:t>Prerequisite </a:t>
            </a:r>
            <a:r>
              <a:rPr lang="en-US" sz="4000" dirty="0" smtClean="0"/>
              <a:t>for </a:t>
            </a:r>
            <a:r>
              <a:rPr lang="en-US" sz="4000" dirty="0"/>
              <a:t>Xamarin </a:t>
            </a:r>
            <a:r>
              <a:rPr lang="en-US" sz="4000" dirty="0" smtClean="0"/>
              <a:t>development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4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Xamarin form : Is using MVVM (Model-View-</a:t>
            </a:r>
            <a:r>
              <a:rPr lang="en-IN" dirty="0" err="1" smtClean="0"/>
              <a:t>ViewModel</a:t>
            </a:r>
            <a:r>
              <a:rPr lang="en-IN" dirty="0" smtClean="0"/>
              <a:t>) Pattern for building </a:t>
            </a:r>
            <a:r>
              <a:rPr lang="en-IN" dirty="0" err="1" smtClean="0"/>
              <a:t>kegID</a:t>
            </a:r>
            <a:r>
              <a:rPr lang="en-IN" dirty="0" smtClean="0"/>
              <a:t> application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Xamarin form : Is using Prism framework for binding UI and </a:t>
            </a:r>
            <a:r>
              <a:rPr lang="en-IN" dirty="0" err="1" smtClean="0"/>
              <a:t>ViewModel</a:t>
            </a:r>
            <a:r>
              <a:rPr lang="en-IN" dirty="0" smtClean="0"/>
              <a:t> </a:t>
            </a:r>
          </a:p>
          <a:p>
            <a:pPr lvl="1"/>
            <a:r>
              <a:rPr lang="en-US" dirty="0" smtClean="0">
                <a:hlinkClick r:id="rId2"/>
              </a:rPr>
              <a:t>Link to Prism Framework Documentation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2019 - Satellite Logistics Group - Confidential &amp; Proprietary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ABF8-B54A-4950-A3ED-A822507AE2C5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sz="4000" dirty="0"/>
              <a:t>Pattern and framework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E6CB62-B944-47B9-ABDE-A40A0C43C9F7}" type="datetime1">
              <a:rPr lang="en-US" smtClean="0"/>
              <a:t>4/26/2019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7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Realm is being used for Local data store</a:t>
            </a:r>
          </a:p>
          <a:p>
            <a:pPr lvl="1"/>
            <a:r>
              <a:rPr lang="en-IN" dirty="0" smtClean="0">
                <a:hlinkClick r:id="rId2"/>
              </a:rPr>
              <a:t>Link to Realm Documentation</a:t>
            </a:r>
            <a:endParaRPr lang="en-IN" dirty="0" smtClean="0"/>
          </a:p>
          <a:p>
            <a:r>
              <a:rPr lang="en-IN" dirty="0" smtClean="0"/>
              <a:t>Components:</a:t>
            </a:r>
          </a:p>
          <a:p>
            <a:pPr marL="0" indent="0">
              <a:buNone/>
            </a:pP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2019 - Satellite Logistics Group - Confidential &amp; Proprietary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ABF8-B54A-4950-A3ED-A822507AE2C5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sz="4000" dirty="0"/>
              <a:t>Local DB and other component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E6CB62-B944-47B9-ABDE-A40A0C43C9F7}" type="datetime1">
              <a:rPr lang="en-US" smtClean="0"/>
              <a:t>4/26/2019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113480"/>
              </p:ext>
            </p:extLst>
          </p:nvPr>
        </p:nvGraphicFramePr>
        <p:xfrm>
          <a:off x="1632030" y="3044141"/>
          <a:ext cx="9653286" cy="2912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26643"/>
                <a:gridCol w="4826643"/>
              </a:tblGrid>
              <a:tr h="582539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Acr.UserDialogs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CarouselView.FormsPlugin</a:t>
                      </a:r>
                      <a:endParaRPr lang="en-IN" dirty="0"/>
                    </a:p>
                  </a:txBody>
                  <a:tcPr/>
                </a:tc>
              </a:tr>
              <a:tr h="582539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LinkOS_Xamarin_SDK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Microsoft.AppCenter.Analytics</a:t>
                      </a:r>
                      <a:endParaRPr lang="en-IN" dirty="0"/>
                    </a:p>
                  </a:txBody>
                  <a:tcPr/>
                </a:tc>
              </a:tr>
              <a:tr h="582539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Scandit.BarcodePicker.Unified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Xamarin.Essentials</a:t>
                      </a:r>
                      <a:endParaRPr lang="en-IN" dirty="0"/>
                    </a:p>
                  </a:txBody>
                  <a:tcPr/>
                </a:tc>
              </a:tr>
              <a:tr h="582539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Plugin.CrossPlatformTintedImage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Xam.Plugins.Settings</a:t>
                      </a:r>
                      <a:endParaRPr lang="en-IN" dirty="0"/>
                    </a:p>
                  </a:txBody>
                  <a:tcPr/>
                </a:tc>
              </a:tr>
              <a:tr h="582539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Xamarin.FFImageLoading.Forms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71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Xamarin App Structure</a:t>
            </a:r>
          </a:p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2019 - Satellite Logistics Group - Confidential &amp; Proprietary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ABF8-B54A-4950-A3ED-A822507AE2C5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sz="4000" dirty="0"/>
              <a:t>Architecture flow of Xamarin App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E6CB62-B944-47B9-ABDE-A40A0C43C9F7}" type="datetime1">
              <a:rPr lang="en-US" smtClean="0"/>
              <a:t>4/26/2019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970" y="2141315"/>
            <a:ext cx="6423949" cy="3368234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314937" y="2951544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5213" y="3775279"/>
            <a:ext cx="272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iOS App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14937" y="3451184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14937" y="3972045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314937" y="448133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314937" y="4967468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2319" y="2457613"/>
            <a:ext cx="272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.NET Standard Library for Sharing Code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372319" y="3200011"/>
            <a:ext cx="272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Android App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372319" y="4284039"/>
            <a:ext cx="272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Unit Test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363638" y="4804366"/>
            <a:ext cx="272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UWP 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740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Xamarin App Architecture</a:t>
            </a:r>
          </a:p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2019 - Satellite Logistics Group - Confidential &amp; Proprietary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ABF8-B54A-4950-A3ED-A822507AE2C5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sz="4000" dirty="0"/>
              <a:t>Architecture flow of Xamarin App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E6CB62-B944-47B9-ABDE-A40A0C43C9F7}" type="datetime1">
              <a:rPr lang="en-US" smtClean="0"/>
              <a:t>4/26/2019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340" y="1143691"/>
            <a:ext cx="2581275" cy="538918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555845" y="1956122"/>
            <a:ext cx="9722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0698" y="1771456"/>
            <a:ext cx="459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List View selection &amp; Text change Event handler 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736576" y="2245488"/>
            <a:ext cx="1058899" cy="11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95433" y="1876156"/>
            <a:ext cx="383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AppSetting, HttpClient &amp; Generic Code</a:t>
            </a:r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511476" y="2467344"/>
            <a:ext cx="9722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42047" y="2276635"/>
            <a:ext cx="459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Converter BoolToVisibility and so on</a:t>
            </a:r>
            <a:endParaRPr lang="en-IN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618183" y="2731625"/>
            <a:ext cx="410070" cy="1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961713" y="2524340"/>
            <a:ext cx="321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Accessing Platform specific code</a:t>
            </a:r>
            <a:endParaRPr lang="en-IN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513409" y="3441552"/>
            <a:ext cx="9722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90977" y="3230152"/>
            <a:ext cx="459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Culture Info &amp; Resources text utility</a:t>
            </a:r>
            <a:endParaRPr lang="en-IN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7692203" y="3208124"/>
            <a:ext cx="1058899" cy="11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796759" y="3872962"/>
            <a:ext cx="327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Service Call, Service API for Zebra Printer and other interface </a:t>
            </a:r>
            <a:endParaRPr lang="en-IN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537216" y="3941192"/>
            <a:ext cx="9722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31444" y="3780924"/>
            <a:ext cx="459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All the property classes for binding UI</a:t>
            </a:r>
            <a:endParaRPr lang="en-IN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7694130" y="4205474"/>
            <a:ext cx="1058899" cy="11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686615" y="3029856"/>
            <a:ext cx="321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Realm Db Manager </a:t>
            </a:r>
            <a:endParaRPr lang="en-IN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488326" y="4660751"/>
            <a:ext cx="9722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23036" y="4452649"/>
            <a:ext cx="459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Business Logic</a:t>
            </a:r>
            <a:endParaRPr lang="en-IN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490255" y="4905751"/>
            <a:ext cx="9722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00286" y="4759405"/>
            <a:ext cx="459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UI (end user display)</a:t>
            </a:r>
            <a:endParaRPr lang="en-IN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7757474" y="5157674"/>
            <a:ext cx="1058899" cy="11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737600" y="4968325"/>
            <a:ext cx="327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Initial App setting &amp; Resources</a:t>
            </a:r>
            <a:endParaRPr lang="en-IN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507617" y="5893443"/>
            <a:ext cx="9722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70513" y="5675146"/>
            <a:ext cx="201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Static Resources </a:t>
            </a:r>
            <a:endParaRPr lang="en-IN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8157165" y="6156021"/>
            <a:ext cx="1058899" cy="11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143502" y="5977142"/>
            <a:ext cx="197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Main Landing Page</a:t>
            </a:r>
            <a:endParaRPr lang="en-IN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555845" y="6361907"/>
            <a:ext cx="9722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46844" y="6152842"/>
            <a:ext cx="201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BG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75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Move</a:t>
            </a:r>
          </a:p>
          <a:p>
            <a:pPr lvl="1"/>
            <a:r>
              <a:rPr lang="en-IN" dirty="0" smtClean="0"/>
              <a:t>Create Manifest</a:t>
            </a:r>
          </a:p>
          <a:p>
            <a:pPr lvl="1"/>
            <a:r>
              <a:rPr lang="en-IN" dirty="0" smtClean="0"/>
              <a:t>Add New Partner</a:t>
            </a:r>
          </a:p>
          <a:p>
            <a:pPr lvl="1"/>
            <a:r>
              <a:rPr lang="en-IN" dirty="0" smtClean="0"/>
              <a:t>Scan Kegs</a:t>
            </a:r>
          </a:p>
          <a:p>
            <a:pPr lvl="1"/>
            <a:r>
              <a:rPr lang="en-IN" dirty="0" smtClean="0"/>
              <a:t>Save Draft Manifest In Local Db</a:t>
            </a:r>
          </a:p>
          <a:p>
            <a:pPr lvl="1"/>
            <a:r>
              <a:rPr lang="en-IN" dirty="0" smtClean="0"/>
              <a:t>Manifest Detail(Sharing option as PDF, etc..)</a:t>
            </a:r>
          </a:p>
          <a:p>
            <a:pPr lvl="1"/>
            <a:r>
              <a:rPr lang="en-IN" dirty="0" smtClean="0"/>
              <a:t>Manifest list once you click on Manifest detail</a:t>
            </a:r>
          </a:p>
          <a:p>
            <a:pPr lvl="1"/>
            <a:r>
              <a:rPr lang="en-IN" dirty="0" smtClean="0"/>
              <a:t>Zebra Printer with ZPL setting for Move Manifest</a:t>
            </a:r>
          </a:p>
          <a:p>
            <a:pPr lvl="1"/>
            <a:r>
              <a:rPr lang="en-IN" dirty="0" err="1" smtClean="0"/>
              <a:t>Scandit</a:t>
            </a:r>
            <a:r>
              <a:rPr lang="en-IN" dirty="0" smtClean="0"/>
              <a:t> SDK Integrated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2019 - Satellite Logistics Group - Confidential &amp; Proprietary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ABF8-B54A-4950-A3ED-A822507AE2C5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sz="4000" dirty="0"/>
              <a:t>Functionality of Xamarin app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E6CB62-B944-47B9-ABDE-A40A0C43C9F7}" type="datetime1">
              <a:rPr lang="en-US" smtClean="0"/>
              <a:t>4/26/2019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4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Fill</a:t>
            </a:r>
          </a:p>
          <a:p>
            <a:pPr lvl="1"/>
            <a:r>
              <a:rPr lang="en-IN" dirty="0" smtClean="0"/>
              <a:t>Fill Kegs</a:t>
            </a:r>
          </a:p>
          <a:p>
            <a:pPr lvl="1"/>
            <a:r>
              <a:rPr lang="en-IN" dirty="0" smtClean="0"/>
              <a:t>Add Pallet</a:t>
            </a:r>
          </a:p>
          <a:p>
            <a:pPr lvl="1"/>
            <a:r>
              <a:rPr lang="en-IN" dirty="0" smtClean="0"/>
              <a:t>Add batch</a:t>
            </a:r>
          </a:p>
          <a:p>
            <a:pPr lvl="1"/>
            <a:r>
              <a:rPr lang="en-IN" dirty="0" smtClean="0"/>
              <a:t>Scan Barcode</a:t>
            </a:r>
          </a:p>
          <a:p>
            <a:pPr lvl="1"/>
            <a:r>
              <a:rPr lang="en-IN" dirty="0" smtClean="0"/>
              <a:t>Manifest Detail(Sharing option as PDF, etc..)</a:t>
            </a:r>
          </a:p>
          <a:p>
            <a:pPr lvl="1"/>
            <a:r>
              <a:rPr lang="en-IN" dirty="0" smtClean="0"/>
              <a:t>Manifest list once you click on Manifest detail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2019 - Satellite Logistics Group - Confidential &amp; Proprietary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ABF8-B54A-4950-A3ED-A822507AE2C5}" type="slidenum">
              <a:rPr lang="en-US" smtClean="0"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sz="4000" dirty="0"/>
              <a:t>Functionality of Xamarin app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E6CB62-B944-47B9-ABDE-A40A0C43C9F7}" type="datetime1">
              <a:rPr lang="en-US" smtClean="0"/>
              <a:t>4/26/2019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0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G-JFH Cube Metallic Template - 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LG-JFH Cube Metallic Template - Widescreen" id="{36DE08BE-9F93-4679-A078-047112E9EB71}" vid="{9B974D09-A841-4D0A-A03A-13992AA653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SLG-JFH Cube Metallic Template - Widescreen</Template>
  <TotalTime>13156</TotalTime>
  <Words>871</Words>
  <Application>Microsoft Office PowerPoint</Application>
  <PresentationFormat>Widescreen</PresentationFormat>
  <Paragraphs>223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Segoe UI</vt:lpstr>
      <vt:lpstr>Trebuchet MS</vt:lpstr>
      <vt:lpstr>ヒラギノ角ゴ Pro W3</vt:lpstr>
      <vt:lpstr>SLG-JFH Cube Metallic Template - Widescreen</vt:lpstr>
      <vt:lpstr>Xamarin KegID</vt:lpstr>
      <vt:lpstr>Agenda</vt:lpstr>
      <vt:lpstr>Prerequisite for Xamarin development</vt:lpstr>
      <vt:lpstr>Pattern and framework</vt:lpstr>
      <vt:lpstr>Local DB and other component </vt:lpstr>
      <vt:lpstr>Architecture flow of Xamarin App</vt:lpstr>
      <vt:lpstr>Architecture flow of Xamarin App</vt:lpstr>
      <vt:lpstr>Functionality of Xamarin app</vt:lpstr>
      <vt:lpstr>Functionality of Xamarin app</vt:lpstr>
      <vt:lpstr>Functionality of Xamarin app</vt:lpstr>
      <vt:lpstr>Functionality of Xamarin app</vt:lpstr>
      <vt:lpstr>Functionality of Xamarin app</vt:lpstr>
      <vt:lpstr>Functionality of Xamarin app</vt:lpstr>
      <vt:lpstr>Functionality of Xamarin app</vt:lpstr>
      <vt:lpstr>Functionality of Xamarin app</vt:lpstr>
      <vt:lpstr>Functionality of Xamarin app</vt:lpstr>
      <vt:lpstr>Xamarin App UI standard</vt:lpstr>
      <vt:lpstr>TBD</vt:lpstr>
      <vt:lpstr>Questions?</vt:lpstr>
    </vt:vector>
  </TitlesOfParts>
  <Company>Satellite Logistics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SLG Xamarin KegID</dc:title>
  <dc:creator>Jitendra.Jadav@slg.com</dc:creator>
  <cp:lastModifiedBy>Jitendra Jadav</cp:lastModifiedBy>
  <cp:revision>263</cp:revision>
  <dcterms:created xsi:type="dcterms:W3CDTF">2018-11-02T16:08:58Z</dcterms:created>
  <dcterms:modified xsi:type="dcterms:W3CDTF">2019-04-26T12:06:05Z</dcterms:modified>
</cp:coreProperties>
</file>