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93" r:id="rId4"/>
    <p:sldId id="310" r:id="rId5"/>
    <p:sldId id="259" r:id="rId6"/>
    <p:sldId id="294" r:id="rId7"/>
    <p:sldId id="311" r:id="rId8"/>
    <p:sldId id="295" r:id="rId9"/>
    <p:sldId id="312" r:id="rId10"/>
    <p:sldId id="308" r:id="rId11"/>
    <p:sldId id="309" r:id="rId12"/>
    <p:sldId id="296" r:id="rId13"/>
    <p:sldId id="297" r:id="rId14"/>
    <p:sldId id="298" r:id="rId15"/>
    <p:sldId id="301" r:id="rId16"/>
    <p:sldId id="302" r:id="rId17"/>
    <p:sldId id="313" r:id="rId18"/>
    <p:sldId id="314" r:id="rId19"/>
    <p:sldId id="315" r:id="rId20"/>
    <p:sldId id="316" r:id="rId21"/>
    <p:sldId id="287" r:id="rId22"/>
    <p:sldId id="29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5326" autoAdjust="0"/>
  </p:normalViewPr>
  <p:slideViewPr>
    <p:cSldViewPr>
      <p:cViewPr varScale="1">
        <p:scale>
          <a:sx n="113" d="100"/>
          <a:sy n="113" d="100"/>
        </p:scale>
        <p:origin x="88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D2E9-65A7-4EEB-8033-E49675067216}" type="datetime1">
              <a:rPr lang="en-US" smtClean="0"/>
              <a:t>5/17/2023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1DF5-6186-434E-A2B6-A4F98DCC8E32}" type="datetime1">
              <a:rPr lang="en-US" smtClean="0"/>
              <a:t>5/17/2023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6A80-6196-472F-84AE-87AAFBA8D6B4}" type="datetime1">
              <a:rPr lang="en-US" smtClean="0"/>
              <a:t>5/17/2023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F0E26-EF40-0F1C-DDBA-3C7A39D899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66" y="72250"/>
            <a:ext cx="1627526" cy="1604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EB2A-CDAA-43B0-B70B-FEE815A31BC9}" type="datetime1">
              <a:rPr lang="en-US" smtClean="0"/>
              <a:t>5/17/2023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0FB1-75A9-4A3F-82DB-0E3EF2832B45}" type="datetime1">
              <a:rPr lang="en-US" smtClean="0"/>
              <a:t>5/17/2023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712-50D5-486C-8FEA-3D02B7F9B925}" type="datetime1">
              <a:rPr lang="en-US" smtClean="0"/>
              <a:t>5/17/2023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D190-2785-4989-A383-39AD85C3FD32}" type="datetime1">
              <a:rPr lang="en-US" smtClean="0"/>
              <a:t>5/17/2023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A965-47EB-47BB-9732-B54838720DE6}" type="datetime1">
              <a:rPr lang="en-US" smtClean="0"/>
              <a:t>5/17/2023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B6B-CBC5-4462-8735-A13F80DE5B4A}" type="datetime1">
              <a:rPr lang="en-US" smtClean="0"/>
              <a:t>5/17/2023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062-566C-438E-99C8-F88EC31ABEC9}" type="datetime1">
              <a:rPr lang="en-US" smtClean="0"/>
              <a:t>5/17/2023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Pioneer Business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3C25-D505-4A18-9418-49ECE9A5AFA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76F7F-22F2-A213-42D2-F0EC670F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90" y="609600"/>
            <a:ext cx="4780844" cy="307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A66C8-07FB-C0F3-FA34-A5099527B1A6}"/>
              </a:ext>
            </a:extLst>
          </p:cNvPr>
          <p:cNvSpPr txBox="1"/>
          <p:nvPr/>
        </p:nvSpPr>
        <p:spPr>
          <a:xfrm>
            <a:off x="2513012" y="5562600"/>
            <a:ext cx="6934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PIONEER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2129-8073-59D8-38A1-C73A35B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 on my machine!!!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3C45B-7CC9-3A43-91EC-88D00AD9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4096-DED7-3500-795D-88633026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676400"/>
            <a:ext cx="6153150" cy="45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EA155-E9F3-2600-350C-8BB6496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5122" name="Picture 2" descr="@Clip from The Matrix 1999 meme generated using ImgFip">
            <a:extLst>
              <a:ext uri="{FF2B5EF4-FFF2-40B4-BE49-F238E27FC236}">
                <a16:creationId xmlns:a16="http://schemas.microsoft.com/office/drawing/2014/main" id="{57CE7A0A-93CA-7767-3347-CB6271701B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70" y="1676400"/>
            <a:ext cx="8610600" cy="43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6C15-A017-E467-245D-36B7BFD1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B759-B60C-5E54-41E7-E78E647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is a containerization platform that packages your application and all its dependencies together in the form of Containers to ensure that your application works seamlessly in any environment.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Docker containers that run on Docker Engine: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Standard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Lightweight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Secure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FE31-A9A2-5E98-4C3F-147EEF67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Docker creates </a:t>
            </a:r>
            <a:r>
              <a:rPr lang="en-US" dirty="0">
                <a:solidFill>
                  <a:srgbClr val="FFC000"/>
                </a:solidFill>
              </a:rPr>
              <a:t>simple tooling </a:t>
            </a:r>
            <a:r>
              <a:rPr lang="en-US" dirty="0"/>
              <a:t>and a </a:t>
            </a:r>
            <a:r>
              <a:rPr lang="en-US" dirty="0">
                <a:solidFill>
                  <a:srgbClr val="FFC000"/>
                </a:solidFill>
              </a:rPr>
              <a:t>universal packaging </a:t>
            </a:r>
            <a:r>
              <a:rPr lang="en-US" dirty="0"/>
              <a:t>approach that bundles up all application dependencies inside a container which is then run on Docker Engine.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Docker Engine </a:t>
            </a:r>
            <a:r>
              <a:rPr lang="en-US" dirty="0"/>
              <a:t>enables containerized applications to run anywhere consistently on any infrastructure, solving “dependency issues” for developers and operations teams, and eliminating the “</a:t>
            </a:r>
            <a:r>
              <a:rPr lang="en-US" dirty="0">
                <a:solidFill>
                  <a:srgbClr val="FFC000"/>
                </a:solidFill>
              </a:rPr>
              <a:t>it works on my laptop!</a:t>
            </a:r>
            <a:r>
              <a:rPr lang="en-US" dirty="0"/>
              <a:t>”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2592-E203-FD5B-D877-FDE2088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729-ED82-A019-755B-85B7B32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837822-95B1-C116-EA59-B3DB5A04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1752600"/>
            <a:ext cx="7772400" cy="44349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FB82-F942-8281-61E0-5D54EB02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1B6B-10DA-D877-F777-5E03EE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Image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Dockerfile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Containers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Hub</a:t>
            </a:r>
            <a:r>
              <a:rPr lang="en-US" dirty="0"/>
              <a:t> 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Docker Client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Docker Daemon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2592-E203-FD5B-D877-FDE2088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2050" name="Picture 2" descr="Docker Images, Docker Hub, Docker File and Docker Container - Docker Tutorial - Edureka">
            <a:extLst>
              <a:ext uri="{FF2B5EF4-FFF2-40B4-BE49-F238E27FC236}">
                <a16:creationId xmlns:a16="http://schemas.microsoft.com/office/drawing/2014/main" id="{BE745E7C-900E-CFE0-1C73-A73437C8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2209800"/>
            <a:ext cx="6898535" cy="29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0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2592-E203-FD5B-D877-FDE2088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1026" name="Picture 2" descr="What Is Docker? A Beginner's Guide | JFrog">
            <a:extLst>
              <a:ext uri="{FF2B5EF4-FFF2-40B4-BE49-F238E27FC236}">
                <a16:creationId xmlns:a16="http://schemas.microsoft.com/office/drawing/2014/main" id="{9FFFB64E-A857-CB86-0DEE-42B77B4A7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8"/>
          <a:stretch/>
        </p:blipFill>
        <p:spPr bwMode="auto">
          <a:xfrm>
            <a:off x="1700362" y="1652589"/>
            <a:ext cx="8966050" cy="43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Docker Container Works?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2592-E203-FD5B-D877-FDE2088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2B654-E1C0-5E9F-2B22-D9B625A7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16" y="1752600"/>
            <a:ext cx="895729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52D-F963-D20F-8312-FC25D11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&amp; Containers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2592-E203-FD5B-D877-FDE20886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3" name="Picture 2" descr="User-added image">
            <a:extLst>
              <a:ext uri="{FF2B5EF4-FFF2-40B4-BE49-F238E27FC236}">
                <a16:creationId xmlns:a16="http://schemas.microsoft.com/office/drawing/2014/main" id="{6A231222-1E1F-EA3A-10F4-71988D6635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4988" r="3473" b="4304"/>
          <a:stretch/>
        </p:blipFill>
        <p:spPr bwMode="auto">
          <a:xfrm>
            <a:off x="3884612" y="1752600"/>
            <a:ext cx="4933034" cy="4437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12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EAC-7F78-A204-DD74-3A911090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8D3E-58DF-CFF3-CD10-B976BDD7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Docker Networking offers flexible and powerful networking capabilities for </a:t>
            </a:r>
            <a:r>
              <a:rPr lang="en-US" sz="2000" dirty="0">
                <a:solidFill>
                  <a:srgbClr val="FFC000"/>
                </a:solidFill>
              </a:rPr>
              <a:t>containerized applications, enabling efficient communication and connectivity</a:t>
            </a:r>
            <a:r>
              <a:rPr lang="en-US" sz="2000" dirty="0"/>
              <a:t> between containers and the external network.</a:t>
            </a:r>
          </a:p>
          <a:p>
            <a:pPr algn="just"/>
            <a:r>
              <a:rPr lang="en-US" sz="2000" dirty="0"/>
              <a:t>Some key concepts and features of Docker Networking:</a:t>
            </a:r>
          </a:p>
          <a:p>
            <a:pPr lvl="1" algn="just"/>
            <a:r>
              <a:rPr lang="en-US" sz="1800" dirty="0"/>
              <a:t>Containers</a:t>
            </a:r>
          </a:p>
          <a:p>
            <a:pPr lvl="1" algn="just"/>
            <a:r>
              <a:rPr lang="en-US" sz="1800" dirty="0">
                <a:solidFill>
                  <a:srgbClr val="FFC000"/>
                </a:solidFill>
              </a:rPr>
              <a:t>Docker Network</a:t>
            </a:r>
          </a:p>
          <a:p>
            <a:pPr lvl="1" algn="just"/>
            <a:r>
              <a:rPr lang="en-US" sz="1800" dirty="0"/>
              <a:t>Bridge Network</a:t>
            </a:r>
          </a:p>
          <a:p>
            <a:pPr lvl="1" algn="just"/>
            <a:r>
              <a:rPr lang="en-US" sz="1800" dirty="0">
                <a:solidFill>
                  <a:srgbClr val="FFC000"/>
                </a:solidFill>
              </a:rPr>
              <a:t>Overlay Network</a:t>
            </a:r>
          </a:p>
          <a:p>
            <a:pPr lvl="1" algn="just"/>
            <a:r>
              <a:rPr lang="en-US" sz="1800" dirty="0"/>
              <a:t>Container-to-Container Communication</a:t>
            </a:r>
          </a:p>
          <a:p>
            <a:pPr lvl="1" algn="just"/>
            <a:r>
              <a:rPr lang="en-US" sz="1800" dirty="0">
                <a:solidFill>
                  <a:srgbClr val="FFC000"/>
                </a:solidFill>
              </a:rPr>
              <a:t>Exposing Ports</a:t>
            </a:r>
          </a:p>
          <a:p>
            <a:pPr lvl="1" algn="just"/>
            <a:r>
              <a:rPr lang="en-US" sz="1800" dirty="0"/>
              <a:t>DNS Resolution</a:t>
            </a:r>
          </a:p>
          <a:p>
            <a:pPr lvl="1" algn="just"/>
            <a:r>
              <a:rPr lang="en-US" sz="1800" dirty="0">
                <a:solidFill>
                  <a:srgbClr val="FFC000"/>
                </a:solidFill>
              </a:rPr>
              <a:t>Docker Compose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2423-08EF-30F3-499C-DAED8BD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6D3-1BD0-9707-E7B0-AC1F8485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4A9B-26EB-994B-172F-E2149713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Introduction to containers</a:t>
            </a:r>
          </a:p>
          <a:p>
            <a:r>
              <a:rPr lang="en-US" sz="2200" dirty="0"/>
              <a:t>Containers vs Virtual Machines</a:t>
            </a:r>
          </a:p>
          <a:p>
            <a:r>
              <a:rPr lang="en-US" sz="2200" dirty="0"/>
              <a:t>Docker</a:t>
            </a:r>
            <a:endParaRPr lang="en-US" dirty="0"/>
          </a:p>
          <a:p>
            <a:r>
              <a:rPr lang="en-US" sz="2200" dirty="0"/>
              <a:t>Docker images</a:t>
            </a:r>
            <a:endParaRPr lang="en-US" dirty="0"/>
          </a:p>
          <a:p>
            <a:r>
              <a:rPr lang="en-US" sz="2200" dirty="0" err="1"/>
              <a:t>DockerHub</a:t>
            </a:r>
            <a:endParaRPr lang="en-US" dirty="0"/>
          </a:p>
          <a:p>
            <a:r>
              <a:rPr lang="en-US" sz="2200" dirty="0"/>
              <a:t>Dockerfile</a:t>
            </a:r>
          </a:p>
          <a:p>
            <a:r>
              <a:rPr lang="en-US" sz="2200" dirty="0"/>
              <a:t>Building an image out of a container</a:t>
            </a:r>
          </a:p>
          <a:p>
            <a:r>
              <a:rPr lang="en-US" sz="2200" dirty="0"/>
              <a:t>Let’s build an image with Dockerfile!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3711-22BE-8E6A-C914-52A69E8F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EAC-7F78-A204-DD74-3A911090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2423-08EF-30F3-499C-DAED8BD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A097-B84E-B9EC-1D76-E86DFE95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567700" cy="48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D4B5-3DB6-4DB5-B3C6-C99E9C48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46C7-FF42-BB7B-91DC-58228131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6EAD2-1C38-C29D-575C-1012C580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84E79-75F0-F550-BFD0-399E9A15F0C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" y="0"/>
            <a:ext cx="121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F61-52E0-D580-A2A4-0229B3D0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62" y="2762250"/>
            <a:ext cx="5600700" cy="13335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0CC31-BCCA-6D31-B420-1FDA4C0F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F19-011B-F2BB-4AFF-8BAF540C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328-7683-D60C-BB1C-44DF90F6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Virtualization</a:t>
            </a:r>
            <a:r>
              <a:rPr lang="en-US" sz="2200" dirty="0"/>
              <a:t> is the technique of importing a Guest operating system on top of a Host operating system.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This technique was a revelation at the beginning because it allowed developers to </a:t>
            </a:r>
            <a:r>
              <a:rPr lang="en-US" sz="2200" dirty="0">
                <a:solidFill>
                  <a:srgbClr val="FFC000"/>
                </a:solidFill>
              </a:rPr>
              <a:t>run multiple operating systems </a:t>
            </a:r>
            <a:r>
              <a:rPr lang="en-US" sz="2200" dirty="0"/>
              <a:t>in different virtual machines all running on the same host.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dirty="0">
                <a:solidFill>
                  <a:srgbClr val="FFC000"/>
                </a:solidFill>
              </a:rPr>
              <a:t>eliminates</a:t>
            </a:r>
            <a:r>
              <a:rPr lang="en-US" sz="2200" dirty="0"/>
              <a:t> the need for </a:t>
            </a:r>
            <a:r>
              <a:rPr lang="en-US" sz="2200" dirty="0">
                <a:solidFill>
                  <a:srgbClr val="FFC000"/>
                </a:solidFill>
              </a:rPr>
              <a:t>extra hardware resource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D443-1AAE-53B8-98DB-32C0E331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F19-011B-F2BB-4AFF-8BAF540C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328-7683-D60C-BB1C-44DF90F6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6705598" cy="4267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Virtual machines </a:t>
            </a:r>
            <a:r>
              <a:rPr lang="en-US" sz="2200" dirty="0"/>
              <a:t>are heavy software packages that provide complete emulation of hardware devices like CPU, Disk and Networking devices.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Virtual machines may also include a </a:t>
            </a:r>
            <a:r>
              <a:rPr lang="en-US" sz="2200" dirty="0">
                <a:solidFill>
                  <a:srgbClr val="FFC000"/>
                </a:solidFill>
              </a:rPr>
              <a:t>complementary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C000"/>
                </a:solidFill>
              </a:rPr>
              <a:t>software</a:t>
            </a:r>
            <a:r>
              <a:rPr lang="en-US" sz="2200" dirty="0"/>
              <a:t> stack to run on the </a:t>
            </a:r>
            <a:r>
              <a:rPr lang="en-US" sz="2200" dirty="0">
                <a:solidFill>
                  <a:srgbClr val="FFC000"/>
                </a:solidFill>
              </a:rPr>
              <a:t>emulated hardware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These </a:t>
            </a:r>
            <a:r>
              <a:rPr lang="en-US" sz="2200" dirty="0">
                <a:solidFill>
                  <a:srgbClr val="FFC000"/>
                </a:solidFill>
              </a:rPr>
              <a:t>hardware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C000"/>
                </a:solidFill>
              </a:rPr>
              <a:t>software</a:t>
            </a:r>
            <a:r>
              <a:rPr lang="en-US" sz="2200" dirty="0"/>
              <a:t> packages combined produce a fully functional snapshot of a computational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D443-1AAE-53B8-98DB-32C0E331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092B8-582D-D737-2BB0-D04466F5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48" y="2133600"/>
            <a:ext cx="35463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A4A9-86C1-45DC-EC05-806DC8C5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BDD2-B9B9-7A63-7F69-29D30B9F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Containerization</a:t>
            </a:r>
            <a:r>
              <a:rPr lang="en-US" sz="2200" dirty="0"/>
              <a:t> is the packaging together of software code with all it's necessary components like libraries, frameworks, and other dependencies so that they are isolated in their own "container.“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FFC000"/>
                </a:solidFill>
              </a:rPr>
              <a:t>container</a:t>
            </a:r>
            <a:r>
              <a:rPr lang="en-US" sz="2200" dirty="0"/>
              <a:t> is a standard unit of software that packages up code and all its dependencies so the application runs quickly and reliably from one computing environment to another.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B7851-961B-68AD-8591-7A51763B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169-AB9F-958C-F287-7E59945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over Virtualization: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588DA-6AE0-4635-8351-E229342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Pioneer Business Solutions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8F13C-03BE-38FE-2A40-B53831D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937630"/>
            <a:ext cx="4741241" cy="4203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98C79-BA8C-17C2-2461-8168B549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923006"/>
            <a:ext cx="4876800" cy="42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169-AB9F-958C-F287-7E59945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over Virtualization: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0363-280A-93A7-3E90-4449BC39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5714999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Containers on the same OS kernel are </a:t>
            </a:r>
            <a:r>
              <a:rPr lang="en-US" sz="2200" dirty="0">
                <a:solidFill>
                  <a:srgbClr val="FFC000"/>
                </a:solidFill>
              </a:rPr>
              <a:t>lighter and smaller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Better resource utilization </a:t>
            </a:r>
            <a:r>
              <a:rPr lang="en-US" sz="2200" dirty="0"/>
              <a:t>compared to VMs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C000"/>
                </a:solidFill>
              </a:rPr>
              <a:t>Boot-up</a:t>
            </a:r>
            <a:r>
              <a:rPr lang="en-US" sz="2200" dirty="0"/>
              <a:t> process is </a:t>
            </a:r>
            <a:r>
              <a:rPr lang="en-US" sz="2200" dirty="0">
                <a:solidFill>
                  <a:srgbClr val="FFC000"/>
                </a:solidFill>
              </a:rPr>
              <a:t>short</a:t>
            </a:r>
            <a:r>
              <a:rPr lang="en-US" sz="2200" dirty="0"/>
              <a:t> and takes few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588DA-6AE0-4635-8351-E229342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Pioneer Business Solutions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8F13C-03BE-38FE-2A40-B53831D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2125662"/>
            <a:ext cx="451264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3596-6F75-BFF9-5892-BFB50084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containers are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6A5-084F-C6E8-6503-D5601CA0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Collaboration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EE747-42A0-7DBE-3034-2583063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3596-6F75-BFF9-5892-BFB50084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6A5-084F-C6E8-6503-D5601CA0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containers in particular if the following is a priority</a:t>
            </a:r>
          </a:p>
          <a:p>
            <a:r>
              <a:rPr lang="en-US" dirty="0"/>
              <a:t>Start time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Licensing</a:t>
            </a:r>
          </a:p>
          <a:p>
            <a:r>
              <a:rPr lang="en-US" dirty="0"/>
              <a:t>Code reuse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EE747-42A0-7DBE-3034-2583063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Pioneer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1620</TotalTime>
  <Words>536</Words>
  <Application>Microsoft Office PowerPoint</Application>
  <PresentationFormat>Custom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Chalkboard 16x9</vt:lpstr>
      <vt:lpstr>Docker</vt:lpstr>
      <vt:lpstr>Agenda</vt:lpstr>
      <vt:lpstr>What is Virtualization?</vt:lpstr>
      <vt:lpstr>What is a Virtual Machine?</vt:lpstr>
      <vt:lpstr>Containerization</vt:lpstr>
      <vt:lpstr>Containerization over Virtualization:</vt:lpstr>
      <vt:lpstr>Containerization over Virtualization:</vt:lpstr>
      <vt:lpstr>Why docker containers are required?</vt:lpstr>
      <vt:lpstr>When to use Containers?</vt:lpstr>
      <vt:lpstr>It works on my machine!!!</vt:lpstr>
      <vt:lpstr>PowerPoint Presentation</vt:lpstr>
      <vt:lpstr>Docker</vt:lpstr>
      <vt:lpstr>Why Docker</vt:lpstr>
      <vt:lpstr>Docker Engine</vt:lpstr>
      <vt:lpstr>Terminologies of Docker</vt:lpstr>
      <vt:lpstr>Docker Architecture </vt:lpstr>
      <vt:lpstr>How a Docker Container Works?</vt:lpstr>
      <vt:lpstr>Docker Images &amp; Containers</vt:lpstr>
      <vt:lpstr>Docker Networking</vt:lpstr>
      <vt:lpstr>Docker Networking Architecture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Jeetu Tomar</dc:creator>
  <cp:keywords>PBS</cp:keywords>
  <cp:lastModifiedBy>Jitendra Singh Tomar</cp:lastModifiedBy>
  <cp:revision>153</cp:revision>
  <dcterms:created xsi:type="dcterms:W3CDTF">2022-08-24T05:50:49Z</dcterms:created>
  <dcterms:modified xsi:type="dcterms:W3CDTF">2023-05-17T06:38:40Z</dcterms:modified>
</cp:coreProperties>
</file>