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2.png" ContentType="image/png"/>
  <Override PartName="/ppt/media/image15.jpeg" ContentType="image/jpe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4.png" ContentType="image/png"/>
  <Override PartName="/ppt/media/image7.png" ContentType="image/png"/>
  <Override PartName="/ppt/media/image13.gif" ContentType="image/gif"/>
  <Override PartName="/ppt/media/image3.png" ContentType="image/png"/>
  <Override PartName="/ppt/media/image2.png" ContentType="image/png"/>
  <Override PartName="/ppt/media/image1.png" ContentType="image/png"/>
  <Override PartName="/ppt/media/image11.png" ContentType="image/png"/>
  <Override PartName="/ppt/media/image16.gif" ContentType="image/gif"/>
  <Override PartName="/ppt/media/image14.jpeg" ContentType="image/jpe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51"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52"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53"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54" name="PlaceHolder 5"/>
          <p:cNvSpPr>
            <a:spLocks noGrp="1"/>
          </p:cNvSpPr>
          <p:nvPr>
            <p:ph type="sldNum"/>
          </p:nvPr>
        </p:nvSpPr>
        <p:spPr>
          <a:xfrm>
            <a:off x="4399200" y="9555480"/>
            <a:ext cx="3372840" cy="502560"/>
          </a:xfrm>
          <a:prstGeom prst="rect">
            <a:avLst/>
          </a:prstGeom>
        </p:spPr>
        <p:txBody>
          <a:bodyPr lIns="0" rIns="0" tIns="0" bIns="0" anchor="b"/>
          <a:p>
            <a:pPr algn="r"/>
            <a:fld id="{E68F53C6-5F3B-4C92-AEA9-0ECBD20000F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400640"/>
            <a:ext cx="5485320" cy="3599280"/>
          </a:xfrm>
          <a:prstGeom prst="rect">
            <a:avLst/>
          </a:prstGeom>
        </p:spPr>
        <p:txBody>
          <a:bodyPr lIns="0" rIns="0" tIns="0" bIns="0"/>
          <a:p>
            <a:endParaRPr/>
          </a:p>
        </p:txBody>
      </p:sp>
      <p:sp>
        <p:nvSpPr>
          <p:cNvPr id="216" name="CustomShape 2"/>
          <p:cNvSpPr/>
          <p:nvPr/>
        </p:nvSpPr>
        <p:spPr>
          <a:xfrm>
            <a:off x="3884760" y="8685360"/>
            <a:ext cx="2970720" cy="457560"/>
          </a:xfrm>
          <a:prstGeom prst="rect">
            <a:avLst/>
          </a:prstGeom>
          <a:noFill/>
          <a:ln>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685800" y="4343400"/>
            <a:ext cx="5485680" cy="4114080"/>
          </a:xfrm>
          <a:prstGeom prst="rect">
            <a:avLst/>
          </a:prstGeom>
          <a:noFill/>
          <a:ln>
            <a:noFill/>
          </a:ln>
        </p:spPr>
      </p:sp>
      <p:sp>
        <p:nvSpPr>
          <p:cNvPr id="220" name="CustomShape 2"/>
          <p:cNvSpPr/>
          <p:nvPr/>
        </p:nvSpPr>
        <p:spPr>
          <a:xfrm>
            <a:off x="3884760" y="8685360"/>
            <a:ext cx="2971080" cy="456480"/>
          </a:xfrm>
          <a:prstGeom prst="rect">
            <a:avLst/>
          </a:prstGeom>
          <a:noFill/>
          <a:ln>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400640"/>
            <a:ext cx="5485320" cy="3599280"/>
          </a:xfrm>
          <a:prstGeom prst="rect">
            <a:avLst/>
          </a:prstGeom>
        </p:spPr>
        <p:txBody>
          <a:bodyPr lIns="0" rIns="0" tIns="0" bIns="0"/>
          <a:p>
            <a:r>
              <a:rPr lang="en-US" sz="2000">
                <a:latin typeface="Arial"/>
              </a:rPr>
              <a:t>In Slide Show mode, click the arrow to enter the PowerPoint Getting Started Center.</a:t>
            </a:r>
            <a:endParaRPr/>
          </a:p>
        </p:txBody>
      </p:sp>
      <p:sp>
        <p:nvSpPr>
          <p:cNvPr id="218" name="CustomShape 2"/>
          <p:cNvSpPr/>
          <p:nvPr/>
        </p:nvSpPr>
        <p:spPr>
          <a:xfrm>
            <a:off x="3884760" y="8685360"/>
            <a:ext cx="2970720" cy="45756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6" name="" descr=""/>
          <p:cNvPicPr/>
          <p:nvPr/>
        </p:nvPicPr>
        <p:blipFill>
          <a:blip r:embed="rId2"/>
          <a:stretch>
            <a:fillRect/>
          </a:stretch>
        </p:blipFill>
        <p:spPr>
          <a:xfrm>
            <a:off x="3602880" y="1604520"/>
            <a:ext cx="4984920" cy="3977280"/>
          </a:xfrm>
          <a:prstGeom prst="rect">
            <a:avLst/>
          </a:prstGeom>
          <a:ln>
            <a:noFill/>
          </a:ln>
        </p:spPr>
      </p:pic>
      <p:pic>
        <p:nvPicPr>
          <p:cNvPr id="3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7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7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4" name="" descr=""/>
          <p:cNvPicPr/>
          <p:nvPr/>
        </p:nvPicPr>
        <p:blipFill>
          <a:blip r:embed="rId2"/>
          <a:stretch>
            <a:fillRect/>
          </a:stretch>
        </p:blipFill>
        <p:spPr>
          <a:xfrm>
            <a:off x="3602880" y="1604520"/>
            <a:ext cx="4984920" cy="3977280"/>
          </a:xfrm>
          <a:prstGeom prst="rect">
            <a:avLst/>
          </a:prstGeom>
          <a:ln>
            <a:noFill/>
          </a:ln>
        </p:spPr>
      </p:pic>
      <p:pic>
        <p:nvPicPr>
          <p:cNvPr id="7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1"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9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1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12" name="" descr=""/>
          <p:cNvPicPr/>
          <p:nvPr/>
        </p:nvPicPr>
        <p:blipFill>
          <a:blip r:embed="rId2"/>
          <a:stretch>
            <a:fillRect/>
          </a:stretch>
        </p:blipFill>
        <p:spPr>
          <a:xfrm>
            <a:off x="3602880" y="1604520"/>
            <a:ext cx="4984920" cy="3977280"/>
          </a:xfrm>
          <a:prstGeom prst="rect">
            <a:avLst/>
          </a:prstGeom>
          <a:ln>
            <a:noFill/>
          </a:ln>
        </p:spPr>
      </p:pic>
      <p:pic>
        <p:nvPicPr>
          <p:cNvPr id="113"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7"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8"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4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6"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47"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8" name="" descr=""/>
          <p:cNvPicPr/>
          <p:nvPr/>
        </p:nvPicPr>
        <p:blipFill>
          <a:blip r:embed="rId2"/>
          <a:stretch>
            <a:fillRect/>
          </a:stretch>
        </p:blipFill>
        <p:spPr>
          <a:xfrm>
            <a:off x="3602880" y="1604520"/>
            <a:ext cx="4984920" cy="3977280"/>
          </a:xfrm>
          <a:prstGeom prst="rect">
            <a:avLst/>
          </a:prstGeom>
          <a:ln>
            <a:noFill/>
          </a:ln>
        </p:spPr>
      </p:pic>
      <p:pic>
        <p:nvPicPr>
          <p:cNvPr id="149"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1040" cy="4865400"/>
          </a:xfrm>
          <a:prstGeom prst="rect">
            <a:avLst/>
          </a:prstGeom>
          <a:solidFill>
            <a:srgbClr val="d24726"/>
          </a:solidFill>
          <a:ln w="12600">
            <a:noFill/>
          </a:ln>
        </p:spPr>
      </p:sp>
      <p:sp>
        <p:nvSpPr>
          <p:cNvPr id="1" name="CustomShape 2"/>
          <p:cNvSpPr/>
          <p:nvPr/>
        </p:nvSpPr>
        <p:spPr>
          <a:xfrm>
            <a:off x="0" y="0"/>
            <a:ext cx="12191040" cy="4865400"/>
          </a:xfrm>
          <a:prstGeom prst="rect">
            <a:avLst/>
          </a:prstGeom>
          <a:solidFill>
            <a:srgbClr val="d24726"/>
          </a:solidFill>
          <a:ln w="12600">
            <a:noFill/>
          </a:ln>
        </p:spPr>
      </p:sp>
      <p:sp>
        <p:nvSpPr>
          <p:cNvPr id="2" name="PlaceHolder 3"/>
          <p:cNvSpPr>
            <a:spLocks noGrp="1"/>
          </p:cNvSpPr>
          <p:nvPr>
            <p:ph type="title"/>
          </p:nvPr>
        </p:nvSpPr>
        <p:spPr>
          <a:xfrm>
            <a:off x="609480" y="273600"/>
            <a:ext cx="10972080" cy="1144800"/>
          </a:xfrm>
          <a:prstGeom prst="rect">
            <a:avLst/>
          </a:prstGeom>
        </p:spPr>
        <p:txBody>
          <a:bodyPr lIns="0" rIns="0" tIns="0" bIns="0" anchor="ctr"/>
          <a:p>
            <a:r>
              <a:rPr lang="en-US">
                <a:latin typeface="Arial"/>
              </a:rPr>
              <a:t>Click to edit the title text format</a:t>
            </a:r>
            <a:endParaRPr/>
          </a:p>
        </p:txBody>
      </p:sp>
      <p:sp>
        <p:nvSpPr>
          <p:cNvPr id="3" name="PlaceHolder 4"/>
          <p:cNvSpPr>
            <a:spLocks noGrp="1"/>
          </p:cNvSpPr>
          <p:nvPr>
            <p:ph type="body"/>
          </p:nvPr>
        </p:nvSpPr>
        <p:spPr>
          <a:xfrm>
            <a:off x="609480" y="1604520"/>
            <a:ext cx="109720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5657040" y="1709640"/>
            <a:ext cx="6534000" cy="3574080"/>
          </a:xfrm>
          <a:prstGeom prst="rect">
            <a:avLst/>
          </a:prstGeom>
          <a:solidFill>
            <a:srgbClr val="d24726"/>
          </a:solidFill>
          <a:ln w="12600">
            <a:noFill/>
          </a:ln>
        </p:spPr>
      </p:sp>
      <p:sp>
        <p:nvSpPr>
          <p:cNvPr id="39" name="CustomShape 2"/>
          <p:cNvSpPr/>
          <p:nvPr/>
        </p:nvSpPr>
        <p:spPr>
          <a:xfrm>
            <a:off x="5657040" y="1709640"/>
            <a:ext cx="6534000" cy="3574080"/>
          </a:xfrm>
          <a:prstGeom prst="rect">
            <a:avLst/>
          </a:prstGeom>
          <a:solidFill>
            <a:srgbClr val="d24726"/>
          </a:solidFill>
          <a:ln w="12600">
            <a:noFill/>
          </a:ln>
        </p:spPr>
      </p:sp>
      <p:sp>
        <p:nvSpPr>
          <p:cNvPr id="40" name="PlaceHolder 3"/>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41" name="PlaceHolder 4"/>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 name="CustomShape 1"/>
          <p:cNvSpPr/>
          <p:nvPr/>
        </p:nvSpPr>
        <p:spPr>
          <a:xfrm>
            <a:off x="0" y="0"/>
            <a:ext cx="12191040" cy="1331640"/>
          </a:xfrm>
          <a:prstGeom prst="rect">
            <a:avLst/>
          </a:prstGeom>
          <a:solidFill>
            <a:srgbClr val="d24726"/>
          </a:solidFill>
          <a:ln w="12600">
            <a:noFill/>
          </a:ln>
        </p:spPr>
      </p:sp>
      <p:sp>
        <p:nvSpPr>
          <p:cNvPr id="77" name="CustomShape 2"/>
          <p:cNvSpPr/>
          <p:nvPr/>
        </p:nvSpPr>
        <p:spPr>
          <a:xfrm>
            <a:off x="0" y="0"/>
            <a:ext cx="12191040" cy="1331640"/>
          </a:xfrm>
          <a:prstGeom prst="rect">
            <a:avLst/>
          </a:prstGeom>
          <a:solidFill>
            <a:srgbClr val="d24726"/>
          </a:solidFill>
          <a:ln w="12600">
            <a:noFill/>
          </a:ln>
        </p:spPr>
      </p:sp>
      <p:sp>
        <p:nvSpPr>
          <p:cNvPr id="78" name="PlaceHolder 3"/>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79" name="PlaceHolder 4"/>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6.gif"/><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838080" y="2061000"/>
            <a:ext cx="10514520" cy="2386440"/>
          </a:xfrm>
          <a:prstGeom prst="rect">
            <a:avLst/>
          </a:prstGeom>
          <a:noFill/>
          <a:ln>
            <a:noFill/>
          </a:ln>
        </p:spPr>
        <p:txBody>
          <a:bodyPr lIns="90000" rIns="90000" tIns="45000" bIns="45000" anchor="b"/>
          <a:p>
            <a:pPr>
              <a:lnSpc>
                <a:spcPct val="100000"/>
              </a:lnSpc>
            </a:pPr>
            <a:r>
              <a:rPr b="1" lang="en-US" sz="5000">
                <a:solidFill>
                  <a:srgbClr val="ffffff"/>
                </a:solidFill>
                <a:latin typeface="Cooper Black"/>
              </a:rPr>
              <a:t>Oracle Database Performance Tuning</a:t>
            </a:r>
            <a:endParaRPr/>
          </a:p>
        </p:txBody>
      </p:sp>
      <p:sp>
        <p:nvSpPr>
          <p:cNvPr id="156" name="CustomShape 2"/>
          <p:cNvSpPr/>
          <p:nvPr/>
        </p:nvSpPr>
        <p:spPr>
          <a:xfrm>
            <a:off x="838080" y="5110560"/>
            <a:ext cx="6704640" cy="1136880"/>
          </a:xfrm>
          <a:prstGeom prst="rect">
            <a:avLst/>
          </a:prstGeom>
          <a:noFill/>
          <a:ln>
            <a:noFill/>
          </a:ln>
        </p:spPr>
        <p:txBody>
          <a:bodyPr lIns="90000" rIns="90000" tIns="45000" bIns="45000"/>
          <a:p>
            <a:pPr>
              <a:lnSpc>
                <a:spcPct val="150000"/>
              </a:lnSpc>
            </a:pPr>
            <a:r>
              <a:rPr b="1" lang="en-US" sz="2800">
                <a:solidFill>
                  <a:srgbClr val="d24726"/>
                </a:solidFill>
                <a:latin typeface="Cooper Black"/>
              </a:rPr>
              <a:t>Presenter </a:t>
            </a:r>
            <a:endParaRPr/>
          </a:p>
          <a:p>
            <a:pPr>
              <a:lnSpc>
                <a:spcPct val="150000"/>
              </a:lnSpc>
            </a:pPr>
            <a:r>
              <a:rPr b="1" lang="en-US" sz="2800">
                <a:solidFill>
                  <a:srgbClr val="d24726"/>
                </a:solidFill>
                <a:latin typeface="Cooper Black"/>
              </a:rPr>
              <a:t>Nitin Anjankar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Locating Slow Queries</a:t>
            </a:r>
            <a:endParaRPr/>
          </a:p>
        </p:txBody>
      </p:sp>
      <p:sp>
        <p:nvSpPr>
          <p:cNvPr id="181" name="CustomShape 2"/>
          <p:cNvSpPr/>
          <p:nvPr/>
        </p:nvSpPr>
        <p:spPr>
          <a:xfrm>
            <a:off x="838080" y="1825560"/>
            <a:ext cx="10514520" cy="4743000"/>
          </a:xfrm>
          <a:prstGeom prst="rect">
            <a:avLst/>
          </a:prstGeom>
          <a:noFill/>
          <a:ln>
            <a:noFill/>
          </a:ln>
        </p:spPr>
        <p:txBody>
          <a:bodyPr lIns="90000" rIns="90000" tIns="45000" bIns="45000"/>
          <a:p>
            <a:pPr>
              <a:lnSpc>
                <a:spcPct val="150000"/>
              </a:lnSpc>
            </a:pPr>
            <a:r>
              <a:rPr lang="en-US" sz="1600">
                <a:solidFill>
                  <a:srgbClr val="808080"/>
                </a:solidFill>
                <a:latin typeface="Segoe UI"/>
              </a:rPr>
              <a:t>Finding the guilty SQL is the first step in solving the issue. There are many approaches to this. Chances are if you have a performance problem you already know the offending SQL. </a:t>
            </a:r>
            <a:endParaRPr/>
          </a:p>
          <a:p>
            <a:pPr>
              <a:lnSpc>
                <a:spcPct val="150000"/>
              </a:lnSpc>
            </a:pPr>
            <a:r>
              <a:rPr lang="en-US" sz="1600">
                <a:solidFill>
                  <a:srgbClr val="808080"/>
                </a:solidFill>
                <a:latin typeface="Segoe UI"/>
              </a:rPr>
              <a:t>The following are some simple ways of finding resource-intensive SQL.</a:t>
            </a:r>
            <a:endParaRPr/>
          </a:p>
          <a:p>
            <a:pPr>
              <a:lnSpc>
                <a:spcPct val="100000"/>
              </a:lnSpc>
              <a:buFont typeface="Segoe UI Light"/>
              <a:buAutoNum type="arabicPeriod"/>
            </a:pPr>
            <a:r>
              <a:rPr b="1" lang="en-US" sz="1600">
                <a:solidFill>
                  <a:srgbClr val="808080"/>
                </a:solidFill>
                <a:latin typeface="Segoe UI"/>
              </a:rPr>
              <a:t> </a:t>
            </a:r>
            <a:r>
              <a:rPr b="1" lang="en-US" sz="1600">
                <a:solidFill>
                  <a:srgbClr val="808080"/>
                </a:solidFill>
                <a:latin typeface="Segoe UI"/>
              </a:rPr>
              <a:t>Obtaining the Execution Plan</a:t>
            </a:r>
            <a:endParaRPr/>
          </a:p>
          <a:p>
            <a:pPr>
              <a:lnSpc>
                <a:spcPct val="100000"/>
              </a:lnSpc>
              <a:buFont typeface="Segoe UI Light"/>
              <a:buAutoNum type="arabicPeriod"/>
            </a:pPr>
            <a:r>
              <a:rPr b="1" lang="en-US" sz="1600">
                <a:solidFill>
                  <a:srgbClr val="808080"/>
                </a:solidFill>
                <a:latin typeface="Segoe UI"/>
              </a:rPr>
              <a:t>Enterprise Manager</a:t>
            </a:r>
            <a:endParaRPr/>
          </a:p>
          <a:p>
            <a:pPr>
              <a:lnSpc>
                <a:spcPct val="100000"/>
              </a:lnSpc>
              <a:buFont typeface="Segoe UI Light"/>
              <a:buAutoNum type="arabicPeriod"/>
            </a:pPr>
            <a:r>
              <a:rPr b="1" lang="en-US" sz="1600">
                <a:solidFill>
                  <a:srgbClr val="808080"/>
                </a:solidFill>
                <a:latin typeface="Segoe UI"/>
              </a:rPr>
              <a:t>AWR Views</a:t>
            </a:r>
            <a:endParaRPr/>
          </a:p>
          <a:p>
            <a:pPr>
              <a:lnSpc>
                <a:spcPct val="100000"/>
              </a:lnSpc>
              <a:buFont typeface="Segoe UI Light"/>
              <a:buAutoNum type="arabicPeriod"/>
            </a:pPr>
            <a:r>
              <a:rPr b="1" lang="en-US" sz="1600">
                <a:solidFill>
                  <a:srgbClr val="808080"/>
                </a:solidFill>
                <a:latin typeface="Segoe UI"/>
              </a:rPr>
              <a:t>ASH Reports</a:t>
            </a:r>
            <a:endParaRPr/>
          </a:p>
          <a:p>
            <a:pPr>
              <a:lnSpc>
                <a:spcPct val="100000"/>
              </a:lnSpc>
              <a:buFont typeface="Segoe UI Light"/>
              <a:buAutoNum type="arabicPeriod"/>
            </a:pPr>
            <a:r>
              <a:rPr b="1" lang="en-US" sz="1600">
                <a:solidFill>
                  <a:srgbClr val="808080"/>
                </a:solidFill>
                <a:latin typeface="Segoe UI"/>
              </a:rPr>
              <a:t>Real Time SQL Monitoring(SQL Trace)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Xplan for SQL</a:t>
            </a:r>
            <a:endParaRPr/>
          </a:p>
        </p:txBody>
      </p:sp>
      <p:sp>
        <p:nvSpPr>
          <p:cNvPr id="183" name="CustomShape 2"/>
          <p:cNvSpPr/>
          <p:nvPr/>
        </p:nvSpPr>
        <p:spPr>
          <a:xfrm>
            <a:off x="947160" y="1809360"/>
            <a:ext cx="8002800" cy="4371120"/>
          </a:xfrm>
          <a:prstGeom prst="rect">
            <a:avLst/>
          </a:prstGeom>
          <a:noFill/>
          <a:ln>
            <a:noFill/>
          </a:ln>
        </p:spPr>
        <p:txBody>
          <a:bodyPr lIns="92160" rIns="92160" tIns="46080" bIns="46080"/>
          <a:p>
            <a:pPr>
              <a:lnSpc>
                <a:spcPct val="80000"/>
              </a:lnSpc>
            </a:pPr>
            <a:r>
              <a:rPr b="1" lang="en-US" sz="1000">
                <a:solidFill>
                  <a:srgbClr val="000000"/>
                </a:solidFill>
                <a:latin typeface="Calibri"/>
                <a:ea typeface="Times New Roman"/>
              </a:rPr>
              <a:t>Plan hash value: 454993881</a:t>
            </a:r>
            <a:endParaRPr/>
          </a:p>
          <a:p>
            <a:pPr>
              <a:lnSpc>
                <a:spcPct val="80000"/>
              </a:lnSpc>
            </a:pPr>
            <a:r>
              <a:rPr b="1" lang="en-US" sz="1100">
                <a:solidFill>
                  <a:srgbClr val="000000"/>
                </a:solidFill>
                <a:latin typeface="Courier New"/>
                <a:ea typeface="Times New Roman"/>
              </a:rPr>
              <a:t>--------------------------------------------------------------------------------------------</a:t>
            </a:r>
            <a:endParaRPr/>
          </a:p>
          <a:p>
            <a:pPr>
              <a:lnSpc>
                <a:spcPct val="80000"/>
              </a:lnSpc>
            </a:pPr>
            <a:r>
              <a:rPr b="1" lang="en-US" sz="1100">
                <a:solidFill>
                  <a:srgbClr val="000000"/>
                </a:solidFill>
                <a:latin typeface="Courier New"/>
                <a:ea typeface="Times New Roman"/>
              </a:rPr>
              <a:t>| Id  | Operation                    | Name        | Rows  | Bytes | Cost (%CPU)| Time     |</a:t>
            </a:r>
            <a:endParaRPr/>
          </a:p>
          <a:p>
            <a:pPr>
              <a:lnSpc>
                <a:spcPct val="80000"/>
              </a:lnSpc>
            </a:pPr>
            <a:r>
              <a:rPr b="1" lang="en-US" sz="1100">
                <a:solidFill>
                  <a:srgbClr val="000000"/>
                </a:solidFill>
                <a:latin typeface="Courier New"/>
                <a:ea typeface="Times New Roman"/>
              </a:rPr>
              <a:t>--------------------------------------------------------------------------------------------</a:t>
            </a:r>
            <a:endParaRPr/>
          </a:p>
          <a:p>
            <a:pPr>
              <a:lnSpc>
                <a:spcPct val="80000"/>
              </a:lnSpc>
            </a:pPr>
            <a:r>
              <a:rPr b="1" lang="en-US" sz="1100">
                <a:solidFill>
                  <a:srgbClr val="000000"/>
                </a:solidFill>
                <a:latin typeface="Courier New"/>
                <a:ea typeface="Times New Roman"/>
              </a:rPr>
              <a:t>|   0 | SELECT STATEMENT             |             |     2 |   176 |    13  (16)| 00:00:01 |</a:t>
            </a:r>
            <a:endParaRPr/>
          </a:p>
          <a:p>
            <a:pPr>
              <a:lnSpc>
                <a:spcPct val="80000"/>
              </a:lnSpc>
            </a:pPr>
            <a:r>
              <a:rPr b="1" lang="en-US" sz="1100">
                <a:solidFill>
                  <a:srgbClr val="000000"/>
                </a:solidFill>
                <a:latin typeface="Courier New"/>
                <a:ea typeface="Times New Roman"/>
              </a:rPr>
              <a:t>|   1 |  NESTED LOOPS                |             |     2 |   176 |    13  (16)| 00:00:01 |</a:t>
            </a:r>
            <a:endParaRPr/>
          </a:p>
          <a:p>
            <a:pPr>
              <a:lnSpc>
                <a:spcPct val="80000"/>
              </a:lnSpc>
            </a:pPr>
            <a:r>
              <a:rPr b="1" lang="en-US" sz="1100">
                <a:solidFill>
                  <a:srgbClr val="000000"/>
                </a:solidFill>
                <a:latin typeface="Courier New"/>
                <a:ea typeface="Times New Roman"/>
              </a:rPr>
              <a:t>|*  2 |   HASH JOIN                  |             |     1 |    65 |    11  (19)| 00:00:01 |</a:t>
            </a:r>
            <a:endParaRPr/>
          </a:p>
          <a:p>
            <a:pPr>
              <a:lnSpc>
                <a:spcPct val="80000"/>
              </a:lnSpc>
            </a:pPr>
            <a:r>
              <a:rPr b="1" lang="en-US" sz="1100">
                <a:solidFill>
                  <a:srgbClr val="000000"/>
                </a:solidFill>
                <a:latin typeface="Courier New"/>
                <a:ea typeface="Times New Roman"/>
              </a:rPr>
              <a:t>|*  3 |    TABLE ACCESS FULL         | PS_DEPT_TBL |   330 | 14850 |     6   (0)| 00:00:01 |</a:t>
            </a:r>
            <a:endParaRPr/>
          </a:p>
          <a:p>
            <a:pPr>
              <a:lnSpc>
                <a:spcPct val="80000"/>
              </a:lnSpc>
            </a:pPr>
            <a:r>
              <a:rPr b="1" lang="en-US" sz="1100">
                <a:solidFill>
                  <a:srgbClr val="000000"/>
                </a:solidFill>
                <a:latin typeface="Courier New"/>
                <a:ea typeface="Times New Roman"/>
              </a:rPr>
              <a:t>|   4 |    VIEW                      | VW_SQ_1     |   660 | 13200 |     4  (25)| 00:00:01 |</a:t>
            </a:r>
            <a:endParaRPr/>
          </a:p>
          <a:p>
            <a:pPr>
              <a:lnSpc>
                <a:spcPct val="80000"/>
              </a:lnSpc>
            </a:pPr>
            <a:r>
              <a:rPr b="1" lang="en-US" sz="1100">
                <a:solidFill>
                  <a:srgbClr val="000000"/>
                </a:solidFill>
                <a:latin typeface="Courier New"/>
                <a:ea typeface="Times New Roman"/>
              </a:rPr>
              <a:t>|   5 |     HASH GROUP BY            |             |   660 | 13860 |     4  (25)| 00:00:01 |</a:t>
            </a:r>
            <a:endParaRPr/>
          </a:p>
          <a:p>
            <a:pPr>
              <a:lnSpc>
                <a:spcPct val="80000"/>
              </a:lnSpc>
            </a:pPr>
            <a:r>
              <a:rPr b="1" lang="en-US" sz="1100">
                <a:solidFill>
                  <a:srgbClr val="000000"/>
                </a:solidFill>
                <a:latin typeface="Courier New"/>
                <a:ea typeface="Times New Roman"/>
              </a:rPr>
              <a:t>|*  6 |      INDEX FAST FULL SCAN    | PS1DEPT_TBL |   660 | 13860 |     3   (0)| 00:00:01 |</a:t>
            </a:r>
            <a:endParaRPr/>
          </a:p>
          <a:p>
            <a:pPr>
              <a:lnSpc>
                <a:spcPct val="80000"/>
              </a:lnSpc>
            </a:pPr>
            <a:r>
              <a:rPr b="1" lang="en-US" sz="1100">
                <a:solidFill>
                  <a:srgbClr val="000000"/>
                </a:solidFill>
                <a:latin typeface="Courier New"/>
                <a:ea typeface="Times New Roman"/>
              </a:rPr>
              <a:t>|   7 |   TABLE ACCESS BY INDEX ROWID| PS_NAMES    |     2 |    46 |     2   (0)| 00:00:01 |</a:t>
            </a:r>
            <a:endParaRPr/>
          </a:p>
          <a:p>
            <a:pPr>
              <a:lnSpc>
                <a:spcPct val="80000"/>
              </a:lnSpc>
            </a:pPr>
            <a:r>
              <a:rPr b="1" lang="en-US" sz="1100">
                <a:solidFill>
                  <a:srgbClr val="000000"/>
                </a:solidFill>
                <a:latin typeface="Courier New"/>
                <a:ea typeface="Times New Roman"/>
              </a:rPr>
              <a:t>|*  8 |    INDEX RANGE SCAN          | PS_NAMES    |     2 |       |     1   (0)| 00:00:01 |</a:t>
            </a:r>
            <a:endParaRPr/>
          </a:p>
          <a:p>
            <a:pPr>
              <a:lnSpc>
                <a:spcPct val="80000"/>
              </a:lnSpc>
            </a:pPr>
            <a:r>
              <a:rPr b="1" lang="en-US" sz="1100">
                <a:solidFill>
                  <a:srgbClr val="000000"/>
                </a:solidFill>
                <a:latin typeface="Courier New"/>
                <a:ea typeface="Times New Roman"/>
              </a:rPr>
              <a:t>--------------------------------------------------------------------------------------------</a:t>
            </a:r>
            <a:endParaRPr/>
          </a:p>
          <a:p>
            <a:pPr>
              <a:lnSpc>
                <a:spcPct val="80000"/>
              </a:lnSpc>
            </a:pPr>
            <a:r>
              <a:rPr b="1" lang="en-US" sz="1100">
                <a:solidFill>
                  <a:srgbClr val="000000"/>
                </a:solidFill>
                <a:latin typeface="Courier New"/>
                <a:ea typeface="Times New Roman"/>
              </a:rPr>
              <a:t>Predicate Information (identified by operation id):</a:t>
            </a:r>
            <a:endParaRPr/>
          </a:p>
          <a:p>
            <a:pPr>
              <a:lnSpc>
                <a:spcPct val="80000"/>
              </a:lnSpc>
            </a:pPr>
            <a:r>
              <a:rPr b="1" lang="en-US" sz="1100">
                <a:solidFill>
                  <a:srgbClr val="000000"/>
                </a:solidFill>
                <a:latin typeface="Courier New"/>
                <a:ea typeface="Times New Roman"/>
              </a:rPr>
              <a:t>---------------------------------------------------</a:t>
            </a:r>
            <a:endParaRPr/>
          </a:p>
          <a:p>
            <a:pPr>
              <a:lnSpc>
                <a:spcPct val="80000"/>
              </a:lnSpc>
            </a:pPr>
            <a:r>
              <a:rPr b="1" lang="en-US" sz="1100">
                <a:solidFill>
                  <a:srgbClr val="000000"/>
                </a:solidFill>
                <a:latin typeface="Courier New"/>
                <a:ea typeface="Times New Roman"/>
              </a:rPr>
              <a:t>   </a:t>
            </a:r>
            <a:r>
              <a:rPr b="1" lang="en-US" sz="1100">
                <a:solidFill>
                  <a:srgbClr val="000000"/>
                </a:solidFill>
                <a:latin typeface="Courier New"/>
                <a:ea typeface="Times New Roman"/>
              </a:rPr>
              <a:t>2 - access("D"."EFFDT"="VW_COL_1" AND SYS_OP_DESCEND("D"."EFFDT")=SYS_OP_DESCEND(</a:t>
            </a:r>
            <a:endParaRPr/>
          </a:p>
          <a:p>
            <a:pPr>
              <a:lnSpc>
                <a:spcPct val="80000"/>
              </a:lnSpc>
            </a:pPr>
            <a:r>
              <a:rPr b="1" lang="en-US" sz="1100">
                <a:solidFill>
                  <a:srgbClr val="000000"/>
                </a:solidFill>
                <a:latin typeface="Courier New"/>
                <a:ea typeface="Times New Roman"/>
              </a:rPr>
              <a:t>              </a:t>
            </a:r>
            <a:r>
              <a:rPr b="1" lang="en-US" sz="1100">
                <a:solidFill>
                  <a:srgbClr val="000000"/>
                </a:solidFill>
                <a:latin typeface="Courier New"/>
                <a:ea typeface="Times New Roman"/>
              </a:rPr>
              <a:t>"VW_COL_1") AND "SETID"="D"."SETID" AND "DEPTID"="D"."DEPTID")</a:t>
            </a:r>
            <a:endParaRPr/>
          </a:p>
          <a:p>
            <a:pPr>
              <a:lnSpc>
                <a:spcPct val="80000"/>
              </a:lnSpc>
            </a:pPr>
            <a:r>
              <a:rPr b="1" lang="en-US" sz="1100">
                <a:solidFill>
                  <a:srgbClr val="000000"/>
                </a:solidFill>
                <a:latin typeface="Courier New"/>
                <a:ea typeface="Times New Roman"/>
              </a:rPr>
              <a:t>   </a:t>
            </a:r>
            <a:r>
              <a:rPr b="1" lang="en-US" sz="1100">
                <a:solidFill>
                  <a:srgbClr val="000000"/>
                </a:solidFill>
                <a:latin typeface="Courier New"/>
                <a:ea typeface="Times New Roman"/>
              </a:rPr>
              <a:t>3 - filter("D"."EFF_STATUS"='A')</a:t>
            </a:r>
            <a:endParaRPr/>
          </a:p>
          <a:p>
            <a:pPr>
              <a:lnSpc>
                <a:spcPct val="80000"/>
              </a:lnSpc>
            </a:pPr>
            <a:r>
              <a:rPr b="1" lang="en-US" sz="1100">
                <a:solidFill>
                  <a:srgbClr val="000000"/>
                </a:solidFill>
                <a:latin typeface="Courier New"/>
                <a:ea typeface="Times New Roman"/>
              </a:rPr>
              <a:t>   </a:t>
            </a:r>
            <a:r>
              <a:rPr b="1" lang="en-US" sz="1100">
                <a:solidFill>
                  <a:srgbClr val="000000"/>
                </a:solidFill>
                <a:latin typeface="Courier New"/>
                <a:ea typeface="Times New Roman"/>
              </a:rPr>
              <a:t>6 - filter(SYS_OP_UNDESCEND(SYS_OP_DESCEND("EFFDT"))&lt;=SYSDATE@! AND</a:t>
            </a:r>
            <a:endParaRPr/>
          </a:p>
          <a:p>
            <a:pPr>
              <a:lnSpc>
                <a:spcPct val="80000"/>
              </a:lnSpc>
            </a:pPr>
            <a:r>
              <a:rPr b="1" lang="en-US" sz="1100">
                <a:solidFill>
                  <a:srgbClr val="000000"/>
                </a:solidFill>
                <a:latin typeface="Courier New"/>
                <a:ea typeface="Times New Roman"/>
              </a:rPr>
              <a:t>              </a:t>
            </a:r>
            <a:r>
              <a:rPr b="1" lang="en-US" sz="1100">
                <a:solidFill>
                  <a:srgbClr val="000000"/>
                </a:solidFill>
                <a:latin typeface="Courier New"/>
                <a:ea typeface="Times New Roman"/>
              </a:rPr>
              <a:t>SYS_OP_DESCEND("EFFDT")&gt;=SYS_OP_DESCEND(SYSDATE@!))</a:t>
            </a:r>
            <a:endParaRPr/>
          </a:p>
          <a:p>
            <a:pPr>
              <a:lnSpc>
                <a:spcPct val="80000"/>
              </a:lnSpc>
            </a:pPr>
            <a:r>
              <a:rPr b="1" lang="en-US" sz="1100">
                <a:solidFill>
                  <a:srgbClr val="000000"/>
                </a:solidFill>
                <a:latin typeface="Courier New"/>
                <a:ea typeface="Times New Roman"/>
              </a:rPr>
              <a:t>   </a:t>
            </a:r>
            <a:r>
              <a:rPr b="1" lang="en-US" sz="1100">
                <a:solidFill>
                  <a:srgbClr val="000000"/>
                </a:solidFill>
                <a:latin typeface="Courier New"/>
                <a:ea typeface="Times New Roman"/>
              </a:rPr>
              <a:t>8 - access("N"."EMPLID"="D"."MANAGER_ID")</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Xplan comparision</a:t>
            </a:r>
            <a:endParaRPr/>
          </a:p>
        </p:txBody>
      </p:sp>
      <p:sp>
        <p:nvSpPr>
          <p:cNvPr id="185" name="CustomShape 2"/>
          <p:cNvSpPr/>
          <p:nvPr/>
        </p:nvSpPr>
        <p:spPr>
          <a:xfrm>
            <a:off x="1050840" y="2076840"/>
            <a:ext cx="7771320" cy="4686480"/>
          </a:xfrm>
          <a:prstGeom prst="rect">
            <a:avLst/>
          </a:prstGeom>
          <a:noFill/>
          <a:ln>
            <a:noFill/>
          </a:ln>
        </p:spPr>
      </p:sp>
      <p:sp>
        <p:nvSpPr>
          <p:cNvPr id="186" name="CustomShape 3"/>
          <p:cNvSpPr/>
          <p:nvPr/>
        </p:nvSpPr>
        <p:spPr>
          <a:xfrm>
            <a:off x="848160" y="1693800"/>
            <a:ext cx="7771680" cy="4686840"/>
          </a:xfrm>
          <a:prstGeom prst="rect">
            <a:avLst/>
          </a:prstGeom>
          <a:noFill/>
          <a:ln>
            <a:noFill/>
          </a:ln>
        </p:spPr>
      </p:sp>
      <p:sp>
        <p:nvSpPr>
          <p:cNvPr id="187" name="CustomShape 4"/>
          <p:cNvSpPr/>
          <p:nvPr/>
        </p:nvSpPr>
        <p:spPr>
          <a:xfrm>
            <a:off x="848160" y="1693800"/>
            <a:ext cx="7772040" cy="4687200"/>
          </a:xfrm>
          <a:prstGeom prst="rect">
            <a:avLst/>
          </a:prstGeom>
          <a:noFill/>
          <a:ln>
            <a:noFill/>
          </a:ln>
        </p:spPr>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Optimizing the Optimiser</a:t>
            </a:r>
            <a:endParaRPr/>
          </a:p>
        </p:txBody>
      </p:sp>
      <p:sp>
        <p:nvSpPr>
          <p:cNvPr id="189" name="CustomShape 2"/>
          <p:cNvSpPr/>
          <p:nvPr/>
        </p:nvSpPr>
        <p:spPr>
          <a:xfrm>
            <a:off x="632160" y="4005720"/>
            <a:ext cx="2083680" cy="1040400"/>
          </a:xfrm>
          <a:prstGeom prst="rect">
            <a:avLst/>
          </a:prstGeom>
          <a:solidFill>
            <a:srgbClr val="b1cbff"/>
          </a:solidFill>
          <a:ln w="9360">
            <a:solidFill>
              <a:srgbClr val="000000"/>
            </a:solidFill>
            <a:round/>
          </a:ln>
        </p:spPr>
        <p:txBody>
          <a:bodyPr wrap="none" lIns="90000" rIns="90000" tIns="45000" bIns="45000" anchor="ctr"/>
          <a:p>
            <a:pPr algn="ctr">
              <a:lnSpc>
                <a:spcPct val="100000"/>
              </a:lnSpc>
            </a:pPr>
            <a:r>
              <a:rPr lang="en-US" sz="1400">
                <a:solidFill>
                  <a:srgbClr val="000000"/>
                </a:solidFill>
                <a:latin typeface="Perpetua"/>
              </a:rPr>
              <a:t>Object Statistics</a:t>
            </a:r>
            <a:endParaRPr/>
          </a:p>
        </p:txBody>
      </p:sp>
      <p:sp>
        <p:nvSpPr>
          <p:cNvPr id="190" name="CustomShape 3"/>
          <p:cNvSpPr/>
          <p:nvPr/>
        </p:nvSpPr>
        <p:spPr>
          <a:xfrm>
            <a:off x="2691000" y="2719800"/>
            <a:ext cx="911160" cy="360"/>
          </a:xfrm>
          <a:prstGeom prst="straightConnector1">
            <a:avLst/>
          </a:prstGeom>
          <a:noFill/>
          <a:ln w="25560">
            <a:solidFill>
              <a:srgbClr val="000000"/>
            </a:solidFill>
            <a:round/>
            <a:tailEnd len="med" type="arrow" w="med"/>
          </a:ln>
        </p:spPr>
      </p:sp>
      <p:sp>
        <p:nvSpPr>
          <p:cNvPr id="191" name="CustomShape 4"/>
          <p:cNvSpPr/>
          <p:nvPr/>
        </p:nvSpPr>
        <p:spPr>
          <a:xfrm>
            <a:off x="3603600" y="2199240"/>
            <a:ext cx="2083680" cy="1040400"/>
          </a:xfrm>
          <a:prstGeom prst="rect">
            <a:avLst/>
          </a:prstGeom>
          <a:solidFill>
            <a:srgbClr val="c0c0c0"/>
          </a:solidFill>
          <a:ln w="9360">
            <a:solidFill>
              <a:srgbClr val="000000"/>
            </a:solidFill>
            <a:round/>
          </a:ln>
        </p:spPr>
        <p:txBody>
          <a:bodyPr wrap="none" lIns="90000" rIns="90000" tIns="45000" bIns="45000" anchor="ctr"/>
          <a:p>
            <a:pPr algn="ctr">
              <a:lnSpc>
                <a:spcPct val="100000"/>
              </a:lnSpc>
            </a:pPr>
            <a:r>
              <a:rPr lang="en-US" sz="1400">
                <a:solidFill>
                  <a:srgbClr val="000000"/>
                </a:solidFill>
                <a:latin typeface="Perpetua"/>
              </a:rPr>
              <a:t>Cardinality </a:t>
            </a:r>
            <a:endParaRPr/>
          </a:p>
          <a:p>
            <a:pPr algn="ctr">
              <a:lnSpc>
                <a:spcPct val="100000"/>
              </a:lnSpc>
            </a:pPr>
            <a:r>
              <a:rPr lang="en-US" sz="1400">
                <a:solidFill>
                  <a:srgbClr val="000000"/>
                </a:solidFill>
                <a:latin typeface="Perpetua"/>
              </a:rPr>
              <a:t>Estimates</a:t>
            </a:r>
            <a:endParaRPr/>
          </a:p>
        </p:txBody>
      </p:sp>
      <p:sp>
        <p:nvSpPr>
          <p:cNvPr id="192" name="CustomShape 5"/>
          <p:cNvSpPr/>
          <p:nvPr/>
        </p:nvSpPr>
        <p:spPr>
          <a:xfrm>
            <a:off x="5688720" y="2719800"/>
            <a:ext cx="2065680" cy="1284840"/>
          </a:xfrm>
          <a:prstGeom prst="bentConnector2">
            <a:avLst/>
          </a:prstGeom>
          <a:noFill/>
          <a:ln w="25560">
            <a:solidFill>
              <a:srgbClr val="000000"/>
            </a:solidFill>
            <a:round/>
            <a:tailEnd len="med" type="arrow" w="med"/>
          </a:ln>
        </p:spPr>
      </p:sp>
      <p:sp>
        <p:nvSpPr>
          <p:cNvPr id="193" name="CustomShape 6"/>
          <p:cNvSpPr/>
          <p:nvPr/>
        </p:nvSpPr>
        <p:spPr>
          <a:xfrm>
            <a:off x="6713280" y="4005720"/>
            <a:ext cx="2083680" cy="1040400"/>
          </a:xfrm>
          <a:prstGeom prst="rect">
            <a:avLst/>
          </a:prstGeom>
          <a:solidFill>
            <a:srgbClr val="c0c0c0"/>
          </a:solidFill>
          <a:ln w="9360">
            <a:solidFill>
              <a:srgbClr val="000000"/>
            </a:solidFill>
            <a:round/>
          </a:ln>
        </p:spPr>
        <p:txBody>
          <a:bodyPr wrap="none" lIns="90000" rIns="90000" tIns="45000" bIns="45000" anchor="ctr"/>
          <a:p>
            <a:pPr algn="ctr">
              <a:lnSpc>
                <a:spcPct val="100000"/>
              </a:lnSpc>
            </a:pPr>
            <a:r>
              <a:rPr lang="en-US" sz="1400">
                <a:solidFill>
                  <a:srgbClr val="000000"/>
                </a:solidFill>
                <a:latin typeface="Perpetua"/>
              </a:rPr>
              <a:t>IO and CPU</a:t>
            </a:r>
            <a:endParaRPr/>
          </a:p>
          <a:p>
            <a:pPr algn="ctr">
              <a:lnSpc>
                <a:spcPct val="100000"/>
              </a:lnSpc>
            </a:pPr>
            <a:r>
              <a:rPr lang="en-US" sz="1400">
                <a:solidFill>
                  <a:srgbClr val="000000"/>
                </a:solidFill>
                <a:latin typeface="Perpetua"/>
              </a:rPr>
              <a:t>Estimates </a:t>
            </a:r>
            <a:endParaRPr/>
          </a:p>
        </p:txBody>
      </p:sp>
      <p:sp>
        <p:nvSpPr>
          <p:cNvPr id="194" name="CustomShape 7"/>
          <p:cNvSpPr/>
          <p:nvPr/>
        </p:nvSpPr>
        <p:spPr>
          <a:xfrm>
            <a:off x="3603600" y="4005720"/>
            <a:ext cx="2083680" cy="1040400"/>
          </a:xfrm>
          <a:prstGeom prst="rect">
            <a:avLst/>
          </a:prstGeom>
          <a:solidFill>
            <a:srgbClr val="b1cbff"/>
          </a:solidFill>
          <a:ln w="9360">
            <a:solidFill>
              <a:srgbClr val="000000"/>
            </a:solidFill>
            <a:round/>
          </a:ln>
        </p:spPr>
        <p:txBody>
          <a:bodyPr wrap="none" lIns="90000" rIns="90000" tIns="45000" bIns="45000" anchor="ctr"/>
          <a:p>
            <a:pPr algn="ctr">
              <a:lnSpc>
                <a:spcPct val="100000"/>
              </a:lnSpc>
            </a:pPr>
            <a:r>
              <a:rPr lang="en-US" sz="1400">
                <a:solidFill>
                  <a:srgbClr val="000000"/>
                </a:solidFill>
                <a:latin typeface="Perpetua"/>
              </a:rPr>
              <a:t>DB parameters</a:t>
            </a:r>
            <a:endParaRPr/>
          </a:p>
          <a:p>
            <a:pPr algn="ctr">
              <a:lnSpc>
                <a:spcPct val="100000"/>
              </a:lnSpc>
            </a:pPr>
            <a:r>
              <a:rPr lang="en-US" sz="1400">
                <a:solidFill>
                  <a:srgbClr val="000000"/>
                </a:solidFill>
                <a:latin typeface="Perpetua"/>
              </a:rPr>
              <a:t>And config</a:t>
            </a:r>
            <a:endParaRPr/>
          </a:p>
        </p:txBody>
      </p:sp>
      <p:sp>
        <p:nvSpPr>
          <p:cNvPr id="195" name="CustomShape 8"/>
          <p:cNvSpPr/>
          <p:nvPr/>
        </p:nvSpPr>
        <p:spPr>
          <a:xfrm>
            <a:off x="9636480" y="5545800"/>
            <a:ext cx="2083680" cy="1040400"/>
          </a:xfrm>
          <a:prstGeom prst="rect">
            <a:avLst/>
          </a:prstGeom>
          <a:solidFill>
            <a:srgbClr val="c0c0c0"/>
          </a:solidFill>
          <a:ln w="9360">
            <a:solidFill>
              <a:srgbClr val="000000"/>
            </a:solidFill>
            <a:round/>
          </a:ln>
        </p:spPr>
        <p:txBody>
          <a:bodyPr wrap="none" lIns="90000" rIns="90000" tIns="45000" bIns="45000" anchor="ctr"/>
          <a:p>
            <a:pPr algn="ctr">
              <a:lnSpc>
                <a:spcPct val="100000"/>
              </a:lnSpc>
            </a:pPr>
            <a:r>
              <a:rPr lang="en-US" sz="1400">
                <a:solidFill>
                  <a:srgbClr val="000000"/>
                </a:solidFill>
                <a:latin typeface="Perpetua"/>
              </a:rPr>
              <a:t>Cost estimate</a:t>
            </a:r>
            <a:endParaRPr/>
          </a:p>
        </p:txBody>
      </p:sp>
      <p:sp>
        <p:nvSpPr>
          <p:cNvPr id="196" name="CustomShape 9"/>
          <p:cNvSpPr/>
          <p:nvPr/>
        </p:nvSpPr>
        <p:spPr>
          <a:xfrm>
            <a:off x="6713280" y="5545800"/>
            <a:ext cx="2083680" cy="1040400"/>
          </a:xfrm>
          <a:prstGeom prst="rect">
            <a:avLst/>
          </a:prstGeom>
          <a:solidFill>
            <a:srgbClr val="b1cbff"/>
          </a:solidFill>
          <a:ln w="9360">
            <a:solidFill>
              <a:srgbClr val="000000"/>
            </a:solidFill>
            <a:round/>
          </a:ln>
        </p:spPr>
        <p:txBody>
          <a:bodyPr wrap="none" lIns="90000" rIns="90000" tIns="45000" bIns="45000" anchor="ctr"/>
          <a:p>
            <a:pPr algn="ctr">
              <a:lnSpc>
                <a:spcPct val="100000"/>
              </a:lnSpc>
            </a:pPr>
            <a:r>
              <a:rPr lang="en-US" sz="1400">
                <a:solidFill>
                  <a:srgbClr val="000000"/>
                </a:solidFill>
                <a:latin typeface="Perpetua"/>
              </a:rPr>
              <a:t>System Statistics</a:t>
            </a:r>
            <a:endParaRPr/>
          </a:p>
        </p:txBody>
      </p:sp>
      <p:sp>
        <p:nvSpPr>
          <p:cNvPr id="197" name="CustomShape 10"/>
          <p:cNvSpPr/>
          <p:nvPr/>
        </p:nvSpPr>
        <p:spPr>
          <a:xfrm>
            <a:off x="8797680" y="4526640"/>
            <a:ext cx="1879560" cy="1018080"/>
          </a:xfrm>
          <a:prstGeom prst="bentConnector2">
            <a:avLst/>
          </a:prstGeom>
          <a:noFill/>
          <a:ln w="25560">
            <a:solidFill>
              <a:srgbClr val="000000"/>
            </a:solidFill>
            <a:round/>
            <a:tailEnd len="med" type="arrow" w="med"/>
          </a:ln>
        </p:spPr>
      </p:sp>
      <p:sp>
        <p:nvSpPr>
          <p:cNvPr id="198" name="CustomShape 11"/>
          <p:cNvSpPr/>
          <p:nvPr/>
        </p:nvSpPr>
        <p:spPr>
          <a:xfrm>
            <a:off x="5688720" y="4526640"/>
            <a:ext cx="1023120" cy="1080"/>
          </a:xfrm>
          <a:prstGeom prst="straightConnector1">
            <a:avLst/>
          </a:prstGeom>
          <a:noFill/>
          <a:ln w="25560">
            <a:solidFill>
              <a:srgbClr val="000000"/>
            </a:solidFill>
            <a:round/>
            <a:tailEnd len="med" type="arrow" w="med"/>
          </a:ln>
        </p:spPr>
      </p:sp>
      <p:sp>
        <p:nvSpPr>
          <p:cNvPr id="199" name="CustomShape 12"/>
          <p:cNvSpPr/>
          <p:nvPr/>
        </p:nvSpPr>
        <p:spPr>
          <a:xfrm>
            <a:off x="8797680" y="6066360"/>
            <a:ext cx="837000" cy="360"/>
          </a:xfrm>
          <a:prstGeom prst="straightConnector1">
            <a:avLst/>
          </a:prstGeom>
          <a:noFill/>
          <a:ln w="25560">
            <a:solidFill>
              <a:srgbClr val="000000"/>
            </a:solidFill>
            <a:round/>
            <a:tailEnd len="med" type="arrow" w="med"/>
          </a:ln>
        </p:spPr>
      </p:sp>
      <p:sp>
        <p:nvSpPr>
          <p:cNvPr id="200" name="CustomShape 13"/>
          <p:cNvSpPr/>
          <p:nvPr/>
        </p:nvSpPr>
        <p:spPr>
          <a:xfrm>
            <a:off x="606600" y="2199240"/>
            <a:ext cx="2083680" cy="1040400"/>
          </a:xfrm>
          <a:prstGeom prst="rect">
            <a:avLst/>
          </a:prstGeom>
          <a:solidFill>
            <a:srgbClr val="b1cbff"/>
          </a:solidFill>
          <a:ln w="9360">
            <a:solidFill>
              <a:srgbClr val="000000"/>
            </a:solidFill>
            <a:round/>
          </a:ln>
        </p:spPr>
        <p:txBody>
          <a:bodyPr wrap="none" lIns="90000" rIns="90000" tIns="45000" bIns="45000" anchor="ctr"/>
          <a:p>
            <a:pPr algn="ctr">
              <a:lnSpc>
                <a:spcPct val="100000"/>
              </a:lnSpc>
            </a:pPr>
            <a:r>
              <a:rPr lang="en-US" sz="1400">
                <a:solidFill>
                  <a:srgbClr val="000000"/>
                </a:solidFill>
                <a:latin typeface="Perpetua"/>
              </a:rPr>
              <a:t>Table and index</a:t>
            </a:r>
            <a:endParaRPr/>
          </a:p>
          <a:p>
            <a:pPr algn="ctr">
              <a:lnSpc>
                <a:spcPct val="100000"/>
              </a:lnSpc>
            </a:pPr>
            <a:r>
              <a:rPr lang="en-US" sz="1400">
                <a:solidFill>
                  <a:srgbClr val="000000"/>
                </a:solidFill>
                <a:latin typeface="Perpetua"/>
              </a:rPr>
              <a:t>Structure</a:t>
            </a:r>
            <a:endParaRPr/>
          </a:p>
        </p:txBody>
      </p:sp>
      <p:sp>
        <p:nvSpPr>
          <p:cNvPr id="201" name="CustomShape 14"/>
          <p:cNvSpPr/>
          <p:nvPr/>
        </p:nvSpPr>
        <p:spPr>
          <a:xfrm flipV="1">
            <a:off x="2716560" y="2717280"/>
            <a:ext cx="885960" cy="1805400"/>
          </a:xfrm>
          <a:prstGeom prst="bentConnector3">
            <a:avLst>
              <a:gd name="adj1" fmla="val 50000"/>
            </a:avLst>
          </a:prstGeom>
          <a:noFill/>
          <a:ln w="25560">
            <a:solidFill>
              <a:srgbClr val="000000"/>
            </a:solidFill>
            <a:round/>
            <a:tailEnd len="med" type="arrow" w="med"/>
          </a:ln>
        </p:spPr>
      </p:sp>
      <p:sp>
        <p:nvSpPr>
          <p:cNvPr id="202" name="CustomShape 15"/>
          <p:cNvSpPr/>
          <p:nvPr/>
        </p:nvSpPr>
        <p:spPr>
          <a:xfrm>
            <a:off x="456480" y="1414440"/>
            <a:ext cx="3622320" cy="455400"/>
          </a:xfrm>
          <a:prstGeom prst="rect">
            <a:avLst/>
          </a:prstGeom>
          <a:noFill/>
          <a:ln>
            <a:noFill/>
          </a:ln>
        </p:spPr>
        <p:txBody>
          <a:bodyPr wrap="none" lIns="90000" rIns="90000" tIns="45000" bIns="45000"/>
          <a:p>
            <a:pPr>
              <a:lnSpc>
                <a:spcPct val="100000"/>
              </a:lnSpc>
            </a:pPr>
            <a:r>
              <a:rPr lang="en-US" sz="2400">
                <a:solidFill>
                  <a:srgbClr val="000000"/>
                </a:solidFill>
                <a:latin typeface="Perpetua"/>
              </a:rPr>
              <a:t>Optimizer inputs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Most possible/common causes..</a:t>
            </a:r>
            <a:endParaRPr/>
          </a:p>
        </p:txBody>
      </p:sp>
      <p:sp>
        <p:nvSpPr>
          <p:cNvPr id="204" name="CustomShape 2"/>
          <p:cNvSpPr/>
          <p:nvPr/>
        </p:nvSpPr>
        <p:spPr>
          <a:xfrm>
            <a:off x="838080" y="1825560"/>
            <a:ext cx="10514520" cy="4743000"/>
          </a:xfrm>
          <a:prstGeom prst="rect">
            <a:avLst/>
          </a:prstGeom>
          <a:noFill/>
          <a:ln>
            <a:noFill/>
          </a:ln>
        </p:spPr>
        <p:txBody>
          <a:bodyPr lIns="90000" rIns="90000" tIns="45000" bIns="45000"/>
          <a:p>
            <a:pPr>
              <a:lnSpc>
                <a:spcPct val="150000"/>
              </a:lnSpc>
            </a:pPr>
            <a:r>
              <a:rPr lang="en-US" sz="1600">
                <a:solidFill>
                  <a:srgbClr val="808080"/>
                </a:solidFill>
                <a:latin typeface="Segoe UI"/>
              </a:rPr>
              <a:t>There are many approaches to this finding issue and its possible solutions.</a:t>
            </a:r>
            <a:endParaRPr/>
          </a:p>
          <a:p>
            <a:pPr>
              <a:lnSpc>
                <a:spcPct val="150000"/>
              </a:lnSpc>
            </a:pPr>
            <a:r>
              <a:rPr lang="en-US" sz="1600">
                <a:solidFill>
                  <a:srgbClr val="808080"/>
                </a:solidFill>
                <a:latin typeface="Segoe UI"/>
              </a:rPr>
              <a:t>The following are some simple ways of possible causes.</a:t>
            </a:r>
            <a:endParaRPr/>
          </a:p>
          <a:p>
            <a:pPr>
              <a:lnSpc>
                <a:spcPct val="100000"/>
              </a:lnSpc>
              <a:buFont typeface="Segoe UI Light"/>
              <a:buAutoNum type="arabicPeriod"/>
            </a:pPr>
            <a:r>
              <a:rPr lang="en-US" sz="1600">
                <a:solidFill>
                  <a:srgbClr val="808080"/>
                </a:solidFill>
                <a:latin typeface="Segoe UI"/>
              </a:rPr>
              <a:t>Wait Events / Resource contention (Views: V$SESSION, V$LOCK, V$SQLTEXT, V$ACTIVE_SESSION_HISTORY, V$SESSION_WAIT_HISTORY, GV$SESSION_WAIT)</a:t>
            </a:r>
            <a:endParaRPr/>
          </a:p>
          <a:p>
            <a:pPr>
              <a:lnSpc>
                <a:spcPct val="100000"/>
              </a:lnSpc>
              <a:buFont typeface="Segoe UI Light"/>
              <a:buAutoNum type="arabicPeriod"/>
            </a:pPr>
            <a:r>
              <a:rPr lang="en-US" sz="1600">
                <a:solidFill>
                  <a:srgbClr val="808080"/>
                </a:solidFill>
                <a:latin typeface="Segoe UI"/>
              </a:rPr>
              <a:t>Large number of long running scripts other than problematic one ( Views : V$SESSION, V$PROCESS)</a:t>
            </a:r>
            <a:endParaRPr/>
          </a:p>
          <a:p>
            <a:pPr>
              <a:lnSpc>
                <a:spcPct val="100000"/>
              </a:lnSpc>
              <a:buFont typeface="Segoe UI Light"/>
              <a:buAutoNum type="arabicPeriod"/>
            </a:pPr>
            <a:r>
              <a:rPr lang="en-US" sz="1600">
                <a:solidFill>
                  <a:srgbClr val="808080"/>
                </a:solidFill>
                <a:latin typeface="Segoe UI"/>
              </a:rPr>
              <a:t>Multiple Active &amp; Inactive sessions counts. (Views : V$SESSION)</a:t>
            </a:r>
            <a:endParaRPr/>
          </a:p>
          <a:p>
            <a:pPr>
              <a:lnSpc>
                <a:spcPct val="100000"/>
              </a:lnSpc>
              <a:buFont typeface="Segoe UI Light"/>
              <a:buAutoNum type="arabicPeriod"/>
            </a:pPr>
            <a:r>
              <a:rPr lang="en-US" sz="1600">
                <a:solidFill>
                  <a:srgbClr val="808080"/>
                </a:solidFill>
                <a:latin typeface="Segoe UI"/>
              </a:rPr>
              <a:t>Old object(table/index/sys) statistics (Views : DBA_TAB_STATISTICS, DBA_IND_STATISTICS)</a:t>
            </a:r>
            <a:endParaRPr/>
          </a:p>
          <a:p>
            <a:pPr>
              <a:lnSpc>
                <a:spcPct val="100000"/>
              </a:lnSpc>
              <a:buFont typeface="Segoe UI Light"/>
              <a:buAutoNum type="arabicPeriod"/>
            </a:pPr>
            <a:r>
              <a:rPr lang="en-US" sz="1600">
                <a:solidFill>
                  <a:srgbClr val="808080"/>
                </a:solidFill>
                <a:latin typeface="Segoe UI"/>
              </a:rPr>
              <a:t>Incorrect optimization/execution plan(utility : dbms_xplan)</a:t>
            </a:r>
            <a:endParaRPr/>
          </a:p>
          <a:p>
            <a:pPr>
              <a:lnSpc>
                <a:spcPct val="100000"/>
              </a:lnSpc>
              <a:buFont typeface="Segoe UI Light"/>
              <a:buAutoNum type="arabicPeriod"/>
            </a:pPr>
            <a:r>
              <a:rPr lang="en-US" sz="1600">
                <a:solidFill>
                  <a:srgbClr val="808080"/>
                </a:solidFill>
                <a:latin typeface="Segoe UI"/>
              </a:rPr>
              <a:t>Fragmentation (Views : V$DBA_SEGMENTS, V$DBA_TABLES)</a:t>
            </a:r>
            <a:endParaRPr/>
          </a:p>
          <a:p>
            <a:pPr>
              <a:lnSpc>
                <a:spcPct val="100000"/>
              </a:lnSpc>
              <a:buFont typeface="Segoe UI Light"/>
              <a:buAutoNum type="arabicPeriod"/>
            </a:pPr>
            <a:r>
              <a:rPr lang="en-US" sz="1600">
                <a:solidFill>
                  <a:srgbClr val="808080"/>
                </a:solidFill>
                <a:latin typeface="Segoe UI"/>
              </a:rPr>
              <a:t>Getting database I/O wrong (V$SQLAREA, V$SYSSTAT, PROCESS ,V$SESSION ,V$SESSTAT ,V$SESS_IO ,V$BGPROCESS)</a:t>
            </a:r>
            <a:endParaRPr/>
          </a:p>
          <a:p>
            <a:pPr>
              <a:lnSpc>
                <a:spcPct val="100000"/>
              </a:lnSpc>
              <a:buFont typeface="Segoe UI Light"/>
              <a:buAutoNum type="arabicPeriod"/>
            </a:pPr>
            <a:r>
              <a:rPr lang="en-US" sz="1600">
                <a:solidFill>
                  <a:srgbClr val="808080"/>
                </a:solidFill>
                <a:latin typeface="Segoe UI"/>
              </a:rPr>
              <a:t>Bad use of cursors and the shared pool (Parameter : CUSRSOR_SHARING , SGA, PGA)</a:t>
            </a:r>
            <a:endParaRPr/>
          </a:p>
          <a:p>
            <a:pPr>
              <a:lnSpc>
                <a:spcPct val="100000"/>
              </a:lnSpc>
              <a:buFont typeface="Segoe UI Light"/>
              <a:buAutoNum type="arabicPeriod"/>
            </a:pPr>
            <a:r>
              <a:rPr lang="en-US" sz="1600">
                <a:solidFill>
                  <a:srgbClr val="808080"/>
                </a:solidFill>
                <a:latin typeface="Segoe UI"/>
              </a:rPr>
              <a:t>High Amount of Recursive (SYS) SQL. (View : V$SYS_TIME_MODEL, V$SESS_TIME_MODEL)</a:t>
            </a:r>
            <a:endParaRPr/>
          </a:p>
          <a:p>
            <a:pPr>
              <a:lnSpc>
                <a:spcPct val="100000"/>
              </a:lnSpc>
              <a:buFont typeface="Segoe UI Light"/>
              <a:buAutoNum type="arabicPeriod"/>
            </a:pPr>
            <a:r>
              <a:rPr lang="en-US" sz="1600">
                <a:solidFill>
                  <a:srgbClr val="808080"/>
                </a:solidFill>
                <a:latin typeface="Segoe UI"/>
              </a:rPr>
              <a:t>Duplicate indexing / Full table scan (Views : V$OBJECT_USAGE, V$OBJECT_VIEW)</a:t>
            </a:r>
            <a:endParaRPr/>
          </a:p>
          <a:p>
            <a:pPr>
              <a:lnSpc>
                <a:spcPct val="100000"/>
              </a:lnSpc>
              <a:buFont typeface="Segoe UI Light"/>
              <a:buAutoNum type="arabicPeriod"/>
            </a:pPr>
            <a:r>
              <a:rPr lang="en-US" sz="1600">
                <a:solidFill>
                  <a:srgbClr val="808080"/>
                </a:solidFill>
                <a:latin typeface="Segoe UI"/>
              </a:rPr>
              <a:t> </a:t>
            </a:r>
            <a:r>
              <a:rPr lang="en-US" sz="1600">
                <a:solidFill>
                  <a:srgbClr val="808080"/>
                </a:solidFill>
                <a:latin typeface="Segoe UI"/>
              </a:rPr>
              <a:t>Explain PLAN changes (Views : V$DBA_HIST_SQL_PLAN)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5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Recommended Database Parameters for Oracle 10g and 11g </a:t>
            </a:r>
            <a:endParaRPr/>
          </a:p>
        </p:txBody>
      </p:sp>
      <p:pic>
        <p:nvPicPr>
          <p:cNvPr id="206" name="Content Placeholder 3" descr=""/>
          <p:cNvPicPr/>
          <p:nvPr/>
        </p:nvPicPr>
        <p:blipFill>
          <a:blip r:embed="rId1"/>
          <a:stretch>
            <a:fillRect/>
          </a:stretch>
        </p:blipFill>
        <p:spPr>
          <a:xfrm>
            <a:off x="1816920" y="1326600"/>
            <a:ext cx="8652600" cy="55303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Some useful scripts..</a:t>
            </a:r>
            <a:endParaRPr/>
          </a:p>
        </p:txBody>
      </p:sp>
      <p:sp>
        <p:nvSpPr>
          <p:cNvPr id="208" name="CustomShape 2"/>
          <p:cNvSpPr/>
          <p:nvPr/>
        </p:nvSpPr>
        <p:spPr>
          <a:xfrm>
            <a:off x="838080" y="1825560"/>
            <a:ext cx="10514520" cy="4743000"/>
          </a:xfrm>
          <a:prstGeom prst="rect">
            <a:avLst/>
          </a:prstGeom>
          <a:noFill/>
          <a:ln>
            <a:noFill/>
          </a:ln>
        </p:spPr>
        <p:txBody>
          <a:bodyPr lIns="90000" rIns="90000" tIns="45000" bIns="45000"/>
          <a:p>
            <a:pPr>
              <a:lnSpc>
                <a:spcPct val="150000"/>
              </a:lnSpc>
            </a:pPr>
            <a:r>
              <a:rPr lang="en-US" sz="1600">
                <a:solidFill>
                  <a:srgbClr val="808080"/>
                </a:solidFill>
                <a:latin typeface="Segoe UI"/>
              </a:rPr>
              <a:t>Here are the links for all scripts mentioned in this document:</a:t>
            </a:r>
            <a:endParaRPr/>
          </a:p>
          <a:p>
            <a:pPr>
              <a:lnSpc>
                <a:spcPct val="100000"/>
              </a:lnSpc>
              <a:buFont typeface="Wingdings" charset="2"/>
              <a:buChar char=""/>
            </a:pPr>
            <a:r>
              <a:rPr lang="en-US" sz="1600">
                <a:solidFill>
                  <a:srgbClr val="808080"/>
                </a:solidFill>
                <a:latin typeface="Segoe UI"/>
              </a:rPr>
              <a:t>Blocking/Waiting Sessions</a:t>
            </a:r>
            <a:endParaRPr/>
          </a:p>
          <a:p>
            <a:pPr>
              <a:lnSpc>
                <a:spcPct val="100000"/>
              </a:lnSpc>
              <a:buFont typeface="Wingdings" charset="2"/>
              <a:buChar char=""/>
            </a:pPr>
            <a:r>
              <a:rPr lang="en-US" sz="1600">
                <a:solidFill>
                  <a:srgbClr val="808080"/>
                </a:solidFill>
                <a:latin typeface="Segoe UI"/>
              </a:rPr>
              <a:t>Detect long running scripts</a:t>
            </a:r>
            <a:endParaRPr/>
          </a:p>
          <a:p>
            <a:pPr>
              <a:lnSpc>
                <a:spcPct val="100000"/>
              </a:lnSpc>
              <a:buFont typeface="Wingdings" charset="2"/>
              <a:buChar char=""/>
            </a:pPr>
            <a:r>
              <a:rPr lang="en-US" sz="1600">
                <a:solidFill>
                  <a:srgbClr val="808080"/>
                </a:solidFill>
                <a:latin typeface="Segoe UI"/>
              </a:rPr>
              <a:t>Index Usage</a:t>
            </a:r>
            <a:endParaRPr/>
          </a:p>
          <a:p>
            <a:pPr>
              <a:lnSpc>
                <a:spcPct val="100000"/>
              </a:lnSpc>
              <a:buFont typeface="Wingdings" charset="2"/>
              <a:buChar char=""/>
            </a:pPr>
            <a:r>
              <a:rPr lang="en-US" sz="1600">
                <a:solidFill>
                  <a:srgbClr val="808080"/>
                </a:solidFill>
                <a:latin typeface="Segoe UI"/>
              </a:rPr>
              <a:t>Locks and inactive sessions</a:t>
            </a:r>
            <a:endParaRPr/>
          </a:p>
          <a:p>
            <a:pPr>
              <a:lnSpc>
                <a:spcPct val="100000"/>
              </a:lnSpc>
              <a:buFont typeface="Wingdings" charset="2"/>
              <a:buChar char=""/>
            </a:pPr>
            <a:r>
              <a:rPr lang="en-US" sz="1600">
                <a:solidFill>
                  <a:srgbClr val="808080"/>
                </a:solidFill>
                <a:latin typeface="Segoe UI"/>
              </a:rPr>
              <a:t>Hit ratio and CPU usage</a:t>
            </a:r>
            <a:endParaRPr/>
          </a:p>
          <a:p>
            <a:pPr>
              <a:lnSpc>
                <a:spcPct val="100000"/>
              </a:lnSpc>
              <a:buFont typeface="Wingdings" charset="2"/>
              <a:buChar char=""/>
            </a:pPr>
            <a:r>
              <a:rPr lang="en-US" sz="1600">
                <a:solidFill>
                  <a:srgbClr val="808080"/>
                </a:solidFill>
                <a:latin typeface="Segoe UI"/>
              </a:rPr>
              <a:t>Tablespace utilization</a:t>
            </a:r>
            <a:endParaRPr/>
          </a:p>
          <a:p>
            <a:pPr>
              <a:lnSpc>
                <a:spcPct val="100000"/>
              </a:lnSpc>
              <a:buFont typeface="Wingdings" charset="2"/>
              <a:buChar char=""/>
            </a:pPr>
            <a:r>
              <a:rPr lang="en-US" sz="1600">
                <a:solidFill>
                  <a:srgbClr val="808080"/>
                </a:solidFill>
                <a:latin typeface="Segoe UI"/>
              </a:rPr>
              <a:t>Disk I/O</a:t>
            </a:r>
            <a:endParaRPr/>
          </a:p>
          <a:p>
            <a:pPr>
              <a:lnSpc>
                <a:spcPct val="100000"/>
              </a:lnSpc>
              <a:buFont typeface="Wingdings" charset="2"/>
              <a:buChar char=""/>
            </a:pPr>
            <a:r>
              <a:rPr lang="en-US" sz="1600">
                <a:solidFill>
                  <a:srgbClr val="808080"/>
                </a:solidFill>
                <a:latin typeface="Segoe UI"/>
              </a:rPr>
              <a:t>CPU usage</a:t>
            </a:r>
            <a:endParaRPr/>
          </a:p>
          <a:p>
            <a:pPr>
              <a:lnSpc>
                <a:spcPct val="100000"/>
              </a:lnSpc>
              <a:buFont typeface="Wingdings" charset="2"/>
              <a:buChar char=""/>
            </a:pPr>
            <a:r>
              <a:rPr lang="en-US" sz="1600">
                <a:solidFill>
                  <a:srgbClr val="808080"/>
                </a:solidFill>
                <a:latin typeface="Segoe UI"/>
              </a:rPr>
              <a:t>Fragmentation</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References</a:t>
            </a:r>
            <a:endParaRPr/>
          </a:p>
        </p:txBody>
      </p:sp>
      <p:sp>
        <p:nvSpPr>
          <p:cNvPr id="210" name="CustomShape 2"/>
          <p:cNvSpPr/>
          <p:nvPr/>
        </p:nvSpPr>
        <p:spPr>
          <a:xfrm>
            <a:off x="838080" y="1825560"/>
            <a:ext cx="9901800" cy="4350240"/>
          </a:xfrm>
          <a:prstGeom prst="rect">
            <a:avLst/>
          </a:prstGeom>
          <a:noFill/>
          <a:ln>
            <a:noFill/>
          </a:ln>
        </p:spPr>
        <p:txBody>
          <a:bodyPr lIns="90000" rIns="90000" tIns="45000" bIns="45000"/>
          <a:p>
            <a:pPr>
              <a:lnSpc>
                <a:spcPct val="100000"/>
              </a:lnSpc>
              <a:buFont typeface="Arial"/>
              <a:buChar char="•"/>
            </a:pPr>
            <a:r>
              <a:rPr lang="en-US" sz="1600" u="sng">
                <a:solidFill>
                  <a:srgbClr val="033261"/>
                </a:solidFill>
                <a:latin typeface="Segoe UI"/>
              </a:rPr>
              <a:t>http://www.oracle.com/technetwork/articles/schumacher-analysis-099313.html</a:t>
            </a:r>
            <a:endParaRPr/>
          </a:p>
          <a:p>
            <a:pPr>
              <a:lnSpc>
                <a:spcPct val="100000"/>
              </a:lnSpc>
              <a:buFont typeface="Arial"/>
              <a:buChar char="•"/>
            </a:pPr>
            <a:r>
              <a:rPr lang="en-US" sz="1600" u="sng">
                <a:solidFill>
                  <a:srgbClr val="033261"/>
                </a:solidFill>
                <a:latin typeface="Segoe UI"/>
              </a:rPr>
              <a:t>http://vsbabu.org/oracle/sect05.html</a:t>
            </a:r>
            <a:endParaRPr/>
          </a:p>
          <a:p>
            <a:pPr>
              <a:lnSpc>
                <a:spcPct val="100000"/>
              </a:lnSpc>
              <a:buFont typeface="Arial"/>
              <a:buChar char="•"/>
            </a:pPr>
            <a:r>
              <a:rPr lang="en-US" sz="1600" u="sng">
                <a:solidFill>
                  <a:srgbClr val="033261"/>
                </a:solidFill>
                <a:latin typeface="Segoe UI"/>
              </a:rPr>
              <a:t>http://www.dba-oracle.com/t_statistics_level_parameter.htm</a:t>
            </a:r>
            <a:endParaRPr/>
          </a:p>
          <a:p>
            <a:pPr>
              <a:lnSpc>
                <a:spcPct val="100000"/>
              </a:lnSpc>
              <a:buFont typeface="Arial"/>
              <a:buChar char="•"/>
            </a:pPr>
            <a:r>
              <a:rPr lang="en-US" sz="1600" u="sng">
                <a:solidFill>
                  <a:srgbClr val="033261"/>
                </a:solidFill>
                <a:latin typeface="Segoe UI"/>
              </a:rPr>
              <a:t>http://www.myoracletips.in/2013/02/what-is-pctfree-and-pctused-in-oracle.html</a:t>
            </a:r>
            <a:endParaRPr/>
          </a:p>
          <a:p>
            <a:pPr>
              <a:lnSpc>
                <a:spcPct val="100000"/>
              </a:lnSpc>
              <a:buFont typeface="Arial"/>
              <a:buChar char="•"/>
            </a:pPr>
            <a:r>
              <a:rPr lang="en-US" sz="1400" u="sng">
                <a:solidFill>
                  <a:srgbClr val="033261"/>
                </a:solidFill>
                <a:latin typeface="Segoe UI"/>
              </a:rPr>
              <a:t>http://rwijk.blogspot.com/2008/03/dbmsxplandisplaycursor.html</a:t>
            </a:r>
            <a:endParaRPr/>
          </a:p>
          <a:p>
            <a:pPr>
              <a:lnSpc>
                <a:spcPct val="100000"/>
              </a:lnSpc>
            </a:pPr>
            <a:endParaRPr/>
          </a:p>
          <a:p>
            <a:pPr>
              <a:lnSpc>
                <a:spcPct val="100000"/>
              </a:lnSpc>
            </a:pP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0" y="0"/>
            <a:ext cx="12191400" cy="990000"/>
          </a:xfrm>
          <a:prstGeom prst="rect">
            <a:avLst/>
          </a:prstGeom>
          <a:gradFill>
            <a:gsLst>
              <a:gs pos="0">
                <a:srgbClr val="ef2929"/>
              </a:gs>
              <a:gs pos="100000">
                <a:srgbClr val="a40000"/>
              </a:gs>
            </a:gsLst>
            <a:lin ang="3600000"/>
          </a:gradFill>
          <a:ln>
            <a:noFill/>
          </a:ln>
        </p:spPr>
      </p:sp>
      <p:sp>
        <p:nvSpPr>
          <p:cNvPr id="212" name="CustomShape 2"/>
          <p:cNvSpPr/>
          <p:nvPr/>
        </p:nvSpPr>
        <p:spPr>
          <a:xfrm>
            <a:off x="711360" y="1143000"/>
            <a:ext cx="5586840" cy="5180760"/>
          </a:xfrm>
          <a:prstGeom prst="rect">
            <a:avLst/>
          </a:prstGeom>
          <a:noFill/>
          <a:ln>
            <a:noFill/>
          </a:ln>
        </p:spPr>
        <p:txBody>
          <a:bodyPr lIns="90000" rIns="90000" tIns="46800" bIns="46800"/>
          <a:p>
            <a:pPr>
              <a:lnSpc>
                <a:spcPct val="100000"/>
              </a:lnSpc>
            </a:pPr>
            <a:r>
              <a:rPr b="1" lang="en-US">
                <a:solidFill>
                  <a:srgbClr val="00b0f0"/>
                </a:solidFill>
                <a:latin typeface="Segoe Print"/>
              </a:rPr>
              <a:t>SQL Tuning</a:t>
            </a:r>
            <a:endParaRPr/>
          </a:p>
          <a:p>
            <a:pPr lvl="1">
              <a:lnSpc>
                <a:spcPct val="100000"/>
              </a:lnSpc>
              <a:buFont typeface="Arial"/>
              <a:buChar char="–"/>
            </a:pPr>
            <a:r>
              <a:rPr lang="en-US" sz="1600">
                <a:solidFill>
                  <a:srgbClr val="000000"/>
                </a:solidFill>
                <a:latin typeface="Garamond"/>
                <a:ea typeface="Arial"/>
              </a:rPr>
              <a:t>Trace files</a:t>
            </a:r>
            <a:endParaRPr/>
          </a:p>
          <a:p>
            <a:pPr lvl="1">
              <a:lnSpc>
                <a:spcPct val="100000"/>
              </a:lnSpc>
              <a:buFont typeface="Arial"/>
              <a:buChar char="–"/>
            </a:pPr>
            <a:r>
              <a:rPr lang="en-US" sz="1600">
                <a:solidFill>
                  <a:srgbClr val="000000"/>
                </a:solidFill>
                <a:latin typeface="Garamond"/>
                <a:ea typeface="Arial"/>
              </a:rPr>
              <a:t>SQLT output (MOS Doc: 215187.1)</a:t>
            </a:r>
            <a:endParaRPr/>
          </a:p>
          <a:p>
            <a:pPr lvl="1">
              <a:lnSpc>
                <a:spcPct val="100000"/>
              </a:lnSpc>
              <a:buFont typeface="Arial"/>
              <a:buChar char="–"/>
            </a:pPr>
            <a:r>
              <a:rPr lang="en-US" sz="1600">
                <a:solidFill>
                  <a:srgbClr val="000000"/>
                </a:solidFill>
                <a:latin typeface="Garamond"/>
                <a:ea typeface="Arial"/>
              </a:rPr>
              <a:t>Trace Analyzer (MOS Doc : 224270.1)</a:t>
            </a:r>
            <a:endParaRPr/>
          </a:p>
          <a:p>
            <a:pPr lvl="1">
              <a:lnSpc>
                <a:spcPct val="100000"/>
              </a:lnSpc>
              <a:buFont typeface="Arial"/>
              <a:buChar char="–"/>
            </a:pPr>
            <a:r>
              <a:rPr lang="en-US" sz="1600">
                <a:solidFill>
                  <a:srgbClr val="000000"/>
                </a:solidFill>
                <a:latin typeface="Garamond"/>
                <a:ea typeface="Arial"/>
              </a:rPr>
              <a:t>AWR Report (MOS Doc : 748642.1)</a:t>
            </a:r>
            <a:endParaRPr/>
          </a:p>
          <a:p>
            <a:pPr lvl="1">
              <a:lnSpc>
                <a:spcPct val="100000"/>
              </a:lnSpc>
              <a:buFont typeface="Arial"/>
              <a:buChar char="–"/>
            </a:pPr>
            <a:r>
              <a:rPr lang="en-US" sz="1600">
                <a:solidFill>
                  <a:srgbClr val="000000"/>
                </a:solidFill>
                <a:latin typeface="Garamond"/>
                <a:ea typeface="Arial"/>
              </a:rPr>
              <a:t>AWR SQL Report (awrsqrpt.sql)</a:t>
            </a:r>
            <a:endParaRPr/>
          </a:p>
          <a:p>
            <a:pPr lvl="1">
              <a:lnSpc>
                <a:spcPct val="100000"/>
              </a:lnSpc>
              <a:buFont typeface="Arial"/>
              <a:buChar char="–"/>
            </a:pPr>
            <a:r>
              <a:rPr lang="en-US" sz="1600">
                <a:solidFill>
                  <a:srgbClr val="000000"/>
                </a:solidFill>
                <a:latin typeface="Garamond"/>
                <a:ea typeface="Arial"/>
              </a:rPr>
              <a:t>11g Real-Time SQL Monitoring </a:t>
            </a:r>
            <a:endParaRPr/>
          </a:p>
          <a:p>
            <a:pPr lvl="1">
              <a:lnSpc>
                <a:spcPct val="100000"/>
              </a:lnSpc>
              <a:buFont typeface="Arial"/>
              <a:buChar char="–"/>
            </a:pPr>
            <a:r>
              <a:rPr lang="en-US" sz="1600">
                <a:solidFill>
                  <a:srgbClr val="000000"/>
                </a:solidFill>
                <a:latin typeface="Garamond"/>
                <a:ea typeface="Arial"/>
              </a:rPr>
              <a:t>SQL Tuning Advisor</a:t>
            </a:r>
            <a:endParaRPr/>
          </a:p>
          <a:p>
            <a:pPr>
              <a:lnSpc>
                <a:spcPct val="100000"/>
              </a:lnSpc>
            </a:pPr>
            <a:endParaRPr/>
          </a:p>
          <a:p>
            <a:pPr>
              <a:lnSpc>
                <a:spcPct val="100000"/>
              </a:lnSpc>
            </a:pPr>
            <a:r>
              <a:rPr b="1" lang="en-US" sz="1600">
                <a:solidFill>
                  <a:srgbClr val="00b0f0"/>
                </a:solidFill>
                <a:latin typeface="Segoe Print"/>
                <a:ea typeface="Arial"/>
              </a:rPr>
              <a:t>PL/SQL Tuning</a:t>
            </a:r>
            <a:endParaRPr/>
          </a:p>
          <a:p>
            <a:pPr lvl="1">
              <a:lnSpc>
                <a:spcPct val="100000"/>
              </a:lnSpc>
              <a:buFont typeface="Arial"/>
              <a:buChar char="–"/>
            </a:pPr>
            <a:r>
              <a:rPr lang="en-US" sz="1600">
                <a:solidFill>
                  <a:srgbClr val="000000"/>
                </a:solidFill>
                <a:latin typeface="Garamond"/>
                <a:ea typeface="Arial"/>
              </a:rPr>
              <a:t>Product logs</a:t>
            </a:r>
            <a:endParaRPr/>
          </a:p>
          <a:p>
            <a:pPr lvl="1">
              <a:lnSpc>
                <a:spcPct val="100000"/>
              </a:lnSpc>
              <a:buFont typeface="Arial"/>
              <a:buChar char="–"/>
            </a:pPr>
            <a:r>
              <a:rPr lang="en-US" sz="1600">
                <a:solidFill>
                  <a:srgbClr val="000000"/>
                </a:solidFill>
                <a:latin typeface="Garamond"/>
                <a:ea typeface="Arial"/>
              </a:rPr>
              <a:t>PL/SQL Profiler (MOS Doc : 808005.1)</a:t>
            </a:r>
            <a:endParaRPr/>
          </a:p>
          <a:p>
            <a:pPr>
              <a:lnSpc>
                <a:spcPct val="100000"/>
              </a:lnSpc>
            </a:pPr>
            <a:endParaRPr/>
          </a:p>
          <a:p>
            <a:pPr>
              <a:lnSpc>
                <a:spcPct val="100000"/>
              </a:lnSpc>
            </a:pPr>
            <a:r>
              <a:rPr b="1" lang="en-US" sz="1600">
                <a:solidFill>
                  <a:srgbClr val="00b0f0"/>
                </a:solidFill>
                <a:latin typeface="Segoe Print"/>
                <a:ea typeface="Arial"/>
              </a:rPr>
              <a:t>Forms Tuning</a:t>
            </a:r>
            <a:endParaRPr/>
          </a:p>
          <a:p>
            <a:pPr lvl="1">
              <a:lnSpc>
                <a:spcPct val="100000"/>
              </a:lnSpc>
              <a:buFont typeface="Arial"/>
              <a:buChar char="–"/>
            </a:pPr>
            <a:r>
              <a:rPr lang="en-US" sz="1600">
                <a:solidFill>
                  <a:srgbClr val="000000"/>
                </a:solidFill>
                <a:latin typeface="Garamond"/>
                <a:ea typeface="Arial"/>
              </a:rPr>
              <a:t>Forms Tracing (MOS Doc : 373548.1)</a:t>
            </a:r>
            <a:endParaRPr/>
          </a:p>
          <a:p>
            <a:pPr lvl="1">
              <a:lnSpc>
                <a:spcPct val="100000"/>
              </a:lnSpc>
              <a:buFont typeface="Arial"/>
              <a:buChar char="–"/>
            </a:pPr>
            <a:r>
              <a:rPr lang="en-US" sz="1600">
                <a:solidFill>
                  <a:srgbClr val="000000"/>
                </a:solidFill>
                <a:latin typeface="Garamond"/>
                <a:ea typeface="Arial"/>
              </a:rPr>
              <a:t>Generic MOS Doc : 438652.1</a:t>
            </a:r>
            <a:endParaRPr/>
          </a:p>
        </p:txBody>
      </p:sp>
      <p:sp>
        <p:nvSpPr>
          <p:cNvPr id="213" name="CustomShape 3"/>
          <p:cNvSpPr/>
          <p:nvPr/>
        </p:nvSpPr>
        <p:spPr>
          <a:xfrm>
            <a:off x="6705360" y="1143000"/>
            <a:ext cx="5180760" cy="5028480"/>
          </a:xfrm>
          <a:prstGeom prst="rect">
            <a:avLst/>
          </a:prstGeom>
          <a:noFill/>
          <a:ln>
            <a:noFill/>
          </a:ln>
        </p:spPr>
        <p:txBody>
          <a:bodyPr lIns="0" rIns="0" tIns="0" bIns="0"/>
          <a:p>
            <a:pPr>
              <a:lnSpc>
                <a:spcPct val="100000"/>
              </a:lnSpc>
            </a:pPr>
            <a:r>
              <a:rPr b="1" lang="en-US">
                <a:solidFill>
                  <a:srgbClr val="00b0f0"/>
                </a:solidFill>
                <a:latin typeface="Segoe Print"/>
              </a:rPr>
              <a:t>Reports Tracing</a:t>
            </a:r>
            <a:endParaRPr/>
          </a:p>
          <a:p>
            <a:pPr>
              <a:lnSpc>
                <a:spcPct val="100000"/>
              </a:lnSpc>
            </a:pPr>
            <a:r>
              <a:rPr lang="en-US" sz="1600">
                <a:solidFill>
                  <a:srgbClr val="000000"/>
                </a:solidFill>
                <a:latin typeface="Garamond"/>
                <a:ea typeface="Arial"/>
              </a:rPr>
              <a:t>MOS Doc: 111311.1</a:t>
            </a:r>
            <a:endParaRPr/>
          </a:p>
          <a:p>
            <a:pPr>
              <a:lnSpc>
                <a:spcPct val="100000"/>
              </a:lnSpc>
            </a:pPr>
            <a:endParaRPr/>
          </a:p>
          <a:p>
            <a:pPr>
              <a:lnSpc>
                <a:spcPct val="100000"/>
              </a:lnSpc>
            </a:pPr>
            <a:r>
              <a:rPr b="1" lang="en-US" sz="1600">
                <a:solidFill>
                  <a:srgbClr val="00b0f0"/>
                </a:solidFill>
                <a:latin typeface="Segoe Print"/>
                <a:ea typeface="Arial"/>
              </a:rPr>
              <a:t>Database Tuning</a:t>
            </a:r>
            <a:endParaRPr/>
          </a:p>
          <a:p>
            <a:pPr lvl="1">
              <a:lnSpc>
                <a:spcPct val="100000"/>
              </a:lnSpc>
              <a:buFont typeface="Arial"/>
              <a:buChar char="–"/>
            </a:pPr>
            <a:r>
              <a:rPr lang="en-US" sz="1600">
                <a:solidFill>
                  <a:srgbClr val="000000"/>
                </a:solidFill>
                <a:latin typeface="Garamond"/>
                <a:ea typeface="Arial"/>
              </a:rPr>
              <a:t>AWR Report (MOS Doc : 748642.1)</a:t>
            </a:r>
            <a:endParaRPr/>
          </a:p>
          <a:p>
            <a:pPr lvl="1">
              <a:lnSpc>
                <a:spcPct val="100000"/>
              </a:lnSpc>
              <a:buFont typeface="Arial"/>
              <a:buChar char="–"/>
            </a:pPr>
            <a:r>
              <a:rPr lang="en-US" sz="1600">
                <a:solidFill>
                  <a:srgbClr val="000000"/>
                </a:solidFill>
                <a:latin typeface="Garamond"/>
                <a:ea typeface="Arial"/>
              </a:rPr>
              <a:t>ADDM report (MOS Doc : 250655.1)</a:t>
            </a:r>
            <a:endParaRPr/>
          </a:p>
          <a:p>
            <a:pPr lvl="1">
              <a:lnSpc>
                <a:spcPct val="100000"/>
              </a:lnSpc>
              <a:buFont typeface="Arial"/>
              <a:buChar char="–"/>
            </a:pPr>
            <a:r>
              <a:rPr lang="en-US" sz="1600">
                <a:solidFill>
                  <a:srgbClr val="000000"/>
                </a:solidFill>
                <a:latin typeface="Garamond"/>
                <a:ea typeface="Arial"/>
              </a:rPr>
              <a:t>Active Session History (ASH) Report </a:t>
            </a:r>
            <a:endParaRPr/>
          </a:p>
          <a:p>
            <a:pPr lvl="1">
              <a:lnSpc>
                <a:spcPct val="100000"/>
              </a:lnSpc>
              <a:buFont typeface="Arial"/>
              <a:buChar char="–"/>
            </a:pPr>
            <a:r>
              <a:rPr lang="en-US" sz="1600">
                <a:solidFill>
                  <a:srgbClr val="000000"/>
                </a:solidFill>
                <a:latin typeface="Garamond"/>
                <a:ea typeface="Arial"/>
              </a:rPr>
              <a:t>LTOM output (MOS Doc : 352363.1) </a:t>
            </a:r>
            <a:endParaRPr/>
          </a:p>
          <a:p>
            <a:pPr>
              <a:lnSpc>
                <a:spcPct val="100000"/>
              </a:lnSpc>
            </a:pPr>
            <a:endParaRPr/>
          </a:p>
          <a:p>
            <a:pPr>
              <a:lnSpc>
                <a:spcPct val="100000"/>
              </a:lnSpc>
            </a:pPr>
            <a:r>
              <a:rPr b="1" lang="en-US" sz="1600">
                <a:solidFill>
                  <a:srgbClr val="00b0f0"/>
                </a:solidFill>
                <a:latin typeface="Segoe Print"/>
                <a:ea typeface="Arial"/>
              </a:rPr>
              <a:t>Middletier Tuning</a:t>
            </a:r>
            <a:endParaRPr/>
          </a:p>
          <a:p>
            <a:pPr lvl="1">
              <a:lnSpc>
                <a:spcPct val="100000"/>
              </a:lnSpc>
              <a:buFont typeface="Arial"/>
              <a:buChar char="–"/>
            </a:pPr>
            <a:r>
              <a:rPr lang="en-US" sz="1600">
                <a:solidFill>
                  <a:srgbClr val="000000"/>
                </a:solidFill>
                <a:latin typeface="Garamond"/>
                <a:ea typeface="Arial"/>
              </a:rPr>
              <a:t>JVM Logs</a:t>
            </a:r>
            <a:endParaRPr/>
          </a:p>
          <a:p>
            <a:pPr lvl="1">
              <a:lnSpc>
                <a:spcPct val="100000"/>
              </a:lnSpc>
              <a:buFont typeface="Arial"/>
              <a:buChar char="–"/>
            </a:pPr>
            <a:r>
              <a:rPr lang="en-US" sz="1600">
                <a:solidFill>
                  <a:srgbClr val="000000"/>
                </a:solidFill>
                <a:latin typeface="Garamond"/>
                <a:ea typeface="Arial"/>
              </a:rPr>
              <a:t>Third Party Tools</a:t>
            </a:r>
            <a:endParaRPr/>
          </a:p>
          <a:p>
            <a:pPr>
              <a:lnSpc>
                <a:spcPct val="100000"/>
              </a:lnSpc>
            </a:pPr>
            <a:endParaRPr/>
          </a:p>
          <a:p>
            <a:pPr>
              <a:lnSpc>
                <a:spcPct val="100000"/>
              </a:lnSpc>
            </a:pPr>
            <a:r>
              <a:rPr b="1" lang="en-US" sz="1600">
                <a:solidFill>
                  <a:srgbClr val="00b0f0"/>
                </a:solidFill>
                <a:latin typeface="Segoe Print"/>
                <a:ea typeface="Arial"/>
              </a:rPr>
              <a:t>OS</a:t>
            </a:r>
            <a:endParaRPr/>
          </a:p>
          <a:p>
            <a:pPr lvl="1">
              <a:lnSpc>
                <a:spcPct val="100000"/>
              </a:lnSpc>
              <a:buFont typeface="Arial"/>
              <a:buChar char="–"/>
            </a:pPr>
            <a:r>
              <a:rPr lang="en-US" sz="1600">
                <a:solidFill>
                  <a:srgbClr val="000000"/>
                </a:solidFill>
                <a:latin typeface="Garamond"/>
                <a:ea typeface="Arial"/>
              </a:rPr>
              <a:t>OSWatcher (MOS Doc : 301137.1) </a:t>
            </a:r>
            <a:endParaRPr/>
          </a:p>
        </p:txBody>
      </p:sp>
      <p:sp>
        <p:nvSpPr>
          <p:cNvPr id="214" name="CustomShape 4"/>
          <p:cNvSpPr/>
          <p:nvPr/>
        </p:nvSpPr>
        <p:spPr>
          <a:xfrm>
            <a:off x="406440" y="228600"/>
            <a:ext cx="10972440" cy="641880"/>
          </a:xfrm>
          <a:prstGeom prst="rect">
            <a:avLst/>
          </a:prstGeom>
          <a:noFill/>
          <a:ln>
            <a:noFill/>
          </a:ln>
        </p:spPr>
        <p:txBody>
          <a:bodyPr lIns="90000" rIns="90000" tIns="46800" bIns="46800"/>
          <a:p>
            <a:r>
              <a:rPr b="1" lang="en-US" sz="3600">
                <a:solidFill>
                  <a:srgbClr val="ffffff"/>
                </a:solidFill>
                <a:latin typeface="Cooper Black"/>
              </a:rPr>
              <a:t>More References..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838080" y="2402280"/>
            <a:ext cx="4739040" cy="2186280"/>
          </a:xfrm>
          <a:prstGeom prst="rect">
            <a:avLst/>
          </a:prstGeom>
          <a:noFill/>
          <a:ln>
            <a:noFill/>
          </a:ln>
        </p:spPr>
        <p:txBody>
          <a:bodyPr lIns="90000" rIns="90000" tIns="45000" bIns="45000" anchor="ctr"/>
          <a:p>
            <a:pPr>
              <a:lnSpc>
                <a:spcPct val="100000"/>
              </a:lnSpc>
            </a:pPr>
            <a:r>
              <a:rPr b="1" lang="en-US" sz="4800">
                <a:solidFill>
                  <a:srgbClr val="ff0000"/>
                </a:solidFill>
                <a:latin typeface="Segoe UI"/>
              </a:rPr>
              <a:t>Oracle </a:t>
            </a:r>
            <a:r>
              <a:rPr b="1" lang="en-US" sz="4800">
                <a:solidFill>
                  <a:srgbClr val="d24726"/>
                </a:solidFill>
                <a:latin typeface="Segoe UI"/>
              </a:rPr>
              <a:t>Databases Performance</a:t>
            </a:r>
            <a:endParaRPr/>
          </a:p>
        </p:txBody>
      </p:sp>
      <p:sp>
        <p:nvSpPr>
          <p:cNvPr id="158" name="CustomShape 2"/>
          <p:cNvSpPr/>
          <p:nvPr/>
        </p:nvSpPr>
        <p:spPr>
          <a:xfrm>
            <a:off x="8466120" y="6477480"/>
            <a:ext cx="2962800" cy="297720"/>
          </a:xfrm>
          <a:prstGeom prst="rect">
            <a:avLst/>
          </a:prstGeom>
          <a:noFill/>
          <a:ln>
            <a:noFill/>
          </a:ln>
        </p:spPr>
        <p:txBody>
          <a:bodyPr wrap="none" lIns="90000" rIns="90000" tIns="45000" bIns="45000"/>
          <a:p>
            <a:pPr>
              <a:lnSpc>
                <a:spcPct val="100000"/>
              </a:lnSpc>
            </a:pPr>
            <a:r>
              <a:rPr lang="en-US" sz="1200">
                <a:solidFill>
                  <a:srgbClr val="d24726"/>
                </a:solidFill>
                <a:latin typeface="Segoe UI"/>
              </a:rPr>
              <a:t>(Oracle Performance Tuning Basics)</a:t>
            </a:r>
            <a:endParaRPr/>
          </a:p>
          <a:p>
            <a:pPr>
              <a:lnSpc>
                <a:spcPct val="100000"/>
              </a:lnSpc>
            </a:pPr>
            <a:endParaRPr/>
          </a:p>
        </p:txBody>
      </p:sp>
      <p:pic>
        <p:nvPicPr>
          <p:cNvPr id="159" name="Picture 4" descr=""/>
          <p:cNvPicPr/>
          <p:nvPr/>
        </p:nvPicPr>
        <p:blipFill>
          <a:blip r:embed="rId1"/>
          <a:stretch>
            <a:fillRect/>
          </a:stretch>
        </p:blipFill>
        <p:spPr>
          <a:xfrm>
            <a:off x="5884200" y="1880640"/>
            <a:ext cx="3047760" cy="1627560"/>
          </a:xfrm>
          <a:prstGeom prst="rect">
            <a:avLst/>
          </a:prstGeom>
          <a:ln>
            <a:noFill/>
          </a:ln>
        </p:spPr>
      </p:pic>
      <p:pic>
        <p:nvPicPr>
          <p:cNvPr id="160" name="Picture 5" descr=""/>
          <p:cNvPicPr/>
          <p:nvPr/>
        </p:nvPicPr>
        <p:blipFill>
          <a:blip r:embed="rId2"/>
          <a:stretch>
            <a:fillRect/>
          </a:stretch>
        </p:blipFill>
        <p:spPr>
          <a:xfrm>
            <a:off x="9068760" y="1867680"/>
            <a:ext cx="2880360" cy="1627560"/>
          </a:xfrm>
          <a:prstGeom prst="rect">
            <a:avLst/>
          </a:prstGeom>
          <a:ln>
            <a:noFill/>
          </a:ln>
        </p:spPr>
      </p:pic>
      <p:pic>
        <p:nvPicPr>
          <p:cNvPr id="161" name="Picture 6" descr=""/>
          <p:cNvPicPr/>
          <p:nvPr/>
        </p:nvPicPr>
        <p:blipFill>
          <a:blip r:embed="rId3"/>
          <a:stretch>
            <a:fillRect/>
          </a:stretch>
        </p:blipFill>
        <p:spPr>
          <a:xfrm>
            <a:off x="5884200" y="3643560"/>
            <a:ext cx="3047760" cy="1481040"/>
          </a:xfrm>
          <a:prstGeom prst="rect">
            <a:avLst/>
          </a:prstGeom>
          <a:ln>
            <a:noFill/>
          </a:ln>
        </p:spPr>
      </p:pic>
      <p:pic>
        <p:nvPicPr>
          <p:cNvPr id="162" name="Picture 9" descr=""/>
          <p:cNvPicPr/>
          <p:nvPr/>
        </p:nvPicPr>
        <p:blipFill>
          <a:blip r:embed="rId4"/>
          <a:stretch>
            <a:fillRect/>
          </a:stretch>
        </p:blipFill>
        <p:spPr>
          <a:xfrm>
            <a:off x="9068760" y="3643560"/>
            <a:ext cx="2880360" cy="1481040"/>
          </a:xfrm>
          <a:prstGeom prst="rect">
            <a:avLst/>
          </a:prstGeom>
          <a:ln>
            <a:noFill/>
          </a:ln>
        </p:spPr>
      </p:pic>
    </p:spTree>
  </p:cSld>
  <p:transition spd="slow">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Agenda…</a:t>
            </a:r>
            <a:endParaRPr/>
          </a:p>
        </p:txBody>
      </p:sp>
      <p:sp>
        <p:nvSpPr>
          <p:cNvPr id="164" name="CustomShape 2"/>
          <p:cNvSpPr/>
          <p:nvPr/>
        </p:nvSpPr>
        <p:spPr>
          <a:xfrm>
            <a:off x="1121400" y="1980000"/>
            <a:ext cx="5548680" cy="1534680"/>
          </a:xfrm>
          <a:prstGeom prst="rect">
            <a:avLst/>
          </a:prstGeom>
          <a:noFill/>
          <a:ln>
            <a:noFill/>
          </a:ln>
        </p:spPr>
        <p:txBody>
          <a:bodyPr lIns="90000" rIns="90000" tIns="45000" bIns="45000"/>
          <a:p>
            <a:pPr>
              <a:lnSpc>
                <a:spcPct val="100000"/>
              </a:lnSpc>
              <a:buFont typeface="Segoe UI Light"/>
              <a:buAutoNum type="arabicPeriod"/>
            </a:pPr>
            <a:r>
              <a:rPr lang="en-US" sz="1600">
                <a:solidFill>
                  <a:srgbClr val="808080"/>
                </a:solidFill>
                <a:latin typeface="Segoe UI"/>
              </a:rPr>
              <a:t>Finding the problem.</a:t>
            </a:r>
            <a:endParaRPr/>
          </a:p>
          <a:p>
            <a:pPr>
              <a:lnSpc>
                <a:spcPct val="100000"/>
              </a:lnSpc>
              <a:buFont typeface="Segoe UI Light"/>
              <a:buAutoNum type="arabicPeriod"/>
            </a:pPr>
            <a:r>
              <a:rPr lang="en-US" sz="1600">
                <a:solidFill>
                  <a:srgbClr val="808080"/>
                </a:solidFill>
                <a:latin typeface="Segoe UI"/>
              </a:rPr>
              <a:t>Approach towards resolution</a:t>
            </a:r>
            <a:endParaRPr/>
          </a:p>
          <a:p>
            <a:pPr>
              <a:lnSpc>
                <a:spcPct val="100000"/>
              </a:lnSpc>
              <a:buFont typeface="Segoe UI Light"/>
              <a:buAutoNum type="arabicPeriod"/>
            </a:pPr>
            <a:r>
              <a:rPr lang="en-US" sz="1600">
                <a:solidFill>
                  <a:srgbClr val="808080"/>
                </a:solidFill>
                <a:latin typeface="Segoe UI"/>
              </a:rPr>
              <a:t>Tool use for analysis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What Is Database Tuning?</a:t>
            </a:r>
            <a:endParaRPr/>
          </a:p>
        </p:txBody>
      </p:sp>
      <p:sp>
        <p:nvSpPr>
          <p:cNvPr id="166" name="CustomShape 2"/>
          <p:cNvSpPr/>
          <p:nvPr/>
        </p:nvSpPr>
        <p:spPr>
          <a:xfrm>
            <a:off x="838080" y="1825560"/>
            <a:ext cx="4875840" cy="4446720"/>
          </a:xfrm>
          <a:prstGeom prst="rect">
            <a:avLst/>
          </a:prstGeom>
          <a:noFill/>
          <a:ln>
            <a:noFill/>
          </a:ln>
        </p:spPr>
        <p:txBody>
          <a:bodyPr lIns="90000" rIns="90000" tIns="45000" bIns="45000"/>
          <a:p>
            <a:pPr>
              <a:lnSpc>
                <a:spcPct val="150000"/>
              </a:lnSpc>
            </a:pPr>
            <a:r>
              <a:rPr lang="en-US" sz="1600">
                <a:solidFill>
                  <a:srgbClr val="808080"/>
                </a:solidFill>
                <a:latin typeface="Segoe UI"/>
              </a:rPr>
              <a:t>The database tuning process consists of tasks such as:</a:t>
            </a:r>
            <a:endParaRPr/>
          </a:p>
          <a:p>
            <a:pPr>
              <a:lnSpc>
                <a:spcPct val="100000"/>
              </a:lnSpc>
              <a:buFont typeface="Wingdings" charset="2"/>
              <a:buChar char=""/>
            </a:pPr>
            <a:r>
              <a:rPr lang="en-US" sz="1600">
                <a:solidFill>
                  <a:srgbClr val="808080"/>
                </a:solidFill>
                <a:latin typeface="Segoe UI"/>
              </a:rPr>
              <a:t>Balancing the different types of competing resources in the database environment so that the most important applications have priority access to the resources they need to run.</a:t>
            </a:r>
            <a:endParaRPr/>
          </a:p>
          <a:p>
            <a:pPr>
              <a:lnSpc>
                <a:spcPct val="100000"/>
              </a:lnSpc>
              <a:buFont typeface="Wingdings" charset="2"/>
              <a:buChar char=""/>
            </a:pPr>
            <a:r>
              <a:rPr lang="en-US" sz="1600">
                <a:solidFill>
                  <a:srgbClr val="808080"/>
                </a:solidFill>
                <a:latin typeface="Segoe UI"/>
              </a:rPr>
              <a:t>Identifying and eliminating resource bottlenecks.</a:t>
            </a:r>
            <a:endParaRPr/>
          </a:p>
          <a:p>
            <a:pPr>
              <a:lnSpc>
                <a:spcPct val="100000"/>
              </a:lnSpc>
              <a:buFont typeface="Wingdings" charset="2"/>
              <a:buChar char=""/>
            </a:pPr>
            <a:r>
              <a:rPr lang="en-US" sz="1600">
                <a:solidFill>
                  <a:srgbClr val="808080"/>
                </a:solidFill>
                <a:latin typeface="Segoe UI"/>
              </a:rPr>
              <a:t>Optimizing the use of existing resources within the database environment.</a:t>
            </a:r>
            <a:endParaRPr/>
          </a:p>
          <a:p>
            <a:pPr>
              <a:lnSpc>
                <a:spcPct val="100000"/>
              </a:lnSpc>
              <a:buFont typeface="Wingdings" charset="2"/>
              <a:buChar char=""/>
            </a:pPr>
            <a:r>
              <a:rPr lang="en-US" sz="1600">
                <a:solidFill>
                  <a:srgbClr val="808080"/>
                </a:solidFill>
                <a:latin typeface="Segoe UI"/>
              </a:rPr>
              <a:t>Taking advantage of database features for the types of work performed on the database.</a:t>
            </a:r>
            <a:endParaRPr/>
          </a:p>
          <a:p>
            <a:pPr>
              <a:lnSpc>
                <a:spcPct val="150000"/>
              </a:lnSpc>
            </a:pPr>
            <a:endParaRPr/>
          </a:p>
          <a:p>
            <a:pPr>
              <a:lnSpc>
                <a:spcPct val="150000"/>
              </a:lnSpc>
            </a:pPr>
            <a:endParaRPr/>
          </a:p>
        </p:txBody>
      </p:sp>
      <p:pic>
        <p:nvPicPr>
          <p:cNvPr id="167" name="Picture 6" descr=""/>
          <p:cNvPicPr/>
          <p:nvPr/>
        </p:nvPicPr>
        <p:blipFill>
          <a:blip r:embed="rId1"/>
          <a:stretch>
            <a:fillRect/>
          </a:stretch>
        </p:blipFill>
        <p:spPr>
          <a:xfrm>
            <a:off x="6409440" y="2008440"/>
            <a:ext cx="4870800" cy="40255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What Are the Types of Performance Tuning?</a:t>
            </a:r>
            <a:endParaRPr/>
          </a:p>
        </p:txBody>
      </p:sp>
      <p:sp>
        <p:nvSpPr>
          <p:cNvPr id="169" name="CustomShape 2"/>
          <p:cNvSpPr/>
          <p:nvPr/>
        </p:nvSpPr>
        <p:spPr>
          <a:xfrm>
            <a:off x="838080" y="1825560"/>
            <a:ext cx="6092640" cy="4432680"/>
          </a:xfrm>
          <a:prstGeom prst="rect">
            <a:avLst/>
          </a:prstGeom>
          <a:noFill/>
          <a:ln>
            <a:noFill/>
          </a:ln>
        </p:spPr>
        <p:txBody>
          <a:bodyPr lIns="90000" rIns="90000" tIns="45000" bIns="45000"/>
          <a:p>
            <a:pPr>
              <a:lnSpc>
                <a:spcPct val="150000"/>
              </a:lnSpc>
            </a:pPr>
            <a:r>
              <a:rPr lang="en-US" sz="1600">
                <a:solidFill>
                  <a:srgbClr val="808080"/>
                </a:solidFill>
                <a:latin typeface="Segoe UI"/>
              </a:rPr>
              <a:t>Tuning an Oracle database can involve tuning the application, the instance, and the space usage in a database.</a:t>
            </a:r>
            <a:endParaRPr/>
          </a:p>
          <a:p>
            <a:pPr lvl="1">
              <a:lnSpc>
                <a:spcPct val="100000"/>
              </a:lnSpc>
              <a:buFont typeface="Arial"/>
              <a:buChar char="•"/>
            </a:pPr>
            <a:r>
              <a:rPr b="1" lang="en-US" sz="1400">
                <a:solidFill>
                  <a:srgbClr val="808080"/>
                </a:solidFill>
                <a:latin typeface="Segoe UI"/>
              </a:rPr>
              <a:t>Application/SQL Tuning </a:t>
            </a:r>
            <a:r>
              <a:rPr lang="en-US" sz="1400">
                <a:solidFill>
                  <a:srgbClr val="808080"/>
                </a:solidFill>
                <a:latin typeface="Segoe UI"/>
              </a:rPr>
              <a:t>–SQL Reuse Opportunities, Optimal Data Access.</a:t>
            </a:r>
            <a:endParaRPr/>
          </a:p>
          <a:p>
            <a:pPr lvl="1">
              <a:lnSpc>
                <a:spcPct val="100000"/>
              </a:lnSpc>
              <a:buFont typeface="Arial"/>
              <a:buChar char="•"/>
            </a:pPr>
            <a:r>
              <a:rPr b="1" lang="en-US" sz="1400">
                <a:solidFill>
                  <a:srgbClr val="808080"/>
                </a:solidFill>
                <a:latin typeface="Segoe UI"/>
              </a:rPr>
              <a:t>Instance/Memory Tuning </a:t>
            </a:r>
            <a:r>
              <a:rPr lang="en-US" sz="1400">
                <a:solidFill>
                  <a:srgbClr val="808080"/>
                </a:solidFill>
                <a:latin typeface="Segoe UI"/>
              </a:rPr>
              <a:t>–Instance Parameter Optimizations.</a:t>
            </a:r>
            <a:endParaRPr/>
          </a:p>
          <a:p>
            <a:pPr lvl="1">
              <a:lnSpc>
                <a:spcPct val="100000"/>
              </a:lnSpc>
              <a:buFont typeface="Arial"/>
              <a:buChar char="•"/>
            </a:pPr>
            <a:r>
              <a:rPr b="1" lang="en-US" sz="1400">
                <a:solidFill>
                  <a:srgbClr val="808080"/>
                </a:solidFill>
                <a:latin typeface="Segoe UI"/>
              </a:rPr>
              <a:t>Space/Storage Management </a:t>
            </a:r>
            <a:r>
              <a:rPr lang="en-US" sz="1400">
                <a:solidFill>
                  <a:srgbClr val="808080"/>
                </a:solidFill>
                <a:latin typeface="Segoe UI"/>
              </a:rPr>
              <a:t>–Appropriate Space Management.</a:t>
            </a:r>
            <a:endParaRPr/>
          </a:p>
          <a:p>
            <a:pPr lvl="1">
              <a:lnSpc>
                <a:spcPct val="100000"/>
              </a:lnSpc>
              <a:buFont typeface="Arial"/>
              <a:buChar char="•"/>
            </a:pPr>
            <a:r>
              <a:rPr b="1" lang="en-US" sz="1400">
                <a:solidFill>
                  <a:srgbClr val="808080"/>
                </a:solidFill>
                <a:latin typeface="Segoe UI"/>
              </a:rPr>
              <a:t>OS Tuning </a:t>
            </a:r>
            <a:r>
              <a:rPr lang="en-US" sz="1400">
                <a:solidFill>
                  <a:srgbClr val="808080"/>
                </a:solidFill>
                <a:latin typeface="Segoe UI"/>
              </a:rPr>
              <a:t>–Tuning OS parameter like SWAP, Memory.</a:t>
            </a:r>
            <a:endParaRPr/>
          </a:p>
          <a:p>
            <a:pPr lvl="1">
              <a:lnSpc>
                <a:spcPct val="100000"/>
              </a:lnSpc>
              <a:buFont typeface="Arial"/>
              <a:buChar char="•"/>
            </a:pPr>
            <a:r>
              <a:rPr b="1" lang="en-US" sz="1400">
                <a:solidFill>
                  <a:srgbClr val="808080"/>
                </a:solidFill>
                <a:latin typeface="Segoe UI"/>
              </a:rPr>
              <a:t>Network Tuning </a:t>
            </a:r>
            <a:r>
              <a:rPr lang="en-US" sz="1400">
                <a:solidFill>
                  <a:srgbClr val="808080"/>
                </a:solidFill>
                <a:latin typeface="Segoe UI"/>
              </a:rPr>
              <a:t>–Network latency  &amp; loads.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50000"/>
              </a:lnSpc>
            </a:pPr>
            <a:endParaRPr/>
          </a:p>
        </p:txBody>
      </p:sp>
      <p:pic>
        <p:nvPicPr>
          <p:cNvPr id="170" name="Picture 3" descr=""/>
          <p:cNvPicPr/>
          <p:nvPr/>
        </p:nvPicPr>
        <p:blipFill>
          <a:blip r:embed="rId1"/>
          <a:stretch>
            <a:fillRect/>
          </a:stretch>
        </p:blipFill>
        <p:spPr>
          <a:xfrm>
            <a:off x="7475400" y="1825560"/>
            <a:ext cx="3877200" cy="4108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Database Performance Analysis..</a:t>
            </a:r>
            <a:endParaRPr/>
          </a:p>
        </p:txBody>
      </p:sp>
      <p:pic>
        <p:nvPicPr>
          <p:cNvPr id="172" name="Picture 5" descr=""/>
          <p:cNvPicPr/>
          <p:nvPr/>
        </p:nvPicPr>
        <p:blipFill>
          <a:blip r:embed="rId1"/>
          <a:stretch>
            <a:fillRect/>
          </a:stretch>
        </p:blipFill>
        <p:spPr>
          <a:xfrm>
            <a:off x="1422000" y="1325520"/>
            <a:ext cx="9380880" cy="5277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What data needs to be collect</a:t>
            </a:r>
            <a:endParaRPr/>
          </a:p>
        </p:txBody>
      </p:sp>
      <p:sp>
        <p:nvSpPr>
          <p:cNvPr id="174" name="CustomShape 2"/>
          <p:cNvSpPr/>
          <p:nvPr/>
        </p:nvSpPr>
        <p:spPr>
          <a:xfrm>
            <a:off x="838080" y="1554480"/>
            <a:ext cx="10514520" cy="4704480"/>
          </a:xfrm>
          <a:prstGeom prst="rect">
            <a:avLst/>
          </a:prstGeom>
          <a:noFill/>
          <a:ln>
            <a:noFill/>
          </a:ln>
        </p:spPr>
        <p:txBody>
          <a:bodyPr lIns="90000" rIns="90000" tIns="45000" bIns="45000"/>
          <a:p>
            <a:pPr>
              <a:lnSpc>
                <a:spcPct val="100000"/>
              </a:lnSpc>
              <a:buFont typeface="Segoe UI Light"/>
              <a:buAutoNum type="arabicPeriod"/>
            </a:pPr>
            <a:r>
              <a:rPr lang="en-US" sz="1600">
                <a:solidFill>
                  <a:srgbClr val="808080"/>
                </a:solidFill>
                <a:latin typeface="Segoe UI"/>
              </a:rPr>
              <a:t>Since when you are facing this slowness issue ? </a:t>
            </a:r>
            <a:endParaRPr/>
          </a:p>
          <a:p>
            <a:pPr>
              <a:lnSpc>
                <a:spcPct val="100000"/>
              </a:lnSpc>
              <a:buFont typeface="Segoe UI Light"/>
              <a:buAutoNum type="arabicPeriod"/>
            </a:pPr>
            <a:r>
              <a:rPr lang="en-US" sz="1600">
                <a:solidFill>
                  <a:srgbClr val="808080"/>
                </a:solidFill>
                <a:latin typeface="Segoe UI"/>
              </a:rPr>
              <a:t>Is the slowness persistent or does it varies based on the time of the day? </a:t>
            </a:r>
            <a:endParaRPr/>
          </a:p>
          <a:p>
            <a:pPr>
              <a:lnSpc>
                <a:spcPct val="100000"/>
              </a:lnSpc>
              <a:buFont typeface="Segoe UI Light"/>
              <a:buAutoNum type="arabicPeriod"/>
            </a:pPr>
            <a:r>
              <a:rPr lang="en-US" sz="1600">
                <a:solidFill>
                  <a:srgbClr val="808080"/>
                </a:solidFill>
                <a:latin typeface="Segoe UI"/>
              </a:rPr>
              <a:t>Is it happening with any specific user/s or across the globe ? </a:t>
            </a:r>
            <a:endParaRPr/>
          </a:p>
          <a:p>
            <a:pPr>
              <a:lnSpc>
                <a:spcPct val="100000"/>
              </a:lnSpc>
              <a:buFont typeface="Segoe UI Light"/>
              <a:buAutoNum type="arabicPeriod"/>
            </a:pPr>
            <a:r>
              <a:rPr lang="en-US" sz="1600">
                <a:solidFill>
                  <a:srgbClr val="808080"/>
                </a:solidFill>
                <a:latin typeface="Segoe UI"/>
              </a:rPr>
              <a:t>Is the complete application slow or issue with any specific module/operation/job ? </a:t>
            </a:r>
            <a:endParaRPr/>
          </a:p>
          <a:p>
            <a:pPr>
              <a:lnSpc>
                <a:spcPct val="100000"/>
              </a:lnSpc>
              <a:buFont typeface="Segoe UI Light"/>
              <a:buAutoNum type="arabicPeriod"/>
            </a:pPr>
            <a:r>
              <a:rPr lang="en-US" sz="1600">
                <a:solidFill>
                  <a:srgbClr val="808080"/>
                </a:solidFill>
                <a:latin typeface="Segoe UI"/>
              </a:rPr>
              <a:t>If it is with any specific module/operation/job then what queries are associated with this ? What actually it does ? </a:t>
            </a:r>
            <a:endParaRPr/>
          </a:p>
          <a:p>
            <a:pPr>
              <a:lnSpc>
                <a:spcPct val="100000"/>
              </a:lnSpc>
              <a:buFont typeface="Segoe UI Light"/>
              <a:buAutoNum type="arabicPeriod"/>
            </a:pPr>
            <a:r>
              <a:rPr lang="en-US" sz="1600">
                <a:solidFill>
                  <a:srgbClr val="808080"/>
                </a:solidFill>
                <a:latin typeface="Segoe UI"/>
              </a:rPr>
              <a:t>if its query specific, do we have the explain plan when it was working fine? </a:t>
            </a:r>
            <a:endParaRPr/>
          </a:p>
          <a:p>
            <a:pPr>
              <a:lnSpc>
                <a:spcPct val="100000"/>
              </a:lnSpc>
              <a:buFont typeface="Segoe UI Light"/>
              <a:buAutoNum type="arabicPeriod"/>
            </a:pPr>
            <a:r>
              <a:rPr lang="en-US" sz="1600">
                <a:solidFill>
                  <a:srgbClr val="808080"/>
                </a:solidFill>
                <a:latin typeface="Segoe UI"/>
              </a:rPr>
              <a:t>Is it newly added or old module/operation/job ? </a:t>
            </a:r>
            <a:endParaRPr/>
          </a:p>
          <a:p>
            <a:pPr>
              <a:lnSpc>
                <a:spcPct val="100000"/>
              </a:lnSpc>
              <a:buFont typeface="Segoe UI Light"/>
              <a:buAutoNum type="arabicPeriod"/>
            </a:pPr>
            <a:r>
              <a:rPr lang="en-US" sz="1600">
                <a:solidFill>
                  <a:srgbClr val="808080"/>
                </a:solidFill>
                <a:latin typeface="Segoe UI"/>
              </a:rPr>
              <a:t>What is its previous completion/response time ? </a:t>
            </a:r>
            <a:endParaRPr/>
          </a:p>
          <a:p>
            <a:pPr>
              <a:lnSpc>
                <a:spcPct val="100000"/>
              </a:lnSpc>
              <a:buFont typeface="Segoe UI Light"/>
              <a:buAutoNum type="arabicPeriod"/>
            </a:pPr>
            <a:r>
              <a:rPr lang="en-US" sz="1600">
                <a:solidFill>
                  <a:srgbClr val="808080"/>
                </a:solidFill>
                <a:latin typeface="Segoe UI"/>
              </a:rPr>
              <a:t>What is the current completion/response time ?</a:t>
            </a:r>
            <a:endParaRPr/>
          </a:p>
          <a:p>
            <a:pPr>
              <a:lnSpc>
                <a:spcPct val="100000"/>
              </a:lnSpc>
              <a:buFont typeface="Segoe UI Light"/>
              <a:buAutoNum type="arabicPeriod"/>
            </a:pPr>
            <a:r>
              <a:rPr lang="en-US" sz="1600">
                <a:solidFill>
                  <a:srgbClr val="808080"/>
                </a:solidFill>
                <a:latin typeface="Segoe UI"/>
              </a:rPr>
              <a:t>Is there any changes happened at application/database/server level in recent past? If yes what kind of changes done ? </a:t>
            </a:r>
            <a:endParaRPr/>
          </a:p>
          <a:p>
            <a:pPr>
              <a:lnSpc>
                <a:spcPct val="100000"/>
              </a:lnSpc>
              <a:buFont typeface="Segoe UI Light"/>
              <a:buAutoNum type="arabicPeriod"/>
            </a:pPr>
            <a:r>
              <a:rPr lang="en-US" sz="1600">
                <a:solidFill>
                  <a:srgbClr val="808080"/>
                </a:solidFill>
                <a:latin typeface="Segoe UI"/>
              </a:rPr>
              <a:t>Is only one job/query slow or the entire database slow: </a:t>
            </a:r>
            <a:endParaRPr/>
          </a:p>
          <a:p>
            <a:pPr>
              <a:lnSpc>
                <a:spcPct val="100000"/>
              </a:lnSpc>
              <a:buFont typeface="Segoe UI Light"/>
              <a:buAutoNum type="arabicPeriod"/>
            </a:pPr>
            <a:r>
              <a:rPr lang="en-US" sz="1600">
                <a:solidFill>
                  <a:srgbClr val="808080"/>
                </a:solidFill>
                <a:latin typeface="Segoe UI"/>
              </a:rPr>
              <a:t>List of all tables used in your job: </a:t>
            </a:r>
            <a:endParaRPr/>
          </a:p>
          <a:p>
            <a:pPr>
              <a:lnSpc>
                <a:spcPct val="100000"/>
              </a:lnSpc>
              <a:buFont typeface="Segoe UI Light"/>
              <a:buAutoNum type="arabicPeriod"/>
            </a:pPr>
            <a:r>
              <a:rPr lang="en-US" sz="1600">
                <a:solidFill>
                  <a:srgbClr val="808080"/>
                </a:solidFill>
                <a:latin typeface="Segoe UI"/>
              </a:rPr>
              <a:t>Good Time (1 hour duration when the job was running fine): </a:t>
            </a:r>
            <a:endParaRPr/>
          </a:p>
          <a:p>
            <a:pPr>
              <a:lnSpc>
                <a:spcPct val="100000"/>
              </a:lnSpc>
              <a:buFont typeface="Segoe UI Light"/>
              <a:buAutoNum type="arabicPeriod"/>
            </a:pPr>
            <a:r>
              <a:rPr lang="en-US" sz="1600">
                <a:solidFill>
                  <a:srgbClr val="808080"/>
                </a:solidFill>
                <a:latin typeface="Segoe UI"/>
              </a:rPr>
              <a:t>Bad time (1 hour duration when the job was running the slowest): </a:t>
            </a:r>
            <a:endParaRPr/>
          </a:p>
          <a:p>
            <a:pPr>
              <a:lnSpc>
                <a:spcPct val="100000"/>
              </a:lnSpc>
              <a:buFont typeface="Segoe UI Light"/>
              <a:buAutoNum type="arabicPeriod"/>
            </a:pPr>
            <a:r>
              <a:rPr lang="en-US" sz="1600">
                <a:solidFill>
                  <a:srgbClr val="808080"/>
                </a:solidFill>
                <a:latin typeface="Segoe UI"/>
              </a:rPr>
              <a:t>After when has the issue started occurring, any particular date or database change or event ? </a:t>
            </a:r>
            <a:endParaRPr/>
          </a:p>
          <a:p>
            <a:pPr>
              <a:lnSpc>
                <a:spcPct val="100000"/>
              </a:lnSpc>
              <a:buFont typeface="Segoe UI Light"/>
              <a:buAutoNum type="arabicPeriod"/>
            </a:pPr>
            <a:r>
              <a:rPr lang="en-US" sz="1600">
                <a:solidFill>
                  <a:srgbClr val="808080"/>
                </a:solidFill>
                <a:latin typeface="Segoe UI"/>
              </a:rPr>
              <a:t>Will you be able to replicate the issue on the database at our will ? </a:t>
            </a:r>
            <a:endParaRPr/>
          </a:p>
          <a:p>
            <a:pPr>
              <a:lnSpc>
                <a:spcPct val="100000"/>
              </a:lnSpc>
              <a:buFont typeface="Segoe UI Light"/>
              <a:buAutoNum type="arabicPeriod"/>
            </a:pPr>
            <a:r>
              <a:rPr lang="en-US" sz="1600">
                <a:solidFill>
                  <a:srgbClr val="808080"/>
                </a:solidFill>
                <a:latin typeface="Segoe UI"/>
              </a:rPr>
              <a:t>Any select queries you can provide which are running slow ? </a:t>
            </a:r>
            <a:endParaRPr/>
          </a:p>
          <a:p>
            <a:pPr>
              <a:lnSpc>
                <a:spcPct val="100000"/>
              </a:lnSpc>
              <a:buFont typeface="Segoe UI Light"/>
              <a:buAutoNum type="arabicPeriod"/>
            </a:pPr>
            <a:r>
              <a:rPr lang="en-US" sz="1600">
                <a:solidFill>
                  <a:srgbClr val="808080"/>
                </a:solidFill>
                <a:latin typeface="Segoe UI"/>
              </a:rPr>
              <a:t>Have you connected with any other team. If yes, any findings from their side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Decentralize the issue..</a:t>
            </a:r>
            <a:endParaRPr/>
          </a:p>
        </p:txBody>
      </p:sp>
      <p:pic>
        <p:nvPicPr>
          <p:cNvPr id="176" name="Content Placeholder 3" descr=""/>
          <p:cNvPicPr/>
          <p:nvPr/>
        </p:nvPicPr>
        <p:blipFill>
          <a:blip r:embed="rId1"/>
          <a:stretch>
            <a:fillRect/>
          </a:stretch>
        </p:blipFill>
        <p:spPr>
          <a:xfrm>
            <a:off x="758880" y="1546200"/>
            <a:ext cx="7588800" cy="5128560"/>
          </a:xfrm>
          <a:prstGeom prst="rect">
            <a:avLst/>
          </a:prstGeom>
          <a:ln>
            <a:noFill/>
          </a:ln>
        </p:spPr>
      </p:pic>
      <p:graphicFrame>
        <p:nvGraphicFramePr>
          <p:cNvPr id="177" name="Table 2"/>
          <p:cNvGraphicFramePr/>
          <p:nvPr/>
        </p:nvGraphicFramePr>
        <p:xfrm>
          <a:off x="7498080" y="1431720"/>
          <a:ext cx="4616280" cy="1847520"/>
        </p:xfrm>
        <a:graphic>
          <a:graphicData uri="http://schemas.openxmlformats.org/drawingml/2006/table">
            <a:tbl>
              <a:tblPr/>
              <a:tblGrid>
                <a:gridCol w="1903320"/>
                <a:gridCol w="2713320"/>
              </a:tblGrid>
              <a:tr h="302040">
                <a:tc>
                  <a:txBody>
                    <a:bodyPr/>
                    <a:p>
                      <a:pPr>
                        <a:lnSpc>
                          <a:spcPct val="107000"/>
                        </a:lnSpc>
                      </a:pPr>
                      <a:r>
                        <a:rPr b="1" lang="en-US" sz="1200">
                          <a:solidFill>
                            <a:srgbClr val="ffffff"/>
                          </a:solidFill>
                          <a:latin typeface="Century Gothic"/>
                        </a:rPr>
                        <a:t>Component </a:t>
                      </a:r>
                      <a:endParaRPr/>
                    </a:p>
                  </a:txBody>
                  <a:tcPr/>
                </a:tc>
                <a:tc>
                  <a:txBody>
                    <a:bodyPr/>
                    <a:p>
                      <a:pPr>
                        <a:lnSpc>
                          <a:spcPct val="107000"/>
                        </a:lnSpc>
                      </a:pPr>
                      <a:r>
                        <a:rPr b="1" lang="en-US" sz="1200">
                          <a:solidFill>
                            <a:srgbClr val="ffffff"/>
                          </a:solidFill>
                          <a:latin typeface="Century Gothic"/>
                        </a:rPr>
                        <a:t>Commands </a:t>
                      </a:r>
                      <a:endParaRPr/>
                    </a:p>
                  </a:txBody>
                  <a:tcPr/>
                </a:tc>
              </a:tr>
              <a:tr h="335520">
                <a:tc>
                  <a:txBody>
                    <a:bodyPr/>
                    <a:p>
                      <a:pPr>
                        <a:lnSpc>
                          <a:spcPct val="107000"/>
                        </a:lnSpc>
                      </a:pPr>
                      <a:r>
                        <a:rPr b="1" lang="en-US" sz="1200">
                          <a:solidFill>
                            <a:srgbClr val="ffffff"/>
                          </a:solidFill>
                          <a:latin typeface="Century Gothic"/>
                        </a:rPr>
                        <a:t>Memory</a:t>
                      </a:r>
                      <a:endParaRPr/>
                    </a:p>
                  </a:txBody>
                  <a:tcPr/>
                </a:tc>
                <a:tc>
                  <a:txBody>
                    <a:bodyPr/>
                    <a:p>
                      <a:pPr>
                        <a:lnSpc>
                          <a:spcPct val="107000"/>
                        </a:lnSpc>
                      </a:pPr>
                      <a:r>
                        <a:rPr lang="en-US" sz="1200">
                          <a:solidFill>
                            <a:srgbClr val="000000"/>
                          </a:solidFill>
                          <a:latin typeface="Century Gothic"/>
                        </a:rPr>
                        <a:t>free, vmstat, mpstat, iostat, sar</a:t>
                      </a:r>
                      <a:endParaRPr/>
                    </a:p>
                  </a:txBody>
                  <a:tcPr/>
                </a:tc>
              </a:tr>
              <a:tr h="302040">
                <a:tc>
                  <a:txBody>
                    <a:bodyPr/>
                    <a:p>
                      <a:pPr>
                        <a:lnSpc>
                          <a:spcPct val="107000"/>
                        </a:lnSpc>
                      </a:pPr>
                      <a:r>
                        <a:rPr b="1" lang="en-US" sz="1200">
                          <a:solidFill>
                            <a:srgbClr val="ffffff"/>
                          </a:solidFill>
                          <a:latin typeface="Century Gothic"/>
                        </a:rPr>
                        <a:t>CPU</a:t>
                      </a:r>
                      <a:endParaRPr/>
                    </a:p>
                  </a:txBody>
                  <a:tcPr/>
                </a:tc>
                <a:tc>
                  <a:txBody>
                    <a:bodyPr/>
                    <a:p>
                      <a:pPr>
                        <a:lnSpc>
                          <a:spcPct val="107000"/>
                        </a:lnSpc>
                      </a:pPr>
                      <a:r>
                        <a:rPr lang="en-US" sz="1200">
                          <a:solidFill>
                            <a:srgbClr val="000000"/>
                          </a:solidFill>
                          <a:latin typeface="Century Gothic"/>
                        </a:rPr>
                        <a:t>vmstat, mpstat, iostat, sar</a:t>
                      </a:r>
                      <a:endParaRPr/>
                    </a:p>
                  </a:txBody>
                  <a:tcPr/>
                </a:tc>
              </a:tr>
              <a:tr h="302040">
                <a:tc>
                  <a:txBody>
                    <a:bodyPr/>
                    <a:p>
                      <a:pPr>
                        <a:lnSpc>
                          <a:spcPct val="107000"/>
                        </a:lnSpc>
                      </a:pPr>
                      <a:r>
                        <a:rPr b="1" lang="en-US" sz="1200">
                          <a:solidFill>
                            <a:srgbClr val="ffffff"/>
                          </a:solidFill>
                          <a:latin typeface="Century Gothic"/>
                        </a:rPr>
                        <a:t>I/O</a:t>
                      </a:r>
                      <a:endParaRPr/>
                    </a:p>
                  </a:txBody>
                  <a:tcPr/>
                </a:tc>
                <a:tc>
                  <a:txBody>
                    <a:bodyPr/>
                    <a:p>
                      <a:pPr>
                        <a:lnSpc>
                          <a:spcPct val="107000"/>
                        </a:lnSpc>
                      </a:pPr>
                      <a:r>
                        <a:rPr lang="en-US" sz="1200">
                          <a:solidFill>
                            <a:srgbClr val="000000"/>
                          </a:solidFill>
                          <a:latin typeface="Century Gothic"/>
                        </a:rPr>
                        <a:t>vmstat, mpstat, iostat, sar</a:t>
                      </a:r>
                      <a:endParaRPr/>
                    </a:p>
                  </a:txBody>
                  <a:tcPr/>
                </a:tc>
              </a:tr>
              <a:tr h="302040">
                <a:tc>
                  <a:txBody>
                    <a:bodyPr/>
                    <a:p>
                      <a:pPr>
                        <a:lnSpc>
                          <a:spcPct val="107000"/>
                        </a:lnSpc>
                      </a:pPr>
                      <a:r>
                        <a:rPr b="1" lang="en-US" sz="1200">
                          <a:solidFill>
                            <a:srgbClr val="ffffff"/>
                          </a:solidFill>
                          <a:latin typeface="Century Gothic"/>
                        </a:rPr>
                        <a:t>Processes</a:t>
                      </a:r>
                      <a:endParaRPr/>
                    </a:p>
                  </a:txBody>
                  <a:tcPr/>
                </a:tc>
                <a:tc>
                  <a:txBody>
                    <a:bodyPr/>
                    <a:p>
                      <a:pPr>
                        <a:lnSpc>
                          <a:spcPct val="107000"/>
                        </a:lnSpc>
                      </a:pPr>
                      <a:r>
                        <a:rPr lang="en-US" sz="1200">
                          <a:solidFill>
                            <a:srgbClr val="000000"/>
                          </a:solidFill>
                          <a:latin typeface="Century Gothic"/>
                        </a:rPr>
                        <a:t>ipcs, ipcrm</a:t>
                      </a:r>
                      <a:endParaRPr/>
                    </a:p>
                  </a:txBody>
                  <a:tcPr/>
                </a:tc>
              </a:tr>
              <a:tr h="303840">
                <a:tc>
                  <a:txBody>
                    <a:bodyPr/>
                    <a:p>
                      <a:pPr>
                        <a:lnSpc>
                          <a:spcPct val="107000"/>
                        </a:lnSpc>
                      </a:pPr>
                      <a:r>
                        <a:rPr b="1" lang="en-US" sz="1200">
                          <a:solidFill>
                            <a:srgbClr val="ffffff"/>
                          </a:solidFill>
                          <a:latin typeface="Century Gothic"/>
                        </a:rPr>
                        <a:t>Network</a:t>
                      </a:r>
                      <a:endParaRPr/>
                    </a:p>
                  </a:txBody>
                  <a:tcPr/>
                </a:tc>
                <a:tc>
                  <a:txBody>
                    <a:bodyPr/>
                    <a:p>
                      <a:pPr>
                        <a:lnSpc>
                          <a:spcPct val="107000"/>
                        </a:lnSpc>
                      </a:pPr>
                      <a:r>
                        <a:rPr lang="en-US" sz="1200">
                          <a:solidFill>
                            <a:srgbClr val="000000"/>
                          </a:solidFill>
                          <a:latin typeface="Century Gothic"/>
                        </a:rPr>
                        <a:t>netstat</a:t>
                      </a:r>
                      <a:endParaRPr/>
                    </a:p>
                  </a:txBody>
                  <a:tcPr/>
                </a:tc>
              </a:tr>
            </a:tbl>
          </a:graphicData>
        </a:graphic>
      </p:graphicFrame>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604440" y="0"/>
            <a:ext cx="10748160" cy="1207800"/>
          </a:xfrm>
          <a:prstGeom prst="rect">
            <a:avLst/>
          </a:prstGeom>
          <a:noFill/>
          <a:ln>
            <a:noFill/>
          </a:ln>
        </p:spPr>
        <p:txBody>
          <a:bodyPr lIns="90000" rIns="90000" tIns="45000" bIns="45000" anchor="b"/>
          <a:p>
            <a:pPr>
              <a:lnSpc>
                <a:spcPct val="100000"/>
              </a:lnSpc>
            </a:pPr>
            <a:r>
              <a:rPr b="1" lang="en-US" sz="3600">
                <a:solidFill>
                  <a:srgbClr val="ffffff"/>
                </a:solidFill>
                <a:latin typeface="Cooper Black"/>
              </a:rPr>
              <a:t>Query Processing..</a:t>
            </a:r>
            <a:endParaRPr/>
          </a:p>
        </p:txBody>
      </p:sp>
      <p:sp>
        <p:nvSpPr>
          <p:cNvPr id="179" name="CustomShape 2"/>
          <p:cNvSpPr/>
          <p:nvPr/>
        </p:nvSpPr>
        <p:spPr>
          <a:xfrm>
            <a:off x="838080" y="1825560"/>
            <a:ext cx="10514520" cy="4743000"/>
          </a:xfrm>
          <a:prstGeom prst="rect">
            <a:avLst/>
          </a:prstGeom>
          <a:noFill/>
          <a:ln>
            <a:noFill/>
          </a:ln>
        </p:spPr>
        <p:txBody>
          <a:bodyPr lIns="90000" rIns="90000" tIns="45000" bIns="45000"/>
          <a:p>
            <a:pPr>
              <a:lnSpc>
                <a:spcPct val="150000"/>
              </a:lnSpc>
            </a:pPr>
            <a:r>
              <a:rPr lang="en-US" sz="1600">
                <a:solidFill>
                  <a:srgbClr val="808080"/>
                </a:solidFill>
                <a:latin typeface="Segoe UI"/>
              </a:rPr>
              <a:t>Oracle 10g+ uses something called the CBO (Cost-Based Optimizer) which determines the most efficient way to execute a SQL statement after considering many factors related to the objects referenced and the conditions specified in the query. This determination is an important step in the processing of any SQL statement and can greatly affect execution time.</a:t>
            </a:r>
            <a:endParaRPr/>
          </a:p>
          <a:p>
            <a:pPr>
              <a:lnSpc>
                <a:spcPct val="150000"/>
              </a:lnSpc>
            </a:pPr>
            <a:r>
              <a:rPr b="1" lang="en-US" sz="1600">
                <a:solidFill>
                  <a:srgbClr val="808080"/>
                </a:solidFill>
                <a:latin typeface="Segoe UI"/>
              </a:rPr>
              <a:t>A SQL statement can be executed in many different ways, including the following:</a:t>
            </a:r>
            <a:endParaRPr/>
          </a:p>
          <a:p>
            <a:pPr algn="just">
              <a:lnSpc>
                <a:spcPct val="100000"/>
              </a:lnSpc>
              <a:buFont typeface="Wingdings" charset="2"/>
              <a:buChar char=""/>
            </a:pPr>
            <a:r>
              <a:rPr lang="en-US" sz="1600">
                <a:solidFill>
                  <a:srgbClr val="808080"/>
                </a:solidFill>
                <a:latin typeface="Segoe UI"/>
              </a:rPr>
              <a:t>Full table scans</a:t>
            </a:r>
            <a:endParaRPr/>
          </a:p>
          <a:p>
            <a:pPr algn="just">
              <a:lnSpc>
                <a:spcPct val="100000"/>
              </a:lnSpc>
              <a:buFont typeface="Wingdings" charset="2"/>
              <a:buChar char=""/>
            </a:pPr>
            <a:r>
              <a:rPr lang="en-US" sz="1600">
                <a:solidFill>
                  <a:srgbClr val="808080"/>
                </a:solidFill>
                <a:latin typeface="Segoe UI"/>
              </a:rPr>
              <a:t>Index scans</a:t>
            </a:r>
            <a:endParaRPr/>
          </a:p>
          <a:p>
            <a:pPr algn="just">
              <a:lnSpc>
                <a:spcPct val="100000"/>
              </a:lnSpc>
              <a:buFont typeface="Wingdings" charset="2"/>
              <a:buChar char=""/>
            </a:pPr>
            <a:r>
              <a:rPr lang="en-US" sz="1600">
                <a:solidFill>
                  <a:srgbClr val="808080"/>
                </a:solidFill>
                <a:latin typeface="Segoe UI"/>
              </a:rPr>
              <a:t>Nested loops</a:t>
            </a:r>
            <a:endParaRPr/>
          </a:p>
          <a:p>
            <a:pPr algn="just">
              <a:lnSpc>
                <a:spcPct val="100000"/>
              </a:lnSpc>
              <a:buFont typeface="Wingdings" charset="2"/>
              <a:buChar char=""/>
            </a:pPr>
            <a:r>
              <a:rPr lang="en-US" sz="1600">
                <a:solidFill>
                  <a:srgbClr val="808080"/>
                </a:solidFill>
                <a:latin typeface="Segoe UI"/>
              </a:rPr>
              <a:t>Hash joins</a:t>
            </a:r>
            <a:endParaRPr/>
          </a:p>
          <a:p>
            <a:pPr>
              <a:lnSpc>
                <a:spcPct val="150000"/>
              </a:lnSpc>
            </a:pPr>
            <a:r>
              <a:rPr lang="en-US" sz="1600">
                <a:solidFill>
                  <a:srgbClr val="808080"/>
                </a:solidFill>
                <a:latin typeface="Segoe UI"/>
              </a:rPr>
              <a:t>The output from the optimizer is a plan that describes an optimum method of execution. The CBO formulates this plan based on statistics. A combination of correct index-usage and decent statistics is key for well-performing queries. Sometimes the CBO can make decisions that seem incorrect — this may be as a result of stale or inaccurate statistics.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