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5" r:id="rId3"/>
    <p:sldId id="285" r:id="rId4"/>
    <p:sldId id="287" r:id="rId5"/>
    <p:sldId id="282" r:id="rId6"/>
    <p:sldId id="266" r:id="rId7"/>
    <p:sldId id="267" r:id="rId8"/>
    <p:sldId id="280" r:id="rId9"/>
    <p:sldId id="281" r:id="rId10"/>
    <p:sldId id="268" r:id="rId11"/>
    <p:sldId id="288" r:id="rId12"/>
    <p:sldId id="279" r:id="rId13"/>
    <p:sldId id="286" r:id="rId14"/>
    <p:sldId id="269" r:id="rId15"/>
    <p:sldId id="283" r:id="rId16"/>
    <p:sldId id="270" r:id="rId17"/>
    <p:sldId id="284" r:id="rId18"/>
    <p:sldId id="292" r:id="rId19"/>
    <p:sldId id="271" r:id="rId20"/>
    <p:sldId id="263" r:id="rId21"/>
    <p:sldId id="264" r:id="rId22"/>
    <p:sldId id="262" r:id="rId23"/>
    <p:sldId id="261" r:id="rId24"/>
    <p:sldId id="260" r:id="rId25"/>
    <p:sldId id="259" r:id="rId26"/>
    <p:sldId id="258" r:id="rId27"/>
    <p:sldId id="257" r:id="rId28"/>
    <p:sldId id="275" r:id="rId29"/>
    <p:sldId id="289" r:id="rId30"/>
    <p:sldId id="276" r:id="rId31"/>
    <p:sldId id="277" r:id="rId32"/>
    <p:sldId id="278" r:id="rId33"/>
    <p:sldId id="290"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760DF-338C-43EB-B0B5-8152D19A6541}" v="402" dt="2023-01-27T08:27:52.291"/>
    <p1510:client id="{04F65183-1CA1-4232-A0DD-166AFD00B54A}" v="20" dt="2023-01-28T16:11:13.345"/>
    <p1510:client id="{132AEC5D-B2E3-4E9E-90E5-86F389167387}" v="338" dt="2023-01-27T14:02:13.833"/>
    <p1510:client id="{570EE408-BA0C-4820-ABB0-D2B64F6505DA}" v="123" dt="2023-01-25T13:19:11.309"/>
    <p1510:client id="{9B5E9F41-1835-4CEC-BD6D-C5A129730290}" v="152" dt="2023-01-29T12:29:56.548"/>
    <p1510:client id="{ADED066B-647E-4B83-9929-A6C9B643142C}" v="200" dt="2023-01-27T06:43:36.433"/>
    <p1510:client id="{C3263C71-7804-4741-9E7C-8CFFE07DAE36}" v="8" dt="2023-01-22T13:17:16.634"/>
    <p1510:client id="{F5D8EE98-0A0D-459F-B001-860331BD7C3D}" v="52" dt="2023-01-29T15:34:48.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0F0F4B-940B-4F3A-ACF6-2500E4B8AD6E}"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85C4C0BA-7A9B-4E6B-822A-CAF767223C67}">
      <dgm:prSet/>
      <dgm:spPr/>
      <dgm:t>
        <a:bodyPr/>
        <a:lstStyle/>
        <a:p>
          <a:r>
            <a:rPr lang="en-US" b="0" i="0"/>
            <a:t>Regression: Output is numeric</a:t>
          </a:r>
          <a:endParaRPr lang="en-US"/>
        </a:p>
      </dgm:t>
    </dgm:pt>
    <dgm:pt modelId="{4E1B0EB2-DF6D-4C8F-B01A-B4974CE99D1C}" type="parTrans" cxnId="{74F37C39-8AD1-4E5E-960D-D74C0F57584D}">
      <dgm:prSet/>
      <dgm:spPr/>
      <dgm:t>
        <a:bodyPr/>
        <a:lstStyle/>
        <a:p>
          <a:endParaRPr lang="en-US"/>
        </a:p>
      </dgm:t>
    </dgm:pt>
    <dgm:pt modelId="{C56223DC-7E28-46FF-A30D-302CECBC3D30}" type="sibTrans" cxnId="{74F37C39-8AD1-4E5E-960D-D74C0F57584D}">
      <dgm:prSet/>
      <dgm:spPr/>
      <dgm:t>
        <a:bodyPr/>
        <a:lstStyle/>
        <a:p>
          <a:endParaRPr lang="en-US"/>
        </a:p>
      </dgm:t>
    </dgm:pt>
    <dgm:pt modelId="{08FEE7D9-8A2B-49B1-B2C2-27DCEE79F595}">
      <dgm:prSet/>
      <dgm:spPr/>
      <dgm:t>
        <a:bodyPr/>
        <a:lstStyle/>
        <a:p>
          <a:r>
            <a:rPr lang="en-US" b="0" i="0"/>
            <a:t>Classification : Output is a class</a:t>
          </a:r>
          <a:endParaRPr lang="en-US"/>
        </a:p>
      </dgm:t>
    </dgm:pt>
    <dgm:pt modelId="{5CD0615F-D659-4997-A8B2-9937BFACE035}" type="parTrans" cxnId="{30130681-3FE3-467C-BA92-5645763F628C}">
      <dgm:prSet/>
      <dgm:spPr/>
      <dgm:t>
        <a:bodyPr/>
        <a:lstStyle/>
        <a:p>
          <a:endParaRPr lang="en-US"/>
        </a:p>
      </dgm:t>
    </dgm:pt>
    <dgm:pt modelId="{4D1F360D-1E8A-428F-B942-B1C5A8A23B5D}" type="sibTrans" cxnId="{30130681-3FE3-467C-BA92-5645763F628C}">
      <dgm:prSet/>
      <dgm:spPr/>
      <dgm:t>
        <a:bodyPr/>
        <a:lstStyle/>
        <a:p>
          <a:endParaRPr lang="en-US"/>
        </a:p>
      </dgm:t>
    </dgm:pt>
    <dgm:pt modelId="{B1C4E103-C5B8-449D-B693-F0C6C5F871A4}" type="pres">
      <dgm:prSet presAssocID="{B90F0F4B-940B-4F3A-ACF6-2500E4B8AD6E}" presName="diagram" presStyleCnt="0">
        <dgm:presLayoutVars>
          <dgm:chPref val="1"/>
          <dgm:dir/>
          <dgm:animOne val="branch"/>
          <dgm:animLvl val="lvl"/>
          <dgm:resizeHandles/>
        </dgm:presLayoutVars>
      </dgm:prSet>
      <dgm:spPr/>
    </dgm:pt>
    <dgm:pt modelId="{404CBAC2-3CA0-4910-B655-A5C306408E55}" type="pres">
      <dgm:prSet presAssocID="{85C4C0BA-7A9B-4E6B-822A-CAF767223C67}" presName="root" presStyleCnt="0"/>
      <dgm:spPr/>
    </dgm:pt>
    <dgm:pt modelId="{9C7539E9-44BE-48E2-A763-037AA08BA16F}" type="pres">
      <dgm:prSet presAssocID="{85C4C0BA-7A9B-4E6B-822A-CAF767223C67}" presName="rootComposite" presStyleCnt="0"/>
      <dgm:spPr/>
    </dgm:pt>
    <dgm:pt modelId="{BCC7CC7E-3D7B-41AC-AF17-0A934CAF4CCB}" type="pres">
      <dgm:prSet presAssocID="{85C4C0BA-7A9B-4E6B-822A-CAF767223C67}" presName="rootText" presStyleLbl="node1" presStyleIdx="0" presStyleCnt="2"/>
      <dgm:spPr/>
    </dgm:pt>
    <dgm:pt modelId="{BA8D2ADB-0CA2-4916-B593-8349CD76E5FB}" type="pres">
      <dgm:prSet presAssocID="{85C4C0BA-7A9B-4E6B-822A-CAF767223C67}" presName="rootConnector" presStyleLbl="node1" presStyleIdx="0" presStyleCnt="2"/>
      <dgm:spPr/>
    </dgm:pt>
    <dgm:pt modelId="{3B4F0A70-109E-4AAC-86C6-35F0774CE621}" type="pres">
      <dgm:prSet presAssocID="{85C4C0BA-7A9B-4E6B-822A-CAF767223C67}" presName="childShape" presStyleCnt="0"/>
      <dgm:spPr/>
    </dgm:pt>
    <dgm:pt modelId="{90B1FED1-4725-4D2C-A04A-B3B9C77A2336}" type="pres">
      <dgm:prSet presAssocID="{08FEE7D9-8A2B-49B1-B2C2-27DCEE79F595}" presName="root" presStyleCnt="0"/>
      <dgm:spPr/>
    </dgm:pt>
    <dgm:pt modelId="{13BCFC8D-1471-4B53-A96A-ACCB7F47DC27}" type="pres">
      <dgm:prSet presAssocID="{08FEE7D9-8A2B-49B1-B2C2-27DCEE79F595}" presName="rootComposite" presStyleCnt="0"/>
      <dgm:spPr/>
    </dgm:pt>
    <dgm:pt modelId="{7BD62414-080D-4AFD-9A46-B8543A8B2796}" type="pres">
      <dgm:prSet presAssocID="{08FEE7D9-8A2B-49B1-B2C2-27DCEE79F595}" presName="rootText" presStyleLbl="node1" presStyleIdx="1" presStyleCnt="2"/>
      <dgm:spPr/>
    </dgm:pt>
    <dgm:pt modelId="{35B03933-CFB7-4FE0-A769-3C33317956B5}" type="pres">
      <dgm:prSet presAssocID="{08FEE7D9-8A2B-49B1-B2C2-27DCEE79F595}" presName="rootConnector" presStyleLbl="node1" presStyleIdx="1" presStyleCnt="2"/>
      <dgm:spPr/>
    </dgm:pt>
    <dgm:pt modelId="{1BAE111F-1F7B-40E9-BCAB-53E3D0D7BD44}" type="pres">
      <dgm:prSet presAssocID="{08FEE7D9-8A2B-49B1-B2C2-27DCEE79F595}" presName="childShape" presStyleCnt="0"/>
      <dgm:spPr/>
    </dgm:pt>
  </dgm:ptLst>
  <dgm:cxnLst>
    <dgm:cxn modelId="{FFDCC201-B854-4515-BD50-3CF245898C5F}" type="presOf" srcId="{85C4C0BA-7A9B-4E6B-822A-CAF767223C67}" destId="{BA8D2ADB-0CA2-4916-B593-8349CD76E5FB}" srcOrd="1" destOrd="0" presId="urn:microsoft.com/office/officeart/2005/8/layout/hierarchy3"/>
    <dgm:cxn modelId="{74F37C39-8AD1-4E5E-960D-D74C0F57584D}" srcId="{B90F0F4B-940B-4F3A-ACF6-2500E4B8AD6E}" destId="{85C4C0BA-7A9B-4E6B-822A-CAF767223C67}" srcOrd="0" destOrd="0" parTransId="{4E1B0EB2-DF6D-4C8F-B01A-B4974CE99D1C}" sibTransId="{C56223DC-7E28-46FF-A30D-302CECBC3D30}"/>
    <dgm:cxn modelId="{E12E2E6B-AFCD-4914-A644-CA1EA6E91280}" type="presOf" srcId="{85C4C0BA-7A9B-4E6B-822A-CAF767223C67}" destId="{BCC7CC7E-3D7B-41AC-AF17-0A934CAF4CCB}" srcOrd="0" destOrd="0" presId="urn:microsoft.com/office/officeart/2005/8/layout/hierarchy3"/>
    <dgm:cxn modelId="{30130681-3FE3-467C-BA92-5645763F628C}" srcId="{B90F0F4B-940B-4F3A-ACF6-2500E4B8AD6E}" destId="{08FEE7D9-8A2B-49B1-B2C2-27DCEE79F595}" srcOrd="1" destOrd="0" parTransId="{5CD0615F-D659-4997-A8B2-9937BFACE035}" sibTransId="{4D1F360D-1E8A-428F-B942-B1C5A8A23B5D}"/>
    <dgm:cxn modelId="{8CDEC098-2705-4410-9A97-5B3D3637FCAB}" type="presOf" srcId="{B90F0F4B-940B-4F3A-ACF6-2500E4B8AD6E}" destId="{B1C4E103-C5B8-449D-B693-F0C6C5F871A4}" srcOrd="0" destOrd="0" presId="urn:microsoft.com/office/officeart/2005/8/layout/hierarchy3"/>
    <dgm:cxn modelId="{DB6C08A7-DEE9-472D-BFC4-586A7A7F6582}" type="presOf" srcId="{08FEE7D9-8A2B-49B1-B2C2-27DCEE79F595}" destId="{7BD62414-080D-4AFD-9A46-B8543A8B2796}" srcOrd="0" destOrd="0" presId="urn:microsoft.com/office/officeart/2005/8/layout/hierarchy3"/>
    <dgm:cxn modelId="{F0D060AF-B48A-435C-98B5-EE59A7527147}" type="presOf" srcId="{08FEE7D9-8A2B-49B1-B2C2-27DCEE79F595}" destId="{35B03933-CFB7-4FE0-A769-3C33317956B5}" srcOrd="1" destOrd="0" presId="urn:microsoft.com/office/officeart/2005/8/layout/hierarchy3"/>
    <dgm:cxn modelId="{959006A9-E3F7-4A16-AD93-0816D2D46136}" type="presParOf" srcId="{B1C4E103-C5B8-449D-B693-F0C6C5F871A4}" destId="{404CBAC2-3CA0-4910-B655-A5C306408E55}" srcOrd="0" destOrd="0" presId="urn:microsoft.com/office/officeart/2005/8/layout/hierarchy3"/>
    <dgm:cxn modelId="{E8E2D2F3-8696-49C5-B662-0F768642B027}" type="presParOf" srcId="{404CBAC2-3CA0-4910-B655-A5C306408E55}" destId="{9C7539E9-44BE-48E2-A763-037AA08BA16F}" srcOrd="0" destOrd="0" presId="urn:microsoft.com/office/officeart/2005/8/layout/hierarchy3"/>
    <dgm:cxn modelId="{D9481C6A-B93D-40AD-A5BB-9F90E2FCED3C}" type="presParOf" srcId="{9C7539E9-44BE-48E2-A763-037AA08BA16F}" destId="{BCC7CC7E-3D7B-41AC-AF17-0A934CAF4CCB}" srcOrd="0" destOrd="0" presId="urn:microsoft.com/office/officeart/2005/8/layout/hierarchy3"/>
    <dgm:cxn modelId="{EFF82401-F080-4381-94EB-AE23B450BF3C}" type="presParOf" srcId="{9C7539E9-44BE-48E2-A763-037AA08BA16F}" destId="{BA8D2ADB-0CA2-4916-B593-8349CD76E5FB}" srcOrd="1" destOrd="0" presId="urn:microsoft.com/office/officeart/2005/8/layout/hierarchy3"/>
    <dgm:cxn modelId="{459FF712-D7A8-458B-87A9-088ED33B735E}" type="presParOf" srcId="{404CBAC2-3CA0-4910-B655-A5C306408E55}" destId="{3B4F0A70-109E-4AAC-86C6-35F0774CE621}" srcOrd="1" destOrd="0" presId="urn:microsoft.com/office/officeart/2005/8/layout/hierarchy3"/>
    <dgm:cxn modelId="{BB2550E0-BAE5-430B-922B-8FCB9D8275D0}" type="presParOf" srcId="{B1C4E103-C5B8-449D-B693-F0C6C5F871A4}" destId="{90B1FED1-4725-4D2C-A04A-B3B9C77A2336}" srcOrd="1" destOrd="0" presId="urn:microsoft.com/office/officeart/2005/8/layout/hierarchy3"/>
    <dgm:cxn modelId="{24D1D637-9099-4788-8712-68D04C11C4A8}" type="presParOf" srcId="{90B1FED1-4725-4D2C-A04A-B3B9C77A2336}" destId="{13BCFC8D-1471-4B53-A96A-ACCB7F47DC27}" srcOrd="0" destOrd="0" presId="urn:microsoft.com/office/officeart/2005/8/layout/hierarchy3"/>
    <dgm:cxn modelId="{50D17C0C-4AA1-487B-9253-095ECCB833FC}" type="presParOf" srcId="{13BCFC8D-1471-4B53-A96A-ACCB7F47DC27}" destId="{7BD62414-080D-4AFD-9A46-B8543A8B2796}" srcOrd="0" destOrd="0" presId="urn:microsoft.com/office/officeart/2005/8/layout/hierarchy3"/>
    <dgm:cxn modelId="{FE632D1A-656D-490A-AE08-46D21E260F3B}" type="presParOf" srcId="{13BCFC8D-1471-4B53-A96A-ACCB7F47DC27}" destId="{35B03933-CFB7-4FE0-A769-3C33317956B5}" srcOrd="1" destOrd="0" presId="urn:microsoft.com/office/officeart/2005/8/layout/hierarchy3"/>
    <dgm:cxn modelId="{E2C67764-B778-4ED6-9FD6-2BDC45A5F235}" type="presParOf" srcId="{90B1FED1-4725-4D2C-A04A-B3B9C77A2336}" destId="{1BAE111F-1F7B-40E9-BCAB-53E3D0D7BD44}"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0EB654-BC83-4832-998E-2E487C7AB52F}"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DE2426C9-83F7-497C-A18F-93D09E52C58B}">
      <dgm:prSet/>
      <dgm:spPr/>
      <dgm:t>
        <a:bodyPr/>
        <a:lstStyle/>
        <a:p>
          <a:r>
            <a:rPr lang="en-US"/>
            <a:t>Confusion Matrix</a:t>
          </a:r>
        </a:p>
      </dgm:t>
    </dgm:pt>
    <dgm:pt modelId="{4D8BA673-1632-448E-959F-D7A21D122A3A}" type="parTrans" cxnId="{055DC4B2-E1CF-446F-B010-A362C82398EF}">
      <dgm:prSet/>
      <dgm:spPr/>
      <dgm:t>
        <a:bodyPr/>
        <a:lstStyle/>
        <a:p>
          <a:endParaRPr lang="en-US"/>
        </a:p>
      </dgm:t>
    </dgm:pt>
    <dgm:pt modelId="{36186E6A-661C-414C-9139-F13C0503DD62}" type="sibTrans" cxnId="{055DC4B2-E1CF-446F-B010-A362C82398EF}">
      <dgm:prSet/>
      <dgm:spPr/>
      <dgm:t>
        <a:bodyPr/>
        <a:lstStyle/>
        <a:p>
          <a:endParaRPr lang="en-US"/>
        </a:p>
      </dgm:t>
    </dgm:pt>
    <dgm:pt modelId="{DFAA48D9-2D3F-4358-AC3A-F6CFB6877167}">
      <dgm:prSet/>
      <dgm:spPr/>
      <dgm:t>
        <a:bodyPr/>
        <a:lstStyle/>
        <a:p>
          <a:r>
            <a:rPr lang="en-US"/>
            <a:t>Precision</a:t>
          </a:r>
        </a:p>
      </dgm:t>
    </dgm:pt>
    <dgm:pt modelId="{A3F5CE77-1ECB-4F6C-B219-E1C44DC1A6E1}" type="parTrans" cxnId="{E3723F3A-866D-4550-8370-8C8DA26F1E72}">
      <dgm:prSet/>
      <dgm:spPr/>
      <dgm:t>
        <a:bodyPr/>
        <a:lstStyle/>
        <a:p>
          <a:endParaRPr lang="en-US"/>
        </a:p>
      </dgm:t>
    </dgm:pt>
    <dgm:pt modelId="{EBC8D3ED-F62B-4503-9350-CD447A418B76}" type="sibTrans" cxnId="{E3723F3A-866D-4550-8370-8C8DA26F1E72}">
      <dgm:prSet/>
      <dgm:spPr/>
      <dgm:t>
        <a:bodyPr/>
        <a:lstStyle/>
        <a:p>
          <a:endParaRPr lang="en-US"/>
        </a:p>
      </dgm:t>
    </dgm:pt>
    <dgm:pt modelId="{EB62F52F-8525-42EF-98C4-AD34739EEEC9}">
      <dgm:prSet/>
      <dgm:spPr/>
      <dgm:t>
        <a:bodyPr/>
        <a:lstStyle/>
        <a:p>
          <a:r>
            <a:rPr lang="en-US"/>
            <a:t>Recall</a:t>
          </a:r>
        </a:p>
      </dgm:t>
    </dgm:pt>
    <dgm:pt modelId="{FBB9214D-889B-4BA1-A52D-C5A93A8E98EE}" type="parTrans" cxnId="{9BE0755C-2DF8-4797-BDB1-C9B75C3F68BE}">
      <dgm:prSet/>
      <dgm:spPr/>
      <dgm:t>
        <a:bodyPr/>
        <a:lstStyle/>
        <a:p>
          <a:endParaRPr lang="en-US"/>
        </a:p>
      </dgm:t>
    </dgm:pt>
    <dgm:pt modelId="{8432DBB2-3203-4A0E-869E-1EA02BA17A2D}" type="sibTrans" cxnId="{9BE0755C-2DF8-4797-BDB1-C9B75C3F68BE}">
      <dgm:prSet/>
      <dgm:spPr/>
      <dgm:t>
        <a:bodyPr/>
        <a:lstStyle/>
        <a:p>
          <a:endParaRPr lang="en-US"/>
        </a:p>
      </dgm:t>
    </dgm:pt>
    <dgm:pt modelId="{84C63A31-7848-44F4-847B-929E5BF418CB}">
      <dgm:prSet/>
      <dgm:spPr/>
      <dgm:t>
        <a:bodyPr/>
        <a:lstStyle/>
        <a:p>
          <a:r>
            <a:rPr lang="en-US"/>
            <a:t>F1 score</a:t>
          </a:r>
        </a:p>
      </dgm:t>
    </dgm:pt>
    <dgm:pt modelId="{FAC3C5BB-F74D-4E39-A013-97DB5611248C}" type="parTrans" cxnId="{7D1F647E-2A31-4C7A-AF08-203B126E50F2}">
      <dgm:prSet/>
      <dgm:spPr/>
      <dgm:t>
        <a:bodyPr/>
        <a:lstStyle/>
        <a:p>
          <a:endParaRPr lang="en-US"/>
        </a:p>
      </dgm:t>
    </dgm:pt>
    <dgm:pt modelId="{66FD955D-3AB6-4515-AB34-E1F120883EAB}" type="sibTrans" cxnId="{7D1F647E-2A31-4C7A-AF08-203B126E50F2}">
      <dgm:prSet/>
      <dgm:spPr/>
      <dgm:t>
        <a:bodyPr/>
        <a:lstStyle/>
        <a:p>
          <a:endParaRPr lang="en-US"/>
        </a:p>
      </dgm:t>
    </dgm:pt>
    <dgm:pt modelId="{D0371CD1-0C6E-4D64-9799-4A984A6C5351}">
      <dgm:prSet/>
      <dgm:spPr/>
      <dgm:t>
        <a:bodyPr/>
        <a:lstStyle/>
        <a:p>
          <a:r>
            <a:rPr lang="en-US"/>
            <a:t>Accuracy</a:t>
          </a:r>
        </a:p>
      </dgm:t>
    </dgm:pt>
    <dgm:pt modelId="{74D96F24-36EB-405A-B00D-FD1BF21E6D4D}" type="parTrans" cxnId="{6037198D-F4D6-4555-8800-455C97E92DDA}">
      <dgm:prSet/>
      <dgm:spPr/>
      <dgm:t>
        <a:bodyPr/>
        <a:lstStyle/>
        <a:p>
          <a:endParaRPr lang="en-US"/>
        </a:p>
      </dgm:t>
    </dgm:pt>
    <dgm:pt modelId="{B50ECF38-603F-4029-B7E1-374484B7A29D}" type="sibTrans" cxnId="{6037198D-F4D6-4555-8800-455C97E92DDA}">
      <dgm:prSet/>
      <dgm:spPr/>
      <dgm:t>
        <a:bodyPr/>
        <a:lstStyle/>
        <a:p>
          <a:endParaRPr lang="en-US"/>
        </a:p>
      </dgm:t>
    </dgm:pt>
    <dgm:pt modelId="{492E7918-F88C-4954-9860-7802B8C8701B}">
      <dgm:prSet/>
      <dgm:spPr/>
      <dgm:t>
        <a:bodyPr/>
        <a:lstStyle/>
        <a:p>
          <a:r>
            <a:rPr lang="en-US"/>
            <a:t>AUC-ROC score</a:t>
          </a:r>
        </a:p>
      </dgm:t>
    </dgm:pt>
    <dgm:pt modelId="{7568C192-4BBB-44C5-BFCB-5026764175DD}" type="parTrans" cxnId="{6DF9B483-3213-43A5-B401-FC96A21FCD10}">
      <dgm:prSet/>
      <dgm:spPr/>
      <dgm:t>
        <a:bodyPr/>
        <a:lstStyle/>
        <a:p>
          <a:endParaRPr lang="en-US"/>
        </a:p>
      </dgm:t>
    </dgm:pt>
    <dgm:pt modelId="{026C6B6B-4B19-4E46-8454-2FADA893D40F}" type="sibTrans" cxnId="{6DF9B483-3213-43A5-B401-FC96A21FCD10}">
      <dgm:prSet/>
      <dgm:spPr/>
      <dgm:t>
        <a:bodyPr/>
        <a:lstStyle/>
        <a:p>
          <a:endParaRPr lang="en-US"/>
        </a:p>
      </dgm:t>
    </dgm:pt>
    <dgm:pt modelId="{082EE4D0-C47E-4527-B183-F127526BAA9D}" type="pres">
      <dgm:prSet presAssocID="{FB0EB654-BC83-4832-998E-2E487C7AB52F}" presName="diagram" presStyleCnt="0">
        <dgm:presLayoutVars>
          <dgm:dir/>
          <dgm:resizeHandles val="exact"/>
        </dgm:presLayoutVars>
      </dgm:prSet>
      <dgm:spPr/>
    </dgm:pt>
    <dgm:pt modelId="{2417DAB1-8ADC-4EF8-8DB0-46D3C4B9D661}" type="pres">
      <dgm:prSet presAssocID="{DE2426C9-83F7-497C-A18F-93D09E52C58B}" presName="node" presStyleLbl="node1" presStyleIdx="0" presStyleCnt="6">
        <dgm:presLayoutVars>
          <dgm:bulletEnabled val="1"/>
        </dgm:presLayoutVars>
      </dgm:prSet>
      <dgm:spPr/>
    </dgm:pt>
    <dgm:pt modelId="{49E5F7EA-A578-4E26-8B6A-246BDF8911AA}" type="pres">
      <dgm:prSet presAssocID="{36186E6A-661C-414C-9139-F13C0503DD62}" presName="sibTrans" presStyleCnt="0"/>
      <dgm:spPr/>
    </dgm:pt>
    <dgm:pt modelId="{4C8A0DC9-49AE-46F4-AA5B-854B53894343}" type="pres">
      <dgm:prSet presAssocID="{DFAA48D9-2D3F-4358-AC3A-F6CFB6877167}" presName="node" presStyleLbl="node1" presStyleIdx="1" presStyleCnt="6">
        <dgm:presLayoutVars>
          <dgm:bulletEnabled val="1"/>
        </dgm:presLayoutVars>
      </dgm:prSet>
      <dgm:spPr/>
    </dgm:pt>
    <dgm:pt modelId="{2A5A799F-257B-4F59-8F2F-5E0457503F27}" type="pres">
      <dgm:prSet presAssocID="{EBC8D3ED-F62B-4503-9350-CD447A418B76}" presName="sibTrans" presStyleCnt="0"/>
      <dgm:spPr/>
    </dgm:pt>
    <dgm:pt modelId="{D6590178-BCC8-4E70-AE7B-F267FDDD4566}" type="pres">
      <dgm:prSet presAssocID="{EB62F52F-8525-42EF-98C4-AD34739EEEC9}" presName="node" presStyleLbl="node1" presStyleIdx="2" presStyleCnt="6">
        <dgm:presLayoutVars>
          <dgm:bulletEnabled val="1"/>
        </dgm:presLayoutVars>
      </dgm:prSet>
      <dgm:spPr/>
    </dgm:pt>
    <dgm:pt modelId="{BEEF1B09-2A02-4CD5-AA3F-EE2F1E0EB0B2}" type="pres">
      <dgm:prSet presAssocID="{8432DBB2-3203-4A0E-869E-1EA02BA17A2D}" presName="sibTrans" presStyleCnt="0"/>
      <dgm:spPr/>
    </dgm:pt>
    <dgm:pt modelId="{0CD9C2AF-88C4-47E9-A87F-BD427DF1EB10}" type="pres">
      <dgm:prSet presAssocID="{84C63A31-7848-44F4-847B-929E5BF418CB}" presName="node" presStyleLbl="node1" presStyleIdx="3" presStyleCnt="6">
        <dgm:presLayoutVars>
          <dgm:bulletEnabled val="1"/>
        </dgm:presLayoutVars>
      </dgm:prSet>
      <dgm:spPr/>
    </dgm:pt>
    <dgm:pt modelId="{8E234718-9F81-4C28-95CE-43A29407B153}" type="pres">
      <dgm:prSet presAssocID="{66FD955D-3AB6-4515-AB34-E1F120883EAB}" presName="sibTrans" presStyleCnt="0"/>
      <dgm:spPr/>
    </dgm:pt>
    <dgm:pt modelId="{41E49C11-70EB-42E7-B134-03C038743900}" type="pres">
      <dgm:prSet presAssocID="{D0371CD1-0C6E-4D64-9799-4A984A6C5351}" presName="node" presStyleLbl="node1" presStyleIdx="4" presStyleCnt="6">
        <dgm:presLayoutVars>
          <dgm:bulletEnabled val="1"/>
        </dgm:presLayoutVars>
      </dgm:prSet>
      <dgm:spPr/>
    </dgm:pt>
    <dgm:pt modelId="{0A91D065-22B9-4B2E-B76B-443FAEB835A0}" type="pres">
      <dgm:prSet presAssocID="{B50ECF38-603F-4029-B7E1-374484B7A29D}" presName="sibTrans" presStyleCnt="0"/>
      <dgm:spPr/>
    </dgm:pt>
    <dgm:pt modelId="{DADFD0AE-D304-4E4D-BC51-0AFE9068C35E}" type="pres">
      <dgm:prSet presAssocID="{492E7918-F88C-4954-9860-7802B8C8701B}" presName="node" presStyleLbl="node1" presStyleIdx="5" presStyleCnt="6">
        <dgm:presLayoutVars>
          <dgm:bulletEnabled val="1"/>
        </dgm:presLayoutVars>
      </dgm:prSet>
      <dgm:spPr/>
    </dgm:pt>
  </dgm:ptLst>
  <dgm:cxnLst>
    <dgm:cxn modelId="{E3723F3A-866D-4550-8370-8C8DA26F1E72}" srcId="{FB0EB654-BC83-4832-998E-2E487C7AB52F}" destId="{DFAA48D9-2D3F-4358-AC3A-F6CFB6877167}" srcOrd="1" destOrd="0" parTransId="{A3F5CE77-1ECB-4F6C-B219-E1C44DC1A6E1}" sibTransId="{EBC8D3ED-F62B-4503-9350-CD447A418B76}"/>
    <dgm:cxn modelId="{6590F63A-0D7D-496C-AA89-1E3A29E79184}" type="presOf" srcId="{EB62F52F-8525-42EF-98C4-AD34739EEEC9}" destId="{D6590178-BCC8-4E70-AE7B-F267FDDD4566}" srcOrd="0" destOrd="0" presId="urn:microsoft.com/office/officeart/2005/8/layout/default"/>
    <dgm:cxn modelId="{9BE0755C-2DF8-4797-BDB1-C9B75C3F68BE}" srcId="{FB0EB654-BC83-4832-998E-2E487C7AB52F}" destId="{EB62F52F-8525-42EF-98C4-AD34739EEEC9}" srcOrd="2" destOrd="0" parTransId="{FBB9214D-889B-4BA1-A52D-C5A93A8E98EE}" sibTransId="{8432DBB2-3203-4A0E-869E-1EA02BA17A2D}"/>
    <dgm:cxn modelId="{75123F4A-2FA4-451F-8E79-ED26ACD55F3F}" type="presOf" srcId="{DE2426C9-83F7-497C-A18F-93D09E52C58B}" destId="{2417DAB1-8ADC-4EF8-8DB0-46D3C4B9D661}" srcOrd="0" destOrd="0" presId="urn:microsoft.com/office/officeart/2005/8/layout/default"/>
    <dgm:cxn modelId="{3DF28552-3E78-48B6-8658-F13636D4D9E4}" type="presOf" srcId="{D0371CD1-0C6E-4D64-9799-4A984A6C5351}" destId="{41E49C11-70EB-42E7-B134-03C038743900}" srcOrd="0" destOrd="0" presId="urn:microsoft.com/office/officeart/2005/8/layout/default"/>
    <dgm:cxn modelId="{7D1F647E-2A31-4C7A-AF08-203B126E50F2}" srcId="{FB0EB654-BC83-4832-998E-2E487C7AB52F}" destId="{84C63A31-7848-44F4-847B-929E5BF418CB}" srcOrd="3" destOrd="0" parTransId="{FAC3C5BB-F74D-4E39-A013-97DB5611248C}" sibTransId="{66FD955D-3AB6-4515-AB34-E1F120883EAB}"/>
    <dgm:cxn modelId="{6DF9B483-3213-43A5-B401-FC96A21FCD10}" srcId="{FB0EB654-BC83-4832-998E-2E487C7AB52F}" destId="{492E7918-F88C-4954-9860-7802B8C8701B}" srcOrd="5" destOrd="0" parTransId="{7568C192-4BBB-44C5-BFCB-5026764175DD}" sibTransId="{026C6B6B-4B19-4E46-8454-2FADA893D40F}"/>
    <dgm:cxn modelId="{6037198D-F4D6-4555-8800-455C97E92DDA}" srcId="{FB0EB654-BC83-4832-998E-2E487C7AB52F}" destId="{D0371CD1-0C6E-4D64-9799-4A984A6C5351}" srcOrd="4" destOrd="0" parTransId="{74D96F24-36EB-405A-B00D-FD1BF21E6D4D}" sibTransId="{B50ECF38-603F-4029-B7E1-374484B7A29D}"/>
    <dgm:cxn modelId="{26B95495-AC6F-4F24-A6AF-D4D3E5BF5509}" type="presOf" srcId="{84C63A31-7848-44F4-847B-929E5BF418CB}" destId="{0CD9C2AF-88C4-47E9-A87F-BD427DF1EB10}" srcOrd="0" destOrd="0" presId="urn:microsoft.com/office/officeart/2005/8/layout/default"/>
    <dgm:cxn modelId="{055DC4B2-E1CF-446F-B010-A362C82398EF}" srcId="{FB0EB654-BC83-4832-998E-2E487C7AB52F}" destId="{DE2426C9-83F7-497C-A18F-93D09E52C58B}" srcOrd="0" destOrd="0" parTransId="{4D8BA673-1632-448E-959F-D7A21D122A3A}" sibTransId="{36186E6A-661C-414C-9139-F13C0503DD62}"/>
    <dgm:cxn modelId="{FB0C44D5-2D0C-4EFF-AC17-9585F614D458}" type="presOf" srcId="{DFAA48D9-2D3F-4358-AC3A-F6CFB6877167}" destId="{4C8A0DC9-49AE-46F4-AA5B-854B53894343}" srcOrd="0" destOrd="0" presId="urn:microsoft.com/office/officeart/2005/8/layout/default"/>
    <dgm:cxn modelId="{A66B5BD8-7DF5-4134-AFB2-F1F3ADBD88C7}" type="presOf" srcId="{492E7918-F88C-4954-9860-7802B8C8701B}" destId="{DADFD0AE-D304-4E4D-BC51-0AFE9068C35E}" srcOrd="0" destOrd="0" presId="urn:microsoft.com/office/officeart/2005/8/layout/default"/>
    <dgm:cxn modelId="{600FE1FE-2934-480B-B549-D9CCA9D904E2}" type="presOf" srcId="{FB0EB654-BC83-4832-998E-2E487C7AB52F}" destId="{082EE4D0-C47E-4527-B183-F127526BAA9D}" srcOrd="0" destOrd="0" presId="urn:microsoft.com/office/officeart/2005/8/layout/default"/>
    <dgm:cxn modelId="{886A930B-E38B-4FFC-9FC0-15C9EA8615B8}" type="presParOf" srcId="{082EE4D0-C47E-4527-B183-F127526BAA9D}" destId="{2417DAB1-8ADC-4EF8-8DB0-46D3C4B9D661}" srcOrd="0" destOrd="0" presId="urn:microsoft.com/office/officeart/2005/8/layout/default"/>
    <dgm:cxn modelId="{31ACFD72-36E7-44BB-A4B0-360D3C4887FE}" type="presParOf" srcId="{082EE4D0-C47E-4527-B183-F127526BAA9D}" destId="{49E5F7EA-A578-4E26-8B6A-246BDF8911AA}" srcOrd="1" destOrd="0" presId="urn:microsoft.com/office/officeart/2005/8/layout/default"/>
    <dgm:cxn modelId="{2567BED0-DD93-4FDF-9F09-24E6786E18DD}" type="presParOf" srcId="{082EE4D0-C47E-4527-B183-F127526BAA9D}" destId="{4C8A0DC9-49AE-46F4-AA5B-854B53894343}" srcOrd="2" destOrd="0" presId="urn:microsoft.com/office/officeart/2005/8/layout/default"/>
    <dgm:cxn modelId="{057B030C-8A44-4DDF-BD2B-8D1B69E997E1}" type="presParOf" srcId="{082EE4D0-C47E-4527-B183-F127526BAA9D}" destId="{2A5A799F-257B-4F59-8F2F-5E0457503F27}" srcOrd="3" destOrd="0" presId="urn:microsoft.com/office/officeart/2005/8/layout/default"/>
    <dgm:cxn modelId="{01D3A76B-B58B-4DAF-B6B6-EAB6FD14716B}" type="presParOf" srcId="{082EE4D0-C47E-4527-B183-F127526BAA9D}" destId="{D6590178-BCC8-4E70-AE7B-F267FDDD4566}" srcOrd="4" destOrd="0" presId="urn:microsoft.com/office/officeart/2005/8/layout/default"/>
    <dgm:cxn modelId="{943DD26A-1695-486B-AC6A-0BBF21519552}" type="presParOf" srcId="{082EE4D0-C47E-4527-B183-F127526BAA9D}" destId="{BEEF1B09-2A02-4CD5-AA3F-EE2F1E0EB0B2}" srcOrd="5" destOrd="0" presId="urn:microsoft.com/office/officeart/2005/8/layout/default"/>
    <dgm:cxn modelId="{472E4EFA-F380-4802-845A-EAD536394F88}" type="presParOf" srcId="{082EE4D0-C47E-4527-B183-F127526BAA9D}" destId="{0CD9C2AF-88C4-47E9-A87F-BD427DF1EB10}" srcOrd="6" destOrd="0" presId="urn:microsoft.com/office/officeart/2005/8/layout/default"/>
    <dgm:cxn modelId="{FD958ED9-2CBE-488E-B25F-8E33DDF1A458}" type="presParOf" srcId="{082EE4D0-C47E-4527-B183-F127526BAA9D}" destId="{8E234718-9F81-4C28-95CE-43A29407B153}" srcOrd="7" destOrd="0" presId="urn:microsoft.com/office/officeart/2005/8/layout/default"/>
    <dgm:cxn modelId="{78A3803D-DFDB-4D39-AAD8-2CA13E6A92C6}" type="presParOf" srcId="{082EE4D0-C47E-4527-B183-F127526BAA9D}" destId="{41E49C11-70EB-42E7-B134-03C038743900}" srcOrd="8" destOrd="0" presId="urn:microsoft.com/office/officeart/2005/8/layout/default"/>
    <dgm:cxn modelId="{763F8037-01E1-4F76-A2D0-DDDABFA6F22F}" type="presParOf" srcId="{082EE4D0-C47E-4527-B183-F127526BAA9D}" destId="{0A91D065-22B9-4B2E-B76B-443FAEB835A0}" srcOrd="9" destOrd="0" presId="urn:microsoft.com/office/officeart/2005/8/layout/default"/>
    <dgm:cxn modelId="{A12EB9F0-3B19-4681-9A67-46ABEC94529F}" type="presParOf" srcId="{082EE4D0-C47E-4527-B183-F127526BAA9D}" destId="{DADFD0AE-D304-4E4D-BC51-0AFE9068C35E}"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600506-3235-45DB-B166-AC4A410D3493}"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5AD1B3ED-2A22-4218-BA79-3322E4313B05}">
      <dgm:prSet/>
      <dgm:spPr/>
      <dgm:t>
        <a:bodyPr/>
        <a:lstStyle/>
        <a:p>
          <a:r>
            <a:rPr lang="en-US"/>
            <a:t>A. Filter methods</a:t>
          </a:r>
        </a:p>
      </dgm:t>
    </dgm:pt>
    <dgm:pt modelId="{08E479AA-CB18-4577-B49C-A639FC1DFA3A}" type="parTrans" cxnId="{787E2CF8-35CF-44FF-B439-E329C21953A2}">
      <dgm:prSet/>
      <dgm:spPr/>
      <dgm:t>
        <a:bodyPr/>
        <a:lstStyle/>
        <a:p>
          <a:endParaRPr lang="en-US"/>
        </a:p>
      </dgm:t>
    </dgm:pt>
    <dgm:pt modelId="{955B3F03-9ECA-4BBF-92A7-A0BDCCBE464F}" type="sibTrans" cxnId="{787E2CF8-35CF-44FF-B439-E329C21953A2}">
      <dgm:prSet/>
      <dgm:spPr/>
      <dgm:t>
        <a:bodyPr/>
        <a:lstStyle/>
        <a:p>
          <a:endParaRPr lang="en-US"/>
        </a:p>
      </dgm:t>
    </dgm:pt>
    <dgm:pt modelId="{13EFC278-F114-45FE-B2A0-C984BC4A9B20}">
      <dgm:prSet/>
      <dgm:spPr/>
      <dgm:t>
        <a:bodyPr/>
        <a:lstStyle/>
        <a:p>
          <a:r>
            <a:rPr lang="en-US"/>
            <a:t>B. Wrapper methods</a:t>
          </a:r>
        </a:p>
      </dgm:t>
    </dgm:pt>
    <dgm:pt modelId="{CB2EA027-B583-4F05-BB2A-128EE1F89726}" type="parTrans" cxnId="{BF39ABD7-E95B-4AB2-9D1E-66E1A8C813B0}">
      <dgm:prSet/>
      <dgm:spPr/>
      <dgm:t>
        <a:bodyPr/>
        <a:lstStyle/>
        <a:p>
          <a:endParaRPr lang="en-US"/>
        </a:p>
      </dgm:t>
    </dgm:pt>
    <dgm:pt modelId="{95E18EE6-7336-4852-B329-7C79C37FBBF4}" type="sibTrans" cxnId="{BF39ABD7-E95B-4AB2-9D1E-66E1A8C813B0}">
      <dgm:prSet/>
      <dgm:spPr/>
      <dgm:t>
        <a:bodyPr/>
        <a:lstStyle/>
        <a:p>
          <a:endParaRPr lang="en-US"/>
        </a:p>
      </dgm:t>
    </dgm:pt>
    <dgm:pt modelId="{63C72667-40A8-4244-BA4A-8690FC6D0581}">
      <dgm:prSet/>
      <dgm:spPr/>
      <dgm:t>
        <a:bodyPr/>
        <a:lstStyle/>
        <a:p>
          <a:r>
            <a:rPr lang="en-US"/>
            <a:t>C. Embedded methods</a:t>
          </a:r>
        </a:p>
      </dgm:t>
    </dgm:pt>
    <dgm:pt modelId="{ECE96E2D-8BE6-4AE0-B796-8F4331CD8927}" type="parTrans" cxnId="{EE482066-1662-46E8-BE87-5688DBBEF561}">
      <dgm:prSet/>
      <dgm:spPr/>
      <dgm:t>
        <a:bodyPr/>
        <a:lstStyle/>
        <a:p>
          <a:endParaRPr lang="en-US"/>
        </a:p>
      </dgm:t>
    </dgm:pt>
    <dgm:pt modelId="{500F3B9E-E7D4-4416-B925-74C51EAA2DC0}" type="sibTrans" cxnId="{EE482066-1662-46E8-BE87-5688DBBEF561}">
      <dgm:prSet/>
      <dgm:spPr/>
      <dgm:t>
        <a:bodyPr/>
        <a:lstStyle/>
        <a:p>
          <a:endParaRPr lang="en-US"/>
        </a:p>
      </dgm:t>
    </dgm:pt>
    <dgm:pt modelId="{60B761DC-34C8-4540-AAF1-3AE861783790}">
      <dgm:prSet/>
      <dgm:spPr/>
      <dgm:t>
        <a:bodyPr/>
        <a:lstStyle/>
        <a:p>
          <a:r>
            <a:rPr lang="en-US"/>
            <a:t>D. Hybrid methods</a:t>
          </a:r>
        </a:p>
      </dgm:t>
    </dgm:pt>
    <dgm:pt modelId="{B6CA8FC8-5FAF-4E4D-BCD1-0613CD7C48D2}" type="parTrans" cxnId="{BCCFBF2E-A4A4-4C9B-881A-D5ED169EA46A}">
      <dgm:prSet/>
      <dgm:spPr/>
      <dgm:t>
        <a:bodyPr/>
        <a:lstStyle/>
        <a:p>
          <a:endParaRPr lang="en-US"/>
        </a:p>
      </dgm:t>
    </dgm:pt>
    <dgm:pt modelId="{62C01A21-E354-49A1-8E5D-BFDB026021FC}" type="sibTrans" cxnId="{BCCFBF2E-A4A4-4C9B-881A-D5ED169EA46A}">
      <dgm:prSet/>
      <dgm:spPr/>
      <dgm:t>
        <a:bodyPr/>
        <a:lstStyle/>
        <a:p>
          <a:endParaRPr lang="en-US"/>
        </a:p>
      </dgm:t>
    </dgm:pt>
    <dgm:pt modelId="{9FD623AD-F839-404C-B6BE-1CE065B452E1}" type="pres">
      <dgm:prSet presAssocID="{75600506-3235-45DB-B166-AC4A410D3493}" presName="matrix" presStyleCnt="0">
        <dgm:presLayoutVars>
          <dgm:chMax val="1"/>
          <dgm:dir/>
          <dgm:resizeHandles val="exact"/>
        </dgm:presLayoutVars>
      </dgm:prSet>
      <dgm:spPr/>
    </dgm:pt>
    <dgm:pt modelId="{C9502A2F-861D-4993-8B81-ABC13F7EC1F0}" type="pres">
      <dgm:prSet presAssocID="{75600506-3235-45DB-B166-AC4A410D3493}" presName="diamond" presStyleLbl="bgShp" presStyleIdx="0" presStyleCnt="1"/>
      <dgm:spPr/>
    </dgm:pt>
    <dgm:pt modelId="{BD83C5E8-84CD-4D7F-BE40-D18B5BF1F656}" type="pres">
      <dgm:prSet presAssocID="{75600506-3235-45DB-B166-AC4A410D3493}" presName="quad1" presStyleLbl="node1" presStyleIdx="0" presStyleCnt="4">
        <dgm:presLayoutVars>
          <dgm:chMax val="0"/>
          <dgm:chPref val="0"/>
          <dgm:bulletEnabled val="1"/>
        </dgm:presLayoutVars>
      </dgm:prSet>
      <dgm:spPr/>
    </dgm:pt>
    <dgm:pt modelId="{1D869589-E532-4DF6-9C76-5C00F53DCA08}" type="pres">
      <dgm:prSet presAssocID="{75600506-3235-45DB-B166-AC4A410D3493}" presName="quad2" presStyleLbl="node1" presStyleIdx="1" presStyleCnt="4">
        <dgm:presLayoutVars>
          <dgm:chMax val="0"/>
          <dgm:chPref val="0"/>
          <dgm:bulletEnabled val="1"/>
        </dgm:presLayoutVars>
      </dgm:prSet>
      <dgm:spPr/>
    </dgm:pt>
    <dgm:pt modelId="{6E7E84A6-6074-49E2-AB7F-A11C83CD501E}" type="pres">
      <dgm:prSet presAssocID="{75600506-3235-45DB-B166-AC4A410D3493}" presName="quad3" presStyleLbl="node1" presStyleIdx="2" presStyleCnt="4">
        <dgm:presLayoutVars>
          <dgm:chMax val="0"/>
          <dgm:chPref val="0"/>
          <dgm:bulletEnabled val="1"/>
        </dgm:presLayoutVars>
      </dgm:prSet>
      <dgm:spPr/>
    </dgm:pt>
    <dgm:pt modelId="{D1259471-81AD-4B40-93AA-CCADA28EE861}" type="pres">
      <dgm:prSet presAssocID="{75600506-3235-45DB-B166-AC4A410D3493}" presName="quad4" presStyleLbl="node1" presStyleIdx="3" presStyleCnt="4">
        <dgm:presLayoutVars>
          <dgm:chMax val="0"/>
          <dgm:chPref val="0"/>
          <dgm:bulletEnabled val="1"/>
        </dgm:presLayoutVars>
      </dgm:prSet>
      <dgm:spPr/>
    </dgm:pt>
  </dgm:ptLst>
  <dgm:cxnLst>
    <dgm:cxn modelId="{BCCFBF2E-A4A4-4C9B-881A-D5ED169EA46A}" srcId="{75600506-3235-45DB-B166-AC4A410D3493}" destId="{60B761DC-34C8-4540-AAF1-3AE861783790}" srcOrd="3" destOrd="0" parTransId="{B6CA8FC8-5FAF-4E4D-BCD1-0613CD7C48D2}" sibTransId="{62C01A21-E354-49A1-8E5D-BFDB026021FC}"/>
    <dgm:cxn modelId="{D520DD39-2B5D-43C5-AB51-3F252D352723}" type="presOf" srcId="{63C72667-40A8-4244-BA4A-8690FC6D0581}" destId="{6E7E84A6-6074-49E2-AB7F-A11C83CD501E}" srcOrd="0" destOrd="0" presId="urn:microsoft.com/office/officeart/2005/8/layout/matrix3"/>
    <dgm:cxn modelId="{EE482066-1662-46E8-BE87-5688DBBEF561}" srcId="{75600506-3235-45DB-B166-AC4A410D3493}" destId="{63C72667-40A8-4244-BA4A-8690FC6D0581}" srcOrd="2" destOrd="0" parTransId="{ECE96E2D-8BE6-4AE0-B796-8F4331CD8927}" sibTransId="{500F3B9E-E7D4-4416-B925-74C51EAA2DC0}"/>
    <dgm:cxn modelId="{20B32D69-A506-4D28-B16B-BFA6903920A1}" type="presOf" srcId="{5AD1B3ED-2A22-4218-BA79-3322E4313B05}" destId="{BD83C5E8-84CD-4D7F-BE40-D18B5BF1F656}" srcOrd="0" destOrd="0" presId="urn:microsoft.com/office/officeart/2005/8/layout/matrix3"/>
    <dgm:cxn modelId="{1675178F-C234-485C-9D52-45CCF64BFFFB}" type="presOf" srcId="{13EFC278-F114-45FE-B2A0-C984BC4A9B20}" destId="{1D869589-E532-4DF6-9C76-5C00F53DCA08}" srcOrd="0" destOrd="0" presId="urn:microsoft.com/office/officeart/2005/8/layout/matrix3"/>
    <dgm:cxn modelId="{64179093-F611-4115-86A6-E18A34DDC0CB}" type="presOf" srcId="{60B761DC-34C8-4540-AAF1-3AE861783790}" destId="{D1259471-81AD-4B40-93AA-CCADA28EE861}" srcOrd="0" destOrd="0" presId="urn:microsoft.com/office/officeart/2005/8/layout/matrix3"/>
    <dgm:cxn modelId="{014F92D4-B8C4-4C27-B949-515CEC1BDB66}" type="presOf" srcId="{75600506-3235-45DB-B166-AC4A410D3493}" destId="{9FD623AD-F839-404C-B6BE-1CE065B452E1}" srcOrd="0" destOrd="0" presId="urn:microsoft.com/office/officeart/2005/8/layout/matrix3"/>
    <dgm:cxn modelId="{BF39ABD7-E95B-4AB2-9D1E-66E1A8C813B0}" srcId="{75600506-3235-45DB-B166-AC4A410D3493}" destId="{13EFC278-F114-45FE-B2A0-C984BC4A9B20}" srcOrd="1" destOrd="0" parTransId="{CB2EA027-B583-4F05-BB2A-128EE1F89726}" sibTransId="{95E18EE6-7336-4852-B329-7C79C37FBBF4}"/>
    <dgm:cxn modelId="{787E2CF8-35CF-44FF-B439-E329C21953A2}" srcId="{75600506-3235-45DB-B166-AC4A410D3493}" destId="{5AD1B3ED-2A22-4218-BA79-3322E4313B05}" srcOrd="0" destOrd="0" parTransId="{08E479AA-CB18-4577-B49C-A639FC1DFA3A}" sibTransId="{955B3F03-9ECA-4BBF-92A7-A0BDCCBE464F}"/>
    <dgm:cxn modelId="{8DCA6719-4577-4C32-84EB-22F75E0AA2D0}" type="presParOf" srcId="{9FD623AD-F839-404C-B6BE-1CE065B452E1}" destId="{C9502A2F-861D-4993-8B81-ABC13F7EC1F0}" srcOrd="0" destOrd="0" presId="urn:microsoft.com/office/officeart/2005/8/layout/matrix3"/>
    <dgm:cxn modelId="{B08DB7CD-725E-479F-8401-23A1E34F82B9}" type="presParOf" srcId="{9FD623AD-F839-404C-B6BE-1CE065B452E1}" destId="{BD83C5E8-84CD-4D7F-BE40-D18B5BF1F656}" srcOrd="1" destOrd="0" presId="urn:microsoft.com/office/officeart/2005/8/layout/matrix3"/>
    <dgm:cxn modelId="{77DE51DC-CEA5-4423-9CC9-B99741596B9D}" type="presParOf" srcId="{9FD623AD-F839-404C-B6BE-1CE065B452E1}" destId="{1D869589-E532-4DF6-9C76-5C00F53DCA08}" srcOrd="2" destOrd="0" presId="urn:microsoft.com/office/officeart/2005/8/layout/matrix3"/>
    <dgm:cxn modelId="{43C3DC27-4A30-4D93-B885-F288AB6A1CA1}" type="presParOf" srcId="{9FD623AD-F839-404C-B6BE-1CE065B452E1}" destId="{6E7E84A6-6074-49E2-AB7F-A11C83CD501E}" srcOrd="3" destOrd="0" presId="urn:microsoft.com/office/officeart/2005/8/layout/matrix3"/>
    <dgm:cxn modelId="{8564F41D-780D-4885-8E2A-D42D5221FD73}" type="presParOf" srcId="{9FD623AD-F839-404C-B6BE-1CE065B452E1}" destId="{D1259471-81AD-4B40-93AA-CCADA28EE861}"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57AD2E-FA68-45D3-903D-742D716341D6}"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4D6D31E1-8A98-4DC9-802A-07842E36E285}">
      <dgm:prSet/>
      <dgm:spPr/>
      <dgm:t>
        <a:bodyPr/>
        <a:lstStyle/>
        <a:p>
          <a:r>
            <a:rPr lang="en-US"/>
            <a:t>It helps in avoiding the curse of dimensionality.</a:t>
          </a:r>
        </a:p>
      </dgm:t>
    </dgm:pt>
    <dgm:pt modelId="{84081484-B2F7-4316-A88C-7EB6E9C32BAA}" type="parTrans" cxnId="{CE26AEFF-77EC-4003-9758-5E650A4ED92A}">
      <dgm:prSet/>
      <dgm:spPr/>
      <dgm:t>
        <a:bodyPr/>
        <a:lstStyle/>
        <a:p>
          <a:endParaRPr lang="en-US"/>
        </a:p>
      </dgm:t>
    </dgm:pt>
    <dgm:pt modelId="{30677EB7-35A7-46BA-916C-0A4858EEE7FD}" type="sibTrans" cxnId="{CE26AEFF-77EC-4003-9758-5E650A4ED92A}">
      <dgm:prSet/>
      <dgm:spPr/>
      <dgm:t>
        <a:bodyPr/>
        <a:lstStyle/>
        <a:p>
          <a:endParaRPr lang="en-US"/>
        </a:p>
      </dgm:t>
    </dgm:pt>
    <dgm:pt modelId="{EAAF40E4-2657-42C2-BBCC-500AB1E794BC}">
      <dgm:prSet/>
      <dgm:spPr/>
      <dgm:t>
        <a:bodyPr/>
        <a:lstStyle/>
        <a:p>
          <a:r>
            <a:rPr lang="en-US"/>
            <a:t>It helps in the simplification of the model so that it can be easily interpreted by the researchers.</a:t>
          </a:r>
        </a:p>
      </dgm:t>
    </dgm:pt>
    <dgm:pt modelId="{EE111C98-265F-4A19-91DF-450560805D8D}" type="parTrans" cxnId="{3772D3BF-EEE4-41F3-BD40-21D6BDC9C8B5}">
      <dgm:prSet/>
      <dgm:spPr/>
      <dgm:t>
        <a:bodyPr/>
        <a:lstStyle/>
        <a:p>
          <a:endParaRPr lang="en-US"/>
        </a:p>
      </dgm:t>
    </dgm:pt>
    <dgm:pt modelId="{D1E50A4A-10BD-4123-B1C3-35EFDBC3AC40}" type="sibTrans" cxnId="{3772D3BF-EEE4-41F3-BD40-21D6BDC9C8B5}">
      <dgm:prSet/>
      <dgm:spPr/>
      <dgm:t>
        <a:bodyPr/>
        <a:lstStyle/>
        <a:p>
          <a:endParaRPr lang="en-US"/>
        </a:p>
      </dgm:t>
    </dgm:pt>
    <dgm:pt modelId="{AC73AA74-3B6D-4F31-A800-3A0A45DF0DA6}">
      <dgm:prSet/>
      <dgm:spPr/>
      <dgm:t>
        <a:bodyPr/>
        <a:lstStyle/>
        <a:p>
          <a:r>
            <a:rPr lang="en-US"/>
            <a:t>It reduces the training time.</a:t>
          </a:r>
        </a:p>
      </dgm:t>
    </dgm:pt>
    <dgm:pt modelId="{1693EB65-2057-4093-BAF1-4FE350C1EBCE}" type="parTrans" cxnId="{C40BDE8F-27B3-47B4-9995-63CF035D664F}">
      <dgm:prSet/>
      <dgm:spPr/>
      <dgm:t>
        <a:bodyPr/>
        <a:lstStyle/>
        <a:p>
          <a:endParaRPr lang="en-US"/>
        </a:p>
      </dgm:t>
    </dgm:pt>
    <dgm:pt modelId="{AB501B47-182F-4340-A140-28ABEA465FDD}" type="sibTrans" cxnId="{C40BDE8F-27B3-47B4-9995-63CF035D664F}">
      <dgm:prSet/>
      <dgm:spPr/>
      <dgm:t>
        <a:bodyPr/>
        <a:lstStyle/>
        <a:p>
          <a:endParaRPr lang="en-US"/>
        </a:p>
      </dgm:t>
    </dgm:pt>
    <dgm:pt modelId="{85E1D967-2263-4324-B11C-36BD15D1D6FB}">
      <dgm:prSet/>
      <dgm:spPr/>
      <dgm:t>
        <a:bodyPr/>
        <a:lstStyle/>
        <a:p>
          <a:r>
            <a:rPr lang="en-US"/>
            <a:t>It reduces overfitting hence enhance the generalization.</a:t>
          </a:r>
        </a:p>
      </dgm:t>
    </dgm:pt>
    <dgm:pt modelId="{1C929F8E-B540-4838-8736-90E2CCF0D87A}" type="parTrans" cxnId="{055886F9-CBAD-4A68-9613-386F6BB57136}">
      <dgm:prSet/>
      <dgm:spPr/>
      <dgm:t>
        <a:bodyPr/>
        <a:lstStyle/>
        <a:p>
          <a:endParaRPr lang="en-US"/>
        </a:p>
      </dgm:t>
    </dgm:pt>
    <dgm:pt modelId="{0C91BA21-F641-4A59-89B7-F5CD7D13A6E1}" type="sibTrans" cxnId="{055886F9-CBAD-4A68-9613-386F6BB57136}">
      <dgm:prSet/>
      <dgm:spPr/>
      <dgm:t>
        <a:bodyPr/>
        <a:lstStyle/>
        <a:p>
          <a:endParaRPr lang="en-US"/>
        </a:p>
      </dgm:t>
    </dgm:pt>
    <dgm:pt modelId="{A4BC43E7-5D35-49D1-978B-8352BDF784E2}" type="pres">
      <dgm:prSet presAssocID="{8357AD2E-FA68-45D3-903D-742D716341D6}" presName="outerComposite" presStyleCnt="0">
        <dgm:presLayoutVars>
          <dgm:chMax val="5"/>
          <dgm:dir/>
          <dgm:resizeHandles val="exact"/>
        </dgm:presLayoutVars>
      </dgm:prSet>
      <dgm:spPr/>
    </dgm:pt>
    <dgm:pt modelId="{BE871F18-35D1-48AB-B237-5B9AC9A0A296}" type="pres">
      <dgm:prSet presAssocID="{8357AD2E-FA68-45D3-903D-742D716341D6}" presName="dummyMaxCanvas" presStyleCnt="0">
        <dgm:presLayoutVars/>
      </dgm:prSet>
      <dgm:spPr/>
    </dgm:pt>
    <dgm:pt modelId="{38649251-FD28-4A4E-89BE-EE254B44C4C1}" type="pres">
      <dgm:prSet presAssocID="{8357AD2E-FA68-45D3-903D-742D716341D6}" presName="FourNodes_1" presStyleLbl="node1" presStyleIdx="0" presStyleCnt="4">
        <dgm:presLayoutVars>
          <dgm:bulletEnabled val="1"/>
        </dgm:presLayoutVars>
      </dgm:prSet>
      <dgm:spPr/>
    </dgm:pt>
    <dgm:pt modelId="{D2250C52-02B4-4040-A42B-0201D4A08A53}" type="pres">
      <dgm:prSet presAssocID="{8357AD2E-FA68-45D3-903D-742D716341D6}" presName="FourNodes_2" presStyleLbl="node1" presStyleIdx="1" presStyleCnt="4">
        <dgm:presLayoutVars>
          <dgm:bulletEnabled val="1"/>
        </dgm:presLayoutVars>
      </dgm:prSet>
      <dgm:spPr/>
    </dgm:pt>
    <dgm:pt modelId="{66533022-7BF6-47CE-A4F6-307B0092BD64}" type="pres">
      <dgm:prSet presAssocID="{8357AD2E-FA68-45D3-903D-742D716341D6}" presName="FourNodes_3" presStyleLbl="node1" presStyleIdx="2" presStyleCnt="4">
        <dgm:presLayoutVars>
          <dgm:bulletEnabled val="1"/>
        </dgm:presLayoutVars>
      </dgm:prSet>
      <dgm:spPr/>
    </dgm:pt>
    <dgm:pt modelId="{EF3AE92D-1F8A-4E5B-ABC0-1327E3BD413E}" type="pres">
      <dgm:prSet presAssocID="{8357AD2E-FA68-45D3-903D-742D716341D6}" presName="FourNodes_4" presStyleLbl="node1" presStyleIdx="3" presStyleCnt="4">
        <dgm:presLayoutVars>
          <dgm:bulletEnabled val="1"/>
        </dgm:presLayoutVars>
      </dgm:prSet>
      <dgm:spPr/>
    </dgm:pt>
    <dgm:pt modelId="{122886B8-9F44-44E5-896A-62B6CCF0EE4A}" type="pres">
      <dgm:prSet presAssocID="{8357AD2E-FA68-45D3-903D-742D716341D6}" presName="FourConn_1-2" presStyleLbl="fgAccFollowNode1" presStyleIdx="0" presStyleCnt="3">
        <dgm:presLayoutVars>
          <dgm:bulletEnabled val="1"/>
        </dgm:presLayoutVars>
      </dgm:prSet>
      <dgm:spPr/>
    </dgm:pt>
    <dgm:pt modelId="{DB514D3E-7200-4D7B-8040-959E9B54A772}" type="pres">
      <dgm:prSet presAssocID="{8357AD2E-FA68-45D3-903D-742D716341D6}" presName="FourConn_2-3" presStyleLbl="fgAccFollowNode1" presStyleIdx="1" presStyleCnt="3">
        <dgm:presLayoutVars>
          <dgm:bulletEnabled val="1"/>
        </dgm:presLayoutVars>
      </dgm:prSet>
      <dgm:spPr/>
    </dgm:pt>
    <dgm:pt modelId="{6D523948-6DD5-4FBC-91D1-19D2479FF890}" type="pres">
      <dgm:prSet presAssocID="{8357AD2E-FA68-45D3-903D-742D716341D6}" presName="FourConn_3-4" presStyleLbl="fgAccFollowNode1" presStyleIdx="2" presStyleCnt="3">
        <dgm:presLayoutVars>
          <dgm:bulletEnabled val="1"/>
        </dgm:presLayoutVars>
      </dgm:prSet>
      <dgm:spPr/>
    </dgm:pt>
    <dgm:pt modelId="{308EF45C-6689-4AA1-8DE0-332583BF7417}" type="pres">
      <dgm:prSet presAssocID="{8357AD2E-FA68-45D3-903D-742D716341D6}" presName="FourNodes_1_text" presStyleLbl="node1" presStyleIdx="3" presStyleCnt="4">
        <dgm:presLayoutVars>
          <dgm:bulletEnabled val="1"/>
        </dgm:presLayoutVars>
      </dgm:prSet>
      <dgm:spPr/>
    </dgm:pt>
    <dgm:pt modelId="{EB1C4F42-6F26-4C74-ABAE-02E01B46B44B}" type="pres">
      <dgm:prSet presAssocID="{8357AD2E-FA68-45D3-903D-742D716341D6}" presName="FourNodes_2_text" presStyleLbl="node1" presStyleIdx="3" presStyleCnt="4">
        <dgm:presLayoutVars>
          <dgm:bulletEnabled val="1"/>
        </dgm:presLayoutVars>
      </dgm:prSet>
      <dgm:spPr/>
    </dgm:pt>
    <dgm:pt modelId="{D1E37C41-0ACB-4289-9A3B-C58D15EE036A}" type="pres">
      <dgm:prSet presAssocID="{8357AD2E-FA68-45D3-903D-742D716341D6}" presName="FourNodes_3_text" presStyleLbl="node1" presStyleIdx="3" presStyleCnt="4">
        <dgm:presLayoutVars>
          <dgm:bulletEnabled val="1"/>
        </dgm:presLayoutVars>
      </dgm:prSet>
      <dgm:spPr/>
    </dgm:pt>
    <dgm:pt modelId="{6D2161F3-3954-4FB6-86EF-AF8CC09C5EBE}" type="pres">
      <dgm:prSet presAssocID="{8357AD2E-FA68-45D3-903D-742D716341D6}" presName="FourNodes_4_text" presStyleLbl="node1" presStyleIdx="3" presStyleCnt="4">
        <dgm:presLayoutVars>
          <dgm:bulletEnabled val="1"/>
        </dgm:presLayoutVars>
      </dgm:prSet>
      <dgm:spPr/>
    </dgm:pt>
  </dgm:ptLst>
  <dgm:cxnLst>
    <dgm:cxn modelId="{0D6A322F-4B54-4F2E-9347-4F0195CBB0B4}" type="presOf" srcId="{30677EB7-35A7-46BA-916C-0A4858EEE7FD}" destId="{122886B8-9F44-44E5-896A-62B6CCF0EE4A}" srcOrd="0" destOrd="0" presId="urn:microsoft.com/office/officeart/2005/8/layout/vProcess5"/>
    <dgm:cxn modelId="{F057283B-F564-43F0-B5BC-21DBF3517B9F}" type="presOf" srcId="{4D6D31E1-8A98-4DC9-802A-07842E36E285}" destId="{308EF45C-6689-4AA1-8DE0-332583BF7417}" srcOrd="1" destOrd="0" presId="urn:microsoft.com/office/officeart/2005/8/layout/vProcess5"/>
    <dgm:cxn modelId="{C6D3AD40-150C-4251-A614-1FDA91D99268}" type="presOf" srcId="{AC73AA74-3B6D-4F31-A800-3A0A45DF0DA6}" destId="{66533022-7BF6-47CE-A4F6-307B0092BD64}" srcOrd="0" destOrd="0" presId="urn:microsoft.com/office/officeart/2005/8/layout/vProcess5"/>
    <dgm:cxn modelId="{4E4CB264-100A-429D-A583-A646DE66CB23}" type="presOf" srcId="{AC73AA74-3B6D-4F31-A800-3A0A45DF0DA6}" destId="{D1E37C41-0ACB-4289-9A3B-C58D15EE036A}" srcOrd="1" destOrd="0" presId="urn:microsoft.com/office/officeart/2005/8/layout/vProcess5"/>
    <dgm:cxn modelId="{57EA6045-6A97-4276-81A0-1795F5BF231C}" type="presOf" srcId="{4D6D31E1-8A98-4DC9-802A-07842E36E285}" destId="{38649251-FD28-4A4E-89BE-EE254B44C4C1}" srcOrd="0" destOrd="0" presId="urn:microsoft.com/office/officeart/2005/8/layout/vProcess5"/>
    <dgm:cxn modelId="{0E2BC27B-05BB-4809-80D1-AA9D7022D17E}" type="presOf" srcId="{D1E50A4A-10BD-4123-B1C3-35EFDBC3AC40}" destId="{DB514D3E-7200-4D7B-8040-959E9B54A772}" srcOrd="0" destOrd="0" presId="urn:microsoft.com/office/officeart/2005/8/layout/vProcess5"/>
    <dgm:cxn modelId="{BD581987-57AD-4592-8DAE-607578758987}" type="presOf" srcId="{85E1D967-2263-4324-B11C-36BD15D1D6FB}" destId="{6D2161F3-3954-4FB6-86EF-AF8CC09C5EBE}" srcOrd="1" destOrd="0" presId="urn:microsoft.com/office/officeart/2005/8/layout/vProcess5"/>
    <dgm:cxn modelId="{C40BDE8F-27B3-47B4-9995-63CF035D664F}" srcId="{8357AD2E-FA68-45D3-903D-742D716341D6}" destId="{AC73AA74-3B6D-4F31-A800-3A0A45DF0DA6}" srcOrd="2" destOrd="0" parTransId="{1693EB65-2057-4093-BAF1-4FE350C1EBCE}" sibTransId="{AB501B47-182F-4340-A140-28ABEA465FDD}"/>
    <dgm:cxn modelId="{BE491D96-10BD-4309-8C51-C9C59E7BD2C0}" type="presOf" srcId="{85E1D967-2263-4324-B11C-36BD15D1D6FB}" destId="{EF3AE92D-1F8A-4E5B-ABC0-1327E3BD413E}" srcOrd="0" destOrd="0" presId="urn:microsoft.com/office/officeart/2005/8/layout/vProcess5"/>
    <dgm:cxn modelId="{4A8A45B9-BCBD-4489-B8B5-228EFE754C3F}" type="presOf" srcId="{EAAF40E4-2657-42C2-BBCC-500AB1E794BC}" destId="{D2250C52-02B4-4040-A42B-0201D4A08A53}" srcOrd="0" destOrd="0" presId="urn:microsoft.com/office/officeart/2005/8/layout/vProcess5"/>
    <dgm:cxn modelId="{3772D3BF-EEE4-41F3-BD40-21D6BDC9C8B5}" srcId="{8357AD2E-FA68-45D3-903D-742D716341D6}" destId="{EAAF40E4-2657-42C2-BBCC-500AB1E794BC}" srcOrd="1" destOrd="0" parTransId="{EE111C98-265F-4A19-91DF-450560805D8D}" sibTransId="{D1E50A4A-10BD-4123-B1C3-35EFDBC3AC40}"/>
    <dgm:cxn modelId="{08E293DE-C349-4F19-81B9-CE194C8D63E4}" type="presOf" srcId="{8357AD2E-FA68-45D3-903D-742D716341D6}" destId="{A4BC43E7-5D35-49D1-978B-8352BDF784E2}" srcOrd="0" destOrd="0" presId="urn:microsoft.com/office/officeart/2005/8/layout/vProcess5"/>
    <dgm:cxn modelId="{6890CCF4-B367-4BA4-9717-84E3FB188CF9}" type="presOf" srcId="{EAAF40E4-2657-42C2-BBCC-500AB1E794BC}" destId="{EB1C4F42-6F26-4C74-ABAE-02E01B46B44B}" srcOrd="1" destOrd="0" presId="urn:microsoft.com/office/officeart/2005/8/layout/vProcess5"/>
    <dgm:cxn modelId="{45E3CEF6-6F5E-4C0E-8DAF-98F758070281}" type="presOf" srcId="{AB501B47-182F-4340-A140-28ABEA465FDD}" destId="{6D523948-6DD5-4FBC-91D1-19D2479FF890}" srcOrd="0" destOrd="0" presId="urn:microsoft.com/office/officeart/2005/8/layout/vProcess5"/>
    <dgm:cxn modelId="{055886F9-CBAD-4A68-9613-386F6BB57136}" srcId="{8357AD2E-FA68-45D3-903D-742D716341D6}" destId="{85E1D967-2263-4324-B11C-36BD15D1D6FB}" srcOrd="3" destOrd="0" parTransId="{1C929F8E-B540-4838-8736-90E2CCF0D87A}" sibTransId="{0C91BA21-F641-4A59-89B7-F5CD7D13A6E1}"/>
    <dgm:cxn modelId="{CE26AEFF-77EC-4003-9758-5E650A4ED92A}" srcId="{8357AD2E-FA68-45D3-903D-742D716341D6}" destId="{4D6D31E1-8A98-4DC9-802A-07842E36E285}" srcOrd="0" destOrd="0" parTransId="{84081484-B2F7-4316-A88C-7EB6E9C32BAA}" sibTransId="{30677EB7-35A7-46BA-916C-0A4858EEE7FD}"/>
    <dgm:cxn modelId="{4CCDDF32-A4DD-4D12-A7CE-A647F0DBB9D1}" type="presParOf" srcId="{A4BC43E7-5D35-49D1-978B-8352BDF784E2}" destId="{BE871F18-35D1-48AB-B237-5B9AC9A0A296}" srcOrd="0" destOrd="0" presId="urn:microsoft.com/office/officeart/2005/8/layout/vProcess5"/>
    <dgm:cxn modelId="{550D33D6-400B-42C1-BE73-43D771127F98}" type="presParOf" srcId="{A4BC43E7-5D35-49D1-978B-8352BDF784E2}" destId="{38649251-FD28-4A4E-89BE-EE254B44C4C1}" srcOrd="1" destOrd="0" presId="urn:microsoft.com/office/officeart/2005/8/layout/vProcess5"/>
    <dgm:cxn modelId="{E8C6F3B9-2022-4C55-8A74-A19A82CCD4C3}" type="presParOf" srcId="{A4BC43E7-5D35-49D1-978B-8352BDF784E2}" destId="{D2250C52-02B4-4040-A42B-0201D4A08A53}" srcOrd="2" destOrd="0" presId="urn:microsoft.com/office/officeart/2005/8/layout/vProcess5"/>
    <dgm:cxn modelId="{3EC4ED0B-948B-45F9-8D87-CB298EC9D6B0}" type="presParOf" srcId="{A4BC43E7-5D35-49D1-978B-8352BDF784E2}" destId="{66533022-7BF6-47CE-A4F6-307B0092BD64}" srcOrd="3" destOrd="0" presId="urn:microsoft.com/office/officeart/2005/8/layout/vProcess5"/>
    <dgm:cxn modelId="{B3A95329-6F25-44FE-9F3D-7F25118AF59B}" type="presParOf" srcId="{A4BC43E7-5D35-49D1-978B-8352BDF784E2}" destId="{EF3AE92D-1F8A-4E5B-ABC0-1327E3BD413E}" srcOrd="4" destOrd="0" presId="urn:microsoft.com/office/officeart/2005/8/layout/vProcess5"/>
    <dgm:cxn modelId="{2418A1D4-9CEB-4FAF-8674-8FE5696A2688}" type="presParOf" srcId="{A4BC43E7-5D35-49D1-978B-8352BDF784E2}" destId="{122886B8-9F44-44E5-896A-62B6CCF0EE4A}" srcOrd="5" destOrd="0" presId="urn:microsoft.com/office/officeart/2005/8/layout/vProcess5"/>
    <dgm:cxn modelId="{0E33B297-B90D-4BFE-8A0F-A81A89BAAA0E}" type="presParOf" srcId="{A4BC43E7-5D35-49D1-978B-8352BDF784E2}" destId="{DB514D3E-7200-4D7B-8040-959E9B54A772}" srcOrd="6" destOrd="0" presId="urn:microsoft.com/office/officeart/2005/8/layout/vProcess5"/>
    <dgm:cxn modelId="{EE66C775-17A3-4BBF-A784-7801B0826F3D}" type="presParOf" srcId="{A4BC43E7-5D35-49D1-978B-8352BDF784E2}" destId="{6D523948-6DD5-4FBC-91D1-19D2479FF890}" srcOrd="7" destOrd="0" presId="urn:microsoft.com/office/officeart/2005/8/layout/vProcess5"/>
    <dgm:cxn modelId="{637F7BB1-36FF-4488-939D-175FDC6C2433}" type="presParOf" srcId="{A4BC43E7-5D35-49D1-978B-8352BDF784E2}" destId="{308EF45C-6689-4AA1-8DE0-332583BF7417}" srcOrd="8" destOrd="0" presId="urn:microsoft.com/office/officeart/2005/8/layout/vProcess5"/>
    <dgm:cxn modelId="{0A07175B-1D8E-41DF-99D9-DF1BEC5BE90C}" type="presParOf" srcId="{A4BC43E7-5D35-49D1-978B-8352BDF784E2}" destId="{EB1C4F42-6F26-4C74-ABAE-02E01B46B44B}" srcOrd="9" destOrd="0" presId="urn:microsoft.com/office/officeart/2005/8/layout/vProcess5"/>
    <dgm:cxn modelId="{B80EEE6F-4D32-4498-BB85-85EF0A16D445}" type="presParOf" srcId="{A4BC43E7-5D35-49D1-978B-8352BDF784E2}" destId="{D1E37C41-0ACB-4289-9A3B-C58D15EE036A}" srcOrd="10" destOrd="0" presId="urn:microsoft.com/office/officeart/2005/8/layout/vProcess5"/>
    <dgm:cxn modelId="{8E68A309-399D-4F1E-B656-D2BD6ACA56D9}" type="presParOf" srcId="{A4BC43E7-5D35-49D1-978B-8352BDF784E2}" destId="{6D2161F3-3954-4FB6-86EF-AF8CC09C5EB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BCE548-5DDA-4B18-861B-2313DD992DEF}"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7D90A27-9350-4A94-93DF-A35110643F95}">
      <dgm:prSet/>
      <dgm:spPr/>
      <dgm:t>
        <a:bodyPr/>
        <a:lstStyle/>
        <a:p>
          <a:r>
            <a:rPr lang="en-US"/>
            <a:t>Downsampling and Upweighting</a:t>
          </a:r>
        </a:p>
      </dgm:t>
    </dgm:pt>
    <dgm:pt modelId="{FA090AD0-1EA8-4094-86A4-B4BF76ADC0B0}" type="parTrans" cxnId="{B109488E-3B2B-4F2D-9087-38C49C5AF77E}">
      <dgm:prSet/>
      <dgm:spPr/>
      <dgm:t>
        <a:bodyPr/>
        <a:lstStyle/>
        <a:p>
          <a:endParaRPr lang="en-US"/>
        </a:p>
      </dgm:t>
    </dgm:pt>
    <dgm:pt modelId="{6F2866DE-6786-4AE2-9DB4-5B7943F462F3}" type="sibTrans" cxnId="{B109488E-3B2B-4F2D-9087-38C49C5AF77E}">
      <dgm:prSet/>
      <dgm:spPr/>
      <dgm:t>
        <a:bodyPr/>
        <a:lstStyle/>
        <a:p>
          <a:endParaRPr lang="en-US"/>
        </a:p>
      </dgm:t>
    </dgm:pt>
    <dgm:pt modelId="{EB337BCF-BBD5-414D-BC86-EF0EA9543817}">
      <dgm:prSet/>
      <dgm:spPr/>
      <dgm:t>
        <a:bodyPr/>
        <a:lstStyle/>
        <a:p>
          <a:r>
            <a:rPr lang="en-US"/>
            <a:t>Using Metrics (precision and Recall &amp; Auc-ROc score)</a:t>
          </a:r>
        </a:p>
      </dgm:t>
    </dgm:pt>
    <dgm:pt modelId="{DF9C94A0-6228-4404-A06C-991E3D2A2C2F}" type="parTrans" cxnId="{8AEA6D82-9260-4502-96C9-65D874BFB749}">
      <dgm:prSet/>
      <dgm:spPr/>
      <dgm:t>
        <a:bodyPr/>
        <a:lstStyle/>
        <a:p>
          <a:endParaRPr lang="en-US"/>
        </a:p>
      </dgm:t>
    </dgm:pt>
    <dgm:pt modelId="{F8A58C0F-738B-42F3-9613-35479F7F8076}" type="sibTrans" cxnId="{8AEA6D82-9260-4502-96C9-65D874BFB749}">
      <dgm:prSet/>
      <dgm:spPr/>
      <dgm:t>
        <a:bodyPr/>
        <a:lstStyle/>
        <a:p>
          <a:endParaRPr lang="en-US"/>
        </a:p>
      </dgm:t>
    </dgm:pt>
    <dgm:pt modelId="{F03A0C42-83B7-4418-A1E8-F95E235AE6A6}">
      <dgm:prSet/>
      <dgm:spPr/>
      <dgm:t>
        <a:bodyPr/>
        <a:lstStyle/>
        <a:p>
          <a:r>
            <a:rPr lang="en-US"/>
            <a:t>Smote technique</a:t>
          </a:r>
        </a:p>
      </dgm:t>
    </dgm:pt>
    <dgm:pt modelId="{6EE35B27-DF05-4956-9938-0CA198B97A8A}" type="parTrans" cxnId="{1839B1B1-6A9F-4BEF-AC04-A1203F137992}">
      <dgm:prSet/>
      <dgm:spPr/>
      <dgm:t>
        <a:bodyPr/>
        <a:lstStyle/>
        <a:p>
          <a:endParaRPr lang="en-US"/>
        </a:p>
      </dgm:t>
    </dgm:pt>
    <dgm:pt modelId="{EE8B76F9-46DF-486A-9358-7F5916FD9F42}" type="sibTrans" cxnId="{1839B1B1-6A9F-4BEF-AC04-A1203F137992}">
      <dgm:prSet/>
      <dgm:spPr/>
      <dgm:t>
        <a:bodyPr/>
        <a:lstStyle/>
        <a:p>
          <a:endParaRPr lang="en-US"/>
        </a:p>
      </dgm:t>
    </dgm:pt>
    <dgm:pt modelId="{B5C4E572-AE6E-4E7A-B1B8-0F355276EC82}" type="pres">
      <dgm:prSet presAssocID="{2DBCE548-5DDA-4B18-861B-2313DD992DEF}" presName="hierChild1" presStyleCnt="0">
        <dgm:presLayoutVars>
          <dgm:chPref val="1"/>
          <dgm:dir/>
          <dgm:animOne val="branch"/>
          <dgm:animLvl val="lvl"/>
          <dgm:resizeHandles/>
        </dgm:presLayoutVars>
      </dgm:prSet>
      <dgm:spPr/>
    </dgm:pt>
    <dgm:pt modelId="{2F56FDED-09BD-4BE9-A1FD-7D1256078E5B}" type="pres">
      <dgm:prSet presAssocID="{57D90A27-9350-4A94-93DF-A35110643F95}" presName="hierRoot1" presStyleCnt="0"/>
      <dgm:spPr/>
    </dgm:pt>
    <dgm:pt modelId="{977A2B62-FE54-4FB5-AC26-EBA5BD6E48EC}" type="pres">
      <dgm:prSet presAssocID="{57D90A27-9350-4A94-93DF-A35110643F95}" presName="composite" presStyleCnt="0"/>
      <dgm:spPr/>
    </dgm:pt>
    <dgm:pt modelId="{A35AAC67-2718-452F-AC63-CB7F371E7FC5}" type="pres">
      <dgm:prSet presAssocID="{57D90A27-9350-4A94-93DF-A35110643F95}" presName="background" presStyleLbl="node0" presStyleIdx="0" presStyleCnt="3"/>
      <dgm:spPr/>
    </dgm:pt>
    <dgm:pt modelId="{481CEB17-A3BA-4651-9559-1162B2D47682}" type="pres">
      <dgm:prSet presAssocID="{57D90A27-9350-4A94-93DF-A35110643F95}" presName="text" presStyleLbl="fgAcc0" presStyleIdx="0" presStyleCnt="3">
        <dgm:presLayoutVars>
          <dgm:chPref val="3"/>
        </dgm:presLayoutVars>
      </dgm:prSet>
      <dgm:spPr/>
    </dgm:pt>
    <dgm:pt modelId="{B066CD53-794F-4F8A-8013-1A0E41BD4812}" type="pres">
      <dgm:prSet presAssocID="{57D90A27-9350-4A94-93DF-A35110643F95}" presName="hierChild2" presStyleCnt="0"/>
      <dgm:spPr/>
    </dgm:pt>
    <dgm:pt modelId="{4D441781-16CA-4661-A983-58A7FF9B37D2}" type="pres">
      <dgm:prSet presAssocID="{EB337BCF-BBD5-414D-BC86-EF0EA9543817}" presName="hierRoot1" presStyleCnt="0"/>
      <dgm:spPr/>
    </dgm:pt>
    <dgm:pt modelId="{43E8D0A3-C3CA-4B1C-BBB2-D9657ACED5AB}" type="pres">
      <dgm:prSet presAssocID="{EB337BCF-BBD5-414D-BC86-EF0EA9543817}" presName="composite" presStyleCnt="0"/>
      <dgm:spPr/>
    </dgm:pt>
    <dgm:pt modelId="{D8D4396D-5A5F-48C3-BA56-7C57B46AC41B}" type="pres">
      <dgm:prSet presAssocID="{EB337BCF-BBD5-414D-BC86-EF0EA9543817}" presName="background" presStyleLbl="node0" presStyleIdx="1" presStyleCnt="3"/>
      <dgm:spPr/>
    </dgm:pt>
    <dgm:pt modelId="{EE9E74D8-08FF-49AD-9D5A-8E06B7F4069D}" type="pres">
      <dgm:prSet presAssocID="{EB337BCF-BBD5-414D-BC86-EF0EA9543817}" presName="text" presStyleLbl="fgAcc0" presStyleIdx="1" presStyleCnt="3">
        <dgm:presLayoutVars>
          <dgm:chPref val="3"/>
        </dgm:presLayoutVars>
      </dgm:prSet>
      <dgm:spPr/>
    </dgm:pt>
    <dgm:pt modelId="{61F1D280-5504-490B-A821-4239C9F4E5BB}" type="pres">
      <dgm:prSet presAssocID="{EB337BCF-BBD5-414D-BC86-EF0EA9543817}" presName="hierChild2" presStyleCnt="0"/>
      <dgm:spPr/>
    </dgm:pt>
    <dgm:pt modelId="{2A60B4F3-5785-4A56-BF31-CD9D42FEC2F5}" type="pres">
      <dgm:prSet presAssocID="{F03A0C42-83B7-4418-A1E8-F95E235AE6A6}" presName="hierRoot1" presStyleCnt="0"/>
      <dgm:spPr/>
    </dgm:pt>
    <dgm:pt modelId="{5B8CAF20-CC4F-4BF5-9566-E5C1AA522469}" type="pres">
      <dgm:prSet presAssocID="{F03A0C42-83B7-4418-A1E8-F95E235AE6A6}" presName="composite" presStyleCnt="0"/>
      <dgm:spPr/>
    </dgm:pt>
    <dgm:pt modelId="{46673EFE-2829-4E8A-B437-C42F70945743}" type="pres">
      <dgm:prSet presAssocID="{F03A0C42-83B7-4418-A1E8-F95E235AE6A6}" presName="background" presStyleLbl="node0" presStyleIdx="2" presStyleCnt="3"/>
      <dgm:spPr/>
    </dgm:pt>
    <dgm:pt modelId="{C0D418F0-9AB3-482E-ACFE-8109E7DE3733}" type="pres">
      <dgm:prSet presAssocID="{F03A0C42-83B7-4418-A1E8-F95E235AE6A6}" presName="text" presStyleLbl="fgAcc0" presStyleIdx="2" presStyleCnt="3">
        <dgm:presLayoutVars>
          <dgm:chPref val="3"/>
        </dgm:presLayoutVars>
      </dgm:prSet>
      <dgm:spPr/>
    </dgm:pt>
    <dgm:pt modelId="{2599BA56-947A-4BAF-8C83-4337CF55A4C8}" type="pres">
      <dgm:prSet presAssocID="{F03A0C42-83B7-4418-A1E8-F95E235AE6A6}" presName="hierChild2" presStyleCnt="0"/>
      <dgm:spPr/>
    </dgm:pt>
  </dgm:ptLst>
  <dgm:cxnLst>
    <dgm:cxn modelId="{D015D409-BE21-4350-8E63-AA061EE9A2BB}" type="presOf" srcId="{F03A0C42-83B7-4418-A1E8-F95E235AE6A6}" destId="{C0D418F0-9AB3-482E-ACFE-8109E7DE3733}" srcOrd="0" destOrd="0" presId="urn:microsoft.com/office/officeart/2005/8/layout/hierarchy1"/>
    <dgm:cxn modelId="{8AEA6D82-9260-4502-96C9-65D874BFB749}" srcId="{2DBCE548-5DDA-4B18-861B-2313DD992DEF}" destId="{EB337BCF-BBD5-414D-BC86-EF0EA9543817}" srcOrd="1" destOrd="0" parTransId="{DF9C94A0-6228-4404-A06C-991E3D2A2C2F}" sibTransId="{F8A58C0F-738B-42F3-9613-35479F7F8076}"/>
    <dgm:cxn modelId="{CF44B588-A525-4FFE-AAB1-7F7AB3F1EFC2}" type="presOf" srcId="{EB337BCF-BBD5-414D-BC86-EF0EA9543817}" destId="{EE9E74D8-08FF-49AD-9D5A-8E06B7F4069D}" srcOrd="0" destOrd="0" presId="urn:microsoft.com/office/officeart/2005/8/layout/hierarchy1"/>
    <dgm:cxn modelId="{B109488E-3B2B-4F2D-9087-38C49C5AF77E}" srcId="{2DBCE548-5DDA-4B18-861B-2313DD992DEF}" destId="{57D90A27-9350-4A94-93DF-A35110643F95}" srcOrd="0" destOrd="0" parTransId="{FA090AD0-1EA8-4094-86A4-B4BF76ADC0B0}" sibTransId="{6F2866DE-6786-4AE2-9DB4-5B7943F462F3}"/>
    <dgm:cxn modelId="{1839B1B1-6A9F-4BEF-AC04-A1203F137992}" srcId="{2DBCE548-5DDA-4B18-861B-2313DD992DEF}" destId="{F03A0C42-83B7-4418-A1E8-F95E235AE6A6}" srcOrd="2" destOrd="0" parTransId="{6EE35B27-DF05-4956-9938-0CA198B97A8A}" sibTransId="{EE8B76F9-46DF-486A-9358-7F5916FD9F42}"/>
    <dgm:cxn modelId="{B16D5EBE-06F0-4C42-8FDA-F174A11191D6}" type="presOf" srcId="{2DBCE548-5DDA-4B18-861B-2313DD992DEF}" destId="{B5C4E572-AE6E-4E7A-B1B8-0F355276EC82}" srcOrd="0" destOrd="0" presId="urn:microsoft.com/office/officeart/2005/8/layout/hierarchy1"/>
    <dgm:cxn modelId="{E79F19D4-D74F-411E-8E35-AA023781008C}" type="presOf" srcId="{57D90A27-9350-4A94-93DF-A35110643F95}" destId="{481CEB17-A3BA-4651-9559-1162B2D47682}" srcOrd="0" destOrd="0" presId="urn:microsoft.com/office/officeart/2005/8/layout/hierarchy1"/>
    <dgm:cxn modelId="{C63CEA9F-11F9-4298-804B-3E893F5CDF2D}" type="presParOf" srcId="{B5C4E572-AE6E-4E7A-B1B8-0F355276EC82}" destId="{2F56FDED-09BD-4BE9-A1FD-7D1256078E5B}" srcOrd="0" destOrd="0" presId="urn:microsoft.com/office/officeart/2005/8/layout/hierarchy1"/>
    <dgm:cxn modelId="{3DF861FA-4E14-489C-9E49-B36C3B5CB80C}" type="presParOf" srcId="{2F56FDED-09BD-4BE9-A1FD-7D1256078E5B}" destId="{977A2B62-FE54-4FB5-AC26-EBA5BD6E48EC}" srcOrd="0" destOrd="0" presId="urn:microsoft.com/office/officeart/2005/8/layout/hierarchy1"/>
    <dgm:cxn modelId="{3C5C0258-8F41-41A0-B2ED-C4FB67A5E0C4}" type="presParOf" srcId="{977A2B62-FE54-4FB5-AC26-EBA5BD6E48EC}" destId="{A35AAC67-2718-452F-AC63-CB7F371E7FC5}" srcOrd="0" destOrd="0" presId="urn:microsoft.com/office/officeart/2005/8/layout/hierarchy1"/>
    <dgm:cxn modelId="{91216C21-6E33-42EA-940A-667AA5EA507E}" type="presParOf" srcId="{977A2B62-FE54-4FB5-AC26-EBA5BD6E48EC}" destId="{481CEB17-A3BA-4651-9559-1162B2D47682}" srcOrd="1" destOrd="0" presId="urn:microsoft.com/office/officeart/2005/8/layout/hierarchy1"/>
    <dgm:cxn modelId="{35DBFEA3-2CD7-415D-9BB5-816A4B52457E}" type="presParOf" srcId="{2F56FDED-09BD-4BE9-A1FD-7D1256078E5B}" destId="{B066CD53-794F-4F8A-8013-1A0E41BD4812}" srcOrd="1" destOrd="0" presId="urn:microsoft.com/office/officeart/2005/8/layout/hierarchy1"/>
    <dgm:cxn modelId="{72CAF562-C75B-4338-B982-8AA22FC4AD96}" type="presParOf" srcId="{B5C4E572-AE6E-4E7A-B1B8-0F355276EC82}" destId="{4D441781-16CA-4661-A983-58A7FF9B37D2}" srcOrd="1" destOrd="0" presId="urn:microsoft.com/office/officeart/2005/8/layout/hierarchy1"/>
    <dgm:cxn modelId="{EB3CEF2E-E275-44C6-AF6C-92165CCE23DE}" type="presParOf" srcId="{4D441781-16CA-4661-A983-58A7FF9B37D2}" destId="{43E8D0A3-C3CA-4B1C-BBB2-D9657ACED5AB}" srcOrd="0" destOrd="0" presId="urn:microsoft.com/office/officeart/2005/8/layout/hierarchy1"/>
    <dgm:cxn modelId="{D85EDBB1-1597-4791-8A06-E6F6EF439DFB}" type="presParOf" srcId="{43E8D0A3-C3CA-4B1C-BBB2-D9657ACED5AB}" destId="{D8D4396D-5A5F-48C3-BA56-7C57B46AC41B}" srcOrd="0" destOrd="0" presId="urn:microsoft.com/office/officeart/2005/8/layout/hierarchy1"/>
    <dgm:cxn modelId="{7C535C15-B7EF-4D6B-B549-DEB9719B9B67}" type="presParOf" srcId="{43E8D0A3-C3CA-4B1C-BBB2-D9657ACED5AB}" destId="{EE9E74D8-08FF-49AD-9D5A-8E06B7F4069D}" srcOrd="1" destOrd="0" presId="urn:microsoft.com/office/officeart/2005/8/layout/hierarchy1"/>
    <dgm:cxn modelId="{C0266B5F-0DEC-42DE-9674-64E4FEF1E6A5}" type="presParOf" srcId="{4D441781-16CA-4661-A983-58A7FF9B37D2}" destId="{61F1D280-5504-490B-A821-4239C9F4E5BB}" srcOrd="1" destOrd="0" presId="urn:microsoft.com/office/officeart/2005/8/layout/hierarchy1"/>
    <dgm:cxn modelId="{A2F1AF97-97D4-4F2E-A995-F5D0D901EC19}" type="presParOf" srcId="{B5C4E572-AE6E-4E7A-B1B8-0F355276EC82}" destId="{2A60B4F3-5785-4A56-BF31-CD9D42FEC2F5}" srcOrd="2" destOrd="0" presId="urn:microsoft.com/office/officeart/2005/8/layout/hierarchy1"/>
    <dgm:cxn modelId="{3A93933D-2DA5-41F9-AFCA-52E80B058581}" type="presParOf" srcId="{2A60B4F3-5785-4A56-BF31-CD9D42FEC2F5}" destId="{5B8CAF20-CC4F-4BF5-9566-E5C1AA522469}" srcOrd="0" destOrd="0" presId="urn:microsoft.com/office/officeart/2005/8/layout/hierarchy1"/>
    <dgm:cxn modelId="{9D90B01B-BA34-452D-9692-26EEA5DF244E}" type="presParOf" srcId="{5B8CAF20-CC4F-4BF5-9566-E5C1AA522469}" destId="{46673EFE-2829-4E8A-B437-C42F70945743}" srcOrd="0" destOrd="0" presId="urn:microsoft.com/office/officeart/2005/8/layout/hierarchy1"/>
    <dgm:cxn modelId="{A314D589-22D2-419A-BA5C-E835209BA52D}" type="presParOf" srcId="{5B8CAF20-CC4F-4BF5-9566-E5C1AA522469}" destId="{C0D418F0-9AB3-482E-ACFE-8109E7DE3733}" srcOrd="1" destOrd="0" presId="urn:microsoft.com/office/officeart/2005/8/layout/hierarchy1"/>
    <dgm:cxn modelId="{CE0FB0C0-8893-44C1-860F-2E24EC191317}" type="presParOf" srcId="{2A60B4F3-5785-4A56-BF31-CD9D42FEC2F5}" destId="{2599BA56-947A-4BAF-8C83-4337CF55A4C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7CC7E-3D7B-41AC-AF17-0A934CAF4CCB}">
      <dsp:nvSpPr>
        <dsp:cNvPr id="0" name=""/>
        <dsp:cNvSpPr/>
      </dsp:nvSpPr>
      <dsp:spPr>
        <a:xfrm>
          <a:off x="1330" y="491837"/>
          <a:ext cx="4841204" cy="2420602"/>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a:lnSpc>
              <a:spcPct val="90000"/>
            </a:lnSpc>
            <a:spcBef>
              <a:spcPct val="0"/>
            </a:spcBef>
            <a:spcAft>
              <a:spcPct val="35000"/>
            </a:spcAft>
            <a:buNone/>
          </a:pPr>
          <a:r>
            <a:rPr lang="en-US" sz="5200" b="0" i="0" kern="1200"/>
            <a:t>Regression: Output is numeric</a:t>
          </a:r>
          <a:endParaRPr lang="en-US" sz="5200" kern="1200"/>
        </a:p>
      </dsp:txBody>
      <dsp:txXfrm>
        <a:off x="72227" y="562734"/>
        <a:ext cx="4699410" cy="2278808"/>
      </dsp:txXfrm>
    </dsp:sp>
    <dsp:sp modelId="{7BD62414-080D-4AFD-9A46-B8543A8B2796}">
      <dsp:nvSpPr>
        <dsp:cNvPr id="0" name=""/>
        <dsp:cNvSpPr/>
      </dsp:nvSpPr>
      <dsp:spPr>
        <a:xfrm>
          <a:off x="6052835" y="491837"/>
          <a:ext cx="4841204" cy="2420602"/>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a:lnSpc>
              <a:spcPct val="90000"/>
            </a:lnSpc>
            <a:spcBef>
              <a:spcPct val="0"/>
            </a:spcBef>
            <a:spcAft>
              <a:spcPct val="35000"/>
            </a:spcAft>
            <a:buNone/>
          </a:pPr>
          <a:r>
            <a:rPr lang="en-US" sz="5200" b="0" i="0" kern="1200"/>
            <a:t>Classification : Output is a class</a:t>
          </a:r>
          <a:endParaRPr lang="en-US" sz="5200" kern="1200"/>
        </a:p>
      </dsp:txBody>
      <dsp:txXfrm>
        <a:off x="6123732" y="562734"/>
        <a:ext cx="4699410" cy="2278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17DAB1-8ADC-4EF8-8DB0-46D3C4B9D661}">
      <dsp:nvSpPr>
        <dsp:cNvPr id="0" name=""/>
        <dsp:cNvSpPr/>
      </dsp:nvSpPr>
      <dsp:spPr>
        <a:xfrm>
          <a:off x="0" y="56595"/>
          <a:ext cx="2920542" cy="1752325"/>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Confusion Matrix</a:t>
          </a:r>
        </a:p>
      </dsp:txBody>
      <dsp:txXfrm>
        <a:off x="0" y="56595"/>
        <a:ext cx="2920542" cy="1752325"/>
      </dsp:txXfrm>
    </dsp:sp>
    <dsp:sp modelId="{4C8A0DC9-49AE-46F4-AA5B-854B53894343}">
      <dsp:nvSpPr>
        <dsp:cNvPr id="0" name=""/>
        <dsp:cNvSpPr/>
      </dsp:nvSpPr>
      <dsp:spPr>
        <a:xfrm>
          <a:off x="3212597" y="56595"/>
          <a:ext cx="2920542" cy="1752325"/>
        </a:xfrm>
        <a:prstGeom prst="rect">
          <a:avLst/>
        </a:prstGeom>
        <a:solidFill>
          <a:schemeClr val="accent5">
            <a:hueOff val="1247448"/>
            <a:satOff val="-803"/>
            <a:lumOff val="5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Precision</a:t>
          </a:r>
        </a:p>
      </dsp:txBody>
      <dsp:txXfrm>
        <a:off x="3212597" y="56595"/>
        <a:ext cx="2920542" cy="1752325"/>
      </dsp:txXfrm>
    </dsp:sp>
    <dsp:sp modelId="{D6590178-BCC8-4E70-AE7B-F267FDDD4566}">
      <dsp:nvSpPr>
        <dsp:cNvPr id="0" name=""/>
        <dsp:cNvSpPr/>
      </dsp:nvSpPr>
      <dsp:spPr>
        <a:xfrm>
          <a:off x="6425194" y="56595"/>
          <a:ext cx="2920542" cy="1752325"/>
        </a:xfrm>
        <a:prstGeom prst="rect">
          <a:avLst/>
        </a:prstGeom>
        <a:solidFill>
          <a:schemeClr val="accent5">
            <a:hueOff val="2494895"/>
            <a:satOff val="-1605"/>
            <a:lumOff val="10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Recall</a:t>
          </a:r>
        </a:p>
      </dsp:txBody>
      <dsp:txXfrm>
        <a:off x="6425194" y="56595"/>
        <a:ext cx="2920542" cy="1752325"/>
      </dsp:txXfrm>
    </dsp:sp>
    <dsp:sp modelId="{0CD9C2AF-88C4-47E9-A87F-BD427DF1EB10}">
      <dsp:nvSpPr>
        <dsp:cNvPr id="0" name=""/>
        <dsp:cNvSpPr/>
      </dsp:nvSpPr>
      <dsp:spPr>
        <a:xfrm>
          <a:off x="0" y="2100975"/>
          <a:ext cx="2920542" cy="1752325"/>
        </a:xfrm>
        <a:prstGeom prst="rect">
          <a:avLst/>
        </a:prstGeom>
        <a:solidFill>
          <a:schemeClr val="accent5">
            <a:hueOff val="3742343"/>
            <a:satOff val="-2408"/>
            <a:lumOff val="164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F1 score</a:t>
          </a:r>
        </a:p>
      </dsp:txBody>
      <dsp:txXfrm>
        <a:off x="0" y="2100975"/>
        <a:ext cx="2920542" cy="1752325"/>
      </dsp:txXfrm>
    </dsp:sp>
    <dsp:sp modelId="{41E49C11-70EB-42E7-B134-03C038743900}">
      <dsp:nvSpPr>
        <dsp:cNvPr id="0" name=""/>
        <dsp:cNvSpPr/>
      </dsp:nvSpPr>
      <dsp:spPr>
        <a:xfrm>
          <a:off x="3212597" y="2100975"/>
          <a:ext cx="2920542" cy="1752325"/>
        </a:xfrm>
        <a:prstGeom prst="rect">
          <a:avLst/>
        </a:prstGeom>
        <a:solidFill>
          <a:schemeClr val="accent5">
            <a:hueOff val="4989790"/>
            <a:satOff val="-3210"/>
            <a:lumOff val="219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Accuracy</a:t>
          </a:r>
        </a:p>
      </dsp:txBody>
      <dsp:txXfrm>
        <a:off x="3212597" y="2100975"/>
        <a:ext cx="2920542" cy="1752325"/>
      </dsp:txXfrm>
    </dsp:sp>
    <dsp:sp modelId="{DADFD0AE-D304-4E4D-BC51-0AFE9068C35E}">
      <dsp:nvSpPr>
        <dsp:cNvPr id="0" name=""/>
        <dsp:cNvSpPr/>
      </dsp:nvSpPr>
      <dsp:spPr>
        <a:xfrm>
          <a:off x="6425194" y="2100975"/>
          <a:ext cx="2920542" cy="1752325"/>
        </a:xfrm>
        <a:prstGeom prst="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AUC-ROC score</a:t>
          </a:r>
        </a:p>
      </dsp:txBody>
      <dsp:txXfrm>
        <a:off x="6425194" y="2100975"/>
        <a:ext cx="2920542" cy="17523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02A2F-861D-4993-8B81-ABC13F7EC1F0}">
      <dsp:nvSpPr>
        <dsp:cNvPr id="0" name=""/>
        <dsp:cNvSpPr/>
      </dsp:nvSpPr>
      <dsp:spPr>
        <a:xfrm>
          <a:off x="420687" y="0"/>
          <a:ext cx="4773613" cy="4773613"/>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83C5E8-84CD-4D7F-BE40-D18B5BF1F656}">
      <dsp:nvSpPr>
        <dsp:cNvPr id="0" name=""/>
        <dsp:cNvSpPr/>
      </dsp:nvSpPr>
      <dsp:spPr>
        <a:xfrm>
          <a:off x="874180" y="453493"/>
          <a:ext cx="1861709" cy="186170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 Filter methods</a:t>
          </a:r>
        </a:p>
      </dsp:txBody>
      <dsp:txXfrm>
        <a:off x="965061" y="544374"/>
        <a:ext cx="1679947" cy="1679947"/>
      </dsp:txXfrm>
    </dsp:sp>
    <dsp:sp modelId="{1D869589-E532-4DF6-9C76-5C00F53DCA08}">
      <dsp:nvSpPr>
        <dsp:cNvPr id="0" name=""/>
        <dsp:cNvSpPr/>
      </dsp:nvSpPr>
      <dsp:spPr>
        <a:xfrm>
          <a:off x="2879097" y="453493"/>
          <a:ext cx="1861709" cy="1861709"/>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B. Wrapper methods</a:t>
          </a:r>
        </a:p>
      </dsp:txBody>
      <dsp:txXfrm>
        <a:off x="2969978" y="544374"/>
        <a:ext cx="1679947" cy="1679947"/>
      </dsp:txXfrm>
    </dsp:sp>
    <dsp:sp modelId="{6E7E84A6-6074-49E2-AB7F-A11C83CD501E}">
      <dsp:nvSpPr>
        <dsp:cNvPr id="0" name=""/>
        <dsp:cNvSpPr/>
      </dsp:nvSpPr>
      <dsp:spPr>
        <a:xfrm>
          <a:off x="874180" y="2458410"/>
          <a:ext cx="1861709" cy="1861709"/>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 Embedded methods</a:t>
          </a:r>
        </a:p>
      </dsp:txBody>
      <dsp:txXfrm>
        <a:off x="965061" y="2549291"/>
        <a:ext cx="1679947" cy="1679947"/>
      </dsp:txXfrm>
    </dsp:sp>
    <dsp:sp modelId="{D1259471-81AD-4B40-93AA-CCADA28EE861}">
      <dsp:nvSpPr>
        <dsp:cNvPr id="0" name=""/>
        <dsp:cNvSpPr/>
      </dsp:nvSpPr>
      <dsp:spPr>
        <a:xfrm>
          <a:off x="2879097" y="2458410"/>
          <a:ext cx="1861709" cy="1861709"/>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 Hybrid methods</a:t>
          </a:r>
        </a:p>
      </dsp:txBody>
      <dsp:txXfrm>
        <a:off x="2969978" y="2549291"/>
        <a:ext cx="1679947" cy="16799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49251-FD28-4A4E-89BE-EE254B44C4C1}">
      <dsp:nvSpPr>
        <dsp:cNvPr id="0" name=""/>
        <dsp:cNvSpPr/>
      </dsp:nvSpPr>
      <dsp:spPr>
        <a:xfrm>
          <a:off x="0" y="0"/>
          <a:ext cx="4491989" cy="105019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It helps in avoiding the curse of dimensionality.</a:t>
          </a:r>
        </a:p>
      </dsp:txBody>
      <dsp:txXfrm>
        <a:off x="30759" y="30759"/>
        <a:ext cx="3270006" cy="988676"/>
      </dsp:txXfrm>
    </dsp:sp>
    <dsp:sp modelId="{D2250C52-02B4-4040-A42B-0201D4A08A53}">
      <dsp:nvSpPr>
        <dsp:cNvPr id="0" name=""/>
        <dsp:cNvSpPr/>
      </dsp:nvSpPr>
      <dsp:spPr>
        <a:xfrm>
          <a:off x="376204" y="1241139"/>
          <a:ext cx="4491989" cy="1050194"/>
        </a:xfrm>
        <a:prstGeom prst="roundRect">
          <a:avLst>
            <a:gd name="adj" fmla="val 10000"/>
          </a:avLst>
        </a:prstGeom>
        <a:solidFill>
          <a:schemeClr val="accent2">
            <a:hueOff val="451605"/>
            <a:satOff val="-2211"/>
            <a:lumOff val="124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It helps in the simplification of the model so that it can be easily interpreted by the researchers.</a:t>
          </a:r>
        </a:p>
      </dsp:txBody>
      <dsp:txXfrm>
        <a:off x="406963" y="1271898"/>
        <a:ext cx="3371640" cy="988676"/>
      </dsp:txXfrm>
    </dsp:sp>
    <dsp:sp modelId="{66533022-7BF6-47CE-A4F6-307B0092BD64}">
      <dsp:nvSpPr>
        <dsp:cNvPr id="0" name=""/>
        <dsp:cNvSpPr/>
      </dsp:nvSpPr>
      <dsp:spPr>
        <a:xfrm>
          <a:off x="746793" y="2482278"/>
          <a:ext cx="4491989" cy="1050194"/>
        </a:xfrm>
        <a:prstGeom prst="roundRect">
          <a:avLst>
            <a:gd name="adj" fmla="val 10000"/>
          </a:avLst>
        </a:prstGeom>
        <a:solidFill>
          <a:schemeClr val="accent2">
            <a:hueOff val="903209"/>
            <a:satOff val="-4421"/>
            <a:lumOff val="24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It reduces the training time.</a:t>
          </a:r>
        </a:p>
      </dsp:txBody>
      <dsp:txXfrm>
        <a:off x="777552" y="2513037"/>
        <a:ext cx="3377255" cy="988676"/>
      </dsp:txXfrm>
    </dsp:sp>
    <dsp:sp modelId="{EF3AE92D-1F8A-4E5B-ABC0-1327E3BD413E}">
      <dsp:nvSpPr>
        <dsp:cNvPr id="0" name=""/>
        <dsp:cNvSpPr/>
      </dsp:nvSpPr>
      <dsp:spPr>
        <a:xfrm>
          <a:off x="1122997" y="3723418"/>
          <a:ext cx="4491989" cy="1050194"/>
        </a:xfrm>
        <a:prstGeom prst="roundRect">
          <a:avLst>
            <a:gd name="adj" fmla="val 10000"/>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It reduces overfitting hence enhance the generalization.</a:t>
          </a:r>
        </a:p>
      </dsp:txBody>
      <dsp:txXfrm>
        <a:off x="1153756" y="3754177"/>
        <a:ext cx="3371640" cy="988676"/>
      </dsp:txXfrm>
    </dsp:sp>
    <dsp:sp modelId="{122886B8-9F44-44E5-896A-62B6CCF0EE4A}">
      <dsp:nvSpPr>
        <dsp:cNvPr id="0" name=""/>
        <dsp:cNvSpPr/>
      </dsp:nvSpPr>
      <dsp:spPr>
        <a:xfrm>
          <a:off x="3809362" y="804353"/>
          <a:ext cx="682626" cy="682626"/>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3962953" y="804353"/>
        <a:ext cx="375444" cy="513676"/>
      </dsp:txXfrm>
    </dsp:sp>
    <dsp:sp modelId="{DB514D3E-7200-4D7B-8040-959E9B54A772}">
      <dsp:nvSpPr>
        <dsp:cNvPr id="0" name=""/>
        <dsp:cNvSpPr/>
      </dsp:nvSpPr>
      <dsp:spPr>
        <a:xfrm>
          <a:off x="4185567" y="2045493"/>
          <a:ext cx="682626" cy="682626"/>
        </a:xfrm>
        <a:prstGeom prst="downArrow">
          <a:avLst>
            <a:gd name="adj1" fmla="val 55000"/>
            <a:gd name="adj2" fmla="val 45000"/>
          </a:avLst>
        </a:prstGeom>
        <a:solidFill>
          <a:schemeClr val="accent2">
            <a:tint val="40000"/>
            <a:alpha val="90000"/>
            <a:hueOff val="814885"/>
            <a:satOff val="-2356"/>
            <a:lumOff val="-50"/>
            <a:alphaOff val="0"/>
          </a:schemeClr>
        </a:solidFill>
        <a:ln w="19050" cap="rnd" cmpd="sng" algn="ctr">
          <a:solidFill>
            <a:schemeClr val="accent2">
              <a:tint val="40000"/>
              <a:alpha val="90000"/>
              <a:hueOff val="814885"/>
              <a:satOff val="-2356"/>
              <a:lumOff val="-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4339158" y="2045493"/>
        <a:ext cx="375444" cy="513676"/>
      </dsp:txXfrm>
    </dsp:sp>
    <dsp:sp modelId="{6D523948-6DD5-4FBC-91D1-19D2479FF890}">
      <dsp:nvSpPr>
        <dsp:cNvPr id="0" name=""/>
        <dsp:cNvSpPr/>
      </dsp:nvSpPr>
      <dsp:spPr>
        <a:xfrm>
          <a:off x="4556156" y="3286632"/>
          <a:ext cx="682626" cy="682626"/>
        </a:xfrm>
        <a:prstGeom prst="downArrow">
          <a:avLst>
            <a:gd name="adj1" fmla="val 55000"/>
            <a:gd name="adj2" fmla="val 45000"/>
          </a:avLst>
        </a:prstGeom>
        <a:solidFill>
          <a:schemeClr val="accent2">
            <a:tint val="40000"/>
            <a:alpha val="90000"/>
            <a:hueOff val="1629769"/>
            <a:satOff val="-4713"/>
            <a:lumOff val="-100"/>
            <a:alphaOff val="0"/>
          </a:schemeClr>
        </a:solidFill>
        <a:ln w="19050" cap="rnd" cmpd="sng" algn="ctr">
          <a:solidFill>
            <a:schemeClr val="accent2">
              <a:tint val="40000"/>
              <a:alpha val="90000"/>
              <a:hueOff val="1629769"/>
              <a:satOff val="-4713"/>
              <a:lumOff val="-1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4709747" y="3286632"/>
        <a:ext cx="375444" cy="5136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AAC67-2718-452F-AC63-CB7F371E7FC5}">
      <dsp:nvSpPr>
        <dsp:cNvPr id="0" name=""/>
        <dsp:cNvSpPr/>
      </dsp:nvSpPr>
      <dsp:spPr>
        <a:xfrm>
          <a:off x="0" y="1166042"/>
          <a:ext cx="2516214" cy="15977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1CEB17-A3BA-4651-9559-1162B2D47682}">
      <dsp:nvSpPr>
        <dsp:cNvPr id="0" name=""/>
        <dsp:cNvSpPr/>
      </dsp:nvSpPr>
      <dsp:spPr>
        <a:xfrm>
          <a:off x="279579" y="1431642"/>
          <a:ext cx="2516214" cy="15977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Downsampling and Upweighting</a:t>
          </a:r>
        </a:p>
      </dsp:txBody>
      <dsp:txXfrm>
        <a:off x="326377" y="1478440"/>
        <a:ext cx="2422618" cy="1504200"/>
      </dsp:txXfrm>
    </dsp:sp>
    <dsp:sp modelId="{D8D4396D-5A5F-48C3-BA56-7C57B46AC41B}">
      <dsp:nvSpPr>
        <dsp:cNvPr id="0" name=""/>
        <dsp:cNvSpPr/>
      </dsp:nvSpPr>
      <dsp:spPr>
        <a:xfrm>
          <a:off x="3075373" y="1166042"/>
          <a:ext cx="2516214" cy="15977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9E74D8-08FF-49AD-9D5A-8E06B7F4069D}">
      <dsp:nvSpPr>
        <dsp:cNvPr id="0" name=""/>
        <dsp:cNvSpPr/>
      </dsp:nvSpPr>
      <dsp:spPr>
        <a:xfrm>
          <a:off x="3354952" y="1431642"/>
          <a:ext cx="2516214" cy="15977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Using Metrics (precision and Recall &amp; Auc-ROc score)</a:t>
          </a:r>
        </a:p>
      </dsp:txBody>
      <dsp:txXfrm>
        <a:off x="3401750" y="1478440"/>
        <a:ext cx="2422618" cy="1504200"/>
      </dsp:txXfrm>
    </dsp:sp>
    <dsp:sp modelId="{46673EFE-2829-4E8A-B437-C42F70945743}">
      <dsp:nvSpPr>
        <dsp:cNvPr id="0" name=""/>
        <dsp:cNvSpPr/>
      </dsp:nvSpPr>
      <dsp:spPr>
        <a:xfrm>
          <a:off x="6150746" y="1166042"/>
          <a:ext cx="2516214" cy="15977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418F0-9AB3-482E-ACFE-8109E7DE3733}">
      <dsp:nvSpPr>
        <dsp:cNvPr id="0" name=""/>
        <dsp:cNvSpPr/>
      </dsp:nvSpPr>
      <dsp:spPr>
        <a:xfrm>
          <a:off x="6430326" y="1431642"/>
          <a:ext cx="2516214" cy="15977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Smote technique</a:t>
          </a:r>
        </a:p>
      </dsp:txBody>
      <dsp:txXfrm>
        <a:off x="6477124" y="1478440"/>
        <a:ext cx="2422618" cy="15042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92615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40831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12487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61951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48242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28781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82590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78906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9267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3595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31355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22618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2310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81426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4625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48819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1338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85109335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ibm.com/topics/artificial-intelligen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s.google.com/machine-learning/glossary#class_imbalanced_data_set"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hyperlink" Target="https://developers.google.com/machine-learning/glossary#minority_class" TargetMode="External"/><Relationship Id="rId4" Type="http://schemas.openxmlformats.org/officeDocument/2006/relationships/hyperlink" Target="https://developers.google.com/machine-learning/glossary#majority_class"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2645735"/>
          </a:xfrm>
        </p:spPr>
        <p:txBody>
          <a:bodyPr/>
          <a:lstStyle/>
          <a:p>
            <a:r>
              <a:rPr lang="en-US" dirty="0">
                <a:cs typeface="Calibri Light"/>
              </a:rPr>
              <a:t>Machine Learning</a:t>
            </a:r>
            <a:endParaRPr lang="en-US" dirty="0"/>
          </a:p>
        </p:txBody>
      </p:sp>
      <p:sp>
        <p:nvSpPr>
          <p:cNvPr id="3" name="Subtitle 2"/>
          <p:cNvSpPr>
            <a:spLocks noGrp="1"/>
          </p:cNvSpPr>
          <p:nvPr>
            <p:ph type="subTitle" idx="1"/>
          </p:nvPr>
        </p:nvSpPr>
        <p:spPr/>
        <p:txBody>
          <a:bodyPr/>
          <a:lstStyle/>
          <a:p>
            <a:r>
              <a:rPr lang="en-US" dirty="0"/>
              <a:t>By</a:t>
            </a:r>
          </a:p>
          <a:p>
            <a:r>
              <a:rPr lang="en-US" dirty="0"/>
              <a:t>Jiten </a:t>
            </a:r>
            <a:r>
              <a:rPr lang="en-US" dirty="0" err="1"/>
              <a:t>sahoo</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474A-C609-D168-E7FE-AE904C38475B}"/>
              </a:ext>
            </a:extLst>
          </p:cNvPr>
          <p:cNvSpPr>
            <a:spLocks noGrp="1"/>
          </p:cNvSpPr>
          <p:nvPr>
            <p:ph type="title"/>
          </p:nvPr>
        </p:nvSpPr>
        <p:spPr/>
        <p:txBody>
          <a:bodyPr/>
          <a:lstStyle/>
          <a:p>
            <a:r>
              <a:rPr lang="en-US" dirty="0"/>
              <a:t>Unsupervised Machine Learning</a:t>
            </a:r>
          </a:p>
        </p:txBody>
      </p:sp>
      <p:sp>
        <p:nvSpPr>
          <p:cNvPr id="3" name="Content Placeholder 2">
            <a:extLst>
              <a:ext uri="{FF2B5EF4-FFF2-40B4-BE49-F238E27FC236}">
                <a16:creationId xmlns:a16="http://schemas.microsoft.com/office/drawing/2014/main" id="{93FBAA17-0B1F-4B11-4DE4-C6C4F31A4EF1}"/>
              </a:ext>
            </a:extLst>
          </p:cNvPr>
          <p:cNvSpPr>
            <a:spLocks noGrp="1"/>
          </p:cNvSpPr>
          <p:nvPr>
            <p:ph idx="1"/>
          </p:nvPr>
        </p:nvSpPr>
        <p:spPr/>
        <p:txBody>
          <a:bodyPr vert="horz" lIns="91440" tIns="45720" rIns="91440" bIns="45720" rtlCol="0" anchor="t">
            <a:normAutofit/>
          </a:bodyPr>
          <a:lstStyle/>
          <a:p>
            <a:r>
              <a:rPr lang="en-US" dirty="0"/>
              <a:t>Clustering : </a:t>
            </a:r>
            <a:r>
              <a:rPr lang="en-US" dirty="0">
                <a:ea typeface="+mj-lt"/>
                <a:cs typeface="+mj-lt"/>
              </a:rPr>
              <a:t> Splitting the dataset into groups based on similarity.</a:t>
            </a:r>
            <a:endParaRPr lang="en-US" dirty="0"/>
          </a:p>
          <a:p>
            <a:pPr>
              <a:buClr>
                <a:srgbClr val="8AD0D6"/>
              </a:buClr>
            </a:pPr>
            <a:r>
              <a:rPr lang="en-US" dirty="0">
                <a:ea typeface="+mj-lt"/>
                <a:cs typeface="+mj-lt"/>
              </a:rPr>
              <a:t>Association mining: Identifying sets of items in a data set that frequently occur together.</a:t>
            </a:r>
            <a:endParaRPr lang="en-US" dirty="0"/>
          </a:p>
          <a:p>
            <a:pPr>
              <a:buClr>
                <a:srgbClr val="8AD0D6"/>
              </a:buClr>
            </a:pPr>
            <a:endParaRPr lang="en-US" dirty="0"/>
          </a:p>
        </p:txBody>
      </p:sp>
    </p:spTree>
    <p:extLst>
      <p:ext uri="{BB962C8B-B14F-4D97-AF65-F5344CB8AC3E}">
        <p14:creationId xmlns:p14="http://schemas.microsoft.com/office/powerpoint/2010/main" val="789611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9683-FEE5-F792-AA18-E125B5D2FFA3}"/>
              </a:ext>
            </a:extLst>
          </p:cNvPr>
          <p:cNvSpPr>
            <a:spLocks noGrp="1"/>
          </p:cNvSpPr>
          <p:nvPr>
            <p:ph type="title"/>
          </p:nvPr>
        </p:nvSpPr>
        <p:spPr/>
        <p:txBody>
          <a:bodyPr/>
          <a:lstStyle/>
          <a:p>
            <a:r>
              <a:rPr lang="en-US" dirty="0"/>
              <a:t>Semi Supervised Machine Learning</a:t>
            </a:r>
          </a:p>
        </p:txBody>
      </p:sp>
      <p:sp>
        <p:nvSpPr>
          <p:cNvPr id="3" name="Content Placeholder 2">
            <a:extLst>
              <a:ext uri="{FF2B5EF4-FFF2-40B4-BE49-F238E27FC236}">
                <a16:creationId xmlns:a16="http://schemas.microsoft.com/office/drawing/2014/main" id="{9E7E4D58-5DDC-57B1-4F70-B8338D473309}"/>
              </a:ext>
            </a:extLst>
          </p:cNvPr>
          <p:cNvSpPr>
            <a:spLocks noGrp="1"/>
          </p:cNvSpPr>
          <p:nvPr>
            <p:ph idx="1"/>
          </p:nvPr>
        </p:nvSpPr>
        <p:spPr/>
        <p:txBody>
          <a:bodyPr vert="horz" lIns="91440" tIns="45720" rIns="91440" bIns="45720" rtlCol="0" anchor="t">
            <a:normAutofit/>
          </a:bodyPr>
          <a:lstStyle/>
          <a:p>
            <a:r>
              <a:rPr lang="en-US" dirty="0"/>
              <a:t>Combination of Supervised and un supervised ML.</a:t>
            </a:r>
          </a:p>
          <a:p>
            <a:pPr>
              <a:buClr>
                <a:srgbClr val="8AD0D6"/>
              </a:buClr>
            </a:pPr>
            <a:endParaRPr lang="en-US" dirty="0"/>
          </a:p>
        </p:txBody>
      </p:sp>
    </p:spTree>
    <p:extLst>
      <p:ext uri="{BB962C8B-B14F-4D97-AF65-F5344CB8AC3E}">
        <p14:creationId xmlns:p14="http://schemas.microsoft.com/office/powerpoint/2010/main" val="779708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883E2-932A-D5FB-60F1-CE7B7DCF8B40}"/>
              </a:ext>
            </a:extLst>
          </p:cNvPr>
          <p:cNvSpPr>
            <a:spLocks noGrp="1"/>
          </p:cNvSpPr>
          <p:nvPr>
            <p:ph type="title"/>
          </p:nvPr>
        </p:nvSpPr>
        <p:spPr/>
        <p:txBody>
          <a:bodyPr/>
          <a:lstStyle/>
          <a:p>
            <a:r>
              <a:rPr lang="en-US" dirty="0"/>
              <a:t>Reinforcement learning</a:t>
            </a:r>
          </a:p>
        </p:txBody>
      </p:sp>
      <p:sp>
        <p:nvSpPr>
          <p:cNvPr id="3" name="Content Placeholder 2">
            <a:extLst>
              <a:ext uri="{FF2B5EF4-FFF2-40B4-BE49-F238E27FC236}">
                <a16:creationId xmlns:a16="http://schemas.microsoft.com/office/drawing/2014/main" id="{9C1102B2-F8AC-4BB9-F2F8-544F40E963AB}"/>
              </a:ext>
            </a:extLst>
          </p:cNvPr>
          <p:cNvSpPr>
            <a:spLocks noGrp="1"/>
          </p:cNvSpPr>
          <p:nvPr>
            <p:ph idx="1"/>
          </p:nvPr>
        </p:nvSpPr>
        <p:spPr/>
        <p:txBody>
          <a:bodyPr vert="horz" lIns="91440" tIns="45720" rIns="91440" bIns="45720" rtlCol="0" anchor="t">
            <a:normAutofit/>
          </a:bodyPr>
          <a:lstStyle/>
          <a:p>
            <a:r>
              <a:rPr lang="en-US" dirty="0">
                <a:ea typeface="+mj-lt"/>
                <a:cs typeface="+mj-lt"/>
              </a:rPr>
              <a:t>Reinforcement learning is all about making decisions sequentially. The output depends on the state of the current input and the next input depends on the output of the previous input.</a:t>
            </a:r>
            <a:endParaRPr lang="en-US" dirty="0"/>
          </a:p>
          <a:p>
            <a:pPr>
              <a:buClr>
                <a:srgbClr val="8AD0D6"/>
              </a:buClr>
            </a:pPr>
            <a:r>
              <a:rPr lang="en-US" dirty="0">
                <a:ea typeface="+mj-lt"/>
                <a:cs typeface="+mj-lt"/>
              </a:rPr>
              <a:t>Reinforcement Learning is a feedback-based Machine learning technique in which an agent learns to behave in an environment by performing the actions and seeing the results of actions. For each good action, the agent gets positive feedback, and for each bad action, the agent gets negative feedback or penalty.</a:t>
            </a:r>
            <a:endParaRPr lang="en-US" dirty="0"/>
          </a:p>
          <a:p>
            <a:pPr>
              <a:buClr>
                <a:srgbClr val="8AD0D6"/>
              </a:buClr>
            </a:pPr>
            <a:endParaRPr lang="en-US" dirty="0"/>
          </a:p>
          <a:p>
            <a:pPr>
              <a:buClr>
                <a:srgbClr val="8AD0D6"/>
              </a:buClr>
            </a:pPr>
            <a:endParaRPr lang="en-US" dirty="0"/>
          </a:p>
        </p:txBody>
      </p:sp>
    </p:spTree>
    <p:extLst>
      <p:ext uri="{BB962C8B-B14F-4D97-AF65-F5344CB8AC3E}">
        <p14:creationId xmlns:p14="http://schemas.microsoft.com/office/powerpoint/2010/main" val="2934635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0A4FC-20BC-3305-7CDD-94E57EA224AD}"/>
              </a:ext>
            </a:extLst>
          </p:cNvPr>
          <p:cNvSpPr>
            <a:spLocks noGrp="1"/>
          </p:cNvSpPr>
          <p:nvPr>
            <p:ph type="title"/>
          </p:nvPr>
        </p:nvSpPr>
        <p:spPr/>
        <p:txBody>
          <a:bodyPr/>
          <a:lstStyle/>
          <a:p>
            <a:r>
              <a:rPr lang="en-US" dirty="0"/>
              <a:t>Train Test Split</a:t>
            </a:r>
          </a:p>
        </p:txBody>
      </p:sp>
      <p:sp>
        <p:nvSpPr>
          <p:cNvPr id="3" name="Content Placeholder 2">
            <a:extLst>
              <a:ext uri="{FF2B5EF4-FFF2-40B4-BE49-F238E27FC236}">
                <a16:creationId xmlns:a16="http://schemas.microsoft.com/office/drawing/2014/main" id="{7BA635E4-078E-48F8-10AF-475279F70EAC}"/>
              </a:ext>
            </a:extLst>
          </p:cNvPr>
          <p:cNvSpPr>
            <a:spLocks noGrp="1"/>
          </p:cNvSpPr>
          <p:nvPr>
            <p:ph idx="1"/>
          </p:nvPr>
        </p:nvSpPr>
        <p:spPr/>
        <p:txBody>
          <a:bodyPr vert="horz" lIns="91440" tIns="45720" rIns="91440" bIns="45720" rtlCol="0" anchor="t">
            <a:normAutofit/>
          </a:bodyPr>
          <a:lstStyle/>
          <a:p>
            <a:r>
              <a:rPr lang="en-US" dirty="0"/>
              <a:t>Splitting data into training and testing dataset.</a:t>
            </a:r>
          </a:p>
          <a:p>
            <a:pPr>
              <a:buClr>
                <a:srgbClr val="8AD0D6"/>
              </a:buClr>
            </a:pPr>
            <a:r>
              <a:rPr lang="en-US" dirty="0"/>
              <a:t>Training data will be used to train a model.</a:t>
            </a:r>
          </a:p>
          <a:p>
            <a:pPr>
              <a:buClr>
                <a:srgbClr val="8AD0D6"/>
              </a:buClr>
            </a:pPr>
            <a:r>
              <a:rPr lang="en-US" dirty="0"/>
              <a:t>Testing data will be used to check model performance.</a:t>
            </a:r>
          </a:p>
        </p:txBody>
      </p:sp>
    </p:spTree>
    <p:extLst>
      <p:ext uri="{BB962C8B-B14F-4D97-AF65-F5344CB8AC3E}">
        <p14:creationId xmlns:p14="http://schemas.microsoft.com/office/powerpoint/2010/main" val="226852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E5A7A-A507-D9BE-1D5E-445949DDEB57}"/>
              </a:ext>
            </a:extLst>
          </p:cNvPr>
          <p:cNvSpPr>
            <a:spLocks noGrp="1"/>
          </p:cNvSpPr>
          <p:nvPr>
            <p:ph type="title"/>
          </p:nvPr>
        </p:nvSpPr>
        <p:spPr/>
        <p:txBody>
          <a:bodyPr/>
          <a:lstStyle/>
          <a:p>
            <a:r>
              <a:rPr lang="en-US" dirty="0">
                <a:ea typeface="+mj-lt"/>
                <a:cs typeface="+mj-lt"/>
              </a:rPr>
              <a:t>Validation Techniques</a:t>
            </a:r>
            <a:endParaRPr lang="en-US" dirty="0"/>
          </a:p>
        </p:txBody>
      </p:sp>
      <p:sp>
        <p:nvSpPr>
          <p:cNvPr id="3" name="Content Placeholder 2">
            <a:extLst>
              <a:ext uri="{FF2B5EF4-FFF2-40B4-BE49-F238E27FC236}">
                <a16:creationId xmlns:a16="http://schemas.microsoft.com/office/drawing/2014/main" id="{AAA340DE-C4C0-9415-28D3-DF878BFE13AD}"/>
              </a:ext>
            </a:extLst>
          </p:cNvPr>
          <p:cNvSpPr>
            <a:spLocks noGrp="1"/>
          </p:cNvSpPr>
          <p:nvPr>
            <p:ph idx="1"/>
          </p:nvPr>
        </p:nvSpPr>
        <p:spPr/>
        <p:txBody>
          <a:bodyPr vert="horz" lIns="91440" tIns="45720" rIns="91440" bIns="45720" rtlCol="0" anchor="t">
            <a:normAutofit/>
          </a:bodyPr>
          <a:lstStyle/>
          <a:p>
            <a:r>
              <a:rPr lang="en-US" dirty="0"/>
              <a:t>Cross Validation</a:t>
            </a:r>
          </a:p>
          <a:p>
            <a:pPr lvl="1">
              <a:buClr>
                <a:srgbClr val="8AD0D6"/>
              </a:buClr>
            </a:pPr>
            <a:r>
              <a:rPr lang="en-US" dirty="0"/>
              <a:t>K fold Cross validation</a:t>
            </a:r>
          </a:p>
          <a:p>
            <a:pPr lvl="1">
              <a:buClr>
                <a:srgbClr val="8AD0D6"/>
              </a:buClr>
            </a:pPr>
            <a:r>
              <a:rPr lang="en-US" dirty="0"/>
              <a:t>Stratified K-Fold Cross-Validation</a:t>
            </a:r>
          </a:p>
          <a:p>
            <a:pPr lvl="1">
              <a:buClr>
                <a:srgbClr val="8AD0D6"/>
              </a:buClr>
            </a:pPr>
            <a:endParaRPr lang="en-US" dirty="0"/>
          </a:p>
          <a:p>
            <a:pPr>
              <a:buClr>
                <a:srgbClr val="8AD0D6"/>
              </a:buClr>
            </a:pPr>
            <a:r>
              <a:rPr lang="en-US" dirty="0"/>
              <a:t>OOB</a:t>
            </a:r>
            <a:endParaRPr lang="en-US" dirty="0">
              <a:ea typeface="+mj-lt"/>
              <a:cs typeface="+mj-lt"/>
            </a:endParaRPr>
          </a:p>
          <a:p>
            <a:pPr lvl="1">
              <a:buClr>
                <a:srgbClr val="8AD0D6"/>
              </a:buClr>
            </a:pPr>
            <a:r>
              <a:rPr lang="en-US" dirty="0">
                <a:ea typeface="+mj-lt"/>
                <a:cs typeface="+mj-lt"/>
              </a:rPr>
              <a:t>Out of  bag score</a:t>
            </a:r>
          </a:p>
          <a:p>
            <a:pPr lvl="1">
              <a:buClr>
                <a:srgbClr val="8AD0D6"/>
              </a:buClr>
            </a:pPr>
            <a:r>
              <a:rPr lang="en-US" dirty="0" err="1">
                <a:ea typeface="+mj-lt"/>
                <a:cs typeface="+mj-lt"/>
              </a:rPr>
              <a:t>OOB_Score</a:t>
            </a:r>
            <a:r>
              <a:rPr lang="en-US" dirty="0">
                <a:ea typeface="+mj-lt"/>
                <a:cs typeface="+mj-lt"/>
              </a:rPr>
              <a:t> is a very powerful</a:t>
            </a:r>
            <a:r>
              <a:rPr lang="en-US" u="sng" dirty="0">
                <a:ea typeface="+mj-lt"/>
                <a:cs typeface="+mj-lt"/>
              </a:rPr>
              <a:t> Validation Technique</a:t>
            </a:r>
            <a:r>
              <a:rPr lang="en-US" dirty="0">
                <a:ea typeface="+mj-lt"/>
                <a:cs typeface="+mj-lt"/>
              </a:rPr>
              <a:t> used especially for the Random Forest algorithm for least Variance results.</a:t>
            </a:r>
            <a:endParaRPr lang="en-US" dirty="0"/>
          </a:p>
          <a:p>
            <a:pPr>
              <a:buClr>
                <a:srgbClr val="8AD0D6"/>
              </a:buClr>
            </a:pPr>
            <a:endParaRPr lang="en-US" dirty="0"/>
          </a:p>
          <a:p>
            <a:pPr>
              <a:buClr>
                <a:srgbClr val="8AD0D6"/>
              </a:buClr>
            </a:pPr>
            <a:endParaRPr lang="en-US" dirty="0"/>
          </a:p>
        </p:txBody>
      </p:sp>
    </p:spTree>
    <p:extLst>
      <p:ext uri="{BB962C8B-B14F-4D97-AF65-F5344CB8AC3E}">
        <p14:creationId xmlns:p14="http://schemas.microsoft.com/office/powerpoint/2010/main" val="4057822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2D53-3F37-79E9-FE12-CDC4E670FC54}"/>
              </a:ext>
            </a:extLst>
          </p:cNvPr>
          <p:cNvSpPr>
            <a:spLocks noGrp="1"/>
          </p:cNvSpPr>
          <p:nvPr>
            <p:ph type="title"/>
          </p:nvPr>
        </p:nvSpPr>
        <p:spPr/>
        <p:txBody>
          <a:bodyPr/>
          <a:lstStyle/>
          <a:p>
            <a:r>
              <a:rPr lang="en-US" dirty="0"/>
              <a:t>Hyperparameter Tuning</a:t>
            </a:r>
          </a:p>
        </p:txBody>
      </p:sp>
      <p:sp>
        <p:nvSpPr>
          <p:cNvPr id="3" name="Content Placeholder 2">
            <a:extLst>
              <a:ext uri="{FF2B5EF4-FFF2-40B4-BE49-F238E27FC236}">
                <a16:creationId xmlns:a16="http://schemas.microsoft.com/office/drawing/2014/main" id="{0595FE62-77AC-0864-DF60-215FEF8CCC5A}"/>
              </a:ext>
            </a:extLst>
          </p:cNvPr>
          <p:cNvSpPr>
            <a:spLocks noGrp="1"/>
          </p:cNvSpPr>
          <p:nvPr>
            <p:ph idx="1"/>
          </p:nvPr>
        </p:nvSpPr>
        <p:spPr/>
        <p:txBody>
          <a:bodyPr vert="horz" lIns="91440" tIns="45720" rIns="91440" bIns="45720" rtlCol="0" anchor="t">
            <a:normAutofit/>
          </a:bodyPr>
          <a:lstStyle/>
          <a:p>
            <a:r>
              <a:rPr lang="en-US" dirty="0">
                <a:ea typeface="+mj-lt"/>
                <a:cs typeface="+mj-lt"/>
              </a:rPr>
              <a:t>A hyperparameter is a parameter whose value is set before the learning process begins.</a:t>
            </a:r>
          </a:p>
          <a:p>
            <a:pPr>
              <a:buClr>
                <a:srgbClr val="8AD0D6"/>
              </a:buClr>
            </a:pPr>
            <a:r>
              <a:rPr lang="en-US" dirty="0"/>
              <a:t>The parameters for which the Model performs best or model has best parameters.</a:t>
            </a:r>
            <a:br>
              <a:rPr lang="en-US" dirty="0"/>
            </a:br>
            <a:endParaRPr lang="en-US"/>
          </a:p>
          <a:p>
            <a:pPr>
              <a:buClr>
                <a:srgbClr val="8AD0D6"/>
              </a:buClr>
            </a:pPr>
            <a:r>
              <a:rPr lang="en-US" dirty="0"/>
              <a:t>We can Use either </a:t>
            </a:r>
            <a:r>
              <a:rPr lang="en-US" dirty="0" err="1"/>
              <a:t>GridsearchCV</a:t>
            </a:r>
            <a:r>
              <a:rPr lang="en-US" dirty="0"/>
              <a:t> or </a:t>
            </a:r>
            <a:r>
              <a:rPr lang="en-US" dirty="0" err="1"/>
              <a:t>RandomizedsearchCV</a:t>
            </a:r>
            <a:r>
              <a:rPr lang="en-US" dirty="0"/>
              <a:t> for Hyperparameter Tuning.</a:t>
            </a:r>
          </a:p>
          <a:p>
            <a:pPr>
              <a:buClr>
                <a:srgbClr val="8AD0D6"/>
              </a:buClr>
            </a:pPr>
            <a:endParaRPr lang="en-US" dirty="0"/>
          </a:p>
          <a:p>
            <a:pPr marL="0" indent="0">
              <a:buClr>
                <a:srgbClr val="8AD0D6"/>
              </a:buClr>
              <a:buNone/>
            </a:pPr>
            <a:r>
              <a:rPr lang="en-US" dirty="0">
                <a:ea typeface="+mj-lt"/>
                <a:cs typeface="+mj-lt"/>
              </a:rPr>
              <a:t>https://towardsdatascience.com/hyperparameter-tuning-c5619e7e6624</a:t>
            </a:r>
            <a:endParaRPr lang="en-US" dirty="0"/>
          </a:p>
        </p:txBody>
      </p:sp>
    </p:spTree>
    <p:extLst>
      <p:ext uri="{BB962C8B-B14F-4D97-AF65-F5344CB8AC3E}">
        <p14:creationId xmlns:p14="http://schemas.microsoft.com/office/powerpoint/2010/main" val="2855857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0497-E052-7890-93CD-391325CF06B1}"/>
              </a:ext>
            </a:extLst>
          </p:cNvPr>
          <p:cNvSpPr>
            <a:spLocks noGrp="1"/>
          </p:cNvSpPr>
          <p:nvPr>
            <p:ph type="title"/>
          </p:nvPr>
        </p:nvSpPr>
        <p:spPr>
          <a:xfrm>
            <a:off x="646111" y="452718"/>
            <a:ext cx="9404723" cy="1400530"/>
          </a:xfrm>
        </p:spPr>
        <p:txBody>
          <a:bodyPr>
            <a:normAutofit/>
          </a:bodyPr>
          <a:lstStyle/>
          <a:p>
            <a:r>
              <a:rPr lang="en-US" dirty="0">
                <a:ea typeface="+mj-lt"/>
                <a:cs typeface="+mj-lt"/>
              </a:rPr>
              <a:t>Different types of metrics for Classification</a:t>
            </a:r>
            <a:endParaRPr lang="en-US" dirty="0"/>
          </a:p>
        </p:txBody>
      </p:sp>
      <p:graphicFrame>
        <p:nvGraphicFramePr>
          <p:cNvPr id="5" name="Content Placeholder 2">
            <a:extLst>
              <a:ext uri="{FF2B5EF4-FFF2-40B4-BE49-F238E27FC236}">
                <a16:creationId xmlns:a16="http://schemas.microsoft.com/office/drawing/2014/main" id="{F1DB0015-84E2-AF07-9834-8567F113153D}"/>
              </a:ext>
            </a:extLst>
          </p:cNvPr>
          <p:cNvGraphicFramePr>
            <a:graphicFrameLocks noGrp="1"/>
          </p:cNvGraphicFramePr>
          <p:nvPr>
            <p:ph idx="1"/>
            <p:extLst>
              <p:ext uri="{D42A27DB-BD31-4B8C-83A1-F6EECF244321}">
                <p14:modId xmlns:p14="http://schemas.microsoft.com/office/powerpoint/2010/main" val="2633167881"/>
              </p:ext>
            </p:extLst>
          </p:nvPr>
        </p:nvGraphicFramePr>
        <p:xfrm>
          <a:off x="646111" y="2140085"/>
          <a:ext cx="9345737" cy="3909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7">
            <a:extLst>
              <a:ext uri="{FF2B5EF4-FFF2-40B4-BE49-F238E27FC236}">
                <a16:creationId xmlns:a16="http://schemas.microsoft.com/office/drawing/2014/main" id="{21BCB679-73CD-2681-28F9-05B87AA11B00}"/>
              </a:ext>
            </a:extLst>
          </p:cNvPr>
          <p:cNvSpPr txBox="1"/>
          <p:nvPr/>
        </p:nvSpPr>
        <p:spPr>
          <a:xfrm>
            <a:off x="523631" y="6238631"/>
            <a:ext cx="99919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https://towardsdatascience.com/understanding-confusion-matrix-a9ad42dcfd62</a:t>
            </a:r>
          </a:p>
        </p:txBody>
      </p:sp>
    </p:spTree>
    <p:extLst>
      <p:ext uri="{BB962C8B-B14F-4D97-AF65-F5344CB8AC3E}">
        <p14:creationId xmlns:p14="http://schemas.microsoft.com/office/powerpoint/2010/main" val="1273619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0D3E5-AAB2-27B1-C647-61B1BDE0003A}"/>
              </a:ext>
            </a:extLst>
          </p:cNvPr>
          <p:cNvSpPr>
            <a:spLocks noGrp="1"/>
          </p:cNvSpPr>
          <p:nvPr>
            <p:ph type="title"/>
          </p:nvPr>
        </p:nvSpPr>
        <p:spPr>
          <a:xfrm>
            <a:off x="648930" y="629266"/>
            <a:ext cx="6188190" cy="1622321"/>
          </a:xfrm>
        </p:spPr>
        <p:txBody>
          <a:bodyPr>
            <a:normAutofit/>
          </a:bodyPr>
          <a:lstStyle/>
          <a:p>
            <a:r>
              <a:rPr lang="en-US">
                <a:solidFill>
                  <a:srgbClr val="EBEBEB"/>
                </a:solidFill>
              </a:rPr>
              <a:t>Metrics for Regression</a:t>
            </a:r>
          </a:p>
        </p:txBody>
      </p:sp>
      <p:sp>
        <p:nvSpPr>
          <p:cNvPr id="3" name="Content Placeholder 2">
            <a:extLst>
              <a:ext uri="{FF2B5EF4-FFF2-40B4-BE49-F238E27FC236}">
                <a16:creationId xmlns:a16="http://schemas.microsoft.com/office/drawing/2014/main" id="{B26BC66B-8334-F50F-6EC5-06AFCB4BA057}"/>
              </a:ext>
            </a:extLst>
          </p:cNvPr>
          <p:cNvSpPr>
            <a:spLocks noGrp="1"/>
          </p:cNvSpPr>
          <p:nvPr>
            <p:ph idx="1"/>
          </p:nvPr>
        </p:nvSpPr>
        <p:spPr>
          <a:xfrm>
            <a:off x="648930" y="2438400"/>
            <a:ext cx="6188189" cy="3785419"/>
          </a:xfrm>
        </p:spPr>
        <p:txBody>
          <a:bodyPr vert="horz" lIns="91440" tIns="45720" rIns="91440" bIns="45720" rtlCol="0">
            <a:normAutofit/>
          </a:bodyPr>
          <a:lstStyle/>
          <a:p>
            <a:r>
              <a:rPr lang="en-US">
                <a:solidFill>
                  <a:srgbClr val="FFFFFF"/>
                </a:solidFill>
              </a:rPr>
              <a:t>Mean Squared Error</a:t>
            </a:r>
          </a:p>
          <a:p>
            <a:pPr>
              <a:buClr>
                <a:srgbClr val="8AD0D6"/>
              </a:buClr>
            </a:pPr>
            <a:r>
              <a:rPr lang="en-US">
                <a:solidFill>
                  <a:srgbClr val="FFFFFF"/>
                </a:solidFill>
              </a:rPr>
              <a:t>Mean Absolute Error</a:t>
            </a:r>
          </a:p>
          <a:p>
            <a:pPr>
              <a:buClr>
                <a:srgbClr val="8AD0D6"/>
              </a:buClr>
            </a:pPr>
            <a:r>
              <a:rPr lang="en-US">
                <a:solidFill>
                  <a:srgbClr val="FFFFFF"/>
                </a:solidFill>
              </a:rPr>
              <a:t>RMSE</a:t>
            </a:r>
          </a:p>
          <a:p>
            <a:pPr>
              <a:buClr>
                <a:srgbClr val="8AD0D6"/>
              </a:buClr>
            </a:pPr>
            <a:r>
              <a:rPr lang="en-US">
                <a:solidFill>
                  <a:srgbClr val="FFFFFF"/>
                </a:solidFill>
              </a:rPr>
              <a:t>R2 score</a:t>
            </a:r>
          </a:p>
          <a:p>
            <a:pPr>
              <a:buClr>
                <a:srgbClr val="8AD0D6"/>
              </a:buClr>
            </a:pPr>
            <a:r>
              <a:rPr lang="en-US">
                <a:solidFill>
                  <a:srgbClr val="FFFFFF"/>
                </a:solidFill>
              </a:rPr>
              <a:t>Adjusted R2 score</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Vibrant multicolour checkered floor design">
            <a:extLst>
              <a:ext uri="{FF2B5EF4-FFF2-40B4-BE49-F238E27FC236}">
                <a16:creationId xmlns:a16="http://schemas.microsoft.com/office/drawing/2014/main" id="{8BE3636A-CB6C-C271-CE38-334DF163CDB9}"/>
              </a:ext>
            </a:extLst>
          </p:cNvPr>
          <p:cNvPicPr>
            <a:picLocks noChangeAspect="1"/>
          </p:cNvPicPr>
          <p:nvPr/>
        </p:nvPicPr>
        <p:blipFill rotWithShape="1">
          <a:blip r:embed="rId3"/>
          <a:srcRect l="24522" r="26569" b="-4"/>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4133056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DF18-B01F-6D74-BA95-0365A568571E}"/>
              </a:ext>
            </a:extLst>
          </p:cNvPr>
          <p:cNvSpPr>
            <a:spLocks noGrp="1"/>
          </p:cNvSpPr>
          <p:nvPr>
            <p:ph type="title"/>
          </p:nvPr>
        </p:nvSpPr>
        <p:spPr/>
        <p:txBody>
          <a:bodyPr/>
          <a:lstStyle/>
          <a:p>
            <a:r>
              <a:rPr lang="en-US" dirty="0"/>
              <a:t>R2 score</a:t>
            </a:r>
          </a:p>
        </p:txBody>
      </p:sp>
      <p:pic>
        <p:nvPicPr>
          <p:cNvPr id="4" name="Picture 4">
            <a:extLst>
              <a:ext uri="{FF2B5EF4-FFF2-40B4-BE49-F238E27FC236}">
                <a16:creationId xmlns:a16="http://schemas.microsoft.com/office/drawing/2014/main" id="{8FC9059A-EE77-F461-2F8B-918F5A5093D3}"/>
              </a:ext>
            </a:extLst>
          </p:cNvPr>
          <p:cNvPicPr>
            <a:picLocks noGrp="1" noChangeAspect="1"/>
          </p:cNvPicPr>
          <p:nvPr>
            <p:ph idx="1"/>
          </p:nvPr>
        </p:nvPicPr>
        <p:blipFill>
          <a:blip r:embed="rId2"/>
          <a:stretch>
            <a:fillRect/>
          </a:stretch>
        </p:blipFill>
        <p:spPr>
          <a:xfrm>
            <a:off x="2523820" y="2646313"/>
            <a:ext cx="5343525" cy="2633058"/>
          </a:xfrm>
        </p:spPr>
      </p:pic>
    </p:spTree>
    <p:extLst>
      <p:ext uri="{BB962C8B-B14F-4D97-AF65-F5344CB8AC3E}">
        <p14:creationId xmlns:p14="http://schemas.microsoft.com/office/powerpoint/2010/main" val="719957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296D1A-D4BB-3EEA-98BB-C1914F977830}"/>
              </a:ext>
            </a:extLst>
          </p:cNvPr>
          <p:cNvSpPr>
            <a:spLocks noGrp="1"/>
          </p:cNvSpPr>
          <p:nvPr>
            <p:ph type="title"/>
          </p:nvPr>
        </p:nvSpPr>
        <p:spPr>
          <a:xfrm>
            <a:off x="648930" y="629266"/>
            <a:ext cx="6188190" cy="1622321"/>
          </a:xfrm>
        </p:spPr>
        <p:txBody>
          <a:bodyPr>
            <a:normAutofit/>
          </a:bodyPr>
          <a:lstStyle/>
          <a:p>
            <a:r>
              <a:rPr lang="en-US">
                <a:solidFill>
                  <a:srgbClr val="EBEBEB"/>
                </a:solidFill>
                <a:ea typeface="+mj-lt"/>
                <a:cs typeface="+mj-lt"/>
              </a:rPr>
              <a:t>Curse of dimensionality</a:t>
            </a:r>
            <a:endParaRPr lang="en-US">
              <a:solidFill>
                <a:srgbClr val="EBEBEB"/>
              </a:solidFill>
            </a:endParaRPr>
          </a:p>
        </p:txBody>
      </p:sp>
      <p:sp>
        <p:nvSpPr>
          <p:cNvPr id="3" name="Content Placeholder 2">
            <a:extLst>
              <a:ext uri="{FF2B5EF4-FFF2-40B4-BE49-F238E27FC236}">
                <a16:creationId xmlns:a16="http://schemas.microsoft.com/office/drawing/2014/main" id="{E32E0E54-2F26-3CEE-C04F-6DD9EF936C2B}"/>
              </a:ext>
            </a:extLst>
          </p:cNvPr>
          <p:cNvSpPr>
            <a:spLocks noGrp="1"/>
          </p:cNvSpPr>
          <p:nvPr>
            <p:ph idx="1"/>
          </p:nvPr>
        </p:nvSpPr>
        <p:spPr>
          <a:xfrm>
            <a:off x="648930" y="2438400"/>
            <a:ext cx="6188189" cy="3785419"/>
          </a:xfrm>
        </p:spPr>
        <p:txBody>
          <a:bodyPr vert="horz" lIns="91440" tIns="45720" rIns="91440" bIns="45720" rtlCol="0">
            <a:normAutofit/>
          </a:bodyPr>
          <a:lstStyle/>
          <a:p>
            <a:r>
              <a:rPr lang="en-US">
                <a:solidFill>
                  <a:srgbClr val="FFFFFF"/>
                </a:solidFill>
                <a:ea typeface="+mj-lt"/>
                <a:cs typeface="+mj-lt"/>
              </a:rPr>
              <a:t>It really refers to is when your data has too many features.</a:t>
            </a:r>
          </a:p>
          <a:p>
            <a:pPr>
              <a:buClr>
                <a:srgbClr val="8AD0D6"/>
              </a:buClr>
            </a:pPr>
            <a:r>
              <a:rPr lang="en-US">
                <a:solidFill>
                  <a:srgbClr val="FFFFFF"/>
                </a:solidFill>
                <a:ea typeface="+mj-lt"/>
                <a:cs typeface="+mj-lt"/>
              </a:rPr>
              <a:t>If we have more features than observations than we run the risk of massively overfitting our model. this would generally result in terrible out of sample performance.</a:t>
            </a:r>
            <a:endParaRPr lang="en-US">
              <a:solidFill>
                <a:srgbClr val="FFFFFF"/>
              </a:solidFill>
            </a:endParaRPr>
          </a:p>
          <a:p>
            <a:pPr>
              <a:buClr>
                <a:srgbClr val="8AD0D6"/>
              </a:buClr>
            </a:pPr>
            <a:endParaRPr lang="en-US">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AFFCE9A3-2A33-DD37-421C-C21DCB89DE24}"/>
              </a:ext>
            </a:extLst>
          </p:cNvPr>
          <p:cNvPicPr>
            <a:picLocks noChangeAspect="1"/>
          </p:cNvPicPr>
          <p:nvPr/>
        </p:nvPicPr>
        <p:blipFill rotWithShape="1">
          <a:blip r:embed="rId3"/>
          <a:srcRect l="32907" r="18855" b="-4"/>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02462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AAA1-3549-E226-8E46-A6E475F0AF09}"/>
              </a:ext>
            </a:extLst>
          </p:cNvPr>
          <p:cNvSpPr>
            <a:spLocks noGrp="1"/>
          </p:cNvSpPr>
          <p:nvPr>
            <p:ph type="title"/>
          </p:nvPr>
        </p:nvSpPr>
        <p:spPr/>
        <p:txBody>
          <a:bodyPr/>
          <a:lstStyle/>
          <a:p>
            <a:r>
              <a:rPr lang="en-US" dirty="0">
                <a:cs typeface="Calibri Light"/>
              </a:rPr>
              <a:t>What is Machine Learning</a:t>
            </a:r>
            <a:endParaRPr lang="en-US" dirty="0"/>
          </a:p>
        </p:txBody>
      </p:sp>
      <p:sp>
        <p:nvSpPr>
          <p:cNvPr id="3" name="Content Placeholder 2">
            <a:extLst>
              <a:ext uri="{FF2B5EF4-FFF2-40B4-BE49-F238E27FC236}">
                <a16:creationId xmlns:a16="http://schemas.microsoft.com/office/drawing/2014/main" id="{279FEFE0-C6B7-2E28-1496-61B0543C827F}"/>
              </a:ext>
            </a:extLst>
          </p:cNvPr>
          <p:cNvSpPr>
            <a:spLocks noGrp="1"/>
          </p:cNvSpPr>
          <p:nvPr>
            <p:ph idx="1"/>
          </p:nvPr>
        </p:nvSpPr>
        <p:spPr/>
        <p:txBody>
          <a:bodyPr vert="horz" lIns="91440" tIns="45720" rIns="91440" bIns="45720" rtlCol="0" anchor="t">
            <a:normAutofit/>
          </a:bodyPr>
          <a:lstStyle/>
          <a:p>
            <a:r>
              <a:rPr lang="en-US">
                <a:ea typeface="+mj-lt"/>
                <a:cs typeface="+mj-lt"/>
              </a:rPr>
              <a:t>Machine learning is a branch of </a:t>
            </a:r>
            <a:r>
              <a:rPr lang="en-US" dirty="0">
                <a:ea typeface="+mj-lt"/>
                <a:cs typeface="+mj-lt"/>
                <a:hlinkClick r:id="rId2"/>
              </a:rPr>
              <a:t>artificial intelligence (AI)</a:t>
            </a:r>
            <a:r>
              <a:rPr lang="en-US">
                <a:ea typeface="+mj-lt"/>
                <a:cs typeface="+mj-lt"/>
              </a:rPr>
              <a:t> and computer science which focuses on the use of data and algorithms to imitate the way that humans learn, gradually improving its accuracy.</a:t>
            </a:r>
            <a:endParaRPr lang="en-US"/>
          </a:p>
        </p:txBody>
      </p:sp>
    </p:spTree>
    <p:extLst>
      <p:ext uri="{BB962C8B-B14F-4D97-AF65-F5344CB8AC3E}">
        <p14:creationId xmlns:p14="http://schemas.microsoft.com/office/powerpoint/2010/main" val="2190676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7C08AAA1-7899-4C59-D3F6-7CFAB3C7146C}"/>
              </a:ext>
            </a:extLst>
          </p:cNvPr>
          <p:cNvSpPr>
            <a:spLocks noGrp="1"/>
          </p:cNvSpPr>
          <p:nvPr>
            <p:ph type="title"/>
          </p:nvPr>
        </p:nvSpPr>
        <p:spPr>
          <a:xfrm>
            <a:off x="1103312" y="452718"/>
            <a:ext cx="8947522" cy="1400530"/>
          </a:xfrm>
        </p:spPr>
        <p:txBody>
          <a:bodyPr anchor="ctr">
            <a:normAutofit/>
          </a:bodyPr>
          <a:lstStyle/>
          <a:p>
            <a:r>
              <a:rPr lang="en-US">
                <a:solidFill>
                  <a:srgbClr val="FFFFFF"/>
                </a:solidFill>
                <a:cs typeface="Calibri Light"/>
              </a:rPr>
              <a:t>Feature Selection</a:t>
            </a:r>
            <a:endParaRPr lang="en-US">
              <a:solidFill>
                <a:srgbClr val="FFFFFF"/>
              </a:solidFill>
            </a:endParaRPr>
          </a:p>
        </p:txBody>
      </p:sp>
      <p:sp>
        <p:nvSpPr>
          <p:cNvPr id="3" name="Content Placeholder 2">
            <a:extLst>
              <a:ext uri="{FF2B5EF4-FFF2-40B4-BE49-F238E27FC236}">
                <a16:creationId xmlns:a16="http://schemas.microsoft.com/office/drawing/2014/main" id="{5F1FE97F-2153-BC9C-F0A2-B0315D0CC1F5}"/>
              </a:ext>
            </a:extLst>
          </p:cNvPr>
          <p:cNvSpPr>
            <a:spLocks noGrp="1"/>
          </p:cNvSpPr>
          <p:nvPr>
            <p:ph idx="1"/>
          </p:nvPr>
        </p:nvSpPr>
        <p:spPr>
          <a:xfrm>
            <a:off x="1103312" y="2763520"/>
            <a:ext cx="8946541" cy="3484879"/>
          </a:xfrm>
        </p:spPr>
        <p:txBody>
          <a:bodyPr vert="horz" lIns="91440" tIns="45720" rIns="91440" bIns="45720" rtlCol="0">
            <a:normAutofit/>
          </a:bodyPr>
          <a:lstStyle/>
          <a:p>
            <a:r>
              <a:rPr lang="en-US" dirty="0">
                <a:ea typeface="+mn-lt"/>
                <a:cs typeface="+mn-lt"/>
              </a:rPr>
              <a:t>It is a process of automatically or manually selecting the subset of most appropriate and relevant features to be used in model building.</a:t>
            </a:r>
          </a:p>
          <a:p>
            <a:endParaRPr lang="en-US" dirty="0">
              <a:ea typeface="Calibri"/>
              <a:cs typeface="Calibri"/>
            </a:endParaRPr>
          </a:p>
        </p:txBody>
      </p:sp>
    </p:spTree>
    <p:extLst>
      <p:ext uri="{BB962C8B-B14F-4D97-AF65-F5344CB8AC3E}">
        <p14:creationId xmlns:p14="http://schemas.microsoft.com/office/powerpoint/2010/main" val="259009849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11750-384D-2440-48C0-0926F5991886}"/>
              </a:ext>
            </a:extLst>
          </p:cNvPr>
          <p:cNvSpPr>
            <a:spLocks noGrp="1"/>
          </p:cNvSpPr>
          <p:nvPr>
            <p:ph type="title"/>
          </p:nvPr>
        </p:nvSpPr>
        <p:spPr>
          <a:xfrm>
            <a:off x="648929" y="1063417"/>
            <a:ext cx="3505495" cy="4675396"/>
          </a:xfrm>
        </p:spPr>
        <p:txBody>
          <a:bodyPr anchor="ctr">
            <a:normAutofit/>
          </a:bodyPr>
          <a:lstStyle/>
          <a:p>
            <a:r>
              <a:rPr lang="en-US">
                <a:solidFill>
                  <a:srgbClr val="F2F2F2"/>
                </a:solidFill>
                <a:ea typeface="Calibri Light"/>
                <a:cs typeface="Calibri Light"/>
              </a:rPr>
              <a:t>Methods for Feature selection</a:t>
            </a:r>
            <a:endParaRPr lang="en-US">
              <a:solidFill>
                <a:srgbClr val="F2F2F2"/>
              </a:solidFill>
            </a:endParaRP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615A2F6-0507-0F2D-AF50-5B3CB504CF3B}"/>
              </a:ext>
            </a:extLst>
          </p:cNvPr>
          <p:cNvGraphicFramePr>
            <a:graphicFrameLocks noGrp="1"/>
          </p:cNvGraphicFramePr>
          <p:nvPr>
            <p:ph idx="1"/>
            <p:extLst>
              <p:ext uri="{D42A27DB-BD31-4B8C-83A1-F6EECF244321}">
                <p14:modId xmlns:p14="http://schemas.microsoft.com/office/powerpoint/2010/main" val="3041124629"/>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112056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B76A5-8B13-EA1C-759C-9CC7FB3A4923}"/>
              </a:ext>
            </a:extLst>
          </p:cNvPr>
          <p:cNvSpPr>
            <a:spLocks noGrp="1"/>
          </p:cNvSpPr>
          <p:nvPr>
            <p:ph type="title"/>
          </p:nvPr>
        </p:nvSpPr>
        <p:spPr>
          <a:xfrm>
            <a:off x="648929" y="1063417"/>
            <a:ext cx="3505495" cy="4675396"/>
          </a:xfrm>
        </p:spPr>
        <p:txBody>
          <a:bodyPr anchor="ctr">
            <a:normAutofit/>
          </a:bodyPr>
          <a:lstStyle/>
          <a:p>
            <a:r>
              <a:rPr lang="en-US">
                <a:solidFill>
                  <a:srgbClr val="F2F2F2"/>
                </a:solidFill>
                <a:ea typeface="Calibri Light"/>
                <a:cs typeface="Calibri Light"/>
              </a:rPr>
              <a:t>Benefits of Feature selection</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FCB78B0-BD52-E565-3232-37B944C4DCC8}"/>
              </a:ext>
            </a:extLst>
          </p:cNvPr>
          <p:cNvGraphicFramePr>
            <a:graphicFrameLocks noGrp="1"/>
          </p:cNvGraphicFramePr>
          <p:nvPr>
            <p:ph idx="1"/>
            <p:extLst>
              <p:ext uri="{D42A27DB-BD31-4B8C-83A1-F6EECF244321}">
                <p14:modId xmlns:p14="http://schemas.microsoft.com/office/powerpoint/2010/main" val="1940782502"/>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1656670"/>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887AD-1506-DB95-A714-9C7C5DC0DCF0}"/>
              </a:ext>
            </a:extLst>
          </p:cNvPr>
          <p:cNvSpPr>
            <a:spLocks noGrp="1"/>
          </p:cNvSpPr>
          <p:nvPr>
            <p:ph type="title"/>
          </p:nvPr>
        </p:nvSpPr>
        <p:spPr>
          <a:xfrm>
            <a:off x="648930" y="629266"/>
            <a:ext cx="6188190" cy="1622321"/>
          </a:xfrm>
        </p:spPr>
        <p:txBody>
          <a:bodyPr>
            <a:normAutofit/>
          </a:bodyPr>
          <a:lstStyle/>
          <a:p>
            <a:r>
              <a:rPr lang="en-US">
                <a:solidFill>
                  <a:srgbClr val="EBEBEB"/>
                </a:solidFill>
                <a:ea typeface="Calibri Light"/>
                <a:cs typeface="Calibri Light"/>
              </a:rPr>
              <a:t>Filter Methods</a:t>
            </a:r>
            <a:endParaRPr lang="en-US">
              <a:solidFill>
                <a:srgbClr val="EBEBEB"/>
              </a:solidFill>
            </a:endParaRPr>
          </a:p>
        </p:txBody>
      </p:sp>
      <p:sp>
        <p:nvSpPr>
          <p:cNvPr id="3" name="Content Placeholder 2">
            <a:extLst>
              <a:ext uri="{FF2B5EF4-FFF2-40B4-BE49-F238E27FC236}">
                <a16:creationId xmlns:a16="http://schemas.microsoft.com/office/drawing/2014/main" id="{FA877B8A-01FC-08DE-CC29-BC9C13CF7A6C}"/>
              </a:ext>
            </a:extLst>
          </p:cNvPr>
          <p:cNvSpPr>
            <a:spLocks noGrp="1"/>
          </p:cNvSpPr>
          <p:nvPr>
            <p:ph idx="1"/>
          </p:nvPr>
        </p:nvSpPr>
        <p:spPr>
          <a:xfrm>
            <a:off x="648930" y="2438400"/>
            <a:ext cx="6188189" cy="3785419"/>
          </a:xfrm>
        </p:spPr>
        <p:txBody>
          <a:bodyPr vert="horz" lIns="91440" tIns="45720" rIns="91440" bIns="45720" rtlCol="0">
            <a:normAutofit/>
          </a:bodyPr>
          <a:lstStyle/>
          <a:p>
            <a:r>
              <a:rPr lang="en-US">
                <a:solidFill>
                  <a:srgbClr val="FFFFFF"/>
                </a:solidFill>
                <a:ea typeface="+mn-lt"/>
                <a:cs typeface="+mn-lt"/>
              </a:rPr>
              <a:t>Filter methods pick up the intrinsic properties of the features measured via univariate statistics instead of cross-validation performance. </a:t>
            </a:r>
          </a:p>
          <a:p>
            <a:r>
              <a:rPr lang="en-US">
                <a:solidFill>
                  <a:srgbClr val="FFFFFF"/>
                </a:solidFill>
                <a:ea typeface="+mn-lt"/>
                <a:cs typeface="+mn-lt"/>
              </a:rPr>
              <a:t>These methods are faster and less computationally expensive than wrapper methods. When dealing with high-dimensional data, it is computationally cheaper to use filter methods.</a:t>
            </a:r>
            <a:endParaRPr lang="en-US">
              <a:solidFill>
                <a:srgbClr val="FFFFFF"/>
              </a:solidFill>
              <a:ea typeface="Calibri"/>
              <a:cs typeface="Calibri"/>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5ECCC56F-08C7-77B4-B630-A7BF55908DF5}"/>
              </a:ext>
            </a:extLst>
          </p:cNvPr>
          <p:cNvPicPr>
            <a:picLocks noChangeAspect="1"/>
          </p:cNvPicPr>
          <p:nvPr/>
        </p:nvPicPr>
        <p:blipFill rotWithShape="1">
          <a:blip r:embed="rId3"/>
          <a:srcRect l="38900" r="20390"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544562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5E93AD-11A4-499A-9664-2976EA038830}"/>
              </a:ext>
            </a:extLst>
          </p:cNvPr>
          <p:cNvSpPr>
            <a:spLocks noGrp="1"/>
          </p:cNvSpPr>
          <p:nvPr>
            <p:ph type="title"/>
          </p:nvPr>
        </p:nvSpPr>
        <p:spPr>
          <a:xfrm>
            <a:off x="648930" y="629266"/>
            <a:ext cx="6188190" cy="1622321"/>
          </a:xfrm>
        </p:spPr>
        <p:txBody>
          <a:bodyPr>
            <a:normAutofit/>
          </a:bodyPr>
          <a:lstStyle/>
          <a:p>
            <a:r>
              <a:rPr lang="en-US">
                <a:solidFill>
                  <a:srgbClr val="EBEBEB"/>
                </a:solidFill>
                <a:ea typeface="Calibri Light"/>
                <a:cs typeface="Calibri Light"/>
              </a:rPr>
              <a:t>Ways of Filter Methods</a:t>
            </a:r>
            <a:endParaRPr lang="en-US">
              <a:solidFill>
                <a:srgbClr val="EBEBEB"/>
              </a:solidFill>
            </a:endParaRPr>
          </a:p>
        </p:txBody>
      </p:sp>
      <p:sp>
        <p:nvSpPr>
          <p:cNvPr id="3" name="Content Placeholder 2">
            <a:extLst>
              <a:ext uri="{FF2B5EF4-FFF2-40B4-BE49-F238E27FC236}">
                <a16:creationId xmlns:a16="http://schemas.microsoft.com/office/drawing/2014/main" id="{35F71030-190E-A905-14A4-29E46656D729}"/>
              </a:ext>
            </a:extLst>
          </p:cNvPr>
          <p:cNvSpPr>
            <a:spLocks noGrp="1"/>
          </p:cNvSpPr>
          <p:nvPr>
            <p:ph idx="1"/>
          </p:nvPr>
        </p:nvSpPr>
        <p:spPr>
          <a:xfrm>
            <a:off x="648930" y="2438400"/>
            <a:ext cx="6188189" cy="3785419"/>
          </a:xfrm>
        </p:spPr>
        <p:txBody>
          <a:bodyPr vert="horz" lIns="91440" tIns="45720" rIns="91440" bIns="45720" rtlCol="0">
            <a:normAutofit/>
          </a:bodyPr>
          <a:lstStyle/>
          <a:p>
            <a:r>
              <a:rPr lang="en-US">
                <a:solidFill>
                  <a:srgbClr val="FFFFFF"/>
                </a:solidFill>
                <a:ea typeface="Calibri"/>
                <a:cs typeface="Calibri"/>
              </a:rPr>
              <a:t>Information Gain (Mutual_info_classif/Mutual_info_reg)</a:t>
            </a:r>
          </a:p>
          <a:p>
            <a:r>
              <a:rPr lang="en-US">
                <a:solidFill>
                  <a:srgbClr val="FFFFFF"/>
                </a:solidFill>
                <a:ea typeface="Calibri"/>
                <a:cs typeface="Calibri"/>
              </a:rPr>
              <a:t>Correlation coefficient</a:t>
            </a:r>
          </a:p>
          <a:p>
            <a:r>
              <a:rPr lang="en-US">
                <a:solidFill>
                  <a:srgbClr val="FFFFFF"/>
                </a:solidFill>
                <a:ea typeface="Calibri"/>
                <a:cs typeface="Calibri"/>
              </a:rPr>
              <a:t>Chi square test</a:t>
            </a:r>
          </a:p>
          <a:p>
            <a:r>
              <a:rPr lang="en-US">
                <a:solidFill>
                  <a:srgbClr val="FFFFFF"/>
                </a:solidFill>
                <a:ea typeface="Calibri"/>
                <a:cs typeface="Calibri"/>
              </a:rPr>
              <a:t>Fisher's score</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DBD3DA1C-BADA-F103-BBEC-EC3547055581}"/>
              </a:ext>
            </a:extLst>
          </p:cNvPr>
          <p:cNvPicPr>
            <a:picLocks noChangeAspect="1"/>
          </p:cNvPicPr>
          <p:nvPr/>
        </p:nvPicPr>
        <p:blipFill rotWithShape="1">
          <a:blip r:embed="rId3"/>
          <a:srcRect l="48900" r="6575" b="3"/>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702130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B486C-AA76-B705-526C-4E6F3731DCF8}"/>
              </a:ext>
            </a:extLst>
          </p:cNvPr>
          <p:cNvSpPr>
            <a:spLocks noGrp="1"/>
          </p:cNvSpPr>
          <p:nvPr>
            <p:ph type="title"/>
          </p:nvPr>
        </p:nvSpPr>
        <p:spPr>
          <a:xfrm>
            <a:off x="648930" y="629266"/>
            <a:ext cx="6188190" cy="1622321"/>
          </a:xfrm>
        </p:spPr>
        <p:txBody>
          <a:bodyPr>
            <a:normAutofit/>
          </a:bodyPr>
          <a:lstStyle/>
          <a:p>
            <a:r>
              <a:rPr lang="en-US">
                <a:solidFill>
                  <a:srgbClr val="EBEBEB"/>
                </a:solidFill>
                <a:ea typeface="Calibri Light"/>
                <a:cs typeface="Calibri Light"/>
              </a:rPr>
              <a:t>Information Gain</a:t>
            </a:r>
            <a:endParaRPr lang="en-US">
              <a:solidFill>
                <a:srgbClr val="EBEBEB"/>
              </a:solidFill>
            </a:endParaRPr>
          </a:p>
        </p:txBody>
      </p:sp>
      <p:sp>
        <p:nvSpPr>
          <p:cNvPr id="3" name="Content Placeholder 2">
            <a:extLst>
              <a:ext uri="{FF2B5EF4-FFF2-40B4-BE49-F238E27FC236}">
                <a16:creationId xmlns:a16="http://schemas.microsoft.com/office/drawing/2014/main" id="{ED219FE7-83D2-9F85-A494-E84383CED611}"/>
              </a:ext>
            </a:extLst>
          </p:cNvPr>
          <p:cNvSpPr>
            <a:spLocks noGrp="1"/>
          </p:cNvSpPr>
          <p:nvPr>
            <p:ph idx="1"/>
          </p:nvPr>
        </p:nvSpPr>
        <p:spPr>
          <a:xfrm>
            <a:off x="648930" y="2438400"/>
            <a:ext cx="6188189" cy="3785419"/>
          </a:xfrm>
        </p:spPr>
        <p:txBody>
          <a:bodyPr vert="horz" lIns="91440" tIns="45720" rIns="91440" bIns="45720" rtlCol="0">
            <a:normAutofit/>
          </a:bodyPr>
          <a:lstStyle/>
          <a:p>
            <a:r>
              <a:rPr lang="en-US">
                <a:solidFill>
                  <a:srgbClr val="FFFFFF"/>
                </a:solidFill>
                <a:ea typeface="+mn-lt"/>
                <a:cs typeface="+mn-lt"/>
              </a:rPr>
              <a:t>Information gain calculates the reduction in entropy from the transformation of a dataset.</a:t>
            </a:r>
          </a:p>
          <a:p>
            <a:r>
              <a:rPr lang="en-US">
                <a:solidFill>
                  <a:srgbClr val="FFFFFF"/>
                </a:solidFill>
                <a:ea typeface="Calibri"/>
                <a:cs typeface="Calibri"/>
              </a:rPr>
              <a:t>It uses mutual_info_score for both regression and classification to find the best features.</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5C96AB7D-D37C-3D6C-0086-A50F74D74A7E}"/>
              </a:ext>
            </a:extLst>
          </p:cNvPr>
          <p:cNvPicPr>
            <a:picLocks noChangeAspect="1"/>
          </p:cNvPicPr>
          <p:nvPr/>
        </p:nvPicPr>
        <p:blipFill rotWithShape="1">
          <a:blip r:embed="rId3"/>
          <a:srcRect l="24678" r="30091" b="3"/>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772917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32F0F-46DF-CCE5-9109-C2EBB0EE21FA}"/>
              </a:ext>
            </a:extLst>
          </p:cNvPr>
          <p:cNvSpPr>
            <a:spLocks noGrp="1"/>
          </p:cNvSpPr>
          <p:nvPr>
            <p:ph type="title"/>
          </p:nvPr>
        </p:nvSpPr>
        <p:spPr>
          <a:xfrm>
            <a:off x="648930" y="629266"/>
            <a:ext cx="6188190" cy="1622321"/>
          </a:xfrm>
        </p:spPr>
        <p:txBody>
          <a:bodyPr>
            <a:normAutofit/>
          </a:bodyPr>
          <a:lstStyle/>
          <a:p>
            <a:r>
              <a:rPr lang="en-US">
                <a:solidFill>
                  <a:srgbClr val="EBEBEB"/>
                </a:solidFill>
              </a:rPr>
              <a:t>Correlation Coefficient</a:t>
            </a:r>
          </a:p>
          <a:p>
            <a:endParaRPr lang="en-US">
              <a:solidFill>
                <a:srgbClr val="EBEBEB"/>
              </a:solidFill>
              <a:ea typeface="Calibri Light"/>
              <a:cs typeface="Calibri Light"/>
            </a:endParaRPr>
          </a:p>
        </p:txBody>
      </p:sp>
      <p:sp>
        <p:nvSpPr>
          <p:cNvPr id="3" name="Content Placeholder 2">
            <a:extLst>
              <a:ext uri="{FF2B5EF4-FFF2-40B4-BE49-F238E27FC236}">
                <a16:creationId xmlns:a16="http://schemas.microsoft.com/office/drawing/2014/main" id="{B332A1A4-A2D2-AE7C-A5D3-12DB778A1379}"/>
              </a:ext>
            </a:extLst>
          </p:cNvPr>
          <p:cNvSpPr>
            <a:spLocks noGrp="1"/>
          </p:cNvSpPr>
          <p:nvPr>
            <p:ph idx="1"/>
          </p:nvPr>
        </p:nvSpPr>
        <p:spPr>
          <a:xfrm>
            <a:off x="648930" y="2438400"/>
            <a:ext cx="6188189" cy="3785419"/>
          </a:xfrm>
        </p:spPr>
        <p:txBody>
          <a:bodyPr vert="horz" lIns="91440" tIns="45720" rIns="91440" bIns="45720" rtlCol="0">
            <a:normAutofit/>
          </a:bodyPr>
          <a:lstStyle/>
          <a:p>
            <a:r>
              <a:rPr lang="en-US">
                <a:solidFill>
                  <a:srgbClr val="FFFFFF"/>
                </a:solidFill>
                <a:ea typeface="+mn-lt"/>
                <a:cs typeface="+mn-lt"/>
              </a:rPr>
              <a:t>Correlation is a measure of the linear relationship of 2 or more variables. Through correlation, we can predict one variable from the other. </a:t>
            </a:r>
          </a:p>
          <a:p>
            <a:r>
              <a:rPr lang="en-US">
                <a:solidFill>
                  <a:srgbClr val="FFFFFF"/>
                </a:solidFill>
                <a:ea typeface="+mn-lt"/>
                <a:cs typeface="+mn-lt"/>
              </a:rPr>
              <a:t>The logic behind using correlation for feature selection is that the good variables are highly correlated with the target.</a:t>
            </a:r>
          </a:p>
          <a:p>
            <a:r>
              <a:rPr lang="en-US">
                <a:solidFill>
                  <a:srgbClr val="FFFFFF"/>
                </a:solidFill>
                <a:ea typeface="Calibri"/>
                <a:cs typeface="Calibri"/>
              </a:rPr>
              <a:t>sns.heatmap(Df.corr(),annot=True)</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Three arrows on bullseye">
            <a:extLst>
              <a:ext uri="{FF2B5EF4-FFF2-40B4-BE49-F238E27FC236}">
                <a16:creationId xmlns:a16="http://schemas.microsoft.com/office/drawing/2014/main" id="{21426D38-9358-1B6A-3EFA-8BE8ED88CAA7}"/>
              </a:ext>
            </a:extLst>
          </p:cNvPr>
          <p:cNvPicPr>
            <a:picLocks noChangeAspect="1"/>
          </p:cNvPicPr>
          <p:nvPr/>
        </p:nvPicPr>
        <p:blipFill rotWithShape="1">
          <a:blip r:embed="rId3"/>
          <a:srcRect l="9768" r="42917" b="5"/>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519618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7EED5-BB86-E8B9-ECA4-9FA304B45CB1}"/>
              </a:ext>
            </a:extLst>
          </p:cNvPr>
          <p:cNvSpPr>
            <a:spLocks noGrp="1"/>
          </p:cNvSpPr>
          <p:nvPr>
            <p:ph type="title"/>
          </p:nvPr>
        </p:nvSpPr>
        <p:spPr>
          <a:xfrm>
            <a:off x="648930" y="629266"/>
            <a:ext cx="6188190" cy="1622321"/>
          </a:xfrm>
        </p:spPr>
        <p:txBody>
          <a:bodyPr>
            <a:normAutofit/>
          </a:bodyPr>
          <a:lstStyle/>
          <a:p>
            <a:r>
              <a:rPr lang="en-US">
                <a:solidFill>
                  <a:srgbClr val="EBEBEB"/>
                </a:solidFill>
                <a:ea typeface="Calibri Light"/>
                <a:cs typeface="Calibri Light"/>
              </a:rPr>
              <a:t>Chi square Test</a:t>
            </a:r>
            <a:endParaRPr lang="en-US">
              <a:solidFill>
                <a:srgbClr val="EBEBEB"/>
              </a:solidFill>
            </a:endParaRPr>
          </a:p>
        </p:txBody>
      </p:sp>
      <p:sp>
        <p:nvSpPr>
          <p:cNvPr id="3" name="Content Placeholder 2">
            <a:extLst>
              <a:ext uri="{FF2B5EF4-FFF2-40B4-BE49-F238E27FC236}">
                <a16:creationId xmlns:a16="http://schemas.microsoft.com/office/drawing/2014/main" id="{633B7026-FE44-143B-471A-D7F95B36F881}"/>
              </a:ext>
            </a:extLst>
          </p:cNvPr>
          <p:cNvSpPr>
            <a:spLocks noGrp="1"/>
          </p:cNvSpPr>
          <p:nvPr>
            <p:ph idx="1"/>
          </p:nvPr>
        </p:nvSpPr>
        <p:spPr>
          <a:xfrm>
            <a:off x="648930" y="2438400"/>
            <a:ext cx="6188189" cy="3785419"/>
          </a:xfrm>
        </p:spPr>
        <p:txBody>
          <a:bodyPr vert="horz" lIns="91440" tIns="45720" rIns="91440" bIns="45720" rtlCol="0">
            <a:normAutofit/>
          </a:bodyPr>
          <a:lstStyle/>
          <a:p>
            <a:r>
              <a:rPr lang="en-US">
                <a:solidFill>
                  <a:srgbClr val="FFFFFF"/>
                </a:solidFill>
                <a:ea typeface="+mn-lt"/>
                <a:cs typeface="+mn-lt"/>
              </a:rPr>
              <a:t>The Chi-square test is used for categorical features selection in a dataset.</a:t>
            </a:r>
            <a:endParaRPr lang="en-US">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Rubrics cubes in metallic reflections">
            <a:extLst>
              <a:ext uri="{FF2B5EF4-FFF2-40B4-BE49-F238E27FC236}">
                <a16:creationId xmlns:a16="http://schemas.microsoft.com/office/drawing/2014/main" id="{FA4CD8B9-36DE-E7F4-6273-DF6A0C4A11FC}"/>
              </a:ext>
            </a:extLst>
          </p:cNvPr>
          <p:cNvPicPr>
            <a:picLocks noChangeAspect="1"/>
          </p:cNvPicPr>
          <p:nvPr/>
        </p:nvPicPr>
        <p:blipFill rotWithShape="1">
          <a:blip r:embed="rId3"/>
          <a:srcRect l="18356" r="33406" b="-4"/>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991981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FEEA5-08B8-10AE-B3F1-452A5A855315}"/>
              </a:ext>
            </a:extLst>
          </p:cNvPr>
          <p:cNvSpPr>
            <a:spLocks noGrp="1"/>
          </p:cNvSpPr>
          <p:nvPr>
            <p:ph type="title"/>
          </p:nvPr>
        </p:nvSpPr>
        <p:spPr>
          <a:xfrm>
            <a:off x="648930" y="629266"/>
            <a:ext cx="6188190" cy="1622321"/>
          </a:xfrm>
        </p:spPr>
        <p:txBody>
          <a:bodyPr>
            <a:normAutofit/>
          </a:bodyPr>
          <a:lstStyle/>
          <a:p>
            <a:r>
              <a:rPr lang="en-US">
                <a:solidFill>
                  <a:srgbClr val="EBEBEB"/>
                </a:solidFill>
                <a:ea typeface="+mj-lt"/>
                <a:cs typeface="+mj-lt"/>
              </a:rPr>
              <a:t>Imbalanced Dataset</a:t>
            </a:r>
            <a:endParaRPr lang="en-US">
              <a:solidFill>
                <a:srgbClr val="EBEBEB"/>
              </a:solidFill>
            </a:endParaRPr>
          </a:p>
        </p:txBody>
      </p:sp>
      <p:sp>
        <p:nvSpPr>
          <p:cNvPr id="3" name="Content Placeholder 2">
            <a:extLst>
              <a:ext uri="{FF2B5EF4-FFF2-40B4-BE49-F238E27FC236}">
                <a16:creationId xmlns:a16="http://schemas.microsoft.com/office/drawing/2014/main" id="{5927E58F-ABC0-7A37-4485-DD4E715F3F53}"/>
              </a:ext>
            </a:extLst>
          </p:cNvPr>
          <p:cNvSpPr>
            <a:spLocks noGrp="1"/>
          </p:cNvSpPr>
          <p:nvPr>
            <p:ph idx="1"/>
          </p:nvPr>
        </p:nvSpPr>
        <p:spPr>
          <a:xfrm>
            <a:off x="648930" y="2438400"/>
            <a:ext cx="6188189" cy="3785419"/>
          </a:xfrm>
        </p:spPr>
        <p:txBody>
          <a:bodyPr vert="horz" lIns="91440" tIns="45720" rIns="91440" bIns="45720" rtlCol="0">
            <a:normAutofit/>
          </a:bodyPr>
          <a:lstStyle/>
          <a:p>
            <a:r>
              <a:rPr lang="en-US">
                <a:solidFill>
                  <a:srgbClr val="FFFFFF"/>
                </a:solidFill>
                <a:ea typeface="+mj-lt"/>
                <a:cs typeface="+mj-lt"/>
              </a:rPr>
              <a:t>A classification data set with skewed class proportions is called </a:t>
            </a:r>
            <a:r>
              <a:rPr lang="en-US" b="1">
                <a:solidFill>
                  <a:srgbClr val="FFFFFF"/>
                </a:solidFill>
                <a:ea typeface="+mj-lt"/>
                <a:cs typeface="+mj-lt"/>
                <a:hlinkClick r:id="rId3"/>
              </a:rPr>
              <a:t>imbalanced</a:t>
            </a:r>
            <a:r>
              <a:rPr lang="en-US">
                <a:solidFill>
                  <a:srgbClr val="FFFFFF"/>
                </a:solidFill>
                <a:ea typeface="+mj-lt"/>
                <a:cs typeface="+mj-lt"/>
              </a:rPr>
              <a:t>. Classes that make up a large proportion of the data set are called </a:t>
            </a:r>
            <a:r>
              <a:rPr lang="en-US" b="1">
                <a:solidFill>
                  <a:srgbClr val="FFFFFF"/>
                </a:solidFill>
                <a:ea typeface="+mj-lt"/>
                <a:cs typeface="+mj-lt"/>
                <a:hlinkClick r:id="rId4"/>
              </a:rPr>
              <a:t>majority classes</a:t>
            </a:r>
            <a:r>
              <a:rPr lang="en-US">
                <a:solidFill>
                  <a:srgbClr val="FFFFFF"/>
                </a:solidFill>
                <a:ea typeface="+mj-lt"/>
                <a:cs typeface="+mj-lt"/>
              </a:rPr>
              <a:t>. Those that make up a smaller proportion are </a:t>
            </a:r>
            <a:r>
              <a:rPr lang="en-US" b="1">
                <a:solidFill>
                  <a:srgbClr val="FFFFFF"/>
                </a:solidFill>
                <a:ea typeface="+mj-lt"/>
                <a:cs typeface="+mj-lt"/>
                <a:hlinkClick r:id="rId5"/>
              </a:rPr>
              <a:t>minority classes</a:t>
            </a:r>
            <a:r>
              <a:rPr lang="en-US">
                <a:solidFill>
                  <a:srgbClr val="FFFFFF"/>
                </a:solidFill>
                <a:ea typeface="+mj-lt"/>
                <a:cs typeface="+mj-lt"/>
              </a:rPr>
              <a:t>.</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White bulbs with a yellow one standing out">
            <a:extLst>
              <a:ext uri="{FF2B5EF4-FFF2-40B4-BE49-F238E27FC236}">
                <a16:creationId xmlns:a16="http://schemas.microsoft.com/office/drawing/2014/main" id="{29F51D4C-0461-B7B4-D97B-C825120A0CFC}"/>
              </a:ext>
            </a:extLst>
          </p:cNvPr>
          <p:cNvPicPr>
            <a:picLocks noChangeAspect="1"/>
          </p:cNvPicPr>
          <p:nvPr/>
        </p:nvPicPr>
        <p:blipFill rotWithShape="1">
          <a:blip r:embed="rId6"/>
          <a:srcRect l="35837" r="15926" b="-4"/>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211353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2FA065-B36E-41F1-D356-90FD672AA0E7}"/>
              </a:ext>
            </a:extLst>
          </p:cNvPr>
          <p:cNvSpPr>
            <a:spLocks noGrp="1"/>
          </p:cNvSpPr>
          <p:nvPr>
            <p:ph type="title"/>
          </p:nvPr>
        </p:nvSpPr>
        <p:spPr>
          <a:xfrm>
            <a:off x="648930" y="629266"/>
            <a:ext cx="6188190" cy="1622321"/>
          </a:xfrm>
        </p:spPr>
        <p:txBody>
          <a:bodyPr>
            <a:normAutofit/>
          </a:bodyPr>
          <a:lstStyle/>
          <a:p>
            <a:r>
              <a:rPr lang="en-US">
                <a:solidFill>
                  <a:srgbClr val="EBEBEB"/>
                </a:solidFill>
              </a:rPr>
              <a:t>Effect of Imbalanced Dataset</a:t>
            </a:r>
          </a:p>
        </p:txBody>
      </p:sp>
      <p:sp>
        <p:nvSpPr>
          <p:cNvPr id="3" name="Content Placeholder 2">
            <a:extLst>
              <a:ext uri="{FF2B5EF4-FFF2-40B4-BE49-F238E27FC236}">
                <a16:creationId xmlns:a16="http://schemas.microsoft.com/office/drawing/2014/main" id="{75E42C0B-ABEB-1B03-0B9B-6A70FE3E5133}"/>
              </a:ext>
            </a:extLst>
          </p:cNvPr>
          <p:cNvSpPr>
            <a:spLocks noGrp="1"/>
          </p:cNvSpPr>
          <p:nvPr>
            <p:ph idx="1"/>
          </p:nvPr>
        </p:nvSpPr>
        <p:spPr>
          <a:xfrm>
            <a:off x="648930" y="2438400"/>
            <a:ext cx="6188189" cy="3785419"/>
          </a:xfrm>
        </p:spPr>
        <p:txBody>
          <a:bodyPr vert="horz" lIns="91440" tIns="45720" rIns="91440" bIns="45720" rtlCol="0">
            <a:normAutofit/>
          </a:bodyPr>
          <a:lstStyle/>
          <a:p>
            <a:r>
              <a:rPr lang="en-US">
                <a:solidFill>
                  <a:srgbClr val="FFFFFF"/>
                </a:solidFill>
                <a:ea typeface="+mj-lt"/>
                <a:cs typeface="+mj-lt"/>
              </a:rPr>
              <a:t> An imbalanced dataset is defined by great differences in the distribution of the classes in the dataset.</a:t>
            </a:r>
          </a:p>
          <a:p>
            <a:pPr>
              <a:buClr>
                <a:srgbClr val="8AD0D6"/>
              </a:buClr>
            </a:pPr>
            <a:r>
              <a:rPr lang="en-US">
                <a:solidFill>
                  <a:srgbClr val="FFFFFF"/>
                </a:solidFill>
                <a:ea typeface="+mj-lt"/>
                <a:cs typeface="+mj-lt"/>
              </a:rPr>
              <a:t>This means that a dataset is biased towards a class in the dataset. If the dataset is biased towards one class, an algorithm trained on the same data will be biased towards the same class.</a:t>
            </a:r>
            <a:endParaRPr lang="en-US">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Complex maths formulae on a blackboard">
            <a:extLst>
              <a:ext uri="{FF2B5EF4-FFF2-40B4-BE49-F238E27FC236}">
                <a16:creationId xmlns:a16="http://schemas.microsoft.com/office/drawing/2014/main" id="{3ECBE3E5-E573-18B5-2C20-D4187D91012D}"/>
              </a:ext>
            </a:extLst>
          </p:cNvPr>
          <p:cNvPicPr>
            <a:picLocks noChangeAspect="1"/>
          </p:cNvPicPr>
          <p:nvPr/>
        </p:nvPicPr>
        <p:blipFill rotWithShape="1">
          <a:blip r:embed="rId3"/>
          <a:srcRect l="17485" r="29750" b="-10"/>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82045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7">
            <a:extLst>
              <a:ext uri="{FF2B5EF4-FFF2-40B4-BE49-F238E27FC236}">
                <a16:creationId xmlns:a16="http://schemas.microsoft.com/office/drawing/2014/main" id="{13A87532-8F41-1A1B-8762-E3DFBEECCEEA}"/>
              </a:ext>
            </a:extLst>
          </p:cNvPr>
          <p:cNvPicPr>
            <a:picLocks noGrp="1" noChangeAspect="1"/>
          </p:cNvPicPr>
          <p:nvPr>
            <p:ph idx="1"/>
          </p:nvPr>
        </p:nvPicPr>
        <p:blipFill>
          <a:blip r:embed="rId7"/>
          <a:stretch>
            <a:fillRect/>
          </a:stretch>
        </p:blipFill>
        <p:spPr>
          <a:xfrm>
            <a:off x="1953944" y="643467"/>
            <a:ext cx="8284112" cy="5571066"/>
          </a:xfrm>
          <a:prstGeom prst="rect">
            <a:avLst/>
          </a:prstGeom>
        </p:spPr>
      </p:pic>
      <p:sp>
        <p:nvSpPr>
          <p:cNvPr id="26" name="Rectangle 25">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89182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9B45-C96B-3230-109D-B8A405B80A90}"/>
              </a:ext>
            </a:extLst>
          </p:cNvPr>
          <p:cNvSpPr>
            <a:spLocks noGrp="1"/>
          </p:cNvSpPr>
          <p:nvPr>
            <p:ph type="title"/>
          </p:nvPr>
        </p:nvSpPr>
        <p:spPr>
          <a:xfrm>
            <a:off x="650669" y="629266"/>
            <a:ext cx="3330328" cy="1641986"/>
          </a:xfrm>
        </p:spPr>
        <p:txBody>
          <a:bodyPr>
            <a:normAutofit/>
          </a:bodyPr>
          <a:lstStyle/>
          <a:p>
            <a:pPr>
              <a:lnSpc>
                <a:spcPct val="90000"/>
              </a:lnSpc>
            </a:pPr>
            <a:r>
              <a:rPr lang="en-US" sz="3300"/>
              <a:t>How to detect Imbalanced Dataset</a:t>
            </a:r>
          </a:p>
        </p:txBody>
      </p:sp>
      <p:pic>
        <p:nvPicPr>
          <p:cNvPr id="5" name="Picture 4" descr="Graph on document with pen">
            <a:extLst>
              <a:ext uri="{FF2B5EF4-FFF2-40B4-BE49-F238E27FC236}">
                <a16:creationId xmlns:a16="http://schemas.microsoft.com/office/drawing/2014/main" id="{28E55D16-D6E2-6122-8E6A-A851B7D17ADD}"/>
              </a:ext>
            </a:extLst>
          </p:cNvPr>
          <p:cNvPicPr>
            <a:picLocks noChangeAspect="1"/>
          </p:cNvPicPr>
          <p:nvPr/>
        </p:nvPicPr>
        <p:blipFill rotWithShape="1">
          <a:blip r:embed="rId3"/>
          <a:srcRect l="20288" r="6236" b="-3"/>
          <a:stretch/>
        </p:blipFill>
        <p:spPr>
          <a:xfrm>
            <a:off x="4634680" y="10"/>
            <a:ext cx="7560130" cy="6857990"/>
          </a:xfrm>
          <a:prstGeom prst="rect">
            <a:avLst/>
          </a:prstGeom>
        </p:spPr>
      </p:pic>
      <p:sp>
        <p:nvSpPr>
          <p:cNvPr id="9" name="Rectangle 8">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383BBD-984B-06A1-0395-68409A9700DD}"/>
              </a:ext>
            </a:extLst>
          </p:cNvPr>
          <p:cNvSpPr>
            <a:spLocks noGrp="1"/>
          </p:cNvSpPr>
          <p:nvPr>
            <p:ph idx="1"/>
          </p:nvPr>
        </p:nvSpPr>
        <p:spPr>
          <a:xfrm>
            <a:off x="650669" y="2438400"/>
            <a:ext cx="3330328" cy="3809999"/>
          </a:xfrm>
        </p:spPr>
        <p:txBody>
          <a:bodyPr vert="horz" lIns="91440" tIns="45720" rIns="91440" bIns="45720" rtlCol="0">
            <a:normAutofit/>
          </a:bodyPr>
          <a:lstStyle/>
          <a:p>
            <a:r>
              <a:rPr lang="en-US" dirty="0"/>
              <a:t>Using count Plot.</a:t>
            </a:r>
          </a:p>
          <a:p>
            <a:pPr>
              <a:buClr>
                <a:srgbClr val="8AD0D6"/>
              </a:buClr>
            </a:pPr>
            <a:r>
              <a:rPr lang="en-US" dirty="0"/>
              <a:t>Using </a:t>
            </a:r>
            <a:r>
              <a:rPr lang="en-US" dirty="0" err="1"/>
              <a:t>value_counts</a:t>
            </a:r>
            <a:r>
              <a:rPr lang="en-US" dirty="0"/>
              <a:t>()</a:t>
            </a:r>
          </a:p>
        </p:txBody>
      </p:sp>
    </p:spTree>
    <p:extLst>
      <p:ext uri="{BB962C8B-B14F-4D97-AF65-F5344CB8AC3E}">
        <p14:creationId xmlns:p14="http://schemas.microsoft.com/office/powerpoint/2010/main" val="3293998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EE4D-2488-1B25-1A7F-A0E51CF433D8}"/>
              </a:ext>
            </a:extLst>
          </p:cNvPr>
          <p:cNvSpPr>
            <a:spLocks noGrp="1"/>
          </p:cNvSpPr>
          <p:nvPr>
            <p:ph type="title"/>
          </p:nvPr>
        </p:nvSpPr>
        <p:spPr/>
        <p:txBody>
          <a:bodyPr/>
          <a:lstStyle/>
          <a:p>
            <a:r>
              <a:rPr lang="en-US" dirty="0"/>
              <a:t>How to handle it?</a:t>
            </a:r>
          </a:p>
        </p:txBody>
      </p:sp>
      <p:graphicFrame>
        <p:nvGraphicFramePr>
          <p:cNvPr id="5" name="Content Placeholder 2">
            <a:extLst>
              <a:ext uri="{FF2B5EF4-FFF2-40B4-BE49-F238E27FC236}">
                <a16:creationId xmlns:a16="http://schemas.microsoft.com/office/drawing/2014/main" id="{25CC3D2D-3D50-58A5-1623-8C2379DAB51A}"/>
              </a:ext>
            </a:extLst>
          </p:cNvPr>
          <p:cNvGraphicFramePr>
            <a:graphicFrameLocks noGrp="1"/>
          </p:cNvGraphicFramePr>
          <p:nvPr>
            <p:ph idx="1"/>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6936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3" name="Freeform: Shape 22">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C30F9BD-2E8F-8EA9-A19A-8478EBA1443F}"/>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Bias and Variance Tradeoff</a:t>
            </a:r>
          </a:p>
        </p:txBody>
      </p:sp>
      <p:sp>
        <p:nvSpPr>
          <p:cNvPr id="3" name="Content Placeholder 2">
            <a:extLst>
              <a:ext uri="{FF2B5EF4-FFF2-40B4-BE49-F238E27FC236}">
                <a16:creationId xmlns:a16="http://schemas.microsoft.com/office/drawing/2014/main" id="{A4C60609-D760-1846-A3C5-226495B101D3}"/>
              </a:ext>
            </a:extLst>
          </p:cNvPr>
          <p:cNvSpPr>
            <a:spLocks noGrp="1"/>
          </p:cNvSpPr>
          <p:nvPr>
            <p:ph idx="1"/>
          </p:nvPr>
        </p:nvSpPr>
        <p:spPr>
          <a:xfrm>
            <a:off x="5204109" y="1645920"/>
            <a:ext cx="5919503" cy="4470821"/>
          </a:xfrm>
        </p:spPr>
        <p:txBody>
          <a:bodyPr vert="horz" lIns="91440" tIns="45720" rIns="91440" bIns="45720" rtlCol="0">
            <a:normAutofit/>
          </a:bodyPr>
          <a:lstStyle/>
          <a:p>
            <a:br>
              <a:rPr lang="en-US" b="1" dirty="0">
                <a:ea typeface="+mj-lt"/>
                <a:cs typeface="+mj-lt"/>
              </a:rPr>
            </a:br>
            <a:r>
              <a:rPr lang="en-US" dirty="0">
                <a:ea typeface="+mj-lt"/>
                <a:cs typeface="+mj-lt"/>
              </a:rPr>
              <a:t>The bias is known as the difference between the prediction of the values by the ML model and the correct value. Being high in biasing gives a large error in training as well as testing data. Its recommended that an algorithm should always be low biased to avoid the problem of underfitting.</a:t>
            </a:r>
            <a:br>
              <a:rPr lang="en-US" dirty="0">
                <a:ea typeface="+mj-lt"/>
                <a:cs typeface="+mj-lt"/>
              </a:rPr>
            </a:br>
            <a:r>
              <a:rPr lang="en-US" dirty="0">
                <a:ea typeface="+mj-lt"/>
                <a:cs typeface="+mj-lt"/>
              </a:rPr>
              <a:t>By high bias, the data predicted is in a straight line format, thus not fitting accurately in the data in the data set. Such fitting is known </a:t>
            </a:r>
            <a:r>
              <a:rPr lang="en-US">
                <a:ea typeface="+mj-lt"/>
                <a:cs typeface="+mj-lt"/>
              </a:rPr>
              <a:t>as Underfitting of Data.</a:t>
            </a:r>
            <a:endParaRPr lang="en-US" dirty="0"/>
          </a:p>
        </p:txBody>
      </p:sp>
    </p:spTree>
    <p:extLst>
      <p:ext uri="{BB962C8B-B14F-4D97-AF65-F5344CB8AC3E}">
        <p14:creationId xmlns:p14="http://schemas.microsoft.com/office/powerpoint/2010/main" val="2229636149"/>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99D02CE4-58A4-7B6F-360F-ED9E20CFFB19}"/>
              </a:ext>
            </a:extLst>
          </p:cNvPr>
          <p:cNvSpPr>
            <a:spLocks noGrp="1"/>
          </p:cNvSpPr>
          <p:nvPr>
            <p:ph type="title"/>
          </p:nvPr>
        </p:nvSpPr>
        <p:spPr>
          <a:xfrm>
            <a:off x="1103312" y="452718"/>
            <a:ext cx="8947522" cy="1400530"/>
          </a:xfrm>
        </p:spPr>
        <p:txBody>
          <a:bodyPr anchor="ctr">
            <a:normAutofit/>
          </a:bodyPr>
          <a:lstStyle/>
          <a:p>
            <a:endParaRPr lang="en-US">
              <a:solidFill>
                <a:srgbClr val="FFFFFF"/>
              </a:solidFill>
            </a:endParaRPr>
          </a:p>
        </p:txBody>
      </p:sp>
      <p:sp>
        <p:nvSpPr>
          <p:cNvPr id="3" name="Content Placeholder 2">
            <a:extLst>
              <a:ext uri="{FF2B5EF4-FFF2-40B4-BE49-F238E27FC236}">
                <a16:creationId xmlns:a16="http://schemas.microsoft.com/office/drawing/2014/main" id="{35EEE71F-9358-5FB4-3DF8-131B0128DEEA}"/>
              </a:ext>
            </a:extLst>
          </p:cNvPr>
          <p:cNvSpPr>
            <a:spLocks noGrp="1"/>
          </p:cNvSpPr>
          <p:nvPr>
            <p:ph idx="1"/>
          </p:nvPr>
        </p:nvSpPr>
        <p:spPr>
          <a:xfrm>
            <a:off x="1103312" y="2763520"/>
            <a:ext cx="8946541" cy="3484879"/>
          </a:xfrm>
        </p:spPr>
        <p:txBody>
          <a:bodyPr vert="horz" lIns="91440" tIns="45720" rIns="91440" bIns="45720" rtlCol="0">
            <a:normAutofit/>
          </a:bodyPr>
          <a:lstStyle/>
          <a:p>
            <a:r>
              <a:rPr lang="en-US" dirty="0">
                <a:ea typeface="+mj-lt"/>
                <a:cs typeface="+mj-lt"/>
              </a:rPr>
              <a:t>If the algorithm is too simple (hypothesis with linear eq.) then it may be on high bias and low variance condition and thus is error-prone. If algorithms fit too complex ( hypothesis with high degree eq.) then it may be on high variance and low bias. In the latter condition, the new entries will not perform well. Well, there is something between both of these conditions, known as Trade-off or Bias Variance Trade-off.</a:t>
            </a:r>
            <a:endParaRPr lang="en-US" dirty="0"/>
          </a:p>
        </p:txBody>
      </p:sp>
    </p:spTree>
    <p:extLst>
      <p:ext uri="{BB962C8B-B14F-4D97-AF65-F5344CB8AC3E}">
        <p14:creationId xmlns:p14="http://schemas.microsoft.com/office/powerpoint/2010/main" val="2267807998"/>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C90B49-7E45-3E70-814D-5CFBB89CD56E}"/>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Pictorial Representation</a:t>
            </a:r>
          </a:p>
        </p:txBody>
      </p:sp>
      <p:sp>
        <p:nvSpPr>
          <p:cNvPr id="1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4">
            <a:extLst>
              <a:ext uri="{FF2B5EF4-FFF2-40B4-BE49-F238E27FC236}">
                <a16:creationId xmlns:a16="http://schemas.microsoft.com/office/drawing/2014/main" id="{390FB3C9-1184-DC5E-052E-6BB2BAFC6586}"/>
              </a:ext>
            </a:extLst>
          </p:cNvPr>
          <p:cNvPicPr>
            <a:picLocks noChangeAspect="1"/>
          </p:cNvPicPr>
          <p:nvPr/>
        </p:nvPicPr>
        <p:blipFill>
          <a:blip r:embed="rId2"/>
          <a:stretch>
            <a:fillRect/>
          </a:stretch>
        </p:blipFill>
        <p:spPr>
          <a:xfrm>
            <a:off x="6093992" y="922050"/>
            <a:ext cx="5449889" cy="5013897"/>
          </a:xfrm>
          <a:prstGeom prst="rect">
            <a:avLst/>
          </a:prstGeom>
          <a:effectLst/>
        </p:spPr>
      </p:pic>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BF89B719-64B8-EB54-F497-9E86B3F4FDB7}"/>
              </a:ext>
            </a:extLst>
          </p:cNvPr>
          <p:cNvSpPr>
            <a:spLocks noGrp="1"/>
          </p:cNvSpPr>
          <p:nvPr>
            <p:ph idx="1"/>
          </p:nvPr>
        </p:nvSpPr>
        <p:spPr>
          <a:xfrm>
            <a:off x="648931" y="2438400"/>
            <a:ext cx="4166509" cy="3785419"/>
          </a:xfrm>
        </p:spPr>
        <p:txBody>
          <a:bodyPr>
            <a:normAutofit/>
          </a:bodyPr>
          <a:lstStyle/>
          <a:p>
            <a:endParaRPr lang="en-US">
              <a:solidFill>
                <a:srgbClr val="EBEBEB"/>
              </a:solidFill>
            </a:endParaRPr>
          </a:p>
        </p:txBody>
      </p:sp>
    </p:spTree>
    <p:extLst>
      <p:ext uri="{BB962C8B-B14F-4D97-AF65-F5344CB8AC3E}">
        <p14:creationId xmlns:p14="http://schemas.microsoft.com/office/powerpoint/2010/main" val="245245823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A1A1-1AD7-2E7E-37CE-DF57FFEC6AA2}"/>
              </a:ext>
            </a:extLst>
          </p:cNvPr>
          <p:cNvSpPr>
            <a:spLocks noGrp="1"/>
          </p:cNvSpPr>
          <p:nvPr>
            <p:ph type="title"/>
          </p:nvPr>
        </p:nvSpPr>
        <p:spPr/>
        <p:txBody>
          <a:bodyPr/>
          <a:lstStyle/>
          <a:p>
            <a:r>
              <a:rPr lang="en-US" dirty="0"/>
              <a:t>Machine Learning Steps</a:t>
            </a:r>
          </a:p>
        </p:txBody>
      </p:sp>
      <p:sp>
        <p:nvSpPr>
          <p:cNvPr id="3" name="Content Placeholder 2">
            <a:extLst>
              <a:ext uri="{FF2B5EF4-FFF2-40B4-BE49-F238E27FC236}">
                <a16:creationId xmlns:a16="http://schemas.microsoft.com/office/drawing/2014/main" id="{F802219B-D940-9F30-EDE0-11C33DF5CEF0}"/>
              </a:ext>
            </a:extLst>
          </p:cNvPr>
          <p:cNvSpPr>
            <a:spLocks noGrp="1"/>
          </p:cNvSpPr>
          <p:nvPr>
            <p:ph idx="1"/>
          </p:nvPr>
        </p:nvSpPr>
        <p:spPr/>
        <p:txBody>
          <a:bodyPr vert="horz" lIns="91440" tIns="45720" rIns="91440" bIns="45720" rtlCol="0" anchor="t">
            <a:normAutofit/>
          </a:bodyPr>
          <a:lstStyle/>
          <a:p>
            <a:r>
              <a:rPr lang="en-US" dirty="0"/>
              <a:t>1.Collecting Data</a:t>
            </a:r>
          </a:p>
          <a:p>
            <a:pPr>
              <a:buClr>
                <a:srgbClr val="8AD0D6"/>
              </a:buClr>
            </a:pPr>
            <a:r>
              <a:rPr lang="en-US" dirty="0"/>
              <a:t>2.Preparing Data</a:t>
            </a:r>
          </a:p>
          <a:p>
            <a:pPr>
              <a:buClr>
                <a:srgbClr val="8AD0D6"/>
              </a:buClr>
            </a:pPr>
            <a:r>
              <a:rPr lang="en-US" dirty="0"/>
              <a:t>3.Choosing a Model</a:t>
            </a:r>
          </a:p>
          <a:p>
            <a:pPr>
              <a:buClr>
                <a:srgbClr val="8AD0D6"/>
              </a:buClr>
            </a:pPr>
            <a:r>
              <a:rPr lang="en-US" dirty="0"/>
              <a:t>4.Training a Model</a:t>
            </a:r>
          </a:p>
          <a:p>
            <a:pPr>
              <a:buClr>
                <a:srgbClr val="8AD0D6"/>
              </a:buClr>
            </a:pPr>
            <a:r>
              <a:rPr lang="en-US" dirty="0"/>
              <a:t>5.Evaluating Model</a:t>
            </a:r>
          </a:p>
          <a:p>
            <a:pPr>
              <a:buClr>
                <a:srgbClr val="8AD0D6"/>
              </a:buClr>
            </a:pPr>
            <a:r>
              <a:rPr lang="en-US" dirty="0"/>
              <a:t>6.Hyperparameter tuning</a:t>
            </a:r>
          </a:p>
          <a:p>
            <a:pPr>
              <a:buClr>
                <a:srgbClr val="8AD0D6"/>
              </a:buClr>
            </a:pPr>
            <a:r>
              <a:rPr lang="en-US" dirty="0"/>
              <a:t>7.Make Prediction</a:t>
            </a:r>
          </a:p>
        </p:txBody>
      </p:sp>
    </p:spTree>
    <p:extLst>
      <p:ext uri="{BB962C8B-B14F-4D97-AF65-F5344CB8AC3E}">
        <p14:creationId xmlns:p14="http://schemas.microsoft.com/office/powerpoint/2010/main" val="9091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8A73-4EBF-F609-928E-E1058A0DA5C3}"/>
              </a:ext>
            </a:extLst>
          </p:cNvPr>
          <p:cNvSpPr>
            <a:spLocks noGrp="1"/>
          </p:cNvSpPr>
          <p:nvPr>
            <p:ph type="title"/>
          </p:nvPr>
        </p:nvSpPr>
        <p:spPr/>
        <p:txBody>
          <a:bodyPr/>
          <a:lstStyle/>
          <a:p>
            <a:r>
              <a:rPr lang="en-US" dirty="0"/>
              <a:t>Application of Machine Learning</a:t>
            </a:r>
          </a:p>
        </p:txBody>
      </p:sp>
      <p:pic>
        <p:nvPicPr>
          <p:cNvPr id="7" name="Picture 7">
            <a:extLst>
              <a:ext uri="{FF2B5EF4-FFF2-40B4-BE49-F238E27FC236}">
                <a16:creationId xmlns:a16="http://schemas.microsoft.com/office/drawing/2014/main" id="{54BC0AAC-D2F4-8A19-8954-6EE9F44D768A}"/>
              </a:ext>
            </a:extLst>
          </p:cNvPr>
          <p:cNvPicPr>
            <a:picLocks noGrp="1" noChangeAspect="1"/>
          </p:cNvPicPr>
          <p:nvPr>
            <p:ph idx="1"/>
          </p:nvPr>
        </p:nvPicPr>
        <p:blipFill>
          <a:blip r:embed="rId2"/>
          <a:stretch>
            <a:fillRect/>
          </a:stretch>
        </p:blipFill>
        <p:spPr>
          <a:xfrm>
            <a:off x="2475196" y="1484102"/>
            <a:ext cx="5848604" cy="5021874"/>
          </a:xfrm>
        </p:spPr>
      </p:pic>
    </p:spTree>
    <p:extLst>
      <p:ext uri="{BB962C8B-B14F-4D97-AF65-F5344CB8AC3E}">
        <p14:creationId xmlns:p14="http://schemas.microsoft.com/office/powerpoint/2010/main" val="71044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2083B-D6BA-A640-70F7-8200CEF33A21}"/>
              </a:ext>
            </a:extLst>
          </p:cNvPr>
          <p:cNvSpPr>
            <a:spLocks noGrp="1"/>
          </p:cNvSpPr>
          <p:nvPr>
            <p:ph type="title"/>
          </p:nvPr>
        </p:nvSpPr>
        <p:spPr>
          <a:xfrm>
            <a:off x="5411931" y="452718"/>
            <a:ext cx="4638903" cy="1400530"/>
          </a:xfrm>
        </p:spPr>
        <p:txBody>
          <a:bodyPr>
            <a:normAutofit/>
          </a:bodyPr>
          <a:lstStyle/>
          <a:p>
            <a:r>
              <a:rPr lang="en-US" sz="3900"/>
              <a:t>Types of Machine Learning</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bstract background of data">
            <a:extLst>
              <a:ext uri="{FF2B5EF4-FFF2-40B4-BE49-F238E27FC236}">
                <a16:creationId xmlns:a16="http://schemas.microsoft.com/office/drawing/2014/main" id="{70DA8371-38C4-050E-D0B8-B7CEA09F5261}"/>
              </a:ext>
            </a:extLst>
          </p:cNvPr>
          <p:cNvPicPr>
            <a:picLocks noChangeAspect="1"/>
          </p:cNvPicPr>
          <p:nvPr/>
        </p:nvPicPr>
        <p:blipFill rotWithShape="1">
          <a:blip r:embed="rId3"/>
          <a:srcRect l="23213" r="35997" b="-2"/>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FB0C39A-53C4-8677-35AE-A9CC8439C3C5}"/>
              </a:ext>
            </a:extLst>
          </p:cNvPr>
          <p:cNvSpPr>
            <a:spLocks noGrp="1"/>
          </p:cNvSpPr>
          <p:nvPr>
            <p:ph idx="1"/>
          </p:nvPr>
        </p:nvSpPr>
        <p:spPr>
          <a:xfrm>
            <a:off x="5410950" y="2052918"/>
            <a:ext cx="4638903" cy="4195481"/>
          </a:xfrm>
        </p:spPr>
        <p:txBody>
          <a:bodyPr vert="horz" lIns="91440" tIns="45720" rIns="91440" bIns="45720" rtlCol="0">
            <a:normAutofit/>
          </a:bodyPr>
          <a:lstStyle/>
          <a:p>
            <a:r>
              <a:rPr lang="en-US" dirty="0"/>
              <a:t>Supervised Machine Learning</a:t>
            </a:r>
          </a:p>
          <a:p>
            <a:pPr>
              <a:buClr>
                <a:srgbClr val="8AD0D6"/>
              </a:buClr>
            </a:pPr>
            <a:r>
              <a:rPr lang="en-US" dirty="0"/>
              <a:t>Unsupervised</a:t>
            </a:r>
          </a:p>
          <a:p>
            <a:pPr>
              <a:buClr>
                <a:srgbClr val="8AD0D6"/>
              </a:buClr>
            </a:pPr>
            <a:r>
              <a:rPr lang="en-US" dirty="0"/>
              <a:t>Semi-Supervised</a:t>
            </a:r>
          </a:p>
          <a:p>
            <a:pPr>
              <a:buClr>
                <a:srgbClr val="8AD0D6"/>
              </a:buClr>
            </a:pPr>
            <a:r>
              <a:rPr lang="en-US" dirty="0"/>
              <a:t>Reinforcement</a:t>
            </a:r>
          </a:p>
        </p:txBody>
      </p:sp>
    </p:spTree>
    <p:extLst>
      <p:ext uri="{BB962C8B-B14F-4D97-AF65-F5344CB8AC3E}">
        <p14:creationId xmlns:p14="http://schemas.microsoft.com/office/powerpoint/2010/main" val="3349922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3A17650-C0C9-E5A8-16AB-F0FE356CFE15}"/>
              </a:ext>
            </a:extLst>
          </p:cNvPr>
          <p:cNvSpPr>
            <a:spLocks noGrp="1"/>
          </p:cNvSpPr>
          <p:nvPr>
            <p:ph type="title"/>
          </p:nvPr>
        </p:nvSpPr>
        <p:spPr>
          <a:xfrm>
            <a:off x="648930" y="629267"/>
            <a:ext cx="9252154" cy="1016654"/>
          </a:xfrm>
        </p:spPr>
        <p:txBody>
          <a:bodyPr>
            <a:normAutofit/>
          </a:bodyPr>
          <a:lstStyle/>
          <a:p>
            <a:r>
              <a:rPr lang="en-US">
                <a:solidFill>
                  <a:srgbClr val="EBEBEB"/>
                </a:solidFill>
              </a:rPr>
              <a:t>Supervised ML</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7AF6EB44-C3F1-F859-375E-03650EE96750}"/>
              </a:ext>
            </a:extLst>
          </p:cNvPr>
          <p:cNvGraphicFramePr>
            <a:graphicFrameLocks noGrp="1"/>
          </p:cNvGraphicFramePr>
          <p:nvPr>
            <p:ph idx="1"/>
            <p:extLst>
              <p:ext uri="{D42A27DB-BD31-4B8C-83A1-F6EECF244321}">
                <p14:modId xmlns:p14="http://schemas.microsoft.com/office/powerpoint/2010/main" val="27669831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0949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A3AE4-03AF-6298-3DAB-B0FF6FE41F1E}"/>
              </a:ext>
            </a:extLst>
          </p:cNvPr>
          <p:cNvSpPr>
            <a:spLocks noGrp="1"/>
          </p:cNvSpPr>
          <p:nvPr>
            <p:ph type="title"/>
          </p:nvPr>
        </p:nvSpPr>
        <p:spPr>
          <a:xfrm>
            <a:off x="6742108" y="629266"/>
            <a:ext cx="3307744" cy="1641986"/>
          </a:xfrm>
        </p:spPr>
        <p:txBody>
          <a:bodyPr>
            <a:normAutofit/>
          </a:bodyPr>
          <a:lstStyle/>
          <a:p>
            <a:r>
              <a:rPr lang="en-US"/>
              <a:t>Regression Examples</a:t>
            </a:r>
          </a:p>
        </p:txBody>
      </p:sp>
      <p:pic>
        <p:nvPicPr>
          <p:cNvPr id="5" name="Picture 4" descr="Figures of houses in different position and sizes">
            <a:extLst>
              <a:ext uri="{FF2B5EF4-FFF2-40B4-BE49-F238E27FC236}">
                <a16:creationId xmlns:a16="http://schemas.microsoft.com/office/drawing/2014/main" id="{F088B1B2-F64C-B6DB-2ABD-F5DC0A48C416}"/>
              </a:ext>
            </a:extLst>
          </p:cNvPr>
          <p:cNvPicPr>
            <a:picLocks noChangeAspect="1"/>
          </p:cNvPicPr>
          <p:nvPr/>
        </p:nvPicPr>
        <p:blipFill rotWithShape="1">
          <a:blip r:embed="rId3"/>
          <a:srcRect l="18919" r="31093" b="-2"/>
          <a:stretch/>
        </p:blipFill>
        <p:spPr>
          <a:xfrm>
            <a:off x="-2" y="10"/>
            <a:ext cx="6094407" cy="6857990"/>
          </a:xfrm>
          <a:prstGeom prst="rect">
            <a:avLst/>
          </a:prstGeom>
        </p:spPr>
      </p:pic>
      <p:sp>
        <p:nvSpPr>
          <p:cNvPr id="3" name="Content Placeholder 2">
            <a:extLst>
              <a:ext uri="{FF2B5EF4-FFF2-40B4-BE49-F238E27FC236}">
                <a16:creationId xmlns:a16="http://schemas.microsoft.com/office/drawing/2014/main" id="{69A72EC8-0EF7-5876-862D-70D8DF3A3290}"/>
              </a:ext>
            </a:extLst>
          </p:cNvPr>
          <p:cNvSpPr>
            <a:spLocks noGrp="1"/>
          </p:cNvSpPr>
          <p:nvPr>
            <p:ph idx="1"/>
          </p:nvPr>
        </p:nvSpPr>
        <p:spPr>
          <a:xfrm>
            <a:off x="6742108" y="2438400"/>
            <a:ext cx="3307744" cy="3809999"/>
          </a:xfrm>
        </p:spPr>
        <p:txBody>
          <a:bodyPr vert="horz" lIns="91440" tIns="45720" rIns="91440" bIns="45720" rtlCol="0">
            <a:normAutofit/>
          </a:bodyPr>
          <a:lstStyle/>
          <a:p>
            <a:r>
              <a:rPr lang="en-US" dirty="0"/>
              <a:t>House price prediction</a:t>
            </a:r>
          </a:p>
          <a:p>
            <a:pPr>
              <a:buClr>
                <a:srgbClr val="8AD0D6"/>
              </a:buClr>
            </a:pPr>
            <a:r>
              <a:rPr lang="en-US" dirty="0"/>
              <a:t>Flight Fare prediction</a:t>
            </a:r>
          </a:p>
          <a:p>
            <a:pPr>
              <a:buClr>
                <a:srgbClr val="8AD0D6"/>
              </a:buClr>
            </a:pPr>
            <a:r>
              <a:rPr lang="en-US" dirty="0"/>
              <a:t>Loan eligible Amount prediction</a:t>
            </a:r>
          </a:p>
          <a:p>
            <a:pPr>
              <a:buClr>
                <a:srgbClr val="8AD0D6"/>
              </a:buClr>
            </a:pPr>
            <a:endParaRPr lang="en-US" dirty="0"/>
          </a:p>
        </p:txBody>
      </p:sp>
    </p:spTree>
    <p:extLst>
      <p:ext uri="{BB962C8B-B14F-4D97-AF65-F5344CB8AC3E}">
        <p14:creationId xmlns:p14="http://schemas.microsoft.com/office/powerpoint/2010/main" val="341139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7EDD-3FA2-D188-A28A-5CA2432808B8}"/>
              </a:ext>
            </a:extLst>
          </p:cNvPr>
          <p:cNvSpPr>
            <a:spLocks noGrp="1"/>
          </p:cNvSpPr>
          <p:nvPr>
            <p:ph type="title"/>
          </p:nvPr>
        </p:nvSpPr>
        <p:spPr>
          <a:xfrm>
            <a:off x="6742108" y="629266"/>
            <a:ext cx="3307744" cy="1641986"/>
          </a:xfrm>
        </p:spPr>
        <p:txBody>
          <a:bodyPr>
            <a:normAutofit/>
          </a:bodyPr>
          <a:lstStyle/>
          <a:p>
            <a:r>
              <a:rPr lang="en-US" sz="3600"/>
              <a:t>Classification Problem</a:t>
            </a:r>
          </a:p>
        </p:txBody>
      </p:sp>
      <p:pic>
        <p:nvPicPr>
          <p:cNvPr id="5" name="Picture 4" descr="Pen placed on top of a signature line">
            <a:extLst>
              <a:ext uri="{FF2B5EF4-FFF2-40B4-BE49-F238E27FC236}">
                <a16:creationId xmlns:a16="http://schemas.microsoft.com/office/drawing/2014/main" id="{F47E2F56-D654-46F1-51CA-25C7864F5996}"/>
              </a:ext>
            </a:extLst>
          </p:cNvPr>
          <p:cNvPicPr>
            <a:picLocks noChangeAspect="1"/>
          </p:cNvPicPr>
          <p:nvPr/>
        </p:nvPicPr>
        <p:blipFill rotWithShape="1">
          <a:blip r:embed="rId3"/>
          <a:srcRect l="40772" r="-3" b="-3"/>
          <a:stretch/>
        </p:blipFill>
        <p:spPr>
          <a:xfrm>
            <a:off x="-2" y="10"/>
            <a:ext cx="6094407" cy="6857990"/>
          </a:xfrm>
          <a:prstGeom prst="rect">
            <a:avLst/>
          </a:prstGeom>
        </p:spPr>
      </p:pic>
      <p:sp>
        <p:nvSpPr>
          <p:cNvPr id="3" name="Content Placeholder 2">
            <a:extLst>
              <a:ext uri="{FF2B5EF4-FFF2-40B4-BE49-F238E27FC236}">
                <a16:creationId xmlns:a16="http://schemas.microsoft.com/office/drawing/2014/main" id="{3EE9735A-2B81-DB5C-EC8C-E7333A525589}"/>
              </a:ext>
            </a:extLst>
          </p:cNvPr>
          <p:cNvSpPr>
            <a:spLocks noGrp="1"/>
          </p:cNvSpPr>
          <p:nvPr>
            <p:ph idx="1"/>
          </p:nvPr>
        </p:nvSpPr>
        <p:spPr>
          <a:xfrm>
            <a:off x="6742108" y="2438400"/>
            <a:ext cx="3307744" cy="3809999"/>
          </a:xfrm>
        </p:spPr>
        <p:txBody>
          <a:bodyPr vert="horz" lIns="91440" tIns="45720" rIns="91440" bIns="45720" rtlCol="0">
            <a:normAutofit/>
          </a:bodyPr>
          <a:lstStyle/>
          <a:p>
            <a:r>
              <a:rPr lang="en-US" dirty="0"/>
              <a:t>Spam Filtering</a:t>
            </a:r>
          </a:p>
          <a:p>
            <a:pPr>
              <a:buClr>
                <a:srgbClr val="8AD0D6"/>
              </a:buClr>
            </a:pPr>
            <a:r>
              <a:rPr lang="en-US" dirty="0"/>
              <a:t>Customer behavior prediction</a:t>
            </a:r>
          </a:p>
          <a:p>
            <a:pPr>
              <a:buClr>
                <a:srgbClr val="8AD0D6"/>
              </a:buClr>
            </a:pPr>
            <a:r>
              <a:rPr lang="en-US" dirty="0">
                <a:ea typeface="+mj-lt"/>
                <a:cs typeface="+mj-lt"/>
              </a:rPr>
              <a:t>Document Classification</a:t>
            </a:r>
          </a:p>
          <a:p>
            <a:pPr>
              <a:buClr>
                <a:srgbClr val="8AD0D6"/>
              </a:buClr>
            </a:pPr>
            <a:r>
              <a:rPr lang="en-US" dirty="0"/>
              <a:t>Loan eligibility prediction</a:t>
            </a:r>
          </a:p>
        </p:txBody>
      </p:sp>
    </p:spTree>
    <p:extLst>
      <p:ext uri="{BB962C8B-B14F-4D97-AF65-F5344CB8AC3E}">
        <p14:creationId xmlns:p14="http://schemas.microsoft.com/office/powerpoint/2010/main" val="1722358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Ion</vt:lpstr>
      <vt:lpstr>Machine Learning</vt:lpstr>
      <vt:lpstr>What is Machine Learning</vt:lpstr>
      <vt:lpstr>PowerPoint Presentation</vt:lpstr>
      <vt:lpstr>Machine Learning Steps</vt:lpstr>
      <vt:lpstr>Application of Machine Learning</vt:lpstr>
      <vt:lpstr>Types of Machine Learning</vt:lpstr>
      <vt:lpstr>Supervised ML</vt:lpstr>
      <vt:lpstr>Regression Examples</vt:lpstr>
      <vt:lpstr>Classification Problem</vt:lpstr>
      <vt:lpstr>Unsupervised Machine Learning</vt:lpstr>
      <vt:lpstr>Semi Supervised Machine Learning</vt:lpstr>
      <vt:lpstr>Reinforcement learning</vt:lpstr>
      <vt:lpstr>Train Test Split</vt:lpstr>
      <vt:lpstr>Validation Techniques</vt:lpstr>
      <vt:lpstr>Hyperparameter Tuning</vt:lpstr>
      <vt:lpstr>Different types of metrics for Classification</vt:lpstr>
      <vt:lpstr>Metrics for Regression</vt:lpstr>
      <vt:lpstr>R2 score</vt:lpstr>
      <vt:lpstr>Curse of dimensionality</vt:lpstr>
      <vt:lpstr>Feature Selection</vt:lpstr>
      <vt:lpstr>Methods for Feature selection</vt:lpstr>
      <vt:lpstr>Benefits of Feature selection</vt:lpstr>
      <vt:lpstr>Filter Methods</vt:lpstr>
      <vt:lpstr>Ways of Filter Methods</vt:lpstr>
      <vt:lpstr>Information Gain</vt:lpstr>
      <vt:lpstr>Correlation Coefficient </vt:lpstr>
      <vt:lpstr>Chi square Test</vt:lpstr>
      <vt:lpstr>Imbalanced Dataset</vt:lpstr>
      <vt:lpstr>Effect of Imbalanced Dataset</vt:lpstr>
      <vt:lpstr>How to detect Imbalanced Dataset</vt:lpstr>
      <vt:lpstr>How to handle it?</vt:lpstr>
      <vt:lpstr>Bias and Variance Tradeoff</vt:lpstr>
      <vt:lpstr>PowerPoint Presentation</vt:lpstr>
      <vt:lpstr>Pictorial Representation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296</cp:revision>
  <dcterms:created xsi:type="dcterms:W3CDTF">2023-01-22T13:17:08Z</dcterms:created>
  <dcterms:modified xsi:type="dcterms:W3CDTF">2023-01-29T16:37:01Z</dcterms:modified>
</cp:coreProperties>
</file>