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sldIdLst>
    <p:sldId id="256" r:id="rId2"/>
    <p:sldId id="263" r:id="rId3"/>
    <p:sldId id="297" r:id="rId4"/>
    <p:sldId id="264" r:id="rId5"/>
    <p:sldId id="274" r:id="rId6"/>
    <p:sldId id="265" r:id="rId7"/>
    <p:sldId id="266" r:id="rId8"/>
    <p:sldId id="267" r:id="rId9"/>
    <p:sldId id="268" r:id="rId10"/>
    <p:sldId id="269" r:id="rId11"/>
    <p:sldId id="270" r:id="rId12"/>
    <p:sldId id="271" r:id="rId13"/>
    <p:sldId id="272" r:id="rId14"/>
    <p:sldId id="275" r:id="rId15"/>
    <p:sldId id="276" r:id="rId16"/>
    <p:sldId id="277" r:id="rId17"/>
    <p:sldId id="273" r:id="rId18"/>
    <p:sldId id="283" r:id="rId19"/>
    <p:sldId id="278" r:id="rId20"/>
    <p:sldId id="284" r:id="rId21"/>
    <p:sldId id="286" r:id="rId22"/>
    <p:sldId id="287" r:id="rId23"/>
    <p:sldId id="279" r:id="rId24"/>
    <p:sldId id="285" r:id="rId25"/>
    <p:sldId id="280" r:id="rId26"/>
    <p:sldId id="288" r:id="rId27"/>
    <p:sldId id="281" r:id="rId28"/>
    <p:sldId id="282" r:id="rId29"/>
    <p:sldId id="298" r:id="rId30"/>
    <p:sldId id="318" r:id="rId31"/>
    <p:sldId id="320" r:id="rId32"/>
    <p:sldId id="299" r:id="rId33"/>
    <p:sldId id="300" r:id="rId34"/>
    <p:sldId id="301" r:id="rId35"/>
    <p:sldId id="302" r:id="rId36"/>
    <p:sldId id="324" r:id="rId37"/>
    <p:sldId id="303" r:id="rId38"/>
    <p:sldId id="304" r:id="rId39"/>
    <p:sldId id="257" r:id="rId40"/>
    <p:sldId id="258" r:id="rId41"/>
    <p:sldId id="259" r:id="rId42"/>
    <p:sldId id="260" r:id="rId43"/>
    <p:sldId id="305" r:id="rId44"/>
    <p:sldId id="262" r:id="rId45"/>
    <p:sldId id="306" r:id="rId46"/>
    <p:sldId id="261" r:id="rId47"/>
    <p:sldId id="316" r:id="rId48"/>
    <p:sldId id="307" r:id="rId49"/>
    <p:sldId id="308" r:id="rId50"/>
    <p:sldId id="313" r:id="rId51"/>
    <p:sldId id="309" r:id="rId52"/>
    <p:sldId id="310" r:id="rId53"/>
    <p:sldId id="311" r:id="rId54"/>
    <p:sldId id="312" r:id="rId55"/>
    <p:sldId id="289" r:id="rId56"/>
    <p:sldId id="315" r:id="rId57"/>
    <p:sldId id="314" r:id="rId58"/>
    <p:sldId id="317" r:id="rId59"/>
    <p:sldId id="319" r:id="rId60"/>
    <p:sldId id="290" r:id="rId61"/>
    <p:sldId id="321" r:id="rId62"/>
    <p:sldId id="322" r:id="rId63"/>
    <p:sldId id="323" r:id="rId64"/>
    <p:sldId id="359" r:id="rId65"/>
    <p:sldId id="291" r:id="rId66"/>
    <p:sldId id="326" r:id="rId67"/>
    <p:sldId id="327" r:id="rId68"/>
    <p:sldId id="328" r:id="rId69"/>
    <p:sldId id="329" r:id="rId70"/>
    <p:sldId id="330" r:id="rId71"/>
    <p:sldId id="331" r:id="rId72"/>
    <p:sldId id="332" r:id="rId73"/>
    <p:sldId id="333" r:id="rId74"/>
    <p:sldId id="335" r:id="rId75"/>
    <p:sldId id="334" r:id="rId76"/>
    <p:sldId id="336" r:id="rId77"/>
    <p:sldId id="337" r:id="rId78"/>
    <p:sldId id="338" r:id="rId79"/>
    <p:sldId id="342" r:id="rId80"/>
    <p:sldId id="339" r:id="rId81"/>
    <p:sldId id="340" r:id="rId82"/>
    <p:sldId id="341" r:id="rId83"/>
    <p:sldId id="353" r:id="rId84"/>
    <p:sldId id="343" r:id="rId85"/>
    <p:sldId id="344" r:id="rId86"/>
    <p:sldId id="345" r:id="rId87"/>
    <p:sldId id="358" r:id="rId88"/>
    <p:sldId id="354" r:id="rId89"/>
    <p:sldId id="355" r:id="rId90"/>
    <p:sldId id="357" r:id="rId91"/>
    <p:sldId id="356" r:id="rId92"/>
    <p:sldId id="346" r:id="rId93"/>
    <p:sldId id="347" r:id="rId94"/>
    <p:sldId id="348" r:id="rId95"/>
    <p:sldId id="349" r:id="rId96"/>
    <p:sldId id="351" r:id="rId97"/>
    <p:sldId id="352" r:id="rId9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4520CA-6E8B-40A3-BC40-94FA88A8D896}" v="75" dt="2023-01-13T15:15:48.732"/>
    <p1510:client id="{2C9A1C4D-689F-4916-8DFC-61904FDE4305}" v="19" dt="2023-01-15T04:22:47.129"/>
    <p1510:client id="{310557B3-F502-4AF2-9B5E-976BF791A6D9}" v="385" dt="2023-01-15T14:19:25.545"/>
    <p1510:client id="{829D1AE6-7FE9-40C6-8038-1A60DF19A8E0}" v="147" dt="2023-01-14T14:13:41.618"/>
    <p1510:client id="{886A2E0E-BFBF-4146-A056-4D771830E21E}" v="776" dt="2023-01-13T09:35:37.574"/>
    <p1510:client id="{94890402-5985-490D-A875-1AC33CC07CE6}" v="140" dt="2023-01-15T08:30:27.263"/>
    <p1510:client id="{AED04B55-08CF-48E1-953D-9DABC179006A}" v="299" dt="2023-01-14T04:19:38.783"/>
    <p1510:client id="{AF8FB0EA-2D30-458A-BC43-BE5021259878}" v="41" dt="2023-01-11T14:43:36.214"/>
    <p1510:client id="{CAD7A194-121A-4CC0-AAFD-325995888F75}" v="127" dt="2023-01-12T14:11:17.4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10298A-FB26-4B11-B834-A8011B7D7D67}"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239E02C1-23BD-4FFF-B889-1A9C1F0FC99B}">
      <dgm:prSet/>
      <dgm:spPr/>
      <dgm:t>
        <a:bodyPr/>
        <a:lstStyle/>
        <a:p>
          <a:r>
            <a:rPr lang="en-US"/>
            <a:t>For example, imagine a room full of high school students. Say you wanted to gather the average age of the individuals in the room. This univariate data is only dependent on one factor: each person's age. By gathering this one piece of information from each person and dividing by the total number of people, you can determine the average age.</a:t>
          </a:r>
        </a:p>
      </dgm:t>
    </dgm:pt>
    <dgm:pt modelId="{40C91217-51F8-410F-AA72-4AAC7E79CBC7}" type="parTrans" cxnId="{60C2A854-BF83-4ED2-8D3C-7BB1F9110789}">
      <dgm:prSet/>
      <dgm:spPr/>
      <dgm:t>
        <a:bodyPr/>
        <a:lstStyle/>
        <a:p>
          <a:endParaRPr lang="en-US"/>
        </a:p>
      </dgm:t>
    </dgm:pt>
    <dgm:pt modelId="{C81178F7-032D-4587-BF25-736AA459640D}" type="sibTrans" cxnId="{60C2A854-BF83-4ED2-8D3C-7BB1F9110789}">
      <dgm:prSet/>
      <dgm:spPr/>
      <dgm:t>
        <a:bodyPr/>
        <a:lstStyle/>
        <a:p>
          <a:endParaRPr lang="en-US"/>
        </a:p>
      </dgm:t>
    </dgm:pt>
    <dgm:pt modelId="{5C8950B6-8C25-4A82-B302-21F8913628C8}">
      <dgm:prSet/>
      <dgm:spPr/>
      <dgm:t>
        <a:bodyPr/>
        <a:lstStyle/>
        <a:p>
          <a:r>
            <a:rPr lang="en-US"/>
            <a:t>Let's say each high school student in the example above takes a college assessment test, and we want to see whether older students are testing better than younger students. In addition to gathering the age of the students, we need to gather each student's test score. Then, using data analytics, we mathematically or graphically depict whether there is a relationship between student age and test scores.</a:t>
          </a:r>
        </a:p>
      </dgm:t>
    </dgm:pt>
    <dgm:pt modelId="{AFE28DB0-DA63-43E1-A5AF-43E2272E18D7}" type="parTrans" cxnId="{A1CCEB41-6FD0-4DA6-A753-946A0F7134DC}">
      <dgm:prSet/>
      <dgm:spPr/>
      <dgm:t>
        <a:bodyPr/>
        <a:lstStyle/>
        <a:p>
          <a:endParaRPr lang="en-US"/>
        </a:p>
      </dgm:t>
    </dgm:pt>
    <dgm:pt modelId="{63B9921A-D284-442D-A3AE-183686047AA8}" type="sibTrans" cxnId="{A1CCEB41-6FD0-4DA6-A753-946A0F7134DC}">
      <dgm:prSet/>
      <dgm:spPr/>
      <dgm:t>
        <a:bodyPr/>
        <a:lstStyle/>
        <a:p>
          <a:endParaRPr lang="en-US"/>
        </a:p>
      </dgm:t>
    </dgm:pt>
    <dgm:pt modelId="{BFA82458-5D6C-451D-98A8-AA8FD67CF951}" type="pres">
      <dgm:prSet presAssocID="{4C10298A-FB26-4B11-B834-A8011B7D7D67}" presName="hierChild1" presStyleCnt="0">
        <dgm:presLayoutVars>
          <dgm:chPref val="1"/>
          <dgm:dir/>
          <dgm:animOne val="branch"/>
          <dgm:animLvl val="lvl"/>
          <dgm:resizeHandles/>
        </dgm:presLayoutVars>
      </dgm:prSet>
      <dgm:spPr/>
    </dgm:pt>
    <dgm:pt modelId="{6DC4AAD6-4F06-413B-B66C-E66D9A0D14DC}" type="pres">
      <dgm:prSet presAssocID="{239E02C1-23BD-4FFF-B889-1A9C1F0FC99B}" presName="hierRoot1" presStyleCnt="0"/>
      <dgm:spPr/>
    </dgm:pt>
    <dgm:pt modelId="{35112B33-128E-4DE4-A694-F62253BB0ADB}" type="pres">
      <dgm:prSet presAssocID="{239E02C1-23BD-4FFF-B889-1A9C1F0FC99B}" presName="composite" presStyleCnt="0"/>
      <dgm:spPr/>
    </dgm:pt>
    <dgm:pt modelId="{878BE2F1-07C9-4A16-A6E1-E5692FF88437}" type="pres">
      <dgm:prSet presAssocID="{239E02C1-23BD-4FFF-B889-1A9C1F0FC99B}" presName="background" presStyleLbl="node0" presStyleIdx="0" presStyleCnt="2"/>
      <dgm:spPr/>
    </dgm:pt>
    <dgm:pt modelId="{68B57956-02AD-43D9-8B7B-C2E0C838F196}" type="pres">
      <dgm:prSet presAssocID="{239E02C1-23BD-4FFF-B889-1A9C1F0FC99B}" presName="text" presStyleLbl="fgAcc0" presStyleIdx="0" presStyleCnt="2">
        <dgm:presLayoutVars>
          <dgm:chPref val="3"/>
        </dgm:presLayoutVars>
      </dgm:prSet>
      <dgm:spPr/>
    </dgm:pt>
    <dgm:pt modelId="{A83A1D48-3E88-4473-9294-F812A39842F5}" type="pres">
      <dgm:prSet presAssocID="{239E02C1-23BD-4FFF-B889-1A9C1F0FC99B}" presName="hierChild2" presStyleCnt="0"/>
      <dgm:spPr/>
    </dgm:pt>
    <dgm:pt modelId="{D0A93D41-C568-4292-861B-48FD230D8484}" type="pres">
      <dgm:prSet presAssocID="{5C8950B6-8C25-4A82-B302-21F8913628C8}" presName="hierRoot1" presStyleCnt="0"/>
      <dgm:spPr/>
    </dgm:pt>
    <dgm:pt modelId="{0B43A90A-FFE7-430E-875C-836678654629}" type="pres">
      <dgm:prSet presAssocID="{5C8950B6-8C25-4A82-B302-21F8913628C8}" presName="composite" presStyleCnt="0"/>
      <dgm:spPr/>
    </dgm:pt>
    <dgm:pt modelId="{A0CFEF91-E318-43FE-BAD7-FBCC0A0C12B4}" type="pres">
      <dgm:prSet presAssocID="{5C8950B6-8C25-4A82-B302-21F8913628C8}" presName="background" presStyleLbl="node0" presStyleIdx="1" presStyleCnt="2"/>
      <dgm:spPr/>
    </dgm:pt>
    <dgm:pt modelId="{71174208-26CF-4A1F-9EAE-D333BA729AE6}" type="pres">
      <dgm:prSet presAssocID="{5C8950B6-8C25-4A82-B302-21F8913628C8}" presName="text" presStyleLbl="fgAcc0" presStyleIdx="1" presStyleCnt="2">
        <dgm:presLayoutVars>
          <dgm:chPref val="3"/>
        </dgm:presLayoutVars>
      </dgm:prSet>
      <dgm:spPr/>
    </dgm:pt>
    <dgm:pt modelId="{CB613AB0-5043-407E-AD4D-BC01775D2B91}" type="pres">
      <dgm:prSet presAssocID="{5C8950B6-8C25-4A82-B302-21F8913628C8}" presName="hierChild2" presStyleCnt="0"/>
      <dgm:spPr/>
    </dgm:pt>
  </dgm:ptLst>
  <dgm:cxnLst>
    <dgm:cxn modelId="{6E525304-EA96-4E2D-9459-2C6B5D4FD736}" type="presOf" srcId="{4C10298A-FB26-4B11-B834-A8011B7D7D67}" destId="{BFA82458-5D6C-451D-98A8-AA8FD67CF951}" srcOrd="0" destOrd="0" presId="urn:microsoft.com/office/officeart/2005/8/layout/hierarchy1"/>
    <dgm:cxn modelId="{EF8DB839-33BB-4900-A842-793AAB8A767F}" type="presOf" srcId="{5C8950B6-8C25-4A82-B302-21F8913628C8}" destId="{71174208-26CF-4A1F-9EAE-D333BA729AE6}" srcOrd="0" destOrd="0" presId="urn:microsoft.com/office/officeart/2005/8/layout/hierarchy1"/>
    <dgm:cxn modelId="{A1CCEB41-6FD0-4DA6-A753-946A0F7134DC}" srcId="{4C10298A-FB26-4B11-B834-A8011B7D7D67}" destId="{5C8950B6-8C25-4A82-B302-21F8913628C8}" srcOrd="1" destOrd="0" parTransId="{AFE28DB0-DA63-43E1-A5AF-43E2272E18D7}" sibTransId="{63B9921A-D284-442D-A3AE-183686047AA8}"/>
    <dgm:cxn modelId="{60C2A854-BF83-4ED2-8D3C-7BB1F9110789}" srcId="{4C10298A-FB26-4B11-B834-A8011B7D7D67}" destId="{239E02C1-23BD-4FFF-B889-1A9C1F0FC99B}" srcOrd="0" destOrd="0" parTransId="{40C91217-51F8-410F-AA72-4AAC7E79CBC7}" sibTransId="{C81178F7-032D-4587-BF25-736AA459640D}"/>
    <dgm:cxn modelId="{4685CDE4-ACE1-461A-B614-EE3C26EE41A1}" type="presOf" srcId="{239E02C1-23BD-4FFF-B889-1A9C1F0FC99B}" destId="{68B57956-02AD-43D9-8B7B-C2E0C838F196}" srcOrd="0" destOrd="0" presId="urn:microsoft.com/office/officeart/2005/8/layout/hierarchy1"/>
    <dgm:cxn modelId="{CAB051FD-0B88-4C88-A4EB-9AF5934AAF3D}" type="presParOf" srcId="{BFA82458-5D6C-451D-98A8-AA8FD67CF951}" destId="{6DC4AAD6-4F06-413B-B66C-E66D9A0D14DC}" srcOrd="0" destOrd="0" presId="urn:microsoft.com/office/officeart/2005/8/layout/hierarchy1"/>
    <dgm:cxn modelId="{560CC954-F28C-468F-BA9E-0A6DCFAFA2C7}" type="presParOf" srcId="{6DC4AAD6-4F06-413B-B66C-E66D9A0D14DC}" destId="{35112B33-128E-4DE4-A694-F62253BB0ADB}" srcOrd="0" destOrd="0" presId="urn:microsoft.com/office/officeart/2005/8/layout/hierarchy1"/>
    <dgm:cxn modelId="{16941638-3890-4B64-A55B-69BAFD0BC4C7}" type="presParOf" srcId="{35112B33-128E-4DE4-A694-F62253BB0ADB}" destId="{878BE2F1-07C9-4A16-A6E1-E5692FF88437}" srcOrd="0" destOrd="0" presId="urn:microsoft.com/office/officeart/2005/8/layout/hierarchy1"/>
    <dgm:cxn modelId="{FED8927C-3C39-4DC3-A365-4335A7AE5425}" type="presParOf" srcId="{35112B33-128E-4DE4-A694-F62253BB0ADB}" destId="{68B57956-02AD-43D9-8B7B-C2E0C838F196}" srcOrd="1" destOrd="0" presId="urn:microsoft.com/office/officeart/2005/8/layout/hierarchy1"/>
    <dgm:cxn modelId="{04B265A4-D3E4-4DC4-BE7B-E2FA89C2105F}" type="presParOf" srcId="{6DC4AAD6-4F06-413B-B66C-E66D9A0D14DC}" destId="{A83A1D48-3E88-4473-9294-F812A39842F5}" srcOrd="1" destOrd="0" presId="urn:microsoft.com/office/officeart/2005/8/layout/hierarchy1"/>
    <dgm:cxn modelId="{9105CF64-69D2-49F4-9FDE-D9332E302BD9}" type="presParOf" srcId="{BFA82458-5D6C-451D-98A8-AA8FD67CF951}" destId="{D0A93D41-C568-4292-861B-48FD230D8484}" srcOrd="1" destOrd="0" presId="urn:microsoft.com/office/officeart/2005/8/layout/hierarchy1"/>
    <dgm:cxn modelId="{FC1B1C2D-A869-4CCF-8CCD-40F4FFDA220B}" type="presParOf" srcId="{D0A93D41-C568-4292-861B-48FD230D8484}" destId="{0B43A90A-FFE7-430E-875C-836678654629}" srcOrd="0" destOrd="0" presId="urn:microsoft.com/office/officeart/2005/8/layout/hierarchy1"/>
    <dgm:cxn modelId="{318D3475-652A-42FC-9820-9E74C9C33FA2}" type="presParOf" srcId="{0B43A90A-FFE7-430E-875C-836678654629}" destId="{A0CFEF91-E318-43FE-BAD7-FBCC0A0C12B4}" srcOrd="0" destOrd="0" presId="urn:microsoft.com/office/officeart/2005/8/layout/hierarchy1"/>
    <dgm:cxn modelId="{EE69A464-7EA2-42D4-82C3-AC1B0762F7E1}" type="presParOf" srcId="{0B43A90A-FFE7-430E-875C-836678654629}" destId="{71174208-26CF-4A1F-9EAE-D333BA729AE6}" srcOrd="1" destOrd="0" presId="urn:microsoft.com/office/officeart/2005/8/layout/hierarchy1"/>
    <dgm:cxn modelId="{65DA25B6-6B78-4403-B164-6B244D2BBB92}" type="presParOf" srcId="{D0A93D41-C568-4292-861B-48FD230D8484}" destId="{CB613AB0-5043-407E-AD4D-BC01775D2B9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8BE2F1-07C9-4A16-A6E1-E5692FF88437}">
      <dsp:nvSpPr>
        <dsp:cNvPr id="0" name=""/>
        <dsp:cNvSpPr/>
      </dsp:nvSpPr>
      <dsp:spPr>
        <a:xfrm>
          <a:off x="271908" y="121"/>
          <a:ext cx="3881733" cy="24649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B57956-02AD-43D9-8B7B-C2E0C838F196}">
      <dsp:nvSpPr>
        <dsp:cNvPr id="0" name=""/>
        <dsp:cNvSpPr/>
      </dsp:nvSpPr>
      <dsp:spPr>
        <a:xfrm>
          <a:off x="703212" y="409860"/>
          <a:ext cx="3881733" cy="246490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For example, imagine a room full of high school students. Say you wanted to gather the average age of the individuals in the room. This univariate data is only dependent on one factor: each person's age. By gathering this one piece of information from each person and dividing by the total number of people, you can determine the average age.</a:t>
          </a:r>
        </a:p>
      </dsp:txBody>
      <dsp:txXfrm>
        <a:off x="775406" y="482054"/>
        <a:ext cx="3737345" cy="2320513"/>
      </dsp:txXfrm>
    </dsp:sp>
    <dsp:sp modelId="{A0CFEF91-E318-43FE-BAD7-FBCC0A0C12B4}">
      <dsp:nvSpPr>
        <dsp:cNvPr id="0" name=""/>
        <dsp:cNvSpPr/>
      </dsp:nvSpPr>
      <dsp:spPr>
        <a:xfrm>
          <a:off x="5016250" y="121"/>
          <a:ext cx="3881733" cy="24649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174208-26CF-4A1F-9EAE-D333BA729AE6}">
      <dsp:nvSpPr>
        <dsp:cNvPr id="0" name=""/>
        <dsp:cNvSpPr/>
      </dsp:nvSpPr>
      <dsp:spPr>
        <a:xfrm>
          <a:off x="5447554" y="409860"/>
          <a:ext cx="3881733" cy="246490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Let's say each high school student in the example above takes a college assessment test, and we want to see whether older students are testing better than younger students. In addition to gathering the age of the students, we need to gather each student's test score. Then, using data analytics, we mathematically or graphically depict whether there is a relationship between student age and test scores.</a:t>
          </a:r>
        </a:p>
      </dsp:txBody>
      <dsp:txXfrm>
        <a:off x="5519748" y="482054"/>
        <a:ext cx="3737345" cy="232051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1/18/2023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4122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72645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57060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6899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82592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3662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32758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6589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2540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2281677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0693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2051361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3708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6498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58966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6917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86575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1/18/2023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719027904"/>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investopedia.com/terms/m/mean.asp"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www.investopedia.com/terms/v/volatility.asp"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www.scribbr.com/statistics/central-tendency/"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s://www.scribbr.com/statistics/skewness/" TargetMode="External"/><Relationship Id="rId5" Type="http://schemas.openxmlformats.org/officeDocument/2006/relationships/image" Target="../media/image12.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simplilearn.com/tutorials/machine-learning-tutorial/population-vs-sample" TargetMode="External"/><Relationship Id="rId2" Type="http://schemas.openxmlformats.org/officeDocument/2006/relationships/hyperlink" Target="https://www.simplilearn.com/what-is-data-article"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investopedia.com/terms/k/kurtosis.asp"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www.investopedia.com/terms/s/skewness.asp"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www.investopedia.com/terms/c/compound-probability.asp"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www.investopedia.com/terms/r/random-variable.asp"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www.investopedia.com/terms/b/bell-curve.asp"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byjus.com/maths/probability-density-function/"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www.statisticshowto.com/probability-and-statistics/skewed-distribution/" TargetMode="External"/><Relationship Id="rId2" Type="http://schemas.openxmlformats.org/officeDocument/2006/relationships/hyperlink" Target="https://www.statisticshowto.com/random-variable/" TargetMode="External"/><Relationship Id="rId1" Type="http://schemas.openxmlformats.org/officeDocument/2006/relationships/slideLayout" Target="../slideLayouts/slideLayout2.xml"/><Relationship Id="rId4" Type="http://schemas.openxmlformats.org/officeDocument/2006/relationships/hyperlink" Target="https://www.statisticshowto.com/probability-and-statistics/variance/"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investopedia.com/terms/v/variability.asp"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www.simplilearn.com/what-is-data-article"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s://www.investopedia.com/terms/s/standarddeviation.asp"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www.scribbr.com/frequently-asked-questions/which-alpha-value-to-use/"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www.scribbr.com/statistics/mean/"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https://www.simplilearn.com/what-is-statistical-analysis-article"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hyperlink" Target="https://usatoday30.usatoday.com/news/health/2004-10-12-vioxx-cover_x.htm"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https://www.nlm.nih.gov/medlineplus/ency/article/003482.htm"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s://www.statisticshowto.com/what-is-an-alternate-hypothesis/" TargetMode="External"/><Relationship Id="rId2" Type="http://schemas.openxmlformats.org/officeDocument/2006/relationships/hyperlink" Target="https://www.statisticshowto.com/probability-and-statistics/null-hypothesis/#state" TargetMode="External"/><Relationship Id="rId1" Type="http://schemas.openxmlformats.org/officeDocument/2006/relationships/slideLayout" Target="../slideLayouts/slideLayout2.xml"/><Relationship Id="rId4" Type="http://schemas.openxmlformats.org/officeDocument/2006/relationships/hyperlink" Target="https://www.statisticshowto.com/probability-and-statistics/statistics-definitions/what-is-an-alpha-level/"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www.investopedia.com/terms/q/quartile.asp"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s://www.statisticshowto.com/probability-and-statistics/statistics-definitions/what-is-an-alpha-level/" TargetMode="External"/><Relationship Id="rId2" Type="http://schemas.openxmlformats.org/officeDocument/2006/relationships/hyperlink" Target="https://www.statisticshowto.com/probability-and-statistics/z-score/" TargetMode="Externa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hyperlink" Target="https://www.statisticshowto.com/probability-and-statistics/hypothesis-testing/support-or-reject-null-hypothesis/" TargetMode="External"/><Relationship Id="rId4" Type="http://schemas.openxmlformats.org/officeDocument/2006/relationships/hyperlink" Target="https://www.statisticshowto.com/test-statistic/"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https://www.wallstreetmojo.com/normal-distribution/"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FDF8837B-BAE2-489A-8F93-69216307D5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3" descr="Financial graphs on a dark display">
            <a:extLst>
              <a:ext uri="{FF2B5EF4-FFF2-40B4-BE49-F238E27FC236}">
                <a16:creationId xmlns:a16="http://schemas.microsoft.com/office/drawing/2014/main" id="{658FF0E4-7E74-F558-ED2D-838898BF1612}"/>
              </a:ext>
            </a:extLst>
          </p:cNvPr>
          <p:cNvPicPr>
            <a:picLocks noChangeAspect="1"/>
          </p:cNvPicPr>
          <p:nvPr/>
        </p:nvPicPr>
        <p:blipFill rotWithShape="1">
          <a:blip r:embed="rId2">
            <a:alphaModFix amt="50000"/>
          </a:blip>
          <a:srcRect t="10000"/>
          <a:stretch/>
        </p:blipFill>
        <p:spPr>
          <a:xfrm>
            <a:off x="20" y="10"/>
            <a:ext cx="12191980" cy="6857990"/>
          </a:xfrm>
          <a:prstGeom prst="rect">
            <a:avLst/>
          </a:prstGeom>
        </p:spPr>
      </p:pic>
      <p:sp>
        <p:nvSpPr>
          <p:cNvPr id="2" name="Title 1"/>
          <p:cNvSpPr>
            <a:spLocks noGrp="1"/>
          </p:cNvSpPr>
          <p:nvPr>
            <p:ph type="ctrTitle"/>
          </p:nvPr>
        </p:nvSpPr>
        <p:spPr>
          <a:xfrm>
            <a:off x="2692398" y="1871131"/>
            <a:ext cx="6815669" cy="1515533"/>
          </a:xfrm>
        </p:spPr>
        <p:txBody>
          <a:bodyPr>
            <a:normAutofit/>
          </a:bodyPr>
          <a:lstStyle/>
          <a:p>
            <a:r>
              <a:rPr lang="en-US">
                <a:solidFill>
                  <a:srgbClr val="FFFFFF"/>
                </a:solidFill>
                <a:cs typeface="Calibri Light"/>
              </a:rPr>
              <a:t>Descriptive statistics</a:t>
            </a:r>
            <a:endParaRPr lang="en-US">
              <a:solidFill>
                <a:srgbClr val="FFFFFF"/>
              </a:solidFill>
            </a:endParaRPr>
          </a:p>
        </p:txBody>
      </p:sp>
      <p:sp>
        <p:nvSpPr>
          <p:cNvPr id="3" name="Subtitle 2"/>
          <p:cNvSpPr>
            <a:spLocks noGrp="1"/>
          </p:cNvSpPr>
          <p:nvPr>
            <p:ph type="subTitle" idx="1"/>
          </p:nvPr>
        </p:nvSpPr>
        <p:spPr>
          <a:xfrm>
            <a:off x="2692398" y="3657597"/>
            <a:ext cx="6815669" cy="1320802"/>
          </a:xfrm>
        </p:spPr>
        <p:txBody>
          <a:bodyPr vert="horz" lIns="91440" tIns="45720" rIns="91440" bIns="45720" rtlCol="0">
            <a:normAutofit/>
          </a:bodyPr>
          <a:lstStyle/>
          <a:p>
            <a:r>
              <a:rPr lang="en-US" sz="3200" dirty="0">
                <a:solidFill>
                  <a:srgbClr val="FFFFFF"/>
                </a:solidFill>
              </a:rPr>
              <a:t>By Jiten Sahoo</a:t>
            </a:r>
          </a:p>
        </p:txBody>
      </p:sp>
      <p:cxnSp>
        <p:nvCxnSpPr>
          <p:cNvPr id="45" name="Straight Connector 44">
            <a:extLst>
              <a:ext uri="{FF2B5EF4-FFF2-40B4-BE49-F238E27FC236}">
                <a16:creationId xmlns:a16="http://schemas.microsoft.com/office/drawing/2014/main" id="{B48BEE9B-A2F4-4BF3-9EAD-16E1A7FC2D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99932" y="3510608"/>
            <a:ext cx="512064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7003A12-216B-51BE-D57A-05C164F3812A}"/>
              </a:ext>
            </a:extLst>
          </p:cNvPr>
          <p:cNvSpPr>
            <a:spLocks noGrp="1"/>
          </p:cNvSpPr>
          <p:nvPr>
            <p:ph type="title"/>
          </p:nvPr>
        </p:nvSpPr>
        <p:spPr>
          <a:xfrm>
            <a:off x="952108" y="954756"/>
            <a:ext cx="2730414" cy="4946003"/>
          </a:xfrm>
        </p:spPr>
        <p:txBody>
          <a:bodyPr>
            <a:normAutofit/>
          </a:bodyPr>
          <a:lstStyle/>
          <a:p>
            <a:r>
              <a:rPr lang="en-US" sz="4100">
                <a:solidFill>
                  <a:srgbClr val="FFFFFF"/>
                </a:solidFill>
                <a:ea typeface="+mj-lt"/>
                <a:cs typeface="+mj-lt"/>
              </a:rPr>
              <a:t>Distribution</a:t>
            </a:r>
            <a:endParaRPr lang="en-US" sz="4100">
              <a:solidFill>
                <a:srgbClr val="FFFFFF"/>
              </a:solidFill>
            </a:endParaRP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CD5E33-592C-9DCB-6C46-B9926EDE6B72}"/>
              </a:ext>
            </a:extLst>
          </p:cNvPr>
          <p:cNvSpPr>
            <a:spLocks noGrp="1"/>
          </p:cNvSpPr>
          <p:nvPr>
            <p:ph idx="1"/>
          </p:nvPr>
        </p:nvSpPr>
        <p:spPr>
          <a:xfrm>
            <a:off x="5140934" y="469900"/>
            <a:ext cx="5953630" cy="5405968"/>
          </a:xfrm>
        </p:spPr>
        <p:txBody>
          <a:bodyPr vert="horz" lIns="91440" tIns="45720" rIns="91440" bIns="45720" rtlCol="0" anchor="ctr">
            <a:normAutofit/>
          </a:bodyPr>
          <a:lstStyle/>
          <a:p>
            <a:pPr>
              <a:buClr>
                <a:srgbClr val="8AD0D6"/>
              </a:buClr>
            </a:pPr>
            <a:r>
              <a:rPr lang="en-US" dirty="0">
                <a:ea typeface="+mj-lt"/>
                <a:cs typeface="+mj-lt"/>
              </a:rPr>
              <a:t>Distribution (or frequency distribution) refers to the quantity of times a data point occurs. Alternatively, it is the measurement of a data point failing to occur. Consider a data set: male, male, female, female, female, other. The distribution of this data can be classified as:</a:t>
            </a:r>
            <a:endParaRPr lang="en-US" dirty="0"/>
          </a:p>
          <a:p>
            <a:pPr>
              <a:buClr>
                <a:srgbClr val="8AD0D6"/>
              </a:buClr>
            </a:pPr>
            <a:r>
              <a:rPr lang="en-US" dirty="0">
                <a:ea typeface="+mj-lt"/>
                <a:cs typeface="+mj-lt"/>
              </a:rPr>
              <a:t>The number of males in the data set is 2.</a:t>
            </a:r>
            <a:endParaRPr lang="en-US" dirty="0"/>
          </a:p>
          <a:p>
            <a:pPr>
              <a:buClr>
                <a:srgbClr val="8AD0D6"/>
              </a:buClr>
            </a:pPr>
            <a:r>
              <a:rPr lang="en-US" dirty="0">
                <a:ea typeface="+mj-lt"/>
                <a:cs typeface="+mj-lt"/>
              </a:rPr>
              <a:t>The number of females in the data set is 3.</a:t>
            </a:r>
            <a:endParaRPr lang="en-US" dirty="0"/>
          </a:p>
          <a:p>
            <a:pPr>
              <a:buClr>
                <a:srgbClr val="8AD0D6"/>
              </a:buClr>
            </a:pPr>
            <a:r>
              <a:rPr lang="en-US" dirty="0">
                <a:ea typeface="+mj-lt"/>
                <a:cs typeface="+mj-lt"/>
              </a:rPr>
              <a:t>The number of individuals identifying as other is 1.</a:t>
            </a:r>
            <a:endParaRPr lang="en-US" dirty="0"/>
          </a:p>
          <a:p>
            <a:pPr>
              <a:buClr>
                <a:srgbClr val="8AD0D6"/>
              </a:buClr>
            </a:pPr>
            <a:r>
              <a:rPr lang="en-US" dirty="0">
                <a:ea typeface="+mj-lt"/>
                <a:cs typeface="+mj-lt"/>
              </a:rPr>
              <a:t>The number of non-males is 4.</a:t>
            </a:r>
            <a:endParaRPr lang="en-US" dirty="0"/>
          </a:p>
          <a:p>
            <a:pPr>
              <a:buClr>
                <a:srgbClr val="8AD0D6"/>
              </a:buClr>
            </a:pPr>
            <a:endParaRPr lang="en-US" dirty="0"/>
          </a:p>
        </p:txBody>
      </p:sp>
    </p:spTree>
    <p:extLst>
      <p:ext uri="{BB962C8B-B14F-4D97-AF65-F5344CB8AC3E}">
        <p14:creationId xmlns:p14="http://schemas.microsoft.com/office/powerpoint/2010/main" val="1512780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6B99F-5997-F1D3-36FC-090439D60C7B}"/>
              </a:ext>
            </a:extLst>
          </p:cNvPr>
          <p:cNvSpPr>
            <a:spLocks noGrp="1"/>
          </p:cNvSpPr>
          <p:nvPr>
            <p:ph type="title"/>
          </p:nvPr>
        </p:nvSpPr>
        <p:spPr>
          <a:xfrm>
            <a:off x="1295402" y="982132"/>
            <a:ext cx="9601196" cy="1303867"/>
          </a:xfrm>
        </p:spPr>
        <p:txBody>
          <a:bodyPr>
            <a:normAutofit/>
          </a:bodyPr>
          <a:lstStyle/>
          <a:p>
            <a:r>
              <a:rPr lang="en-US">
                <a:solidFill>
                  <a:srgbClr val="262626"/>
                </a:solidFill>
              </a:rPr>
              <a:t>Univariate vs. Bivariate</a:t>
            </a:r>
          </a:p>
          <a:p>
            <a:endParaRPr lang="en-US">
              <a:solidFill>
                <a:srgbClr val="262626"/>
              </a:solidFill>
            </a:endParaRPr>
          </a:p>
        </p:txBody>
      </p:sp>
      <p:graphicFrame>
        <p:nvGraphicFramePr>
          <p:cNvPr id="5" name="Content Placeholder 2">
            <a:extLst>
              <a:ext uri="{FF2B5EF4-FFF2-40B4-BE49-F238E27FC236}">
                <a16:creationId xmlns:a16="http://schemas.microsoft.com/office/drawing/2014/main" id="{578C60BB-16D7-45FC-EEA9-ADB09939E427}"/>
              </a:ext>
            </a:extLst>
          </p:cNvPr>
          <p:cNvGraphicFramePr>
            <a:graphicFrameLocks noGrp="1"/>
          </p:cNvGraphicFramePr>
          <p:nvPr>
            <p:ph idx="1"/>
            <p:extLst>
              <p:ext uri="{D42A27DB-BD31-4B8C-83A1-F6EECF244321}">
                <p14:modId xmlns:p14="http://schemas.microsoft.com/office/powerpoint/2010/main" val="2882056565"/>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6844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AEF8437-7AFE-7311-1024-97C32D4A0353}"/>
              </a:ext>
            </a:extLst>
          </p:cNvPr>
          <p:cNvSpPr>
            <a:spLocks noGrp="1"/>
          </p:cNvSpPr>
          <p:nvPr>
            <p:ph type="title"/>
          </p:nvPr>
        </p:nvSpPr>
        <p:spPr>
          <a:xfrm>
            <a:off x="952108" y="954756"/>
            <a:ext cx="2730414" cy="4946003"/>
          </a:xfrm>
        </p:spPr>
        <p:txBody>
          <a:bodyPr>
            <a:normAutofit/>
          </a:bodyPr>
          <a:lstStyle/>
          <a:p>
            <a:r>
              <a:rPr lang="en-US">
                <a:solidFill>
                  <a:srgbClr val="FFFFFF"/>
                </a:solidFill>
              </a:rPr>
              <a:t>Variance</a:t>
            </a: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558DE8-E4EC-C26F-C2E0-12785304326E}"/>
              </a:ext>
            </a:extLst>
          </p:cNvPr>
          <p:cNvSpPr>
            <a:spLocks noGrp="1"/>
          </p:cNvSpPr>
          <p:nvPr>
            <p:ph idx="1"/>
          </p:nvPr>
        </p:nvSpPr>
        <p:spPr>
          <a:xfrm>
            <a:off x="5140934" y="469900"/>
            <a:ext cx="5953630" cy="5405968"/>
          </a:xfrm>
        </p:spPr>
        <p:txBody>
          <a:bodyPr vert="horz" lIns="91440" tIns="45720" rIns="91440" bIns="45720" rtlCol="0" anchor="ctr">
            <a:normAutofit/>
          </a:bodyPr>
          <a:lstStyle/>
          <a:p>
            <a:pPr>
              <a:lnSpc>
                <a:spcPct val="90000"/>
              </a:lnSpc>
            </a:pPr>
            <a:r>
              <a:rPr lang="en-US" sz="1700">
                <a:ea typeface="+mj-lt"/>
                <a:cs typeface="+mj-lt"/>
              </a:rPr>
              <a:t>The term variance refers to a statistical measurement of the spread between numbers in a data set. More specifically, variance measures how far each number in the set is from the </a:t>
            </a:r>
            <a:r>
              <a:rPr lang="en-US" sz="1700" u="sng">
                <a:ea typeface="+mj-lt"/>
                <a:cs typeface="+mj-lt"/>
                <a:hlinkClick r:id="rId3"/>
              </a:rPr>
              <a:t>mean</a:t>
            </a:r>
            <a:r>
              <a:rPr lang="en-US" sz="1700">
                <a:ea typeface="+mj-lt"/>
                <a:cs typeface="+mj-lt"/>
              </a:rPr>
              <a:t> (average), and thus from every other number in the set. Variance is often depicted by this symbol: σ</a:t>
            </a:r>
            <a:r>
              <a:rPr lang="en-US" sz="1700" baseline="30000">
                <a:ea typeface="+mj-lt"/>
                <a:cs typeface="+mj-lt"/>
              </a:rPr>
              <a:t>2</a:t>
            </a:r>
            <a:r>
              <a:rPr lang="en-US" sz="1700">
                <a:ea typeface="+mj-lt"/>
                <a:cs typeface="+mj-lt"/>
              </a:rPr>
              <a:t>. It is used by both analysts and traders to determine </a:t>
            </a:r>
            <a:r>
              <a:rPr lang="en-US" sz="1700" u="sng">
                <a:ea typeface="+mj-lt"/>
                <a:cs typeface="+mj-lt"/>
                <a:hlinkClick r:id="rId4"/>
              </a:rPr>
              <a:t>volatility</a:t>
            </a:r>
            <a:r>
              <a:rPr lang="en-US" sz="1700">
                <a:ea typeface="+mj-lt"/>
                <a:cs typeface="+mj-lt"/>
              </a:rPr>
              <a:t> and market security.</a:t>
            </a:r>
          </a:p>
          <a:p>
            <a:pPr marL="0" indent="0">
              <a:lnSpc>
                <a:spcPct val="90000"/>
              </a:lnSpc>
              <a:buClr>
                <a:srgbClr val="8AD0D6"/>
              </a:buClr>
              <a:buNone/>
            </a:pPr>
            <a:r>
              <a:rPr lang="en-US" sz="1700"/>
              <a:t>Key points :</a:t>
            </a:r>
          </a:p>
          <a:p>
            <a:pPr>
              <a:lnSpc>
                <a:spcPct val="90000"/>
              </a:lnSpc>
              <a:buClr>
                <a:srgbClr val="8AD0D6"/>
              </a:buClr>
              <a:buFont typeface="Wingdings 3"/>
              <a:buChar char=""/>
            </a:pPr>
            <a:r>
              <a:rPr lang="en-US" sz="1700">
                <a:ea typeface="+mj-lt"/>
                <a:cs typeface="+mj-lt"/>
              </a:rPr>
              <a:t>Variance is a measurement of the spread between numbers in a data set.</a:t>
            </a:r>
            <a:endParaRPr lang="en-US" sz="1700"/>
          </a:p>
          <a:p>
            <a:pPr>
              <a:lnSpc>
                <a:spcPct val="90000"/>
              </a:lnSpc>
              <a:buClr>
                <a:srgbClr val="8AD0D6"/>
              </a:buClr>
              <a:buFont typeface="Wingdings 3"/>
              <a:buChar char=""/>
            </a:pPr>
            <a:r>
              <a:rPr lang="en-US" sz="1700">
                <a:ea typeface="+mj-lt"/>
                <a:cs typeface="+mj-lt"/>
              </a:rPr>
              <a:t>It measures the degree of dispersion of data around the sample's mean.</a:t>
            </a:r>
            <a:endParaRPr lang="en-US" sz="1700"/>
          </a:p>
          <a:p>
            <a:pPr>
              <a:lnSpc>
                <a:spcPct val="90000"/>
              </a:lnSpc>
              <a:buClr>
                <a:srgbClr val="8AD0D6"/>
              </a:buClr>
              <a:buFont typeface="Wingdings 3"/>
              <a:buChar char=""/>
            </a:pPr>
            <a:r>
              <a:rPr lang="en-US" sz="1700">
                <a:ea typeface="+mj-lt"/>
                <a:cs typeface="+mj-lt"/>
              </a:rPr>
              <a:t>Investors use variance to see how much risk an investment carries and whether it will be profitable.</a:t>
            </a:r>
            <a:endParaRPr lang="en-US" sz="1700"/>
          </a:p>
          <a:p>
            <a:pPr>
              <a:lnSpc>
                <a:spcPct val="90000"/>
              </a:lnSpc>
              <a:buClr>
                <a:srgbClr val="8AD0D6"/>
              </a:buClr>
              <a:buFont typeface="Wingdings 3"/>
              <a:buChar char=""/>
            </a:pPr>
            <a:r>
              <a:rPr lang="en-US" sz="1700">
                <a:ea typeface="+mj-lt"/>
                <a:cs typeface="+mj-lt"/>
              </a:rPr>
              <a:t>Variance is also used in finance to compare the relative performance of each asset in a portfolio to achieve the best asset allocation.</a:t>
            </a:r>
            <a:endParaRPr lang="en-US" sz="1700"/>
          </a:p>
          <a:p>
            <a:pPr>
              <a:lnSpc>
                <a:spcPct val="90000"/>
              </a:lnSpc>
              <a:buClr>
                <a:srgbClr val="8AD0D6"/>
              </a:buClr>
              <a:buFont typeface="Wingdings 3"/>
              <a:buChar char=""/>
            </a:pPr>
            <a:r>
              <a:rPr lang="en-US" sz="1700">
                <a:ea typeface="+mj-lt"/>
                <a:cs typeface="+mj-lt"/>
              </a:rPr>
              <a:t>The square root of the variance is the standard deviation.</a:t>
            </a:r>
            <a:endParaRPr lang="en-US" sz="1700"/>
          </a:p>
          <a:p>
            <a:pPr marL="0" indent="0">
              <a:lnSpc>
                <a:spcPct val="90000"/>
              </a:lnSpc>
              <a:buNone/>
            </a:pPr>
            <a:endParaRPr lang="en-US" sz="1700"/>
          </a:p>
        </p:txBody>
      </p:sp>
    </p:spTree>
    <p:extLst>
      <p:ext uri="{BB962C8B-B14F-4D97-AF65-F5344CB8AC3E}">
        <p14:creationId xmlns:p14="http://schemas.microsoft.com/office/powerpoint/2010/main" val="3273051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09134-28B0-8B93-7FDB-08710DD138DD}"/>
              </a:ext>
            </a:extLst>
          </p:cNvPr>
          <p:cNvSpPr>
            <a:spLocks noGrp="1"/>
          </p:cNvSpPr>
          <p:nvPr>
            <p:ph type="title"/>
          </p:nvPr>
        </p:nvSpPr>
        <p:spPr/>
        <p:txBody>
          <a:bodyPr/>
          <a:lstStyle/>
          <a:p>
            <a:r>
              <a:rPr lang="en-US" dirty="0"/>
              <a:t>Variance calculation</a:t>
            </a:r>
          </a:p>
        </p:txBody>
      </p:sp>
      <p:pic>
        <p:nvPicPr>
          <p:cNvPr id="4" name="Picture 4">
            <a:extLst>
              <a:ext uri="{FF2B5EF4-FFF2-40B4-BE49-F238E27FC236}">
                <a16:creationId xmlns:a16="http://schemas.microsoft.com/office/drawing/2014/main" id="{FA92A1D8-931A-0F86-30CC-4DE07A9C75B4}"/>
              </a:ext>
            </a:extLst>
          </p:cNvPr>
          <p:cNvPicPr>
            <a:picLocks noGrp="1" noChangeAspect="1"/>
          </p:cNvPicPr>
          <p:nvPr>
            <p:ph idx="1"/>
          </p:nvPr>
        </p:nvPicPr>
        <p:blipFill>
          <a:blip r:embed="rId2"/>
          <a:stretch>
            <a:fillRect/>
          </a:stretch>
        </p:blipFill>
        <p:spPr>
          <a:xfrm>
            <a:off x="2289652" y="2424554"/>
            <a:ext cx="2495550" cy="790575"/>
          </a:xfrm>
        </p:spPr>
      </p:pic>
    </p:spTree>
    <p:extLst>
      <p:ext uri="{BB962C8B-B14F-4D97-AF65-F5344CB8AC3E}">
        <p14:creationId xmlns:p14="http://schemas.microsoft.com/office/powerpoint/2010/main" val="789520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0EE09-F7FD-3BCF-970E-E2993D3ED0E4}"/>
              </a:ext>
            </a:extLst>
          </p:cNvPr>
          <p:cNvSpPr>
            <a:spLocks noGrp="1"/>
          </p:cNvSpPr>
          <p:nvPr>
            <p:ph type="title"/>
          </p:nvPr>
        </p:nvSpPr>
        <p:spPr/>
        <p:txBody>
          <a:bodyPr/>
          <a:lstStyle/>
          <a:p>
            <a:r>
              <a:rPr lang="en-US" dirty="0"/>
              <a:t>Steps</a:t>
            </a:r>
          </a:p>
        </p:txBody>
      </p:sp>
      <p:sp>
        <p:nvSpPr>
          <p:cNvPr id="3" name="Content Placeholder 2">
            <a:extLst>
              <a:ext uri="{FF2B5EF4-FFF2-40B4-BE49-F238E27FC236}">
                <a16:creationId xmlns:a16="http://schemas.microsoft.com/office/drawing/2014/main" id="{553060AA-1C5B-FDC1-F9E7-BEEE0E774BCC}"/>
              </a:ext>
            </a:extLst>
          </p:cNvPr>
          <p:cNvSpPr>
            <a:spLocks noGrp="1"/>
          </p:cNvSpPr>
          <p:nvPr>
            <p:ph idx="1"/>
          </p:nvPr>
        </p:nvSpPr>
        <p:spPr/>
        <p:txBody>
          <a:bodyPr/>
          <a:lstStyle/>
          <a:p>
            <a:r>
              <a:rPr lang="en-US" dirty="0">
                <a:ea typeface="+mn-lt"/>
                <a:cs typeface="+mn-lt"/>
              </a:rPr>
              <a:t>Calculate the mean of the data.</a:t>
            </a:r>
            <a:endParaRPr lang="en-US" dirty="0"/>
          </a:p>
          <a:p>
            <a:pPr>
              <a:buSzPct val="114999"/>
            </a:pPr>
            <a:r>
              <a:rPr lang="en-US" dirty="0">
                <a:ea typeface="+mn-lt"/>
                <a:cs typeface="+mn-lt"/>
              </a:rPr>
              <a:t>Find each data point's difference from the mean value.</a:t>
            </a:r>
            <a:endParaRPr lang="en-US" dirty="0"/>
          </a:p>
          <a:p>
            <a:pPr>
              <a:buSzPct val="114999"/>
            </a:pPr>
            <a:r>
              <a:rPr lang="en-US" dirty="0">
                <a:ea typeface="+mn-lt"/>
                <a:cs typeface="+mn-lt"/>
              </a:rPr>
              <a:t>Square each of these values.</a:t>
            </a:r>
            <a:endParaRPr lang="en-US" dirty="0"/>
          </a:p>
          <a:p>
            <a:pPr>
              <a:buSzPct val="114999"/>
            </a:pPr>
            <a:r>
              <a:rPr lang="en-US" dirty="0">
                <a:ea typeface="+mn-lt"/>
                <a:cs typeface="+mn-lt"/>
              </a:rPr>
              <a:t>Add up all of the squared values.</a:t>
            </a:r>
            <a:endParaRPr lang="en-US" dirty="0"/>
          </a:p>
          <a:p>
            <a:pPr>
              <a:buSzPct val="114999"/>
            </a:pPr>
            <a:r>
              <a:rPr lang="en-US" dirty="0">
                <a:ea typeface="+mn-lt"/>
                <a:cs typeface="+mn-lt"/>
              </a:rPr>
              <a:t>Divide this sum of squares by n – 1 (for a sample) or N (for the population).</a:t>
            </a:r>
            <a:endParaRPr lang="en-US" dirty="0"/>
          </a:p>
          <a:p>
            <a:pPr>
              <a:buSzPct val="114999"/>
            </a:pPr>
            <a:endParaRPr lang="en-US" dirty="0"/>
          </a:p>
        </p:txBody>
      </p:sp>
    </p:spTree>
    <p:extLst>
      <p:ext uri="{BB962C8B-B14F-4D97-AF65-F5344CB8AC3E}">
        <p14:creationId xmlns:p14="http://schemas.microsoft.com/office/powerpoint/2010/main" val="701731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429F3-855A-577F-409A-DCB8E4A13A4B}"/>
              </a:ext>
            </a:extLst>
          </p:cNvPr>
          <p:cNvSpPr>
            <a:spLocks noGrp="1"/>
          </p:cNvSpPr>
          <p:nvPr>
            <p:ph type="title"/>
          </p:nvPr>
        </p:nvSpPr>
        <p:spPr>
          <a:xfrm>
            <a:off x="1295402" y="982132"/>
            <a:ext cx="9601196" cy="960431"/>
          </a:xfrm>
        </p:spPr>
        <p:txBody>
          <a:bodyPr/>
          <a:lstStyle/>
          <a:p>
            <a:r>
              <a:rPr lang="en-US" dirty="0"/>
              <a:t>Standard deviation</a:t>
            </a:r>
          </a:p>
        </p:txBody>
      </p:sp>
      <p:sp>
        <p:nvSpPr>
          <p:cNvPr id="3" name="Content Placeholder 2">
            <a:extLst>
              <a:ext uri="{FF2B5EF4-FFF2-40B4-BE49-F238E27FC236}">
                <a16:creationId xmlns:a16="http://schemas.microsoft.com/office/drawing/2014/main" id="{89E15700-D003-1D68-A474-73C8262AB168}"/>
              </a:ext>
            </a:extLst>
          </p:cNvPr>
          <p:cNvSpPr>
            <a:spLocks noGrp="1"/>
          </p:cNvSpPr>
          <p:nvPr>
            <p:ph idx="1"/>
          </p:nvPr>
        </p:nvSpPr>
        <p:spPr>
          <a:xfrm>
            <a:off x="1295401" y="2461854"/>
            <a:ext cx="9601196" cy="3414014"/>
          </a:xfrm>
        </p:spPr>
        <p:txBody>
          <a:bodyPr>
            <a:normAutofit fontScale="85000" lnSpcReduction="10000"/>
          </a:bodyPr>
          <a:lstStyle/>
          <a:p>
            <a:r>
              <a:rPr lang="en-US" b="1" dirty="0">
                <a:ea typeface="+mn-lt"/>
                <a:cs typeface="+mn-lt"/>
              </a:rPr>
              <a:t>Standard Deviation</a:t>
            </a:r>
            <a:r>
              <a:rPr lang="en-US" dirty="0">
                <a:ea typeface="+mn-lt"/>
                <a:cs typeface="+mn-lt"/>
              </a:rPr>
              <a:t> is a measure which shows how much variation (such as spread, dispersion, spread,) from the mean exists. The standard deviation indicates a “typical” deviation from the mean. It is a popular measure of variability because it returns to the original units of measure of the data set.  Like the variance, if the data points are close to the mean, there is a small variation whereas the data points are highly spread out from the mean, then it has a high variance. Standard deviation calculates the extent to which the values differ from the average. Standard Deviation, the most widely used measure of dispersion, is based on all values. Therefore a change in even one value affects the value of standard deviation. It is independent of origin but not of scale. It is also useful in certain advanced statistical problems.</a:t>
            </a:r>
          </a:p>
          <a:p>
            <a:pPr>
              <a:buSzPct val="114999"/>
            </a:pPr>
            <a:r>
              <a:rPr lang="en-US" dirty="0"/>
              <a:t>It is calculated by taking square root of Variance.</a:t>
            </a:r>
          </a:p>
        </p:txBody>
      </p:sp>
    </p:spTree>
    <p:extLst>
      <p:ext uri="{BB962C8B-B14F-4D97-AF65-F5344CB8AC3E}">
        <p14:creationId xmlns:p14="http://schemas.microsoft.com/office/powerpoint/2010/main" val="2346187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417DD-88B5-67E7-7E6F-462C9238DB64}"/>
              </a:ext>
            </a:extLst>
          </p:cNvPr>
          <p:cNvSpPr>
            <a:spLocks noGrp="1"/>
          </p:cNvSpPr>
          <p:nvPr>
            <p:ph type="title"/>
          </p:nvPr>
        </p:nvSpPr>
        <p:spPr/>
        <p:txBody>
          <a:bodyPr>
            <a:normAutofit fontScale="90000"/>
          </a:bodyPr>
          <a:lstStyle/>
          <a:p>
            <a:r>
              <a:rPr lang="en-US" dirty="0"/>
              <a:t>Calculate using </a:t>
            </a:r>
            <a:r>
              <a:rPr lang="en-US" dirty="0" err="1"/>
              <a:t>Numpy</a:t>
            </a:r>
            <a:r>
              <a:rPr lang="en-US" dirty="0"/>
              <a:t> and simple function</a:t>
            </a:r>
          </a:p>
        </p:txBody>
      </p:sp>
      <p:sp>
        <p:nvSpPr>
          <p:cNvPr id="3" name="Content Placeholder 2">
            <a:extLst>
              <a:ext uri="{FF2B5EF4-FFF2-40B4-BE49-F238E27FC236}">
                <a16:creationId xmlns:a16="http://schemas.microsoft.com/office/drawing/2014/main" id="{13EC6DF5-04F3-351E-F852-09385A29DCD9}"/>
              </a:ext>
            </a:extLst>
          </p:cNvPr>
          <p:cNvSpPr>
            <a:spLocks noGrp="1"/>
          </p:cNvSpPr>
          <p:nvPr>
            <p:ph idx="1"/>
          </p:nvPr>
        </p:nvSpPr>
        <p:spPr/>
        <p:txBody>
          <a:bodyPr/>
          <a:lstStyle/>
          <a:p>
            <a:r>
              <a:rPr lang="en-US" dirty="0"/>
              <a:t>A=</a:t>
            </a:r>
            <a:r>
              <a:rPr lang="en-US" dirty="0" err="1"/>
              <a:t>np.array</a:t>
            </a:r>
            <a:r>
              <a:rPr lang="en-US" dirty="0"/>
              <a:t>([2,3,4,5,6,7])</a:t>
            </a:r>
          </a:p>
          <a:p>
            <a:pPr marL="0" indent="0">
              <a:buSzPct val="114999"/>
              <a:buNone/>
            </a:pPr>
            <a:r>
              <a:rPr lang="en-US" dirty="0"/>
              <a:t>    </a:t>
            </a:r>
            <a:r>
              <a:rPr lang="en-US" dirty="0" err="1"/>
              <a:t>np.std</a:t>
            </a:r>
            <a:r>
              <a:rPr lang="en-US" dirty="0"/>
              <a:t>(A)</a:t>
            </a:r>
          </a:p>
          <a:p>
            <a:pPr marL="0" indent="0">
              <a:buNone/>
            </a:pPr>
            <a:r>
              <a:rPr lang="en-US" dirty="0"/>
              <a:t>    </a:t>
            </a:r>
            <a:r>
              <a:rPr lang="en-US" dirty="0" err="1"/>
              <a:t>np.var</a:t>
            </a:r>
            <a:r>
              <a:rPr lang="en-US" dirty="0"/>
              <a:t>(A)</a:t>
            </a:r>
          </a:p>
        </p:txBody>
      </p:sp>
    </p:spTree>
    <p:extLst>
      <p:ext uri="{BB962C8B-B14F-4D97-AF65-F5344CB8AC3E}">
        <p14:creationId xmlns:p14="http://schemas.microsoft.com/office/powerpoint/2010/main" val="337339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75D1-7A92-4008-0AE3-1BA25CE808C4}"/>
              </a:ext>
            </a:extLst>
          </p:cNvPr>
          <p:cNvSpPr>
            <a:spLocks noGrp="1"/>
          </p:cNvSpPr>
          <p:nvPr>
            <p:ph type="title"/>
          </p:nvPr>
        </p:nvSpPr>
        <p:spPr/>
        <p:txBody>
          <a:bodyPr/>
          <a:lstStyle/>
          <a:p>
            <a:r>
              <a:rPr lang="en-US" dirty="0"/>
              <a:t>Covariance</a:t>
            </a:r>
          </a:p>
        </p:txBody>
      </p:sp>
      <p:sp>
        <p:nvSpPr>
          <p:cNvPr id="3" name="Content Placeholder 2">
            <a:extLst>
              <a:ext uri="{FF2B5EF4-FFF2-40B4-BE49-F238E27FC236}">
                <a16:creationId xmlns:a16="http://schemas.microsoft.com/office/drawing/2014/main" id="{93AF8F4B-D30D-E947-1429-761C72D6FF95}"/>
              </a:ext>
            </a:extLst>
          </p:cNvPr>
          <p:cNvSpPr>
            <a:spLocks noGrp="1"/>
          </p:cNvSpPr>
          <p:nvPr>
            <p:ph idx="1"/>
          </p:nvPr>
        </p:nvSpPr>
        <p:spPr/>
        <p:txBody>
          <a:bodyPr>
            <a:normAutofit fontScale="92500"/>
          </a:bodyPr>
          <a:lstStyle/>
          <a:p>
            <a:r>
              <a:rPr lang="en-US" dirty="0">
                <a:ea typeface="+mn-lt"/>
                <a:cs typeface="+mn-lt"/>
              </a:rPr>
              <a:t>covariance is a measure of the relationship between two random variables. The metric evaluates how much – to what extent – the variables change together. In other words, it is essentially a measure of the variance between two variables. However, the metric does not assess the dependency between variables.</a:t>
            </a:r>
          </a:p>
          <a:p>
            <a:pPr>
              <a:buSzPct val="114999"/>
            </a:pPr>
            <a:r>
              <a:rPr lang="en-US" b="1" dirty="0">
                <a:ea typeface="+mn-lt"/>
                <a:cs typeface="+mn-lt"/>
              </a:rPr>
              <a:t>Positive covariance</a:t>
            </a:r>
            <a:r>
              <a:rPr lang="en-US" dirty="0">
                <a:ea typeface="+mn-lt"/>
                <a:cs typeface="+mn-lt"/>
              </a:rPr>
              <a:t>: Indicates that two variables tend to move in the same direction.</a:t>
            </a:r>
          </a:p>
          <a:p>
            <a:pPr>
              <a:buSzPct val="114999"/>
            </a:pPr>
            <a:r>
              <a:rPr lang="en-US" b="1" dirty="0">
                <a:ea typeface="+mn-lt"/>
                <a:cs typeface="+mn-lt"/>
              </a:rPr>
              <a:t>Negative covariance</a:t>
            </a:r>
            <a:r>
              <a:rPr lang="en-US" dirty="0">
                <a:ea typeface="+mn-lt"/>
                <a:cs typeface="+mn-lt"/>
              </a:rPr>
              <a:t>: Reveals that two variables tend to move in inverse directions.</a:t>
            </a:r>
            <a:endParaRPr lang="en-US" dirty="0"/>
          </a:p>
          <a:p>
            <a:pPr>
              <a:buSzPct val="114999"/>
            </a:pPr>
            <a:endParaRPr lang="en-US" dirty="0">
              <a:ea typeface="+mn-lt"/>
              <a:cs typeface="+mn-lt"/>
            </a:endParaRPr>
          </a:p>
        </p:txBody>
      </p:sp>
    </p:spTree>
    <p:extLst>
      <p:ext uri="{BB962C8B-B14F-4D97-AF65-F5344CB8AC3E}">
        <p14:creationId xmlns:p14="http://schemas.microsoft.com/office/powerpoint/2010/main" val="701636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551F-9AEC-AFDC-1B2F-A9794B611D8C}"/>
              </a:ext>
            </a:extLst>
          </p:cNvPr>
          <p:cNvSpPr>
            <a:spLocks noGrp="1"/>
          </p:cNvSpPr>
          <p:nvPr>
            <p:ph type="title"/>
          </p:nvPr>
        </p:nvSpPr>
        <p:spPr/>
        <p:txBody>
          <a:bodyPr/>
          <a:lstStyle/>
          <a:p>
            <a:r>
              <a:rPr lang="en-US" dirty="0"/>
              <a:t>Calculation formula</a:t>
            </a:r>
          </a:p>
        </p:txBody>
      </p:sp>
      <p:pic>
        <p:nvPicPr>
          <p:cNvPr id="4" name="Picture 4">
            <a:extLst>
              <a:ext uri="{FF2B5EF4-FFF2-40B4-BE49-F238E27FC236}">
                <a16:creationId xmlns:a16="http://schemas.microsoft.com/office/drawing/2014/main" id="{F427B180-964A-DC11-9F86-71EE59171F1B}"/>
              </a:ext>
            </a:extLst>
          </p:cNvPr>
          <p:cNvPicPr>
            <a:picLocks noGrp="1" noChangeAspect="1"/>
          </p:cNvPicPr>
          <p:nvPr>
            <p:ph idx="1"/>
          </p:nvPr>
        </p:nvPicPr>
        <p:blipFill>
          <a:blip r:embed="rId2"/>
          <a:stretch>
            <a:fillRect/>
          </a:stretch>
        </p:blipFill>
        <p:spPr>
          <a:xfrm>
            <a:off x="1758861" y="2618078"/>
            <a:ext cx="4791075" cy="1028700"/>
          </a:xfrm>
        </p:spPr>
      </p:pic>
    </p:spTree>
    <p:extLst>
      <p:ext uri="{BB962C8B-B14F-4D97-AF65-F5344CB8AC3E}">
        <p14:creationId xmlns:p14="http://schemas.microsoft.com/office/powerpoint/2010/main" val="2728655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1700F-30A9-CB2E-A07A-9AEE295C6B82}"/>
              </a:ext>
            </a:extLst>
          </p:cNvPr>
          <p:cNvSpPr>
            <a:spLocks noGrp="1"/>
          </p:cNvSpPr>
          <p:nvPr>
            <p:ph type="title"/>
          </p:nvPr>
        </p:nvSpPr>
        <p:spPr/>
        <p:txBody>
          <a:bodyPr/>
          <a:lstStyle/>
          <a:p>
            <a:r>
              <a:rPr lang="en-US" dirty="0"/>
              <a:t>Correlation</a:t>
            </a:r>
          </a:p>
        </p:txBody>
      </p:sp>
      <p:sp>
        <p:nvSpPr>
          <p:cNvPr id="3" name="Content Placeholder 2">
            <a:extLst>
              <a:ext uri="{FF2B5EF4-FFF2-40B4-BE49-F238E27FC236}">
                <a16:creationId xmlns:a16="http://schemas.microsoft.com/office/drawing/2014/main" id="{0BFC1B6D-04E8-7073-2A5C-24D62EE9F666}"/>
              </a:ext>
            </a:extLst>
          </p:cNvPr>
          <p:cNvSpPr>
            <a:spLocks noGrp="1"/>
          </p:cNvSpPr>
          <p:nvPr>
            <p:ph idx="1"/>
          </p:nvPr>
        </p:nvSpPr>
        <p:spPr/>
        <p:txBody>
          <a:bodyPr/>
          <a:lstStyle/>
          <a:p>
            <a:r>
              <a:rPr lang="en-US" dirty="0">
                <a:solidFill>
                  <a:srgbClr val="333333"/>
                </a:solidFill>
                <a:latin typeface="Domine"/>
                <a:ea typeface="Domine"/>
                <a:cs typeface="Domine"/>
              </a:rPr>
              <a:t>Correlation is a statistical measure that expresses the extent to which two variables are linearly related (meaning they change together at a constant rate). It’s a common tool for describing simple relationships without making a statement about cause and </a:t>
            </a:r>
            <a:r>
              <a:rPr lang="en-US" dirty="0">
                <a:solidFill>
                  <a:srgbClr val="333333"/>
                </a:solidFill>
                <a:latin typeface="Domine"/>
              </a:rPr>
              <a:t>effect.</a:t>
            </a:r>
          </a:p>
          <a:p>
            <a:pPr>
              <a:buSzPct val="114999"/>
            </a:pPr>
            <a:r>
              <a:rPr lang="en-US" dirty="0">
                <a:solidFill>
                  <a:srgbClr val="333333"/>
                </a:solidFill>
                <a:latin typeface="Domine"/>
              </a:rPr>
              <a:t>The sample correlation coefficient, r, quantifies the strength of the relationship. Correlations are also tested for statistical significance.</a:t>
            </a:r>
          </a:p>
        </p:txBody>
      </p:sp>
    </p:spTree>
    <p:extLst>
      <p:ext uri="{BB962C8B-B14F-4D97-AF65-F5344CB8AC3E}">
        <p14:creationId xmlns:p14="http://schemas.microsoft.com/office/powerpoint/2010/main" val="2730155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7E61F402-3445-458A-9A2B-D28FD2883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A673C096-95AE-4644-B76C-1DF1B667D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37" name="Picture 36">
              <a:extLst>
                <a:ext uri="{FF2B5EF4-FFF2-40B4-BE49-F238E27FC236}">
                  <a16:creationId xmlns:a16="http://schemas.microsoft.com/office/drawing/2014/main" id="{77A91835-418B-4867-87D7-1376A57F3F7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8" name="Rectangle 37">
              <a:extLst>
                <a:ext uri="{FF2B5EF4-FFF2-40B4-BE49-F238E27FC236}">
                  <a16:creationId xmlns:a16="http://schemas.microsoft.com/office/drawing/2014/main" id="{65B511A1-E0EC-49FE-8068-9DA29CD0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9" name="Picture 38">
              <a:extLst>
                <a:ext uri="{FF2B5EF4-FFF2-40B4-BE49-F238E27FC236}">
                  <a16:creationId xmlns:a16="http://schemas.microsoft.com/office/drawing/2014/main" id="{4A61BC5F-ADA4-4DBA-9C6B-E17E0B82EC5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0" name="Picture 39">
              <a:extLst>
                <a:ext uri="{FF2B5EF4-FFF2-40B4-BE49-F238E27FC236}">
                  <a16:creationId xmlns:a16="http://schemas.microsoft.com/office/drawing/2014/main" id="{1CE6F7D2-ACED-47D2-BEFD-FB26F75374A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031F6CC5-02DF-5841-05D3-D3ADB502EB41}"/>
              </a:ext>
            </a:extLst>
          </p:cNvPr>
          <p:cNvSpPr>
            <a:spLocks noGrp="1"/>
          </p:cNvSpPr>
          <p:nvPr>
            <p:ph type="title"/>
          </p:nvPr>
        </p:nvSpPr>
        <p:spPr>
          <a:xfrm>
            <a:off x="1295402" y="982132"/>
            <a:ext cx="3660056" cy="1325373"/>
          </a:xfrm>
        </p:spPr>
        <p:txBody>
          <a:bodyPr vert="horz" lIns="91440" tIns="45720" rIns="91440" bIns="45720" rtlCol="0" anchor="b">
            <a:normAutofit/>
          </a:bodyPr>
          <a:lstStyle/>
          <a:p>
            <a:r>
              <a:rPr lang="en-US" sz="2800">
                <a:solidFill>
                  <a:srgbClr val="262626"/>
                </a:solidFill>
              </a:rPr>
              <a:t>What is Statistics</a:t>
            </a:r>
          </a:p>
        </p:txBody>
      </p:sp>
      <p:cxnSp>
        <p:nvCxnSpPr>
          <p:cNvPr id="42" name="Straight Connector 41">
            <a:extLst>
              <a:ext uri="{FF2B5EF4-FFF2-40B4-BE49-F238E27FC236}">
                <a16:creationId xmlns:a16="http://schemas.microsoft.com/office/drawing/2014/main" id="{2BE880E9-2B86-4CDB-B5B7-308745CDD1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F88D1A82-C173-FAB3-3B0C-AECA34635BD8}"/>
              </a:ext>
            </a:extLst>
          </p:cNvPr>
          <p:cNvSpPr txBox="1"/>
          <p:nvPr/>
        </p:nvSpPr>
        <p:spPr>
          <a:xfrm>
            <a:off x="1295401" y="2493774"/>
            <a:ext cx="3660057" cy="338209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defTabSz="457200">
              <a:spcBef>
                <a:spcPct val="20000"/>
              </a:spcBef>
              <a:spcAft>
                <a:spcPts val="600"/>
              </a:spcAft>
              <a:buClr>
                <a:schemeClr val="accent1"/>
              </a:buClr>
              <a:buSzPct val="115000"/>
              <a:buFont typeface="Arial"/>
              <a:buChar char="•"/>
            </a:pPr>
            <a:r>
              <a:rPr lang="en-US" sz="2000" dirty="0">
                <a:solidFill>
                  <a:srgbClr val="262626"/>
                </a:solidFill>
              </a:rPr>
              <a:t> Study of the collection, analysis, interpretation, presentation, and organization of data</a:t>
            </a:r>
          </a:p>
          <a:p>
            <a:pPr algn="ctr" defTabSz="457200">
              <a:spcBef>
                <a:spcPct val="20000"/>
              </a:spcBef>
              <a:spcAft>
                <a:spcPts val="600"/>
              </a:spcAft>
              <a:buClr>
                <a:schemeClr val="accent1"/>
              </a:buClr>
              <a:buSzPct val="114999"/>
              <a:buFont typeface="Arial"/>
              <a:buChar char="•"/>
            </a:pPr>
            <a:r>
              <a:rPr lang="en-US" sz="2000" dirty="0">
                <a:ea typeface="+mn-lt"/>
                <a:cs typeface="+mn-lt"/>
              </a:rPr>
              <a:t>two important and basic ideas involved in statistics are uncertainty and variation.</a:t>
            </a:r>
            <a:endParaRPr lang="en-US" sz="2000" dirty="0">
              <a:solidFill>
                <a:srgbClr val="262626"/>
              </a:solidFill>
            </a:endParaRPr>
          </a:p>
        </p:txBody>
      </p:sp>
      <p:pic>
        <p:nvPicPr>
          <p:cNvPr id="5" name="Picture 4" descr="Graphs and plots layered on a blue digital screen">
            <a:extLst>
              <a:ext uri="{FF2B5EF4-FFF2-40B4-BE49-F238E27FC236}">
                <a16:creationId xmlns:a16="http://schemas.microsoft.com/office/drawing/2014/main" id="{954636D8-F676-081A-85BF-830ED4C4024B}"/>
              </a:ext>
            </a:extLst>
          </p:cNvPr>
          <p:cNvPicPr>
            <a:picLocks noChangeAspect="1"/>
          </p:cNvPicPr>
          <p:nvPr/>
        </p:nvPicPr>
        <p:blipFill rotWithShape="1">
          <a:blip r:embed="rId5"/>
          <a:srcRect t="12171" b="12829"/>
          <a:stretch/>
        </p:blipFill>
        <p:spPr>
          <a:xfrm>
            <a:off x="5418668" y="1890711"/>
            <a:ext cx="5469466" cy="3076574"/>
          </a:xfrm>
          <a:prstGeom prst="rect">
            <a:avLst/>
          </a:prstGeom>
          <a:ln w="57150" cmpd="thickThin">
            <a:solidFill>
              <a:srgbClr val="7F7F7F"/>
            </a:solidFill>
            <a:miter lim="800000"/>
          </a:ln>
        </p:spPr>
      </p:pic>
    </p:spTree>
    <p:extLst>
      <p:ext uri="{BB962C8B-B14F-4D97-AF65-F5344CB8AC3E}">
        <p14:creationId xmlns:p14="http://schemas.microsoft.com/office/powerpoint/2010/main" val="4257171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B24FD-E1D7-AD5D-8FCB-296E4E84EDD3}"/>
              </a:ext>
            </a:extLst>
          </p:cNvPr>
          <p:cNvSpPr>
            <a:spLocks noGrp="1"/>
          </p:cNvSpPr>
          <p:nvPr>
            <p:ph type="title"/>
          </p:nvPr>
        </p:nvSpPr>
        <p:spPr/>
        <p:txBody>
          <a:bodyPr/>
          <a:lstStyle/>
          <a:p>
            <a:r>
              <a:rPr lang="en-US" dirty="0"/>
              <a:t>Calculation formula</a:t>
            </a:r>
          </a:p>
        </p:txBody>
      </p:sp>
      <p:pic>
        <p:nvPicPr>
          <p:cNvPr id="4" name="Picture 4">
            <a:extLst>
              <a:ext uri="{FF2B5EF4-FFF2-40B4-BE49-F238E27FC236}">
                <a16:creationId xmlns:a16="http://schemas.microsoft.com/office/drawing/2014/main" id="{DE79460C-BB1A-DB20-9D91-A3D9DFB377D1}"/>
              </a:ext>
            </a:extLst>
          </p:cNvPr>
          <p:cNvPicPr>
            <a:picLocks noGrp="1" noChangeAspect="1"/>
          </p:cNvPicPr>
          <p:nvPr>
            <p:ph idx="1"/>
          </p:nvPr>
        </p:nvPicPr>
        <p:blipFill>
          <a:blip r:embed="rId2"/>
          <a:stretch>
            <a:fillRect/>
          </a:stretch>
        </p:blipFill>
        <p:spPr>
          <a:xfrm>
            <a:off x="2076315" y="2800461"/>
            <a:ext cx="3295650" cy="942975"/>
          </a:xfrm>
        </p:spPr>
      </p:pic>
    </p:spTree>
    <p:extLst>
      <p:ext uri="{BB962C8B-B14F-4D97-AF65-F5344CB8AC3E}">
        <p14:creationId xmlns:p14="http://schemas.microsoft.com/office/powerpoint/2010/main" val="4241562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0C0F3E4D-B48C-9F09-3284-AC576B0A9564}"/>
              </a:ext>
            </a:extLst>
          </p:cNvPr>
          <p:cNvSpPr>
            <a:spLocks noGrp="1"/>
          </p:cNvSpPr>
          <p:nvPr>
            <p:ph type="title"/>
          </p:nvPr>
        </p:nvSpPr>
        <p:spPr>
          <a:xfrm>
            <a:off x="7535825" y="982132"/>
            <a:ext cx="3360772" cy="1303867"/>
          </a:xfrm>
        </p:spPr>
        <p:txBody>
          <a:bodyPr>
            <a:normAutofit/>
          </a:bodyPr>
          <a:lstStyle/>
          <a:p>
            <a:pPr>
              <a:lnSpc>
                <a:spcPct val="90000"/>
              </a:lnSpc>
            </a:pPr>
            <a:r>
              <a:rPr lang="en-US" sz="4100"/>
              <a:t>Normal distribution</a:t>
            </a:r>
          </a:p>
        </p:txBody>
      </p:sp>
      <p:sp>
        <p:nvSpPr>
          <p:cNvPr id="17" name="Rectangle 16">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BBFD5559-4081-8969-7CF9-07643FC60EA1}"/>
              </a:ext>
            </a:extLst>
          </p:cNvPr>
          <p:cNvPicPr>
            <a:picLocks noChangeAspect="1"/>
          </p:cNvPicPr>
          <p:nvPr/>
        </p:nvPicPr>
        <p:blipFill rotWithShape="1">
          <a:blip r:embed="rId5"/>
          <a:srcRect r="15412"/>
          <a:stretch/>
        </p:blipFill>
        <p:spPr>
          <a:xfrm>
            <a:off x="1412683" y="1410208"/>
            <a:ext cx="5278777" cy="3858780"/>
          </a:xfrm>
          <a:prstGeom prst="rect">
            <a:avLst/>
          </a:prstGeom>
        </p:spPr>
      </p:pic>
      <p:cxnSp>
        <p:nvCxnSpPr>
          <p:cNvPr id="19" name="Straight Connector 18">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88AAE814-6AA3-9FAB-1A08-3B349AF983BA}"/>
              </a:ext>
            </a:extLst>
          </p:cNvPr>
          <p:cNvSpPr>
            <a:spLocks noGrp="1"/>
          </p:cNvSpPr>
          <p:nvPr>
            <p:ph idx="1"/>
          </p:nvPr>
        </p:nvSpPr>
        <p:spPr>
          <a:xfrm>
            <a:off x="7525092" y="2556932"/>
            <a:ext cx="3371503" cy="3533583"/>
          </a:xfrm>
        </p:spPr>
        <p:txBody>
          <a:bodyPr>
            <a:normAutofit/>
          </a:bodyPr>
          <a:lstStyle/>
          <a:p>
            <a:pPr>
              <a:lnSpc>
                <a:spcPct val="90000"/>
              </a:lnSpc>
            </a:pPr>
            <a:r>
              <a:rPr lang="en-US" sz="1700">
                <a:ea typeface="+mn-lt"/>
                <a:cs typeface="+mn-lt"/>
              </a:rPr>
              <a:t>In a normal distribution, data is symmetrically distributed with no </a:t>
            </a:r>
            <a:r>
              <a:rPr lang="en-US" sz="1700">
                <a:ea typeface="+mn-lt"/>
                <a:cs typeface="+mn-lt"/>
                <a:hlinkClick r:id="rId6"/>
              </a:rPr>
              <a:t>skew</a:t>
            </a:r>
            <a:r>
              <a:rPr lang="en-US" sz="1700">
                <a:ea typeface="+mn-lt"/>
                <a:cs typeface="+mn-lt"/>
              </a:rPr>
              <a:t>. When plotted on a graph, the data follows a bell shape, with most values clustering around a </a:t>
            </a:r>
            <a:r>
              <a:rPr lang="en-US" sz="1700">
                <a:ea typeface="+mn-lt"/>
                <a:cs typeface="+mn-lt"/>
                <a:hlinkClick r:id="rId7"/>
              </a:rPr>
              <a:t>central region</a:t>
            </a:r>
            <a:r>
              <a:rPr lang="en-US" sz="1700">
                <a:ea typeface="+mn-lt"/>
                <a:cs typeface="+mn-lt"/>
              </a:rPr>
              <a:t> and tapering off as they go further away from the center.</a:t>
            </a:r>
            <a:endParaRPr lang="en-US" sz="1700"/>
          </a:p>
          <a:p>
            <a:pPr>
              <a:lnSpc>
                <a:spcPct val="90000"/>
              </a:lnSpc>
              <a:buSzPct val="114999"/>
            </a:pPr>
            <a:r>
              <a:rPr lang="en-US" sz="1700">
                <a:ea typeface="+mn-lt"/>
                <a:cs typeface="+mn-lt"/>
              </a:rPr>
              <a:t>Normal distributions are also called Gaussian distributions or bell curves because of their shape.</a:t>
            </a:r>
            <a:endParaRPr lang="en-US" sz="1700"/>
          </a:p>
          <a:p>
            <a:pPr>
              <a:lnSpc>
                <a:spcPct val="90000"/>
              </a:lnSpc>
              <a:buSzPct val="114999"/>
            </a:pPr>
            <a:endParaRPr lang="en-US" sz="1700"/>
          </a:p>
        </p:txBody>
      </p:sp>
    </p:spTree>
    <p:extLst>
      <p:ext uri="{BB962C8B-B14F-4D97-AF65-F5344CB8AC3E}">
        <p14:creationId xmlns:p14="http://schemas.microsoft.com/office/powerpoint/2010/main" val="1728785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EAFD0-6500-3A62-395A-6550F0447EB3}"/>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D35846CB-1368-ADD3-84B2-30AF9E61DAC7}"/>
              </a:ext>
            </a:extLst>
          </p:cNvPr>
          <p:cNvPicPr>
            <a:picLocks noGrp="1" noChangeAspect="1"/>
          </p:cNvPicPr>
          <p:nvPr>
            <p:ph idx="1"/>
          </p:nvPr>
        </p:nvPicPr>
        <p:blipFill>
          <a:blip r:embed="rId2"/>
          <a:stretch>
            <a:fillRect/>
          </a:stretch>
        </p:blipFill>
        <p:spPr>
          <a:xfrm>
            <a:off x="1524000" y="2674988"/>
            <a:ext cx="4561266" cy="3318936"/>
          </a:xfrm>
        </p:spPr>
      </p:pic>
      <p:pic>
        <p:nvPicPr>
          <p:cNvPr id="5" name="Picture 5">
            <a:extLst>
              <a:ext uri="{FF2B5EF4-FFF2-40B4-BE49-F238E27FC236}">
                <a16:creationId xmlns:a16="http://schemas.microsoft.com/office/drawing/2014/main" id="{AE6807CA-158F-65DA-07A0-2CAFFE52DB79}"/>
              </a:ext>
            </a:extLst>
          </p:cNvPr>
          <p:cNvPicPr>
            <a:picLocks noChangeAspect="1"/>
          </p:cNvPicPr>
          <p:nvPr/>
        </p:nvPicPr>
        <p:blipFill>
          <a:blip r:embed="rId3"/>
          <a:stretch>
            <a:fillRect/>
          </a:stretch>
        </p:blipFill>
        <p:spPr>
          <a:xfrm>
            <a:off x="6581104" y="2720202"/>
            <a:ext cx="4653566" cy="3199175"/>
          </a:xfrm>
          <a:prstGeom prst="rect">
            <a:avLst/>
          </a:prstGeom>
        </p:spPr>
      </p:pic>
    </p:spTree>
    <p:extLst>
      <p:ext uri="{BB962C8B-B14F-4D97-AF65-F5344CB8AC3E}">
        <p14:creationId xmlns:p14="http://schemas.microsoft.com/office/powerpoint/2010/main" val="2178536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C40F2-6BE1-7562-6F25-A2373D3FCAF9}"/>
              </a:ext>
            </a:extLst>
          </p:cNvPr>
          <p:cNvSpPr>
            <a:spLocks noGrp="1"/>
          </p:cNvSpPr>
          <p:nvPr>
            <p:ph type="title"/>
          </p:nvPr>
        </p:nvSpPr>
        <p:spPr/>
        <p:txBody>
          <a:bodyPr/>
          <a:lstStyle/>
          <a:p>
            <a:r>
              <a:rPr lang="en-US" dirty="0"/>
              <a:t>Pearson Correlation coefficient</a:t>
            </a:r>
          </a:p>
        </p:txBody>
      </p:sp>
      <p:sp>
        <p:nvSpPr>
          <p:cNvPr id="3" name="Content Placeholder 2">
            <a:extLst>
              <a:ext uri="{FF2B5EF4-FFF2-40B4-BE49-F238E27FC236}">
                <a16:creationId xmlns:a16="http://schemas.microsoft.com/office/drawing/2014/main" id="{818F61E0-E975-CA34-DF85-F0DD5694E449}"/>
              </a:ext>
            </a:extLst>
          </p:cNvPr>
          <p:cNvSpPr>
            <a:spLocks noGrp="1"/>
          </p:cNvSpPr>
          <p:nvPr>
            <p:ph idx="1"/>
          </p:nvPr>
        </p:nvSpPr>
        <p:spPr/>
        <p:txBody>
          <a:bodyPr/>
          <a:lstStyle/>
          <a:p>
            <a:r>
              <a:rPr lang="en-US" b="1" dirty="0">
                <a:ea typeface="+mn-lt"/>
                <a:cs typeface="+mn-lt"/>
              </a:rPr>
              <a:t>Pearson correlation coefficient (</a:t>
            </a:r>
            <a:r>
              <a:rPr lang="en-US" b="1" i="1" dirty="0">
                <a:ea typeface="+mn-lt"/>
                <a:cs typeface="+mn-lt"/>
              </a:rPr>
              <a:t>r</a:t>
            </a:r>
            <a:r>
              <a:rPr lang="en-US" b="1" dirty="0">
                <a:ea typeface="+mn-lt"/>
                <a:cs typeface="+mn-lt"/>
              </a:rPr>
              <a:t>)</a:t>
            </a:r>
            <a:r>
              <a:rPr lang="en-US" dirty="0">
                <a:ea typeface="+mn-lt"/>
                <a:cs typeface="+mn-lt"/>
              </a:rPr>
              <a:t> is the most common way of measuring a linear correlation. It is a number between –1 and 1 that measures the strength and direction of the relationship between two variables.</a:t>
            </a:r>
            <a:endParaRPr lang="en-US" dirty="0"/>
          </a:p>
        </p:txBody>
      </p:sp>
    </p:spTree>
    <p:extLst>
      <p:ext uri="{BB962C8B-B14F-4D97-AF65-F5344CB8AC3E}">
        <p14:creationId xmlns:p14="http://schemas.microsoft.com/office/powerpoint/2010/main" val="145236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18A68-7928-7D51-EBF6-C9F67C2E4834}"/>
              </a:ext>
            </a:extLst>
          </p:cNvPr>
          <p:cNvSpPr>
            <a:spLocks noGrp="1"/>
          </p:cNvSpPr>
          <p:nvPr>
            <p:ph type="title"/>
          </p:nvPr>
        </p:nvSpPr>
        <p:spPr/>
        <p:txBody>
          <a:bodyPr/>
          <a:lstStyle/>
          <a:p>
            <a:r>
              <a:rPr lang="en-US" dirty="0"/>
              <a:t>Graphical representation</a:t>
            </a:r>
          </a:p>
        </p:txBody>
      </p:sp>
      <p:pic>
        <p:nvPicPr>
          <p:cNvPr id="4" name="Picture 4">
            <a:extLst>
              <a:ext uri="{FF2B5EF4-FFF2-40B4-BE49-F238E27FC236}">
                <a16:creationId xmlns:a16="http://schemas.microsoft.com/office/drawing/2014/main" id="{9592C9FF-92A3-5743-120A-6DEDF5CC1F85}"/>
              </a:ext>
            </a:extLst>
          </p:cNvPr>
          <p:cNvPicPr>
            <a:picLocks noGrp="1" noChangeAspect="1"/>
          </p:cNvPicPr>
          <p:nvPr>
            <p:ph idx="1"/>
          </p:nvPr>
        </p:nvPicPr>
        <p:blipFill>
          <a:blip r:embed="rId2"/>
          <a:stretch>
            <a:fillRect/>
          </a:stretch>
        </p:blipFill>
        <p:spPr>
          <a:xfrm>
            <a:off x="3045622" y="2556932"/>
            <a:ext cx="6042138" cy="3318936"/>
          </a:xfrm>
        </p:spPr>
      </p:pic>
    </p:spTree>
    <p:extLst>
      <p:ext uri="{BB962C8B-B14F-4D97-AF65-F5344CB8AC3E}">
        <p14:creationId xmlns:p14="http://schemas.microsoft.com/office/powerpoint/2010/main" val="2342415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C8F8C-6C15-A0AB-09C9-6E3D94CD1C88}"/>
              </a:ext>
            </a:extLst>
          </p:cNvPr>
          <p:cNvSpPr>
            <a:spLocks noGrp="1"/>
          </p:cNvSpPr>
          <p:nvPr>
            <p:ph type="title"/>
          </p:nvPr>
        </p:nvSpPr>
        <p:spPr/>
        <p:txBody>
          <a:bodyPr/>
          <a:lstStyle/>
          <a:p>
            <a:r>
              <a:rPr lang="en-US" dirty="0"/>
              <a:t>Correlation vs causation</a:t>
            </a:r>
          </a:p>
        </p:txBody>
      </p:sp>
      <p:sp>
        <p:nvSpPr>
          <p:cNvPr id="3" name="Content Placeholder 2">
            <a:extLst>
              <a:ext uri="{FF2B5EF4-FFF2-40B4-BE49-F238E27FC236}">
                <a16:creationId xmlns:a16="http://schemas.microsoft.com/office/drawing/2014/main" id="{99188318-F8F9-573D-7C2A-74184F352AE5}"/>
              </a:ext>
            </a:extLst>
          </p:cNvPr>
          <p:cNvSpPr>
            <a:spLocks noGrp="1"/>
          </p:cNvSpPr>
          <p:nvPr>
            <p:ph idx="1"/>
          </p:nvPr>
        </p:nvSpPr>
        <p:spPr>
          <a:xfrm>
            <a:off x="1295401" y="2556932"/>
            <a:ext cx="9601196" cy="3619443"/>
          </a:xfrm>
        </p:spPr>
        <p:txBody>
          <a:bodyPr>
            <a:normAutofit fontScale="92500"/>
          </a:bodyPr>
          <a:lstStyle/>
          <a:p>
            <a:r>
              <a:rPr lang="en-US" dirty="0">
                <a:ea typeface="+mn-lt"/>
                <a:cs typeface="+mn-lt"/>
              </a:rPr>
              <a:t>Two or more variables considered to be related, in a statistical context, if their values change so that as</a:t>
            </a:r>
            <a:r>
              <a:rPr lang="en-US" dirty="0">
                <a:latin typeface="Calibri"/>
                <a:cs typeface="Calibri"/>
              </a:rPr>
              <a:t> </a:t>
            </a:r>
            <a:r>
              <a:rPr lang="en-US" dirty="0">
                <a:ea typeface="+mn-lt"/>
                <a:cs typeface="+mn-lt"/>
              </a:rPr>
              <a:t>the value of one variable increases or decreases</a:t>
            </a:r>
            <a:r>
              <a:rPr lang="en-US" dirty="0">
                <a:latin typeface="Calibri"/>
                <a:cs typeface="Calibri"/>
              </a:rPr>
              <a:t> </a:t>
            </a:r>
            <a:r>
              <a:rPr lang="en-US" dirty="0">
                <a:ea typeface="+mn-lt"/>
                <a:cs typeface="+mn-lt"/>
              </a:rPr>
              <a:t>so does the value of the other variable (although it may be in the opposite direction).</a:t>
            </a:r>
          </a:p>
          <a:p>
            <a:pPr>
              <a:buSzPct val="114999"/>
            </a:pPr>
            <a:r>
              <a:rPr lang="en-US" dirty="0">
                <a:ea typeface="+mn-lt"/>
                <a:cs typeface="+mn-lt"/>
              </a:rPr>
              <a:t>Causation indicates that one event is the result of the occurrence of the other event; i.e. there is a causal relationship between the two events. This is also referred to as cause and effect.</a:t>
            </a:r>
          </a:p>
          <a:p>
            <a:pPr>
              <a:buSzPct val="114999"/>
            </a:pPr>
            <a:r>
              <a:rPr lang="en-US" dirty="0" err="1"/>
              <a:t>e.g</a:t>
            </a:r>
            <a:r>
              <a:rPr lang="en-US" dirty="0"/>
              <a:t> </a:t>
            </a:r>
            <a:r>
              <a:rPr lang="en-US" dirty="0">
                <a:ea typeface="+mn-lt"/>
                <a:cs typeface="+mn-lt"/>
              </a:rPr>
              <a:t> smoking causes an increase in the risk of developing lung cancer, or it can </a:t>
            </a:r>
            <a:r>
              <a:rPr lang="en-US" i="1" dirty="0">
                <a:ea typeface="+mn-lt"/>
                <a:cs typeface="+mn-lt"/>
              </a:rPr>
              <a:t>correlate</a:t>
            </a:r>
            <a:r>
              <a:rPr lang="en-US" dirty="0">
                <a:ea typeface="+mn-lt"/>
                <a:cs typeface="+mn-lt"/>
              </a:rPr>
              <a:t> with another (e.g. smoking is correlated with alcoholism, but it does not cause alcoholism). </a:t>
            </a:r>
            <a:endParaRPr lang="en-US" dirty="0"/>
          </a:p>
        </p:txBody>
      </p:sp>
    </p:spTree>
    <p:extLst>
      <p:ext uri="{BB962C8B-B14F-4D97-AF65-F5344CB8AC3E}">
        <p14:creationId xmlns:p14="http://schemas.microsoft.com/office/powerpoint/2010/main" val="1105207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81F2C-FAB4-DA01-53EE-388166F13A9A}"/>
              </a:ext>
            </a:extLst>
          </p:cNvPr>
          <p:cNvSpPr>
            <a:spLocks noGrp="1"/>
          </p:cNvSpPr>
          <p:nvPr>
            <p:ph type="title"/>
          </p:nvPr>
        </p:nvSpPr>
        <p:spPr/>
        <p:txBody>
          <a:bodyPr/>
          <a:lstStyle/>
          <a:p>
            <a:r>
              <a:rPr lang="en-US" dirty="0"/>
              <a:t>Example</a:t>
            </a:r>
          </a:p>
        </p:txBody>
      </p:sp>
      <p:pic>
        <p:nvPicPr>
          <p:cNvPr id="4" name="Picture 4">
            <a:extLst>
              <a:ext uri="{FF2B5EF4-FFF2-40B4-BE49-F238E27FC236}">
                <a16:creationId xmlns:a16="http://schemas.microsoft.com/office/drawing/2014/main" id="{51DB1AFE-995F-EC5A-6532-9AB79862BED8}"/>
              </a:ext>
            </a:extLst>
          </p:cNvPr>
          <p:cNvPicPr>
            <a:picLocks noGrp="1" noChangeAspect="1"/>
          </p:cNvPicPr>
          <p:nvPr>
            <p:ph idx="1"/>
          </p:nvPr>
        </p:nvPicPr>
        <p:blipFill>
          <a:blip r:embed="rId2"/>
          <a:stretch>
            <a:fillRect/>
          </a:stretch>
        </p:blipFill>
        <p:spPr>
          <a:xfrm>
            <a:off x="3135554" y="2556932"/>
            <a:ext cx="5920889" cy="3318936"/>
          </a:xfrm>
        </p:spPr>
      </p:pic>
    </p:spTree>
    <p:extLst>
      <p:ext uri="{BB962C8B-B14F-4D97-AF65-F5344CB8AC3E}">
        <p14:creationId xmlns:p14="http://schemas.microsoft.com/office/powerpoint/2010/main" val="1495778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5671E-A998-BDB5-8BF7-E12DBD0E7ADC}"/>
              </a:ext>
            </a:extLst>
          </p:cNvPr>
          <p:cNvSpPr>
            <a:spLocks noGrp="1"/>
          </p:cNvSpPr>
          <p:nvPr>
            <p:ph type="title"/>
          </p:nvPr>
        </p:nvSpPr>
        <p:spPr>
          <a:xfrm>
            <a:off x="1295402" y="982132"/>
            <a:ext cx="9601196" cy="981896"/>
          </a:xfrm>
        </p:spPr>
        <p:txBody>
          <a:bodyPr>
            <a:normAutofit/>
          </a:bodyPr>
          <a:lstStyle/>
          <a:p>
            <a:r>
              <a:rPr lang="en-US">
                <a:solidFill>
                  <a:srgbClr val="262626"/>
                </a:solidFill>
              </a:rPr>
              <a:t>Correlation vs Covariance</a:t>
            </a:r>
          </a:p>
        </p:txBody>
      </p:sp>
      <p:graphicFrame>
        <p:nvGraphicFramePr>
          <p:cNvPr id="5" name="Content Placeholder 4">
            <a:extLst>
              <a:ext uri="{FF2B5EF4-FFF2-40B4-BE49-F238E27FC236}">
                <a16:creationId xmlns:a16="http://schemas.microsoft.com/office/drawing/2014/main" id="{3BD2263B-BECD-625A-5F6E-717520B6708B}"/>
              </a:ext>
            </a:extLst>
          </p:cNvPr>
          <p:cNvGraphicFramePr>
            <a:graphicFrameLocks noGrp="1"/>
          </p:cNvGraphicFramePr>
          <p:nvPr>
            <p:ph idx="1"/>
            <p:extLst>
              <p:ext uri="{D42A27DB-BD31-4B8C-83A1-F6EECF244321}">
                <p14:modId xmlns:p14="http://schemas.microsoft.com/office/powerpoint/2010/main" val="1702079793"/>
              </p:ext>
            </p:extLst>
          </p:nvPr>
        </p:nvGraphicFramePr>
        <p:xfrm>
          <a:off x="1212760" y="1878169"/>
          <a:ext cx="9722749" cy="4333214"/>
        </p:xfrm>
        <a:graphic>
          <a:graphicData uri="http://schemas.openxmlformats.org/drawingml/2006/table">
            <a:tbl>
              <a:tblPr firstRow="1" bandRow="1">
                <a:tableStyleId>{5C22544A-7EE6-4342-B048-85BDC9FD1C3A}</a:tableStyleId>
              </a:tblPr>
              <a:tblGrid>
                <a:gridCol w="2326362">
                  <a:extLst>
                    <a:ext uri="{9D8B030D-6E8A-4147-A177-3AD203B41FA5}">
                      <a16:colId xmlns:a16="http://schemas.microsoft.com/office/drawing/2014/main" val="1998321511"/>
                    </a:ext>
                  </a:extLst>
                </a:gridCol>
                <a:gridCol w="3666307">
                  <a:extLst>
                    <a:ext uri="{9D8B030D-6E8A-4147-A177-3AD203B41FA5}">
                      <a16:colId xmlns:a16="http://schemas.microsoft.com/office/drawing/2014/main" val="3098110084"/>
                    </a:ext>
                  </a:extLst>
                </a:gridCol>
                <a:gridCol w="3730080">
                  <a:extLst>
                    <a:ext uri="{9D8B030D-6E8A-4147-A177-3AD203B41FA5}">
                      <a16:colId xmlns:a16="http://schemas.microsoft.com/office/drawing/2014/main" val="2446238566"/>
                    </a:ext>
                  </a:extLst>
                </a:gridCol>
              </a:tblGrid>
              <a:tr h="646542">
                <a:tc>
                  <a:txBody>
                    <a:bodyPr/>
                    <a:lstStyle/>
                    <a:p>
                      <a:pPr algn="ctr"/>
                      <a:r>
                        <a:rPr lang="en-US" sz="1200" dirty="0">
                          <a:effectLst/>
                        </a:rPr>
                        <a:t>Basis for comparison</a:t>
                      </a:r>
                      <a:endParaRPr lang="en-US" sz="1200" b="0" i="0" dirty="0">
                        <a:solidFill>
                          <a:srgbClr val="272C37"/>
                        </a:solidFill>
                        <a:effectLst/>
                        <a:latin typeface="Roboto" panose="02000000000000000000" pitchFamily="2" charset="0"/>
                      </a:endParaRPr>
                    </a:p>
                  </a:txBody>
                  <a:tcPr marL="78692" marR="78692" marT="104923" marB="104923" anchor="ctr"/>
                </a:tc>
                <a:tc>
                  <a:txBody>
                    <a:bodyPr/>
                    <a:lstStyle/>
                    <a:p>
                      <a:pPr algn="ctr"/>
                      <a:r>
                        <a:rPr lang="en-US" sz="1200" dirty="0">
                          <a:effectLst/>
                        </a:rPr>
                        <a:t>Covariance</a:t>
                      </a:r>
                      <a:endParaRPr lang="en-US" sz="1200" b="0" i="0" dirty="0">
                        <a:solidFill>
                          <a:srgbClr val="272C37"/>
                        </a:solidFill>
                        <a:effectLst/>
                        <a:latin typeface="Roboto" panose="02000000000000000000" pitchFamily="2" charset="0"/>
                      </a:endParaRPr>
                    </a:p>
                  </a:txBody>
                  <a:tcPr marL="78692" marR="78692" marT="104923" marB="104923" anchor="ctr"/>
                </a:tc>
                <a:tc>
                  <a:txBody>
                    <a:bodyPr/>
                    <a:lstStyle/>
                    <a:p>
                      <a:pPr algn="ctr"/>
                      <a:r>
                        <a:rPr lang="en-US" sz="1200" dirty="0">
                          <a:effectLst/>
                        </a:rPr>
                        <a:t>Correlation</a:t>
                      </a:r>
                      <a:endParaRPr lang="en-US" sz="1200" b="0" i="0" dirty="0">
                        <a:solidFill>
                          <a:srgbClr val="272C37"/>
                        </a:solidFill>
                        <a:effectLst/>
                        <a:latin typeface="Roboto" panose="02000000000000000000" pitchFamily="2" charset="0"/>
                      </a:endParaRPr>
                    </a:p>
                  </a:txBody>
                  <a:tcPr marL="78692" marR="78692" marT="104923" marB="104923" anchor="ctr"/>
                </a:tc>
                <a:extLst>
                  <a:ext uri="{0D108BD9-81ED-4DB2-BD59-A6C34878D82A}">
                    <a16:rowId xmlns:a16="http://schemas.microsoft.com/office/drawing/2014/main" val="1809745789"/>
                  </a:ext>
                </a:extLst>
              </a:tr>
              <a:tr h="1471921">
                <a:tc>
                  <a:txBody>
                    <a:bodyPr/>
                    <a:lstStyle/>
                    <a:p>
                      <a:pPr algn="ctr"/>
                      <a:r>
                        <a:rPr lang="en-US" sz="1200" dirty="0">
                          <a:effectLst/>
                        </a:rPr>
                        <a:t>Definition</a:t>
                      </a:r>
                      <a:endParaRPr lang="en-US" sz="1200" b="0" i="0" dirty="0">
                        <a:solidFill>
                          <a:srgbClr val="51565E"/>
                        </a:solidFill>
                        <a:effectLst/>
                        <a:latin typeface="Roboto" panose="02000000000000000000" pitchFamily="2" charset="0"/>
                      </a:endParaRPr>
                    </a:p>
                  </a:txBody>
                  <a:tcPr marL="78692" marR="78692" marT="104923" marB="104923" anchor="ctr"/>
                </a:tc>
                <a:tc>
                  <a:txBody>
                    <a:bodyPr/>
                    <a:lstStyle/>
                    <a:p>
                      <a:pPr algn="ctr"/>
                      <a:r>
                        <a:rPr lang="en-US" sz="1200" dirty="0">
                          <a:effectLst/>
                        </a:rPr>
                        <a:t>Covariance is an indicator of the extent to which 2 random variables are dependent on each other. A higher number denotes higher dependency.</a:t>
                      </a:r>
                      <a:endParaRPr lang="en-US" sz="1200" b="0" i="0" dirty="0">
                        <a:solidFill>
                          <a:srgbClr val="51565E"/>
                        </a:solidFill>
                        <a:effectLst/>
                        <a:latin typeface="Roboto" panose="02000000000000000000" pitchFamily="2" charset="0"/>
                      </a:endParaRPr>
                    </a:p>
                  </a:txBody>
                  <a:tcPr marL="78692" marR="78692" marT="104923" marB="104923" anchor="ctr"/>
                </a:tc>
                <a:tc>
                  <a:txBody>
                    <a:bodyPr/>
                    <a:lstStyle/>
                    <a:p>
                      <a:pPr algn="ctr"/>
                      <a:r>
                        <a:rPr lang="en-US" sz="1200" dirty="0">
                          <a:effectLst/>
                        </a:rPr>
                        <a:t>Correlation is a statistical measure that indicates how strongly two variables are related.</a:t>
                      </a:r>
                      <a:endParaRPr lang="en-US" sz="1200" b="0" i="0" dirty="0">
                        <a:solidFill>
                          <a:srgbClr val="51565E"/>
                        </a:solidFill>
                        <a:effectLst/>
                        <a:latin typeface="Roboto" panose="02000000000000000000" pitchFamily="2" charset="0"/>
                      </a:endParaRPr>
                    </a:p>
                  </a:txBody>
                  <a:tcPr marL="78692" marR="78692" marT="104923" marB="104923" anchor="ctr"/>
                </a:tc>
                <a:extLst>
                  <a:ext uri="{0D108BD9-81ED-4DB2-BD59-A6C34878D82A}">
                    <a16:rowId xmlns:a16="http://schemas.microsoft.com/office/drawing/2014/main" val="811932937"/>
                  </a:ext>
                </a:extLst>
              </a:tr>
              <a:tr h="921667">
                <a:tc>
                  <a:txBody>
                    <a:bodyPr/>
                    <a:lstStyle/>
                    <a:p>
                      <a:pPr algn="ctr"/>
                      <a:r>
                        <a:rPr lang="en-US" sz="1200" dirty="0">
                          <a:effectLst/>
                        </a:rPr>
                        <a:t>Values</a:t>
                      </a:r>
                      <a:endParaRPr lang="en-US" sz="1200" b="0" i="0" dirty="0">
                        <a:solidFill>
                          <a:srgbClr val="51565E"/>
                        </a:solidFill>
                        <a:effectLst/>
                        <a:latin typeface="Roboto" panose="02000000000000000000" pitchFamily="2" charset="0"/>
                      </a:endParaRPr>
                    </a:p>
                  </a:txBody>
                  <a:tcPr marL="78692" marR="78692" marT="104923" marB="104923" anchor="ctr"/>
                </a:tc>
                <a:tc>
                  <a:txBody>
                    <a:bodyPr/>
                    <a:lstStyle/>
                    <a:p>
                      <a:pPr algn="ctr"/>
                      <a:r>
                        <a:rPr lang="en-US" sz="1200" dirty="0">
                          <a:effectLst/>
                        </a:rPr>
                        <a:t>The value of covariance lies in the range of -∞ and +∞.</a:t>
                      </a:r>
                      <a:endParaRPr lang="en-US" sz="1200" b="0" i="0" dirty="0">
                        <a:solidFill>
                          <a:srgbClr val="51565E"/>
                        </a:solidFill>
                        <a:effectLst/>
                        <a:latin typeface="Roboto" panose="02000000000000000000" pitchFamily="2" charset="0"/>
                      </a:endParaRPr>
                    </a:p>
                  </a:txBody>
                  <a:tcPr marL="78692" marR="78692" marT="104923" marB="104923" anchor="ctr"/>
                </a:tc>
                <a:tc>
                  <a:txBody>
                    <a:bodyPr/>
                    <a:lstStyle/>
                    <a:p>
                      <a:pPr algn="ctr"/>
                      <a:r>
                        <a:rPr lang="en-US" sz="1200" dirty="0">
                          <a:effectLst/>
                        </a:rPr>
                        <a:t>Correlation is limited to values between the range -1 and +1</a:t>
                      </a:r>
                      <a:endParaRPr lang="en-US" sz="1200" b="0" i="0" dirty="0">
                        <a:solidFill>
                          <a:srgbClr val="51565E"/>
                        </a:solidFill>
                        <a:effectLst/>
                        <a:latin typeface="Roboto" panose="02000000000000000000" pitchFamily="2" charset="0"/>
                      </a:endParaRPr>
                    </a:p>
                  </a:txBody>
                  <a:tcPr marL="78692" marR="78692" marT="104923" marB="104923" anchor="ctr"/>
                </a:tc>
                <a:extLst>
                  <a:ext uri="{0D108BD9-81ED-4DB2-BD59-A6C34878D82A}">
                    <a16:rowId xmlns:a16="http://schemas.microsoft.com/office/drawing/2014/main" val="2121852906"/>
                  </a:ext>
                </a:extLst>
              </a:tr>
              <a:tr h="646542">
                <a:tc>
                  <a:txBody>
                    <a:bodyPr/>
                    <a:lstStyle/>
                    <a:p>
                      <a:pPr algn="ctr"/>
                      <a:r>
                        <a:rPr lang="en-US" sz="1200" dirty="0">
                          <a:effectLst/>
                        </a:rPr>
                        <a:t>Change in scale</a:t>
                      </a:r>
                      <a:endParaRPr lang="en-US" sz="1200" b="0" i="0" dirty="0">
                        <a:solidFill>
                          <a:srgbClr val="51565E"/>
                        </a:solidFill>
                        <a:effectLst/>
                        <a:latin typeface="Roboto" panose="02000000000000000000" pitchFamily="2" charset="0"/>
                      </a:endParaRPr>
                    </a:p>
                  </a:txBody>
                  <a:tcPr marL="78692" marR="78692" marT="104923" marB="104923" anchor="ctr"/>
                </a:tc>
                <a:tc>
                  <a:txBody>
                    <a:bodyPr/>
                    <a:lstStyle/>
                    <a:p>
                      <a:pPr algn="ctr"/>
                      <a:r>
                        <a:rPr lang="en-US" sz="1200" dirty="0">
                          <a:effectLst/>
                        </a:rPr>
                        <a:t>Affects covariance</a:t>
                      </a:r>
                      <a:endParaRPr lang="en-US" sz="1200" b="0" i="0" dirty="0">
                        <a:solidFill>
                          <a:srgbClr val="51565E"/>
                        </a:solidFill>
                        <a:effectLst/>
                        <a:latin typeface="Roboto" panose="02000000000000000000" pitchFamily="2" charset="0"/>
                      </a:endParaRPr>
                    </a:p>
                  </a:txBody>
                  <a:tcPr marL="78692" marR="78692" marT="104923" marB="104923" anchor="ctr"/>
                </a:tc>
                <a:tc>
                  <a:txBody>
                    <a:bodyPr/>
                    <a:lstStyle/>
                    <a:p>
                      <a:pPr algn="ctr"/>
                      <a:r>
                        <a:rPr lang="en-US" sz="1200" dirty="0">
                          <a:effectLst/>
                        </a:rPr>
                        <a:t>Does not affect the correlation</a:t>
                      </a:r>
                      <a:endParaRPr lang="en-US" sz="1200" b="0" i="0" dirty="0">
                        <a:solidFill>
                          <a:srgbClr val="51565E"/>
                        </a:solidFill>
                        <a:effectLst/>
                        <a:latin typeface="Roboto" panose="02000000000000000000" pitchFamily="2" charset="0"/>
                      </a:endParaRPr>
                    </a:p>
                  </a:txBody>
                  <a:tcPr marL="78692" marR="78692" marT="104923" marB="104923" anchor="ctr"/>
                </a:tc>
                <a:extLst>
                  <a:ext uri="{0D108BD9-81ED-4DB2-BD59-A6C34878D82A}">
                    <a16:rowId xmlns:a16="http://schemas.microsoft.com/office/drawing/2014/main" val="2970269354"/>
                  </a:ext>
                </a:extLst>
              </a:tr>
              <a:tr h="646542">
                <a:tc>
                  <a:txBody>
                    <a:bodyPr/>
                    <a:lstStyle/>
                    <a:p>
                      <a:pPr algn="ctr"/>
                      <a:r>
                        <a:rPr lang="en-US" sz="1200" dirty="0">
                          <a:effectLst/>
                        </a:rPr>
                        <a:t>Unit-free measure</a:t>
                      </a:r>
                      <a:endParaRPr lang="en-US" sz="1200" b="0" i="0" dirty="0">
                        <a:solidFill>
                          <a:srgbClr val="51565E"/>
                        </a:solidFill>
                        <a:effectLst/>
                        <a:latin typeface="Roboto" panose="02000000000000000000" pitchFamily="2" charset="0"/>
                      </a:endParaRPr>
                    </a:p>
                  </a:txBody>
                  <a:tcPr marL="78692" marR="78692" marT="104923" marB="104923" anchor="ctr"/>
                </a:tc>
                <a:tc>
                  <a:txBody>
                    <a:bodyPr/>
                    <a:lstStyle/>
                    <a:p>
                      <a:pPr algn="ctr"/>
                      <a:r>
                        <a:rPr lang="en-US" sz="1200" dirty="0">
                          <a:effectLst/>
                        </a:rPr>
                        <a:t>No</a:t>
                      </a:r>
                      <a:endParaRPr lang="en-US" sz="1200" b="0" i="0" dirty="0">
                        <a:solidFill>
                          <a:srgbClr val="51565E"/>
                        </a:solidFill>
                        <a:effectLst/>
                        <a:latin typeface="Roboto" panose="02000000000000000000" pitchFamily="2" charset="0"/>
                      </a:endParaRPr>
                    </a:p>
                  </a:txBody>
                  <a:tcPr marL="78692" marR="78692" marT="104923" marB="104923" anchor="ctr"/>
                </a:tc>
                <a:tc>
                  <a:txBody>
                    <a:bodyPr/>
                    <a:lstStyle/>
                    <a:p>
                      <a:pPr algn="ctr"/>
                      <a:r>
                        <a:rPr lang="en-US" sz="1200" dirty="0">
                          <a:effectLst/>
                        </a:rPr>
                        <a:t>Yes</a:t>
                      </a:r>
                      <a:endParaRPr lang="en-US" sz="1200" b="0" i="0" dirty="0">
                        <a:solidFill>
                          <a:srgbClr val="51565E"/>
                        </a:solidFill>
                        <a:effectLst/>
                        <a:latin typeface="Roboto" panose="02000000000000000000" pitchFamily="2" charset="0"/>
                      </a:endParaRPr>
                    </a:p>
                  </a:txBody>
                  <a:tcPr marL="78692" marR="78692" marT="104923" marB="104923" anchor="ctr"/>
                </a:tc>
                <a:extLst>
                  <a:ext uri="{0D108BD9-81ED-4DB2-BD59-A6C34878D82A}">
                    <a16:rowId xmlns:a16="http://schemas.microsoft.com/office/drawing/2014/main" val="1148887230"/>
                  </a:ext>
                </a:extLst>
              </a:tr>
            </a:tbl>
          </a:graphicData>
        </a:graphic>
      </p:graphicFrame>
    </p:spTree>
    <p:extLst>
      <p:ext uri="{BB962C8B-B14F-4D97-AF65-F5344CB8AC3E}">
        <p14:creationId xmlns:p14="http://schemas.microsoft.com/office/powerpoint/2010/main" val="32874577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1DB3B-93A5-FE8E-1506-553FEC7997D4}"/>
              </a:ext>
            </a:extLst>
          </p:cNvPr>
          <p:cNvSpPr>
            <a:spLocks noGrp="1"/>
          </p:cNvSpPr>
          <p:nvPr>
            <p:ph type="title"/>
          </p:nvPr>
        </p:nvSpPr>
        <p:spPr/>
        <p:txBody>
          <a:bodyPr/>
          <a:lstStyle/>
          <a:p>
            <a:r>
              <a:rPr lang="en-US" dirty="0"/>
              <a:t>Plots for Continuous and discrete data</a:t>
            </a:r>
          </a:p>
        </p:txBody>
      </p:sp>
      <p:sp>
        <p:nvSpPr>
          <p:cNvPr id="3" name="Content Placeholder 2">
            <a:extLst>
              <a:ext uri="{FF2B5EF4-FFF2-40B4-BE49-F238E27FC236}">
                <a16:creationId xmlns:a16="http://schemas.microsoft.com/office/drawing/2014/main" id="{1DF2AB0C-E9DD-EA42-19D7-1D5A3E7D3DBD}"/>
              </a:ext>
            </a:extLst>
          </p:cNvPr>
          <p:cNvSpPr>
            <a:spLocks noGrp="1"/>
          </p:cNvSpPr>
          <p:nvPr>
            <p:ph idx="1"/>
          </p:nvPr>
        </p:nvSpPr>
        <p:spPr/>
        <p:txBody>
          <a:bodyPr/>
          <a:lstStyle/>
          <a:p>
            <a:r>
              <a:rPr lang="en-US" dirty="0">
                <a:ea typeface="+mn-lt"/>
                <a:cs typeface="+mn-lt"/>
              </a:rPr>
              <a:t>Bar Graph</a:t>
            </a:r>
            <a:endParaRPr lang="en-US" dirty="0"/>
          </a:p>
          <a:p>
            <a:pPr>
              <a:buSzPct val="114999"/>
            </a:pPr>
            <a:r>
              <a:rPr lang="en-US" dirty="0">
                <a:ea typeface="+mn-lt"/>
                <a:cs typeface="+mn-lt"/>
              </a:rPr>
              <a:t>Pie Chart</a:t>
            </a:r>
            <a:endParaRPr lang="en-US" dirty="0"/>
          </a:p>
          <a:p>
            <a:pPr>
              <a:buSzPct val="114999"/>
            </a:pPr>
            <a:r>
              <a:rPr lang="en-US" dirty="0">
                <a:ea typeface="+mn-lt"/>
                <a:cs typeface="+mn-lt"/>
              </a:rPr>
              <a:t>Line Graph</a:t>
            </a:r>
            <a:endParaRPr lang="en-US" dirty="0"/>
          </a:p>
          <a:p>
            <a:pPr>
              <a:buSzPct val="114999"/>
            </a:pPr>
            <a:r>
              <a:rPr lang="en-US" dirty="0">
                <a:ea typeface="+mn-lt"/>
                <a:cs typeface="+mn-lt"/>
              </a:rPr>
              <a:t>Pictograph</a:t>
            </a:r>
            <a:endParaRPr lang="en-US" dirty="0"/>
          </a:p>
          <a:p>
            <a:pPr>
              <a:buSzPct val="114999"/>
            </a:pPr>
            <a:r>
              <a:rPr lang="en-US" dirty="0">
                <a:ea typeface="+mn-lt"/>
                <a:cs typeface="+mn-lt"/>
              </a:rPr>
              <a:t>Histogram</a:t>
            </a:r>
            <a:endParaRPr lang="en-US" dirty="0"/>
          </a:p>
          <a:p>
            <a:pPr>
              <a:buSzPct val="114999"/>
            </a:pPr>
            <a:r>
              <a:rPr lang="en-US" dirty="0">
                <a:ea typeface="+mn-lt"/>
                <a:cs typeface="+mn-lt"/>
              </a:rPr>
              <a:t>Frequency Distribution</a:t>
            </a:r>
            <a:endParaRPr lang="en-US" dirty="0"/>
          </a:p>
          <a:p>
            <a:pPr marL="0" indent="0">
              <a:buSzPct val="114999"/>
              <a:buNone/>
            </a:pPr>
            <a:endParaRPr lang="en-US" dirty="0"/>
          </a:p>
        </p:txBody>
      </p:sp>
    </p:spTree>
    <p:extLst>
      <p:ext uri="{BB962C8B-B14F-4D97-AF65-F5344CB8AC3E}">
        <p14:creationId xmlns:p14="http://schemas.microsoft.com/office/powerpoint/2010/main" val="26698548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D06EC-620B-8295-FE94-913C4AAD680D}"/>
              </a:ext>
            </a:extLst>
          </p:cNvPr>
          <p:cNvSpPr>
            <a:spLocks noGrp="1"/>
          </p:cNvSpPr>
          <p:nvPr>
            <p:ph type="title"/>
          </p:nvPr>
        </p:nvSpPr>
        <p:spPr/>
        <p:txBody>
          <a:bodyPr/>
          <a:lstStyle/>
          <a:p>
            <a:r>
              <a:rPr lang="en-US" dirty="0"/>
              <a:t>Probability</a:t>
            </a:r>
          </a:p>
        </p:txBody>
      </p:sp>
      <p:sp>
        <p:nvSpPr>
          <p:cNvPr id="3" name="Content Placeholder 2">
            <a:extLst>
              <a:ext uri="{FF2B5EF4-FFF2-40B4-BE49-F238E27FC236}">
                <a16:creationId xmlns:a16="http://schemas.microsoft.com/office/drawing/2014/main" id="{7FB024DA-38E3-26F0-0F07-978FAD9D8BDD}"/>
              </a:ext>
            </a:extLst>
          </p:cNvPr>
          <p:cNvSpPr>
            <a:spLocks noGrp="1"/>
          </p:cNvSpPr>
          <p:nvPr>
            <p:ph idx="1"/>
          </p:nvPr>
        </p:nvSpPr>
        <p:spPr/>
        <p:txBody>
          <a:bodyPr/>
          <a:lstStyle/>
          <a:p>
            <a:r>
              <a:rPr lang="en-US" dirty="0">
                <a:ea typeface="+mn-lt"/>
                <a:cs typeface="+mn-lt"/>
              </a:rPr>
              <a:t>Probability is a measure of the likelihood of an event to occur. Many events cannot be predicted with total certainty. We can predict only the chance of an event to occur i.e., how likely they are going to happen, using it. Probability can range from 0 to 1, where 0 means the event to be an impossible one and 1 indicates a certain event.</a:t>
            </a:r>
          </a:p>
          <a:p>
            <a:pPr>
              <a:buSzPct val="114999"/>
            </a:pPr>
            <a:r>
              <a:rPr lang="en-US" b="1" dirty="0">
                <a:ea typeface="+mn-lt"/>
                <a:cs typeface="+mn-lt"/>
              </a:rPr>
              <a:t>The probability of all the events in a sample space adds up to 1.</a:t>
            </a:r>
            <a:endParaRPr lang="en-US"/>
          </a:p>
        </p:txBody>
      </p:sp>
    </p:spTree>
    <p:extLst>
      <p:ext uri="{BB962C8B-B14F-4D97-AF65-F5344CB8AC3E}">
        <p14:creationId xmlns:p14="http://schemas.microsoft.com/office/powerpoint/2010/main" val="1222309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484E4-97FD-CEFE-CAE7-001F31129B6B}"/>
              </a:ext>
            </a:extLst>
          </p:cNvPr>
          <p:cNvSpPr>
            <a:spLocks noGrp="1"/>
          </p:cNvSpPr>
          <p:nvPr>
            <p:ph type="title"/>
          </p:nvPr>
        </p:nvSpPr>
        <p:spPr/>
        <p:txBody>
          <a:bodyPr/>
          <a:lstStyle/>
          <a:p>
            <a:r>
              <a:rPr lang="en-US" dirty="0"/>
              <a:t>Types of Statistics</a:t>
            </a:r>
          </a:p>
        </p:txBody>
      </p:sp>
      <p:sp>
        <p:nvSpPr>
          <p:cNvPr id="3" name="Content Placeholder 2">
            <a:extLst>
              <a:ext uri="{FF2B5EF4-FFF2-40B4-BE49-F238E27FC236}">
                <a16:creationId xmlns:a16="http://schemas.microsoft.com/office/drawing/2014/main" id="{E0FA8B1F-4D5D-75DE-333C-978C22DD9D0C}"/>
              </a:ext>
            </a:extLst>
          </p:cNvPr>
          <p:cNvSpPr>
            <a:spLocks noGrp="1"/>
          </p:cNvSpPr>
          <p:nvPr>
            <p:ph idx="1"/>
          </p:nvPr>
        </p:nvSpPr>
        <p:spPr/>
        <p:txBody>
          <a:bodyPr/>
          <a:lstStyle/>
          <a:p>
            <a:pPr>
              <a:buSzPct val="114999"/>
            </a:pPr>
            <a:r>
              <a:rPr lang="en-US" dirty="0">
                <a:ea typeface="+mn-lt"/>
                <a:cs typeface="+mn-lt"/>
              </a:rPr>
              <a:t>Basically, there are two types of statistics.</a:t>
            </a:r>
          </a:p>
          <a:p>
            <a:pPr marL="0" indent="0">
              <a:buSzPct val="114999"/>
              <a:buNone/>
            </a:pPr>
            <a:r>
              <a:rPr lang="en-US" dirty="0">
                <a:ea typeface="+mn-lt"/>
                <a:cs typeface="+mn-lt"/>
              </a:rPr>
              <a:t>     1.Descriptive Statistics</a:t>
            </a:r>
            <a:endParaRPr lang="en-US"/>
          </a:p>
          <a:p>
            <a:pPr marL="0" indent="0">
              <a:buSzPct val="114999"/>
              <a:buNone/>
            </a:pPr>
            <a:r>
              <a:rPr lang="en-US" dirty="0">
                <a:ea typeface="+mn-lt"/>
                <a:cs typeface="+mn-lt"/>
              </a:rPr>
              <a:t>     2. Inferential Statistics</a:t>
            </a:r>
            <a:endParaRPr lang="en-US" dirty="0"/>
          </a:p>
          <a:p>
            <a:pPr>
              <a:buSzPct val="114999"/>
            </a:pPr>
            <a:endParaRPr lang="en-US" dirty="0"/>
          </a:p>
        </p:txBody>
      </p:sp>
    </p:spTree>
    <p:extLst>
      <p:ext uri="{BB962C8B-B14F-4D97-AF65-F5344CB8AC3E}">
        <p14:creationId xmlns:p14="http://schemas.microsoft.com/office/powerpoint/2010/main" val="28476603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A61F0-753A-D834-9F59-39A2555EADA0}"/>
              </a:ext>
            </a:extLst>
          </p:cNvPr>
          <p:cNvSpPr>
            <a:spLocks noGrp="1"/>
          </p:cNvSpPr>
          <p:nvPr>
            <p:ph type="title"/>
          </p:nvPr>
        </p:nvSpPr>
        <p:spPr/>
        <p:txBody>
          <a:bodyPr/>
          <a:lstStyle/>
          <a:p>
            <a:r>
              <a:rPr lang="en-US" dirty="0"/>
              <a:t>Probability vs Likelihood</a:t>
            </a:r>
          </a:p>
        </p:txBody>
      </p:sp>
      <p:sp>
        <p:nvSpPr>
          <p:cNvPr id="3" name="Content Placeholder 2">
            <a:extLst>
              <a:ext uri="{FF2B5EF4-FFF2-40B4-BE49-F238E27FC236}">
                <a16:creationId xmlns:a16="http://schemas.microsoft.com/office/drawing/2014/main" id="{65CEF321-5976-924F-E327-12BBC65780FA}"/>
              </a:ext>
            </a:extLst>
          </p:cNvPr>
          <p:cNvSpPr>
            <a:spLocks noGrp="1"/>
          </p:cNvSpPr>
          <p:nvPr>
            <p:ph idx="1"/>
          </p:nvPr>
        </p:nvSpPr>
        <p:spPr/>
        <p:txBody>
          <a:bodyPr>
            <a:normAutofit fontScale="92500" lnSpcReduction="20000"/>
          </a:bodyPr>
          <a:lstStyle/>
          <a:p>
            <a:r>
              <a:rPr lang="en-US" dirty="0">
                <a:ea typeface="+mn-lt"/>
                <a:cs typeface="+mn-lt"/>
              </a:rPr>
              <a:t>Probability is a branch of mathematics that deals with the possibility of a random experiment occurring. The term "probability" refers to the possibility of something happening.</a:t>
            </a:r>
            <a:endParaRPr lang="en-US" dirty="0"/>
          </a:p>
          <a:p>
            <a:pPr>
              <a:buSzPct val="114999"/>
            </a:pPr>
            <a:r>
              <a:rPr lang="en-US" dirty="0">
                <a:ea typeface="+mn-lt"/>
                <a:cs typeface="+mn-lt"/>
              </a:rPr>
              <a:t>The term Likelihood refers to the process of determining the best data distribution given a specific situation in the </a:t>
            </a:r>
            <a:r>
              <a:rPr lang="en-US" dirty="0">
                <a:ea typeface="+mn-lt"/>
                <a:cs typeface="+mn-lt"/>
                <a:hlinkClick r:id="rId2"/>
              </a:rPr>
              <a:t>data</a:t>
            </a:r>
            <a:r>
              <a:rPr lang="en-US" dirty="0">
                <a:ea typeface="+mn-lt"/>
                <a:cs typeface="+mn-lt"/>
              </a:rPr>
              <a:t>.</a:t>
            </a:r>
            <a:endParaRPr lang="en-US" dirty="0"/>
          </a:p>
          <a:p>
            <a:pPr>
              <a:buSzPct val="114999"/>
            </a:pPr>
            <a:r>
              <a:rPr lang="en-US" dirty="0">
                <a:ea typeface="+mn-lt"/>
                <a:cs typeface="+mn-lt"/>
              </a:rPr>
              <a:t>When calculating the probability of a given outcome, you assume the model's parameters are reliable.</a:t>
            </a:r>
            <a:endParaRPr lang="en-US" dirty="0"/>
          </a:p>
          <a:p>
            <a:pPr>
              <a:buSzPct val="114999"/>
            </a:pPr>
            <a:r>
              <a:rPr lang="en-US" dirty="0">
                <a:ea typeface="+mn-lt"/>
                <a:cs typeface="+mn-lt"/>
              </a:rPr>
              <a:t>However, when you calculate the likelihood, you’re attempting to determine whether the parameters in a model can be trusted based on the </a:t>
            </a:r>
            <a:r>
              <a:rPr lang="en-US" dirty="0">
                <a:ea typeface="+mn-lt"/>
                <a:cs typeface="+mn-lt"/>
                <a:hlinkClick r:id="rId3"/>
              </a:rPr>
              <a:t>sample data</a:t>
            </a:r>
            <a:r>
              <a:rPr lang="en-US" dirty="0">
                <a:ea typeface="+mn-lt"/>
                <a:cs typeface="+mn-lt"/>
              </a:rPr>
              <a:t> you have observed.</a:t>
            </a:r>
            <a:endParaRPr lang="en-US" dirty="0"/>
          </a:p>
          <a:p>
            <a:pPr>
              <a:buSzPct val="114999"/>
            </a:pPr>
            <a:endParaRPr lang="en-US" dirty="0"/>
          </a:p>
        </p:txBody>
      </p:sp>
    </p:spTree>
    <p:extLst>
      <p:ext uri="{BB962C8B-B14F-4D97-AF65-F5344CB8AC3E}">
        <p14:creationId xmlns:p14="http://schemas.microsoft.com/office/powerpoint/2010/main" val="34692910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78F6A-B397-80F2-7284-CE1A6CF14D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03C42D-FBAF-23A5-65F0-962A18B5048D}"/>
              </a:ext>
            </a:extLst>
          </p:cNvPr>
          <p:cNvSpPr>
            <a:spLocks noGrp="1"/>
          </p:cNvSpPr>
          <p:nvPr>
            <p:ph idx="1"/>
          </p:nvPr>
        </p:nvSpPr>
        <p:spPr/>
        <p:txBody>
          <a:bodyPr/>
          <a:lstStyle/>
          <a:p>
            <a:r>
              <a:rPr lang="en-US" dirty="0">
                <a:ea typeface="+mn-lt"/>
                <a:cs typeface="+mn-lt"/>
              </a:rPr>
              <a:t>Probability corresponds to finding the chance of something given a sample distribution of the data, while on the other hand, Likelihood refers to finding the best distribution of the data given a particular value of some feature or some situation in the data.</a:t>
            </a:r>
            <a:endParaRPr lang="en-US" dirty="0"/>
          </a:p>
        </p:txBody>
      </p:sp>
    </p:spTree>
    <p:extLst>
      <p:ext uri="{BB962C8B-B14F-4D97-AF65-F5344CB8AC3E}">
        <p14:creationId xmlns:p14="http://schemas.microsoft.com/office/powerpoint/2010/main" val="925244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9D4CD-220B-B7F3-3FCC-2F1FCF0479A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6A690622-5907-428F-FE1B-CD4463CE5829}"/>
              </a:ext>
            </a:extLst>
          </p:cNvPr>
          <p:cNvSpPr>
            <a:spLocks noGrp="1"/>
          </p:cNvSpPr>
          <p:nvPr>
            <p:ph idx="1"/>
          </p:nvPr>
        </p:nvSpPr>
        <p:spPr/>
        <p:txBody>
          <a:bodyPr/>
          <a:lstStyle/>
          <a:p>
            <a:r>
              <a:rPr lang="en-US" b="1" dirty="0">
                <a:ea typeface="+mn-lt"/>
                <a:cs typeface="+mn-lt"/>
              </a:rPr>
              <a:t>For example</a:t>
            </a:r>
            <a:r>
              <a:rPr lang="en-US" dirty="0">
                <a:ea typeface="+mn-lt"/>
                <a:cs typeface="+mn-lt"/>
              </a:rPr>
              <a:t>, when we toss a coin, either we get Head OR Tail, only two possible outcomes are possible (H, T). But when two coins are tossed then there will be four possible outcomes,  </a:t>
            </a:r>
            <a:r>
              <a:rPr lang="en-US" dirty="0" err="1">
                <a:ea typeface="+mn-lt"/>
                <a:cs typeface="+mn-lt"/>
              </a:rPr>
              <a:t>i.e</a:t>
            </a:r>
            <a:r>
              <a:rPr lang="en-US" dirty="0">
                <a:ea typeface="+mn-lt"/>
                <a:cs typeface="+mn-lt"/>
              </a:rPr>
              <a:t> {(H, H), (H, T), (T, H), (T, T)}.</a:t>
            </a:r>
          </a:p>
          <a:p>
            <a:pPr>
              <a:buSzPct val="114999"/>
            </a:pPr>
            <a:r>
              <a:rPr lang="en-US" dirty="0"/>
              <a:t>Q.  </a:t>
            </a:r>
            <a:r>
              <a:rPr lang="en-US" b="1" dirty="0">
                <a:ea typeface="+mn-lt"/>
                <a:cs typeface="+mn-lt"/>
              </a:rPr>
              <a:t>There are 6 pillows in a bed, 3 are red, 2 are yellow and 1 is blue. What is the probability of picking a yellow pillow?</a:t>
            </a:r>
            <a:endParaRPr lang="en-US" dirty="0"/>
          </a:p>
        </p:txBody>
      </p:sp>
    </p:spTree>
    <p:extLst>
      <p:ext uri="{BB962C8B-B14F-4D97-AF65-F5344CB8AC3E}">
        <p14:creationId xmlns:p14="http://schemas.microsoft.com/office/powerpoint/2010/main" val="19422956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D0291-6AB8-BEC8-E4DB-2BF831962327}"/>
              </a:ext>
            </a:extLst>
          </p:cNvPr>
          <p:cNvSpPr>
            <a:spLocks noGrp="1"/>
          </p:cNvSpPr>
          <p:nvPr>
            <p:ph type="title"/>
          </p:nvPr>
        </p:nvSpPr>
        <p:spPr/>
        <p:txBody>
          <a:bodyPr/>
          <a:lstStyle/>
          <a:p>
            <a:r>
              <a:rPr lang="en-US" dirty="0"/>
              <a:t>Probability of an Event</a:t>
            </a:r>
          </a:p>
        </p:txBody>
      </p:sp>
      <p:sp>
        <p:nvSpPr>
          <p:cNvPr id="3" name="Content Placeholder 2">
            <a:extLst>
              <a:ext uri="{FF2B5EF4-FFF2-40B4-BE49-F238E27FC236}">
                <a16:creationId xmlns:a16="http://schemas.microsoft.com/office/drawing/2014/main" id="{7F3CF375-6521-4235-32EA-F1BD46797928}"/>
              </a:ext>
            </a:extLst>
          </p:cNvPr>
          <p:cNvSpPr>
            <a:spLocks noGrp="1"/>
          </p:cNvSpPr>
          <p:nvPr>
            <p:ph idx="1"/>
          </p:nvPr>
        </p:nvSpPr>
        <p:spPr/>
        <p:txBody>
          <a:bodyPr>
            <a:normAutofit fontScale="77500" lnSpcReduction="20000"/>
          </a:bodyPr>
          <a:lstStyle/>
          <a:p>
            <a:r>
              <a:rPr lang="en-US">
                <a:ea typeface="+mn-lt"/>
                <a:cs typeface="+mn-lt"/>
              </a:rPr>
              <a:t>Assume an event E can occur in r ways out of a sum of n probable or possible </a:t>
            </a:r>
            <a:r>
              <a:rPr lang="en-US" b="1">
                <a:ea typeface="+mn-lt"/>
                <a:cs typeface="+mn-lt"/>
              </a:rPr>
              <a:t>equally likely ways</a:t>
            </a:r>
            <a:r>
              <a:rPr lang="en-US">
                <a:ea typeface="+mn-lt"/>
                <a:cs typeface="+mn-lt"/>
              </a:rPr>
              <a:t>. Then the probability of happening of the event or its success is expressed as;</a:t>
            </a:r>
            <a:endParaRPr lang="en-US"/>
          </a:p>
          <a:p>
            <a:pPr>
              <a:buSzPct val="114999"/>
            </a:pPr>
            <a:r>
              <a:rPr lang="en-US" dirty="0">
                <a:ea typeface="+mn-lt"/>
                <a:cs typeface="+mn-lt"/>
              </a:rPr>
              <a:t>P(E) = r/n</a:t>
            </a:r>
            <a:endParaRPr lang="en-US" dirty="0"/>
          </a:p>
          <a:p>
            <a:pPr>
              <a:buSzPct val="114999"/>
            </a:pPr>
            <a:r>
              <a:rPr lang="en-US" dirty="0">
                <a:ea typeface="+mn-lt"/>
                <a:cs typeface="+mn-lt"/>
              </a:rPr>
              <a:t>The probability that the event will not occur or known as its failure is expressed as:</a:t>
            </a:r>
            <a:endParaRPr lang="en-US" dirty="0"/>
          </a:p>
          <a:p>
            <a:pPr>
              <a:buSzPct val="114999"/>
            </a:pPr>
            <a:r>
              <a:rPr lang="en-US" dirty="0">
                <a:ea typeface="+mn-lt"/>
                <a:cs typeface="+mn-lt"/>
              </a:rPr>
              <a:t>P(E’) = (n-r)/n = 1-(r/n)</a:t>
            </a:r>
            <a:endParaRPr lang="en-US" dirty="0"/>
          </a:p>
          <a:p>
            <a:pPr>
              <a:buSzPct val="114999"/>
            </a:pPr>
            <a:r>
              <a:rPr lang="en-US" dirty="0">
                <a:ea typeface="+mn-lt"/>
                <a:cs typeface="+mn-lt"/>
              </a:rPr>
              <a:t>E’ represents that the event will not occur.</a:t>
            </a:r>
            <a:endParaRPr lang="en-US" dirty="0"/>
          </a:p>
          <a:p>
            <a:pPr>
              <a:buSzPct val="114999"/>
            </a:pPr>
            <a:r>
              <a:rPr lang="en-US" dirty="0">
                <a:ea typeface="+mn-lt"/>
                <a:cs typeface="+mn-lt"/>
              </a:rPr>
              <a:t>Therefore, now we can say;</a:t>
            </a:r>
            <a:endParaRPr lang="en-US" dirty="0"/>
          </a:p>
          <a:p>
            <a:pPr>
              <a:buSzPct val="114999"/>
            </a:pPr>
            <a:r>
              <a:rPr lang="en-US" b="1" dirty="0">
                <a:ea typeface="+mn-lt"/>
                <a:cs typeface="+mn-lt"/>
              </a:rPr>
              <a:t>P(E) + P(E’) = 1</a:t>
            </a:r>
            <a:endParaRPr lang="en-US" dirty="0"/>
          </a:p>
          <a:p>
            <a:pPr>
              <a:buSzPct val="114999"/>
            </a:pPr>
            <a:r>
              <a:rPr lang="en-US">
                <a:ea typeface="+mn-lt"/>
                <a:cs typeface="+mn-lt"/>
              </a:rPr>
              <a:t>This means that the total of all the probabilities in any random test or experiment is equal to 1.</a:t>
            </a:r>
            <a:endParaRPr lang="en-US"/>
          </a:p>
          <a:p>
            <a:pPr>
              <a:buSzPct val="114999"/>
            </a:pPr>
            <a:endParaRPr lang="en-US" dirty="0"/>
          </a:p>
        </p:txBody>
      </p:sp>
    </p:spTree>
    <p:extLst>
      <p:ext uri="{BB962C8B-B14F-4D97-AF65-F5344CB8AC3E}">
        <p14:creationId xmlns:p14="http://schemas.microsoft.com/office/powerpoint/2010/main" val="5981420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1D4A-48DB-067D-E0F0-82CAF1FA74AF}"/>
              </a:ext>
            </a:extLst>
          </p:cNvPr>
          <p:cNvSpPr>
            <a:spLocks noGrp="1"/>
          </p:cNvSpPr>
          <p:nvPr>
            <p:ph type="title"/>
          </p:nvPr>
        </p:nvSpPr>
        <p:spPr/>
        <p:txBody>
          <a:bodyPr/>
          <a:lstStyle/>
          <a:p>
            <a:r>
              <a:rPr lang="en-US" dirty="0"/>
              <a:t>Complementary Events</a:t>
            </a:r>
          </a:p>
          <a:p>
            <a:endParaRPr lang="en-US" dirty="0"/>
          </a:p>
        </p:txBody>
      </p:sp>
      <p:sp>
        <p:nvSpPr>
          <p:cNvPr id="3" name="Content Placeholder 2">
            <a:extLst>
              <a:ext uri="{FF2B5EF4-FFF2-40B4-BE49-F238E27FC236}">
                <a16:creationId xmlns:a16="http://schemas.microsoft.com/office/drawing/2014/main" id="{6D12E09C-6B7A-1E76-6AE1-951A0466CC6A}"/>
              </a:ext>
            </a:extLst>
          </p:cNvPr>
          <p:cNvSpPr>
            <a:spLocks noGrp="1"/>
          </p:cNvSpPr>
          <p:nvPr>
            <p:ph idx="1"/>
          </p:nvPr>
        </p:nvSpPr>
        <p:spPr/>
        <p:txBody>
          <a:bodyPr>
            <a:normAutofit lnSpcReduction="10000"/>
          </a:bodyPr>
          <a:lstStyle/>
          <a:p>
            <a:r>
              <a:rPr lang="en-US" dirty="0">
                <a:ea typeface="+mn-lt"/>
                <a:cs typeface="+mn-lt"/>
              </a:rPr>
              <a:t>The possibility that there will be only two outcomes which states that an event will occur or not. Like a person will come or not come to your house, getting a job or not getting a job, etc. are examples of complementary events. Basically, the complement of an event occurring in the exact opposite that the probability of it is not occurring. Some more examples are:</a:t>
            </a:r>
            <a:endParaRPr lang="en-US" dirty="0"/>
          </a:p>
          <a:p>
            <a:pPr>
              <a:buSzPct val="114999"/>
            </a:pPr>
            <a:r>
              <a:rPr lang="en-US" dirty="0">
                <a:ea typeface="+mn-lt"/>
                <a:cs typeface="+mn-lt"/>
              </a:rPr>
              <a:t>It will rain or not rain today</a:t>
            </a:r>
            <a:endParaRPr lang="en-US" dirty="0"/>
          </a:p>
          <a:p>
            <a:pPr>
              <a:buSzPct val="114999"/>
            </a:pPr>
            <a:r>
              <a:rPr lang="en-US" dirty="0">
                <a:ea typeface="+mn-lt"/>
                <a:cs typeface="+mn-lt"/>
              </a:rPr>
              <a:t>The student will pass the exam or not pass.</a:t>
            </a:r>
            <a:endParaRPr lang="en-US" dirty="0"/>
          </a:p>
          <a:p>
            <a:pPr>
              <a:buSzPct val="114999"/>
            </a:pPr>
            <a:r>
              <a:rPr lang="en-US" dirty="0">
                <a:ea typeface="+mn-lt"/>
                <a:cs typeface="+mn-lt"/>
              </a:rPr>
              <a:t>You win the lottery or you don’t.</a:t>
            </a:r>
            <a:endParaRPr lang="en-US" dirty="0"/>
          </a:p>
          <a:p>
            <a:pPr>
              <a:buSzPct val="114999"/>
            </a:pPr>
            <a:endParaRPr lang="en-US" dirty="0"/>
          </a:p>
        </p:txBody>
      </p:sp>
    </p:spTree>
    <p:extLst>
      <p:ext uri="{BB962C8B-B14F-4D97-AF65-F5344CB8AC3E}">
        <p14:creationId xmlns:p14="http://schemas.microsoft.com/office/powerpoint/2010/main" val="42517264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7B37A-A21B-64FF-6FD9-C7AA56F802C1}"/>
              </a:ext>
            </a:extLst>
          </p:cNvPr>
          <p:cNvSpPr>
            <a:spLocks noGrp="1"/>
          </p:cNvSpPr>
          <p:nvPr>
            <p:ph type="title"/>
          </p:nvPr>
        </p:nvSpPr>
        <p:spPr/>
        <p:txBody>
          <a:bodyPr/>
          <a:lstStyle/>
          <a:p>
            <a:r>
              <a:rPr lang="en-US" dirty="0"/>
              <a:t>Mutually Exclusive Event</a:t>
            </a:r>
          </a:p>
        </p:txBody>
      </p:sp>
      <p:sp>
        <p:nvSpPr>
          <p:cNvPr id="3" name="Content Placeholder 2">
            <a:extLst>
              <a:ext uri="{FF2B5EF4-FFF2-40B4-BE49-F238E27FC236}">
                <a16:creationId xmlns:a16="http://schemas.microsoft.com/office/drawing/2014/main" id="{D3375DF2-280B-65BF-FEE2-DF6D72436D75}"/>
              </a:ext>
            </a:extLst>
          </p:cNvPr>
          <p:cNvSpPr>
            <a:spLocks noGrp="1"/>
          </p:cNvSpPr>
          <p:nvPr>
            <p:ph idx="1"/>
          </p:nvPr>
        </p:nvSpPr>
        <p:spPr/>
        <p:txBody>
          <a:bodyPr>
            <a:normAutofit fontScale="92500"/>
          </a:bodyPr>
          <a:lstStyle/>
          <a:p>
            <a:pPr algn="just"/>
            <a:r>
              <a:rPr lang="en-US" dirty="0">
                <a:ea typeface="+mn-lt"/>
                <a:cs typeface="+mn-lt"/>
              </a:rPr>
              <a:t>In probability theory, two events are said to be mutually exclusive if they cannot occur at the same time or simultaneously. In other words, </a:t>
            </a:r>
            <a:r>
              <a:rPr lang="en-US" b="1" dirty="0">
                <a:ea typeface="+mn-lt"/>
                <a:cs typeface="+mn-lt"/>
              </a:rPr>
              <a:t>mutually exclusive events</a:t>
            </a:r>
            <a:r>
              <a:rPr lang="en-US" dirty="0">
                <a:ea typeface="+mn-lt"/>
                <a:cs typeface="+mn-lt"/>
              </a:rPr>
              <a:t> are called disjoint events. If two events are considered disjoint events, then the probability of both events occurring at the same time will be zero.</a:t>
            </a:r>
            <a:endParaRPr lang="en-US" dirty="0"/>
          </a:p>
          <a:p>
            <a:pPr algn="just">
              <a:buSzPct val="114999"/>
            </a:pPr>
            <a:r>
              <a:rPr lang="en-US" dirty="0">
                <a:ea typeface="+mn-lt"/>
                <a:cs typeface="+mn-lt"/>
              </a:rPr>
              <a:t>If A and B are the two events, then the probability of disjoint of event A and B is written by:</a:t>
            </a:r>
            <a:endParaRPr lang="en-US" dirty="0"/>
          </a:p>
          <a:p>
            <a:pPr>
              <a:buSzPct val="114999"/>
            </a:pPr>
            <a:r>
              <a:rPr lang="en-US" b="1" dirty="0">
                <a:ea typeface="+mn-lt"/>
                <a:cs typeface="+mn-lt"/>
              </a:rPr>
              <a:t>Probability of Disjoint (or) Mutually Exclusive Event = P ( A and B) = 0</a:t>
            </a:r>
            <a:endParaRPr lang="en-US" dirty="0"/>
          </a:p>
          <a:p>
            <a:pPr>
              <a:buSzPct val="114999"/>
            </a:pPr>
            <a:endParaRPr lang="en-US" dirty="0"/>
          </a:p>
        </p:txBody>
      </p:sp>
    </p:spTree>
    <p:extLst>
      <p:ext uri="{BB962C8B-B14F-4D97-AF65-F5344CB8AC3E}">
        <p14:creationId xmlns:p14="http://schemas.microsoft.com/office/powerpoint/2010/main" val="27367553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74B28-9C1B-2FAC-5570-7680D8602F9D}"/>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53D7DD08-F24B-6405-9672-CFBABDCDE513}"/>
              </a:ext>
            </a:extLst>
          </p:cNvPr>
          <p:cNvSpPr>
            <a:spLocks noGrp="1"/>
          </p:cNvSpPr>
          <p:nvPr>
            <p:ph idx="1"/>
          </p:nvPr>
        </p:nvSpPr>
        <p:spPr/>
        <p:txBody>
          <a:bodyPr/>
          <a:lstStyle/>
          <a:p>
            <a:r>
              <a:rPr lang="en-US" dirty="0">
                <a:ea typeface="+mn-lt"/>
                <a:cs typeface="+mn-lt"/>
              </a:rPr>
              <a:t>When tossing a coin, the event of getting head and tail are mutually exclusive. Because the probability of getting head and tail simultaneously is 0.</a:t>
            </a:r>
            <a:endParaRPr lang="en-US" dirty="0"/>
          </a:p>
          <a:p>
            <a:pPr>
              <a:buSzPct val="114999"/>
            </a:pPr>
            <a:r>
              <a:rPr lang="en-US" dirty="0">
                <a:ea typeface="+mn-lt"/>
                <a:cs typeface="+mn-lt"/>
              </a:rPr>
              <a:t>In a six-sided die, the events “2” and “5” are mutually exclusive. We cannot get both the events 2 and 5 at the same time when we threw one die.</a:t>
            </a:r>
            <a:endParaRPr lang="en-US" dirty="0"/>
          </a:p>
          <a:p>
            <a:pPr>
              <a:buSzPct val="114999"/>
            </a:pPr>
            <a:r>
              <a:rPr lang="en-US" dirty="0">
                <a:ea typeface="+mn-lt"/>
                <a:cs typeface="+mn-lt"/>
              </a:rPr>
              <a:t>In a deck of 52 cards, drawing a red card and drawing a club are mutually exclusive events because all the clubs are black.</a:t>
            </a:r>
            <a:endParaRPr lang="en-US" dirty="0"/>
          </a:p>
          <a:p>
            <a:pPr>
              <a:buSzPct val="114999"/>
            </a:pPr>
            <a:endParaRPr lang="en-US" dirty="0"/>
          </a:p>
        </p:txBody>
      </p:sp>
    </p:spTree>
    <p:extLst>
      <p:ext uri="{BB962C8B-B14F-4D97-AF65-F5344CB8AC3E}">
        <p14:creationId xmlns:p14="http://schemas.microsoft.com/office/powerpoint/2010/main" val="29094747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2FFB1-8774-20D4-4D2B-8287C67B8697}"/>
              </a:ext>
            </a:extLst>
          </p:cNvPr>
          <p:cNvSpPr>
            <a:spLocks noGrp="1"/>
          </p:cNvSpPr>
          <p:nvPr>
            <p:ph type="title"/>
          </p:nvPr>
        </p:nvSpPr>
        <p:spPr/>
        <p:txBody>
          <a:bodyPr/>
          <a:lstStyle/>
          <a:p>
            <a:endParaRPr lang="en-US"/>
          </a:p>
        </p:txBody>
      </p:sp>
      <p:graphicFrame>
        <p:nvGraphicFramePr>
          <p:cNvPr id="5" name="Content Placeholder 4">
            <a:extLst>
              <a:ext uri="{FF2B5EF4-FFF2-40B4-BE49-F238E27FC236}">
                <a16:creationId xmlns:a16="http://schemas.microsoft.com/office/drawing/2014/main" id="{7EBECF0B-DF29-935C-4FDA-0BBC54AA2482}"/>
              </a:ext>
            </a:extLst>
          </p:cNvPr>
          <p:cNvGraphicFramePr>
            <a:graphicFrameLocks noGrp="1"/>
          </p:cNvGraphicFramePr>
          <p:nvPr>
            <p:ph idx="1"/>
            <p:extLst>
              <p:ext uri="{D42A27DB-BD31-4B8C-83A1-F6EECF244321}">
                <p14:modId xmlns:p14="http://schemas.microsoft.com/office/powerpoint/2010/main" val="2598718613"/>
              </p:ext>
            </p:extLst>
          </p:nvPr>
        </p:nvGraphicFramePr>
        <p:xfrm>
          <a:off x="674077" y="127001"/>
          <a:ext cx="11274174" cy="6455374"/>
        </p:xfrm>
        <a:graphic>
          <a:graphicData uri="http://schemas.openxmlformats.org/drawingml/2006/table">
            <a:tbl>
              <a:tblPr firstRow="1" bandRow="1">
                <a:tableStyleId>{5C22544A-7EE6-4342-B048-85BDC9FD1C3A}</a:tableStyleId>
              </a:tblPr>
              <a:tblGrid>
                <a:gridCol w="3758058">
                  <a:extLst>
                    <a:ext uri="{9D8B030D-6E8A-4147-A177-3AD203B41FA5}">
                      <a16:colId xmlns:a16="http://schemas.microsoft.com/office/drawing/2014/main" val="3845718211"/>
                    </a:ext>
                  </a:extLst>
                </a:gridCol>
                <a:gridCol w="3758058">
                  <a:extLst>
                    <a:ext uri="{9D8B030D-6E8A-4147-A177-3AD203B41FA5}">
                      <a16:colId xmlns:a16="http://schemas.microsoft.com/office/drawing/2014/main" val="334038858"/>
                    </a:ext>
                  </a:extLst>
                </a:gridCol>
                <a:gridCol w="3758058">
                  <a:extLst>
                    <a:ext uri="{9D8B030D-6E8A-4147-A177-3AD203B41FA5}">
                      <a16:colId xmlns:a16="http://schemas.microsoft.com/office/drawing/2014/main" val="3019137680"/>
                    </a:ext>
                  </a:extLst>
                </a:gridCol>
              </a:tblGrid>
              <a:tr h="339814">
                <a:tc>
                  <a:txBody>
                    <a:bodyPr/>
                    <a:lstStyle/>
                    <a:p>
                      <a:pPr algn="l" fontAlgn="b"/>
                      <a:r>
                        <a:rPr lang="en-US" dirty="0">
                          <a:effectLst/>
                        </a:rPr>
                        <a:t>Term</a:t>
                      </a:r>
                    </a:p>
                  </a:txBody>
                  <a:tcPr marL="76200" marR="76200" marT="76200" marB="76200" anchor="b"/>
                </a:tc>
                <a:tc>
                  <a:txBody>
                    <a:bodyPr/>
                    <a:lstStyle/>
                    <a:p>
                      <a:pPr algn="l" fontAlgn="b"/>
                      <a:r>
                        <a:rPr lang="en-US" dirty="0">
                          <a:effectLst/>
                        </a:rPr>
                        <a:t>Definition</a:t>
                      </a:r>
                    </a:p>
                  </a:txBody>
                  <a:tcPr marL="76200" marR="76200" marT="76200" marB="76200" anchor="b"/>
                </a:tc>
                <a:tc>
                  <a:txBody>
                    <a:bodyPr/>
                    <a:lstStyle/>
                    <a:p>
                      <a:pPr algn="l" fontAlgn="b"/>
                      <a:r>
                        <a:rPr lang="en-US" dirty="0">
                          <a:effectLst/>
                        </a:rPr>
                        <a:t>Example</a:t>
                      </a:r>
                    </a:p>
                  </a:txBody>
                  <a:tcPr marL="76200" marR="76200" marT="76200" marB="76200" anchor="b"/>
                </a:tc>
                <a:extLst>
                  <a:ext uri="{0D108BD9-81ED-4DB2-BD59-A6C34878D82A}">
                    <a16:rowId xmlns:a16="http://schemas.microsoft.com/office/drawing/2014/main" val="1963926271"/>
                  </a:ext>
                </a:extLst>
              </a:tr>
              <a:tr h="999454">
                <a:tc>
                  <a:txBody>
                    <a:bodyPr/>
                    <a:lstStyle/>
                    <a:p>
                      <a:pPr fontAlgn="t"/>
                      <a:r>
                        <a:rPr lang="en-US" dirty="0">
                          <a:effectLst/>
                        </a:rPr>
                        <a:t>Sample Space</a:t>
                      </a:r>
                    </a:p>
                  </a:txBody>
                  <a:tcPr marL="76200" marR="76200" marT="76200" marB="76200"/>
                </a:tc>
                <a:tc>
                  <a:txBody>
                    <a:bodyPr/>
                    <a:lstStyle/>
                    <a:p>
                      <a:pPr fontAlgn="t"/>
                      <a:r>
                        <a:rPr lang="en-US" dirty="0">
                          <a:effectLst/>
                        </a:rPr>
                        <a:t>The set of all the possible outcomes to occur in any trial</a:t>
                      </a:r>
                    </a:p>
                  </a:txBody>
                  <a:tcPr marL="76200" marR="76200" marT="76200" marB="76200"/>
                </a:tc>
                <a:tc>
                  <a:txBody>
                    <a:bodyPr/>
                    <a:lstStyle/>
                    <a:p>
                      <a:pPr fontAlgn="t">
                        <a:buFont typeface="+mj-lt"/>
                        <a:buAutoNum type="arabicPeriod"/>
                      </a:pPr>
                      <a:r>
                        <a:rPr lang="en-US" dirty="0">
                          <a:effectLst/>
                        </a:rPr>
                        <a:t>Tossing a coin, Sample Space (S) = {H,T}</a:t>
                      </a:r>
                    </a:p>
                    <a:p>
                      <a:pPr fontAlgn="t">
                        <a:buFont typeface="+mj-lt"/>
                        <a:buAutoNum type="arabicPeriod"/>
                      </a:pPr>
                      <a:r>
                        <a:rPr lang="en-US" dirty="0">
                          <a:effectLst/>
                        </a:rPr>
                        <a:t>Rolling a die, Sample Space (S) = {1,2,3,4,5,6}</a:t>
                      </a:r>
                    </a:p>
                  </a:txBody>
                  <a:tcPr marL="76200" marR="76200" marT="76200" marB="76200"/>
                </a:tc>
                <a:extLst>
                  <a:ext uri="{0D108BD9-81ED-4DB2-BD59-A6C34878D82A}">
                    <a16:rowId xmlns:a16="http://schemas.microsoft.com/office/drawing/2014/main" val="3254213644"/>
                  </a:ext>
                </a:extLst>
              </a:tr>
              <a:tr h="999454">
                <a:tc>
                  <a:txBody>
                    <a:bodyPr/>
                    <a:lstStyle/>
                    <a:p>
                      <a:pPr fontAlgn="t"/>
                      <a:r>
                        <a:rPr lang="en-US" dirty="0">
                          <a:effectLst/>
                        </a:rPr>
                        <a:t>Sample Point</a:t>
                      </a:r>
                    </a:p>
                  </a:txBody>
                  <a:tcPr marL="76200" marR="76200" marT="76200" marB="76200"/>
                </a:tc>
                <a:tc>
                  <a:txBody>
                    <a:bodyPr/>
                    <a:lstStyle/>
                    <a:p>
                      <a:pPr fontAlgn="t"/>
                      <a:r>
                        <a:rPr lang="en-US" dirty="0">
                          <a:effectLst/>
                        </a:rPr>
                        <a:t>It is one of the possible results</a:t>
                      </a:r>
                    </a:p>
                  </a:txBody>
                  <a:tcPr marL="76200" marR="76200" marT="76200" marB="76200"/>
                </a:tc>
                <a:tc>
                  <a:txBody>
                    <a:bodyPr/>
                    <a:lstStyle/>
                    <a:p>
                      <a:pPr fontAlgn="t"/>
                      <a:r>
                        <a:rPr lang="en-US" dirty="0">
                          <a:effectLst/>
                        </a:rPr>
                        <a:t>In a deck of Cards:</a:t>
                      </a:r>
                    </a:p>
                    <a:p>
                      <a:pPr fontAlgn="t">
                        <a:buFont typeface="Arial" panose="020B0604020202020204" pitchFamily="34" charset="0"/>
                        <a:buChar char="•"/>
                      </a:pPr>
                      <a:r>
                        <a:rPr lang="en-US" dirty="0">
                          <a:effectLst/>
                        </a:rPr>
                        <a:t>4 of hearts is a sample point.</a:t>
                      </a:r>
                    </a:p>
                    <a:p>
                      <a:pPr fontAlgn="t">
                        <a:buFont typeface="Arial" panose="020B0604020202020204" pitchFamily="34" charset="0"/>
                        <a:buChar char="•"/>
                      </a:pPr>
                      <a:r>
                        <a:rPr lang="en-US" dirty="0">
                          <a:effectLst/>
                        </a:rPr>
                        <a:t>The queen of clubs is a sample point.</a:t>
                      </a:r>
                    </a:p>
                  </a:txBody>
                  <a:tcPr marL="76200" marR="76200" marT="76200" marB="76200"/>
                </a:tc>
                <a:extLst>
                  <a:ext uri="{0D108BD9-81ED-4DB2-BD59-A6C34878D82A}">
                    <a16:rowId xmlns:a16="http://schemas.microsoft.com/office/drawing/2014/main" val="4168715526"/>
                  </a:ext>
                </a:extLst>
              </a:tr>
              <a:tr h="559695">
                <a:tc>
                  <a:txBody>
                    <a:bodyPr/>
                    <a:lstStyle/>
                    <a:p>
                      <a:pPr fontAlgn="t"/>
                      <a:r>
                        <a:rPr lang="en-US" dirty="0">
                          <a:effectLst/>
                        </a:rPr>
                        <a:t>Experiment or Trial</a:t>
                      </a:r>
                    </a:p>
                  </a:txBody>
                  <a:tcPr marL="76200" marR="76200" marT="76200" marB="76200"/>
                </a:tc>
                <a:tc>
                  <a:txBody>
                    <a:bodyPr/>
                    <a:lstStyle/>
                    <a:p>
                      <a:pPr fontAlgn="t"/>
                      <a:r>
                        <a:rPr lang="en-US" dirty="0">
                          <a:effectLst/>
                        </a:rPr>
                        <a:t>A series of actions where the outcomes are always uncertain.</a:t>
                      </a:r>
                    </a:p>
                  </a:txBody>
                  <a:tcPr marL="76200" marR="76200" marT="76200" marB="76200"/>
                </a:tc>
                <a:tc>
                  <a:txBody>
                    <a:bodyPr/>
                    <a:lstStyle/>
                    <a:p>
                      <a:pPr fontAlgn="t"/>
                      <a:r>
                        <a:rPr lang="en-US" dirty="0">
                          <a:effectLst/>
                        </a:rPr>
                        <a:t>The tossing of a coin, Selecting a card from a deck of cards, throwing a dice.</a:t>
                      </a:r>
                    </a:p>
                  </a:txBody>
                  <a:tcPr marL="76200" marR="76200" marT="76200" marB="76200"/>
                </a:tc>
                <a:extLst>
                  <a:ext uri="{0D108BD9-81ED-4DB2-BD59-A6C34878D82A}">
                    <a16:rowId xmlns:a16="http://schemas.microsoft.com/office/drawing/2014/main" val="3049256707"/>
                  </a:ext>
                </a:extLst>
              </a:tr>
              <a:tr h="559695">
                <a:tc>
                  <a:txBody>
                    <a:bodyPr/>
                    <a:lstStyle/>
                    <a:p>
                      <a:pPr fontAlgn="t"/>
                      <a:r>
                        <a:rPr lang="en-US" dirty="0">
                          <a:effectLst/>
                        </a:rPr>
                        <a:t>Event</a:t>
                      </a:r>
                    </a:p>
                  </a:txBody>
                  <a:tcPr marL="76200" marR="76200" marT="76200" marB="76200"/>
                </a:tc>
                <a:tc>
                  <a:txBody>
                    <a:bodyPr/>
                    <a:lstStyle/>
                    <a:p>
                      <a:pPr fontAlgn="t"/>
                      <a:r>
                        <a:rPr lang="en-US" dirty="0">
                          <a:effectLst/>
                        </a:rPr>
                        <a:t>It is a single outcome of an experiment.</a:t>
                      </a:r>
                    </a:p>
                  </a:txBody>
                  <a:tcPr marL="76200" marR="76200" marT="76200" marB="76200"/>
                </a:tc>
                <a:tc>
                  <a:txBody>
                    <a:bodyPr/>
                    <a:lstStyle/>
                    <a:p>
                      <a:pPr fontAlgn="t"/>
                      <a:r>
                        <a:rPr lang="en-US" dirty="0">
                          <a:effectLst/>
                        </a:rPr>
                        <a:t>Getting a Heads while tossing a coin is an event.</a:t>
                      </a:r>
                    </a:p>
                  </a:txBody>
                  <a:tcPr marL="76200" marR="76200" marT="76200" marB="76200"/>
                </a:tc>
                <a:extLst>
                  <a:ext uri="{0D108BD9-81ED-4DB2-BD59-A6C34878D82A}">
                    <a16:rowId xmlns:a16="http://schemas.microsoft.com/office/drawing/2014/main" val="819617983"/>
                  </a:ext>
                </a:extLst>
              </a:tr>
              <a:tr h="559695">
                <a:tc>
                  <a:txBody>
                    <a:bodyPr/>
                    <a:lstStyle/>
                    <a:p>
                      <a:pPr fontAlgn="t"/>
                      <a:r>
                        <a:rPr lang="en-US" dirty="0">
                          <a:effectLst/>
                        </a:rPr>
                        <a:t>Outcome</a:t>
                      </a:r>
                    </a:p>
                  </a:txBody>
                  <a:tcPr marL="76200" marR="76200" marT="76200" marB="76200"/>
                </a:tc>
                <a:tc>
                  <a:txBody>
                    <a:bodyPr/>
                    <a:lstStyle/>
                    <a:p>
                      <a:pPr fontAlgn="t"/>
                      <a:r>
                        <a:rPr lang="en-US" dirty="0">
                          <a:effectLst/>
                        </a:rPr>
                        <a:t>Possible result of a trial/experiment</a:t>
                      </a:r>
                    </a:p>
                  </a:txBody>
                  <a:tcPr marL="76200" marR="76200" marT="76200" marB="76200"/>
                </a:tc>
                <a:tc>
                  <a:txBody>
                    <a:bodyPr/>
                    <a:lstStyle/>
                    <a:p>
                      <a:pPr fontAlgn="t"/>
                      <a:r>
                        <a:rPr lang="en-US" dirty="0">
                          <a:effectLst/>
                        </a:rPr>
                        <a:t>T (tail) is a possible outcome when a coin is tossed.</a:t>
                      </a:r>
                    </a:p>
                  </a:txBody>
                  <a:tcPr marL="76200" marR="76200" marT="76200" marB="76200"/>
                </a:tc>
                <a:extLst>
                  <a:ext uri="{0D108BD9-81ED-4DB2-BD59-A6C34878D82A}">
                    <a16:rowId xmlns:a16="http://schemas.microsoft.com/office/drawing/2014/main" val="787936768"/>
                  </a:ext>
                </a:extLst>
              </a:tr>
              <a:tr h="779574">
                <a:tc>
                  <a:txBody>
                    <a:bodyPr/>
                    <a:lstStyle/>
                    <a:p>
                      <a:pPr fontAlgn="t"/>
                      <a:r>
                        <a:rPr lang="en-US" dirty="0">
                          <a:effectLst/>
                        </a:rPr>
                        <a:t>Complimentary event</a:t>
                      </a:r>
                    </a:p>
                  </a:txBody>
                  <a:tcPr marL="76200" marR="76200" marT="76200" marB="76200"/>
                </a:tc>
                <a:tc>
                  <a:txBody>
                    <a:bodyPr/>
                    <a:lstStyle/>
                    <a:p>
                      <a:pPr fontAlgn="t"/>
                      <a:r>
                        <a:rPr lang="en-US" dirty="0">
                          <a:effectLst/>
                        </a:rPr>
                        <a:t>The non-happening events. The complement of an event A is the event, not A (or A’)</a:t>
                      </a:r>
                    </a:p>
                  </a:txBody>
                  <a:tcPr marL="76200" marR="76200" marT="76200" marB="76200"/>
                </a:tc>
                <a:tc>
                  <a:txBody>
                    <a:bodyPr/>
                    <a:lstStyle/>
                    <a:p>
                      <a:pPr fontAlgn="t"/>
                      <a:r>
                        <a:rPr lang="en-US" dirty="0">
                          <a:effectLst/>
                        </a:rPr>
                        <a:t>In a standard 52-card deck, A = Draw a heart, then A’ = Don’t draw a heart</a:t>
                      </a:r>
                    </a:p>
                  </a:txBody>
                  <a:tcPr marL="76200" marR="76200" marT="76200" marB="76200"/>
                </a:tc>
                <a:extLst>
                  <a:ext uri="{0D108BD9-81ED-4DB2-BD59-A6C34878D82A}">
                    <a16:rowId xmlns:a16="http://schemas.microsoft.com/office/drawing/2014/main" val="2936126425"/>
                  </a:ext>
                </a:extLst>
              </a:tr>
              <a:tr h="559695">
                <a:tc>
                  <a:txBody>
                    <a:bodyPr/>
                    <a:lstStyle/>
                    <a:p>
                      <a:pPr fontAlgn="t"/>
                      <a:r>
                        <a:rPr lang="en-US" dirty="0">
                          <a:effectLst/>
                        </a:rPr>
                        <a:t>Impossible Event</a:t>
                      </a:r>
                    </a:p>
                  </a:txBody>
                  <a:tcPr marL="76200" marR="76200" marT="76200" marB="76200"/>
                </a:tc>
                <a:tc>
                  <a:txBody>
                    <a:bodyPr/>
                    <a:lstStyle/>
                    <a:p>
                      <a:pPr fontAlgn="t"/>
                      <a:r>
                        <a:rPr lang="en-US" dirty="0">
                          <a:effectLst/>
                        </a:rPr>
                        <a:t>The event cannot happen</a:t>
                      </a:r>
                    </a:p>
                  </a:txBody>
                  <a:tcPr marL="76200" marR="76200" marT="76200" marB="76200"/>
                </a:tc>
                <a:tc>
                  <a:txBody>
                    <a:bodyPr/>
                    <a:lstStyle/>
                    <a:p>
                      <a:pPr fontAlgn="t"/>
                      <a:r>
                        <a:rPr lang="en-US" dirty="0">
                          <a:effectLst/>
                        </a:rPr>
                        <a:t>In tossing a coin, impossible to get both head and tail at the same time</a:t>
                      </a:r>
                    </a:p>
                  </a:txBody>
                  <a:tcPr marL="76200" marR="76200" marT="76200" marB="76200"/>
                </a:tc>
                <a:extLst>
                  <a:ext uri="{0D108BD9-81ED-4DB2-BD59-A6C34878D82A}">
                    <a16:rowId xmlns:a16="http://schemas.microsoft.com/office/drawing/2014/main" val="191187179"/>
                  </a:ext>
                </a:extLst>
              </a:tr>
            </a:tbl>
          </a:graphicData>
        </a:graphic>
      </p:graphicFrame>
      <p:sp>
        <p:nvSpPr>
          <p:cNvPr id="6" name="TextBox 5">
            <a:extLst>
              <a:ext uri="{FF2B5EF4-FFF2-40B4-BE49-F238E27FC236}">
                <a16:creationId xmlns:a16="http://schemas.microsoft.com/office/drawing/2014/main" id="{941DA072-CF96-CF95-B35B-B328EE8AC714}"/>
              </a:ext>
            </a:extLst>
          </p:cNvPr>
          <p:cNvSpPr txBox="1"/>
          <p:nvPr/>
        </p:nvSpPr>
        <p:spPr>
          <a:xfrm>
            <a:off x="4724400" y="3200400"/>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rgbClr val="333333"/>
              </a:solidFill>
              <a:latin typeface="Roboto"/>
              <a:ea typeface="Roboto"/>
              <a:cs typeface="Roboto"/>
            </a:endParaRPr>
          </a:p>
          <a:p>
            <a:endParaRPr lang="en-US">
              <a:solidFill>
                <a:srgbClr val="333333"/>
              </a:solidFill>
              <a:latin typeface="Roboto"/>
              <a:ea typeface="Roboto"/>
              <a:cs typeface="Roboto"/>
            </a:endParaRPr>
          </a:p>
          <a:p>
            <a:endParaRPr lang="en-US"/>
          </a:p>
        </p:txBody>
      </p:sp>
    </p:spTree>
    <p:extLst>
      <p:ext uri="{BB962C8B-B14F-4D97-AF65-F5344CB8AC3E}">
        <p14:creationId xmlns:p14="http://schemas.microsoft.com/office/powerpoint/2010/main" val="272685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B85D5-CBB5-E312-7EC3-544C2DC55452}"/>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82450E2B-8B38-9C05-6E33-867893016BE6}"/>
              </a:ext>
            </a:extLst>
          </p:cNvPr>
          <p:cNvSpPr>
            <a:spLocks noGrp="1"/>
          </p:cNvSpPr>
          <p:nvPr>
            <p:ph idx="1"/>
          </p:nvPr>
        </p:nvSpPr>
        <p:spPr/>
        <p:txBody>
          <a:bodyPr/>
          <a:lstStyle/>
          <a:p>
            <a:r>
              <a:rPr lang="en-US" b="1" dirty="0">
                <a:ea typeface="+mn-lt"/>
                <a:cs typeface="+mn-lt"/>
              </a:rPr>
              <a:t>A vessel contains 4 blue balls, 5 red balls and 11 white balls. If three balls are drawn from the vessel at random, what is the probability that the first ball is red, the second ball is blue, and the third ball is white?</a:t>
            </a:r>
            <a:endParaRPr lang="en-US" dirty="0"/>
          </a:p>
        </p:txBody>
      </p:sp>
    </p:spTree>
    <p:extLst>
      <p:ext uri="{BB962C8B-B14F-4D97-AF65-F5344CB8AC3E}">
        <p14:creationId xmlns:p14="http://schemas.microsoft.com/office/powerpoint/2010/main" val="3857833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FC6E6-1BCB-4C2D-B1F2-6B380138F652}"/>
              </a:ext>
            </a:extLst>
          </p:cNvPr>
          <p:cNvSpPr>
            <a:spLocks noGrp="1"/>
          </p:cNvSpPr>
          <p:nvPr>
            <p:ph type="title"/>
          </p:nvPr>
        </p:nvSpPr>
        <p:spPr/>
        <p:txBody>
          <a:bodyPr/>
          <a:lstStyle/>
          <a:p>
            <a:r>
              <a:rPr lang="en-US" dirty="0">
                <a:ea typeface="+mj-lt"/>
                <a:cs typeface="+mj-lt"/>
              </a:rPr>
              <a:t>Basic Count based Probability</a:t>
            </a:r>
            <a:endParaRPr lang="en-US" dirty="0"/>
          </a:p>
        </p:txBody>
      </p:sp>
      <p:sp>
        <p:nvSpPr>
          <p:cNvPr id="3" name="Content Placeholder 2">
            <a:extLst>
              <a:ext uri="{FF2B5EF4-FFF2-40B4-BE49-F238E27FC236}">
                <a16:creationId xmlns:a16="http://schemas.microsoft.com/office/drawing/2014/main" id="{1EDFF6A9-764B-6F9B-CF1F-3FB816B13213}"/>
              </a:ext>
            </a:extLst>
          </p:cNvPr>
          <p:cNvSpPr>
            <a:spLocks noGrp="1"/>
          </p:cNvSpPr>
          <p:nvPr>
            <p:ph idx="1"/>
          </p:nvPr>
        </p:nvSpPr>
        <p:spPr/>
        <p:txBody>
          <a:bodyPr vert="horz" lIns="91440" tIns="45720" rIns="91440" bIns="45720" rtlCol="0" anchor="t">
            <a:normAutofit/>
          </a:bodyPr>
          <a:lstStyle/>
          <a:p>
            <a:r>
              <a:rPr lang="en-US" dirty="0">
                <a:ea typeface="+mn-lt"/>
                <a:cs typeface="+mn-lt"/>
              </a:rPr>
              <a:t>An efficient way of </a:t>
            </a:r>
            <a:r>
              <a:rPr lang="en-US" b="1" dirty="0">
                <a:ea typeface="+mn-lt"/>
                <a:cs typeface="+mn-lt"/>
              </a:rPr>
              <a:t>counting</a:t>
            </a:r>
            <a:r>
              <a:rPr lang="en-US" dirty="0">
                <a:ea typeface="+mn-lt"/>
                <a:cs typeface="+mn-lt"/>
              </a:rPr>
              <a:t> is necessary to handle large masses of statistical data (e.g. the level of inventory at the end of a given month, or the number of production runs on a given machine in a 24 hour period, etc.), and for an understanding of </a:t>
            </a:r>
            <a:r>
              <a:rPr lang="en-US" b="1" dirty="0">
                <a:ea typeface="+mn-lt"/>
                <a:cs typeface="+mn-lt"/>
              </a:rPr>
              <a:t>probability</a:t>
            </a:r>
            <a:r>
              <a:rPr lang="en-US" dirty="0">
                <a:ea typeface="+mn-lt"/>
                <a:cs typeface="+mn-lt"/>
              </a:rPr>
              <a:t>.</a:t>
            </a:r>
            <a:endParaRPr lang="en-US" dirty="0"/>
          </a:p>
        </p:txBody>
      </p:sp>
    </p:spTree>
    <p:extLst>
      <p:ext uri="{BB962C8B-B14F-4D97-AF65-F5344CB8AC3E}">
        <p14:creationId xmlns:p14="http://schemas.microsoft.com/office/powerpoint/2010/main" val="2072891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8087EF-CB7C-4638-4B9F-1D2A96E8CF99}"/>
              </a:ext>
            </a:extLst>
          </p:cNvPr>
          <p:cNvSpPr>
            <a:spLocks noGrp="1"/>
          </p:cNvSpPr>
          <p:nvPr>
            <p:ph type="title"/>
          </p:nvPr>
        </p:nvSpPr>
        <p:spPr>
          <a:xfrm>
            <a:off x="804421" y="796374"/>
            <a:ext cx="10583158" cy="880027"/>
          </a:xfrm>
        </p:spPr>
        <p:txBody>
          <a:bodyPr>
            <a:normAutofit/>
          </a:bodyPr>
          <a:lstStyle/>
          <a:p>
            <a:r>
              <a:rPr lang="en-US">
                <a:solidFill>
                  <a:srgbClr val="FFFFFF"/>
                </a:solidFill>
              </a:rPr>
              <a:t>Descriptive Statistics</a:t>
            </a:r>
          </a:p>
        </p:txBody>
      </p:sp>
      <p:sp>
        <p:nvSpPr>
          <p:cNvPr id="12" name="Rectangle 11">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B126800-CE76-6377-6CE0-145F22FA9E8A}"/>
              </a:ext>
            </a:extLst>
          </p:cNvPr>
          <p:cNvSpPr>
            <a:spLocks noGrp="1"/>
          </p:cNvSpPr>
          <p:nvPr>
            <p:ph idx="1"/>
          </p:nvPr>
        </p:nvSpPr>
        <p:spPr>
          <a:xfrm>
            <a:off x="1295401" y="2612256"/>
            <a:ext cx="9601196" cy="3263612"/>
          </a:xfrm>
        </p:spPr>
        <p:txBody>
          <a:bodyPr vert="horz" lIns="91440" tIns="45720" rIns="91440" bIns="45720" rtlCol="0">
            <a:normAutofit/>
          </a:bodyPr>
          <a:lstStyle/>
          <a:p>
            <a:pPr>
              <a:lnSpc>
                <a:spcPct val="90000"/>
              </a:lnSpc>
            </a:pPr>
            <a:r>
              <a:rPr lang="en-US" sz="2000">
                <a:ea typeface="+mj-lt"/>
                <a:cs typeface="+mj-lt"/>
              </a:rPr>
              <a:t>Descriptive statistics are brief informational coefficients that summarize a given data set, which can be either a representation of the entire population or a sample of a population. Descriptive statistics are broken down into measures of central tendency and measures of variability (spread). Measures of central tendency include the mean, median, and mode, while measures of variability include standard deviation, variance, minimum and maximum variables, </a:t>
            </a:r>
            <a:r>
              <a:rPr lang="en-US" sz="2000" u="sng">
                <a:ea typeface="+mj-lt"/>
                <a:cs typeface="+mj-lt"/>
                <a:hlinkClick r:id="rId3"/>
              </a:rPr>
              <a:t>kurtosis</a:t>
            </a:r>
            <a:r>
              <a:rPr lang="en-US" sz="2000">
                <a:ea typeface="+mj-lt"/>
                <a:cs typeface="+mj-lt"/>
              </a:rPr>
              <a:t>, and </a:t>
            </a:r>
            <a:r>
              <a:rPr lang="en-US" sz="2000" u="sng">
                <a:ea typeface="+mj-lt"/>
                <a:cs typeface="+mj-lt"/>
                <a:hlinkClick r:id="rId4"/>
              </a:rPr>
              <a:t>skewness</a:t>
            </a:r>
            <a:r>
              <a:rPr lang="en-US" sz="2000">
                <a:ea typeface="+mj-lt"/>
                <a:cs typeface="+mj-lt"/>
              </a:rPr>
              <a:t>.</a:t>
            </a:r>
          </a:p>
          <a:p>
            <a:pPr>
              <a:lnSpc>
                <a:spcPct val="90000"/>
              </a:lnSpc>
              <a:buClr>
                <a:srgbClr val="8AD0D6"/>
              </a:buClr>
            </a:pPr>
            <a:r>
              <a:rPr lang="en-US" sz="2000"/>
              <a:t>It is describing the features of a data set by generating summaries about data samples. It's often depicted as a summary of data shown that explains the contents of data.</a:t>
            </a:r>
          </a:p>
          <a:p>
            <a:pPr>
              <a:lnSpc>
                <a:spcPct val="90000"/>
              </a:lnSpc>
              <a:buClr>
                <a:srgbClr val="8AD0D6"/>
              </a:buClr>
            </a:pPr>
            <a:r>
              <a:rPr lang="en-US" sz="2000" err="1"/>
              <a:t>e.g</a:t>
            </a:r>
            <a:r>
              <a:rPr lang="en-US" sz="2000"/>
              <a:t> Population census</a:t>
            </a:r>
          </a:p>
        </p:txBody>
      </p:sp>
    </p:spTree>
    <p:extLst>
      <p:ext uri="{BB962C8B-B14F-4D97-AF65-F5344CB8AC3E}">
        <p14:creationId xmlns:p14="http://schemas.microsoft.com/office/powerpoint/2010/main" val="6565351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63DDB-5670-5181-DA01-FE88D57546B1}"/>
              </a:ext>
            </a:extLst>
          </p:cNvPr>
          <p:cNvSpPr>
            <a:spLocks noGrp="1"/>
          </p:cNvSpPr>
          <p:nvPr>
            <p:ph type="title"/>
          </p:nvPr>
        </p:nvSpPr>
        <p:spPr/>
        <p:txBody>
          <a:bodyPr/>
          <a:lstStyle/>
          <a:p>
            <a:r>
              <a:rPr lang="en-US" dirty="0"/>
              <a:t>How to calculate </a:t>
            </a:r>
          </a:p>
        </p:txBody>
      </p:sp>
      <p:sp>
        <p:nvSpPr>
          <p:cNvPr id="3" name="Content Placeholder 2">
            <a:extLst>
              <a:ext uri="{FF2B5EF4-FFF2-40B4-BE49-F238E27FC236}">
                <a16:creationId xmlns:a16="http://schemas.microsoft.com/office/drawing/2014/main" id="{7671EB4B-C476-9F25-8F04-AAC59BA5400F}"/>
              </a:ext>
            </a:extLst>
          </p:cNvPr>
          <p:cNvSpPr>
            <a:spLocks noGrp="1"/>
          </p:cNvSpPr>
          <p:nvPr>
            <p:ph idx="1"/>
          </p:nvPr>
        </p:nvSpPr>
        <p:spPr/>
        <p:txBody>
          <a:bodyPr vert="horz" lIns="91440" tIns="45720" rIns="91440" bIns="45720" rtlCol="0" anchor="t">
            <a:normAutofit fontScale="77500" lnSpcReduction="20000"/>
          </a:bodyPr>
          <a:lstStyle/>
          <a:p>
            <a:r>
              <a:rPr lang="en-US" dirty="0">
                <a:ea typeface="+mn-lt"/>
                <a:cs typeface="+mn-lt"/>
              </a:rPr>
              <a:t>the number of ways,</a:t>
            </a:r>
            <a:endParaRPr lang="en-US" dirty="0"/>
          </a:p>
          <a:p>
            <a:r>
              <a:rPr lang="en-US" dirty="0">
                <a:ea typeface="+mn-lt"/>
                <a:cs typeface="+mn-lt"/>
              </a:rPr>
              <a:t>the number of samples, or</a:t>
            </a:r>
            <a:endParaRPr lang="en-US" dirty="0"/>
          </a:p>
          <a:p>
            <a:r>
              <a:rPr lang="en-US" dirty="0">
                <a:ea typeface="+mn-lt"/>
                <a:cs typeface="+mn-lt"/>
              </a:rPr>
              <a:t>the number of outcomes.</a:t>
            </a:r>
            <a:endParaRPr lang="en-US" dirty="0"/>
          </a:p>
          <a:p>
            <a:pPr marL="0" indent="0">
              <a:buNone/>
            </a:pPr>
            <a:r>
              <a:rPr lang="en-US" dirty="0"/>
              <a:t>   </a:t>
            </a:r>
            <a:r>
              <a:rPr lang="en-US" dirty="0" err="1"/>
              <a:t>e.g</a:t>
            </a:r>
            <a:r>
              <a:rPr lang="en-US" dirty="0"/>
              <a:t> </a:t>
            </a:r>
          </a:p>
          <a:p>
            <a:pPr>
              <a:buNone/>
            </a:pPr>
            <a:r>
              <a:rPr lang="en-US" dirty="0">
                <a:ea typeface="+mn-lt"/>
                <a:cs typeface="+mn-lt"/>
              </a:rPr>
              <a:t>Consider a set of numbers </a:t>
            </a:r>
            <a:r>
              <a:rPr lang="en-US" i="1" dirty="0">
                <a:ea typeface="+mn-lt"/>
                <a:cs typeface="+mn-lt"/>
              </a:rPr>
              <a:t>S</a:t>
            </a:r>
            <a:r>
              <a:rPr lang="en-US" dirty="0">
                <a:ea typeface="+mn-lt"/>
                <a:cs typeface="+mn-lt"/>
              </a:rPr>
              <a:t>={−4,−2,1,3,5,6,7,8,9,10}</a:t>
            </a:r>
            <a:endParaRPr lang="en-US" dirty="0"/>
          </a:p>
          <a:p>
            <a:pPr>
              <a:buNone/>
            </a:pPr>
            <a:r>
              <a:rPr lang="en-US" dirty="0">
                <a:ea typeface="+mn-lt"/>
                <a:cs typeface="+mn-lt"/>
              </a:rPr>
              <a:t>Let the events </a:t>
            </a:r>
            <a:r>
              <a:rPr lang="en-US" i="1" dirty="0">
                <a:ea typeface="+mn-lt"/>
                <a:cs typeface="+mn-lt"/>
              </a:rPr>
              <a:t>E</a:t>
            </a:r>
            <a:r>
              <a:rPr lang="en-US" baseline="-25000" dirty="0">
                <a:ea typeface="+mn-lt"/>
                <a:cs typeface="+mn-lt"/>
              </a:rPr>
              <a:t>1</a:t>
            </a:r>
            <a:r>
              <a:rPr lang="en-US" dirty="0">
                <a:ea typeface="+mn-lt"/>
                <a:cs typeface="+mn-lt"/>
              </a:rPr>
              <a:t>, </a:t>
            </a:r>
            <a:r>
              <a:rPr lang="en-US" i="1" dirty="0">
                <a:ea typeface="+mn-lt"/>
                <a:cs typeface="+mn-lt"/>
              </a:rPr>
              <a:t>E</a:t>
            </a:r>
            <a:r>
              <a:rPr lang="en-US" baseline="-25000" dirty="0">
                <a:ea typeface="+mn-lt"/>
                <a:cs typeface="+mn-lt"/>
              </a:rPr>
              <a:t>2</a:t>
            </a:r>
            <a:r>
              <a:rPr lang="en-US" dirty="0">
                <a:ea typeface="+mn-lt"/>
                <a:cs typeface="+mn-lt"/>
              </a:rPr>
              <a:t> and </a:t>
            </a:r>
            <a:r>
              <a:rPr lang="en-US" i="1" dirty="0">
                <a:ea typeface="+mn-lt"/>
                <a:cs typeface="+mn-lt"/>
              </a:rPr>
              <a:t>E</a:t>
            </a:r>
            <a:r>
              <a:rPr lang="en-US" baseline="-25000" dirty="0">
                <a:ea typeface="+mn-lt"/>
                <a:cs typeface="+mn-lt"/>
              </a:rPr>
              <a:t>3</a:t>
            </a:r>
            <a:r>
              <a:rPr lang="en-US" dirty="0">
                <a:ea typeface="+mn-lt"/>
                <a:cs typeface="+mn-lt"/>
              </a:rPr>
              <a:t> be defined as:</a:t>
            </a:r>
            <a:endParaRPr lang="en-US" dirty="0"/>
          </a:p>
          <a:p>
            <a:pPr>
              <a:buNone/>
            </a:pPr>
            <a:r>
              <a:rPr lang="en-US" i="1" dirty="0">
                <a:ea typeface="+mn-lt"/>
                <a:cs typeface="+mn-lt"/>
              </a:rPr>
              <a:t>E </a:t>
            </a:r>
            <a:r>
              <a:rPr lang="en-US" dirty="0">
                <a:ea typeface="+mn-lt"/>
                <a:cs typeface="+mn-lt"/>
              </a:rPr>
              <a:t>= choosing a negative or an odd number from </a:t>
            </a:r>
            <a:r>
              <a:rPr lang="en-US" i="1" dirty="0">
                <a:ea typeface="+mn-lt"/>
                <a:cs typeface="+mn-lt"/>
              </a:rPr>
              <a:t>S</a:t>
            </a:r>
            <a:r>
              <a:rPr lang="en-US" dirty="0">
                <a:ea typeface="+mn-lt"/>
                <a:cs typeface="+mn-lt"/>
              </a:rPr>
              <a:t>;</a:t>
            </a:r>
            <a:endParaRPr lang="en-US" dirty="0"/>
          </a:p>
          <a:p>
            <a:pPr>
              <a:buNone/>
            </a:pPr>
            <a:r>
              <a:rPr lang="en-US" i="1" dirty="0">
                <a:ea typeface="+mn-lt"/>
                <a:cs typeface="+mn-lt"/>
              </a:rPr>
              <a:t>E</a:t>
            </a:r>
            <a:r>
              <a:rPr lang="en-US" baseline="-25000" dirty="0">
                <a:ea typeface="+mn-lt"/>
                <a:cs typeface="+mn-lt"/>
              </a:rPr>
              <a:t>1</a:t>
            </a:r>
            <a:r>
              <a:rPr lang="en-US" dirty="0">
                <a:ea typeface="+mn-lt"/>
                <a:cs typeface="+mn-lt"/>
              </a:rPr>
              <a:t>= choosing a negative number from S;</a:t>
            </a:r>
            <a:endParaRPr lang="en-US" dirty="0"/>
          </a:p>
          <a:p>
            <a:pPr>
              <a:buNone/>
            </a:pPr>
            <a:r>
              <a:rPr lang="en-US" i="1" dirty="0">
                <a:ea typeface="+mn-lt"/>
                <a:cs typeface="+mn-lt"/>
              </a:rPr>
              <a:t>E</a:t>
            </a:r>
            <a:r>
              <a:rPr lang="en-US" baseline="-25000" dirty="0">
                <a:ea typeface="+mn-lt"/>
                <a:cs typeface="+mn-lt"/>
              </a:rPr>
              <a:t>2</a:t>
            </a:r>
            <a:r>
              <a:rPr lang="en-US" dirty="0">
                <a:ea typeface="+mn-lt"/>
                <a:cs typeface="+mn-lt"/>
              </a:rPr>
              <a:t> = choosing an odd number from S.</a:t>
            </a:r>
            <a:endParaRPr lang="en-US" dirty="0"/>
          </a:p>
          <a:p>
            <a:pPr>
              <a:buNone/>
            </a:pPr>
            <a:r>
              <a:rPr lang="en-US" dirty="0">
                <a:ea typeface="+mn-lt"/>
                <a:cs typeface="+mn-lt"/>
              </a:rPr>
              <a:t>Find </a:t>
            </a:r>
            <a:r>
              <a:rPr lang="en-US" i="1" dirty="0">
                <a:ea typeface="+mn-lt"/>
                <a:cs typeface="+mn-lt"/>
              </a:rPr>
              <a:t>n</a:t>
            </a:r>
            <a:r>
              <a:rPr lang="en-US" dirty="0">
                <a:ea typeface="+mn-lt"/>
                <a:cs typeface="+mn-lt"/>
              </a:rPr>
              <a:t>(</a:t>
            </a:r>
            <a:r>
              <a:rPr lang="en-US" i="1" dirty="0">
                <a:ea typeface="+mn-lt"/>
                <a:cs typeface="+mn-lt"/>
              </a:rPr>
              <a:t>E</a:t>
            </a:r>
            <a:r>
              <a:rPr lang="en-US" dirty="0">
                <a:ea typeface="+mn-lt"/>
                <a:cs typeface="+mn-lt"/>
              </a:rPr>
              <a:t>) &amp;</a:t>
            </a:r>
            <a:r>
              <a:rPr lang="en-US" i="1" dirty="0">
                <a:ea typeface="+mn-lt"/>
                <a:cs typeface="+mn-lt"/>
              </a:rPr>
              <a:t>n</a:t>
            </a:r>
            <a:r>
              <a:rPr lang="en-US" dirty="0">
                <a:ea typeface="+mn-lt"/>
                <a:cs typeface="+mn-lt"/>
              </a:rPr>
              <a:t>(</a:t>
            </a:r>
            <a:r>
              <a:rPr lang="en-US" i="1" dirty="0">
                <a:ea typeface="+mn-lt"/>
                <a:cs typeface="+mn-lt"/>
              </a:rPr>
              <a:t>E1</a:t>
            </a:r>
            <a:r>
              <a:rPr lang="en-US" dirty="0">
                <a:ea typeface="+mn-lt"/>
                <a:cs typeface="+mn-lt"/>
              </a:rPr>
              <a:t>)?</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6232656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AEF33-A493-2727-D4C2-D896EBD519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B939640-09B2-7548-C929-7F7F30AD1E85}"/>
              </a:ext>
            </a:extLst>
          </p:cNvPr>
          <p:cNvSpPr>
            <a:spLocks noGrp="1"/>
          </p:cNvSpPr>
          <p:nvPr>
            <p:ph idx="1"/>
          </p:nvPr>
        </p:nvSpPr>
        <p:spPr/>
        <p:txBody>
          <a:bodyPr vert="horz" lIns="91440" tIns="45720" rIns="91440" bIns="45720" rtlCol="0" anchor="t">
            <a:normAutofit/>
          </a:bodyPr>
          <a:lstStyle/>
          <a:p>
            <a:r>
              <a:rPr lang="en-US" dirty="0" err="1"/>
              <a:t>e.g</a:t>
            </a:r>
            <a:r>
              <a:rPr lang="en-US" dirty="0"/>
              <a:t> </a:t>
            </a:r>
          </a:p>
          <a:p>
            <a:pPr marL="0" indent="0">
              <a:buNone/>
            </a:pPr>
            <a:r>
              <a:rPr lang="en-US" dirty="0">
                <a:ea typeface="+mn-lt"/>
                <a:cs typeface="+mn-lt"/>
              </a:rPr>
              <a:t>  In how many ways can a number be chosen from 1 to  22 such that</a:t>
            </a:r>
          </a:p>
          <a:p>
            <a:r>
              <a:rPr lang="en-US" dirty="0">
                <a:ea typeface="+mn-lt"/>
                <a:cs typeface="+mn-lt"/>
              </a:rPr>
              <a:t>(a) it is a multiple of 3 or 8?</a:t>
            </a:r>
          </a:p>
          <a:p>
            <a:r>
              <a:rPr lang="en-US" dirty="0">
                <a:ea typeface="+mn-lt"/>
                <a:cs typeface="+mn-lt"/>
              </a:rPr>
              <a:t>(b) it is a multiple of 2 or 3?</a:t>
            </a:r>
          </a:p>
          <a:p>
            <a:pPr marL="0" indent="0">
              <a:buNone/>
            </a:pPr>
            <a:r>
              <a:rPr lang="en-US" dirty="0">
                <a:ea typeface="+mn-lt"/>
                <a:cs typeface="+mn-lt"/>
              </a:rPr>
              <a:t>   Answer?</a:t>
            </a:r>
            <a:br>
              <a:rPr lang="en-US" dirty="0">
                <a:ea typeface="+mn-lt"/>
                <a:cs typeface="+mn-lt"/>
              </a:rPr>
            </a:br>
            <a:endParaRPr lang="en-US" dirty="0">
              <a:ea typeface="+mn-lt"/>
              <a:cs typeface="+mn-lt"/>
            </a:endParaRPr>
          </a:p>
          <a:p>
            <a:endParaRPr lang="en-US" dirty="0"/>
          </a:p>
        </p:txBody>
      </p:sp>
    </p:spTree>
    <p:extLst>
      <p:ext uri="{BB962C8B-B14F-4D97-AF65-F5344CB8AC3E}">
        <p14:creationId xmlns:p14="http://schemas.microsoft.com/office/powerpoint/2010/main" val="25362280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1C312-ECB7-4C27-BA70-D0791D5A3CAB}"/>
              </a:ext>
            </a:extLst>
          </p:cNvPr>
          <p:cNvSpPr>
            <a:spLocks noGrp="1"/>
          </p:cNvSpPr>
          <p:nvPr>
            <p:ph type="title"/>
          </p:nvPr>
        </p:nvSpPr>
        <p:spPr/>
        <p:txBody>
          <a:bodyPr/>
          <a:lstStyle/>
          <a:p>
            <a:r>
              <a:rPr lang="en-US" dirty="0"/>
              <a:t>Conditional Probability</a:t>
            </a:r>
          </a:p>
        </p:txBody>
      </p:sp>
      <p:sp>
        <p:nvSpPr>
          <p:cNvPr id="3" name="Content Placeholder 2">
            <a:extLst>
              <a:ext uri="{FF2B5EF4-FFF2-40B4-BE49-F238E27FC236}">
                <a16:creationId xmlns:a16="http://schemas.microsoft.com/office/drawing/2014/main" id="{5A1756DE-59BA-2F44-5395-89F9C1A458B7}"/>
              </a:ext>
            </a:extLst>
          </p:cNvPr>
          <p:cNvSpPr>
            <a:spLocks noGrp="1"/>
          </p:cNvSpPr>
          <p:nvPr>
            <p:ph idx="1"/>
          </p:nvPr>
        </p:nvSpPr>
        <p:spPr/>
        <p:txBody>
          <a:bodyPr vert="horz" lIns="91440" tIns="45720" rIns="91440" bIns="45720" rtlCol="0" anchor="t">
            <a:normAutofit/>
          </a:bodyPr>
          <a:lstStyle/>
          <a:p>
            <a:r>
              <a:rPr lang="en-US" dirty="0">
                <a:ea typeface="+mn-lt"/>
                <a:cs typeface="+mn-lt"/>
              </a:rPr>
              <a:t>Conditional probability is defined as the likelihood of an event or outcome occurring, based on the occurrence of a previous event or outcome. Conditional probability is calculated by multiplying the </a:t>
            </a:r>
            <a:r>
              <a:rPr lang="en-US" u="sng" dirty="0">
                <a:ea typeface="+mn-lt"/>
                <a:cs typeface="+mn-lt"/>
                <a:hlinkClick r:id="rId2"/>
              </a:rPr>
              <a:t>probability</a:t>
            </a:r>
            <a:r>
              <a:rPr lang="en-US" dirty="0">
                <a:ea typeface="+mn-lt"/>
                <a:cs typeface="+mn-lt"/>
              </a:rPr>
              <a:t> of the preceding event by the updated probability of the succeeding, or conditional, event.</a:t>
            </a:r>
          </a:p>
          <a:p>
            <a:r>
              <a:rPr lang="en-US">
                <a:ea typeface="+mn-lt"/>
                <a:cs typeface="+mn-lt"/>
              </a:rPr>
              <a:t>Conditional probability is often portrayed as the "probability of A </a:t>
            </a:r>
            <a:r>
              <a:rPr lang="en-US" i="1">
                <a:ea typeface="+mn-lt"/>
                <a:cs typeface="+mn-lt"/>
              </a:rPr>
              <a:t>given</a:t>
            </a:r>
            <a:r>
              <a:rPr lang="en-US">
                <a:ea typeface="+mn-lt"/>
                <a:cs typeface="+mn-lt"/>
              </a:rPr>
              <a:t> B," notated as P(A|B).</a:t>
            </a:r>
            <a:endParaRPr lang="en-US" dirty="0"/>
          </a:p>
        </p:txBody>
      </p:sp>
    </p:spTree>
    <p:extLst>
      <p:ext uri="{BB962C8B-B14F-4D97-AF65-F5344CB8AC3E}">
        <p14:creationId xmlns:p14="http://schemas.microsoft.com/office/powerpoint/2010/main" val="550312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12904-0EE5-E8E0-D645-76F12247B0F7}"/>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498DB799-93A4-AB13-E74C-345FF07CB5AA}"/>
              </a:ext>
            </a:extLst>
          </p:cNvPr>
          <p:cNvPicPr>
            <a:picLocks noGrp="1" noChangeAspect="1"/>
          </p:cNvPicPr>
          <p:nvPr>
            <p:ph idx="1"/>
          </p:nvPr>
        </p:nvPicPr>
        <p:blipFill>
          <a:blip r:embed="rId2"/>
          <a:stretch>
            <a:fillRect/>
          </a:stretch>
        </p:blipFill>
        <p:spPr>
          <a:xfrm>
            <a:off x="2539996" y="2556932"/>
            <a:ext cx="7112006" cy="3318936"/>
          </a:xfrm>
        </p:spPr>
      </p:pic>
    </p:spTree>
    <p:extLst>
      <p:ext uri="{BB962C8B-B14F-4D97-AF65-F5344CB8AC3E}">
        <p14:creationId xmlns:p14="http://schemas.microsoft.com/office/powerpoint/2010/main" val="16622122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5F5F9-27F3-490C-7D22-E9FC5261B4A9}"/>
              </a:ext>
            </a:extLst>
          </p:cNvPr>
          <p:cNvSpPr>
            <a:spLocks noGrp="1"/>
          </p:cNvSpPr>
          <p:nvPr>
            <p:ph type="title"/>
          </p:nvPr>
        </p:nvSpPr>
        <p:spPr/>
        <p:txBody>
          <a:bodyPr/>
          <a:lstStyle/>
          <a:p>
            <a:r>
              <a:rPr lang="en-US" dirty="0"/>
              <a:t>Bayes Rule</a:t>
            </a:r>
          </a:p>
        </p:txBody>
      </p:sp>
      <p:sp>
        <p:nvSpPr>
          <p:cNvPr id="3" name="Content Placeholder 2">
            <a:extLst>
              <a:ext uri="{FF2B5EF4-FFF2-40B4-BE49-F238E27FC236}">
                <a16:creationId xmlns:a16="http://schemas.microsoft.com/office/drawing/2014/main" id="{BAD79DA1-EDEC-34C3-EBF7-30EB42A6582F}"/>
              </a:ext>
            </a:extLst>
          </p:cNvPr>
          <p:cNvSpPr>
            <a:spLocks noGrp="1"/>
          </p:cNvSpPr>
          <p:nvPr>
            <p:ph idx="1"/>
          </p:nvPr>
        </p:nvSpPr>
        <p:spPr/>
        <p:txBody>
          <a:bodyPr/>
          <a:lstStyle/>
          <a:p>
            <a:r>
              <a:rPr lang="en-US" dirty="0">
                <a:ea typeface="+mn-lt"/>
                <a:cs typeface="+mn-lt"/>
              </a:rPr>
              <a:t>Bayes’ theorem defines the probability of occurrence of an event associated with any condition. It is considered for the case of conditional probability. Also, this is known as the formula for the likelihood of “causes”.</a:t>
            </a:r>
            <a:endParaRPr lang="en-US" dirty="0"/>
          </a:p>
        </p:txBody>
      </p:sp>
    </p:spTree>
    <p:extLst>
      <p:ext uri="{BB962C8B-B14F-4D97-AF65-F5344CB8AC3E}">
        <p14:creationId xmlns:p14="http://schemas.microsoft.com/office/powerpoint/2010/main" val="41909102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35AA3-2AE7-168D-46A0-6F00D8F1396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7449D7A5-A859-0D5F-5F3A-CE35A62EE06C}"/>
              </a:ext>
            </a:extLst>
          </p:cNvPr>
          <p:cNvSpPr>
            <a:spLocks noGrp="1"/>
          </p:cNvSpPr>
          <p:nvPr>
            <p:ph idx="1"/>
          </p:nvPr>
        </p:nvSpPr>
        <p:spPr/>
        <p:txBody>
          <a:bodyPr/>
          <a:lstStyle/>
          <a:p>
            <a:r>
              <a:rPr lang="en-US" b="1">
                <a:ea typeface="+mn-lt"/>
                <a:cs typeface="+mn-lt"/>
              </a:rPr>
              <a:t> Two dies are thrown simultaneously, and the sum of the </a:t>
            </a:r>
            <a:r>
              <a:rPr lang="en-US" b="1" dirty="0">
                <a:ea typeface="+mn-lt"/>
                <a:cs typeface="+mn-lt"/>
              </a:rPr>
              <a:t>numbers obtained is found to be 7. What is the probability that the number 3 has appeared at least once?</a:t>
            </a:r>
            <a:endParaRPr lang="en-US" dirty="0"/>
          </a:p>
        </p:txBody>
      </p:sp>
    </p:spTree>
    <p:extLst>
      <p:ext uri="{BB962C8B-B14F-4D97-AF65-F5344CB8AC3E}">
        <p14:creationId xmlns:p14="http://schemas.microsoft.com/office/powerpoint/2010/main" val="8540973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15D9F-A705-063C-D2F3-433AF3307280}"/>
              </a:ext>
            </a:extLst>
          </p:cNvPr>
          <p:cNvSpPr>
            <a:spLocks noGrp="1"/>
          </p:cNvSpPr>
          <p:nvPr>
            <p:ph type="title"/>
          </p:nvPr>
        </p:nvSpPr>
        <p:spPr/>
        <p:txBody>
          <a:bodyPr>
            <a:normAutofit fontScale="90000"/>
          </a:bodyPr>
          <a:lstStyle/>
          <a:p>
            <a:r>
              <a:rPr lang="en-US" dirty="0">
                <a:ea typeface="+mj-lt"/>
                <a:cs typeface="+mj-lt"/>
              </a:rPr>
              <a:t>Probability Distribution: Discrete and Continuous</a:t>
            </a:r>
            <a:endParaRPr lang="en-US" dirty="0"/>
          </a:p>
        </p:txBody>
      </p:sp>
      <p:sp>
        <p:nvSpPr>
          <p:cNvPr id="3" name="Content Placeholder 2">
            <a:extLst>
              <a:ext uri="{FF2B5EF4-FFF2-40B4-BE49-F238E27FC236}">
                <a16:creationId xmlns:a16="http://schemas.microsoft.com/office/drawing/2014/main" id="{C3FB518B-C161-2EF4-8388-C25C4BE54C1D}"/>
              </a:ext>
            </a:extLst>
          </p:cNvPr>
          <p:cNvSpPr>
            <a:spLocks noGrp="1"/>
          </p:cNvSpPr>
          <p:nvPr>
            <p:ph idx="1"/>
          </p:nvPr>
        </p:nvSpPr>
        <p:spPr/>
        <p:txBody>
          <a:bodyPr/>
          <a:lstStyle/>
          <a:p>
            <a:r>
              <a:rPr lang="en-US" dirty="0">
                <a:ea typeface="+mn-lt"/>
                <a:cs typeface="+mn-lt"/>
              </a:rPr>
              <a:t>Probability distribution yields the possible outcomes for any random event. It is also defined based on the underlying sample space as a set of possible outcomes of any random experiment. These settings could be a set of real numbers or a set of vectors or a set of any entities.</a:t>
            </a:r>
          </a:p>
          <a:p>
            <a:pPr>
              <a:buSzPct val="114999"/>
            </a:pPr>
            <a:r>
              <a:rPr lang="en-US" dirty="0">
                <a:ea typeface="+mn-lt"/>
                <a:cs typeface="+mn-lt"/>
              </a:rPr>
              <a:t>A probability distribution is a statistical function that describes all the possible values and likelihoods that a </a:t>
            </a:r>
            <a:r>
              <a:rPr lang="en-US" u="sng" dirty="0">
                <a:ea typeface="+mn-lt"/>
                <a:cs typeface="+mn-lt"/>
                <a:hlinkClick r:id="rId2"/>
              </a:rPr>
              <a:t>random variable</a:t>
            </a:r>
            <a:r>
              <a:rPr lang="en-US" dirty="0">
                <a:ea typeface="+mn-lt"/>
                <a:cs typeface="+mn-lt"/>
              </a:rPr>
              <a:t> can take within a given range.</a:t>
            </a:r>
          </a:p>
        </p:txBody>
      </p:sp>
    </p:spTree>
    <p:extLst>
      <p:ext uri="{BB962C8B-B14F-4D97-AF65-F5344CB8AC3E}">
        <p14:creationId xmlns:p14="http://schemas.microsoft.com/office/powerpoint/2010/main" val="17755273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24558-562B-AE81-058A-A364A402C1FB}"/>
              </a:ext>
            </a:extLst>
          </p:cNvPr>
          <p:cNvSpPr>
            <a:spLocks noGrp="1"/>
          </p:cNvSpPr>
          <p:nvPr>
            <p:ph type="title"/>
          </p:nvPr>
        </p:nvSpPr>
        <p:spPr/>
        <p:txBody>
          <a:bodyPr/>
          <a:lstStyle/>
          <a:p>
            <a:r>
              <a:rPr lang="en-US" dirty="0">
                <a:ea typeface="+mj-lt"/>
                <a:cs typeface="+mj-lt"/>
              </a:rPr>
              <a:t>How Probability Distributions Work</a:t>
            </a:r>
          </a:p>
        </p:txBody>
      </p:sp>
      <p:sp>
        <p:nvSpPr>
          <p:cNvPr id="3" name="Content Placeholder 2">
            <a:extLst>
              <a:ext uri="{FF2B5EF4-FFF2-40B4-BE49-F238E27FC236}">
                <a16:creationId xmlns:a16="http://schemas.microsoft.com/office/drawing/2014/main" id="{5FCD848A-EE5C-B4B0-6ED3-CF49C24B5412}"/>
              </a:ext>
            </a:extLst>
          </p:cNvPr>
          <p:cNvSpPr>
            <a:spLocks noGrp="1"/>
          </p:cNvSpPr>
          <p:nvPr>
            <p:ph idx="1"/>
          </p:nvPr>
        </p:nvSpPr>
        <p:spPr/>
        <p:txBody>
          <a:bodyPr>
            <a:normAutofit fontScale="92500" lnSpcReduction="20000"/>
          </a:bodyPr>
          <a:lstStyle/>
          <a:p>
            <a:pPr marL="0" indent="0">
              <a:buNone/>
            </a:pPr>
            <a:endParaRPr lang="en-US" dirty="0"/>
          </a:p>
          <a:p>
            <a:pPr>
              <a:buSzPct val="114999"/>
            </a:pPr>
            <a:r>
              <a:rPr lang="en-US" dirty="0">
                <a:ea typeface="+mn-lt"/>
                <a:cs typeface="+mn-lt"/>
              </a:rPr>
              <a:t>Perhaps the most common probability distribution is the normal distribution, or "</a:t>
            </a:r>
            <a:r>
              <a:rPr lang="en-US" u="sng" dirty="0">
                <a:ea typeface="+mn-lt"/>
                <a:cs typeface="+mn-lt"/>
                <a:hlinkClick r:id="rId2"/>
              </a:rPr>
              <a:t>bell curve</a:t>
            </a:r>
            <a:r>
              <a:rPr lang="en-US" dirty="0">
                <a:ea typeface="+mn-lt"/>
                <a:cs typeface="+mn-lt"/>
              </a:rPr>
              <a:t>," although several distributions exist that are commonly used. Typically, the data generating process of some phenomenon will dictate its probability distribution. This process is called the probability density function.</a:t>
            </a:r>
          </a:p>
          <a:p>
            <a:pPr>
              <a:buSzPct val="114999"/>
            </a:pPr>
            <a:r>
              <a:rPr lang="en-US" dirty="0">
                <a:ea typeface="+mn-lt"/>
                <a:cs typeface="+mn-lt"/>
              </a:rPr>
              <a:t>Probability distributions can also be used to create cumulative distribution functions (CDFs), which adds up the probability of occurrences cumulatively and will always start at zero and end at 100%.</a:t>
            </a:r>
          </a:p>
          <a:p>
            <a:pPr>
              <a:buSzPct val="114999"/>
            </a:pPr>
            <a:br>
              <a:rPr lang="en-US" dirty="0"/>
            </a:br>
            <a:endParaRPr lang="en-US" dirty="0"/>
          </a:p>
        </p:txBody>
      </p:sp>
    </p:spTree>
    <p:extLst>
      <p:ext uri="{BB962C8B-B14F-4D97-AF65-F5344CB8AC3E}">
        <p14:creationId xmlns:p14="http://schemas.microsoft.com/office/powerpoint/2010/main" val="6139776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DB289-16BF-2956-17C3-1C0707244347}"/>
              </a:ext>
            </a:extLst>
          </p:cNvPr>
          <p:cNvSpPr>
            <a:spLocks noGrp="1"/>
          </p:cNvSpPr>
          <p:nvPr>
            <p:ph type="title"/>
          </p:nvPr>
        </p:nvSpPr>
        <p:spPr/>
        <p:txBody>
          <a:bodyPr/>
          <a:lstStyle/>
          <a:p>
            <a:r>
              <a:rPr lang="en-US" dirty="0">
                <a:ea typeface="+mj-lt"/>
                <a:cs typeface="+mj-lt"/>
              </a:rPr>
              <a:t>Types of Probability Distribution</a:t>
            </a:r>
            <a:endParaRPr lang="en-US" dirty="0"/>
          </a:p>
        </p:txBody>
      </p:sp>
      <p:sp>
        <p:nvSpPr>
          <p:cNvPr id="3" name="Content Placeholder 2">
            <a:extLst>
              <a:ext uri="{FF2B5EF4-FFF2-40B4-BE49-F238E27FC236}">
                <a16:creationId xmlns:a16="http://schemas.microsoft.com/office/drawing/2014/main" id="{37D0853E-E897-5C88-BE10-6E91EF990D2F}"/>
              </a:ext>
            </a:extLst>
          </p:cNvPr>
          <p:cNvSpPr>
            <a:spLocks noGrp="1"/>
          </p:cNvSpPr>
          <p:nvPr>
            <p:ph idx="1"/>
          </p:nvPr>
        </p:nvSpPr>
        <p:spPr/>
        <p:txBody>
          <a:bodyPr/>
          <a:lstStyle/>
          <a:p>
            <a:pPr>
              <a:buSzPct val="114999"/>
            </a:pPr>
            <a:r>
              <a:rPr lang="en-US" dirty="0">
                <a:ea typeface="+mn-lt"/>
                <a:cs typeface="+mn-lt"/>
              </a:rPr>
              <a:t>There are two types of probability distribution which are used for different purposes and various types of the data generation process.</a:t>
            </a:r>
            <a:endParaRPr lang="en-US"/>
          </a:p>
          <a:p>
            <a:pPr>
              <a:buSzPct val="114999"/>
            </a:pPr>
            <a:endParaRPr lang="en-US"/>
          </a:p>
          <a:p>
            <a:pPr lvl="2"/>
            <a:r>
              <a:rPr lang="en-US" dirty="0">
                <a:ea typeface="+mn-lt"/>
                <a:cs typeface="+mn-lt"/>
              </a:rPr>
              <a:t>Normal or Cumulative Probability Distribution</a:t>
            </a:r>
            <a:endParaRPr lang="en-US"/>
          </a:p>
          <a:p>
            <a:pPr lvl="2"/>
            <a:r>
              <a:rPr lang="en-US" dirty="0">
                <a:ea typeface="+mn-lt"/>
                <a:cs typeface="+mn-lt"/>
              </a:rPr>
              <a:t>Binomial or Discrete Probability Distribution</a:t>
            </a:r>
            <a:endParaRPr lang="en-US"/>
          </a:p>
          <a:p>
            <a:pPr>
              <a:buSzPct val="114999"/>
            </a:pPr>
            <a:endParaRPr lang="en-US" dirty="0"/>
          </a:p>
        </p:txBody>
      </p:sp>
    </p:spTree>
    <p:extLst>
      <p:ext uri="{BB962C8B-B14F-4D97-AF65-F5344CB8AC3E}">
        <p14:creationId xmlns:p14="http://schemas.microsoft.com/office/powerpoint/2010/main" val="22506353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0EA4A-9E10-7776-9411-53C7AD16BE92}"/>
              </a:ext>
            </a:extLst>
          </p:cNvPr>
          <p:cNvSpPr>
            <a:spLocks noGrp="1"/>
          </p:cNvSpPr>
          <p:nvPr>
            <p:ph type="title"/>
          </p:nvPr>
        </p:nvSpPr>
        <p:spPr/>
        <p:txBody>
          <a:bodyPr/>
          <a:lstStyle/>
          <a:p>
            <a:r>
              <a:rPr lang="en-US" dirty="0"/>
              <a:t>Continuous Probability Distribution</a:t>
            </a:r>
          </a:p>
        </p:txBody>
      </p:sp>
      <p:sp>
        <p:nvSpPr>
          <p:cNvPr id="3" name="Content Placeholder 2">
            <a:extLst>
              <a:ext uri="{FF2B5EF4-FFF2-40B4-BE49-F238E27FC236}">
                <a16:creationId xmlns:a16="http://schemas.microsoft.com/office/drawing/2014/main" id="{3EEF1E79-83BC-7A46-EAD6-F826BC61B42B}"/>
              </a:ext>
            </a:extLst>
          </p:cNvPr>
          <p:cNvSpPr>
            <a:spLocks noGrp="1"/>
          </p:cNvSpPr>
          <p:nvPr>
            <p:ph idx="1"/>
          </p:nvPr>
        </p:nvSpPr>
        <p:spPr/>
        <p:txBody>
          <a:bodyPr>
            <a:normAutofit fontScale="92500" lnSpcReduction="20000"/>
          </a:bodyPr>
          <a:lstStyle/>
          <a:p>
            <a:r>
              <a:rPr lang="en-US" dirty="0">
                <a:ea typeface="+mn-lt"/>
                <a:cs typeface="+mn-lt"/>
              </a:rPr>
              <a:t>The cumulative probability distribution is also known as a continuous probability distribution. In this distribution, the set of possible outcomes can take on values in a continuous range.</a:t>
            </a:r>
            <a:endParaRPr lang="en-US" dirty="0"/>
          </a:p>
          <a:p>
            <a:pPr algn="just">
              <a:buSzPct val="114999"/>
            </a:pPr>
            <a:r>
              <a:rPr lang="en-US" dirty="0">
                <a:ea typeface="+mn-lt"/>
                <a:cs typeface="+mn-lt"/>
              </a:rPr>
              <a:t>For example, a set of real numbers, is a continuous or normal distribution, as it gives all the possible outcomes of real numbers. Similarly, a set of complex numbers, a set of prime numbers, a set of whole numbers etc. are examples of Normal Probability distribution. Also, in real-life scenarios, the temperature of the day is an example of continuous probability. Based on these outcomes we can create a distribution table. A probability density function describes it. The formula for the normal distribution is;</a:t>
            </a:r>
            <a:endParaRPr lang="en-US" dirty="0"/>
          </a:p>
          <a:p>
            <a:pPr>
              <a:buSzPct val="114999"/>
            </a:pPr>
            <a:endParaRPr lang="en-US" dirty="0"/>
          </a:p>
        </p:txBody>
      </p:sp>
    </p:spTree>
    <p:extLst>
      <p:ext uri="{BB962C8B-B14F-4D97-AF65-F5344CB8AC3E}">
        <p14:creationId xmlns:p14="http://schemas.microsoft.com/office/powerpoint/2010/main" val="2590498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C1DA-F6C6-1EF1-EBA7-8CF6956C2DA5}"/>
              </a:ext>
            </a:extLst>
          </p:cNvPr>
          <p:cNvSpPr>
            <a:spLocks noGrp="1"/>
          </p:cNvSpPr>
          <p:nvPr>
            <p:ph type="title"/>
          </p:nvPr>
        </p:nvSpPr>
        <p:spPr/>
        <p:txBody>
          <a:bodyPr/>
          <a:lstStyle/>
          <a:p>
            <a:r>
              <a:rPr lang="en-US" dirty="0">
                <a:ea typeface="+mj-lt"/>
                <a:cs typeface="+mj-lt"/>
              </a:rPr>
              <a:t>What Is the Main Purpose of Descriptive Statistics?</a:t>
            </a:r>
            <a:endParaRPr lang="en-US" dirty="0"/>
          </a:p>
        </p:txBody>
      </p:sp>
      <p:sp>
        <p:nvSpPr>
          <p:cNvPr id="3" name="Content Placeholder 2">
            <a:extLst>
              <a:ext uri="{FF2B5EF4-FFF2-40B4-BE49-F238E27FC236}">
                <a16:creationId xmlns:a16="http://schemas.microsoft.com/office/drawing/2014/main" id="{0871FA8E-074C-E29C-40F3-86CADDC6A5DF}"/>
              </a:ext>
            </a:extLst>
          </p:cNvPr>
          <p:cNvSpPr>
            <a:spLocks noGrp="1"/>
          </p:cNvSpPr>
          <p:nvPr>
            <p:ph idx="1"/>
          </p:nvPr>
        </p:nvSpPr>
        <p:spPr/>
        <p:txBody>
          <a:bodyPr vert="horz" lIns="91440" tIns="45720" rIns="91440" bIns="45720" rtlCol="0" anchor="t">
            <a:normAutofit/>
          </a:bodyPr>
          <a:lstStyle/>
          <a:p>
            <a:pPr>
              <a:buClr>
                <a:srgbClr val="8AD0D6"/>
              </a:buClr>
            </a:pPr>
            <a:r>
              <a:rPr lang="en-US" dirty="0">
                <a:ea typeface="+mj-lt"/>
                <a:cs typeface="+mj-lt"/>
              </a:rPr>
              <a:t>The main purpose of descriptive statistics is to provide information about a data set.</a:t>
            </a:r>
          </a:p>
          <a:p>
            <a:pPr>
              <a:buClr>
                <a:srgbClr val="8AD0D6"/>
              </a:buClr>
            </a:pPr>
            <a:r>
              <a:rPr lang="en-US" dirty="0">
                <a:ea typeface="+mj-lt"/>
                <a:cs typeface="+mj-lt"/>
              </a:rPr>
              <a:t> For example , there are hundreds of baseballs players that engage in thousands of games. Descriptive statistics summarizes the large amount of data into several useful bits of information.</a:t>
            </a:r>
            <a:endParaRPr lang="en-US"/>
          </a:p>
          <a:p>
            <a:pPr>
              <a:buClr>
                <a:srgbClr val="8AD0D6"/>
              </a:buClr>
            </a:pPr>
            <a:endParaRPr lang="en-US" dirty="0"/>
          </a:p>
        </p:txBody>
      </p:sp>
    </p:spTree>
    <p:extLst>
      <p:ext uri="{BB962C8B-B14F-4D97-AF65-F5344CB8AC3E}">
        <p14:creationId xmlns:p14="http://schemas.microsoft.com/office/powerpoint/2010/main" val="28030856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CBC9A-0EF1-DD68-98DB-F373BDE4DDAD}"/>
              </a:ext>
            </a:extLst>
          </p:cNvPr>
          <p:cNvSpPr>
            <a:spLocks noGrp="1"/>
          </p:cNvSpPr>
          <p:nvPr>
            <p:ph type="title"/>
          </p:nvPr>
        </p:nvSpPr>
        <p:spPr/>
        <p:txBody>
          <a:bodyPr/>
          <a:lstStyle/>
          <a:p>
            <a:r>
              <a:rPr lang="en-US" dirty="0">
                <a:ea typeface="+mj-lt"/>
                <a:cs typeface="+mj-lt"/>
              </a:rPr>
              <a:t>Normal Distribution Examples</a:t>
            </a:r>
            <a:endParaRPr lang="en-US" dirty="0"/>
          </a:p>
        </p:txBody>
      </p:sp>
      <p:sp>
        <p:nvSpPr>
          <p:cNvPr id="3" name="Content Placeholder 2">
            <a:extLst>
              <a:ext uri="{FF2B5EF4-FFF2-40B4-BE49-F238E27FC236}">
                <a16:creationId xmlns:a16="http://schemas.microsoft.com/office/drawing/2014/main" id="{FE190B68-9931-0AEF-58E9-22C4130EA35A}"/>
              </a:ext>
            </a:extLst>
          </p:cNvPr>
          <p:cNvSpPr>
            <a:spLocks noGrp="1"/>
          </p:cNvSpPr>
          <p:nvPr>
            <p:ph idx="1"/>
          </p:nvPr>
        </p:nvSpPr>
        <p:spPr>
          <a:xfrm>
            <a:off x="1295401" y="2556932"/>
            <a:ext cx="9601196" cy="3597978"/>
          </a:xfrm>
        </p:spPr>
        <p:txBody>
          <a:bodyPr>
            <a:normAutofit fontScale="85000" lnSpcReduction="20000"/>
          </a:bodyPr>
          <a:lstStyle/>
          <a:p>
            <a:pPr>
              <a:buSzPct val="114999"/>
            </a:pPr>
            <a:r>
              <a:rPr lang="en-US" dirty="0">
                <a:ea typeface="+mn-lt"/>
                <a:cs typeface="+mn-lt"/>
              </a:rPr>
              <a:t>Since the normal distribution statistics estimates many natural events so well, it has evolved into a standard of recommendation for many probability queries. Some of the examples are:</a:t>
            </a:r>
            <a:endParaRPr lang="en-US" dirty="0"/>
          </a:p>
          <a:p>
            <a:pPr>
              <a:buSzPct val="114999"/>
            </a:pPr>
            <a:endParaRPr lang="en-US"/>
          </a:p>
          <a:p>
            <a:pPr lvl="2">
              <a:buSzPct val="114999"/>
            </a:pPr>
            <a:r>
              <a:rPr lang="en-US" dirty="0">
                <a:ea typeface="+mn-lt"/>
                <a:cs typeface="+mn-lt"/>
              </a:rPr>
              <a:t>Height of the Population of the world</a:t>
            </a:r>
            <a:endParaRPr lang="en-US" dirty="0"/>
          </a:p>
          <a:p>
            <a:pPr lvl="2">
              <a:buSzPct val="114999"/>
            </a:pPr>
            <a:r>
              <a:rPr lang="en-US" dirty="0">
                <a:ea typeface="+mn-lt"/>
                <a:cs typeface="+mn-lt"/>
              </a:rPr>
              <a:t>Rolling a dice (once or multiple times)</a:t>
            </a:r>
            <a:endParaRPr lang="en-US" dirty="0"/>
          </a:p>
          <a:p>
            <a:pPr lvl="2">
              <a:buSzPct val="114999"/>
            </a:pPr>
            <a:r>
              <a:rPr lang="en-US" dirty="0">
                <a:ea typeface="+mn-lt"/>
                <a:cs typeface="+mn-lt"/>
              </a:rPr>
              <a:t>To judge the Intelligent Quotient Level of children in this competitive world</a:t>
            </a:r>
            <a:endParaRPr lang="en-US" dirty="0"/>
          </a:p>
          <a:p>
            <a:pPr lvl="2">
              <a:buSzPct val="114999"/>
            </a:pPr>
            <a:r>
              <a:rPr lang="en-US" dirty="0">
                <a:ea typeface="+mn-lt"/>
                <a:cs typeface="+mn-lt"/>
              </a:rPr>
              <a:t>Tossing a coin</a:t>
            </a:r>
            <a:endParaRPr lang="en-US" dirty="0"/>
          </a:p>
          <a:p>
            <a:pPr lvl="2">
              <a:buSzPct val="114999"/>
            </a:pPr>
            <a:r>
              <a:rPr lang="en-US" dirty="0">
                <a:ea typeface="+mn-lt"/>
                <a:cs typeface="+mn-lt"/>
              </a:rPr>
              <a:t>Income distribution in countries economy among poor and rich</a:t>
            </a:r>
            <a:endParaRPr lang="en-US" dirty="0"/>
          </a:p>
          <a:p>
            <a:pPr lvl="2">
              <a:buSzPct val="114999"/>
            </a:pPr>
            <a:r>
              <a:rPr lang="en-US" dirty="0">
                <a:ea typeface="+mn-lt"/>
                <a:cs typeface="+mn-lt"/>
              </a:rPr>
              <a:t>The sizes of females shoes</a:t>
            </a:r>
            <a:endParaRPr lang="en-US" dirty="0"/>
          </a:p>
          <a:p>
            <a:pPr lvl="2">
              <a:buSzPct val="114999"/>
            </a:pPr>
            <a:r>
              <a:rPr lang="en-US" dirty="0">
                <a:ea typeface="+mn-lt"/>
                <a:cs typeface="+mn-lt"/>
              </a:rPr>
              <a:t>Weight of newly born babies range</a:t>
            </a:r>
            <a:endParaRPr lang="en-US" dirty="0"/>
          </a:p>
          <a:p>
            <a:pPr lvl="2">
              <a:buSzPct val="114999"/>
            </a:pPr>
            <a:r>
              <a:rPr lang="en-US" dirty="0">
                <a:ea typeface="+mn-lt"/>
                <a:cs typeface="+mn-lt"/>
              </a:rPr>
              <a:t>Average report of Students based on their performance</a:t>
            </a:r>
            <a:endParaRPr lang="en-US" dirty="0"/>
          </a:p>
          <a:p>
            <a:pPr>
              <a:buSzPct val="114999"/>
            </a:pPr>
            <a:endParaRPr lang="en-US" dirty="0"/>
          </a:p>
        </p:txBody>
      </p:sp>
    </p:spTree>
    <p:extLst>
      <p:ext uri="{BB962C8B-B14F-4D97-AF65-F5344CB8AC3E}">
        <p14:creationId xmlns:p14="http://schemas.microsoft.com/office/powerpoint/2010/main" val="16534366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B1C8E-4DF8-8458-6CE2-BA80EE65F507}"/>
              </a:ext>
            </a:extLst>
          </p:cNvPr>
          <p:cNvSpPr>
            <a:spLocks noGrp="1"/>
          </p:cNvSpPr>
          <p:nvPr>
            <p:ph type="title"/>
          </p:nvPr>
        </p:nvSpPr>
        <p:spPr/>
        <p:txBody>
          <a:bodyPr/>
          <a:lstStyle/>
          <a:p>
            <a:r>
              <a:rPr lang="en-US" dirty="0"/>
              <a:t>Discrete Probability Distribution</a:t>
            </a:r>
          </a:p>
          <a:p>
            <a:endParaRPr lang="en-US" dirty="0"/>
          </a:p>
        </p:txBody>
      </p:sp>
      <p:sp>
        <p:nvSpPr>
          <p:cNvPr id="3" name="Content Placeholder 2">
            <a:extLst>
              <a:ext uri="{FF2B5EF4-FFF2-40B4-BE49-F238E27FC236}">
                <a16:creationId xmlns:a16="http://schemas.microsoft.com/office/drawing/2014/main" id="{D7E1C78B-F8B2-B8CA-0D31-D067F52AB0EF}"/>
              </a:ext>
            </a:extLst>
          </p:cNvPr>
          <p:cNvSpPr>
            <a:spLocks noGrp="1"/>
          </p:cNvSpPr>
          <p:nvPr>
            <p:ph idx="1"/>
          </p:nvPr>
        </p:nvSpPr>
        <p:spPr/>
        <p:txBody>
          <a:bodyPr/>
          <a:lstStyle/>
          <a:p>
            <a:r>
              <a:rPr lang="en-US" dirty="0">
                <a:ea typeface="+mn-lt"/>
                <a:cs typeface="+mn-lt"/>
              </a:rPr>
              <a:t>A distribution is called a discrete probability distribution, where the set of outcomes are discrete in nature.</a:t>
            </a:r>
            <a:endParaRPr lang="en-US" dirty="0"/>
          </a:p>
          <a:p>
            <a:pPr>
              <a:buSzPct val="114999"/>
            </a:pPr>
            <a:r>
              <a:rPr lang="en-US" dirty="0">
                <a:ea typeface="+mn-lt"/>
                <a:cs typeface="+mn-lt"/>
              </a:rPr>
              <a:t>For example, if a dice is rolled, then all the possible outcomes are discrete and give a mass of outcomes. It is also known as the probability mass function.</a:t>
            </a:r>
            <a:endParaRPr lang="en-US" dirty="0"/>
          </a:p>
          <a:p>
            <a:pPr>
              <a:buSzPct val="114999"/>
            </a:pPr>
            <a:endParaRPr lang="en-US" dirty="0"/>
          </a:p>
        </p:txBody>
      </p:sp>
    </p:spTree>
    <p:extLst>
      <p:ext uri="{BB962C8B-B14F-4D97-AF65-F5344CB8AC3E}">
        <p14:creationId xmlns:p14="http://schemas.microsoft.com/office/powerpoint/2010/main" val="32716507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8693A-A714-ADA5-53ED-97568208589B}"/>
              </a:ext>
            </a:extLst>
          </p:cNvPr>
          <p:cNvSpPr>
            <a:spLocks noGrp="1"/>
          </p:cNvSpPr>
          <p:nvPr>
            <p:ph type="title"/>
          </p:nvPr>
        </p:nvSpPr>
        <p:spPr/>
        <p:txBody>
          <a:bodyPr/>
          <a:lstStyle/>
          <a:p>
            <a:r>
              <a:rPr lang="en-US" dirty="0"/>
              <a:t>Formula</a:t>
            </a:r>
          </a:p>
        </p:txBody>
      </p:sp>
      <p:sp>
        <p:nvSpPr>
          <p:cNvPr id="6" name="Content Placeholder 5">
            <a:extLst>
              <a:ext uri="{FF2B5EF4-FFF2-40B4-BE49-F238E27FC236}">
                <a16:creationId xmlns:a16="http://schemas.microsoft.com/office/drawing/2014/main" id="{1A16E3BC-D48D-9130-F508-559BB4A24838}"/>
              </a:ext>
            </a:extLst>
          </p:cNvPr>
          <p:cNvSpPr>
            <a:spLocks noGrp="1"/>
          </p:cNvSpPr>
          <p:nvPr>
            <p:ph idx="1"/>
          </p:nvPr>
        </p:nvSpPr>
        <p:spPr/>
        <p:txBody>
          <a:bodyPr>
            <a:normAutofit fontScale="92500" lnSpcReduction="20000"/>
          </a:bodyPr>
          <a:lstStyle/>
          <a:p>
            <a:endParaRPr lang="en-US"/>
          </a:p>
          <a:p>
            <a:pPr>
              <a:buSzPct val="114999"/>
            </a:pPr>
            <a:endParaRPr lang="en-US" dirty="0">
              <a:ea typeface="+mn-lt"/>
              <a:cs typeface="+mn-lt"/>
            </a:endParaRPr>
          </a:p>
          <a:p>
            <a:pPr>
              <a:buSzPct val="114999"/>
            </a:pPr>
            <a:endParaRPr lang="en-US" dirty="0">
              <a:ea typeface="+mn-lt"/>
              <a:cs typeface="+mn-lt"/>
            </a:endParaRPr>
          </a:p>
          <a:p>
            <a:pPr>
              <a:buSzPct val="114999"/>
            </a:pPr>
            <a:r>
              <a:rPr lang="en-US" dirty="0">
                <a:ea typeface="+mn-lt"/>
                <a:cs typeface="+mn-lt"/>
              </a:rPr>
              <a:t>n = Total number of events</a:t>
            </a:r>
            <a:endParaRPr lang="en-US" dirty="0"/>
          </a:p>
          <a:p>
            <a:pPr>
              <a:buSzPct val="114999"/>
            </a:pPr>
            <a:r>
              <a:rPr lang="en-US" dirty="0">
                <a:ea typeface="+mn-lt"/>
                <a:cs typeface="+mn-lt"/>
              </a:rPr>
              <a:t>r = Total number of successful events.</a:t>
            </a:r>
            <a:endParaRPr lang="en-US" dirty="0"/>
          </a:p>
          <a:p>
            <a:pPr>
              <a:buSzPct val="114999"/>
            </a:pPr>
            <a:r>
              <a:rPr lang="en-US" dirty="0">
                <a:ea typeface="+mn-lt"/>
                <a:cs typeface="+mn-lt"/>
              </a:rPr>
              <a:t>p = Success on a single trial probability.</a:t>
            </a:r>
            <a:endParaRPr lang="en-US" dirty="0"/>
          </a:p>
          <a:p>
            <a:pPr>
              <a:buSzPct val="114999"/>
            </a:pPr>
            <a:r>
              <a:rPr lang="en-US" baseline="30000" dirty="0" err="1">
                <a:ea typeface="+mn-lt"/>
                <a:cs typeface="+mn-lt"/>
              </a:rPr>
              <a:t>n</a:t>
            </a:r>
            <a:r>
              <a:rPr lang="en-US" dirty="0" err="1">
                <a:ea typeface="+mn-lt"/>
                <a:cs typeface="+mn-lt"/>
              </a:rPr>
              <a:t>C</a:t>
            </a:r>
            <a:r>
              <a:rPr lang="en-US" baseline="-25000" dirty="0" err="1">
                <a:ea typeface="+mn-lt"/>
                <a:cs typeface="+mn-lt"/>
              </a:rPr>
              <a:t>r</a:t>
            </a:r>
            <a:r>
              <a:rPr lang="en-US" dirty="0">
                <a:ea typeface="+mn-lt"/>
                <a:cs typeface="+mn-lt"/>
              </a:rPr>
              <a:t> = [n!/r!(n−r)]!</a:t>
            </a:r>
            <a:endParaRPr lang="en-US" dirty="0"/>
          </a:p>
          <a:p>
            <a:pPr>
              <a:buSzPct val="114999"/>
            </a:pPr>
            <a:r>
              <a:rPr lang="en-US" dirty="0">
                <a:ea typeface="+mn-lt"/>
                <a:cs typeface="+mn-lt"/>
              </a:rPr>
              <a:t>1 – p = Failure Probability</a:t>
            </a:r>
            <a:endParaRPr lang="en-US" dirty="0"/>
          </a:p>
          <a:p>
            <a:pPr>
              <a:buSzPct val="114999"/>
            </a:pPr>
            <a:endParaRPr lang="en-US" dirty="0"/>
          </a:p>
        </p:txBody>
      </p:sp>
      <p:pic>
        <p:nvPicPr>
          <p:cNvPr id="7" name="Picture 7">
            <a:extLst>
              <a:ext uri="{FF2B5EF4-FFF2-40B4-BE49-F238E27FC236}">
                <a16:creationId xmlns:a16="http://schemas.microsoft.com/office/drawing/2014/main" id="{1343B958-9914-1944-91CA-D70F561D01CD}"/>
              </a:ext>
            </a:extLst>
          </p:cNvPr>
          <p:cNvPicPr>
            <a:picLocks noChangeAspect="1"/>
          </p:cNvPicPr>
          <p:nvPr/>
        </p:nvPicPr>
        <p:blipFill>
          <a:blip r:embed="rId2"/>
          <a:stretch>
            <a:fillRect/>
          </a:stretch>
        </p:blipFill>
        <p:spPr>
          <a:xfrm>
            <a:off x="1895677" y="2560414"/>
            <a:ext cx="3055915" cy="1125425"/>
          </a:xfrm>
          <a:prstGeom prst="rect">
            <a:avLst/>
          </a:prstGeom>
        </p:spPr>
      </p:pic>
    </p:spTree>
    <p:extLst>
      <p:ext uri="{BB962C8B-B14F-4D97-AF65-F5344CB8AC3E}">
        <p14:creationId xmlns:p14="http://schemas.microsoft.com/office/powerpoint/2010/main" val="38267230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594FE-8F21-8A74-12EB-44CD76701580}"/>
              </a:ext>
            </a:extLst>
          </p:cNvPr>
          <p:cNvSpPr>
            <a:spLocks noGrp="1"/>
          </p:cNvSpPr>
          <p:nvPr>
            <p:ph type="title"/>
          </p:nvPr>
        </p:nvSpPr>
        <p:spPr/>
        <p:txBody>
          <a:bodyPr/>
          <a:lstStyle/>
          <a:p>
            <a:r>
              <a:rPr lang="en-US" dirty="0"/>
              <a:t>Probability distribution function</a:t>
            </a:r>
          </a:p>
        </p:txBody>
      </p:sp>
      <p:sp>
        <p:nvSpPr>
          <p:cNvPr id="3" name="Content Placeholder 2">
            <a:extLst>
              <a:ext uri="{FF2B5EF4-FFF2-40B4-BE49-F238E27FC236}">
                <a16:creationId xmlns:a16="http://schemas.microsoft.com/office/drawing/2014/main" id="{95C619E0-97B1-23F3-4B24-BA255BF5D865}"/>
              </a:ext>
            </a:extLst>
          </p:cNvPr>
          <p:cNvSpPr>
            <a:spLocks noGrp="1"/>
          </p:cNvSpPr>
          <p:nvPr>
            <p:ph idx="1"/>
          </p:nvPr>
        </p:nvSpPr>
        <p:spPr/>
        <p:txBody>
          <a:bodyPr>
            <a:normAutofit fontScale="92500" lnSpcReduction="10000"/>
          </a:bodyPr>
          <a:lstStyle/>
          <a:p>
            <a:pPr algn="just"/>
            <a:r>
              <a:rPr lang="en-US" dirty="0">
                <a:ea typeface="+mn-lt"/>
                <a:cs typeface="+mn-lt"/>
              </a:rPr>
              <a:t>A function which is used to define the distribution of a probability is called a Probability distribution function. Depending upon the types, we can define these functions. Also, these functions are used in terms of probability density functions for any given random variable.</a:t>
            </a:r>
            <a:endParaRPr lang="en-US" dirty="0"/>
          </a:p>
          <a:p>
            <a:pPr>
              <a:buSzPct val="114999"/>
            </a:pPr>
            <a:r>
              <a:rPr lang="en-US" dirty="0">
                <a:ea typeface="+mn-lt"/>
                <a:cs typeface="+mn-lt"/>
              </a:rPr>
              <a:t>In the case of </a:t>
            </a:r>
            <a:r>
              <a:rPr lang="en-US" b="1" dirty="0">
                <a:ea typeface="+mn-lt"/>
                <a:cs typeface="+mn-lt"/>
              </a:rPr>
              <a:t>Normal distribution</a:t>
            </a:r>
            <a:r>
              <a:rPr lang="en-US" dirty="0">
                <a:ea typeface="+mn-lt"/>
                <a:cs typeface="+mn-lt"/>
              </a:rPr>
              <a:t>,  the function of a real-valued random variable X is the function given by;</a:t>
            </a:r>
            <a:endParaRPr lang="en-US" dirty="0"/>
          </a:p>
          <a:p>
            <a:pPr>
              <a:buSzPct val="114999"/>
            </a:pPr>
            <a:r>
              <a:rPr lang="en-US" b="1" dirty="0">
                <a:ea typeface="+mn-lt"/>
                <a:cs typeface="+mn-lt"/>
              </a:rPr>
              <a:t>F</a:t>
            </a:r>
            <a:r>
              <a:rPr lang="en-US" b="1" baseline="-25000" dirty="0">
                <a:ea typeface="+mn-lt"/>
                <a:cs typeface="+mn-lt"/>
              </a:rPr>
              <a:t>X</a:t>
            </a:r>
            <a:r>
              <a:rPr lang="en-US" b="1" dirty="0">
                <a:ea typeface="+mn-lt"/>
                <a:cs typeface="+mn-lt"/>
              </a:rPr>
              <a:t>(x) = P(X ≤ x)</a:t>
            </a:r>
            <a:endParaRPr lang="en-US" dirty="0"/>
          </a:p>
          <a:p>
            <a:pPr>
              <a:buSzPct val="114999"/>
            </a:pPr>
            <a:r>
              <a:rPr lang="en-US" dirty="0">
                <a:ea typeface="+mn-lt"/>
                <a:cs typeface="+mn-lt"/>
              </a:rPr>
              <a:t>Where P shows the probability that the random variable X occurs on less than or equal to the value of x.</a:t>
            </a:r>
            <a:endParaRPr lang="en-US" dirty="0"/>
          </a:p>
          <a:p>
            <a:pPr>
              <a:buSzPct val="114999"/>
            </a:pPr>
            <a:endParaRPr lang="en-US" dirty="0"/>
          </a:p>
        </p:txBody>
      </p:sp>
    </p:spTree>
    <p:extLst>
      <p:ext uri="{BB962C8B-B14F-4D97-AF65-F5344CB8AC3E}">
        <p14:creationId xmlns:p14="http://schemas.microsoft.com/office/powerpoint/2010/main" val="17996506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312FB-C6E2-D22D-1C14-CD79199B4441}"/>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A62B2C65-DF01-579C-326B-D6D1ABFD60F1}"/>
              </a:ext>
            </a:extLst>
          </p:cNvPr>
          <p:cNvPicPr>
            <a:picLocks noGrp="1" noChangeAspect="1"/>
          </p:cNvPicPr>
          <p:nvPr>
            <p:ph idx="1"/>
          </p:nvPr>
        </p:nvPicPr>
        <p:blipFill>
          <a:blip r:embed="rId2"/>
          <a:stretch>
            <a:fillRect/>
          </a:stretch>
        </p:blipFill>
        <p:spPr>
          <a:xfrm>
            <a:off x="3330219" y="2621326"/>
            <a:ext cx="5424237" cy="3254542"/>
          </a:xfrm>
        </p:spPr>
      </p:pic>
    </p:spTree>
    <p:extLst>
      <p:ext uri="{BB962C8B-B14F-4D97-AF65-F5344CB8AC3E}">
        <p14:creationId xmlns:p14="http://schemas.microsoft.com/office/powerpoint/2010/main" val="9083490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59798-2C9C-A93A-4339-F2159E1A3F23}"/>
              </a:ext>
            </a:extLst>
          </p:cNvPr>
          <p:cNvSpPr>
            <a:spLocks noGrp="1"/>
          </p:cNvSpPr>
          <p:nvPr>
            <p:ph type="title"/>
          </p:nvPr>
        </p:nvSpPr>
        <p:spPr/>
        <p:txBody>
          <a:bodyPr/>
          <a:lstStyle/>
          <a:p>
            <a:r>
              <a:rPr lang="en-US" dirty="0"/>
              <a:t>Normal distribution</a:t>
            </a:r>
          </a:p>
        </p:txBody>
      </p:sp>
      <p:sp>
        <p:nvSpPr>
          <p:cNvPr id="3" name="Content Placeholder 2">
            <a:extLst>
              <a:ext uri="{FF2B5EF4-FFF2-40B4-BE49-F238E27FC236}">
                <a16:creationId xmlns:a16="http://schemas.microsoft.com/office/drawing/2014/main" id="{B7F68DD4-EB9F-7F90-FB0A-8492A0227B93}"/>
              </a:ext>
            </a:extLst>
          </p:cNvPr>
          <p:cNvSpPr>
            <a:spLocks noGrp="1"/>
          </p:cNvSpPr>
          <p:nvPr>
            <p:ph idx="1"/>
          </p:nvPr>
        </p:nvSpPr>
        <p:spPr/>
        <p:txBody>
          <a:bodyPr/>
          <a:lstStyle/>
          <a:p>
            <a:r>
              <a:rPr lang="en-US" dirty="0">
                <a:ea typeface="+mn-lt"/>
                <a:cs typeface="+mn-lt"/>
              </a:rPr>
              <a:t>The Normal Distribution is defined by the </a:t>
            </a:r>
            <a:r>
              <a:rPr lang="en-US" dirty="0">
                <a:ea typeface="+mn-lt"/>
                <a:cs typeface="+mn-lt"/>
                <a:hlinkClick r:id="rId2"/>
              </a:rPr>
              <a:t>probability density function</a:t>
            </a:r>
            <a:r>
              <a:rPr lang="en-US" dirty="0">
                <a:ea typeface="+mn-lt"/>
                <a:cs typeface="+mn-lt"/>
              </a:rPr>
              <a:t> for a continuous random variable in a system. Let us say, f(x) is the probability density function and X is the random variable. Hence, it defines a function which is integrated between the range or interval (x to x + dx), giving the probability of random variable X, by considering the values between x and </a:t>
            </a:r>
            <a:r>
              <a:rPr lang="en-US" dirty="0" err="1">
                <a:ea typeface="+mn-lt"/>
                <a:cs typeface="+mn-lt"/>
              </a:rPr>
              <a:t>x+dx</a:t>
            </a:r>
            <a:r>
              <a:rPr lang="en-US" dirty="0">
                <a:ea typeface="+mn-lt"/>
                <a:cs typeface="+mn-lt"/>
              </a:rPr>
              <a:t>.</a:t>
            </a:r>
            <a:endParaRPr lang="en-US" dirty="0"/>
          </a:p>
        </p:txBody>
      </p:sp>
    </p:spTree>
    <p:extLst>
      <p:ext uri="{BB962C8B-B14F-4D97-AF65-F5344CB8AC3E}">
        <p14:creationId xmlns:p14="http://schemas.microsoft.com/office/powerpoint/2010/main" val="34688598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74FB0-9B6C-4B14-D725-6BA287E3245A}"/>
              </a:ext>
            </a:extLst>
          </p:cNvPr>
          <p:cNvSpPr>
            <a:spLocks noGrp="1"/>
          </p:cNvSpPr>
          <p:nvPr>
            <p:ph type="title"/>
          </p:nvPr>
        </p:nvSpPr>
        <p:spPr/>
        <p:txBody>
          <a:bodyPr/>
          <a:lstStyle/>
          <a:p>
            <a:r>
              <a:rPr lang="en-US" dirty="0"/>
              <a:t>Normal Distribution Standard Deviation</a:t>
            </a:r>
          </a:p>
          <a:p>
            <a:endParaRPr lang="en-US" dirty="0"/>
          </a:p>
        </p:txBody>
      </p:sp>
      <p:sp>
        <p:nvSpPr>
          <p:cNvPr id="3" name="Content Placeholder 2">
            <a:extLst>
              <a:ext uri="{FF2B5EF4-FFF2-40B4-BE49-F238E27FC236}">
                <a16:creationId xmlns:a16="http://schemas.microsoft.com/office/drawing/2014/main" id="{C82F2CDA-8B04-D2EB-2741-BF6C1EF49793}"/>
              </a:ext>
            </a:extLst>
          </p:cNvPr>
          <p:cNvSpPr>
            <a:spLocks noGrp="1"/>
          </p:cNvSpPr>
          <p:nvPr>
            <p:ph idx="1"/>
          </p:nvPr>
        </p:nvSpPr>
        <p:spPr>
          <a:xfrm>
            <a:off x="1295401" y="2556932"/>
            <a:ext cx="9966097" cy="3565781"/>
          </a:xfrm>
        </p:spPr>
        <p:txBody>
          <a:bodyPr>
            <a:normAutofit fontScale="70000" lnSpcReduction="20000"/>
          </a:bodyPr>
          <a:lstStyle/>
          <a:p>
            <a:pPr>
              <a:buNone/>
            </a:pPr>
            <a:r>
              <a:rPr lang="en-US" dirty="0">
                <a:ea typeface="+mn-lt"/>
                <a:cs typeface="+mn-lt"/>
              </a:rPr>
              <a:t>Generally, the normal distribution has any positive standard deviation. We know that the mean helps to determine the line of symmetry of a graph, whereas the standard deviation helps to know how far the data are spread out. If the standard deviation is smaller, the data are somewhat close to each other and the graph becomes narrower. If the standard deviation is larger, the data are dispersed more, and the graph becomes wider. The standard deviations are used to subdivide the area under the normal curve. Each subdivided section defines the percentage of data, which falls into the specific region of a graph.</a:t>
            </a:r>
            <a:endParaRPr lang="en-US" dirty="0"/>
          </a:p>
          <a:p>
            <a:pPr>
              <a:buNone/>
            </a:pPr>
            <a:r>
              <a:rPr lang="en-US" dirty="0">
                <a:ea typeface="+mn-lt"/>
                <a:cs typeface="+mn-lt"/>
              </a:rPr>
              <a:t>Using 1 standard deviation, the Empirical Rule states that,</a:t>
            </a:r>
            <a:endParaRPr lang="en-US" dirty="0"/>
          </a:p>
          <a:p>
            <a:pPr>
              <a:buSzPct val="114999"/>
            </a:pPr>
            <a:r>
              <a:rPr lang="en-US" dirty="0">
                <a:ea typeface="+mn-lt"/>
                <a:cs typeface="+mn-lt"/>
              </a:rPr>
              <a:t>Approximately 68% of the data falls within one standard deviation of the mean. (i.e., Between Mean- one Standard Deviation and Mean + one standard deviation)</a:t>
            </a:r>
            <a:endParaRPr lang="en-US" dirty="0"/>
          </a:p>
          <a:p>
            <a:pPr>
              <a:buSzPct val="114999"/>
            </a:pPr>
            <a:r>
              <a:rPr lang="en-US" dirty="0">
                <a:ea typeface="+mn-lt"/>
                <a:cs typeface="+mn-lt"/>
              </a:rPr>
              <a:t>Approximately 95% of the data falls within two standard deviations of the mean. (i.e., Between Mean- two Standard Deviation and Mean + two standard deviations)</a:t>
            </a:r>
            <a:endParaRPr lang="en-US" dirty="0"/>
          </a:p>
          <a:p>
            <a:pPr>
              <a:buSzPct val="114999"/>
            </a:pPr>
            <a:r>
              <a:rPr lang="en-US" dirty="0">
                <a:ea typeface="+mn-lt"/>
                <a:cs typeface="+mn-lt"/>
              </a:rPr>
              <a:t>Approximately 99.7% of the data fall within three standard deviations of the mean. (i.e., Between Mean- three Standard Deviation and Mean + three standard deviations)</a:t>
            </a:r>
            <a:endParaRPr lang="en-US" dirty="0"/>
          </a:p>
          <a:p>
            <a:pPr marL="0" indent="0">
              <a:buNone/>
            </a:pPr>
            <a:endParaRPr lang="en-US" dirty="0"/>
          </a:p>
          <a:p>
            <a:pPr>
              <a:buSzPct val="114999"/>
            </a:pPr>
            <a:endParaRPr lang="en-US" dirty="0"/>
          </a:p>
        </p:txBody>
      </p:sp>
    </p:spTree>
    <p:extLst>
      <p:ext uri="{BB962C8B-B14F-4D97-AF65-F5344CB8AC3E}">
        <p14:creationId xmlns:p14="http://schemas.microsoft.com/office/powerpoint/2010/main" val="4034985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46A5D-ABB8-5AF6-2221-4EE8A1D1D22F}"/>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7A83E3E4-2754-D006-2CA8-6B97431A545B}"/>
              </a:ext>
            </a:extLst>
          </p:cNvPr>
          <p:cNvPicPr>
            <a:picLocks noGrp="1" noChangeAspect="1"/>
          </p:cNvPicPr>
          <p:nvPr>
            <p:ph idx="1"/>
          </p:nvPr>
        </p:nvPicPr>
        <p:blipFill>
          <a:blip r:embed="rId2"/>
          <a:stretch>
            <a:fillRect/>
          </a:stretch>
        </p:blipFill>
        <p:spPr>
          <a:xfrm>
            <a:off x="3060387" y="2556932"/>
            <a:ext cx="6071224" cy="3318936"/>
          </a:xfrm>
        </p:spPr>
      </p:pic>
    </p:spTree>
    <p:extLst>
      <p:ext uri="{BB962C8B-B14F-4D97-AF65-F5344CB8AC3E}">
        <p14:creationId xmlns:p14="http://schemas.microsoft.com/office/powerpoint/2010/main" val="9611511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0F05B-1FD8-BDF6-E28E-ABAB214BAF4F}"/>
              </a:ext>
            </a:extLst>
          </p:cNvPr>
          <p:cNvSpPr>
            <a:spLocks noGrp="1"/>
          </p:cNvSpPr>
          <p:nvPr>
            <p:ph type="title"/>
          </p:nvPr>
        </p:nvSpPr>
        <p:spPr/>
        <p:txBody>
          <a:bodyPr/>
          <a:lstStyle/>
          <a:p>
            <a:r>
              <a:rPr lang="en-US" dirty="0"/>
              <a:t>Log normal distribution</a:t>
            </a:r>
          </a:p>
        </p:txBody>
      </p:sp>
      <p:sp>
        <p:nvSpPr>
          <p:cNvPr id="3" name="Content Placeholder 2">
            <a:extLst>
              <a:ext uri="{FF2B5EF4-FFF2-40B4-BE49-F238E27FC236}">
                <a16:creationId xmlns:a16="http://schemas.microsoft.com/office/drawing/2014/main" id="{5AA9AD5E-FCA6-72F0-E8E1-DE7A38F5B1A2}"/>
              </a:ext>
            </a:extLst>
          </p:cNvPr>
          <p:cNvSpPr>
            <a:spLocks noGrp="1"/>
          </p:cNvSpPr>
          <p:nvPr>
            <p:ph idx="1"/>
          </p:nvPr>
        </p:nvSpPr>
        <p:spPr/>
        <p:txBody>
          <a:bodyPr>
            <a:normAutofit lnSpcReduction="10000"/>
          </a:bodyPr>
          <a:lstStyle/>
          <a:p>
            <a:r>
              <a:rPr lang="en-US" dirty="0">
                <a:ea typeface="+mn-lt"/>
                <a:cs typeface="+mn-lt"/>
              </a:rPr>
              <a:t>A normal distribution can be converted to a log-normal distribution using logarithmic mathematics.</a:t>
            </a:r>
          </a:p>
          <a:p>
            <a:pPr>
              <a:buSzPct val="114999"/>
            </a:pPr>
            <a:r>
              <a:rPr lang="en-US" dirty="0">
                <a:ea typeface="+mn-lt"/>
                <a:cs typeface="+mn-lt"/>
              </a:rPr>
              <a:t>A lognormal (log-normal or Galton) distribution is a probability distribution with a normally distributed logarithm. A </a:t>
            </a:r>
            <a:r>
              <a:rPr lang="en-US" dirty="0">
                <a:ea typeface="+mn-lt"/>
                <a:cs typeface="+mn-lt"/>
                <a:hlinkClick r:id="rId2"/>
              </a:rPr>
              <a:t>random variable</a:t>
            </a:r>
            <a:r>
              <a:rPr lang="en-US" dirty="0">
                <a:ea typeface="+mn-lt"/>
                <a:cs typeface="+mn-lt"/>
              </a:rPr>
              <a:t> is lognormally distributed if its logarithm is normally distributed.</a:t>
            </a:r>
            <a:endParaRPr lang="en-US" dirty="0"/>
          </a:p>
          <a:p>
            <a:pPr>
              <a:buSzPct val="114999"/>
            </a:pPr>
            <a:r>
              <a:rPr lang="en-US" dirty="0">
                <a:ea typeface="+mn-lt"/>
                <a:cs typeface="+mn-lt"/>
                <a:hlinkClick r:id="rId3"/>
              </a:rPr>
              <a:t>Skewed distributions</a:t>
            </a:r>
            <a:r>
              <a:rPr lang="en-US" dirty="0">
                <a:ea typeface="+mn-lt"/>
                <a:cs typeface="+mn-lt"/>
              </a:rPr>
              <a:t> with low mean values, large </a:t>
            </a:r>
            <a:r>
              <a:rPr lang="en-US" dirty="0">
                <a:ea typeface="+mn-lt"/>
                <a:cs typeface="+mn-lt"/>
                <a:hlinkClick r:id="rId4"/>
              </a:rPr>
              <a:t>variance</a:t>
            </a:r>
            <a:r>
              <a:rPr lang="en-US" dirty="0">
                <a:ea typeface="+mn-lt"/>
                <a:cs typeface="+mn-lt"/>
              </a:rPr>
              <a:t>, and all-positive values often fit this type of distribution. Values must be positive as log(x) exists only for positive values of x.</a:t>
            </a:r>
            <a:endParaRPr lang="en-US" dirty="0"/>
          </a:p>
          <a:p>
            <a:pPr>
              <a:buSzPct val="114999"/>
            </a:pPr>
            <a:endParaRPr lang="en-US" dirty="0"/>
          </a:p>
          <a:p>
            <a:pPr>
              <a:buSzPct val="114999"/>
            </a:pPr>
            <a:endParaRPr lang="en-US" dirty="0"/>
          </a:p>
          <a:p>
            <a:pPr>
              <a:buSzPct val="114999"/>
            </a:pPr>
            <a:endParaRPr lang="en-US" dirty="0"/>
          </a:p>
        </p:txBody>
      </p:sp>
    </p:spTree>
    <p:extLst>
      <p:ext uri="{BB962C8B-B14F-4D97-AF65-F5344CB8AC3E}">
        <p14:creationId xmlns:p14="http://schemas.microsoft.com/office/powerpoint/2010/main" val="14759239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8B57B-AF52-D9A7-99FE-CE5C52FAFB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FC0084C-B03F-BE5B-5D0A-162ACABDDE1D}"/>
              </a:ext>
            </a:extLst>
          </p:cNvPr>
          <p:cNvSpPr>
            <a:spLocks noGrp="1"/>
          </p:cNvSpPr>
          <p:nvPr>
            <p:ph idx="1"/>
          </p:nvPr>
        </p:nvSpPr>
        <p:spPr/>
        <p:txBody>
          <a:bodyPr/>
          <a:lstStyle/>
          <a:p>
            <a:r>
              <a:rPr lang="en-US" dirty="0">
                <a:ea typeface="+mn-lt"/>
                <a:cs typeface="+mn-lt"/>
              </a:rPr>
              <a:t>A lognormal distribution is a continuous probability distribution of a random variable in which logarithm is normally distributed. Thus, if the random variable X has a lognormal distribution, then Y=ln(X) has a normal distribution. Likewise, if Y has a normal distribution, then X=exp(Y) has a lognormal distribution. A random variable that is lognormally distributed takes only positive real values.</a:t>
            </a:r>
            <a:endParaRPr lang="en-US" dirty="0"/>
          </a:p>
        </p:txBody>
      </p:sp>
    </p:spTree>
    <p:extLst>
      <p:ext uri="{BB962C8B-B14F-4D97-AF65-F5344CB8AC3E}">
        <p14:creationId xmlns:p14="http://schemas.microsoft.com/office/powerpoint/2010/main" val="99108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EA4B5-29D2-6607-63A2-B3944C0C23DD}"/>
              </a:ext>
            </a:extLst>
          </p:cNvPr>
          <p:cNvSpPr>
            <a:spLocks noGrp="1"/>
          </p:cNvSpPr>
          <p:nvPr>
            <p:ph type="title"/>
          </p:nvPr>
        </p:nvSpPr>
        <p:spPr/>
        <p:txBody>
          <a:bodyPr/>
          <a:lstStyle/>
          <a:p>
            <a:r>
              <a:rPr lang="en-US" dirty="0">
                <a:ea typeface="+mj-lt"/>
                <a:cs typeface="+mj-lt"/>
              </a:rPr>
              <a:t>Types of Descriptive Statistics</a:t>
            </a:r>
            <a:endParaRPr lang="en-US" dirty="0"/>
          </a:p>
        </p:txBody>
      </p:sp>
      <p:sp>
        <p:nvSpPr>
          <p:cNvPr id="3" name="Content Placeholder 2">
            <a:extLst>
              <a:ext uri="{FF2B5EF4-FFF2-40B4-BE49-F238E27FC236}">
                <a16:creationId xmlns:a16="http://schemas.microsoft.com/office/drawing/2014/main" id="{7B5FFEA0-F283-43FA-184F-0E966F5B0BF5}"/>
              </a:ext>
            </a:extLst>
          </p:cNvPr>
          <p:cNvSpPr>
            <a:spLocks noGrp="1"/>
          </p:cNvSpPr>
          <p:nvPr>
            <p:ph idx="1"/>
          </p:nvPr>
        </p:nvSpPr>
        <p:spPr/>
        <p:txBody>
          <a:bodyPr vert="horz" lIns="91440" tIns="45720" rIns="91440" bIns="45720" rtlCol="0" anchor="t">
            <a:normAutofit/>
          </a:bodyPr>
          <a:lstStyle/>
          <a:p>
            <a:pPr marL="0" indent="0">
              <a:buNone/>
            </a:pPr>
            <a:endParaRPr lang="en-US" dirty="0"/>
          </a:p>
          <a:p>
            <a:pPr>
              <a:buClr>
                <a:srgbClr val="8AD0D6"/>
              </a:buClr>
            </a:pPr>
            <a:r>
              <a:rPr lang="en-US" dirty="0">
                <a:ea typeface="+mj-lt"/>
                <a:cs typeface="+mj-lt"/>
              </a:rPr>
              <a:t>All descriptive statistics are either measures of central tendency or measures of </a:t>
            </a:r>
            <a:r>
              <a:rPr lang="en-US" u="sng" dirty="0">
                <a:ea typeface="+mj-lt"/>
                <a:cs typeface="+mj-lt"/>
                <a:hlinkClick r:id="rId2"/>
              </a:rPr>
              <a:t>variability</a:t>
            </a:r>
            <a:r>
              <a:rPr lang="en-US" dirty="0">
                <a:ea typeface="+mj-lt"/>
                <a:cs typeface="+mj-lt"/>
              </a:rPr>
              <a:t>, also known as measures of dispersion.</a:t>
            </a:r>
            <a:endParaRPr lang="en-US" dirty="0"/>
          </a:p>
          <a:p>
            <a:pPr>
              <a:buClr>
                <a:srgbClr val="8AD0D6"/>
              </a:buClr>
              <a:buSzPct val="114999"/>
            </a:pPr>
            <a:r>
              <a:rPr lang="en-US" dirty="0"/>
              <a:t>1- Central Tendency</a:t>
            </a:r>
          </a:p>
          <a:p>
            <a:pPr>
              <a:buClr>
                <a:srgbClr val="8AD0D6"/>
              </a:buClr>
              <a:buSzPct val="114999"/>
            </a:pPr>
            <a:r>
              <a:rPr lang="en-US" dirty="0"/>
              <a:t>2- Measure of Variability</a:t>
            </a:r>
          </a:p>
          <a:p>
            <a:pPr>
              <a:buClr>
                <a:srgbClr val="8AD0D6"/>
              </a:buClr>
            </a:pPr>
            <a:endParaRPr lang="en-US" dirty="0"/>
          </a:p>
        </p:txBody>
      </p:sp>
    </p:spTree>
    <p:extLst>
      <p:ext uri="{BB962C8B-B14F-4D97-AF65-F5344CB8AC3E}">
        <p14:creationId xmlns:p14="http://schemas.microsoft.com/office/powerpoint/2010/main" val="19519853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5ECC0-9914-31E5-0D11-997106C972BF}"/>
              </a:ext>
            </a:extLst>
          </p:cNvPr>
          <p:cNvSpPr>
            <a:spLocks noGrp="1"/>
          </p:cNvSpPr>
          <p:nvPr>
            <p:ph type="title"/>
          </p:nvPr>
        </p:nvSpPr>
        <p:spPr/>
        <p:txBody>
          <a:bodyPr/>
          <a:lstStyle/>
          <a:p>
            <a:r>
              <a:rPr lang="en-US" dirty="0" err="1">
                <a:ea typeface="+mj-lt"/>
                <a:cs typeface="+mj-lt"/>
              </a:rPr>
              <a:t>Bernouli</a:t>
            </a:r>
            <a:r>
              <a:rPr lang="en-US" dirty="0">
                <a:ea typeface="+mj-lt"/>
                <a:cs typeface="+mj-lt"/>
              </a:rPr>
              <a:t> and Binomial Distribution</a:t>
            </a:r>
            <a:endParaRPr lang="en-US" dirty="0"/>
          </a:p>
        </p:txBody>
      </p:sp>
      <p:sp>
        <p:nvSpPr>
          <p:cNvPr id="3" name="Content Placeholder 2">
            <a:extLst>
              <a:ext uri="{FF2B5EF4-FFF2-40B4-BE49-F238E27FC236}">
                <a16:creationId xmlns:a16="http://schemas.microsoft.com/office/drawing/2014/main" id="{B2951532-A4E7-1D4D-DECC-4FEBB81CD573}"/>
              </a:ext>
            </a:extLst>
          </p:cNvPr>
          <p:cNvSpPr>
            <a:spLocks noGrp="1"/>
          </p:cNvSpPr>
          <p:nvPr>
            <p:ph idx="1"/>
          </p:nvPr>
        </p:nvSpPr>
        <p:spPr/>
        <p:txBody>
          <a:bodyPr>
            <a:normAutofit fontScale="62500" lnSpcReduction="20000"/>
          </a:bodyPr>
          <a:lstStyle/>
          <a:p>
            <a:r>
              <a:rPr lang="en-US" dirty="0">
                <a:ea typeface="+mn-lt"/>
                <a:cs typeface="+mn-lt"/>
              </a:rPr>
              <a:t>The main difference between the binomial distribution and the normal distribution is that binomial distribution is discrete, whereas the normal distribution is continuous. It means that the binomial distribution has a finite amount of events, whereas the normal distribution has an infinite number of events. In case, if the sample size for the binomial distribution is very large, then the distribution curve for the binomial distribution is similar to the normal distribution curve.</a:t>
            </a:r>
            <a:br>
              <a:rPr lang="en-US" dirty="0">
                <a:ea typeface="+mn-lt"/>
                <a:cs typeface="+mn-lt"/>
              </a:rPr>
            </a:br>
            <a:endParaRPr lang="en-US" dirty="0">
              <a:ea typeface="+mn-lt"/>
              <a:cs typeface="+mn-lt"/>
            </a:endParaRPr>
          </a:p>
          <a:p>
            <a:pPr>
              <a:buSzPct val="114999"/>
            </a:pPr>
            <a:r>
              <a:rPr lang="en-US" dirty="0"/>
              <a:t>Properties of Binomial Distribution</a:t>
            </a:r>
          </a:p>
          <a:p>
            <a:pPr>
              <a:buSzPct val="114999"/>
            </a:pPr>
            <a:r>
              <a:rPr lang="en-US" dirty="0">
                <a:ea typeface="+mn-lt"/>
                <a:cs typeface="+mn-lt"/>
              </a:rPr>
              <a:t>The properties of the binomial distribution are:</a:t>
            </a:r>
            <a:endParaRPr lang="en-US" dirty="0"/>
          </a:p>
          <a:p>
            <a:pPr>
              <a:buSzPct val="114999"/>
            </a:pPr>
            <a:r>
              <a:rPr lang="en-US" dirty="0">
                <a:ea typeface="+mn-lt"/>
                <a:cs typeface="+mn-lt"/>
              </a:rPr>
              <a:t>There are two possible outcomes: true or false, success or failure, yes or no.</a:t>
            </a:r>
            <a:endParaRPr lang="en-US" dirty="0"/>
          </a:p>
          <a:p>
            <a:pPr>
              <a:buSzPct val="114999"/>
            </a:pPr>
            <a:r>
              <a:rPr lang="en-US" dirty="0">
                <a:ea typeface="+mn-lt"/>
                <a:cs typeface="+mn-lt"/>
              </a:rPr>
              <a:t>There is ‘n’ number of independent trials or a fixed number of n times repeated trials.</a:t>
            </a:r>
            <a:endParaRPr lang="en-US" dirty="0"/>
          </a:p>
          <a:p>
            <a:pPr>
              <a:buSzPct val="114999"/>
            </a:pPr>
            <a:r>
              <a:rPr lang="en-US" dirty="0">
                <a:ea typeface="+mn-lt"/>
                <a:cs typeface="+mn-lt"/>
              </a:rPr>
              <a:t>The probability of success or failure remains the same for each trial.</a:t>
            </a:r>
            <a:endParaRPr lang="en-US" dirty="0"/>
          </a:p>
          <a:p>
            <a:pPr>
              <a:buSzPct val="114999"/>
            </a:pPr>
            <a:r>
              <a:rPr lang="en-US" dirty="0">
                <a:ea typeface="+mn-lt"/>
                <a:cs typeface="+mn-lt"/>
              </a:rPr>
              <a:t>Only the number of success is calculated out of </a:t>
            </a:r>
            <a:r>
              <a:rPr lang="en-US" dirty="0" err="1">
                <a:ea typeface="+mn-lt"/>
                <a:cs typeface="+mn-lt"/>
              </a:rPr>
              <a:t>n</a:t>
            </a:r>
            <a:r>
              <a:rPr lang="en-US" dirty="0">
                <a:ea typeface="+mn-lt"/>
                <a:cs typeface="+mn-lt"/>
              </a:rPr>
              <a:t> independent trials.</a:t>
            </a:r>
            <a:endParaRPr lang="en-US" dirty="0"/>
          </a:p>
          <a:p>
            <a:pPr>
              <a:buSzPct val="114999"/>
            </a:pPr>
            <a:r>
              <a:rPr lang="en-US" dirty="0">
                <a:ea typeface="+mn-lt"/>
                <a:cs typeface="+mn-lt"/>
              </a:rPr>
              <a:t>Every trial is an independent trial, which means the outcome of one trial does not affect the outcome of another trial.</a:t>
            </a:r>
            <a:endParaRPr lang="en-US" dirty="0"/>
          </a:p>
          <a:p>
            <a:pPr>
              <a:buSzPct val="114999"/>
            </a:pPr>
            <a:endParaRPr lang="en-US" dirty="0"/>
          </a:p>
        </p:txBody>
      </p:sp>
    </p:spTree>
    <p:extLst>
      <p:ext uri="{BB962C8B-B14F-4D97-AF65-F5344CB8AC3E}">
        <p14:creationId xmlns:p14="http://schemas.microsoft.com/office/powerpoint/2010/main" val="5739875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FC112-6FA6-1F16-F81E-B7258A2BCC50}"/>
              </a:ext>
            </a:extLst>
          </p:cNvPr>
          <p:cNvSpPr>
            <a:spLocks noGrp="1"/>
          </p:cNvSpPr>
          <p:nvPr>
            <p:ph type="title"/>
          </p:nvPr>
        </p:nvSpPr>
        <p:spPr/>
        <p:txBody>
          <a:bodyPr/>
          <a:lstStyle/>
          <a:p>
            <a:r>
              <a:rPr lang="en-US" dirty="0"/>
              <a:t>Formula</a:t>
            </a:r>
          </a:p>
        </p:txBody>
      </p:sp>
      <p:sp>
        <p:nvSpPr>
          <p:cNvPr id="3" name="Content Placeholder 2">
            <a:extLst>
              <a:ext uri="{FF2B5EF4-FFF2-40B4-BE49-F238E27FC236}">
                <a16:creationId xmlns:a16="http://schemas.microsoft.com/office/drawing/2014/main" id="{056393F2-805A-C505-ADD7-D0B7958BF24D}"/>
              </a:ext>
            </a:extLst>
          </p:cNvPr>
          <p:cNvSpPr>
            <a:spLocks noGrp="1"/>
          </p:cNvSpPr>
          <p:nvPr>
            <p:ph idx="1"/>
          </p:nvPr>
        </p:nvSpPr>
        <p:spPr/>
        <p:txBody>
          <a:bodyPr/>
          <a:lstStyle/>
          <a:p>
            <a:r>
              <a:rPr lang="en-US" dirty="0">
                <a:ea typeface="+mn-lt"/>
                <a:cs typeface="+mn-lt"/>
              </a:rPr>
              <a:t>P(</a:t>
            </a:r>
            <a:r>
              <a:rPr lang="en-US" dirty="0" err="1">
                <a:ea typeface="+mn-lt"/>
                <a:cs typeface="+mn-lt"/>
              </a:rPr>
              <a:t>x:n,p</a:t>
            </a:r>
            <a:r>
              <a:rPr lang="en-US" dirty="0">
                <a:ea typeface="+mn-lt"/>
                <a:cs typeface="+mn-lt"/>
              </a:rPr>
              <a:t>) = </a:t>
            </a:r>
            <a:r>
              <a:rPr lang="en-US" baseline="30000" dirty="0" err="1">
                <a:ea typeface="+mn-lt"/>
                <a:cs typeface="+mn-lt"/>
              </a:rPr>
              <a:t>n</a:t>
            </a:r>
            <a:r>
              <a:rPr lang="en-US" dirty="0" err="1">
                <a:ea typeface="+mn-lt"/>
                <a:cs typeface="+mn-lt"/>
              </a:rPr>
              <a:t>C</a:t>
            </a:r>
            <a:r>
              <a:rPr lang="en-US" baseline="-25000" dirty="0" err="1">
                <a:ea typeface="+mn-lt"/>
                <a:cs typeface="+mn-lt"/>
              </a:rPr>
              <a:t>x</a:t>
            </a:r>
            <a:r>
              <a:rPr lang="en-US" dirty="0">
                <a:ea typeface="+mn-lt"/>
                <a:cs typeface="+mn-lt"/>
              </a:rPr>
              <a:t> </a:t>
            </a:r>
            <a:r>
              <a:rPr lang="en-US" dirty="0" err="1">
                <a:ea typeface="+mn-lt"/>
                <a:cs typeface="+mn-lt"/>
              </a:rPr>
              <a:t>p</a:t>
            </a:r>
            <a:r>
              <a:rPr lang="en-US" baseline="30000" dirty="0" err="1">
                <a:ea typeface="+mn-lt"/>
                <a:cs typeface="+mn-lt"/>
              </a:rPr>
              <a:t>x</a:t>
            </a:r>
            <a:r>
              <a:rPr lang="en-US" dirty="0">
                <a:ea typeface="+mn-lt"/>
                <a:cs typeface="+mn-lt"/>
              </a:rPr>
              <a:t> (1-p)</a:t>
            </a:r>
            <a:r>
              <a:rPr lang="en-US" baseline="30000" dirty="0">
                <a:ea typeface="+mn-lt"/>
                <a:cs typeface="+mn-lt"/>
              </a:rPr>
              <a:t>n-x</a:t>
            </a:r>
            <a:endParaRPr lang="en-US" dirty="0"/>
          </a:p>
          <a:p>
            <a:pPr>
              <a:buSzPct val="114999"/>
            </a:pPr>
            <a:r>
              <a:rPr lang="en-US" dirty="0">
                <a:ea typeface="+mn-lt"/>
                <a:cs typeface="+mn-lt"/>
              </a:rPr>
              <a:t>Or</a:t>
            </a:r>
            <a:endParaRPr lang="en-US" dirty="0"/>
          </a:p>
          <a:p>
            <a:pPr>
              <a:buSzPct val="114999"/>
            </a:pPr>
            <a:r>
              <a:rPr lang="en-US" dirty="0">
                <a:ea typeface="+mn-lt"/>
                <a:cs typeface="+mn-lt"/>
              </a:rPr>
              <a:t>P(</a:t>
            </a:r>
            <a:r>
              <a:rPr lang="en-US" dirty="0" err="1">
                <a:ea typeface="+mn-lt"/>
                <a:cs typeface="+mn-lt"/>
              </a:rPr>
              <a:t>x:n,p</a:t>
            </a:r>
            <a:r>
              <a:rPr lang="en-US" dirty="0">
                <a:ea typeface="+mn-lt"/>
                <a:cs typeface="+mn-lt"/>
              </a:rPr>
              <a:t>) = </a:t>
            </a:r>
            <a:r>
              <a:rPr lang="en-US" baseline="30000" dirty="0" err="1">
                <a:ea typeface="+mn-lt"/>
                <a:cs typeface="+mn-lt"/>
              </a:rPr>
              <a:t>n</a:t>
            </a:r>
            <a:r>
              <a:rPr lang="en-US" dirty="0" err="1">
                <a:ea typeface="+mn-lt"/>
                <a:cs typeface="+mn-lt"/>
              </a:rPr>
              <a:t>C</a:t>
            </a:r>
            <a:r>
              <a:rPr lang="en-US" baseline="-25000" dirty="0" err="1">
                <a:ea typeface="+mn-lt"/>
                <a:cs typeface="+mn-lt"/>
              </a:rPr>
              <a:t>x</a:t>
            </a:r>
            <a:r>
              <a:rPr lang="en-US" dirty="0">
                <a:ea typeface="+mn-lt"/>
                <a:cs typeface="+mn-lt"/>
              </a:rPr>
              <a:t> </a:t>
            </a:r>
            <a:r>
              <a:rPr lang="en-US" dirty="0" err="1">
                <a:ea typeface="+mn-lt"/>
                <a:cs typeface="+mn-lt"/>
              </a:rPr>
              <a:t>p</a:t>
            </a:r>
            <a:r>
              <a:rPr lang="en-US" baseline="30000" dirty="0" err="1">
                <a:ea typeface="+mn-lt"/>
                <a:cs typeface="+mn-lt"/>
              </a:rPr>
              <a:t>x</a:t>
            </a:r>
            <a:r>
              <a:rPr lang="en-US" dirty="0">
                <a:ea typeface="+mn-lt"/>
                <a:cs typeface="+mn-lt"/>
              </a:rPr>
              <a:t> (q)</a:t>
            </a:r>
            <a:r>
              <a:rPr lang="en-US" baseline="30000" dirty="0">
                <a:ea typeface="+mn-lt"/>
                <a:cs typeface="+mn-lt"/>
              </a:rPr>
              <a:t>n-x</a:t>
            </a:r>
            <a:endParaRPr lang="en-US" dirty="0"/>
          </a:p>
          <a:p>
            <a:pPr>
              <a:buSzPct val="114999"/>
            </a:pPr>
            <a:endParaRPr lang="en-US" dirty="0"/>
          </a:p>
        </p:txBody>
      </p:sp>
    </p:spTree>
    <p:extLst>
      <p:ext uri="{BB962C8B-B14F-4D97-AF65-F5344CB8AC3E}">
        <p14:creationId xmlns:p14="http://schemas.microsoft.com/office/powerpoint/2010/main" val="41914251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54BB6-1044-E962-A609-FFDE8B6171BC}"/>
              </a:ext>
            </a:extLst>
          </p:cNvPr>
          <p:cNvSpPr>
            <a:spLocks noGrp="1"/>
          </p:cNvSpPr>
          <p:nvPr>
            <p:ph type="title"/>
          </p:nvPr>
        </p:nvSpPr>
        <p:spPr>
          <a:xfrm>
            <a:off x="1471248" y="982132"/>
            <a:ext cx="9425350" cy="63175"/>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79F3611D-4002-1D09-3F97-0321D5174C38}"/>
              </a:ext>
            </a:extLst>
          </p:cNvPr>
          <p:cNvSpPr>
            <a:spLocks noGrp="1"/>
          </p:cNvSpPr>
          <p:nvPr>
            <p:ph idx="1"/>
          </p:nvPr>
        </p:nvSpPr>
        <p:spPr>
          <a:xfrm>
            <a:off x="1295401" y="1267395"/>
            <a:ext cx="9601196" cy="4608473"/>
          </a:xfrm>
        </p:spPr>
        <p:txBody>
          <a:bodyPr>
            <a:normAutofit fontScale="85000" lnSpcReduction="20000"/>
          </a:bodyPr>
          <a:lstStyle/>
          <a:p>
            <a:r>
              <a:rPr lang="en-US" b="1" dirty="0">
                <a:ea typeface="+mn-lt"/>
                <a:cs typeface="+mn-lt"/>
              </a:rPr>
              <a:t>Example 1: If a coin is tossed 5 times, find the probability of:</a:t>
            </a:r>
            <a:endParaRPr lang="en-US" dirty="0"/>
          </a:p>
          <a:p>
            <a:pPr>
              <a:buSzPct val="114999"/>
            </a:pPr>
            <a:r>
              <a:rPr lang="en-US" b="1" dirty="0">
                <a:ea typeface="+mn-lt"/>
                <a:cs typeface="+mn-lt"/>
              </a:rPr>
              <a:t>(a) Exactly 2 heads</a:t>
            </a:r>
            <a:endParaRPr lang="en-US" dirty="0"/>
          </a:p>
          <a:p>
            <a:pPr>
              <a:buSzPct val="114999"/>
            </a:pPr>
            <a:r>
              <a:rPr lang="en-US" b="1" dirty="0">
                <a:ea typeface="+mn-lt"/>
                <a:cs typeface="+mn-lt"/>
              </a:rPr>
              <a:t>(b) At least 4 heads.</a:t>
            </a:r>
            <a:endParaRPr lang="en-US" dirty="0"/>
          </a:p>
          <a:p>
            <a:pPr>
              <a:buSzPct val="114999"/>
            </a:pPr>
            <a:r>
              <a:rPr lang="en-US" b="1" dirty="0">
                <a:ea typeface="+mn-lt"/>
                <a:cs typeface="+mn-lt"/>
              </a:rPr>
              <a:t>Solution:</a:t>
            </a:r>
            <a:endParaRPr lang="en-US" dirty="0"/>
          </a:p>
          <a:p>
            <a:pPr>
              <a:buSzPct val="114999"/>
            </a:pPr>
            <a:r>
              <a:rPr lang="en-US" b="1" dirty="0">
                <a:ea typeface="+mn-lt"/>
                <a:cs typeface="+mn-lt"/>
              </a:rPr>
              <a:t>(a) </a:t>
            </a:r>
            <a:r>
              <a:rPr lang="en-US" dirty="0">
                <a:ea typeface="+mn-lt"/>
                <a:cs typeface="+mn-lt"/>
              </a:rPr>
              <a:t>The repeated tossing of the coin is an example of a Bernoulli trial. According to the problem:</a:t>
            </a:r>
            <a:endParaRPr lang="en-US" dirty="0"/>
          </a:p>
          <a:p>
            <a:pPr>
              <a:buSzPct val="114999"/>
            </a:pPr>
            <a:r>
              <a:rPr lang="en-US" dirty="0">
                <a:ea typeface="+mn-lt"/>
                <a:cs typeface="+mn-lt"/>
              </a:rPr>
              <a:t>Number of trials: n=5</a:t>
            </a:r>
            <a:endParaRPr lang="en-US" dirty="0"/>
          </a:p>
          <a:p>
            <a:pPr>
              <a:buSzPct val="114999"/>
            </a:pPr>
            <a:r>
              <a:rPr lang="en-US" dirty="0">
                <a:ea typeface="+mn-lt"/>
                <a:cs typeface="+mn-lt"/>
              </a:rPr>
              <a:t>Probability of head: p= 1/2 and hence the probability of tail, q =1/2</a:t>
            </a:r>
            <a:endParaRPr lang="en-US" dirty="0"/>
          </a:p>
          <a:p>
            <a:pPr>
              <a:buSzPct val="114999"/>
            </a:pPr>
            <a:r>
              <a:rPr lang="en-US" dirty="0">
                <a:ea typeface="+mn-lt"/>
                <a:cs typeface="+mn-lt"/>
              </a:rPr>
              <a:t>For exactly two heads:</a:t>
            </a:r>
            <a:endParaRPr lang="en-US" dirty="0"/>
          </a:p>
          <a:p>
            <a:pPr>
              <a:buSzPct val="114999"/>
            </a:pPr>
            <a:r>
              <a:rPr lang="en-US" dirty="0">
                <a:ea typeface="+mn-lt"/>
                <a:cs typeface="+mn-lt"/>
              </a:rPr>
              <a:t>x=2</a:t>
            </a:r>
            <a:endParaRPr lang="en-US" dirty="0"/>
          </a:p>
          <a:p>
            <a:pPr>
              <a:buSzPct val="114999"/>
            </a:pPr>
            <a:r>
              <a:rPr lang="en-US" dirty="0">
                <a:ea typeface="+mn-lt"/>
                <a:cs typeface="+mn-lt"/>
              </a:rPr>
              <a:t>P(x=2) = </a:t>
            </a:r>
            <a:r>
              <a:rPr lang="en-US" baseline="30000" dirty="0">
                <a:ea typeface="+mn-lt"/>
                <a:cs typeface="+mn-lt"/>
              </a:rPr>
              <a:t>5</a:t>
            </a:r>
            <a:r>
              <a:rPr lang="en-US" dirty="0">
                <a:ea typeface="+mn-lt"/>
                <a:cs typeface="+mn-lt"/>
              </a:rPr>
              <a:t>C2 p</a:t>
            </a:r>
            <a:r>
              <a:rPr lang="en-US" baseline="30000" dirty="0">
                <a:ea typeface="+mn-lt"/>
                <a:cs typeface="+mn-lt"/>
              </a:rPr>
              <a:t>2</a:t>
            </a:r>
            <a:r>
              <a:rPr lang="en-US" dirty="0">
                <a:ea typeface="+mn-lt"/>
                <a:cs typeface="+mn-lt"/>
              </a:rPr>
              <a:t> q</a:t>
            </a:r>
            <a:r>
              <a:rPr lang="en-US" baseline="30000" dirty="0">
                <a:ea typeface="+mn-lt"/>
                <a:cs typeface="+mn-lt"/>
              </a:rPr>
              <a:t>5-2 </a:t>
            </a:r>
            <a:r>
              <a:rPr lang="en-US" dirty="0">
                <a:ea typeface="+mn-lt"/>
                <a:cs typeface="+mn-lt"/>
              </a:rPr>
              <a:t>= 5! / 2! 3! × (½)</a:t>
            </a:r>
            <a:r>
              <a:rPr lang="en-US" baseline="30000" dirty="0">
                <a:ea typeface="+mn-lt"/>
                <a:cs typeface="+mn-lt"/>
              </a:rPr>
              <a:t>2</a:t>
            </a:r>
            <a:r>
              <a:rPr lang="en-US" dirty="0">
                <a:ea typeface="+mn-lt"/>
                <a:cs typeface="+mn-lt"/>
              </a:rPr>
              <a:t>× (½)</a:t>
            </a:r>
            <a:r>
              <a:rPr lang="en-US" baseline="30000" dirty="0">
                <a:ea typeface="+mn-lt"/>
                <a:cs typeface="+mn-lt"/>
              </a:rPr>
              <a:t>3</a:t>
            </a:r>
            <a:endParaRPr lang="en-US" dirty="0"/>
          </a:p>
          <a:p>
            <a:pPr>
              <a:buSzPct val="114999"/>
            </a:pPr>
            <a:r>
              <a:rPr lang="en-US" dirty="0">
                <a:ea typeface="+mn-lt"/>
                <a:cs typeface="+mn-lt"/>
              </a:rPr>
              <a:t>P(x=2) = 5/16</a:t>
            </a:r>
            <a:endParaRPr lang="en-US" dirty="0"/>
          </a:p>
          <a:p>
            <a:pPr marL="0" indent="0">
              <a:buSzPct val="114999"/>
              <a:buNone/>
            </a:pPr>
            <a:endParaRPr lang="en-US" dirty="0"/>
          </a:p>
        </p:txBody>
      </p:sp>
    </p:spTree>
    <p:extLst>
      <p:ext uri="{BB962C8B-B14F-4D97-AF65-F5344CB8AC3E}">
        <p14:creationId xmlns:p14="http://schemas.microsoft.com/office/powerpoint/2010/main" val="21247134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44DEF-1DB8-D239-6184-564A1927BA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7DA6BA-FEAF-56D1-2F96-9BCF4BACA0CD}"/>
              </a:ext>
            </a:extLst>
          </p:cNvPr>
          <p:cNvSpPr>
            <a:spLocks noGrp="1"/>
          </p:cNvSpPr>
          <p:nvPr>
            <p:ph idx="1"/>
          </p:nvPr>
        </p:nvSpPr>
        <p:spPr/>
        <p:txBody>
          <a:bodyPr>
            <a:normAutofit fontScale="92500" lnSpcReduction="10000"/>
          </a:bodyPr>
          <a:lstStyle/>
          <a:p>
            <a:r>
              <a:rPr lang="en-US" b="1" dirty="0"/>
              <a:t>(b) </a:t>
            </a:r>
            <a:r>
              <a:rPr lang="en-US" dirty="0"/>
              <a:t>For at least four heads,</a:t>
            </a:r>
            <a:endParaRPr lang="en-US" dirty="0">
              <a:ea typeface="+mn-lt"/>
              <a:cs typeface="+mn-lt"/>
            </a:endParaRPr>
          </a:p>
          <a:p>
            <a:pPr>
              <a:buSzPct val="114999"/>
            </a:pPr>
            <a:r>
              <a:rPr lang="en-US" dirty="0"/>
              <a:t>x ≥ 4, P(x ≥ 4) = P(x = 4) + P(x=5)</a:t>
            </a:r>
            <a:endParaRPr lang="en-US" dirty="0">
              <a:ea typeface="+mn-lt"/>
              <a:cs typeface="+mn-lt"/>
            </a:endParaRPr>
          </a:p>
          <a:p>
            <a:pPr>
              <a:buSzPct val="114999"/>
            </a:pPr>
            <a:r>
              <a:rPr lang="en-US" dirty="0"/>
              <a:t>Hence,</a:t>
            </a:r>
            <a:endParaRPr lang="en-US" dirty="0">
              <a:ea typeface="+mn-lt"/>
              <a:cs typeface="+mn-lt"/>
            </a:endParaRPr>
          </a:p>
          <a:p>
            <a:pPr>
              <a:buSzPct val="114999"/>
            </a:pPr>
            <a:r>
              <a:rPr lang="en-US" dirty="0"/>
              <a:t>P(x = 4) = 5C4 p4 q5-4 = 5!/4! 1! × (½)4× (½)1 = 5/32</a:t>
            </a:r>
            <a:endParaRPr lang="en-US" dirty="0">
              <a:ea typeface="+mn-lt"/>
              <a:cs typeface="+mn-lt"/>
            </a:endParaRPr>
          </a:p>
          <a:p>
            <a:pPr>
              <a:buSzPct val="114999"/>
            </a:pPr>
            <a:r>
              <a:rPr lang="en-US" dirty="0"/>
              <a:t>P(x = 5) = 5C5 p5 q5-5 = (½)5 = 1/32</a:t>
            </a:r>
            <a:endParaRPr lang="en-US" dirty="0">
              <a:ea typeface="+mn-lt"/>
              <a:cs typeface="+mn-lt"/>
            </a:endParaRPr>
          </a:p>
          <a:p>
            <a:pPr>
              <a:buSzPct val="114999"/>
            </a:pPr>
            <a:r>
              <a:rPr lang="en-US" dirty="0"/>
              <a:t>Therefore,</a:t>
            </a:r>
            <a:endParaRPr lang="en-US" dirty="0">
              <a:ea typeface="+mn-lt"/>
              <a:cs typeface="+mn-lt"/>
            </a:endParaRPr>
          </a:p>
          <a:p>
            <a:pPr>
              <a:buSzPct val="114999"/>
            </a:pPr>
            <a:r>
              <a:rPr lang="en-US" dirty="0"/>
              <a:t>P(x ≥ 4) = 5/32 + 1/32 = 6/32 = 3/16</a:t>
            </a:r>
            <a:endParaRPr lang="en-US" dirty="0">
              <a:ea typeface="+mn-lt"/>
              <a:cs typeface="+mn-lt"/>
            </a:endParaRPr>
          </a:p>
          <a:p>
            <a:pPr>
              <a:buSzPct val="114999"/>
            </a:pPr>
            <a:endParaRPr lang="en-US" dirty="0"/>
          </a:p>
        </p:txBody>
      </p:sp>
    </p:spTree>
    <p:extLst>
      <p:ext uri="{BB962C8B-B14F-4D97-AF65-F5344CB8AC3E}">
        <p14:creationId xmlns:p14="http://schemas.microsoft.com/office/powerpoint/2010/main" val="8927941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C5D9D-104B-D134-E6EC-315AE9B6F48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D5304C-A2EA-E95B-3F93-4B113AA57E08}"/>
              </a:ext>
            </a:extLst>
          </p:cNvPr>
          <p:cNvSpPr>
            <a:spLocks noGrp="1"/>
          </p:cNvSpPr>
          <p:nvPr>
            <p:ph idx="1"/>
          </p:nvPr>
        </p:nvSpPr>
        <p:spPr/>
        <p:txBody>
          <a:bodyPr/>
          <a:lstStyle/>
          <a:p>
            <a:r>
              <a:rPr lang="en-US" dirty="0"/>
              <a:t>Create a </a:t>
            </a:r>
            <a:r>
              <a:rPr lang="en-US" dirty="0" err="1"/>
              <a:t>numpy</a:t>
            </a:r>
            <a:r>
              <a:rPr lang="en-US" dirty="0"/>
              <a:t> array having 10 random numbers.</a:t>
            </a:r>
          </a:p>
          <a:p>
            <a:pPr>
              <a:buSzPct val="114999"/>
            </a:pPr>
            <a:r>
              <a:rPr lang="en-US" dirty="0"/>
              <a:t>Find the mean of that array</a:t>
            </a:r>
          </a:p>
          <a:p>
            <a:pPr>
              <a:buSzPct val="114999"/>
            </a:pPr>
            <a:r>
              <a:rPr lang="en-US" dirty="0"/>
              <a:t>Find variance and std deviation.</a:t>
            </a:r>
          </a:p>
          <a:p>
            <a:pPr>
              <a:buSzPct val="114999"/>
            </a:pPr>
            <a:r>
              <a:rPr lang="en-US" dirty="0"/>
              <a:t>Create another array and find the covariance and correlation matrix.</a:t>
            </a:r>
          </a:p>
        </p:txBody>
      </p:sp>
    </p:spTree>
    <p:extLst>
      <p:ext uri="{BB962C8B-B14F-4D97-AF65-F5344CB8AC3E}">
        <p14:creationId xmlns:p14="http://schemas.microsoft.com/office/powerpoint/2010/main" val="26655579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72CDB-B246-5CA1-4226-401C084F5A06}"/>
              </a:ext>
            </a:extLst>
          </p:cNvPr>
          <p:cNvSpPr>
            <a:spLocks noGrp="1"/>
          </p:cNvSpPr>
          <p:nvPr>
            <p:ph type="title"/>
          </p:nvPr>
        </p:nvSpPr>
        <p:spPr/>
        <p:txBody>
          <a:bodyPr/>
          <a:lstStyle/>
          <a:p>
            <a:r>
              <a:rPr lang="en-US" dirty="0">
                <a:ea typeface="+mj-lt"/>
                <a:cs typeface="+mj-lt"/>
              </a:rPr>
              <a:t>Population and Sample</a:t>
            </a:r>
            <a:endParaRPr lang="en-US" dirty="0"/>
          </a:p>
        </p:txBody>
      </p:sp>
      <p:sp>
        <p:nvSpPr>
          <p:cNvPr id="3" name="Content Placeholder 2">
            <a:extLst>
              <a:ext uri="{FF2B5EF4-FFF2-40B4-BE49-F238E27FC236}">
                <a16:creationId xmlns:a16="http://schemas.microsoft.com/office/drawing/2014/main" id="{66A7E758-04B4-F1F9-033A-FBE6C94006EB}"/>
              </a:ext>
            </a:extLst>
          </p:cNvPr>
          <p:cNvSpPr>
            <a:spLocks noGrp="1"/>
          </p:cNvSpPr>
          <p:nvPr>
            <p:ph idx="1"/>
          </p:nvPr>
        </p:nvSpPr>
        <p:spPr/>
        <p:txBody>
          <a:bodyPr/>
          <a:lstStyle/>
          <a:p>
            <a:r>
              <a:rPr lang="en-US" dirty="0">
                <a:ea typeface="+mn-lt"/>
                <a:cs typeface="+mn-lt"/>
              </a:rPr>
              <a:t>A </a:t>
            </a:r>
            <a:r>
              <a:rPr lang="en-US" b="1" dirty="0">
                <a:ea typeface="+mn-lt"/>
                <a:cs typeface="+mn-lt"/>
              </a:rPr>
              <a:t>population</a:t>
            </a:r>
            <a:r>
              <a:rPr lang="en-US" dirty="0">
                <a:ea typeface="+mn-lt"/>
                <a:cs typeface="+mn-lt"/>
              </a:rPr>
              <a:t> is the entire group that you want to draw conclusions about.</a:t>
            </a:r>
            <a:endParaRPr lang="en-US" dirty="0"/>
          </a:p>
          <a:p>
            <a:pPr>
              <a:buSzPct val="114999"/>
            </a:pPr>
            <a:r>
              <a:rPr lang="en-US" dirty="0">
                <a:ea typeface="+mn-lt"/>
                <a:cs typeface="+mn-lt"/>
              </a:rPr>
              <a:t>A </a:t>
            </a:r>
            <a:r>
              <a:rPr lang="en-US" b="1" dirty="0">
                <a:ea typeface="+mn-lt"/>
                <a:cs typeface="+mn-lt"/>
              </a:rPr>
              <a:t>sample</a:t>
            </a:r>
            <a:r>
              <a:rPr lang="en-US" dirty="0">
                <a:ea typeface="+mn-lt"/>
                <a:cs typeface="+mn-lt"/>
              </a:rPr>
              <a:t> is the specific group that you will collect data from. The size of the sample is always less than the total size of the population.</a:t>
            </a:r>
            <a:endParaRPr lang="en-US" dirty="0"/>
          </a:p>
          <a:p>
            <a:pPr>
              <a:buSzPct val="114999"/>
            </a:pPr>
            <a:endParaRPr lang="en-US" dirty="0"/>
          </a:p>
        </p:txBody>
      </p:sp>
    </p:spTree>
    <p:extLst>
      <p:ext uri="{BB962C8B-B14F-4D97-AF65-F5344CB8AC3E}">
        <p14:creationId xmlns:p14="http://schemas.microsoft.com/office/powerpoint/2010/main" val="40155678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C6A92-1E86-1570-CC53-E803C6326C8F}"/>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54160201-3FC1-17F2-8F71-E0B86C78C9AB}"/>
              </a:ext>
            </a:extLst>
          </p:cNvPr>
          <p:cNvPicPr>
            <a:picLocks noGrp="1" noChangeAspect="1"/>
          </p:cNvPicPr>
          <p:nvPr>
            <p:ph idx="1"/>
          </p:nvPr>
        </p:nvPicPr>
        <p:blipFill>
          <a:blip r:embed="rId2"/>
          <a:stretch>
            <a:fillRect/>
          </a:stretch>
        </p:blipFill>
        <p:spPr>
          <a:xfrm>
            <a:off x="2110517" y="2556932"/>
            <a:ext cx="7970963" cy="3318936"/>
          </a:xfrm>
        </p:spPr>
      </p:pic>
    </p:spTree>
    <p:extLst>
      <p:ext uri="{BB962C8B-B14F-4D97-AF65-F5344CB8AC3E}">
        <p14:creationId xmlns:p14="http://schemas.microsoft.com/office/powerpoint/2010/main" val="1909503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70AEC-3045-B646-F861-A4BF23D93B7D}"/>
              </a:ext>
            </a:extLst>
          </p:cNvPr>
          <p:cNvSpPr>
            <a:spLocks noGrp="1"/>
          </p:cNvSpPr>
          <p:nvPr>
            <p:ph type="title"/>
          </p:nvPr>
        </p:nvSpPr>
        <p:spPr/>
        <p:txBody>
          <a:bodyPr/>
          <a:lstStyle/>
          <a:p>
            <a:r>
              <a:rPr lang="en-US" dirty="0"/>
              <a:t>Example</a:t>
            </a:r>
          </a:p>
        </p:txBody>
      </p:sp>
      <p:graphicFrame>
        <p:nvGraphicFramePr>
          <p:cNvPr id="5" name="Content Placeholder 4">
            <a:extLst>
              <a:ext uri="{FF2B5EF4-FFF2-40B4-BE49-F238E27FC236}">
                <a16:creationId xmlns:a16="http://schemas.microsoft.com/office/drawing/2014/main" id="{C6928084-112A-6FFF-1D1C-6BC144A737BA}"/>
              </a:ext>
            </a:extLst>
          </p:cNvPr>
          <p:cNvGraphicFramePr>
            <a:graphicFrameLocks noGrp="1"/>
          </p:cNvGraphicFramePr>
          <p:nvPr>
            <p:ph idx="1"/>
          </p:nvPr>
        </p:nvGraphicFramePr>
        <p:xfrm>
          <a:off x="1295400" y="2557463"/>
          <a:ext cx="9601199" cy="3413760"/>
        </p:xfrm>
        <a:graphic>
          <a:graphicData uri="http://schemas.openxmlformats.org/drawingml/2006/table">
            <a:tbl>
              <a:tblPr firstRow="1" bandRow="1">
                <a:tableStyleId>{5C22544A-7EE6-4342-B048-85BDC9FD1C3A}</a:tableStyleId>
              </a:tblPr>
              <a:tblGrid>
                <a:gridCol w="6198576">
                  <a:extLst>
                    <a:ext uri="{9D8B030D-6E8A-4147-A177-3AD203B41FA5}">
                      <a16:colId xmlns:a16="http://schemas.microsoft.com/office/drawing/2014/main" val="1219578950"/>
                    </a:ext>
                  </a:extLst>
                </a:gridCol>
                <a:gridCol w="3402623">
                  <a:extLst>
                    <a:ext uri="{9D8B030D-6E8A-4147-A177-3AD203B41FA5}">
                      <a16:colId xmlns:a16="http://schemas.microsoft.com/office/drawing/2014/main" val="3115745950"/>
                    </a:ext>
                  </a:extLst>
                </a:gridCol>
              </a:tblGrid>
              <a:tr h="0">
                <a:tc>
                  <a:txBody>
                    <a:bodyPr/>
                    <a:lstStyle/>
                    <a:p>
                      <a:pPr algn="ctr"/>
                      <a:r>
                        <a:rPr lang="en-US">
                          <a:effectLst/>
                        </a:rPr>
                        <a:t>Population</a:t>
                      </a:r>
                      <a:endParaRPr lang="en-US" b="0" i="0">
                        <a:solidFill>
                          <a:srgbClr val="51565E"/>
                        </a:solidFill>
                        <a:effectLst/>
                        <a:latin typeface="Roboto" panose="02000000000000000000" pitchFamily="2" charset="0"/>
                      </a:endParaRPr>
                    </a:p>
                  </a:txBody>
                  <a:tcPr marL="114300" marR="114300" marT="152400" marB="152400" anchor="ctr"/>
                </a:tc>
                <a:tc>
                  <a:txBody>
                    <a:bodyPr/>
                    <a:lstStyle/>
                    <a:p>
                      <a:pPr algn="ctr"/>
                      <a:r>
                        <a:rPr lang="en-US">
                          <a:effectLst/>
                        </a:rPr>
                        <a:t>Sample</a:t>
                      </a:r>
                      <a:endParaRPr lang="en-US" b="0" i="0">
                        <a:solidFill>
                          <a:srgbClr val="51565E"/>
                        </a:solidFill>
                        <a:effectLst/>
                        <a:latin typeface="Roboto" panose="02000000000000000000" pitchFamily="2" charset="0"/>
                      </a:endParaRPr>
                    </a:p>
                  </a:txBody>
                  <a:tcPr marL="114300" marR="114300" marT="152400" marB="152400" anchor="ctr"/>
                </a:tc>
                <a:extLst>
                  <a:ext uri="{0D108BD9-81ED-4DB2-BD59-A6C34878D82A}">
                    <a16:rowId xmlns:a16="http://schemas.microsoft.com/office/drawing/2014/main" val="944904960"/>
                  </a:ext>
                </a:extLst>
              </a:tr>
              <a:tr h="0">
                <a:tc>
                  <a:txBody>
                    <a:bodyPr/>
                    <a:lstStyle/>
                    <a:p>
                      <a:pPr algn="ctr"/>
                      <a:r>
                        <a:rPr lang="en-US">
                          <a:effectLst/>
                        </a:rPr>
                        <a:t>All residents of a country would constitute the Population set</a:t>
                      </a:r>
                      <a:endParaRPr lang="en-US" b="0" i="0">
                        <a:solidFill>
                          <a:srgbClr val="51565E"/>
                        </a:solidFill>
                        <a:effectLst/>
                        <a:latin typeface="Roboto" panose="02000000000000000000" pitchFamily="2" charset="0"/>
                      </a:endParaRPr>
                    </a:p>
                  </a:txBody>
                  <a:tcPr marL="114300" marR="114300" marT="152400" marB="152400" anchor="ctr"/>
                </a:tc>
                <a:tc>
                  <a:txBody>
                    <a:bodyPr/>
                    <a:lstStyle/>
                    <a:p>
                      <a:pPr algn="ctr"/>
                      <a:r>
                        <a:rPr lang="en-US">
                          <a:effectLst/>
                        </a:rPr>
                        <a:t>All residents who live above the poverty line would be the Sample</a:t>
                      </a:r>
                      <a:endParaRPr lang="en-US" b="0" i="0">
                        <a:solidFill>
                          <a:srgbClr val="51565E"/>
                        </a:solidFill>
                        <a:effectLst/>
                        <a:latin typeface="Roboto" panose="02000000000000000000" pitchFamily="2" charset="0"/>
                      </a:endParaRPr>
                    </a:p>
                  </a:txBody>
                  <a:tcPr marL="114300" marR="114300" marT="152400" marB="152400" anchor="ctr"/>
                </a:tc>
                <a:extLst>
                  <a:ext uri="{0D108BD9-81ED-4DB2-BD59-A6C34878D82A}">
                    <a16:rowId xmlns:a16="http://schemas.microsoft.com/office/drawing/2014/main" val="1308411189"/>
                  </a:ext>
                </a:extLst>
              </a:tr>
              <a:tr h="0">
                <a:tc>
                  <a:txBody>
                    <a:bodyPr/>
                    <a:lstStyle/>
                    <a:p>
                      <a:pPr algn="ctr"/>
                      <a:r>
                        <a:rPr lang="en-US">
                          <a:effectLst/>
                        </a:rPr>
                        <a:t>All residents above the poverty line in a country would be the Population</a:t>
                      </a:r>
                      <a:endParaRPr lang="en-US" b="0" i="0">
                        <a:solidFill>
                          <a:srgbClr val="51565E"/>
                        </a:solidFill>
                        <a:effectLst/>
                        <a:latin typeface="Roboto" panose="02000000000000000000" pitchFamily="2" charset="0"/>
                      </a:endParaRPr>
                    </a:p>
                  </a:txBody>
                  <a:tcPr marL="114300" marR="114300" marT="152400" marB="152400" anchor="ctr"/>
                </a:tc>
                <a:tc>
                  <a:txBody>
                    <a:bodyPr/>
                    <a:lstStyle/>
                    <a:p>
                      <a:pPr algn="ctr"/>
                      <a:r>
                        <a:rPr lang="en-US">
                          <a:effectLst/>
                        </a:rPr>
                        <a:t>All residents who are millionaires would make up the Sample</a:t>
                      </a:r>
                      <a:endParaRPr lang="en-US" b="0" i="0">
                        <a:solidFill>
                          <a:srgbClr val="51565E"/>
                        </a:solidFill>
                        <a:effectLst/>
                        <a:latin typeface="Roboto" panose="02000000000000000000" pitchFamily="2" charset="0"/>
                      </a:endParaRPr>
                    </a:p>
                  </a:txBody>
                  <a:tcPr marL="114300" marR="114300" marT="152400" marB="152400" anchor="ctr"/>
                </a:tc>
                <a:extLst>
                  <a:ext uri="{0D108BD9-81ED-4DB2-BD59-A6C34878D82A}">
                    <a16:rowId xmlns:a16="http://schemas.microsoft.com/office/drawing/2014/main" val="1358926864"/>
                  </a:ext>
                </a:extLst>
              </a:tr>
              <a:tr h="0">
                <a:tc>
                  <a:txBody>
                    <a:bodyPr/>
                    <a:lstStyle/>
                    <a:p>
                      <a:pPr algn="ctr"/>
                      <a:r>
                        <a:rPr lang="en-US">
                          <a:effectLst/>
                        </a:rPr>
                        <a:t>All employees in an office would be the Population</a:t>
                      </a:r>
                      <a:endParaRPr lang="en-US" b="0" i="0">
                        <a:solidFill>
                          <a:srgbClr val="51565E"/>
                        </a:solidFill>
                        <a:effectLst/>
                        <a:latin typeface="Roboto" panose="02000000000000000000" pitchFamily="2" charset="0"/>
                      </a:endParaRPr>
                    </a:p>
                  </a:txBody>
                  <a:tcPr marL="114300" marR="114300" marT="152400" marB="152400" anchor="ctr"/>
                </a:tc>
                <a:tc>
                  <a:txBody>
                    <a:bodyPr/>
                    <a:lstStyle/>
                    <a:p>
                      <a:pPr algn="ctr"/>
                      <a:r>
                        <a:rPr lang="en-US">
                          <a:effectLst/>
                        </a:rPr>
                        <a:t>Out of all the employees, all managers in the office would be the Sample</a:t>
                      </a:r>
                      <a:endParaRPr lang="en-US" b="0" i="0">
                        <a:solidFill>
                          <a:srgbClr val="51565E"/>
                        </a:solidFill>
                        <a:effectLst/>
                        <a:latin typeface="Roboto" panose="02000000000000000000" pitchFamily="2" charset="0"/>
                      </a:endParaRPr>
                    </a:p>
                  </a:txBody>
                  <a:tcPr marL="114300" marR="114300" marT="152400" marB="152400" anchor="ctr"/>
                </a:tc>
                <a:extLst>
                  <a:ext uri="{0D108BD9-81ED-4DB2-BD59-A6C34878D82A}">
                    <a16:rowId xmlns:a16="http://schemas.microsoft.com/office/drawing/2014/main" val="866637382"/>
                  </a:ext>
                </a:extLst>
              </a:tr>
            </a:tbl>
          </a:graphicData>
        </a:graphic>
      </p:graphicFrame>
    </p:spTree>
    <p:extLst>
      <p:ext uri="{BB962C8B-B14F-4D97-AF65-F5344CB8AC3E}">
        <p14:creationId xmlns:p14="http://schemas.microsoft.com/office/powerpoint/2010/main" val="636381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EAF44-1350-7F32-24F6-3621DC06A739}"/>
              </a:ext>
            </a:extLst>
          </p:cNvPr>
          <p:cNvSpPr>
            <a:spLocks noGrp="1"/>
          </p:cNvSpPr>
          <p:nvPr>
            <p:ph type="title"/>
          </p:nvPr>
        </p:nvSpPr>
        <p:spPr/>
        <p:txBody>
          <a:bodyPr/>
          <a:lstStyle/>
          <a:p>
            <a:r>
              <a:rPr lang="en-US" dirty="0"/>
              <a:t>Central Limit Theorem</a:t>
            </a:r>
          </a:p>
        </p:txBody>
      </p:sp>
      <p:sp>
        <p:nvSpPr>
          <p:cNvPr id="3" name="Content Placeholder 2">
            <a:extLst>
              <a:ext uri="{FF2B5EF4-FFF2-40B4-BE49-F238E27FC236}">
                <a16:creationId xmlns:a16="http://schemas.microsoft.com/office/drawing/2014/main" id="{0EBAEFFD-97E9-0790-04DC-4015E12AD1E3}"/>
              </a:ext>
            </a:extLst>
          </p:cNvPr>
          <p:cNvSpPr>
            <a:spLocks noGrp="1"/>
          </p:cNvSpPr>
          <p:nvPr>
            <p:ph idx="1"/>
          </p:nvPr>
        </p:nvSpPr>
        <p:spPr/>
        <p:txBody>
          <a:bodyPr>
            <a:normAutofit fontScale="85000" lnSpcReduction="20000"/>
          </a:bodyPr>
          <a:lstStyle/>
          <a:p>
            <a:r>
              <a:rPr lang="en-US" dirty="0">
                <a:ea typeface="+mn-lt"/>
                <a:cs typeface="+mn-lt"/>
              </a:rPr>
              <a:t>Central limit theorem is a statistical theory which states that when the large sample size has a finite variance, the samples will be normally distributed and the mean of samples will be approximately equal to the mean of the whole population.</a:t>
            </a:r>
          </a:p>
          <a:p>
            <a:pPr>
              <a:buSzPct val="114999"/>
            </a:pPr>
            <a:r>
              <a:rPr lang="en-US" dirty="0">
                <a:ea typeface="+mn-lt"/>
                <a:cs typeface="+mn-lt"/>
              </a:rPr>
              <a:t>The central limit theorem states that whenever a random sample of size n is taken from any distribution with mean and variance, then the sample mean will be approximately normally distributed with mean and variance. The larger the value of the sample size, the better the approximation to the normal.</a:t>
            </a:r>
          </a:p>
          <a:p>
            <a:pPr>
              <a:buSzPct val="114999"/>
            </a:pPr>
            <a:r>
              <a:rPr lang="en-US" dirty="0">
                <a:ea typeface="+mn-lt"/>
                <a:cs typeface="+mn-lt"/>
              </a:rPr>
              <a:t>As the sample size gets bigger and bigger, the mean of the sample will get closer to the actual population mean. If the sample size is small, the actual distribution of the data may or may not be normal, but as the sample size gets bigger, it can be approximated by a normal distribution. </a:t>
            </a:r>
            <a:endParaRPr lang="en-US" dirty="0"/>
          </a:p>
        </p:txBody>
      </p:sp>
    </p:spTree>
    <p:extLst>
      <p:ext uri="{BB962C8B-B14F-4D97-AF65-F5344CB8AC3E}">
        <p14:creationId xmlns:p14="http://schemas.microsoft.com/office/powerpoint/2010/main" val="22702398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3B1BE-CE68-9065-3832-BB68667FBF8C}"/>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3BCA5B9F-2064-93BF-9FDE-0BF95B6824A8}"/>
              </a:ext>
            </a:extLst>
          </p:cNvPr>
          <p:cNvSpPr>
            <a:spLocks noGrp="1"/>
          </p:cNvSpPr>
          <p:nvPr>
            <p:ph idx="1"/>
          </p:nvPr>
        </p:nvSpPr>
        <p:spPr/>
        <p:txBody>
          <a:bodyPr/>
          <a:lstStyle/>
          <a:p>
            <a:r>
              <a:rPr lang="en-US" dirty="0">
                <a:ea typeface="+mn-lt"/>
                <a:cs typeface="+mn-lt"/>
              </a:rPr>
              <a:t>The data must adhere to the randomization rule. It needs to be sampled at random.</a:t>
            </a:r>
            <a:endParaRPr lang="en-US" dirty="0"/>
          </a:p>
          <a:p>
            <a:pPr>
              <a:buSzPct val="114999"/>
            </a:pPr>
            <a:r>
              <a:rPr lang="en-US" dirty="0">
                <a:ea typeface="+mn-lt"/>
                <a:cs typeface="+mn-lt"/>
              </a:rPr>
              <a:t>The samples should be unrelated to one another. One sample should not impact the others.</a:t>
            </a:r>
            <a:endParaRPr lang="en-US" dirty="0"/>
          </a:p>
          <a:p>
            <a:pPr>
              <a:buSzPct val="114999"/>
            </a:pPr>
            <a:r>
              <a:rPr lang="en-US" dirty="0">
                <a:ea typeface="+mn-lt"/>
                <a:cs typeface="+mn-lt"/>
              </a:rPr>
              <a:t>When taking samples without replacement, the sample size should not exceed 10% of the population.</a:t>
            </a:r>
            <a:endParaRPr lang="en-US" dirty="0"/>
          </a:p>
          <a:p>
            <a:pPr>
              <a:buSzPct val="114999"/>
            </a:pPr>
            <a:endParaRPr lang="en-US" dirty="0"/>
          </a:p>
        </p:txBody>
      </p:sp>
    </p:spTree>
    <p:extLst>
      <p:ext uri="{BB962C8B-B14F-4D97-AF65-F5344CB8AC3E}">
        <p14:creationId xmlns:p14="http://schemas.microsoft.com/office/powerpoint/2010/main" val="3393143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F5D3C-3F62-443F-BBD6-5B0FE59C6BFC}"/>
              </a:ext>
            </a:extLst>
          </p:cNvPr>
          <p:cNvSpPr>
            <a:spLocks noGrp="1"/>
          </p:cNvSpPr>
          <p:nvPr>
            <p:ph type="title"/>
          </p:nvPr>
        </p:nvSpPr>
        <p:spPr/>
        <p:txBody>
          <a:bodyPr/>
          <a:lstStyle/>
          <a:p>
            <a:r>
              <a:rPr lang="en-US" dirty="0"/>
              <a:t>Central Tendency</a:t>
            </a:r>
          </a:p>
          <a:p>
            <a:endParaRPr lang="en-US" dirty="0"/>
          </a:p>
        </p:txBody>
      </p:sp>
      <p:sp>
        <p:nvSpPr>
          <p:cNvPr id="3" name="Content Placeholder 2">
            <a:extLst>
              <a:ext uri="{FF2B5EF4-FFF2-40B4-BE49-F238E27FC236}">
                <a16:creationId xmlns:a16="http://schemas.microsoft.com/office/drawing/2014/main" id="{E3FAD9EC-7305-11CA-B8B4-43CD15684AC4}"/>
              </a:ext>
            </a:extLst>
          </p:cNvPr>
          <p:cNvSpPr>
            <a:spLocks noGrp="1"/>
          </p:cNvSpPr>
          <p:nvPr>
            <p:ph idx="1"/>
          </p:nvPr>
        </p:nvSpPr>
        <p:spPr/>
        <p:txBody>
          <a:bodyPr vert="horz" lIns="91440" tIns="45720" rIns="91440" bIns="45720" rtlCol="0" anchor="t">
            <a:normAutofit/>
          </a:bodyPr>
          <a:lstStyle/>
          <a:p>
            <a:r>
              <a:rPr lang="en-US" dirty="0">
                <a:ea typeface="+mj-lt"/>
                <a:cs typeface="+mj-lt"/>
              </a:rPr>
              <a:t>Measures of central tendency focus on the average or middle values of data sets, whereas measures of variability focus on the dispersion of data. These two measures use graphs, tables and general discussions to help people understand the meaning of the analyzed data.</a:t>
            </a:r>
            <a:endParaRPr lang="en-US" dirty="0"/>
          </a:p>
          <a:p>
            <a:pPr>
              <a:buClr>
                <a:srgbClr val="8AD0D6"/>
              </a:buClr>
            </a:pPr>
            <a:r>
              <a:rPr lang="en-US" dirty="0">
                <a:ea typeface="+mj-lt"/>
                <a:cs typeface="+mj-lt"/>
              </a:rPr>
              <a:t>Measures of central tendency describe the center position of a distribution for a data set. A person analyzes the frequency of each data point in the distribution and describes it using the mean, median, or mode, which measures the most common patterns of the analyzed data set.</a:t>
            </a:r>
            <a:endParaRPr lang="en-US" dirty="0"/>
          </a:p>
          <a:p>
            <a:pPr marL="0" indent="0">
              <a:buClr>
                <a:srgbClr val="8AD0D6"/>
              </a:buClr>
              <a:buNone/>
            </a:pPr>
            <a:endParaRPr lang="en-US" dirty="0"/>
          </a:p>
        </p:txBody>
      </p:sp>
    </p:spTree>
    <p:extLst>
      <p:ext uri="{BB962C8B-B14F-4D97-AF65-F5344CB8AC3E}">
        <p14:creationId xmlns:p14="http://schemas.microsoft.com/office/powerpoint/2010/main" val="12104228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1DADD-6FFA-2449-93A1-E131D02A4F30}"/>
              </a:ext>
            </a:extLst>
          </p:cNvPr>
          <p:cNvSpPr>
            <a:spLocks noGrp="1"/>
          </p:cNvSpPr>
          <p:nvPr>
            <p:ph type="title"/>
          </p:nvPr>
        </p:nvSpPr>
        <p:spPr/>
        <p:txBody>
          <a:bodyPr/>
          <a:lstStyle/>
          <a:p>
            <a:r>
              <a:rPr lang="en-US" dirty="0"/>
              <a:t>Why we need this Theorem?</a:t>
            </a:r>
          </a:p>
        </p:txBody>
      </p:sp>
      <p:sp>
        <p:nvSpPr>
          <p:cNvPr id="3" name="Content Placeholder 2">
            <a:extLst>
              <a:ext uri="{FF2B5EF4-FFF2-40B4-BE49-F238E27FC236}">
                <a16:creationId xmlns:a16="http://schemas.microsoft.com/office/drawing/2014/main" id="{89B70910-02ED-E045-08BC-42D0586FED9E}"/>
              </a:ext>
            </a:extLst>
          </p:cNvPr>
          <p:cNvSpPr>
            <a:spLocks noGrp="1"/>
          </p:cNvSpPr>
          <p:nvPr>
            <p:ph idx="1"/>
          </p:nvPr>
        </p:nvSpPr>
        <p:spPr/>
        <p:txBody>
          <a:bodyPr>
            <a:normAutofit fontScale="92500" lnSpcReduction="20000"/>
          </a:bodyPr>
          <a:lstStyle/>
          <a:p>
            <a:r>
              <a:rPr lang="en-US" dirty="0">
                <a:ea typeface="+mn-lt"/>
                <a:cs typeface="+mn-lt"/>
              </a:rPr>
              <a:t>Consider there are 15 sections in class X, and each section has 50 students. Our task is to calculate the average marks of students in class X. </a:t>
            </a:r>
            <a:endParaRPr lang="en-US" dirty="0"/>
          </a:p>
          <a:p>
            <a:pPr marL="0" indent="0">
              <a:buSzPct val="114999"/>
              <a:buNone/>
            </a:pPr>
            <a:r>
              <a:rPr lang="en-US" dirty="0">
                <a:ea typeface="+mn-lt"/>
                <a:cs typeface="+mn-lt"/>
              </a:rPr>
              <a:t>   The standard approach will be to calculate the average simply:</a:t>
            </a:r>
            <a:endParaRPr lang="en-US" dirty="0"/>
          </a:p>
          <a:p>
            <a:pPr marL="457200" indent="-457200">
              <a:buSzPct val="114999"/>
              <a:buAutoNum type="arabicPeriod"/>
            </a:pPr>
            <a:r>
              <a:rPr lang="en-US" dirty="0">
                <a:ea typeface="+mn-lt"/>
                <a:cs typeface="+mn-lt"/>
              </a:rPr>
              <a:t>Calculate the total marks of all the students in Class X</a:t>
            </a:r>
            <a:endParaRPr lang="en-US" dirty="0"/>
          </a:p>
          <a:p>
            <a:pPr marL="0" indent="0">
              <a:buSzPct val="114999"/>
              <a:buNone/>
            </a:pPr>
            <a:r>
              <a:rPr lang="en-US" dirty="0">
                <a:ea typeface="+mn-lt"/>
                <a:cs typeface="+mn-lt"/>
              </a:rPr>
              <a:t>2. Add all the marks</a:t>
            </a:r>
          </a:p>
          <a:p>
            <a:pPr marL="0" indent="0">
              <a:buSzPct val="114999"/>
              <a:buNone/>
            </a:pPr>
            <a:r>
              <a:rPr lang="en-US" dirty="0">
                <a:ea typeface="+mn-lt"/>
                <a:cs typeface="+mn-lt"/>
              </a:rPr>
              <a:t>3. Divide the total marks by the total number of students</a:t>
            </a:r>
            <a:endParaRPr lang="en-US" dirty="0"/>
          </a:p>
          <a:p>
            <a:pPr marL="0" indent="0">
              <a:buNone/>
            </a:pPr>
            <a:endParaRPr lang="en-US" dirty="0">
              <a:ea typeface="+mn-lt"/>
              <a:cs typeface="+mn-lt"/>
            </a:endParaRPr>
          </a:p>
          <a:p>
            <a:pPr marL="0" indent="0">
              <a:buNone/>
            </a:pPr>
            <a:r>
              <a:rPr lang="en-US" dirty="0">
                <a:ea typeface="+mn-lt"/>
                <a:cs typeface="+mn-lt"/>
              </a:rPr>
              <a:t>But what if the </a:t>
            </a:r>
            <a:r>
              <a:rPr lang="en-US" dirty="0">
                <a:ea typeface="+mn-lt"/>
                <a:cs typeface="+mn-lt"/>
                <a:hlinkClick r:id="rId2"/>
              </a:rPr>
              <a:t>data</a:t>
            </a:r>
            <a:r>
              <a:rPr lang="en-US" dirty="0">
                <a:ea typeface="+mn-lt"/>
                <a:cs typeface="+mn-lt"/>
              </a:rPr>
              <a:t> is extremely large? Is this a good approach?</a:t>
            </a:r>
            <a:endParaRPr lang="en-US">
              <a:ea typeface="+mn-lt"/>
              <a:cs typeface="+mn-lt"/>
            </a:endParaRPr>
          </a:p>
          <a:p>
            <a:pPr>
              <a:buSzPct val="114999"/>
            </a:pPr>
            <a:endParaRPr lang="en-US" dirty="0"/>
          </a:p>
        </p:txBody>
      </p:sp>
    </p:spTree>
    <p:extLst>
      <p:ext uri="{BB962C8B-B14F-4D97-AF65-F5344CB8AC3E}">
        <p14:creationId xmlns:p14="http://schemas.microsoft.com/office/powerpoint/2010/main" val="242223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488BA-A47C-B38E-AAA8-EB3B44A4B9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40FE37-04A4-0EA7-080E-F7105DF3A8FC}"/>
              </a:ext>
            </a:extLst>
          </p:cNvPr>
          <p:cNvSpPr>
            <a:spLocks noGrp="1"/>
          </p:cNvSpPr>
          <p:nvPr>
            <p:ph idx="1"/>
          </p:nvPr>
        </p:nvSpPr>
        <p:spPr/>
        <p:txBody>
          <a:bodyPr>
            <a:normAutofit fontScale="92500"/>
          </a:bodyPr>
          <a:lstStyle/>
          <a:p>
            <a:r>
              <a:rPr lang="en-US" dirty="0">
                <a:ea typeface="+mn-lt"/>
                <a:cs typeface="+mn-lt"/>
              </a:rPr>
              <a:t>Select groups of students from the class at random. This will be referred to as a sample. Create several samples, each with 30 students.</a:t>
            </a:r>
            <a:endParaRPr lang="en-US" dirty="0"/>
          </a:p>
          <a:p>
            <a:pPr>
              <a:buSzPct val="114999"/>
            </a:pPr>
            <a:r>
              <a:rPr lang="en-US" dirty="0">
                <a:ea typeface="+mn-lt"/>
                <a:cs typeface="+mn-lt"/>
              </a:rPr>
              <a:t>Calculate each sample's individual mean.</a:t>
            </a:r>
            <a:endParaRPr lang="en-US" dirty="0"/>
          </a:p>
          <a:p>
            <a:pPr>
              <a:buSzPct val="114999"/>
            </a:pPr>
            <a:r>
              <a:rPr lang="en-US" dirty="0">
                <a:ea typeface="+mn-lt"/>
                <a:cs typeface="+mn-lt"/>
              </a:rPr>
              <a:t>Calculate the average of these sample means.</a:t>
            </a:r>
            <a:endParaRPr lang="en-US" dirty="0"/>
          </a:p>
          <a:p>
            <a:pPr>
              <a:buSzPct val="114999"/>
            </a:pPr>
            <a:r>
              <a:rPr lang="en-US" dirty="0">
                <a:ea typeface="+mn-lt"/>
                <a:cs typeface="+mn-lt"/>
              </a:rPr>
              <a:t>The value will give us the approximate average marks of the students in Class X.</a:t>
            </a:r>
            <a:endParaRPr lang="en-US" dirty="0"/>
          </a:p>
          <a:p>
            <a:pPr>
              <a:buSzPct val="114999"/>
            </a:pPr>
            <a:r>
              <a:rPr lang="en-US" dirty="0">
                <a:ea typeface="+mn-lt"/>
                <a:cs typeface="+mn-lt"/>
              </a:rPr>
              <a:t>The histogram of the sample means marks of the students will resemble a bell curve or normal distribution.</a:t>
            </a:r>
            <a:endParaRPr lang="en-US" dirty="0"/>
          </a:p>
          <a:p>
            <a:pPr>
              <a:buSzPct val="114999"/>
            </a:pPr>
            <a:endParaRPr lang="en-US" dirty="0"/>
          </a:p>
        </p:txBody>
      </p:sp>
    </p:spTree>
    <p:extLst>
      <p:ext uri="{BB962C8B-B14F-4D97-AF65-F5344CB8AC3E}">
        <p14:creationId xmlns:p14="http://schemas.microsoft.com/office/powerpoint/2010/main" val="38405573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01BC-CE6F-8446-F8EB-93129240E7D2}"/>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9B6D1592-0CEC-A7F0-F26C-A446ADAEC8DE}"/>
              </a:ext>
            </a:extLst>
          </p:cNvPr>
          <p:cNvPicPr>
            <a:picLocks noGrp="1" noChangeAspect="1"/>
          </p:cNvPicPr>
          <p:nvPr>
            <p:ph idx="1"/>
          </p:nvPr>
        </p:nvPicPr>
        <p:blipFill>
          <a:blip r:embed="rId2"/>
          <a:stretch>
            <a:fillRect/>
          </a:stretch>
        </p:blipFill>
        <p:spPr>
          <a:xfrm>
            <a:off x="2700336" y="2587625"/>
            <a:ext cx="6791325" cy="3257550"/>
          </a:xfrm>
        </p:spPr>
      </p:pic>
    </p:spTree>
    <p:extLst>
      <p:ext uri="{BB962C8B-B14F-4D97-AF65-F5344CB8AC3E}">
        <p14:creationId xmlns:p14="http://schemas.microsoft.com/office/powerpoint/2010/main" val="2776508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74D66-6189-F86A-4571-7838FDB06D79}"/>
              </a:ext>
            </a:extLst>
          </p:cNvPr>
          <p:cNvSpPr>
            <a:spLocks noGrp="1"/>
          </p:cNvSpPr>
          <p:nvPr>
            <p:ph type="title"/>
          </p:nvPr>
        </p:nvSpPr>
        <p:spPr/>
        <p:txBody>
          <a:bodyPr/>
          <a:lstStyle/>
          <a:p>
            <a:r>
              <a:rPr lang="en-US" dirty="0"/>
              <a:t>Standard error</a:t>
            </a:r>
          </a:p>
        </p:txBody>
      </p:sp>
      <p:sp>
        <p:nvSpPr>
          <p:cNvPr id="3" name="Content Placeholder 2">
            <a:extLst>
              <a:ext uri="{FF2B5EF4-FFF2-40B4-BE49-F238E27FC236}">
                <a16:creationId xmlns:a16="http://schemas.microsoft.com/office/drawing/2014/main" id="{EAE3DB51-43DF-ECA8-F34E-0669035F3C3D}"/>
              </a:ext>
            </a:extLst>
          </p:cNvPr>
          <p:cNvSpPr>
            <a:spLocks noGrp="1"/>
          </p:cNvSpPr>
          <p:nvPr>
            <p:ph idx="1"/>
          </p:nvPr>
        </p:nvSpPr>
        <p:spPr/>
        <p:txBody>
          <a:bodyPr/>
          <a:lstStyle/>
          <a:p>
            <a:r>
              <a:rPr lang="en-US" dirty="0">
                <a:ea typeface="+mn-lt"/>
                <a:cs typeface="+mn-lt"/>
              </a:rPr>
              <a:t>The standard error (SE) of a statistic is the approximate standard deviation of a statistical sample population.</a:t>
            </a:r>
            <a:endParaRPr lang="en-US" dirty="0"/>
          </a:p>
        </p:txBody>
      </p:sp>
    </p:spTree>
    <p:extLst>
      <p:ext uri="{BB962C8B-B14F-4D97-AF65-F5344CB8AC3E}">
        <p14:creationId xmlns:p14="http://schemas.microsoft.com/office/powerpoint/2010/main" val="29520717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AFF55-96E9-82CB-D931-21C6B2CCBA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E6B0B2-0FAF-90D5-6E14-11458483D27A}"/>
              </a:ext>
            </a:extLst>
          </p:cNvPr>
          <p:cNvSpPr>
            <a:spLocks noGrp="1"/>
          </p:cNvSpPr>
          <p:nvPr>
            <p:ph idx="1"/>
          </p:nvPr>
        </p:nvSpPr>
        <p:spPr/>
        <p:txBody>
          <a:bodyPr/>
          <a:lstStyle/>
          <a:p>
            <a:r>
              <a:rPr lang="en-US" dirty="0">
                <a:ea typeface="+mn-lt"/>
                <a:cs typeface="+mn-lt"/>
              </a:rPr>
              <a:t>The standard error of an estimate can be calculated as the standard deviation divided by the square root of the sample size:</a:t>
            </a:r>
            <a:endParaRPr lang="en-US" dirty="0"/>
          </a:p>
          <a:p>
            <a:pPr>
              <a:buSzPct val="114999"/>
            </a:pPr>
            <a:r>
              <a:rPr lang="en-US" i="1" dirty="0">
                <a:ea typeface="+mn-lt"/>
                <a:cs typeface="+mn-lt"/>
              </a:rPr>
              <a:t>SE = σ / √n</a:t>
            </a:r>
            <a:endParaRPr lang="en-US" dirty="0"/>
          </a:p>
          <a:p>
            <a:pPr>
              <a:buSzPct val="114999"/>
            </a:pPr>
            <a:r>
              <a:rPr lang="en-US" dirty="0">
                <a:ea typeface="+mn-lt"/>
                <a:cs typeface="+mn-lt"/>
              </a:rPr>
              <a:t>where</a:t>
            </a:r>
            <a:endParaRPr lang="en-US" dirty="0"/>
          </a:p>
          <a:p>
            <a:pPr>
              <a:buSzPct val="114999"/>
            </a:pPr>
            <a:r>
              <a:rPr lang="en-US" dirty="0">
                <a:ea typeface="+mn-lt"/>
                <a:cs typeface="+mn-lt"/>
              </a:rPr>
              <a:t>σ = the population standard deviation</a:t>
            </a:r>
            <a:endParaRPr lang="en-US" dirty="0"/>
          </a:p>
          <a:p>
            <a:pPr>
              <a:buSzPct val="114999"/>
            </a:pPr>
            <a:r>
              <a:rPr lang="en-US" dirty="0">
                <a:ea typeface="+mn-lt"/>
                <a:cs typeface="+mn-lt"/>
              </a:rPr>
              <a:t>√</a:t>
            </a:r>
            <a:r>
              <a:rPr lang="en-US" i="1" dirty="0">
                <a:ea typeface="+mn-lt"/>
                <a:cs typeface="+mn-lt"/>
              </a:rPr>
              <a:t>n</a:t>
            </a:r>
            <a:r>
              <a:rPr lang="en-US" dirty="0">
                <a:ea typeface="+mn-lt"/>
                <a:cs typeface="+mn-lt"/>
              </a:rPr>
              <a:t> = the square root of the sample size</a:t>
            </a:r>
            <a:endParaRPr lang="en-US" dirty="0"/>
          </a:p>
          <a:p>
            <a:pPr>
              <a:buSzPct val="114999"/>
            </a:pPr>
            <a:endParaRPr lang="en-US" dirty="0"/>
          </a:p>
        </p:txBody>
      </p:sp>
    </p:spTree>
    <p:extLst>
      <p:ext uri="{BB962C8B-B14F-4D97-AF65-F5344CB8AC3E}">
        <p14:creationId xmlns:p14="http://schemas.microsoft.com/office/powerpoint/2010/main" val="38554664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D6688-3DF7-536F-1634-0621A8C32CB4}"/>
              </a:ext>
            </a:extLst>
          </p:cNvPr>
          <p:cNvSpPr>
            <a:spLocks noGrp="1"/>
          </p:cNvSpPr>
          <p:nvPr>
            <p:ph type="title"/>
          </p:nvPr>
        </p:nvSpPr>
        <p:spPr/>
        <p:txBody>
          <a:bodyPr/>
          <a:lstStyle/>
          <a:p>
            <a:r>
              <a:rPr lang="en-US" dirty="0">
                <a:ea typeface="+mj-lt"/>
                <a:cs typeface="+mj-lt"/>
              </a:rPr>
              <a:t>Standard Error vs. Standard Deviation</a:t>
            </a:r>
            <a:endParaRPr lang="en-US" dirty="0"/>
          </a:p>
        </p:txBody>
      </p:sp>
      <p:sp>
        <p:nvSpPr>
          <p:cNvPr id="3" name="Content Placeholder 2">
            <a:extLst>
              <a:ext uri="{FF2B5EF4-FFF2-40B4-BE49-F238E27FC236}">
                <a16:creationId xmlns:a16="http://schemas.microsoft.com/office/drawing/2014/main" id="{4B2E7CF1-59AF-4760-CC2E-6D244FDFC2AF}"/>
              </a:ext>
            </a:extLst>
          </p:cNvPr>
          <p:cNvSpPr>
            <a:spLocks noGrp="1"/>
          </p:cNvSpPr>
          <p:nvPr>
            <p:ph idx="1"/>
          </p:nvPr>
        </p:nvSpPr>
        <p:spPr/>
        <p:txBody>
          <a:bodyPr/>
          <a:lstStyle/>
          <a:p>
            <a:pPr marL="0" indent="0">
              <a:buNone/>
            </a:pPr>
            <a:endParaRPr lang="en-US" dirty="0"/>
          </a:p>
          <a:p>
            <a:pPr>
              <a:buSzPct val="114999"/>
            </a:pPr>
            <a:r>
              <a:rPr lang="en-US" dirty="0">
                <a:ea typeface="+mn-lt"/>
                <a:cs typeface="+mn-lt"/>
              </a:rPr>
              <a:t>The standard error normalizes the standard deviation relative to the sample size used in an analysis. </a:t>
            </a:r>
            <a:r>
              <a:rPr lang="en-US" u="sng" dirty="0">
                <a:ea typeface="+mn-lt"/>
                <a:cs typeface="+mn-lt"/>
                <a:hlinkClick r:id="rId2"/>
              </a:rPr>
              <a:t>Standard deviation</a:t>
            </a:r>
            <a:r>
              <a:rPr lang="en-US" dirty="0">
                <a:ea typeface="+mn-lt"/>
                <a:cs typeface="+mn-lt"/>
              </a:rPr>
              <a:t> measures the amount of variance or dispersion of the data spread around the mean. The standard error can be thought of as the dispersion of the sample mean estimations around the true population mean. As the sample size becomes larger, the standard error will become smaller, indicating that the estimated sample mean value better approximates the population mean.</a:t>
            </a:r>
            <a:endParaRPr lang="en-US" dirty="0"/>
          </a:p>
          <a:p>
            <a:pPr>
              <a:buSzPct val="114999"/>
            </a:pPr>
            <a:endParaRPr lang="en-US" dirty="0"/>
          </a:p>
        </p:txBody>
      </p:sp>
    </p:spTree>
    <p:extLst>
      <p:ext uri="{BB962C8B-B14F-4D97-AF65-F5344CB8AC3E}">
        <p14:creationId xmlns:p14="http://schemas.microsoft.com/office/powerpoint/2010/main" val="4431307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A9682-F320-B8E9-DED3-DE41B18F34A5}"/>
              </a:ext>
            </a:extLst>
          </p:cNvPr>
          <p:cNvSpPr>
            <a:spLocks noGrp="1"/>
          </p:cNvSpPr>
          <p:nvPr>
            <p:ph type="title"/>
          </p:nvPr>
        </p:nvSpPr>
        <p:spPr/>
        <p:txBody>
          <a:bodyPr/>
          <a:lstStyle/>
          <a:p>
            <a:r>
              <a:rPr lang="en-US" dirty="0"/>
              <a:t>Calculate SE</a:t>
            </a:r>
          </a:p>
        </p:txBody>
      </p:sp>
      <p:sp>
        <p:nvSpPr>
          <p:cNvPr id="3" name="Content Placeholder 2">
            <a:extLst>
              <a:ext uri="{FF2B5EF4-FFF2-40B4-BE49-F238E27FC236}">
                <a16:creationId xmlns:a16="http://schemas.microsoft.com/office/drawing/2014/main" id="{A84EE7ED-9DBC-3DDB-027C-921A561A4AE8}"/>
              </a:ext>
            </a:extLst>
          </p:cNvPr>
          <p:cNvSpPr>
            <a:spLocks noGrp="1"/>
          </p:cNvSpPr>
          <p:nvPr>
            <p:ph idx="1"/>
          </p:nvPr>
        </p:nvSpPr>
        <p:spPr/>
        <p:txBody>
          <a:bodyPr>
            <a:normAutofit fontScale="77500" lnSpcReduction="20000"/>
          </a:bodyPr>
          <a:lstStyle/>
          <a:p>
            <a:r>
              <a:rPr lang="en-US" b="1" dirty="0">
                <a:ea typeface="+mn-lt"/>
                <a:cs typeface="+mn-lt"/>
              </a:rPr>
              <a:t>Step 1:</a:t>
            </a:r>
            <a:r>
              <a:rPr lang="en-US" dirty="0">
                <a:ea typeface="+mn-lt"/>
                <a:cs typeface="+mn-lt"/>
              </a:rPr>
              <a:t> Note the number of measurements (n) and determine the sample mean (μ). It is the average of all the measurements.</a:t>
            </a:r>
            <a:endParaRPr lang="en-US" dirty="0"/>
          </a:p>
          <a:p>
            <a:pPr>
              <a:buSzPct val="114999"/>
            </a:pPr>
            <a:r>
              <a:rPr lang="en-US" b="1" dirty="0">
                <a:ea typeface="+mn-lt"/>
                <a:cs typeface="+mn-lt"/>
              </a:rPr>
              <a:t>Step 2:</a:t>
            </a:r>
            <a:r>
              <a:rPr lang="en-US" dirty="0">
                <a:ea typeface="+mn-lt"/>
                <a:cs typeface="+mn-lt"/>
              </a:rPr>
              <a:t> Determine how much each measurement varies from the mean.</a:t>
            </a:r>
            <a:endParaRPr lang="en-US" dirty="0"/>
          </a:p>
          <a:p>
            <a:pPr>
              <a:buSzPct val="114999"/>
            </a:pPr>
            <a:r>
              <a:rPr lang="en-US" b="1" dirty="0">
                <a:ea typeface="+mn-lt"/>
                <a:cs typeface="+mn-lt"/>
              </a:rPr>
              <a:t>Step 3:</a:t>
            </a:r>
            <a:r>
              <a:rPr lang="en-US" dirty="0">
                <a:ea typeface="+mn-lt"/>
                <a:cs typeface="+mn-lt"/>
              </a:rPr>
              <a:t> Square all the deviations determined in step 2 and add altogether: Σ(x</a:t>
            </a:r>
            <a:r>
              <a:rPr lang="en-US" baseline="-25000" dirty="0">
                <a:ea typeface="+mn-lt"/>
                <a:cs typeface="+mn-lt"/>
              </a:rPr>
              <a:t>i</a:t>
            </a:r>
            <a:r>
              <a:rPr lang="en-US" dirty="0">
                <a:ea typeface="+mn-lt"/>
                <a:cs typeface="+mn-lt"/>
              </a:rPr>
              <a:t> – μ)²</a:t>
            </a:r>
            <a:endParaRPr lang="en-US" dirty="0"/>
          </a:p>
          <a:p>
            <a:pPr>
              <a:buSzPct val="114999"/>
            </a:pPr>
            <a:r>
              <a:rPr lang="en-US" b="1" dirty="0">
                <a:ea typeface="+mn-lt"/>
                <a:cs typeface="+mn-lt"/>
              </a:rPr>
              <a:t>Step 4:</a:t>
            </a:r>
            <a:r>
              <a:rPr lang="en-US" dirty="0">
                <a:ea typeface="+mn-lt"/>
                <a:cs typeface="+mn-lt"/>
              </a:rPr>
              <a:t> Divide the sum from step 3 by one less than the total number of measurements (n-1).</a:t>
            </a:r>
            <a:endParaRPr lang="en-US" dirty="0"/>
          </a:p>
          <a:p>
            <a:pPr>
              <a:buSzPct val="114999"/>
            </a:pPr>
            <a:r>
              <a:rPr lang="en-US" b="1" dirty="0">
                <a:ea typeface="+mn-lt"/>
                <a:cs typeface="+mn-lt"/>
              </a:rPr>
              <a:t>Step 5:</a:t>
            </a:r>
            <a:r>
              <a:rPr lang="en-US" dirty="0">
                <a:ea typeface="+mn-lt"/>
                <a:cs typeface="+mn-lt"/>
              </a:rPr>
              <a:t> Take the square root of the obtained number, which is the standard deviation (σ).</a:t>
            </a:r>
            <a:endParaRPr lang="en-US" dirty="0"/>
          </a:p>
          <a:p>
            <a:pPr>
              <a:buSzPct val="114999"/>
            </a:pPr>
            <a:r>
              <a:rPr lang="en-US" b="1" dirty="0">
                <a:ea typeface="+mn-lt"/>
                <a:cs typeface="+mn-lt"/>
              </a:rPr>
              <a:t>Step 6:</a:t>
            </a:r>
            <a:r>
              <a:rPr lang="en-US" dirty="0">
                <a:ea typeface="+mn-lt"/>
                <a:cs typeface="+mn-lt"/>
              </a:rPr>
              <a:t> Finally, divide the standard deviation obtained by the square root of the number of measurements (n) to get the standard error of your estimate.</a:t>
            </a:r>
            <a:br>
              <a:rPr lang="en-US" dirty="0">
                <a:ea typeface="+mn-lt"/>
                <a:cs typeface="+mn-lt"/>
              </a:rPr>
            </a:br>
            <a:r>
              <a:rPr lang="en-US" dirty="0">
                <a:ea typeface="+mn-lt"/>
                <a:cs typeface="+mn-lt"/>
              </a:rPr>
              <a:t>Go through the example given below to understand the method of calculating standard error.</a:t>
            </a:r>
            <a:endParaRPr lang="en-US" dirty="0"/>
          </a:p>
        </p:txBody>
      </p:sp>
    </p:spTree>
    <p:extLst>
      <p:ext uri="{BB962C8B-B14F-4D97-AF65-F5344CB8AC3E}">
        <p14:creationId xmlns:p14="http://schemas.microsoft.com/office/powerpoint/2010/main" val="423318168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4FCA7-4A2C-6EE7-7B47-A9EE6B1F42E0}"/>
              </a:ext>
            </a:extLst>
          </p:cNvPr>
          <p:cNvSpPr>
            <a:spLocks noGrp="1"/>
          </p:cNvSpPr>
          <p:nvPr>
            <p:ph type="title"/>
          </p:nvPr>
        </p:nvSpPr>
        <p:spPr/>
        <p:txBody>
          <a:bodyPr/>
          <a:lstStyle/>
          <a:p>
            <a:r>
              <a:rPr lang="en-US" dirty="0"/>
              <a:t>Confidence Interval</a:t>
            </a:r>
          </a:p>
        </p:txBody>
      </p:sp>
      <p:sp>
        <p:nvSpPr>
          <p:cNvPr id="3" name="Content Placeholder 2">
            <a:extLst>
              <a:ext uri="{FF2B5EF4-FFF2-40B4-BE49-F238E27FC236}">
                <a16:creationId xmlns:a16="http://schemas.microsoft.com/office/drawing/2014/main" id="{9BC6F957-DF88-1BE6-8652-4A19D05EBDB1}"/>
              </a:ext>
            </a:extLst>
          </p:cNvPr>
          <p:cNvSpPr>
            <a:spLocks noGrp="1"/>
          </p:cNvSpPr>
          <p:nvPr>
            <p:ph idx="1"/>
          </p:nvPr>
        </p:nvSpPr>
        <p:spPr/>
        <p:txBody>
          <a:bodyPr/>
          <a:lstStyle/>
          <a:p>
            <a:r>
              <a:rPr lang="en-US" dirty="0">
                <a:ea typeface="+mn-lt"/>
                <a:cs typeface="+mn-lt"/>
              </a:rPr>
              <a:t>The </a:t>
            </a:r>
            <a:r>
              <a:rPr lang="en-US" b="1" dirty="0">
                <a:ea typeface="+mn-lt"/>
                <a:cs typeface="+mn-lt"/>
              </a:rPr>
              <a:t>confidence interval </a:t>
            </a:r>
            <a:r>
              <a:rPr lang="en-US" dirty="0">
                <a:ea typeface="+mn-lt"/>
                <a:cs typeface="+mn-lt"/>
              </a:rPr>
              <a:t>is the range of values that you expect your estimate to fall between a certain percentage of the time if you run your experiment again or re-sample the population in the same way.</a:t>
            </a:r>
          </a:p>
          <a:p>
            <a:pPr>
              <a:buSzPct val="114999"/>
            </a:pPr>
            <a:r>
              <a:rPr lang="en-US" dirty="0">
                <a:ea typeface="+mn-lt"/>
                <a:cs typeface="+mn-lt"/>
              </a:rPr>
              <a:t>The </a:t>
            </a:r>
            <a:r>
              <a:rPr lang="en-US" b="1" dirty="0">
                <a:ea typeface="+mn-lt"/>
                <a:cs typeface="+mn-lt"/>
              </a:rPr>
              <a:t>confidence level</a:t>
            </a:r>
            <a:r>
              <a:rPr lang="en-US" dirty="0">
                <a:ea typeface="+mn-lt"/>
                <a:cs typeface="+mn-lt"/>
              </a:rPr>
              <a:t> is the percentage of times you expect to reproduce an estimate between the upper and lower bounds of the confidence interval, and is set by the </a:t>
            </a:r>
            <a:r>
              <a:rPr lang="en-US" dirty="0">
                <a:ea typeface="+mn-lt"/>
                <a:cs typeface="+mn-lt"/>
                <a:hlinkClick r:id="rId2"/>
              </a:rPr>
              <a:t>alpha value</a:t>
            </a:r>
            <a:r>
              <a:rPr lang="en-US" dirty="0">
                <a:ea typeface="+mn-lt"/>
                <a:cs typeface="+mn-lt"/>
              </a:rPr>
              <a:t>.</a:t>
            </a:r>
            <a:endParaRPr lang="en-US" dirty="0"/>
          </a:p>
        </p:txBody>
      </p:sp>
    </p:spTree>
    <p:extLst>
      <p:ext uri="{BB962C8B-B14F-4D97-AF65-F5344CB8AC3E}">
        <p14:creationId xmlns:p14="http://schemas.microsoft.com/office/powerpoint/2010/main" val="25006267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6A869-8944-B579-8B77-0D69EF83E57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007E68-D365-8925-954E-7CCDD5984AEA}"/>
              </a:ext>
            </a:extLst>
          </p:cNvPr>
          <p:cNvSpPr>
            <a:spLocks noGrp="1"/>
          </p:cNvSpPr>
          <p:nvPr>
            <p:ph idx="1"/>
          </p:nvPr>
        </p:nvSpPr>
        <p:spPr/>
        <p:txBody>
          <a:bodyPr>
            <a:normAutofit fontScale="92500"/>
          </a:bodyPr>
          <a:lstStyle/>
          <a:p>
            <a:r>
              <a:rPr lang="en-US" dirty="0">
                <a:ea typeface="+mn-lt"/>
                <a:cs typeface="+mn-lt"/>
              </a:rPr>
              <a:t>A confidence interval is the </a:t>
            </a:r>
            <a:r>
              <a:rPr lang="en-US" dirty="0">
                <a:ea typeface="+mn-lt"/>
                <a:cs typeface="+mn-lt"/>
                <a:hlinkClick r:id="rId2"/>
              </a:rPr>
              <a:t>mean</a:t>
            </a:r>
            <a:r>
              <a:rPr lang="en-US" dirty="0">
                <a:ea typeface="+mn-lt"/>
                <a:cs typeface="+mn-lt"/>
              </a:rPr>
              <a:t> of your estimate plus and minus the variation in that estimate. This is the range of values you expect your estimate to fall between if you redo your test, within a certain level of confidence.</a:t>
            </a:r>
            <a:endParaRPr lang="en-US" dirty="0"/>
          </a:p>
          <a:p>
            <a:pPr>
              <a:buSzPct val="114999"/>
            </a:pPr>
            <a:endParaRPr lang="en-US" dirty="0">
              <a:ea typeface="+mn-lt"/>
              <a:cs typeface="+mn-lt"/>
            </a:endParaRPr>
          </a:p>
          <a:p>
            <a:pPr>
              <a:buSzPct val="114999"/>
            </a:pPr>
            <a:r>
              <a:rPr lang="en-US" b="1" dirty="0">
                <a:ea typeface="+mn-lt"/>
                <a:cs typeface="+mn-lt"/>
              </a:rPr>
              <a:t>Confidence</a:t>
            </a:r>
            <a:r>
              <a:rPr lang="en-US" dirty="0">
                <a:ea typeface="+mn-lt"/>
                <a:cs typeface="+mn-lt"/>
              </a:rPr>
              <a:t>, in statistics, is another way to describe probability. For example, if you construct a confidence interval with a 95% confidence level, you are confident that 95 out of 100 times the estimate will fall between the upper and lower values specified by the confidence interval.</a:t>
            </a:r>
            <a:endParaRPr lang="en-US" dirty="0"/>
          </a:p>
        </p:txBody>
      </p:sp>
    </p:spTree>
    <p:extLst>
      <p:ext uri="{BB962C8B-B14F-4D97-AF65-F5344CB8AC3E}">
        <p14:creationId xmlns:p14="http://schemas.microsoft.com/office/powerpoint/2010/main" val="36027788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46309-83B3-E80F-72D9-41AC651B4F33}"/>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D243AB71-4917-CA5F-D2EA-489EC9697BF0}"/>
              </a:ext>
            </a:extLst>
          </p:cNvPr>
          <p:cNvPicPr>
            <a:picLocks noGrp="1" noChangeAspect="1"/>
          </p:cNvPicPr>
          <p:nvPr>
            <p:ph idx="1"/>
          </p:nvPr>
        </p:nvPicPr>
        <p:blipFill>
          <a:blip r:embed="rId2"/>
          <a:stretch>
            <a:fillRect/>
          </a:stretch>
        </p:blipFill>
        <p:spPr>
          <a:xfrm>
            <a:off x="1866044" y="2755900"/>
            <a:ext cx="1914525" cy="381000"/>
          </a:xfrm>
        </p:spPr>
      </p:pic>
      <p:sp>
        <p:nvSpPr>
          <p:cNvPr id="5" name="TextBox 4">
            <a:extLst>
              <a:ext uri="{FF2B5EF4-FFF2-40B4-BE49-F238E27FC236}">
                <a16:creationId xmlns:a16="http://schemas.microsoft.com/office/drawing/2014/main" id="{5111BEFE-66BE-87F0-A276-9ED1D3C806CE}"/>
              </a:ext>
            </a:extLst>
          </p:cNvPr>
          <p:cNvSpPr txBox="1"/>
          <p:nvPr/>
        </p:nvSpPr>
        <p:spPr>
          <a:xfrm>
            <a:off x="1568939" y="3200400"/>
            <a:ext cx="589866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a:solidFill>
                  <a:srgbClr val="262626"/>
                </a:solidFill>
                <a:cs typeface="Arial"/>
              </a:rPr>
              <a:t>CI = the confidence interval</a:t>
            </a:r>
            <a:r>
              <a:rPr lang="en-US">
                <a:cs typeface="Arial"/>
              </a:rPr>
              <a:t>​</a:t>
            </a:r>
          </a:p>
          <a:p>
            <a:pPr>
              <a:buChar char="•"/>
            </a:pPr>
            <a:r>
              <a:rPr lang="en-US">
                <a:solidFill>
                  <a:srgbClr val="262626"/>
                </a:solidFill>
                <a:cs typeface="Arial"/>
              </a:rPr>
              <a:t>X̄ = the population mean</a:t>
            </a:r>
            <a:r>
              <a:rPr lang="en-US">
                <a:cs typeface="Arial"/>
              </a:rPr>
              <a:t>​</a:t>
            </a:r>
          </a:p>
          <a:p>
            <a:pPr>
              <a:buChar char="•"/>
            </a:pPr>
            <a:r>
              <a:rPr lang="en-US">
                <a:solidFill>
                  <a:srgbClr val="262626"/>
                </a:solidFill>
                <a:cs typeface="Arial"/>
              </a:rPr>
              <a:t>Z* = the critical value of the </a:t>
            </a:r>
            <a:r>
              <a:rPr lang="en-US" i="1">
                <a:solidFill>
                  <a:srgbClr val="262626"/>
                </a:solidFill>
                <a:cs typeface="Arial"/>
              </a:rPr>
              <a:t>z </a:t>
            </a:r>
            <a:r>
              <a:rPr lang="en-US">
                <a:solidFill>
                  <a:srgbClr val="262626"/>
                </a:solidFill>
                <a:cs typeface="Arial"/>
              </a:rPr>
              <a:t>distribution</a:t>
            </a:r>
            <a:r>
              <a:rPr lang="en-US">
                <a:cs typeface="Arial"/>
              </a:rPr>
              <a:t>​</a:t>
            </a:r>
          </a:p>
          <a:p>
            <a:pPr>
              <a:buChar char="•"/>
            </a:pPr>
            <a:r>
              <a:rPr lang="en-US">
                <a:solidFill>
                  <a:srgbClr val="262626"/>
                </a:solidFill>
                <a:cs typeface="Arial"/>
              </a:rPr>
              <a:t>σ = the population standard deviation</a:t>
            </a:r>
            <a:r>
              <a:rPr lang="en-US">
                <a:cs typeface="Arial"/>
              </a:rPr>
              <a:t>​</a:t>
            </a:r>
          </a:p>
          <a:p>
            <a:pPr>
              <a:buChar char="•"/>
            </a:pPr>
            <a:r>
              <a:rPr lang="en-US">
                <a:solidFill>
                  <a:srgbClr val="262626"/>
                </a:solidFill>
                <a:cs typeface="Arial"/>
              </a:rPr>
              <a:t>√n = the square root of the population size</a:t>
            </a:r>
          </a:p>
        </p:txBody>
      </p:sp>
    </p:spTree>
    <p:extLst>
      <p:ext uri="{BB962C8B-B14F-4D97-AF65-F5344CB8AC3E}">
        <p14:creationId xmlns:p14="http://schemas.microsoft.com/office/powerpoint/2010/main" val="211569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94927-3BC7-8C87-50D0-17D81F51FDD1}"/>
              </a:ext>
            </a:extLst>
          </p:cNvPr>
          <p:cNvSpPr>
            <a:spLocks noGrp="1"/>
          </p:cNvSpPr>
          <p:nvPr>
            <p:ph type="title"/>
          </p:nvPr>
        </p:nvSpPr>
        <p:spPr/>
        <p:txBody>
          <a:bodyPr/>
          <a:lstStyle/>
          <a:p>
            <a:r>
              <a:rPr lang="en-US" dirty="0"/>
              <a:t>Mean ,Median &amp; Mode</a:t>
            </a:r>
          </a:p>
        </p:txBody>
      </p:sp>
      <p:sp>
        <p:nvSpPr>
          <p:cNvPr id="3" name="Content Placeholder 2">
            <a:extLst>
              <a:ext uri="{FF2B5EF4-FFF2-40B4-BE49-F238E27FC236}">
                <a16:creationId xmlns:a16="http://schemas.microsoft.com/office/drawing/2014/main" id="{F529D8F8-BDA1-C394-B4EA-5DB06F0DA243}"/>
              </a:ext>
            </a:extLst>
          </p:cNvPr>
          <p:cNvSpPr>
            <a:spLocks noGrp="1"/>
          </p:cNvSpPr>
          <p:nvPr>
            <p:ph idx="1"/>
          </p:nvPr>
        </p:nvSpPr>
        <p:spPr/>
        <p:txBody>
          <a:bodyPr/>
          <a:lstStyle/>
          <a:p>
            <a:r>
              <a:rPr lang="en-US" dirty="0">
                <a:ea typeface="+mn-lt"/>
                <a:cs typeface="+mn-lt"/>
              </a:rPr>
              <a:t>Mean is the most commonly used measure of central tendency. It actually represents the average of the given collection of data. It is applicable for both continuous and discrete data.</a:t>
            </a:r>
            <a:endParaRPr lang="en-US"/>
          </a:p>
          <a:p>
            <a:pPr>
              <a:buSzPct val="114999"/>
            </a:pPr>
            <a:r>
              <a:rPr lang="en-US" dirty="0">
                <a:ea typeface="+mn-lt"/>
                <a:cs typeface="+mn-lt"/>
              </a:rPr>
              <a:t>Median represents the mid-value of the given set of data when arranged in a particular order.</a:t>
            </a:r>
          </a:p>
          <a:p>
            <a:pPr>
              <a:buSzPct val="114999"/>
            </a:pPr>
            <a:r>
              <a:rPr lang="en-US" dirty="0">
                <a:ea typeface="+mn-lt"/>
                <a:cs typeface="+mn-lt"/>
              </a:rPr>
              <a:t>The most frequent number occurring in the data set is known as the mode.</a:t>
            </a:r>
          </a:p>
        </p:txBody>
      </p:sp>
    </p:spTree>
    <p:extLst>
      <p:ext uri="{BB962C8B-B14F-4D97-AF65-F5344CB8AC3E}">
        <p14:creationId xmlns:p14="http://schemas.microsoft.com/office/powerpoint/2010/main" val="71312852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D1EE0-5C6B-5847-5AE2-4860CD7974FF}"/>
              </a:ext>
            </a:extLst>
          </p:cNvPr>
          <p:cNvSpPr>
            <a:spLocks noGrp="1"/>
          </p:cNvSpPr>
          <p:nvPr>
            <p:ph type="title"/>
          </p:nvPr>
        </p:nvSpPr>
        <p:spPr/>
        <p:txBody>
          <a:bodyPr>
            <a:normAutofit fontScale="90000"/>
          </a:bodyPr>
          <a:lstStyle/>
          <a:p>
            <a:pPr marL="285750" indent="-285750" algn="l">
              <a:spcBef>
                <a:spcPct val="20000"/>
              </a:spcBef>
              <a:spcAft>
                <a:spcPts val="600"/>
              </a:spcAft>
              <a:buFont typeface="Arial"/>
              <a:buChar char="•"/>
            </a:pPr>
            <a:r>
              <a:rPr lang="en-US" b="1" dirty="0">
                <a:ea typeface="+mj-lt"/>
                <a:cs typeface="+mj-lt"/>
              </a:rPr>
              <a:t>When do you use confidence intervals?</a:t>
            </a:r>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06E7818E-1AD9-8E68-4682-9FD2765D4414}"/>
              </a:ext>
            </a:extLst>
          </p:cNvPr>
          <p:cNvSpPr>
            <a:spLocks noGrp="1"/>
          </p:cNvSpPr>
          <p:nvPr>
            <p:ph idx="1"/>
          </p:nvPr>
        </p:nvSpPr>
        <p:spPr/>
        <p:txBody>
          <a:bodyPr>
            <a:normAutofit/>
          </a:bodyPr>
          <a:lstStyle/>
          <a:p>
            <a:pPr>
              <a:buSzPct val="114999"/>
            </a:pPr>
            <a:r>
              <a:rPr lang="en-US" dirty="0">
                <a:ea typeface="+mn-lt"/>
                <a:cs typeface="+mn-lt"/>
              </a:rPr>
              <a:t>You can calculate confidence intervals for many kinds of statistical estimates, including:</a:t>
            </a:r>
            <a:endParaRPr lang="en-US" dirty="0"/>
          </a:p>
          <a:p>
            <a:pPr>
              <a:buSzPct val="114999"/>
            </a:pPr>
            <a:r>
              <a:rPr lang="en-US" dirty="0">
                <a:ea typeface="+mn-lt"/>
                <a:cs typeface="+mn-lt"/>
              </a:rPr>
              <a:t>Proportions</a:t>
            </a:r>
            <a:endParaRPr lang="en-US" dirty="0"/>
          </a:p>
          <a:p>
            <a:pPr>
              <a:buSzPct val="114999"/>
            </a:pPr>
            <a:r>
              <a:rPr lang="en-US" dirty="0">
                <a:ea typeface="+mn-lt"/>
                <a:cs typeface="+mn-lt"/>
              </a:rPr>
              <a:t>Population means</a:t>
            </a:r>
            <a:endParaRPr lang="en-US" dirty="0"/>
          </a:p>
          <a:p>
            <a:pPr>
              <a:buSzPct val="114999"/>
            </a:pPr>
            <a:r>
              <a:rPr lang="en-US" dirty="0">
                <a:ea typeface="+mn-lt"/>
                <a:cs typeface="+mn-lt"/>
              </a:rPr>
              <a:t>Differences between population means or proportions</a:t>
            </a:r>
            <a:endParaRPr lang="en-US" dirty="0"/>
          </a:p>
          <a:p>
            <a:pPr>
              <a:buSzPct val="114999"/>
            </a:pPr>
            <a:r>
              <a:rPr lang="en-US" dirty="0">
                <a:ea typeface="+mn-lt"/>
                <a:cs typeface="+mn-lt"/>
              </a:rPr>
              <a:t>Estimates of variation among groups</a:t>
            </a:r>
            <a:endParaRPr lang="en-US" dirty="0"/>
          </a:p>
          <a:p>
            <a:pPr>
              <a:buSzPct val="114999"/>
            </a:pPr>
            <a:endParaRPr lang="en-US" dirty="0"/>
          </a:p>
        </p:txBody>
      </p:sp>
    </p:spTree>
    <p:extLst>
      <p:ext uri="{BB962C8B-B14F-4D97-AF65-F5344CB8AC3E}">
        <p14:creationId xmlns:p14="http://schemas.microsoft.com/office/powerpoint/2010/main" val="42514724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8694A-5DDD-410A-3BDD-58A8286264B8}"/>
              </a:ext>
            </a:extLst>
          </p:cNvPr>
          <p:cNvSpPr>
            <a:spLocks noGrp="1"/>
          </p:cNvSpPr>
          <p:nvPr>
            <p:ph type="title"/>
          </p:nvPr>
        </p:nvSpPr>
        <p:spPr/>
        <p:txBody>
          <a:bodyPr/>
          <a:lstStyle/>
          <a:p>
            <a:r>
              <a:rPr lang="en-US" dirty="0"/>
              <a:t>Hypothesis Testing</a:t>
            </a:r>
          </a:p>
        </p:txBody>
      </p:sp>
      <p:sp>
        <p:nvSpPr>
          <p:cNvPr id="3" name="Content Placeholder 2">
            <a:extLst>
              <a:ext uri="{FF2B5EF4-FFF2-40B4-BE49-F238E27FC236}">
                <a16:creationId xmlns:a16="http://schemas.microsoft.com/office/drawing/2014/main" id="{50AF9AC7-8DDD-FC32-6EF8-8CE34230B692}"/>
              </a:ext>
            </a:extLst>
          </p:cNvPr>
          <p:cNvSpPr>
            <a:spLocks noGrp="1"/>
          </p:cNvSpPr>
          <p:nvPr>
            <p:ph idx="1"/>
          </p:nvPr>
        </p:nvSpPr>
        <p:spPr/>
        <p:txBody>
          <a:bodyPr/>
          <a:lstStyle/>
          <a:p>
            <a:r>
              <a:rPr lang="en-US" dirty="0">
                <a:ea typeface="+mn-lt"/>
                <a:cs typeface="+mn-lt"/>
              </a:rPr>
              <a:t>Hypothesis Testing is a type of </a:t>
            </a:r>
            <a:r>
              <a:rPr lang="en-US" dirty="0">
                <a:ea typeface="+mn-lt"/>
                <a:cs typeface="+mn-lt"/>
                <a:hlinkClick r:id="rId2"/>
              </a:rPr>
              <a:t>statistical analysis</a:t>
            </a:r>
            <a:r>
              <a:rPr lang="en-US" dirty="0">
                <a:ea typeface="+mn-lt"/>
                <a:cs typeface="+mn-lt"/>
              </a:rPr>
              <a:t> in which you put your assumptions about a population parameter to the test. It is used to estimate the relationship between 2 statistical variables.</a:t>
            </a:r>
          </a:p>
          <a:p>
            <a:pPr>
              <a:buSzPct val="114999"/>
            </a:pPr>
            <a:endParaRPr lang="en-US" dirty="0">
              <a:ea typeface="+mn-lt"/>
              <a:cs typeface="+mn-lt"/>
            </a:endParaRPr>
          </a:p>
        </p:txBody>
      </p:sp>
    </p:spTree>
    <p:extLst>
      <p:ext uri="{BB962C8B-B14F-4D97-AF65-F5344CB8AC3E}">
        <p14:creationId xmlns:p14="http://schemas.microsoft.com/office/powerpoint/2010/main" val="3151510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796-B174-4B1A-B107-E5EF50D7A59A}"/>
              </a:ext>
            </a:extLst>
          </p:cNvPr>
          <p:cNvSpPr>
            <a:spLocks noGrp="1"/>
          </p:cNvSpPr>
          <p:nvPr>
            <p:ph type="title"/>
          </p:nvPr>
        </p:nvSpPr>
        <p:spPr/>
        <p:txBody>
          <a:bodyPr/>
          <a:lstStyle/>
          <a:p>
            <a:pPr algn="l"/>
            <a:r>
              <a:rPr lang="en-US" dirty="0"/>
              <a:t>Null Hypothesis and Alternate Hypothesis</a:t>
            </a:r>
            <a:endParaRPr lang="en-US"/>
          </a:p>
          <a:p>
            <a:endParaRPr lang="en-US" dirty="0"/>
          </a:p>
        </p:txBody>
      </p:sp>
      <p:sp>
        <p:nvSpPr>
          <p:cNvPr id="3" name="Content Placeholder 2">
            <a:extLst>
              <a:ext uri="{FF2B5EF4-FFF2-40B4-BE49-F238E27FC236}">
                <a16:creationId xmlns:a16="http://schemas.microsoft.com/office/drawing/2014/main" id="{95CBEBDD-10A8-7AA9-7E02-2C5D24FC1EEB}"/>
              </a:ext>
            </a:extLst>
          </p:cNvPr>
          <p:cNvSpPr>
            <a:spLocks noGrp="1"/>
          </p:cNvSpPr>
          <p:nvPr>
            <p:ph idx="1"/>
          </p:nvPr>
        </p:nvSpPr>
        <p:spPr/>
        <p:txBody>
          <a:bodyPr>
            <a:normAutofit lnSpcReduction="10000"/>
          </a:bodyPr>
          <a:lstStyle/>
          <a:p>
            <a:r>
              <a:rPr lang="en-US" dirty="0">
                <a:ea typeface="+mn-lt"/>
                <a:cs typeface="+mn-lt"/>
              </a:rPr>
              <a:t>The Null Hypothesis is the assumption that the event will not occur. A null hypothesis has no bearing on the study's outcome unless it is rejected.</a:t>
            </a:r>
          </a:p>
          <a:p>
            <a:pPr>
              <a:buSzPct val="114999"/>
            </a:pPr>
            <a:r>
              <a:rPr lang="en-US" dirty="0"/>
              <a:t>Represented by H0</a:t>
            </a:r>
          </a:p>
          <a:p>
            <a:pPr>
              <a:buSzPct val="114999"/>
            </a:pPr>
            <a:r>
              <a:rPr lang="en-US" dirty="0">
                <a:ea typeface="+mn-lt"/>
                <a:cs typeface="+mn-lt"/>
              </a:rPr>
              <a:t>The Alternate Hypothesis is the logical opposite of the null hypothesis. The acceptance of the alternative hypothesis follows the rejection of the null hypothesis. H1 is the symbol for it.</a:t>
            </a:r>
            <a:endParaRPr lang="en-US" dirty="0"/>
          </a:p>
          <a:p>
            <a:pPr>
              <a:buSzPct val="114999"/>
            </a:pPr>
            <a:br>
              <a:rPr lang="en-US" dirty="0"/>
            </a:br>
            <a:endParaRPr lang="en-US" dirty="0"/>
          </a:p>
        </p:txBody>
      </p:sp>
    </p:spTree>
    <p:extLst>
      <p:ext uri="{BB962C8B-B14F-4D97-AF65-F5344CB8AC3E}">
        <p14:creationId xmlns:p14="http://schemas.microsoft.com/office/powerpoint/2010/main" val="33469444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B2CA7-83F8-8729-1699-5D05D15FE345}"/>
              </a:ext>
            </a:extLst>
          </p:cNvPr>
          <p:cNvSpPr>
            <a:spLocks noGrp="1"/>
          </p:cNvSpPr>
          <p:nvPr>
            <p:ph type="title"/>
          </p:nvPr>
        </p:nvSpPr>
        <p:spPr/>
        <p:txBody>
          <a:bodyPr/>
          <a:lstStyle/>
          <a:p>
            <a:r>
              <a:rPr lang="en-US" dirty="0">
                <a:ea typeface="+mj-lt"/>
                <a:cs typeface="+mj-lt"/>
              </a:rPr>
              <a:t>What is the Null Hypothesis?</a:t>
            </a:r>
            <a:endParaRPr lang="en-US" dirty="0"/>
          </a:p>
        </p:txBody>
      </p:sp>
      <p:sp>
        <p:nvSpPr>
          <p:cNvPr id="3" name="Content Placeholder 2">
            <a:extLst>
              <a:ext uri="{FF2B5EF4-FFF2-40B4-BE49-F238E27FC236}">
                <a16:creationId xmlns:a16="http://schemas.microsoft.com/office/drawing/2014/main" id="{777F0959-F544-BFAD-15DE-D857440EBD31}"/>
              </a:ext>
            </a:extLst>
          </p:cNvPr>
          <p:cNvSpPr>
            <a:spLocks noGrp="1"/>
          </p:cNvSpPr>
          <p:nvPr>
            <p:ph idx="1"/>
          </p:nvPr>
        </p:nvSpPr>
        <p:spPr/>
        <p:txBody>
          <a:bodyPr>
            <a:normAutofit lnSpcReduction="10000"/>
          </a:bodyPr>
          <a:lstStyle/>
          <a:p>
            <a:pPr marL="0" indent="0">
              <a:buNone/>
            </a:pPr>
            <a:endParaRPr lang="en-US" dirty="0"/>
          </a:p>
          <a:p>
            <a:pPr>
              <a:buSzPct val="114999"/>
            </a:pPr>
            <a:r>
              <a:rPr lang="en-US" dirty="0">
                <a:ea typeface="+mn-lt"/>
                <a:cs typeface="+mn-lt"/>
              </a:rPr>
              <a:t>The null hypothesis is always the accepted fact. Simple examples of null hypotheses that are generally accepted as being true are:</a:t>
            </a:r>
            <a:endParaRPr lang="en-US" dirty="0"/>
          </a:p>
          <a:p>
            <a:r>
              <a:rPr lang="en-US" dirty="0">
                <a:ea typeface="+mn-lt"/>
                <a:cs typeface="+mn-lt"/>
              </a:rPr>
              <a:t>DNA is shaped like a double helix.</a:t>
            </a:r>
            <a:endParaRPr lang="en-US" dirty="0"/>
          </a:p>
          <a:p>
            <a:r>
              <a:rPr lang="en-US" dirty="0">
                <a:ea typeface="+mn-lt"/>
                <a:cs typeface="+mn-lt"/>
              </a:rPr>
              <a:t>There are 8 planets in the solar system (excluding Pluto).</a:t>
            </a:r>
            <a:endParaRPr lang="en-US" dirty="0"/>
          </a:p>
          <a:p>
            <a:r>
              <a:rPr lang="en-US" dirty="0">
                <a:ea typeface="+mn-lt"/>
                <a:cs typeface="+mn-lt"/>
              </a:rPr>
              <a:t>Taking </a:t>
            </a:r>
            <a:r>
              <a:rPr lang="en-US" dirty="0">
                <a:ea typeface="+mn-lt"/>
                <a:cs typeface="+mn-lt"/>
                <a:hlinkClick r:id="rId2"/>
              </a:rPr>
              <a:t>Vioxx</a:t>
            </a:r>
            <a:r>
              <a:rPr lang="en-US" dirty="0">
                <a:ea typeface="+mn-lt"/>
                <a:cs typeface="+mn-lt"/>
              </a:rPr>
              <a:t> can increase your risk of heart problems (a drug now taken off the market).</a:t>
            </a:r>
            <a:endParaRPr lang="en-US" dirty="0"/>
          </a:p>
          <a:p>
            <a:pPr>
              <a:buSzPct val="114999"/>
            </a:pPr>
            <a:endParaRPr lang="en-US" dirty="0"/>
          </a:p>
        </p:txBody>
      </p:sp>
    </p:spTree>
    <p:extLst>
      <p:ext uri="{BB962C8B-B14F-4D97-AF65-F5344CB8AC3E}">
        <p14:creationId xmlns:p14="http://schemas.microsoft.com/office/powerpoint/2010/main" val="99999411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66584-0EC3-E942-D3B4-9973851FE1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AB3D975-CA60-CDB6-0F18-060C5C388F40}"/>
              </a:ext>
            </a:extLst>
          </p:cNvPr>
          <p:cNvSpPr>
            <a:spLocks noGrp="1"/>
          </p:cNvSpPr>
          <p:nvPr>
            <p:ph idx="1"/>
          </p:nvPr>
        </p:nvSpPr>
        <p:spPr/>
        <p:txBody>
          <a:bodyPr/>
          <a:lstStyle/>
          <a:p>
            <a:r>
              <a:rPr lang="en-US" dirty="0">
                <a:ea typeface="+mn-lt"/>
                <a:cs typeface="+mn-lt"/>
              </a:rPr>
              <a:t>A sanitizer manufacturer claims that its product kills 95 percent of germs on average. </a:t>
            </a:r>
            <a:endParaRPr lang="en-US" dirty="0"/>
          </a:p>
          <a:p>
            <a:pPr>
              <a:buSzPct val="114999"/>
            </a:pPr>
            <a:r>
              <a:rPr lang="en-US" dirty="0">
                <a:ea typeface="+mn-lt"/>
                <a:cs typeface="+mn-lt"/>
              </a:rPr>
              <a:t>To put this company's claim to the test, create a null and alternate hypothesis.</a:t>
            </a:r>
            <a:endParaRPr lang="en-US" dirty="0"/>
          </a:p>
          <a:p>
            <a:pPr>
              <a:buSzPct val="114999"/>
            </a:pPr>
            <a:r>
              <a:rPr lang="en-US" dirty="0">
                <a:ea typeface="+mn-lt"/>
                <a:cs typeface="+mn-lt"/>
              </a:rPr>
              <a:t>H0 (Null Hypothesis): Average = 95%.</a:t>
            </a:r>
            <a:endParaRPr lang="en-US" dirty="0"/>
          </a:p>
          <a:p>
            <a:pPr>
              <a:buSzPct val="114999"/>
            </a:pPr>
            <a:r>
              <a:rPr lang="en-US" dirty="0">
                <a:ea typeface="+mn-lt"/>
                <a:cs typeface="+mn-lt"/>
              </a:rPr>
              <a:t>Alternative Hypothesis (H1): The average is less than 95%.</a:t>
            </a:r>
            <a:endParaRPr lang="en-US" dirty="0"/>
          </a:p>
          <a:p>
            <a:pPr>
              <a:buSzPct val="114999"/>
            </a:pPr>
            <a:endParaRPr lang="en-US" dirty="0"/>
          </a:p>
        </p:txBody>
      </p:sp>
    </p:spTree>
    <p:extLst>
      <p:ext uri="{BB962C8B-B14F-4D97-AF65-F5344CB8AC3E}">
        <p14:creationId xmlns:p14="http://schemas.microsoft.com/office/powerpoint/2010/main" val="324512309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FE594-4B79-9712-BE93-079B6ECB0356}"/>
              </a:ext>
            </a:extLst>
          </p:cNvPr>
          <p:cNvSpPr>
            <a:spLocks noGrp="1"/>
          </p:cNvSpPr>
          <p:nvPr>
            <p:ph type="title"/>
          </p:nvPr>
        </p:nvSpPr>
        <p:spPr/>
        <p:txBody>
          <a:bodyPr>
            <a:normAutofit fontScale="90000"/>
          </a:bodyPr>
          <a:lstStyle/>
          <a:p>
            <a:pPr algn="l"/>
            <a:r>
              <a:rPr lang="en-US" dirty="0"/>
              <a:t>One-Tailed and Two-Tailed Hypothesis Testing</a:t>
            </a:r>
          </a:p>
          <a:p>
            <a:endParaRPr lang="en-US" dirty="0"/>
          </a:p>
        </p:txBody>
      </p:sp>
      <p:sp>
        <p:nvSpPr>
          <p:cNvPr id="3" name="Content Placeholder 2">
            <a:extLst>
              <a:ext uri="{FF2B5EF4-FFF2-40B4-BE49-F238E27FC236}">
                <a16:creationId xmlns:a16="http://schemas.microsoft.com/office/drawing/2014/main" id="{3CA55CDF-82B3-01C6-038F-9DE578AACFBC}"/>
              </a:ext>
            </a:extLst>
          </p:cNvPr>
          <p:cNvSpPr>
            <a:spLocks noGrp="1"/>
          </p:cNvSpPr>
          <p:nvPr>
            <p:ph idx="1"/>
          </p:nvPr>
        </p:nvSpPr>
        <p:spPr/>
        <p:txBody>
          <a:bodyPr>
            <a:normAutofit fontScale="92500" lnSpcReduction="10000"/>
          </a:bodyPr>
          <a:lstStyle/>
          <a:p>
            <a:r>
              <a:rPr lang="en-US" dirty="0">
                <a:ea typeface="+mn-lt"/>
                <a:cs typeface="+mn-lt"/>
              </a:rPr>
              <a:t>The One-Tailed test, also called a directional test, considers a critical region of data that would result in the null hypothesis being rejected if the test sample falls into it, inevitably meaning the acceptance of the alternate hypothesis.</a:t>
            </a:r>
            <a:endParaRPr lang="en-US" dirty="0"/>
          </a:p>
          <a:p>
            <a:pPr>
              <a:buSzPct val="114999"/>
            </a:pPr>
            <a:r>
              <a:rPr lang="en-US" dirty="0">
                <a:ea typeface="+mn-lt"/>
                <a:cs typeface="+mn-lt"/>
              </a:rPr>
              <a:t>In a one-tailed test, the critical distribution area is one-sided, meaning the test sample is either greater or lesser than a specific value.</a:t>
            </a:r>
            <a:endParaRPr lang="en-US" dirty="0"/>
          </a:p>
          <a:p>
            <a:pPr>
              <a:buSzPct val="114999"/>
            </a:pPr>
            <a:r>
              <a:rPr lang="en-US" dirty="0">
                <a:ea typeface="+mn-lt"/>
                <a:cs typeface="+mn-lt"/>
              </a:rPr>
              <a:t>In two tails, the test sample is checked to be greater or less than a range of values in a Two-Tailed test, implying that the critical distribution area is two-sided.</a:t>
            </a:r>
            <a:endParaRPr lang="en-US" dirty="0"/>
          </a:p>
          <a:p>
            <a:pPr>
              <a:buSzPct val="114999"/>
            </a:pPr>
            <a:r>
              <a:rPr lang="en-US" dirty="0">
                <a:ea typeface="+mn-lt"/>
                <a:cs typeface="+mn-lt"/>
              </a:rPr>
              <a:t>If the sample falls within this range, the alternate hypothesis will be accepted, and the null hypothesis will be rejected.</a:t>
            </a:r>
            <a:endParaRPr lang="en-US" dirty="0"/>
          </a:p>
          <a:p>
            <a:pPr>
              <a:buSzPct val="114999"/>
            </a:pPr>
            <a:endParaRPr lang="en-US" dirty="0"/>
          </a:p>
        </p:txBody>
      </p:sp>
    </p:spTree>
    <p:extLst>
      <p:ext uri="{BB962C8B-B14F-4D97-AF65-F5344CB8AC3E}">
        <p14:creationId xmlns:p14="http://schemas.microsoft.com/office/powerpoint/2010/main" val="51455965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67939-7578-1110-86D6-5BBCB77C635D}"/>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D61C3AA0-D5CE-ADFD-F3D9-A9F1583B10A5}"/>
              </a:ext>
            </a:extLst>
          </p:cNvPr>
          <p:cNvSpPr>
            <a:spLocks noGrp="1"/>
          </p:cNvSpPr>
          <p:nvPr>
            <p:ph idx="1"/>
          </p:nvPr>
        </p:nvSpPr>
        <p:spPr/>
        <p:txBody>
          <a:bodyPr/>
          <a:lstStyle/>
          <a:p>
            <a:r>
              <a:rPr lang="en-US" dirty="0">
                <a:ea typeface="+mn-lt"/>
                <a:cs typeface="+mn-lt"/>
              </a:rPr>
              <a:t>Suppose H0: mean = 50 and H1: mean not equal to 50</a:t>
            </a:r>
            <a:endParaRPr lang="en-US" dirty="0"/>
          </a:p>
          <a:p>
            <a:pPr>
              <a:buSzPct val="114999"/>
            </a:pPr>
            <a:r>
              <a:rPr lang="en-US" dirty="0">
                <a:ea typeface="+mn-lt"/>
                <a:cs typeface="+mn-lt"/>
              </a:rPr>
              <a:t>According to the H1, the mean can be greater than or less than 50. This is an example of a Two-tailed test.</a:t>
            </a:r>
            <a:endParaRPr lang="en-US" dirty="0"/>
          </a:p>
          <a:p>
            <a:pPr>
              <a:buSzPct val="114999"/>
            </a:pPr>
            <a:r>
              <a:rPr lang="en-US" dirty="0">
                <a:ea typeface="+mn-lt"/>
                <a:cs typeface="+mn-lt"/>
              </a:rPr>
              <a:t>In a similar manner, if H0: mean &gt;=50, then H1: mean &lt;50</a:t>
            </a:r>
            <a:endParaRPr lang="en-US" dirty="0"/>
          </a:p>
          <a:p>
            <a:pPr>
              <a:buSzPct val="114999"/>
            </a:pPr>
            <a:r>
              <a:rPr lang="en-US" dirty="0">
                <a:ea typeface="+mn-lt"/>
                <a:cs typeface="+mn-lt"/>
              </a:rPr>
              <a:t>Here the mean is less than 50. It is called a One-tailed test.</a:t>
            </a:r>
            <a:endParaRPr lang="en-US" dirty="0"/>
          </a:p>
          <a:p>
            <a:pPr>
              <a:buSzPct val="114999"/>
            </a:pPr>
            <a:endParaRPr lang="en-US" dirty="0"/>
          </a:p>
        </p:txBody>
      </p:sp>
    </p:spTree>
    <p:extLst>
      <p:ext uri="{BB962C8B-B14F-4D97-AF65-F5344CB8AC3E}">
        <p14:creationId xmlns:p14="http://schemas.microsoft.com/office/powerpoint/2010/main" val="34153492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EA282-20EC-8EA1-1254-B8FF78847201}"/>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9FCD4530-DEC7-1AC7-2130-25FD435455FB}"/>
              </a:ext>
            </a:extLst>
          </p:cNvPr>
          <p:cNvPicPr>
            <a:picLocks noGrp="1" noChangeAspect="1"/>
          </p:cNvPicPr>
          <p:nvPr>
            <p:ph idx="1"/>
          </p:nvPr>
        </p:nvPicPr>
        <p:blipFill>
          <a:blip r:embed="rId2"/>
          <a:stretch>
            <a:fillRect/>
          </a:stretch>
        </p:blipFill>
        <p:spPr>
          <a:xfrm>
            <a:off x="2590080" y="2556932"/>
            <a:ext cx="7011837" cy="3318936"/>
          </a:xfrm>
        </p:spPr>
      </p:pic>
    </p:spTree>
    <p:extLst>
      <p:ext uri="{BB962C8B-B14F-4D97-AF65-F5344CB8AC3E}">
        <p14:creationId xmlns:p14="http://schemas.microsoft.com/office/powerpoint/2010/main" val="283611930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9795E-A62D-4154-01F1-6324E1DA67DD}"/>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6629AC1-9B79-F84E-BC40-D60D1BC7699D}"/>
              </a:ext>
            </a:extLst>
          </p:cNvPr>
          <p:cNvSpPr>
            <a:spLocks noGrp="1"/>
          </p:cNvSpPr>
          <p:nvPr>
            <p:ph idx="1"/>
          </p:nvPr>
        </p:nvSpPr>
        <p:spPr/>
        <p:txBody>
          <a:bodyPr/>
          <a:lstStyle/>
          <a:p>
            <a:r>
              <a:rPr lang="en-US" dirty="0">
                <a:ea typeface="+mn-lt"/>
                <a:cs typeface="+mn-lt"/>
                <a:hlinkClick r:id="rId2"/>
              </a:rPr>
              <a:t>Blood glucose levels</a:t>
            </a:r>
            <a:r>
              <a:rPr lang="en-US" dirty="0">
                <a:ea typeface="+mn-lt"/>
                <a:cs typeface="+mn-lt"/>
              </a:rPr>
              <a:t> for obese patients have a mean of 100 with a standard deviation of 15. A researcher thinks that a diet high in raw cornstarch will have a positive or negative effect on blood glucose levels. A sample of 30 patients who have tried the raw cornstarch diet have a mean glucose level of 140. Test the hypothesis that the raw cornstarch had an effect.</a:t>
            </a:r>
            <a:endParaRPr lang="en-US" dirty="0"/>
          </a:p>
        </p:txBody>
      </p:sp>
    </p:spTree>
    <p:extLst>
      <p:ext uri="{BB962C8B-B14F-4D97-AF65-F5344CB8AC3E}">
        <p14:creationId xmlns:p14="http://schemas.microsoft.com/office/powerpoint/2010/main" val="60120713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A236D-83B4-3F89-E8CC-5AE056F781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E33520-C898-4FC5-269D-0A9270ADA642}"/>
              </a:ext>
            </a:extLst>
          </p:cNvPr>
          <p:cNvSpPr>
            <a:spLocks noGrp="1"/>
          </p:cNvSpPr>
          <p:nvPr>
            <p:ph idx="1"/>
          </p:nvPr>
        </p:nvSpPr>
        <p:spPr/>
        <p:txBody>
          <a:bodyPr>
            <a:normAutofit/>
          </a:bodyPr>
          <a:lstStyle/>
          <a:p>
            <a:r>
              <a:rPr lang="en-US" dirty="0">
                <a:ea typeface="+mn-lt"/>
                <a:cs typeface="+mn-lt"/>
              </a:rPr>
              <a:t>Step 1: </a:t>
            </a:r>
            <a:r>
              <a:rPr lang="en-US" dirty="0">
                <a:ea typeface="+mn-lt"/>
                <a:cs typeface="+mn-lt"/>
                <a:hlinkClick r:id="rId2">
                  <a:extLst>
                    <a:ext uri="{A12FA001-AC4F-418D-AE19-62706E023703}">
                      <ahyp:hlinkClr xmlns:ahyp="http://schemas.microsoft.com/office/drawing/2018/hyperlinkcolor" val="tx"/>
                    </a:ext>
                  </a:extLst>
                </a:hlinkClick>
              </a:rPr>
              <a:t>State the null hypothesis</a:t>
            </a:r>
            <a:r>
              <a:rPr lang="en-US" dirty="0">
                <a:ea typeface="+mn-lt"/>
                <a:cs typeface="+mn-lt"/>
              </a:rPr>
              <a:t>: H0:μ=100</a:t>
            </a:r>
            <a:br>
              <a:rPr lang="en-US" dirty="0">
                <a:ea typeface="+mn-lt"/>
                <a:cs typeface="+mn-lt"/>
              </a:rPr>
            </a:br>
            <a:r>
              <a:rPr lang="en-US" dirty="0">
                <a:ea typeface="+mn-lt"/>
                <a:cs typeface="+mn-lt"/>
              </a:rPr>
              <a:t>Step 2: State the </a:t>
            </a:r>
            <a:r>
              <a:rPr lang="en-US" dirty="0">
                <a:ea typeface="+mn-lt"/>
                <a:cs typeface="+mn-lt"/>
                <a:hlinkClick r:id="rId3">
                  <a:extLst>
                    <a:ext uri="{A12FA001-AC4F-418D-AE19-62706E023703}">
                      <ahyp:hlinkClr xmlns:ahyp="http://schemas.microsoft.com/office/drawing/2018/hyperlinkcolor" val="tx"/>
                    </a:ext>
                  </a:extLst>
                </a:hlinkClick>
              </a:rPr>
              <a:t>alternate hypothesis</a:t>
            </a:r>
            <a:r>
              <a:rPr lang="en-US" dirty="0">
                <a:ea typeface="+mn-lt"/>
                <a:cs typeface="+mn-lt"/>
              </a:rPr>
              <a:t>: H1:≠100</a:t>
            </a:r>
            <a:br>
              <a:rPr lang="en-US" dirty="0">
                <a:ea typeface="+mn-lt"/>
                <a:cs typeface="+mn-lt"/>
              </a:rPr>
            </a:br>
            <a:r>
              <a:rPr lang="en-US" dirty="0">
                <a:ea typeface="+mn-lt"/>
                <a:cs typeface="+mn-lt"/>
              </a:rPr>
              <a:t>Step 3: State your</a:t>
            </a:r>
            <a:r>
              <a:rPr lang="en-US" u="sng" dirty="0">
                <a:ea typeface="+mn-lt"/>
                <a:cs typeface="+mn-lt"/>
                <a:hlinkClick r:id="rId4">
                  <a:extLst>
                    <a:ext uri="{A12FA001-AC4F-418D-AE19-62706E023703}">
                      <ahyp:hlinkClr xmlns:ahyp="http://schemas.microsoft.com/office/drawing/2018/hyperlinkcolor" val="tx"/>
                    </a:ext>
                  </a:extLst>
                </a:hlinkClick>
              </a:rPr>
              <a:t> alpha level.</a:t>
            </a:r>
            <a:r>
              <a:rPr lang="en-US" dirty="0">
                <a:ea typeface="+mn-lt"/>
                <a:cs typeface="+mn-lt"/>
              </a:rPr>
              <a:t> We’ll use 0.05 for this example. As this is a two-tailed test, split the alpha into two.</a:t>
            </a:r>
            <a:br>
              <a:rPr lang="en-US" dirty="0">
                <a:ea typeface="+mn-lt"/>
                <a:cs typeface="+mn-lt"/>
              </a:rPr>
            </a:br>
            <a:r>
              <a:rPr lang="en-US" dirty="0">
                <a:ea typeface="+mn-lt"/>
                <a:cs typeface="+mn-lt"/>
              </a:rPr>
              <a:t>0.05/2=0.025</a:t>
            </a:r>
            <a:br>
              <a:rPr lang="en-US" dirty="0">
                <a:ea typeface="+mn-lt"/>
                <a:cs typeface="+mn-lt"/>
              </a:rPr>
            </a:br>
            <a:endParaRPr lang="en-US" dirty="0">
              <a:ea typeface="+mn-lt"/>
              <a:cs typeface="+mn-lt"/>
            </a:endParaRPr>
          </a:p>
        </p:txBody>
      </p:sp>
    </p:spTree>
    <p:extLst>
      <p:ext uri="{BB962C8B-B14F-4D97-AF65-F5344CB8AC3E}">
        <p14:creationId xmlns:p14="http://schemas.microsoft.com/office/powerpoint/2010/main" val="2826616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958F8-67A9-5373-226D-1E8E112BC00E}"/>
              </a:ext>
            </a:extLst>
          </p:cNvPr>
          <p:cNvSpPr>
            <a:spLocks noGrp="1"/>
          </p:cNvSpPr>
          <p:nvPr>
            <p:ph type="title"/>
          </p:nvPr>
        </p:nvSpPr>
        <p:spPr/>
        <p:txBody>
          <a:bodyPr/>
          <a:lstStyle/>
          <a:p>
            <a:r>
              <a:rPr lang="en-US" dirty="0"/>
              <a:t>Measures of Variability</a:t>
            </a:r>
          </a:p>
          <a:p>
            <a:endParaRPr lang="en-US" dirty="0"/>
          </a:p>
        </p:txBody>
      </p:sp>
      <p:sp>
        <p:nvSpPr>
          <p:cNvPr id="3" name="Content Placeholder 2">
            <a:extLst>
              <a:ext uri="{FF2B5EF4-FFF2-40B4-BE49-F238E27FC236}">
                <a16:creationId xmlns:a16="http://schemas.microsoft.com/office/drawing/2014/main" id="{C9708706-5467-DB74-1124-17E278C593C3}"/>
              </a:ext>
            </a:extLst>
          </p:cNvPr>
          <p:cNvSpPr>
            <a:spLocks noGrp="1"/>
          </p:cNvSpPr>
          <p:nvPr>
            <p:ph idx="1"/>
          </p:nvPr>
        </p:nvSpPr>
        <p:spPr/>
        <p:txBody>
          <a:bodyPr vert="horz" lIns="91440" tIns="45720" rIns="91440" bIns="45720" rtlCol="0" anchor="t">
            <a:normAutofit fontScale="92500" lnSpcReduction="20000"/>
          </a:bodyPr>
          <a:lstStyle/>
          <a:p>
            <a:r>
              <a:rPr lang="en-US" dirty="0">
                <a:ea typeface="+mj-lt"/>
                <a:cs typeface="+mj-lt"/>
              </a:rPr>
              <a:t>Measures of variability (or the measures of spread) aid in analyzing how dispersed the distribution is for a set of data. For example, while the measures of central tendency may give a person the average of a data set, it does not describe how the data is distributed within the set.</a:t>
            </a:r>
          </a:p>
          <a:p>
            <a:pPr>
              <a:buClr>
                <a:srgbClr val="8AD0D6"/>
              </a:buClr>
            </a:pPr>
            <a:r>
              <a:rPr lang="en-US" dirty="0">
                <a:ea typeface="+mj-lt"/>
                <a:cs typeface="+mj-lt"/>
              </a:rPr>
              <a:t>So while the average of the data maybe 65 out of 100, there can still be data points at both 1 and 100. Measures of variability help communicate this by describing the shape and spread of the data set. Range, </a:t>
            </a:r>
            <a:r>
              <a:rPr lang="en-US" u="sng" dirty="0">
                <a:ea typeface="+mj-lt"/>
                <a:cs typeface="+mj-lt"/>
                <a:hlinkClick r:id="rId2"/>
              </a:rPr>
              <a:t>quartiles</a:t>
            </a:r>
            <a:r>
              <a:rPr lang="en-US" dirty="0">
                <a:ea typeface="+mj-lt"/>
                <a:cs typeface="+mj-lt"/>
              </a:rPr>
              <a:t>, absolute deviation, and variance are all examples of measures of variability. </a:t>
            </a:r>
          </a:p>
          <a:p>
            <a:pPr marL="0" indent="0">
              <a:buClr>
                <a:srgbClr val="8AD0D6"/>
              </a:buClr>
              <a:buNone/>
            </a:pPr>
            <a:br>
              <a:rPr lang="en-US" dirty="0"/>
            </a:br>
            <a:endParaRPr lang="en-US" dirty="0"/>
          </a:p>
        </p:txBody>
      </p:sp>
    </p:spTree>
    <p:extLst>
      <p:ext uri="{BB962C8B-B14F-4D97-AF65-F5344CB8AC3E}">
        <p14:creationId xmlns:p14="http://schemas.microsoft.com/office/powerpoint/2010/main" val="110377970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81F9F-835F-8100-C2CC-CB7379288E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660D08-506C-5AE8-11D5-5657DEE30493}"/>
              </a:ext>
            </a:extLst>
          </p:cNvPr>
          <p:cNvSpPr>
            <a:spLocks noGrp="1"/>
          </p:cNvSpPr>
          <p:nvPr>
            <p:ph idx="1"/>
          </p:nvPr>
        </p:nvSpPr>
        <p:spPr>
          <a:xfrm>
            <a:off x="1295401" y="2449609"/>
            <a:ext cx="9601196" cy="3694568"/>
          </a:xfrm>
        </p:spPr>
        <p:txBody>
          <a:bodyPr>
            <a:normAutofit lnSpcReduction="10000"/>
          </a:bodyPr>
          <a:lstStyle/>
          <a:p>
            <a:r>
              <a:rPr lang="en-US" dirty="0">
                <a:solidFill>
                  <a:srgbClr val="0000FF"/>
                </a:solidFill>
                <a:ea typeface="+mn-lt"/>
                <a:cs typeface="+mn-lt"/>
              </a:rPr>
              <a:t>Step 4: </a:t>
            </a:r>
            <a:r>
              <a:rPr lang="en-US" dirty="0">
                <a:ea typeface="+mn-lt"/>
                <a:cs typeface="+mn-lt"/>
              </a:rPr>
              <a:t>Find the </a:t>
            </a:r>
            <a:r>
              <a:rPr lang="en-US" dirty="0">
                <a:ea typeface="+mn-lt"/>
                <a:cs typeface="+mn-lt"/>
                <a:hlinkClick r:id="rId2"/>
              </a:rPr>
              <a:t>z-score</a:t>
            </a:r>
            <a:r>
              <a:rPr lang="en-US" dirty="0">
                <a:ea typeface="+mn-lt"/>
                <a:cs typeface="+mn-lt"/>
              </a:rPr>
              <a:t> associated with your </a:t>
            </a:r>
            <a:r>
              <a:rPr lang="en-US" dirty="0">
                <a:ea typeface="+mn-lt"/>
                <a:cs typeface="+mn-lt"/>
                <a:hlinkClick r:id="rId3"/>
              </a:rPr>
              <a:t>alpha level</a:t>
            </a:r>
            <a:r>
              <a:rPr lang="en-US" dirty="0">
                <a:ea typeface="+mn-lt"/>
                <a:cs typeface="+mn-lt"/>
              </a:rPr>
              <a:t>. You’re looking for the area in </a:t>
            </a:r>
            <a:r>
              <a:rPr lang="en-US" i="1" dirty="0">
                <a:ea typeface="+mn-lt"/>
                <a:cs typeface="+mn-lt"/>
              </a:rPr>
              <a:t>one tail only</a:t>
            </a:r>
            <a:r>
              <a:rPr lang="en-US" dirty="0">
                <a:ea typeface="+mn-lt"/>
                <a:cs typeface="+mn-lt"/>
              </a:rPr>
              <a:t>. A z-score for 0.75(1-0.025=0.975) is 1.96. As this is a two-tailed test, you would also be considering the left tail (z = 1.96)</a:t>
            </a:r>
            <a:endParaRPr lang="en-US" dirty="0"/>
          </a:p>
          <a:p>
            <a:pPr>
              <a:buSzPct val="114999"/>
            </a:pPr>
            <a:r>
              <a:rPr lang="en-US" dirty="0">
                <a:ea typeface="+mn-lt"/>
                <a:cs typeface="+mn-lt"/>
              </a:rPr>
              <a:t>Step 5: Find the </a:t>
            </a:r>
            <a:r>
              <a:rPr lang="en-US" dirty="0">
                <a:ea typeface="+mn-lt"/>
                <a:cs typeface="+mn-lt"/>
                <a:hlinkClick r:id="rId4"/>
              </a:rPr>
              <a:t>test statistic</a:t>
            </a:r>
            <a:r>
              <a:rPr lang="en-US" dirty="0">
                <a:ea typeface="+mn-lt"/>
                <a:cs typeface="+mn-lt"/>
              </a:rPr>
              <a:t> using this formula: </a:t>
            </a:r>
            <a:endParaRPr lang="en-US" dirty="0"/>
          </a:p>
          <a:p>
            <a:pPr>
              <a:buSzPct val="114999"/>
            </a:pPr>
            <a:endParaRPr lang="en-US" dirty="0">
              <a:ea typeface="+mn-lt"/>
              <a:cs typeface="+mn-lt"/>
            </a:endParaRPr>
          </a:p>
          <a:p>
            <a:pPr>
              <a:buSzPct val="114999"/>
            </a:pPr>
            <a:endParaRPr lang="en-US" dirty="0">
              <a:ea typeface="+mn-lt"/>
              <a:cs typeface="+mn-lt"/>
            </a:endParaRPr>
          </a:p>
          <a:p>
            <a:pPr>
              <a:buSzPct val="114999"/>
            </a:pPr>
            <a:r>
              <a:rPr lang="en-US" dirty="0">
                <a:ea typeface="+mn-lt"/>
                <a:cs typeface="+mn-lt"/>
              </a:rPr>
              <a:t>z = (140 – 100) / (15/√30) = 14.60.</a:t>
            </a:r>
            <a:br>
              <a:rPr lang="en-US" dirty="0">
                <a:ea typeface="+mn-lt"/>
                <a:cs typeface="+mn-lt"/>
              </a:rPr>
            </a:br>
            <a:r>
              <a:rPr lang="en-US" dirty="0">
                <a:ea typeface="+mn-lt"/>
                <a:cs typeface="+mn-lt"/>
              </a:rPr>
              <a:t>Step 6: If Step 5 is less than -1.96 or greater than 1.96 (Step 3), </a:t>
            </a:r>
            <a:r>
              <a:rPr lang="en-US" dirty="0">
                <a:ea typeface="+mn-lt"/>
                <a:cs typeface="+mn-lt"/>
                <a:hlinkClick r:id="rId5"/>
              </a:rPr>
              <a:t>reject the null hypothesis</a:t>
            </a:r>
            <a:r>
              <a:rPr lang="en-US" dirty="0">
                <a:ea typeface="+mn-lt"/>
                <a:cs typeface="+mn-lt"/>
              </a:rPr>
              <a:t>. In this case, it is greater, so you </a:t>
            </a:r>
            <a:r>
              <a:rPr lang="en-US" i="1" dirty="0">
                <a:ea typeface="+mn-lt"/>
                <a:cs typeface="+mn-lt"/>
              </a:rPr>
              <a:t>can</a:t>
            </a:r>
            <a:r>
              <a:rPr lang="en-US" dirty="0">
                <a:ea typeface="+mn-lt"/>
                <a:cs typeface="+mn-lt"/>
              </a:rPr>
              <a:t> reject the null.</a:t>
            </a:r>
            <a:endParaRPr lang="en-US"/>
          </a:p>
        </p:txBody>
      </p:sp>
      <p:pic>
        <p:nvPicPr>
          <p:cNvPr id="4" name="Picture 4">
            <a:extLst>
              <a:ext uri="{FF2B5EF4-FFF2-40B4-BE49-F238E27FC236}">
                <a16:creationId xmlns:a16="http://schemas.microsoft.com/office/drawing/2014/main" id="{0EA1B045-C86E-2DB5-5388-4912459D3C8A}"/>
              </a:ext>
            </a:extLst>
          </p:cNvPr>
          <p:cNvPicPr>
            <a:picLocks noChangeAspect="1"/>
          </p:cNvPicPr>
          <p:nvPr/>
        </p:nvPicPr>
        <p:blipFill>
          <a:blip r:embed="rId6"/>
          <a:stretch>
            <a:fillRect/>
          </a:stretch>
        </p:blipFill>
        <p:spPr>
          <a:xfrm>
            <a:off x="1993542" y="4133045"/>
            <a:ext cx="1143000" cy="609600"/>
          </a:xfrm>
          <a:prstGeom prst="rect">
            <a:avLst/>
          </a:prstGeom>
        </p:spPr>
      </p:pic>
    </p:spTree>
    <p:extLst>
      <p:ext uri="{BB962C8B-B14F-4D97-AF65-F5344CB8AC3E}">
        <p14:creationId xmlns:p14="http://schemas.microsoft.com/office/powerpoint/2010/main" val="361304042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D6F95-51CB-B5D2-ED64-D3FF20AE101C}"/>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B734D62A-E08A-7841-97B4-1F3395A5DB1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2329805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F934-C7BF-A3ED-E600-A20D6A7157DD}"/>
              </a:ext>
            </a:extLst>
          </p:cNvPr>
          <p:cNvSpPr>
            <a:spLocks noGrp="1"/>
          </p:cNvSpPr>
          <p:nvPr>
            <p:ph type="title"/>
          </p:nvPr>
        </p:nvSpPr>
        <p:spPr/>
        <p:txBody>
          <a:bodyPr/>
          <a:lstStyle/>
          <a:p>
            <a:r>
              <a:rPr lang="en-US" dirty="0">
                <a:ea typeface="+mj-lt"/>
                <a:cs typeface="+mj-lt"/>
              </a:rPr>
              <a:t>Type 1 and Type 2 Error</a:t>
            </a:r>
            <a:endParaRPr lang="en-US" dirty="0"/>
          </a:p>
        </p:txBody>
      </p:sp>
      <p:sp>
        <p:nvSpPr>
          <p:cNvPr id="3" name="Content Placeholder 2">
            <a:extLst>
              <a:ext uri="{FF2B5EF4-FFF2-40B4-BE49-F238E27FC236}">
                <a16:creationId xmlns:a16="http://schemas.microsoft.com/office/drawing/2014/main" id="{056993F0-B6E3-1C1A-7604-634D968D4B72}"/>
              </a:ext>
            </a:extLst>
          </p:cNvPr>
          <p:cNvSpPr>
            <a:spLocks noGrp="1"/>
          </p:cNvSpPr>
          <p:nvPr>
            <p:ph idx="1"/>
          </p:nvPr>
        </p:nvSpPr>
        <p:spPr/>
        <p:txBody>
          <a:bodyPr/>
          <a:lstStyle/>
          <a:p>
            <a:pPr>
              <a:buSzPct val="114999"/>
            </a:pPr>
            <a:r>
              <a:rPr lang="en-US" dirty="0">
                <a:ea typeface="+mn-lt"/>
                <a:cs typeface="+mn-lt"/>
              </a:rPr>
              <a:t>A hypothesis test can result in two types of errors.</a:t>
            </a:r>
            <a:endParaRPr lang="en-US" dirty="0"/>
          </a:p>
          <a:p>
            <a:pPr>
              <a:buSzPct val="114999"/>
            </a:pPr>
            <a:r>
              <a:rPr lang="en-US" dirty="0">
                <a:ea typeface="+mn-lt"/>
                <a:cs typeface="+mn-lt"/>
              </a:rPr>
              <a:t>Type 1 Error: A Type-I error occurs when sample results reject the null hypothesis despite being true.</a:t>
            </a:r>
            <a:endParaRPr lang="en-US" dirty="0"/>
          </a:p>
          <a:p>
            <a:pPr>
              <a:buSzPct val="114999"/>
            </a:pPr>
            <a:r>
              <a:rPr lang="en-US" dirty="0">
                <a:ea typeface="+mn-lt"/>
                <a:cs typeface="+mn-lt"/>
              </a:rPr>
              <a:t>Type 2 Error: A Type-II error occurs when the null hypothesis is not rejected when it is false, unlike a Type-I error.</a:t>
            </a:r>
            <a:endParaRPr lang="en-US" dirty="0"/>
          </a:p>
          <a:p>
            <a:pPr>
              <a:buSzPct val="114999"/>
            </a:pPr>
            <a:endParaRPr lang="en-US" dirty="0"/>
          </a:p>
        </p:txBody>
      </p:sp>
    </p:spTree>
    <p:extLst>
      <p:ext uri="{BB962C8B-B14F-4D97-AF65-F5344CB8AC3E}">
        <p14:creationId xmlns:p14="http://schemas.microsoft.com/office/powerpoint/2010/main" val="324567132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F9CA4-602D-C98A-7E52-5A9FA6AE12D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AE848629-3F5B-07D9-8B05-9E28977C12F3}"/>
              </a:ext>
            </a:extLst>
          </p:cNvPr>
          <p:cNvSpPr>
            <a:spLocks noGrp="1"/>
          </p:cNvSpPr>
          <p:nvPr>
            <p:ph idx="1"/>
          </p:nvPr>
        </p:nvSpPr>
        <p:spPr/>
        <p:txBody>
          <a:bodyPr>
            <a:normAutofit fontScale="92500" lnSpcReduction="20000"/>
          </a:bodyPr>
          <a:lstStyle/>
          <a:p>
            <a:r>
              <a:rPr lang="en-US"/>
              <a:t>Example:</a:t>
            </a:r>
            <a:endParaRPr lang="en-US" dirty="0"/>
          </a:p>
          <a:p>
            <a:pPr>
              <a:buSzPct val="114999"/>
            </a:pPr>
            <a:r>
              <a:rPr lang="en-US" dirty="0">
                <a:ea typeface="+mn-lt"/>
                <a:cs typeface="+mn-lt"/>
              </a:rPr>
              <a:t>Suppose a teacher evaluates the examination paper to decide whether a student passes or fails.</a:t>
            </a:r>
          </a:p>
          <a:p>
            <a:pPr>
              <a:buSzPct val="114999"/>
            </a:pPr>
            <a:r>
              <a:rPr lang="en-US" dirty="0">
                <a:ea typeface="+mn-lt"/>
                <a:cs typeface="+mn-lt"/>
              </a:rPr>
              <a:t>H0: Student has passed</a:t>
            </a:r>
          </a:p>
          <a:p>
            <a:pPr>
              <a:buSzPct val="114999"/>
            </a:pPr>
            <a:r>
              <a:rPr lang="en-US" dirty="0">
                <a:ea typeface="+mn-lt"/>
                <a:cs typeface="+mn-lt"/>
              </a:rPr>
              <a:t>H1: Student has failed</a:t>
            </a:r>
          </a:p>
          <a:p>
            <a:pPr>
              <a:buSzPct val="114999"/>
            </a:pPr>
            <a:r>
              <a:rPr lang="en-US" dirty="0">
                <a:ea typeface="+mn-lt"/>
                <a:cs typeface="+mn-lt"/>
              </a:rPr>
              <a:t>Type I error will be the teacher failing the student [rejects H0] although the student scored the passing marks [H0 was true]. </a:t>
            </a:r>
          </a:p>
          <a:p>
            <a:pPr>
              <a:buSzPct val="114999"/>
            </a:pPr>
            <a:r>
              <a:rPr lang="en-US" dirty="0">
                <a:ea typeface="+mn-lt"/>
                <a:cs typeface="+mn-lt"/>
              </a:rPr>
              <a:t>Type II error will be the case where the teacher passes the student [do not reject H0] although the student did not score the passing marks [H1 is true].</a:t>
            </a:r>
          </a:p>
          <a:p>
            <a:pPr>
              <a:buSzPct val="114999"/>
            </a:pPr>
            <a:endParaRPr lang="en-US" dirty="0"/>
          </a:p>
        </p:txBody>
      </p:sp>
    </p:spTree>
    <p:extLst>
      <p:ext uri="{BB962C8B-B14F-4D97-AF65-F5344CB8AC3E}">
        <p14:creationId xmlns:p14="http://schemas.microsoft.com/office/powerpoint/2010/main" val="383825704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DF1CB-5ADC-565A-0340-0458980C5C39}"/>
              </a:ext>
            </a:extLst>
          </p:cNvPr>
          <p:cNvSpPr>
            <a:spLocks noGrp="1"/>
          </p:cNvSpPr>
          <p:nvPr>
            <p:ph type="title"/>
          </p:nvPr>
        </p:nvSpPr>
        <p:spPr/>
        <p:txBody>
          <a:bodyPr/>
          <a:lstStyle/>
          <a:p>
            <a:r>
              <a:rPr lang="en-US" dirty="0"/>
              <a:t>P-Value</a:t>
            </a:r>
          </a:p>
        </p:txBody>
      </p:sp>
      <p:sp>
        <p:nvSpPr>
          <p:cNvPr id="3" name="Content Placeholder 2">
            <a:extLst>
              <a:ext uri="{FF2B5EF4-FFF2-40B4-BE49-F238E27FC236}">
                <a16:creationId xmlns:a16="http://schemas.microsoft.com/office/drawing/2014/main" id="{3D56594E-42A5-277C-6526-9591BB3030B8}"/>
              </a:ext>
            </a:extLst>
          </p:cNvPr>
          <p:cNvSpPr>
            <a:spLocks noGrp="1"/>
          </p:cNvSpPr>
          <p:nvPr>
            <p:ph idx="1"/>
          </p:nvPr>
        </p:nvSpPr>
        <p:spPr/>
        <p:txBody>
          <a:bodyPr>
            <a:normAutofit fontScale="85000" lnSpcReduction="20000"/>
          </a:bodyPr>
          <a:lstStyle/>
          <a:p>
            <a:r>
              <a:rPr lang="en-US" dirty="0">
                <a:ea typeface="+mn-lt"/>
                <a:cs typeface="+mn-lt"/>
              </a:rPr>
              <a:t>A p-value is a metric that expresses the likelihood that an observed difference could have occurred by chance. As the p-value decreases the statistical significance of the observed difference increases. If the p-value is too low, you reject the null hypothesis.</a:t>
            </a:r>
            <a:endParaRPr lang="en-US" dirty="0"/>
          </a:p>
          <a:p>
            <a:pPr>
              <a:buSzPct val="114999"/>
            </a:pPr>
            <a:r>
              <a:rPr lang="en-US" dirty="0">
                <a:ea typeface="+mn-lt"/>
                <a:cs typeface="+mn-lt"/>
              </a:rPr>
              <a:t>Here you have taken an example in which you are trying to test whether the new advertising campaign has increased the product's sales. The p-value is the likelihood that the null hypothesis, which states that there is no change in the sales due to the new advertising campaign, is true. If the p-value is .30, then there is a 30% chance that there is no increase or decrease in the product's sales.  If the p-value is 0.03, then there is a 3% probability that there is no increase or decrease in the sales value due to the new advertising campaign. As you can see, the lower the p-value, the chances of the alternate hypothesis being true increases, which means that the new advertising campaign causes an increase or decrease in sales.</a:t>
            </a:r>
            <a:endParaRPr lang="en-US" dirty="0"/>
          </a:p>
          <a:p>
            <a:pPr>
              <a:buSzPct val="114999"/>
            </a:pPr>
            <a:endParaRPr lang="en-US" dirty="0"/>
          </a:p>
        </p:txBody>
      </p:sp>
    </p:spTree>
    <p:extLst>
      <p:ext uri="{BB962C8B-B14F-4D97-AF65-F5344CB8AC3E}">
        <p14:creationId xmlns:p14="http://schemas.microsoft.com/office/powerpoint/2010/main" val="114764990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D9E11-A8E9-3A53-3BFE-89E58F988809}"/>
              </a:ext>
            </a:extLst>
          </p:cNvPr>
          <p:cNvSpPr>
            <a:spLocks noGrp="1"/>
          </p:cNvSpPr>
          <p:nvPr>
            <p:ph type="title"/>
          </p:nvPr>
        </p:nvSpPr>
        <p:spPr/>
        <p:txBody>
          <a:bodyPr/>
          <a:lstStyle/>
          <a:p>
            <a:r>
              <a:rPr lang="en-US" dirty="0"/>
              <a:t>Z-test &amp; T-test</a:t>
            </a:r>
          </a:p>
        </p:txBody>
      </p:sp>
      <p:sp>
        <p:nvSpPr>
          <p:cNvPr id="3" name="Content Placeholder 2">
            <a:extLst>
              <a:ext uri="{FF2B5EF4-FFF2-40B4-BE49-F238E27FC236}">
                <a16:creationId xmlns:a16="http://schemas.microsoft.com/office/drawing/2014/main" id="{1377D38D-A32F-1F5F-D463-2767E03D2BA0}"/>
              </a:ext>
            </a:extLst>
          </p:cNvPr>
          <p:cNvSpPr>
            <a:spLocks noGrp="1"/>
          </p:cNvSpPr>
          <p:nvPr>
            <p:ph idx="1"/>
          </p:nvPr>
        </p:nvSpPr>
        <p:spPr/>
        <p:txBody>
          <a:bodyPr/>
          <a:lstStyle/>
          <a:p>
            <a:r>
              <a:rPr lang="en-US" b="1" dirty="0">
                <a:ea typeface="+mn-lt"/>
                <a:cs typeface="+mn-lt"/>
              </a:rPr>
              <a:t>Z-test</a:t>
            </a:r>
            <a:r>
              <a:rPr lang="en-US" dirty="0">
                <a:ea typeface="+mn-lt"/>
                <a:cs typeface="+mn-lt"/>
              </a:rPr>
              <a:t> is the statistical hypothesis used to determine whether the two samples’ means calculated are different if the standard deviation is available and the sample is large. In contrast, the </a:t>
            </a:r>
            <a:r>
              <a:rPr lang="en-US" b="1" dirty="0">
                <a:ea typeface="+mn-lt"/>
                <a:cs typeface="+mn-lt"/>
              </a:rPr>
              <a:t>T-test</a:t>
            </a:r>
            <a:r>
              <a:rPr lang="en-US" dirty="0">
                <a:ea typeface="+mn-lt"/>
                <a:cs typeface="+mn-lt"/>
              </a:rPr>
              <a:t> determines how averages of different data sets differ in case the standard deviation or the variance is unknown.</a:t>
            </a:r>
            <a:endParaRPr lang="en-US">
              <a:ea typeface="+mn-lt"/>
              <a:cs typeface="+mn-lt"/>
            </a:endParaRPr>
          </a:p>
          <a:p>
            <a:pPr>
              <a:buSzPct val="114999"/>
            </a:pPr>
            <a:r>
              <a:rPr lang="en-US" dirty="0"/>
              <a:t>Sample size is large in case of Z-test </a:t>
            </a:r>
            <a:r>
              <a:rPr lang="en-US" dirty="0" err="1"/>
              <a:t>where as</a:t>
            </a:r>
            <a:r>
              <a:rPr lang="en-US" dirty="0"/>
              <a:t> sample size is small in T-test.</a:t>
            </a:r>
          </a:p>
        </p:txBody>
      </p:sp>
    </p:spTree>
    <p:extLst>
      <p:ext uri="{BB962C8B-B14F-4D97-AF65-F5344CB8AC3E}">
        <p14:creationId xmlns:p14="http://schemas.microsoft.com/office/powerpoint/2010/main" val="49073490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10ED6-99F3-8D4E-1AED-5EC2E8EA3A6D}"/>
              </a:ext>
            </a:extLst>
          </p:cNvPr>
          <p:cNvSpPr>
            <a:spLocks noGrp="1"/>
          </p:cNvSpPr>
          <p:nvPr>
            <p:ph type="title"/>
          </p:nvPr>
        </p:nvSpPr>
        <p:spPr/>
        <p:txBody>
          <a:bodyPr/>
          <a:lstStyle/>
          <a:p>
            <a:endParaRPr lang="en-US"/>
          </a:p>
        </p:txBody>
      </p:sp>
      <p:graphicFrame>
        <p:nvGraphicFramePr>
          <p:cNvPr id="5" name="Content Placeholder 4">
            <a:extLst>
              <a:ext uri="{FF2B5EF4-FFF2-40B4-BE49-F238E27FC236}">
                <a16:creationId xmlns:a16="http://schemas.microsoft.com/office/drawing/2014/main" id="{FA4C65E8-61D8-5E03-BF81-CECD57FE7530}"/>
              </a:ext>
            </a:extLst>
          </p:cNvPr>
          <p:cNvGraphicFramePr>
            <a:graphicFrameLocks noGrp="1"/>
          </p:cNvGraphicFramePr>
          <p:nvPr>
            <p:ph idx="1"/>
            <p:extLst>
              <p:ext uri="{D42A27DB-BD31-4B8C-83A1-F6EECF244321}">
                <p14:modId xmlns:p14="http://schemas.microsoft.com/office/powerpoint/2010/main" val="1641720561"/>
              </p:ext>
            </p:extLst>
          </p:nvPr>
        </p:nvGraphicFramePr>
        <p:xfrm>
          <a:off x="869323" y="279042"/>
          <a:ext cx="10419567" cy="5805869"/>
        </p:xfrm>
        <a:graphic>
          <a:graphicData uri="http://schemas.openxmlformats.org/drawingml/2006/table">
            <a:tbl>
              <a:tblPr firstRow="1" bandRow="1">
                <a:tableStyleId>{5C22544A-7EE6-4342-B048-85BDC9FD1C3A}</a:tableStyleId>
              </a:tblPr>
              <a:tblGrid>
                <a:gridCol w="3473189">
                  <a:extLst>
                    <a:ext uri="{9D8B030D-6E8A-4147-A177-3AD203B41FA5}">
                      <a16:colId xmlns:a16="http://schemas.microsoft.com/office/drawing/2014/main" val="432331275"/>
                    </a:ext>
                  </a:extLst>
                </a:gridCol>
                <a:gridCol w="3473189">
                  <a:extLst>
                    <a:ext uri="{9D8B030D-6E8A-4147-A177-3AD203B41FA5}">
                      <a16:colId xmlns:a16="http://schemas.microsoft.com/office/drawing/2014/main" val="346250991"/>
                    </a:ext>
                  </a:extLst>
                </a:gridCol>
                <a:gridCol w="3473189">
                  <a:extLst>
                    <a:ext uri="{9D8B030D-6E8A-4147-A177-3AD203B41FA5}">
                      <a16:colId xmlns:a16="http://schemas.microsoft.com/office/drawing/2014/main" val="3147894661"/>
                    </a:ext>
                  </a:extLst>
                </a:gridCol>
              </a:tblGrid>
              <a:tr h="542306">
                <a:tc>
                  <a:txBody>
                    <a:bodyPr/>
                    <a:lstStyle/>
                    <a:p>
                      <a:pPr algn="ctr"/>
                      <a:r>
                        <a:rPr lang="en-US">
                          <a:effectLst/>
                        </a:rPr>
                        <a:t>Basis</a:t>
                      </a:r>
                      <a:endParaRPr lang="en-US">
                        <a:solidFill>
                          <a:srgbClr val="FFFFFF"/>
                        </a:solidFill>
                        <a:effectLst/>
                      </a:endParaRPr>
                    </a:p>
                  </a:txBody>
                  <a:tcPr marL="95250" marR="95250" marT="95250" marB="95250" anchor="ctr"/>
                </a:tc>
                <a:tc>
                  <a:txBody>
                    <a:bodyPr/>
                    <a:lstStyle/>
                    <a:p>
                      <a:pPr algn="ctr"/>
                      <a:r>
                        <a:rPr lang="en-US">
                          <a:effectLst/>
                        </a:rPr>
                        <a:t>Z Test</a:t>
                      </a:r>
                      <a:endParaRPr lang="en-US">
                        <a:solidFill>
                          <a:srgbClr val="FFFFFF"/>
                        </a:solidFill>
                        <a:effectLst/>
                      </a:endParaRPr>
                    </a:p>
                  </a:txBody>
                  <a:tcPr marL="95250" marR="95250" marT="95250" marB="95250" anchor="ctr"/>
                </a:tc>
                <a:tc>
                  <a:txBody>
                    <a:bodyPr/>
                    <a:lstStyle/>
                    <a:p>
                      <a:pPr algn="ctr"/>
                      <a:r>
                        <a:rPr lang="en-US">
                          <a:effectLst/>
                        </a:rPr>
                        <a:t>T-Test</a:t>
                      </a:r>
                      <a:endParaRPr lang="en-US">
                        <a:solidFill>
                          <a:srgbClr val="FFFFFF"/>
                        </a:solidFill>
                        <a:effectLst/>
                      </a:endParaRPr>
                    </a:p>
                  </a:txBody>
                  <a:tcPr marL="95250" marR="95250" marT="95250" marB="95250" anchor="ctr"/>
                </a:tc>
                <a:extLst>
                  <a:ext uri="{0D108BD9-81ED-4DB2-BD59-A6C34878D82A}">
                    <a16:rowId xmlns:a16="http://schemas.microsoft.com/office/drawing/2014/main" val="3597905780"/>
                  </a:ext>
                </a:extLst>
              </a:tr>
              <a:tr h="2137329">
                <a:tc>
                  <a:txBody>
                    <a:bodyPr/>
                    <a:lstStyle/>
                    <a:p>
                      <a:pPr algn="ctr"/>
                      <a:r>
                        <a:rPr lang="en-US">
                          <a:effectLst/>
                        </a:rPr>
                        <a:t>Basic Definition</a:t>
                      </a:r>
                    </a:p>
                  </a:txBody>
                  <a:tcPr marL="95250" marR="95250" marT="95250" marB="95250" anchor="ctr"/>
                </a:tc>
                <a:tc>
                  <a:txBody>
                    <a:bodyPr/>
                    <a:lstStyle/>
                    <a:p>
                      <a:pPr algn="ctr"/>
                      <a:r>
                        <a:rPr lang="en-US">
                          <a:effectLst/>
                        </a:rPr>
                        <a:t>Z-test is a kind of hypothesis test which ascertains if the averages of the 2 datasets are different from each other when standard deviation or variance is given.</a:t>
                      </a:r>
                    </a:p>
                  </a:txBody>
                  <a:tcPr marL="95250" marR="95250" marT="95250" marB="95250" anchor="ctr"/>
                </a:tc>
                <a:tc>
                  <a:txBody>
                    <a:bodyPr/>
                    <a:lstStyle/>
                    <a:p>
                      <a:pPr algn="ctr"/>
                      <a:r>
                        <a:rPr lang="en-US">
                          <a:effectLst/>
                        </a:rPr>
                        <a:t>The t-test can be referred to as a kind of parametric test that is applied to an identity, how the averages of 2 sets of data differ from each other when the standard deviation or variance is not given.</a:t>
                      </a:r>
                    </a:p>
                  </a:txBody>
                  <a:tcPr marL="95250" marR="95250" marT="95250" marB="95250" anchor="ctr"/>
                </a:tc>
                <a:extLst>
                  <a:ext uri="{0D108BD9-81ED-4DB2-BD59-A6C34878D82A}">
                    <a16:rowId xmlns:a16="http://schemas.microsoft.com/office/drawing/2014/main" val="436493581"/>
                  </a:ext>
                </a:extLst>
              </a:tr>
              <a:tr h="861309">
                <a:tc>
                  <a:txBody>
                    <a:bodyPr/>
                    <a:lstStyle/>
                    <a:p>
                      <a:pPr algn="ctr"/>
                      <a:r>
                        <a:rPr lang="en-US">
                          <a:effectLst/>
                        </a:rPr>
                        <a:t>Population Variance</a:t>
                      </a:r>
                    </a:p>
                  </a:txBody>
                  <a:tcPr marL="95250" marR="95250" marT="95250" marB="95250" anchor="ctr"/>
                </a:tc>
                <a:tc>
                  <a:txBody>
                    <a:bodyPr/>
                    <a:lstStyle/>
                    <a:p>
                      <a:pPr algn="ctr"/>
                      <a:r>
                        <a:rPr lang="en-US">
                          <a:effectLst/>
                        </a:rPr>
                        <a:t>The Population variance or standard deviation is known here.</a:t>
                      </a:r>
                    </a:p>
                  </a:txBody>
                  <a:tcPr marL="95250" marR="95250" marT="95250" marB="95250" anchor="ctr"/>
                </a:tc>
                <a:tc>
                  <a:txBody>
                    <a:bodyPr/>
                    <a:lstStyle/>
                    <a:p>
                      <a:pPr algn="ctr"/>
                      <a:r>
                        <a:rPr lang="en-US">
                          <a:effectLst/>
                        </a:rPr>
                        <a:t>The Population variance or standard deviation is unknown here.</a:t>
                      </a:r>
                    </a:p>
                  </a:txBody>
                  <a:tcPr marL="95250" marR="95250" marT="95250" marB="95250" anchor="ctr"/>
                </a:tc>
                <a:extLst>
                  <a:ext uri="{0D108BD9-81ED-4DB2-BD59-A6C34878D82A}">
                    <a16:rowId xmlns:a16="http://schemas.microsoft.com/office/drawing/2014/main" val="2482644338"/>
                  </a:ext>
                </a:extLst>
              </a:tr>
              <a:tr h="542306">
                <a:tc>
                  <a:txBody>
                    <a:bodyPr/>
                    <a:lstStyle/>
                    <a:p>
                      <a:pPr algn="ctr"/>
                      <a:r>
                        <a:rPr lang="en-US">
                          <a:effectLst/>
                        </a:rPr>
                        <a:t>Sample Size</a:t>
                      </a:r>
                    </a:p>
                  </a:txBody>
                  <a:tcPr marL="95250" marR="95250" marT="95250" marB="95250" anchor="ctr"/>
                </a:tc>
                <a:tc>
                  <a:txBody>
                    <a:bodyPr/>
                    <a:lstStyle/>
                    <a:p>
                      <a:pPr algn="ctr"/>
                      <a:r>
                        <a:rPr lang="en-US">
                          <a:effectLst/>
                        </a:rPr>
                        <a:t>The Sample size is large.</a:t>
                      </a:r>
                    </a:p>
                  </a:txBody>
                  <a:tcPr marL="95250" marR="95250" marT="95250" marB="95250" anchor="ctr"/>
                </a:tc>
                <a:tc>
                  <a:txBody>
                    <a:bodyPr/>
                    <a:lstStyle/>
                    <a:p>
                      <a:pPr algn="ctr"/>
                      <a:r>
                        <a:rPr lang="en-US">
                          <a:effectLst/>
                        </a:rPr>
                        <a:t>Here the Sample Size is small.</a:t>
                      </a:r>
                    </a:p>
                  </a:txBody>
                  <a:tcPr marL="95250" marR="95250" marT="95250" marB="95250" anchor="ctr"/>
                </a:tc>
                <a:extLst>
                  <a:ext uri="{0D108BD9-81ED-4DB2-BD59-A6C34878D82A}">
                    <a16:rowId xmlns:a16="http://schemas.microsoft.com/office/drawing/2014/main" val="3629670098"/>
                  </a:ext>
                </a:extLst>
              </a:tr>
              <a:tr h="1180313">
                <a:tc>
                  <a:txBody>
                    <a:bodyPr/>
                    <a:lstStyle/>
                    <a:p>
                      <a:pPr algn="ctr"/>
                      <a:r>
                        <a:rPr lang="en-US">
                          <a:effectLst/>
                        </a:rPr>
                        <a:t>Key Assumptions</a:t>
                      </a:r>
                    </a:p>
                  </a:txBody>
                  <a:tcPr marL="95250" marR="95250" marT="95250" marB="95250" anchor="ctr"/>
                </a:tc>
                <a:tc>
                  <a:txBody>
                    <a:bodyPr/>
                    <a:lstStyle/>
                    <a:p>
                      <a:pPr algn="ctr">
                        <a:buFont typeface="Arial" panose="020B0604020202020204" pitchFamily="34" charset="0"/>
                        <a:buChar char="•"/>
                      </a:pPr>
                      <a:r>
                        <a:rPr lang="en-US">
                          <a:effectLst/>
                        </a:rPr>
                        <a:t>All data points are independent.</a:t>
                      </a:r>
                    </a:p>
                    <a:p>
                      <a:pPr algn="ctr">
                        <a:buFont typeface="Arial" panose="020B0604020202020204" pitchFamily="34" charset="0"/>
                        <a:buChar char="•"/>
                      </a:pPr>
                      <a:r>
                        <a:rPr lang="en-US">
                          <a:effectLst/>
                        </a:rPr>
                        <a:t>Normal Distribution for Z, with an average zero and variance = 1.</a:t>
                      </a:r>
                    </a:p>
                  </a:txBody>
                  <a:tcPr marL="95250" marR="95250" marT="95250" marB="95250" anchor="ctr"/>
                </a:tc>
                <a:tc>
                  <a:txBody>
                    <a:bodyPr/>
                    <a:lstStyle/>
                    <a:p>
                      <a:pPr algn="ctr">
                        <a:buFont typeface="Arial" panose="020B0604020202020204" pitchFamily="34" charset="0"/>
                        <a:buChar char="•"/>
                      </a:pPr>
                      <a:r>
                        <a:rPr lang="en-US">
                          <a:effectLst/>
                        </a:rPr>
                        <a:t>All data points are not dependent.</a:t>
                      </a:r>
                    </a:p>
                    <a:p>
                      <a:pPr algn="ctr">
                        <a:buFont typeface="Arial" panose="020B0604020202020204" pitchFamily="34" charset="0"/>
                        <a:buChar char="•"/>
                      </a:pPr>
                      <a:r>
                        <a:rPr lang="en-US">
                          <a:effectLst/>
                        </a:rPr>
                        <a:t>Sample values are to be recorded and taken accurately.</a:t>
                      </a:r>
                    </a:p>
                  </a:txBody>
                  <a:tcPr marL="95250" marR="95250" marT="95250" marB="95250" anchor="ctr"/>
                </a:tc>
                <a:extLst>
                  <a:ext uri="{0D108BD9-81ED-4DB2-BD59-A6C34878D82A}">
                    <a16:rowId xmlns:a16="http://schemas.microsoft.com/office/drawing/2014/main" val="737587747"/>
                  </a:ext>
                </a:extLst>
              </a:tr>
              <a:tr h="542306">
                <a:tc>
                  <a:txBody>
                    <a:bodyPr/>
                    <a:lstStyle/>
                    <a:p>
                      <a:pPr algn="ctr"/>
                      <a:r>
                        <a:rPr lang="en-US">
                          <a:effectLst/>
                        </a:rPr>
                        <a:t>Based upon (a type of distribution)</a:t>
                      </a:r>
                    </a:p>
                  </a:txBody>
                  <a:tcPr marL="95250" marR="95250" marT="95250" marB="95250" anchor="ctr"/>
                </a:tc>
                <a:tc>
                  <a:txBody>
                    <a:bodyPr/>
                    <a:lstStyle/>
                    <a:p>
                      <a:pPr algn="ctr"/>
                      <a:r>
                        <a:rPr lang="en-US">
                          <a:effectLst/>
                        </a:rPr>
                        <a:t>Based on </a:t>
                      </a:r>
                      <a:r>
                        <a:rPr lang="en-US" u="sng">
                          <a:effectLst/>
                          <a:hlinkClick r:id="rId2"/>
                        </a:rPr>
                        <a:t>Normal distribution</a:t>
                      </a:r>
                      <a:r>
                        <a:rPr lang="en-US">
                          <a:effectLst/>
                        </a:rPr>
                        <a:t>.</a:t>
                      </a:r>
                    </a:p>
                  </a:txBody>
                  <a:tcPr marL="95250" marR="95250" marT="95250" marB="95250" anchor="ctr"/>
                </a:tc>
                <a:tc>
                  <a:txBody>
                    <a:bodyPr/>
                    <a:lstStyle/>
                    <a:p>
                      <a:pPr algn="ctr"/>
                      <a:r>
                        <a:rPr lang="en-US">
                          <a:effectLst/>
                        </a:rPr>
                        <a:t>Based on Student-t distribution</a:t>
                      </a:r>
                    </a:p>
                  </a:txBody>
                  <a:tcPr marL="95250" marR="95250" marT="95250" marB="95250" anchor="ctr"/>
                </a:tc>
                <a:extLst>
                  <a:ext uri="{0D108BD9-81ED-4DB2-BD59-A6C34878D82A}">
                    <a16:rowId xmlns:a16="http://schemas.microsoft.com/office/drawing/2014/main" val="1205971537"/>
                  </a:ext>
                </a:extLst>
              </a:tr>
            </a:tbl>
          </a:graphicData>
        </a:graphic>
      </p:graphicFrame>
    </p:spTree>
    <p:extLst>
      <p:ext uri="{BB962C8B-B14F-4D97-AF65-F5344CB8AC3E}">
        <p14:creationId xmlns:p14="http://schemas.microsoft.com/office/powerpoint/2010/main" val="4116987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E96E2-EB0D-28F4-A6F5-7089B4663D46}"/>
              </a:ext>
            </a:extLst>
          </p:cNvPr>
          <p:cNvSpPr>
            <a:spLocks noGrp="1"/>
          </p:cNvSpPr>
          <p:nvPr>
            <p:ph type="title"/>
          </p:nvPr>
        </p:nvSpPr>
        <p:spPr/>
        <p:txBody>
          <a:bodyPr/>
          <a:lstStyle/>
          <a:p>
            <a:endParaRPr lang="en-US"/>
          </a:p>
        </p:txBody>
      </p:sp>
      <p:sp>
        <p:nvSpPr>
          <p:cNvPr id="7" name="Content Placeholder 6">
            <a:extLst>
              <a:ext uri="{FF2B5EF4-FFF2-40B4-BE49-F238E27FC236}">
                <a16:creationId xmlns:a16="http://schemas.microsoft.com/office/drawing/2014/main" id="{2F19E1EB-422F-00E4-C9D7-B1D61D6623B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5948745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97</Slides>
  <Notes>0</Notes>
  <HiddenSlides>0</HiddenSlides>
  <MMClips>0</MMClips>
  <ScaleCrop>false</ScaleCrop>
  <HeadingPairs>
    <vt:vector size="4" baseType="variant">
      <vt:variant>
        <vt:lpstr>Theme</vt:lpstr>
      </vt:variant>
      <vt:variant>
        <vt:i4>1</vt:i4>
      </vt:variant>
      <vt:variant>
        <vt:lpstr>Slide Titles</vt:lpstr>
      </vt:variant>
      <vt:variant>
        <vt:i4>97</vt:i4>
      </vt:variant>
    </vt:vector>
  </HeadingPairs>
  <TitlesOfParts>
    <vt:vector size="98" baseType="lpstr">
      <vt:lpstr>Organic</vt:lpstr>
      <vt:lpstr>Descriptive statistics</vt:lpstr>
      <vt:lpstr>What is Statistics</vt:lpstr>
      <vt:lpstr>Types of Statistics</vt:lpstr>
      <vt:lpstr>Descriptive Statistics</vt:lpstr>
      <vt:lpstr>What Is the Main Purpose of Descriptive Statistics?</vt:lpstr>
      <vt:lpstr>Types of Descriptive Statistics</vt:lpstr>
      <vt:lpstr>Central Tendency </vt:lpstr>
      <vt:lpstr>Mean ,Median &amp; Mode</vt:lpstr>
      <vt:lpstr>Measures of Variability </vt:lpstr>
      <vt:lpstr>Distribution</vt:lpstr>
      <vt:lpstr>Univariate vs. Bivariate </vt:lpstr>
      <vt:lpstr>Variance</vt:lpstr>
      <vt:lpstr>Variance calculation</vt:lpstr>
      <vt:lpstr>Steps</vt:lpstr>
      <vt:lpstr>Standard deviation</vt:lpstr>
      <vt:lpstr>Calculate using Numpy and simple function</vt:lpstr>
      <vt:lpstr>Covariance</vt:lpstr>
      <vt:lpstr>Calculation formula</vt:lpstr>
      <vt:lpstr>Correlation</vt:lpstr>
      <vt:lpstr>Calculation formula</vt:lpstr>
      <vt:lpstr>Normal distribution</vt:lpstr>
      <vt:lpstr>PowerPoint Presentation</vt:lpstr>
      <vt:lpstr>Pearson Correlation coefficient</vt:lpstr>
      <vt:lpstr>Graphical representation</vt:lpstr>
      <vt:lpstr>Correlation vs causation</vt:lpstr>
      <vt:lpstr>Example</vt:lpstr>
      <vt:lpstr>Correlation vs Covariance</vt:lpstr>
      <vt:lpstr>Plots for Continuous and discrete data</vt:lpstr>
      <vt:lpstr>Probability</vt:lpstr>
      <vt:lpstr>Probability vs Likelihood</vt:lpstr>
      <vt:lpstr>PowerPoint Presentation</vt:lpstr>
      <vt:lpstr>Example</vt:lpstr>
      <vt:lpstr>Probability of an Event</vt:lpstr>
      <vt:lpstr>Complementary Events </vt:lpstr>
      <vt:lpstr>Mutually Exclusive Event</vt:lpstr>
      <vt:lpstr>Examples</vt:lpstr>
      <vt:lpstr>PowerPoint Presentation</vt:lpstr>
      <vt:lpstr>Question</vt:lpstr>
      <vt:lpstr>Basic Count based Probability</vt:lpstr>
      <vt:lpstr>How to calculate </vt:lpstr>
      <vt:lpstr>PowerPoint Presentation</vt:lpstr>
      <vt:lpstr>Conditional Probability</vt:lpstr>
      <vt:lpstr>PowerPoint Presentation</vt:lpstr>
      <vt:lpstr>Bayes Rule</vt:lpstr>
      <vt:lpstr>Example</vt:lpstr>
      <vt:lpstr>Probability Distribution: Discrete and Continuous</vt:lpstr>
      <vt:lpstr>How Probability Distributions Work</vt:lpstr>
      <vt:lpstr>Types of Probability Distribution</vt:lpstr>
      <vt:lpstr>Continuous Probability Distribution</vt:lpstr>
      <vt:lpstr>Normal Distribution Examples</vt:lpstr>
      <vt:lpstr>Discrete Probability Distribution </vt:lpstr>
      <vt:lpstr>Formula</vt:lpstr>
      <vt:lpstr>Probability distribution function</vt:lpstr>
      <vt:lpstr>PowerPoint Presentation</vt:lpstr>
      <vt:lpstr>Normal distribution</vt:lpstr>
      <vt:lpstr>Normal Distribution Standard Deviation </vt:lpstr>
      <vt:lpstr>PowerPoint Presentation</vt:lpstr>
      <vt:lpstr>Log normal distribution</vt:lpstr>
      <vt:lpstr>PowerPoint Presentation</vt:lpstr>
      <vt:lpstr>Bernouli and Binomial Distribution</vt:lpstr>
      <vt:lpstr>Formula</vt:lpstr>
      <vt:lpstr>PowerPoint Presentation</vt:lpstr>
      <vt:lpstr>PowerPoint Presentation</vt:lpstr>
      <vt:lpstr>PowerPoint Presentation</vt:lpstr>
      <vt:lpstr>Population and Sample</vt:lpstr>
      <vt:lpstr>PowerPoint Presentation</vt:lpstr>
      <vt:lpstr>Example</vt:lpstr>
      <vt:lpstr>Central Limit Theorem</vt:lpstr>
      <vt:lpstr>Assumptions</vt:lpstr>
      <vt:lpstr>Why we need this Theorem?</vt:lpstr>
      <vt:lpstr>PowerPoint Presentation</vt:lpstr>
      <vt:lpstr>PowerPoint Presentation</vt:lpstr>
      <vt:lpstr>Standard error</vt:lpstr>
      <vt:lpstr>PowerPoint Presentation</vt:lpstr>
      <vt:lpstr>Standard Error vs. Standard Deviation</vt:lpstr>
      <vt:lpstr>Calculate SE</vt:lpstr>
      <vt:lpstr>Confidence Interval</vt:lpstr>
      <vt:lpstr>PowerPoint Presentation</vt:lpstr>
      <vt:lpstr>PowerPoint Presentation</vt:lpstr>
      <vt:lpstr>When do you use confidence intervals? </vt:lpstr>
      <vt:lpstr>Hypothesis Testing</vt:lpstr>
      <vt:lpstr>Null Hypothesis and Alternate Hypothesis </vt:lpstr>
      <vt:lpstr>What is the Null Hypothesis?</vt:lpstr>
      <vt:lpstr>PowerPoint Presentation</vt:lpstr>
      <vt:lpstr>One-Tailed and Two-Tailed Hypothesis Testing </vt:lpstr>
      <vt:lpstr>Example</vt:lpstr>
      <vt:lpstr>PowerPoint Presentation</vt:lpstr>
      <vt:lpstr>Example</vt:lpstr>
      <vt:lpstr>PowerPoint Presentation</vt:lpstr>
      <vt:lpstr>PowerPoint Presentation</vt:lpstr>
      <vt:lpstr>PowerPoint Presentation</vt:lpstr>
      <vt:lpstr>Type 1 and Type 2 Error</vt:lpstr>
      <vt:lpstr>Example</vt:lpstr>
      <vt:lpstr>P-Value</vt:lpstr>
      <vt:lpstr>Z-test &amp; T-test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588</cp:revision>
  <dcterms:created xsi:type="dcterms:W3CDTF">2023-01-11T14:22:53Z</dcterms:created>
  <dcterms:modified xsi:type="dcterms:W3CDTF">2023-01-18T12:13:00Z</dcterms:modified>
</cp:coreProperties>
</file>