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70" r:id="rId14"/>
    <p:sldId id="267" r:id="rId15"/>
    <p:sldId id="285" r:id="rId16"/>
    <p:sldId id="274" r:id="rId17"/>
    <p:sldId id="276" r:id="rId18"/>
    <p:sldId id="268" r:id="rId19"/>
    <p:sldId id="271" r:id="rId20"/>
    <p:sldId id="275" r:id="rId21"/>
    <p:sldId id="272" r:id="rId22"/>
    <p:sldId id="273" r:id="rId23"/>
    <p:sldId id="277" r:id="rId24"/>
    <p:sldId id="278" r:id="rId25"/>
    <p:sldId id="279" r:id="rId26"/>
    <p:sldId id="280" r:id="rId27"/>
    <p:sldId id="281" r:id="rId28"/>
    <p:sldId id="282" r:id="rId29"/>
    <p:sldId id="284" r:id="rId30"/>
    <p:sldId id="283" r:id="rId31"/>
    <p:sldId id="286" r:id="rId32"/>
    <p:sldId id="288" r:id="rId33"/>
    <p:sldId id="287"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E6BDE-01B2-4938-8843-C82950C61692}" v="18" dt="2023-03-10T15:05:10.287"/>
    <p1510:client id="{4A903421-7069-4038-8A0B-D01F57F677C8}" v="55" dt="2023-03-11T16:03:44.195"/>
    <p1510:client id="{5278170D-7264-49D6-A371-A834C03C726A}" v="64" dt="2023-03-01T15:00:35.503"/>
    <p1510:client id="{83932580-E7F1-4436-BA40-E303456B1AE8}" v="118" dt="2023-03-12T15:58:07.357"/>
    <p1510:client id="{A1197E00-4EB3-4C61-967A-7038DFA14A19}" v="27" dt="2023-03-07T13:00:07.556"/>
    <p1510:client id="{B9BF1A72-EAD2-40A1-AE10-31FFE313A945}" v="135" dt="2023-03-10T13:02:59.917"/>
    <p1510:client id="{C093B16D-D446-45E7-A894-918EEC413C0E}" v="89" dt="2023-03-07T14:10:21.181"/>
    <p1510:client id="{DAB0DE9F-F619-4015-B85C-B50DFDEFDD63}" v="333" dt="2023-03-05T13:48:31.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ilhouette_(cluste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implilearn.com/data-visualization-artic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Unsupervised 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F861-7022-EB35-6587-5D3D8129EB50}"/>
              </a:ext>
            </a:extLst>
          </p:cNvPr>
          <p:cNvSpPr>
            <a:spLocks noGrp="1"/>
          </p:cNvSpPr>
          <p:nvPr>
            <p:ph type="title"/>
          </p:nvPr>
        </p:nvSpPr>
        <p:spPr>
          <a:xfrm>
            <a:off x="838200" y="365125"/>
            <a:ext cx="10515600" cy="778211"/>
          </a:xfrm>
        </p:spPr>
        <p:txBody>
          <a:bodyPr/>
          <a:lstStyle/>
          <a:p>
            <a:endParaRPr lang="en-US"/>
          </a:p>
        </p:txBody>
      </p:sp>
      <p:sp>
        <p:nvSpPr>
          <p:cNvPr id="3" name="Content Placeholder 2">
            <a:extLst>
              <a:ext uri="{FF2B5EF4-FFF2-40B4-BE49-F238E27FC236}">
                <a16:creationId xmlns:a16="http://schemas.microsoft.com/office/drawing/2014/main" id="{7526F65F-3611-BEB3-F642-1C5D9B6D730E}"/>
              </a:ext>
            </a:extLst>
          </p:cNvPr>
          <p:cNvSpPr>
            <a:spLocks noGrp="1"/>
          </p:cNvSpPr>
          <p:nvPr>
            <p:ph idx="1"/>
          </p:nvPr>
        </p:nvSpPr>
        <p:spPr>
          <a:xfrm>
            <a:off x="838200" y="1224612"/>
            <a:ext cx="10998557" cy="4952351"/>
          </a:xfrm>
        </p:spPr>
        <p:txBody>
          <a:bodyPr vert="horz" lIns="91440" tIns="45720" rIns="91440" bIns="45720" rtlCol="0" anchor="t">
            <a:normAutofit fontScale="92500" lnSpcReduction="10000"/>
          </a:bodyPr>
          <a:lstStyle/>
          <a:p>
            <a:pPr marL="0" indent="0" algn="just">
              <a:buNone/>
            </a:pPr>
            <a:r>
              <a:rPr lang="en-US" u="sng" dirty="0"/>
              <a:t>Advantages of Unsupervised Learning</a:t>
            </a:r>
            <a:endParaRPr lang="en-US" u="sng" dirty="0">
              <a:cs typeface="Calibri" panose="020F0502020204030204"/>
            </a:endParaRPr>
          </a:p>
          <a:p>
            <a:pPr algn="just"/>
            <a:r>
              <a:rPr lang="en-US" dirty="0">
                <a:ea typeface="+mn-lt"/>
                <a:cs typeface="+mn-lt"/>
              </a:rPr>
              <a:t>Unsupervised learning is used for more complex tasks as compared to supervised learning because, in unsupervised learning, we don't have labeled input data.</a:t>
            </a:r>
            <a:endParaRPr lang="en-US" dirty="0"/>
          </a:p>
          <a:p>
            <a:pPr algn="just"/>
            <a:r>
              <a:rPr lang="en-US" dirty="0">
                <a:ea typeface="+mn-lt"/>
                <a:cs typeface="+mn-lt"/>
              </a:rPr>
              <a:t>Unsupervised learning is preferable as it is easy to get unlabeled data in comparison to labeled data.</a:t>
            </a:r>
            <a:endParaRPr lang="en-US" dirty="0"/>
          </a:p>
          <a:p>
            <a:pPr marL="0" indent="0" algn="just">
              <a:buNone/>
            </a:pPr>
            <a:r>
              <a:rPr lang="en-US" u="sng" dirty="0"/>
              <a:t>Disadvantages of Unsupervised Learning</a:t>
            </a:r>
            <a:endParaRPr lang="en-US" u="sng" dirty="0">
              <a:cs typeface="Calibri" panose="020F0502020204030204"/>
            </a:endParaRPr>
          </a:p>
          <a:p>
            <a:pPr algn="just"/>
            <a:r>
              <a:rPr lang="en-US" dirty="0">
                <a:ea typeface="+mn-lt"/>
                <a:cs typeface="+mn-lt"/>
              </a:rPr>
              <a:t>Unsupervised learning is intrinsically more difficult than supervised learning as it does not have corresponding output.</a:t>
            </a:r>
            <a:endParaRPr lang="en-US" dirty="0"/>
          </a:p>
          <a:p>
            <a:pPr algn="just"/>
            <a:r>
              <a:rPr lang="en-US" dirty="0">
                <a:ea typeface="+mn-lt"/>
                <a:cs typeface="+mn-lt"/>
              </a:rPr>
              <a:t>The result of the unsupervised learning algorithm might be less accurate as input data is not labeled, and algorithms do not know the exact output in advance.</a:t>
            </a:r>
            <a:endParaRPr lang="en-US" dirty="0"/>
          </a:p>
          <a:p>
            <a:endParaRPr lang="en-US" dirty="0">
              <a:cs typeface="Calibri"/>
            </a:endParaRPr>
          </a:p>
        </p:txBody>
      </p:sp>
    </p:spTree>
    <p:extLst>
      <p:ext uri="{BB962C8B-B14F-4D97-AF65-F5344CB8AC3E}">
        <p14:creationId xmlns:p14="http://schemas.microsoft.com/office/powerpoint/2010/main" val="90719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D023-546B-C086-848A-3F24D5F263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86F68B-916C-3636-5C89-D5558E33DBC6}"/>
              </a:ext>
            </a:extLst>
          </p:cNvPr>
          <p:cNvSpPr>
            <a:spLocks noGrp="1"/>
          </p:cNvSpPr>
          <p:nvPr>
            <p:ph idx="1"/>
          </p:nvPr>
        </p:nvSpPr>
        <p:spPr/>
        <p:txBody>
          <a:bodyPr vert="horz" lIns="91440" tIns="45720" rIns="91440" bIns="45720" rtlCol="0" anchor="t">
            <a:normAutofit/>
          </a:bodyPr>
          <a:lstStyle/>
          <a:p>
            <a:r>
              <a:rPr lang="en-US" b="1" dirty="0"/>
              <a:t>Silhouette Score</a:t>
            </a:r>
            <a:endParaRPr lang="en-US" dirty="0">
              <a:cs typeface="Calibri" panose="020F0502020204030204"/>
            </a:endParaRPr>
          </a:p>
          <a:p>
            <a:r>
              <a:rPr lang="en-US" b="1" dirty="0"/>
              <a:t>Fowlkes Mallows Score</a:t>
            </a:r>
          </a:p>
          <a:p>
            <a:r>
              <a:rPr lang="en-US" b="1" dirty="0"/>
              <a:t>Adjusted Rand Index</a:t>
            </a:r>
            <a:endParaRPr lang="en-US" b="1" dirty="0">
              <a:cs typeface="Calibri" panose="020F0502020204030204"/>
            </a:endParaRPr>
          </a:p>
          <a:p>
            <a:endParaRPr lang="en-US" b="1" dirty="0">
              <a:cs typeface="Calibri" panose="020F0502020204030204"/>
            </a:endParaRPr>
          </a:p>
          <a:p>
            <a:endParaRPr lang="en-US" dirty="0">
              <a:cs typeface="Calibri"/>
            </a:endParaRPr>
          </a:p>
        </p:txBody>
      </p:sp>
    </p:spTree>
    <p:extLst>
      <p:ext uri="{BB962C8B-B14F-4D97-AF65-F5344CB8AC3E}">
        <p14:creationId xmlns:p14="http://schemas.microsoft.com/office/powerpoint/2010/main" val="254967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6133-5D38-475A-270A-7E963F612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8BD1AC-4254-2765-8A22-BBCB60E982F8}"/>
              </a:ext>
            </a:extLst>
          </p:cNvPr>
          <p:cNvSpPr>
            <a:spLocks noGrp="1"/>
          </p:cNvSpPr>
          <p:nvPr>
            <p:ph idx="1"/>
          </p:nvPr>
        </p:nvSpPr>
        <p:spPr/>
        <p:txBody>
          <a:bodyPr vert="horz" lIns="91440" tIns="45720" rIns="91440" bIns="45720" rtlCol="0" anchor="t">
            <a:normAutofit/>
          </a:bodyPr>
          <a:lstStyle/>
          <a:p>
            <a:r>
              <a:rPr lang="en-US" dirty="0">
                <a:ea typeface="+mn-lt"/>
                <a:cs typeface="+mn-lt"/>
              </a:rPr>
              <a:t>The </a:t>
            </a:r>
            <a:r>
              <a:rPr lang="en-US" u="sng" dirty="0">
                <a:ea typeface="+mn-lt"/>
                <a:cs typeface="+mn-lt"/>
                <a:hlinkClick r:id="rId2"/>
              </a:rPr>
              <a:t>Silhouette Score</a:t>
            </a:r>
            <a:r>
              <a:rPr lang="en-US" dirty="0">
                <a:ea typeface="+mn-lt"/>
                <a:cs typeface="+mn-lt"/>
              </a:rPr>
              <a:t> attempts to describe how similar a datapoint is to other datapoints in its cluster, relative to datapoints </a:t>
            </a:r>
            <a:r>
              <a:rPr lang="en-US" i="1" dirty="0">
                <a:ea typeface="+mn-lt"/>
                <a:cs typeface="+mn-lt"/>
              </a:rPr>
              <a:t>not</a:t>
            </a:r>
            <a:r>
              <a:rPr lang="en-US" dirty="0">
                <a:ea typeface="+mn-lt"/>
                <a:cs typeface="+mn-lt"/>
              </a:rPr>
              <a:t> in its cluster (this is aggregated over all datapoints to get the score for an overall clustering).</a:t>
            </a:r>
          </a:p>
          <a:p>
            <a:r>
              <a:rPr lang="en-US" dirty="0">
                <a:ea typeface="+mn-lt"/>
                <a:cs typeface="+mn-lt"/>
              </a:rPr>
              <a:t> In other words, it is about how ‘distinct’ the clusters are in space and indeed one could use any measure of ‘distance’ to calculate the score.</a:t>
            </a:r>
          </a:p>
          <a:p>
            <a:r>
              <a:rPr lang="en-US" dirty="0">
                <a:cs typeface="Calibri"/>
              </a:rPr>
              <a:t>The score lies between –1 to 1.</a:t>
            </a:r>
          </a:p>
        </p:txBody>
      </p:sp>
    </p:spTree>
    <p:extLst>
      <p:ext uri="{BB962C8B-B14F-4D97-AF65-F5344CB8AC3E}">
        <p14:creationId xmlns:p14="http://schemas.microsoft.com/office/powerpoint/2010/main" val="8180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C7E8-9D81-4BFF-9B10-19F0ADF834B0}"/>
              </a:ext>
            </a:extLst>
          </p:cNvPr>
          <p:cNvSpPr>
            <a:spLocks noGrp="1"/>
          </p:cNvSpPr>
          <p:nvPr>
            <p:ph type="title"/>
          </p:nvPr>
        </p:nvSpPr>
        <p:spPr/>
        <p:txBody>
          <a:bodyPr/>
          <a:lstStyle/>
          <a:p>
            <a:r>
              <a:rPr lang="en-US" dirty="0">
                <a:cs typeface="Calibri Light"/>
              </a:rPr>
              <a:t>K-Means clustering</a:t>
            </a:r>
            <a:endParaRPr lang="en-US" dirty="0"/>
          </a:p>
        </p:txBody>
      </p:sp>
      <p:sp>
        <p:nvSpPr>
          <p:cNvPr id="3" name="Content Placeholder 2">
            <a:extLst>
              <a:ext uri="{FF2B5EF4-FFF2-40B4-BE49-F238E27FC236}">
                <a16:creationId xmlns:a16="http://schemas.microsoft.com/office/drawing/2014/main" id="{DABC24F9-5193-55CB-4763-498B70D5D7FC}"/>
              </a:ext>
            </a:extLst>
          </p:cNvPr>
          <p:cNvSpPr>
            <a:spLocks noGrp="1"/>
          </p:cNvSpPr>
          <p:nvPr>
            <p:ph idx="1"/>
          </p:nvPr>
        </p:nvSpPr>
        <p:spPr/>
        <p:txBody>
          <a:bodyPr vert="horz" lIns="91440" tIns="45720" rIns="91440" bIns="45720" rtlCol="0" anchor="t">
            <a:normAutofit/>
          </a:bodyPr>
          <a:lstStyle/>
          <a:p>
            <a:r>
              <a:rPr lang="en-US" dirty="0">
                <a:cs typeface="Calibri"/>
              </a:rPr>
              <a:t>K- Means is used  for handling unsupervised ML problem.</a:t>
            </a:r>
          </a:p>
          <a:p>
            <a:r>
              <a:rPr lang="en-US" dirty="0">
                <a:cs typeface="Calibri"/>
              </a:rPr>
              <a:t>It is one of the most famous algo.</a:t>
            </a:r>
          </a:p>
          <a:p>
            <a:r>
              <a:rPr lang="en-US" dirty="0">
                <a:cs typeface="Calibri"/>
              </a:rPr>
              <a:t>Used in </a:t>
            </a:r>
            <a:r>
              <a:rPr lang="en-US" dirty="0"/>
              <a:t>Customer Segmentation , Document Clustering , Recommendation Engines etc.</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24646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9B5F-3B62-8ACD-4B13-81D86BF0F70D}"/>
              </a:ext>
            </a:extLst>
          </p:cNvPr>
          <p:cNvSpPr>
            <a:spLocks noGrp="1"/>
          </p:cNvSpPr>
          <p:nvPr>
            <p:ph type="title"/>
          </p:nvPr>
        </p:nvSpPr>
        <p:spPr/>
        <p:txBody>
          <a:bodyPr/>
          <a:lstStyle/>
          <a:p>
            <a:r>
              <a:rPr lang="en-US" dirty="0">
                <a:cs typeface="Calibri Light"/>
              </a:rPr>
              <a:t>How K-Means works</a:t>
            </a:r>
            <a:endParaRPr lang="en-US" dirty="0"/>
          </a:p>
        </p:txBody>
      </p:sp>
      <p:sp>
        <p:nvSpPr>
          <p:cNvPr id="3" name="Content Placeholder 2">
            <a:extLst>
              <a:ext uri="{FF2B5EF4-FFF2-40B4-BE49-F238E27FC236}">
                <a16:creationId xmlns:a16="http://schemas.microsoft.com/office/drawing/2014/main" id="{FB57E8FB-7485-96C7-5B09-548AFF05A3A0}"/>
              </a:ext>
            </a:extLst>
          </p:cNvPr>
          <p:cNvSpPr>
            <a:spLocks noGrp="1"/>
          </p:cNvSpPr>
          <p:nvPr>
            <p:ph idx="1"/>
          </p:nvPr>
        </p:nvSpPr>
        <p:spPr/>
        <p:txBody>
          <a:bodyPr vert="horz" lIns="91440" tIns="45720" rIns="91440" bIns="45720" rtlCol="0" anchor="t">
            <a:normAutofit fontScale="85000" lnSpcReduction="10000"/>
          </a:bodyPr>
          <a:lstStyle/>
          <a:p>
            <a:pPr algn="just"/>
            <a:r>
              <a:rPr lang="en-US" b="1" dirty="0">
                <a:ea typeface="+mn-lt"/>
                <a:cs typeface="+mn-lt"/>
              </a:rPr>
              <a:t>Number of clusters (K):</a:t>
            </a:r>
            <a:r>
              <a:rPr lang="en-US" dirty="0">
                <a:ea typeface="+mn-lt"/>
                <a:cs typeface="+mn-lt"/>
              </a:rPr>
              <a:t> The number of clusters you want to group your data points into, has to be predefined.</a:t>
            </a:r>
            <a:endParaRPr lang="en-US" dirty="0">
              <a:cs typeface="Calibri" panose="020F0502020204030204"/>
            </a:endParaRPr>
          </a:p>
          <a:p>
            <a:pPr algn="just"/>
            <a:r>
              <a:rPr lang="en-US" b="1" dirty="0">
                <a:ea typeface="+mn-lt"/>
                <a:cs typeface="+mn-lt"/>
              </a:rPr>
              <a:t>Initial Values/ Seeds:</a:t>
            </a:r>
            <a:r>
              <a:rPr lang="en-US" dirty="0">
                <a:ea typeface="+mn-lt"/>
                <a:cs typeface="+mn-lt"/>
              </a:rPr>
              <a:t> The choice of the initial cluster centers can have an impact on the final cluster formation. The K-means algorithm is non-deterministic. This means that the outcome of clustering can be different each time the algorithm is run, even on the same data set.</a:t>
            </a:r>
            <a:endParaRPr lang="en-US" dirty="0"/>
          </a:p>
          <a:p>
            <a:pPr algn="just"/>
            <a:r>
              <a:rPr lang="en-US" b="1" dirty="0">
                <a:ea typeface="+mn-lt"/>
                <a:cs typeface="+mn-lt"/>
              </a:rPr>
              <a:t>Outliers:</a:t>
            </a:r>
            <a:r>
              <a:rPr lang="en-US" dirty="0">
                <a:ea typeface="+mn-lt"/>
                <a:cs typeface="+mn-lt"/>
              </a:rPr>
              <a:t> Cluster formation is very sensitive to the presence of outliers. Outliers pull the cluster towards itself, thus affecting optimal cluster formation.</a:t>
            </a:r>
            <a:endParaRPr lang="en-US" dirty="0"/>
          </a:p>
          <a:p>
            <a:pPr algn="just"/>
            <a:r>
              <a:rPr lang="en-US" b="1" dirty="0">
                <a:ea typeface="+mn-lt"/>
                <a:cs typeface="+mn-lt"/>
              </a:rPr>
              <a:t>Distance Measures: </a:t>
            </a:r>
            <a:r>
              <a:rPr lang="en-US" dirty="0">
                <a:ea typeface="+mn-lt"/>
                <a:cs typeface="+mn-lt"/>
              </a:rPr>
              <a:t>Using different distance measures (used to calculate the distance between a data point and cluster center) might yield different clusters.</a:t>
            </a:r>
            <a:endParaRPr lang="en-US" dirty="0"/>
          </a:p>
          <a:p>
            <a:pPr algn="just"/>
            <a:r>
              <a:rPr lang="en-US" dirty="0">
                <a:ea typeface="+mn-lt"/>
                <a:cs typeface="+mn-lt"/>
              </a:rPr>
              <a:t>The K-Means algorithm does not work with categorical data.</a:t>
            </a:r>
            <a:endParaRPr lang="en-US" dirty="0"/>
          </a:p>
          <a:p>
            <a:pPr algn="just"/>
            <a:r>
              <a:rPr lang="en-US" b="1" dirty="0">
                <a:ea typeface="+mn-lt"/>
                <a:cs typeface="+mn-lt"/>
              </a:rPr>
              <a:t>Inertia:</a:t>
            </a:r>
            <a:r>
              <a:rPr lang="en-US" dirty="0">
                <a:ea typeface="+mn-lt"/>
                <a:cs typeface="+mn-lt"/>
              </a:rPr>
              <a:t> Sum of squared distances of samples to their closest cluster center.</a:t>
            </a:r>
          </a:p>
          <a:p>
            <a:endParaRPr lang="en-US" dirty="0">
              <a:cs typeface="Calibri"/>
            </a:endParaRPr>
          </a:p>
        </p:txBody>
      </p:sp>
    </p:spTree>
    <p:extLst>
      <p:ext uri="{BB962C8B-B14F-4D97-AF65-F5344CB8AC3E}">
        <p14:creationId xmlns:p14="http://schemas.microsoft.com/office/powerpoint/2010/main" val="134176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8BE5F-BECA-D3AF-A254-3144F4281A2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5CE7422-C331-465B-68E1-A672E66BAE5D}"/>
              </a:ext>
            </a:extLst>
          </p:cNvPr>
          <p:cNvPicPr>
            <a:picLocks noGrp="1" noChangeAspect="1"/>
          </p:cNvPicPr>
          <p:nvPr>
            <p:ph idx="1"/>
          </p:nvPr>
        </p:nvPicPr>
        <p:blipFill>
          <a:blip r:embed="rId2"/>
          <a:stretch>
            <a:fillRect/>
          </a:stretch>
        </p:blipFill>
        <p:spPr>
          <a:xfrm>
            <a:off x="1787546" y="1950017"/>
            <a:ext cx="8151791" cy="3884839"/>
          </a:xfrm>
        </p:spPr>
      </p:pic>
    </p:spTree>
    <p:extLst>
      <p:ext uri="{BB962C8B-B14F-4D97-AF65-F5344CB8AC3E}">
        <p14:creationId xmlns:p14="http://schemas.microsoft.com/office/powerpoint/2010/main" val="181096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F8FA-8E8A-935E-6F2E-2DA6D45CFC4F}"/>
              </a:ext>
            </a:extLst>
          </p:cNvPr>
          <p:cNvSpPr>
            <a:spLocks noGrp="1"/>
          </p:cNvSpPr>
          <p:nvPr>
            <p:ph type="title"/>
          </p:nvPr>
        </p:nvSpPr>
        <p:spPr/>
        <p:txBody>
          <a:bodyPr/>
          <a:lstStyle/>
          <a:p>
            <a:r>
              <a:rPr lang="en-US" dirty="0">
                <a:cs typeface="Calibri Light"/>
              </a:rPr>
              <a:t>Steps</a:t>
            </a:r>
            <a:endParaRPr lang="en-US" dirty="0"/>
          </a:p>
        </p:txBody>
      </p:sp>
      <p:sp>
        <p:nvSpPr>
          <p:cNvPr id="3" name="Content Placeholder 2">
            <a:extLst>
              <a:ext uri="{FF2B5EF4-FFF2-40B4-BE49-F238E27FC236}">
                <a16:creationId xmlns:a16="http://schemas.microsoft.com/office/drawing/2014/main" id="{391DF1A3-59F5-A83A-07B9-E1EC88F122A2}"/>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Step 1: Choose the number of clusters </a:t>
            </a:r>
            <a:r>
              <a:rPr lang="en-US" b="1" i="1" dirty="0">
                <a:ea typeface="+mn-lt"/>
                <a:cs typeface="+mn-lt"/>
              </a:rPr>
              <a:t>k</a:t>
            </a:r>
            <a:endParaRPr lang="en-US" dirty="0">
              <a:cs typeface="Calibri" panose="020F0502020204030204"/>
            </a:endParaRPr>
          </a:p>
          <a:p>
            <a:pPr algn="just"/>
            <a:r>
              <a:rPr lang="en-US" dirty="0">
                <a:ea typeface="+mn-lt"/>
                <a:cs typeface="+mn-lt"/>
              </a:rPr>
              <a:t>The first step in k-means is to pick the number of clusters, k.</a:t>
            </a:r>
            <a:endParaRPr lang="en-US" dirty="0"/>
          </a:p>
          <a:p>
            <a:pPr algn="just"/>
            <a:r>
              <a:rPr lang="en-US" b="1" dirty="0">
                <a:ea typeface="+mn-lt"/>
                <a:cs typeface="+mn-lt"/>
              </a:rPr>
              <a:t>Step 2: Select k random points from the data as centroids</a:t>
            </a:r>
            <a:endParaRPr lang="en-US" dirty="0"/>
          </a:p>
          <a:p>
            <a:pPr algn="just"/>
            <a:r>
              <a:rPr lang="en-US" dirty="0">
                <a:ea typeface="+mn-lt"/>
                <a:cs typeface="+mn-lt"/>
              </a:rPr>
              <a:t>Next, we randomly select the centroid for each cluster. Let’s say we want to have 2 clusters, so k is equal to 2 here. We then randomly select the centroid:</a:t>
            </a:r>
            <a:endParaRPr lang="en-US" dirty="0"/>
          </a:p>
          <a:p>
            <a:pPr algn="just"/>
            <a:r>
              <a:rPr lang="en-US" b="1" dirty="0">
                <a:ea typeface="+mn-lt"/>
                <a:cs typeface="+mn-lt"/>
              </a:rPr>
              <a:t>Step 3: Assign all the points to the closest cluster centroid</a:t>
            </a:r>
            <a:endParaRPr lang="en-US" dirty="0">
              <a:cs typeface="Calibri"/>
            </a:endParaRPr>
          </a:p>
          <a:p>
            <a:pPr algn="just"/>
            <a:r>
              <a:rPr lang="en-US" dirty="0">
                <a:ea typeface="+mn-lt"/>
                <a:cs typeface="+mn-lt"/>
              </a:rPr>
              <a:t>Once we have initialized the centroids, we assign each point to the closest cluster centroid:</a:t>
            </a:r>
            <a:endParaRPr lang="en-US" dirty="0"/>
          </a:p>
          <a:p>
            <a:endParaRPr lang="en-US" dirty="0">
              <a:cs typeface="Calibri"/>
            </a:endParaRPr>
          </a:p>
        </p:txBody>
      </p:sp>
    </p:spTree>
    <p:extLst>
      <p:ext uri="{BB962C8B-B14F-4D97-AF65-F5344CB8AC3E}">
        <p14:creationId xmlns:p14="http://schemas.microsoft.com/office/powerpoint/2010/main" val="336031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85B5-C50B-D4D2-1B54-F5B076569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9707A0-3C88-7EA7-2634-6F31A65B24F6}"/>
              </a:ext>
            </a:extLst>
          </p:cNvPr>
          <p:cNvSpPr>
            <a:spLocks noGrp="1"/>
          </p:cNvSpPr>
          <p:nvPr>
            <p:ph idx="1"/>
          </p:nvPr>
        </p:nvSpPr>
        <p:spPr/>
        <p:txBody>
          <a:bodyPr vert="horz" lIns="91440" tIns="45720" rIns="91440" bIns="45720" rtlCol="0" anchor="t">
            <a:normAutofit/>
          </a:bodyPr>
          <a:lstStyle/>
          <a:p>
            <a:pPr algn="just"/>
            <a:r>
              <a:rPr lang="en-US" b="1" dirty="0">
                <a:ea typeface="+mn-lt"/>
                <a:cs typeface="+mn-lt"/>
              </a:rPr>
              <a:t>Step 4: Recompute the centroids of newly formed clusters</a:t>
            </a:r>
            <a:endParaRPr lang="en-US" dirty="0">
              <a:cs typeface="Calibri" panose="020F0502020204030204"/>
            </a:endParaRPr>
          </a:p>
          <a:p>
            <a:pPr algn="just"/>
            <a:r>
              <a:rPr lang="en-US" dirty="0">
                <a:ea typeface="+mn-lt"/>
                <a:cs typeface="+mn-lt"/>
              </a:rPr>
              <a:t>Now, once we have assigned all of the points to either cluster, the next step is to compute the centroids of newly formed clusters:</a:t>
            </a:r>
            <a:endParaRPr lang="en-US" dirty="0"/>
          </a:p>
          <a:p>
            <a:pPr algn="just"/>
            <a:r>
              <a:rPr lang="en-US" b="1" dirty="0">
                <a:ea typeface="+mn-lt"/>
                <a:cs typeface="+mn-lt"/>
              </a:rPr>
              <a:t>Step 5: Repeat steps 3 and 4</a:t>
            </a:r>
            <a:endParaRPr lang="en-US" dirty="0">
              <a:cs typeface="Calibri"/>
            </a:endParaRPr>
          </a:p>
          <a:p>
            <a:pPr algn="just"/>
            <a:r>
              <a:rPr lang="en-US" dirty="0">
                <a:ea typeface="+mn-lt"/>
                <a:cs typeface="+mn-lt"/>
              </a:rPr>
              <a:t>We then repeat steps 3 and 4:</a:t>
            </a:r>
            <a:endParaRPr lang="en-US" dirty="0"/>
          </a:p>
          <a:p>
            <a:endParaRPr lang="en-US" dirty="0">
              <a:cs typeface="Calibri"/>
            </a:endParaRPr>
          </a:p>
        </p:txBody>
      </p:sp>
    </p:spTree>
    <p:extLst>
      <p:ext uri="{BB962C8B-B14F-4D97-AF65-F5344CB8AC3E}">
        <p14:creationId xmlns:p14="http://schemas.microsoft.com/office/powerpoint/2010/main" val="168312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4D49-3662-F54F-9552-2404292A476C}"/>
              </a:ext>
            </a:extLst>
          </p:cNvPr>
          <p:cNvSpPr>
            <a:spLocks noGrp="1"/>
          </p:cNvSpPr>
          <p:nvPr>
            <p:ph type="title"/>
          </p:nvPr>
        </p:nvSpPr>
        <p:spPr/>
        <p:txBody>
          <a:bodyPr/>
          <a:lstStyle/>
          <a:p>
            <a:r>
              <a:rPr lang="en-US" b="1" dirty="0"/>
              <a:t>Why k-Means can’t be used for Categorical features?</a:t>
            </a:r>
            <a:endParaRPr lang="en-US"/>
          </a:p>
          <a:p>
            <a:endParaRPr lang="en-US" dirty="0">
              <a:cs typeface="Calibri Light"/>
            </a:endParaRPr>
          </a:p>
        </p:txBody>
      </p:sp>
      <p:sp>
        <p:nvSpPr>
          <p:cNvPr id="3" name="Content Placeholder 2">
            <a:extLst>
              <a:ext uri="{FF2B5EF4-FFF2-40B4-BE49-F238E27FC236}">
                <a16:creationId xmlns:a16="http://schemas.microsoft.com/office/drawing/2014/main" id="{21BE105F-43F0-871D-6F6B-E2B687B0048B}"/>
              </a:ext>
            </a:extLst>
          </p:cNvPr>
          <p:cNvSpPr>
            <a:spLocks noGrp="1"/>
          </p:cNvSpPr>
          <p:nvPr>
            <p:ph idx="1"/>
          </p:nvPr>
        </p:nvSpPr>
        <p:spPr/>
        <p:txBody>
          <a:bodyPr vert="horz" lIns="91440" tIns="45720" rIns="91440" bIns="45720" rtlCol="0" anchor="t">
            <a:normAutofit/>
          </a:bodyPr>
          <a:lstStyle/>
          <a:p>
            <a:r>
              <a:rPr lang="en-US" dirty="0">
                <a:ea typeface="+mn-lt"/>
                <a:cs typeface="+mn-lt"/>
              </a:rPr>
              <a:t>The idea behind the k-Means clustering algorithm is to find k-centroid points and every point in the dataset will belong to either of the k-sets having minimum Euclidean distance.</a:t>
            </a:r>
            <a:endParaRPr lang="en-US" dirty="0">
              <a:cs typeface="Calibri" panose="020F0502020204030204"/>
            </a:endParaRPr>
          </a:p>
          <a:p>
            <a:r>
              <a:rPr lang="en-US" dirty="0">
                <a:ea typeface="+mn-lt"/>
                <a:cs typeface="+mn-lt"/>
              </a:rPr>
              <a:t>The k-Means algorithm is not applicable to categorical data, as categorical variables are discrete and do not have any natural origin. So computing </a:t>
            </a:r>
            <a:r>
              <a:rPr lang="en-US" dirty="0" err="1">
                <a:ea typeface="+mn-lt"/>
                <a:cs typeface="+mn-lt"/>
              </a:rPr>
              <a:t>euclidean</a:t>
            </a:r>
            <a:r>
              <a:rPr lang="en-US" dirty="0">
                <a:ea typeface="+mn-lt"/>
                <a:cs typeface="+mn-lt"/>
              </a:rPr>
              <a:t> distance for such as space is not meaningful.</a:t>
            </a:r>
            <a:endParaRPr lang="en-US" dirty="0"/>
          </a:p>
          <a:p>
            <a:r>
              <a:rPr lang="en-US" dirty="0">
                <a:ea typeface="+mn-lt"/>
                <a:cs typeface="+mn-lt"/>
              </a:rPr>
              <a:t>There is a certain variation to the k-Means algorithm, called k-Modes which is suitable for data with categorical features. k-Prototype is an extension of the k-Modes algorithm that works for mixed categorical and numerical features.</a:t>
            </a:r>
            <a:endParaRPr lang="en-US" dirty="0">
              <a:cs typeface="Calibri"/>
            </a:endParaRPr>
          </a:p>
        </p:txBody>
      </p:sp>
    </p:spTree>
    <p:extLst>
      <p:ext uri="{BB962C8B-B14F-4D97-AF65-F5344CB8AC3E}">
        <p14:creationId xmlns:p14="http://schemas.microsoft.com/office/powerpoint/2010/main" val="2399132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9ACF-71F6-F285-0224-8B19AA91E31C}"/>
              </a:ext>
            </a:extLst>
          </p:cNvPr>
          <p:cNvSpPr>
            <a:spLocks noGrp="1"/>
          </p:cNvSpPr>
          <p:nvPr>
            <p:ph type="title"/>
          </p:nvPr>
        </p:nvSpPr>
        <p:spPr/>
        <p:txBody>
          <a:bodyPr/>
          <a:lstStyle/>
          <a:p>
            <a:r>
              <a:rPr lang="en-US" dirty="0">
                <a:cs typeface="Calibri Light"/>
              </a:rPr>
              <a:t>DBSCAN</a:t>
            </a:r>
            <a:endParaRPr lang="en-US" dirty="0"/>
          </a:p>
        </p:txBody>
      </p:sp>
      <p:sp>
        <p:nvSpPr>
          <p:cNvPr id="3" name="Content Placeholder 2">
            <a:extLst>
              <a:ext uri="{FF2B5EF4-FFF2-40B4-BE49-F238E27FC236}">
                <a16:creationId xmlns:a16="http://schemas.microsoft.com/office/drawing/2014/main" id="{D0F24497-2791-C959-4209-6E61FB5A4B54}"/>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DBSCAN stands for </a:t>
            </a:r>
            <a:r>
              <a:rPr lang="en-US" b="1" dirty="0">
                <a:ea typeface="+mn-lt"/>
                <a:cs typeface="+mn-lt"/>
              </a:rPr>
              <a:t>d</a:t>
            </a:r>
            <a:r>
              <a:rPr lang="en-US" dirty="0">
                <a:ea typeface="+mn-lt"/>
                <a:cs typeface="+mn-lt"/>
              </a:rPr>
              <a:t>ensity-</a:t>
            </a:r>
            <a:r>
              <a:rPr lang="en-US" b="1" dirty="0">
                <a:ea typeface="+mn-lt"/>
                <a:cs typeface="+mn-lt"/>
              </a:rPr>
              <a:t>b</a:t>
            </a:r>
            <a:r>
              <a:rPr lang="en-US" dirty="0">
                <a:ea typeface="+mn-lt"/>
                <a:cs typeface="+mn-lt"/>
              </a:rPr>
              <a:t>ased </a:t>
            </a:r>
            <a:r>
              <a:rPr lang="en-US" b="1" dirty="0">
                <a:ea typeface="+mn-lt"/>
                <a:cs typeface="+mn-lt"/>
              </a:rPr>
              <a:t>s</a:t>
            </a:r>
            <a:r>
              <a:rPr lang="en-US" dirty="0">
                <a:ea typeface="+mn-lt"/>
                <a:cs typeface="+mn-lt"/>
              </a:rPr>
              <a:t>patial </a:t>
            </a:r>
            <a:r>
              <a:rPr lang="en-US" b="1" dirty="0">
                <a:ea typeface="+mn-lt"/>
                <a:cs typeface="+mn-lt"/>
              </a:rPr>
              <a:t>c</a:t>
            </a:r>
            <a:r>
              <a:rPr lang="en-US" dirty="0">
                <a:ea typeface="+mn-lt"/>
                <a:cs typeface="+mn-lt"/>
              </a:rPr>
              <a:t>lustering of </a:t>
            </a:r>
            <a:r>
              <a:rPr lang="en-US" b="1" dirty="0">
                <a:ea typeface="+mn-lt"/>
                <a:cs typeface="+mn-lt"/>
              </a:rPr>
              <a:t>a</a:t>
            </a:r>
            <a:r>
              <a:rPr lang="en-US" dirty="0">
                <a:ea typeface="+mn-lt"/>
                <a:cs typeface="+mn-lt"/>
              </a:rPr>
              <a:t>pplications with </a:t>
            </a:r>
            <a:r>
              <a:rPr lang="en-US" b="1" dirty="0">
                <a:ea typeface="+mn-lt"/>
                <a:cs typeface="+mn-lt"/>
              </a:rPr>
              <a:t>n</a:t>
            </a:r>
            <a:r>
              <a:rPr lang="en-US" dirty="0">
                <a:ea typeface="+mn-lt"/>
                <a:cs typeface="+mn-lt"/>
              </a:rPr>
              <a:t>oise. It is able to find arbitrary shaped clusters and clusters with noise (i.e. outliers).</a:t>
            </a:r>
            <a:endParaRPr lang="en-US" dirty="0">
              <a:cs typeface="Calibri" panose="020F0502020204030204"/>
            </a:endParaRPr>
          </a:p>
          <a:p>
            <a:r>
              <a:rPr lang="en-US" dirty="0">
                <a:ea typeface="+mn-lt"/>
                <a:cs typeface="+mn-lt"/>
              </a:rPr>
              <a:t>The main idea behind DBSCAN is that a point belongs to a cluster if it is close to many points from that cluster.</a:t>
            </a:r>
            <a:endParaRPr lang="en-US" dirty="0"/>
          </a:p>
          <a:p>
            <a:r>
              <a:rPr lang="en-US" dirty="0">
                <a:ea typeface="+mn-lt"/>
                <a:cs typeface="+mn-lt"/>
              </a:rPr>
              <a:t>There are two key parameters of DBSCAN:</a:t>
            </a:r>
            <a:endParaRPr lang="en-US" dirty="0">
              <a:cs typeface="Calibri"/>
            </a:endParaRPr>
          </a:p>
          <a:p>
            <a:r>
              <a:rPr lang="en-US" b="1" dirty="0">
                <a:ea typeface="+mn-lt"/>
                <a:cs typeface="+mn-lt"/>
              </a:rPr>
              <a:t>eps</a:t>
            </a:r>
            <a:r>
              <a:rPr lang="en-US" dirty="0">
                <a:ea typeface="+mn-lt"/>
                <a:cs typeface="+mn-lt"/>
              </a:rPr>
              <a:t>: The distance that specifies the neighborhoods. Two points are considered to be neighbors if the distance between them are less than or equal to eps.</a:t>
            </a:r>
            <a:endParaRPr lang="en-US" dirty="0"/>
          </a:p>
          <a:p>
            <a:r>
              <a:rPr lang="en-US" b="1" dirty="0" err="1">
                <a:ea typeface="+mn-lt"/>
                <a:cs typeface="+mn-lt"/>
              </a:rPr>
              <a:t>minPts</a:t>
            </a:r>
            <a:r>
              <a:rPr lang="en-US" b="1" dirty="0">
                <a:ea typeface="+mn-lt"/>
                <a:cs typeface="+mn-lt"/>
              </a:rPr>
              <a:t>:</a:t>
            </a:r>
            <a:r>
              <a:rPr lang="en-US" dirty="0">
                <a:ea typeface="+mn-lt"/>
                <a:cs typeface="+mn-lt"/>
              </a:rPr>
              <a:t> Minimum number of data points to define a cluster.</a:t>
            </a:r>
            <a:endParaRPr lang="en-US" dirty="0"/>
          </a:p>
          <a:p>
            <a:endParaRPr lang="en-US" dirty="0">
              <a:cs typeface="Calibri"/>
            </a:endParaRPr>
          </a:p>
        </p:txBody>
      </p:sp>
    </p:spTree>
    <p:extLst>
      <p:ext uri="{BB962C8B-B14F-4D97-AF65-F5344CB8AC3E}">
        <p14:creationId xmlns:p14="http://schemas.microsoft.com/office/powerpoint/2010/main" val="4100531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A231D-EFE8-E872-8E52-1B6FFA813DE4}"/>
              </a:ext>
            </a:extLst>
          </p:cNvPr>
          <p:cNvSpPr>
            <a:spLocks noGrp="1"/>
          </p:cNvSpPr>
          <p:nvPr>
            <p:ph type="title"/>
          </p:nvPr>
        </p:nvSpPr>
        <p:spPr>
          <a:xfrm>
            <a:off x="686834" y="1153572"/>
            <a:ext cx="3200400" cy="4461163"/>
          </a:xfrm>
        </p:spPr>
        <p:txBody>
          <a:bodyPr>
            <a:normAutofit/>
          </a:bodyPr>
          <a:lstStyle/>
          <a:p>
            <a:r>
              <a:rPr lang="en-US" sz="4100">
                <a:solidFill>
                  <a:srgbClr val="FFFFFF"/>
                </a:solidFill>
                <a:cs typeface="Calibri Light"/>
              </a:rPr>
              <a:t>What is Unsupervised Machine Learning</a:t>
            </a:r>
            <a:endParaRPr lang="en-US" sz="4100">
              <a:solidFill>
                <a:srgbClr val="FFFFFF"/>
              </a:solidFill>
            </a:endParaRPr>
          </a:p>
        </p:txBody>
      </p:sp>
      <p:sp>
        <p:nvSpPr>
          <p:cNvPr id="20"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DCC9D6-91FD-BF6D-E56B-DD3C15230D42}"/>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400" b="1">
                <a:ea typeface="+mn-lt"/>
                <a:cs typeface="+mn-lt"/>
              </a:rPr>
              <a:t>Unsupervised Learning</a:t>
            </a:r>
            <a:r>
              <a:rPr lang="en-US" sz="2400">
                <a:ea typeface="+mn-lt"/>
                <a:cs typeface="+mn-lt"/>
              </a:rPr>
              <a:t> is a machine learning technique in which the users do not need to supervise the model. Instead, it allows the model to work on its own to discover patterns and information that was previously undetected. </a:t>
            </a:r>
          </a:p>
          <a:p>
            <a:r>
              <a:rPr lang="en-US" sz="2400">
                <a:ea typeface="+mn-lt"/>
                <a:cs typeface="+mn-lt"/>
              </a:rPr>
              <a:t>It mainly deals with the </a:t>
            </a:r>
            <a:r>
              <a:rPr lang="en-US" sz="2400" err="1">
                <a:ea typeface="+mn-lt"/>
                <a:cs typeface="+mn-lt"/>
              </a:rPr>
              <a:t>unlabelled</a:t>
            </a:r>
            <a:r>
              <a:rPr lang="en-US" sz="2400">
                <a:ea typeface="+mn-lt"/>
                <a:cs typeface="+mn-lt"/>
              </a:rPr>
              <a:t> data.</a:t>
            </a:r>
          </a:p>
          <a:p>
            <a:r>
              <a:rPr lang="en-US" sz="2400">
                <a:ea typeface="+mn-lt"/>
                <a:cs typeface="+mn-lt"/>
              </a:rPr>
              <a:t>Unsupervised learning cannot be directly applied to a regression or classification problem because unlike supervised learning, we have the input data but no corresponding output data. The goal of unsupervised learning is to </a:t>
            </a:r>
            <a:r>
              <a:rPr lang="en-US" sz="2400" b="1">
                <a:ea typeface="+mn-lt"/>
                <a:cs typeface="+mn-lt"/>
              </a:rPr>
              <a:t>find the underlying structure of dataset, group that data according to similarities, and represent that dataset in a compressed format</a:t>
            </a:r>
            <a:r>
              <a:rPr lang="en-US" sz="2400">
                <a:ea typeface="+mn-lt"/>
                <a:cs typeface="+mn-lt"/>
              </a:rPr>
              <a:t>.</a:t>
            </a:r>
            <a:endParaRPr lang="en-US" sz="2400">
              <a:cs typeface="Calibri"/>
            </a:endParaRPr>
          </a:p>
        </p:txBody>
      </p:sp>
    </p:spTree>
    <p:extLst>
      <p:ext uri="{BB962C8B-B14F-4D97-AF65-F5344CB8AC3E}">
        <p14:creationId xmlns:p14="http://schemas.microsoft.com/office/powerpoint/2010/main" val="305157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A557-2577-26A1-BC68-45E87DC8AC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F0B0B5-EA02-FF08-9893-42665F7EB23E}"/>
              </a:ext>
            </a:extLst>
          </p:cNvPr>
          <p:cNvSpPr>
            <a:spLocks noGrp="1"/>
          </p:cNvSpPr>
          <p:nvPr>
            <p:ph idx="1"/>
          </p:nvPr>
        </p:nvSpPr>
        <p:spPr/>
        <p:txBody>
          <a:bodyPr vert="horz" lIns="91440" tIns="45720" rIns="91440" bIns="45720" rtlCol="0" anchor="t">
            <a:normAutofit/>
          </a:bodyPr>
          <a:lstStyle/>
          <a:p>
            <a:r>
              <a:rPr lang="en-US" dirty="0">
                <a:ea typeface="+mn-lt"/>
                <a:cs typeface="+mn-lt"/>
              </a:rPr>
              <a:t>Based on these two parameters, points are classified as core point, border point, or outlier:</a:t>
            </a:r>
            <a:endParaRPr lang="en-US" dirty="0">
              <a:cs typeface="Calibri" panose="020F0502020204030204"/>
            </a:endParaRPr>
          </a:p>
          <a:p>
            <a:r>
              <a:rPr lang="en-US" b="1" dirty="0">
                <a:ea typeface="+mn-lt"/>
                <a:cs typeface="+mn-lt"/>
              </a:rPr>
              <a:t>Core point:</a:t>
            </a:r>
            <a:r>
              <a:rPr lang="en-US" dirty="0">
                <a:ea typeface="+mn-lt"/>
                <a:cs typeface="+mn-lt"/>
              </a:rPr>
              <a:t> A point is a core point if there are at least </a:t>
            </a:r>
            <a:r>
              <a:rPr lang="en-US" dirty="0" err="1">
                <a:ea typeface="+mn-lt"/>
                <a:cs typeface="+mn-lt"/>
              </a:rPr>
              <a:t>minPts</a:t>
            </a:r>
            <a:r>
              <a:rPr lang="en-US" dirty="0">
                <a:ea typeface="+mn-lt"/>
                <a:cs typeface="+mn-lt"/>
              </a:rPr>
              <a:t> number of points (including the point itself) in its surrounding area with radius eps.</a:t>
            </a:r>
            <a:endParaRPr lang="en-US" dirty="0"/>
          </a:p>
          <a:p>
            <a:r>
              <a:rPr lang="en-US" b="1" dirty="0">
                <a:ea typeface="+mn-lt"/>
                <a:cs typeface="+mn-lt"/>
              </a:rPr>
              <a:t>Border point:</a:t>
            </a:r>
            <a:r>
              <a:rPr lang="en-US" dirty="0">
                <a:ea typeface="+mn-lt"/>
                <a:cs typeface="+mn-lt"/>
              </a:rPr>
              <a:t> A point is a border point if it is reachable from a core point and there are less than </a:t>
            </a:r>
            <a:r>
              <a:rPr lang="en-US" dirty="0" err="1">
                <a:ea typeface="+mn-lt"/>
                <a:cs typeface="+mn-lt"/>
              </a:rPr>
              <a:t>minPts</a:t>
            </a:r>
            <a:r>
              <a:rPr lang="en-US" dirty="0">
                <a:ea typeface="+mn-lt"/>
                <a:cs typeface="+mn-lt"/>
              </a:rPr>
              <a:t> number of points within its surrounding area.</a:t>
            </a:r>
            <a:endParaRPr lang="en-US" dirty="0"/>
          </a:p>
          <a:p>
            <a:r>
              <a:rPr lang="en-US" b="1" dirty="0">
                <a:ea typeface="+mn-lt"/>
                <a:cs typeface="+mn-lt"/>
              </a:rPr>
              <a:t>Outlier:</a:t>
            </a:r>
            <a:r>
              <a:rPr lang="en-US" dirty="0">
                <a:ea typeface="+mn-lt"/>
                <a:cs typeface="+mn-lt"/>
              </a:rPr>
              <a:t> A point is an outlier if it is not a core point and not reachable from any core points.</a:t>
            </a:r>
            <a:endParaRPr lang="en-US" dirty="0"/>
          </a:p>
          <a:p>
            <a:endParaRPr lang="en-US" dirty="0">
              <a:cs typeface="Calibri"/>
            </a:endParaRPr>
          </a:p>
        </p:txBody>
      </p:sp>
    </p:spTree>
    <p:extLst>
      <p:ext uri="{BB962C8B-B14F-4D97-AF65-F5344CB8AC3E}">
        <p14:creationId xmlns:p14="http://schemas.microsoft.com/office/powerpoint/2010/main" val="4021636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DA1A-2E35-D09D-090A-B9DD83C4D22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03C4E4D-59C7-AED5-613F-8DE0E3D873CD}"/>
              </a:ext>
            </a:extLst>
          </p:cNvPr>
          <p:cNvPicPr>
            <a:picLocks noGrp="1" noChangeAspect="1"/>
          </p:cNvPicPr>
          <p:nvPr>
            <p:ph idx="1"/>
          </p:nvPr>
        </p:nvPicPr>
        <p:blipFill>
          <a:blip r:embed="rId2"/>
          <a:stretch>
            <a:fillRect/>
          </a:stretch>
        </p:blipFill>
        <p:spPr>
          <a:xfrm>
            <a:off x="2307129" y="1762852"/>
            <a:ext cx="6654755" cy="4594939"/>
          </a:xfrm>
        </p:spPr>
      </p:pic>
    </p:spTree>
    <p:extLst>
      <p:ext uri="{BB962C8B-B14F-4D97-AF65-F5344CB8AC3E}">
        <p14:creationId xmlns:p14="http://schemas.microsoft.com/office/powerpoint/2010/main" val="20519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5F7B-4E91-B7FC-24AA-2ED69DC8F066}"/>
              </a:ext>
            </a:extLst>
          </p:cNvPr>
          <p:cNvSpPr>
            <a:spLocks noGrp="1"/>
          </p:cNvSpPr>
          <p:nvPr>
            <p:ph type="title"/>
          </p:nvPr>
        </p:nvSpPr>
        <p:spPr/>
        <p:txBody>
          <a:bodyPr/>
          <a:lstStyle/>
          <a:p>
            <a:r>
              <a:rPr lang="en-US" b="1" dirty="0">
                <a:ea typeface="+mj-lt"/>
                <a:cs typeface="+mj-lt"/>
              </a:rPr>
              <a:t>Pros and Cons of DBSCAN</a:t>
            </a:r>
            <a:endParaRPr lang="en-US" dirty="0"/>
          </a:p>
        </p:txBody>
      </p:sp>
      <p:sp>
        <p:nvSpPr>
          <p:cNvPr id="3" name="Content Placeholder 2">
            <a:extLst>
              <a:ext uri="{FF2B5EF4-FFF2-40B4-BE49-F238E27FC236}">
                <a16:creationId xmlns:a16="http://schemas.microsoft.com/office/drawing/2014/main" id="{F5F6258A-2448-C293-B8E9-71559D70236A}"/>
              </a:ext>
            </a:extLst>
          </p:cNvPr>
          <p:cNvSpPr>
            <a:spLocks noGrp="1"/>
          </p:cNvSpPr>
          <p:nvPr>
            <p:ph idx="1"/>
          </p:nvPr>
        </p:nvSpPr>
        <p:spPr/>
        <p:txBody>
          <a:bodyPr vert="horz" lIns="91440" tIns="45720" rIns="91440" bIns="45720" rtlCol="0" anchor="t">
            <a:normAutofit fontScale="85000" lnSpcReduction="20000"/>
          </a:bodyPr>
          <a:lstStyle/>
          <a:p>
            <a:r>
              <a:rPr lang="en-US" b="1" dirty="0">
                <a:ea typeface="+mn-lt"/>
                <a:cs typeface="+mn-lt"/>
              </a:rPr>
              <a:t>Pros:</a:t>
            </a:r>
            <a:endParaRPr lang="en-US" dirty="0"/>
          </a:p>
          <a:p>
            <a:r>
              <a:rPr lang="en-US" dirty="0">
                <a:ea typeface="+mn-lt"/>
                <a:cs typeface="+mn-lt"/>
              </a:rPr>
              <a:t>Does not require to specify number of clusters beforehand.</a:t>
            </a:r>
            <a:endParaRPr lang="en-US">
              <a:cs typeface="Calibri" panose="020F0502020204030204"/>
            </a:endParaRPr>
          </a:p>
          <a:p>
            <a:r>
              <a:rPr lang="en-US" dirty="0">
                <a:ea typeface="+mn-lt"/>
                <a:cs typeface="+mn-lt"/>
              </a:rPr>
              <a:t>Performs well with arbitrary shapes clusters.</a:t>
            </a:r>
            <a:endParaRPr lang="en-US">
              <a:cs typeface="Calibri" panose="020F0502020204030204"/>
            </a:endParaRPr>
          </a:p>
          <a:p>
            <a:r>
              <a:rPr lang="en-US" dirty="0">
                <a:ea typeface="+mn-lt"/>
                <a:cs typeface="+mn-lt"/>
              </a:rPr>
              <a:t>DBSCAN is robust to outliers and able to detect the outliers.</a:t>
            </a:r>
            <a:endParaRPr lang="en-US">
              <a:cs typeface="Calibri" panose="020F0502020204030204"/>
            </a:endParaRPr>
          </a:p>
          <a:p>
            <a:r>
              <a:rPr lang="en-US" b="1" dirty="0">
                <a:ea typeface="+mn-lt"/>
                <a:cs typeface="+mn-lt"/>
              </a:rPr>
              <a:t>Cons:</a:t>
            </a:r>
            <a:endParaRPr lang="en-US">
              <a:cs typeface="Calibri" panose="020F0502020204030204"/>
            </a:endParaRPr>
          </a:p>
          <a:p>
            <a:r>
              <a:rPr lang="en-US" dirty="0">
                <a:ea typeface="+mn-lt"/>
                <a:cs typeface="+mn-lt"/>
              </a:rPr>
              <a:t>In some cases, determining an appropriate distance of neighborhood (eps) is not easy and it requires domain knowledge.</a:t>
            </a:r>
            <a:endParaRPr lang="en-US">
              <a:cs typeface="Calibri" panose="020F0502020204030204"/>
            </a:endParaRPr>
          </a:p>
          <a:p>
            <a:r>
              <a:rPr lang="en-US" dirty="0">
                <a:ea typeface="+mn-lt"/>
                <a:cs typeface="+mn-lt"/>
              </a:rPr>
              <a:t>If clusters are very different in terms of in-cluster densities, DBSCAN is not well suited to define clusters. The characteristics of clusters are defined by the combination of eps-</a:t>
            </a:r>
            <a:r>
              <a:rPr lang="en-US" dirty="0" err="1">
                <a:ea typeface="+mn-lt"/>
                <a:cs typeface="+mn-lt"/>
              </a:rPr>
              <a:t>minPts</a:t>
            </a:r>
            <a:r>
              <a:rPr lang="en-US" dirty="0">
                <a:ea typeface="+mn-lt"/>
                <a:cs typeface="+mn-lt"/>
              </a:rPr>
              <a:t> parameters. Since we pass in one eps-</a:t>
            </a:r>
            <a:r>
              <a:rPr lang="en-US" dirty="0" err="1">
                <a:ea typeface="+mn-lt"/>
                <a:cs typeface="+mn-lt"/>
              </a:rPr>
              <a:t>minPts</a:t>
            </a:r>
            <a:r>
              <a:rPr lang="en-US" dirty="0">
                <a:ea typeface="+mn-lt"/>
                <a:cs typeface="+mn-lt"/>
              </a:rPr>
              <a:t> combination to the algorithm, it cannot generalize well to clusters with much different densities.</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90115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688-77C5-148F-38A2-F70BF72A1CD4}"/>
              </a:ext>
            </a:extLst>
          </p:cNvPr>
          <p:cNvSpPr>
            <a:spLocks noGrp="1"/>
          </p:cNvSpPr>
          <p:nvPr>
            <p:ph type="title"/>
          </p:nvPr>
        </p:nvSpPr>
        <p:spPr/>
        <p:txBody>
          <a:bodyPr/>
          <a:lstStyle/>
          <a:p>
            <a:r>
              <a:rPr lang="en-US" dirty="0">
                <a:cs typeface="Calibri Light"/>
              </a:rPr>
              <a:t>Hierarchical Clustering</a:t>
            </a:r>
            <a:endParaRPr lang="en-US" dirty="0"/>
          </a:p>
        </p:txBody>
      </p:sp>
      <p:sp>
        <p:nvSpPr>
          <p:cNvPr id="3" name="Content Placeholder 2">
            <a:extLst>
              <a:ext uri="{FF2B5EF4-FFF2-40B4-BE49-F238E27FC236}">
                <a16:creationId xmlns:a16="http://schemas.microsoft.com/office/drawing/2014/main" id="{F2A90DA6-FB5D-0EE7-DD2E-BE8D21864671}"/>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Hierarchical clustering is a popular method for grouping objects. It creates groups so that objects within a group are similar to each other and different from objects in other groups. Clusters are visually represented in a hierarchical tree called a </a:t>
            </a:r>
            <a:r>
              <a:rPr lang="en-US" i="1" dirty="0">
                <a:ea typeface="+mn-lt"/>
                <a:cs typeface="+mn-lt"/>
              </a:rPr>
              <a:t>dendrogram</a:t>
            </a:r>
            <a:r>
              <a:rPr lang="en-US" dirty="0">
                <a:ea typeface="+mn-lt"/>
                <a:cs typeface="+mn-lt"/>
              </a:rPr>
              <a:t>.</a:t>
            </a:r>
          </a:p>
          <a:p>
            <a:pPr marL="0" indent="0">
              <a:buNone/>
            </a:pPr>
            <a:r>
              <a:rPr lang="en-US" dirty="0">
                <a:ea typeface="+mn-lt"/>
                <a:cs typeface="+mn-lt"/>
              </a:rPr>
              <a:t>Hierarchical clustering has a couple of key benefits:</a:t>
            </a:r>
            <a:endParaRPr lang="en-US" dirty="0">
              <a:cs typeface="Calibri"/>
            </a:endParaRPr>
          </a:p>
          <a:p>
            <a:r>
              <a:rPr lang="en-US" dirty="0">
                <a:ea typeface="+mn-lt"/>
                <a:cs typeface="+mn-lt"/>
              </a:rPr>
              <a:t>There is no need to pre-specify the number of clusters. Instead, the dendrogram can be cut at the appropriate level to obtain the desired number of clusters.</a:t>
            </a:r>
            <a:endParaRPr lang="en-US" dirty="0"/>
          </a:p>
          <a:p>
            <a:r>
              <a:rPr lang="en-US" dirty="0">
                <a:ea typeface="+mn-lt"/>
                <a:cs typeface="+mn-lt"/>
              </a:rPr>
              <a:t>Data is easily summarized/organized into a hierarchy using dendrograms. Dendrograms make it easy to examine and interpret clusters.</a:t>
            </a:r>
            <a:endParaRPr lang="en-US" dirty="0"/>
          </a:p>
          <a:p>
            <a:endParaRPr lang="en-US" dirty="0">
              <a:cs typeface="Calibri"/>
            </a:endParaRPr>
          </a:p>
        </p:txBody>
      </p:sp>
    </p:spTree>
    <p:extLst>
      <p:ext uri="{BB962C8B-B14F-4D97-AF65-F5344CB8AC3E}">
        <p14:creationId xmlns:p14="http://schemas.microsoft.com/office/powerpoint/2010/main" val="486985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DDD7B-2582-1143-D32D-C621BBA602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BC92BD-F05C-937C-9BA7-9474C939E604}"/>
              </a:ext>
            </a:extLst>
          </p:cNvPr>
          <p:cNvSpPr>
            <a:spLocks noGrp="1"/>
          </p:cNvSpPr>
          <p:nvPr>
            <p:ph idx="1"/>
          </p:nvPr>
        </p:nvSpPr>
        <p:spPr/>
        <p:txBody>
          <a:bodyPr vert="horz" lIns="91440" tIns="45720" rIns="91440" bIns="45720" rtlCol="0" anchor="t">
            <a:normAutofit/>
          </a:bodyPr>
          <a:lstStyle/>
          <a:p>
            <a:r>
              <a:rPr lang="en-US" dirty="0">
                <a:ea typeface="+mn-lt"/>
                <a:cs typeface="+mn-lt"/>
              </a:rPr>
              <a:t>Hierarchical clustering is one of the popular and easy to understand clustering technique. This clustering technique is divided into two types:</a:t>
            </a:r>
            <a:endParaRPr lang="en-US" dirty="0">
              <a:cs typeface="Calibri" panose="020F0502020204030204"/>
            </a:endParaRPr>
          </a:p>
          <a:p>
            <a:r>
              <a:rPr lang="en-US" dirty="0">
                <a:ea typeface="+mn-lt"/>
                <a:cs typeface="+mn-lt"/>
              </a:rPr>
              <a:t> Agglomerative : </a:t>
            </a:r>
            <a:endParaRPr lang="en-US" dirty="0"/>
          </a:p>
          <a:p>
            <a:pPr marL="0" indent="0">
              <a:buNone/>
            </a:pPr>
            <a:r>
              <a:rPr lang="en-US" dirty="0">
                <a:ea typeface="+mn-lt"/>
                <a:cs typeface="+mn-lt"/>
              </a:rPr>
              <a:t>    It is the Bottom to Top approach for building hierarchy. </a:t>
            </a:r>
          </a:p>
          <a:p>
            <a:r>
              <a:rPr lang="en-US" dirty="0">
                <a:ea typeface="+mn-lt"/>
                <a:cs typeface="+mn-lt"/>
              </a:rPr>
              <a:t> Divisive :</a:t>
            </a:r>
            <a:endParaRPr lang="en-US" dirty="0"/>
          </a:p>
          <a:p>
            <a:pPr marL="0" indent="0">
              <a:buNone/>
            </a:pPr>
            <a:r>
              <a:rPr lang="en-US" dirty="0">
                <a:cs typeface="Calibri"/>
              </a:rPr>
              <a:t>   It is the Top to bottom approach for building hierarchy.</a:t>
            </a:r>
          </a:p>
          <a:p>
            <a:endParaRPr lang="en-US" dirty="0">
              <a:cs typeface="Calibri"/>
            </a:endParaRPr>
          </a:p>
        </p:txBody>
      </p:sp>
    </p:spTree>
    <p:extLst>
      <p:ext uri="{BB962C8B-B14F-4D97-AF65-F5344CB8AC3E}">
        <p14:creationId xmlns:p14="http://schemas.microsoft.com/office/powerpoint/2010/main" val="38774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5893-1339-792B-1787-39E0CD996D88}"/>
              </a:ext>
            </a:extLst>
          </p:cNvPr>
          <p:cNvSpPr>
            <a:spLocks noGrp="1"/>
          </p:cNvSpPr>
          <p:nvPr>
            <p:ph type="title"/>
          </p:nvPr>
        </p:nvSpPr>
        <p:spPr>
          <a:xfrm>
            <a:off x="648929" y="629266"/>
            <a:ext cx="3505495" cy="1622321"/>
          </a:xfrm>
        </p:spPr>
        <p:txBody>
          <a:bodyPr>
            <a:normAutofit/>
          </a:bodyPr>
          <a:lstStyle/>
          <a:p>
            <a:endParaRPr lang="en-US"/>
          </a:p>
        </p:txBody>
      </p:sp>
      <p:sp>
        <p:nvSpPr>
          <p:cNvPr id="3" name="Content Placeholder 2">
            <a:extLst>
              <a:ext uri="{FF2B5EF4-FFF2-40B4-BE49-F238E27FC236}">
                <a16:creationId xmlns:a16="http://schemas.microsoft.com/office/drawing/2014/main" id="{306F5CE4-50C6-71DF-CE60-3B89CCF24BF4}"/>
              </a:ext>
            </a:extLst>
          </p:cNvPr>
          <p:cNvSpPr>
            <a:spLocks noGrp="1"/>
          </p:cNvSpPr>
          <p:nvPr>
            <p:ph idx="1"/>
          </p:nvPr>
        </p:nvSpPr>
        <p:spPr>
          <a:xfrm>
            <a:off x="648931" y="2438400"/>
            <a:ext cx="3505494" cy="3785419"/>
          </a:xfrm>
        </p:spPr>
        <p:txBody>
          <a:bodyPr vert="horz" lIns="91440" tIns="45720" rIns="91440" bIns="45720" rtlCol="0">
            <a:normAutofit/>
          </a:bodyPr>
          <a:lstStyle/>
          <a:p>
            <a:r>
              <a:rPr lang="en-US" sz="2000">
                <a:ea typeface="+mn-lt"/>
                <a:cs typeface="+mn-lt"/>
              </a:rPr>
              <a:t>To understand better let’s see a pictorial representation of the Agglomerative Hierarchical clustering Technique.</a:t>
            </a:r>
            <a:r>
              <a:rPr lang="en-US" sz="2000" b="1">
                <a:ea typeface="+mn-lt"/>
                <a:cs typeface="+mn-lt"/>
              </a:rPr>
              <a:t> </a:t>
            </a:r>
            <a:r>
              <a:rPr lang="en-US" sz="2000">
                <a:ea typeface="+mn-lt"/>
                <a:cs typeface="+mn-lt"/>
              </a:rPr>
              <a:t>Lets say we have six data points {A,B,C,D,E,F}.</a:t>
            </a:r>
            <a:endParaRPr lang="en-US" sz="2000">
              <a:cs typeface="Calibri" panose="020F0502020204030204"/>
            </a:endParaRPr>
          </a:p>
          <a:p>
            <a:r>
              <a:rPr lang="en-US" sz="2000">
                <a:ea typeface="+mn-lt"/>
                <a:cs typeface="+mn-lt"/>
              </a:rPr>
              <a:t>Step- 1: In the initial step, we calculate the proximity of individual points and consider all the six data points as individual clusters as shown in the image below.</a:t>
            </a:r>
            <a:endParaRPr lang="en-US" sz="2000"/>
          </a:p>
          <a:p>
            <a:endParaRPr lang="en-US" sz="2000">
              <a:cs typeface="Calibri"/>
            </a:endParaRPr>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90DF982-9FB5-298A-7C88-677F5730F33D}"/>
              </a:ext>
            </a:extLst>
          </p:cNvPr>
          <p:cNvPicPr>
            <a:picLocks noChangeAspect="1"/>
          </p:cNvPicPr>
          <p:nvPr/>
        </p:nvPicPr>
        <p:blipFill>
          <a:blip r:embed="rId2"/>
          <a:stretch>
            <a:fillRect/>
          </a:stretch>
        </p:blipFill>
        <p:spPr>
          <a:xfrm>
            <a:off x="5405862" y="1163030"/>
            <a:ext cx="6019331" cy="4528694"/>
          </a:xfrm>
          <a:prstGeom prst="rect">
            <a:avLst/>
          </a:prstGeom>
          <a:effectLst/>
        </p:spPr>
      </p:pic>
    </p:spTree>
    <p:extLst>
      <p:ext uri="{BB962C8B-B14F-4D97-AF65-F5344CB8AC3E}">
        <p14:creationId xmlns:p14="http://schemas.microsoft.com/office/powerpoint/2010/main" val="3926888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D42F-7B21-F745-DE06-50FD71082D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072E21-FDBF-1E79-E78B-26ACAE30C56F}"/>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Step- 2: In step two, similar clusters are merged together and formed as a single cluster. Let’s consider B,C, and D,E are similar clusters that are merged in step two. Now, we’re left with four clusters which are A, BC, DE, F.</a:t>
            </a:r>
            <a:endParaRPr lang="en-US" dirty="0">
              <a:cs typeface="Calibri" panose="020F0502020204030204"/>
            </a:endParaRPr>
          </a:p>
          <a:p>
            <a:r>
              <a:rPr lang="en-US" dirty="0">
                <a:ea typeface="+mn-lt"/>
                <a:cs typeface="+mn-lt"/>
              </a:rPr>
              <a:t>Step- 3: We again calculate the proximity of new clusters and merge the similar clusters to form new clusters A, BC, DEF.</a:t>
            </a:r>
            <a:endParaRPr lang="en-US" dirty="0"/>
          </a:p>
          <a:p>
            <a:r>
              <a:rPr lang="en-US" dirty="0">
                <a:ea typeface="+mn-lt"/>
                <a:cs typeface="+mn-lt"/>
              </a:rPr>
              <a:t>Step- 4: Calculate the proximity of the new clusters. The clusters DEF and BC are similar and merged together to form a new cluster. We’re now left with two clusters A, BCDEF.</a:t>
            </a:r>
            <a:endParaRPr lang="en-US" dirty="0"/>
          </a:p>
          <a:p>
            <a:r>
              <a:rPr lang="en-US" dirty="0">
                <a:ea typeface="+mn-lt"/>
                <a:cs typeface="+mn-lt"/>
              </a:rPr>
              <a:t>Step- 5: Finally, all the clusters are merged together and form a single cluster.</a:t>
            </a:r>
            <a:endParaRPr lang="en-US" dirty="0"/>
          </a:p>
          <a:p>
            <a:endParaRPr lang="en-US" dirty="0">
              <a:cs typeface="Calibri"/>
            </a:endParaRPr>
          </a:p>
        </p:txBody>
      </p:sp>
    </p:spTree>
    <p:extLst>
      <p:ext uri="{BB962C8B-B14F-4D97-AF65-F5344CB8AC3E}">
        <p14:creationId xmlns:p14="http://schemas.microsoft.com/office/powerpoint/2010/main" val="2433923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33325-0C3C-7925-3886-77C1BC8DE2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52D507-A3FE-B684-F83F-FA3029701F22}"/>
              </a:ext>
            </a:extLst>
          </p:cNvPr>
          <p:cNvSpPr>
            <a:spLocks noGrp="1"/>
          </p:cNvSpPr>
          <p:nvPr>
            <p:ph idx="1"/>
          </p:nvPr>
        </p:nvSpPr>
        <p:spPr/>
        <p:txBody>
          <a:bodyPr vert="horz" lIns="91440" tIns="45720" rIns="91440" bIns="45720" rtlCol="0" anchor="t">
            <a:normAutofit/>
          </a:bodyPr>
          <a:lstStyle/>
          <a:p>
            <a:r>
              <a:rPr lang="en-US" dirty="0">
                <a:ea typeface="+mn-lt"/>
                <a:cs typeface="+mn-lt"/>
              </a:rPr>
              <a:t>A</a:t>
            </a:r>
            <a:r>
              <a:rPr lang="en-US" b="1" dirty="0">
                <a:ea typeface="+mn-lt"/>
                <a:cs typeface="+mn-lt"/>
              </a:rPr>
              <a:t> Dendrogram </a:t>
            </a:r>
            <a:r>
              <a:rPr lang="en-US" dirty="0">
                <a:ea typeface="+mn-lt"/>
                <a:cs typeface="+mn-lt"/>
              </a:rPr>
              <a:t>is a</a:t>
            </a:r>
            <a:r>
              <a:rPr lang="en-US" b="1" dirty="0">
                <a:ea typeface="+mn-lt"/>
                <a:cs typeface="+mn-lt"/>
              </a:rPr>
              <a:t> </a:t>
            </a:r>
            <a:r>
              <a:rPr lang="en-US" dirty="0">
                <a:ea typeface="+mn-lt"/>
                <a:cs typeface="+mn-lt"/>
              </a:rPr>
              <a:t>tree-like diagram that records the sequences of merges or splits.</a:t>
            </a:r>
          </a:p>
          <a:p>
            <a:endParaRPr lang="en-US" dirty="0">
              <a:cs typeface="Calibri"/>
            </a:endParaRPr>
          </a:p>
          <a:p>
            <a:endParaRPr lang="en-US" dirty="0">
              <a:cs typeface="Calibri"/>
            </a:endParaRPr>
          </a:p>
        </p:txBody>
      </p:sp>
      <p:pic>
        <p:nvPicPr>
          <p:cNvPr id="4" name="Picture 4">
            <a:extLst>
              <a:ext uri="{FF2B5EF4-FFF2-40B4-BE49-F238E27FC236}">
                <a16:creationId xmlns:a16="http://schemas.microsoft.com/office/drawing/2014/main" id="{2C766CE6-3D46-0F62-BEF2-EEB7A4DD3A59}"/>
              </a:ext>
            </a:extLst>
          </p:cNvPr>
          <p:cNvPicPr>
            <a:picLocks noChangeAspect="1"/>
          </p:cNvPicPr>
          <p:nvPr/>
        </p:nvPicPr>
        <p:blipFill>
          <a:blip r:embed="rId2"/>
          <a:stretch>
            <a:fillRect/>
          </a:stretch>
        </p:blipFill>
        <p:spPr>
          <a:xfrm>
            <a:off x="5590242" y="2471455"/>
            <a:ext cx="6338689" cy="3571644"/>
          </a:xfrm>
          <a:prstGeom prst="rect">
            <a:avLst/>
          </a:prstGeom>
        </p:spPr>
      </p:pic>
      <p:pic>
        <p:nvPicPr>
          <p:cNvPr id="5" name="Picture 5">
            <a:extLst>
              <a:ext uri="{FF2B5EF4-FFF2-40B4-BE49-F238E27FC236}">
                <a16:creationId xmlns:a16="http://schemas.microsoft.com/office/drawing/2014/main" id="{F17E6ED4-366D-F192-7B22-F4BF31AC506D}"/>
              </a:ext>
            </a:extLst>
          </p:cNvPr>
          <p:cNvPicPr>
            <a:picLocks noChangeAspect="1"/>
          </p:cNvPicPr>
          <p:nvPr/>
        </p:nvPicPr>
        <p:blipFill>
          <a:blip r:embed="rId3"/>
          <a:stretch>
            <a:fillRect/>
          </a:stretch>
        </p:blipFill>
        <p:spPr>
          <a:xfrm>
            <a:off x="844292" y="2836617"/>
            <a:ext cx="4798801" cy="2682840"/>
          </a:xfrm>
          <a:prstGeom prst="rect">
            <a:avLst/>
          </a:prstGeom>
        </p:spPr>
      </p:pic>
    </p:spTree>
    <p:extLst>
      <p:ext uri="{BB962C8B-B14F-4D97-AF65-F5344CB8AC3E}">
        <p14:creationId xmlns:p14="http://schemas.microsoft.com/office/powerpoint/2010/main" val="3527881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B8D7-9AD3-FE8F-EEBC-EE2FA449E9FF}"/>
              </a:ext>
            </a:extLst>
          </p:cNvPr>
          <p:cNvSpPr>
            <a:spLocks noGrp="1"/>
          </p:cNvSpPr>
          <p:nvPr>
            <p:ph type="title"/>
          </p:nvPr>
        </p:nvSpPr>
        <p:spPr/>
        <p:txBody>
          <a:bodyPr/>
          <a:lstStyle/>
          <a:p>
            <a:r>
              <a:rPr lang="en-US" dirty="0">
                <a:cs typeface="Calibri Light"/>
              </a:rPr>
              <a:t>PCA</a:t>
            </a:r>
            <a:endParaRPr lang="en-US" dirty="0"/>
          </a:p>
        </p:txBody>
      </p:sp>
      <p:sp>
        <p:nvSpPr>
          <p:cNvPr id="3" name="Content Placeholder 2">
            <a:extLst>
              <a:ext uri="{FF2B5EF4-FFF2-40B4-BE49-F238E27FC236}">
                <a16:creationId xmlns:a16="http://schemas.microsoft.com/office/drawing/2014/main" id="{1A0647FC-3FEE-0AFD-9ACB-FD8824AFA2EC}"/>
              </a:ext>
            </a:extLst>
          </p:cNvPr>
          <p:cNvSpPr>
            <a:spLocks noGrp="1"/>
          </p:cNvSpPr>
          <p:nvPr>
            <p:ph idx="1"/>
          </p:nvPr>
        </p:nvSpPr>
        <p:spPr/>
        <p:txBody>
          <a:bodyPr vert="horz" lIns="91440" tIns="45720" rIns="91440" bIns="45720" rtlCol="0" anchor="t">
            <a:normAutofit/>
          </a:bodyPr>
          <a:lstStyle/>
          <a:p>
            <a:r>
              <a:rPr lang="en-US" dirty="0">
                <a:ea typeface="+mn-lt"/>
                <a:cs typeface="+mn-lt"/>
              </a:rPr>
              <a:t>The Principal Component Analysis is a popular unsupervised learning technique for reducing the dimensionality of data. It increases interpretability yet, at the same time, it minimizes information loss. It helps to find the most significant features in a dataset and makes the data easy for plotting in 2D and 3D. PCA helps in finding a sequence of linear combinations of variables.</a:t>
            </a:r>
            <a:endParaRPr lang="en-US" dirty="0"/>
          </a:p>
        </p:txBody>
      </p:sp>
    </p:spTree>
    <p:extLst>
      <p:ext uri="{BB962C8B-B14F-4D97-AF65-F5344CB8AC3E}">
        <p14:creationId xmlns:p14="http://schemas.microsoft.com/office/powerpoint/2010/main" val="2238719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1224-E8B9-B480-A9D9-B91E997F3B43}"/>
              </a:ext>
            </a:extLst>
          </p:cNvPr>
          <p:cNvSpPr>
            <a:spLocks noGrp="1"/>
          </p:cNvSpPr>
          <p:nvPr>
            <p:ph type="title"/>
          </p:nvPr>
        </p:nvSpPr>
        <p:spPr>
          <a:xfrm>
            <a:off x="798616" y="365125"/>
            <a:ext cx="10555184" cy="573460"/>
          </a:xfrm>
        </p:spPr>
        <p:txBody>
          <a:bodyPr>
            <a:normAutofit fontScale="90000"/>
          </a:bodyPr>
          <a:lstStyle/>
          <a:p>
            <a:r>
              <a:rPr lang="en-US" dirty="0">
                <a:cs typeface="Calibri Light"/>
              </a:rPr>
              <a:t>Advantages of PCA</a:t>
            </a:r>
            <a:endParaRPr lang="en-US" dirty="0"/>
          </a:p>
        </p:txBody>
      </p:sp>
      <p:sp>
        <p:nvSpPr>
          <p:cNvPr id="3" name="Content Placeholder 2">
            <a:extLst>
              <a:ext uri="{FF2B5EF4-FFF2-40B4-BE49-F238E27FC236}">
                <a16:creationId xmlns:a16="http://schemas.microsoft.com/office/drawing/2014/main" id="{8EBE7F3D-6764-0159-255C-310DA64F0BCA}"/>
              </a:ext>
            </a:extLst>
          </p:cNvPr>
          <p:cNvSpPr>
            <a:spLocks noGrp="1"/>
          </p:cNvSpPr>
          <p:nvPr>
            <p:ph idx="1"/>
          </p:nvPr>
        </p:nvSpPr>
        <p:spPr>
          <a:xfrm>
            <a:off x="600694" y="984457"/>
            <a:ext cx="11129157" cy="5697207"/>
          </a:xfrm>
        </p:spPr>
        <p:txBody>
          <a:bodyPr vert="horz" lIns="91440" tIns="45720" rIns="91440" bIns="45720" rtlCol="0" anchor="t">
            <a:normAutofit fontScale="85000" lnSpcReduction="20000"/>
          </a:bodyPr>
          <a:lstStyle/>
          <a:p>
            <a:pPr marL="0" indent="0">
              <a:buNone/>
            </a:pPr>
            <a:endParaRPr lang="en-US" dirty="0">
              <a:ea typeface="+mn-lt"/>
              <a:cs typeface="+mn-lt"/>
            </a:endParaRPr>
          </a:p>
          <a:p>
            <a:pPr>
              <a:buFont typeface="Arial"/>
              <a:buChar char="•"/>
            </a:pPr>
            <a:r>
              <a:rPr lang="en-US" b="1" dirty="0">
                <a:cs typeface="Calibri" panose="020F0502020204030204"/>
              </a:rPr>
              <a:t>Dimensionality reduction</a:t>
            </a:r>
            <a:r>
              <a:rPr lang="en-US" dirty="0">
                <a:cs typeface="Calibri" panose="020F0502020204030204"/>
              </a:rPr>
              <a:t>: By determining the most crucial features or components, PCA reduces the dimensionality of the data, which is one of its primary benefits. This can be helpful when the initial data contains a lot of variables and is therefore challenging to visualize or analyze.</a:t>
            </a:r>
            <a:endParaRPr lang="en-US" dirty="0">
              <a:ea typeface="+mn-lt"/>
              <a:cs typeface="+mn-lt"/>
            </a:endParaRPr>
          </a:p>
          <a:p>
            <a:pPr>
              <a:buFont typeface="Arial"/>
              <a:buChar char="•"/>
            </a:pPr>
            <a:r>
              <a:rPr lang="en-US" b="1" dirty="0">
                <a:cs typeface="Calibri" panose="020F0502020204030204"/>
              </a:rPr>
              <a:t>Feature Extraction:</a:t>
            </a:r>
            <a:r>
              <a:rPr lang="en-US" dirty="0">
                <a:cs typeface="Calibri" panose="020F0502020204030204"/>
              </a:rPr>
              <a:t> PCA can also be used to derive new features or elements from the original data that might be more insightful or understandable than the original features. This is particularly helpful when the initial features are correlated or noisy.</a:t>
            </a:r>
            <a:endParaRPr lang="en-US" dirty="0">
              <a:ea typeface="+mn-lt"/>
              <a:cs typeface="+mn-lt"/>
            </a:endParaRPr>
          </a:p>
          <a:p>
            <a:pPr>
              <a:buFont typeface="Arial"/>
              <a:buChar char="•"/>
            </a:pPr>
            <a:r>
              <a:rPr lang="en-US" b="1" dirty="0">
                <a:cs typeface="Calibri" panose="020F0502020204030204"/>
                <a:hlinkClick r:id="rId2"/>
              </a:rPr>
              <a:t>Data visualization</a:t>
            </a:r>
            <a:r>
              <a:rPr lang="en-US" dirty="0">
                <a:cs typeface="Calibri" panose="020F0502020204030204"/>
              </a:rPr>
              <a:t>: By projecting the data onto the first few principal components, PCA can be used to visualize high-dimensional data in two or three dimensions. This can aid in locating data patterns or clusters that may not have been visible in the initial high-dimensional space.</a:t>
            </a:r>
            <a:endParaRPr lang="en-US" dirty="0">
              <a:ea typeface="+mn-lt"/>
              <a:cs typeface="+mn-lt"/>
            </a:endParaRPr>
          </a:p>
          <a:p>
            <a:pPr>
              <a:buFont typeface="Arial"/>
              <a:buChar char="•"/>
            </a:pPr>
            <a:r>
              <a:rPr lang="en-US" b="1" dirty="0">
                <a:cs typeface="Calibri" panose="020F0502020204030204"/>
              </a:rPr>
              <a:t>Noise Reduction</a:t>
            </a:r>
            <a:r>
              <a:rPr lang="en-US" dirty="0">
                <a:cs typeface="Calibri" panose="020F0502020204030204"/>
              </a:rPr>
              <a:t>: By locating the underlying signal or pattern in the data, PCA can also be used to lessen the impacts of noise or measurement errors in the data.</a:t>
            </a:r>
            <a:endParaRPr lang="en-US" dirty="0">
              <a:ea typeface="+mn-lt"/>
              <a:cs typeface="+mn-lt"/>
            </a:endParaRPr>
          </a:p>
          <a:p>
            <a:pPr>
              <a:buFont typeface="Arial"/>
              <a:buChar char="•"/>
            </a:pPr>
            <a:r>
              <a:rPr lang="en-US" b="1" dirty="0">
                <a:cs typeface="Calibri" panose="020F0502020204030204"/>
              </a:rPr>
              <a:t>Multicollinearity</a:t>
            </a:r>
            <a:r>
              <a:rPr lang="en-US" dirty="0">
                <a:cs typeface="Calibri" panose="020F0502020204030204"/>
              </a:rPr>
              <a:t>: When two or more variables are strongly correlated, there is multicollinearity in the data, which PCA can handle. PCA can lessen the impacts of multicollinearity on the analysis by identifying the most crucial features or components.</a:t>
            </a:r>
            <a:endParaRPr lang="en-US" dirty="0"/>
          </a:p>
          <a:p>
            <a:endParaRPr lang="en-US" dirty="0">
              <a:cs typeface="Calibri" panose="020F0502020204030204"/>
            </a:endParaRPr>
          </a:p>
        </p:txBody>
      </p:sp>
    </p:spTree>
    <p:extLst>
      <p:ext uri="{BB962C8B-B14F-4D97-AF65-F5344CB8AC3E}">
        <p14:creationId xmlns:p14="http://schemas.microsoft.com/office/powerpoint/2010/main" val="56888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5B518A8-DF4E-7A0B-96B2-BCDC773239D2}"/>
              </a:ext>
            </a:extLst>
          </p:cNvPr>
          <p:cNvSpPr>
            <a:spLocks noGrp="1"/>
          </p:cNvSpPr>
          <p:nvPr>
            <p:ph type="title"/>
          </p:nvPr>
        </p:nvSpPr>
        <p:spPr>
          <a:xfrm>
            <a:off x="838200" y="365125"/>
            <a:ext cx="10515600" cy="1325563"/>
          </a:xfrm>
        </p:spPr>
        <p:txBody>
          <a:bodyPr>
            <a:normAutofit/>
          </a:bodyPr>
          <a:lstStyle/>
          <a:p>
            <a:r>
              <a:rPr lang="en-US" dirty="0">
                <a:cs typeface="Calibri Light"/>
              </a:rPr>
              <a:t>Why we use it?</a:t>
            </a:r>
            <a:endParaRPr lang="en-US" dirty="0"/>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8E468F54-7C6F-DF8B-A33F-C0700038CB89}"/>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dirty="0">
                <a:ea typeface="+mn-lt"/>
                <a:cs typeface="+mn-lt"/>
              </a:rPr>
              <a:t>Unsupervised machine learning finds all kind of unknown patterns in data.</a:t>
            </a:r>
            <a:endParaRPr lang="en-US" dirty="0">
              <a:cs typeface="Calibri" panose="020F0502020204030204"/>
            </a:endParaRPr>
          </a:p>
          <a:p>
            <a:r>
              <a:rPr lang="en-US" dirty="0">
                <a:ea typeface="+mn-lt"/>
                <a:cs typeface="+mn-lt"/>
              </a:rPr>
              <a:t>Unsupervised methods help you to find features which can be useful for categorization.</a:t>
            </a:r>
            <a:endParaRPr lang="en-US" dirty="0"/>
          </a:p>
          <a:p>
            <a:r>
              <a:rPr lang="en-US" dirty="0">
                <a:ea typeface="+mn-lt"/>
                <a:cs typeface="+mn-lt"/>
              </a:rPr>
              <a:t>It is taken place in real time, so all the input data to be analyzed and labeled in the presence of learners.</a:t>
            </a:r>
            <a:endParaRPr lang="en-US" dirty="0"/>
          </a:p>
          <a:p>
            <a:r>
              <a:rPr lang="en-US" dirty="0">
                <a:ea typeface="+mn-lt"/>
                <a:cs typeface="+mn-lt"/>
              </a:rPr>
              <a:t>It is easier to get unlabeled data from a computer than labeled data, which needs manual intervention.</a:t>
            </a:r>
            <a:endParaRPr lang="en-US" dirty="0"/>
          </a:p>
          <a:p>
            <a:endParaRPr lang="en-US" dirty="0">
              <a:cs typeface="Calibri"/>
            </a:endParaRPr>
          </a:p>
        </p:txBody>
      </p:sp>
    </p:spTree>
    <p:extLst>
      <p:ext uri="{BB962C8B-B14F-4D97-AF65-F5344CB8AC3E}">
        <p14:creationId xmlns:p14="http://schemas.microsoft.com/office/powerpoint/2010/main" val="3931346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C6C4-53D5-7721-4C52-BE79734A7B5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45696F3-3B5E-ECBC-8A0E-D217FB855ECB}"/>
              </a:ext>
            </a:extLst>
          </p:cNvPr>
          <p:cNvPicPr>
            <a:picLocks noGrp="1" noChangeAspect="1"/>
          </p:cNvPicPr>
          <p:nvPr>
            <p:ph idx="1"/>
          </p:nvPr>
        </p:nvPicPr>
        <p:blipFill>
          <a:blip r:embed="rId2"/>
          <a:stretch>
            <a:fillRect/>
          </a:stretch>
        </p:blipFill>
        <p:spPr>
          <a:xfrm>
            <a:off x="2818411" y="1749189"/>
            <a:ext cx="6020789" cy="4138055"/>
          </a:xfrm>
        </p:spPr>
      </p:pic>
    </p:spTree>
    <p:extLst>
      <p:ext uri="{BB962C8B-B14F-4D97-AF65-F5344CB8AC3E}">
        <p14:creationId xmlns:p14="http://schemas.microsoft.com/office/powerpoint/2010/main" val="379627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EF72-5B61-219F-5440-9A6833359604}"/>
              </a:ext>
            </a:extLst>
          </p:cNvPr>
          <p:cNvSpPr>
            <a:spLocks noGrp="1"/>
          </p:cNvSpPr>
          <p:nvPr>
            <p:ph type="title"/>
          </p:nvPr>
        </p:nvSpPr>
        <p:spPr/>
        <p:txBody>
          <a:bodyPr/>
          <a:lstStyle/>
          <a:p>
            <a:r>
              <a:rPr lang="en-US" dirty="0">
                <a:cs typeface="Calibri Light"/>
              </a:rPr>
              <a:t>Steps To perform</a:t>
            </a:r>
            <a:endParaRPr lang="en-US" dirty="0"/>
          </a:p>
        </p:txBody>
      </p:sp>
      <p:sp>
        <p:nvSpPr>
          <p:cNvPr id="3" name="Content Placeholder 2">
            <a:extLst>
              <a:ext uri="{FF2B5EF4-FFF2-40B4-BE49-F238E27FC236}">
                <a16:creationId xmlns:a16="http://schemas.microsoft.com/office/drawing/2014/main" id="{C9156FD4-40A2-D0CB-251E-0E16EBE9DC79}"/>
              </a:ext>
            </a:extLst>
          </p:cNvPr>
          <p:cNvSpPr>
            <a:spLocks noGrp="1"/>
          </p:cNvSpPr>
          <p:nvPr>
            <p:ph idx="1"/>
          </p:nvPr>
        </p:nvSpPr>
        <p:spPr/>
        <p:txBody>
          <a:bodyPr vert="horz" lIns="91440" tIns="45720" rIns="91440" bIns="45720" rtlCol="0" anchor="t">
            <a:normAutofit/>
          </a:bodyPr>
          <a:lstStyle/>
          <a:p>
            <a:r>
              <a:rPr lang="en-US" dirty="0"/>
              <a:t> Subtract the mean of each variable</a:t>
            </a:r>
            <a:endParaRPr lang="en-US" dirty="0">
              <a:cs typeface="Calibri" panose="020F0502020204030204"/>
            </a:endParaRPr>
          </a:p>
          <a:p>
            <a:r>
              <a:rPr lang="en-US" dirty="0"/>
              <a:t> Calculate the Covariance Matrix</a:t>
            </a:r>
            <a:endParaRPr lang="en-US" dirty="0">
              <a:cs typeface="Calibri"/>
            </a:endParaRPr>
          </a:p>
          <a:p>
            <a:r>
              <a:rPr lang="en-US" dirty="0"/>
              <a:t>Compute the Eigenvalues and Eigenvectors</a:t>
            </a:r>
            <a:endParaRPr lang="en-US" dirty="0">
              <a:cs typeface="Calibri"/>
            </a:endParaRPr>
          </a:p>
          <a:p>
            <a:r>
              <a:rPr lang="en-US" dirty="0"/>
              <a:t>Sort Eigenvalues in descending order</a:t>
            </a:r>
            <a:endParaRPr lang="en-US" dirty="0">
              <a:cs typeface="Calibri"/>
            </a:endParaRPr>
          </a:p>
          <a:p>
            <a:r>
              <a:rPr lang="en-US" dirty="0"/>
              <a:t>Select a subset from the rearranged Eigenvalue matrix</a:t>
            </a:r>
            <a:endParaRPr lang="en-US" dirty="0">
              <a:cs typeface="Calibri"/>
            </a:endParaRPr>
          </a:p>
          <a:p>
            <a:r>
              <a:rPr lang="en-US" dirty="0"/>
              <a:t>Transform the data</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835308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341C4-91A6-B373-56FA-F58048FD04C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5751B27-1EF7-70C2-EF1A-E3E9F5D240AF}"/>
              </a:ext>
            </a:extLst>
          </p:cNvPr>
          <p:cNvPicPr>
            <a:picLocks noGrp="1" noChangeAspect="1"/>
          </p:cNvPicPr>
          <p:nvPr>
            <p:ph idx="1"/>
          </p:nvPr>
        </p:nvPicPr>
        <p:blipFill>
          <a:blip r:embed="rId2"/>
          <a:stretch>
            <a:fillRect/>
          </a:stretch>
        </p:blipFill>
        <p:spPr>
          <a:xfrm>
            <a:off x="2228144" y="1825625"/>
            <a:ext cx="7735712" cy="4351338"/>
          </a:xfrm>
        </p:spPr>
      </p:pic>
    </p:spTree>
    <p:extLst>
      <p:ext uri="{BB962C8B-B14F-4D97-AF65-F5344CB8AC3E}">
        <p14:creationId xmlns:p14="http://schemas.microsoft.com/office/powerpoint/2010/main" val="1453096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B63D3-2597-76FC-E6CA-CAC30ED6927B}"/>
              </a:ext>
            </a:extLst>
          </p:cNvPr>
          <p:cNvSpPr>
            <a:spLocks noGrp="1"/>
          </p:cNvSpPr>
          <p:nvPr>
            <p:ph type="title"/>
          </p:nvPr>
        </p:nvSpPr>
        <p:spPr>
          <a:xfrm>
            <a:off x="580623" y="43154"/>
            <a:ext cx="10773177" cy="810408"/>
          </a:xfrm>
        </p:spPr>
        <p:txBody>
          <a:bodyPr>
            <a:normAutofit/>
          </a:bodyPr>
          <a:lstStyle/>
          <a:p>
            <a:endParaRPr lang="en-US"/>
          </a:p>
        </p:txBody>
      </p:sp>
      <p:sp>
        <p:nvSpPr>
          <p:cNvPr id="3" name="Content Placeholder 2">
            <a:extLst>
              <a:ext uri="{FF2B5EF4-FFF2-40B4-BE49-F238E27FC236}">
                <a16:creationId xmlns:a16="http://schemas.microsoft.com/office/drawing/2014/main" id="{B8EFF181-1221-7CF8-51C7-43F293641069}"/>
              </a:ext>
            </a:extLst>
          </p:cNvPr>
          <p:cNvSpPr>
            <a:spLocks noGrp="1"/>
          </p:cNvSpPr>
          <p:nvPr>
            <p:ph idx="1"/>
          </p:nvPr>
        </p:nvSpPr>
        <p:spPr>
          <a:xfrm>
            <a:off x="580623" y="956302"/>
            <a:ext cx="10773177" cy="5220661"/>
          </a:xfrm>
        </p:spPr>
        <p:txBody>
          <a:bodyPr vert="horz" lIns="91440" tIns="45720" rIns="91440" bIns="45720" rtlCol="0" anchor="t">
            <a:normAutofit fontScale="55000" lnSpcReduction="20000"/>
          </a:bodyPr>
          <a:lstStyle/>
          <a:p>
            <a:r>
              <a:rPr lang="en-US" b="1" dirty="0">
                <a:latin typeface="Consolas"/>
              </a:rPr>
              <a:t>def</a:t>
            </a:r>
            <a:r>
              <a:rPr lang="en-US" dirty="0">
                <a:ea typeface="+mn-lt"/>
                <a:cs typeface="+mn-lt"/>
              </a:rPr>
              <a:t> </a:t>
            </a:r>
            <a:r>
              <a:rPr lang="en-US" dirty="0">
                <a:latin typeface="Consolas"/>
              </a:rPr>
              <a:t>PCA(X , </a:t>
            </a:r>
            <a:r>
              <a:rPr lang="en-US" dirty="0" err="1">
                <a:latin typeface="Consolas"/>
              </a:rPr>
              <a:t>num_components</a:t>
            </a:r>
            <a:r>
              <a:rPr lang="en-US" dirty="0">
                <a:latin typeface="Consolas"/>
              </a:rPr>
              <a:t>):</a:t>
            </a:r>
            <a:endParaRPr lang="en-US" dirty="0">
              <a:cs typeface="Calibri" panose="020F0502020204030204"/>
            </a:endParaRPr>
          </a:p>
          <a:p>
            <a:r>
              <a:rPr lang="en-US" dirty="0">
                <a:latin typeface="Consolas"/>
              </a:rPr>
              <a:t>    </a:t>
            </a:r>
            <a:r>
              <a:rPr lang="en-US" dirty="0">
                <a:ea typeface="+mn-lt"/>
                <a:cs typeface="+mn-lt"/>
              </a:rPr>
              <a:t> </a:t>
            </a:r>
            <a:endParaRPr lang="en-US" dirty="0"/>
          </a:p>
          <a:p>
            <a:r>
              <a:rPr lang="en-US" dirty="0">
                <a:latin typeface="Consolas"/>
              </a:rPr>
              <a:t>    </a:t>
            </a:r>
            <a:r>
              <a:rPr lang="en-US" dirty="0" err="1">
                <a:latin typeface="Consolas"/>
              </a:rPr>
              <a:t>X_meaned</a:t>
            </a:r>
            <a:r>
              <a:rPr lang="en-US" dirty="0">
                <a:latin typeface="Consolas"/>
              </a:rPr>
              <a:t> </a:t>
            </a:r>
            <a:r>
              <a:rPr lang="en-US" b="1" dirty="0">
                <a:latin typeface="Consolas"/>
              </a:rPr>
              <a:t>=</a:t>
            </a:r>
            <a:r>
              <a:rPr lang="en-US" dirty="0">
                <a:ea typeface="+mn-lt"/>
                <a:cs typeface="+mn-lt"/>
              </a:rPr>
              <a:t> </a:t>
            </a:r>
            <a:r>
              <a:rPr lang="en-US" dirty="0">
                <a:latin typeface="Consolas"/>
              </a:rPr>
              <a:t>X </a:t>
            </a:r>
            <a:r>
              <a:rPr lang="en-US" b="1" dirty="0">
                <a:latin typeface="Consolas"/>
              </a:rPr>
              <a:t>-</a:t>
            </a:r>
            <a:r>
              <a:rPr lang="en-US" dirty="0">
                <a:ea typeface="+mn-lt"/>
                <a:cs typeface="+mn-lt"/>
              </a:rPr>
              <a:t> </a:t>
            </a:r>
            <a:r>
              <a:rPr lang="en-US" dirty="0" err="1">
                <a:latin typeface="Consolas"/>
              </a:rPr>
              <a:t>np.mean</a:t>
            </a:r>
            <a:r>
              <a:rPr lang="en-US" dirty="0">
                <a:latin typeface="Consolas"/>
              </a:rPr>
              <a:t>(X , axis </a:t>
            </a:r>
            <a:r>
              <a:rPr lang="en-US" b="1" dirty="0">
                <a:latin typeface="Consolas"/>
              </a:rPr>
              <a:t>=</a:t>
            </a:r>
            <a:r>
              <a:rPr lang="en-US" dirty="0">
                <a:ea typeface="+mn-lt"/>
                <a:cs typeface="+mn-lt"/>
              </a:rPr>
              <a:t> </a:t>
            </a:r>
            <a:r>
              <a:rPr lang="en-US" dirty="0">
                <a:latin typeface="Consolas"/>
              </a:rPr>
              <a:t>0)</a:t>
            </a:r>
            <a:endParaRPr lang="en-US" dirty="0"/>
          </a:p>
          <a:p>
            <a:r>
              <a:rPr lang="en-US" dirty="0">
                <a:latin typeface="Consolas"/>
              </a:rPr>
              <a:t>    </a:t>
            </a:r>
            <a:r>
              <a:rPr lang="en-US" dirty="0">
                <a:ea typeface="+mn-lt"/>
                <a:cs typeface="+mn-lt"/>
              </a:rPr>
              <a:t> </a:t>
            </a:r>
            <a:endParaRPr lang="en-US" dirty="0"/>
          </a:p>
          <a:p>
            <a:r>
              <a:rPr lang="en-US" dirty="0">
                <a:latin typeface="Consolas"/>
              </a:rPr>
              <a:t>    </a:t>
            </a:r>
            <a:r>
              <a:rPr lang="en-US" dirty="0" err="1">
                <a:latin typeface="Consolas"/>
              </a:rPr>
              <a:t>cov_mat</a:t>
            </a:r>
            <a:r>
              <a:rPr lang="en-US" dirty="0">
                <a:latin typeface="Consolas"/>
              </a:rPr>
              <a:t> </a:t>
            </a:r>
            <a:r>
              <a:rPr lang="en-US" b="1" dirty="0">
                <a:latin typeface="Consolas"/>
              </a:rPr>
              <a:t>=</a:t>
            </a:r>
            <a:r>
              <a:rPr lang="en-US" dirty="0">
                <a:ea typeface="+mn-lt"/>
                <a:cs typeface="+mn-lt"/>
              </a:rPr>
              <a:t> </a:t>
            </a:r>
            <a:r>
              <a:rPr lang="en-US" dirty="0" err="1">
                <a:latin typeface="Consolas"/>
              </a:rPr>
              <a:t>np.cov</a:t>
            </a:r>
            <a:r>
              <a:rPr lang="en-US" dirty="0">
                <a:latin typeface="Consolas"/>
              </a:rPr>
              <a:t>(</a:t>
            </a:r>
            <a:r>
              <a:rPr lang="en-US">
                <a:latin typeface="Consolas"/>
              </a:rPr>
              <a:t>X_meaned.T</a:t>
            </a:r>
            <a:r>
              <a:rPr lang="en-US" dirty="0">
                <a:latin typeface="Consolas"/>
              </a:rPr>
              <a:t> , </a:t>
            </a:r>
            <a:r>
              <a:rPr lang="en-US" dirty="0" err="1">
                <a:latin typeface="Consolas"/>
              </a:rPr>
              <a:t>rowvar</a:t>
            </a:r>
            <a:r>
              <a:rPr lang="en-US" dirty="0">
                <a:latin typeface="Consolas"/>
              </a:rPr>
              <a:t> </a:t>
            </a:r>
            <a:r>
              <a:rPr lang="en-US" b="1" dirty="0">
                <a:latin typeface="Consolas"/>
              </a:rPr>
              <a:t>=</a:t>
            </a:r>
            <a:r>
              <a:rPr lang="en-US" dirty="0">
                <a:ea typeface="+mn-lt"/>
                <a:cs typeface="+mn-lt"/>
              </a:rPr>
              <a:t> </a:t>
            </a:r>
            <a:r>
              <a:rPr lang="en-US" dirty="0">
                <a:latin typeface="Consolas"/>
              </a:rPr>
              <a:t>False)</a:t>
            </a:r>
            <a:endParaRPr lang="en-US" dirty="0"/>
          </a:p>
          <a:p>
            <a:endParaRPr lang="en-US" dirty="0">
              <a:latin typeface="Consolas"/>
            </a:endParaRPr>
          </a:p>
          <a:p>
            <a:r>
              <a:rPr lang="en-US" dirty="0">
                <a:latin typeface="Consolas"/>
              </a:rPr>
              <a:t>    </a:t>
            </a:r>
            <a:r>
              <a:rPr lang="en-US" dirty="0" err="1">
                <a:latin typeface="Consolas"/>
              </a:rPr>
              <a:t>eigen_values</a:t>
            </a:r>
            <a:r>
              <a:rPr lang="en-US" dirty="0">
                <a:latin typeface="Consolas"/>
              </a:rPr>
              <a:t> , </a:t>
            </a:r>
            <a:r>
              <a:rPr lang="en-US" dirty="0" err="1">
                <a:latin typeface="Consolas"/>
              </a:rPr>
              <a:t>eigen_vectors</a:t>
            </a:r>
            <a:r>
              <a:rPr lang="en-US" dirty="0">
                <a:latin typeface="Consolas"/>
              </a:rPr>
              <a:t> </a:t>
            </a:r>
            <a:r>
              <a:rPr lang="en-US" b="1" dirty="0">
                <a:latin typeface="Consolas"/>
              </a:rPr>
              <a:t>=</a:t>
            </a:r>
            <a:r>
              <a:rPr lang="en-US" dirty="0">
                <a:ea typeface="+mn-lt"/>
                <a:cs typeface="+mn-lt"/>
              </a:rPr>
              <a:t> </a:t>
            </a:r>
            <a:r>
              <a:rPr lang="en-US" dirty="0" err="1">
                <a:latin typeface="Consolas"/>
              </a:rPr>
              <a:t>np.linalg.eigh</a:t>
            </a:r>
            <a:r>
              <a:rPr lang="en-US" dirty="0">
                <a:latin typeface="Consolas"/>
              </a:rPr>
              <a:t>(</a:t>
            </a:r>
            <a:r>
              <a:rPr lang="en-US" dirty="0" err="1">
                <a:latin typeface="Consolas"/>
              </a:rPr>
              <a:t>cov_mat</a:t>
            </a:r>
            <a:r>
              <a:rPr lang="en-US" dirty="0">
                <a:latin typeface="Consolas"/>
              </a:rPr>
              <a:t>)</a:t>
            </a:r>
            <a:endParaRPr lang="en-US" dirty="0"/>
          </a:p>
          <a:p>
            <a:r>
              <a:rPr lang="en-US" dirty="0">
                <a:latin typeface="Consolas"/>
              </a:rPr>
              <a:t>    </a:t>
            </a:r>
            <a:r>
              <a:rPr lang="en-US" dirty="0">
                <a:ea typeface="+mn-lt"/>
                <a:cs typeface="+mn-lt"/>
              </a:rPr>
              <a:t> </a:t>
            </a:r>
            <a:endParaRPr lang="en-US" dirty="0"/>
          </a:p>
          <a:p>
            <a:r>
              <a:rPr lang="en-US" dirty="0">
                <a:latin typeface="Consolas"/>
              </a:rPr>
              <a:t>    </a:t>
            </a:r>
            <a:r>
              <a:rPr lang="en-US" dirty="0" err="1">
                <a:latin typeface="Consolas"/>
              </a:rPr>
              <a:t>sorted_index</a:t>
            </a:r>
            <a:r>
              <a:rPr lang="en-US" dirty="0">
                <a:latin typeface="Consolas"/>
              </a:rPr>
              <a:t> </a:t>
            </a:r>
            <a:r>
              <a:rPr lang="en-US" b="1" dirty="0">
                <a:latin typeface="Consolas"/>
              </a:rPr>
              <a:t>=</a:t>
            </a:r>
            <a:r>
              <a:rPr lang="en-US" dirty="0">
                <a:ea typeface="+mn-lt"/>
                <a:cs typeface="+mn-lt"/>
              </a:rPr>
              <a:t> </a:t>
            </a:r>
            <a:r>
              <a:rPr lang="en-US" dirty="0" err="1">
                <a:latin typeface="Consolas"/>
              </a:rPr>
              <a:t>np.argsort</a:t>
            </a:r>
            <a:r>
              <a:rPr lang="en-US" dirty="0">
                <a:latin typeface="Consolas"/>
              </a:rPr>
              <a:t>(</a:t>
            </a:r>
            <a:r>
              <a:rPr lang="en-US" dirty="0" err="1">
                <a:latin typeface="Consolas"/>
              </a:rPr>
              <a:t>eigen_values</a:t>
            </a:r>
            <a:r>
              <a:rPr lang="en-US" dirty="0">
                <a:latin typeface="Consolas"/>
              </a:rPr>
              <a:t>)[::</a:t>
            </a:r>
            <a:r>
              <a:rPr lang="en-US" b="1" dirty="0">
                <a:latin typeface="Consolas"/>
              </a:rPr>
              <a:t>-</a:t>
            </a:r>
            <a:r>
              <a:rPr lang="en-US" dirty="0">
                <a:latin typeface="Consolas"/>
              </a:rPr>
              <a:t>1]</a:t>
            </a:r>
            <a:endParaRPr lang="en-US" dirty="0"/>
          </a:p>
          <a:p>
            <a:r>
              <a:rPr lang="en-US" dirty="0">
                <a:latin typeface="Consolas"/>
              </a:rPr>
              <a:t>    </a:t>
            </a:r>
            <a:r>
              <a:rPr lang="en-US" dirty="0" err="1">
                <a:latin typeface="Consolas"/>
              </a:rPr>
              <a:t>sorted_eigenvalue</a:t>
            </a:r>
            <a:r>
              <a:rPr lang="en-US" dirty="0">
                <a:latin typeface="Consolas"/>
              </a:rPr>
              <a:t> </a:t>
            </a:r>
            <a:r>
              <a:rPr lang="en-US" b="1" dirty="0">
                <a:latin typeface="Consolas"/>
              </a:rPr>
              <a:t>=</a:t>
            </a:r>
            <a:r>
              <a:rPr lang="en-US" dirty="0">
                <a:ea typeface="+mn-lt"/>
                <a:cs typeface="+mn-lt"/>
              </a:rPr>
              <a:t> </a:t>
            </a:r>
            <a:r>
              <a:rPr lang="en-US" dirty="0" err="1">
                <a:latin typeface="Consolas"/>
              </a:rPr>
              <a:t>eigen_values</a:t>
            </a:r>
            <a:r>
              <a:rPr lang="en-US" dirty="0">
                <a:latin typeface="Consolas"/>
              </a:rPr>
              <a:t>[</a:t>
            </a:r>
            <a:r>
              <a:rPr lang="en-US" dirty="0" err="1">
                <a:latin typeface="Consolas"/>
              </a:rPr>
              <a:t>sorted_index</a:t>
            </a:r>
            <a:r>
              <a:rPr lang="en-US" dirty="0">
                <a:latin typeface="Consolas"/>
              </a:rPr>
              <a:t>]</a:t>
            </a:r>
            <a:endParaRPr lang="en-US" dirty="0"/>
          </a:p>
          <a:p>
            <a:r>
              <a:rPr lang="en-US" dirty="0">
                <a:latin typeface="Consolas"/>
              </a:rPr>
              <a:t>    </a:t>
            </a:r>
            <a:r>
              <a:rPr lang="en-US" dirty="0" err="1">
                <a:latin typeface="Consolas"/>
              </a:rPr>
              <a:t>sorted_eigenvectors</a:t>
            </a:r>
            <a:r>
              <a:rPr lang="en-US" dirty="0">
                <a:latin typeface="Consolas"/>
              </a:rPr>
              <a:t> </a:t>
            </a:r>
            <a:r>
              <a:rPr lang="en-US" b="1" dirty="0">
                <a:latin typeface="Consolas"/>
              </a:rPr>
              <a:t>=</a:t>
            </a:r>
            <a:r>
              <a:rPr lang="en-US" dirty="0">
                <a:ea typeface="+mn-lt"/>
                <a:cs typeface="+mn-lt"/>
              </a:rPr>
              <a:t> </a:t>
            </a:r>
            <a:r>
              <a:rPr lang="en-US" dirty="0" err="1">
                <a:latin typeface="Consolas"/>
              </a:rPr>
              <a:t>eigen_vectors</a:t>
            </a:r>
            <a:r>
              <a:rPr lang="en-US" dirty="0">
                <a:latin typeface="Consolas"/>
              </a:rPr>
              <a:t>[:,</a:t>
            </a:r>
            <a:r>
              <a:rPr lang="en-US" dirty="0" err="1">
                <a:latin typeface="Consolas"/>
              </a:rPr>
              <a:t>sorted_index</a:t>
            </a:r>
            <a:r>
              <a:rPr lang="en-US" dirty="0">
                <a:latin typeface="Consolas"/>
              </a:rPr>
              <a:t>]</a:t>
            </a:r>
            <a:endParaRPr lang="en-US" dirty="0"/>
          </a:p>
          <a:p>
            <a:r>
              <a:rPr lang="en-US" dirty="0">
                <a:latin typeface="Consolas"/>
              </a:rPr>
              <a:t>    </a:t>
            </a:r>
            <a:r>
              <a:rPr lang="en-US" dirty="0">
                <a:ea typeface="+mn-lt"/>
                <a:cs typeface="+mn-lt"/>
              </a:rPr>
              <a:t> </a:t>
            </a:r>
            <a:endParaRPr lang="en-US" dirty="0"/>
          </a:p>
          <a:p>
            <a:r>
              <a:rPr lang="en-US" dirty="0">
                <a:latin typeface="Consolas"/>
              </a:rPr>
              <a:t>    </a:t>
            </a:r>
            <a:r>
              <a:rPr lang="en-US" dirty="0" err="1">
                <a:latin typeface="Consolas"/>
              </a:rPr>
              <a:t>eigenvector_subset</a:t>
            </a:r>
            <a:r>
              <a:rPr lang="en-US" dirty="0">
                <a:latin typeface="Consolas"/>
              </a:rPr>
              <a:t> </a:t>
            </a:r>
            <a:r>
              <a:rPr lang="en-US" b="1" dirty="0">
                <a:latin typeface="Consolas"/>
              </a:rPr>
              <a:t>=</a:t>
            </a:r>
            <a:r>
              <a:rPr lang="en-US" dirty="0">
                <a:ea typeface="+mn-lt"/>
                <a:cs typeface="+mn-lt"/>
              </a:rPr>
              <a:t> </a:t>
            </a:r>
            <a:r>
              <a:rPr lang="en-US" dirty="0" err="1">
                <a:latin typeface="Consolas"/>
              </a:rPr>
              <a:t>sorted_eigenvectors</a:t>
            </a:r>
            <a:r>
              <a:rPr lang="en-US" dirty="0">
                <a:latin typeface="Consolas"/>
              </a:rPr>
              <a:t>[:,0:num_components]</a:t>
            </a:r>
            <a:endParaRPr lang="en-US" dirty="0"/>
          </a:p>
          <a:p>
            <a:r>
              <a:rPr lang="en-US" dirty="0">
                <a:latin typeface="Consolas"/>
              </a:rPr>
              <a:t>    </a:t>
            </a:r>
            <a:r>
              <a:rPr lang="en-US" dirty="0">
                <a:ea typeface="+mn-lt"/>
                <a:cs typeface="+mn-lt"/>
              </a:rPr>
              <a:t> </a:t>
            </a:r>
            <a:endParaRPr lang="en-US" dirty="0"/>
          </a:p>
          <a:p>
            <a:r>
              <a:rPr lang="en-US" dirty="0">
                <a:latin typeface="Consolas"/>
              </a:rPr>
              <a:t>    </a:t>
            </a:r>
            <a:r>
              <a:rPr lang="en-US" dirty="0" err="1">
                <a:latin typeface="Consolas"/>
              </a:rPr>
              <a:t>X_reduced</a:t>
            </a:r>
            <a:r>
              <a:rPr lang="en-US" dirty="0">
                <a:latin typeface="Consolas"/>
              </a:rPr>
              <a:t> </a:t>
            </a:r>
            <a:r>
              <a:rPr lang="en-US" b="1" dirty="0">
                <a:latin typeface="Consolas"/>
              </a:rPr>
              <a:t>=</a:t>
            </a:r>
            <a:r>
              <a:rPr lang="en-US" dirty="0">
                <a:ea typeface="+mn-lt"/>
                <a:cs typeface="+mn-lt"/>
              </a:rPr>
              <a:t> </a:t>
            </a:r>
            <a:r>
              <a:rPr lang="en-US" dirty="0">
                <a:latin typeface="Consolas"/>
              </a:rPr>
              <a:t>np.dot(</a:t>
            </a:r>
            <a:r>
              <a:rPr lang="en-US" dirty="0" err="1">
                <a:latin typeface="Consolas"/>
              </a:rPr>
              <a:t>eigenvector_subset.transpose</a:t>
            </a:r>
            <a:r>
              <a:rPr lang="en-US" dirty="0">
                <a:latin typeface="Consolas"/>
              </a:rPr>
              <a:t>() , </a:t>
            </a:r>
            <a:r>
              <a:rPr lang="en-US" dirty="0" err="1">
                <a:latin typeface="Consolas"/>
              </a:rPr>
              <a:t>X_meaned.transpose</a:t>
            </a:r>
            <a:r>
              <a:rPr lang="en-US" dirty="0">
                <a:latin typeface="Consolas"/>
              </a:rPr>
              <a:t>() ).transpose()</a:t>
            </a:r>
            <a:endParaRPr lang="en-US" dirty="0"/>
          </a:p>
          <a:p>
            <a:r>
              <a:rPr lang="en-US" dirty="0">
                <a:latin typeface="Consolas"/>
              </a:rPr>
              <a:t>    </a:t>
            </a:r>
            <a:r>
              <a:rPr lang="en-US" dirty="0">
                <a:ea typeface="+mn-lt"/>
                <a:cs typeface="+mn-lt"/>
              </a:rPr>
              <a:t> </a:t>
            </a:r>
            <a:endParaRPr lang="en-US" dirty="0"/>
          </a:p>
          <a:p>
            <a:r>
              <a:rPr lang="en-US" dirty="0">
                <a:latin typeface="Consolas"/>
              </a:rPr>
              <a:t>    </a:t>
            </a:r>
            <a:r>
              <a:rPr lang="en-US" b="1" dirty="0">
                <a:latin typeface="Consolas"/>
              </a:rPr>
              <a:t>return</a:t>
            </a:r>
            <a:r>
              <a:rPr lang="en-US" dirty="0">
                <a:ea typeface="+mn-lt"/>
                <a:cs typeface="+mn-lt"/>
              </a:rPr>
              <a:t> </a:t>
            </a:r>
            <a:r>
              <a:rPr lang="en-US" dirty="0" err="1">
                <a:latin typeface="Consolas"/>
              </a:rPr>
              <a:t>X_reduced</a:t>
            </a:r>
            <a:endParaRPr lang="en-US" dirty="0" err="1"/>
          </a:p>
          <a:p>
            <a:endParaRPr lang="en-US" dirty="0">
              <a:cs typeface="Calibri"/>
            </a:endParaRPr>
          </a:p>
        </p:txBody>
      </p:sp>
    </p:spTree>
    <p:extLst>
      <p:ext uri="{BB962C8B-B14F-4D97-AF65-F5344CB8AC3E}">
        <p14:creationId xmlns:p14="http://schemas.microsoft.com/office/powerpoint/2010/main" val="27334813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CAB8-8F23-1ED0-1274-AC48F09F57EE}"/>
              </a:ext>
            </a:extLst>
          </p:cNvPr>
          <p:cNvSpPr>
            <a:spLocks noGrp="1"/>
          </p:cNvSpPr>
          <p:nvPr>
            <p:ph type="title"/>
          </p:nvPr>
        </p:nvSpPr>
        <p:spPr>
          <a:xfrm>
            <a:off x="686834" y="1153572"/>
            <a:ext cx="3200400" cy="4461163"/>
          </a:xfrm>
        </p:spPr>
        <p:txBody>
          <a:bodyPr>
            <a:normAutofit/>
          </a:bodyPr>
          <a:lstStyle/>
          <a:p>
            <a:r>
              <a:rPr lang="en-US" sz="4100">
                <a:solidFill>
                  <a:srgbClr val="FFFFFF"/>
                </a:solidFill>
                <a:ea typeface="Calibri Light"/>
                <a:cs typeface="Calibri Light"/>
              </a:rPr>
              <a:t>SVD(Singular Value decomposed)</a:t>
            </a:r>
            <a:endParaRPr lang="en-US" sz="41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7E2B720-5A0C-4FB5-B6AF-D3BDF09A58A3}"/>
              </a:ext>
            </a:extLst>
          </p:cNvPr>
          <p:cNvSpPr>
            <a:spLocks noGrp="1"/>
          </p:cNvSpPr>
          <p:nvPr>
            <p:ph idx="1"/>
          </p:nvPr>
        </p:nvSpPr>
        <p:spPr>
          <a:xfrm>
            <a:off x="4457204" y="1046564"/>
            <a:ext cx="6896595" cy="5130399"/>
          </a:xfrm>
        </p:spPr>
        <p:txBody>
          <a:bodyPr vert="horz" lIns="91440" tIns="45720" rIns="91440" bIns="45720" rtlCol="0" anchor="ctr">
            <a:normAutofit fontScale="92500" lnSpcReduction="10000"/>
          </a:bodyPr>
          <a:lstStyle/>
          <a:p>
            <a:r>
              <a:rPr lang="en-US" dirty="0">
                <a:ea typeface="+mn-lt"/>
                <a:cs typeface="+mn-lt"/>
              </a:rPr>
              <a:t>The Singular Value Decomposition (SVD) of a matrix is a factorization of that matrix into three matrices. It has some interesting algebraic properties and conveys important geometrical and theoretical insights about linear transformations.</a:t>
            </a:r>
          </a:p>
          <a:p>
            <a:r>
              <a:rPr lang="en-US" dirty="0">
                <a:ea typeface="+mn-lt"/>
                <a:cs typeface="+mn-lt"/>
              </a:rPr>
              <a:t>The Singular Value Decomposition of a matrix is a factorization of the matrix into three matrices. Thus, the singular value decomposition of matrix A can be expressed in terms of the factorization of A into the product of three matrices as A = UDV</a:t>
            </a:r>
            <a:r>
              <a:rPr lang="en-US" baseline="30000" dirty="0">
                <a:ea typeface="+mn-lt"/>
                <a:cs typeface="+mn-lt"/>
              </a:rPr>
              <a:t>T</a:t>
            </a:r>
            <a:endParaRPr lang="en-US" dirty="0">
              <a:ea typeface="Calibri"/>
              <a:cs typeface="Calibri"/>
            </a:endParaRPr>
          </a:p>
          <a:p>
            <a:r>
              <a:rPr lang="en-US" dirty="0">
                <a:ea typeface="+mn-lt"/>
                <a:cs typeface="+mn-lt"/>
              </a:rPr>
              <a:t>Here, the columns of U and V are orthonormal, and the matrix D is diagonal with real positive entries.</a:t>
            </a:r>
            <a:endParaRPr lang="en-US" dirty="0"/>
          </a:p>
          <a:p>
            <a:endParaRPr lang="en-US" dirty="0">
              <a:ea typeface="Calibri"/>
              <a:cs typeface="Calibri"/>
            </a:endParaRPr>
          </a:p>
        </p:txBody>
      </p:sp>
    </p:spTree>
    <p:extLst>
      <p:ext uri="{BB962C8B-B14F-4D97-AF65-F5344CB8AC3E}">
        <p14:creationId xmlns:p14="http://schemas.microsoft.com/office/powerpoint/2010/main" val="2852804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F444-201D-95C7-AF2E-AEBDC9DD87DA}"/>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7EA3ADD2-FFA2-E683-0C17-490D0654B2C6}"/>
              </a:ext>
            </a:extLst>
          </p:cNvPr>
          <p:cNvPicPr>
            <a:picLocks noGrp="1" noChangeAspect="1"/>
          </p:cNvPicPr>
          <p:nvPr>
            <p:ph idx="1"/>
          </p:nvPr>
        </p:nvPicPr>
        <p:blipFill>
          <a:blip r:embed="rId2"/>
          <a:stretch>
            <a:fillRect/>
          </a:stretch>
        </p:blipFill>
        <p:spPr>
          <a:xfrm>
            <a:off x="2229600" y="1825625"/>
            <a:ext cx="7732799" cy="4351338"/>
          </a:xfrm>
        </p:spPr>
      </p:pic>
      <p:sp>
        <p:nvSpPr>
          <p:cNvPr id="4" name="TextBox 3">
            <a:extLst>
              <a:ext uri="{FF2B5EF4-FFF2-40B4-BE49-F238E27FC236}">
                <a16:creationId xmlns:a16="http://schemas.microsoft.com/office/drawing/2014/main" id="{5215A658-0725-B73B-DAB4-8ED84D2CF648}"/>
              </a:ext>
            </a:extLst>
          </p:cNvPr>
          <p:cNvSpPr txBox="1"/>
          <p:nvPr/>
        </p:nvSpPr>
        <p:spPr>
          <a:xfrm>
            <a:off x="3695206" y="3200400"/>
            <a:ext cx="37723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1308577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B2AE-6E04-A56C-0ACD-3BA379B98D6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535F039-3667-A290-2318-735800AE525F}"/>
              </a:ext>
            </a:extLst>
          </p:cNvPr>
          <p:cNvPicPr>
            <a:picLocks noGrp="1" noChangeAspect="1"/>
          </p:cNvPicPr>
          <p:nvPr>
            <p:ph idx="1"/>
          </p:nvPr>
        </p:nvPicPr>
        <p:blipFill>
          <a:blip r:embed="rId2"/>
          <a:stretch>
            <a:fillRect/>
          </a:stretch>
        </p:blipFill>
        <p:spPr>
          <a:xfrm>
            <a:off x="3089822" y="1825625"/>
            <a:ext cx="6012356" cy="4351338"/>
          </a:xfrm>
        </p:spPr>
      </p:pic>
    </p:spTree>
    <p:extLst>
      <p:ext uri="{BB962C8B-B14F-4D97-AF65-F5344CB8AC3E}">
        <p14:creationId xmlns:p14="http://schemas.microsoft.com/office/powerpoint/2010/main" val="1038021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F5B9054-9FE7-B7F9-AE0A-3250609A5B85}"/>
              </a:ext>
            </a:extLst>
          </p:cNvPr>
          <p:cNvPicPr>
            <a:picLocks noGrp="1" noChangeAspect="1"/>
          </p:cNvPicPr>
          <p:nvPr>
            <p:ph idx="1"/>
          </p:nvPr>
        </p:nvPicPr>
        <p:blipFill>
          <a:blip r:embed="rId2"/>
          <a:stretch>
            <a:fillRect/>
          </a:stretch>
        </p:blipFill>
        <p:spPr>
          <a:xfrm>
            <a:off x="1232079" y="3081314"/>
            <a:ext cx="8193109" cy="3160043"/>
          </a:xfrm>
        </p:spPr>
      </p:pic>
      <p:pic>
        <p:nvPicPr>
          <p:cNvPr id="5" name="Picture 5">
            <a:extLst>
              <a:ext uri="{FF2B5EF4-FFF2-40B4-BE49-F238E27FC236}">
                <a16:creationId xmlns:a16="http://schemas.microsoft.com/office/drawing/2014/main" id="{6BF36758-4F38-348E-7082-D5B9EC559CBB}"/>
              </a:ext>
            </a:extLst>
          </p:cNvPr>
          <p:cNvPicPr>
            <a:picLocks noChangeAspect="1"/>
          </p:cNvPicPr>
          <p:nvPr/>
        </p:nvPicPr>
        <p:blipFill>
          <a:blip r:embed="rId3"/>
          <a:stretch>
            <a:fillRect/>
          </a:stretch>
        </p:blipFill>
        <p:spPr>
          <a:xfrm>
            <a:off x="914401" y="2920"/>
            <a:ext cx="9633396" cy="2763119"/>
          </a:xfrm>
          <a:prstGeom prst="rect">
            <a:avLst/>
          </a:prstGeom>
        </p:spPr>
      </p:pic>
    </p:spTree>
    <p:extLst>
      <p:ext uri="{BB962C8B-B14F-4D97-AF65-F5344CB8AC3E}">
        <p14:creationId xmlns:p14="http://schemas.microsoft.com/office/powerpoint/2010/main" val="2150859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3E159-3961-E63B-4541-BEA0DF0CA83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a:t>
            </a:r>
          </a:p>
        </p:txBody>
      </p:sp>
      <p:pic>
        <p:nvPicPr>
          <p:cNvPr id="4" name="Picture 4">
            <a:extLst>
              <a:ext uri="{FF2B5EF4-FFF2-40B4-BE49-F238E27FC236}">
                <a16:creationId xmlns:a16="http://schemas.microsoft.com/office/drawing/2014/main" id="{BA006F59-7A92-568E-A44A-2D8A32D8F0EC}"/>
              </a:ext>
            </a:extLst>
          </p:cNvPr>
          <p:cNvPicPr>
            <a:picLocks noGrp="1" noChangeAspect="1"/>
          </p:cNvPicPr>
          <p:nvPr>
            <p:ph idx="1"/>
          </p:nvPr>
        </p:nvPicPr>
        <p:blipFill>
          <a:blip r:embed="rId2"/>
          <a:stretch>
            <a:fillRect/>
          </a:stretch>
        </p:blipFill>
        <p:spPr>
          <a:xfrm>
            <a:off x="4207933" y="793558"/>
            <a:ext cx="7347537" cy="5271859"/>
          </a:xfrm>
          <a:prstGeom prst="rect">
            <a:avLst/>
          </a:prstGeom>
        </p:spPr>
      </p:pic>
    </p:spTree>
    <p:extLst>
      <p:ext uri="{BB962C8B-B14F-4D97-AF65-F5344CB8AC3E}">
        <p14:creationId xmlns:p14="http://schemas.microsoft.com/office/powerpoint/2010/main" val="2320824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80B4DAE-BD12-DB0B-39F6-6EF4EA714102}"/>
              </a:ext>
            </a:extLst>
          </p:cNvPr>
          <p:cNvPicPr>
            <a:picLocks noGrp="1" noChangeAspect="1"/>
          </p:cNvPicPr>
          <p:nvPr>
            <p:ph idx="1"/>
          </p:nvPr>
        </p:nvPicPr>
        <p:blipFill>
          <a:blip r:embed="rId2"/>
          <a:stretch>
            <a:fillRect/>
          </a:stretch>
        </p:blipFill>
        <p:spPr>
          <a:xfrm>
            <a:off x="1674518" y="643466"/>
            <a:ext cx="8842963" cy="5571067"/>
          </a:xfrm>
          <a:prstGeom prst="rect">
            <a:avLst/>
          </a:prstGeom>
        </p:spPr>
      </p:pic>
    </p:spTree>
    <p:extLst>
      <p:ext uri="{BB962C8B-B14F-4D97-AF65-F5344CB8AC3E}">
        <p14:creationId xmlns:p14="http://schemas.microsoft.com/office/powerpoint/2010/main" val="386340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D53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4A67BDC-19FD-44EB-E352-01EDE378F410}"/>
              </a:ext>
            </a:extLst>
          </p:cNvPr>
          <p:cNvPicPr>
            <a:picLocks noGrp="1" noChangeAspect="1"/>
          </p:cNvPicPr>
          <p:nvPr>
            <p:ph idx="1"/>
          </p:nvPr>
        </p:nvPicPr>
        <p:blipFill>
          <a:blip r:embed="rId2"/>
          <a:stretch>
            <a:fillRect/>
          </a:stretch>
        </p:blipFill>
        <p:spPr>
          <a:xfrm>
            <a:off x="643467" y="1152567"/>
            <a:ext cx="10905066" cy="4552865"/>
          </a:xfrm>
          <a:prstGeom prst="rect">
            <a:avLst/>
          </a:prstGeom>
        </p:spPr>
      </p:pic>
    </p:spTree>
    <p:extLst>
      <p:ext uri="{BB962C8B-B14F-4D97-AF65-F5344CB8AC3E}">
        <p14:creationId xmlns:p14="http://schemas.microsoft.com/office/powerpoint/2010/main" val="2287446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FB23-AA2A-5410-BBD4-41950F235869}"/>
              </a:ext>
            </a:extLst>
          </p:cNvPr>
          <p:cNvSpPr>
            <a:spLocks noGrp="1"/>
          </p:cNvSpPr>
          <p:nvPr>
            <p:ph type="title"/>
          </p:nvPr>
        </p:nvSpPr>
        <p:spPr>
          <a:xfrm>
            <a:off x="838200" y="365125"/>
            <a:ext cx="10515600" cy="563563"/>
          </a:xfrm>
        </p:spPr>
        <p:txBody>
          <a:bodyPr>
            <a:normAutofit fontScale="90000"/>
          </a:bodyPr>
          <a:lstStyle/>
          <a:p>
            <a:endParaRPr lang="en-US"/>
          </a:p>
        </p:txBody>
      </p:sp>
      <p:pic>
        <p:nvPicPr>
          <p:cNvPr id="4" name="Picture 4">
            <a:extLst>
              <a:ext uri="{FF2B5EF4-FFF2-40B4-BE49-F238E27FC236}">
                <a16:creationId xmlns:a16="http://schemas.microsoft.com/office/drawing/2014/main" id="{5294EBF9-75E8-901B-4527-1FD58D5DA8BA}"/>
              </a:ext>
            </a:extLst>
          </p:cNvPr>
          <p:cNvPicPr>
            <a:picLocks noGrp="1" noChangeAspect="1"/>
          </p:cNvPicPr>
          <p:nvPr>
            <p:ph idx="1"/>
          </p:nvPr>
        </p:nvPicPr>
        <p:blipFill>
          <a:blip r:embed="rId2"/>
          <a:stretch>
            <a:fillRect/>
          </a:stretch>
        </p:blipFill>
        <p:spPr>
          <a:xfrm>
            <a:off x="1488704" y="934836"/>
            <a:ext cx="9214593" cy="5242127"/>
          </a:xfrm>
        </p:spPr>
      </p:pic>
    </p:spTree>
    <p:extLst>
      <p:ext uri="{BB962C8B-B14F-4D97-AF65-F5344CB8AC3E}">
        <p14:creationId xmlns:p14="http://schemas.microsoft.com/office/powerpoint/2010/main" val="2943255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1E6D-4EA8-0852-CD49-1083CB30AF0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701057D-075D-6DC2-54CC-B60E5CD38F26}"/>
              </a:ext>
            </a:extLst>
          </p:cNvPr>
          <p:cNvPicPr>
            <a:picLocks noGrp="1" noChangeAspect="1"/>
          </p:cNvPicPr>
          <p:nvPr>
            <p:ph idx="1"/>
          </p:nvPr>
        </p:nvPicPr>
        <p:blipFill>
          <a:blip r:embed="rId2"/>
          <a:stretch>
            <a:fillRect/>
          </a:stretch>
        </p:blipFill>
        <p:spPr>
          <a:xfrm>
            <a:off x="1321895" y="1980921"/>
            <a:ext cx="3741986" cy="1937198"/>
          </a:xfrm>
        </p:spPr>
      </p:pic>
      <p:pic>
        <p:nvPicPr>
          <p:cNvPr id="6" name="Picture 6">
            <a:extLst>
              <a:ext uri="{FF2B5EF4-FFF2-40B4-BE49-F238E27FC236}">
                <a16:creationId xmlns:a16="http://schemas.microsoft.com/office/drawing/2014/main" id="{C8927A1C-A059-CE31-7B7C-2B44F8D00820}"/>
              </a:ext>
            </a:extLst>
          </p:cNvPr>
          <p:cNvPicPr>
            <a:picLocks noChangeAspect="1"/>
          </p:cNvPicPr>
          <p:nvPr/>
        </p:nvPicPr>
        <p:blipFill>
          <a:blip r:embed="rId3"/>
          <a:stretch>
            <a:fillRect/>
          </a:stretch>
        </p:blipFill>
        <p:spPr>
          <a:xfrm>
            <a:off x="5067837" y="2183183"/>
            <a:ext cx="6735649" cy="1611580"/>
          </a:xfrm>
          <a:prstGeom prst="rect">
            <a:avLst/>
          </a:prstGeom>
        </p:spPr>
      </p:pic>
      <p:sp>
        <p:nvSpPr>
          <p:cNvPr id="3" name="TextBox 2">
            <a:extLst>
              <a:ext uri="{FF2B5EF4-FFF2-40B4-BE49-F238E27FC236}">
                <a16:creationId xmlns:a16="http://schemas.microsoft.com/office/drawing/2014/main" id="{44C3AAA6-9EB5-40CB-A068-ACE0230B236E}"/>
              </a:ext>
            </a:extLst>
          </p:cNvPr>
          <p:cNvSpPr txBox="1"/>
          <p:nvPr/>
        </p:nvSpPr>
        <p:spPr>
          <a:xfrm>
            <a:off x="983673" y="5882244"/>
            <a:ext cx="6493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https://byjus.com/maths/singular-value-decomposition/</a:t>
            </a:r>
          </a:p>
        </p:txBody>
      </p:sp>
    </p:spTree>
    <p:extLst>
      <p:ext uri="{BB962C8B-B14F-4D97-AF65-F5344CB8AC3E}">
        <p14:creationId xmlns:p14="http://schemas.microsoft.com/office/powerpoint/2010/main" val="419571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D229-3B43-44C6-4E1C-81A919E56827}"/>
              </a:ext>
            </a:extLst>
          </p:cNvPr>
          <p:cNvSpPr>
            <a:spLocks noGrp="1"/>
          </p:cNvSpPr>
          <p:nvPr>
            <p:ph type="title"/>
          </p:nvPr>
        </p:nvSpPr>
        <p:spPr/>
        <p:txBody>
          <a:bodyPr/>
          <a:lstStyle/>
          <a:p>
            <a:r>
              <a:rPr lang="en-US" dirty="0">
                <a:ea typeface="Calibri Light"/>
                <a:cs typeface="Calibri Light"/>
              </a:rPr>
              <a:t>Application</a:t>
            </a:r>
            <a:endParaRPr lang="en-US" dirty="0"/>
          </a:p>
        </p:txBody>
      </p:sp>
      <p:sp>
        <p:nvSpPr>
          <p:cNvPr id="3" name="Content Placeholder 2">
            <a:extLst>
              <a:ext uri="{FF2B5EF4-FFF2-40B4-BE49-F238E27FC236}">
                <a16:creationId xmlns:a16="http://schemas.microsoft.com/office/drawing/2014/main" id="{24AF19D8-E5A3-3F6F-4296-92F0FF383A38}"/>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t>
            </a:r>
            <a:r>
              <a:rPr lang="en-US" b="1" dirty="0">
                <a:ea typeface="+mn-lt"/>
                <a:cs typeface="+mn-lt"/>
              </a:rPr>
              <a:t>Image Compression</a:t>
            </a:r>
            <a:endParaRPr lang="en-US" dirty="0">
              <a:ea typeface="Calibri" panose="020F0502020204030204"/>
              <a:cs typeface="Calibri" panose="020F0502020204030204"/>
            </a:endParaRPr>
          </a:p>
          <a:p>
            <a:r>
              <a:rPr lang="en-US" b="1" dirty="0">
                <a:ea typeface="+mn-lt"/>
                <a:cs typeface="+mn-lt"/>
              </a:rPr>
              <a:t>Image Recovery</a:t>
            </a:r>
            <a:endParaRPr lang="en-US" dirty="0"/>
          </a:p>
          <a:p>
            <a:r>
              <a:rPr lang="en-US" b="1" dirty="0">
                <a:ea typeface="+mn-lt"/>
                <a:cs typeface="+mn-lt"/>
              </a:rPr>
              <a:t>Eigenfaces</a:t>
            </a:r>
            <a:endParaRPr lang="en-US" dirty="0"/>
          </a:p>
          <a:p>
            <a:r>
              <a:rPr lang="en-US" b="1" dirty="0">
                <a:ea typeface="+mn-lt"/>
                <a:cs typeface="+mn-lt"/>
              </a:rPr>
              <a:t>Spectral Clustering</a:t>
            </a:r>
            <a:endParaRPr lang="en-US" dirty="0"/>
          </a:p>
          <a:p>
            <a:pPr marL="0" indent="0">
              <a:buNone/>
            </a:pPr>
            <a:r>
              <a:rPr lang="en-US" dirty="0">
                <a:ea typeface="+mn-lt"/>
                <a:cs typeface="+mn-lt"/>
              </a:rPr>
              <a:t>•</a:t>
            </a:r>
            <a:r>
              <a:rPr lang="en-US" b="1" dirty="0">
                <a:ea typeface="+mn-lt"/>
                <a:cs typeface="+mn-lt"/>
              </a:rPr>
              <a:t>Background Removal from Videos</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490753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C5643C-66DB-45FB-6F90-5C7213C595A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Clustering </a:t>
            </a:r>
            <a:endParaRPr lang="en-US" sz="4000">
              <a:solidFill>
                <a:srgbClr val="FFFFFF"/>
              </a:solidFill>
            </a:endParaRPr>
          </a:p>
        </p:txBody>
      </p:sp>
      <p:sp>
        <p:nvSpPr>
          <p:cNvPr id="3" name="Content Placeholder 2">
            <a:extLst>
              <a:ext uri="{FF2B5EF4-FFF2-40B4-BE49-F238E27FC236}">
                <a16:creationId xmlns:a16="http://schemas.microsoft.com/office/drawing/2014/main" id="{91F00B63-D4BC-0CCB-09CB-091E04384CD7}"/>
              </a:ext>
            </a:extLst>
          </p:cNvPr>
          <p:cNvSpPr>
            <a:spLocks noGrp="1"/>
          </p:cNvSpPr>
          <p:nvPr>
            <p:ph idx="1"/>
          </p:nvPr>
        </p:nvSpPr>
        <p:spPr>
          <a:xfrm>
            <a:off x="4810259" y="649480"/>
            <a:ext cx="6555347" cy="5546047"/>
          </a:xfrm>
        </p:spPr>
        <p:txBody>
          <a:bodyPr vert="horz" lIns="91440" tIns="45720" rIns="91440" bIns="45720" rtlCol="0" anchor="ctr">
            <a:noAutofit/>
          </a:bodyPr>
          <a:lstStyle/>
          <a:p>
            <a:r>
              <a:rPr lang="en-US" sz="3200" dirty="0">
                <a:ea typeface="+mn-lt"/>
                <a:cs typeface="+mn-lt"/>
              </a:rPr>
              <a:t>It mainly deals with finding a structure or pattern in a collection of uncategorized data. Unsupervised Learning Clustering algorithms will process your data and find natural clusters(groups) if they exist in the data. </a:t>
            </a:r>
          </a:p>
          <a:p>
            <a:r>
              <a:rPr lang="en-US" sz="3200" dirty="0">
                <a:ea typeface="+mn-lt"/>
                <a:cs typeface="+mn-lt"/>
              </a:rPr>
              <a:t>We can also modify how many clusters your algorithms should identify. It allows you to adjust the granularity of these groups.</a:t>
            </a:r>
            <a:endParaRPr lang="en-US" sz="3200">
              <a:cs typeface="Calibri"/>
            </a:endParaRPr>
          </a:p>
        </p:txBody>
      </p:sp>
    </p:spTree>
    <p:extLst>
      <p:ext uri="{BB962C8B-B14F-4D97-AF65-F5344CB8AC3E}">
        <p14:creationId xmlns:p14="http://schemas.microsoft.com/office/powerpoint/2010/main" val="118861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B9636E2-E87E-B600-3486-147111818DC4}"/>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kern="1200">
                <a:solidFill>
                  <a:srgbClr val="FFFFFF"/>
                </a:solidFill>
                <a:latin typeface="+mj-lt"/>
                <a:ea typeface="+mj-ea"/>
                <a:cs typeface="+mj-cs"/>
              </a:rPr>
              <a:t>Types of Unsupervised Learning Algorithm:</a:t>
            </a:r>
          </a:p>
          <a:p>
            <a:endParaRPr lang="en-US" sz="3700" kern="1200">
              <a:solidFill>
                <a:srgbClr val="FFFFFF"/>
              </a:solidFill>
              <a:latin typeface="+mj-lt"/>
              <a:ea typeface="+mj-ea"/>
              <a:cs typeface="+mj-cs"/>
            </a:endParaRPr>
          </a:p>
        </p:txBody>
      </p:sp>
      <p:pic>
        <p:nvPicPr>
          <p:cNvPr id="4" name="Picture 4">
            <a:extLst>
              <a:ext uri="{FF2B5EF4-FFF2-40B4-BE49-F238E27FC236}">
                <a16:creationId xmlns:a16="http://schemas.microsoft.com/office/drawing/2014/main" id="{5497FD31-0419-67AE-B124-1A0F08445B20}"/>
              </a:ext>
            </a:extLst>
          </p:cNvPr>
          <p:cNvPicPr>
            <a:picLocks noGrp="1" noChangeAspect="1"/>
          </p:cNvPicPr>
          <p:nvPr>
            <p:ph idx="1"/>
          </p:nvPr>
        </p:nvPicPr>
        <p:blipFill>
          <a:blip r:embed="rId2"/>
          <a:stretch>
            <a:fillRect/>
          </a:stretch>
        </p:blipFill>
        <p:spPr>
          <a:xfrm>
            <a:off x="4502428" y="719344"/>
            <a:ext cx="7225748" cy="5419311"/>
          </a:xfrm>
          <a:prstGeom prst="rect">
            <a:avLst/>
          </a:prstGeom>
        </p:spPr>
      </p:pic>
    </p:spTree>
    <p:extLst>
      <p:ext uri="{BB962C8B-B14F-4D97-AF65-F5344CB8AC3E}">
        <p14:creationId xmlns:p14="http://schemas.microsoft.com/office/powerpoint/2010/main" val="2036515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0509F-C0F9-D923-2A5E-AB1A2582D3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3904A-2943-102A-0E4B-BED12A5E55D2}"/>
              </a:ext>
            </a:extLst>
          </p:cNvPr>
          <p:cNvSpPr>
            <a:spLocks noGrp="1"/>
          </p:cNvSpPr>
          <p:nvPr>
            <p:ph idx="1"/>
          </p:nvPr>
        </p:nvSpPr>
        <p:spPr/>
        <p:txBody>
          <a:bodyPr vert="horz" lIns="91440" tIns="45720" rIns="91440" bIns="45720" rtlCol="0" anchor="t">
            <a:normAutofit fontScale="92500" lnSpcReduction="10000"/>
          </a:bodyPr>
          <a:lstStyle/>
          <a:p>
            <a:pPr algn="just"/>
            <a:r>
              <a:rPr lang="en-US" b="1" dirty="0">
                <a:ea typeface="+mn-lt"/>
                <a:cs typeface="+mn-lt"/>
              </a:rPr>
              <a:t>Clustering</a:t>
            </a:r>
            <a:r>
              <a:rPr lang="en-US" dirty="0">
                <a:ea typeface="+mn-lt"/>
                <a:cs typeface="+mn-lt"/>
              </a:rPr>
              <a:t>: 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endParaRPr lang="en-US" dirty="0">
              <a:cs typeface="Calibri" panose="020F0502020204030204"/>
            </a:endParaRPr>
          </a:p>
          <a:p>
            <a:pPr algn="just"/>
            <a:r>
              <a:rPr lang="en-US" b="1" dirty="0">
                <a:ea typeface="+mn-lt"/>
                <a:cs typeface="+mn-lt"/>
              </a:rPr>
              <a:t>Association</a:t>
            </a:r>
            <a:r>
              <a:rPr lang="en-US" dirty="0">
                <a:ea typeface="+mn-lt"/>
                <a:cs typeface="+mn-lt"/>
              </a:rPr>
              <a:t>: 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endParaRPr lang="en-US" dirty="0"/>
          </a:p>
          <a:p>
            <a:endParaRPr lang="en-US" dirty="0">
              <a:cs typeface="Calibri"/>
            </a:endParaRPr>
          </a:p>
        </p:txBody>
      </p:sp>
    </p:spTree>
    <p:extLst>
      <p:ext uri="{BB962C8B-B14F-4D97-AF65-F5344CB8AC3E}">
        <p14:creationId xmlns:p14="http://schemas.microsoft.com/office/powerpoint/2010/main" val="180575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EBCD-34B1-8DE4-52B5-129741A6C824}"/>
              </a:ext>
            </a:extLst>
          </p:cNvPr>
          <p:cNvSpPr>
            <a:spLocks noGrp="1"/>
          </p:cNvSpPr>
          <p:nvPr>
            <p:ph type="title"/>
          </p:nvPr>
        </p:nvSpPr>
        <p:spPr/>
        <p:txBody>
          <a:bodyPr/>
          <a:lstStyle/>
          <a:p>
            <a:r>
              <a:rPr lang="en-US" dirty="0">
                <a:cs typeface="Calibri Light"/>
              </a:rPr>
              <a:t>Examples </a:t>
            </a:r>
            <a:endParaRPr lang="en-US" dirty="0"/>
          </a:p>
        </p:txBody>
      </p:sp>
      <p:sp>
        <p:nvSpPr>
          <p:cNvPr id="3" name="Content Placeholder 2">
            <a:extLst>
              <a:ext uri="{FF2B5EF4-FFF2-40B4-BE49-F238E27FC236}">
                <a16:creationId xmlns:a16="http://schemas.microsoft.com/office/drawing/2014/main" id="{D23BF668-7502-B26C-5669-7B33CD1FA53D}"/>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Clustering:</a:t>
            </a:r>
          </a:p>
          <a:p>
            <a:r>
              <a:rPr lang="en-US" dirty="0">
                <a:ea typeface="+mn-lt"/>
                <a:cs typeface="+mn-lt"/>
              </a:rPr>
              <a:t>spam detection, sentiment analysis, scorecard prediction of exams.</a:t>
            </a:r>
          </a:p>
          <a:p>
            <a:endParaRPr lang="en-US" dirty="0">
              <a:cs typeface="Calibri"/>
            </a:endParaRPr>
          </a:p>
          <a:p>
            <a:pPr marL="0" indent="0">
              <a:buNone/>
            </a:pPr>
            <a:r>
              <a:rPr lang="en-US" dirty="0">
                <a:cs typeface="Calibri"/>
              </a:rPr>
              <a:t>Association :</a:t>
            </a:r>
          </a:p>
          <a:p>
            <a:pPr marL="0" indent="0">
              <a:buNone/>
            </a:pPr>
            <a:r>
              <a:rPr lang="en-US" dirty="0">
                <a:cs typeface="Calibri"/>
              </a:rPr>
              <a:t>Movie recommendation in Netflix</a:t>
            </a:r>
          </a:p>
          <a:p>
            <a:pPr marL="0" indent="0">
              <a:buNone/>
            </a:pPr>
            <a:r>
              <a:rPr lang="en-US" dirty="0">
                <a:cs typeface="Calibri"/>
              </a:rPr>
              <a:t>Product recommendation in Amazon</a:t>
            </a:r>
          </a:p>
        </p:txBody>
      </p:sp>
    </p:spTree>
    <p:extLst>
      <p:ext uri="{BB962C8B-B14F-4D97-AF65-F5344CB8AC3E}">
        <p14:creationId xmlns:p14="http://schemas.microsoft.com/office/powerpoint/2010/main" val="3017410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0ECAE-695F-36D7-4321-DCE13A5A09D0}"/>
              </a:ext>
            </a:extLst>
          </p:cNvPr>
          <p:cNvSpPr>
            <a:spLocks noGrp="1"/>
          </p:cNvSpPr>
          <p:nvPr>
            <p:ph type="title"/>
          </p:nvPr>
        </p:nvSpPr>
        <p:spPr/>
        <p:txBody>
          <a:bodyPr>
            <a:normAutofit fontScale="90000"/>
          </a:bodyPr>
          <a:lstStyle/>
          <a:p>
            <a:pPr algn="just"/>
            <a:r>
              <a:rPr lang="en-US" dirty="0"/>
              <a:t>Unsupervised Learning algorithms:</a:t>
            </a:r>
          </a:p>
          <a:p>
            <a:br>
              <a:rPr lang="en-US" dirty="0"/>
            </a:br>
            <a:endParaRPr lang="en-US" dirty="0"/>
          </a:p>
        </p:txBody>
      </p:sp>
      <p:sp>
        <p:nvSpPr>
          <p:cNvPr id="3" name="Content Placeholder 2">
            <a:extLst>
              <a:ext uri="{FF2B5EF4-FFF2-40B4-BE49-F238E27FC236}">
                <a16:creationId xmlns:a16="http://schemas.microsoft.com/office/drawing/2014/main" id="{0AFBCEA6-9488-0FBD-B851-B44D5CE1DBBE}"/>
              </a:ext>
            </a:extLst>
          </p:cNvPr>
          <p:cNvSpPr>
            <a:spLocks noGrp="1"/>
          </p:cNvSpPr>
          <p:nvPr>
            <p:ph idx="1"/>
          </p:nvPr>
        </p:nvSpPr>
        <p:spPr/>
        <p:txBody>
          <a:bodyPr vert="horz" lIns="91440" tIns="45720" rIns="91440" bIns="45720" rtlCol="0" anchor="t">
            <a:normAutofit fontScale="92500" lnSpcReduction="20000"/>
          </a:bodyPr>
          <a:lstStyle/>
          <a:p>
            <a:pPr algn="just"/>
            <a:r>
              <a:rPr lang="en-US" b="1" dirty="0">
                <a:ea typeface="+mn-lt"/>
                <a:cs typeface="+mn-lt"/>
              </a:rPr>
              <a:t>K-means clustering</a:t>
            </a:r>
            <a:endParaRPr lang="en-US" dirty="0">
              <a:cs typeface="Calibri" panose="020F0502020204030204"/>
            </a:endParaRPr>
          </a:p>
          <a:p>
            <a:pPr algn="just"/>
            <a:r>
              <a:rPr lang="en-US" b="1" dirty="0">
                <a:ea typeface="+mn-lt"/>
                <a:cs typeface="+mn-lt"/>
              </a:rPr>
              <a:t>KNN (k-nearest neighbors)</a:t>
            </a:r>
            <a:endParaRPr lang="en-US" dirty="0"/>
          </a:p>
          <a:p>
            <a:pPr algn="just"/>
            <a:r>
              <a:rPr lang="en-US" b="1" dirty="0">
                <a:ea typeface="+mn-lt"/>
                <a:cs typeface="+mn-lt"/>
              </a:rPr>
              <a:t>Hierarchal clustering</a:t>
            </a:r>
            <a:endParaRPr lang="en-US" dirty="0"/>
          </a:p>
          <a:p>
            <a:pPr algn="just"/>
            <a:r>
              <a:rPr lang="en-US" b="1" dirty="0">
                <a:ea typeface="+mn-lt"/>
                <a:cs typeface="+mn-lt"/>
              </a:rPr>
              <a:t>DBSCAN clustering</a:t>
            </a:r>
          </a:p>
          <a:p>
            <a:pPr algn="just"/>
            <a:r>
              <a:rPr lang="en-US" b="1" dirty="0">
                <a:ea typeface="+mn-lt"/>
                <a:cs typeface="+mn-lt"/>
              </a:rPr>
              <a:t>Anomaly detection</a:t>
            </a:r>
            <a:endParaRPr lang="en-US" dirty="0"/>
          </a:p>
          <a:p>
            <a:pPr algn="just"/>
            <a:r>
              <a:rPr lang="en-US" b="1" dirty="0">
                <a:ea typeface="+mn-lt"/>
                <a:cs typeface="+mn-lt"/>
              </a:rPr>
              <a:t>Neural Networks</a:t>
            </a:r>
            <a:endParaRPr lang="en-US" dirty="0"/>
          </a:p>
          <a:p>
            <a:pPr algn="just"/>
            <a:r>
              <a:rPr lang="en-US" b="1" dirty="0">
                <a:ea typeface="+mn-lt"/>
                <a:cs typeface="+mn-lt"/>
              </a:rPr>
              <a:t>Principle Component Analysis</a:t>
            </a:r>
            <a:endParaRPr lang="en-US" dirty="0"/>
          </a:p>
          <a:p>
            <a:pPr algn="just"/>
            <a:r>
              <a:rPr lang="en-US" b="1" dirty="0">
                <a:ea typeface="+mn-lt"/>
                <a:cs typeface="+mn-lt"/>
              </a:rPr>
              <a:t>Independent Component Analysis</a:t>
            </a:r>
            <a:endParaRPr lang="en-US" dirty="0"/>
          </a:p>
          <a:p>
            <a:pPr algn="just"/>
            <a:r>
              <a:rPr lang="en-US" b="1" dirty="0" err="1">
                <a:ea typeface="+mn-lt"/>
                <a:cs typeface="+mn-lt"/>
              </a:rPr>
              <a:t>Apriori</a:t>
            </a:r>
            <a:r>
              <a:rPr lang="en-US" b="1" dirty="0">
                <a:ea typeface="+mn-lt"/>
                <a:cs typeface="+mn-lt"/>
              </a:rPr>
              <a:t> algorithm</a:t>
            </a:r>
            <a:endParaRPr lang="en-US" dirty="0"/>
          </a:p>
          <a:p>
            <a:pPr algn="just"/>
            <a:r>
              <a:rPr lang="en-US" b="1" dirty="0">
                <a:ea typeface="+mn-lt"/>
                <a:cs typeface="+mn-lt"/>
              </a:rPr>
              <a:t>Singular value decomposition</a:t>
            </a:r>
            <a:endParaRPr lang="en-US" dirty="0"/>
          </a:p>
          <a:p>
            <a:endParaRPr lang="en-US" dirty="0">
              <a:cs typeface="Calibri"/>
            </a:endParaRPr>
          </a:p>
        </p:txBody>
      </p:sp>
    </p:spTree>
    <p:extLst>
      <p:ext uri="{BB962C8B-B14F-4D97-AF65-F5344CB8AC3E}">
        <p14:creationId xmlns:p14="http://schemas.microsoft.com/office/powerpoint/2010/main" val="20016693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Unsupervised Machine Learning</vt:lpstr>
      <vt:lpstr>What is Unsupervised Machine Learning</vt:lpstr>
      <vt:lpstr>Why we use it?</vt:lpstr>
      <vt:lpstr>PowerPoint Presentation</vt:lpstr>
      <vt:lpstr>Clustering </vt:lpstr>
      <vt:lpstr>Types of Unsupervised Learning Algorithm: </vt:lpstr>
      <vt:lpstr>PowerPoint Presentation</vt:lpstr>
      <vt:lpstr>Examples </vt:lpstr>
      <vt:lpstr>Unsupervised Learning algorithms:  </vt:lpstr>
      <vt:lpstr>PowerPoint Presentation</vt:lpstr>
      <vt:lpstr>PowerPoint Presentation</vt:lpstr>
      <vt:lpstr>PowerPoint Presentation</vt:lpstr>
      <vt:lpstr>K-Means clustering</vt:lpstr>
      <vt:lpstr>How K-Means works</vt:lpstr>
      <vt:lpstr>PowerPoint Presentation</vt:lpstr>
      <vt:lpstr>Steps</vt:lpstr>
      <vt:lpstr>PowerPoint Presentation</vt:lpstr>
      <vt:lpstr>Why k-Means can’t be used for Categorical features? </vt:lpstr>
      <vt:lpstr>DBSCAN</vt:lpstr>
      <vt:lpstr>PowerPoint Presentation</vt:lpstr>
      <vt:lpstr>PowerPoint Presentation</vt:lpstr>
      <vt:lpstr>Pros and Cons of DBSCAN</vt:lpstr>
      <vt:lpstr>Hierarchical Clustering</vt:lpstr>
      <vt:lpstr>PowerPoint Presentation</vt:lpstr>
      <vt:lpstr>PowerPoint Presentation</vt:lpstr>
      <vt:lpstr>PowerPoint Presentation</vt:lpstr>
      <vt:lpstr>PowerPoint Presentation</vt:lpstr>
      <vt:lpstr>PCA</vt:lpstr>
      <vt:lpstr>Advantages of PCA</vt:lpstr>
      <vt:lpstr>PowerPoint Presentation</vt:lpstr>
      <vt:lpstr>Steps To perform</vt:lpstr>
      <vt:lpstr>PowerPoint Presentation</vt:lpstr>
      <vt:lpstr>PowerPoint Presentation</vt:lpstr>
      <vt:lpstr>SVD(Singular Value decomposed)</vt:lpstr>
      <vt:lpstr>PowerPoint Presentation</vt:lpstr>
      <vt:lpstr>PowerPoint Presentation</vt:lpstr>
      <vt:lpstr>PowerPoint Presentation</vt:lpstr>
      <vt:lpstr>Example</vt:lpstr>
      <vt:lpstr>PowerPoint Presentation</vt:lpstr>
      <vt:lpstr>PowerPoint Presentation</vt:lpstr>
      <vt:lpstr>PowerPoint Presentation</vt:lpstr>
      <vt:lpstr>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290</cp:revision>
  <dcterms:created xsi:type="dcterms:W3CDTF">2023-03-01T14:35:54Z</dcterms:created>
  <dcterms:modified xsi:type="dcterms:W3CDTF">2023-03-15T15:14:56Z</dcterms:modified>
</cp:coreProperties>
</file>