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0" r:id="rId6"/>
    <p:sldId id="261" r:id="rId7"/>
    <p:sldId id="265" r:id="rId8"/>
    <p:sldId id="262" r:id="rId9"/>
    <p:sldId id="263" r:id="rId10"/>
    <p:sldId id="259" r:id="rId11"/>
    <p:sldId id="266" r:id="rId12"/>
    <p:sldId id="267" r:id="rId13"/>
    <p:sldId id="270" r:id="rId14"/>
    <p:sldId id="268" r:id="rId15"/>
    <p:sldId id="269" r:id="rId16"/>
    <p:sldId id="271" r:id="rId17"/>
    <p:sldId id="272" r:id="rId18"/>
    <p:sldId id="273" r:id="rId19"/>
    <p:sldId id="274" r:id="rId20"/>
    <p:sldId id="277" r:id="rId21"/>
    <p:sldId id="278" r:id="rId22"/>
    <p:sldId id="275" r:id="rId23"/>
    <p:sldId id="276" r:id="rId24"/>
    <p:sldId id="279" r:id="rId25"/>
    <p:sldId id="281" r:id="rId26"/>
    <p:sldId id="282" r:id="rId27"/>
    <p:sldId id="280" r:id="rId28"/>
    <p:sldId id="285" r:id="rId29"/>
    <p:sldId id="283" r:id="rId30"/>
    <p:sldId id="289" r:id="rId31"/>
    <p:sldId id="293" r:id="rId32"/>
    <p:sldId id="284" r:id="rId33"/>
    <p:sldId id="286" r:id="rId34"/>
    <p:sldId id="292" r:id="rId35"/>
    <p:sldId id="288" r:id="rId36"/>
    <p:sldId id="287" r:id="rId37"/>
    <p:sldId id="290" r:id="rId38"/>
    <p:sldId id="291" r:id="rId39"/>
    <p:sldId id="294" r:id="rId40"/>
    <p:sldId id="295" r:id="rId41"/>
    <p:sldId id="302" r:id="rId42"/>
    <p:sldId id="303" r:id="rId43"/>
    <p:sldId id="304" r:id="rId44"/>
    <p:sldId id="305" r:id="rId45"/>
    <p:sldId id="306" r:id="rId46"/>
    <p:sldId id="307" r:id="rId47"/>
    <p:sldId id="296" r:id="rId48"/>
    <p:sldId id="297" r:id="rId49"/>
    <p:sldId id="298" r:id="rId50"/>
    <p:sldId id="299" r:id="rId51"/>
    <p:sldId id="308" r:id="rId52"/>
    <p:sldId id="300" r:id="rId53"/>
    <p:sldId id="301" r:id="rId54"/>
    <p:sldId id="309" r:id="rId55"/>
    <p:sldId id="310" r:id="rId56"/>
    <p:sldId id="311" r:id="rId57"/>
    <p:sldId id="312" r:id="rId58"/>
    <p:sldId id="313" r:id="rId59"/>
    <p:sldId id="314" r:id="rId60"/>
    <p:sldId id="31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A7F5AC-90ED-4D8A-9C0B-57A783937BD7}" v="80" dt="2023-04-04T15:26:00.257"/>
    <p1510:client id="{5A83EE21-22F6-42B9-AC33-5B68BF49DDAE}" v="137" dt="2023-04-07T09:09:09.820"/>
    <p1510:client id="{6F4ED1D3-879A-42E4-BF94-0347F237F9A3}" v="3" dt="2023-04-09T10:51:10.864"/>
    <p1510:client id="{7491AD9C-0767-44D3-80F6-0ECE18A59AAF}" v="107" dt="2023-04-08T14:04:07.642"/>
    <p1510:client id="{8D4D70B4-B599-4656-ADBF-28502FBE296B}" v="215" dt="2023-04-09T14:51:58.708"/>
    <p1510:client id="{A6F1F6E9-0D16-423A-897F-72AD46B9F51C}" v="157" dt="2023-04-01T06:47:02.113"/>
    <p1510:client id="{A7BB323E-515F-47D1-B5E3-733D02D249E0}" v="17" dt="2023-04-01T14:10:27.370"/>
    <p1510:client id="{B59B4963-598F-4084-90B7-0D27A588FE30}" v="139" dt="2023-04-07T15:28:13.603"/>
    <p1510:client id="{F5E89A55-4F35-404E-A881-EF5AC2D4F3F5}" v="58" dt="2023-04-07T10:10:49.9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mygreatlearning.com/blog/natural-language-processing-tutori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Lemma_(morpholog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datacamp.com/tutorial/simplifying-sentiment-analysis-python" TargetMode="External"/><Relationship Id="rId2" Type="http://schemas.openxmlformats.org/officeDocument/2006/relationships/hyperlink" Target="https://www.datacamp.com/blog/classification-machine-learn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Declension" TargetMode="External"/><Relationship Id="rId2" Type="http://schemas.openxmlformats.org/officeDocument/2006/relationships/hyperlink" Target="https://en.wikipedia.org/wiki/Etymolog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iki.pathmind.com/neural-networ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geeksforgeeks.org/tag/neural-networ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Natural Language Processing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F4E4-8B3E-A282-2CDB-0BF875DD2E0F}"/>
              </a:ext>
            </a:extLst>
          </p:cNvPr>
          <p:cNvSpPr>
            <a:spLocks noGrp="1"/>
          </p:cNvSpPr>
          <p:nvPr>
            <p:ph type="title"/>
          </p:nvPr>
        </p:nvSpPr>
        <p:spPr/>
        <p:txBody>
          <a:bodyPr/>
          <a:lstStyle/>
          <a:p>
            <a:r>
              <a:rPr lang="en-US" dirty="0">
                <a:cs typeface="Calibri Light"/>
              </a:rPr>
              <a:t>Stop words</a:t>
            </a:r>
            <a:endParaRPr lang="en-US" dirty="0"/>
          </a:p>
        </p:txBody>
      </p:sp>
      <p:sp>
        <p:nvSpPr>
          <p:cNvPr id="3" name="Content Placeholder 2">
            <a:extLst>
              <a:ext uri="{FF2B5EF4-FFF2-40B4-BE49-F238E27FC236}">
                <a16:creationId xmlns:a16="http://schemas.microsoft.com/office/drawing/2014/main" id="{DE01DCBC-1428-C603-A78C-0CEDF1C4864A}"/>
              </a:ext>
            </a:extLst>
          </p:cNvPr>
          <p:cNvSpPr>
            <a:spLocks noGrp="1"/>
          </p:cNvSpPr>
          <p:nvPr>
            <p:ph idx="1"/>
          </p:nvPr>
        </p:nvSpPr>
        <p:spPr/>
        <p:txBody>
          <a:bodyPr vert="horz" lIns="91440" tIns="45720" rIns="91440" bIns="45720" rtlCol="0" anchor="t">
            <a:normAutofit/>
          </a:bodyPr>
          <a:lstStyle/>
          <a:p>
            <a:r>
              <a:rPr lang="en-US" dirty="0">
                <a:ea typeface="+mn-lt"/>
                <a:cs typeface="+mn-lt"/>
              </a:rPr>
              <a:t>Stop words are a set of commonly used words in a language. Examples of stop words in English are “a,” “the,” “is,” “are,” etc. Stop words are commonly used in Text Mining and Natural Language Processing (NLP) to eliminate words that are so widely used that they carry very little useful information.</a:t>
            </a:r>
            <a:endParaRPr lang="en-US" dirty="0"/>
          </a:p>
        </p:txBody>
      </p:sp>
    </p:spTree>
    <p:extLst>
      <p:ext uri="{BB962C8B-B14F-4D97-AF65-F5344CB8AC3E}">
        <p14:creationId xmlns:p14="http://schemas.microsoft.com/office/powerpoint/2010/main" val="3563826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C71B-568A-9305-0D2C-F0DDA99F05EE}"/>
              </a:ext>
            </a:extLst>
          </p:cNvPr>
          <p:cNvSpPr>
            <a:spLocks noGrp="1"/>
          </p:cNvSpPr>
          <p:nvPr>
            <p:ph type="title"/>
          </p:nvPr>
        </p:nvSpPr>
        <p:spPr/>
        <p:txBody>
          <a:bodyPr/>
          <a:lstStyle/>
          <a:p>
            <a:r>
              <a:rPr lang="en-US" dirty="0">
                <a:cs typeface="Calibri Light"/>
              </a:rPr>
              <a:t>Bag of Words</a:t>
            </a:r>
            <a:endParaRPr lang="en-US" dirty="0"/>
          </a:p>
        </p:txBody>
      </p:sp>
      <p:sp>
        <p:nvSpPr>
          <p:cNvPr id="3" name="Content Placeholder 2">
            <a:extLst>
              <a:ext uri="{FF2B5EF4-FFF2-40B4-BE49-F238E27FC236}">
                <a16:creationId xmlns:a16="http://schemas.microsoft.com/office/drawing/2014/main" id="{075A9BAF-E873-2372-E0B2-3210E73BD1CA}"/>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Bag of words is a </a:t>
            </a:r>
            <a:r>
              <a:rPr lang="en-US" dirty="0">
                <a:ea typeface="+mn-lt"/>
                <a:cs typeface="+mn-lt"/>
                <a:hlinkClick r:id="rId2"/>
              </a:rPr>
              <a:t>Natural Language Processing</a:t>
            </a:r>
            <a:r>
              <a:rPr lang="en-US" dirty="0">
                <a:ea typeface="+mn-lt"/>
                <a:cs typeface="+mn-lt"/>
              </a:rPr>
              <a:t> technique of text modelling. In technical terms, we can say that it is a method of feature extraction with text data. This approach is a simple and flexible way of extracting features from documents.</a:t>
            </a:r>
          </a:p>
          <a:p>
            <a:r>
              <a:rPr lang="en-US" dirty="0">
                <a:ea typeface="+mn-lt"/>
                <a:cs typeface="+mn-lt"/>
              </a:rPr>
              <a:t>A bag of words is a representation of text that describes the occurrence of words within a document. We just keep track of word counts and disregard the grammatical details and the word order. It is called a “bag” of words because any information about the order or structure of words in the document is discarded. The model is only concerned with whether known words occur in the document, not where in the document.</a:t>
            </a:r>
            <a:endParaRPr lang="en-US" dirty="0">
              <a:cs typeface="Calibri" panose="020F0502020204030204"/>
            </a:endParaRPr>
          </a:p>
        </p:txBody>
      </p:sp>
    </p:spTree>
    <p:extLst>
      <p:ext uri="{BB962C8B-B14F-4D97-AF65-F5344CB8AC3E}">
        <p14:creationId xmlns:p14="http://schemas.microsoft.com/office/powerpoint/2010/main" val="293442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A182-BD4F-FDD1-732B-908686D79BE9}"/>
              </a:ext>
            </a:extLst>
          </p:cNvPr>
          <p:cNvSpPr>
            <a:spLocks noGrp="1"/>
          </p:cNvSpPr>
          <p:nvPr>
            <p:ph type="title"/>
          </p:nvPr>
        </p:nvSpPr>
        <p:spPr/>
        <p:txBody>
          <a:bodyPr/>
          <a:lstStyle/>
          <a:p>
            <a:r>
              <a:rPr lang="en-US" dirty="0">
                <a:cs typeface="Calibri Light"/>
              </a:rPr>
              <a:t>Example</a:t>
            </a:r>
            <a:endParaRPr lang="en-US" dirty="0"/>
          </a:p>
        </p:txBody>
      </p:sp>
      <p:sp>
        <p:nvSpPr>
          <p:cNvPr id="3" name="Content Placeholder 2">
            <a:extLst>
              <a:ext uri="{FF2B5EF4-FFF2-40B4-BE49-F238E27FC236}">
                <a16:creationId xmlns:a16="http://schemas.microsoft.com/office/drawing/2014/main" id="{822CAABB-C7FA-1EA6-5EAE-0365733690E4}"/>
              </a:ext>
            </a:extLst>
          </p:cNvPr>
          <p:cNvSpPr>
            <a:spLocks noGrp="1"/>
          </p:cNvSpPr>
          <p:nvPr>
            <p:ph idx="1"/>
          </p:nvPr>
        </p:nvSpPr>
        <p:spPr/>
        <p:txBody>
          <a:bodyPr vert="horz" lIns="91440" tIns="45720" rIns="91440" bIns="45720" rtlCol="0" anchor="t">
            <a:normAutofit/>
          </a:bodyPr>
          <a:lstStyle/>
          <a:p>
            <a:r>
              <a:rPr lang="en-US" dirty="0">
                <a:ea typeface="+mn-lt"/>
                <a:cs typeface="+mn-lt"/>
              </a:rPr>
              <a:t>Sentence 1:  ”Welcome to Great Learning, Now start learning”</a:t>
            </a:r>
            <a:endParaRPr lang="en-US" dirty="0">
              <a:cs typeface="Calibri" panose="020F0502020204030204"/>
            </a:endParaRPr>
          </a:p>
          <a:p>
            <a:r>
              <a:rPr lang="en-US" dirty="0">
                <a:ea typeface="+mn-lt"/>
                <a:cs typeface="+mn-lt"/>
              </a:rPr>
              <a:t>Sentence 2: “Learning is a good practice”</a:t>
            </a:r>
            <a:endParaRPr lang="en-US" dirty="0"/>
          </a:p>
          <a:p>
            <a:endParaRPr lang="en-US" dirty="0">
              <a:cs typeface="Calibri"/>
            </a:endParaRPr>
          </a:p>
        </p:txBody>
      </p:sp>
    </p:spTree>
    <p:extLst>
      <p:ext uri="{BB962C8B-B14F-4D97-AF65-F5344CB8AC3E}">
        <p14:creationId xmlns:p14="http://schemas.microsoft.com/office/powerpoint/2010/main" val="1920593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2A6EB-8374-FEAC-9C3A-D87251EC9414}"/>
              </a:ext>
            </a:extLst>
          </p:cNvPr>
          <p:cNvSpPr>
            <a:spLocks noGrp="1"/>
          </p:cNvSpPr>
          <p:nvPr>
            <p:ph type="title"/>
          </p:nvPr>
        </p:nvSpPr>
        <p:spPr/>
        <p:txBody>
          <a:bodyPr>
            <a:normAutofit/>
          </a:bodyPr>
          <a:lstStyle/>
          <a:p>
            <a:r>
              <a:rPr lang="en-US" sz="2800" dirty="0">
                <a:latin typeface="Calibri"/>
                <a:cs typeface="Calibri"/>
              </a:rPr>
              <a:t>Step 1: Go through all the words in the above text and make a list of all of the words in our model vocabulary.</a:t>
            </a:r>
            <a:endParaRPr lang="en-US" sz="2800" dirty="0"/>
          </a:p>
        </p:txBody>
      </p:sp>
      <p:sp>
        <p:nvSpPr>
          <p:cNvPr id="3" name="Content Placeholder 2">
            <a:extLst>
              <a:ext uri="{FF2B5EF4-FFF2-40B4-BE49-F238E27FC236}">
                <a16:creationId xmlns:a16="http://schemas.microsoft.com/office/drawing/2014/main" id="{5A02BA0D-412B-0D5B-9F8A-B78C03897337}"/>
              </a:ext>
            </a:extLst>
          </p:cNvPr>
          <p:cNvSpPr>
            <a:spLocks noGrp="1"/>
          </p:cNvSpPr>
          <p:nvPr>
            <p:ph idx="1"/>
          </p:nvPr>
        </p:nvSpPr>
        <p:spPr/>
        <p:txBody>
          <a:bodyPr vert="horz" lIns="91440" tIns="45720" rIns="91440" bIns="45720" rtlCol="0" anchor="t">
            <a:normAutofit fontScale="62500" lnSpcReduction="20000"/>
          </a:bodyPr>
          <a:lstStyle/>
          <a:p>
            <a:pPr marL="0" indent="0">
              <a:buNone/>
            </a:pPr>
            <a:endParaRPr lang="en-US" dirty="0">
              <a:cs typeface="Calibri" panose="020F0502020204030204"/>
            </a:endParaRPr>
          </a:p>
          <a:p>
            <a:r>
              <a:rPr lang="en-US" dirty="0">
                <a:ea typeface="+mn-lt"/>
                <a:cs typeface="+mn-lt"/>
              </a:rPr>
              <a:t>Welcome</a:t>
            </a:r>
            <a:endParaRPr lang="en-US" dirty="0"/>
          </a:p>
          <a:p>
            <a:r>
              <a:rPr lang="en-US" dirty="0">
                <a:ea typeface="+mn-lt"/>
                <a:cs typeface="+mn-lt"/>
              </a:rPr>
              <a:t>To</a:t>
            </a:r>
            <a:endParaRPr lang="en-US" dirty="0"/>
          </a:p>
          <a:p>
            <a:r>
              <a:rPr lang="en-US" dirty="0">
                <a:ea typeface="+mn-lt"/>
                <a:cs typeface="+mn-lt"/>
              </a:rPr>
              <a:t>Great</a:t>
            </a:r>
            <a:endParaRPr lang="en-US" dirty="0"/>
          </a:p>
          <a:p>
            <a:r>
              <a:rPr lang="en-US" dirty="0">
                <a:ea typeface="+mn-lt"/>
                <a:cs typeface="+mn-lt"/>
              </a:rPr>
              <a:t>Learning</a:t>
            </a:r>
            <a:endParaRPr lang="en-US" dirty="0"/>
          </a:p>
          <a:p>
            <a:r>
              <a:rPr lang="en-US" dirty="0">
                <a:ea typeface="+mn-lt"/>
                <a:cs typeface="+mn-lt"/>
              </a:rPr>
              <a:t>,</a:t>
            </a:r>
            <a:endParaRPr lang="en-US" dirty="0"/>
          </a:p>
          <a:p>
            <a:r>
              <a:rPr lang="en-US" dirty="0">
                <a:ea typeface="+mn-lt"/>
                <a:cs typeface="+mn-lt"/>
              </a:rPr>
              <a:t>Now</a:t>
            </a:r>
            <a:endParaRPr lang="en-US" dirty="0"/>
          </a:p>
          <a:p>
            <a:r>
              <a:rPr lang="en-US" dirty="0">
                <a:ea typeface="+mn-lt"/>
                <a:cs typeface="+mn-lt"/>
              </a:rPr>
              <a:t>start</a:t>
            </a:r>
            <a:endParaRPr lang="en-US" dirty="0"/>
          </a:p>
          <a:p>
            <a:r>
              <a:rPr lang="en-US" dirty="0">
                <a:ea typeface="+mn-lt"/>
                <a:cs typeface="+mn-lt"/>
              </a:rPr>
              <a:t>learning</a:t>
            </a:r>
            <a:endParaRPr lang="en-US" dirty="0"/>
          </a:p>
          <a:p>
            <a:r>
              <a:rPr lang="en-US" dirty="0">
                <a:ea typeface="+mn-lt"/>
                <a:cs typeface="+mn-lt"/>
              </a:rPr>
              <a:t>is</a:t>
            </a:r>
            <a:endParaRPr lang="en-US" dirty="0"/>
          </a:p>
          <a:p>
            <a:r>
              <a:rPr lang="en-US" dirty="0">
                <a:ea typeface="+mn-lt"/>
                <a:cs typeface="+mn-lt"/>
              </a:rPr>
              <a:t>a</a:t>
            </a:r>
            <a:endParaRPr lang="en-US" dirty="0"/>
          </a:p>
          <a:p>
            <a:r>
              <a:rPr lang="en-US" dirty="0">
                <a:ea typeface="+mn-lt"/>
                <a:cs typeface="+mn-lt"/>
              </a:rPr>
              <a:t>good</a:t>
            </a:r>
            <a:endParaRPr lang="en-US" dirty="0"/>
          </a:p>
          <a:p>
            <a:r>
              <a:rPr lang="en-US" dirty="0">
                <a:ea typeface="+mn-lt"/>
                <a:cs typeface="+mn-lt"/>
              </a:rPr>
              <a:t>practice</a:t>
            </a:r>
            <a:endParaRPr lang="en-US" dirty="0"/>
          </a:p>
          <a:p>
            <a:endParaRPr lang="en-US" dirty="0">
              <a:cs typeface="Calibri"/>
            </a:endParaRPr>
          </a:p>
        </p:txBody>
      </p:sp>
    </p:spTree>
    <p:extLst>
      <p:ext uri="{BB962C8B-B14F-4D97-AF65-F5344CB8AC3E}">
        <p14:creationId xmlns:p14="http://schemas.microsoft.com/office/powerpoint/2010/main" val="64553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258E-DE26-37DB-90F3-8C1384F472EF}"/>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9F6DB1DB-D024-0A76-7410-C4CDAE9C2F7E}"/>
              </a:ext>
            </a:extLst>
          </p:cNvPr>
          <p:cNvGraphicFramePr>
            <a:graphicFrameLocks noGrp="1"/>
          </p:cNvGraphicFramePr>
          <p:nvPr>
            <p:ph idx="1"/>
            <p:extLst>
              <p:ext uri="{D42A27DB-BD31-4B8C-83A1-F6EECF244321}">
                <p14:modId xmlns:p14="http://schemas.microsoft.com/office/powerpoint/2010/main" val="524932833"/>
              </p:ext>
            </p:extLst>
          </p:nvPr>
        </p:nvGraphicFramePr>
        <p:xfrm>
          <a:off x="950025" y="1979220"/>
          <a:ext cx="10428860" cy="1708431"/>
        </p:xfrm>
        <a:graphic>
          <a:graphicData uri="http://schemas.openxmlformats.org/drawingml/2006/table">
            <a:tbl>
              <a:tblPr firstRow="1" bandRow="1">
                <a:tableStyleId>{5C22544A-7EE6-4342-B048-85BDC9FD1C3A}</a:tableStyleId>
              </a:tblPr>
              <a:tblGrid>
                <a:gridCol w="1249383">
                  <a:extLst>
                    <a:ext uri="{9D8B030D-6E8A-4147-A177-3AD203B41FA5}">
                      <a16:colId xmlns:a16="http://schemas.microsoft.com/office/drawing/2014/main" val="3887077620"/>
                    </a:ext>
                  </a:extLst>
                </a:gridCol>
                <a:gridCol w="1311233">
                  <a:extLst>
                    <a:ext uri="{9D8B030D-6E8A-4147-A177-3AD203B41FA5}">
                      <a16:colId xmlns:a16="http://schemas.microsoft.com/office/drawing/2014/main" val="112317685"/>
                    </a:ext>
                  </a:extLst>
                </a:gridCol>
                <a:gridCol w="581394">
                  <a:extLst>
                    <a:ext uri="{9D8B030D-6E8A-4147-A177-3AD203B41FA5}">
                      <a16:colId xmlns:a16="http://schemas.microsoft.com/office/drawing/2014/main" val="4249826916"/>
                    </a:ext>
                  </a:extLst>
                </a:gridCol>
                <a:gridCol w="746492">
                  <a:extLst>
                    <a:ext uri="{9D8B030D-6E8A-4147-A177-3AD203B41FA5}">
                      <a16:colId xmlns:a16="http://schemas.microsoft.com/office/drawing/2014/main" val="4112308205"/>
                    </a:ext>
                  </a:extLst>
                </a:gridCol>
                <a:gridCol w="1001976">
                  <a:extLst>
                    <a:ext uri="{9D8B030D-6E8A-4147-A177-3AD203B41FA5}">
                      <a16:colId xmlns:a16="http://schemas.microsoft.com/office/drawing/2014/main" val="4274439913"/>
                    </a:ext>
                  </a:extLst>
                </a:gridCol>
                <a:gridCol w="411831">
                  <a:extLst>
                    <a:ext uri="{9D8B030D-6E8A-4147-A177-3AD203B41FA5}">
                      <a16:colId xmlns:a16="http://schemas.microsoft.com/office/drawing/2014/main" val="2463199120"/>
                    </a:ext>
                  </a:extLst>
                </a:gridCol>
                <a:gridCol w="668093">
                  <a:extLst>
                    <a:ext uri="{9D8B030D-6E8A-4147-A177-3AD203B41FA5}">
                      <a16:colId xmlns:a16="http://schemas.microsoft.com/office/drawing/2014/main" val="3986233943"/>
                    </a:ext>
                  </a:extLst>
                </a:gridCol>
                <a:gridCol w="729835">
                  <a:extLst>
                    <a:ext uri="{9D8B030D-6E8A-4147-A177-3AD203B41FA5}">
                      <a16:colId xmlns:a16="http://schemas.microsoft.com/office/drawing/2014/main" val="2509714799"/>
                    </a:ext>
                  </a:extLst>
                </a:gridCol>
                <a:gridCol w="986822">
                  <a:extLst>
                    <a:ext uri="{9D8B030D-6E8A-4147-A177-3AD203B41FA5}">
                      <a16:colId xmlns:a16="http://schemas.microsoft.com/office/drawing/2014/main" val="528889452"/>
                    </a:ext>
                  </a:extLst>
                </a:gridCol>
                <a:gridCol w="482433">
                  <a:extLst>
                    <a:ext uri="{9D8B030D-6E8A-4147-A177-3AD203B41FA5}">
                      <a16:colId xmlns:a16="http://schemas.microsoft.com/office/drawing/2014/main" val="12708873"/>
                    </a:ext>
                  </a:extLst>
                </a:gridCol>
                <a:gridCol w="363694">
                  <a:extLst>
                    <a:ext uri="{9D8B030D-6E8A-4147-A177-3AD203B41FA5}">
                      <a16:colId xmlns:a16="http://schemas.microsoft.com/office/drawing/2014/main" val="1135666683"/>
                    </a:ext>
                  </a:extLst>
                </a:gridCol>
                <a:gridCol w="677749">
                  <a:extLst>
                    <a:ext uri="{9D8B030D-6E8A-4147-A177-3AD203B41FA5}">
                      <a16:colId xmlns:a16="http://schemas.microsoft.com/office/drawing/2014/main" val="4162355247"/>
                    </a:ext>
                  </a:extLst>
                </a:gridCol>
                <a:gridCol w="1217925">
                  <a:extLst>
                    <a:ext uri="{9D8B030D-6E8A-4147-A177-3AD203B41FA5}">
                      <a16:colId xmlns:a16="http://schemas.microsoft.com/office/drawing/2014/main" val="1803828607"/>
                    </a:ext>
                  </a:extLst>
                </a:gridCol>
              </a:tblGrid>
              <a:tr h="569477">
                <a:tc>
                  <a:txBody>
                    <a:bodyPr/>
                    <a:lstStyle/>
                    <a:p>
                      <a:r>
                        <a:rPr lang="en-US">
                          <a:effectLst/>
                        </a:rPr>
                        <a:t>Sentence</a:t>
                      </a:r>
                    </a:p>
                  </a:txBody>
                  <a:tcPr anchor="ctr"/>
                </a:tc>
                <a:tc>
                  <a:txBody>
                    <a:bodyPr/>
                    <a:lstStyle/>
                    <a:p>
                      <a:r>
                        <a:rPr lang="en-US">
                          <a:effectLst/>
                        </a:rPr>
                        <a:t>Welcome</a:t>
                      </a:r>
                    </a:p>
                  </a:txBody>
                  <a:tcPr anchor="ctr"/>
                </a:tc>
                <a:tc>
                  <a:txBody>
                    <a:bodyPr/>
                    <a:lstStyle/>
                    <a:p>
                      <a:r>
                        <a:rPr lang="en-US">
                          <a:effectLst/>
                        </a:rPr>
                        <a:t>to</a:t>
                      </a:r>
                    </a:p>
                  </a:txBody>
                  <a:tcPr anchor="ctr"/>
                </a:tc>
                <a:tc>
                  <a:txBody>
                    <a:bodyPr/>
                    <a:lstStyle/>
                    <a:p>
                      <a:r>
                        <a:rPr lang="en-US">
                          <a:effectLst/>
                        </a:rPr>
                        <a:t>Great</a:t>
                      </a:r>
                    </a:p>
                  </a:txBody>
                  <a:tcPr anchor="ctr"/>
                </a:tc>
                <a:tc>
                  <a:txBody>
                    <a:bodyPr/>
                    <a:lstStyle/>
                    <a:p>
                      <a:r>
                        <a:rPr lang="en-US">
                          <a:effectLst/>
                        </a:rPr>
                        <a:t>Learning</a:t>
                      </a:r>
                    </a:p>
                  </a:txBody>
                  <a:tcPr anchor="ctr"/>
                </a:tc>
                <a:tc>
                  <a:txBody>
                    <a:bodyPr/>
                    <a:lstStyle/>
                    <a:p>
                      <a:r>
                        <a:rPr lang="en-US">
                          <a:effectLst/>
                        </a:rPr>
                        <a:t>,</a:t>
                      </a:r>
                    </a:p>
                  </a:txBody>
                  <a:tcPr anchor="ctr"/>
                </a:tc>
                <a:tc>
                  <a:txBody>
                    <a:bodyPr/>
                    <a:lstStyle/>
                    <a:p>
                      <a:r>
                        <a:rPr lang="en-US">
                          <a:effectLst/>
                        </a:rPr>
                        <a:t>Now</a:t>
                      </a:r>
                    </a:p>
                  </a:txBody>
                  <a:tcPr anchor="ctr"/>
                </a:tc>
                <a:tc>
                  <a:txBody>
                    <a:bodyPr/>
                    <a:lstStyle/>
                    <a:p>
                      <a:r>
                        <a:rPr lang="en-US">
                          <a:effectLst/>
                        </a:rPr>
                        <a:t>start </a:t>
                      </a:r>
                    </a:p>
                  </a:txBody>
                  <a:tcPr anchor="ctr"/>
                </a:tc>
                <a:tc>
                  <a:txBody>
                    <a:bodyPr/>
                    <a:lstStyle/>
                    <a:p>
                      <a:r>
                        <a:rPr lang="en-US">
                          <a:effectLst/>
                        </a:rPr>
                        <a:t>learning</a:t>
                      </a:r>
                    </a:p>
                  </a:txBody>
                  <a:tcPr anchor="ctr"/>
                </a:tc>
                <a:tc>
                  <a:txBody>
                    <a:bodyPr/>
                    <a:lstStyle/>
                    <a:p>
                      <a:r>
                        <a:rPr lang="en-US">
                          <a:effectLst/>
                        </a:rPr>
                        <a:t>is</a:t>
                      </a:r>
                    </a:p>
                  </a:txBody>
                  <a:tcPr anchor="ctr"/>
                </a:tc>
                <a:tc>
                  <a:txBody>
                    <a:bodyPr/>
                    <a:lstStyle/>
                    <a:p>
                      <a:r>
                        <a:rPr lang="en-US">
                          <a:effectLst/>
                        </a:rPr>
                        <a:t>a</a:t>
                      </a:r>
                    </a:p>
                  </a:txBody>
                  <a:tcPr anchor="ctr"/>
                </a:tc>
                <a:tc>
                  <a:txBody>
                    <a:bodyPr/>
                    <a:lstStyle/>
                    <a:p>
                      <a:r>
                        <a:rPr lang="en-US">
                          <a:effectLst/>
                        </a:rPr>
                        <a:t>good</a:t>
                      </a:r>
                    </a:p>
                  </a:txBody>
                  <a:tcPr anchor="ctr"/>
                </a:tc>
                <a:tc>
                  <a:txBody>
                    <a:bodyPr/>
                    <a:lstStyle/>
                    <a:p>
                      <a:r>
                        <a:rPr lang="en-US">
                          <a:effectLst/>
                        </a:rPr>
                        <a:t>practice</a:t>
                      </a:r>
                    </a:p>
                  </a:txBody>
                  <a:tcPr anchor="ctr"/>
                </a:tc>
                <a:extLst>
                  <a:ext uri="{0D108BD9-81ED-4DB2-BD59-A6C34878D82A}">
                    <a16:rowId xmlns:a16="http://schemas.microsoft.com/office/drawing/2014/main" val="4263461388"/>
                  </a:ext>
                </a:extLst>
              </a:tr>
              <a:tr h="569477">
                <a:tc>
                  <a:txBody>
                    <a:bodyPr/>
                    <a:lstStyle/>
                    <a:p>
                      <a:r>
                        <a:rPr lang="en-US">
                          <a:effectLst/>
                        </a:rPr>
                        <a:t>Sentence1</a:t>
                      </a:r>
                    </a:p>
                  </a:txBody>
                  <a:tcPr anchor="ctr"/>
                </a:tc>
                <a:tc>
                  <a:txBody>
                    <a:bodyPr/>
                    <a:lstStyle/>
                    <a:p>
                      <a:r>
                        <a:rPr lang="en-US">
                          <a:effectLst/>
                        </a:rPr>
                        <a:t>1</a:t>
                      </a:r>
                    </a:p>
                  </a:txBody>
                  <a:tcPr anchor="ctr"/>
                </a:tc>
                <a:tc>
                  <a:txBody>
                    <a:bodyPr/>
                    <a:lstStyle/>
                    <a:p>
                      <a:r>
                        <a:rPr lang="en-US">
                          <a:effectLst/>
                        </a:rPr>
                        <a:t>1</a:t>
                      </a:r>
                    </a:p>
                  </a:txBody>
                  <a:tcPr anchor="ctr"/>
                </a:tc>
                <a:tc>
                  <a:txBody>
                    <a:bodyPr/>
                    <a:lstStyle/>
                    <a:p>
                      <a:r>
                        <a:rPr lang="en-US">
                          <a:effectLst/>
                        </a:rPr>
                        <a:t>1</a:t>
                      </a:r>
                    </a:p>
                  </a:txBody>
                  <a:tcPr anchor="ctr"/>
                </a:tc>
                <a:tc>
                  <a:txBody>
                    <a:bodyPr/>
                    <a:lstStyle/>
                    <a:p>
                      <a:r>
                        <a:rPr lang="en-US">
                          <a:effectLst/>
                        </a:rPr>
                        <a:t>1</a:t>
                      </a:r>
                    </a:p>
                  </a:txBody>
                  <a:tcPr anchor="ctr"/>
                </a:tc>
                <a:tc>
                  <a:txBody>
                    <a:bodyPr/>
                    <a:lstStyle/>
                    <a:p>
                      <a:r>
                        <a:rPr lang="en-US">
                          <a:effectLst/>
                        </a:rPr>
                        <a:t>1</a:t>
                      </a:r>
                    </a:p>
                  </a:txBody>
                  <a:tcPr anchor="ctr"/>
                </a:tc>
                <a:tc>
                  <a:txBody>
                    <a:bodyPr/>
                    <a:lstStyle/>
                    <a:p>
                      <a:r>
                        <a:rPr lang="en-US">
                          <a:effectLst/>
                        </a:rPr>
                        <a:t>1</a:t>
                      </a:r>
                    </a:p>
                  </a:txBody>
                  <a:tcPr anchor="ctr"/>
                </a:tc>
                <a:tc>
                  <a:txBody>
                    <a:bodyPr/>
                    <a:lstStyle/>
                    <a:p>
                      <a:r>
                        <a:rPr lang="en-US">
                          <a:effectLst/>
                        </a:rPr>
                        <a:t>1</a:t>
                      </a:r>
                    </a:p>
                  </a:txBody>
                  <a:tcPr anchor="ctr"/>
                </a:tc>
                <a:tc>
                  <a:txBody>
                    <a:bodyPr/>
                    <a:lstStyle/>
                    <a:p>
                      <a:r>
                        <a:rPr lang="en-US">
                          <a:effectLst/>
                        </a:rPr>
                        <a:t>1</a:t>
                      </a:r>
                    </a:p>
                  </a:txBody>
                  <a:tcPr anchor="ctr"/>
                </a:tc>
                <a:tc>
                  <a:txBody>
                    <a:bodyPr/>
                    <a:lstStyle/>
                    <a:p>
                      <a:r>
                        <a:rPr lang="en-US">
                          <a:effectLst/>
                        </a:rPr>
                        <a:t>0</a:t>
                      </a:r>
                    </a:p>
                  </a:txBody>
                  <a:tcPr anchor="ctr"/>
                </a:tc>
                <a:tc>
                  <a:txBody>
                    <a:bodyPr/>
                    <a:lstStyle/>
                    <a:p>
                      <a:r>
                        <a:rPr lang="en-US">
                          <a:effectLst/>
                        </a:rPr>
                        <a:t>0</a:t>
                      </a:r>
                    </a:p>
                  </a:txBody>
                  <a:tcPr anchor="ctr"/>
                </a:tc>
                <a:tc>
                  <a:txBody>
                    <a:bodyPr/>
                    <a:lstStyle/>
                    <a:p>
                      <a:r>
                        <a:rPr lang="en-US">
                          <a:effectLst/>
                        </a:rPr>
                        <a:t>0</a:t>
                      </a:r>
                    </a:p>
                  </a:txBody>
                  <a:tcPr anchor="ctr"/>
                </a:tc>
                <a:tc>
                  <a:txBody>
                    <a:bodyPr/>
                    <a:lstStyle/>
                    <a:p>
                      <a:r>
                        <a:rPr lang="en-US">
                          <a:effectLst/>
                        </a:rPr>
                        <a:t>0</a:t>
                      </a:r>
                    </a:p>
                  </a:txBody>
                  <a:tcPr anchor="ctr"/>
                </a:tc>
                <a:extLst>
                  <a:ext uri="{0D108BD9-81ED-4DB2-BD59-A6C34878D82A}">
                    <a16:rowId xmlns:a16="http://schemas.microsoft.com/office/drawing/2014/main" val="3614839424"/>
                  </a:ext>
                </a:extLst>
              </a:tr>
              <a:tr h="569477">
                <a:tc>
                  <a:txBody>
                    <a:bodyPr/>
                    <a:lstStyle/>
                    <a:p>
                      <a:r>
                        <a:rPr lang="en-US">
                          <a:effectLst/>
                        </a:rPr>
                        <a:t>Sentence2</a:t>
                      </a:r>
                    </a:p>
                  </a:txBody>
                  <a:tcPr anchor="ctr"/>
                </a:tc>
                <a:tc>
                  <a:txBody>
                    <a:bodyPr/>
                    <a:lstStyle/>
                    <a:p>
                      <a:r>
                        <a:rPr lang="en-US">
                          <a:effectLst/>
                        </a:rPr>
                        <a:t>0</a:t>
                      </a:r>
                    </a:p>
                  </a:txBody>
                  <a:tcPr anchor="ctr"/>
                </a:tc>
                <a:tc>
                  <a:txBody>
                    <a:bodyPr/>
                    <a:lstStyle/>
                    <a:p>
                      <a:r>
                        <a:rPr lang="en-US">
                          <a:effectLst/>
                        </a:rPr>
                        <a:t>0</a:t>
                      </a:r>
                    </a:p>
                  </a:txBody>
                  <a:tcPr anchor="ctr"/>
                </a:tc>
                <a:tc>
                  <a:txBody>
                    <a:bodyPr/>
                    <a:lstStyle/>
                    <a:p>
                      <a:r>
                        <a:rPr lang="en-US">
                          <a:effectLst/>
                        </a:rPr>
                        <a:t>0</a:t>
                      </a:r>
                    </a:p>
                  </a:txBody>
                  <a:tcPr anchor="ctr"/>
                </a:tc>
                <a:tc>
                  <a:txBody>
                    <a:bodyPr/>
                    <a:lstStyle/>
                    <a:p>
                      <a:r>
                        <a:rPr lang="en-US">
                          <a:effectLst/>
                        </a:rPr>
                        <a:t>0</a:t>
                      </a:r>
                    </a:p>
                  </a:txBody>
                  <a:tcPr anchor="ctr"/>
                </a:tc>
                <a:tc>
                  <a:txBody>
                    <a:bodyPr/>
                    <a:lstStyle/>
                    <a:p>
                      <a:r>
                        <a:rPr lang="en-US">
                          <a:effectLst/>
                        </a:rPr>
                        <a:t>0</a:t>
                      </a:r>
                    </a:p>
                  </a:txBody>
                  <a:tcPr anchor="ctr"/>
                </a:tc>
                <a:tc>
                  <a:txBody>
                    <a:bodyPr/>
                    <a:lstStyle/>
                    <a:p>
                      <a:r>
                        <a:rPr lang="en-US">
                          <a:effectLst/>
                        </a:rPr>
                        <a:t>0</a:t>
                      </a:r>
                    </a:p>
                  </a:txBody>
                  <a:tcPr anchor="ctr"/>
                </a:tc>
                <a:tc>
                  <a:txBody>
                    <a:bodyPr/>
                    <a:lstStyle/>
                    <a:p>
                      <a:r>
                        <a:rPr lang="en-US">
                          <a:effectLst/>
                        </a:rPr>
                        <a:t>0</a:t>
                      </a:r>
                    </a:p>
                  </a:txBody>
                  <a:tcPr anchor="ctr"/>
                </a:tc>
                <a:tc>
                  <a:txBody>
                    <a:bodyPr/>
                    <a:lstStyle/>
                    <a:p>
                      <a:r>
                        <a:rPr lang="en-US">
                          <a:effectLst/>
                        </a:rPr>
                        <a:t>1</a:t>
                      </a:r>
                    </a:p>
                  </a:txBody>
                  <a:tcPr anchor="ctr"/>
                </a:tc>
                <a:tc>
                  <a:txBody>
                    <a:bodyPr/>
                    <a:lstStyle/>
                    <a:p>
                      <a:r>
                        <a:rPr lang="en-US">
                          <a:effectLst/>
                        </a:rPr>
                        <a:t>1</a:t>
                      </a:r>
                    </a:p>
                  </a:txBody>
                  <a:tcPr anchor="ctr"/>
                </a:tc>
                <a:tc>
                  <a:txBody>
                    <a:bodyPr/>
                    <a:lstStyle/>
                    <a:p>
                      <a:r>
                        <a:rPr lang="en-US">
                          <a:effectLst/>
                        </a:rPr>
                        <a:t>1</a:t>
                      </a:r>
                    </a:p>
                  </a:txBody>
                  <a:tcPr anchor="ctr"/>
                </a:tc>
                <a:tc>
                  <a:txBody>
                    <a:bodyPr/>
                    <a:lstStyle/>
                    <a:p>
                      <a:r>
                        <a:rPr lang="en-US">
                          <a:effectLst/>
                        </a:rPr>
                        <a:t>1</a:t>
                      </a:r>
                    </a:p>
                  </a:txBody>
                  <a:tcPr anchor="ctr"/>
                </a:tc>
                <a:tc>
                  <a:txBody>
                    <a:bodyPr/>
                    <a:lstStyle/>
                    <a:p>
                      <a:r>
                        <a:rPr lang="en-US">
                          <a:effectLst/>
                        </a:rPr>
                        <a:t>1</a:t>
                      </a:r>
                    </a:p>
                  </a:txBody>
                  <a:tcPr anchor="ctr"/>
                </a:tc>
                <a:extLst>
                  <a:ext uri="{0D108BD9-81ED-4DB2-BD59-A6C34878D82A}">
                    <a16:rowId xmlns:a16="http://schemas.microsoft.com/office/drawing/2014/main" val="2604843982"/>
                  </a:ext>
                </a:extLst>
              </a:tr>
            </a:tbl>
          </a:graphicData>
        </a:graphic>
      </p:graphicFrame>
      <p:sp>
        <p:nvSpPr>
          <p:cNvPr id="6" name="TextBox 5">
            <a:extLst>
              <a:ext uri="{FF2B5EF4-FFF2-40B4-BE49-F238E27FC236}">
                <a16:creationId xmlns:a16="http://schemas.microsoft.com/office/drawing/2014/main" id="{84F95EFF-2015-6B0B-5F12-3495A0231134}"/>
              </a:ext>
            </a:extLst>
          </p:cNvPr>
          <p:cNvSpPr txBox="1"/>
          <p:nvPr/>
        </p:nvSpPr>
        <p:spPr>
          <a:xfrm>
            <a:off x="1428997" y="5149933"/>
            <a:ext cx="56031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https://www.mygreatlearning.com/blog/bag-of-words/</a:t>
            </a:r>
          </a:p>
        </p:txBody>
      </p:sp>
    </p:spTree>
    <p:extLst>
      <p:ext uri="{BB962C8B-B14F-4D97-AF65-F5344CB8AC3E}">
        <p14:creationId xmlns:p14="http://schemas.microsoft.com/office/powerpoint/2010/main" val="346468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AD5E-2C23-D72A-3582-3D749689E40D}"/>
              </a:ext>
            </a:extLst>
          </p:cNvPr>
          <p:cNvSpPr>
            <a:spLocks noGrp="1"/>
          </p:cNvSpPr>
          <p:nvPr>
            <p:ph type="title"/>
          </p:nvPr>
        </p:nvSpPr>
        <p:spPr/>
        <p:txBody>
          <a:bodyPr/>
          <a:lstStyle/>
          <a:p>
            <a:r>
              <a:rPr lang="en-US" b="1" dirty="0"/>
              <a:t>What are N-Grams?</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3057F340-3B8F-153F-BDFB-834A17D47784}"/>
              </a:ext>
            </a:extLst>
          </p:cNvPr>
          <p:cNvSpPr>
            <a:spLocks noGrp="1"/>
          </p:cNvSpPr>
          <p:nvPr>
            <p:ph idx="1"/>
          </p:nvPr>
        </p:nvSpPr>
        <p:spPr/>
        <p:txBody>
          <a:bodyPr vert="horz" lIns="91440" tIns="45720" rIns="91440" bIns="45720" rtlCol="0" anchor="t">
            <a:normAutofit/>
          </a:bodyPr>
          <a:lstStyle/>
          <a:p>
            <a:r>
              <a:rPr lang="en-US" dirty="0">
                <a:ea typeface="+mn-lt"/>
                <a:cs typeface="+mn-lt"/>
              </a:rPr>
              <a:t>N-grams are continuous sequences of words or symbols, or tokens in a document. In technical terms, they can be defined as the neighboring sequences of items in a document. They come into play when we deal with text data in NLP (Natural Language Processing) tasks. They have a wide range of applications, like language models, semantic features, spelling correction, machine translation, text mining, etc.</a:t>
            </a:r>
          </a:p>
        </p:txBody>
      </p:sp>
    </p:spTree>
    <p:extLst>
      <p:ext uri="{BB962C8B-B14F-4D97-AF65-F5344CB8AC3E}">
        <p14:creationId xmlns:p14="http://schemas.microsoft.com/office/powerpoint/2010/main" val="2319041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3D8F-8F0A-5049-9965-2405A680E2EF}"/>
              </a:ext>
            </a:extLst>
          </p:cNvPr>
          <p:cNvSpPr>
            <a:spLocks noGrp="1"/>
          </p:cNvSpPr>
          <p:nvPr>
            <p:ph type="title"/>
          </p:nvPr>
        </p:nvSpPr>
        <p:spPr/>
        <p:txBody>
          <a:bodyPr/>
          <a:lstStyle/>
          <a:p>
            <a:r>
              <a:rPr lang="en-US" dirty="0">
                <a:cs typeface="Calibri Light"/>
              </a:rPr>
              <a:t>Unigram and Bi gram</a:t>
            </a:r>
            <a:endParaRPr lang="en-US" dirty="0"/>
          </a:p>
        </p:txBody>
      </p:sp>
      <p:sp>
        <p:nvSpPr>
          <p:cNvPr id="3" name="Content Placeholder 2">
            <a:extLst>
              <a:ext uri="{FF2B5EF4-FFF2-40B4-BE49-F238E27FC236}">
                <a16:creationId xmlns:a16="http://schemas.microsoft.com/office/drawing/2014/main" id="{F665C4CE-914B-2F7A-06A2-602B5D16645C}"/>
              </a:ext>
            </a:extLst>
          </p:cNvPr>
          <p:cNvSpPr>
            <a:spLocks noGrp="1"/>
          </p:cNvSpPr>
          <p:nvPr>
            <p:ph idx="1"/>
          </p:nvPr>
        </p:nvSpPr>
        <p:spPr/>
        <p:txBody>
          <a:bodyPr vert="horz" lIns="91440" tIns="45720" rIns="91440" bIns="45720" rtlCol="0" anchor="t">
            <a:normAutofit/>
          </a:bodyPr>
          <a:lstStyle/>
          <a:p>
            <a:r>
              <a:rPr lang="en-US" dirty="0">
                <a:ea typeface="+mn-lt"/>
                <a:cs typeface="+mn-lt"/>
              </a:rPr>
              <a:t>To generate 1-grams we pass the value of n=1 in </a:t>
            </a:r>
            <a:r>
              <a:rPr lang="en-US" dirty="0" err="1">
                <a:ea typeface="+mn-lt"/>
                <a:cs typeface="+mn-lt"/>
              </a:rPr>
              <a:t>ngrams</a:t>
            </a:r>
            <a:r>
              <a:rPr lang="en-US" dirty="0">
                <a:ea typeface="+mn-lt"/>
                <a:cs typeface="+mn-lt"/>
              </a:rPr>
              <a:t> function of NLTK. But first, we split the sentence into tokens and then pass these tokens to </a:t>
            </a:r>
            <a:r>
              <a:rPr lang="en-US" dirty="0" err="1">
                <a:ea typeface="+mn-lt"/>
                <a:cs typeface="+mn-lt"/>
              </a:rPr>
              <a:t>ngrams</a:t>
            </a:r>
            <a:r>
              <a:rPr lang="en-US" dirty="0">
                <a:ea typeface="+mn-lt"/>
                <a:cs typeface="+mn-lt"/>
              </a:rPr>
              <a:t> function.</a:t>
            </a:r>
          </a:p>
          <a:p>
            <a:pPr marL="0" indent="0">
              <a:buNone/>
            </a:pPr>
            <a:r>
              <a:rPr lang="en-US" sz="1800" dirty="0">
                <a:latin typeface="Consolas"/>
                <a:cs typeface="Calibri"/>
              </a:rPr>
              <a:t>from </a:t>
            </a:r>
            <a:r>
              <a:rPr lang="en-US" sz="1800" dirty="0" err="1">
                <a:latin typeface="Consolas"/>
                <a:cs typeface="Calibri"/>
              </a:rPr>
              <a:t>nltk.util</a:t>
            </a:r>
            <a:r>
              <a:rPr lang="en-US" sz="1800" dirty="0">
                <a:latin typeface="Consolas"/>
                <a:cs typeface="Calibri"/>
              </a:rPr>
              <a:t> import </a:t>
            </a:r>
            <a:r>
              <a:rPr lang="en-US" sz="1800" dirty="0" err="1">
                <a:latin typeface="Consolas"/>
                <a:cs typeface="Calibri"/>
              </a:rPr>
              <a:t>ngrams</a:t>
            </a:r>
            <a:r>
              <a:rPr lang="en-US" sz="1800" dirty="0">
                <a:latin typeface="Consolas"/>
                <a:cs typeface="Calibri"/>
              </a:rPr>
              <a:t>
n = 1
sentence = 'You will face many defeats in life, but never let yourself be defeated.'
unigrams = </a:t>
            </a:r>
            <a:r>
              <a:rPr lang="en-US" sz="1800" dirty="0" err="1">
                <a:latin typeface="Consolas"/>
                <a:cs typeface="Calibri"/>
              </a:rPr>
              <a:t>ngrams</a:t>
            </a:r>
            <a:r>
              <a:rPr lang="en-US" sz="1800" dirty="0">
                <a:latin typeface="Consolas"/>
                <a:cs typeface="Calibri"/>
              </a:rPr>
              <a:t>(</a:t>
            </a:r>
            <a:r>
              <a:rPr lang="en-US" sz="1800" dirty="0" err="1">
                <a:latin typeface="Consolas"/>
                <a:cs typeface="Calibri"/>
              </a:rPr>
              <a:t>sentence.split</a:t>
            </a:r>
            <a:r>
              <a:rPr lang="en-US" sz="1800" dirty="0">
                <a:latin typeface="Consolas"/>
                <a:cs typeface="Calibri"/>
              </a:rPr>
              <a:t>(), n)</a:t>
            </a:r>
            <a:endParaRPr lang="en-US" dirty="0">
              <a:latin typeface="Calibri" panose="020F0502020204030204"/>
              <a:cs typeface="Calibri"/>
            </a:endParaRPr>
          </a:p>
          <a:p>
            <a:pPr marL="0" indent="0">
              <a:buNone/>
            </a:pPr>
            <a:r>
              <a:rPr lang="en-US" sz="1800" dirty="0">
                <a:latin typeface="Consolas"/>
                <a:cs typeface="Calibri"/>
              </a:rPr>
              <a:t>for grams in unigrams:</a:t>
            </a:r>
            <a:br>
              <a:rPr lang="en-US" sz="1800" dirty="0">
                <a:latin typeface="Consolas"/>
                <a:cs typeface="Calibri"/>
              </a:rPr>
            </a:br>
            <a:r>
              <a:rPr lang="en-US" sz="1800" dirty="0">
                <a:latin typeface="Consolas"/>
                <a:cs typeface="Calibri"/>
              </a:rPr>
              <a:t>   print grams</a:t>
            </a:r>
            <a:endParaRPr lang="en-US" dirty="0"/>
          </a:p>
          <a:p>
            <a:pPr marL="0" indent="0">
              <a:buNone/>
            </a:pPr>
            <a:endParaRPr lang="en-US" sz="1800" dirty="0">
              <a:latin typeface="Consolas"/>
              <a:cs typeface="Calibri"/>
            </a:endParaRPr>
          </a:p>
        </p:txBody>
      </p:sp>
    </p:spTree>
    <p:extLst>
      <p:ext uri="{BB962C8B-B14F-4D97-AF65-F5344CB8AC3E}">
        <p14:creationId xmlns:p14="http://schemas.microsoft.com/office/powerpoint/2010/main" val="3010818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5957-1D67-E08A-817E-36D47440200D}"/>
              </a:ext>
            </a:extLst>
          </p:cNvPr>
          <p:cNvSpPr>
            <a:spLocks noGrp="1"/>
          </p:cNvSpPr>
          <p:nvPr>
            <p:ph type="title"/>
          </p:nvPr>
        </p:nvSpPr>
        <p:spPr/>
        <p:txBody>
          <a:bodyPr/>
          <a:lstStyle/>
          <a:p>
            <a:r>
              <a:rPr lang="en-US" dirty="0">
                <a:cs typeface="Calibri Light"/>
              </a:rPr>
              <a:t>Stemming &amp; Lemmatization</a:t>
            </a:r>
            <a:endParaRPr lang="en-US" dirty="0"/>
          </a:p>
        </p:txBody>
      </p:sp>
      <p:sp>
        <p:nvSpPr>
          <p:cNvPr id="3" name="Content Placeholder 2">
            <a:extLst>
              <a:ext uri="{FF2B5EF4-FFF2-40B4-BE49-F238E27FC236}">
                <a16:creationId xmlns:a16="http://schemas.microsoft.com/office/drawing/2014/main" id="{60DD16FA-6683-0F5A-40A4-353E6AEA0871}"/>
              </a:ext>
            </a:extLst>
          </p:cNvPr>
          <p:cNvSpPr>
            <a:spLocks noGrp="1"/>
          </p:cNvSpPr>
          <p:nvPr>
            <p:ph idx="1"/>
          </p:nvPr>
        </p:nvSpPr>
        <p:spPr/>
        <p:txBody>
          <a:bodyPr vert="horz" lIns="91440" tIns="45720" rIns="91440" bIns="45720" rtlCol="0" anchor="t">
            <a:normAutofit/>
          </a:bodyPr>
          <a:lstStyle/>
          <a:p>
            <a:r>
              <a:rPr lang="en-US" dirty="0">
                <a:ea typeface="+mn-lt"/>
                <a:cs typeface="+mn-lt"/>
              </a:rPr>
              <a:t>Stemming is a technique used to reduce an inflected word down to its word stem. For example, the words “programming,” “programmer,” and “programs” can all be reduced down to the common word stem “program.” In other words, “program” can be used as a synonym for the prior three inflection words. </a:t>
            </a:r>
          </a:p>
          <a:p>
            <a:r>
              <a:rPr lang="en-US" dirty="0">
                <a:ea typeface="+mn-lt"/>
                <a:cs typeface="+mn-lt"/>
              </a:rPr>
              <a:t>Lemmatization is another technique used to reduce inflected words to their root word. It describes the algorithmic process of identifying an inflected word’s “</a:t>
            </a:r>
            <a:r>
              <a:rPr lang="en-US" b="1" dirty="0">
                <a:ea typeface="+mn-lt"/>
                <a:cs typeface="+mn-lt"/>
                <a:hlinkClick r:id="rId2"/>
              </a:rPr>
              <a:t>lemma</a:t>
            </a:r>
            <a:r>
              <a:rPr lang="en-US" dirty="0">
                <a:ea typeface="+mn-lt"/>
                <a:cs typeface="+mn-lt"/>
              </a:rPr>
              <a:t>” (dictionary form) based on its intended meaning. </a:t>
            </a:r>
            <a:endParaRPr lang="en-US" dirty="0">
              <a:cs typeface="Calibri"/>
            </a:endParaRPr>
          </a:p>
        </p:txBody>
      </p:sp>
    </p:spTree>
    <p:extLst>
      <p:ext uri="{BB962C8B-B14F-4D97-AF65-F5344CB8AC3E}">
        <p14:creationId xmlns:p14="http://schemas.microsoft.com/office/powerpoint/2010/main" val="3860652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70D5-9876-F90E-AAE5-3E3205B2FE15}"/>
              </a:ext>
            </a:extLst>
          </p:cNvPr>
          <p:cNvSpPr>
            <a:spLocks noGrp="1"/>
          </p:cNvSpPr>
          <p:nvPr>
            <p:ph type="title"/>
          </p:nvPr>
        </p:nvSpPr>
        <p:spPr/>
        <p:txBody>
          <a:bodyPr/>
          <a:lstStyle/>
          <a:p>
            <a:r>
              <a:rPr lang="en-US" dirty="0">
                <a:ea typeface="+mj-lt"/>
                <a:cs typeface="+mj-lt"/>
              </a:rPr>
              <a:t>Advantages of Stemming</a:t>
            </a:r>
            <a:endParaRPr lang="en-US" dirty="0"/>
          </a:p>
        </p:txBody>
      </p:sp>
      <p:sp>
        <p:nvSpPr>
          <p:cNvPr id="3" name="Content Placeholder 2">
            <a:extLst>
              <a:ext uri="{FF2B5EF4-FFF2-40B4-BE49-F238E27FC236}">
                <a16:creationId xmlns:a16="http://schemas.microsoft.com/office/drawing/2014/main" id="{B4A4F461-2185-5E44-E03C-258D2E0C9C65}"/>
              </a:ext>
            </a:extLst>
          </p:cNvPr>
          <p:cNvSpPr>
            <a:spLocks noGrp="1"/>
          </p:cNvSpPr>
          <p:nvPr>
            <p:ph idx="1"/>
          </p:nvPr>
        </p:nvSpPr>
        <p:spPr/>
        <p:txBody>
          <a:bodyPr vert="horz" lIns="91440" tIns="45720" rIns="91440" bIns="45720" rtlCol="0" anchor="t">
            <a:normAutofit fontScale="92500" lnSpcReduction="10000"/>
          </a:bodyPr>
          <a:lstStyle/>
          <a:p>
            <a:r>
              <a:rPr lang="en-US" b="1" dirty="0">
                <a:ea typeface="+mn-lt"/>
                <a:cs typeface="+mn-lt"/>
              </a:rPr>
              <a:t>Improved model performance:</a:t>
            </a:r>
            <a:r>
              <a:rPr lang="en-US" dirty="0">
                <a:ea typeface="+mn-lt"/>
                <a:cs typeface="+mn-lt"/>
              </a:rPr>
              <a:t> Stemming reduces the number of unique words that need to be processed by an algorithm, which can improve its performance. Additionally, it can also make the algorithm run faster and more efficiently.</a:t>
            </a:r>
            <a:endParaRPr lang="en-US" dirty="0"/>
          </a:p>
          <a:p>
            <a:r>
              <a:rPr lang="en-US" b="1" dirty="0">
                <a:ea typeface="+mn-lt"/>
                <a:cs typeface="+mn-lt"/>
              </a:rPr>
              <a:t>Grouping similar words:</a:t>
            </a:r>
            <a:r>
              <a:rPr lang="en-US" dirty="0">
                <a:ea typeface="+mn-lt"/>
                <a:cs typeface="+mn-lt"/>
              </a:rPr>
              <a:t> Words with a similar meaning can be grouped together, even if they have distinct forms. This can be a useful technique in tasks such as document </a:t>
            </a:r>
            <a:r>
              <a:rPr lang="en-US" b="1" dirty="0">
                <a:ea typeface="+mn-lt"/>
                <a:cs typeface="+mn-lt"/>
                <a:hlinkClick r:id="rId2"/>
              </a:rPr>
              <a:t>classification</a:t>
            </a:r>
            <a:r>
              <a:rPr lang="en-US" dirty="0">
                <a:ea typeface="+mn-lt"/>
                <a:cs typeface="+mn-lt"/>
              </a:rPr>
              <a:t>, where it’s important to identify key topics or themes within a document. </a:t>
            </a:r>
            <a:endParaRPr lang="en-US" dirty="0"/>
          </a:p>
          <a:p>
            <a:r>
              <a:rPr lang="en-US" b="1" dirty="0">
                <a:ea typeface="+mn-lt"/>
                <a:cs typeface="+mn-lt"/>
              </a:rPr>
              <a:t>Easier to analyze and understand:</a:t>
            </a:r>
            <a:r>
              <a:rPr lang="en-US" dirty="0">
                <a:ea typeface="+mn-lt"/>
                <a:cs typeface="+mn-lt"/>
              </a:rPr>
              <a:t> Since stemming typically reduces the size of the vocabulary, it’s much easier to analyze, compare, and understand texts. This is helpful in tasks such as </a:t>
            </a:r>
            <a:r>
              <a:rPr lang="en-US" b="1" dirty="0">
                <a:ea typeface="+mn-lt"/>
                <a:cs typeface="+mn-lt"/>
                <a:hlinkClick r:id="rId3"/>
              </a:rPr>
              <a:t>sentiment analysis</a:t>
            </a:r>
            <a:r>
              <a:rPr lang="en-US" dirty="0">
                <a:ea typeface="+mn-lt"/>
                <a:cs typeface="+mn-lt"/>
              </a:rPr>
              <a:t>, where the goal is to determine the sentiment of a document. </a:t>
            </a:r>
            <a:endParaRPr lang="en-US" dirty="0"/>
          </a:p>
          <a:p>
            <a:endParaRPr lang="en-US" dirty="0">
              <a:cs typeface="Calibri"/>
            </a:endParaRPr>
          </a:p>
        </p:txBody>
      </p:sp>
    </p:spTree>
    <p:extLst>
      <p:ext uri="{BB962C8B-B14F-4D97-AF65-F5344CB8AC3E}">
        <p14:creationId xmlns:p14="http://schemas.microsoft.com/office/powerpoint/2010/main" val="3559758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3383B-1B5C-9AE4-80B9-19299A3AA696}"/>
              </a:ext>
            </a:extLst>
          </p:cNvPr>
          <p:cNvSpPr>
            <a:spLocks noGrp="1"/>
          </p:cNvSpPr>
          <p:nvPr>
            <p:ph type="title"/>
          </p:nvPr>
        </p:nvSpPr>
        <p:spPr/>
        <p:txBody>
          <a:bodyPr/>
          <a:lstStyle/>
          <a:p>
            <a:r>
              <a:rPr lang="en-US" dirty="0">
                <a:ea typeface="+mj-lt"/>
                <a:cs typeface="+mj-lt"/>
              </a:rPr>
              <a:t>Disadvantages of Stemming</a:t>
            </a:r>
            <a:endParaRPr lang="en-US" dirty="0"/>
          </a:p>
        </p:txBody>
      </p:sp>
      <p:sp>
        <p:nvSpPr>
          <p:cNvPr id="3" name="Content Placeholder 2">
            <a:extLst>
              <a:ext uri="{FF2B5EF4-FFF2-40B4-BE49-F238E27FC236}">
                <a16:creationId xmlns:a16="http://schemas.microsoft.com/office/drawing/2014/main" id="{9112AF4C-4697-DB0C-D889-3DFFB59FA6D5}"/>
              </a:ext>
            </a:extLst>
          </p:cNvPr>
          <p:cNvSpPr>
            <a:spLocks noGrp="1"/>
          </p:cNvSpPr>
          <p:nvPr>
            <p:ph idx="1"/>
          </p:nvPr>
        </p:nvSpPr>
        <p:spPr/>
        <p:txBody>
          <a:bodyPr vert="horz" lIns="91440" tIns="45720" rIns="91440" bIns="45720" rtlCol="0" anchor="t">
            <a:normAutofit fontScale="77500" lnSpcReduction="20000"/>
          </a:bodyPr>
          <a:lstStyle/>
          <a:p>
            <a:r>
              <a:rPr lang="en-US" b="1" dirty="0" err="1">
                <a:ea typeface="+mn-lt"/>
                <a:cs typeface="+mn-lt"/>
              </a:rPr>
              <a:t>Overstemming</a:t>
            </a:r>
            <a:r>
              <a:rPr lang="en-US" b="1" dirty="0">
                <a:ea typeface="+mn-lt"/>
                <a:cs typeface="+mn-lt"/>
              </a:rPr>
              <a:t> / False positives:</a:t>
            </a:r>
            <a:r>
              <a:rPr lang="en-US" dirty="0">
                <a:ea typeface="+mn-lt"/>
                <a:cs typeface="+mn-lt"/>
              </a:rPr>
              <a:t> This is when a stemming algorithm reduces separate inflected words to the same word stem even though they are not related; for example, the Porter Stemmer algorithm stems  "universal", "university", and "universe" to the same word stem. Though they are </a:t>
            </a:r>
            <a:r>
              <a:rPr lang="en-US" b="1" dirty="0">
                <a:ea typeface="+mn-lt"/>
                <a:cs typeface="+mn-lt"/>
                <a:hlinkClick r:id="rId2"/>
              </a:rPr>
              <a:t>etymologically</a:t>
            </a:r>
            <a:r>
              <a:rPr lang="en-US" dirty="0">
                <a:ea typeface="+mn-lt"/>
                <a:cs typeface="+mn-lt"/>
              </a:rPr>
              <a:t> related, their meanings in the modern day are from widely different domains. Treating them as synonyms will reduce relevance in search results. </a:t>
            </a:r>
            <a:endParaRPr lang="en-US" dirty="0"/>
          </a:p>
          <a:p>
            <a:r>
              <a:rPr lang="en-US" b="1" dirty="0" err="1">
                <a:ea typeface="+mn-lt"/>
                <a:cs typeface="+mn-lt"/>
              </a:rPr>
              <a:t>Understemming</a:t>
            </a:r>
            <a:r>
              <a:rPr lang="en-US" b="1" dirty="0">
                <a:ea typeface="+mn-lt"/>
                <a:cs typeface="+mn-lt"/>
              </a:rPr>
              <a:t> / False negatives:</a:t>
            </a:r>
            <a:r>
              <a:rPr lang="en-US" dirty="0">
                <a:ea typeface="+mn-lt"/>
                <a:cs typeface="+mn-lt"/>
              </a:rPr>
              <a:t> This is when a stemming algorithm reduces inflected words to different word stems, but they should be the same. For example, the Porter Stemmer algorithm does not reduce the words “alumnus,” “alumnae,” and “alumni” to the same word stem, although they should be treated as synonyms. </a:t>
            </a:r>
            <a:endParaRPr lang="en-US" dirty="0"/>
          </a:p>
          <a:p>
            <a:r>
              <a:rPr lang="en-US" b="1" dirty="0">
                <a:ea typeface="+mn-lt"/>
                <a:cs typeface="+mn-lt"/>
              </a:rPr>
              <a:t>Language challenges:</a:t>
            </a:r>
            <a:r>
              <a:rPr lang="en-US" dirty="0">
                <a:ea typeface="+mn-lt"/>
                <a:cs typeface="+mn-lt"/>
              </a:rPr>
              <a:t> As the target language's morphology, spelling, and character encoding get more complicated, stemmers become more difficult to design; For example, an Italian stemmer is more complicated than an English stemmer because there is a higher number of verb inflections. A Russian stemmer is even more complex due to more noun </a:t>
            </a:r>
            <a:r>
              <a:rPr lang="en-US" b="1" dirty="0">
                <a:ea typeface="+mn-lt"/>
                <a:cs typeface="+mn-lt"/>
                <a:hlinkClick r:id="rId3"/>
              </a:rPr>
              <a:t>declensions</a:t>
            </a:r>
            <a:r>
              <a:rPr lang="en-US" dirty="0">
                <a:ea typeface="+mn-lt"/>
                <a:cs typeface="+mn-lt"/>
              </a:rPr>
              <a:t>.</a:t>
            </a:r>
            <a:endParaRPr lang="en-US" dirty="0"/>
          </a:p>
          <a:p>
            <a:endParaRPr lang="en-US" dirty="0">
              <a:cs typeface="Calibri"/>
            </a:endParaRPr>
          </a:p>
        </p:txBody>
      </p:sp>
    </p:spTree>
    <p:extLst>
      <p:ext uri="{BB962C8B-B14F-4D97-AF65-F5344CB8AC3E}">
        <p14:creationId xmlns:p14="http://schemas.microsoft.com/office/powerpoint/2010/main" val="2790978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8407-0186-4D36-564A-E8A2F69A0D71}"/>
              </a:ext>
            </a:extLst>
          </p:cNvPr>
          <p:cNvSpPr>
            <a:spLocks noGrp="1"/>
          </p:cNvSpPr>
          <p:nvPr>
            <p:ph type="title"/>
          </p:nvPr>
        </p:nvSpPr>
        <p:spPr/>
        <p:txBody>
          <a:bodyPr/>
          <a:lstStyle/>
          <a:p>
            <a:r>
              <a:rPr lang="en-US" dirty="0">
                <a:cs typeface="Calibri Light"/>
              </a:rPr>
              <a:t>Tokenization</a:t>
            </a:r>
            <a:endParaRPr lang="en-US" dirty="0"/>
          </a:p>
        </p:txBody>
      </p:sp>
      <p:sp>
        <p:nvSpPr>
          <p:cNvPr id="3" name="Content Placeholder 2">
            <a:extLst>
              <a:ext uri="{FF2B5EF4-FFF2-40B4-BE49-F238E27FC236}">
                <a16:creationId xmlns:a16="http://schemas.microsoft.com/office/drawing/2014/main" id="{2FB24791-ADEA-DF22-8824-19728BCC6A11}"/>
              </a:ext>
            </a:extLst>
          </p:cNvPr>
          <p:cNvSpPr>
            <a:spLocks noGrp="1"/>
          </p:cNvSpPr>
          <p:nvPr>
            <p:ph idx="1"/>
          </p:nvPr>
        </p:nvSpPr>
        <p:spPr/>
        <p:txBody>
          <a:bodyPr vert="horz" lIns="91440" tIns="45720" rIns="91440" bIns="45720" rtlCol="0" anchor="t">
            <a:normAutofit/>
          </a:bodyPr>
          <a:lstStyle/>
          <a:p>
            <a:r>
              <a:rPr lang="en-US" dirty="0">
                <a:ea typeface="+mn-lt"/>
                <a:cs typeface="+mn-lt"/>
              </a:rPr>
              <a:t>Tokenization is a simple process that takes raw data and converts it into a useful data string. While tokenization is well known for its use in cybersecurity and in the creation of NFTs, tokenization is also an important part of the NLP process. </a:t>
            </a:r>
          </a:p>
          <a:p>
            <a:r>
              <a:rPr lang="en-US" dirty="0">
                <a:ea typeface="+mn-lt"/>
                <a:cs typeface="+mn-lt"/>
              </a:rPr>
              <a:t>Tokenization is used in natural language processing to split paragraphs and sentences into smaller units that can be more easily assigned meaning.</a:t>
            </a:r>
            <a:endParaRPr lang="en-US">
              <a:cs typeface="Calibri"/>
            </a:endParaRPr>
          </a:p>
        </p:txBody>
      </p:sp>
    </p:spTree>
    <p:extLst>
      <p:ext uri="{BB962C8B-B14F-4D97-AF65-F5344CB8AC3E}">
        <p14:creationId xmlns:p14="http://schemas.microsoft.com/office/powerpoint/2010/main" val="1515702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6532-0CE8-2581-7A60-536459B84256}"/>
              </a:ext>
            </a:extLst>
          </p:cNvPr>
          <p:cNvSpPr>
            <a:spLocks noGrp="1"/>
          </p:cNvSpPr>
          <p:nvPr>
            <p:ph type="title"/>
          </p:nvPr>
        </p:nvSpPr>
        <p:spPr/>
        <p:txBody>
          <a:bodyPr/>
          <a:lstStyle/>
          <a:p>
            <a:r>
              <a:rPr lang="en-US" dirty="0">
                <a:ea typeface="+mj-lt"/>
                <a:cs typeface="+mj-lt"/>
              </a:rPr>
              <a:t>Advantages and Disadvantages of Lemmatization</a:t>
            </a:r>
            <a:endParaRPr lang="en-US" dirty="0"/>
          </a:p>
        </p:txBody>
      </p:sp>
      <p:sp>
        <p:nvSpPr>
          <p:cNvPr id="3" name="Content Placeholder 2">
            <a:extLst>
              <a:ext uri="{FF2B5EF4-FFF2-40B4-BE49-F238E27FC236}">
                <a16:creationId xmlns:a16="http://schemas.microsoft.com/office/drawing/2014/main" id="{53366852-B3EA-DEBD-DC03-E1C4717F5E07}"/>
              </a:ext>
            </a:extLst>
          </p:cNvPr>
          <p:cNvSpPr>
            <a:spLocks noGrp="1"/>
          </p:cNvSpPr>
          <p:nvPr>
            <p:ph idx="1"/>
          </p:nvPr>
        </p:nvSpPr>
        <p:spPr/>
        <p:txBody>
          <a:bodyPr vert="horz" lIns="91440" tIns="45720" rIns="91440" bIns="45720" rtlCol="0" anchor="t">
            <a:normAutofit lnSpcReduction="10000"/>
          </a:bodyPr>
          <a:lstStyle/>
          <a:p>
            <a:pPr marL="0" indent="0">
              <a:buNone/>
            </a:pPr>
            <a:r>
              <a:rPr lang="en-US" b="1" dirty="0" err="1">
                <a:ea typeface="+mn-lt"/>
                <a:cs typeface="+mn-lt"/>
              </a:rPr>
              <a:t>Adavantages</a:t>
            </a:r>
            <a:r>
              <a:rPr lang="en-US" b="1" dirty="0">
                <a:ea typeface="+mn-lt"/>
                <a:cs typeface="+mn-lt"/>
              </a:rPr>
              <a:t>:</a:t>
            </a:r>
          </a:p>
          <a:p>
            <a:r>
              <a:rPr lang="en-US" b="1" dirty="0">
                <a:ea typeface="+mn-lt"/>
                <a:cs typeface="+mn-lt"/>
              </a:rPr>
              <a:t>Accuracy:</a:t>
            </a:r>
            <a:r>
              <a:rPr lang="en-US" dirty="0">
                <a:ea typeface="+mn-lt"/>
                <a:cs typeface="+mn-lt"/>
              </a:rPr>
              <a:t> Lemmatization does not merely cut words off as you see in stemming algorithms. Analysis of words is conducted based on the word’s POS to take context into consideration when producing lemmas. Also, lemmatization leads to real dictionary words being produced.</a:t>
            </a:r>
            <a:endParaRPr lang="en-US">
              <a:cs typeface="Calibri"/>
            </a:endParaRPr>
          </a:p>
          <a:p>
            <a:pPr marL="0" indent="0">
              <a:buNone/>
            </a:pPr>
            <a:r>
              <a:rPr lang="en-US" b="1" dirty="0"/>
              <a:t>Disadvantages </a:t>
            </a:r>
            <a:r>
              <a:rPr lang="en-US" dirty="0">
                <a:ea typeface="+mn-lt"/>
                <a:cs typeface="+mn-lt"/>
              </a:rPr>
              <a:t>:</a:t>
            </a:r>
          </a:p>
          <a:p>
            <a:pPr marL="0" indent="0">
              <a:buNone/>
            </a:pPr>
            <a:r>
              <a:rPr lang="en-US" b="1" dirty="0">
                <a:ea typeface="+mn-lt"/>
                <a:cs typeface="+mn-lt"/>
              </a:rPr>
              <a:t>Time-consuming:</a:t>
            </a:r>
            <a:r>
              <a:rPr lang="en-US" dirty="0">
                <a:ea typeface="+mn-lt"/>
                <a:cs typeface="+mn-lt"/>
              </a:rPr>
              <a:t> Compared to stemming, lemmatization is a slow and time-consuming process. This is because lemmatization involves performing morphological analysis and deriving the meaning of words from a dictionary.</a:t>
            </a:r>
            <a:endParaRPr lang="en-US">
              <a:cs typeface="Calibri"/>
            </a:endParaRPr>
          </a:p>
          <a:p>
            <a:endParaRPr lang="en-US" dirty="0">
              <a:cs typeface="Calibri"/>
            </a:endParaRPr>
          </a:p>
        </p:txBody>
      </p:sp>
    </p:spTree>
    <p:extLst>
      <p:ext uri="{BB962C8B-B14F-4D97-AF65-F5344CB8AC3E}">
        <p14:creationId xmlns:p14="http://schemas.microsoft.com/office/powerpoint/2010/main" val="1080697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3714-3BF0-FEC1-B943-A21F6BA04071}"/>
              </a:ext>
            </a:extLst>
          </p:cNvPr>
          <p:cNvSpPr>
            <a:spLocks noGrp="1"/>
          </p:cNvSpPr>
          <p:nvPr>
            <p:ph type="title"/>
          </p:nvPr>
        </p:nvSpPr>
        <p:spPr/>
        <p:txBody>
          <a:bodyPr/>
          <a:lstStyle/>
          <a:p>
            <a:r>
              <a:rPr lang="en-US">
                <a:cs typeface="Calibri Light"/>
              </a:rPr>
              <a:t>Count Vectorizer</a:t>
            </a:r>
            <a:endParaRPr lang="en-US"/>
          </a:p>
        </p:txBody>
      </p:sp>
      <p:sp>
        <p:nvSpPr>
          <p:cNvPr id="3" name="Content Placeholder 2">
            <a:extLst>
              <a:ext uri="{FF2B5EF4-FFF2-40B4-BE49-F238E27FC236}">
                <a16:creationId xmlns:a16="http://schemas.microsoft.com/office/drawing/2014/main" id="{06A737DA-79F9-CF15-A245-A6C355840061}"/>
              </a:ext>
            </a:extLst>
          </p:cNvPr>
          <p:cNvSpPr>
            <a:spLocks noGrp="1"/>
          </p:cNvSpPr>
          <p:nvPr>
            <p:ph idx="1"/>
          </p:nvPr>
        </p:nvSpPr>
        <p:spPr/>
        <p:txBody>
          <a:bodyPr vert="horz" lIns="91440" tIns="45720" rIns="91440" bIns="45720" rtlCol="0" anchor="t">
            <a:normAutofit/>
          </a:bodyPr>
          <a:lstStyle/>
          <a:p>
            <a:r>
              <a:rPr lang="en-US" dirty="0">
                <a:ea typeface="+mn-lt"/>
                <a:cs typeface="+mn-lt"/>
              </a:rPr>
              <a:t>text = [‘Hello my name is </a:t>
            </a:r>
            <a:r>
              <a:rPr lang="en-US" dirty="0" err="1">
                <a:ea typeface="+mn-lt"/>
                <a:cs typeface="+mn-lt"/>
              </a:rPr>
              <a:t>james</a:t>
            </a:r>
            <a:r>
              <a:rPr lang="en-US" dirty="0">
                <a:ea typeface="+mn-lt"/>
                <a:cs typeface="+mn-lt"/>
              </a:rPr>
              <a:t>, this is my python notebook’]</a:t>
            </a:r>
          </a:p>
          <a:p>
            <a:endParaRPr lang="en-US" dirty="0">
              <a:cs typeface="Calibri"/>
            </a:endParaRPr>
          </a:p>
          <a:p>
            <a:endParaRPr lang="en-US" dirty="0">
              <a:cs typeface="Calibri"/>
            </a:endParaRPr>
          </a:p>
        </p:txBody>
      </p:sp>
      <p:pic>
        <p:nvPicPr>
          <p:cNvPr id="4" name="Picture 4">
            <a:extLst>
              <a:ext uri="{FF2B5EF4-FFF2-40B4-BE49-F238E27FC236}">
                <a16:creationId xmlns:a16="http://schemas.microsoft.com/office/drawing/2014/main" id="{16E8C0AC-43DD-A00C-ED69-BA9E338E10C5}"/>
              </a:ext>
            </a:extLst>
          </p:cNvPr>
          <p:cNvPicPr>
            <a:picLocks noChangeAspect="1"/>
          </p:cNvPicPr>
          <p:nvPr/>
        </p:nvPicPr>
        <p:blipFill>
          <a:blip r:embed="rId2"/>
          <a:stretch>
            <a:fillRect/>
          </a:stretch>
        </p:blipFill>
        <p:spPr>
          <a:xfrm>
            <a:off x="1161803" y="2962615"/>
            <a:ext cx="6652161" cy="1308821"/>
          </a:xfrm>
          <a:prstGeom prst="rect">
            <a:avLst/>
          </a:prstGeom>
        </p:spPr>
      </p:pic>
      <p:sp>
        <p:nvSpPr>
          <p:cNvPr id="5" name="TextBox 4">
            <a:extLst>
              <a:ext uri="{FF2B5EF4-FFF2-40B4-BE49-F238E27FC236}">
                <a16:creationId xmlns:a16="http://schemas.microsoft.com/office/drawing/2014/main" id="{C0E1F671-3DC1-7C09-8586-53AD14DFB1BF}"/>
              </a:ext>
            </a:extLst>
          </p:cNvPr>
          <p:cNvSpPr txBox="1"/>
          <p:nvPr/>
        </p:nvSpPr>
        <p:spPr>
          <a:xfrm>
            <a:off x="839274" y="4692203"/>
            <a:ext cx="1067443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text = [‘hello my name is </a:t>
            </a:r>
            <a:r>
              <a:rPr lang="en-US" dirty="0" err="1"/>
              <a:t>james</a:t>
            </a:r>
            <a:r>
              <a:rPr lang="en-US" dirty="0"/>
              <a:t>’,‘Hello my name is James’]</a:t>
            </a:r>
            <a:br>
              <a:rPr lang="en-US" dirty="0"/>
            </a:br>
            <a:r>
              <a:rPr lang="en-US" dirty="0" err="1"/>
              <a:t>coun_vect</a:t>
            </a:r>
            <a:r>
              <a:rPr lang="en-US" dirty="0"/>
              <a:t> = </a:t>
            </a:r>
            <a:r>
              <a:rPr lang="en-US" dirty="0" err="1"/>
              <a:t>CountVectorizer</a:t>
            </a:r>
            <a:r>
              <a:rPr lang="en-US" dirty="0"/>
              <a:t>(</a:t>
            </a:r>
            <a:r>
              <a:rPr lang="en-US" b="1" dirty="0"/>
              <a:t>lowercase=False</a:t>
            </a:r>
            <a:r>
              <a:rPr lang="en-US" dirty="0"/>
              <a:t>)</a:t>
            </a:r>
          </a:p>
          <a:p>
            <a:r>
              <a:rPr lang="en-US" dirty="0" err="1"/>
              <a:t>count_matrix</a:t>
            </a:r>
            <a:r>
              <a:rPr lang="en-US" dirty="0"/>
              <a:t> = </a:t>
            </a:r>
            <a:r>
              <a:rPr lang="en-US" dirty="0" err="1"/>
              <a:t>coun_vect.fit_transform</a:t>
            </a:r>
            <a:r>
              <a:rPr lang="en-US" dirty="0"/>
              <a:t>(text)</a:t>
            </a:r>
            <a:br>
              <a:rPr lang="en-US" dirty="0"/>
            </a:br>
            <a:r>
              <a:rPr lang="en-US" dirty="0" err="1"/>
              <a:t>count_array</a:t>
            </a:r>
            <a:r>
              <a:rPr lang="en-US" dirty="0"/>
              <a:t> = </a:t>
            </a:r>
            <a:r>
              <a:rPr lang="en-US" dirty="0" err="1"/>
              <a:t>count_matrix.toarray</a:t>
            </a:r>
            <a:r>
              <a:rPr lang="en-US" dirty="0"/>
              <a:t>()</a:t>
            </a:r>
            <a:br>
              <a:rPr lang="en-US" dirty="0"/>
            </a:br>
            <a:r>
              <a:rPr lang="en-US" dirty="0" err="1"/>
              <a:t>df</a:t>
            </a:r>
            <a:r>
              <a:rPr lang="en-US" dirty="0"/>
              <a:t> = </a:t>
            </a:r>
            <a:r>
              <a:rPr lang="en-US" dirty="0" err="1"/>
              <a:t>pd.DataFrame</a:t>
            </a:r>
            <a:r>
              <a:rPr lang="en-US" dirty="0"/>
              <a:t>(data=</a:t>
            </a:r>
            <a:r>
              <a:rPr lang="en-US" dirty="0" err="1"/>
              <a:t>count_array,columns</a:t>
            </a:r>
            <a:r>
              <a:rPr lang="en-US" dirty="0"/>
              <a:t> = </a:t>
            </a:r>
            <a:r>
              <a:rPr lang="en-US" dirty="0" err="1"/>
              <a:t>coun_vect.get_feature_names</a:t>
            </a:r>
            <a:r>
              <a:rPr lang="en-US" dirty="0"/>
              <a:t>())</a:t>
            </a:r>
          </a:p>
        </p:txBody>
      </p:sp>
    </p:spTree>
    <p:extLst>
      <p:ext uri="{BB962C8B-B14F-4D97-AF65-F5344CB8AC3E}">
        <p14:creationId xmlns:p14="http://schemas.microsoft.com/office/powerpoint/2010/main" val="4264008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74D0-A354-2F9F-8000-2FF3F26243BD}"/>
              </a:ext>
            </a:extLst>
          </p:cNvPr>
          <p:cNvSpPr>
            <a:spLocks noGrp="1"/>
          </p:cNvSpPr>
          <p:nvPr>
            <p:ph type="title"/>
          </p:nvPr>
        </p:nvSpPr>
        <p:spPr/>
        <p:txBody>
          <a:bodyPr/>
          <a:lstStyle/>
          <a:p>
            <a:r>
              <a:rPr lang="en-US" dirty="0" err="1">
                <a:cs typeface="Calibri Light"/>
              </a:rPr>
              <a:t>STeps</a:t>
            </a:r>
            <a:r>
              <a:rPr lang="en-US" dirty="0">
                <a:cs typeface="Calibri Light"/>
              </a:rPr>
              <a:t> to perform</a:t>
            </a:r>
            <a:endParaRPr lang="en-US" dirty="0"/>
          </a:p>
        </p:txBody>
      </p:sp>
      <p:sp>
        <p:nvSpPr>
          <p:cNvPr id="3" name="Content Placeholder 2">
            <a:extLst>
              <a:ext uri="{FF2B5EF4-FFF2-40B4-BE49-F238E27FC236}">
                <a16:creationId xmlns:a16="http://schemas.microsoft.com/office/drawing/2014/main" id="{54E0D2F5-EB02-40CB-5DDF-F71B2602B80A}"/>
              </a:ext>
            </a:extLst>
          </p:cNvPr>
          <p:cNvSpPr>
            <a:spLocks noGrp="1"/>
          </p:cNvSpPr>
          <p:nvPr>
            <p:ph idx="1"/>
          </p:nvPr>
        </p:nvSpPr>
        <p:spPr/>
        <p:txBody>
          <a:bodyPr vert="horz" lIns="91440" tIns="45720" rIns="91440" bIns="45720" rtlCol="0" anchor="t">
            <a:normAutofit/>
          </a:bodyPr>
          <a:lstStyle/>
          <a:p>
            <a:r>
              <a:rPr lang="en-US" dirty="0">
                <a:cs typeface="Calibri"/>
              </a:rPr>
              <a:t>Convert to lowercase</a:t>
            </a:r>
          </a:p>
          <a:p>
            <a:r>
              <a:rPr lang="en-US" dirty="0">
                <a:cs typeface="Calibri"/>
              </a:rPr>
              <a:t>Split the document</a:t>
            </a:r>
          </a:p>
          <a:p>
            <a:r>
              <a:rPr lang="en-US" dirty="0">
                <a:cs typeface="Calibri"/>
              </a:rPr>
              <a:t>Remove </a:t>
            </a:r>
            <a:r>
              <a:rPr lang="en-US" err="1">
                <a:cs typeface="Calibri"/>
              </a:rPr>
              <a:t>stopwrods</a:t>
            </a:r>
            <a:endParaRPr lang="en-US">
              <a:cs typeface="Calibri"/>
            </a:endParaRPr>
          </a:p>
          <a:p>
            <a:r>
              <a:rPr lang="en-US" dirty="0">
                <a:cs typeface="Calibri"/>
              </a:rPr>
              <a:t>Apply stemming and </a:t>
            </a:r>
            <a:r>
              <a:rPr lang="en-US" err="1">
                <a:cs typeface="Calibri"/>
              </a:rPr>
              <a:t>Lematization</a:t>
            </a:r>
            <a:endParaRPr lang="en-US">
              <a:cs typeface="Calibri"/>
            </a:endParaRPr>
          </a:p>
          <a:p>
            <a:r>
              <a:rPr lang="en-US" dirty="0">
                <a:cs typeface="Calibri"/>
              </a:rPr>
              <a:t>Convert to string</a:t>
            </a:r>
          </a:p>
          <a:p>
            <a:endParaRPr lang="en-US" dirty="0">
              <a:cs typeface="Calibri"/>
            </a:endParaRPr>
          </a:p>
        </p:txBody>
      </p:sp>
    </p:spTree>
    <p:extLst>
      <p:ext uri="{BB962C8B-B14F-4D97-AF65-F5344CB8AC3E}">
        <p14:creationId xmlns:p14="http://schemas.microsoft.com/office/powerpoint/2010/main" val="2959865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0142-2A1D-BDBB-5FD9-332197895376}"/>
              </a:ext>
            </a:extLst>
          </p:cNvPr>
          <p:cNvSpPr>
            <a:spLocks noGrp="1"/>
          </p:cNvSpPr>
          <p:nvPr>
            <p:ph type="title"/>
          </p:nvPr>
        </p:nvSpPr>
        <p:spPr/>
        <p:txBody>
          <a:bodyPr/>
          <a:lstStyle/>
          <a:p>
            <a:r>
              <a:rPr lang="en-US" b="1" dirty="0"/>
              <a:t>Bag Of Words Model Vs. </a:t>
            </a:r>
            <a:r>
              <a:rPr lang="en-US" b="1" dirty="0" err="1"/>
              <a:t>Countvectorizer</a:t>
            </a:r>
            <a:endParaRPr lang="en-US" dirty="0" err="1"/>
          </a:p>
          <a:p>
            <a:endParaRPr lang="en-US" dirty="0">
              <a:cs typeface="Calibri Light"/>
            </a:endParaRPr>
          </a:p>
        </p:txBody>
      </p:sp>
      <p:sp>
        <p:nvSpPr>
          <p:cNvPr id="3" name="Content Placeholder 2">
            <a:extLst>
              <a:ext uri="{FF2B5EF4-FFF2-40B4-BE49-F238E27FC236}">
                <a16:creationId xmlns:a16="http://schemas.microsoft.com/office/drawing/2014/main" id="{6A60B620-9B95-6EF7-258E-58042F327477}"/>
              </a:ext>
            </a:extLst>
          </p:cNvPr>
          <p:cNvSpPr>
            <a:spLocks noGrp="1"/>
          </p:cNvSpPr>
          <p:nvPr>
            <p:ph idx="1"/>
          </p:nvPr>
        </p:nvSpPr>
        <p:spPr/>
        <p:txBody>
          <a:bodyPr vert="horz" lIns="91440" tIns="45720" rIns="91440" bIns="45720" rtlCol="0" anchor="t">
            <a:normAutofit/>
          </a:bodyPr>
          <a:lstStyle/>
          <a:p>
            <a:r>
              <a:rPr lang="en-US" dirty="0">
                <a:ea typeface="+mn-lt"/>
                <a:cs typeface="+mn-lt"/>
              </a:rPr>
              <a:t>The difference between the Bag Of Words Model and </a:t>
            </a:r>
            <a:r>
              <a:rPr lang="en-US" dirty="0" err="1">
                <a:ea typeface="+mn-lt"/>
                <a:cs typeface="+mn-lt"/>
              </a:rPr>
              <a:t>CountVectorizer</a:t>
            </a:r>
            <a:r>
              <a:rPr lang="en-US" dirty="0">
                <a:ea typeface="+mn-lt"/>
                <a:cs typeface="+mn-lt"/>
              </a:rPr>
              <a:t> is that the Bag of Words Model is the goal, and </a:t>
            </a:r>
            <a:r>
              <a:rPr lang="en-US" dirty="0" err="1">
                <a:ea typeface="+mn-lt"/>
                <a:cs typeface="+mn-lt"/>
              </a:rPr>
              <a:t>CountVectorizer</a:t>
            </a:r>
            <a:r>
              <a:rPr lang="en-US" dirty="0">
                <a:ea typeface="+mn-lt"/>
                <a:cs typeface="+mn-lt"/>
              </a:rPr>
              <a:t> is the tool to help us get there.</a:t>
            </a:r>
            <a:endParaRPr lang="en-US" dirty="0"/>
          </a:p>
        </p:txBody>
      </p:sp>
    </p:spTree>
    <p:extLst>
      <p:ext uri="{BB962C8B-B14F-4D97-AF65-F5344CB8AC3E}">
        <p14:creationId xmlns:p14="http://schemas.microsoft.com/office/powerpoint/2010/main" val="2034710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AE0C-B6BB-7314-9EE6-59B249746E90}"/>
              </a:ext>
            </a:extLst>
          </p:cNvPr>
          <p:cNvSpPr>
            <a:spLocks noGrp="1"/>
          </p:cNvSpPr>
          <p:nvPr>
            <p:ph type="title"/>
          </p:nvPr>
        </p:nvSpPr>
        <p:spPr/>
        <p:txBody>
          <a:bodyPr/>
          <a:lstStyle/>
          <a:p>
            <a:r>
              <a:rPr lang="en-US" dirty="0">
                <a:cs typeface="Calibri Light"/>
              </a:rPr>
              <a:t>TFIDF</a:t>
            </a:r>
            <a:endParaRPr lang="en-US" dirty="0"/>
          </a:p>
        </p:txBody>
      </p:sp>
      <p:sp>
        <p:nvSpPr>
          <p:cNvPr id="3" name="Content Placeholder 2">
            <a:extLst>
              <a:ext uri="{FF2B5EF4-FFF2-40B4-BE49-F238E27FC236}">
                <a16:creationId xmlns:a16="http://schemas.microsoft.com/office/drawing/2014/main" id="{5BE1076D-C751-A49B-F579-9F43783398DC}"/>
              </a:ext>
            </a:extLst>
          </p:cNvPr>
          <p:cNvSpPr>
            <a:spLocks noGrp="1"/>
          </p:cNvSpPr>
          <p:nvPr>
            <p:ph idx="1"/>
          </p:nvPr>
        </p:nvSpPr>
        <p:spPr/>
        <p:txBody>
          <a:bodyPr vert="horz" lIns="91440" tIns="45720" rIns="91440" bIns="45720" rtlCol="0" anchor="t">
            <a:normAutofit/>
          </a:bodyPr>
          <a:lstStyle/>
          <a:p>
            <a:r>
              <a:rPr lang="en-US" dirty="0">
                <a:ea typeface="+mn-lt"/>
                <a:cs typeface="+mn-lt"/>
              </a:rPr>
              <a:t>TF-IDF defines importance of a term by taking into consideration the importance of that term in a single document, and </a:t>
            </a:r>
            <a:r>
              <a:rPr lang="en-US" b="1" dirty="0">
                <a:ea typeface="+mn-lt"/>
                <a:cs typeface="+mn-lt"/>
              </a:rPr>
              <a:t>scaling</a:t>
            </a:r>
            <a:r>
              <a:rPr lang="en-US" dirty="0">
                <a:ea typeface="+mn-lt"/>
                <a:cs typeface="+mn-lt"/>
              </a:rPr>
              <a:t> it by its importance across all documents.</a:t>
            </a:r>
          </a:p>
          <a:p>
            <a:endParaRPr lang="en-US" dirty="0">
              <a:cs typeface="Calibri"/>
            </a:endParaRPr>
          </a:p>
          <a:p>
            <a:endParaRPr lang="en-US" dirty="0">
              <a:cs typeface="Calibri"/>
            </a:endParaRPr>
          </a:p>
        </p:txBody>
      </p:sp>
      <p:pic>
        <p:nvPicPr>
          <p:cNvPr id="4" name="Picture 4">
            <a:extLst>
              <a:ext uri="{FF2B5EF4-FFF2-40B4-BE49-F238E27FC236}">
                <a16:creationId xmlns:a16="http://schemas.microsoft.com/office/drawing/2014/main" id="{44425604-4B36-2F26-DFF9-F5D5C3BC211B}"/>
              </a:ext>
            </a:extLst>
          </p:cNvPr>
          <p:cNvPicPr>
            <a:picLocks noChangeAspect="1"/>
          </p:cNvPicPr>
          <p:nvPr/>
        </p:nvPicPr>
        <p:blipFill>
          <a:blip r:embed="rId2"/>
          <a:stretch>
            <a:fillRect/>
          </a:stretch>
        </p:blipFill>
        <p:spPr>
          <a:xfrm>
            <a:off x="1052945" y="4232009"/>
            <a:ext cx="9799122" cy="660188"/>
          </a:xfrm>
          <a:prstGeom prst="rect">
            <a:avLst/>
          </a:prstGeom>
        </p:spPr>
      </p:pic>
      <p:sp>
        <p:nvSpPr>
          <p:cNvPr id="5" name="TextBox 4">
            <a:extLst>
              <a:ext uri="{FF2B5EF4-FFF2-40B4-BE49-F238E27FC236}">
                <a16:creationId xmlns:a16="http://schemas.microsoft.com/office/drawing/2014/main" id="{8E88F646-BD81-48AA-A7DA-A494D2D54921}"/>
              </a:ext>
            </a:extLst>
          </p:cNvPr>
          <p:cNvSpPr txBox="1"/>
          <p:nvPr/>
        </p:nvSpPr>
        <p:spPr>
          <a:xfrm>
            <a:off x="1043190" y="5261020"/>
            <a:ext cx="850649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i="1">
                <a:solidFill>
                  <a:srgbClr val="292929"/>
                </a:solidFill>
                <a:latin typeface="source-serif-pro"/>
              </a:rPr>
              <a:t>t</a:t>
            </a:r>
            <a:r>
              <a:rPr lang="en-US">
                <a:solidFill>
                  <a:srgbClr val="292929"/>
                </a:solidFill>
                <a:latin typeface="source-serif-pro"/>
              </a:rPr>
              <a:t>=term</a:t>
            </a:r>
          </a:p>
          <a:p>
            <a:pPr>
              <a:buChar char="•"/>
            </a:pPr>
            <a:r>
              <a:rPr lang="en-US" i="1">
                <a:solidFill>
                  <a:srgbClr val="292929"/>
                </a:solidFill>
                <a:latin typeface="source-serif-pro"/>
              </a:rPr>
              <a:t>d</a:t>
            </a:r>
            <a:r>
              <a:rPr lang="en-US">
                <a:solidFill>
                  <a:srgbClr val="292929"/>
                </a:solidFill>
                <a:latin typeface="source-serif-pro"/>
              </a:rPr>
              <a:t>=document</a:t>
            </a:r>
          </a:p>
          <a:p>
            <a:pPr>
              <a:buChar char="•"/>
            </a:pPr>
            <a:r>
              <a:rPr lang="en-US" i="1">
                <a:solidFill>
                  <a:srgbClr val="292929"/>
                </a:solidFill>
                <a:latin typeface="source-serif-pro"/>
              </a:rPr>
              <a:t>D</a:t>
            </a:r>
            <a:r>
              <a:rPr lang="en-US">
                <a:solidFill>
                  <a:srgbClr val="292929"/>
                </a:solidFill>
                <a:latin typeface="source-serif-pro"/>
              </a:rPr>
              <a:t>=set of documents</a:t>
            </a:r>
          </a:p>
        </p:txBody>
      </p:sp>
    </p:spTree>
    <p:extLst>
      <p:ext uri="{BB962C8B-B14F-4D97-AF65-F5344CB8AC3E}">
        <p14:creationId xmlns:p14="http://schemas.microsoft.com/office/powerpoint/2010/main" val="2970518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60F74-8A93-14A6-E643-15ECAD229803}"/>
              </a:ext>
            </a:extLst>
          </p:cNvPr>
          <p:cNvSpPr>
            <a:spLocks noGrp="1"/>
          </p:cNvSpPr>
          <p:nvPr>
            <p:ph type="title"/>
          </p:nvPr>
        </p:nvSpPr>
        <p:spPr/>
        <p:txBody>
          <a:bodyPr/>
          <a:lstStyle/>
          <a:p>
            <a:r>
              <a:rPr lang="en-US" dirty="0">
                <a:cs typeface="Calibri Light"/>
              </a:rPr>
              <a:t>Term Frequency</a:t>
            </a:r>
            <a:endParaRPr lang="en-US" dirty="0"/>
          </a:p>
        </p:txBody>
      </p:sp>
      <p:sp>
        <p:nvSpPr>
          <p:cNvPr id="3" name="Content Placeholder 2">
            <a:extLst>
              <a:ext uri="{FF2B5EF4-FFF2-40B4-BE49-F238E27FC236}">
                <a16:creationId xmlns:a16="http://schemas.microsoft.com/office/drawing/2014/main" id="{028BC115-69A6-4330-8A1E-4A29089E9523}"/>
              </a:ext>
            </a:extLst>
          </p:cNvPr>
          <p:cNvSpPr>
            <a:spLocks noGrp="1"/>
          </p:cNvSpPr>
          <p:nvPr>
            <p:ph idx="1"/>
          </p:nvPr>
        </p:nvSpPr>
        <p:spPr/>
        <p:txBody>
          <a:bodyPr vert="horz" lIns="91440" tIns="45720" rIns="91440" bIns="45720" rtlCol="0" anchor="t">
            <a:normAutofit/>
          </a:bodyPr>
          <a:lstStyle/>
          <a:p>
            <a:r>
              <a:rPr lang="en-US" dirty="0">
                <a:ea typeface="+mn-lt"/>
                <a:cs typeface="+mn-lt"/>
              </a:rPr>
              <a:t>Term frequency answers the question of, </a:t>
            </a:r>
            <a:r>
              <a:rPr lang="en-US" i="1" dirty="0">
                <a:ea typeface="+mn-lt"/>
                <a:cs typeface="+mn-lt"/>
              </a:rPr>
              <a:t>how many times does this word appear in this document among the number of times all words appear in this document? </a:t>
            </a:r>
            <a:r>
              <a:rPr lang="en-US" dirty="0">
                <a:ea typeface="+mn-lt"/>
                <a:cs typeface="+mn-lt"/>
              </a:rPr>
              <a:t>In other words,</a:t>
            </a:r>
            <a:r>
              <a:rPr lang="en-US" i="1" dirty="0">
                <a:ea typeface="+mn-lt"/>
                <a:cs typeface="+mn-lt"/>
              </a:rPr>
              <a:t> how important is this word to this specific document?</a:t>
            </a:r>
            <a:endParaRPr lang="en-US">
              <a:ea typeface="+mn-lt"/>
              <a:cs typeface="+mn-lt"/>
            </a:endParaRPr>
          </a:p>
          <a:p>
            <a:br>
              <a:rPr lang="en-US" dirty="0"/>
            </a:br>
            <a:endParaRPr lang="en-US" dirty="0"/>
          </a:p>
          <a:p>
            <a:endParaRPr lang="en-US" dirty="0">
              <a:cs typeface="Calibri"/>
            </a:endParaRPr>
          </a:p>
        </p:txBody>
      </p:sp>
      <p:pic>
        <p:nvPicPr>
          <p:cNvPr id="4" name="Picture 4">
            <a:extLst>
              <a:ext uri="{FF2B5EF4-FFF2-40B4-BE49-F238E27FC236}">
                <a16:creationId xmlns:a16="http://schemas.microsoft.com/office/drawing/2014/main" id="{92FC686A-6CA2-9D54-AEEA-9BFD620245C3}"/>
              </a:ext>
            </a:extLst>
          </p:cNvPr>
          <p:cNvPicPr>
            <a:picLocks noChangeAspect="1"/>
          </p:cNvPicPr>
          <p:nvPr/>
        </p:nvPicPr>
        <p:blipFill>
          <a:blip r:embed="rId2"/>
          <a:stretch>
            <a:fillRect/>
          </a:stretch>
        </p:blipFill>
        <p:spPr>
          <a:xfrm>
            <a:off x="506569" y="4109987"/>
            <a:ext cx="7100552" cy="1031350"/>
          </a:xfrm>
          <a:prstGeom prst="rect">
            <a:avLst/>
          </a:prstGeom>
        </p:spPr>
      </p:pic>
    </p:spTree>
    <p:extLst>
      <p:ext uri="{BB962C8B-B14F-4D97-AF65-F5344CB8AC3E}">
        <p14:creationId xmlns:p14="http://schemas.microsoft.com/office/powerpoint/2010/main" val="1201257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EEC2-E7BA-EE22-7B7C-5527F54B918D}"/>
              </a:ext>
            </a:extLst>
          </p:cNvPr>
          <p:cNvSpPr>
            <a:spLocks noGrp="1"/>
          </p:cNvSpPr>
          <p:nvPr>
            <p:ph type="title"/>
          </p:nvPr>
        </p:nvSpPr>
        <p:spPr/>
        <p:txBody>
          <a:bodyPr/>
          <a:lstStyle/>
          <a:p>
            <a:r>
              <a:rPr lang="en-US" dirty="0">
                <a:cs typeface="Calibri Light"/>
              </a:rPr>
              <a:t>IDF</a:t>
            </a:r>
            <a:endParaRPr lang="en-US" dirty="0"/>
          </a:p>
        </p:txBody>
      </p:sp>
      <p:sp>
        <p:nvSpPr>
          <p:cNvPr id="3" name="Content Placeholder 2">
            <a:extLst>
              <a:ext uri="{FF2B5EF4-FFF2-40B4-BE49-F238E27FC236}">
                <a16:creationId xmlns:a16="http://schemas.microsoft.com/office/drawing/2014/main" id="{04BA5086-BDB7-5CCA-3853-F0128C252317}"/>
              </a:ext>
            </a:extLst>
          </p:cNvPr>
          <p:cNvSpPr>
            <a:spLocks noGrp="1"/>
          </p:cNvSpPr>
          <p:nvPr>
            <p:ph idx="1"/>
          </p:nvPr>
        </p:nvSpPr>
        <p:spPr/>
        <p:txBody>
          <a:bodyPr vert="horz" lIns="91440" tIns="45720" rIns="91440" bIns="45720" rtlCol="0" anchor="t">
            <a:normAutofit/>
          </a:bodyPr>
          <a:lstStyle/>
          <a:p>
            <a:r>
              <a:rPr lang="en-US" dirty="0">
                <a:ea typeface="+mn-lt"/>
                <a:cs typeface="+mn-lt"/>
              </a:rPr>
              <a:t>Inverse document frequency answers the question of, </a:t>
            </a:r>
            <a:r>
              <a:rPr lang="en-US" i="1" dirty="0">
                <a:ea typeface="+mn-lt"/>
                <a:cs typeface="+mn-lt"/>
              </a:rPr>
              <a:t>how common (or uncommon) is this word among all the documents I have?</a:t>
            </a:r>
          </a:p>
          <a:p>
            <a:endParaRPr lang="en-US" i="1" dirty="0">
              <a:cs typeface="Calibri"/>
            </a:endParaRPr>
          </a:p>
          <a:p>
            <a:endParaRPr lang="en-US" i="1" dirty="0">
              <a:cs typeface="Calibri"/>
            </a:endParaRPr>
          </a:p>
        </p:txBody>
      </p:sp>
      <p:sp>
        <p:nvSpPr>
          <p:cNvPr id="4" name="TextBox 3">
            <a:extLst>
              <a:ext uri="{FF2B5EF4-FFF2-40B4-BE49-F238E27FC236}">
                <a16:creationId xmlns:a16="http://schemas.microsoft.com/office/drawing/2014/main" id="{A834A159-8547-6596-3051-4790D4D2A92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i="1" dirty="0">
              <a:solidFill>
                <a:srgbClr val="292929"/>
              </a:solidFill>
              <a:latin typeface="source-serif-pro"/>
            </a:endParaRPr>
          </a:p>
        </p:txBody>
      </p:sp>
      <p:pic>
        <p:nvPicPr>
          <p:cNvPr id="5" name="Picture 5">
            <a:extLst>
              <a:ext uri="{FF2B5EF4-FFF2-40B4-BE49-F238E27FC236}">
                <a16:creationId xmlns:a16="http://schemas.microsoft.com/office/drawing/2014/main" id="{F6BAC14A-4C73-A822-A03E-FC39D72015EC}"/>
              </a:ext>
            </a:extLst>
          </p:cNvPr>
          <p:cNvPicPr>
            <a:picLocks noChangeAspect="1"/>
          </p:cNvPicPr>
          <p:nvPr/>
        </p:nvPicPr>
        <p:blipFill>
          <a:blip r:embed="rId2"/>
          <a:stretch>
            <a:fillRect/>
          </a:stretch>
        </p:blipFill>
        <p:spPr>
          <a:xfrm>
            <a:off x="646230" y="3577150"/>
            <a:ext cx="7948411" cy="1057097"/>
          </a:xfrm>
          <a:prstGeom prst="rect">
            <a:avLst/>
          </a:prstGeom>
        </p:spPr>
      </p:pic>
      <p:sp>
        <p:nvSpPr>
          <p:cNvPr id="6" name="TextBox 5">
            <a:extLst>
              <a:ext uri="{FF2B5EF4-FFF2-40B4-BE49-F238E27FC236}">
                <a16:creationId xmlns:a16="http://schemas.microsoft.com/office/drawing/2014/main" id="{48EE74B6-EA99-4E96-7127-B1BBEAFB93E8}"/>
              </a:ext>
            </a:extLst>
          </p:cNvPr>
          <p:cNvSpPr txBox="1"/>
          <p:nvPr/>
        </p:nvSpPr>
        <p:spPr>
          <a:xfrm>
            <a:off x="1211284" y="5535881"/>
            <a:ext cx="71370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https://towardsdatascience.com/how-tf-idf-works-3dbf35e568f0</a:t>
            </a:r>
          </a:p>
        </p:txBody>
      </p:sp>
    </p:spTree>
    <p:extLst>
      <p:ext uri="{BB962C8B-B14F-4D97-AF65-F5344CB8AC3E}">
        <p14:creationId xmlns:p14="http://schemas.microsoft.com/office/powerpoint/2010/main" val="3845822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9DD7A-1DAA-2431-3F6C-88C244F4EB1B}"/>
              </a:ext>
            </a:extLst>
          </p:cNvPr>
          <p:cNvSpPr>
            <a:spLocks noGrp="1"/>
          </p:cNvSpPr>
          <p:nvPr>
            <p:ph type="title"/>
          </p:nvPr>
        </p:nvSpPr>
        <p:spPr/>
        <p:txBody>
          <a:bodyPr/>
          <a:lstStyle/>
          <a:p>
            <a:r>
              <a:rPr lang="en-US" dirty="0">
                <a:cs typeface="Calibri Light"/>
              </a:rPr>
              <a:t>Why TFIDF is better than </a:t>
            </a:r>
            <a:r>
              <a:rPr lang="en-US" dirty="0" err="1">
                <a:cs typeface="Calibri Light"/>
              </a:rPr>
              <a:t>CountVectorizer</a:t>
            </a:r>
            <a:endParaRPr lang="en-US" dirty="0" err="1"/>
          </a:p>
        </p:txBody>
      </p:sp>
      <p:sp>
        <p:nvSpPr>
          <p:cNvPr id="3" name="Content Placeholder 2">
            <a:extLst>
              <a:ext uri="{FF2B5EF4-FFF2-40B4-BE49-F238E27FC236}">
                <a16:creationId xmlns:a16="http://schemas.microsoft.com/office/drawing/2014/main" id="{2A2F3BAD-DFF7-87C0-D933-4061AD161781}"/>
              </a:ext>
            </a:extLst>
          </p:cNvPr>
          <p:cNvSpPr>
            <a:spLocks noGrp="1"/>
          </p:cNvSpPr>
          <p:nvPr>
            <p:ph idx="1"/>
          </p:nvPr>
        </p:nvSpPr>
        <p:spPr/>
        <p:txBody>
          <a:bodyPr vert="horz" lIns="91440" tIns="45720" rIns="91440" bIns="45720" rtlCol="0" anchor="t">
            <a:normAutofit/>
          </a:bodyPr>
          <a:lstStyle/>
          <a:p>
            <a:r>
              <a:rPr lang="en-US" dirty="0">
                <a:ea typeface="+mn-lt"/>
                <a:cs typeface="+mn-lt"/>
              </a:rPr>
              <a:t>One reason TFIDF usually performs better than </a:t>
            </a:r>
            <a:r>
              <a:rPr lang="en-US" dirty="0" err="1">
                <a:ea typeface="+mn-lt"/>
                <a:cs typeface="+mn-lt"/>
              </a:rPr>
              <a:t>CountVectorizer</a:t>
            </a:r>
            <a:r>
              <a:rPr lang="en-US" dirty="0">
                <a:ea typeface="+mn-lt"/>
                <a:cs typeface="+mn-lt"/>
              </a:rPr>
              <a:t> in machine learning models is that </a:t>
            </a:r>
            <a:r>
              <a:rPr lang="en-US" dirty="0" err="1">
                <a:ea typeface="+mn-lt"/>
                <a:cs typeface="+mn-lt"/>
              </a:rPr>
              <a:t>CountVectorizer</a:t>
            </a:r>
            <a:r>
              <a:rPr lang="en-US" dirty="0">
                <a:ea typeface="+mn-lt"/>
                <a:cs typeface="+mn-lt"/>
              </a:rPr>
              <a:t> treats all words equally without penalty.</a:t>
            </a:r>
            <a:endParaRPr lang="en-US" dirty="0"/>
          </a:p>
        </p:txBody>
      </p:sp>
    </p:spTree>
    <p:extLst>
      <p:ext uri="{BB962C8B-B14F-4D97-AF65-F5344CB8AC3E}">
        <p14:creationId xmlns:p14="http://schemas.microsoft.com/office/powerpoint/2010/main" val="3841967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165-86D0-1E6F-757E-1EEA9BC379E4}"/>
              </a:ext>
            </a:extLst>
          </p:cNvPr>
          <p:cNvSpPr>
            <a:spLocks noGrp="1"/>
          </p:cNvSpPr>
          <p:nvPr>
            <p:ph type="title"/>
          </p:nvPr>
        </p:nvSpPr>
        <p:spPr/>
        <p:txBody>
          <a:bodyPr/>
          <a:lstStyle/>
          <a:p>
            <a:r>
              <a:rPr lang="en-US" dirty="0">
                <a:cs typeface="Calibri Light"/>
              </a:rPr>
              <a:t>Advantages and disadvantages</a:t>
            </a:r>
            <a:endParaRPr lang="en-US" dirty="0"/>
          </a:p>
        </p:txBody>
      </p:sp>
      <p:sp>
        <p:nvSpPr>
          <p:cNvPr id="3" name="Content Placeholder 2">
            <a:extLst>
              <a:ext uri="{FF2B5EF4-FFF2-40B4-BE49-F238E27FC236}">
                <a16:creationId xmlns:a16="http://schemas.microsoft.com/office/drawing/2014/main" id="{3BB4BED3-72D7-9A8D-BC54-01B3A8726A84}"/>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Advantages:</a:t>
            </a:r>
            <a:br>
              <a:rPr lang="en-US" dirty="0">
                <a:ea typeface="+mn-lt"/>
                <a:cs typeface="+mn-lt"/>
              </a:rPr>
            </a:br>
            <a:r>
              <a:rPr lang="en-US" dirty="0">
                <a:ea typeface="+mn-lt"/>
                <a:cs typeface="+mn-lt"/>
              </a:rPr>
              <a:t>- Easy to compute</a:t>
            </a:r>
            <a:br>
              <a:rPr lang="en-US" dirty="0">
                <a:ea typeface="+mn-lt"/>
                <a:cs typeface="+mn-lt"/>
              </a:rPr>
            </a:br>
            <a:r>
              <a:rPr lang="en-US" dirty="0">
                <a:ea typeface="+mn-lt"/>
                <a:cs typeface="+mn-lt"/>
              </a:rPr>
              <a:t>- You have some basic metric to extract the most descriptive terms in a document</a:t>
            </a:r>
            <a:br>
              <a:rPr lang="en-US" dirty="0">
                <a:ea typeface="+mn-lt"/>
                <a:cs typeface="+mn-lt"/>
              </a:rPr>
            </a:br>
            <a:r>
              <a:rPr lang="en-US" dirty="0">
                <a:ea typeface="+mn-lt"/>
                <a:cs typeface="+mn-lt"/>
              </a:rPr>
              <a:t>- You can easily compute the similarity between 2 documents using it</a:t>
            </a:r>
            <a:endParaRPr lang="en-US" dirty="0">
              <a:cs typeface="Calibri" panose="020F0502020204030204"/>
            </a:endParaRPr>
          </a:p>
          <a:p>
            <a:r>
              <a:rPr lang="en-US" dirty="0">
                <a:ea typeface="+mn-lt"/>
                <a:cs typeface="+mn-lt"/>
              </a:rPr>
              <a:t>Disadvantages:</a:t>
            </a:r>
            <a:br>
              <a:rPr lang="en-US" dirty="0">
                <a:ea typeface="+mn-lt"/>
                <a:cs typeface="+mn-lt"/>
              </a:rPr>
            </a:br>
            <a:r>
              <a:rPr lang="en-US" dirty="0">
                <a:ea typeface="+mn-lt"/>
                <a:cs typeface="+mn-lt"/>
              </a:rPr>
              <a:t>- TF-IDF is based on the bag-of-words (</a:t>
            </a:r>
            <a:r>
              <a:rPr lang="en-US" dirty="0" err="1">
                <a:ea typeface="+mn-lt"/>
                <a:cs typeface="+mn-lt"/>
              </a:rPr>
              <a:t>BoW</a:t>
            </a:r>
            <a:r>
              <a:rPr lang="en-US" dirty="0">
                <a:ea typeface="+mn-lt"/>
                <a:cs typeface="+mn-lt"/>
              </a:rPr>
              <a:t>) model, therefore it does not capture position in text, semantics, co-occurrences in different documents, etc.</a:t>
            </a:r>
            <a:br>
              <a:rPr lang="en-US" dirty="0">
                <a:ea typeface="+mn-lt"/>
                <a:cs typeface="+mn-lt"/>
              </a:rPr>
            </a:br>
            <a:r>
              <a:rPr lang="en-US" dirty="0">
                <a:ea typeface="+mn-lt"/>
                <a:cs typeface="+mn-lt"/>
              </a:rPr>
              <a:t>- For this reason, TF-IDF is only useful as a lexical level feature</a:t>
            </a:r>
            <a:br>
              <a:rPr lang="en-US" dirty="0">
                <a:ea typeface="+mn-lt"/>
                <a:cs typeface="+mn-lt"/>
              </a:rPr>
            </a:br>
            <a:r>
              <a:rPr lang="en-US" dirty="0">
                <a:ea typeface="+mn-lt"/>
                <a:cs typeface="+mn-lt"/>
              </a:rPr>
              <a:t>- Cannot capture semantics (e.g. as compared to topic models, word embeddings)</a:t>
            </a:r>
            <a:endParaRPr lang="en-US" dirty="0"/>
          </a:p>
          <a:p>
            <a:endParaRPr lang="en-US" dirty="0">
              <a:cs typeface="Calibri"/>
            </a:endParaRPr>
          </a:p>
        </p:txBody>
      </p:sp>
    </p:spTree>
    <p:extLst>
      <p:ext uri="{BB962C8B-B14F-4D97-AF65-F5344CB8AC3E}">
        <p14:creationId xmlns:p14="http://schemas.microsoft.com/office/powerpoint/2010/main" val="2125650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B79F-D958-F107-90F3-3CB0816B6A00}"/>
              </a:ext>
            </a:extLst>
          </p:cNvPr>
          <p:cNvSpPr>
            <a:spLocks noGrp="1"/>
          </p:cNvSpPr>
          <p:nvPr>
            <p:ph type="title"/>
          </p:nvPr>
        </p:nvSpPr>
        <p:spPr/>
        <p:txBody>
          <a:bodyPr/>
          <a:lstStyle/>
          <a:p>
            <a:r>
              <a:rPr lang="en-US" dirty="0">
                <a:cs typeface="Calibri Light"/>
              </a:rPr>
              <a:t>Word2Vec</a:t>
            </a:r>
            <a:endParaRPr lang="en-US" dirty="0"/>
          </a:p>
        </p:txBody>
      </p:sp>
      <p:sp>
        <p:nvSpPr>
          <p:cNvPr id="3" name="Content Placeholder 2">
            <a:extLst>
              <a:ext uri="{FF2B5EF4-FFF2-40B4-BE49-F238E27FC236}">
                <a16:creationId xmlns:a16="http://schemas.microsoft.com/office/drawing/2014/main" id="{CD0E3AE6-8D69-721F-913F-30E41CCE236D}"/>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Word2Vec creates vectors of the words that are distributed numerical representations of word features – these word features could comprise of words that represent the context of the individual words present in our vocabulary. Word embeddings eventually help in establishing the association of a word with another similar meaning word through the created vectors.</a:t>
            </a:r>
          </a:p>
          <a:p>
            <a:r>
              <a:rPr lang="en-US" dirty="0">
                <a:ea typeface="+mn-lt"/>
                <a:cs typeface="+mn-lt"/>
              </a:rPr>
              <a:t>Word2vec is a two-layer neural net that processes text by “vectorizing” words. Its input is a text corpus and its output is a set of vectors: feature vectors that represent words in that corpus. While Word2vec is not a </a:t>
            </a:r>
            <a:r>
              <a:rPr lang="en-US" dirty="0">
                <a:ea typeface="+mn-lt"/>
                <a:cs typeface="+mn-lt"/>
                <a:hlinkClick r:id="rId2"/>
              </a:rPr>
              <a:t>deep neural network</a:t>
            </a:r>
            <a:r>
              <a:rPr lang="en-US" dirty="0">
                <a:ea typeface="+mn-lt"/>
                <a:cs typeface="+mn-lt"/>
              </a:rPr>
              <a:t>, it turns text into a numerical form that deep neural networks can understand.</a:t>
            </a:r>
            <a:endParaRPr lang="en-US" dirty="0">
              <a:cs typeface="Calibri" panose="020F0502020204030204"/>
            </a:endParaRPr>
          </a:p>
        </p:txBody>
      </p:sp>
    </p:spTree>
    <p:extLst>
      <p:ext uri="{BB962C8B-B14F-4D97-AF65-F5344CB8AC3E}">
        <p14:creationId xmlns:p14="http://schemas.microsoft.com/office/powerpoint/2010/main" val="184500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C9F63-175E-8D7E-CA3A-97CA5CA37082}"/>
              </a:ext>
            </a:extLst>
          </p:cNvPr>
          <p:cNvSpPr>
            <a:spLocks noGrp="1"/>
          </p:cNvSpPr>
          <p:nvPr>
            <p:ph type="title"/>
          </p:nvPr>
        </p:nvSpPr>
        <p:spPr/>
        <p:txBody>
          <a:bodyPr/>
          <a:lstStyle/>
          <a:p>
            <a:r>
              <a:rPr lang="en-US" b="1" dirty="0">
                <a:ea typeface="+mj-lt"/>
                <a:cs typeface="+mj-lt"/>
              </a:rPr>
              <a:t>Kinds of Tokenization</a:t>
            </a:r>
            <a:endParaRPr lang="en-US" dirty="0"/>
          </a:p>
        </p:txBody>
      </p:sp>
      <p:sp>
        <p:nvSpPr>
          <p:cNvPr id="3" name="Content Placeholder 2">
            <a:extLst>
              <a:ext uri="{FF2B5EF4-FFF2-40B4-BE49-F238E27FC236}">
                <a16:creationId xmlns:a16="http://schemas.microsoft.com/office/drawing/2014/main" id="{B1DBC987-D5AA-426E-CEF7-215AE14136AD}"/>
              </a:ext>
            </a:extLst>
          </p:cNvPr>
          <p:cNvSpPr>
            <a:spLocks noGrp="1"/>
          </p:cNvSpPr>
          <p:nvPr>
            <p:ph idx="1"/>
          </p:nvPr>
        </p:nvSpPr>
        <p:spPr/>
        <p:txBody>
          <a:bodyPr vert="horz" lIns="91440" tIns="45720" rIns="91440" bIns="45720" rtlCol="0" anchor="t">
            <a:normAutofit/>
          </a:bodyPr>
          <a:lstStyle/>
          <a:p>
            <a:r>
              <a:rPr lang="en-US" dirty="0">
                <a:ea typeface="+mn-lt"/>
                <a:cs typeface="+mn-lt"/>
              </a:rPr>
              <a:t>Word Tokenization</a:t>
            </a:r>
          </a:p>
          <a:p>
            <a:r>
              <a:rPr lang="en-US" dirty="0">
                <a:ea typeface="+mn-lt"/>
                <a:cs typeface="+mn-lt"/>
              </a:rPr>
              <a:t>Sentence Tokenization</a:t>
            </a:r>
          </a:p>
          <a:p>
            <a:r>
              <a:rPr lang="en-US" dirty="0">
                <a:ea typeface="+mn-lt"/>
                <a:cs typeface="+mn-lt"/>
              </a:rPr>
              <a:t>Character Tokenization</a:t>
            </a:r>
          </a:p>
        </p:txBody>
      </p:sp>
    </p:spTree>
    <p:extLst>
      <p:ext uri="{BB962C8B-B14F-4D97-AF65-F5344CB8AC3E}">
        <p14:creationId xmlns:p14="http://schemas.microsoft.com/office/powerpoint/2010/main" val="618194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12E71-24AC-9983-1CC8-2A73F477BD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72328E-C86C-D08D-95AE-D2BCCB44383E}"/>
              </a:ext>
            </a:extLst>
          </p:cNvPr>
          <p:cNvSpPr>
            <a:spLocks noGrp="1"/>
          </p:cNvSpPr>
          <p:nvPr>
            <p:ph idx="1"/>
          </p:nvPr>
        </p:nvSpPr>
        <p:spPr/>
        <p:txBody>
          <a:bodyPr vert="horz" lIns="91440" tIns="45720" rIns="91440" bIns="45720" rtlCol="0" anchor="t">
            <a:normAutofit/>
          </a:bodyPr>
          <a:lstStyle/>
          <a:p>
            <a:r>
              <a:rPr lang="en-US" dirty="0">
                <a:ea typeface="+mn-lt"/>
                <a:cs typeface="+mn-lt"/>
              </a:rPr>
              <a:t>Word2vec can make highly accurate guesses about a word’s meaning based on past appearances. Those guesses can be used to establish a word’s association with other words (e.g. “man” is to “boy” what “woman” is to “girl”), or cluster documents and classify them by topic. Those clusters can form the basis of search, sentiment analysis and recommendations in such diverse fields as scientific research, legal discovery, e-commerce and customer relationship management.</a:t>
            </a:r>
            <a:endParaRPr lang="en-US" dirty="0"/>
          </a:p>
        </p:txBody>
      </p:sp>
    </p:spTree>
    <p:extLst>
      <p:ext uri="{BB962C8B-B14F-4D97-AF65-F5344CB8AC3E}">
        <p14:creationId xmlns:p14="http://schemas.microsoft.com/office/powerpoint/2010/main" val="3486635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81DD7-7F8F-A740-E119-55A7CAA5724E}"/>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EE6685EB-A87E-B925-CFF3-9CAD5CFF34EE}"/>
              </a:ext>
            </a:extLst>
          </p:cNvPr>
          <p:cNvPicPr>
            <a:picLocks noGrp="1" noChangeAspect="1"/>
          </p:cNvPicPr>
          <p:nvPr>
            <p:ph idx="1"/>
          </p:nvPr>
        </p:nvPicPr>
        <p:blipFill>
          <a:blip r:embed="rId2"/>
          <a:stretch>
            <a:fillRect/>
          </a:stretch>
        </p:blipFill>
        <p:spPr>
          <a:xfrm>
            <a:off x="838200" y="2109389"/>
            <a:ext cx="10515600" cy="3783809"/>
          </a:xfrm>
        </p:spPr>
      </p:pic>
    </p:spTree>
    <p:extLst>
      <p:ext uri="{BB962C8B-B14F-4D97-AF65-F5344CB8AC3E}">
        <p14:creationId xmlns:p14="http://schemas.microsoft.com/office/powerpoint/2010/main" val="3948702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1802-EAE5-FB8B-1BCA-7A9C3F8D38B1}"/>
              </a:ext>
            </a:extLst>
          </p:cNvPr>
          <p:cNvSpPr>
            <a:spLocks noGrp="1"/>
          </p:cNvSpPr>
          <p:nvPr>
            <p:ph type="title"/>
          </p:nvPr>
        </p:nvSpPr>
        <p:spPr>
          <a:xfrm>
            <a:off x="848096" y="365125"/>
            <a:ext cx="10505704" cy="791174"/>
          </a:xfrm>
        </p:spPr>
        <p:txBody>
          <a:bodyPr/>
          <a:lstStyle/>
          <a:p>
            <a:r>
              <a:rPr lang="en-US" dirty="0">
                <a:cs typeface="Calibri Light"/>
              </a:rPr>
              <a:t>Why we need it?</a:t>
            </a:r>
            <a:endParaRPr lang="en-US" dirty="0"/>
          </a:p>
        </p:txBody>
      </p:sp>
      <p:sp>
        <p:nvSpPr>
          <p:cNvPr id="3" name="Content Placeholder 2">
            <a:extLst>
              <a:ext uri="{FF2B5EF4-FFF2-40B4-BE49-F238E27FC236}">
                <a16:creationId xmlns:a16="http://schemas.microsoft.com/office/drawing/2014/main" id="{9D72AC2B-1B82-FC29-54A1-2833542165FE}"/>
              </a:ext>
            </a:extLst>
          </p:cNvPr>
          <p:cNvSpPr>
            <a:spLocks noGrp="1"/>
          </p:cNvSpPr>
          <p:nvPr>
            <p:ph idx="1"/>
          </p:nvPr>
        </p:nvSpPr>
        <p:spPr>
          <a:xfrm>
            <a:off x="749136" y="1370405"/>
            <a:ext cx="10604664" cy="4806558"/>
          </a:xfrm>
        </p:spPr>
        <p:txBody>
          <a:bodyPr vert="horz" lIns="91440" tIns="45720" rIns="91440" bIns="45720" rtlCol="0" anchor="t">
            <a:normAutofit fontScale="92500" lnSpcReduction="20000"/>
          </a:bodyPr>
          <a:lstStyle/>
          <a:p>
            <a:pPr algn="just"/>
            <a:r>
              <a:rPr lang="en-US" dirty="0">
                <a:ea typeface="+mn-lt"/>
                <a:cs typeface="+mn-lt"/>
              </a:rPr>
              <a:t>Let us consider the two sentences – “You can scale your business.” and “You can grow your business.”. These two sentences have the same meaning. If we consider a vocabulary considering these two sentences, it will constitute of these words: </a:t>
            </a:r>
            <a:r>
              <a:rPr lang="en-US" b="1" dirty="0">
                <a:ea typeface="+mn-lt"/>
                <a:cs typeface="+mn-lt"/>
              </a:rPr>
              <a:t>{You, can, scale, grow, your, business}</a:t>
            </a:r>
            <a:r>
              <a:rPr lang="en-US" dirty="0">
                <a:ea typeface="+mn-lt"/>
                <a:cs typeface="+mn-lt"/>
              </a:rPr>
              <a:t>.</a:t>
            </a:r>
            <a:endParaRPr lang="en-US" dirty="0">
              <a:cs typeface="Calibri" panose="020F0502020204030204"/>
            </a:endParaRPr>
          </a:p>
          <a:p>
            <a:pPr algn="just"/>
            <a:r>
              <a:rPr lang="en-US" dirty="0">
                <a:ea typeface="+mn-lt"/>
                <a:cs typeface="+mn-lt"/>
              </a:rPr>
              <a:t>A one-hot encoding of these words would create a vector of length 6. The encodings for each of the words would look like this:</a:t>
            </a:r>
            <a:endParaRPr lang="en-US" dirty="0"/>
          </a:p>
          <a:p>
            <a:pPr algn="just"/>
            <a:r>
              <a:rPr lang="en-US" b="1" dirty="0">
                <a:ea typeface="+mn-lt"/>
                <a:cs typeface="+mn-lt"/>
              </a:rPr>
              <a:t>You</a:t>
            </a:r>
            <a:r>
              <a:rPr lang="en-US" dirty="0">
                <a:ea typeface="+mn-lt"/>
                <a:cs typeface="+mn-lt"/>
              </a:rPr>
              <a:t>: [1,0,0,0,0,0], </a:t>
            </a:r>
            <a:r>
              <a:rPr lang="en-US" b="1" dirty="0">
                <a:ea typeface="+mn-lt"/>
                <a:cs typeface="+mn-lt"/>
              </a:rPr>
              <a:t>Can</a:t>
            </a:r>
            <a:r>
              <a:rPr lang="en-US" dirty="0">
                <a:ea typeface="+mn-lt"/>
                <a:cs typeface="+mn-lt"/>
              </a:rPr>
              <a:t>: [0,1,0,0,0,0], </a:t>
            </a:r>
            <a:r>
              <a:rPr lang="en-US" b="1" dirty="0">
                <a:ea typeface="+mn-lt"/>
                <a:cs typeface="+mn-lt"/>
              </a:rPr>
              <a:t>Scale</a:t>
            </a:r>
            <a:r>
              <a:rPr lang="en-US" dirty="0">
                <a:ea typeface="+mn-lt"/>
                <a:cs typeface="+mn-lt"/>
              </a:rPr>
              <a:t>: [0,0,1,0,0,0], </a:t>
            </a:r>
            <a:r>
              <a:rPr lang="en-US" b="1" dirty="0">
                <a:ea typeface="+mn-lt"/>
                <a:cs typeface="+mn-lt"/>
              </a:rPr>
              <a:t>Grow</a:t>
            </a:r>
            <a:r>
              <a:rPr lang="en-US" dirty="0">
                <a:ea typeface="+mn-lt"/>
                <a:cs typeface="+mn-lt"/>
              </a:rPr>
              <a:t>: [0,0,0,1,0,0],</a:t>
            </a:r>
            <a:endParaRPr lang="en-US" dirty="0"/>
          </a:p>
          <a:p>
            <a:pPr algn="just"/>
            <a:r>
              <a:rPr lang="en-US" b="1" dirty="0">
                <a:ea typeface="+mn-lt"/>
                <a:cs typeface="+mn-lt"/>
              </a:rPr>
              <a:t>Your</a:t>
            </a:r>
            <a:r>
              <a:rPr lang="en-US" dirty="0">
                <a:ea typeface="+mn-lt"/>
                <a:cs typeface="+mn-lt"/>
              </a:rPr>
              <a:t>: [0,0,0,0,1,0], </a:t>
            </a:r>
            <a:r>
              <a:rPr lang="en-US" b="1" dirty="0">
                <a:ea typeface="+mn-lt"/>
                <a:cs typeface="+mn-lt"/>
              </a:rPr>
              <a:t>Business</a:t>
            </a:r>
            <a:r>
              <a:rPr lang="en-US" dirty="0">
                <a:ea typeface="+mn-lt"/>
                <a:cs typeface="+mn-lt"/>
              </a:rPr>
              <a:t>: [0,0,0,0,0,1]</a:t>
            </a:r>
            <a:endParaRPr lang="en-US" dirty="0"/>
          </a:p>
          <a:p>
            <a:pPr algn="just"/>
            <a:r>
              <a:rPr lang="en-US" dirty="0">
                <a:ea typeface="+mn-lt"/>
                <a:cs typeface="+mn-lt"/>
              </a:rPr>
              <a:t>In a 6-dimensional space, each word would occupy one of the dimensions, meaning that none of these words has any similarity with each other – irrespective of their literal meanings.</a:t>
            </a:r>
            <a:endParaRPr lang="en-US" dirty="0"/>
          </a:p>
          <a:p>
            <a:pPr algn="just"/>
            <a:r>
              <a:rPr lang="en-US" b="1" dirty="0">
                <a:ea typeface="+mn-lt"/>
                <a:cs typeface="+mn-lt"/>
              </a:rPr>
              <a:t>Word2Vec</a:t>
            </a:r>
            <a:r>
              <a:rPr lang="en-US" dirty="0">
                <a:ea typeface="+mn-lt"/>
                <a:cs typeface="+mn-lt"/>
              </a:rPr>
              <a:t>, a </a:t>
            </a:r>
            <a:r>
              <a:rPr lang="en-US" b="1" dirty="0">
                <a:ea typeface="+mn-lt"/>
                <a:cs typeface="+mn-lt"/>
              </a:rPr>
              <a:t>word embedding methodology</a:t>
            </a:r>
            <a:r>
              <a:rPr lang="en-US" dirty="0">
                <a:ea typeface="+mn-lt"/>
                <a:cs typeface="+mn-lt"/>
              </a:rPr>
              <a:t>, solves this issue and enables similar words to have similar dimensions and, consequently, helps bring context.</a:t>
            </a:r>
            <a:endParaRPr lang="en-US" dirty="0">
              <a:cs typeface="Calibri"/>
            </a:endParaRPr>
          </a:p>
          <a:p>
            <a:endParaRPr lang="en-US" dirty="0">
              <a:cs typeface="Calibri"/>
            </a:endParaRPr>
          </a:p>
        </p:txBody>
      </p:sp>
    </p:spTree>
    <p:extLst>
      <p:ext uri="{BB962C8B-B14F-4D97-AF65-F5344CB8AC3E}">
        <p14:creationId xmlns:p14="http://schemas.microsoft.com/office/powerpoint/2010/main" val="2653574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17AD-6B8D-E5A3-907D-981EF5C4B3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CF7053-1CF2-72CA-2905-0CDE88F964A0}"/>
              </a:ext>
            </a:extLst>
          </p:cNvPr>
          <p:cNvSpPr>
            <a:spLocks noGrp="1"/>
          </p:cNvSpPr>
          <p:nvPr>
            <p:ph idx="1"/>
          </p:nvPr>
        </p:nvSpPr>
        <p:spPr/>
        <p:txBody>
          <a:bodyPr vert="horz" lIns="91440" tIns="45720" rIns="91440" bIns="45720" rtlCol="0" anchor="t">
            <a:normAutofit/>
          </a:bodyPr>
          <a:lstStyle/>
          <a:p>
            <a:r>
              <a:rPr lang="en-US" dirty="0">
                <a:ea typeface="+mn-lt"/>
                <a:cs typeface="+mn-lt"/>
              </a:rPr>
              <a:t>https://www.analyticsvidhya.com/blog/2021/07/word2vec-for-word-embeddings-a-beginners-guide/</a:t>
            </a:r>
            <a:endParaRPr lang="en-US"/>
          </a:p>
        </p:txBody>
      </p:sp>
    </p:spTree>
    <p:extLst>
      <p:ext uri="{BB962C8B-B14F-4D97-AF65-F5344CB8AC3E}">
        <p14:creationId xmlns:p14="http://schemas.microsoft.com/office/powerpoint/2010/main" val="1464509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C8E27-3A59-1F26-66D9-7BA3B5435CEB}"/>
              </a:ext>
            </a:extLst>
          </p:cNvPr>
          <p:cNvSpPr>
            <a:spLocks noGrp="1"/>
          </p:cNvSpPr>
          <p:nvPr>
            <p:ph type="title"/>
          </p:nvPr>
        </p:nvSpPr>
        <p:spPr/>
        <p:txBody>
          <a:bodyPr/>
          <a:lstStyle/>
          <a:p>
            <a:r>
              <a:rPr lang="en-US" dirty="0">
                <a:cs typeface="Calibri Light"/>
              </a:rPr>
              <a:t>CBOW</a:t>
            </a:r>
            <a:endParaRPr lang="en-US" dirty="0"/>
          </a:p>
        </p:txBody>
      </p:sp>
      <p:sp>
        <p:nvSpPr>
          <p:cNvPr id="3" name="Content Placeholder 2">
            <a:extLst>
              <a:ext uri="{FF2B5EF4-FFF2-40B4-BE49-F238E27FC236}">
                <a16:creationId xmlns:a16="http://schemas.microsoft.com/office/drawing/2014/main" id="{B9F2052D-7A07-365D-DBE3-60E5329C1195}"/>
              </a:ext>
            </a:extLst>
          </p:cNvPr>
          <p:cNvSpPr>
            <a:spLocks noGrp="1"/>
          </p:cNvSpPr>
          <p:nvPr>
            <p:ph idx="1"/>
          </p:nvPr>
        </p:nvSpPr>
        <p:spPr/>
        <p:txBody>
          <a:bodyPr vert="horz" lIns="91440" tIns="45720" rIns="91440" bIns="45720" rtlCol="0" anchor="t">
            <a:normAutofit/>
          </a:bodyPr>
          <a:lstStyle/>
          <a:p>
            <a:pPr algn="just"/>
            <a:r>
              <a:rPr lang="en-US" dirty="0">
                <a:ea typeface="+mn-lt"/>
                <a:cs typeface="+mn-lt"/>
              </a:rPr>
              <a:t>The CBOW architecture comprises a deep learning classification model in which we take in context words as input, X, and try to predict our target word, Y.</a:t>
            </a:r>
          </a:p>
          <a:p>
            <a:pPr algn="just"/>
            <a:r>
              <a:rPr lang="en-US" dirty="0">
                <a:ea typeface="+mn-lt"/>
                <a:cs typeface="+mn-lt"/>
              </a:rPr>
              <a:t>For example, if we consider the sentence – “Word2Vec has a deep learning model working in the backend.”, there can be pairs of context words and target (center) words. If we consider a context window size of 2, we will have pairs like </a:t>
            </a:r>
            <a:r>
              <a:rPr lang="en-US" b="1" dirty="0">
                <a:ea typeface="+mn-lt"/>
                <a:cs typeface="+mn-lt"/>
              </a:rPr>
              <a:t>([deep, model], learning), ([model, in], working), ([a, learning), deep)</a:t>
            </a:r>
            <a:r>
              <a:rPr lang="en-US" dirty="0">
                <a:ea typeface="+mn-lt"/>
                <a:cs typeface="+mn-lt"/>
              </a:rPr>
              <a:t> etc. The deep learning model would try to predict these target words based on the context words.</a:t>
            </a:r>
            <a:endParaRPr lang="en-US">
              <a:ea typeface="+mn-lt"/>
              <a:cs typeface="+mn-lt"/>
            </a:endParaRPr>
          </a:p>
          <a:p>
            <a:endParaRPr lang="en-US" dirty="0">
              <a:cs typeface="Calibri"/>
            </a:endParaRPr>
          </a:p>
        </p:txBody>
      </p:sp>
    </p:spTree>
    <p:extLst>
      <p:ext uri="{BB962C8B-B14F-4D97-AF65-F5344CB8AC3E}">
        <p14:creationId xmlns:p14="http://schemas.microsoft.com/office/powerpoint/2010/main" val="325597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5F40-6AF9-D99D-F700-1010F360F688}"/>
              </a:ext>
            </a:extLst>
          </p:cNvPr>
          <p:cNvSpPr>
            <a:spLocks noGrp="1"/>
          </p:cNvSpPr>
          <p:nvPr>
            <p:ph type="title"/>
          </p:nvPr>
        </p:nvSpPr>
        <p:spPr>
          <a:xfrm>
            <a:off x="759032" y="365125"/>
            <a:ext cx="10594768" cy="573460"/>
          </a:xfrm>
        </p:spPr>
        <p:txBody>
          <a:bodyPr>
            <a:normAutofit fontScale="90000"/>
          </a:bodyPr>
          <a:lstStyle/>
          <a:p>
            <a:r>
              <a:rPr lang="en-US" dirty="0">
                <a:cs typeface="Calibri Light"/>
              </a:rPr>
              <a:t>Skip-gram</a:t>
            </a:r>
            <a:endParaRPr lang="en-US" dirty="0"/>
          </a:p>
        </p:txBody>
      </p:sp>
      <p:sp>
        <p:nvSpPr>
          <p:cNvPr id="3" name="Content Placeholder 2">
            <a:extLst>
              <a:ext uri="{FF2B5EF4-FFF2-40B4-BE49-F238E27FC236}">
                <a16:creationId xmlns:a16="http://schemas.microsoft.com/office/drawing/2014/main" id="{377D8D91-7AD2-4658-CD9E-2109783E1EED}"/>
              </a:ext>
            </a:extLst>
          </p:cNvPr>
          <p:cNvSpPr>
            <a:spLocks noGrp="1"/>
          </p:cNvSpPr>
          <p:nvPr>
            <p:ph idx="1"/>
          </p:nvPr>
        </p:nvSpPr>
        <p:spPr>
          <a:xfrm>
            <a:off x="679863" y="1043833"/>
            <a:ext cx="10970820" cy="5667519"/>
          </a:xfrm>
        </p:spPr>
        <p:txBody>
          <a:bodyPr vert="horz" lIns="91440" tIns="45720" rIns="91440" bIns="45720" rtlCol="0" anchor="t">
            <a:normAutofit fontScale="92500"/>
          </a:bodyPr>
          <a:lstStyle/>
          <a:p>
            <a:pPr algn="just"/>
            <a:r>
              <a:rPr lang="en-US" dirty="0">
                <a:ea typeface="+mn-lt"/>
                <a:cs typeface="+mn-lt"/>
              </a:rPr>
              <a:t>In the skip-gram model, given a target (</a:t>
            </a:r>
            <a:r>
              <a:rPr lang="en-US" dirty="0" err="1">
                <a:ea typeface="+mn-lt"/>
                <a:cs typeface="+mn-lt"/>
              </a:rPr>
              <a:t>centre</a:t>
            </a:r>
            <a:r>
              <a:rPr lang="en-US" dirty="0">
                <a:ea typeface="+mn-lt"/>
                <a:cs typeface="+mn-lt"/>
              </a:rPr>
              <a:t>) word, the context words are predicted. So, considering the sentence  “Word2Vec has a deep learning model working in the backend.” and a context window size of 2, given the center word ‘learning’, the model tries to predict [‘deep’, ’model’] and so on.</a:t>
            </a:r>
            <a:endParaRPr lang="en-US" dirty="0">
              <a:cs typeface="Calibri" panose="020F0502020204030204"/>
            </a:endParaRPr>
          </a:p>
          <a:p>
            <a:pPr algn="just"/>
            <a:r>
              <a:rPr lang="en-US" dirty="0">
                <a:ea typeface="+mn-lt"/>
                <a:cs typeface="+mn-lt"/>
              </a:rPr>
              <a:t>Since the skip-gram model has to predict multiple words from a single given word, we feed the model pairs of (X, Y) where X is our input and Y is our label. This is done by creating </a:t>
            </a:r>
            <a:r>
              <a:rPr lang="en-US" b="1" i="1" dirty="0">
                <a:ea typeface="+mn-lt"/>
                <a:cs typeface="+mn-lt"/>
              </a:rPr>
              <a:t>positive input samples and negative input samples.</a:t>
            </a:r>
            <a:endParaRPr lang="en-US" dirty="0"/>
          </a:p>
          <a:p>
            <a:pPr algn="just"/>
            <a:r>
              <a:rPr lang="en-US" dirty="0">
                <a:ea typeface="+mn-lt"/>
                <a:cs typeface="+mn-lt"/>
              </a:rPr>
              <a:t>Positive Input Samples will have the training data in this form: [(target, context),1] where the target is the target or </a:t>
            </a:r>
            <a:r>
              <a:rPr lang="en-US" dirty="0" err="1">
                <a:ea typeface="+mn-lt"/>
                <a:cs typeface="+mn-lt"/>
              </a:rPr>
              <a:t>centre</a:t>
            </a:r>
            <a:r>
              <a:rPr lang="en-US" dirty="0">
                <a:ea typeface="+mn-lt"/>
                <a:cs typeface="+mn-lt"/>
              </a:rPr>
              <a:t> word, context represents the surrounding context words, and label 1 indicates if it is a relevant pair. Negative Input Samples will have the training data in the same form: [(target, random),0]. In this case, instead of the actual surrounding words, randomly selected words are fed in along with the target words with a label of 0 indicating that it’s an irrelevant pair.</a:t>
            </a:r>
            <a:endParaRPr lang="en-US" dirty="0"/>
          </a:p>
          <a:p>
            <a:endParaRPr lang="en-US" dirty="0">
              <a:cs typeface="Calibri"/>
            </a:endParaRPr>
          </a:p>
        </p:txBody>
      </p:sp>
    </p:spTree>
    <p:extLst>
      <p:ext uri="{BB962C8B-B14F-4D97-AF65-F5344CB8AC3E}">
        <p14:creationId xmlns:p14="http://schemas.microsoft.com/office/powerpoint/2010/main" val="2930795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AFB8-A221-F1F4-C691-4CBB90F38FF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E2518178-D450-E8FD-D992-203DF7197B3D}"/>
              </a:ext>
            </a:extLst>
          </p:cNvPr>
          <p:cNvPicPr>
            <a:picLocks noGrp="1" noChangeAspect="1"/>
          </p:cNvPicPr>
          <p:nvPr>
            <p:ph idx="1"/>
          </p:nvPr>
        </p:nvPicPr>
        <p:blipFill>
          <a:blip r:embed="rId2"/>
          <a:stretch>
            <a:fillRect/>
          </a:stretch>
        </p:blipFill>
        <p:spPr>
          <a:xfrm>
            <a:off x="2359232" y="1825625"/>
            <a:ext cx="7473535" cy="4351338"/>
          </a:xfrm>
        </p:spPr>
      </p:pic>
    </p:spTree>
    <p:extLst>
      <p:ext uri="{BB962C8B-B14F-4D97-AF65-F5344CB8AC3E}">
        <p14:creationId xmlns:p14="http://schemas.microsoft.com/office/powerpoint/2010/main" val="178844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666D-AF52-2A21-A829-88D5AD68E8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DBA387-07F1-FFF7-E054-FB38B57C4EE4}"/>
              </a:ext>
            </a:extLst>
          </p:cNvPr>
          <p:cNvSpPr>
            <a:spLocks noGrp="1"/>
          </p:cNvSpPr>
          <p:nvPr>
            <p:ph idx="1"/>
          </p:nvPr>
        </p:nvSpPr>
        <p:spPr/>
        <p:txBody>
          <a:bodyPr vert="horz" lIns="91440" tIns="45720" rIns="91440" bIns="45720" rtlCol="0" anchor="t">
            <a:normAutofit/>
          </a:bodyPr>
          <a:lstStyle/>
          <a:p>
            <a:pPr marL="0" indent="0">
              <a:buNone/>
            </a:pPr>
            <a:r>
              <a:rPr lang="en-US" dirty="0">
                <a:latin typeface="Consolas"/>
              </a:rPr>
              <a:t>import gensim
from </a:t>
            </a:r>
            <a:r>
              <a:rPr lang="en-US" dirty="0" err="1">
                <a:latin typeface="Consolas"/>
              </a:rPr>
              <a:t>gensim.models</a:t>
            </a:r>
            <a:r>
              <a:rPr lang="en-US" dirty="0">
                <a:latin typeface="Consolas"/>
              </a:rPr>
              <a:t> import Word2Vec</a:t>
            </a:r>
          </a:p>
          <a:p>
            <a:pPr marL="0" indent="0">
              <a:buNone/>
            </a:pPr>
            <a:r>
              <a:rPr lang="en-US" dirty="0">
                <a:latin typeface="Consolas"/>
                <a:cs typeface="Calibri" panose="020F0502020204030204"/>
              </a:rPr>
              <a:t>Model =gensim.models.Word2Vec(data, </a:t>
            </a:r>
            <a:r>
              <a:rPr lang="en-US" dirty="0" err="1">
                <a:latin typeface="Consolas"/>
                <a:cs typeface="Calibri" panose="020F0502020204030204"/>
              </a:rPr>
              <a:t>min_count</a:t>
            </a:r>
            <a:r>
              <a:rPr lang="en-US" dirty="0">
                <a:latin typeface="Consolas"/>
                <a:cs typeface="Calibri" panose="020F0502020204030204"/>
              </a:rPr>
              <a:t> = 1,size = 100, window = 5, sg=0) </a:t>
            </a:r>
          </a:p>
          <a:p>
            <a:pPr marL="0" indent="0">
              <a:buNone/>
            </a:pPr>
            <a:r>
              <a:rPr lang="en-US">
                <a:latin typeface="Consolas"/>
                <a:cs typeface="Calibri"/>
              </a:rPr>
              <a:t>Model.wv.vocab</a:t>
            </a:r>
            <a:endParaRPr lang="en-US" dirty="0">
              <a:latin typeface="Consolas"/>
              <a:cs typeface="Calibri"/>
            </a:endParaRPr>
          </a:p>
        </p:txBody>
      </p:sp>
    </p:spTree>
    <p:extLst>
      <p:ext uri="{BB962C8B-B14F-4D97-AF65-F5344CB8AC3E}">
        <p14:creationId xmlns:p14="http://schemas.microsoft.com/office/powerpoint/2010/main" val="3234438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2029-FF33-5751-3F2A-30839CF4D288}"/>
              </a:ext>
            </a:extLst>
          </p:cNvPr>
          <p:cNvSpPr>
            <a:spLocks noGrp="1"/>
          </p:cNvSpPr>
          <p:nvPr>
            <p:ph type="title"/>
          </p:nvPr>
        </p:nvSpPr>
        <p:spPr/>
        <p:txBody>
          <a:bodyPr/>
          <a:lstStyle/>
          <a:p>
            <a:r>
              <a:rPr lang="en-US" dirty="0">
                <a:cs typeface="Calibri Light"/>
              </a:rPr>
              <a:t>TFIDF vs Word2Vec</a:t>
            </a:r>
            <a:endParaRPr lang="en-US" dirty="0"/>
          </a:p>
        </p:txBody>
      </p:sp>
      <p:sp>
        <p:nvSpPr>
          <p:cNvPr id="3" name="Content Placeholder 2">
            <a:extLst>
              <a:ext uri="{FF2B5EF4-FFF2-40B4-BE49-F238E27FC236}">
                <a16:creationId xmlns:a16="http://schemas.microsoft.com/office/drawing/2014/main" id="{449FCDAC-6AD1-B01C-F1B4-5F9AFEB16253}"/>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TF-IDF is a word-document mapping (with some normalization). It ignores the order of words and gives </a:t>
            </a:r>
            <a:r>
              <a:rPr lang="en-US" dirty="0" err="1">
                <a:ea typeface="+mn-lt"/>
                <a:cs typeface="+mn-lt"/>
              </a:rPr>
              <a:t>nxm</a:t>
            </a:r>
            <a:r>
              <a:rPr lang="en-US" dirty="0">
                <a:ea typeface="+mn-lt"/>
                <a:cs typeface="+mn-lt"/>
              </a:rPr>
              <a:t> matrix (or </a:t>
            </a:r>
            <a:r>
              <a:rPr lang="en-US" dirty="0" err="1">
                <a:ea typeface="+mn-lt"/>
                <a:cs typeface="+mn-lt"/>
              </a:rPr>
              <a:t>mxn</a:t>
            </a:r>
            <a:r>
              <a:rPr lang="en-US" dirty="0">
                <a:ea typeface="+mn-lt"/>
                <a:cs typeface="+mn-lt"/>
              </a:rPr>
              <a:t> depending on implementation) where n is number of words in the vocabulary and m is number of documents. Word2Vec on the other hand gives a unique vector for each word based on the words appearing around the particular word. </a:t>
            </a:r>
          </a:p>
          <a:p>
            <a:r>
              <a:rPr lang="en-US" dirty="0">
                <a:ea typeface="+mn-lt"/>
                <a:cs typeface="+mn-lt"/>
              </a:rPr>
              <a:t>TF-IDF is obtained from straightforward linear algebra. Word2Vec is obtained from the hidden layer of a two layered neural network. </a:t>
            </a:r>
            <a:endParaRPr lang="en-US">
              <a:ea typeface="+mn-lt"/>
              <a:cs typeface="+mn-lt"/>
            </a:endParaRPr>
          </a:p>
          <a:p>
            <a:r>
              <a:rPr lang="en-US" dirty="0">
                <a:ea typeface="+mn-lt"/>
                <a:cs typeface="+mn-lt"/>
              </a:rPr>
              <a:t>TF-IDF can be used either for assigning vectors to words or to documents. Word2Vec can be directly used to assign vector to a word but to get the vector representation of a document further processing is needed.</a:t>
            </a:r>
          </a:p>
          <a:p>
            <a:r>
              <a:rPr lang="en-US" dirty="0">
                <a:ea typeface="+mn-lt"/>
                <a:cs typeface="+mn-lt"/>
              </a:rPr>
              <a:t> Unlike TF-IDF Word2Vec takes into account placement of words in a document(to some extent).</a:t>
            </a:r>
            <a:endParaRPr lang="en-US">
              <a:cs typeface="Calibri"/>
            </a:endParaRPr>
          </a:p>
        </p:txBody>
      </p:sp>
    </p:spTree>
    <p:extLst>
      <p:ext uri="{BB962C8B-B14F-4D97-AF65-F5344CB8AC3E}">
        <p14:creationId xmlns:p14="http://schemas.microsoft.com/office/powerpoint/2010/main" val="1933827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3C90-F225-EDA0-D4D5-2E71027EDD62}"/>
              </a:ext>
            </a:extLst>
          </p:cNvPr>
          <p:cNvSpPr>
            <a:spLocks noGrp="1"/>
          </p:cNvSpPr>
          <p:nvPr>
            <p:ph type="title"/>
          </p:nvPr>
        </p:nvSpPr>
        <p:spPr/>
        <p:txBody>
          <a:bodyPr/>
          <a:lstStyle/>
          <a:p>
            <a:r>
              <a:rPr lang="en-US" dirty="0">
                <a:cs typeface="Calibri Light"/>
              </a:rPr>
              <a:t>RNN</a:t>
            </a:r>
            <a:endParaRPr lang="en-US" dirty="0"/>
          </a:p>
        </p:txBody>
      </p:sp>
      <p:sp>
        <p:nvSpPr>
          <p:cNvPr id="3" name="Content Placeholder 2">
            <a:extLst>
              <a:ext uri="{FF2B5EF4-FFF2-40B4-BE49-F238E27FC236}">
                <a16:creationId xmlns:a16="http://schemas.microsoft.com/office/drawing/2014/main" id="{563042C2-04F9-38EB-028A-51DFDE4F2B55}"/>
              </a:ext>
            </a:extLst>
          </p:cNvPr>
          <p:cNvSpPr>
            <a:spLocks noGrp="1"/>
          </p:cNvSpPr>
          <p:nvPr>
            <p:ph idx="1"/>
          </p:nvPr>
        </p:nvSpPr>
        <p:spPr/>
        <p:txBody>
          <a:bodyPr vert="horz" lIns="91440" tIns="45720" rIns="91440" bIns="45720" rtlCol="0" anchor="t">
            <a:normAutofit/>
          </a:bodyPr>
          <a:lstStyle/>
          <a:p>
            <a:r>
              <a:rPr lang="en-US" b="1" dirty="0">
                <a:ea typeface="+mn-lt"/>
                <a:cs typeface="+mn-lt"/>
              </a:rPr>
              <a:t>Recurrent Neural Network(RNN)</a:t>
            </a:r>
            <a:r>
              <a:rPr lang="en-US" dirty="0">
                <a:ea typeface="+mn-lt"/>
                <a:cs typeface="+mn-lt"/>
              </a:rPr>
              <a:t> is a type of </a:t>
            </a:r>
            <a:r>
              <a:rPr lang="en-US" u="sng" dirty="0">
                <a:ea typeface="+mn-lt"/>
                <a:cs typeface="+mn-lt"/>
                <a:hlinkClick r:id="rId2"/>
              </a:rPr>
              <a:t>Neural Network</a:t>
            </a:r>
            <a:r>
              <a:rPr lang="en-US" dirty="0">
                <a:ea typeface="+mn-lt"/>
                <a:cs typeface="+mn-lt"/>
              </a:rPr>
              <a:t> where the </a:t>
            </a:r>
            <a:r>
              <a:rPr lang="en-US" b="1" dirty="0">
                <a:ea typeface="+mn-lt"/>
                <a:cs typeface="+mn-lt"/>
              </a:rPr>
              <a:t>output from the previous step are fed as input to the current step</a:t>
            </a:r>
            <a:r>
              <a:rPr lang="en-US" dirty="0">
                <a:ea typeface="+mn-lt"/>
                <a:cs typeface="+mn-lt"/>
              </a:rPr>
              <a:t>. In traditional neural networks, all the inputs and outputs are independent of each other, but in cases like when it is required to predict the next word of a sentence, the previous words are required and hence there is a need to remember the previous words. Thus RNN came into existence, which solved this issue with the help of a Hidden Layer. The main and most important feature of RNN is </a:t>
            </a:r>
            <a:r>
              <a:rPr lang="en-US" b="1" dirty="0">
                <a:ea typeface="+mn-lt"/>
                <a:cs typeface="+mn-lt"/>
              </a:rPr>
              <a:t>Hidden state</a:t>
            </a:r>
            <a:r>
              <a:rPr lang="en-US" dirty="0">
                <a:ea typeface="+mn-lt"/>
                <a:cs typeface="+mn-lt"/>
              </a:rPr>
              <a:t>, which remembers some information about a sequence.</a:t>
            </a:r>
          </a:p>
        </p:txBody>
      </p:sp>
    </p:spTree>
    <p:extLst>
      <p:ext uri="{BB962C8B-B14F-4D97-AF65-F5344CB8AC3E}">
        <p14:creationId xmlns:p14="http://schemas.microsoft.com/office/powerpoint/2010/main" val="485664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0FDC-72ED-31F7-CFEE-9BC3F520F3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42F08E-4745-E072-0D02-299C27C7F6B2}"/>
              </a:ext>
            </a:extLst>
          </p:cNvPr>
          <p:cNvSpPr>
            <a:spLocks noGrp="1"/>
          </p:cNvSpPr>
          <p:nvPr>
            <p:ph idx="1"/>
          </p:nvPr>
        </p:nvSpPr>
        <p:spPr/>
        <p:txBody>
          <a:bodyPr vert="horz" lIns="91440" tIns="45720" rIns="91440" bIns="45720" rtlCol="0" anchor="t">
            <a:normAutofit/>
          </a:bodyPr>
          <a:lstStyle/>
          <a:p>
            <a:r>
              <a:rPr lang="en-US" dirty="0">
                <a:cs typeface="Calibri"/>
              </a:rPr>
              <a:t>Import </a:t>
            </a:r>
            <a:r>
              <a:rPr lang="en-US" dirty="0" err="1">
                <a:cs typeface="Calibri"/>
              </a:rPr>
              <a:t>nltk</a:t>
            </a:r>
            <a:endParaRPr lang="en-US">
              <a:cs typeface="Calibri"/>
            </a:endParaRPr>
          </a:p>
          <a:p>
            <a:r>
              <a:rPr lang="en-US" dirty="0">
                <a:cs typeface="Calibri"/>
              </a:rPr>
              <a:t>From </a:t>
            </a:r>
            <a:r>
              <a:rPr lang="en-US" dirty="0" err="1">
                <a:cs typeface="Calibri"/>
              </a:rPr>
              <a:t>nltk.tokenize</a:t>
            </a:r>
            <a:r>
              <a:rPr lang="en-US" dirty="0">
                <a:cs typeface="Calibri"/>
              </a:rPr>
              <a:t> import </a:t>
            </a:r>
            <a:r>
              <a:rPr lang="en-US" dirty="0" err="1">
                <a:cs typeface="Calibri"/>
              </a:rPr>
              <a:t>word_tokenize,sent_tokenize</a:t>
            </a:r>
          </a:p>
        </p:txBody>
      </p:sp>
    </p:spTree>
    <p:extLst>
      <p:ext uri="{BB962C8B-B14F-4D97-AF65-F5344CB8AC3E}">
        <p14:creationId xmlns:p14="http://schemas.microsoft.com/office/powerpoint/2010/main" val="3729025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BD10-D880-A6B9-A40A-48963CD0FE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A203FB-9590-95E4-6089-D1EE70429AE3}"/>
              </a:ext>
            </a:extLst>
          </p:cNvPr>
          <p:cNvSpPr>
            <a:spLocks noGrp="1"/>
          </p:cNvSpPr>
          <p:nvPr>
            <p:ph idx="1"/>
          </p:nvPr>
        </p:nvSpPr>
        <p:spPr/>
        <p:txBody>
          <a:bodyPr vert="horz" lIns="91440" tIns="45720" rIns="91440" bIns="45720" rtlCol="0" anchor="t">
            <a:normAutofit/>
          </a:bodyPr>
          <a:lstStyle/>
          <a:p>
            <a:r>
              <a:rPr lang="en-US" dirty="0">
                <a:ea typeface="+mn-lt"/>
                <a:cs typeface="+mn-lt"/>
              </a:rPr>
              <a:t>RNN have a </a:t>
            </a:r>
            <a:r>
              <a:rPr lang="en-US" b="1" dirty="0">
                <a:ea typeface="+mn-lt"/>
                <a:cs typeface="+mn-lt"/>
              </a:rPr>
              <a:t>“memory”</a:t>
            </a:r>
            <a:r>
              <a:rPr lang="en-US" dirty="0">
                <a:ea typeface="+mn-lt"/>
                <a:cs typeface="+mn-lt"/>
              </a:rPr>
              <a:t> which remembers all information about what has been calculated. It uses the same parameters for each input as it performs the same task on all the inputs or hidden layers to produce the output. This reduces the complexity of parameters, unlike other neural networks.</a:t>
            </a:r>
            <a:endParaRPr lang="en-US" dirty="0"/>
          </a:p>
        </p:txBody>
      </p:sp>
    </p:spTree>
    <p:extLst>
      <p:ext uri="{BB962C8B-B14F-4D97-AF65-F5344CB8AC3E}">
        <p14:creationId xmlns:p14="http://schemas.microsoft.com/office/powerpoint/2010/main" val="2791149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73D3-0A7B-29C0-4CCB-F83E83DF6189}"/>
              </a:ext>
            </a:extLst>
          </p:cNvPr>
          <p:cNvSpPr>
            <a:spLocks noGrp="1"/>
          </p:cNvSpPr>
          <p:nvPr>
            <p:ph type="title"/>
          </p:nvPr>
        </p:nvSpPr>
        <p:spPr/>
        <p:txBody>
          <a:bodyPr/>
          <a:lstStyle/>
          <a:p>
            <a:r>
              <a:rPr lang="en-US" b="1" dirty="0"/>
              <a:t>Types of RNN</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3E75B68E-5C11-F7AF-046A-E1C0F4070536}"/>
              </a:ext>
            </a:extLst>
          </p:cNvPr>
          <p:cNvSpPr>
            <a:spLocks noGrp="1"/>
          </p:cNvSpPr>
          <p:nvPr>
            <p:ph idx="1"/>
          </p:nvPr>
        </p:nvSpPr>
        <p:spPr/>
        <p:txBody>
          <a:bodyPr vert="horz" lIns="91440" tIns="45720" rIns="91440" bIns="45720" rtlCol="0" anchor="t">
            <a:normAutofit/>
          </a:bodyPr>
          <a:lstStyle/>
          <a:p>
            <a:pPr>
              <a:buNone/>
            </a:pPr>
            <a:endParaRPr lang="en-US" b="1" dirty="0"/>
          </a:p>
          <a:p>
            <a:pPr>
              <a:buNone/>
            </a:pPr>
            <a:r>
              <a:rPr lang="en-US" b="1" dirty="0"/>
              <a:t>1.One-to-One</a:t>
            </a:r>
            <a:endParaRPr lang="en-US" dirty="0">
              <a:cs typeface="Calibri"/>
            </a:endParaRPr>
          </a:p>
          <a:p>
            <a:pPr>
              <a:buNone/>
            </a:pPr>
            <a:r>
              <a:rPr lang="en-US" b="1" dirty="0">
                <a:cs typeface="Calibri"/>
              </a:rPr>
              <a:t>2.</a:t>
            </a:r>
            <a:r>
              <a:rPr lang="en-US" b="1" dirty="0"/>
              <a:t>One-to-Many</a:t>
            </a:r>
            <a:endParaRPr lang="en-US" b="1" dirty="0">
              <a:cs typeface="Calibri"/>
            </a:endParaRPr>
          </a:p>
          <a:p>
            <a:pPr>
              <a:buNone/>
            </a:pPr>
            <a:r>
              <a:rPr lang="en-US" b="1" dirty="0">
                <a:cs typeface="Calibri"/>
              </a:rPr>
              <a:t>3.Many-to-One</a:t>
            </a:r>
          </a:p>
          <a:p>
            <a:pPr>
              <a:buNone/>
            </a:pPr>
            <a:r>
              <a:rPr lang="en-US" b="1" dirty="0">
                <a:cs typeface="Calibri"/>
              </a:rPr>
              <a:t>4.Many-to-Many</a:t>
            </a:r>
          </a:p>
          <a:p>
            <a:pPr>
              <a:buNone/>
            </a:pPr>
            <a:endParaRPr lang="en-US" b="1" dirty="0">
              <a:cs typeface="Calibri"/>
            </a:endParaRPr>
          </a:p>
          <a:p>
            <a:pPr marL="0" indent="0">
              <a:buNone/>
            </a:pPr>
            <a:endParaRPr lang="en-US" b="1" dirty="0">
              <a:cs typeface="Calibri"/>
            </a:endParaRPr>
          </a:p>
          <a:p>
            <a:pPr marL="0" indent="0">
              <a:buNone/>
            </a:pPr>
            <a:endParaRPr lang="en-US" b="1" dirty="0">
              <a:cs typeface="Calibri"/>
            </a:endParaRPr>
          </a:p>
          <a:p>
            <a:endParaRPr lang="en-US" dirty="0">
              <a:cs typeface="Calibri"/>
            </a:endParaRPr>
          </a:p>
        </p:txBody>
      </p:sp>
    </p:spTree>
    <p:extLst>
      <p:ext uri="{BB962C8B-B14F-4D97-AF65-F5344CB8AC3E}">
        <p14:creationId xmlns:p14="http://schemas.microsoft.com/office/powerpoint/2010/main" val="3931371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834E-996F-ECE0-071A-FEF4A55CCBA2}"/>
              </a:ext>
            </a:extLst>
          </p:cNvPr>
          <p:cNvSpPr>
            <a:spLocks noGrp="1"/>
          </p:cNvSpPr>
          <p:nvPr>
            <p:ph type="title"/>
          </p:nvPr>
        </p:nvSpPr>
        <p:spPr/>
        <p:txBody>
          <a:bodyPr/>
          <a:lstStyle/>
          <a:p>
            <a:r>
              <a:rPr lang="en-US" dirty="0">
                <a:cs typeface="Calibri Light"/>
              </a:rPr>
              <a:t>One-to-One</a:t>
            </a:r>
            <a:endParaRPr lang="en-US" dirty="0"/>
          </a:p>
        </p:txBody>
      </p:sp>
      <p:sp>
        <p:nvSpPr>
          <p:cNvPr id="3" name="Content Placeholder 2">
            <a:extLst>
              <a:ext uri="{FF2B5EF4-FFF2-40B4-BE49-F238E27FC236}">
                <a16:creationId xmlns:a16="http://schemas.microsoft.com/office/drawing/2014/main" id="{90EC232C-BB83-1BDF-DEFB-93B79AE4F206}"/>
              </a:ext>
            </a:extLst>
          </p:cNvPr>
          <p:cNvSpPr>
            <a:spLocks noGrp="1"/>
          </p:cNvSpPr>
          <p:nvPr>
            <p:ph idx="1"/>
          </p:nvPr>
        </p:nvSpPr>
        <p:spPr/>
        <p:txBody>
          <a:bodyPr vert="horz" lIns="91440" tIns="45720" rIns="91440" bIns="45720" rtlCol="0" anchor="t">
            <a:normAutofit/>
          </a:bodyPr>
          <a:lstStyle/>
          <a:p>
            <a:r>
              <a:rPr lang="en-US" dirty="0">
                <a:ea typeface="+mn-lt"/>
                <a:cs typeface="+mn-lt"/>
              </a:rPr>
              <a:t>The simplest type of RNN is </a:t>
            </a:r>
            <a:r>
              <a:rPr lang="en-US" b="1" dirty="0">
                <a:ea typeface="+mn-lt"/>
                <a:cs typeface="+mn-lt"/>
              </a:rPr>
              <a:t>One-to-One</a:t>
            </a:r>
            <a:r>
              <a:rPr lang="en-US" dirty="0">
                <a:ea typeface="+mn-lt"/>
                <a:cs typeface="+mn-lt"/>
              </a:rPr>
              <a:t>, which allows a single input and a single output. It has fixed input and output sizes and acts as a traditional neural network. The One-to-One application can be found in </a:t>
            </a:r>
            <a:r>
              <a:rPr lang="en-US" i="1" dirty="0">
                <a:ea typeface="+mn-lt"/>
                <a:cs typeface="+mn-lt"/>
              </a:rPr>
              <a:t>Image Classification</a:t>
            </a:r>
            <a:r>
              <a:rPr lang="en-US" dirty="0">
                <a:ea typeface="+mn-lt"/>
                <a:cs typeface="+mn-lt"/>
              </a:rPr>
              <a:t>.</a:t>
            </a:r>
            <a:endParaRPr lang="en-US" dirty="0"/>
          </a:p>
        </p:txBody>
      </p:sp>
    </p:spTree>
    <p:extLst>
      <p:ext uri="{BB962C8B-B14F-4D97-AF65-F5344CB8AC3E}">
        <p14:creationId xmlns:p14="http://schemas.microsoft.com/office/powerpoint/2010/main" val="802260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6072-1979-F67B-1012-B89AF1D165FF}"/>
              </a:ext>
            </a:extLst>
          </p:cNvPr>
          <p:cNvSpPr>
            <a:spLocks noGrp="1"/>
          </p:cNvSpPr>
          <p:nvPr>
            <p:ph type="title"/>
          </p:nvPr>
        </p:nvSpPr>
        <p:spPr/>
        <p:txBody>
          <a:bodyPr/>
          <a:lstStyle/>
          <a:p>
            <a:r>
              <a:rPr lang="en-US" b="1" dirty="0">
                <a:latin typeface="Calibri"/>
                <a:cs typeface="Calibri"/>
              </a:rPr>
              <a:t>One-to-Many</a:t>
            </a:r>
            <a:endParaRPr lang="en-US" dirty="0"/>
          </a:p>
        </p:txBody>
      </p:sp>
      <p:sp>
        <p:nvSpPr>
          <p:cNvPr id="3" name="Content Placeholder 2">
            <a:extLst>
              <a:ext uri="{FF2B5EF4-FFF2-40B4-BE49-F238E27FC236}">
                <a16:creationId xmlns:a16="http://schemas.microsoft.com/office/drawing/2014/main" id="{F6F0F98B-5138-371D-826C-5EE6A07A673F}"/>
              </a:ext>
            </a:extLst>
          </p:cNvPr>
          <p:cNvSpPr>
            <a:spLocks noGrp="1"/>
          </p:cNvSpPr>
          <p:nvPr>
            <p:ph idx="1"/>
          </p:nvPr>
        </p:nvSpPr>
        <p:spPr/>
        <p:txBody>
          <a:bodyPr vert="horz" lIns="91440" tIns="45720" rIns="91440" bIns="45720" rtlCol="0" anchor="t">
            <a:normAutofit/>
          </a:bodyPr>
          <a:lstStyle/>
          <a:p>
            <a:r>
              <a:rPr lang="en-US" b="1" dirty="0">
                <a:ea typeface="+mn-lt"/>
                <a:cs typeface="+mn-lt"/>
              </a:rPr>
              <a:t>One-to-Many</a:t>
            </a:r>
            <a:r>
              <a:rPr lang="en-US" dirty="0">
                <a:ea typeface="+mn-lt"/>
                <a:cs typeface="+mn-lt"/>
              </a:rPr>
              <a:t> is a type of RNN that gives multiple outputs when given a single input. It takes a fixed input size and gives a sequence of data outputs. Its applications can be found in </a:t>
            </a:r>
            <a:r>
              <a:rPr lang="en-US" i="1" dirty="0">
                <a:ea typeface="+mn-lt"/>
                <a:cs typeface="+mn-lt"/>
              </a:rPr>
              <a:t>Music Generation</a:t>
            </a:r>
            <a:r>
              <a:rPr lang="en-US" dirty="0">
                <a:ea typeface="+mn-lt"/>
                <a:cs typeface="+mn-lt"/>
              </a:rPr>
              <a:t> and </a:t>
            </a:r>
            <a:r>
              <a:rPr lang="en-US" i="1" dirty="0">
                <a:ea typeface="+mn-lt"/>
                <a:cs typeface="+mn-lt"/>
              </a:rPr>
              <a:t>Image Captioning</a:t>
            </a:r>
            <a:r>
              <a:rPr lang="en-US" dirty="0">
                <a:ea typeface="+mn-lt"/>
                <a:cs typeface="+mn-lt"/>
              </a:rPr>
              <a:t>.</a:t>
            </a:r>
          </a:p>
          <a:p>
            <a:endParaRPr lang="en-US" dirty="0">
              <a:cs typeface="Calibri"/>
            </a:endParaRPr>
          </a:p>
        </p:txBody>
      </p:sp>
    </p:spTree>
    <p:extLst>
      <p:ext uri="{BB962C8B-B14F-4D97-AF65-F5344CB8AC3E}">
        <p14:creationId xmlns:p14="http://schemas.microsoft.com/office/powerpoint/2010/main" val="3333485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8203C-DE10-A876-3DC9-F901C6E9C68E}"/>
              </a:ext>
            </a:extLst>
          </p:cNvPr>
          <p:cNvSpPr>
            <a:spLocks noGrp="1"/>
          </p:cNvSpPr>
          <p:nvPr>
            <p:ph type="title"/>
          </p:nvPr>
        </p:nvSpPr>
        <p:spPr/>
        <p:txBody>
          <a:bodyPr/>
          <a:lstStyle/>
          <a:p>
            <a:r>
              <a:rPr lang="en-US" b="1" dirty="0">
                <a:latin typeface="Calibri"/>
                <a:cs typeface="Calibri"/>
              </a:rPr>
              <a:t>Many-to-One</a:t>
            </a:r>
            <a:endParaRPr lang="en-US" dirty="0"/>
          </a:p>
        </p:txBody>
      </p:sp>
      <p:sp>
        <p:nvSpPr>
          <p:cNvPr id="3" name="Content Placeholder 2">
            <a:extLst>
              <a:ext uri="{FF2B5EF4-FFF2-40B4-BE49-F238E27FC236}">
                <a16:creationId xmlns:a16="http://schemas.microsoft.com/office/drawing/2014/main" id="{66C29465-7733-6FC5-9ACF-50CA8EDFEA88}"/>
              </a:ext>
            </a:extLst>
          </p:cNvPr>
          <p:cNvSpPr>
            <a:spLocks noGrp="1"/>
          </p:cNvSpPr>
          <p:nvPr>
            <p:ph idx="1"/>
          </p:nvPr>
        </p:nvSpPr>
        <p:spPr/>
        <p:txBody>
          <a:bodyPr vert="horz" lIns="91440" tIns="45720" rIns="91440" bIns="45720" rtlCol="0" anchor="t">
            <a:normAutofit/>
          </a:bodyPr>
          <a:lstStyle/>
          <a:p>
            <a:r>
              <a:rPr lang="en-US" b="1" dirty="0">
                <a:ea typeface="+mn-lt"/>
                <a:cs typeface="+mn-lt"/>
              </a:rPr>
              <a:t>Many-to-One</a:t>
            </a:r>
            <a:r>
              <a:rPr lang="en-US" dirty="0">
                <a:ea typeface="+mn-lt"/>
                <a:cs typeface="+mn-lt"/>
              </a:rPr>
              <a:t> is used when a single output is required from multiple input units or a ﻿sequence of them. It takes a sequence of inputs to display a fixed output. </a:t>
            </a:r>
            <a:r>
              <a:rPr lang="en-US" i="1" dirty="0">
                <a:ea typeface="+mn-lt"/>
                <a:cs typeface="+mn-lt"/>
              </a:rPr>
              <a:t>Sentiment Analysis</a:t>
            </a:r>
            <a:r>
              <a:rPr lang="en-US" dirty="0">
                <a:ea typeface="+mn-lt"/>
                <a:cs typeface="+mn-lt"/>
              </a:rPr>
              <a:t> is a common example of this type of Recurrent Neural Network.</a:t>
            </a:r>
            <a:endParaRPr lang="en-US" dirty="0"/>
          </a:p>
        </p:txBody>
      </p:sp>
    </p:spTree>
    <p:extLst>
      <p:ext uri="{BB962C8B-B14F-4D97-AF65-F5344CB8AC3E}">
        <p14:creationId xmlns:p14="http://schemas.microsoft.com/office/powerpoint/2010/main" val="2069240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4BA85-E762-038C-A261-D1B5F7139219}"/>
              </a:ext>
            </a:extLst>
          </p:cNvPr>
          <p:cNvSpPr>
            <a:spLocks noGrp="1"/>
          </p:cNvSpPr>
          <p:nvPr>
            <p:ph type="title"/>
          </p:nvPr>
        </p:nvSpPr>
        <p:spPr/>
        <p:txBody>
          <a:bodyPr/>
          <a:lstStyle/>
          <a:p>
            <a:r>
              <a:rPr lang="en-US" b="1" dirty="0">
                <a:latin typeface="Calibri"/>
                <a:cs typeface="Calibri"/>
              </a:rPr>
              <a:t>Many-to-Many</a:t>
            </a:r>
            <a:endParaRPr lang="en-US" dirty="0"/>
          </a:p>
        </p:txBody>
      </p:sp>
      <p:sp>
        <p:nvSpPr>
          <p:cNvPr id="3" name="Content Placeholder 2">
            <a:extLst>
              <a:ext uri="{FF2B5EF4-FFF2-40B4-BE49-F238E27FC236}">
                <a16:creationId xmlns:a16="http://schemas.microsoft.com/office/drawing/2014/main" id="{CD4BA236-8A5D-B8EA-5CA9-52FA3377A00F}"/>
              </a:ext>
            </a:extLst>
          </p:cNvPr>
          <p:cNvSpPr>
            <a:spLocks noGrp="1"/>
          </p:cNvSpPr>
          <p:nvPr>
            <p:ph idx="1"/>
          </p:nvPr>
        </p:nvSpPr>
        <p:spPr/>
        <p:txBody>
          <a:bodyPr vert="horz" lIns="91440" tIns="45720" rIns="91440" bIns="45720" rtlCol="0" anchor="t">
            <a:normAutofit/>
          </a:bodyPr>
          <a:lstStyle/>
          <a:p>
            <a:r>
              <a:rPr lang="en-US" b="1" dirty="0">
                <a:ea typeface="+mn-lt"/>
                <a:cs typeface="+mn-lt"/>
              </a:rPr>
              <a:t>Many-to-Many</a:t>
            </a:r>
            <a:r>
              <a:rPr lang="en-US" dirty="0">
                <a:ea typeface="+mn-lt"/>
                <a:cs typeface="+mn-lt"/>
              </a:rPr>
              <a:t> is used to generate a sequence of output data from a sequence of input units.</a:t>
            </a:r>
          </a:p>
          <a:p>
            <a:r>
              <a:rPr lang="en-US" dirty="0">
                <a:ea typeface="+mn-lt"/>
                <a:cs typeface="+mn-lt"/>
              </a:rPr>
              <a:t>This type of RNN is further divided into ﻿the following two subcategories:</a:t>
            </a:r>
            <a:endParaRPr lang="en-US" dirty="0">
              <a:cs typeface="Calibri"/>
            </a:endParaRPr>
          </a:p>
          <a:p>
            <a:pPr marL="0" indent="0">
              <a:buNone/>
            </a:pPr>
            <a:r>
              <a:rPr lang="en-US" b="1" dirty="0">
                <a:ea typeface="+mn-lt"/>
                <a:cs typeface="+mn-lt"/>
              </a:rPr>
              <a:t>1. Equal Unit Size:</a:t>
            </a:r>
            <a:r>
              <a:rPr lang="en-US" dirty="0">
                <a:ea typeface="+mn-lt"/>
                <a:cs typeface="+mn-lt"/>
              </a:rPr>
              <a:t> In this case, the number of both the input and output units is the same. A common application can be found in </a:t>
            </a:r>
            <a:r>
              <a:rPr lang="en-US" i="1" dirty="0">
                <a:ea typeface="+mn-lt"/>
                <a:cs typeface="+mn-lt"/>
              </a:rPr>
              <a:t>Name-Entity Recognition</a:t>
            </a:r>
            <a:r>
              <a:rPr lang="en-US" dirty="0">
                <a:ea typeface="+mn-lt"/>
                <a:cs typeface="+mn-lt"/>
              </a:rPr>
              <a:t>.</a:t>
            </a:r>
            <a:endParaRPr lang="en-US" dirty="0">
              <a:cs typeface="Calibri" panose="020F0502020204030204"/>
            </a:endParaRPr>
          </a:p>
          <a:p>
            <a:pPr marL="0" indent="0">
              <a:buNone/>
            </a:pPr>
            <a:r>
              <a:rPr lang="en-US" b="1" dirty="0">
                <a:ea typeface="+mn-lt"/>
                <a:cs typeface="+mn-lt"/>
              </a:rPr>
              <a:t>2. Unequal Unit Size:</a:t>
            </a:r>
            <a:r>
              <a:rPr lang="en-US" dirty="0">
                <a:ea typeface="+mn-lt"/>
                <a:cs typeface="+mn-lt"/>
              </a:rPr>
              <a:t> In this case, inputs and outputs have different numbers of units. Its application can be found in </a:t>
            </a:r>
            <a:r>
              <a:rPr lang="en-US" i="1" dirty="0">
                <a:ea typeface="+mn-lt"/>
                <a:cs typeface="+mn-lt"/>
              </a:rPr>
              <a:t>Machine Translation</a:t>
            </a:r>
            <a:r>
              <a:rPr lang="en-US" dirty="0">
                <a:ea typeface="+mn-lt"/>
                <a:cs typeface="+mn-lt"/>
              </a:rPr>
              <a:t>.</a:t>
            </a:r>
            <a:endParaRPr lang="en-US" dirty="0">
              <a:cs typeface="Calibri"/>
            </a:endParaRPr>
          </a:p>
        </p:txBody>
      </p:sp>
    </p:spTree>
    <p:extLst>
      <p:ext uri="{BB962C8B-B14F-4D97-AF65-F5344CB8AC3E}">
        <p14:creationId xmlns:p14="http://schemas.microsoft.com/office/powerpoint/2010/main" val="1447062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53DA-8B08-5178-6A92-A1067C8E5A42}"/>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DCF0EB8-BDC0-F5A9-4225-1725EEC12334}"/>
              </a:ext>
            </a:extLst>
          </p:cNvPr>
          <p:cNvPicPr>
            <a:picLocks noGrp="1" noChangeAspect="1"/>
          </p:cNvPicPr>
          <p:nvPr>
            <p:ph idx="1"/>
          </p:nvPr>
        </p:nvPicPr>
        <p:blipFill>
          <a:blip r:embed="rId2"/>
          <a:stretch>
            <a:fillRect/>
          </a:stretch>
        </p:blipFill>
        <p:spPr>
          <a:xfrm>
            <a:off x="838200" y="2619810"/>
            <a:ext cx="10515600" cy="2762968"/>
          </a:xfrm>
        </p:spPr>
      </p:pic>
    </p:spTree>
    <p:extLst>
      <p:ext uri="{BB962C8B-B14F-4D97-AF65-F5344CB8AC3E}">
        <p14:creationId xmlns:p14="http://schemas.microsoft.com/office/powerpoint/2010/main" val="34263413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12FB-75F2-A1FB-86DB-8D5EB7CD9FE9}"/>
              </a:ext>
            </a:extLst>
          </p:cNvPr>
          <p:cNvSpPr>
            <a:spLocks noGrp="1"/>
          </p:cNvSpPr>
          <p:nvPr>
            <p:ph type="title"/>
          </p:nvPr>
        </p:nvSpPr>
        <p:spPr/>
        <p:txBody>
          <a:bodyPr/>
          <a:lstStyle/>
          <a:p>
            <a:r>
              <a:rPr lang="en-US" dirty="0"/>
              <a:t>Training through RNN</a:t>
            </a:r>
          </a:p>
          <a:p>
            <a:endParaRPr lang="en-US" dirty="0">
              <a:cs typeface="Calibri Light"/>
            </a:endParaRPr>
          </a:p>
        </p:txBody>
      </p:sp>
      <p:sp>
        <p:nvSpPr>
          <p:cNvPr id="3" name="Content Placeholder 2">
            <a:extLst>
              <a:ext uri="{FF2B5EF4-FFF2-40B4-BE49-F238E27FC236}">
                <a16:creationId xmlns:a16="http://schemas.microsoft.com/office/drawing/2014/main" id="{4188767C-D9FF-4259-B44A-215C3AC1D1A3}"/>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A single-time step of the input is provided to the network.</a:t>
            </a:r>
            <a:endParaRPr lang="en-US" dirty="0">
              <a:cs typeface="Calibri" panose="020F0502020204030204"/>
            </a:endParaRPr>
          </a:p>
          <a:p>
            <a:r>
              <a:rPr lang="en-US" dirty="0">
                <a:ea typeface="+mn-lt"/>
                <a:cs typeface="+mn-lt"/>
              </a:rPr>
              <a:t>Then calculate its current state using a set of current input and the previous state.</a:t>
            </a:r>
            <a:endParaRPr lang="en-US" dirty="0"/>
          </a:p>
          <a:p>
            <a:r>
              <a:rPr lang="en-US" dirty="0">
                <a:ea typeface="+mn-lt"/>
                <a:cs typeface="+mn-lt"/>
              </a:rPr>
              <a:t>The current </a:t>
            </a:r>
            <a:r>
              <a:rPr lang="en-US" dirty="0" err="1">
                <a:ea typeface="+mn-lt"/>
                <a:cs typeface="+mn-lt"/>
              </a:rPr>
              <a:t>ht</a:t>
            </a:r>
            <a:r>
              <a:rPr lang="en-US" dirty="0">
                <a:ea typeface="+mn-lt"/>
                <a:cs typeface="+mn-lt"/>
              </a:rPr>
              <a:t> becomes ht-1 for the next time step.</a:t>
            </a:r>
            <a:endParaRPr lang="en-US" dirty="0"/>
          </a:p>
          <a:p>
            <a:r>
              <a:rPr lang="en-US" dirty="0">
                <a:ea typeface="+mn-lt"/>
                <a:cs typeface="+mn-lt"/>
              </a:rPr>
              <a:t>One can go as many time steps according to the problem and join the information from all the previous states.</a:t>
            </a:r>
            <a:endParaRPr lang="en-US" dirty="0"/>
          </a:p>
          <a:p>
            <a:r>
              <a:rPr lang="en-US" dirty="0">
                <a:ea typeface="+mn-lt"/>
                <a:cs typeface="+mn-lt"/>
              </a:rPr>
              <a:t>Once all the time steps are completed the final current state is used to calculate the output.</a:t>
            </a:r>
            <a:endParaRPr lang="en-US" dirty="0"/>
          </a:p>
          <a:p>
            <a:r>
              <a:rPr lang="en-US" dirty="0">
                <a:ea typeface="+mn-lt"/>
                <a:cs typeface="+mn-lt"/>
              </a:rPr>
              <a:t>The output is then compared to the actual output </a:t>
            </a:r>
            <a:r>
              <a:rPr lang="en-US" dirty="0" err="1">
                <a:ea typeface="+mn-lt"/>
                <a:cs typeface="+mn-lt"/>
              </a:rPr>
              <a:t>i.e</a:t>
            </a:r>
            <a:r>
              <a:rPr lang="en-US" dirty="0">
                <a:ea typeface="+mn-lt"/>
                <a:cs typeface="+mn-lt"/>
              </a:rPr>
              <a:t> the target output and the error is generated.</a:t>
            </a:r>
            <a:endParaRPr lang="en-US" dirty="0"/>
          </a:p>
          <a:p>
            <a:r>
              <a:rPr lang="en-US" dirty="0">
                <a:ea typeface="+mn-lt"/>
                <a:cs typeface="+mn-lt"/>
              </a:rPr>
              <a:t>The error is then back-propagated to the network to update the weights and hence the network (RNN) is trained.</a:t>
            </a:r>
            <a:endParaRPr lang="en-US" dirty="0"/>
          </a:p>
          <a:p>
            <a:endParaRPr lang="en-US" dirty="0">
              <a:cs typeface="Calibri"/>
            </a:endParaRPr>
          </a:p>
        </p:txBody>
      </p:sp>
    </p:spTree>
    <p:extLst>
      <p:ext uri="{BB962C8B-B14F-4D97-AF65-F5344CB8AC3E}">
        <p14:creationId xmlns:p14="http://schemas.microsoft.com/office/powerpoint/2010/main" val="2466202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32B1-878B-E8FE-8500-4942F732157A}"/>
              </a:ext>
            </a:extLst>
          </p:cNvPr>
          <p:cNvSpPr>
            <a:spLocks noGrp="1"/>
          </p:cNvSpPr>
          <p:nvPr>
            <p:ph type="title"/>
          </p:nvPr>
        </p:nvSpPr>
        <p:spPr>
          <a:xfrm>
            <a:off x="893417" y="365125"/>
            <a:ext cx="10460383" cy="729216"/>
          </a:xfrm>
        </p:spPr>
        <p:txBody>
          <a:bodyPr/>
          <a:lstStyle/>
          <a:p>
            <a:endParaRPr lang="en-US"/>
          </a:p>
        </p:txBody>
      </p:sp>
      <p:sp>
        <p:nvSpPr>
          <p:cNvPr id="3" name="Content Placeholder 2">
            <a:extLst>
              <a:ext uri="{FF2B5EF4-FFF2-40B4-BE49-F238E27FC236}">
                <a16:creationId xmlns:a16="http://schemas.microsoft.com/office/drawing/2014/main" id="{A826BC4A-88B5-B6D8-CEC4-4076023206A4}"/>
              </a:ext>
            </a:extLst>
          </p:cNvPr>
          <p:cNvSpPr>
            <a:spLocks noGrp="1"/>
          </p:cNvSpPr>
          <p:nvPr>
            <p:ph idx="1"/>
          </p:nvPr>
        </p:nvSpPr>
        <p:spPr>
          <a:xfrm>
            <a:off x="794027" y="1339712"/>
            <a:ext cx="10559773" cy="4837251"/>
          </a:xfrm>
        </p:spPr>
        <p:txBody>
          <a:bodyPr vert="horz" lIns="91440" tIns="45720" rIns="91440" bIns="45720" rtlCol="0" anchor="t">
            <a:normAutofit fontScale="92500" lnSpcReduction="10000"/>
          </a:bodyPr>
          <a:lstStyle/>
          <a:p>
            <a:r>
              <a:rPr lang="en-US" b="1" dirty="0"/>
              <a:t>Advantages of Recurrent Neural Network</a:t>
            </a:r>
            <a:endParaRPr lang="en-US" b="1" dirty="0">
              <a:cs typeface="Calibri" panose="020F0502020204030204"/>
            </a:endParaRPr>
          </a:p>
          <a:p>
            <a:r>
              <a:rPr lang="en-US" dirty="0">
                <a:ea typeface="+mn-lt"/>
                <a:cs typeface="+mn-lt"/>
              </a:rPr>
              <a:t>An RNN remembers each and every piece of information through time. It is useful in time series prediction only because of the feature to remember previous inputs as well. This is called Long Short Term Memory.</a:t>
            </a:r>
            <a:endParaRPr lang="en-US" dirty="0"/>
          </a:p>
          <a:p>
            <a:r>
              <a:rPr lang="en-US" dirty="0">
                <a:ea typeface="+mn-lt"/>
                <a:cs typeface="+mn-lt"/>
              </a:rPr>
              <a:t>Recurrent neural networks are even used with convolutional layers to extend the effective pixel neighborhood.</a:t>
            </a:r>
            <a:endParaRPr lang="en-US" dirty="0"/>
          </a:p>
          <a:p>
            <a:r>
              <a:rPr lang="en-US" b="1" dirty="0">
                <a:ea typeface="+mn-lt"/>
                <a:cs typeface="+mn-lt"/>
              </a:rPr>
              <a:t>Disadvantages of Recurrent Neural Network</a:t>
            </a:r>
            <a:endParaRPr lang="en-US" dirty="0"/>
          </a:p>
          <a:p>
            <a:r>
              <a:rPr lang="en-US" dirty="0">
                <a:ea typeface="+mn-lt"/>
                <a:cs typeface="+mn-lt"/>
              </a:rPr>
              <a:t>Gradient vanishing and exploding problems.</a:t>
            </a:r>
            <a:endParaRPr lang="en-US" dirty="0"/>
          </a:p>
          <a:p>
            <a:r>
              <a:rPr lang="en-US" dirty="0">
                <a:ea typeface="+mn-lt"/>
                <a:cs typeface="+mn-lt"/>
              </a:rPr>
              <a:t>Training an RNN is a very difficult task.</a:t>
            </a:r>
            <a:endParaRPr lang="en-US" dirty="0"/>
          </a:p>
          <a:p>
            <a:r>
              <a:rPr lang="en-US" dirty="0">
                <a:ea typeface="+mn-lt"/>
                <a:cs typeface="+mn-lt"/>
              </a:rPr>
              <a:t>It cannot process very long sequences if using tanh or </a:t>
            </a:r>
            <a:r>
              <a:rPr lang="en-US" dirty="0" err="1">
                <a:ea typeface="+mn-lt"/>
                <a:cs typeface="+mn-lt"/>
              </a:rPr>
              <a:t>relu</a:t>
            </a:r>
            <a:r>
              <a:rPr lang="en-US" dirty="0">
                <a:ea typeface="+mn-lt"/>
                <a:cs typeface="+mn-lt"/>
              </a:rPr>
              <a:t> as an activation function.</a:t>
            </a:r>
            <a:endParaRPr lang="en-US" dirty="0"/>
          </a:p>
          <a:p>
            <a:r>
              <a:rPr lang="en-US" dirty="0">
                <a:cs typeface="Calibri"/>
              </a:rPr>
              <a:t>Short term memory problem.</a:t>
            </a:r>
          </a:p>
          <a:p>
            <a:pPr marL="0" indent="0">
              <a:buNone/>
            </a:pPr>
            <a:endParaRPr lang="en-US" b="1" dirty="0">
              <a:cs typeface="Calibri"/>
            </a:endParaRPr>
          </a:p>
          <a:p>
            <a:endParaRPr lang="en-US" dirty="0">
              <a:cs typeface="Calibri"/>
            </a:endParaRPr>
          </a:p>
        </p:txBody>
      </p:sp>
    </p:spTree>
    <p:extLst>
      <p:ext uri="{BB962C8B-B14F-4D97-AF65-F5344CB8AC3E}">
        <p14:creationId xmlns:p14="http://schemas.microsoft.com/office/powerpoint/2010/main" val="25822267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1532-6B3E-5523-CECB-CAEA1F25E31B}"/>
              </a:ext>
            </a:extLst>
          </p:cNvPr>
          <p:cNvSpPr>
            <a:spLocks noGrp="1"/>
          </p:cNvSpPr>
          <p:nvPr>
            <p:ph type="title"/>
          </p:nvPr>
        </p:nvSpPr>
        <p:spPr/>
        <p:txBody>
          <a:bodyPr/>
          <a:lstStyle/>
          <a:p>
            <a:r>
              <a:rPr lang="en-US" b="1" dirty="0">
                <a:ea typeface="+mj-lt"/>
                <a:cs typeface="+mj-lt"/>
              </a:rPr>
              <a:t>Applications of Recurrent Neural Network</a:t>
            </a:r>
            <a:endParaRPr lang="en-US" dirty="0"/>
          </a:p>
        </p:txBody>
      </p:sp>
      <p:sp>
        <p:nvSpPr>
          <p:cNvPr id="3" name="Content Placeholder 2">
            <a:extLst>
              <a:ext uri="{FF2B5EF4-FFF2-40B4-BE49-F238E27FC236}">
                <a16:creationId xmlns:a16="http://schemas.microsoft.com/office/drawing/2014/main" id="{D2155BD1-939D-7EC0-0599-9D263787398C}"/>
              </a:ext>
            </a:extLst>
          </p:cNvPr>
          <p:cNvSpPr>
            <a:spLocks noGrp="1"/>
          </p:cNvSpPr>
          <p:nvPr>
            <p:ph idx="1"/>
          </p:nvPr>
        </p:nvSpPr>
        <p:spPr/>
        <p:txBody>
          <a:bodyPr vert="horz" lIns="91440" tIns="45720" rIns="91440" bIns="45720" rtlCol="0" anchor="t">
            <a:normAutofit/>
          </a:bodyPr>
          <a:lstStyle/>
          <a:p>
            <a:pPr marL="0" indent="0">
              <a:buNone/>
            </a:pPr>
            <a:endParaRPr lang="en-US" b="1" dirty="0">
              <a:ea typeface="+mn-lt"/>
              <a:cs typeface="+mn-lt"/>
            </a:endParaRPr>
          </a:p>
          <a:p>
            <a:r>
              <a:rPr lang="en-US" dirty="0">
                <a:cs typeface="Calibri"/>
              </a:rPr>
              <a:t>Language Modelling and Generating Text</a:t>
            </a:r>
            <a:endParaRPr lang="en-US">
              <a:ea typeface="+mn-lt"/>
              <a:cs typeface="+mn-lt"/>
            </a:endParaRPr>
          </a:p>
          <a:p>
            <a:r>
              <a:rPr lang="en-US" dirty="0">
                <a:cs typeface="Calibri"/>
              </a:rPr>
              <a:t>Speech Recognition</a:t>
            </a:r>
            <a:endParaRPr lang="en-US">
              <a:ea typeface="+mn-lt"/>
              <a:cs typeface="+mn-lt"/>
            </a:endParaRPr>
          </a:p>
          <a:p>
            <a:r>
              <a:rPr lang="en-US" dirty="0">
                <a:cs typeface="Calibri"/>
              </a:rPr>
              <a:t>Machine Translation</a:t>
            </a:r>
            <a:endParaRPr lang="en-US" dirty="0">
              <a:ea typeface="+mn-lt"/>
              <a:cs typeface="+mn-lt"/>
            </a:endParaRPr>
          </a:p>
          <a:p>
            <a:r>
              <a:rPr lang="en-US" dirty="0">
                <a:cs typeface="Calibri"/>
              </a:rPr>
              <a:t>Image Recognition, Face detection</a:t>
            </a:r>
            <a:endParaRPr lang="en-US" dirty="0">
              <a:ea typeface="+mn-lt"/>
              <a:cs typeface="+mn-lt"/>
            </a:endParaRPr>
          </a:p>
          <a:p>
            <a:r>
              <a:rPr lang="en-US" dirty="0">
                <a:cs typeface="Calibri"/>
              </a:rPr>
              <a:t>Time series Forecasting</a:t>
            </a:r>
            <a:endParaRPr lang="en-US" dirty="0"/>
          </a:p>
        </p:txBody>
      </p:sp>
    </p:spTree>
    <p:extLst>
      <p:ext uri="{BB962C8B-B14F-4D97-AF65-F5344CB8AC3E}">
        <p14:creationId xmlns:p14="http://schemas.microsoft.com/office/powerpoint/2010/main" val="340147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F853-5E87-27CE-2861-F0F9935039F0}"/>
              </a:ext>
            </a:extLst>
          </p:cNvPr>
          <p:cNvSpPr>
            <a:spLocks noGrp="1"/>
          </p:cNvSpPr>
          <p:nvPr>
            <p:ph type="title"/>
          </p:nvPr>
        </p:nvSpPr>
        <p:spPr/>
        <p:txBody>
          <a:bodyPr/>
          <a:lstStyle/>
          <a:p>
            <a:r>
              <a:rPr lang="en-US" dirty="0">
                <a:cs typeface="Calibri Light"/>
              </a:rPr>
              <a:t>Regular Expression(re)</a:t>
            </a:r>
            <a:endParaRPr lang="en-US" dirty="0"/>
          </a:p>
        </p:txBody>
      </p:sp>
      <p:sp>
        <p:nvSpPr>
          <p:cNvPr id="3" name="Content Placeholder 2">
            <a:extLst>
              <a:ext uri="{FF2B5EF4-FFF2-40B4-BE49-F238E27FC236}">
                <a16:creationId xmlns:a16="http://schemas.microsoft.com/office/drawing/2014/main" id="{EEE9B4B2-2F43-9EB6-4CD6-E243B152A0C6}"/>
              </a:ext>
            </a:extLst>
          </p:cNvPr>
          <p:cNvSpPr>
            <a:spLocks noGrp="1"/>
          </p:cNvSpPr>
          <p:nvPr>
            <p:ph idx="1"/>
          </p:nvPr>
        </p:nvSpPr>
        <p:spPr/>
        <p:txBody>
          <a:bodyPr vert="horz" lIns="91440" tIns="45720" rIns="91440" bIns="45720" rtlCol="0" anchor="t">
            <a:normAutofit/>
          </a:bodyPr>
          <a:lstStyle/>
          <a:p>
            <a:pPr algn="just"/>
            <a:r>
              <a:rPr lang="en-US" dirty="0" err="1">
                <a:ea typeface="+mn-lt"/>
                <a:cs typeface="+mn-lt"/>
              </a:rPr>
              <a:t>re.match</a:t>
            </a:r>
            <a:r>
              <a:rPr lang="en-US" dirty="0">
                <a:ea typeface="+mn-lt"/>
                <a:cs typeface="+mn-lt"/>
              </a:rPr>
              <a:t>()</a:t>
            </a:r>
            <a:endParaRPr lang="en-US" dirty="0">
              <a:cs typeface="Calibri" panose="020F0502020204030204"/>
            </a:endParaRPr>
          </a:p>
          <a:p>
            <a:pPr algn="just"/>
            <a:r>
              <a:rPr lang="en-US" dirty="0" err="1">
                <a:ea typeface="+mn-lt"/>
                <a:cs typeface="+mn-lt"/>
              </a:rPr>
              <a:t>re.search</a:t>
            </a:r>
            <a:r>
              <a:rPr lang="en-US" dirty="0">
                <a:ea typeface="+mn-lt"/>
                <a:cs typeface="+mn-lt"/>
              </a:rPr>
              <a:t>()</a:t>
            </a:r>
            <a:endParaRPr lang="en-US" dirty="0"/>
          </a:p>
          <a:p>
            <a:pPr algn="just"/>
            <a:r>
              <a:rPr lang="en-US" dirty="0" err="1">
                <a:ea typeface="+mn-lt"/>
                <a:cs typeface="+mn-lt"/>
              </a:rPr>
              <a:t>re.findall</a:t>
            </a:r>
            <a:r>
              <a:rPr lang="en-US" dirty="0">
                <a:ea typeface="+mn-lt"/>
                <a:cs typeface="+mn-lt"/>
              </a:rPr>
              <a:t>()</a:t>
            </a:r>
            <a:endParaRPr lang="en-US" dirty="0"/>
          </a:p>
          <a:p>
            <a:endParaRPr lang="en-US" dirty="0">
              <a:cs typeface="Calibri"/>
            </a:endParaRPr>
          </a:p>
        </p:txBody>
      </p:sp>
    </p:spTree>
    <p:extLst>
      <p:ext uri="{BB962C8B-B14F-4D97-AF65-F5344CB8AC3E}">
        <p14:creationId xmlns:p14="http://schemas.microsoft.com/office/powerpoint/2010/main" val="18533385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4C12-C8DD-4395-12D3-2631429EC4AB}"/>
              </a:ext>
            </a:extLst>
          </p:cNvPr>
          <p:cNvSpPr>
            <a:spLocks noGrp="1"/>
          </p:cNvSpPr>
          <p:nvPr>
            <p:ph type="title"/>
          </p:nvPr>
        </p:nvSpPr>
        <p:spPr/>
        <p:txBody>
          <a:bodyPr/>
          <a:lstStyle/>
          <a:p>
            <a:r>
              <a:rPr lang="en-US" dirty="0">
                <a:cs typeface="Calibri Light"/>
              </a:rPr>
              <a:t>LSTM</a:t>
            </a:r>
            <a:endParaRPr lang="en-US" dirty="0"/>
          </a:p>
        </p:txBody>
      </p:sp>
      <p:sp>
        <p:nvSpPr>
          <p:cNvPr id="3" name="Content Placeholder 2">
            <a:extLst>
              <a:ext uri="{FF2B5EF4-FFF2-40B4-BE49-F238E27FC236}">
                <a16:creationId xmlns:a16="http://schemas.microsoft.com/office/drawing/2014/main" id="{3EFF3E70-E1F2-03A1-EA53-0D7E2559F364}"/>
              </a:ext>
            </a:extLst>
          </p:cNvPr>
          <p:cNvSpPr>
            <a:spLocks noGrp="1"/>
          </p:cNvSpPr>
          <p:nvPr>
            <p:ph idx="1"/>
          </p:nvPr>
        </p:nvSpPr>
        <p:spPr/>
        <p:txBody>
          <a:bodyPr vert="horz" lIns="91440" tIns="45720" rIns="91440" bIns="45720" rtlCol="0" anchor="t">
            <a:normAutofit/>
          </a:bodyPr>
          <a:lstStyle/>
          <a:p>
            <a:r>
              <a:rPr lang="en-US" dirty="0">
                <a:ea typeface="+mn-lt"/>
                <a:cs typeface="+mn-lt"/>
              </a:rPr>
              <a:t>LSTM stands for Long-Short Term Memory. LSTM is a type of recurrent neural network but is better than traditional recurrent neural networks in terms of memory. Having a good hold over memorizing certain patterns LSTMs perform fairly better. As with every other NN, LSTM can have multiple hidden layers and as it passes through every layer, the relevant information is kept and all the irrelevant information gets discarded in every single cell.</a:t>
            </a:r>
            <a:endParaRPr lang="en-US" dirty="0"/>
          </a:p>
        </p:txBody>
      </p:sp>
    </p:spTree>
    <p:extLst>
      <p:ext uri="{BB962C8B-B14F-4D97-AF65-F5344CB8AC3E}">
        <p14:creationId xmlns:p14="http://schemas.microsoft.com/office/powerpoint/2010/main" val="16051682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8AB1-8A09-D8D4-4DF2-17721023FB88}"/>
              </a:ext>
            </a:extLst>
          </p:cNvPr>
          <p:cNvSpPr>
            <a:spLocks noGrp="1"/>
          </p:cNvSpPr>
          <p:nvPr>
            <p:ph type="title"/>
          </p:nvPr>
        </p:nvSpPr>
        <p:spPr/>
        <p:txBody>
          <a:bodyPr/>
          <a:lstStyle/>
          <a:p>
            <a:r>
              <a:rPr lang="en-US" dirty="0">
                <a:cs typeface="Calibri Light"/>
              </a:rPr>
              <a:t>Why LSTM?</a:t>
            </a:r>
            <a:endParaRPr lang="en-US" dirty="0"/>
          </a:p>
        </p:txBody>
      </p:sp>
      <p:sp>
        <p:nvSpPr>
          <p:cNvPr id="3" name="Content Placeholder 2">
            <a:extLst>
              <a:ext uri="{FF2B5EF4-FFF2-40B4-BE49-F238E27FC236}">
                <a16:creationId xmlns:a16="http://schemas.microsoft.com/office/drawing/2014/main" id="{AE60E6CF-AD54-C060-D4F9-72E0A903096B}"/>
              </a:ext>
            </a:extLst>
          </p:cNvPr>
          <p:cNvSpPr>
            <a:spLocks noGrp="1"/>
          </p:cNvSpPr>
          <p:nvPr>
            <p:ph idx="1"/>
          </p:nvPr>
        </p:nvSpPr>
        <p:spPr/>
        <p:txBody>
          <a:bodyPr vert="horz" lIns="91440" tIns="45720" rIns="91440" bIns="45720" rtlCol="0" anchor="t">
            <a:normAutofit/>
          </a:bodyPr>
          <a:lstStyle/>
          <a:p>
            <a:r>
              <a:rPr lang="en-US" dirty="0">
                <a:ea typeface="+mn-lt"/>
                <a:cs typeface="+mn-lt"/>
              </a:rPr>
              <a:t>Tradition neural networks suffer from short-term memory. Also, a big drawback is the vanishing gradient problem. ( While backpropagation the gradient becomes so small that it tends to 0 and such a neuron is of no use in further processing.) LSTMs efficiently improves performance by memorizing the relevant information that is important and finds the pattern.</a:t>
            </a:r>
            <a:endParaRPr lang="en-US" dirty="0"/>
          </a:p>
        </p:txBody>
      </p:sp>
    </p:spTree>
    <p:extLst>
      <p:ext uri="{BB962C8B-B14F-4D97-AF65-F5344CB8AC3E}">
        <p14:creationId xmlns:p14="http://schemas.microsoft.com/office/powerpoint/2010/main" val="14547601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5EACE1-48A8-772B-8E96-F9DE0A395A40}"/>
              </a:ext>
            </a:extLst>
          </p:cNvPr>
          <p:cNvSpPr>
            <a:spLocks noGrp="1"/>
          </p:cNvSpPr>
          <p:nvPr>
            <p:ph type="title"/>
          </p:nvPr>
        </p:nvSpPr>
        <p:spPr>
          <a:xfrm>
            <a:off x="640080" y="325369"/>
            <a:ext cx="4368602" cy="1956841"/>
          </a:xfrm>
        </p:spPr>
        <p:txBody>
          <a:bodyPr anchor="b">
            <a:normAutofit/>
          </a:bodyPr>
          <a:lstStyle/>
          <a:p>
            <a:r>
              <a:rPr lang="en-US" sz="5400">
                <a:cs typeface="Calibri Light"/>
              </a:rPr>
              <a:t>How it works</a:t>
            </a:r>
            <a:endParaRPr lang="en-US"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B57B58-8C1B-5EBE-9632-E575C3115AAC}"/>
              </a:ext>
            </a:extLst>
          </p:cNvPr>
          <p:cNvSpPr>
            <a:spLocks noGrp="1"/>
          </p:cNvSpPr>
          <p:nvPr>
            <p:ph idx="1"/>
          </p:nvPr>
        </p:nvSpPr>
        <p:spPr>
          <a:xfrm>
            <a:off x="640080" y="2872899"/>
            <a:ext cx="4243589" cy="3320668"/>
          </a:xfrm>
        </p:spPr>
        <p:txBody>
          <a:bodyPr vert="horz" lIns="91440" tIns="45720" rIns="91440" bIns="45720" rtlCol="0">
            <a:normAutofit/>
          </a:bodyPr>
          <a:lstStyle/>
          <a:p>
            <a:r>
              <a:rPr lang="en-US" sz="2200">
                <a:ea typeface="+mn-lt"/>
                <a:cs typeface="+mn-lt"/>
              </a:rPr>
              <a:t>LSTM has 3 main gates.</a:t>
            </a:r>
            <a:endParaRPr lang="en-US" sz="2200">
              <a:cs typeface="Calibri" panose="020F0502020204030204"/>
            </a:endParaRPr>
          </a:p>
          <a:p>
            <a:pPr marL="0" indent="0">
              <a:buNone/>
            </a:pPr>
            <a:r>
              <a:rPr lang="en-US" sz="2200">
                <a:ea typeface="+mn-lt"/>
                <a:cs typeface="+mn-lt"/>
              </a:rPr>
              <a:t>1. FORGET Gate</a:t>
            </a:r>
            <a:br>
              <a:rPr lang="en-US" sz="2200">
                <a:ea typeface="+mn-lt"/>
                <a:cs typeface="+mn-lt"/>
              </a:rPr>
            </a:br>
            <a:r>
              <a:rPr lang="en-US" sz="2200">
                <a:ea typeface="+mn-lt"/>
                <a:cs typeface="+mn-lt"/>
              </a:rPr>
              <a:t>2. INPUT Gate</a:t>
            </a:r>
            <a:br>
              <a:rPr lang="en-US" sz="2200">
                <a:ea typeface="+mn-lt"/>
                <a:cs typeface="+mn-lt"/>
              </a:rPr>
            </a:br>
            <a:r>
              <a:rPr lang="en-US" sz="2200">
                <a:ea typeface="+mn-lt"/>
                <a:cs typeface="+mn-lt"/>
              </a:rPr>
              <a:t>3. OUTPUT Gate</a:t>
            </a:r>
          </a:p>
          <a:p>
            <a:pPr marL="0" indent="0">
              <a:buNone/>
            </a:pPr>
            <a:br>
              <a:rPr lang="en-US" sz="2200">
                <a:ea typeface="+mn-lt"/>
                <a:cs typeface="+mn-lt"/>
              </a:rPr>
            </a:br>
            <a:endParaRPr lang="en-US" sz="2200">
              <a:cs typeface="Calibri"/>
            </a:endParaRPr>
          </a:p>
        </p:txBody>
      </p:sp>
      <p:pic>
        <p:nvPicPr>
          <p:cNvPr id="5" name="Picture 4" descr="Interior of dark warehouse">
            <a:extLst>
              <a:ext uri="{FF2B5EF4-FFF2-40B4-BE49-F238E27FC236}">
                <a16:creationId xmlns:a16="http://schemas.microsoft.com/office/drawing/2014/main" id="{5B8FBF23-52D8-EEE3-E36D-9AB55BBE9AD0}"/>
              </a:ext>
            </a:extLst>
          </p:cNvPr>
          <p:cNvPicPr>
            <a:picLocks noChangeAspect="1"/>
          </p:cNvPicPr>
          <p:nvPr/>
        </p:nvPicPr>
        <p:blipFill rotWithShape="1">
          <a:blip r:embed="rId2"/>
          <a:srcRect l="26742" r="16837"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5923534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32B17-15D9-7C0E-303D-CD1ACEA1FE94}"/>
              </a:ext>
            </a:extLst>
          </p:cNvPr>
          <p:cNvSpPr>
            <a:spLocks noGrp="1"/>
          </p:cNvSpPr>
          <p:nvPr>
            <p:ph type="title"/>
          </p:nvPr>
        </p:nvSpPr>
        <p:spPr/>
        <p:txBody>
          <a:bodyPr/>
          <a:lstStyle/>
          <a:p>
            <a:r>
              <a:rPr lang="en-US" b="1" dirty="0">
                <a:ea typeface="+mj-lt"/>
                <a:cs typeface="+mj-lt"/>
              </a:rPr>
              <a:t>FORGET Gate</a:t>
            </a:r>
            <a:endParaRPr lang="en-US" dirty="0"/>
          </a:p>
        </p:txBody>
      </p:sp>
      <p:sp>
        <p:nvSpPr>
          <p:cNvPr id="3" name="Content Placeholder 2">
            <a:extLst>
              <a:ext uri="{FF2B5EF4-FFF2-40B4-BE49-F238E27FC236}">
                <a16:creationId xmlns:a16="http://schemas.microsoft.com/office/drawing/2014/main" id="{97CCB701-31F5-0E3F-B96A-33C8782E1584}"/>
              </a:ext>
            </a:extLst>
          </p:cNvPr>
          <p:cNvSpPr>
            <a:spLocks noGrp="1"/>
          </p:cNvSpPr>
          <p:nvPr>
            <p:ph idx="1"/>
          </p:nvPr>
        </p:nvSpPr>
        <p:spPr/>
        <p:txBody>
          <a:bodyPr vert="horz" lIns="91440" tIns="45720" rIns="91440" bIns="45720" rtlCol="0" anchor="t">
            <a:normAutofit/>
          </a:bodyPr>
          <a:lstStyle/>
          <a:p>
            <a:pPr marL="0" indent="0">
              <a:buNone/>
            </a:pPr>
            <a:endParaRPr lang="en-US" b="1" dirty="0">
              <a:cs typeface="Calibri" panose="020F0502020204030204"/>
            </a:endParaRPr>
          </a:p>
          <a:p>
            <a:pPr algn="just"/>
            <a:r>
              <a:rPr lang="en-US" dirty="0">
                <a:ea typeface="+mn-lt"/>
                <a:cs typeface="+mn-lt"/>
              </a:rPr>
              <a:t>This gate is responsible for deciding which information is kept for calculating the cell state and which is not relevant and can be discarded. The h</a:t>
            </a:r>
            <a:r>
              <a:rPr lang="en-US" baseline="-25000" dirty="0">
                <a:ea typeface="+mn-lt"/>
                <a:cs typeface="+mn-lt"/>
              </a:rPr>
              <a:t>t-1</a:t>
            </a:r>
            <a:r>
              <a:rPr lang="en-US" dirty="0">
                <a:ea typeface="+mn-lt"/>
                <a:cs typeface="+mn-lt"/>
              </a:rPr>
              <a:t> is the information from the previous hidden state (previous cell) and </a:t>
            </a:r>
            <a:r>
              <a:rPr lang="en-US" dirty="0" err="1">
                <a:ea typeface="+mn-lt"/>
                <a:cs typeface="+mn-lt"/>
              </a:rPr>
              <a:t>x</a:t>
            </a:r>
            <a:r>
              <a:rPr lang="en-US" baseline="-25000" dirty="0" err="1">
                <a:ea typeface="+mn-lt"/>
                <a:cs typeface="+mn-lt"/>
              </a:rPr>
              <a:t>t</a:t>
            </a:r>
            <a:r>
              <a:rPr lang="en-US" dirty="0">
                <a:ea typeface="+mn-lt"/>
                <a:cs typeface="+mn-lt"/>
              </a:rPr>
              <a:t> is the information from the current cell. These are the 2 inputs given to the Forget gate. They are passed through a sigmoid function and the ones tending towards 0 are discarded, and others are passed further to calculate the cell state.</a:t>
            </a:r>
            <a:endParaRPr lang="en-US" dirty="0"/>
          </a:p>
          <a:p>
            <a:endParaRPr lang="en-US" dirty="0">
              <a:cs typeface="Calibri"/>
            </a:endParaRPr>
          </a:p>
        </p:txBody>
      </p:sp>
    </p:spTree>
    <p:extLst>
      <p:ext uri="{BB962C8B-B14F-4D97-AF65-F5344CB8AC3E}">
        <p14:creationId xmlns:p14="http://schemas.microsoft.com/office/powerpoint/2010/main" val="2920180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D08E-592B-E9BC-AF8C-809BFDBC56ED}"/>
              </a:ext>
            </a:extLst>
          </p:cNvPr>
          <p:cNvSpPr>
            <a:spLocks noGrp="1"/>
          </p:cNvSpPr>
          <p:nvPr>
            <p:ph type="title"/>
          </p:nvPr>
        </p:nvSpPr>
        <p:spPr/>
        <p:txBody>
          <a:bodyPr/>
          <a:lstStyle/>
          <a:p>
            <a:r>
              <a:rPr lang="en-US" b="1" dirty="0">
                <a:ea typeface="+mj-lt"/>
                <a:cs typeface="+mj-lt"/>
              </a:rPr>
              <a:t>2. INPUT Gate</a:t>
            </a:r>
            <a:endParaRPr lang="en-US" dirty="0"/>
          </a:p>
        </p:txBody>
      </p:sp>
      <p:sp>
        <p:nvSpPr>
          <p:cNvPr id="3" name="Content Placeholder 2">
            <a:extLst>
              <a:ext uri="{FF2B5EF4-FFF2-40B4-BE49-F238E27FC236}">
                <a16:creationId xmlns:a16="http://schemas.microsoft.com/office/drawing/2014/main" id="{A92E0AA0-F898-15B3-06C7-F47B2207F08F}"/>
              </a:ext>
            </a:extLst>
          </p:cNvPr>
          <p:cNvSpPr>
            <a:spLocks noGrp="1"/>
          </p:cNvSpPr>
          <p:nvPr>
            <p:ph idx="1"/>
          </p:nvPr>
        </p:nvSpPr>
        <p:spPr/>
        <p:txBody>
          <a:bodyPr vert="horz" lIns="91440" tIns="45720" rIns="91440" bIns="45720" rtlCol="0" anchor="t">
            <a:normAutofit/>
          </a:bodyPr>
          <a:lstStyle/>
          <a:p>
            <a:pPr marL="0" indent="0">
              <a:buNone/>
            </a:pPr>
            <a:endParaRPr lang="en-US" b="1" dirty="0">
              <a:cs typeface="Calibri" panose="020F0502020204030204"/>
            </a:endParaRPr>
          </a:p>
          <a:p>
            <a:pPr algn="just"/>
            <a:r>
              <a:rPr lang="en-US" dirty="0">
                <a:ea typeface="+mn-lt"/>
                <a:cs typeface="+mn-lt"/>
              </a:rPr>
              <a:t>Input Gate updates the cell state and decides which information is important and which is not. As forget gate helps to discard the information, the input gate helps to find out important information and store certain data in the memory that relevant. h</a:t>
            </a:r>
            <a:r>
              <a:rPr lang="en-US" baseline="-25000" dirty="0">
                <a:ea typeface="+mn-lt"/>
                <a:cs typeface="+mn-lt"/>
              </a:rPr>
              <a:t>t-1</a:t>
            </a:r>
            <a:r>
              <a:rPr lang="en-US" dirty="0">
                <a:ea typeface="+mn-lt"/>
                <a:cs typeface="+mn-lt"/>
              </a:rPr>
              <a:t> and </a:t>
            </a:r>
            <a:r>
              <a:rPr lang="en-US" dirty="0" err="1">
                <a:ea typeface="+mn-lt"/>
                <a:cs typeface="+mn-lt"/>
              </a:rPr>
              <a:t>x</a:t>
            </a:r>
            <a:r>
              <a:rPr lang="en-US" baseline="-25000" dirty="0" err="1">
                <a:ea typeface="+mn-lt"/>
                <a:cs typeface="+mn-lt"/>
              </a:rPr>
              <a:t>t</a:t>
            </a:r>
            <a:r>
              <a:rPr lang="en-US" dirty="0">
                <a:ea typeface="+mn-lt"/>
                <a:cs typeface="+mn-lt"/>
              </a:rPr>
              <a:t> are the inputs that are both passed through sigmoid and tanh functions respectively. tanh function regulates the network and reduces bias.</a:t>
            </a:r>
            <a:endParaRPr lang="en-US" dirty="0"/>
          </a:p>
          <a:p>
            <a:endParaRPr lang="en-US" dirty="0">
              <a:cs typeface="Calibri"/>
            </a:endParaRPr>
          </a:p>
        </p:txBody>
      </p:sp>
    </p:spTree>
    <p:extLst>
      <p:ext uri="{BB962C8B-B14F-4D97-AF65-F5344CB8AC3E}">
        <p14:creationId xmlns:p14="http://schemas.microsoft.com/office/powerpoint/2010/main" val="20568657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4E56B-8AAA-C165-40E2-962B0869EA7A}"/>
              </a:ext>
            </a:extLst>
          </p:cNvPr>
          <p:cNvSpPr>
            <a:spLocks noGrp="1"/>
          </p:cNvSpPr>
          <p:nvPr>
            <p:ph type="title"/>
          </p:nvPr>
        </p:nvSpPr>
        <p:spPr/>
        <p:txBody>
          <a:bodyPr/>
          <a:lstStyle/>
          <a:p>
            <a:r>
              <a:rPr lang="en-US" b="1" dirty="0">
                <a:ea typeface="+mj-lt"/>
                <a:cs typeface="+mj-lt"/>
              </a:rPr>
              <a:t>3. Cell State</a:t>
            </a:r>
            <a:endParaRPr lang="en-US" dirty="0"/>
          </a:p>
        </p:txBody>
      </p:sp>
      <p:sp>
        <p:nvSpPr>
          <p:cNvPr id="3" name="Content Placeholder 2">
            <a:extLst>
              <a:ext uri="{FF2B5EF4-FFF2-40B4-BE49-F238E27FC236}">
                <a16:creationId xmlns:a16="http://schemas.microsoft.com/office/drawing/2014/main" id="{EA600C9B-37BF-E085-3D16-56553A05698A}"/>
              </a:ext>
            </a:extLst>
          </p:cNvPr>
          <p:cNvSpPr>
            <a:spLocks noGrp="1"/>
          </p:cNvSpPr>
          <p:nvPr>
            <p:ph idx="1"/>
          </p:nvPr>
        </p:nvSpPr>
        <p:spPr/>
        <p:txBody>
          <a:bodyPr vert="horz" lIns="91440" tIns="45720" rIns="91440" bIns="45720" rtlCol="0" anchor="t">
            <a:normAutofit/>
          </a:bodyPr>
          <a:lstStyle/>
          <a:p>
            <a:pPr marL="0" indent="0">
              <a:buNone/>
            </a:pPr>
            <a:endParaRPr lang="en-US" b="1" dirty="0">
              <a:cs typeface="Calibri" panose="020F0502020204030204"/>
            </a:endParaRPr>
          </a:p>
          <a:p>
            <a:pPr algn="just"/>
            <a:r>
              <a:rPr lang="en-US" dirty="0">
                <a:ea typeface="+mn-lt"/>
                <a:cs typeface="+mn-lt"/>
              </a:rPr>
              <a:t>All the information gained is then used to calculate the new cell state. The cell state is first multiplied with the output of the forget gate. This has a possibility of dropping values in the cell state if it gets multiplied by values near 0. Then a pointwise addition with the output from the input gate updates the cell state to new values that the neural network finds relevant.</a:t>
            </a:r>
            <a:endParaRPr lang="en-US" dirty="0"/>
          </a:p>
          <a:p>
            <a:endParaRPr lang="en-US" dirty="0">
              <a:cs typeface="Calibri"/>
            </a:endParaRPr>
          </a:p>
        </p:txBody>
      </p:sp>
    </p:spTree>
    <p:extLst>
      <p:ext uri="{BB962C8B-B14F-4D97-AF65-F5344CB8AC3E}">
        <p14:creationId xmlns:p14="http://schemas.microsoft.com/office/powerpoint/2010/main" val="30292838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4295-FBDB-1D34-957F-5A46F7278179}"/>
              </a:ext>
            </a:extLst>
          </p:cNvPr>
          <p:cNvSpPr>
            <a:spLocks noGrp="1"/>
          </p:cNvSpPr>
          <p:nvPr>
            <p:ph type="title"/>
          </p:nvPr>
        </p:nvSpPr>
        <p:spPr/>
        <p:txBody>
          <a:bodyPr/>
          <a:lstStyle/>
          <a:p>
            <a:r>
              <a:rPr lang="en-US" b="1" dirty="0">
                <a:ea typeface="+mj-lt"/>
                <a:cs typeface="+mj-lt"/>
              </a:rPr>
              <a:t>4. OUTPUT Gate</a:t>
            </a:r>
            <a:endParaRPr lang="en-US" dirty="0"/>
          </a:p>
        </p:txBody>
      </p:sp>
      <p:sp>
        <p:nvSpPr>
          <p:cNvPr id="3" name="Content Placeholder 2">
            <a:extLst>
              <a:ext uri="{FF2B5EF4-FFF2-40B4-BE49-F238E27FC236}">
                <a16:creationId xmlns:a16="http://schemas.microsoft.com/office/drawing/2014/main" id="{5F272EED-3171-CE37-F33C-ECB40F739A13}"/>
              </a:ext>
            </a:extLst>
          </p:cNvPr>
          <p:cNvSpPr>
            <a:spLocks noGrp="1"/>
          </p:cNvSpPr>
          <p:nvPr>
            <p:ph idx="1"/>
          </p:nvPr>
        </p:nvSpPr>
        <p:spPr/>
        <p:txBody>
          <a:bodyPr vert="horz" lIns="91440" tIns="45720" rIns="91440" bIns="45720" rtlCol="0" anchor="t">
            <a:normAutofit/>
          </a:bodyPr>
          <a:lstStyle/>
          <a:p>
            <a:pPr marL="0" indent="0">
              <a:buNone/>
            </a:pPr>
            <a:endParaRPr lang="en-US" b="1" dirty="0">
              <a:cs typeface="Calibri" panose="020F0502020204030204"/>
            </a:endParaRPr>
          </a:p>
          <a:p>
            <a:pPr algn="just"/>
            <a:r>
              <a:rPr lang="en-US" dirty="0">
                <a:ea typeface="+mn-lt"/>
                <a:cs typeface="+mn-lt"/>
              </a:rPr>
              <a:t>The last gate which is the Output gate decides what the next hidden state should be. h</a:t>
            </a:r>
            <a:r>
              <a:rPr lang="en-US" baseline="-25000" dirty="0">
                <a:ea typeface="+mn-lt"/>
                <a:cs typeface="+mn-lt"/>
              </a:rPr>
              <a:t>t-1</a:t>
            </a:r>
            <a:r>
              <a:rPr lang="en-US" dirty="0">
                <a:ea typeface="+mn-lt"/>
                <a:cs typeface="+mn-lt"/>
              </a:rPr>
              <a:t> and </a:t>
            </a:r>
            <a:r>
              <a:rPr lang="en-US" dirty="0" err="1">
                <a:ea typeface="+mn-lt"/>
                <a:cs typeface="+mn-lt"/>
              </a:rPr>
              <a:t>x</a:t>
            </a:r>
            <a:r>
              <a:rPr lang="en-US" baseline="-25000" dirty="0" err="1">
                <a:ea typeface="+mn-lt"/>
                <a:cs typeface="+mn-lt"/>
              </a:rPr>
              <a:t>t</a:t>
            </a:r>
            <a:r>
              <a:rPr lang="en-US" dirty="0">
                <a:ea typeface="+mn-lt"/>
                <a:cs typeface="+mn-lt"/>
              </a:rPr>
              <a:t> are passed to a sigmoid function. Then the newly modified cell state is passed through the tanh function and is multiplied with the sigmoid output to decide what information the hidden state should carry.</a:t>
            </a:r>
            <a:endParaRPr lang="en-US" dirty="0"/>
          </a:p>
          <a:p>
            <a:endParaRPr lang="en-US" dirty="0">
              <a:cs typeface="Calibri"/>
            </a:endParaRPr>
          </a:p>
        </p:txBody>
      </p:sp>
    </p:spTree>
    <p:extLst>
      <p:ext uri="{BB962C8B-B14F-4D97-AF65-F5344CB8AC3E}">
        <p14:creationId xmlns:p14="http://schemas.microsoft.com/office/powerpoint/2010/main" val="38145071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BC77-CBD2-73DB-CD50-24C32B6CC552}"/>
              </a:ext>
            </a:extLst>
          </p:cNvPr>
          <p:cNvSpPr>
            <a:spLocks noGrp="1"/>
          </p:cNvSpPr>
          <p:nvPr>
            <p:ph type="title"/>
          </p:nvPr>
        </p:nvSpPr>
        <p:spPr>
          <a:xfrm>
            <a:off x="893417" y="210517"/>
            <a:ext cx="9908209" cy="685041"/>
          </a:xfrm>
        </p:spPr>
        <p:txBody>
          <a:bodyPr/>
          <a:lstStyle/>
          <a:p>
            <a:r>
              <a:rPr lang="en-US" sz="3200" dirty="0"/>
              <a:t>Step 1: Decide How Much Past Data It Should Remember</a:t>
            </a:r>
          </a:p>
          <a:p>
            <a:endParaRPr lang="en-US" dirty="0">
              <a:cs typeface="Calibri Light"/>
            </a:endParaRPr>
          </a:p>
        </p:txBody>
      </p:sp>
      <p:sp>
        <p:nvSpPr>
          <p:cNvPr id="3" name="Content Placeholder 2">
            <a:extLst>
              <a:ext uri="{FF2B5EF4-FFF2-40B4-BE49-F238E27FC236}">
                <a16:creationId xmlns:a16="http://schemas.microsoft.com/office/drawing/2014/main" id="{3FC859CD-E7CE-AF6F-766F-0BF6B77330A6}"/>
              </a:ext>
            </a:extLst>
          </p:cNvPr>
          <p:cNvSpPr>
            <a:spLocks noGrp="1"/>
          </p:cNvSpPr>
          <p:nvPr>
            <p:ph idx="1"/>
          </p:nvPr>
        </p:nvSpPr>
        <p:spPr>
          <a:xfrm>
            <a:off x="650461" y="942147"/>
            <a:ext cx="10703339" cy="5234816"/>
          </a:xfrm>
        </p:spPr>
        <p:txBody>
          <a:bodyPr vert="horz" lIns="91440" tIns="45720" rIns="91440" bIns="45720" rtlCol="0" anchor="t">
            <a:normAutofit fontScale="92500" lnSpcReduction="20000"/>
          </a:bodyPr>
          <a:lstStyle/>
          <a:p>
            <a:r>
              <a:rPr lang="en-US" dirty="0">
                <a:ea typeface="+mn-lt"/>
                <a:cs typeface="+mn-lt"/>
              </a:rPr>
              <a:t>The first step in the LSTM is to decide which information should be omitted from the cell in that particular time step. The sigmoid function determines this. It looks at the previous state (ht-1) along with the current input </a:t>
            </a:r>
            <a:r>
              <a:rPr lang="en-US" dirty="0" err="1">
                <a:ea typeface="+mn-lt"/>
                <a:cs typeface="+mn-lt"/>
              </a:rPr>
              <a:t>xt</a:t>
            </a:r>
            <a:r>
              <a:rPr lang="en-US" dirty="0">
                <a:ea typeface="+mn-lt"/>
                <a:cs typeface="+mn-lt"/>
              </a:rPr>
              <a:t> and computes the function.</a:t>
            </a:r>
            <a:endParaRPr lang="en-US" dirty="0">
              <a:cs typeface="Calibri" panose="020F0502020204030204"/>
            </a:endParaRPr>
          </a:p>
          <a:p>
            <a:pPr marL="0" indent="0">
              <a:buNone/>
            </a:pPr>
            <a:br>
              <a:rPr lang="en-US" dirty="0"/>
            </a:br>
            <a:r>
              <a:rPr lang="en-US" dirty="0">
                <a:ea typeface="+mn-lt"/>
                <a:cs typeface="+mn-lt"/>
              </a:rPr>
              <a:t>Consider the following two sentences:</a:t>
            </a:r>
            <a:endParaRPr lang="en-US" dirty="0">
              <a:cs typeface="Calibri" panose="020F0502020204030204"/>
            </a:endParaRPr>
          </a:p>
          <a:p>
            <a:r>
              <a:rPr lang="en-US" dirty="0">
                <a:ea typeface="+mn-lt"/>
                <a:cs typeface="+mn-lt"/>
              </a:rPr>
              <a:t>Let the output of h(t-1) be “Alice is good in Physics. John, on the other hand, is good at Chemistry.”</a:t>
            </a:r>
            <a:endParaRPr lang="en-US" dirty="0"/>
          </a:p>
          <a:p>
            <a:r>
              <a:rPr lang="en-US" dirty="0">
                <a:ea typeface="+mn-lt"/>
                <a:cs typeface="+mn-lt"/>
              </a:rPr>
              <a:t>Let the current input at x(t) be “John plays football well. He told me yesterday over the phone that he had served as the captain of his college football team.”</a:t>
            </a:r>
            <a:endParaRPr lang="en-US" dirty="0"/>
          </a:p>
          <a:p>
            <a:r>
              <a:rPr lang="en-US" dirty="0">
                <a:ea typeface="+mn-lt"/>
                <a:cs typeface="+mn-lt"/>
              </a:rPr>
              <a:t>The forget gate realizes there might be a change in context after encountering the first full stop. It compares with the current input sentence at x(t). The next sentence talks about John, so the information on Alice is deleted. The position of the subject is vacated and assigned to John.</a:t>
            </a:r>
            <a:endParaRPr lang="en-US" dirty="0"/>
          </a:p>
          <a:p>
            <a:endParaRPr lang="en-US" dirty="0"/>
          </a:p>
        </p:txBody>
      </p:sp>
    </p:spTree>
    <p:extLst>
      <p:ext uri="{BB962C8B-B14F-4D97-AF65-F5344CB8AC3E}">
        <p14:creationId xmlns:p14="http://schemas.microsoft.com/office/powerpoint/2010/main" val="12066564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D847-1B8A-E309-5BBD-FCFD4372137B}"/>
              </a:ext>
            </a:extLst>
          </p:cNvPr>
          <p:cNvSpPr>
            <a:spLocks noGrp="1"/>
          </p:cNvSpPr>
          <p:nvPr>
            <p:ph type="title"/>
          </p:nvPr>
        </p:nvSpPr>
        <p:spPr/>
        <p:txBody>
          <a:bodyPr/>
          <a:lstStyle/>
          <a:p>
            <a:r>
              <a:rPr lang="en-US" dirty="0">
                <a:ea typeface="+mj-lt"/>
                <a:cs typeface="+mj-lt"/>
              </a:rPr>
              <a:t>Step 2: Decide How Much This Unit Adds to the Current State </a:t>
            </a:r>
            <a:endParaRPr lang="en-US" dirty="0"/>
          </a:p>
        </p:txBody>
      </p:sp>
      <p:sp>
        <p:nvSpPr>
          <p:cNvPr id="3" name="Content Placeholder 2">
            <a:extLst>
              <a:ext uri="{FF2B5EF4-FFF2-40B4-BE49-F238E27FC236}">
                <a16:creationId xmlns:a16="http://schemas.microsoft.com/office/drawing/2014/main" id="{6817E18F-F9B6-5ED6-70B9-0567CBAE7014}"/>
              </a:ext>
            </a:extLst>
          </p:cNvPr>
          <p:cNvSpPr>
            <a:spLocks noGrp="1"/>
          </p:cNvSpPr>
          <p:nvPr>
            <p:ph idx="1"/>
          </p:nvPr>
        </p:nvSpPr>
        <p:spPr/>
        <p:txBody>
          <a:bodyPr vert="horz" lIns="91440" tIns="45720" rIns="91440" bIns="45720" rtlCol="0" anchor="t">
            <a:normAutofit fontScale="92500" lnSpcReduction="10000"/>
          </a:bodyPr>
          <a:lstStyle/>
          <a:p>
            <a:pPr marL="0" indent="0">
              <a:buNone/>
            </a:pPr>
            <a:endParaRPr lang="en-US" dirty="0">
              <a:cs typeface="Calibri" panose="020F0502020204030204"/>
            </a:endParaRPr>
          </a:p>
          <a:p>
            <a:r>
              <a:rPr lang="en-US" dirty="0">
                <a:ea typeface="+mn-lt"/>
                <a:cs typeface="+mn-lt"/>
              </a:rPr>
              <a:t>In the second layer, there are two parts. One is the sigmoid function, and the other is the tanh function. In the sigmoid function, it decides which values to let through (0 or 1). tanh function gives weightage to the values which are passed, deciding their level of importance (-1 to 1).</a:t>
            </a:r>
            <a:endParaRPr lang="en-US" dirty="0"/>
          </a:p>
          <a:p>
            <a:r>
              <a:rPr lang="en-US" dirty="0">
                <a:ea typeface="+mn-lt"/>
                <a:cs typeface="+mn-lt"/>
              </a:rPr>
              <a:t>With the current input at x(t), the input gate analyzes the important information — John plays football, and the fact that he was the captain of his college team is important.</a:t>
            </a:r>
            <a:endParaRPr lang="en-US" dirty="0">
              <a:cs typeface="Calibri"/>
            </a:endParaRPr>
          </a:p>
          <a:p>
            <a:r>
              <a:rPr lang="en-US" dirty="0">
                <a:ea typeface="+mn-lt"/>
                <a:cs typeface="+mn-lt"/>
              </a:rPr>
              <a:t>“He told me yesterday over the phone” is less important; hence it's forgotten. This process of adding some new information can be done via the input gate.</a:t>
            </a:r>
            <a:endParaRPr lang="en-US" dirty="0"/>
          </a:p>
          <a:p>
            <a:endParaRPr lang="en-US" dirty="0">
              <a:cs typeface="Calibri"/>
            </a:endParaRPr>
          </a:p>
          <a:p>
            <a:endParaRPr lang="en-US" dirty="0">
              <a:cs typeface="Calibri"/>
            </a:endParaRPr>
          </a:p>
        </p:txBody>
      </p:sp>
    </p:spTree>
    <p:extLst>
      <p:ext uri="{BB962C8B-B14F-4D97-AF65-F5344CB8AC3E}">
        <p14:creationId xmlns:p14="http://schemas.microsoft.com/office/powerpoint/2010/main" val="10609976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F934-C593-06EE-809E-13F30A479F82}"/>
              </a:ext>
            </a:extLst>
          </p:cNvPr>
          <p:cNvSpPr>
            <a:spLocks noGrp="1"/>
          </p:cNvSpPr>
          <p:nvPr>
            <p:ph type="title"/>
          </p:nvPr>
        </p:nvSpPr>
        <p:spPr>
          <a:xfrm>
            <a:off x="760896" y="89039"/>
            <a:ext cx="10592904" cy="950083"/>
          </a:xfrm>
        </p:spPr>
        <p:txBody>
          <a:bodyPr>
            <a:normAutofit fontScale="90000"/>
          </a:bodyPr>
          <a:lstStyle/>
          <a:p>
            <a:r>
              <a:rPr lang="en-US" sz="3200" dirty="0"/>
              <a:t> </a:t>
            </a:r>
            <a:br>
              <a:rPr lang="en-US" sz="3200" dirty="0">
                <a:cs typeface="Calibri Light"/>
              </a:rPr>
            </a:br>
            <a:r>
              <a:rPr lang="en-US" sz="3200" dirty="0"/>
              <a:t>Step 3: Decide What Part of the Current Cell State Makes It to the Output</a:t>
            </a:r>
          </a:p>
          <a:p>
            <a:endParaRPr lang="en-US" dirty="0">
              <a:cs typeface="Calibri Light"/>
            </a:endParaRPr>
          </a:p>
        </p:txBody>
      </p:sp>
      <p:sp>
        <p:nvSpPr>
          <p:cNvPr id="3" name="Content Placeholder 2">
            <a:extLst>
              <a:ext uri="{FF2B5EF4-FFF2-40B4-BE49-F238E27FC236}">
                <a16:creationId xmlns:a16="http://schemas.microsoft.com/office/drawing/2014/main" id="{D62870E6-5D4A-A130-D5DA-A08A06232810}"/>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The third step is to decide what the output will be. First, we run a sigmoid layer, which decides what parts of the cell state make it to the output. Then, we put the cell state through tanh to push the values to be between -1 and 1 and multiply it by the output of the sigmoid gate.</a:t>
            </a:r>
          </a:p>
          <a:p>
            <a:r>
              <a:rPr lang="en-US">
                <a:ea typeface="+mn-lt"/>
                <a:cs typeface="+mn-lt"/>
              </a:rPr>
              <a:t>Let’s consider this example to predict the next word in the sentence: “John played tremendously well against the opponent and won for his team. For his contributions, brave ____ was awarded player of the match.”</a:t>
            </a:r>
            <a:endParaRPr lang="en-US" dirty="0">
              <a:ea typeface="+mn-lt"/>
              <a:cs typeface="+mn-lt"/>
            </a:endParaRPr>
          </a:p>
          <a:p>
            <a:r>
              <a:rPr lang="en-US">
                <a:ea typeface="+mn-lt"/>
                <a:cs typeface="+mn-lt"/>
              </a:rPr>
              <a:t>There could be many choices for the empty space. The current input brave is an adjective, and adjectives describe a noun. So, “John” could be the best output after brave.</a:t>
            </a:r>
            <a:endParaRPr lang="en-US"/>
          </a:p>
          <a:p>
            <a:endParaRPr lang="en-US" dirty="0">
              <a:ea typeface="+mn-lt"/>
              <a:cs typeface="+mn-lt"/>
            </a:endParaRPr>
          </a:p>
        </p:txBody>
      </p:sp>
    </p:spTree>
    <p:extLst>
      <p:ext uri="{BB962C8B-B14F-4D97-AF65-F5344CB8AC3E}">
        <p14:creationId xmlns:p14="http://schemas.microsoft.com/office/powerpoint/2010/main" val="278084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02D0-47C1-6CBC-6BC6-63D4FFBBDE6E}"/>
              </a:ext>
            </a:extLst>
          </p:cNvPr>
          <p:cNvSpPr>
            <a:spLocks noGrp="1"/>
          </p:cNvSpPr>
          <p:nvPr>
            <p:ph type="title"/>
          </p:nvPr>
        </p:nvSpPr>
        <p:spPr/>
        <p:txBody>
          <a:bodyPr/>
          <a:lstStyle/>
          <a:p>
            <a:r>
              <a:rPr lang="en-US" dirty="0"/>
              <a:t>Special Sequences in Regular Expressions</a:t>
            </a:r>
          </a:p>
          <a:p>
            <a:endParaRPr lang="en-US" dirty="0">
              <a:cs typeface="Calibri Light"/>
            </a:endParaRPr>
          </a:p>
        </p:txBody>
      </p:sp>
      <p:sp>
        <p:nvSpPr>
          <p:cNvPr id="3" name="Content Placeholder 2">
            <a:extLst>
              <a:ext uri="{FF2B5EF4-FFF2-40B4-BE49-F238E27FC236}">
                <a16:creationId xmlns:a16="http://schemas.microsoft.com/office/drawing/2014/main" id="{959A0A86-B52B-8DC2-72AC-63D4796830A7}"/>
              </a:ext>
            </a:extLst>
          </p:cNvPr>
          <p:cNvSpPr>
            <a:spLocks noGrp="1"/>
          </p:cNvSpPr>
          <p:nvPr>
            <p:ph idx="1"/>
          </p:nvPr>
        </p:nvSpPr>
        <p:spPr/>
        <p:txBody>
          <a:bodyPr vert="horz" lIns="91440" tIns="45720" rIns="91440" bIns="45720" rtlCol="0" anchor="t">
            <a:normAutofit fontScale="92500" lnSpcReduction="10000"/>
          </a:bodyPr>
          <a:lstStyle/>
          <a:p>
            <a:r>
              <a:rPr lang="en-US" u="sng" dirty="0"/>
              <a:t>\b</a:t>
            </a:r>
            <a:endParaRPr lang="en-US" u="sng" dirty="0">
              <a:cs typeface="Calibri"/>
            </a:endParaRPr>
          </a:p>
          <a:p>
            <a:r>
              <a:rPr lang="en-US" b="1" dirty="0">
                <a:ea typeface="+mn-lt"/>
                <a:cs typeface="+mn-lt"/>
              </a:rPr>
              <a:t>\b</a:t>
            </a:r>
            <a:r>
              <a:rPr lang="en-US" dirty="0">
                <a:ea typeface="+mn-lt"/>
                <a:cs typeface="+mn-lt"/>
              </a:rPr>
              <a:t> returns a match where the specified pattern is at the beginning or at the end of a word.</a:t>
            </a:r>
            <a:endParaRPr lang="en-US" dirty="0">
              <a:cs typeface="Calibri"/>
            </a:endParaRPr>
          </a:p>
          <a:p>
            <a:r>
              <a:rPr lang="en-US" dirty="0">
                <a:latin typeface="Consolas"/>
                <a:cs typeface="Calibri"/>
              </a:rPr>
              <a:t>str = </a:t>
            </a:r>
            <a:r>
              <a:rPr lang="en-US" dirty="0" err="1">
                <a:latin typeface="Consolas"/>
                <a:cs typeface="Calibri"/>
              </a:rPr>
              <a:t>r'Analytics</a:t>
            </a:r>
            <a:r>
              <a:rPr lang="en-US" dirty="0">
                <a:latin typeface="Consolas"/>
                <a:cs typeface="Calibri"/>
              </a:rPr>
              <a:t> Vidhya is the largest Analytics community of India'
#Check if there is any word that ends with "</a:t>
            </a:r>
            <a:r>
              <a:rPr lang="en-US" dirty="0" err="1">
                <a:latin typeface="Consolas"/>
                <a:cs typeface="Calibri"/>
              </a:rPr>
              <a:t>est</a:t>
            </a:r>
            <a:r>
              <a:rPr lang="en-US" dirty="0">
                <a:latin typeface="Consolas"/>
                <a:cs typeface="Calibri"/>
              </a:rPr>
              <a:t>"
x = </a:t>
            </a:r>
            <a:r>
              <a:rPr lang="en-US" dirty="0" err="1">
                <a:latin typeface="Consolas"/>
                <a:cs typeface="Calibri"/>
              </a:rPr>
              <a:t>re.findall</a:t>
            </a:r>
            <a:r>
              <a:rPr lang="en-US" dirty="0">
                <a:latin typeface="Consolas"/>
                <a:cs typeface="Calibri"/>
              </a:rPr>
              <a:t>(</a:t>
            </a:r>
            <a:r>
              <a:rPr lang="en-US" dirty="0" err="1">
                <a:latin typeface="Consolas"/>
                <a:cs typeface="Calibri"/>
              </a:rPr>
              <a:t>r"est</a:t>
            </a:r>
            <a:r>
              <a:rPr lang="en-US" dirty="0">
                <a:latin typeface="Consolas"/>
                <a:cs typeface="Calibri"/>
              </a:rPr>
              <a:t>\b", str)
print(x)</a:t>
            </a:r>
            <a:endParaRPr lang="en-US" dirty="0">
              <a:cs typeface="Calibri"/>
            </a:endParaRPr>
          </a:p>
        </p:txBody>
      </p:sp>
    </p:spTree>
    <p:extLst>
      <p:ext uri="{BB962C8B-B14F-4D97-AF65-F5344CB8AC3E}">
        <p14:creationId xmlns:p14="http://schemas.microsoft.com/office/powerpoint/2010/main" val="8070574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4157-E732-8520-5B24-237D38A439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E4A6CC-BA62-B068-7DE2-3CE90AC104B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936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9F921-1690-F274-5051-DB982C9E09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332EDC-AC99-2CE8-FECA-68DADFB52322}"/>
              </a:ext>
            </a:extLst>
          </p:cNvPr>
          <p:cNvSpPr>
            <a:spLocks noGrp="1"/>
          </p:cNvSpPr>
          <p:nvPr>
            <p:ph idx="1"/>
          </p:nvPr>
        </p:nvSpPr>
        <p:spPr/>
        <p:txBody>
          <a:bodyPr vert="horz" lIns="91440" tIns="45720" rIns="91440" bIns="45720" rtlCol="0" anchor="t">
            <a:normAutofit fontScale="92500" lnSpcReduction="20000"/>
          </a:bodyPr>
          <a:lstStyle/>
          <a:p>
            <a:pPr algn="just"/>
            <a:r>
              <a:rPr lang="en-US" b="1" dirty="0">
                <a:ea typeface="+mn-lt"/>
                <a:cs typeface="+mn-lt"/>
              </a:rPr>
              <a:t>\d</a:t>
            </a:r>
            <a:r>
              <a:rPr lang="en-US" dirty="0">
                <a:ea typeface="+mn-lt"/>
                <a:cs typeface="+mn-lt"/>
              </a:rPr>
              <a:t> returns a match where the string contains digits (numbers from 0-9).</a:t>
            </a:r>
            <a:endParaRPr lang="en-US"/>
          </a:p>
          <a:p>
            <a:r>
              <a:rPr lang="en-US" dirty="0">
                <a:latin typeface="Consolas"/>
              </a:rPr>
              <a:t>str = "2 million monthly visits in Jan'19."
#Check if the string contains any digits (numbers from 0-9):
x = </a:t>
            </a:r>
            <a:r>
              <a:rPr lang="en-US" dirty="0" err="1">
                <a:latin typeface="Consolas"/>
              </a:rPr>
              <a:t>re.findall</a:t>
            </a:r>
            <a:r>
              <a:rPr lang="en-US" dirty="0">
                <a:latin typeface="Consolas"/>
              </a:rPr>
              <a:t>("\d", str)
print(x)</a:t>
            </a:r>
            <a:endParaRPr lang="en-US"/>
          </a:p>
          <a:p>
            <a:endParaRPr lang="en-US" dirty="0">
              <a:latin typeface="Consolas"/>
              <a:cs typeface="Calibri"/>
            </a:endParaRPr>
          </a:p>
          <a:p>
            <a:r>
              <a:rPr lang="en-US" dirty="0">
                <a:latin typeface="Consolas"/>
                <a:cs typeface="Calibri"/>
              </a:rPr>
              <a:t>adding '+' after '\d' will continue to extract digits till encounters a space</a:t>
            </a:r>
          </a:p>
          <a:p>
            <a:endParaRPr lang="en-US" dirty="0">
              <a:cs typeface="Calibri"/>
            </a:endParaRPr>
          </a:p>
        </p:txBody>
      </p:sp>
    </p:spTree>
    <p:extLst>
      <p:ext uri="{BB962C8B-B14F-4D97-AF65-F5344CB8AC3E}">
        <p14:creationId xmlns:p14="http://schemas.microsoft.com/office/powerpoint/2010/main" val="451509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B81F9-13BF-1536-D1A9-94C63CB7C9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12DDC6-D349-3494-5E19-2E5ED9653B2C}"/>
              </a:ext>
            </a:extLst>
          </p:cNvPr>
          <p:cNvSpPr>
            <a:spLocks noGrp="1"/>
          </p:cNvSpPr>
          <p:nvPr>
            <p:ph idx="1"/>
          </p:nvPr>
        </p:nvSpPr>
        <p:spPr/>
        <p:txBody>
          <a:bodyPr vert="horz" lIns="91440" tIns="45720" rIns="91440" bIns="45720" rtlCol="0" anchor="t">
            <a:normAutofit/>
          </a:bodyPr>
          <a:lstStyle/>
          <a:p>
            <a:pPr algn="just"/>
            <a:r>
              <a:rPr lang="en-US" b="1" dirty="0">
                <a:ea typeface="+mn-lt"/>
                <a:cs typeface="+mn-lt"/>
              </a:rPr>
              <a:t>\D</a:t>
            </a:r>
            <a:r>
              <a:rPr lang="en-US" dirty="0">
                <a:ea typeface="+mn-lt"/>
                <a:cs typeface="+mn-lt"/>
              </a:rPr>
              <a:t> returns a match where the string does not contain any digit. It is basically the opposite of \d.</a:t>
            </a:r>
            <a:endParaRPr lang="en-US" dirty="0">
              <a:cs typeface="Calibri"/>
            </a:endParaRPr>
          </a:p>
          <a:p>
            <a:r>
              <a:rPr lang="en-US" dirty="0">
                <a:latin typeface="Consolas"/>
                <a:cs typeface="Calibri"/>
              </a:rPr>
              <a:t>str = "2 million monthly visits in Jan'19."
#Check if the word character does not contain any digits (numbers from 0-9):
x = </a:t>
            </a:r>
            <a:r>
              <a:rPr lang="en-US" dirty="0" err="1">
                <a:latin typeface="Consolas"/>
                <a:cs typeface="Calibri"/>
              </a:rPr>
              <a:t>re.findall</a:t>
            </a:r>
            <a:r>
              <a:rPr lang="en-US" dirty="0">
                <a:latin typeface="Consolas"/>
                <a:cs typeface="Calibri"/>
              </a:rPr>
              <a:t>("\D", str)
print(x)</a:t>
            </a:r>
            <a:endParaRPr lang="en-US" dirty="0"/>
          </a:p>
          <a:p>
            <a:endParaRPr lang="en-US" dirty="0">
              <a:cs typeface="Calibri"/>
            </a:endParaRPr>
          </a:p>
        </p:txBody>
      </p:sp>
    </p:spTree>
    <p:extLst>
      <p:ext uri="{BB962C8B-B14F-4D97-AF65-F5344CB8AC3E}">
        <p14:creationId xmlns:p14="http://schemas.microsoft.com/office/powerpoint/2010/main" val="1043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25DA-73BF-9C3F-AD22-47E858F4BC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A6B902-B58B-68D5-5326-2C5F5F467F6E}"/>
              </a:ext>
            </a:extLst>
          </p:cNvPr>
          <p:cNvSpPr>
            <a:spLocks noGrp="1"/>
          </p:cNvSpPr>
          <p:nvPr>
            <p:ph idx="1"/>
          </p:nvPr>
        </p:nvSpPr>
        <p:spPr/>
        <p:txBody>
          <a:bodyPr vert="horz" lIns="91440" tIns="45720" rIns="91440" bIns="45720" rtlCol="0" anchor="t">
            <a:normAutofit fontScale="77500" lnSpcReduction="20000"/>
          </a:bodyPr>
          <a:lstStyle/>
          <a:p>
            <a:pPr algn="just"/>
            <a:r>
              <a:rPr lang="en-US" b="1" dirty="0">
                <a:ea typeface="+mn-lt"/>
                <a:cs typeface="+mn-lt"/>
              </a:rPr>
              <a:t>\w</a:t>
            </a:r>
            <a:r>
              <a:rPr lang="en-US" dirty="0">
                <a:ea typeface="+mn-lt"/>
                <a:cs typeface="+mn-lt"/>
              </a:rPr>
              <a:t> helps in extraction of alphanumeric characters only (characters from a to Z, digits from 0-9, and the underscore _ character)</a:t>
            </a:r>
            <a:endParaRPr lang="en-US" dirty="0">
              <a:cs typeface="Calibri" panose="020F0502020204030204"/>
            </a:endParaRPr>
          </a:p>
          <a:p>
            <a:r>
              <a:rPr lang="en-US" dirty="0">
                <a:latin typeface="Consolas"/>
              </a:rPr>
              <a:t>str = "2 million monthly visits!"
#returns a match at every word character (characters from a to Z, digits from 0-9, and the underscore _ character)
x = </a:t>
            </a:r>
            <a:r>
              <a:rPr lang="en-US" dirty="0" err="1">
                <a:latin typeface="Consolas"/>
              </a:rPr>
              <a:t>re.findall</a:t>
            </a:r>
            <a:r>
              <a:rPr lang="en-US" dirty="0">
                <a:latin typeface="Consolas"/>
              </a:rPr>
              <a:t>("\</a:t>
            </a:r>
            <a:r>
              <a:rPr lang="en-US" dirty="0" err="1">
                <a:latin typeface="Consolas"/>
              </a:rPr>
              <a:t>w+",str</a:t>
            </a:r>
            <a:r>
              <a:rPr lang="en-US" dirty="0">
                <a:latin typeface="Consolas"/>
              </a:rPr>
              <a:t>)
print(x)</a:t>
            </a:r>
          </a:p>
          <a:p>
            <a:pPr marL="0" indent="0">
              <a:buNone/>
            </a:pPr>
            <a:r>
              <a:rPr lang="en-US" dirty="0">
                <a:latin typeface="Consolas"/>
              </a:rPr>
              <a:t>
</a:t>
            </a:r>
          </a:p>
          <a:p>
            <a:r>
              <a:rPr lang="en-US" dirty="0">
                <a:ea typeface="+mn-lt"/>
                <a:cs typeface="+mn-lt"/>
              </a:rPr>
              <a:t>https://www.analyticsvidhya.com/blog/2021/03/beginners-guide-to-regular-expressions-in-natural-language-processing/</a:t>
            </a:r>
            <a:endParaRPr lang="en-US" dirty="0">
              <a:latin typeface="Consolas"/>
            </a:endParaRPr>
          </a:p>
        </p:txBody>
      </p:sp>
    </p:spTree>
    <p:extLst>
      <p:ext uri="{BB962C8B-B14F-4D97-AF65-F5344CB8AC3E}">
        <p14:creationId xmlns:p14="http://schemas.microsoft.com/office/powerpoint/2010/main" val="31874544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Natural Language Processing</vt:lpstr>
      <vt:lpstr>Tokenization</vt:lpstr>
      <vt:lpstr>Kinds of Tokenization</vt:lpstr>
      <vt:lpstr>PowerPoint Presentation</vt:lpstr>
      <vt:lpstr>Regular Expression(re)</vt:lpstr>
      <vt:lpstr>Special Sequences in Regular Expressions </vt:lpstr>
      <vt:lpstr>PowerPoint Presentation</vt:lpstr>
      <vt:lpstr>PowerPoint Presentation</vt:lpstr>
      <vt:lpstr>PowerPoint Presentation</vt:lpstr>
      <vt:lpstr>Stop words</vt:lpstr>
      <vt:lpstr>Bag of Words</vt:lpstr>
      <vt:lpstr>Example</vt:lpstr>
      <vt:lpstr>Step 1: Go through all the words in the above text and make a list of all of the words in our model vocabulary.</vt:lpstr>
      <vt:lpstr>PowerPoint Presentation</vt:lpstr>
      <vt:lpstr>What are N-Grams? </vt:lpstr>
      <vt:lpstr>Unigram and Bi gram</vt:lpstr>
      <vt:lpstr>Stemming &amp; Lemmatization</vt:lpstr>
      <vt:lpstr>Advantages of Stemming</vt:lpstr>
      <vt:lpstr>Disadvantages of Stemming</vt:lpstr>
      <vt:lpstr>Advantages and Disadvantages of Lemmatization</vt:lpstr>
      <vt:lpstr>Count Vectorizer</vt:lpstr>
      <vt:lpstr>STeps to perform</vt:lpstr>
      <vt:lpstr>Bag Of Words Model Vs. Countvectorizer </vt:lpstr>
      <vt:lpstr>TFIDF</vt:lpstr>
      <vt:lpstr>Term Frequency</vt:lpstr>
      <vt:lpstr>IDF</vt:lpstr>
      <vt:lpstr>Why TFIDF is better than CountVectorizer</vt:lpstr>
      <vt:lpstr>Advantages and disadvantages</vt:lpstr>
      <vt:lpstr>Word2Vec</vt:lpstr>
      <vt:lpstr>PowerPoint Presentation</vt:lpstr>
      <vt:lpstr>PowerPoint Presentation</vt:lpstr>
      <vt:lpstr>Why we need it?</vt:lpstr>
      <vt:lpstr>PowerPoint Presentation</vt:lpstr>
      <vt:lpstr>CBOW</vt:lpstr>
      <vt:lpstr>Skip-gram</vt:lpstr>
      <vt:lpstr>PowerPoint Presentation</vt:lpstr>
      <vt:lpstr>PowerPoint Presentation</vt:lpstr>
      <vt:lpstr>TFIDF vs Word2Vec</vt:lpstr>
      <vt:lpstr>RNN</vt:lpstr>
      <vt:lpstr>PowerPoint Presentation</vt:lpstr>
      <vt:lpstr>Types of RNN </vt:lpstr>
      <vt:lpstr>One-to-One</vt:lpstr>
      <vt:lpstr>One-to-Many</vt:lpstr>
      <vt:lpstr>Many-to-One</vt:lpstr>
      <vt:lpstr>Many-to-Many</vt:lpstr>
      <vt:lpstr>PowerPoint Presentation</vt:lpstr>
      <vt:lpstr>Training through RNN </vt:lpstr>
      <vt:lpstr>PowerPoint Presentation</vt:lpstr>
      <vt:lpstr>Applications of Recurrent Neural Network</vt:lpstr>
      <vt:lpstr>LSTM</vt:lpstr>
      <vt:lpstr>Why LSTM?</vt:lpstr>
      <vt:lpstr>How it works</vt:lpstr>
      <vt:lpstr>FORGET Gate</vt:lpstr>
      <vt:lpstr>2. INPUT Gate</vt:lpstr>
      <vt:lpstr>3. Cell State</vt:lpstr>
      <vt:lpstr>4. OUTPUT Gate</vt:lpstr>
      <vt:lpstr>Step 1: Decide How Much Past Data It Should Remember </vt:lpstr>
      <vt:lpstr>Step 2: Decide How Much This Unit Adds to the Current State </vt:lpstr>
      <vt:lpstr>  Step 3: Decide What Part of the Current Cell State Makes It to the Output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320</cp:revision>
  <dcterms:created xsi:type="dcterms:W3CDTF">2023-04-01T06:12:44Z</dcterms:created>
  <dcterms:modified xsi:type="dcterms:W3CDTF">2023-04-09T16:17:03Z</dcterms:modified>
</cp:coreProperties>
</file>