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74" r:id="rId9"/>
    <p:sldId id="272" r:id="rId10"/>
    <p:sldId id="263" r:id="rId11"/>
    <p:sldId id="264" r:id="rId12"/>
    <p:sldId id="273" r:id="rId13"/>
    <p:sldId id="276" r:id="rId14"/>
    <p:sldId id="275" r:id="rId15"/>
    <p:sldId id="265" r:id="rId16"/>
    <p:sldId id="266" r:id="rId17"/>
    <p:sldId id="267" r:id="rId18"/>
    <p:sldId id="268" r:id="rId19"/>
    <p:sldId id="284" r:id="rId20"/>
    <p:sldId id="269" r:id="rId21"/>
    <p:sldId id="270" r:id="rId22"/>
    <p:sldId id="277" r:id="rId23"/>
    <p:sldId id="282" r:id="rId24"/>
    <p:sldId id="271" r:id="rId25"/>
    <p:sldId id="278" r:id="rId26"/>
    <p:sldId id="279" r:id="rId27"/>
    <p:sldId id="280" r:id="rId28"/>
    <p:sldId id="281" r:id="rId29"/>
    <p:sldId id="283"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52261-CD5F-449C-9D49-418861EB5B33}" v="168" dt="2023-02-20T14:17:35.282"/>
    <p1510:client id="{05A10D56-21C5-4B1F-8F25-4685E3CBCCF9}" v="429" dt="2023-02-25T14:58:11.356"/>
    <p1510:client id="{1E5481E6-2D72-4E1A-8831-1B064E055344}" v="459" dt="2023-02-24T15:44:48.273"/>
    <p1510:client id="{99BB5A66-7CDB-48E3-9668-B53396B13F31}" v="10" dt="2023-02-14T14:45:41.5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7E7089-3A1D-4515-A394-BE607605EA5E}"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80D31A8D-2946-41E8-B3BB-901B8FB53BBF}">
      <dgm:prSet/>
      <dgm:spPr/>
      <dgm:t>
        <a:bodyPr/>
        <a:lstStyle/>
        <a:p>
          <a:r>
            <a:rPr lang="en-US"/>
            <a:t>Bagging algorithms:</a:t>
          </a:r>
        </a:p>
      </dgm:t>
    </dgm:pt>
    <dgm:pt modelId="{06FEBA05-2379-48B1-817F-625BDC5E4A2A}" type="parTrans" cxnId="{DEFDF313-7B93-4447-AB43-D8DE0932D370}">
      <dgm:prSet/>
      <dgm:spPr/>
      <dgm:t>
        <a:bodyPr/>
        <a:lstStyle/>
        <a:p>
          <a:endParaRPr lang="en-US"/>
        </a:p>
      </dgm:t>
    </dgm:pt>
    <dgm:pt modelId="{82E7D26D-5FC7-4458-A202-03895EDA6D16}" type="sibTrans" cxnId="{DEFDF313-7B93-4447-AB43-D8DE0932D370}">
      <dgm:prSet phldrT="01" phldr="0"/>
      <dgm:spPr/>
      <dgm:t>
        <a:bodyPr/>
        <a:lstStyle/>
        <a:p>
          <a:r>
            <a:rPr lang="en-US"/>
            <a:t>01</a:t>
          </a:r>
        </a:p>
      </dgm:t>
    </dgm:pt>
    <dgm:pt modelId="{5267B12F-7687-448C-B597-AE869F9B6D9D}">
      <dgm:prSet/>
      <dgm:spPr/>
      <dgm:t>
        <a:bodyPr/>
        <a:lstStyle/>
        <a:p>
          <a:r>
            <a:rPr lang="en-US"/>
            <a:t>Bagging meta-estimator</a:t>
          </a:r>
        </a:p>
      </dgm:t>
    </dgm:pt>
    <dgm:pt modelId="{B7DA8550-3CC9-42F8-BE93-124FB3FA0F6B}" type="parTrans" cxnId="{291FC905-CA01-40AA-8A6B-94D59E2FB1AD}">
      <dgm:prSet/>
      <dgm:spPr/>
      <dgm:t>
        <a:bodyPr/>
        <a:lstStyle/>
        <a:p>
          <a:endParaRPr lang="en-US"/>
        </a:p>
      </dgm:t>
    </dgm:pt>
    <dgm:pt modelId="{BF5F00CA-EA29-46D4-9778-92245655CBD1}" type="sibTrans" cxnId="{291FC905-CA01-40AA-8A6B-94D59E2FB1AD}">
      <dgm:prSet/>
      <dgm:spPr/>
      <dgm:t>
        <a:bodyPr/>
        <a:lstStyle/>
        <a:p>
          <a:endParaRPr lang="en-US"/>
        </a:p>
      </dgm:t>
    </dgm:pt>
    <dgm:pt modelId="{198926FB-0108-4048-9EE0-B06DCF2D2370}">
      <dgm:prSet/>
      <dgm:spPr/>
      <dgm:t>
        <a:bodyPr/>
        <a:lstStyle/>
        <a:p>
          <a:r>
            <a:rPr lang="en-US"/>
            <a:t>Random forest</a:t>
          </a:r>
        </a:p>
      </dgm:t>
    </dgm:pt>
    <dgm:pt modelId="{2F267EF6-0B29-4720-9F9E-EAB4D01F91C3}" type="parTrans" cxnId="{3C78B714-F9AF-4A25-BD2E-61B24816478E}">
      <dgm:prSet/>
      <dgm:spPr/>
      <dgm:t>
        <a:bodyPr/>
        <a:lstStyle/>
        <a:p>
          <a:endParaRPr lang="en-US"/>
        </a:p>
      </dgm:t>
    </dgm:pt>
    <dgm:pt modelId="{4E9E535C-0C43-4E30-9EEB-01A38F9DA6A2}" type="sibTrans" cxnId="{3C78B714-F9AF-4A25-BD2E-61B24816478E}">
      <dgm:prSet/>
      <dgm:spPr/>
      <dgm:t>
        <a:bodyPr/>
        <a:lstStyle/>
        <a:p>
          <a:endParaRPr lang="en-US"/>
        </a:p>
      </dgm:t>
    </dgm:pt>
    <dgm:pt modelId="{CA5D1734-E4B6-4134-A3A6-CDF0890A7EBF}">
      <dgm:prSet/>
      <dgm:spPr/>
      <dgm:t>
        <a:bodyPr/>
        <a:lstStyle/>
        <a:p>
          <a:r>
            <a:rPr lang="en-US"/>
            <a:t>Boosting algorithms:</a:t>
          </a:r>
        </a:p>
      </dgm:t>
    </dgm:pt>
    <dgm:pt modelId="{BE3342B2-33B7-494A-B690-EEC424993720}" type="parTrans" cxnId="{30FD1222-21B9-4021-926A-8C64565926EC}">
      <dgm:prSet/>
      <dgm:spPr/>
      <dgm:t>
        <a:bodyPr/>
        <a:lstStyle/>
        <a:p>
          <a:endParaRPr lang="en-US"/>
        </a:p>
      </dgm:t>
    </dgm:pt>
    <dgm:pt modelId="{05AA183A-06D7-46F5-AECD-F4C85917022B}" type="sibTrans" cxnId="{30FD1222-21B9-4021-926A-8C64565926EC}">
      <dgm:prSet phldrT="02" phldr="0"/>
      <dgm:spPr/>
      <dgm:t>
        <a:bodyPr/>
        <a:lstStyle/>
        <a:p>
          <a:r>
            <a:rPr lang="en-US"/>
            <a:t>02</a:t>
          </a:r>
        </a:p>
      </dgm:t>
    </dgm:pt>
    <dgm:pt modelId="{23CD5BE9-5158-4E10-B949-905C557B819D}">
      <dgm:prSet/>
      <dgm:spPr/>
      <dgm:t>
        <a:bodyPr/>
        <a:lstStyle/>
        <a:p>
          <a:r>
            <a:rPr lang="en-US"/>
            <a:t>AdaBoost</a:t>
          </a:r>
        </a:p>
      </dgm:t>
    </dgm:pt>
    <dgm:pt modelId="{491DE037-E8C6-4F01-A803-2B3D148FA95D}" type="parTrans" cxnId="{E4BB71A9-E3D1-4609-9DAB-217EC283F53F}">
      <dgm:prSet/>
      <dgm:spPr/>
      <dgm:t>
        <a:bodyPr/>
        <a:lstStyle/>
        <a:p>
          <a:endParaRPr lang="en-US"/>
        </a:p>
      </dgm:t>
    </dgm:pt>
    <dgm:pt modelId="{A3463703-0E7B-4772-B92E-FB1E91E55414}" type="sibTrans" cxnId="{E4BB71A9-E3D1-4609-9DAB-217EC283F53F}">
      <dgm:prSet/>
      <dgm:spPr/>
      <dgm:t>
        <a:bodyPr/>
        <a:lstStyle/>
        <a:p>
          <a:endParaRPr lang="en-US"/>
        </a:p>
      </dgm:t>
    </dgm:pt>
    <dgm:pt modelId="{21AAF5D9-342D-4F1F-8D7E-BCBCFC4ED551}">
      <dgm:prSet/>
      <dgm:spPr/>
      <dgm:t>
        <a:bodyPr/>
        <a:lstStyle/>
        <a:p>
          <a:r>
            <a:rPr lang="en-US"/>
            <a:t>GBM</a:t>
          </a:r>
        </a:p>
      </dgm:t>
    </dgm:pt>
    <dgm:pt modelId="{4432E778-0ABF-4CE5-9AD6-995ABA440FDE}" type="parTrans" cxnId="{71A04265-EBDD-430D-B3E6-ADD73F544930}">
      <dgm:prSet/>
      <dgm:spPr/>
      <dgm:t>
        <a:bodyPr/>
        <a:lstStyle/>
        <a:p>
          <a:endParaRPr lang="en-US"/>
        </a:p>
      </dgm:t>
    </dgm:pt>
    <dgm:pt modelId="{BEE40FF4-F68F-49EA-A5C6-AB404260A21E}" type="sibTrans" cxnId="{71A04265-EBDD-430D-B3E6-ADD73F544930}">
      <dgm:prSet/>
      <dgm:spPr/>
      <dgm:t>
        <a:bodyPr/>
        <a:lstStyle/>
        <a:p>
          <a:endParaRPr lang="en-US"/>
        </a:p>
      </dgm:t>
    </dgm:pt>
    <dgm:pt modelId="{90D38AB0-D553-4A2F-AD73-1CB5D0383DD6}">
      <dgm:prSet/>
      <dgm:spPr/>
      <dgm:t>
        <a:bodyPr/>
        <a:lstStyle/>
        <a:p>
          <a:r>
            <a:rPr lang="en-US"/>
            <a:t>XGBM</a:t>
          </a:r>
        </a:p>
      </dgm:t>
    </dgm:pt>
    <dgm:pt modelId="{B9775244-BEE1-4EB7-9DE3-7D3D946CA119}" type="parTrans" cxnId="{1727000B-4516-43E6-A756-9E2FD49738B8}">
      <dgm:prSet/>
      <dgm:spPr/>
      <dgm:t>
        <a:bodyPr/>
        <a:lstStyle/>
        <a:p>
          <a:endParaRPr lang="en-US"/>
        </a:p>
      </dgm:t>
    </dgm:pt>
    <dgm:pt modelId="{CA22C4A4-9890-49C8-8AFC-07E2ECC31B87}" type="sibTrans" cxnId="{1727000B-4516-43E6-A756-9E2FD49738B8}">
      <dgm:prSet/>
      <dgm:spPr/>
      <dgm:t>
        <a:bodyPr/>
        <a:lstStyle/>
        <a:p>
          <a:endParaRPr lang="en-US"/>
        </a:p>
      </dgm:t>
    </dgm:pt>
    <dgm:pt modelId="{6F98177E-D50C-4084-84F9-5BB5C8B1826D}">
      <dgm:prSet/>
      <dgm:spPr/>
      <dgm:t>
        <a:bodyPr/>
        <a:lstStyle/>
        <a:p>
          <a:r>
            <a:rPr lang="en-US"/>
            <a:t>Light GBM</a:t>
          </a:r>
        </a:p>
      </dgm:t>
    </dgm:pt>
    <dgm:pt modelId="{178A605C-120E-468F-B684-59BB8B669BE2}" type="parTrans" cxnId="{DB119773-F40A-4A69-B7AC-BD0825C93953}">
      <dgm:prSet/>
      <dgm:spPr/>
      <dgm:t>
        <a:bodyPr/>
        <a:lstStyle/>
        <a:p>
          <a:endParaRPr lang="en-US"/>
        </a:p>
      </dgm:t>
    </dgm:pt>
    <dgm:pt modelId="{F17ED55E-49CF-4989-8D0C-4DB7DA31F24F}" type="sibTrans" cxnId="{DB119773-F40A-4A69-B7AC-BD0825C93953}">
      <dgm:prSet/>
      <dgm:spPr/>
      <dgm:t>
        <a:bodyPr/>
        <a:lstStyle/>
        <a:p>
          <a:endParaRPr lang="en-US"/>
        </a:p>
      </dgm:t>
    </dgm:pt>
    <dgm:pt modelId="{E994F94C-D3C3-449F-9C5D-5C89E8A39022}">
      <dgm:prSet/>
      <dgm:spPr/>
      <dgm:t>
        <a:bodyPr/>
        <a:lstStyle/>
        <a:p>
          <a:r>
            <a:rPr lang="en-US"/>
            <a:t>CatBoost</a:t>
          </a:r>
        </a:p>
      </dgm:t>
    </dgm:pt>
    <dgm:pt modelId="{A9639E3F-0082-4B11-B3B0-F0502A61C528}" type="parTrans" cxnId="{D2F9FB58-EA67-494C-9A73-AFC90953920B}">
      <dgm:prSet/>
      <dgm:spPr/>
      <dgm:t>
        <a:bodyPr/>
        <a:lstStyle/>
        <a:p>
          <a:endParaRPr lang="en-US"/>
        </a:p>
      </dgm:t>
    </dgm:pt>
    <dgm:pt modelId="{5CA34730-3A8A-4D61-85B4-D4D620378451}" type="sibTrans" cxnId="{D2F9FB58-EA67-494C-9A73-AFC90953920B}">
      <dgm:prSet/>
      <dgm:spPr/>
      <dgm:t>
        <a:bodyPr/>
        <a:lstStyle/>
        <a:p>
          <a:endParaRPr lang="en-US"/>
        </a:p>
      </dgm:t>
    </dgm:pt>
    <dgm:pt modelId="{AE7B1AAE-8FBA-456A-85F8-949C01F66C06}" type="pres">
      <dgm:prSet presAssocID="{9D7E7089-3A1D-4515-A394-BE607605EA5E}" presName="Name0" presStyleCnt="0">
        <dgm:presLayoutVars>
          <dgm:animLvl val="lvl"/>
          <dgm:resizeHandles val="exact"/>
        </dgm:presLayoutVars>
      </dgm:prSet>
      <dgm:spPr/>
    </dgm:pt>
    <dgm:pt modelId="{A16AF03C-F7F8-4EC9-9415-2A1B031A6173}" type="pres">
      <dgm:prSet presAssocID="{80D31A8D-2946-41E8-B3BB-901B8FB53BBF}" presName="compositeNode" presStyleCnt="0">
        <dgm:presLayoutVars>
          <dgm:bulletEnabled val="1"/>
        </dgm:presLayoutVars>
      </dgm:prSet>
      <dgm:spPr/>
    </dgm:pt>
    <dgm:pt modelId="{867A55F5-2E1C-4A95-9961-6B52446C91BA}" type="pres">
      <dgm:prSet presAssocID="{80D31A8D-2946-41E8-B3BB-901B8FB53BBF}" presName="bgRect" presStyleLbl="alignNode1" presStyleIdx="0" presStyleCnt="2"/>
      <dgm:spPr/>
    </dgm:pt>
    <dgm:pt modelId="{A8BD832A-BAA5-483E-A083-8C08E3E4AFC7}" type="pres">
      <dgm:prSet presAssocID="{82E7D26D-5FC7-4458-A202-03895EDA6D16}" presName="sibTransNodeRect" presStyleLbl="alignNode1" presStyleIdx="0" presStyleCnt="2">
        <dgm:presLayoutVars>
          <dgm:chMax val="0"/>
          <dgm:bulletEnabled val="1"/>
        </dgm:presLayoutVars>
      </dgm:prSet>
      <dgm:spPr/>
    </dgm:pt>
    <dgm:pt modelId="{339A07A6-E76D-4FF1-A808-1A28BF96B584}" type="pres">
      <dgm:prSet presAssocID="{80D31A8D-2946-41E8-B3BB-901B8FB53BBF}" presName="nodeRect" presStyleLbl="alignNode1" presStyleIdx="0" presStyleCnt="2">
        <dgm:presLayoutVars>
          <dgm:bulletEnabled val="1"/>
        </dgm:presLayoutVars>
      </dgm:prSet>
      <dgm:spPr/>
    </dgm:pt>
    <dgm:pt modelId="{D3C76A45-BEA0-4C65-AC23-51154F71AD61}" type="pres">
      <dgm:prSet presAssocID="{82E7D26D-5FC7-4458-A202-03895EDA6D16}" presName="sibTrans" presStyleCnt="0"/>
      <dgm:spPr/>
    </dgm:pt>
    <dgm:pt modelId="{C8EDBD18-3432-4830-9FC1-FC85FE30A066}" type="pres">
      <dgm:prSet presAssocID="{CA5D1734-E4B6-4134-A3A6-CDF0890A7EBF}" presName="compositeNode" presStyleCnt="0">
        <dgm:presLayoutVars>
          <dgm:bulletEnabled val="1"/>
        </dgm:presLayoutVars>
      </dgm:prSet>
      <dgm:spPr/>
    </dgm:pt>
    <dgm:pt modelId="{32812B2C-9932-41CE-9042-FBC7F1CEBA2A}" type="pres">
      <dgm:prSet presAssocID="{CA5D1734-E4B6-4134-A3A6-CDF0890A7EBF}" presName="bgRect" presStyleLbl="alignNode1" presStyleIdx="1" presStyleCnt="2"/>
      <dgm:spPr/>
    </dgm:pt>
    <dgm:pt modelId="{05557B00-A0FB-46C9-B368-72A10DF0792A}" type="pres">
      <dgm:prSet presAssocID="{05AA183A-06D7-46F5-AECD-F4C85917022B}" presName="sibTransNodeRect" presStyleLbl="alignNode1" presStyleIdx="1" presStyleCnt="2">
        <dgm:presLayoutVars>
          <dgm:chMax val="0"/>
          <dgm:bulletEnabled val="1"/>
        </dgm:presLayoutVars>
      </dgm:prSet>
      <dgm:spPr/>
    </dgm:pt>
    <dgm:pt modelId="{102BE942-8C95-41C9-96D7-8175B3711338}" type="pres">
      <dgm:prSet presAssocID="{CA5D1734-E4B6-4134-A3A6-CDF0890A7EBF}" presName="nodeRect" presStyleLbl="alignNode1" presStyleIdx="1" presStyleCnt="2">
        <dgm:presLayoutVars>
          <dgm:bulletEnabled val="1"/>
        </dgm:presLayoutVars>
      </dgm:prSet>
      <dgm:spPr/>
    </dgm:pt>
  </dgm:ptLst>
  <dgm:cxnLst>
    <dgm:cxn modelId="{291FC905-CA01-40AA-8A6B-94D59E2FB1AD}" srcId="{80D31A8D-2946-41E8-B3BB-901B8FB53BBF}" destId="{5267B12F-7687-448C-B597-AE869F9B6D9D}" srcOrd="0" destOrd="0" parTransId="{B7DA8550-3CC9-42F8-BE93-124FB3FA0F6B}" sibTransId="{BF5F00CA-EA29-46D4-9778-92245655CBD1}"/>
    <dgm:cxn modelId="{1727000B-4516-43E6-A756-9E2FD49738B8}" srcId="{CA5D1734-E4B6-4134-A3A6-CDF0890A7EBF}" destId="{90D38AB0-D553-4A2F-AD73-1CB5D0383DD6}" srcOrd="2" destOrd="0" parTransId="{B9775244-BEE1-4EB7-9DE3-7D3D946CA119}" sibTransId="{CA22C4A4-9890-49C8-8AFC-07E2ECC31B87}"/>
    <dgm:cxn modelId="{AA000F0C-DD00-4520-AB9B-468B0C3B77EC}" type="presOf" srcId="{9D7E7089-3A1D-4515-A394-BE607605EA5E}" destId="{AE7B1AAE-8FBA-456A-85F8-949C01F66C06}" srcOrd="0" destOrd="0" presId="urn:microsoft.com/office/officeart/2016/7/layout/LinearBlockProcessNumbered"/>
    <dgm:cxn modelId="{32722C11-3FF9-49D3-A013-4B529CD42108}" type="presOf" srcId="{82E7D26D-5FC7-4458-A202-03895EDA6D16}" destId="{A8BD832A-BAA5-483E-A083-8C08E3E4AFC7}" srcOrd="0" destOrd="0" presId="urn:microsoft.com/office/officeart/2016/7/layout/LinearBlockProcessNumbered"/>
    <dgm:cxn modelId="{DEFDF313-7B93-4447-AB43-D8DE0932D370}" srcId="{9D7E7089-3A1D-4515-A394-BE607605EA5E}" destId="{80D31A8D-2946-41E8-B3BB-901B8FB53BBF}" srcOrd="0" destOrd="0" parTransId="{06FEBA05-2379-48B1-817F-625BDC5E4A2A}" sibTransId="{82E7D26D-5FC7-4458-A202-03895EDA6D16}"/>
    <dgm:cxn modelId="{3C78B714-F9AF-4A25-BD2E-61B24816478E}" srcId="{80D31A8D-2946-41E8-B3BB-901B8FB53BBF}" destId="{198926FB-0108-4048-9EE0-B06DCF2D2370}" srcOrd="1" destOrd="0" parTransId="{2F267EF6-0B29-4720-9F9E-EAB4D01F91C3}" sibTransId="{4E9E535C-0C43-4E30-9EEB-01A38F9DA6A2}"/>
    <dgm:cxn modelId="{30FD1222-21B9-4021-926A-8C64565926EC}" srcId="{9D7E7089-3A1D-4515-A394-BE607605EA5E}" destId="{CA5D1734-E4B6-4134-A3A6-CDF0890A7EBF}" srcOrd="1" destOrd="0" parTransId="{BE3342B2-33B7-494A-B690-EEC424993720}" sibTransId="{05AA183A-06D7-46F5-AECD-F4C85917022B}"/>
    <dgm:cxn modelId="{D3C02E2D-0C58-4F4C-852B-EB86317B9623}" type="presOf" srcId="{90D38AB0-D553-4A2F-AD73-1CB5D0383DD6}" destId="{102BE942-8C95-41C9-96D7-8175B3711338}" srcOrd="0" destOrd="3" presId="urn:microsoft.com/office/officeart/2016/7/layout/LinearBlockProcessNumbered"/>
    <dgm:cxn modelId="{71A04265-EBDD-430D-B3E6-ADD73F544930}" srcId="{CA5D1734-E4B6-4134-A3A6-CDF0890A7EBF}" destId="{21AAF5D9-342D-4F1F-8D7E-BCBCFC4ED551}" srcOrd="1" destOrd="0" parTransId="{4432E778-0ABF-4CE5-9AD6-995ABA440FDE}" sibTransId="{BEE40FF4-F68F-49EA-A5C6-AB404260A21E}"/>
    <dgm:cxn modelId="{31788E52-C174-49A9-B761-8F81EE986978}" type="presOf" srcId="{E994F94C-D3C3-449F-9C5D-5C89E8A39022}" destId="{102BE942-8C95-41C9-96D7-8175B3711338}" srcOrd="0" destOrd="5" presId="urn:microsoft.com/office/officeart/2016/7/layout/LinearBlockProcessNumbered"/>
    <dgm:cxn modelId="{DB119773-F40A-4A69-B7AC-BD0825C93953}" srcId="{CA5D1734-E4B6-4134-A3A6-CDF0890A7EBF}" destId="{6F98177E-D50C-4084-84F9-5BB5C8B1826D}" srcOrd="3" destOrd="0" parTransId="{178A605C-120E-468F-B684-59BB8B669BE2}" sibTransId="{F17ED55E-49CF-4989-8D0C-4DB7DA31F24F}"/>
    <dgm:cxn modelId="{D2F9FB58-EA67-494C-9A73-AFC90953920B}" srcId="{CA5D1734-E4B6-4134-A3A6-CDF0890A7EBF}" destId="{E994F94C-D3C3-449F-9C5D-5C89E8A39022}" srcOrd="4" destOrd="0" parTransId="{A9639E3F-0082-4B11-B3B0-F0502A61C528}" sibTransId="{5CA34730-3A8A-4D61-85B4-D4D620378451}"/>
    <dgm:cxn modelId="{1EC69C9D-A230-4986-A169-7EC085CFBAAA}" type="presOf" srcId="{23CD5BE9-5158-4E10-B949-905C557B819D}" destId="{102BE942-8C95-41C9-96D7-8175B3711338}" srcOrd="0" destOrd="1" presId="urn:microsoft.com/office/officeart/2016/7/layout/LinearBlockProcessNumbered"/>
    <dgm:cxn modelId="{2D2043A2-7395-4A4C-B9A3-F6C89162B684}" type="presOf" srcId="{80D31A8D-2946-41E8-B3BB-901B8FB53BBF}" destId="{339A07A6-E76D-4FF1-A808-1A28BF96B584}" srcOrd="1" destOrd="0" presId="urn:microsoft.com/office/officeart/2016/7/layout/LinearBlockProcessNumbered"/>
    <dgm:cxn modelId="{E4BB71A9-E3D1-4609-9DAB-217EC283F53F}" srcId="{CA5D1734-E4B6-4134-A3A6-CDF0890A7EBF}" destId="{23CD5BE9-5158-4E10-B949-905C557B819D}" srcOrd="0" destOrd="0" parTransId="{491DE037-E8C6-4F01-A803-2B3D148FA95D}" sibTransId="{A3463703-0E7B-4772-B92E-FB1E91E55414}"/>
    <dgm:cxn modelId="{EF5196BA-4DE4-4533-87F1-CA653680EC3F}" type="presOf" srcId="{05AA183A-06D7-46F5-AECD-F4C85917022B}" destId="{05557B00-A0FB-46C9-B368-72A10DF0792A}" srcOrd="0" destOrd="0" presId="urn:microsoft.com/office/officeart/2016/7/layout/LinearBlockProcessNumbered"/>
    <dgm:cxn modelId="{E0456ABB-958A-4A28-8C81-EE3D6AB4239B}" type="presOf" srcId="{5267B12F-7687-448C-B597-AE869F9B6D9D}" destId="{339A07A6-E76D-4FF1-A808-1A28BF96B584}" srcOrd="0" destOrd="1" presId="urn:microsoft.com/office/officeart/2016/7/layout/LinearBlockProcessNumbered"/>
    <dgm:cxn modelId="{E77DD4C9-241D-4EC5-B46B-3BACADE1DEEB}" type="presOf" srcId="{198926FB-0108-4048-9EE0-B06DCF2D2370}" destId="{339A07A6-E76D-4FF1-A808-1A28BF96B584}" srcOrd="0" destOrd="2" presId="urn:microsoft.com/office/officeart/2016/7/layout/LinearBlockProcessNumbered"/>
    <dgm:cxn modelId="{F9DC6ACC-4490-43F8-B214-A569534E1532}" type="presOf" srcId="{80D31A8D-2946-41E8-B3BB-901B8FB53BBF}" destId="{867A55F5-2E1C-4A95-9961-6B52446C91BA}" srcOrd="0" destOrd="0" presId="urn:microsoft.com/office/officeart/2016/7/layout/LinearBlockProcessNumbered"/>
    <dgm:cxn modelId="{0DDBEEEF-AF68-4310-91BF-F98EED3B5167}" type="presOf" srcId="{CA5D1734-E4B6-4134-A3A6-CDF0890A7EBF}" destId="{32812B2C-9932-41CE-9042-FBC7F1CEBA2A}" srcOrd="0" destOrd="0" presId="urn:microsoft.com/office/officeart/2016/7/layout/LinearBlockProcessNumbered"/>
    <dgm:cxn modelId="{09D9D5F1-5124-413D-8AAE-422454944471}" type="presOf" srcId="{21AAF5D9-342D-4F1F-8D7E-BCBCFC4ED551}" destId="{102BE942-8C95-41C9-96D7-8175B3711338}" srcOrd="0" destOrd="2" presId="urn:microsoft.com/office/officeart/2016/7/layout/LinearBlockProcessNumbered"/>
    <dgm:cxn modelId="{8E332EF9-E5E9-48D3-B128-741BD1BC39C8}" type="presOf" srcId="{CA5D1734-E4B6-4134-A3A6-CDF0890A7EBF}" destId="{102BE942-8C95-41C9-96D7-8175B3711338}" srcOrd="1" destOrd="0" presId="urn:microsoft.com/office/officeart/2016/7/layout/LinearBlockProcessNumbered"/>
    <dgm:cxn modelId="{071264FD-B25E-4197-A6C1-5D85BB86B980}" type="presOf" srcId="{6F98177E-D50C-4084-84F9-5BB5C8B1826D}" destId="{102BE942-8C95-41C9-96D7-8175B3711338}" srcOrd="0" destOrd="4" presId="urn:microsoft.com/office/officeart/2016/7/layout/LinearBlockProcessNumbered"/>
    <dgm:cxn modelId="{1D8C79CC-E29F-40D1-9238-0FFE8532B91A}" type="presParOf" srcId="{AE7B1AAE-8FBA-456A-85F8-949C01F66C06}" destId="{A16AF03C-F7F8-4EC9-9415-2A1B031A6173}" srcOrd="0" destOrd="0" presId="urn:microsoft.com/office/officeart/2016/7/layout/LinearBlockProcessNumbered"/>
    <dgm:cxn modelId="{F5752E0E-D1F2-409A-9F59-459F94E52115}" type="presParOf" srcId="{A16AF03C-F7F8-4EC9-9415-2A1B031A6173}" destId="{867A55F5-2E1C-4A95-9961-6B52446C91BA}" srcOrd="0" destOrd="0" presId="urn:microsoft.com/office/officeart/2016/7/layout/LinearBlockProcessNumbered"/>
    <dgm:cxn modelId="{FB2D925B-9B4A-4CDC-9FAD-0B27F7D26A36}" type="presParOf" srcId="{A16AF03C-F7F8-4EC9-9415-2A1B031A6173}" destId="{A8BD832A-BAA5-483E-A083-8C08E3E4AFC7}" srcOrd="1" destOrd="0" presId="urn:microsoft.com/office/officeart/2016/7/layout/LinearBlockProcessNumbered"/>
    <dgm:cxn modelId="{B2839559-F24A-4021-81CC-7C0B0E9C46A3}" type="presParOf" srcId="{A16AF03C-F7F8-4EC9-9415-2A1B031A6173}" destId="{339A07A6-E76D-4FF1-A808-1A28BF96B584}" srcOrd="2" destOrd="0" presId="urn:microsoft.com/office/officeart/2016/7/layout/LinearBlockProcessNumbered"/>
    <dgm:cxn modelId="{11F1A8C6-EF89-43A2-8824-FD2DE1B5597C}" type="presParOf" srcId="{AE7B1AAE-8FBA-456A-85F8-949C01F66C06}" destId="{D3C76A45-BEA0-4C65-AC23-51154F71AD61}" srcOrd="1" destOrd="0" presId="urn:microsoft.com/office/officeart/2016/7/layout/LinearBlockProcessNumbered"/>
    <dgm:cxn modelId="{9362AC83-6044-4BF2-8C8D-723B88286AFC}" type="presParOf" srcId="{AE7B1AAE-8FBA-456A-85F8-949C01F66C06}" destId="{C8EDBD18-3432-4830-9FC1-FC85FE30A066}" srcOrd="2" destOrd="0" presId="urn:microsoft.com/office/officeart/2016/7/layout/LinearBlockProcessNumbered"/>
    <dgm:cxn modelId="{717A1B07-2A1A-467C-8F70-7D4BFB90FA10}" type="presParOf" srcId="{C8EDBD18-3432-4830-9FC1-FC85FE30A066}" destId="{32812B2C-9932-41CE-9042-FBC7F1CEBA2A}" srcOrd="0" destOrd="0" presId="urn:microsoft.com/office/officeart/2016/7/layout/LinearBlockProcessNumbered"/>
    <dgm:cxn modelId="{4ABEAF98-2ED4-4493-BCAF-8FEB1CF18863}" type="presParOf" srcId="{C8EDBD18-3432-4830-9FC1-FC85FE30A066}" destId="{05557B00-A0FB-46C9-B368-72A10DF0792A}" srcOrd="1" destOrd="0" presId="urn:microsoft.com/office/officeart/2016/7/layout/LinearBlockProcessNumbered"/>
    <dgm:cxn modelId="{91CCEFB7-D12C-4B7E-81DD-9F60AB45FCA0}" type="presParOf" srcId="{C8EDBD18-3432-4830-9FC1-FC85FE30A066}" destId="{102BE942-8C95-41C9-96D7-8175B371133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A55F5-2E1C-4A95-9961-6B52446C91BA}">
      <dsp:nvSpPr>
        <dsp:cNvPr id="0" name=""/>
        <dsp:cNvSpPr/>
      </dsp:nvSpPr>
      <dsp:spPr>
        <a:xfrm>
          <a:off x="3404" y="0"/>
          <a:ext cx="5234884" cy="3404277"/>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90" tIns="0" rIns="517090" bIns="330200" numCol="1" spcCol="1270" anchor="t" anchorCtr="0">
          <a:noAutofit/>
        </a:bodyPr>
        <a:lstStyle/>
        <a:p>
          <a:pPr marL="0" lvl="0" indent="0" algn="l" defTabSz="933450">
            <a:lnSpc>
              <a:spcPct val="90000"/>
            </a:lnSpc>
            <a:spcBef>
              <a:spcPct val="0"/>
            </a:spcBef>
            <a:spcAft>
              <a:spcPct val="35000"/>
            </a:spcAft>
            <a:buNone/>
          </a:pPr>
          <a:r>
            <a:rPr lang="en-US" sz="2100" kern="1200"/>
            <a:t>Bagging algorithms:</a:t>
          </a:r>
        </a:p>
        <a:p>
          <a:pPr marL="171450" lvl="1" indent="-171450" algn="l" defTabSz="711200">
            <a:lnSpc>
              <a:spcPct val="90000"/>
            </a:lnSpc>
            <a:spcBef>
              <a:spcPct val="0"/>
            </a:spcBef>
            <a:spcAft>
              <a:spcPct val="15000"/>
            </a:spcAft>
            <a:buChar char="•"/>
          </a:pPr>
          <a:r>
            <a:rPr lang="en-US" sz="1600" kern="1200"/>
            <a:t>Bagging meta-estimator</a:t>
          </a:r>
        </a:p>
        <a:p>
          <a:pPr marL="171450" lvl="1" indent="-171450" algn="l" defTabSz="711200">
            <a:lnSpc>
              <a:spcPct val="90000"/>
            </a:lnSpc>
            <a:spcBef>
              <a:spcPct val="0"/>
            </a:spcBef>
            <a:spcAft>
              <a:spcPct val="15000"/>
            </a:spcAft>
            <a:buChar char="•"/>
          </a:pPr>
          <a:r>
            <a:rPr lang="en-US" sz="1600" kern="1200"/>
            <a:t>Random forest</a:t>
          </a:r>
        </a:p>
      </dsp:txBody>
      <dsp:txXfrm>
        <a:off x="3404" y="1361710"/>
        <a:ext cx="5234884" cy="2042566"/>
      </dsp:txXfrm>
    </dsp:sp>
    <dsp:sp modelId="{A8BD832A-BAA5-483E-A083-8C08E3E4AFC7}">
      <dsp:nvSpPr>
        <dsp:cNvPr id="0" name=""/>
        <dsp:cNvSpPr/>
      </dsp:nvSpPr>
      <dsp:spPr>
        <a:xfrm>
          <a:off x="3404" y="0"/>
          <a:ext cx="5234884" cy="136171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17090" tIns="165100" rIns="51709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404" y="0"/>
        <a:ext cx="5234884" cy="1361710"/>
      </dsp:txXfrm>
    </dsp:sp>
    <dsp:sp modelId="{32812B2C-9932-41CE-9042-FBC7F1CEBA2A}">
      <dsp:nvSpPr>
        <dsp:cNvPr id="0" name=""/>
        <dsp:cNvSpPr/>
      </dsp:nvSpPr>
      <dsp:spPr>
        <a:xfrm>
          <a:off x="5657080" y="0"/>
          <a:ext cx="5234884" cy="3404277"/>
        </a:xfrm>
        <a:prstGeom prst="rect">
          <a:avLst/>
        </a:prstGeom>
        <a:solidFill>
          <a:schemeClr val="accent2">
            <a:hueOff val="1354814"/>
            <a:satOff val="-6632"/>
            <a:lumOff val="3725"/>
            <a:alphaOff val="0"/>
          </a:schemeClr>
        </a:solidFill>
        <a:ln w="19050" cap="rnd" cmpd="sng" algn="ctr">
          <a:solidFill>
            <a:schemeClr val="accent2">
              <a:hueOff val="1354814"/>
              <a:satOff val="-6632"/>
              <a:lumOff val="372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90" tIns="0" rIns="517090" bIns="330200" numCol="1" spcCol="1270" anchor="t" anchorCtr="0">
          <a:noAutofit/>
        </a:bodyPr>
        <a:lstStyle/>
        <a:p>
          <a:pPr marL="0" lvl="0" indent="0" algn="l" defTabSz="933450">
            <a:lnSpc>
              <a:spcPct val="90000"/>
            </a:lnSpc>
            <a:spcBef>
              <a:spcPct val="0"/>
            </a:spcBef>
            <a:spcAft>
              <a:spcPct val="35000"/>
            </a:spcAft>
            <a:buNone/>
          </a:pPr>
          <a:r>
            <a:rPr lang="en-US" sz="2100" kern="1200"/>
            <a:t>Boosting algorithms:</a:t>
          </a:r>
        </a:p>
        <a:p>
          <a:pPr marL="171450" lvl="1" indent="-171450" algn="l" defTabSz="711200">
            <a:lnSpc>
              <a:spcPct val="90000"/>
            </a:lnSpc>
            <a:spcBef>
              <a:spcPct val="0"/>
            </a:spcBef>
            <a:spcAft>
              <a:spcPct val="15000"/>
            </a:spcAft>
            <a:buChar char="•"/>
          </a:pPr>
          <a:r>
            <a:rPr lang="en-US" sz="1600" kern="1200"/>
            <a:t>AdaBoost</a:t>
          </a:r>
        </a:p>
        <a:p>
          <a:pPr marL="171450" lvl="1" indent="-171450" algn="l" defTabSz="711200">
            <a:lnSpc>
              <a:spcPct val="90000"/>
            </a:lnSpc>
            <a:spcBef>
              <a:spcPct val="0"/>
            </a:spcBef>
            <a:spcAft>
              <a:spcPct val="15000"/>
            </a:spcAft>
            <a:buChar char="•"/>
          </a:pPr>
          <a:r>
            <a:rPr lang="en-US" sz="1600" kern="1200"/>
            <a:t>GBM</a:t>
          </a:r>
        </a:p>
        <a:p>
          <a:pPr marL="171450" lvl="1" indent="-171450" algn="l" defTabSz="711200">
            <a:lnSpc>
              <a:spcPct val="90000"/>
            </a:lnSpc>
            <a:spcBef>
              <a:spcPct val="0"/>
            </a:spcBef>
            <a:spcAft>
              <a:spcPct val="15000"/>
            </a:spcAft>
            <a:buChar char="•"/>
          </a:pPr>
          <a:r>
            <a:rPr lang="en-US" sz="1600" kern="1200"/>
            <a:t>XGBM</a:t>
          </a:r>
        </a:p>
        <a:p>
          <a:pPr marL="171450" lvl="1" indent="-171450" algn="l" defTabSz="711200">
            <a:lnSpc>
              <a:spcPct val="90000"/>
            </a:lnSpc>
            <a:spcBef>
              <a:spcPct val="0"/>
            </a:spcBef>
            <a:spcAft>
              <a:spcPct val="15000"/>
            </a:spcAft>
            <a:buChar char="•"/>
          </a:pPr>
          <a:r>
            <a:rPr lang="en-US" sz="1600" kern="1200"/>
            <a:t>Light GBM</a:t>
          </a:r>
        </a:p>
        <a:p>
          <a:pPr marL="171450" lvl="1" indent="-171450" algn="l" defTabSz="711200">
            <a:lnSpc>
              <a:spcPct val="90000"/>
            </a:lnSpc>
            <a:spcBef>
              <a:spcPct val="0"/>
            </a:spcBef>
            <a:spcAft>
              <a:spcPct val="15000"/>
            </a:spcAft>
            <a:buChar char="•"/>
          </a:pPr>
          <a:r>
            <a:rPr lang="en-US" sz="1600" kern="1200"/>
            <a:t>CatBoost</a:t>
          </a:r>
        </a:p>
      </dsp:txBody>
      <dsp:txXfrm>
        <a:off x="5657080" y="1361710"/>
        <a:ext cx="5234884" cy="2042566"/>
      </dsp:txXfrm>
    </dsp:sp>
    <dsp:sp modelId="{05557B00-A0FB-46C9-B368-72A10DF0792A}">
      <dsp:nvSpPr>
        <dsp:cNvPr id="0" name=""/>
        <dsp:cNvSpPr/>
      </dsp:nvSpPr>
      <dsp:spPr>
        <a:xfrm>
          <a:off x="5657080" y="0"/>
          <a:ext cx="5234884" cy="136171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17090" tIns="165100" rIns="51709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657080" y="0"/>
        <a:ext cx="5234884" cy="136171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2238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77783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85522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2941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89033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27252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9747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78382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6895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4606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84665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9359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470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2/25/2023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3555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9938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23996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4993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25737725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understanding-adaboost-2f94f22d5bfe"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rporatefinanceinstitute.com/resources/knowledge/other/gradient-boosting/" TargetMode="Externa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rporatefinanceinstitute.com/resources/knowledge/other/random-fore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rporatefinanceinstitute.com/resources/knowledge/finance/regression-analys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72012" y="1447800"/>
            <a:ext cx="5452930" cy="3329581"/>
          </a:xfrm>
        </p:spPr>
        <p:txBody>
          <a:bodyPr>
            <a:normAutofit/>
          </a:bodyPr>
          <a:lstStyle/>
          <a:p>
            <a:r>
              <a:rPr lang="en-US" sz="4000" dirty="0">
                <a:solidFill>
                  <a:srgbClr val="EBEBEB"/>
                </a:solidFill>
                <a:cs typeface="Calibri Light"/>
              </a:rPr>
              <a:t>Ensemble Technique</a:t>
            </a:r>
            <a:endParaRPr lang="en-US" sz="4000" dirty="0">
              <a:solidFill>
                <a:srgbClr val="EBEBEB"/>
              </a:solidFill>
              <a:ea typeface="Calibri Light"/>
              <a:cs typeface="Calibri Light"/>
            </a:endParaRPr>
          </a:p>
        </p:txBody>
      </p:sp>
      <p:sp>
        <p:nvSpPr>
          <p:cNvPr id="3" name="Subtitle 2"/>
          <p:cNvSpPr>
            <a:spLocks noGrp="1"/>
          </p:cNvSpPr>
          <p:nvPr>
            <p:ph type="subTitle" idx="1"/>
          </p:nvPr>
        </p:nvSpPr>
        <p:spPr>
          <a:xfrm>
            <a:off x="4872012" y="4777380"/>
            <a:ext cx="5222326" cy="861420"/>
          </a:xfrm>
        </p:spPr>
        <p:txBody>
          <a:bodyPr vert="horz" lIns="91440" tIns="45720" rIns="91440" bIns="45720" rtlCol="0">
            <a:normAutofit/>
          </a:bodyPr>
          <a:lstStyle/>
          <a:p>
            <a:r>
              <a:rPr lang="en-US">
                <a:solidFill>
                  <a:schemeClr val="tx2">
                    <a:lumMod val="40000"/>
                    <a:lumOff val="60000"/>
                  </a:schemeClr>
                </a:solidFill>
                <a:cs typeface="Calibri"/>
              </a:rPr>
              <a:t>By Jiten Sahoo</a:t>
            </a:r>
            <a:endParaRPr lang="en-US">
              <a:solidFill>
                <a:schemeClr val="tx2">
                  <a:lumMod val="40000"/>
                  <a:lumOff val="60000"/>
                </a:schemeClr>
              </a:solidFill>
            </a:endParaRP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0D352FA4-E925-39BD-E823-41E0457BF091}"/>
              </a:ext>
            </a:extLst>
          </p:cNvPr>
          <p:cNvPicPr>
            <a:picLocks noChangeAspect="1"/>
          </p:cNvPicPr>
          <p:nvPr/>
        </p:nvPicPr>
        <p:blipFill rotWithShape="1">
          <a:blip r:embed="rId3"/>
          <a:srcRect l="29190" r="29965" b="4"/>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3"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4" name="Freeform: Shape 33">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8C2519-7DCA-9D4E-4D08-F2CFF1A29F04}"/>
              </a:ext>
            </a:extLst>
          </p:cNvPr>
          <p:cNvSpPr>
            <a:spLocks noGrp="1"/>
          </p:cNvSpPr>
          <p:nvPr>
            <p:ph type="title"/>
          </p:nvPr>
        </p:nvSpPr>
        <p:spPr>
          <a:xfrm>
            <a:off x="653143" y="1645920"/>
            <a:ext cx="3522879" cy="4470821"/>
          </a:xfrm>
        </p:spPr>
        <p:txBody>
          <a:bodyPr>
            <a:normAutofit/>
          </a:bodyPr>
          <a:lstStyle/>
          <a:p>
            <a:pPr algn="r"/>
            <a:r>
              <a:rPr lang="en-US" b="1">
                <a:solidFill>
                  <a:schemeClr val="bg2"/>
                </a:solidFill>
              </a:rPr>
              <a:t> </a:t>
            </a:r>
            <a:br>
              <a:rPr lang="en-US" b="1">
                <a:solidFill>
                  <a:schemeClr val="bg2"/>
                </a:solidFill>
                <a:ea typeface="Calibri Light"/>
                <a:cs typeface="Calibri Light"/>
              </a:rPr>
            </a:br>
            <a:r>
              <a:rPr lang="en-US" b="1">
                <a:solidFill>
                  <a:schemeClr val="bg2"/>
                </a:solidFill>
              </a:rPr>
              <a:t>Boosting</a:t>
            </a:r>
            <a:endParaRPr lang="en-US">
              <a:solidFill>
                <a:schemeClr val="bg2"/>
              </a:solidFill>
              <a:ea typeface="Calibri Light"/>
              <a:cs typeface="Calibri Light"/>
            </a:endParaRPr>
          </a:p>
          <a:p>
            <a:pPr algn="r"/>
            <a:endParaRPr lang="en-US">
              <a:solidFill>
                <a:schemeClr val="bg2"/>
              </a:solidFill>
              <a:ea typeface="Calibri Light"/>
              <a:cs typeface="Calibri Light"/>
            </a:endParaRPr>
          </a:p>
        </p:txBody>
      </p:sp>
      <p:sp>
        <p:nvSpPr>
          <p:cNvPr id="3" name="Content Placeholder 2">
            <a:extLst>
              <a:ext uri="{FF2B5EF4-FFF2-40B4-BE49-F238E27FC236}">
                <a16:creationId xmlns:a16="http://schemas.microsoft.com/office/drawing/2014/main" id="{9AF2E208-5E0D-1072-2784-3745081AF4EB}"/>
              </a:ext>
            </a:extLst>
          </p:cNvPr>
          <p:cNvSpPr>
            <a:spLocks noGrp="1"/>
          </p:cNvSpPr>
          <p:nvPr>
            <p:ph idx="1"/>
          </p:nvPr>
        </p:nvSpPr>
        <p:spPr>
          <a:xfrm>
            <a:off x="5113872" y="1094473"/>
            <a:ext cx="6429855" cy="5413294"/>
          </a:xfrm>
        </p:spPr>
        <p:txBody>
          <a:bodyPr vert="horz" lIns="91440" tIns="45720" rIns="91440" bIns="45720" rtlCol="0" anchor="t">
            <a:noAutofit/>
          </a:bodyPr>
          <a:lstStyle/>
          <a:p>
            <a:pPr>
              <a:lnSpc>
                <a:spcPct val="90000"/>
              </a:lnSpc>
            </a:pPr>
            <a:r>
              <a:rPr lang="en-US" sz="1400" dirty="0">
                <a:ea typeface="+mn-lt"/>
                <a:cs typeface="+mn-lt"/>
              </a:rPr>
              <a:t>Boosting is an ensemble technique that learns from previous predictor mistakes to make better predictions in the future. The technique combines several weak base learners to form one strong learner, thus significantly improving the predictability of models. Boosting works by arranging weak learners in a sequence, such that weak learners learn from the next learner in the sequence to create better predictive models.</a:t>
            </a:r>
            <a:endParaRPr lang="en-US" sz="1400" dirty="0">
              <a:ea typeface="Calibri" panose="020F0502020204030204"/>
              <a:cs typeface="Calibri" panose="020F0502020204030204"/>
            </a:endParaRPr>
          </a:p>
          <a:p>
            <a:pPr>
              <a:lnSpc>
                <a:spcPct val="90000"/>
              </a:lnSpc>
            </a:pPr>
            <a:r>
              <a:rPr lang="en-US" sz="1400" dirty="0">
                <a:ea typeface="+mn-lt"/>
                <a:cs typeface="+mn-lt"/>
              </a:rPr>
              <a:t>Boosting takes many forms, including gradient boosting, Adaptive Boosting (AdaBoost), and </a:t>
            </a:r>
            <a:r>
              <a:rPr lang="en-US" sz="1400" dirty="0" err="1">
                <a:ea typeface="+mn-lt"/>
                <a:cs typeface="+mn-lt"/>
              </a:rPr>
              <a:t>XGBoost</a:t>
            </a:r>
            <a:r>
              <a:rPr lang="en-US" sz="1400" dirty="0">
                <a:ea typeface="+mn-lt"/>
                <a:cs typeface="+mn-lt"/>
              </a:rPr>
              <a:t> (Extreme Gradient Boosting). </a:t>
            </a:r>
            <a:r>
              <a:rPr lang="en-US" sz="1400" dirty="0">
                <a:ea typeface="+mn-lt"/>
                <a:cs typeface="+mn-lt"/>
                <a:hlinkClick r:id="rId3"/>
              </a:rPr>
              <a:t>AdaBoost</a:t>
            </a:r>
            <a:r>
              <a:rPr lang="en-US" sz="1400" dirty="0">
                <a:ea typeface="+mn-lt"/>
                <a:cs typeface="+mn-lt"/>
              </a:rPr>
              <a:t> uses weak learners in the form of decision trees, which mostly include one split that is popularly known as decision stumps. AdaBoost’s main decision stump comprises observations carrying similar weights.</a:t>
            </a:r>
            <a:endParaRPr lang="en-US" sz="1400" dirty="0"/>
          </a:p>
          <a:p>
            <a:pPr>
              <a:lnSpc>
                <a:spcPct val="90000"/>
              </a:lnSpc>
            </a:pPr>
            <a:r>
              <a:rPr lang="en-US" sz="1400" dirty="0">
                <a:ea typeface="+mn-lt"/>
                <a:cs typeface="+mn-lt"/>
                <a:hlinkClick r:id="rId4"/>
              </a:rPr>
              <a:t>Gradient boosting</a:t>
            </a:r>
            <a:r>
              <a:rPr lang="en-US" sz="1400" dirty="0">
                <a:ea typeface="+mn-lt"/>
                <a:cs typeface="+mn-lt"/>
              </a:rPr>
              <a:t> adds predictors sequentially to the ensemble, where preceding predictors correct their successors, thereby increasing the model’s accuracy. New predictors are fit to counter the effects of errors in the previous predictors. The gradient of descent helps the gradient booster identify problems in learners’ predictions and counter them accordingly.</a:t>
            </a:r>
            <a:endParaRPr lang="en-US" sz="1400" dirty="0"/>
          </a:p>
          <a:p>
            <a:pPr>
              <a:lnSpc>
                <a:spcPct val="90000"/>
              </a:lnSpc>
            </a:pPr>
            <a:r>
              <a:rPr lang="en-US" sz="1400" dirty="0" err="1">
                <a:ea typeface="+mn-lt"/>
                <a:cs typeface="+mn-lt"/>
              </a:rPr>
              <a:t>XGBoost</a:t>
            </a:r>
            <a:r>
              <a:rPr lang="en-US" sz="1400" dirty="0">
                <a:ea typeface="+mn-lt"/>
                <a:cs typeface="+mn-lt"/>
              </a:rPr>
              <a:t> makes use of decision trees with boosted gradient, providing improved speed and performance. It relies heavily on the computational speed and the performance of the target model. Model training should follow a sequence, thus making the implementation of gradient boosted machines slow.</a:t>
            </a:r>
            <a:endParaRPr lang="en-US" sz="1400" dirty="0"/>
          </a:p>
          <a:p>
            <a:pPr>
              <a:lnSpc>
                <a:spcPct val="90000"/>
              </a:lnSpc>
            </a:pPr>
            <a:endParaRPr lang="en-US" sz="1100">
              <a:ea typeface="Calibri"/>
              <a:cs typeface="Calibri"/>
            </a:endParaRPr>
          </a:p>
        </p:txBody>
      </p:sp>
    </p:spTree>
    <p:extLst>
      <p:ext uri="{BB962C8B-B14F-4D97-AF65-F5344CB8AC3E}">
        <p14:creationId xmlns:p14="http://schemas.microsoft.com/office/powerpoint/2010/main" val="270188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493628C-59D7-99B7-71B8-355F3944E328}"/>
              </a:ext>
            </a:extLst>
          </p:cNvPr>
          <p:cNvSpPr>
            <a:spLocks noGrp="1"/>
          </p:cNvSpPr>
          <p:nvPr>
            <p:ph type="title"/>
          </p:nvPr>
        </p:nvSpPr>
        <p:spPr>
          <a:xfrm>
            <a:off x="648930" y="629267"/>
            <a:ext cx="9252154" cy="1016654"/>
          </a:xfrm>
        </p:spPr>
        <p:txBody>
          <a:bodyPr>
            <a:normAutofit/>
          </a:bodyPr>
          <a:lstStyle/>
          <a:p>
            <a:endParaRPr lang="en-US">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7B51B4D6-5DBA-EF97-A77D-A6F7069E2D5E}"/>
              </a:ext>
            </a:extLst>
          </p:cNvPr>
          <p:cNvGraphicFramePr>
            <a:graphicFrameLocks noGrp="1"/>
          </p:cNvGraphicFramePr>
          <p:nvPr>
            <p:ph idx="1"/>
            <p:extLst>
              <p:ext uri="{D42A27DB-BD31-4B8C-83A1-F6EECF244321}">
                <p14:modId xmlns:p14="http://schemas.microsoft.com/office/powerpoint/2010/main" val="140319688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36716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EE70F-A6F2-35DA-D7EB-45549E7122B5}"/>
              </a:ext>
            </a:extLst>
          </p:cNvPr>
          <p:cNvSpPr>
            <a:spLocks noGrp="1"/>
          </p:cNvSpPr>
          <p:nvPr>
            <p:ph type="title"/>
          </p:nvPr>
        </p:nvSpPr>
        <p:spPr>
          <a:xfrm>
            <a:off x="648930" y="629266"/>
            <a:ext cx="6188190" cy="1622321"/>
          </a:xfrm>
        </p:spPr>
        <p:txBody>
          <a:bodyPr>
            <a:normAutofit/>
          </a:bodyPr>
          <a:lstStyle/>
          <a:p>
            <a:r>
              <a:rPr lang="en-US">
                <a:solidFill>
                  <a:srgbClr val="EBEBEB"/>
                </a:solidFill>
                <a:cs typeface="Calibri Light"/>
              </a:rPr>
              <a:t>Stacking</a:t>
            </a:r>
            <a:endParaRPr lang="en-US">
              <a:solidFill>
                <a:srgbClr val="EBEBEB"/>
              </a:solidFill>
            </a:endParaRPr>
          </a:p>
        </p:txBody>
      </p:sp>
      <p:sp>
        <p:nvSpPr>
          <p:cNvPr id="3" name="Content Placeholder 2">
            <a:extLst>
              <a:ext uri="{FF2B5EF4-FFF2-40B4-BE49-F238E27FC236}">
                <a16:creationId xmlns:a16="http://schemas.microsoft.com/office/drawing/2014/main" id="{B6A734C2-6383-DA71-761A-007911266149}"/>
              </a:ext>
            </a:extLst>
          </p:cNvPr>
          <p:cNvSpPr>
            <a:spLocks noGrp="1"/>
          </p:cNvSpPr>
          <p:nvPr>
            <p:ph idx="1"/>
          </p:nvPr>
        </p:nvSpPr>
        <p:spPr>
          <a:xfrm>
            <a:off x="648930" y="2438400"/>
            <a:ext cx="6188189" cy="3785419"/>
          </a:xfrm>
        </p:spPr>
        <p:txBody>
          <a:bodyPr vert="horz" lIns="91440" tIns="45720" rIns="91440" bIns="45720" rtlCol="0">
            <a:normAutofit/>
          </a:bodyPr>
          <a:lstStyle/>
          <a:p>
            <a:r>
              <a:rPr lang="en-US">
                <a:solidFill>
                  <a:srgbClr val="FFFFFF"/>
                </a:solidFill>
                <a:ea typeface="+mn-lt"/>
                <a:cs typeface="+mn-lt"/>
              </a:rPr>
              <a:t> </a:t>
            </a:r>
            <a:r>
              <a:rPr lang="en-US" b="1" i="1">
                <a:solidFill>
                  <a:srgbClr val="FFFFFF"/>
                </a:solidFill>
                <a:ea typeface="+mn-lt"/>
                <a:cs typeface="+mn-lt"/>
              </a:rPr>
              <a:t>S</a:t>
            </a:r>
            <a:r>
              <a:rPr lang="en-US">
                <a:solidFill>
                  <a:srgbClr val="FFFFFF"/>
                </a:solidFill>
                <a:ea typeface="+mn-lt"/>
                <a:cs typeface="+mn-lt"/>
              </a:rPr>
              <a:t>tacking is one of the most popular ensemble machine learning techniques used to predict multiple nodes to build a new model and improve model performance. Stacking enables us to train multiple models to solve similar problems, and based on their combined output, it builds a new model with improved performance.</a:t>
            </a:r>
          </a:p>
          <a:p>
            <a:endParaRPr lang="en-US">
              <a:solidFill>
                <a:srgbClr val="FFFFFF"/>
              </a:solidFill>
              <a:cs typeface="Calibri"/>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3D box skeletons">
            <a:extLst>
              <a:ext uri="{FF2B5EF4-FFF2-40B4-BE49-F238E27FC236}">
                <a16:creationId xmlns:a16="http://schemas.microsoft.com/office/drawing/2014/main" id="{49E90445-6681-7D3D-B632-A0BE760D473B}"/>
              </a:ext>
            </a:extLst>
          </p:cNvPr>
          <p:cNvPicPr>
            <a:picLocks noChangeAspect="1"/>
          </p:cNvPicPr>
          <p:nvPr/>
        </p:nvPicPr>
        <p:blipFill rotWithShape="1">
          <a:blip r:embed="rId3"/>
          <a:srcRect l="28955" r="22808" b="-4"/>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83011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F760-B93E-F1AC-2E3C-BECF300109F6}"/>
              </a:ext>
            </a:extLst>
          </p:cNvPr>
          <p:cNvSpPr>
            <a:spLocks noGrp="1"/>
          </p:cNvSpPr>
          <p:nvPr>
            <p:ph type="title"/>
          </p:nvPr>
        </p:nvSpPr>
        <p:spPr>
          <a:xfrm flipH="1">
            <a:off x="11983150" y="6649601"/>
            <a:ext cx="1322724" cy="205202"/>
          </a:xfrm>
        </p:spPr>
        <p:txBody>
          <a:bodyPr vert="horz" lIns="91440" tIns="45720" rIns="91440" bIns="45720" rtlCol="0">
            <a:normAutofit fontScale="90000"/>
          </a:bodyPr>
          <a:lstStyle/>
          <a:p>
            <a:endParaRPr lang="en-US" sz="4000"/>
          </a:p>
        </p:txBody>
      </p:sp>
      <p:pic>
        <p:nvPicPr>
          <p:cNvPr id="5" name="Picture 5">
            <a:extLst>
              <a:ext uri="{FF2B5EF4-FFF2-40B4-BE49-F238E27FC236}">
                <a16:creationId xmlns:a16="http://schemas.microsoft.com/office/drawing/2014/main" id="{5052A106-584C-7D3E-ADB0-0583B14FA630}"/>
              </a:ext>
            </a:extLst>
          </p:cNvPr>
          <p:cNvPicPr>
            <a:picLocks noChangeAspect="1"/>
          </p:cNvPicPr>
          <p:nvPr/>
        </p:nvPicPr>
        <p:blipFill>
          <a:blip r:embed="rId3"/>
          <a:stretch>
            <a:fillRect/>
          </a:stretch>
        </p:blipFill>
        <p:spPr>
          <a:xfrm>
            <a:off x="1796576" y="3212772"/>
            <a:ext cx="4654384" cy="3545540"/>
          </a:xfrm>
          <a:prstGeom prst="rect">
            <a:avLst/>
          </a:prstGeom>
          <a:effectLst>
            <a:outerShdw blurRad="50800" dist="38100" dir="5400000" algn="t" rotWithShape="0">
              <a:prstClr val="black">
                <a:alpha val="43000"/>
              </a:prstClr>
            </a:outerShdw>
          </a:effectLst>
        </p:spPr>
      </p:pic>
      <p:pic>
        <p:nvPicPr>
          <p:cNvPr id="4" name="Picture 4">
            <a:extLst>
              <a:ext uri="{FF2B5EF4-FFF2-40B4-BE49-F238E27FC236}">
                <a16:creationId xmlns:a16="http://schemas.microsoft.com/office/drawing/2014/main" id="{D68C38DD-1C37-6FF7-558D-51987A9B11A7}"/>
              </a:ext>
            </a:extLst>
          </p:cNvPr>
          <p:cNvPicPr>
            <a:picLocks noChangeAspect="1"/>
          </p:cNvPicPr>
          <p:nvPr/>
        </p:nvPicPr>
        <p:blipFill>
          <a:blip r:embed="rId4"/>
          <a:stretch>
            <a:fillRect/>
          </a:stretch>
        </p:blipFill>
        <p:spPr>
          <a:xfrm>
            <a:off x="1113536" y="165492"/>
            <a:ext cx="10318860" cy="276091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707503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2C42-8473-3C7C-C155-D3EF30EB0F16}"/>
              </a:ext>
            </a:extLst>
          </p:cNvPr>
          <p:cNvSpPr>
            <a:spLocks noGrp="1"/>
          </p:cNvSpPr>
          <p:nvPr>
            <p:ph type="title"/>
          </p:nvPr>
        </p:nvSpPr>
        <p:spPr/>
        <p:txBody>
          <a:bodyPr/>
          <a:lstStyle/>
          <a:p>
            <a:r>
              <a:rPr lang="en-US" dirty="0">
                <a:cs typeface="Calibri Light"/>
              </a:rPr>
              <a:t>Steps of Stacking</a:t>
            </a:r>
            <a:endParaRPr lang="en-US" dirty="0"/>
          </a:p>
        </p:txBody>
      </p:sp>
      <p:sp>
        <p:nvSpPr>
          <p:cNvPr id="3" name="Content Placeholder 2">
            <a:extLst>
              <a:ext uri="{FF2B5EF4-FFF2-40B4-BE49-F238E27FC236}">
                <a16:creationId xmlns:a16="http://schemas.microsoft.com/office/drawing/2014/main" id="{BA2D9B03-0C07-9581-F12D-DD6BD4C7A210}"/>
              </a:ext>
            </a:extLst>
          </p:cNvPr>
          <p:cNvSpPr>
            <a:spLocks noGrp="1"/>
          </p:cNvSpPr>
          <p:nvPr>
            <p:ph idx="1"/>
          </p:nvPr>
        </p:nvSpPr>
        <p:spPr/>
        <p:txBody>
          <a:bodyPr vert="horz" lIns="91440" tIns="45720" rIns="91440" bIns="45720" rtlCol="0" anchor="t">
            <a:normAutofit fontScale="77500" lnSpcReduction="20000"/>
          </a:bodyPr>
          <a:lstStyle/>
          <a:p>
            <a:pPr algn="just"/>
            <a:r>
              <a:rPr lang="en-US" b="1" dirty="0">
                <a:ea typeface="+mn-lt"/>
                <a:cs typeface="+mn-lt"/>
              </a:rPr>
              <a:t>Original data:</a:t>
            </a:r>
            <a:r>
              <a:rPr lang="en-US" dirty="0">
                <a:ea typeface="+mn-lt"/>
                <a:cs typeface="+mn-lt"/>
              </a:rPr>
              <a:t> This data is divided into n-folds and is also considered test data or training data.</a:t>
            </a:r>
            <a:endParaRPr lang="en-US" dirty="0">
              <a:cs typeface="Calibri" panose="020F0502020204030204"/>
            </a:endParaRPr>
          </a:p>
          <a:p>
            <a:pPr algn="just"/>
            <a:r>
              <a:rPr lang="en-US" b="1" dirty="0">
                <a:ea typeface="+mn-lt"/>
                <a:cs typeface="+mn-lt"/>
              </a:rPr>
              <a:t>Base models:</a:t>
            </a:r>
            <a:r>
              <a:rPr lang="en-US" dirty="0">
                <a:ea typeface="+mn-lt"/>
                <a:cs typeface="+mn-lt"/>
              </a:rPr>
              <a:t> These models are also referred to as level-0 models. These models use training data and provide compiled predictions (level-0) as an output.</a:t>
            </a:r>
            <a:endParaRPr lang="en-US" dirty="0"/>
          </a:p>
          <a:p>
            <a:pPr algn="just"/>
            <a:r>
              <a:rPr lang="en-US" b="1" dirty="0">
                <a:ea typeface="+mn-lt"/>
                <a:cs typeface="+mn-lt"/>
              </a:rPr>
              <a:t>Level-0 Predictions:</a:t>
            </a:r>
            <a:r>
              <a:rPr lang="en-US" dirty="0">
                <a:ea typeface="+mn-lt"/>
                <a:cs typeface="+mn-lt"/>
              </a:rPr>
              <a:t> Each base model is triggered on some training data and provides different predictions, which are known as </a:t>
            </a:r>
            <a:r>
              <a:rPr lang="en-US" b="1" dirty="0">
                <a:ea typeface="+mn-lt"/>
                <a:cs typeface="+mn-lt"/>
              </a:rPr>
              <a:t>level-0 predictions.</a:t>
            </a:r>
            <a:endParaRPr lang="en-US" dirty="0"/>
          </a:p>
          <a:p>
            <a:pPr algn="just"/>
            <a:r>
              <a:rPr lang="en-US" b="1" dirty="0">
                <a:ea typeface="+mn-lt"/>
                <a:cs typeface="+mn-lt"/>
              </a:rPr>
              <a:t>Meta Model:</a:t>
            </a:r>
            <a:r>
              <a:rPr lang="en-US" dirty="0">
                <a:ea typeface="+mn-lt"/>
                <a:cs typeface="+mn-lt"/>
              </a:rPr>
              <a:t> The architecture of the stacking model consists of one meta-model, which helps to best combine the predictions of the base models. The meta-model is also known as the </a:t>
            </a:r>
            <a:r>
              <a:rPr lang="en-US" b="1" dirty="0">
                <a:ea typeface="+mn-lt"/>
                <a:cs typeface="+mn-lt"/>
              </a:rPr>
              <a:t>level-1 model</a:t>
            </a:r>
            <a:r>
              <a:rPr lang="en-US" dirty="0">
                <a:ea typeface="+mn-lt"/>
                <a:cs typeface="+mn-lt"/>
              </a:rPr>
              <a:t>.</a:t>
            </a:r>
            <a:endParaRPr lang="en-US" dirty="0"/>
          </a:p>
          <a:p>
            <a:pPr algn="just"/>
            <a:r>
              <a:rPr lang="en-US" b="1" dirty="0">
                <a:ea typeface="+mn-lt"/>
                <a:cs typeface="+mn-lt"/>
              </a:rPr>
              <a:t>Level-1 Prediction:</a:t>
            </a:r>
            <a:r>
              <a:rPr lang="en-US" dirty="0">
                <a:ea typeface="+mn-lt"/>
                <a:cs typeface="+mn-lt"/>
              </a:rPr>
              <a:t> The meta-model learns how to best combine the predictions of the base models and is trained on different predictions made by individual base models, i.e., data not used to train the base models are fed to the meta-model, predictions are made, and these predictions, along with the expected outputs, provide the input and output pairs of the training dataset used to fit the meta-model.</a:t>
            </a:r>
            <a:endParaRPr lang="en-US" dirty="0"/>
          </a:p>
          <a:p>
            <a:endParaRPr lang="en-US" dirty="0">
              <a:cs typeface="Calibri"/>
            </a:endParaRPr>
          </a:p>
        </p:txBody>
      </p:sp>
    </p:spTree>
    <p:extLst>
      <p:ext uri="{BB962C8B-B14F-4D97-AF65-F5344CB8AC3E}">
        <p14:creationId xmlns:p14="http://schemas.microsoft.com/office/powerpoint/2010/main" val="125334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CF1A-59CB-636E-496F-924A9A04865E}"/>
              </a:ext>
            </a:extLst>
          </p:cNvPr>
          <p:cNvSpPr>
            <a:spLocks noGrp="1"/>
          </p:cNvSpPr>
          <p:nvPr>
            <p:ph type="title"/>
          </p:nvPr>
        </p:nvSpPr>
        <p:spPr/>
        <p:txBody>
          <a:bodyPr/>
          <a:lstStyle/>
          <a:p>
            <a:r>
              <a:rPr lang="en-US" dirty="0">
                <a:ea typeface="Calibri Light"/>
                <a:cs typeface="Calibri Light"/>
              </a:rPr>
              <a:t>Random Forest</a:t>
            </a:r>
            <a:endParaRPr lang="en-US" dirty="0"/>
          </a:p>
        </p:txBody>
      </p:sp>
      <p:sp>
        <p:nvSpPr>
          <p:cNvPr id="3" name="Content Placeholder 2">
            <a:extLst>
              <a:ext uri="{FF2B5EF4-FFF2-40B4-BE49-F238E27FC236}">
                <a16:creationId xmlns:a16="http://schemas.microsoft.com/office/drawing/2014/main" id="{DBED2777-54FD-91A1-8FFD-E663FDFAAFB5}"/>
              </a:ext>
            </a:extLst>
          </p:cNvPr>
          <p:cNvSpPr>
            <a:spLocks noGrp="1"/>
          </p:cNvSpPr>
          <p:nvPr>
            <p:ph idx="1"/>
          </p:nvPr>
        </p:nvSpPr>
        <p:spPr/>
        <p:txBody>
          <a:bodyPr vert="horz" lIns="91440" tIns="45720" rIns="91440" bIns="45720" rtlCol="0" anchor="t">
            <a:normAutofit/>
          </a:bodyPr>
          <a:lstStyle/>
          <a:p>
            <a:r>
              <a:rPr lang="en-US" dirty="0">
                <a:ea typeface="+mn-lt"/>
                <a:cs typeface="+mn-lt"/>
              </a:rPr>
              <a:t>The random forest algorithm is an extension of the bagging method as it utilizes both bagging and feature randomness to create an uncorrelated forest of decision trees. Feature randomness, also known as feature bagging  generates a random subset of features, which ensures low correlation among decision trees. This is a key difference between decision trees and random forests. While decision trees consider all the possible feature splits, random forests only select a subset of those features.</a:t>
            </a:r>
            <a:endParaRPr lang="en-US" dirty="0"/>
          </a:p>
        </p:txBody>
      </p:sp>
    </p:spTree>
    <p:extLst>
      <p:ext uri="{BB962C8B-B14F-4D97-AF65-F5344CB8AC3E}">
        <p14:creationId xmlns:p14="http://schemas.microsoft.com/office/powerpoint/2010/main" val="403220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5D7C-AF5B-647F-D818-610B57506B29}"/>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EAA8F3E-3F4A-0EB0-B0EE-0368CBB8CA8C}"/>
              </a:ext>
            </a:extLst>
          </p:cNvPr>
          <p:cNvPicPr>
            <a:picLocks noGrp="1" noChangeAspect="1"/>
          </p:cNvPicPr>
          <p:nvPr>
            <p:ph idx="1"/>
          </p:nvPr>
        </p:nvPicPr>
        <p:blipFill>
          <a:blip r:embed="rId2"/>
          <a:stretch>
            <a:fillRect/>
          </a:stretch>
        </p:blipFill>
        <p:spPr>
          <a:xfrm>
            <a:off x="2137898" y="1853873"/>
            <a:ext cx="7308896" cy="4436930"/>
          </a:xfrm>
        </p:spPr>
      </p:pic>
    </p:spTree>
    <p:extLst>
      <p:ext uri="{BB962C8B-B14F-4D97-AF65-F5344CB8AC3E}">
        <p14:creationId xmlns:p14="http://schemas.microsoft.com/office/powerpoint/2010/main" val="810293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97F2-5264-87F8-7857-1C5D59D0DFA0}"/>
              </a:ext>
            </a:extLst>
          </p:cNvPr>
          <p:cNvSpPr>
            <a:spLocks noGrp="1"/>
          </p:cNvSpPr>
          <p:nvPr>
            <p:ph type="title"/>
          </p:nvPr>
        </p:nvSpPr>
        <p:spPr/>
        <p:txBody>
          <a:bodyPr/>
          <a:lstStyle/>
          <a:p>
            <a:r>
              <a:rPr lang="en-US" dirty="0">
                <a:ea typeface="Calibri Light"/>
                <a:cs typeface="Calibri Light"/>
              </a:rPr>
              <a:t>Why we need Random Forest</a:t>
            </a:r>
            <a:endParaRPr lang="en-US" dirty="0"/>
          </a:p>
        </p:txBody>
      </p:sp>
      <p:sp>
        <p:nvSpPr>
          <p:cNvPr id="3" name="Content Placeholder 2">
            <a:extLst>
              <a:ext uri="{FF2B5EF4-FFF2-40B4-BE49-F238E27FC236}">
                <a16:creationId xmlns:a16="http://schemas.microsoft.com/office/drawing/2014/main" id="{AD300CF7-F7D1-46DB-F23B-4AB79F9E6896}"/>
              </a:ext>
            </a:extLst>
          </p:cNvPr>
          <p:cNvSpPr>
            <a:spLocks noGrp="1"/>
          </p:cNvSpPr>
          <p:nvPr>
            <p:ph idx="1"/>
          </p:nvPr>
        </p:nvSpPr>
        <p:spPr/>
        <p:txBody>
          <a:bodyPr vert="horz" lIns="91440" tIns="45720" rIns="91440" bIns="45720" rtlCol="0" anchor="t">
            <a:normAutofit/>
          </a:bodyPr>
          <a:lstStyle/>
          <a:p>
            <a:r>
              <a:rPr lang="en-US" dirty="0">
                <a:ea typeface="+mn-lt"/>
                <a:cs typeface="+mn-lt"/>
              </a:rPr>
              <a:t>There are a lot of benefits to using Random Forest Algorithm, but one of the main advantages is that it reduces the risk of overfitting and the required training time. Additionally, it offers a high level of accuracy. Random Forest algorithm runs efficiently in large databases and produces highly accurate predictions by estimating missing data.</a:t>
            </a:r>
            <a:endParaRPr lang="en-US" dirty="0"/>
          </a:p>
        </p:txBody>
      </p:sp>
    </p:spTree>
    <p:extLst>
      <p:ext uri="{BB962C8B-B14F-4D97-AF65-F5344CB8AC3E}">
        <p14:creationId xmlns:p14="http://schemas.microsoft.com/office/powerpoint/2010/main" val="4003676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C5E3-ACDC-95D0-5465-3329711B8823}"/>
              </a:ext>
            </a:extLst>
          </p:cNvPr>
          <p:cNvSpPr>
            <a:spLocks noGrp="1"/>
          </p:cNvSpPr>
          <p:nvPr>
            <p:ph type="title"/>
          </p:nvPr>
        </p:nvSpPr>
        <p:spPr>
          <a:xfrm>
            <a:off x="621696" y="321734"/>
            <a:ext cx="10926837" cy="863595"/>
          </a:xfrm>
        </p:spPr>
        <p:txBody>
          <a:bodyPr>
            <a:normAutofit/>
          </a:bodyPr>
          <a:lstStyle/>
          <a:p>
            <a:r>
              <a:rPr lang="en-US" sz="3600">
                <a:ea typeface="+mj-lt"/>
                <a:cs typeface="+mj-lt"/>
              </a:rPr>
              <a:t>Key Benefits</a:t>
            </a:r>
            <a:endParaRPr lang="en-US" sz="3600"/>
          </a:p>
        </p:txBody>
      </p:sp>
      <p:sp>
        <p:nvSpPr>
          <p:cNvPr id="3" name="Content Placeholder 2">
            <a:extLst>
              <a:ext uri="{FF2B5EF4-FFF2-40B4-BE49-F238E27FC236}">
                <a16:creationId xmlns:a16="http://schemas.microsoft.com/office/drawing/2014/main" id="{ADAAE9DA-426D-F377-AA0C-284BFC686453}"/>
              </a:ext>
            </a:extLst>
          </p:cNvPr>
          <p:cNvSpPr>
            <a:spLocks noGrp="1"/>
          </p:cNvSpPr>
          <p:nvPr>
            <p:ph idx="1"/>
          </p:nvPr>
        </p:nvSpPr>
        <p:spPr>
          <a:xfrm>
            <a:off x="501953" y="1358439"/>
            <a:ext cx="11046580" cy="4818524"/>
          </a:xfrm>
        </p:spPr>
        <p:txBody>
          <a:bodyPr vert="horz" lIns="91440" tIns="45720" rIns="91440" bIns="45720" rtlCol="0" anchor="t">
            <a:normAutofit lnSpcReduction="10000"/>
          </a:bodyPr>
          <a:lstStyle/>
          <a:p>
            <a:r>
              <a:rPr lang="en-US" sz="2000" dirty="0">
                <a:ea typeface="+mn-lt"/>
                <a:cs typeface="+mn-lt"/>
              </a:rPr>
              <a:t>Reduced risk of overfitting: Decision trees run the risk of overfitting as they tend to tightly fit all the samples within training data. However, when there’s a robust number of decision trees in a random forest, the classifier won’t overfit the model since the averaging of uncorrelated trees lowers the overall variance and prediction error.</a:t>
            </a:r>
            <a:endParaRPr lang="en-US" sz="2000" dirty="0"/>
          </a:p>
          <a:p>
            <a:endParaRPr lang="en-US" sz="2000" dirty="0">
              <a:ea typeface="+mn-lt"/>
              <a:cs typeface="+mn-lt"/>
            </a:endParaRPr>
          </a:p>
          <a:p>
            <a:r>
              <a:rPr lang="en-US" sz="2000" dirty="0">
                <a:ea typeface="+mn-lt"/>
                <a:cs typeface="+mn-lt"/>
              </a:rPr>
              <a:t>Provides flexibility: Since random forest can handle both regression and classification tasks with a high degree of accuracy, it is a popular method among data scientists. Feature bagging also makes the random forest classifier an effective tool for estimating missing values as it maintains accuracy when a portion of the data is missing.</a:t>
            </a:r>
            <a:endParaRPr lang="en-US" sz="2000" dirty="0"/>
          </a:p>
          <a:p>
            <a:endParaRPr lang="en-US" sz="2000" dirty="0">
              <a:ea typeface="+mn-lt"/>
              <a:cs typeface="+mn-lt"/>
            </a:endParaRPr>
          </a:p>
          <a:p>
            <a:r>
              <a:rPr lang="en-US" sz="2000" dirty="0">
                <a:ea typeface="+mn-lt"/>
                <a:cs typeface="+mn-lt"/>
              </a:rPr>
              <a:t>Easy to determine feature importance: Random forest makes it easy to evaluate variable importance, or contribution, to the model. There are a few ways to evaluate feature importance. Gini importance and mean decrease in impurity (MDI) are usually used to measure how much the model’s accuracy decreases when a given variable is excluded. However, permutation importance, also known as mean decrease accuracy (MDA), is another importance measure. MDA identifies the average decrease in accuracy by randomly permutating the feature values in </a:t>
            </a:r>
            <a:r>
              <a:rPr lang="en-US" sz="2000" dirty="0" err="1">
                <a:ea typeface="+mn-lt"/>
                <a:cs typeface="+mn-lt"/>
              </a:rPr>
              <a:t>oob</a:t>
            </a:r>
            <a:r>
              <a:rPr lang="en-US" sz="2000" dirty="0">
                <a:ea typeface="+mn-lt"/>
                <a:cs typeface="+mn-lt"/>
              </a:rPr>
              <a:t> samples.</a:t>
            </a:r>
            <a:endParaRPr lang="en-US" sz="2000" dirty="0"/>
          </a:p>
          <a:p>
            <a:endParaRPr lang="en-US" sz="2000">
              <a:ea typeface="Calibri"/>
              <a:cs typeface="Calibri"/>
            </a:endParaRPr>
          </a:p>
        </p:txBody>
      </p:sp>
    </p:spTree>
    <p:extLst>
      <p:ext uri="{BB962C8B-B14F-4D97-AF65-F5344CB8AC3E}">
        <p14:creationId xmlns:p14="http://schemas.microsoft.com/office/powerpoint/2010/main" val="2175451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D7B0-006C-ABA5-DAAB-7928707E05E6}"/>
              </a:ext>
            </a:extLst>
          </p:cNvPr>
          <p:cNvSpPr>
            <a:spLocks noGrp="1"/>
          </p:cNvSpPr>
          <p:nvPr>
            <p:ph type="title"/>
          </p:nvPr>
        </p:nvSpPr>
        <p:spPr>
          <a:xfrm>
            <a:off x="896768" y="452718"/>
            <a:ext cx="9154066" cy="708715"/>
          </a:xfrm>
        </p:spPr>
        <p:txBody>
          <a:bodyPr/>
          <a:lstStyle/>
          <a:p>
            <a:endParaRPr lang="en-US"/>
          </a:p>
        </p:txBody>
      </p:sp>
      <p:pic>
        <p:nvPicPr>
          <p:cNvPr id="4" name="Picture 4">
            <a:extLst>
              <a:ext uri="{FF2B5EF4-FFF2-40B4-BE49-F238E27FC236}">
                <a16:creationId xmlns:a16="http://schemas.microsoft.com/office/drawing/2014/main" id="{FA6ECE89-9DEA-8DC5-C980-A4D5710462F9}"/>
              </a:ext>
            </a:extLst>
          </p:cNvPr>
          <p:cNvPicPr>
            <a:picLocks noGrp="1" noChangeAspect="1"/>
          </p:cNvPicPr>
          <p:nvPr>
            <p:ph idx="1"/>
          </p:nvPr>
        </p:nvPicPr>
        <p:blipFill>
          <a:blip r:embed="rId2"/>
          <a:stretch>
            <a:fillRect/>
          </a:stretch>
        </p:blipFill>
        <p:spPr>
          <a:xfrm>
            <a:off x="477193" y="10863"/>
            <a:ext cx="10425483" cy="6166100"/>
          </a:xfrm>
        </p:spPr>
      </p:pic>
    </p:spTree>
    <p:extLst>
      <p:ext uri="{BB962C8B-B14F-4D97-AF65-F5344CB8AC3E}">
        <p14:creationId xmlns:p14="http://schemas.microsoft.com/office/powerpoint/2010/main" val="398348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C8F1-F7BB-4378-5A4C-C9D356D82BDC}"/>
              </a:ext>
            </a:extLst>
          </p:cNvPr>
          <p:cNvSpPr>
            <a:spLocks noGrp="1"/>
          </p:cNvSpPr>
          <p:nvPr>
            <p:ph type="title"/>
          </p:nvPr>
        </p:nvSpPr>
        <p:spPr/>
        <p:txBody>
          <a:bodyPr/>
          <a:lstStyle/>
          <a:p>
            <a:r>
              <a:rPr lang="en-US" b="1" dirty="0"/>
              <a:t>What are Ensemble Methods?</a:t>
            </a:r>
            <a:endParaRPr lang="en-US" dirty="0"/>
          </a:p>
          <a:p>
            <a:endParaRPr lang="en-US" dirty="0">
              <a:ea typeface="Calibri Light"/>
              <a:cs typeface="Calibri Light"/>
            </a:endParaRPr>
          </a:p>
        </p:txBody>
      </p:sp>
      <p:sp>
        <p:nvSpPr>
          <p:cNvPr id="3" name="Content Placeholder 2">
            <a:extLst>
              <a:ext uri="{FF2B5EF4-FFF2-40B4-BE49-F238E27FC236}">
                <a16:creationId xmlns:a16="http://schemas.microsoft.com/office/drawing/2014/main" id="{786950E7-E46F-349B-AAF3-B9FD1B3EC2FA}"/>
              </a:ext>
            </a:extLst>
          </p:cNvPr>
          <p:cNvSpPr>
            <a:spLocks noGrp="1"/>
          </p:cNvSpPr>
          <p:nvPr>
            <p:ph idx="1"/>
          </p:nvPr>
        </p:nvSpPr>
        <p:spPr/>
        <p:txBody>
          <a:bodyPr vert="horz" lIns="91440" tIns="45720" rIns="91440" bIns="45720" rtlCol="0" anchor="t">
            <a:normAutofit/>
          </a:bodyPr>
          <a:lstStyle/>
          <a:p>
            <a:r>
              <a:rPr lang="en-US" dirty="0">
                <a:ea typeface="+mn-lt"/>
                <a:cs typeface="+mn-lt"/>
              </a:rPr>
              <a:t>Ensemble methods are techniques that aim at improving the accuracy of results in models by combining multiple models instead of using a single model. The combined models increase the accuracy of the results significantly. This has boosted the popularity of ensemble methods in ML.</a:t>
            </a: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pic>
        <p:nvPicPr>
          <p:cNvPr id="4" name="Picture 4">
            <a:extLst>
              <a:ext uri="{FF2B5EF4-FFF2-40B4-BE49-F238E27FC236}">
                <a16:creationId xmlns:a16="http://schemas.microsoft.com/office/drawing/2014/main" id="{8C0019A8-1EBE-4A51-2413-6F509EF2911D}"/>
              </a:ext>
            </a:extLst>
          </p:cNvPr>
          <p:cNvPicPr>
            <a:picLocks noChangeAspect="1"/>
          </p:cNvPicPr>
          <p:nvPr/>
        </p:nvPicPr>
        <p:blipFill>
          <a:blip r:embed="rId2"/>
          <a:stretch>
            <a:fillRect/>
          </a:stretch>
        </p:blipFill>
        <p:spPr>
          <a:xfrm>
            <a:off x="3396343" y="3735611"/>
            <a:ext cx="4746171" cy="1955808"/>
          </a:xfrm>
          <a:prstGeom prst="rect">
            <a:avLst/>
          </a:prstGeom>
        </p:spPr>
      </p:pic>
    </p:spTree>
    <p:extLst>
      <p:ext uri="{BB962C8B-B14F-4D97-AF65-F5344CB8AC3E}">
        <p14:creationId xmlns:p14="http://schemas.microsoft.com/office/powerpoint/2010/main" val="37049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10F0-F573-6E92-6DF5-6EC5421A1141}"/>
              </a:ext>
            </a:extLst>
          </p:cNvPr>
          <p:cNvSpPr>
            <a:spLocks noGrp="1"/>
          </p:cNvSpPr>
          <p:nvPr>
            <p:ph type="title"/>
          </p:nvPr>
        </p:nvSpPr>
        <p:spPr/>
        <p:txBody>
          <a:bodyPr/>
          <a:lstStyle/>
          <a:p>
            <a:r>
              <a:rPr lang="en-US" dirty="0">
                <a:ea typeface="Calibri Light"/>
                <a:cs typeface="Calibri Light"/>
              </a:rPr>
              <a:t>Important Parameters of Random Forest</a:t>
            </a:r>
            <a:endParaRPr lang="en-US" dirty="0"/>
          </a:p>
        </p:txBody>
      </p:sp>
      <p:sp>
        <p:nvSpPr>
          <p:cNvPr id="3" name="Content Placeholder 2">
            <a:extLst>
              <a:ext uri="{FF2B5EF4-FFF2-40B4-BE49-F238E27FC236}">
                <a16:creationId xmlns:a16="http://schemas.microsoft.com/office/drawing/2014/main" id="{D5D2ADDB-6F03-1BFD-8511-BEC83B022D76}"/>
              </a:ext>
            </a:extLst>
          </p:cNvPr>
          <p:cNvSpPr>
            <a:spLocks noGrp="1"/>
          </p:cNvSpPr>
          <p:nvPr>
            <p:ph idx="1"/>
          </p:nvPr>
        </p:nvSpPr>
        <p:spPr/>
        <p:txBody>
          <a:bodyPr vert="horz" lIns="91440" tIns="45720" rIns="91440" bIns="45720" rtlCol="0" anchor="t">
            <a:normAutofit fontScale="77500" lnSpcReduction="20000"/>
          </a:bodyPr>
          <a:lstStyle/>
          <a:p>
            <a:r>
              <a:rPr lang="en-US" dirty="0" err="1">
                <a:ea typeface="+mn-lt"/>
                <a:cs typeface="+mn-lt"/>
              </a:rPr>
              <a:t>n_estimators</a:t>
            </a:r>
            <a:r>
              <a:rPr lang="en-US" dirty="0">
                <a:ea typeface="+mn-lt"/>
                <a:cs typeface="+mn-lt"/>
              </a:rPr>
              <a:t>: Number of trees built by the algorithm before averaging the products.</a:t>
            </a:r>
            <a:endParaRPr lang="en-US" dirty="0">
              <a:ea typeface="Calibri" panose="020F0502020204030204"/>
              <a:cs typeface="Calibri" panose="020F0502020204030204"/>
            </a:endParaRPr>
          </a:p>
          <a:p>
            <a:r>
              <a:rPr lang="en-US" dirty="0" err="1">
                <a:ea typeface="+mn-lt"/>
                <a:cs typeface="+mn-lt"/>
              </a:rPr>
              <a:t>max_features</a:t>
            </a:r>
            <a:r>
              <a:rPr lang="en-US" dirty="0">
                <a:ea typeface="+mn-lt"/>
                <a:cs typeface="+mn-lt"/>
              </a:rPr>
              <a:t>: Maximum number of features random forest uses before considering splitting a node.</a:t>
            </a:r>
            <a:endParaRPr lang="en-US" dirty="0"/>
          </a:p>
          <a:p>
            <a:r>
              <a:rPr lang="en-US" dirty="0" err="1">
                <a:ea typeface="+mn-lt"/>
                <a:cs typeface="+mn-lt"/>
              </a:rPr>
              <a:t>mini_sample_leaf</a:t>
            </a:r>
            <a:r>
              <a:rPr lang="en-US" dirty="0">
                <a:ea typeface="+mn-lt"/>
                <a:cs typeface="+mn-lt"/>
              </a:rPr>
              <a:t>: Determines the minimum number of leaves required to split an internal node.</a:t>
            </a:r>
            <a:endParaRPr lang="en-US" dirty="0"/>
          </a:p>
          <a:p>
            <a:pPr marL="0" indent="0">
              <a:buNone/>
            </a:pPr>
            <a:r>
              <a:rPr lang="en-US" dirty="0">
                <a:ea typeface="+mn-lt"/>
                <a:cs typeface="+mn-lt"/>
              </a:rPr>
              <a:t>The following hyperparameters are used to increase the speed of the model:</a:t>
            </a:r>
            <a:endParaRPr lang="en-US" dirty="0">
              <a:ea typeface="Calibri" panose="020F0502020204030204"/>
              <a:cs typeface="Calibri" panose="020F0502020204030204"/>
            </a:endParaRPr>
          </a:p>
          <a:p>
            <a:r>
              <a:rPr lang="en-US" dirty="0" err="1">
                <a:ea typeface="+mn-lt"/>
                <a:cs typeface="+mn-lt"/>
              </a:rPr>
              <a:t>n_jobs</a:t>
            </a:r>
            <a:r>
              <a:rPr lang="en-US" dirty="0">
                <a:ea typeface="+mn-lt"/>
                <a:cs typeface="+mn-lt"/>
              </a:rPr>
              <a:t>: Conveys to the engine how many processors are allowed to use. If the value is 1, it can use only one processor, but if the value is -1,, there is no limit.</a:t>
            </a:r>
            <a:endParaRPr lang="en-US" dirty="0"/>
          </a:p>
          <a:p>
            <a:r>
              <a:rPr lang="en-US" dirty="0" err="1">
                <a:ea typeface="+mn-lt"/>
                <a:cs typeface="+mn-lt"/>
              </a:rPr>
              <a:t>random_state</a:t>
            </a:r>
            <a:r>
              <a:rPr lang="en-US" dirty="0">
                <a:ea typeface="+mn-lt"/>
                <a:cs typeface="+mn-lt"/>
              </a:rPr>
              <a:t>: Controls randomness of the sample. The model will always produce the same results if it has a definite value of random state and if it has been given the same hyperparameters and the same training data.</a:t>
            </a:r>
            <a:endParaRPr lang="en-US" dirty="0"/>
          </a:p>
          <a:p>
            <a:r>
              <a:rPr lang="en-US" dirty="0" err="1">
                <a:ea typeface="+mn-lt"/>
                <a:cs typeface="+mn-lt"/>
              </a:rPr>
              <a:t>oob_score</a:t>
            </a:r>
            <a:r>
              <a:rPr lang="en-US" dirty="0">
                <a:ea typeface="+mn-lt"/>
                <a:cs typeface="+mn-lt"/>
              </a:rPr>
              <a:t>: OOB (Out Of the Bag) is a random forest cross-validation method. In this, one-third of the sample is not used to train the data but to evaluate its performance. </a:t>
            </a:r>
            <a:endParaRPr lang="en-US" dirty="0"/>
          </a:p>
          <a:p>
            <a:endParaRPr lang="en-US" dirty="0">
              <a:ea typeface="Calibri"/>
              <a:cs typeface="Calibri"/>
            </a:endParaRPr>
          </a:p>
        </p:txBody>
      </p:sp>
    </p:spTree>
    <p:extLst>
      <p:ext uri="{BB962C8B-B14F-4D97-AF65-F5344CB8AC3E}">
        <p14:creationId xmlns:p14="http://schemas.microsoft.com/office/powerpoint/2010/main" val="394882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DB59-3F0A-E64B-D742-F726BB984C07}"/>
              </a:ext>
            </a:extLst>
          </p:cNvPr>
          <p:cNvSpPr>
            <a:spLocks noGrp="1"/>
          </p:cNvSpPr>
          <p:nvPr>
            <p:ph type="title"/>
          </p:nvPr>
        </p:nvSpPr>
        <p:spPr/>
        <p:txBody>
          <a:bodyPr/>
          <a:lstStyle/>
          <a:p>
            <a:r>
              <a:rPr lang="en-US" dirty="0">
                <a:cs typeface="Calibri Light"/>
              </a:rPr>
              <a:t>Random Forest VS Decision Tree</a:t>
            </a:r>
            <a:endParaRPr lang="en-US" dirty="0"/>
          </a:p>
        </p:txBody>
      </p:sp>
      <p:graphicFrame>
        <p:nvGraphicFramePr>
          <p:cNvPr id="5" name="Content Placeholder 4">
            <a:extLst>
              <a:ext uri="{FF2B5EF4-FFF2-40B4-BE49-F238E27FC236}">
                <a16:creationId xmlns:a16="http://schemas.microsoft.com/office/drawing/2014/main" id="{DADDB48B-0BF2-3DC1-3CBA-8ADAB791AC84}"/>
              </a:ext>
            </a:extLst>
          </p:cNvPr>
          <p:cNvGraphicFramePr>
            <a:graphicFrameLocks noGrp="1"/>
          </p:cNvGraphicFramePr>
          <p:nvPr>
            <p:ph idx="1"/>
          </p:nvPr>
        </p:nvGraphicFramePr>
        <p:xfrm>
          <a:off x="1103313" y="2052638"/>
          <a:ext cx="8947150" cy="3657600"/>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196900205"/>
                    </a:ext>
                  </a:extLst>
                </a:gridCol>
                <a:gridCol w="4473575">
                  <a:extLst>
                    <a:ext uri="{9D8B030D-6E8A-4147-A177-3AD203B41FA5}">
                      <a16:colId xmlns:a16="http://schemas.microsoft.com/office/drawing/2014/main" val="3679965990"/>
                    </a:ext>
                  </a:extLst>
                </a:gridCol>
              </a:tblGrid>
              <a:tr h="0">
                <a:tc>
                  <a:txBody>
                    <a:bodyPr/>
                    <a:lstStyle/>
                    <a:p>
                      <a:pPr fontAlgn="t"/>
                      <a:r>
                        <a:rPr lang="en-US">
                          <a:effectLst/>
                        </a:rPr>
                        <a:t>Decision trees</a:t>
                      </a:r>
                    </a:p>
                  </a:txBody>
                  <a:tcPr/>
                </a:tc>
                <a:tc>
                  <a:txBody>
                    <a:bodyPr/>
                    <a:lstStyle/>
                    <a:p>
                      <a:pPr fontAlgn="t"/>
                      <a:r>
                        <a:rPr lang="en-US">
                          <a:effectLst/>
                        </a:rPr>
                        <a:t>Random Forest</a:t>
                      </a:r>
                    </a:p>
                  </a:txBody>
                  <a:tcPr/>
                </a:tc>
                <a:extLst>
                  <a:ext uri="{0D108BD9-81ED-4DB2-BD59-A6C34878D82A}">
                    <a16:rowId xmlns:a16="http://schemas.microsoft.com/office/drawing/2014/main" val="336876328"/>
                  </a:ext>
                </a:extLst>
              </a:tr>
              <a:tr h="0">
                <a:tc>
                  <a:txBody>
                    <a:bodyPr/>
                    <a:lstStyle/>
                    <a:p>
                      <a:pPr fontAlgn="t"/>
                      <a:r>
                        <a:rPr lang="en-US">
                          <a:effectLst/>
                        </a:rPr>
                        <a:t>1. Decision trees normally suffer from the problem of overfitting if it’s allowed to grow without any control.</a:t>
                      </a:r>
                    </a:p>
                  </a:txBody>
                  <a:tcPr/>
                </a:tc>
                <a:tc>
                  <a:txBody>
                    <a:bodyPr/>
                    <a:lstStyle/>
                    <a:p>
                      <a:pPr fontAlgn="t"/>
                      <a:r>
                        <a:rPr lang="en-US">
                          <a:effectLst/>
                        </a:rPr>
                        <a:t>1. Random forests are created from subsets of data, and the final output is based on average or majority ranking; hence the problem of overfitting is taken care of.</a:t>
                      </a:r>
                    </a:p>
                  </a:txBody>
                  <a:tcPr/>
                </a:tc>
                <a:extLst>
                  <a:ext uri="{0D108BD9-81ED-4DB2-BD59-A6C34878D82A}">
                    <a16:rowId xmlns:a16="http://schemas.microsoft.com/office/drawing/2014/main" val="1294816062"/>
                  </a:ext>
                </a:extLst>
              </a:tr>
              <a:tr h="0">
                <a:tc>
                  <a:txBody>
                    <a:bodyPr/>
                    <a:lstStyle/>
                    <a:p>
                      <a:pPr fontAlgn="t"/>
                      <a:r>
                        <a:rPr lang="en-US">
                          <a:effectLst/>
                        </a:rPr>
                        <a:t>2. A single decision tree is faster in computation.</a:t>
                      </a:r>
                    </a:p>
                  </a:txBody>
                  <a:tcPr/>
                </a:tc>
                <a:tc>
                  <a:txBody>
                    <a:bodyPr/>
                    <a:lstStyle/>
                    <a:p>
                      <a:pPr fontAlgn="t"/>
                      <a:r>
                        <a:rPr lang="en-US">
                          <a:effectLst/>
                        </a:rPr>
                        <a:t>2. It is comparatively slower.</a:t>
                      </a:r>
                    </a:p>
                  </a:txBody>
                  <a:tcPr/>
                </a:tc>
                <a:extLst>
                  <a:ext uri="{0D108BD9-81ED-4DB2-BD59-A6C34878D82A}">
                    <a16:rowId xmlns:a16="http://schemas.microsoft.com/office/drawing/2014/main" val="4186592260"/>
                  </a:ext>
                </a:extLst>
              </a:tr>
              <a:tr h="0">
                <a:tc>
                  <a:txBody>
                    <a:bodyPr/>
                    <a:lstStyle/>
                    <a:p>
                      <a:pPr fontAlgn="t"/>
                      <a:r>
                        <a:rPr lang="en-US">
                          <a:effectLst/>
                        </a:rPr>
                        <a:t>3. When a data set with features is taken as input by a decision tree, it will formulate some rules to make predictions.</a:t>
                      </a:r>
                    </a:p>
                  </a:txBody>
                  <a:tcPr/>
                </a:tc>
                <a:tc>
                  <a:txBody>
                    <a:bodyPr/>
                    <a:lstStyle/>
                    <a:p>
                      <a:pPr fontAlgn="t"/>
                      <a:r>
                        <a:rPr lang="en-US">
                          <a:effectLst/>
                        </a:rPr>
                        <a:t>3. Random forest randomly selects observations, builds a decision tree, and takes the average result. It doesn’t use any set of formulas.</a:t>
                      </a:r>
                    </a:p>
                  </a:txBody>
                  <a:tcPr/>
                </a:tc>
                <a:extLst>
                  <a:ext uri="{0D108BD9-81ED-4DB2-BD59-A6C34878D82A}">
                    <a16:rowId xmlns:a16="http://schemas.microsoft.com/office/drawing/2014/main" val="993274218"/>
                  </a:ext>
                </a:extLst>
              </a:tr>
            </a:tbl>
          </a:graphicData>
        </a:graphic>
      </p:graphicFrame>
    </p:spTree>
    <p:extLst>
      <p:ext uri="{BB962C8B-B14F-4D97-AF65-F5344CB8AC3E}">
        <p14:creationId xmlns:p14="http://schemas.microsoft.com/office/powerpoint/2010/main" val="1194497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1754-F98A-065D-CFFC-965828766E76}"/>
              </a:ext>
            </a:extLst>
          </p:cNvPr>
          <p:cNvSpPr>
            <a:spLocks noGrp="1"/>
          </p:cNvSpPr>
          <p:nvPr>
            <p:ph type="title"/>
          </p:nvPr>
        </p:nvSpPr>
        <p:spPr/>
        <p:txBody>
          <a:bodyPr/>
          <a:lstStyle/>
          <a:p>
            <a:r>
              <a:rPr lang="en-US" dirty="0" err="1">
                <a:cs typeface="Calibri Light"/>
              </a:rPr>
              <a:t>AdaBoosting</a:t>
            </a:r>
            <a:endParaRPr lang="en-US" dirty="0" err="1"/>
          </a:p>
        </p:txBody>
      </p:sp>
      <p:sp>
        <p:nvSpPr>
          <p:cNvPr id="3" name="Content Placeholder 2">
            <a:extLst>
              <a:ext uri="{FF2B5EF4-FFF2-40B4-BE49-F238E27FC236}">
                <a16:creationId xmlns:a16="http://schemas.microsoft.com/office/drawing/2014/main" id="{38D80C6F-B86B-292B-0074-23FF1C7C0021}"/>
              </a:ext>
            </a:extLst>
          </p:cNvPr>
          <p:cNvSpPr>
            <a:spLocks noGrp="1"/>
          </p:cNvSpPr>
          <p:nvPr>
            <p:ph idx="1"/>
          </p:nvPr>
        </p:nvSpPr>
        <p:spPr/>
        <p:txBody>
          <a:bodyPr vert="horz" lIns="91440" tIns="45720" rIns="91440" bIns="45720" rtlCol="0" anchor="t">
            <a:normAutofit/>
          </a:bodyPr>
          <a:lstStyle/>
          <a:p>
            <a:r>
              <a:rPr lang="en-US" dirty="0">
                <a:ea typeface="+mn-lt"/>
                <a:cs typeface="+mn-lt"/>
              </a:rPr>
              <a:t>AdaBoost also called Adaptive Boosting is a technique in Machine Learning used as an Ensemble Method. The most common algorithm used with AdaBoost is decision trees with one level that means with Decision trees with only 1 split. These trees are also called </a:t>
            </a:r>
            <a:r>
              <a:rPr lang="en-US" b="1" dirty="0">
                <a:ea typeface="+mn-lt"/>
                <a:cs typeface="+mn-lt"/>
              </a:rPr>
              <a:t>Decision Stumps.</a:t>
            </a:r>
            <a:endParaRPr lang="en-US">
              <a:ea typeface="+mn-lt"/>
              <a:cs typeface="+mn-lt"/>
            </a:endParaRPr>
          </a:p>
          <a:p>
            <a:endParaRPr lang="en-US" b="1" dirty="0">
              <a:cs typeface="Calibri"/>
            </a:endParaRPr>
          </a:p>
        </p:txBody>
      </p:sp>
      <p:pic>
        <p:nvPicPr>
          <p:cNvPr id="4" name="Picture 4">
            <a:extLst>
              <a:ext uri="{FF2B5EF4-FFF2-40B4-BE49-F238E27FC236}">
                <a16:creationId xmlns:a16="http://schemas.microsoft.com/office/drawing/2014/main" id="{30D65AC1-7BDA-3DB1-5CDC-DB47C08858A9}"/>
              </a:ext>
            </a:extLst>
          </p:cNvPr>
          <p:cNvPicPr>
            <a:picLocks noChangeAspect="1"/>
          </p:cNvPicPr>
          <p:nvPr/>
        </p:nvPicPr>
        <p:blipFill>
          <a:blip r:embed="rId2"/>
          <a:stretch>
            <a:fillRect/>
          </a:stretch>
        </p:blipFill>
        <p:spPr>
          <a:xfrm>
            <a:off x="3130562" y="3932804"/>
            <a:ext cx="5161721" cy="2239954"/>
          </a:xfrm>
          <a:prstGeom prst="rect">
            <a:avLst/>
          </a:prstGeom>
        </p:spPr>
      </p:pic>
    </p:spTree>
    <p:extLst>
      <p:ext uri="{BB962C8B-B14F-4D97-AF65-F5344CB8AC3E}">
        <p14:creationId xmlns:p14="http://schemas.microsoft.com/office/powerpoint/2010/main" val="4007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8A29-05B4-C4B1-FA8D-1BD4A6E2A782}"/>
              </a:ext>
            </a:extLst>
          </p:cNvPr>
          <p:cNvSpPr>
            <a:spLocks noGrp="1"/>
          </p:cNvSpPr>
          <p:nvPr>
            <p:ph type="title"/>
          </p:nvPr>
        </p:nvSpPr>
        <p:spPr/>
        <p:txBody>
          <a:bodyPr/>
          <a:lstStyle/>
          <a:p>
            <a:r>
              <a:rPr lang="en-US" dirty="0">
                <a:cs typeface="Calibri Light"/>
              </a:rPr>
              <a:t>Features of </a:t>
            </a:r>
            <a:r>
              <a:rPr lang="en-US" dirty="0" err="1">
                <a:cs typeface="Calibri Light"/>
              </a:rPr>
              <a:t>Adaboosting</a:t>
            </a:r>
            <a:endParaRPr lang="en-US" dirty="0" err="1"/>
          </a:p>
        </p:txBody>
      </p:sp>
      <p:sp>
        <p:nvSpPr>
          <p:cNvPr id="3" name="Content Placeholder 2">
            <a:extLst>
              <a:ext uri="{FF2B5EF4-FFF2-40B4-BE49-F238E27FC236}">
                <a16:creationId xmlns:a16="http://schemas.microsoft.com/office/drawing/2014/main" id="{8FF53B41-4F20-2BD2-7C5C-BC0AE8401F5C}"/>
              </a:ext>
            </a:extLst>
          </p:cNvPr>
          <p:cNvSpPr>
            <a:spLocks noGrp="1"/>
          </p:cNvSpPr>
          <p:nvPr>
            <p:ph idx="1"/>
          </p:nvPr>
        </p:nvSpPr>
        <p:spPr/>
        <p:txBody>
          <a:bodyPr vert="horz" lIns="91440" tIns="45720" rIns="91440" bIns="45720" rtlCol="0" anchor="t">
            <a:normAutofit/>
          </a:bodyPr>
          <a:lstStyle/>
          <a:p>
            <a:r>
              <a:rPr lang="en-US" dirty="0">
                <a:cs typeface="Calibri"/>
              </a:rPr>
              <a:t>Sequential</a:t>
            </a:r>
          </a:p>
          <a:p>
            <a:r>
              <a:rPr lang="en-US" dirty="0">
                <a:cs typeface="Calibri"/>
              </a:rPr>
              <a:t>Computational Scalability</a:t>
            </a:r>
          </a:p>
          <a:p>
            <a:r>
              <a:rPr lang="en-US" dirty="0">
                <a:cs typeface="Calibri"/>
              </a:rPr>
              <a:t>Used to exploit dependency between models</a:t>
            </a:r>
          </a:p>
          <a:p>
            <a:r>
              <a:rPr lang="en-US" dirty="0">
                <a:cs typeface="Calibri"/>
              </a:rPr>
              <a:t>Decision stump ( Depth is 1)</a:t>
            </a:r>
          </a:p>
          <a:p>
            <a:r>
              <a:rPr lang="en-US" dirty="0">
                <a:cs typeface="Calibri"/>
              </a:rPr>
              <a:t>Can handle missing values &amp; outliers</a:t>
            </a:r>
          </a:p>
          <a:p>
            <a:r>
              <a:rPr lang="en-US" dirty="0">
                <a:cs typeface="Calibri"/>
              </a:rPr>
              <a:t>Can handle mixed predictors</a:t>
            </a:r>
          </a:p>
        </p:txBody>
      </p:sp>
    </p:spTree>
    <p:extLst>
      <p:ext uri="{BB962C8B-B14F-4D97-AF65-F5344CB8AC3E}">
        <p14:creationId xmlns:p14="http://schemas.microsoft.com/office/powerpoint/2010/main" val="499593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2374-2CEA-E0A6-8B30-1FF8F61C24A1}"/>
              </a:ext>
            </a:extLst>
          </p:cNvPr>
          <p:cNvSpPr>
            <a:spLocks noGrp="1"/>
          </p:cNvSpPr>
          <p:nvPr>
            <p:ph type="title"/>
          </p:nvPr>
        </p:nvSpPr>
        <p:spPr>
          <a:xfrm>
            <a:off x="838200" y="144256"/>
            <a:ext cx="10515600" cy="994259"/>
          </a:xfrm>
        </p:spPr>
        <p:txBody>
          <a:bodyPr/>
          <a:lstStyle/>
          <a:p>
            <a:r>
              <a:rPr lang="en-US" dirty="0">
                <a:cs typeface="Calibri Light"/>
              </a:rPr>
              <a:t>Steps to perform </a:t>
            </a:r>
            <a:r>
              <a:rPr lang="en-US" dirty="0" err="1">
                <a:cs typeface="Calibri Light"/>
              </a:rPr>
              <a:t>Adaboosting</a:t>
            </a:r>
            <a:endParaRPr lang="en-US" dirty="0" err="1"/>
          </a:p>
        </p:txBody>
      </p:sp>
      <p:sp>
        <p:nvSpPr>
          <p:cNvPr id="3" name="Content Placeholder 2">
            <a:extLst>
              <a:ext uri="{FF2B5EF4-FFF2-40B4-BE49-F238E27FC236}">
                <a16:creationId xmlns:a16="http://schemas.microsoft.com/office/drawing/2014/main" id="{879AAAF8-2E1F-4FE5-FD21-84904A7CE285}"/>
              </a:ext>
            </a:extLst>
          </p:cNvPr>
          <p:cNvSpPr>
            <a:spLocks noGrp="1"/>
          </p:cNvSpPr>
          <p:nvPr>
            <p:ph idx="1"/>
          </p:nvPr>
        </p:nvSpPr>
        <p:spPr>
          <a:xfrm>
            <a:off x="838200" y="1218234"/>
            <a:ext cx="10515600" cy="4958729"/>
          </a:xfrm>
        </p:spPr>
        <p:txBody>
          <a:bodyPr vert="horz" lIns="91440" tIns="45720" rIns="91440" bIns="45720" rtlCol="0" anchor="t">
            <a:normAutofit/>
          </a:bodyPr>
          <a:lstStyle/>
          <a:p>
            <a:r>
              <a:rPr lang="en-US" b="1" dirty="0">
                <a:ea typeface="+mn-lt"/>
                <a:cs typeface="+mn-lt"/>
              </a:rPr>
              <a:t>Step 1</a:t>
            </a:r>
            <a:r>
              <a:rPr lang="en-US" dirty="0">
                <a:ea typeface="+mn-lt"/>
                <a:cs typeface="+mn-lt"/>
              </a:rPr>
              <a:t> – The Image is shown below is the actual representation of our dataset. Since the target column is binary it is a classification problem. First of all these data points will be assigned some weights. Initially, all the weights will be equal.</a:t>
            </a:r>
          </a:p>
          <a:p>
            <a:r>
              <a:rPr lang="en-US" dirty="0">
                <a:ea typeface="+mn-lt"/>
                <a:cs typeface="+mn-lt"/>
              </a:rPr>
              <a:t>The formula to calculate the sample weights is: 1/n</a:t>
            </a:r>
          </a:p>
          <a:p>
            <a:endParaRPr lang="en-US" dirty="0">
              <a:cs typeface="Calibri"/>
            </a:endParaRPr>
          </a:p>
        </p:txBody>
      </p:sp>
      <p:pic>
        <p:nvPicPr>
          <p:cNvPr id="4" name="Picture 4">
            <a:extLst>
              <a:ext uri="{FF2B5EF4-FFF2-40B4-BE49-F238E27FC236}">
                <a16:creationId xmlns:a16="http://schemas.microsoft.com/office/drawing/2014/main" id="{4BAC7D08-4284-CF81-DD6D-709753ECA847}"/>
              </a:ext>
            </a:extLst>
          </p:cNvPr>
          <p:cNvPicPr>
            <a:picLocks noChangeAspect="1"/>
          </p:cNvPicPr>
          <p:nvPr/>
        </p:nvPicPr>
        <p:blipFill>
          <a:blip r:embed="rId2"/>
          <a:stretch>
            <a:fillRect/>
          </a:stretch>
        </p:blipFill>
        <p:spPr>
          <a:xfrm>
            <a:off x="2162313" y="3500703"/>
            <a:ext cx="7326243" cy="2805204"/>
          </a:xfrm>
          <a:prstGeom prst="rect">
            <a:avLst/>
          </a:prstGeom>
        </p:spPr>
      </p:pic>
    </p:spTree>
    <p:extLst>
      <p:ext uri="{BB962C8B-B14F-4D97-AF65-F5344CB8AC3E}">
        <p14:creationId xmlns:p14="http://schemas.microsoft.com/office/powerpoint/2010/main" val="2840896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BF70-267E-BAC6-C237-75E9FA00064A}"/>
              </a:ext>
            </a:extLst>
          </p:cNvPr>
          <p:cNvSpPr>
            <a:spLocks noGrp="1"/>
          </p:cNvSpPr>
          <p:nvPr>
            <p:ph type="title"/>
          </p:nvPr>
        </p:nvSpPr>
        <p:spPr/>
        <p:txBody>
          <a:bodyPr/>
          <a:lstStyle/>
          <a:p>
            <a:r>
              <a:rPr lang="en-US" dirty="0">
                <a:cs typeface="Calibri Light"/>
              </a:rPr>
              <a:t>Step 2</a:t>
            </a:r>
            <a:endParaRPr lang="en-US" dirty="0"/>
          </a:p>
        </p:txBody>
      </p:sp>
      <p:sp>
        <p:nvSpPr>
          <p:cNvPr id="3" name="Content Placeholder 2">
            <a:extLst>
              <a:ext uri="{FF2B5EF4-FFF2-40B4-BE49-F238E27FC236}">
                <a16:creationId xmlns:a16="http://schemas.microsoft.com/office/drawing/2014/main" id="{BAF6E0F7-F0A3-62F5-9D05-57B2920E20C1}"/>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We start by seeing how well “</a:t>
            </a:r>
            <a:r>
              <a:rPr lang="en-US" i="1" dirty="0">
                <a:ea typeface="+mn-lt"/>
                <a:cs typeface="+mn-lt"/>
              </a:rPr>
              <a:t>Gender</a:t>
            </a:r>
            <a:r>
              <a:rPr lang="en-US" dirty="0">
                <a:ea typeface="+mn-lt"/>
                <a:cs typeface="+mn-lt"/>
              </a:rPr>
              <a:t>” classifies the samples and will see how the variables (Age, Income) classifies the samples.</a:t>
            </a:r>
            <a:endParaRPr lang="en-US" dirty="0">
              <a:cs typeface="Calibri" panose="020F0502020204030204"/>
            </a:endParaRPr>
          </a:p>
          <a:p>
            <a:pPr algn="just"/>
            <a:r>
              <a:rPr lang="en-US" dirty="0">
                <a:ea typeface="+mn-lt"/>
                <a:cs typeface="+mn-lt"/>
              </a:rPr>
              <a:t>We’ll create a decision stump for each of the features and then calculate the </a:t>
            </a:r>
            <a:r>
              <a:rPr lang="en-US" b="1" i="1" dirty="0">
                <a:ea typeface="+mn-lt"/>
                <a:cs typeface="+mn-lt"/>
              </a:rPr>
              <a:t>Gini Index </a:t>
            </a:r>
            <a:r>
              <a:rPr lang="en-US" dirty="0">
                <a:ea typeface="+mn-lt"/>
                <a:cs typeface="+mn-lt"/>
              </a:rPr>
              <a:t>of each tree. The tree with the lowest Gini Index will be our first stump.</a:t>
            </a:r>
            <a:endParaRPr lang="en-US" dirty="0"/>
          </a:p>
          <a:p>
            <a:pPr algn="just"/>
            <a:r>
              <a:rPr lang="en-US" dirty="0">
                <a:ea typeface="+mn-lt"/>
                <a:cs typeface="+mn-lt"/>
              </a:rPr>
              <a:t>Here in our dataset let’s say </a:t>
            </a:r>
            <a:r>
              <a:rPr lang="en-US" b="1" i="1" dirty="0">
                <a:ea typeface="+mn-lt"/>
                <a:cs typeface="+mn-lt"/>
              </a:rPr>
              <a:t>Gender</a:t>
            </a:r>
            <a:r>
              <a:rPr lang="en-US" dirty="0">
                <a:ea typeface="+mn-lt"/>
                <a:cs typeface="+mn-lt"/>
              </a:rPr>
              <a:t> has the lowest </a:t>
            </a:r>
            <a:r>
              <a:rPr lang="en-US" dirty="0" err="1">
                <a:ea typeface="+mn-lt"/>
                <a:cs typeface="+mn-lt"/>
              </a:rPr>
              <a:t>gini</a:t>
            </a:r>
            <a:r>
              <a:rPr lang="en-US" dirty="0">
                <a:ea typeface="+mn-lt"/>
                <a:cs typeface="+mn-lt"/>
              </a:rPr>
              <a:t> index so it will be our first stump.</a:t>
            </a:r>
            <a:endParaRPr lang="en-US" dirty="0"/>
          </a:p>
          <a:p>
            <a:endParaRPr lang="en-US" dirty="0">
              <a:cs typeface="Calibri"/>
            </a:endParaRPr>
          </a:p>
        </p:txBody>
      </p:sp>
    </p:spTree>
    <p:extLst>
      <p:ext uri="{BB962C8B-B14F-4D97-AF65-F5344CB8AC3E}">
        <p14:creationId xmlns:p14="http://schemas.microsoft.com/office/powerpoint/2010/main" val="2935330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81D6-382D-7D66-7C41-729C5D7543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7F5EC-A53D-6CFB-034A-5CE67C83BDEA}"/>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We will now calculate the </a:t>
            </a:r>
            <a:r>
              <a:rPr lang="en-US" b="1" dirty="0">
                <a:ea typeface="+mn-lt"/>
                <a:cs typeface="+mn-lt"/>
              </a:rPr>
              <a:t>“Amount of Say” </a:t>
            </a:r>
            <a:r>
              <a:rPr lang="en-US" dirty="0">
                <a:ea typeface="+mn-lt"/>
                <a:cs typeface="+mn-lt"/>
              </a:rPr>
              <a:t>or</a:t>
            </a:r>
            <a:r>
              <a:rPr lang="en-US" b="1" dirty="0">
                <a:ea typeface="+mn-lt"/>
                <a:cs typeface="+mn-lt"/>
              </a:rPr>
              <a:t> “Importance” </a:t>
            </a:r>
            <a:r>
              <a:rPr lang="en-US" dirty="0">
                <a:ea typeface="+mn-lt"/>
                <a:cs typeface="+mn-lt"/>
              </a:rPr>
              <a:t>or </a:t>
            </a:r>
            <a:r>
              <a:rPr lang="en-US" b="1" dirty="0">
                <a:ea typeface="+mn-lt"/>
                <a:cs typeface="+mn-lt"/>
              </a:rPr>
              <a:t>“Influence” </a:t>
            </a:r>
            <a:r>
              <a:rPr lang="en-US" dirty="0">
                <a:ea typeface="+mn-lt"/>
                <a:cs typeface="+mn-lt"/>
              </a:rPr>
              <a:t>for this classifier</a:t>
            </a:r>
            <a:r>
              <a:rPr lang="en-US" b="1" dirty="0">
                <a:ea typeface="+mn-lt"/>
                <a:cs typeface="+mn-lt"/>
              </a:rPr>
              <a:t> </a:t>
            </a:r>
            <a:r>
              <a:rPr lang="en-US" dirty="0">
                <a:ea typeface="+mn-lt"/>
                <a:cs typeface="+mn-lt"/>
              </a:rPr>
              <a:t>in classifying the datapoints using this formula:</a:t>
            </a:r>
            <a:endParaRPr lang="en-US" dirty="0">
              <a:cs typeface="Calibri" panose="020F0502020204030204"/>
            </a:endParaRPr>
          </a:p>
          <a:p>
            <a:pPr algn="just"/>
            <a:r>
              <a:rPr lang="en-US" dirty="0">
                <a:ea typeface="+mn-lt"/>
                <a:cs typeface="+mn-lt"/>
              </a:rPr>
              <a:t>The total error is nothing, but the summation of all the sample weights of misclassified data points.</a:t>
            </a:r>
            <a:endParaRPr lang="en-US" dirty="0"/>
          </a:p>
          <a:p>
            <a:pPr algn="just"/>
            <a:endParaRPr lang="en-US" dirty="0">
              <a:ea typeface="+mn-lt"/>
              <a:cs typeface="+mn-lt"/>
            </a:endParaRPr>
          </a:p>
          <a:p>
            <a:pPr algn="just"/>
            <a:endParaRPr lang="en-US" dirty="0">
              <a:ea typeface="+mn-lt"/>
              <a:cs typeface="+mn-lt"/>
            </a:endParaRPr>
          </a:p>
          <a:p>
            <a:pPr algn="just"/>
            <a:endParaRPr lang="en-US" dirty="0">
              <a:ea typeface="+mn-lt"/>
              <a:cs typeface="+mn-lt"/>
            </a:endParaRPr>
          </a:p>
          <a:p>
            <a:pPr algn="just">
              <a:buClr>
                <a:srgbClr val="8AD0D6"/>
              </a:buClr>
            </a:pPr>
            <a:r>
              <a:rPr lang="en-US" dirty="0">
                <a:ea typeface="+mn-lt"/>
                <a:cs typeface="+mn-lt"/>
              </a:rPr>
              <a:t>Here in our dataset let’s assume there is 1 wrong output, so our total error will be 1/5, and alpha(performance of the stump) will be: 0.3</a:t>
            </a:r>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03135A81-ADD6-83E5-5A4B-5B15882DD11F}"/>
              </a:ext>
            </a:extLst>
          </p:cNvPr>
          <p:cNvPicPr>
            <a:picLocks noChangeAspect="1"/>
          </p:cNvPicPr>
          <p:nvPr/>
        </p:nvPicPr>
        <p:blipFill>
          <a:blip r:embed="rId2"/>
          <a:stretch>
            <a:fillRect/>
          </a:stretch>
        </p:blipFill>
        <p:spPr>
          <a:xfrm>
            <a:off x="3868186" y="3861560"/>
            <a:ext cx="3108324" cy="1100620"/>
          </a:xfrm>
          <a:prstGeom prst="rect">
            <a:avLst/>
          </a:prstGeom>
        </p:spPr>
      </p:pic>
    </p:spTree>
    <p:extLst>
      <p:ext uri="{BB962C8B-B14F-4D97-AF65-F5344CB8AC3E}">
        <p14:creationId xmlns:p14="http://schemas.microsoft.com/office/powerpoint/2010/main" val="3737327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EA4A-3EA6-D27A-56CA-7CEEC3654BE0}"/>
              </a:ext>
            </a:extLst>
          </p:cNvPr>
          <p:cNvSpPr>
            <a:spLocks noGrp="1"/>
          </p:cNvSpPr>
          <p:nvPr>
            <p:ph type="title"/>
          </p:nvPr>
        </p:nvSpPr>
        <p:spPr/>
        <p:txBody>
          <a:bodyPr/>
          <a:lstStyle/>
          <a:p>
            <a:r>
              <a:rPr lang="en-US" dirty="0">
                <a:cs typeface="Calibri Light"/>
              </a:rPr>
              <a:t>Step 4 </a:t>
            </a:r>
            <a:endParaRPr lang="en-US" dirty="0"/>
          </a:p>
        </p:txBody>
      </p:sp>
      <p:sp>
        <p:nvSpPr>
          <p:cNvPr id="3" name="Content Placeholder 2">
            <a:extLst>
              <a:ext uri="{FF2B5EF4-FFF2-40B4-BE49-F238E27FC236}">
                <a16:creationId xmlns:a16="http://schemas.microsoft.com/office/drawing/2014/main" id="{A4215237-974B-9669-9AC4-7F8871EF3710}"/>
              </a:ext>
            </a:extLst>
          </p:cNvPr>
          <p:cNvSpPr>
            <a:spLocks noGrp="1"/>
          </p:cNvSpPr>
          <p:nvPr>
            <p:ph idx="1"/>
          </p:nvPr>
        </p:nvSpPr>
        <p:spPr/>
        <p:txBody>
          <a:bodyPr vert="horz" lIns="91440" tIns="45720" rIns="91440" bIns="45720" rtlCol="0" anchor="t">
            <a:normAutofit/>
          </a:bodyPr>
          <a:lstStyle/>
          <a:p>
            <a:r>
              <a:rPr lang="en-US" dirty="0">
                <a:cs typeface="Calibri"/>
              </a:rPr>
              <a:t>Update the new weight by using following formula.</a:t>
            </a:r>
          </a:p>
          <a:p>
            <a:endParaRPr lang="en-US" dirty="0">
              <a:cs typeface="Calibri"/>
            </a:endParaRPr>
          </a:p>
          <a:p>
            <a:endParaRPr lang="en-US" dirty="0">
              <a:cs typeface="Calibri"/>
            </a:endParaRPr>
          </a:p>
          <a:p>
            <a:endParaRPr lang="en-US" dirty="0">
              <a:cs typeface="Calibri"/>
            </a:endParaRPr>
          </a:p>
          <a:p>
            <a:endParaRPr lang="en-US" dirty="0">
              <a:cs typeface="Calibri"/>
            </a:endParaRPr>
          </a:p>
          <a:p>
            <a:pPr algn="just"/>
            <a:r>
              <a:rPr lang="en-US" dirty="0">
                <a:ea typeface="+mn-lt"/>
                <a:cs typeface="+mn-lt"/>
              </a:rPr>
              <a:t>The amount of say (alpha) will be </a:t>
            </a:r>
            <a:r>
              <a:rPr lang="en-US" b="1" i="1" dirty="0">
                <a:ea typeface="+mn-lt"/>
                <a:cs typeface="+mn-lt"/>
              </a:rPr>
              <a:t>negative </a:t>
            </a:r>
            <a:r>
              <a:rPr lang="en-US" dirty="0">
                <a:ea typeface="+mn-lt"/>
                <a:cs typeface="+mn-lt"/>
              </a:rPr>
              <a:t>when the sample is </a:t>
            </a:r>
            <a:r>
              <a:rPr lang="en-US" b="1" dirty="0">
                <a:ea typeface="+mn-lt"/>
                <a:cs typeface="+mn-lt"/>
              </a:rPr>
              <a:t>correctly classified</a:t>
            </a:r>
            <a:r>
              <a:rPr lang="en-US" dirty="0">
                <a:ea typeface="+mn-lt"/>
                <a:cs typeface="+mn-lt"/>
              </a:rPr>
              <a:t>.</a:t>
            </a:r>
            <a:endParaRPr lang="en-US" dirty="0">
              <a:cs typeface="Calibri"/>
            </a:endParaRPr>
          </a:p>
          <a:p>
            <a:pPr algn="just"/>
            <a:r>
              <a:rPr lang="en-US" dirty="0">
                <a:ea typeface="+mn-lt"/>
                <a:cs typeface="+mn-lt"/>
              </a:rPr>
              <a:t>The amount of say (alpha) will be </a:t>
            </a:r>
            <a:r>
              <a:rPr lang="en-US" b="1" i="1" dirty="0">
                <a:ea typeface="+mn-lt"/>
                <a:cs typeface="+mn-lt"/>
              </a:rPr>
              <a:t>positive</a:t>
            </a:r>
            <a:r>
              <a:rPr lang="en-US" dirty="0">
                <a:ea typeface="+mn-lt"/>
                <a:cs typeface="+mn-lt"/>
              </a:rPr>
              <a:t> when the sample is </a:t>
            </a:r>
            <a:r>
              <a:rPr lang="en-US" b="1" dirty="0">
                <a:ea typeface="+mn-lt"/>
                <a:cs typeface="+mn-lt"/>
              </a:rPr>
              <a:t>miss-classified.</a:t>
            </a:r>
            <a:endParaRPr lang="en-US"/>
          </a:p>
          <a:p>
            <a:endParaRPr lang="en-US" dirty="0">
              <a:cs typeface="Calibri"/>
            </a:endParaRPr>
          </a:p>
        </p:txBody>
      </p:sp>
      <p:pic>
        <p:nvPicPr>
          <p:cNvPr id="4" name="Picture 4">
            <a:extLst>
              <a:ext uri="{FF2B5EF4-FFF2-40B4-BE49-F238E27FC236}">
                <a16:creationId xmlns:a16="http://schemas.microsoft.com/office/drawing/2014/main" id="{774161CA-68B7-111C-9A71-57ABDF72EEC6}"/>
              </a:ext>
            </a:extLst>
          </p:cNvPr>
          <p:cNvPicPr>
            <a:picLocks noChangeAspect="1"/>
          </p:cNvPicPr>
          <p:nvPr/>
        </p:nvPicPr>
        <p:blipFill>
          <a:blip r:embed="rId2"/>
          <a:stretch>
            <a:fillRect/>
          </a:stretch>
        </p:blipFill>
        <p:spPr>
          <a:xfrm>
            <a:off x="1135270" y="3012859"/>
            <a:ext cx="9137373" cy="766022"/>
          </a:xfrm>
          <a:prstGeom prst="rect">
            <a:avLst/>
          </a:prstGeom>
        </p:spPr>
      </p:pic>
    </p:spTree>
    <p:extLst>
      <p:ext uri="{BB962C8B-B14F-4D97-AF65-F5344CB8AC3E}">
        <p14:creationId xmlns:p14="http://schemas.microsoft.com/office/powerpoint/2010/main" val="1594788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D7FD-DE27-0D85-62AA-2A0038BA04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7EAB0A-D318-AE86-37E0-BF8031D67B78}"/>
              </a:ext>
            </a:extLst>
          </p:cNvPr>
          <p:cNvSpPr>
            <a:spLocks noGrp="1"/>
          </p:cNvSpPr>
          <p:nvPr>
            <p:ph idx="1"/>
          </p:nvPr>
        </p:nvSpPr>
        <p:spPr>
          <a:xfrm>
            <a:off x="1103312" y="2228764"/>
            <a:ext cx="9112618" cy="4019635"/>
          </a:xfrm>
        </p:spPr>
        <p:txBody>
          <a:bodyPr vert="horz" lIns="91440" tIns="45720" rIns="91440" bIns="45720" rtlCol="0" anchor="t">
            <a:normAutofit fontScale="77500" lnSpcReduction="20000"/>
          </a:bodyPr>
          <a:lstStyle/>
          <a:p>
            <a:r>
              <a:rPr lang="en-US" sz="2400" dirty="0">
                <a:cs typeface="Calibri"/>
              </a:rPr>
              <a:t>Normalize the New weight so that sum of weights is 1.</a:t>
            </a:r>
          </a:p>
          <a:p>
            <a:pPr marL="0" indent="0"/>
            <a:r>
              <a:rPr lang="en-US" sz="2400" dirty="0">
                <a:ea typeface="+mn-lt"/>
                <a:cs typeface="+mn-lt"/>
              </a:rPr>
              <a:t>  Then we need to make a new dataset to see if the errors decreased or not. For this we will remove the “sample weights” and “new sample weights” column and then based on the “new sample weights” we will divide our data points into buckets.</a:t>
            </a:r>
            <a:endParaRPr lang="en-US" sz="2400" dirty="0">
              <a:cs typeface="Calibri"/>
            </a:endParaRPr>
          </a:p>
          <a:p>
            <a:pPr marL="0" indent="0"/>
            <a:r>
              <a:rPr lang="en-US" sz="2400" dirty="0">
                <a:ea typeface="+mn-lt"/>
                <a:cs typeface="+mn-lt"/>
              </a:rPr>
              <a:t>   Now what the algorithm does is selects random numbers from 0-1. Since incorrectly classified records have higher sample weights, the probability to select those records is very high.</a:t>
            </a:r>
            <a:endParaRPr lang="en-US" sz="2400" dirty="0">
              <a:cs typeface="Calibri"/>
            </a:endParaRPr>
          </a:p>
          <a:p>
            <a:pPr marL="0" indent="0"/>
            <a:endParaRPr lang="en-US" sz="1800" dirty="0">
              <a:cs typeface="Calibri"/>
            </a:endParaRPr>
          </a:p>
          <a:p>
            <a:pPr marL="0" indent="0"/>
            <a:endParaRPr lang="en-US" dirty="0">
              <a:cs typeface="Calibri"/>
            </a:endParaRPr>
          </a:p>
          <a:p>
            <a:pPr marL="0" indent="0"/>
            <a:endParaRPr lang="en-US" dirty="0">
              <a:cs typeface="Calibri"/>
            </a:endParaRPr>
          </a:p>
          <a:p>
            <a:pPr marL="0" indent="0"/>
            <a:endParaRPr lang="en-US" dirty="0">
              <a:cs typeface="Calibri"/>
            </a:endParaRPr>
          </a:p>
          <a:p>
            <a:pPr marL="0" indent="0">
              <a:buNone/>
            </a:pPr>
            <a:r>
              <a:rPr lang="en-US" dirty="0">
                <a:ea typeface="+mj-lt"/>
                <a:cs typeface="+mj-lt"/>
              </a:rPr>
              <a:t>https://www.analyticsvidhya.com/blog/2021/09/adaboost-algorithm-a-complete-guide-for-beginners/</a:t>
            </a:r>
            <a:endParaRPr lang="en-US" dirty="0"/>
          </a:p>
        </p:txBody>
      </p:sp>
    </p:spTree>
    <p:extLst>
      <p:ext uri="{BB962C8B-B14F-4D97-AF65-F5344CB8AC3E}">
        <p14:creationId xmlns:p14="http://schemas.microsoft.com/office/powerpoint/2010/main" val="775074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F056-833D-C0F0-2921-705A605C4B02}"/>
              </a:ext>
            </a:extLst>
          </p:cNvPr>
          <p:cNvSpPr>
            <a:spLocks noGrp="1"/>
          </p:cNvSpPr>
          <p:nvPr>
            <p:ph type="title"/>
          </p:nvPr>
        </p:nvSpPr>
        <p:spPr/>
        <p:txBody>
          <a:bodyPr/>
          <a:lstStyle/>
          <a:p>
            <a:r>
              <a:rPr lang="en-US" dirty="0"/>
              <a:t>Advantage</a:t>
            </a:r>
          </a:p>
        </p:txBody>
      </p:sp>
      <p:sp>
        <p:nvSpPr>
          <p:cNvPr id="3" name="Content Placeholder 2">
            <a:extLst>
              <a:ext uri="{FF2B5EF4-FFF2-40B4-BE49-F238E27FC236}">
                <a16:creationId xmlns:a16="http://schemas.microsoft.com/office/drawing/2014/main" id="{C825FF1E-2E8C-497E-6EC9-B6592DC06C03}"/>
              </a:ext>
            </a:extLst>
          </p:cNvPr>
          <p:cNvSpPr>
            <a:spLocks noGrp="1"/>
          </p:cNvSpPr>
          <p:nvPr>
            <p:ph idx="1"/>
          </p:nvPr>
        </p:nvSpPr>
        <p:spPr/>
        <p:txBody>
          <a:bodyPr vert="horz" lIns="91440" tIns="45720" rIns="91440" bIns="45720" rtlCol="0" anchor="t">
            <a:normAutofit/>
          </a:bodyPr>
          <a:lstStyle/>
          <a:p>
            <a:pPr algn="just"/>
            <a:r>
              <a:rPr lang="en-US" dirty="0" err="1">
                <a:ea typeface="+mj-lt"/>
                <a:cs typeface="+mj-lt"/>
              </a:rPr>
              <a:t>Adaboost</a:t>
            </a:r>
            <a:r>
              <a:rPr lang="en-US" dirty="0">
                <a:ea typeface="+mj-lt"/>
                <a:cs typeface="+mj-lt"/>
              </a:rPr>
              <a:t> is less prone to overfitting as the input parameters are not jointly optimized. The accuracy of weak classifiers can be improved by using </a:t>
            </a:r>
            <a:r>
              <a:rPr lang="en-US" dirty="0" err="1">
                <a:ea typeface="+mj-lt"/>
                <a:cs typeface="+mj-lt"/>
              </a:rPr>
              <a:t>Adaboost</a:t>
            </a:r>
            <a:r>
              <a:rPr lang="en-US" dirty="0">
                <a:ea typeface="+mj-lt"/>
                <a:cs typeface="+mj-lt"/>
              </a:rPr>
              <a:t>. </a:t>
            </a:r>
          </a:p>
          <a:p>
            <a:pPr algn="just">
              <a:buClr>
                <a:srgbClr val="8AD0D6"/>
              </a:buClr>
            </a:pPr>
            <a:r>
              <a:rPr lang="en-US" dirty="0">
                <a:ea typeface="+mj-lt"/>
                <a:cs typeface="+mj-lt"/>
              </a:rPr>
              <a:t>Nowadays, </a:t>
            </a:r>
            <a:r>
              <a:rPr lang="en-US" dirty="0" err="1">
                <a:ea typeface="+mj-lt"/>
                <a:cs typeface="+mj-lt"/>
              </a:rPr>
              <a:t>Adaboost</a:t>
            </a:r>
            <a:r>
              <a:rPr lang="en-US" dirty="0">
                <a:ea typeface="+mj-lt"/>
                <a:cs typeface="+mj-lt"/>
              </a:rPr>
              <a:t> is being used to classify text and images rather than binary classification problems.</a:t>
            </a:r>
            <a:endParaRPr lang="en-US" dirty="0"/>
          </a:p>
          <a:p>
            <a:pPr>
              <a:buClr>
                <a:srgbClr val="8AD0D6"/>
              </a:buClr>
            </a:pPr>
            <a:r>
              <a:rPr lang="en-US" dirty="0">
                <a:ea typeface="+mj-lt"/>
                <a:cs typeface="+mj-lt"/>
              </a:rPr>
              <a:t>The main disadvantage of </a:t>
            </a:r>
            <a:r>
              <a:rPr lang="en-US" dirty="0" err="1">
                <a:ea typeface="+mj-lt"/>
                <a:cs typeface="+mj-lt"/>
              </a:rPr>
              <a:t>Adaboost</a:t>
            </a:r>
            <a:r>
              <a:rPr lang="en-US" dirty="0">
                <a:ea typeface="+mj-lt"/>
                <a:cs typeface="+mj-lt"/>
              </a:rPr>
              <a:t> is that it needs a quality dataset. Noisy data and outliers have to be avoided before adopting an </a:t>
            </a:r>
            <a:r>
              <a:rPr lang="en-US" dirty="0" err="1">
                <a:ea typeface="+mj-lt"/>
                <a:cs typeface="+mj-lt"/>
              </a:rPr>
              <a:t>Adaboost</a:t>
            </a:r>
            <a:r>
              <a:rPr lang="en-US" dirty="0">
                <a:ea typeface="+mj-lt"/>
                <a:cs typeface="+mj-lt"/>
              </a:rPr>
              <a:t> algorithm.</a:t>
            </a:r>
            <a:br>
              <a:rPr lang="en-US" dirty="0"/>
            </a:br>
            <a:endParaRPr lang="en-US" dirty="0"/>
          </a:p>
        </p:txBody>
      </p:sp>
    </p:spTree>
    <p:extLst>
      <p:ext uri="{BB962C8B-B14F-4D97-AF65-F5344CB8AC3E}">
        <p14:creationId xmlns:p14="http://schemas.microsoft.com/office/powerpoint/2010/main" val="367500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C7E04-243B-ECF0-D386-D213A9F33300}"/>
              </a:ext>
            </a:extLst>
          </p:cNvPr>
          <p:cNvSpPr>
            <a:spLocks noGrp="1"/>
          </p:cNvSpPr>
          <p:nvPr>
            <p:ph type="title"/>
          </p:nvPr>
        </p:nvSpPr>
        <p:spPr>
          <a:xfrm>
            <a:off x="5411931" y="452718"/>
            <a:ext cx="4638903" cy="1400530"/>
          </a:xfrm>
        </p:spPr>
        <p:txBody>
          <a:bodyPr>
            <a:normAutofit/>
          </a:bodyPr>
          <a:lstStyle/>
          <a:p>
            <a:pPr>
              <a:lnSpc>
                <a:spcPct val="90000"/>
              </a:lnSpc>
            </a:pPr>
            <a:r>
              <a:rPr lang="en-US" sz="3600" b="1"/>
              <a:t>Categories of Ensemble Methods</a:t>
            </a:r>
            <a:endParaRPr lang="en-US" sz="3600"/>
          </a:p>
          <a:p>
            <a:pPr>
              <a:lnSpc>
                <a:spcPct val="90000"/>
              </a:lnSpc>
            </a:pPr>
            <a:endParaRPr lang="en-US" sz="3600">
              <a:ea typeface="Calibri Light"/>
              <a:cs typeface="Calibri Light"/>
            </a:endParaRP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D9525718-A0DC-13EE-9909-EA24C5762E36}"/>
              </a:ext>
            </a:extLst>
          </p:cNvPr>
          <p:cNvPicPr>
            <a:picLocks noChangeAspect="1"/>
          </p:cNvPicPr>
          <p:nvPr/>
        </p:nvPicPr>
        <p:blipFill rotWithShape="1">
          <a:blip r:embed="rId3"/>
          <a:srcRect l="50056" r="5347"/>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4" name="Rectangle 13">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AD7021A-F9B9-3DEE-2E75-86B646FBED7C}"/>
              </a:ext>
            </a:extLst>
          </p:cNvPr>
          <p:cNvSpPr>
            <a:spLocks noGrp="1"/>
          </p:cNvSpPr>
          <p:nvPr>
            <p:ph idx="1"/>
          </p:nvPr>
        </p:nvSpPr>
        <p:spPr>
          <a:xfrm>
            <a:off x="5410950" y="2052918"/>
            <a:ext cx="4638903" cy="4195481"/>
          </a:xfrm>
        </p:spPr>
        <p:txBody>
          <a:bodyPr vert="horz" lIns="91440" tIns="45720" rIns="91440" bIns="45720" rtlCol="0">
            <a:normAutofit/>
          </a:bodyPr>
          <a:lstStyle/>
          <a:p>
            <a:pPr marL="0" indent="0">
              <a:buNone/>
            </a:pPr>
            <a:r>
              <a:rPr lang="en-US">
                <a:ea typeface="+mn-lt"/>
                <a:cs typeface="+mn-lt"/>
              </a:rPr>
              <a:t>Ensemble methods fall into two broad categories, </a:t>
            </a:r>
            <a:endParaRPr lang="en-US" dirty="0"/>
          </a:p>
          <a:p>
            <a:pPr marL="0" indent="0">
              <a:buNone/>
            </a:pPr>
            <a:r>
              <a:rPr lang="en-US">
                <a:ea typeface="+mn-lt"/>
                <a:cs typeface="+mn-lt"/>
              </a:rPr>
              <a:t>1.sequential ensemble techniques </a:t>
            </a:r>
          </a:p>
          <a:p>
            <a:pPr marL="0" indent="0">
              <a:buNone/>
            </a:pPr>
            <a:r>
              <a:rPr lang="en-US">
                <a:ea typeface="+mn-lt"/>
                <a:cs typeface="+mn-lt"/>
              </a:rPr>
              <a:t>2.parallel ensemble techniques.</a:t>
            </a:r>
            <a:endParaRPr lang="en-US">
              <a:ea typeface="Calibri"/>
              <a:cs typeface="Calibri"/>
            </a:endParaRPr>
          </a:p>
        </p:txBody>
      </p:sp>
    </p:spTree>
    <p:extLst>
      <p:ext uri="{BB962C8B-B14F-4D97-AF65-F5344CB8AC3E}">
        <p14:creationId xmlns:p14="http://schemas.microsoft.com/office/powerpoint/2010/main" val="26658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3D90-710D-6D2F-8EA8-D6EFAFD68424}"/>
              </a:ext>
            </a:extLst>
          </p:cNvPr>
          <p:cNvSpPr>
            <a:spLocks noGrp="1"/>
          </p:cNvSpPr>
          <p:nvPr>
            <p:ph type="title"/>
          </p:nvPr>
        </p:nvSpPr>
        <p:spPr/>
        <p:txBody>
          <a:bodyPr/>
          <a:lstStyle/>
          <a:p>
            <a:r>
              <a:rPr lang="en-US" dirty="0"/>
              <a:t>Gradient Boosting</a:t>
            </a:r>
          </a:p>
        </p:txBody>
      </p:sp>
      <p:sp>
        <p:nvSpPr>
          <p:cNvPr id="3" name="Content Placeholder 2">
            <a:extLst>
              <a:ext uri="{FF2B5EF4-FFF2-40B4-BE49-F238E27FC236}">
                <a16:creationId xmlns:a16="http://schemas.microsoft.com/office/drawing/2014/main" id="{AA06EF08-7222-88F0-20D4-98E1482B74BC}"/>
              </a:ext>
            </a:extLst>
          </p:cNvPr>
          <p:cNvSpPr>
            <a:spLocks noGrp="1"/>
          </p:cNvSpPr>
          <p:nvPr>
            <p:ph idx="1"/>
          </p:nvPr>
        </p:nvSpPr>
        <p:spPr>
          <a:xfrm>
            <a:off x="751620" y="1623072"/>
            <a:ext cx="10529156" cy="4625327"/>
          </a:xfrm>
        </p:spPr>
        <p:txBody>
          <a:bodyPr vert="horz" lIns="91440" tIns="45720" rIns="91440" bIns="45720" rtlCol="0" anchor="t">
            <a:normAutofit/>
          </a:bodyPr>
          <a:lstStyle/>
          <a:p>
            <a:pPr algn="just"/>
            <a:r>
              <a:rPr lang="en-US" dirty="0">
                <a:ea typeface="+mj-lt"/>
                <a:cs typeface="+mj-lt"/>
              </a:rPr>
              <a:t>The main idea behind this algorithm is to build models sequentially and these subsequent models try to reduce the errors of the previous model. To reduce the error is done by building a new model on the errors or residuals of the previous model.</a:t>
            </a:r>
            <a:endParaRPr lang="en-US" dirty="0"/>
          </a:p>
          <a:p>
            <a:pPr algn="just">
              <a:buClr>
                <a:srgbClr val="8AD0D6"/>
              </a:buClr>
            </a:pPr>
            <a:r>
              <a:rPr lang="en-US" dirty="0">
                <a:ea typeface="+mj-lt"/>
                <a:cs typeface="+mj-lt"/>
              </a:rPr>
              <a:t>When the target column is continuous, we use </a:t>
            </a:r>
            <a:r>
              <a:rPr lang="en-US" b="1" dirty="0">
                <a:ea typeface="+mj-lt"/>
                <a:cs typeface="+mj-lt"/>
              </a:rPr>
              <a:t>Gradient Boosting Regressor</a:t>
            </a:r>
            <a:r>
              <a:rPr lang="en-US" dirty="0">
                <a:ea typeface="+mj-lt"/>
                <a:cs typeface="+mj-lt"/>
              </a:rPr>
              <a:t> whereas when it is a classification problem, we use </a:t>
            </a:r>
            <a:r>
              <a:rPr lang="en-US" b="1" dirty="0">
                <a:ea typeface="+mj-lt"/>
                <a:cs typeface="+mj-lt"/>
              </a:rPr>
              <a:t>Gradient Boosting Classifier</a:t>
            </a:r>
            <a:r>
              <a:rPr lang="en-US" dirty="0">
                <a:ea typeface="+mj-lt"/>
                <a:cs typeface="+mj-lt"/>
              </a:rPr>
              <a:t>. The only difference between the two is the </a:t>
            </a:r>
            <a:r>
              <a:rPr lang="en-US" i="1" dirty="0">
                <a:ea typeface="+mj-lt"/>
                <a:cs typeface="+mj-lt"/>
              </a:rPr>
              <a:t>“Loss function”</a:t>
            </a:r>
            <a:r>
              <a:rPr lang="en-US" dirty="0">
                <a:ea typeface="+mj-lt"/>
                <a:cs typeface="+mj-lt"/>
              </a:rPr>
              <a:t>. The objective here is to minimize this loss function by adding weak learners using gradient descent. Since it is based on loss function hence for regression problems, we’ll have different loss functions like Mean squared error (</a:t>
            </a:r>
            <a:r>
              <a:rPr lang="en-US" b="1" dirty="0">
                <a:ea typeface="+mj-lt"/>
                <a:cs typeface="+mj-lt"/>
              </a:rPr>
              <a:t>MSE</a:t>
            </a:r>
            <a:r>
              <a:rPr lang="en-US" dirty="0">
                <a:ea typeface="+mj-lt"/>
                <a:cs typeface="+mj-lt"/>
              </a:rPr>
              <a:t>) and for classification, we will have different for </a:t>
            </a:r>
            <a:r>
              <a:rPr lang="en-US" dirty="0" err="1">
                <a:ea typeface="+mj-lt"/>
                <a:cs typeface="+mj-lt"/>
              </a:rPr>
              <a:t>e.g</a:t>
            </a:r>
            <a:r>
              <a:rPr lang="en-US" dirty="0">
                <a:ea typeface="+mj-lt"/>
                <a:cs typeface="+mj-lt"/>
              </a:rPr>
              <a:t> </a:t>
            </a:r>
            <a:r>
              <a:rPr lang="en-US" b="1" dirty="0">
                <a:ea typeface="+mj-lt"/>
                <a:cs typeface="+mj-lt"/>
              </a:rPr>
              <a:t>log-likelihood</a:t>
            </a:r>
            <a:r>
              <a:rPr lang="en-US" dirty="0">
                <a:ea typeface="+mj-lt"/>
                <a:cs typeface="+mj-lt"/>
              </a:rPr>
              <a:t>.</a:t>
            </a:r>
            <a:endParaRPr lang="en-US" dirty="0"/>
          </a:p>
          <a:p>
            <a:pPr>
              <a:buClr>
                <a:srgbClr val="8AD0D6"/>
              </a:buClr>
            </a:pPr>
            <a:endParaRPr lang="en-US" dirty="0"/>
          </a:p>
        </p:txBody>
      </p:sp>
    </p:spTree>
    <p:extLst>
      <p:ext uri="{BB962C8B-B14F-4D97-AF65-F5344CB8AC3E}">
        <p14:creationId xmlns:p14="http://schemas.microsoft.com/office/powerpoint/2010/main" val="2571425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9DB5-A0A6-F2A1-1680-6A3E9AADF47B}"/>
              </a:ext>
            </a:extLst>
          </p:cNvPr>
          <p:cNvSpPr>
            <a:spLocks noGrp="1"/>
          </p:cNvSpPr>
          <p:nvPr>
            <p:ph type="title"/>
          </p:nvPr>
        </p:nvSpPr>
        <p:spPr/>
        <p:txBody>
          <a:bodyPr/>
          <a:lstStyle/>
          <a:p>
            <a:r>
              <a:rPr lang="en-US" dirty="0"/>
              <a:t>Steps to Perform Gradient Boosting Regressor</a:t>
            </a:r>
          </a:p>
        </p:txBody>
      </p:sp>
      <p:sp>
        <p:nvSpPr>
          <p:cNvPr id="3" name="Content Placeholder 2">
            <a:extLst>
              <a:ext uri="{FF2B5EF4-FFF2-40B4-BE49-F238E27FC236}">
                <a16:creationId xmlns:a16="http://schemas.microsoft.com/office/drawing/2014/main" id="{F0311DCD-D69F-1F40-1045-BE344388D034}"/>
              </a:ext>
            </a:extLst>
          </p:cNvPr>
          <p:cNvSpPr>
            <a:spLocks noGrp="1"/>
          </p:cNvSpPr>
          <p:nvPr>
            <p:ph idx="1"/>
          </p:nvPr>
        </p:nvSpPr>
        <p:spPr/>
        <p:txBody>
          <a:bodyPr vert="horz" lIns="91440" tIns="45720" rIns="91440" bIns="45720" rtlCol="0" anchor="t">
            <a:normAutofit/>
          </a:bodyPr>
          <a:lstStyle/>
          <a:p>
            <a:r>
              <a:rPr lang="en-US" dirty="0" err="1"/>
              <a:t>Lets</a:t>
            </a:r>
            <a:r>
              <a:rPr lang="en-US" dirty="0"/>
              <a:t> take a dataset</a:t>
            </a:r>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r>
              <a:rPr lang="en-US" dirty="0">
                <a:ea typeface="+mj-lt"/>
                <a:cs typeface="+mj-lt"/>
              </a:rPr>
              <a:t>The first step in gradient boosting is to build a base model to predict the observations in the training dataset. For simplicity we take an average of the target column and assume that to be the predicted value as shown below:</a:t>
            </a:r>
            <a:endParaRPr lang="en-US" dirty="0"/>
          </a:p>
        </p:txBody>
      </p:sp>
      <p:pic>
        <p:nvPicPr>
          <p:cNvPr id="4" name="Picture 4">
            <a:extLst>
              <a:ext uri="{FF2B5EF4-FFF2-40B4-BE49-F238E27FC236}">
                <a16:creationId xmlns:a16="http://schemas.microsoft.com/office/drawing/2014/main" id="{79B59466-E81E-5F91-0902-AEFD6856B9B4}"/>
              </a:ext>
            </a:extLst>
          </p:cNvPr>
          <p:cNvPicPr>
            <a:picLocks noChangeAspect="1"/>
          </p:cNvPicPr>
          <p:nvPr/>
        </p:nvPicPr>
        <p:blipFill>
          <a:blip r:embed="rId2"/>
          <a:stretch>
            <a:fillRect/>
          </a:stretch>
        </p:blipFill>
        <p:spPr>
          <a:xfrm>
            <a:off x="2309611" y="2635161"/>
            <a:ext cx="6982495" cy="1866721"/>
          </a:xfrm>
          <a:prstGeom prst="rect">
            <a:avLst/>
          </a:prstGeom>
        </p:spPr>
      </p:pic>
    </p:spTree>
    <p:extLst>
      <p:ext uri="{BB962C8B-B14F-4D97-AF65-F5344CB8AC3E}">
        <p14:creationId xmlns:p14="http://schemas.microsoft.com/office/powerpoint/2010/main" val="3259489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C4ED-524B-1319-9301-987F13F13BB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293A9DB-8833-B6B2-5DDB-F4A4EBCBD9A1}"/>
              </a:ext>
            </a:extLst>
          </p:cNvPr>
          <p:cNvPicPr>
            <a:picLocks noGrp="1" noChangeAspect="1"/>
          </p:cNvPicPr>
          <p:nvPr>
            <p:ph idx="1"/>
          </p:nvPr>
        </p:nvPicPr>
        <p:blipFill>
          <a:blip r:embed="rId2"/>
          <a:stretch>
            <a:fillRect/>
          </a:stretch>
        </p:blipFill>
        <p:spPr>
          <a:xfrm>
            <a:off x="1199845" y="2636183"/>
            <a:ext cx="8753475" cy="3028950"/>
          </a:xfrm>
        </p:spPr>
      </p:pic>
    </p:spTree>
    <p:extLst>
      <p:ext uri="{BB962C8B-B14F-4D97-AF65-F5344CB8AC3E}">
        <p14:creationId xmlns:p14="http://schemas.microsoft.com/office/powerpoint/2010/main" val="2028623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F823-1AC0-8E0B-BDB3-6B94F68E26BC}"/>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7C9783B3-488D-6E03-36D3-B8FB22B5E9B6}"/>
              </a:ext>
            </a:extLst>
          </p:cNvPr>
          <p:cNvSpPr>
            <a:spLocks noGrp="1"/>
          </p:cNvSpPr>
          <p:nvPr>
            <p:ph idx="1"/>
          </p:nvPr>
        </p:nvSpPr>
        <p:spPr/>
        <p:txBody>
          <a:bodyPr vert="horz" lIns="91440" tIns="45720" rIns="91440" bIns="45720" rtlCol="0" anchor="t">
            <a:normAutofit/>
          </a:bodyPr>
          <a:lstStyle/>
          <a:p>
            <a:r>
              <a:rPr lang="en-US" dirty="0">
                <a:ea typeface="+mj-lt"/>
                <a:cs typeface="+mj-lt"/>
              </a:rPr>
              <a:t>The next step is to calculate the pseudo residuals which are (observed value – predicted value)</a:t>
            </a:r>
          </a:p>
          <a:p>
            <a:pPr>
              <a:buClr>
                <a:srgbClr val="8AD0D6"/>
              </a:buClr>
            </a:pPr>
            <a:endParaRPr lang="en-US" dirty="0"/>
          </a:p>
          <a:p>
            <a:pPr>
              <a:buClr>
                <a:srgbClr val="8AD0D6"/>
              </a:buClr>
            </a:pPr>
            <a:endParaRPr lang="en-US" dirty="0"/>
          </a:p>
        </p:txBody>
      </p:sp>
      <p:pic>
        <p:nvPicPr>
          <p:cNvPr id="4" name="Picture 4">
            <a:extLst>
              <a:ext uri="{FF2B5EF4-FFF2-40B4-BE49-F238E27FC236}">
                <a16:creationId xmlns:a16="http://schemas.microsoft.com/office/drawing/2014/main" id="{8CFE61D0-5C77-2C23-4D38-583C8BAE75D7}"/>
              </a:ext>
            </a:extLst>
          </p:cNvPr>
          <p:cNvPicPr>
            <a:picLocks noChangeAspect="1"/>
          </p:cNvPicPr>
          <p:nvPr/>
        </p:nvPicPr>
        <p:blipFill>
          <a:blip r:embed="rId2"/>
          <a:stretch>
            <a:fillRect/>
          </a:stretch>
        </p:blipFill>
        <p:spPr>
          <a:xfrm>
            <a:off x="1515416" y="3147054"/>
            <a:ext cx="8989451" cy="3107469"/>
          </a:xfrm>
          <a:prstGeom prst="rect">
            <a:avLst/>
          </a:prstGeom>
        </p:spPr>
      </p:pic>
    </p:spTree>
    <p:extLst>
      <p:ext uri="{BB962C8B-B14F-4D97-AF65-F5344CB8AC3E}">
        <p14:creationId xmlns:p14="http://schemas.microsoft.com/office/powerpoint/2010/main" val="3654539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2ADC-8604-F69E-203A-BA0B10286881}"/>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2AD72F4C-D498-F6DA-3A82-2DDA7498298A}"/>
              </a:ext>
            </a:extLst>
          </p:cNvPr>
          <p:cNvSpPr>
            <a:spLocks noGrp="1"/>
          </p:cNvSpPr>
          <p:nvPr>
            <p:ph idx="1"/>
          </p:nvPr>
        </p:nvSpPr>
        <p:spPr/>
        <p:txBody>
          <a:bodyPr vert="horz" lIns="91440" tIns="45720" rIns="91440" bIns="45720" rtlCol="0" anchor="t">
            <a:normAutofit/>
          </a:bodyPr>
          <a:lstStyle/>
          <a:p>
            <a:r>
              <a:rPr lang="en-US" dirty="0"/>
              <a:t>Build a decision tree by considering residual as target variable.</a:t>
            </a:r>
          </a:p>
          <a:p>
            <a:pPr>
              <a:buClr>
                <a:srgbClr val="8AD0D6"/>
              </a:buClr>
            </a:pPr>
            <a:endParaRPr lang="en-US" dirty="0"/>
          </a:p>
        </p:txBody>
      </p:sp>
    </p:spTree>
    <p:extLst>
      <p:ext uri="{BB962C8B-B14F-4D97-AF65-F5344CB8AC3E}">
        <p14:creationId xmlns:p14="http://schemas.microsoft.com/office/powerpoint/2010/main" val="2181827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EFD2-B664-D94E-3A2E-B3C14FF07421}"/>
              </a:ext>
            </a:extLst>
          </p:cNvPr>
          <p:cNvSpPr>
            <a:spLocks noGrp="1"/>
          </p:cNvSpPr>
          <p:nvPr>
            <p:ph type="title"/>
          </p:nvPr>
        </p:nvSpPr>
        <p:spPr/>
        <p:txBody>
          <a:bodyPr/>
          <a:lstStyle/>
          <a:p>
            <a:r>
              <a:rPr lang="en-US" dirty="0"/>
              <a:t>Step 4 </a:t>
            </a:r>
          </a:p>
        </p:txBody>
      </p:sp>
      <p:sp>
        <p:nvSpPr>
          <p:cNvPr id="3" name="Content Placeholder 2">
            <a:extLst>
              <a:ext uri="{FF2B5EF4-FFF2-40B4-BE49-F238E27FC236}">
                <a16:creationId xmlns:a16="http://schemas.microsoft.com/office/drawing/2014/main" id="{C40E3CA4-A71F-647B-EC65-0F6E288533A4}"/>
              </a:ext>
            </a:extLst>
          </p:cNvPr>
          <p:cNvSpPr>
            <a:spLocks noGrp="1"/>
          </p:cNvSpPr>
          <p:nvPr>
            <p:ph idx="1"/>
          </p:nvPr>
        </p:nvSpPr>
        <p:spPr/>
        <p:txBody>
          <a:bodyPr vert="horz" lIns="91440" tIns="45720" rIns="91440" bIns="45720" rtlCol="0" anchor="t">
            <a:normAutofit/>
          </a:bodyPr>
          <a:lstStyle/>
          <a:p>
            <a:r>
              <a:rPr lang="en-US" dirty="0"/>
              <a:t>Update the prediction by the following formula.</a:t>
            </a:r>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r>
              <a:rPr lang="en-US" dirty="0"/>
              <a:t>Repeat from the step 2</a:t>
            </a:r>
          </a:p>
        </p:txBody>
      </p:sp>
      <p:pic>
        <p:nvPicPr>
          <p:cNvPr id="4" name="Picture 4">
            <a:extLst>
              <a:ext uri="{FF2B5EF4-FFF2-40B4-BE49-F238E27FC236}">
                <a16:creationId xmlns:a16="http://schemas.microsoft.com/office/drawing/2014/main" id="{48057277-724E-1BF9-3E06-ED1E6CB34F68}"/>
              </a:ext>
            </a:extLst>
          </p:cNvPr>
          <p:cNvPicPr>
            <a:picLocks noChangeAspect="1"/>
          </p:cNvPicPr>
          <p:nvPr/>
        </p:nvPicPr>
        <p:blipFill>
          <a:blip r:embed="rId2"/>
          <a:stretch>
            <a:fillRect/>
          </a:stretch>
        </p:blipFill>
        <p:spPr>
          <a:xfrm>
            <a:off x="1032457" y="3326861"/>
            <a:ext cx="9086044" cy="1363377"/>
          </a:xfrm>
          <a:prstGeom prst="rect">
            <a:avLst/>
          </a:prstGeom>
        </p:spPr>
      </p:pic>
    </p:spTree>
    <p:extLst>
      <p:ext uri="{BB962C8B-B14F-4D97-AF65-F5344CB8AC3E}">
        <p14:creationId xmlns:p14="http://schemas.microsoft.com/office/powerpoint/2010/main" val="3612914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4393-4677-8DD6-0CA5-BDBC5D5C97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1EA272-3ADD-3DF2-CD9C-B3BA7F8F3A4D}"/>
              </a:ext>
            </a:extLst>
          </p:cNvPr>
          <p:cNvSpPr>
            <a:spLocks noGrp="1"/>
          </p:cNvSpPr>
          <p:nvPr>
            <p:ph idx="1"/>
          </p:nvPr>
        </p:nvSpPr>
        <p:spPr/>
        <p:txBody>
          <a:bodyPr vert="horz" lIns="91440" tIns="45720" rIns="91440" bIns="45720" rtlCol="0" anchor="t">
            <a:normAutofit/>
          </a:bodyPr>
          <a:lstStyle/>
          <a:p>
            <a:r>
              <a:rPr lang="en-US" dirty="0"/>
              <a:t>In case of Classification, we have to change only one thing which is finding out the likelihood of target.</a:t>
            </a:r>
          </a:p>
          <a:p>
            <a:pPr>
              <a:buClr>
                <a:srgbClr val="8AD0D6"/>
              </a:buClr>
            </a:pPr>
            <a:endParaRPr lang="en-US" dirty="0"/>
          </a:p>
          <a:p>
            <a:pPr>
              <a:buClr>
                <a:srgbClr val="8AD0D6"/>
              </a:buClr>
            </a:pPr>
            <a:r>
              <a:rPr lang="en-US" dirty="0"/>
              <a:t> L= log(Total no of yes / Total no of No)</a:t>
            </a:r>
          </a:p>
          <a:p>
            <a:pPr>
              <a:buClr>
                <a:srgbClr val="8AD0D6"/>
              </a:buClr>
            </a:pPr>
            <a:r>
              <a:rPr lang="en-US" dirty="0"/>
              <a:t>Then we have to perform the same step by calculating the residual like Regression.</a:t>
            </a:r>
          </a:p>
        </p:txBody>
      </p:sp>
    </p:spTree>
    <p:extLst>
      <p:ext uri="{BB962C8B-B14F-4D97-AF65-F5344CB8AC3E}">
        <p14:creationId xmlns:p14="http://schemas.microsoft.com/office/powerpoint/2010/main" val="126768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4A99-7A78-CFEC-05C4-B54D9CA4B0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668E62-4A17-7DDB-8A7C-A41054A485A2}"/>
              </a:ext>
            </a:extLst>
          </p:cNvPr>
          <p:cNvSpPr>
            <a:spLocks noGrp="1"/>
          </p:cNvSpPr>
          <p:nvPr>
            <p:ph idx="1"/>
          </p:nvPr>
        </p:nvSpPr>
        <p:spPr/>
        <p:txBody>
          <a:bodyPr vert="horz" lIns="91440" tIns="45720" rIns="91440" bIns="45720" rtlCol="0" anchor="t">
            <a:normAutofit/>
          </a:bodyPr>
          <a:lstStyle/>
          <a:p>
            <a:r>
              <a:rPr lang="en-US" b="1" dirty="0">
                <a:ea typeface="+mn-lt"/>
                <a:cs typeface="+mn-lt"/>
              </a:rPr>
              <a:t>Sequential ensemble techniques</a:t>
            </a:r>
            <a:r>
              <a:rPr lang="en-US" dirty="0">
                <a:ea typeface="+mn-lt"/>
                <a:cs typeface="+mn-lt"/>
              </a:rPr>
              <a:t> generate base learners in a sequence, e.g., Adaptive Boosting (AdaBoost). The sequential generation of base learners promotes the dependence between the base learners. The performance of the model is then improved by assigning higher weights to previously misrepresented learners.</a:t>
            </a:r>
            <a:endParaRPr lang="en-US" dirty="0"/>
          </a:p>
        </p:txBody>
      </p:sp>
    </p:spTree>
    <p:extLst>
      <p:ext uri="{BB962C8B-B14F-4D97-AF65-F5344CB8AC3E}">
        <p14:creationId xmlns:p14="http://schemas.microsoft.com/office/powerpoint/2010/main" val="1822587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1A22-2706-DFB2-5AAE-8C2DBE93A5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EF6BF3-3000-2216-7B7D-B1D27F4FC035}"/>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In </a:t>
            </a:r>
            <a:r>
              <a:rPr lang="en-US" b="1" dirty="0">
                <a:ea typeface="+mn-lt"/>
                <a:cs typeface="+mn-lt"/>
              </a:rPr>
              <a:t>parallel ensemble techniques</a:t>
            </a:r>
            <a:r>
              <a:rPr lang="en-US" dirty="0">
                <a:ea typeface="+mn-lt"/>
                <a:cs typeface="+mn-lt"/>
              </a:rPr>
              <a:t>, base learners are generated in a parallel format, e.g., </a:t>
            </a:r>
            <a:r>
              <a:rPr lang="en-US" dirty="0">
                <a:ea typeface="+mn-lt"/>
                <a:cs typeface="+mn-lt"/>
                <a:hlinkClick r:id="rId2"/>
              </a:rPr>
              <a:t>random forest</a:t>
            </a:r>
            <a:r>
              <a:rPr lang="en-US" dirty="0">
                <a:ea typeface="+mn-lt"/>
                <a:cs typeface="+mn-lt"/>
              </a:rPr>
              <a:t>. Parallel methods utilize the parallel generation of base learners to encourage independence between the base learners. The independence of base learners significantly reduces the error due to the application of averages.</a:t>
            </a:r>
          </a:p>
          <a:p>
            <a:endParaRPr lang="en-US" dirty="0">
              <a:ea typeface="Calibri" panose="020F0502020204030204"/>
              <a:cs typeface="Calibri" panose="020F0502020204030204"/>
            </a:endParaRPr>
          </a:p>
          <a:p>
            <a:r>
              <a:rPr lang="en-US" b="1" dirty="0">
                <a:ea typeface="+mn-lt"/>
                <a:cs typeface="+mn-lt"/>
              </a:rPr>
              <a:t>Main Types of Ensemble Methods</a:t>
            </a:r>
            <a:endParaRPr lang="en-US" dirty="0">
              <a:ea typeface="+mn-lt"/>
              <a:cs typeface="+mn-lt"/>
            </a:endParaRPr>
          </a:p>
          <a:p>
            <a:r>
              <a:rPr lang="en-US" dirty="0">
                <a:ea typeface="Calibri" panose="020F0502020204030204"/>
                <a:cs typeface="Calibri" panose="020F0502020204030204"/>
              </a:rPr>
              <a:t>Bagging</a:t>
            </a:r>
          </a:p>
          <a:p>
            <a:r>
              <a:rPr lang="en-US" dirty="0">
                <a:ea typeface="Calibri" panose="020F0502020204030204"/>
                <a:cs typeface="Calibri" panose="020F0502020204030204"/>
              </a:rPr>
              <a:t>Boosting</a:t>
            </a:r>
          </a:p>
          <a:p>
            <a:r>
              <a:rPr lang="en-US" dirty="0">
                <a:ea typeface="Calibri" panose="020F0502020204030204"/>
                <a:cs typeface="Calibri" panose="020F0502020204030204"/>
              </a:rPr>
              <a:t>Stacking</a:t>
            </a:r>
          </a:p>
        </p:txBody>
      </p:sp>
    </p:spTree>
    <p:extLst>
      <p:ext uri="{BB962C8B-B14F-4D97-AF65-F5344CB8AC3E}">
        <p14:creationId xmlns:p14="http://schemas.microsoft.com/office/powerpoint/2010/main" val="319455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EC79-36B7-4907-CCFA-20B28C1D8BDF}"/>
              </a:ext>
            </a:extLst>
          </p:cNvPr>
          <p:cNvSpPr>
            <a:spLocks noGrp="1"/>
          </p:cNvSpPr>
          <p:nvPr>
            <p:ph type="title"/>
          </p:nvPr>
        </p:nvSpPr>
        <p:spPr/>
        <p:txBody>
          <a:bodyPr/>
          <a:lstStyle/>
          <a:p>
            <a:r>
              <a:rPr lang="en-US" dirty="0">
                <a:ea typeface="Calibri Light"/>
                <a:cs typeface="Calibri Light"/>
              </a:rPr>
              <a:t>Bagging</a:t>
            </a:r>
          </a:p>
        </p:txBody>
      </p:sp>
      <p:sp>
        <p:nvSpPr>
          <p:cNvPr id="3" name="Content Placeholder 2">
            <a:extLst>
              <a:ext uri="{FF2B5EF4-FFF2-40B4-BE49-F238E27FC236}">
                <a16:creationId xmlns:a16="http://schemas.microsoft.com/office/drawing/2014/main" id="{DDA5EFF5-34D3-EBD9-F09A-C1375EEDC938}"/>
              </a:ext>
            </a:extLst>
          </p:cNvPr>
          <p:cNvSpPr>
            <a:spLocks noGrp="1"/>
          </p:cNvSpPr>
          <p:nvPr>
            <p:ph idx="1"/>
          </p:nvPr>
        </p:nvSpPr>
        <p:spPr/>
        <p:txBody>
          <a:bodyPr vert="horz" lIns="91440" tIns="45720" rIns="91440" bIns="45720" rtlCol="0" anchor="t">
            <a:normAutofit/>
          </a:bodyPr>
          <a:lstStyle/>
          <a:p>
            <a:r>
              <a:rPr lang="en-US" dirty="0">
                <a:ea typeface="+mn-lt"/>
                <a:cs typeface="+mn-lt"/>
              </a:rPr>
              <a:t>Bagging, the short form for bootstrap aggregating, is mainly applied in classification and </a:t>
            </a:r>
            <a:r>
              <a:rPr lang="en-US" dirty="0">
                <a:ea typeface="+mn-lt"/>
                <a:cs typeface="+mn-lt"/>
                <a:hlinkClick r:id="rId2"/>
              </a:rPr>
              <a:t>regression</a:t>
            </a:r>
            <a:r>
              <a:rPr lang="en-US" dirty="0">
                <a:ea typeface="+mn-lt"/>
                <a:cs typeface="+mn-lt"/>
              </a:rPr>
              <a:t>. It increases the accuracy of models through decision trees, which reduces variance to a large extent. The reduction of variance increases accuracy, eliminating overfitting, which is a challenge to many predictive models.</a:t>
            </a:r>
          </a:p>
          <a:p>
            <a:r>
              <a:rPr lang="en-US" dirty="0">
                <a:ea typeface="+mn-lt"/>
                <a:cs typeface="+mn-lt"/>
              </a:rPr>
              <a:t>Bagging is classified into two parts, i.e., bootstrapping and aggregation. </a:t>
            </a:r>
            <a:r>
              <a:rPr lang="en-US" b="1" dirty="0">
                <a:ea typeface="+mn-lt"/>
                <a:cs typeface="+mn-lt"/>
              </a:rPr>
              <a:t>Bootstrapping</a:t>
            </a:r>
            <a:r>
              <a:rPr lang="en-US" dirty="0">
                <a:ea typeface="+mn-lt"/>
                <a:cs typeface="+mn-lt"/>
              </a:rPr>
              <a:t> is a sampling technique where samples are derived from the whole population (set) using the replacement procedure. The sampling with replacement method helps make the selection procedure randomized. The base learning algorithm is run on the samples to complete the procedure.</a:t>
            </a:r>
            <a:endParaRPr lang="en-US" dirty="0">
              <a:ea typeface="Calibri"/>
              <a:cs typeface="Calibri"/>
            </a:endParaRPr>
          </a:p>
        </p:txBody>
      </p:sp>
    </p:spTree>
    <p:extLst>
      <p:ext uri="{BB962C8B-B14F-4D97-AF65-F5344CB8AC3E}">
        <p14:creationId xmlns:p14="http://schemas.microsoft.com/office/powerpoint/2010/main" val="372328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51C7-F201-6B58-D07A-BFD4EB68DF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76FCCA-98E2-886B-79F7-DE8B0116B388}"/>
              </a:ext>
            </a:extLst>
          </p:cNvPr>
          <p:cNvSpPr>
            <a:spLocks noGrp="1"/>
          </p:cNvSpPr>
          <p:nvPr>
            <p:ph idx="1"/>
          </p:nvPr>
        </p:nvSpPr>
        <p:spPr/>
        <p:txBody>
          <a:bodyPr vert="horz" lIns="91440" tIns="45720" rIns="91440" bIns="45720" rtlCol="0" anchor="t">
            <a:normAutofit lnSpcReduction="10000"/>
          </a:bodyPr>
          <a:lstStyle/>
          <a:p>
            <a:r>
              <a:rPr lang="en-US" b="1" dirty="0">
                <a:ea typeface="+mn-lt"/>
                <a:cs typeface="+mn-lt"/>
              </a:rPr>
              <a:t>Aggregation</a:t>
            </a:r>
            <a:r>
              <a:rPr lang="en-US" dirty="0">
                <a:ea typeface="+mn-lt"/>
                <a:cs typeface="+mn-lt"/>
              </a:rPr>
              <a:t> in bagging is done to incorporate all possible outcomes of the prediction and randomize the outcome. Without aggregation, predictions will not be accurate because all outcomes are not put into consideration. Therefore, the aggregation is based on the probability bootstrapping procedures or on the basis of all outcomes of the predictive models.</a:t>
            </a:r>
          </a:p>
          <a:p>
            <a:r>
              <a:rPr lang="en-US" dirty="0">
                <a:ea typeface="+mn-lt"/>
                <a:cs typeface="+mn-lt"/>
              </a:rPr>
              <a:t>Bagging is advantageous since weak base learners are combined to form a single strong learner that is more stable than single learners. It also eliminates any variance, thereby reducing the overfitting of models. One limitation of bagging is that it is computationally expensive. Thus, it can lead to more bias in models when the proper procedure of bagging is ignored.</a:t>
            </a:r>
          </a:p>
        </p:txBody>
      </p:sp>
    </p:spTree>
    <p:extLst>
      <p:ext uri="{BB962C8B-B14F-4D97-AF65-F5344CB8AC3E}">
        <p14:creationId xmlns:p14="http://schemas.microsoft.com/office/powerpoint/2010/main" val="40727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204D303-9074-9894-55D1-6937FC1309E4}"/>
              </a:ext>
            </a:extLst>
          </p:cNvPr>
          <p:cNvPicPr>
            <a:picLocks noGrp="1" noChangeAspect="1"/>
          </p:cNvPicPr>
          <p:nvPr>
            <p:ph idx="1"/>
          </p:nvPr>
        </p:nvPicPr>
        <p:blipFill>
          <a:blip r:embed="rId2"/>
          <a:stretch>
            <a:fillRect/>
          </a:stretch>
        </p:blipFill>
        <p:spPr>
          <a:xfrm>
            <a:off x="3813271" y="643467"/>
            <a:ext cx="4565457" cy="5571065"/>
          </a:xfrm>
          <a:prstGeom prst="rect">
            <a:avLst/>
          </a:prstGeom>
          <a:ln>
            <a:noFill/>
          </a:ln>
        </p:spPr>
      </p:pic>
    </p:spTree>
    <p:extLst>
      <p:ext uri="{BB962C8B-B14F-4D97-AF65-F5344CB8AC3E}">
        <p14:creationId xmlns:p14="http://schemas.microsoft.com/office/powerpoint/2010/main" val="102023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A86C-418D-C5C2-1B10-896B5DDA370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3B313631-B899-0DA6-575D-6CB0399C089E}"/>
              </a:ext>
            </a:extLst>
          </p:cNvPr>
          <p:cNvPicPr>
            <a:picLocks noGrp="1" noChangeAspect="1"/>
          </p:cNvPicPr>
          <p:nvPr>
            <p:ph idx="1"/>
          </p:nvPr>
        </p:nvPicPr>
        <p:blipFill>
          <a:blip r:embed="rId2"/>
          <a:stretch>
            <a:fillRect/>
          </a:stretch>
        </p:blipFill>
        <p:spPr>
          <a:xfrm>
            <a:off x="2688772" y="2199028"/>
            <a:ext cx="5845628" cy="3092903"/>
          </a:xfrm>
        </p:spPr>
      </p:pic>
    </p:spTree>
    <p:extLst>
      <p:ext uri="{BB962C8B-B14F-4D97-AF65-F5344CB8AC3E}">
        <p14:creationId xmlns:p14="http://schemas.microsoft.com/office/powerpoint/2010/main" val="1043690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Ion</vt:lpstr>
      <vt:lpstr>Ensemble Technique</vt:lpstr>
      <vt:lpstr>What are Ensemble Methods? </vt:lpstr>
      <vt:lpstr>Categories of Ensemble Methods </vt:lpstr>
      <vt:lpstr>PowerPoint Presentation</vt:lpstr>
      <vt:lpstr>PowerPoint Presentation</vt:lpstr>
      <vt:lpstr>Bagging</vt:lpstr>
      <vt:lpstr>PowerPoint Presentation</vt:lpstr>
      <vt:lpstr>PowerPoint Presentation</vt:lpstr>
      <vt:lpstr>PowerPoint Presentation</vt:lpstr>
      <vt:lpstr>  Boosting </vt:lpstr>
      <vt:lpstr>PowerPoint Presentation</vt:lpstr>
      <vt:lpstr>Stacking</vt:lpstr>
      <vt:lpstr>PowerPoint Presentation</vt:lpstr>
      <vt:lpstr>Steps of Stacking</vt:lpstr>
      <vt:lpstr>Random Forest</vt:lpstr>
      <vt:lpstr>PowerPoint Presentation</vt:lpstr>
      <vt:lpstr>Why we need Random Forest</vt:lpstr>
      <vt:lpstr>Key Benefits</vt:lpstr>
      <vt:lpstr>PowerPoint Presentation</vt:lpstr>
      <vt:lpstr>Important Parameters of Random Forest</vt:lpstr>
      <vt:lpstr>Random Forest VS Decision Tree</vt:lpstr>
      <vt:lpstr>AdaBoosting</vt:lpstr>
      <vt:lpstr>Features of Adaboosting</vt:lpstr>
      <vt:lpstr>Steps to perform Adaboosting</vt:lpstr>
      <vt:lpstr>Step 2</vt:lpstr>
      <vt:lpstr>PowerPoint Presentation</vt:lpstr>
      <vt:lpstr>Step 4 </vt:lpstr>
      <vt:lpstr>PowerPoint Presentation</vt:lpstr>
      <vt:lpstr>Advantage</vt:lpstr>
      <vt:lpstr>Gradient Boosting</vt:lpstr>
      <vt:lpstr>Steps to Perform Gradient Boosting Regressor</vt:lpstr>
      <vt:lpstr>PowerPoint Presentation</vt:lpstr>
      <vt:lpstr>Step 3</vt:lpstr>
      <vt:lpstr>Step 3</vt:lpstr>
      <vt:lpstr>Step 4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294</cp:revision>
  <dcterms:created xsi:type="dcterms:W3CDTF">2023-02-14T14:42:38Z</dcterms:created>
  <dcterms:modified xsi:type="dcterms:W3CDTF">2023-02-25T16:33:15Z</dcterms:modified>
</cp:coreProperties>
</file>