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E277C4-CCBB-483B-877D-EAE29FFA8A00}" v="2" dt="2023-04-01T16:31:30.596"/>
    <p1510:client id="{9E401187-C4A2-4893-9EBE-0400C6D9E59B}" v="117" dt="2023-03-29T15:13:20.7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Recommendation System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1FE29-6B1A-2862-2CB1-CFF026043D78}"/>
              </a:ext>
            </a:extLst>
          </p:cNvPr>
          <p:cNvSpPr>
            <a:spLocks noGrp="1"/>
          </p:cNvSpPr>
          <p:nvPr>
            <p:ph type="title"/>
          </p:nvPr>
        </p:nvSpPr>
        <p:spPr/>
        <p:txBody>
          <a:bodyPr/>
          <a:lstStyle/>
          <a:p>
            <a:r>
              <a:rPr lang="en-US" dirty="0">
                <a:ea typeface="+mj-lt"/>
                <a:cs typeface="+mj-lt"/>
              </a:rPr>
              <a:t>LIFT</a:t>
            </a:r>
            <a:endParaRPr lang="en-US" dirty="0"/>
          </a:p>
        </p:txBody>
      </p:sp>
      <p:sp>
        <p:nvSpPr>
          <p:cNvPr id="3" name="Content Placeholder 2">
            <a:extLst>
              <a:ext uri="{FF2B5EF4-FFF2-40B4-BE49-F238E27FC236}">
                <a16:creationId xmlns:a16="http://schemas.microsoft.com/office/drawing/2014/main" id="{76BB73DA-27D2-9FA7-835C-65BB36D17B8F}"/>
              </a:ext>
            </a:extLst>
          </p:cNvPr>
          <p:cNvSpPr>
            <a:spLocks noGrp="1"/>
          </p:cNvSpPr>
          <p:nvPr>
            <p:ph idx="1"/>
          </p:nvPr>
        </p:nvSpPr>
        <p:spPr/>
        <p:txBody>
          <a:bodyPr vert="horz" lIns="91440" tIns="45720" rIns="91440" bIns="45720" rtlCol="0" anchor="t">
            <a:normAutofit/>
          </a:bodyPr>
          <a:lstStyle/>
          <a:p>
            <a:pPr marL="0" indent="0" algn="just">
              <a:buNone/>
            </a:pPr>
            <a:endParaRPr lang="en-US" dirty="0">
              <a:cs typeface="Calibri" panose="020F0502020204030204"/>
            </a:endParaRPr>
          </a:p>
          <a:p>
            <a:pPr algn="just"/>
            <a:r>
              <a:rPr lang="en-US" dirty="0">
                <a:ea typeface="+mn-lt"/>
                <a:cs typeface="+mn-lt"/>
              </a:rPr>
              <a:t>Lift is calculated for knowing the ratio for the sales.</a:t>
            </a:r>
            <a:endParaRPr lang="en-US" dirty="0"/>
          </a:p>
          <a:p>
            <a:r>
              <a:rPr lang="en-US" dirty="0">
                <a:ea typeface="+mn-lt"/>
                <a:cs typeface="+mn-lt"/>
              </a:rPr>
              <a:t>Lift = confidence percent/ support percent</a:t>
            </a:r>
            <a:endParaRPr lang="en-US" dirty="0">
              <a:cs typeface="Calibri"/>
            </a:endParaRPr>
          </a:p>
        </p:txBody>
      </p:sp>
    </p:spTree>
    <p:extLst>
      <p:ext uri="{BB962C8B-B14F-4D97-AF65-F5344CB8AC3E}">
        <p14:creationId xmlns:p14="http://schemas.microsoft.com/office/powerpoint/2010/main" val="1396358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EF071-047A-7343-9C23-8F9E4F76F500}"/>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C3206E19-F9FB-1F0D-8D61-72A9DB492F90}"/>
              </a:ext>
            </a:extLst>
          </p:cNvPr>
          <p:cNvPicPr>
            <a:picLocks noGrp="1" noChangeAspect="1"/>
          </p:cNvPicPr>
          <p:nvPr>
            <p:ph idx="1"/>
          </p:nvPr>
        </p:nvPicPr>
        <p:blipFill>
          <a:blip r:embed="rId2"/>
          <a:stretch>
            <a:fillRect/>
          </a:stretch>
        </p:blipFill>
        <p:spPr>
          <a:xfrm>
            <a:off x="2569134" y="2014527"/>
            <a:ext cx="6141478" cy="3458379"/>
          </a:xfrm>
        </p:spPr>
      </p:pic>
    </p:spTree>
    <p:extLst>
      <p:ext uri="{BB962C8B-B14F-4D97-AF65-F5344CB8AC3E}">
        <p14:creationId xmlns:p14="http://schemas.microsoft.com/office/powerpoint/2010/main" val="886371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B5E6C-F2FC-5835-766E-8F7BB2E494C4}"/>
              </a:ext>
            </a:extLst>
          </p:cNvPr>
          <p:cNvSpPr>
            <a:spLocks noGrp="1"/>
          </p:cNvSpPr>
          <p:nvPr>
            <p:ph type="title"/>
          </p:nvPr>
        </p:nvSpPr>
        <p:spPr/>
        <p:txBody>
          <a:bodyPr/>
          <a:lstStyle/>
          <a:p>
            <a:r>
              <a:rPr lang="en-US" dirty="0">
                <a:cs typeface="Calibri Light"/>
              </a:rPr>
              <a:t>Recommendation System</a:t>
            </a:r>
            <a:endParaRPr lang="en-US" dirty="0"/>
          </a:p>
        </p:txBody>
      </p:sp>
      <p:sp>
        <p:nvSpPr>
          <p:cNvPr id="3" name="Content Placeholder 2">
            <a:extLst>
              <a:ext uri="{FF2B5EF4-FFF2-40B4-BE49-F238E27FC236}">
                <a16:creationId xmlns:a16="http://schemas.microsoft.com/office/drawing/2014/main" id="{710683FA-6745-6F68-CB13-6959142C5F08}"/>
              </a:ext>
            </a:extLst>
          </p:cNvPr>
          <p:cNvSpPr>
            <a:spLocks noGrp="1"/>
          </p:cNvSpPr>
          <p:nvPr>
            <p:ph idx="1"/>
          </p:nvPr>
        </p:nvSpPr>
        <p:spPr/>
        <p:txBody>
          <a:bodyPr vert="horz" lIns="91440" tIns="45720" rIns="91440" bIns="45720" rtlCol="0" anchor="t">
            <a:normAutofit/>
          </a:bodyPr>
          <a:lstStyle/>
          <a:p>
            <a:r>
              <a:rPr lang="en-US" dirty="0">
                <a:ea typeface="+mn-lt"/>
                <a:cs typeface="+mn-lt"/>
              </a:rPr>
              <a:t>Recommendation engines are a subclass of machine learning which generally deal with ranking or rating products / users. Loosely defined, a recommender system is a system which predicts ratings a user might give to a specific item. These predictions will then be ranked and returned back to the user.</a:t>
            </a:r>
          </a:p>
        </p:txBody>
      </p:sp>
    </p:spTree>
    <p:extLst>
      <p:ext uri="{BB962C8B-B14F-4D97-AF65-F5344CB8AC3E}">
        <p14:creationId xmlns:p14="http://schemas.microsoft.com/office/powerpoint/2010/main" val="90261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5EF87-F501-BA5F-E50D-660B28ECCB63}"/>
              </a:ext>
            </a:extLst>
          </p:cNvPr>
          <p:cNvSpPr>
            <a:spLocks noGrp="1"/>
          </p:cNvSpPr>
          <p:nvPr>
            <p:ph type="title"/>
          </p:nvPr>
        </p:nvSpPr>
        <p:spPr/>
        <p:txBody>
          <a:bodyPr/>
          <a:lstStyle/>
          <a:p>
            <a:r>
              <a:rPr lang="en-US" dirty="0">
                <a:latin typeface="Calibri"/>
                <a:cs typeface="Calibri"/>
              </a:rPr>
              <a:t>Collaborative filtering</a:t>
            </a:r>
            <a:endParaRPr lang="en-US" dirty="0"/>
          </a:p>
        </p:txBody>
      </p:sp>
      <p:sp>
        <p:nvSpPr>
          <p:cNvPr id="3" name="Content Placeholder 2">
            <a:extLst>
              <a:ext uri="{FF2B5EF4-FFF2-40B4-BE49-F238E27FC236}">
                <a16:creationId xmlns:a16="http://schemas.microsoft.com/office/drawing/2014/main" id="{F62F6839-A476-C1C1-FEE1-F42210BD7A94}"/>
              </a:ext>
            </a:extLst>
          </p:cNvPr>
          <p:cNvSpPr>
            <a:spLocks noGrp="1"/>
          </p:cNvSpPr>
          <p:nvPr>
            <p:ph idx="1"/>
          </p:nvPr>
        </p:nvSpPr>
        <p:spPr/>
        <p:txBody>
          <a:bodyPr vert="horz" lIns="91440" tIns="45720" rIns="91440" bIns="45720" rtlCol="0" anchor="t">
            <a:normAutofit/>
          </a:bodyPr>
          <a:lstStyle/>
          <a:p>
            <a:r>
              <a:rPr lang="en-US" dirty="0">
                <a:ea typeface="+mn-lt"/>
                <a:cs typeface="+mn-lt"/>
              </a:rPr>
              <a:t>Collaborative filtering is the process of predicting the interests of a user by identifying preferences and information from many users. This is done by filtering data for information or patterns using techniques involving collaboration among multiple agents, data sources, etc. The underlying intuition behind collaborative filtering is that if users A and B have similar taste in a product, then A and B are likely to have similar taste in other products as well.</a:t>
            </a:r>
            <a:endParaRPr lang="en-US" dirty="0"/>
          </a:p>
        </p:txBody>
      </p:sp>
    </p:spTree>
    <p:extLst>
      <p:ext uri="{BB962C8B-B14F-4D97-AF65-F5344CB8AC3E}">
        <p14:creationId xmlns:p14="http://schemas.microsoft.com/office/powerpoint/2010/main" val="1776144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AE661-46B9-891C-AC85-3C8D84BE44B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28964E3-D552-5C31-53F3-CF44A286AF33}"/>
              </a:ext>
            </a:extLst>
          </p:cNvPr>
          <p:cNvSpPr>
            <a:spLocks noGrp="1"/>
          </p:cNvSpPr>
          <p:nvPr>
            <p:ph idx="1"/>
          </p:nvPr>
        </p:nvSpPr>
        <p:spPr/>
        <p:txBody>
          <a:bodyPr vert="horz" lIns="91440" tIns="45720" rIns="91440" bIns="45720" rtlCol="0" anchor="t">
            <a:normAutofit/>
          </a:bodyPr>
          <a:lstStyle/>
          <a:p>
            <a:r>
              <a:rPr lang="en-US" dirty="0">
                <a:ea typeface="+mn-lt"/>
                <a:cs typeface="+mn-lt"/>
              </a:rPr>
              <a:t>Some examples of collaborative filtering algorithms :</a:t>
            </a:r>
            <a:endParaRPr lang="en-US" dirty="0">
              <a:cs typeface="Calibri" panose="020F0502020204030204"/>
            </a:endParaRPr>
          </a:p>
          <a:p>
            <a:r>
              <a:rPr lang="en-US" dirty="0">
                <a:ea typeface="+mn-lt"/>
                <a:cs typeface="+mn-lt"/>
              </a:rPr>
              <a:t>YouTube content recommendation to users — recommending you videos based on other users who have subscribed / watched similar videos as yourself.</a:t>
            </a:r>
            <a:endParaRPr lang="en-US" dirty="0"/>
          </a:p>
          <a:p>
            <a:r>
              <a:rPr lang="en-US" dirty="0" err="1">
                <a:ea typeface="+mn-lt"/>
                <a:cs typeface="+mn-lt"/>
              </a:rPr>
              <a:t>CourseEra</a:t>
            </a:r>
            <a:r>
              <a:rPr lang="en-US" dirty="0">
                <a:ea typeface="+mn-lt"/>
                <a:cs typeface="+mn-lt"/>
              </a:rPr>
              <a:t> course recommendation — recommending you courses based on other individuals who have finished existing courses you’ve finished.</a:t>
            </a:r>
            <a:endParaRPr lang="en-US" dirty="0"/>
          </a:p>
          <a:p>
            <a:endParaRPr lang="en-US" dirty="0">
              <a:cs typeface="Calibri"/>
            </a:endParaRPr>
          </a:p>
        </p:txBody>
      </p:sp>
    </p:spTree>
    <p:extLst>
      <p:ext uri="{BB962C8B-B14F-4D97-AF65-F5344CB8AC3E}">
        <p14:creationId xmlns:p14="http://schemas.microsoft.com/office/powerpoint/2010/main" val="3381690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F0F0-4C4D-325E-5E1A-C5837168AC20}"/>
              </a:ext>
            </a:extLst>
          </p:cNvPr>
          <p:cNvSpPr>
            <a:spLocks noGrp="1"/>
          </p:cNvSpPr>
          <p:nvPr>
            <p:ph type="title"/>
          </p:nvPr>
        </p:nvSpPr>
        <p:spPr/>
        <p:txBody>
          <a:bodyPr/>
          <a:lstStyle/>
          <a:p>
            <a:r>
              <a:rPr lang="en-US" dirty="0">
                <a:latin typeface="Calibri"/>
                <a:cs typeface="Calibri"/>
              </a:rPr>
              <a:t>Content based systems</a:t>
            </a:r>
            <a:endParaRPr lang="en-US" dirty="0"/>
          </a:p>
        </p:txBody>
      </p:sp>
      <p:sp>
        <p:nvSpPr>
          <p:cNvPr id="3" name="Content Placeholder 2">
            <a:extLst>
              <a:ext uri="{FF2B5EF4-FFF2-40B4-BE49-F238E27FC236}">
                <a16:creationId xmlns:a16="http://schemas.microsoft.com/office/drawing/2014/main" id="{E662E532-76FF-E825-679D-CDAB088702E9}"/>
              </a:ext>
            </a:extLst>
          </p:cNvPr>
          <p:cNvSpPr>
            <a:spLocks noGrp="1"/>
          </p:cNvSpPr>
          <p:nvPr>
            <p:ph idx="1"/>
          </p:nvPr>
        </p:nvSpPr>
        <p:spPr/>
        <p:txBody>
          <a:bodyPr vert="horz" lIns="91440" tIns="45720" rIns="91440" bIns="45720" rtlCol="0" anchor="t">
            <a:normAutofit/>
          </a:bodyPr>
          <a:lstStyle/>
          <a:p>
            <a:r>
              <a:rPr lang="en-US" dirty="0">
                <a:ea typeface="+mn-lt"/>
                <a:cs typeface="+mn-lt"/>
              </a:rPr>
              <a:t>Content based systems generate recommendations based on the users preferences and profile. They try to match users to items which they’ve liked previously. The level of similarity between items is generally established based on attributes of items liked by the user. Unlike most collaborative filtering models which leverage ratings between target user and other users, content based models focus on the ratings provided by the target user themselves. In essence, the content based approach leverages different sources of data to generate recommendations.</a:t>
            </a:r>
            <a:endParaRPr lang="en-US" dirty="0"/>
          </a:p>
        </p:txBody>
      </p:sp>
    </p:spTree>
    <p:extLst>
      <p:ext uri="{BB962C8B-B14F-4D97-AF65-F5344CB8AC3E}">
        <p14:creationId xmlns:p14="http://schemas.microsoft.com/office/powerpoint/2010/main" val="1996396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82E9A-804D-3470-6F1C-16B506780C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5542D33-EA81-387A-9F9A-5132E1A06AF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59267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EEDE7-266A-602F-34B0-29B775A308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6C681F-5B63-6E7A-3601-26B2C070BC22}"/>
              </a:ext>
            </a:extLst>
          </p:cNvPr>
          <p:cNvSpPr>
            <a:spLocks noGrp="1"/>
          </p:cNvSpPr>
          <p:nvPr>
            <p:ph idx="1"/>
          </p:nvPr>
        </p:nvSpPr>
        <p:spPr/>
        <p:txBody>
          <a:bodyPr vert="horz" lIns="91440" tIns="45720" rIns="91440" bIns="45720" rtlCol="0" anchor="t">
            <a:normAutofit fontScale="92500" lnSpcReduction="20000"/>
          </a:bodyPr>
          <a:lstStyle/>
          <a:p>
            <a:pPr algn="just"/>
            <a:r>
              <a:rPr lang="en-US" dirty="0">
                <a:ea typeface="+mn-lt"/>
                <a:cs typeface="+mn-lt"/>
              </a:rPr>
              <a:t>Market basket analysis is a data mining technique used by retailers to increase sales by better understanding customer purchasing patterns. It involves analyzing large data sets, such as purchase history, to reveal product groupings and products that are likely to be purchased together.</a:t>
            </a:r>
          </a:p>
          <a:p>
            <a:pPr algn="just"/>
            <a:r>
              <a:rPr lang="en-US" dirty="0">
                <a:ea typeface="+mn-lt"/>
                <a:cs typeface="+mn-lt"/>
              </a:rPr>
              <a:t>The adoption of market basket analysis was aided by the advent of electronic point-of-sale (POS) systems. Compared to handwritten records kept by store owners, the digital records generated by POS systems made it easier for applications to process and analyze large volumes of purchase data.</a:t>
            </a:r>
          </a:p>
          <a:p>
            <a:r>
              <a:rPr lang="en-US" dirty="0">
                <a:ea typeface="+mn-lt"/>
                <a:cs typeface="+mn-lt"/>
              </a:rPr>
              <a:t>If customers are buying milk, how probably are they to also buy bread (and which kind of bread) on the same trip to the supermarket? This information may lead to an increase in sales by helping retailers to do selective marketing based on predictions, cross-selling, and planning their ledge space for optimal product placement.</a:t>
            </a:r>
            <a:endParaRPr lang="en-US">
              <a:cs typeface="Calibri"/>
            </a:endParaRPr>
          </a:p>
        </p:txBody>
      </p:sp>
    </p:spTree>
    <p:extLst>
      <p:ext uri="{BB962C8B-B14F-4D97-AF65-F5344CB8AC3E}">
        <p14:creationId xmlns:p14="http://schemas.microsoft.com/office/powerpoint/2010/main" val="3660602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1D670-CDD9-690A-418C-C25235A686B1}"/>
              </a:ext>
            </a:extLst>
          </p:cNvPr>
          <p:cNvSpPr>
            <a:spLocks noGrp="1"/>
          </p:cNvSpPr>
          <p:nvPr>
            <p:ph type="title"/>
          </p:nvPr>
        </p:nvSpPr>
        <p:spPr/>
        <p:txBody>
          <a:bodyPr/>
          <a:lstStyle/>
          <a:p>
            <a:r>
              <a:rPr lang="en-US" dirty="0">
                <a:latin typeface="Calibri"/>
                <a:cs typeface="Calibri"/>
              </a:rPr>
              <a:t>Association Rule Mining</a:t>
            </a:r>
            <a:endParaRPr lang="en-US" dirty="0"/>
          </a:p>
        </p:txBody>
      </p:sp>
      <p:sp>
        <p:nvSpPr>
          <p:cNvPr id="3" name="Content Placeholder 2">
            <a:extLst>
              <a:ext uri="{FF2B5EF4-FFF2-40B4-BE49-F238E27FC236}">
                <a16:creationId xmlns:a16="http://schemas.microsoft.com/office/drawing/2014/main" id="{7F0B6037-A957-FECA-9721-A8DF43C49D03}"/>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Generally, Association Rule Mining can be viewed in a two-step process:</a:t>
            </a:r>
            <a:endParaRPr lang="en-US" dirty="0">
              <a:cs typeface="Calibri" panose="020F0502020204030204"/>
            </a:endParaRPr>
          </a:p>
          <a:p>
            <a:pPr algn="just"/>
            <a:r>
              <a:rPr lang="en-US" dirty="0">
                <a:ea typeface="+mn-lt"/>
                <a:cs typeface="+mn-lt"/>
              </a:rPr>
              <a:t>Find all Frequent </a:t>
            </a:r>
            <a:r>
              <a:rPr lang="en-US" dirty="0" err="1">
                <a:ea typeface="+mn-lt"/>
                <a:cs typeface="+mn-lt"/>
              </a:rPr>
              <a:t>itemsets</a:t>
            </a:r>
            <a:r>
              <a:rPr lang="en-US" dirty="0">
                <a:ea typeface="+mn-lt"/>
                <a:cs typeface="+mn-lt"/>
              </a:rPr>
              <a:t>: </a:t>
            </a:r>
            <a:r>
              <a:rPr lang="en-US" i="1" dirty="0">
                <a:ea typeface="+mn-lt"/>
                <a:cs typeface="+mn-lt"/>
              </a:rPr>
              <a:t>By definition, each of these </a:t>
            </a:r>
            <a:r>
              <a:rPr lang="en-US" i="1" dirty="0" err="1">
                <a:ea typeface="+mn-lt"/>
                <a:cs typeface="+mn-lt"/>
              </a:rPr>
              <a:t>itemsets</a:t>
            </a:r>
            <a:r>
              <a:rPr lang="en-US" i="1" dirty="0">
                <a:ea typeface="+mn-lt"/>
                <a:cs typeface="+mn-lt"/>
              </a:rPr>
              <a:t> will occur at least as frequently as a pre-established minimum support count, min sup</a:t>
            </a:r>
            <a:r>
              <a:rPr lang="en-US" dirty="0">
                <a:ea typeface="+mn-lt"/>
                <a:cs typeface="+mn-lt"/>
              </a:rPr>
              <a:t>.</a:t>
            </a:r>
            <a:endParaRPr lang="en-US" dirty="0"/>
          </a:p>
          <a:p>
            <a:pPr algn="just"/>
            <a:r>
              <a:rPr lang="en-US" dirty="0">
                <a:ea typeface="+mn-lt"/>
                <a:cs typeface="+mn-lt"/>
              </a:rPr>
              <a:t>Generate Association Rules from the Frequent </a:t>
            </a:r>
            <a:r>
              <a:rPr lang="en-US" dirty="0" err="1">
                <a:ea typeface="+mn-lt"/>
                <a:cs typeface="+mn-lt"/>
              </a:rPr>
              <a:t>itemsets</a:t>
            </a:r>
            <a:r>
              <a:rPr lang="en-US" dirty="0">
                <a:ea typeface="+mn-lt"/>
                <a:cs typeface="+mn-lt"/>
              </a:rPr>
              <a:t>: </a:t>
            </a:r>
            <a:r>
              <a:rPr lang="en-US" i="1" dirty="0">
                <a:ea typeface="+mn-lt"/>
                <a:cs typeface="+mn-lt"/>
              </a:rPr>
              <a:t>By definition, these rules must satisfy minimum support and minimum confidence.</a:t>
            </a:r>
            <a:endParaRPr lang="en-US"/>
          </a:p>
          <a:p>
            <a:endParaRPr lang="en-US" dirty="0">
              <a:cs typeface="Calibri"/>
            </a:endParaRPr>
          </a:p>
        </p:txBody>
      </p:sp>
    </p:spTree>
    <p:extLst>
      <p:ext uri="{BB962C8B-B14F-4D97-AF65-F5344CB8AC3E}">
        <p14:creationId xmlns:p14="http://schemas.microsoft.com/office/powerpoint/2010/main" val="75477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496D6-9DEA-5B48-A52C-46E96D89DB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2FA3900-1819-FA38-6063-9E44A60FEE20}"/>
              </a:ext>
            </a:extLst>
          </p:cNvPr>
          <p:cNvSpPr>
            <a:spLocks noGrp="1"/>
          </p:cNvSpPr>
          <p:nvPr>
            <p:ph idx="1"/>
          </p:nvPr>
        </p:nvSpPr>
        <p:spPr/>
        <p:txBody>
          <a:bodyPr vert="horz" lIns="91440" tIns="45720" rIns="91440" bIns="45720" rtlCol="0" anchor="t">
            <a:normAutofit/>
          </a:bodyPr>
          <a:lstStyle/>
          <a:p>
            <a:r>
              <a:rPr lang="en-US" b="1" i="1" dirty="0">
                <a:ea typeface="+mn-lt"/>
                <a:cs typeface="+mn-lt"/>
              </a:rPr>
              <a:t>Association Rule Mining</a:t>
            </a:r>
            <a:r>
              <a:rPr lang="en-US" dirty="0">
                <a:ea typeface="+mn-lt"/>
                <a:cs typeface="+mn-lt"/>
              </a:rPr>
              <a:t> is primarily used when you want to identify an association between different items in a set and then find frequent patterns in a transactional database or relational database.</a:t>
            </a:r>
            <a:endParaRPr lang="en-US" dirty="0"/>
          </a:p>
        </p:txBody>
      </p:sp>
    </p:spTree>
    <p:extLst>
      <p:ext uri="{BB962C8B-B14F-4D97-AF65-F5344CB8AC3E}">
        <p14:creationId xmlns:p14="http://schemas.microsoft.com/office/powerpoint/2010/main" val="3169268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59BA7-6F77-1E91-326C-D32D05EBACBF}"/>
              </a:ext>
            </a:extLst>
          </p:cNvPr>
          <p:cNvSpPr>
            <a:spLocks noGrp="1"/>
          </p:cNvSpPr>
          <p:nvPr>
            <p:ph type="title"/>
          </p:nvPr>
        </p:nvSpPr>
        <p:spPr/>
        <p:txBody>
          <a:bodyPr/>
          <a:lstStyle/>
          <a:p>
            <a:r>
              <a:rPr lang="en-US" dirty="0">
                <a:ea typeface="+mj-lt"/>
                <a:cs typeface="+mj-lt"/>
              </a:rPr>
              <a:t>Algorithms Used in Market Basket Analysis</a:t>
            </a:r>
            <a:endParaRPr lang="en-US" dirty="0"/>
          </a:p>
        </p:txBody>
      </p:sp>
      <p:sp>
        <p:nvSpPr>
          <p:cNvPr id="3" name="Content Placeholder 2">
            <a:extLst>
              <a:ext uri="{FF2B5EF4-FFF2-40B4-BE49-F238E27FC236}">
                <a16:creationId xmlns:a16="http://schemas.microsoft.com/office/drawing/2014/main" id="{EC4D999E-CF46-C869-59A8-E2100ECF10E3}"/>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There are multiple data mining techniques and algorithms used in Market Basket Analysis. One of the important objectives is “</a:t>
            </a:r>
            <a:r>
              <a:rPr lang="en-US" i="1" dirty="0">
                <a:ea typeface="+mn-lt"/>
                <a:cs typeface="+mn-lt"/>
              </a:rPr>
              <a:t>to predict the probability of items that are being bought together by customers.”</a:t>
            </a:r>
            <a:endParaRPr lang="en-US">
              <a:cs typeface="Calibri" panose="020F0502020204030204"/>
            </a:endParaRPr>
          </a:p>
          <a:p>
            <a:pPr algn="just"/>
            <a:r>
              <a:rPr lang="en-US" b="1" dirty="0" err="1">
                <a:ea typeface="+mn-lt"/>
                <a:cs typeface="+mn-lt"/>
              </a:rPr>
              <a:t>Apriori</a:t>
            </a:r>
            <a:r>
              <a:rPr lang="en-US" b="1" dirty="0">
                <a:ea typeface="+mn-lt"/>
                <a:cs typeface="+mn-lt"/>
              </a:rPr>
              <a:t> Algorithm</a:t>
            </a:r>
            <a:endParaRPr lang="en-US">
              <a:cs typeface="Calibri" panose="020F0502020204030204"/>
            </a:endParaRPr>
          </a:p>
          <a:p>
            <a:pPr algn="just"/>
            <a:r>
              <a:rPr lang="en-US" b="1" dirty="0">
                <a:ea typeface="+mn-lt"/>
                <a:cs typeface="+mn-lt"/>
              </a:rPr>
              <a:t>AIS</a:t>
            </a:r>
            <a:endParaRPr lang="en-US">
              <a:cs typeface="Calibri" panose="020F0502020204030204"/>
            </a:endParaRPr>
          </a:p>
          <a:p>
            <a:pPr algn="just"/>
            <a:r>
              <a:rPr lang="en-US" b="1" dirty="0">
                <a:ea typeface="+mn-lt"/>
                <a:cs typeface="+mn-lt"/>
              </a:rPr>
              <a:t>SETM Algorithm</a:t>
            </a:r>
            <a:endParaRPr lang="en-US">
              <a:cs typeface="Calibri" panose="020F0502020204030204"/>
            </a:endParaRPr>
          </a:p>
          <a:p>
            <a:pPr algn="just"/>
            <a:r>
              <a:rPr lang="en-US" b="1" dirty="0">
                <a:ea typeface="+mn-lt"/>
                <a:cs typeface="+mn-lt"/>
              </a:rPr>
              <a:t>FP Growth</a:t>
            </a:r>
            <a:endParaRPr lang="en-US">
              <a:cs typeface="Calibri" panose="020F0502020204030204"/>
            </a:endParaRPr>
          </a:p>
          <a:p>
            <a:endParaRPr lang="en-US" dirty="0">
              <a:cs typeface="Calibri"/>
            </a:endParaRPr>
          </a:p>
        </p:txBody>
      </p:sp>
    </p:spTree>
    <p:extLst>
      <p:ext uri="{BB962C8B-B14F-4D97-AF65-F5344CB8AC3E}">
        <p14:creationId xmlns:p14="http://schemas.microsoft.com/office/powerpoint/2010/main" val="1286610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48071-5DAD-D3E8-7B7A-2F139DD4631D}"/>
              </a:ext>
            </a:extLst>
          </p:cNvPr>
          <p:cNvSpPr>
            <a:spLocks noGrp="1"/>
          </p:cNvSpPr>
          <p:nvPr>
            <p:ph type="title"/>
          </p:nvPr>
        </p:nvSpPr>
        <p:spPr/>
        <p:txBody>
          <a:bodyPr/>
          <a:lstStyle/>
          <a:p>
            <a:r>
              <a:rPr lang="en-US" dirty="0" err="1">
                <a:ea typeface="+mj-lt"/>
                <a:cs typeface="+mj-lt"/>
              </a:rPr>
              <a:t>Apriori</a:t>
            </a:r>
            <a:r>
              <a:rPr lang="en-US" dirty="0">
                <a:ea typeface="+mj-lt"/>
                <a:cs typeface="+mj-lt"/>
              </a:rPr>
              <a:t> Algorithm</a:t>
            </a:r>
            <a:endParaRPr lang="en-US" dirty="0"/>
          </a:p>
        </p:txBody>
      </p:sp>
      <p:sp>
        <p:nvSpPr>
          <p:cNvPr id="3" name="Content Placeholder 2">
            <a:extLst>
              <a:ext uri="{FF2B5EF4-FFF2-40B4-BE49-F238E27FC236}">
                <a16:creationId xmlns:a16="http://schemas.microsoft.com/office/drawing/2014/main" id="{BB2F0ECA-A9FE-791F-E809-E504A6FD39F4}"/>
              </a:ext>
            </a:extLst>
          </p:cNvPr>
          <p:cNvSpPr>
            <a:spLocks noGrp="1"/>
          </p:cNvSpPr>
          <p:nvPr>
            <p:ph idx="1"/>
          </p:nvPr>
        </p:nvSpPr>
        <p:spPr/>
        <p:txBody>
          <a:bodyPr vert="horz" lIns="91440" tIns="45720" rIns="91440" bIns="45720" rtlCol="0" anchor="t">
            <a:normAutofit/>
          </a:bodyPr>
          <a:lstStyle/>
          <a:p>
            <a:pPr algn="just"/>
            <a:r>
              <a:rPr lang="en-US" dirty="0" err="1">
                <a:ea typeface="+mn-lt"/>
                <a:cs typeface="+mn-lt"/>
              </a:rPr>
              <a:t>Apriori</a:t>
            </a:r>
            <a:r>
              <a:rPr lang="en-US" dirty="0">
                <a:ea typeface="+mn-lt"/>
                <a:cs typeface="+mn-lt"/>
              </a:rPr>
              <a:t> Algorithm is a widely-used and well-known Association Rule algorithm and is a popular algorithm used in market basket analysis. It is also considered accurate and overtop AIS and SETM algorithms. It helps to find frequent </a:t>
            </a:r>
            <a:r>
              <a:rPr lang="en-US" dirty="0" err="1">
                <a:ea typeface="+mn-lt"/>
                <a:cs typeface="+mn-lt"/>
              </a:rPr>
              <a:t>itemsets</a:t>
            </a:r>
            <a:r>
              <a:rPr lang="en-US" dirty="0">
                <a:ea typeface="+mn-lt"/>
                <a:cs typeface="+mn-lt"/>
              </a:rPr>
              <a:t> in transactions and identifies association rules between these items. The limitation of the </a:t>
            </a:r>
            <a:r>
              <a:rPr lang="en-US" dirty="0" err="1">
                <a:ea typeface="+mn-lt"/>
                <a:cs typeface="+mn-lt"/>
              </a:rPr>
              <a:t>Apriori</a:t>
            </a:r>
            <a:r>
              <a:rPr lang="en-US" dirty="0">
                <a:ea typeface="+mn-lt"/>
                <a:cs typeface="+mn-lt"/>
              </a:rPr>
              <a:t> Algorithm is </a:t>
            </a:r>
            <a:r>
              <a:rPr lang="en-US" i="1" dirty="0">
                <a:ea typeface="+mn-lt"/>
                <a:cs typeface="+mn-lt"/>
              </a:rPr>
              <a:t>frequent itemset generation</a:t>
            </a:r>
            <a:r>
              <a:rPr lang="en-US" dirty="0">
                <a:ea typeface="+mn-lt"/>
                <a:cs typeface="+mn-lt"/>
              </a:rPr>
              <a:t>. It needs to scan the database many times, leading to increased time and reduced performance as a computationally costly step because of a large dataset. It uses the concepts of Confidence and Support.</a:t>
            </a:r>
            <a:endParaRPr lang="en-US" dirty="0"/>
          </a:p>
          <a:p>
            <a:endParaRPr lang="en-US" dirty="0">
              <a:cs typeface="Calibri"/>
            </a:endParaRPr>
          </a:p>
        </p:txBody>
      </p:sp>
    </p:spTree>
    <p:extLst>
      <p:ext uri="{BB962C8B-B14F-4D97-AF65-F5344CB8AC3E}">
        <p14:creationId xmlns:p14="http://schemas.microsoft.com/office/powerpoint/2010/main" val="2481333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00481-1E99-35E2-29E3-5BEC61EE11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5501B84-1275-0F6B-B6F6-0C7BD8252FAA}"/>
              </a:ext>
            </a:extLst>
          </p:cNvPr>
          <p:cNvSpPr>
            <a:spLocks noGrp="1"/>
          </p:cNvSpPr>
          <p:nvPr>
            <p:ph idx="1"/>
          </p:nvPr>
        </p:nvSpPr>
        <p:spPr/>
        <p:txBody>
          <a:bodyPr vert="horz" lIns="91440" tIns="45720" rIns="91440" bIns="45720" rtlCol="0" anchor="t">
            <a:normAutofit/>
          </a:bodyPr>
          <a:lstStyle/>
          <a:p>
            <a:r>
              <a:rPr lang="en-US" dirty="0">
                <a:ea typeface="+mn-lt"/>
                <a:cs typeface="+mn-lt"/>
              </a:rPr>
              <a:t>There are three components in APRIORI ALGORITHM:</a:t>
            </a:r>
          </a:p>
          <a:p>
            <a:pPr algn="just"/>
            <a:r>
              <a:rPr lang="en-US" dirty="0">
                <a:ea typeface="+mn-lt"/>
                <a:cs typeface="+mn-lt"/>
              </a:rPr>
              <a:t>SUPPORT</a:t>
            </a:r>
          </a:p>
          <a:p>
            <a:pPr algn="just"/>
            <a:r>
              <a:rPr lang="en-US" dirty="0">
                <a:ea typeface="+mn-lt"/>
                <a:cs typeface="+mn-lt"/>
              </a:rPr>
              <a:t>CONFIDENCE</a:t>
            </a:r>
            <a:endParaRPr lang="en-US" dirty="0"/>
          </a:p>
          <a:p>
            <a:pPr algn="just"/>
            <a:r>
              <a:rPr lang="en-US" dirty="0">
                <a:ea typeface="+mn-lt"/>
                <a:cs typeface="+mn-lt"/>
              </a:rPr>
              <a:t>LIFT</a:t>
            </a:r>
            <a:endParaRPr lang="en-US" dirty="0"/>
          </a:p>
          <a:p>
            <a:pPr marL="0" indent="0">
              <a:buNone/>
            </a:pPr>
            <a:r>
              <a:rPr lang="en-US" dirty="0">
                <a:ea typeface="+mn-lt"/>
                <a:cs typeface="+mn-lt"/>
              </a:rPr>
              <a:t>For example, suppose 5000 transactions have been made through a popular e-Commerce website. Now they want to calculate the support, confidence, and lift for the two products. For example, let's say pen and notebook, out of 5000 transactions, 500 transactions for pen, 700 transactions for notebook, and 1000 transactions for both.</a:t>
            </a:r>
            <a:endParaRPr lang="en-US" dirty="0"/>
          </a:p>
        </p:txBody>
      </p:sp>
    </p:spTree>
    <p:extLst>
      <p:ext uri="{BB962C8B-B14F-4D97-AF65-F5344CB8AC3E}">
        <p14:creationId xmlns:p14="http://schemas.microsoft.com/office/powerpoint/2010/main" val="2113876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BC8BC-57EA-F992-A4EC-0C256A8DF385}"/>
              </a:ext>
            </a:extLst>
          </p:cNvPr>
          <p:cNvSpPr>
            <a:spLocks noGrp="1"/>
          </p:cNvSpPr>
          <p:nvPr>
            <p:ph type="title"/>
          </p:nvPr>
        </p:nvSpPr>
        <p:spPr/>
        <p:txBody>
          <a:bodyPr/>
          <a:lstStyle/>
          <a:p>
            <a:r>
              <a:rPr lang="en-US" dirty="0">
                <a:ea typeface="+mj-lt"/>
                <a:cs typeface="+mj-lt"/>
              </a:rPr>
              <a:t>SUPPORT</a:t>
            </a:r>
            <a:endParaRPr lang="en-US" dirty="0"/>
          </a:p>
        </p:txBody>
      </p:sp>
      <p:sp>
        <p:nvSpPr>
          <p:cNvPr id="3" name="Content Placeholder 2">
            <a:extLst>
              <a:ext uri="{FF2B5EF4-FFF2-40B4-BE49-F238E27FC236}">
                <a16:creationId xmlns:a16="http://schemas.microsoft.com/office/drawing/2014/main" id="{99CCAFEF-7761-5C6D-6813-DD6B187D1597}"/>
              </a:ext>
            </a:extLst>
          </p:cNvPr>
          <p:cNvSpPr>
            <a:spLocks noGrp="1"/>
          </p:cNvSpPr>
          <p:nvPr>
            <p:ph idx="1"/>
          </p:nvPr>
        </p:nvSpPr>
        <p:spPr/>
        <p:txBody>
          <a:bodyPr vert="horz" lIns="91440" tIns="45720" rIns="91440" bIns="45720" rtlCol="0" anchor="t">
            <a:normAutofit/>
          </a:bodyPr>
          <a:lstStyle/>
          <a:p>
            <a:pPr marL="0" indent="0" algn="just">
              <a:buNone/>
            </a:pPr>
            <a:endParaRPr lang="en-US" dirty="0">
              <a:cs typeface="Calibri" panose="020F0502020204030204"/>
            </a:endParaRPr>
          </a:p>
          <a:p>
            <a:pPr algn="just"/>
            <a:r>
              <a:rPr lang="en-US" dirty="0">
                <a:ea typeface="+mn-lt"/>
                <a:cs typeface="+mn-lt"/>
              </a:rPr>
              <a:t>It has been calculated with the number of transactions divided by the total number of transactions made,</a:t>
            </a:r>
            <a:endParaRPr lang="en-US" dirty="0"/>
          </a:p>
          <a:p>
            <a:pPr algn="just"/>
            <a:r>
              <a:rPr lang="en-US" dirty="0">
                <a:ea typeface="+mn-lt"/>
                <a:cs typeface="+mn-lt"/>
              </a:rPr>
              <a:t>Support = </a:t>
            </a:r>
            <a:r>
              <a:rPr lang="en-US" dirty="0" err="1">
                <a:ea typeface="+mn-lt"/>
                <a:cs typeface="+mn-lt"/>
              </a:rPr>
              <a:t>freq</a:t>
            </a:r>
            <a:r>
              <a:rPr lang="en-US" dirty="0">
                <a:ea typeface="+mn-lt"/>
                <a:cs typeface="+mn-lt"/>
              </a:rPr>
              <a:t>(A, B)/N  </a:t>
            </a:r>
            <a:endParaRPr lang="en-US" dirty="0">
              <a:cs typeface="Calibri"/>
            </a:endParaRPr>
          </a:p>
          <a:p>
            <a:pPr algn="just"/>
            <a:r>
              <a:rPr lang="en-US" dirty="0">
                <a:ea typeface="+mn-lt"/>
                <a:cs typeface="+mn-lt"/>
              </a:rPr>
              <a:t>support(pen) = transactions related to pen/total transactions</a:t>
            </a:r>
            <a:endParaRPr lang="en-US" dirty="0"/>
          </a:p>
          <a:p>
            <a:pPr algn="just"/>
            <a:r>
              <a:rPr lang="en-US" dirty="0" err="1">
                <a:ea typeface="+mn-lt"/>
                <a:cs typeface="+mn-lt"/>
              </a:rPr>
              <a:t>i.e</a:t>
            </a:r>
            <a:r>
              <a:rPr lang="en-US" dirty="0">
                <a:ea typeface="+mn-lt"/>
                <a:cs typeface="+mn-lt"/>
              </a:rPr>
              <a:t> support -&gt; 500/5000=10 percent</a:t>
            </a:r>
            <a:endParaRPr lang="en-US" dirty="0"/>
          </a:p>
          <a:p>
            <a:endParaRPr lang="en-US" dirty="0">
              <a:cs typeface="Calibri"/>
            </a:endParaRPr>
          </a:p>
        </p:txBody>
      </p:sp>
    </p:spTree>
    <p:extLst>
      <p:ext uri="{BB962C8B-B14F-4D97-AF65-F5344CB8AC3E}">
        <p14:creationId xmlns:p14="http://schemas.microsoft.com/office/powerpoint/2010/main" val="352848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D770-BF89-29B6-7484-C58E2F8246FD}"/>
              </a:ext>
            </a:extLst>
          </p:cNvPr>
          <p:cNvSpPr>
            <a:spLocks noGrp="1"/>
          </p:cNvSpPr>
          <p:nvPr>
            <p:ph type="title"/>
          </p:nvPr>
        </p:nvSpPr>
        <p:spPr/>
        <p:txBody>
          <a:bodyPr>
            <a:normAutofit fontScale="90000"/>
          </a:bodyPr>
          <a:lstStyle/>
          <a:p>
            <a:pPr algn="just"/>
            <a:r>
              <a:rPr lang="en-US" dirty="0"/>
              <a:t>CONFIDENCE</a:t>
            </a:r>
          </a:p>
          <a:p>
            <a:br>
              <a:rPr lang="en-US" dirty="0"/>
            </a:br>
            <a:endParaRPr lang="en-US" dirty="0"/>
          </a:p>
        </p:txBody>
      </p:sp>
      <p:sp>
        <p:nvSpPr>
          <p:cNvPr id="3" name="Content Placeholder 2">
            <a:extLst>
              <a:ext uri="{FF2B5EF4-FFF2-40B4-BE49-F238E27FC236}">
                <a16:creationId xmlns:a16="http://schemas.microsoft.com/office/drawing/2014/main" id="{3C50CB70-43A8-1588-A7E3-A0A2346A13EB}"/>
              </a:ext>
            </a:extLst>
          </p:cNvPr>
          <p:cNvSpPr>
            <a:spLocks noGrp="1"/>
          </p:cNvSpPr>
          <p:nvPr>
            <p:ph idx="1"/>
          </p:nvPr>
        </p:nvSpPr>
        <p:spPr/>
        <p:txBody>
          <a:bodyPr vert="horz" lIns="91440" tIns="45720" rIns="91440" bIns="45720" rtlCol="0" anchor="t">
            <a:normAutofit/>
          </a:bodyPr>
          <a:lstStyle/>
          <a:p>
            <a:r>
              <a:rPr lang="en-US" dirty="0">
                <a:ea typeface="+mn-lt"/>
                <a:cs typeface="+mn-lt"/>
              </a:rPr>
              <a:t>Whether the product sales are popular on individual sales or through combined sales has been calculated. That is calculated with combined transactions/individual transactions.</a:t>
            </a:r>
          </a:p>
          <a:p>
            <a:pPr algn="just"/>
            <a:r>
              <a:rPr lang="en-US" dirty="0">
                <a:ea typeface="+mn-lt"/>
                <a:cs typeface="+mn-lt"/>
              </a:rPr>
              <a:t>Confidence = </a:t>
            </a:r>
            <a:r>
              <a:rPr lang="en-US" dirty="0" err="1">
                <a:ea typeface="+mn-lt"/>
                <a:cs typeface="+mn-lt"/>
              </a:rPr>
              <a:t>freq</a:t>
            </a:r>
            <a:r>
              <a:rPr lang="en-US" dirty="0">
                <a:ea typeface="+mn-lt"/>
                <a:cs typeface="+mn-lt"/>
              </a:rPr>
              <a:t> (A, B)/ </a:t>
            </a:r>
            <a:r>
              <a:rPr lang="en-US" dirty="0" err="1">
                <a:ea typeface="+mn-lt"/>
                <a:cs typeface="+mn-lt"/>
              </a:rPr>
              <a:t>freq</a:t>
            </a:r>
            <a:r>
              <a:rPr lang="en-US" dirty="0">
                <a:ea typeface="+mn-lt"/>
                <a:cs typeface="+mn-lt"/>
              </a:rPr>
              <a:t>(A)  </a:t>
            </a:r>
          </a:p>
          <a:p>
            <a:pPr algn="just"/>
            <a:r>
              <a:rPr lang="en-US" dirty="0">
                <a:ea typeface="+mn-lt"/>
                <a:cs typeface="+mn-lt"/>
              </a:rPr>
              <a:t>Confidence = combine transactions/individual transactions</a:t>
            </a:r>
          </a:p>
          <a:p>
            <a:pPr algn="just"/>
            <a:r>
              <a:rPr lang="en-US" dirty="0" err="1">
                <a:ea typeface="+mn-lt"/>
                <a:cs typeface="+mn-lt"/>
              </a:rPr>
              <a:t>i.e</a:t>
            </a:r>
            <a:r>
              <a:rPr lang="en-US" dirty="0">
                <a:ea typeface="+mn-lt"/>
                <a:cs typeface="+mn-lt"/>
              </a:rPr>
              <a:t> confidence-&gt; 1000/500=20 percent</a:t>
            </a:r>
          </a:p>
          <a:p>
            <a:endParaRPr lang="en-US" dirty="0">
              <a:cs typeface="Calibri"/>
            </a:endParaRPr>
          </a:p>
        </p:txBody>
      </p:sp>
    </p:spTree>
    <p:extLst>
      <p:ext uri="{BB962C8B-B14F-4D97-AF65-F5344CB8AC3E}">
        <p14:creationId xmlns:p14="http://schemas.microsoft.com/office/powerpoint/2010/main" val="23470869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Recommendation System</vt:lpstr>
      <vt:lpstr>PowerPoint Presentation</vt:lpstr>
      <vt:lpstr>Association Rule Mining</vt:lpstr>
      <vt:lpstr>PowerPoint Presentation</vt:lpstr>
      <vt:lpstr>Algorithms Used in Market Basket Analysis</vt:lpstr>
      <vt:lpstr>Apriori Algorithm</vt:lpstr>
      <vt:lpstr>PowerPoint Presentation</vt:lpstr>
      <vt:lpstr>SUPPORT</vt:lpstr>
      <vt:lpstr>CONFIDENCE  </vt:lpstr>
      <vt:lpstr>LIFT</vt:lpstr>
      <vt:lpstr>PowerPoint Presentation</vt:lpstr>
      <vt:lpstr>Recommendation System</vt:lpstr>
      <vt:lpstr>Collaborative filtering</vt:lpstr>
      <vt:lpstr>PowerPoint Presentation</vt:lpstr>
      <vt:lpstr>Content based systems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52</cp:revision>
  <dcterms:created xsi:type="dcterms:W3CDTF">2023-03-29T13:57:26Z</dcterms:created>
  <dcterms:modified xsi:type="dcterms:W3CDTF">2023-04-01T16:35:07Z</dcterms:modified>
</cp:coreProperties>
</file>