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62" r:id="rId5"/>
    <p:sldId id="263" r:id="rId6"/>
    <p:sldId id="259" r:id="rId7"/>
    <p:sldId id="260" r:id="rId8"/>
    <p:sldId id="257"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8" r:id="rId27"/>
    <p:sldId id="289" r:id="rId28"/>
    <p:sldId id="29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63FB0-DFF7-4B01-AF80-F616EC9E7755}" v="275" dt="2023-03-17T13:57:02.458"/>
    <p1510:client id="{5605C502-629D-40AA-842A-E58FC175DD2D}" v="29" dt="2023-03-19T05:18:07.655"/>
    <p1510:client id="{8A5095D1-C579-4A22-B70A-0C8E14E03887}" v="8" dt="2023-03-15T15:42:44.806"/>
    <p1510:client id="{BF365DC1-2CA8-43CD-8079-0AC894045B88}" v="311" dt="2023-03-18T15:07:49.931"/>
    <p1510:client id="{C8B439DE-5C64-4372-B09B-9AACD7F5F6C1}" v="135" dt="2023-03-19T07:38:18.115"/>
    <p1510:client id="{EC4DA4B8-7FFB-433C-840A-4D6392EA6C3D}" v="75" dt="2023-03-19T16:19:44.669"/>
    <p1510:client id="{F867341C-14AB-461E-978D-E18E9466D80A}" v="21" dt="2023-03-15T15:40:30.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Deep Learning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Jiten Sahoo</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E834-84A9-2451-EBEE-B6C1C56AA225}"/>
              </a:ext>
            </a:extLst>
          </p:cNvPr>
          <p:cNvSpPr>
            <a:spLocks noGrp="1"/>
          </p:cNvSpPr>
          <p:nvPr>
            <p:ph type="title"/>
          </p:nvPr>
        </p:nvSpPr>
        <p:spPr/>
        <p:txBody>
          <a:bodyPr/>
          <a:lstStyle/>
          <a:p>
            <a:r>
              <a:rPr lang="en-US" dirty="0">
                <a:ea typeface="+mj-lt"/>
                <a:cs typeface="+mj-lt"/>
              </a:rPr>
              <a:t>Limitation of Perceptron Model</a:t>
            </a:r>
            <a:endParaRPr lang="en-US" dirty="0"/>
          </a:p>
        </p:txBody>
      </p:sp>
      <p:sp>
        <p:nvSpPr>
          <p:cNvPr id="3" name="Content Placeholder 2">
            <a:extLst>
              <a:ext uri="{FF2B5EF4-FFF2-40B4-BE49-F238E27FC236}">
                <a16:creationId xmlns:a16="http://schemas.microsoft.com/office/drawing/2014/main" id="{167C9172-C20B-C5CA-E796-15D5EDE72A1C}"/>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a:p>
            <a:r>
              <a:rPr lang="en-US" dirty="0">
                <a:ea typeface="+mn-lt"/>
                <a:cs typeface="+mn-lt"/>
              </a:rPr>
              <a:t>The following are the limitation of a Perceptron model:</a:t>
            </a:r>
            <a:endParaRPr lang="en-US" dirty="0"/>
          </a:p>
          <a:p>
            <a:r>
              <a:rPr lang="en-US" dirty="0">
                <a:ea typeface="+mn-lt"/>
                <a:cs typeface="+mn-lt"/>
              </a:rPr>
              <a:t>The output of a perceptron can only be a binary number (0 or 1) due to the hard-edge transfer function. </a:t>
            </a:r>
            <a:endParaRPr lang="en-US" dirty="0"/>
          </a:p>
          <a:p>
            <a:r>
              <a:rPr lang="en-US" dirty="0">
                <a:ea typeface="+mn-lt"/>
                <a:cs typeface="+mn-lt"/>
              </a:rPr>
              <a:t>It can only be used to classify the linearly separable sets of input vectors. If the input vectors are non-linear, it is not easy to classify them correctly.</a:t>
            </a:r>
            <a:endParaRPr lang="en-US" dirty="0"/>
          </a:p>
          <a:p>
            <a:endParaRPr lang="en-US" dirty="0">
              <a:cs typeface="Calibri"/>
            </a:endParaRPr>
          </a:p>
        </p:txBody>
      </p:sp>
    </p:spTree>
    <p:extLst>
      <p:ext uri="{BB962C8B-B14F-4D97-AF65-F5344CB8AC3E}">
        <p14:creationId xmlns:p14="http://schemas.microsoft.com/office/powerpoint/2010/main" val="12828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9068-AF87-CD3D-B18B-0ECE7D73BA78}"/>
              </a:ext>
            </a:extLst>
          </p:cNvPr>
          <p:cNvSpPr>
            <a:spLocks noGrp="1"/>
          </p:cNvSpPr>
          <p:nvPr>
            <p:ph type="title"/>
          </p:nvPr>
        </p:nvSpPr>
        <p:spPr/>
        <p:txBody>
          <a:bodyPr/>
          <a:lstStyle/>
          <a:p>
            <a:r>
              <a:rPr lang="en-US" dirty="0"/>
              <a:t>Perceptron Learning Rule</a:t>
            </a:r>
          </a:p>
          <a:p>
            <a:endParaRPr lang="en-US" dirty="0">
              <a:cs typeface="Calibri Light"/>
            </a:endParaRPr>
          </a:p>
        </p:txBody>
      </p:sp>
      <p:pic>
        <p:nvPicPr>
          <p:cNvPr id="4" name="Picture 4">
            <a:extLst>
              <a:ext uri="{FF2B5EF4-FFF2-40B4-BE49-F238E27FC236}">
                <a16:creationId xmlns:a16="http://schemas.microsoft.com/office/drawing/2014/main" id="{297AEA92-9A7A-87DA-535E-A8E4F51A070F}"/>
              </a:ext>
            </a:extLst>
          </p:cNvPr>
          <p:cNvPicPr>
            <a:picLocks noGrp="1" noChangeAspect="1"/>
          </p:cNvPicPr>
          <p:nvPr>
            <p:ph idx="1"/>
          </p:nvPr>
        </p:nvPicPr>
        <p:blipFill>
          <a:blip r:embed="rId2"/>
          <a:stretch>
            <a:fillRect/>
          </a:stretch>
        </p:blipFill>
        <p:spPr>
          <a:xfrm>
            <a:off x="1648697" y="1572956"/>
            <a:ext cx="8347253" cy="2989240"/>
          </a:xfrm>
        </p:spPr>
      </p:pic>
      <p:pic>
        <p:nvPicPr>
          <p:cNvPr id="5" name="Picture 5">
            <a:extLst>
              <a:ext uri="{FF2B5EF4-FFF2-40B4-BE49-F238E27FC236}">
                <a16:creationId xmlns:a16="http://schemas.microsoft.com/office/drawing/2014/main" id="{E66F39CB-50DE-421D-862F-046390AB9171}"/>
              </a:ext>
            </a:extLst>
          </p:cNvPr>
          <p:cNvPicPr>
            <a:picLocks noChangeAspect="1"/>
          </p:cNvPicPr>
          <p:nvPr/>
        </p:nvPicPr>
        <p:blipFill>
          <a:blip r:embed="rId3"/>
          <a:stretch>
            <a:fillRect/>
          </a:stretch>
        </p:blipFill>
        <p:spPr>
          <a:xfrm>
            <a:off x="1708598" y="5523782"/>
            <a:ext cx="6671256" cy="554154"/>
          </a:xfrm>
          <a:prstGeom prst="rect">
            <a:avLst/>
          </a:prstGeom>
        </p:spPr>
      </p:pic>
    </p:spTree>
    <p:extLst>
      <p:ext uri="{BB962C8B-B14F-4D97-AF65-F5344CB8AC3E}">
        <p14:creationId xmlns:p14="http://schemas.microsoft.com/office/powerpoint/2010/main" val="96799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5A38-BF86-6CA5-09C3-8B834E35DF7F}"/>
              </a:ext>
            </a:extLst>
          </p:cNvPr>
          <p:cNvSpPr>
            <a:spLocks noGrp="1"/>
          </p:cNvSpPr>
          <p:nvPr>
            <p:ph type="title"/>
          </p:nvPr>
        </p:nvSpPr>
        <p:spPr/>
        <p:txBody>
          <a:bodyPr/>
          <a:lstStyle/>
          <a:p>
            <a:r>
              <a:rPr lang="en-US" dirty="0"/>
              <a:t>Activation Functions of Perceptron</a:t>
            </a:r>
          </a:p>
          <a:p>
            <a:endParaRPr lang="en-US" dirty="0">
              <a:cs typeface="Calibri Light"/>
            </a:endParaRPr>
          </a:p>
        </p:txBody>
      </p:sp>
      <p:pic>
        <p:nvPicPr>
          <p:cNvPr id="4" name="Picture 4">
            <a:extLst>
              <a:ext uri="{FF2B5EF4-FFF2-40B4-BE49-F238E27FC236}">
                <a16:creationId xmlns:a16="http://schemas.microsoft.com/office/drawing/2014/main" id="{3F551E53-2DB6-BE04-9819-B61FBBDCF3C2}"/>
              </a:ext>
            </a:extLst>
          </p:cNvPr>
          <p:cNvPicPr>
            <a:picLocks noGrp="1" noChangeAspect="1"/>
          </p:cNvPicPr>
          <p:nvPr>
            <p:ph idx="1"/>
          </p:nvPr>
        </p:nvPicPr>
        <p:blipFill>
          <a:blip r:embed="rId2"/>
          <a:stretch>
            <a:fillRect/>
          </a:stretch>
        </p:blipFill>
        <p:spPr>
          <a:xfrm>
            <a:off x="2905125" y="2686844"/>
            <a:ext cx="6381750" cy="2628900"/>
          </a:xfrm>
        </p:spPr>
      </p:pic>
    </p:spTree>
    <p:extLst>
      <p:ext uri="{BB962C8B-B14F-4D97-AF65-F5344CB8AC3E}">
        <p14:creationId xmlns:p14="http://schemas.microsoft.com/office/powerpoint/2010/main" val="100784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11D6-FAED-B2CC-C6DA-87D3C0C8AA36}"/>
              </a:ext>
            </a:extLst>
          </p:cNvPr>
          <p:cNvSpPr>
            <a:spLocks noGrp="1"/>
          </p:cNvSpPr>
          <p:nvPr>
            <p:ph type="title"/>
          </p:nvPr>
        </p:nvSpPr>
        <p:spPr/>
        <p:txBody>
          <a:bodyPr/>
          <a:lstStyle/>
          <a:p>
            <a:r>
              <a:rPr lang="en-US" b="1" dirty="0"/>
              <a:t>Why do we need Non-linear activation function?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695AA99A-43EC-5D45-69BB-44FC25C9D9D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neural network without an activation function is essentially just a linear regression model. The activation function does the non-linear transformation to the input making it capable to learn and perform more complex tasks. </a:t>
            </a:r>
            <a:endParaRPr lang="en-US" dirty="0"/>
          </a:p>
          <a:p>
            <a:endParaRPr lang="en-US" dirty="0">
              <a:cs typeface="Calibri"/>
            </a:endParaRPr>
          </a:p>
        </p:txBody>
      </p:sp>
    </p:spTree>
    <p:extLst>
      <p:ext uri="{BB962C8B-B14F-4D97-AF65-F5344CB8AC3E}">
        <p14:creationId xmlns:p14="http://schemas.microsoft.com/office/powerpoint/2010/main" val="380732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DF1AA-6B6B-6C9C-5272-2E5919AA2C33}"/>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479984-23DD-2C68-474D-8184FD97425F}"/>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u="sng">
                <a:ea typeface="+mn-lt"/>
                <a:cs typeface="+mn-lt"/>
              </a:rPr>
              <a:t>Regression:</a:t>
            </a:r>
          </a:p>
          <a:p>
            <a:r>
              <a:rPr lang="en-US" sz="2200" b="1">
                <a:ea typeface="+mn-lt"/>
                <a:cs typeface="+mn-lt"/>
              </a:rPr>
              <a:t>Loss Function</a:t>
            </a:r>
            <a:r>
              <a:rPr lang="en-US" sz="2200">
                <a:ea typeface="+mn-lt"/>
                <a:cs typeface="+mn-lt"/>
              </a:rPr>
              <a:t>: Mean Squared Error (MSE).</a:t>
            </a:r>
            <a:endParaRPr lang="en-US" sz="2200">
              <a:cs typeface="Calibri"/>
            </a:endParaRPr>
          </a:p>
          <a:p>
            <a:pPr marL="0" indent="0">
              <a:buNone/>
            </a:pPr>
            <a:r>
              <a:rPr lang="en-US" sz="2200" b="1" u="sng">
                <a:cs typeface="Calibri"/>
              </a:rPr>
              <a:t>Classification</a:t>
            </a:r>
            <a:r>
              <a:rPr lang="en-US" sz="2200">
                <a:cs typeface="Calibri"/>
              </a:rPr>
              <a:t> :</a:t>
            </a:r>
          </a:p>
          <a:p>
            <a:r>
              <a:rPr lang="en-US" sz="2200">
                <a:ea typeface="+mn-lt"/>
                <a:cs typeface="+mn-lt"/>
              </a:rPr>
              <a:t>Cross-Entropy, also referred to as Logarithmic loss.</a:t>
            </a:r>
            <a:endParaRPr lang="en-US" sz="2200">
              <a:cs typeface="Calibri"/>
            </a:endParaRPr>
          </a:p>
          <a:p>
            <a:endParaRPr lang="en-US" sz="2200">
              <a:cs typeface="Calibri"/>
            </a:endParaRPr>
          </a:p>
          <a:p>
            <a:endParaRPr lang="en-US" sz="2200">
              <a:cs typeface="Calibri"/>
            </a:endParaRPr>
          </a:p>
          <a:p>
            <a:endParaRPr lang="en-US" sz="2200">
              <a:cs typeface="Calibri"/>
            </a:endParaRPr>
          </a:p>
        </p:txBody>
      </p:sp>
      <p:pic>
        <p:nvPicPr>
          <p:cNvPr id="4" name="Picture 4">
            <a:extLst>
              <a:ext uri="{FF2B5EF4-FFF2-40B4-BE49-F238E27FC236}">
                <a16:creationId xmlns:a16="http://schemas.microsoft.com/office/drawing/2014/main" id="{F0BAA038-A7FB-33D6-BAC3-168EA98A6172}"/>
              </a:ext>
            </a:extLst>
          </p:cNvPr>
          <p:cNvPicPr>
            <a:picLocks noChangeAspect="1"/>
          </p:cNvPicPr>
          <p:nvPr/>
        </p:nvPicPr>
        <p:blipFill>
          <a:blip r:embed="rId2"/>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217231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B76D-5A5C-230A-6E87-179A684778DC}"/>
              </a:ext>
            </a:extLst>
          </p:cNvPr>
          <p:cNvSpPr>
            <a:spLocks noGrp="1"/>
          </p:cNvSpPr>
          <p:nvPr>
            <p:ph type="title"/>
          </p:nvPr>
        </p:nvSpPr>
        <p:spPr/>
        <p:txBody>
          <a:bodyPr/>
          <a:lstStyle/>
          <a:p>
            <a:r>
              <a:rPr lang="en-US" dirty="0">
                <a:cs typeface="Calibri Light"/>
              </a:rPr>
              <a:t>Types of Activation Function</a:t>
            </a:r>
            <a:endParaRPr lang="en-US" dirty="0"/>
          </a:p>
        </p:txBody>
      </p:sp>
      <p:sp>
        <p:nvSpPr>
          <p:cNvPr id="3" name="Content Placeholder 2">
            <a:extLst>
              <a:ext uri="{FF2B5EF4-FFF2-40B4-BE49-F238E27FC236}">
                <a16:creationId xmlns:a16="http://schemas.microsoft.com/office/drawing/2014/main" id="{D6DE8D2B-69D5-5DC2-8984-83D31B78516E}"/>
              </a:ext>
            </a:extLst>
          </p:cNvPr>
          <p:cNvSpPr>
            <a:spLocks noGrp="1"/>
          </p:cNvSpPr>
          <p:nvPr>
            <p:ph idx="1"/>
          </p:nvPr>
        </p:nvSpPr>
        <p:spPr/>
        <p:txBody>
          <a:bodyPr vert="horz" lIns="91440" tIns="45720" rIns="91440" bIns="45720" rtlCol="0" anchor="t">
            <a:normAutofit/>
          </a:bodyPr>
          <a:lstStyle/>
          <a:p>
            <a:r>
              <a:rPr lang="en-US" dirty="0"/>
              <a:t>Sigmoid</a:t>
            </a:r>
            <a:endParaRPr lang="en-US" dirty="0">
              <a:cs typeface="Calibri" panose="020F0502020204030204"/>
            </a:endParaRPr>
          </a:p>
          <a:p>
            <a:r>
              <a:rPr lang="en-US" dirty="0">
                <a:cs typeface="Calibri" panose="020F0502020204030204"/>
              </a:rPr>
              <a:t>Tanh</a:t>
            </a:r>
          </a:p>
          <a:p>
            <a:r>
              <a:rPr lang="en-US" dirty="0">
                <a:cs typeface="Calibri" panose="020F0502020204030204"/>
              </a:rPr>
              <a:t>RELU</a:t>
            </a:r>
          </a:p>
          <a:p>
            <a:r>
              <a:rPr lang="en-US" dirty="0" err="1">
                <a:cs typeface="Calibri"/>
              </a:rPr>
              <a:t>Softmax</a:t>
            </a:r>
            <a:r>
              <a:rPr lang="en-US" dirty="0">
                <a:cs typeface="Calibri"/>
              </a:rPr>
              <a:t> ( for multiple classification)</a:t>
            </a:r>
          </a:p>
        </p:txBody>
      </p:sp>
    </p:spTree>
    <p:extLst>
      <p:ext uri="{BB962C8B-B14F-4D97-AF65-F5344CB8AC3E}">
        <p14:creationId xmlns:p14="http://schemas.microsoft.com/office/powerpoint/2010/main" val="386774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5A5A-0ECB-577E-407B-317B3AC30609}"/>
              </a:ext>
            </a:extLst>
          </p:cNvPr>
          <p:cNvSpPr>
            <a:spLocks noGrp="1"/>
          </p:cNvSpPr>
          <p:nvPr>
            <p:ph type="title"/>
          </p:nvPr>
        </p:nvSpPr>
        <p:spPr/>
        <p:txBody>
          <a:bodyPr/>
          <a:lstStyle/>
          <a:p>
            <a:r>
              <a:rPr lang="en-US" dirty="0">
                <a:cs typeface="Calibri Light"/>
              </a:rPr>
              <a:t>Back Propagation</a:t>
            </a:r>
            <a:endParaRPr lang="en-US" dirty="0"/>
          </a:p>
        </p:txBody>
      </p:sp>
      <p:sp>
        <p:nvSpPr>
          <p:cNvPr id="3" name="Content Placeholder 2">
            <a:extLst>
              <a:ext uri="{FF2B5EF4-FFF2-40B4-BE49-F238E27FC236}">
                <a16:creationId xmlns:a16="http://schemas.microsoft.com/office/drawing/2014/main" id="{EB744F95-EBD7-1C29-6468-20263E6D9A9F}"/>
              </a:ext>
            </a:extLst>
          </p:cNvPr>
          <p:cNvSpPr>
            <a:spLocks noGrp="1"/>
          </p:cNvSpPr>
          <p:nvPr>
            <p:ph idx="1"/>
          </p:nvPr>
        </p:nvSpPr>
        <p:spPr/>
        <p:txBody>
          <a:bodyPr vert="horz" lIns="91440" tIns="45720" rIns="91440" bIns="45720" rtlCol="0" anchor="t">
            <a:normAutofit/>
          </a:bodyPr>
          <a:lstStyle/>
          <a:p>
            <a:r>
              <a:rPr lang="en-US" b="1" dirty="0">
                <a:ea typeface="+mn-lt"/>
                <a:cs typeface="+mn-lt"/>
              </a:rPr>
              <a:t>Backpropagation</a:t>
            </a:r>
            <a:r>
              <a:rPr lang="en-US" dirty="0">
                <a:ea typeface="+mn-lt"/>
                <a:cs typeface="+mn-lt"/>
              </a:rPr>
              <a:t> is the essence of neural network training. It is the method of fine-tuning the weights of a neural network based on the error rate obtained in the previous epoch (i.e., iteration). Proper tuning of the weights allows you to reduce error rates and make the model reliable by increasing its generalization.</a:t>
            </a:r>
            <a:endParaRPr lang="en-US" dirty="0"/>
          </a:p>
        </p:txBody>
      </p:sp>
    </p:spTree>
    <p:extLst>
      <p:ext uri="{BB962C8B-B14F-4D97-AF65-F5344CB8AC3E}">
        <p14:creationId xmlns:p14="http://schemas.microsoft.com/office/powerpoint/2010/main" val="18226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DFC2-D6E5-8010-C3D8-844466D62909}"/>
              </a:ext>
            </a:extLst>
          </p:cNvPr>
          <p:cNvSpPr>
            <a:spLocks noGrp="1"/>
          </p:cNvSpPr>
          <p:nvPr>
            <p:ph type="title"/>
          </p:nvPr>
        </p:nvSpPr>
        <p:spPr/>
        <p:txBody>
          <a:bodyPr/>
          <a:lstStyle/>
          <a:p>
            <a:r>
              <a:rPr lang="en-US" dirty="0">
                <a:cs typeface="Calibri Light"/>
              </a:rPr>
              <a:t>How it works</a:t>
            </a:r>
            <a:endParaRPr lang="en-US" dirty="0"/>
          </a:p>
        </p:txBody>
      </p:sp>
      <p:sp>
        <p:nvSpPr>
          <p:cNvPr id="3" name="Content Placeholder 2">
            <a:extLst>
              <a:ext uri="{FF2B5EF4-FFF2-40B4-BE49-F238E27FC236}">
                <a16:creationId xmlns:a16="http://schemas.microsoft.com/office/drawing/2014/main" id="{2B096533-8ECF-AF10-D693-147E87A4F475}"/>
              </a:ext>
            </a:extLst>
          </p:cNvPr>
          <p:cNvSpPr>
            <a:spLocks noGrp="1"/>
          </p:cNvSpPr>
          <p:nvPr>
            <p:ph idx="1"/>
          </p:nvPr>
        </p:nvSpPr>
        <p:spPr/>
        <p:txBody>
          <a:bodyPr vert="horz" lIns="91440" tIns="45720" rIns="91440" bIns="45720" rtlCol="0" anchor="t">
            <a:normAutofit/>
          </a:bodyPr>
          <a:lstStyle/>
          <a:p>
            <a:r>
              <a:rPr lang="en-US" dirty="0">
                <a:ea typeface="+mn-lt"/>
                <a:cs typeface="+mn-lt"/>
              </a:rPr>
              <a:t>Backpropagation is fast, simple and easy to program</a:t>
            </a:r>
            <a:endParaRPr lang="en-US" dirty="0">
              <a:cs typeface="Calibri" panose="020F0502020204030204"/>
            </a:endParaRPr>
          </a:p>
          <a:p>
            <a:r>
              <a:rPr lang="en-US" dirty="0">
                <a:ea typeface="+mn-lt"/>
                <a:cs typeface="+mn-lt"/>
              </a:rPr>
              <a:t>It has no parameters to tune apart from the numbers of input</a:t>
            </a:r>
            <a:endParaRPr lang="en-US" dirty="0"/>
          </a:p>
          <a:p>
            <a:r>
              <a:rPr lang="en-US" dirty="0">
                <a:ea typeface="+mn-lt"/>
                <a:cs typeface="+mn-lt"/>
              </a:rPr>
              <a:t>It is a flexible method as it does not require prior knowledge about the network</a:t>
            </a:r>
            <a:endParaRPr lang="en-US" dirty="0"/>
          </a:p>
          <a:p>
            <a:r>
              <a:rPr lang="en-US" dirty="0">
                <a:ea typeface="+mn-lt"/>
                <a:cs typeface="+mn-lt"/>
              </a:rPr>
              <a:t>It is a standard method that generally works well</a:t>
            </a:r>
            <a:endParaRPr lang="en-US" dirty="0"/>
          </a:p>
          <a:p>
            <a:r>
              <a:rPr lang="en-US" dirty="0">
                <a:ea typeface="+mn-lt"/>
                <a:cs typeface="+mn-lt"/>
              </a:rPr>
              <a:t>It does not need any special mention of the features of the function to be learned.</a:t>
            </a:r>
            <a:endParaRPr lang="en-US" dirty="0"/>
          </a:p>
          <a:p>
            <a:endParaRPr lang="en-US" dirty="0">
              <a:cs typeface="Calibri"/>
            </a:endParaRPr>
          </a:p>
        </p:txBody>
      </p:sp>
    </p:spTree>
    <p:extLst>
      <p:ext uri="{BB962C8B-B14F-4D97-AF65-F5344CB8AC3E}">
        <p14:creationId xmlns:p14="http://schemas.microsoft.com/office/powerpoint/2010/main" val="289902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0F65-C09C-9212-C2D4-A7474A5A9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73E440-82C1-C263-B33C-FDA735F2D03E}"/>
              </a:ext>
            </a:extLst>
          </p:cNvPr>
          <p:cNvSpPr>
            <a:spLocks noGrp="1"/>
          </p:cNvSpPr>
          <p:nvPr>
            <p:ph idx="1"/>
          </p:nvPr>
        </p:nvSpPr>
        <p:spPr/>
        <p:txBody>
          <a:bodyPr vert="horz" lIns="91440" tIns="45720" rIns="91440" bIns="45720" rtlCol="0" anchor="t">
            <a:normAutofit/>
          </a:bodyPr>
          <a:lstStyle/>
          <a:p>
            <a:r>
              <a:rPr lang="en-US" b="1" dirty="0"/>
              <a:t>Static back-propagation:</a:t>
            </a:r>
            <a:endParaRPr lang="en-US" dirty="0">
              <a:cs typeface="Calibri" panose="020F0502020204030204"/>
            </a:endParaRPr>
          </a:p>
          <a:p>
            <a:r>
              <a:rPr lang="en-US" dirty="0">
                <a:ea typeface="+mn-lt"/>
                <a:cs typeface="+mn-lt"/>
              </a:rPr>
              <a:t>It is one kind of backpropagation network which produces a mapping of a static input for static output. It is useful to solve static classification issues like optical character recognition.</a:t>
            </a:r>
            <a:endParaRPr lang="en-US" dirty="0"/>
          </a:p>
          <a:p>
            <a:r>
              <a:rPr lang="en-US" b="1" dirty="0"/>
              <a:t>Recurrent Backpropagation:</a:t>
            </a:r>
            <a:endParaRPr lang="en-US" dirty="0"/>
          </a:p>
          <a:p>
            <a:r>
              <a:rPr lang="en-US" dirty="0">
                <a:ea typeface="+mn-lt"/>
                <a:cs typeface="+mn-lt"/>
              </a:rPr>
              <a:t>Recurrent Back propagation in data mining is fed forward until a fixed value is achieved. After that, the error is computed and propagated backward.</a:t>
            </a:r>
            <a:endParaRPr lang="en-US" dirty="0"/>
          </a:p>
          <a:p>
            <a:endParaRPr lang="en-US" dirty="0">
              <a:cs typeface="Calibri"/>
            </a:endParaRPr>
          </a:p>
        </p:txBody>
      </p:sp>
      <p:pic>
        <p:nvPicPr>
          <p:cNvPr id="4" name="Picture 4">
            <a:extLst>
              <a:ext uri="{FF2B5EF4-FFF2-40B4-BE49-F238E27FC236}">
                <a16:creationId xmlns:a16="http://schemas.microsoft.com/office/drawing/2014/main" id="{9FAC69A7-D2DA-F5AA-2234-1A7190C6D727}"/>
              </a:ext>
            </a:extLst>
          </p:cNvPr>
          <p:cNvPicPr>
            <a:picLocks noChangeAspect="1"/>
          </p:cNvPicPr>
          <p:nvPr/>
        </p:nvPicPr>
        <p:blipFill>
          <a:blip r:embed="rId2"/>
          <a:stretch>
            <a:fillRect/>
          </a:stretch>
        </p:blipFill>
        <p:spPr>
          <a:xfrm>
            <a:off x="3398077" y="5354124"/>
            <a:ext cx="3088380" cy="743218"/>
          </a:xfrm>
          <a:prstGeom prst="rect">
            <a:avLst/>
          </a:prstGeom>
        </p:spPr>
      </p:pic>
    </p:spTree>
    <p:extLst>
      <p:ext uri="{BB962C8B-B14F-4D97-AF65-F5344CB8AC3E}">
        <p14:creationId xmlns:p14="http://schemas.microsoft.com/office/powerpoint/2010/main" val="324787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903A-4020-695D-F17B-53040AA7733E}"/>
              </a:ext>
            </a:extLst>
          </p:cNvPr>
          <p:cNvSpPr>
            <a:spLocks noGrp="1"/>
          </p:cNvSpPr>
          <p:nvPr>
            <p:ph type="title"/>
          </p:nvPr>
        </p:nvSpPr>
        <p:spPr>
          <a:xfrm>
            <a:off x="881129" y="365125"/>
            <a:ext cx="10472671" cy="649423"/>
          </a:xfrm>
        </p:spPr>
        <p:txBody>
          <a:bodyPr>
            <a:normAutofit fontScale="90000"/>
          </a:bodyPr>
          <a:lstStyle/>
          <a:p>
            <a:r>
              <a:rPr lang="en-US" b="1" dirty="0">
                <a:ea typeface="+mj-lt"/>
                <a:cs typeface="+mj-lt"/>
              </a:rPr>
              <a:t>Steps of Training a Neural Network</a:t>
            </a:r>
            <a:endParaRPr lang="en-US" dirty="0"/>
          </a:p>
        </p:txBody>
      </p:sp>
      <p:sp>
        <p:nvSpPr>
          <p:cNvPr id="3" name="Content Placeholder 2">
            <a:extLst>
              <a:ext uri="{FF2B5EF4-FFF2-40B4-BE49-F238E27FC236}">
                <a16:creationId xmlns:a16="http://schemas.microsoft.com/office/drawing/2014/main" id="{E2986ECB-7413-CD32-3026-8225E7362A79}"/>
              </a:ext>
            </a:extLst>
          </p:cNvPr>
          <p:cNvSpPr>
            <a:spLocks noGrp="1"/>
          </p:cNvSpPr>
          <p:nvPr>
            <p:ph idx="1"/>
          </p:nvPr>
        </p:nvSpPr>
        <p:spPr>
          <a:xfrm>
            <a:off x="784539" y="1192414"/>
            <a:ext cx="10730246" cy="5349450"/>
          </a:xfrm>
        </p:spPr>
        <p:txBody>
          <a:bodyPr vert="horz" lIns="91440" tIns="45720" rIns="91440" bIns="45720" rtlCol="0" anchor="t">
            <a:normAutofit fontScale="77500" lnSpcReduction="20000"/>
          </a:bodyPr>
          <a:lstStyle/>
          <a:p>
            <a:pPr marL="0" indent="0">
              <a:buNone/>
            </a:pPr>
            <a:endParaRPr lang="en-US" b="1" dirty="0">
              <a:cs typeface="Calibri" panose="020F0502020204030204"/>
            </a:endParaRPr>
          </a:p>
          <a:p>
            <a:pPr marL="0" indent="0" algn="just">
              <a:buNone/>
            </a:pPr>
            <a:r>
              <a:rPr lang="en-US" dirty="0">
                <a:ea typeface="+mn-lt"/>
                <a:cs typeface="+mn-lt"/>
              </a:rPr>
              <a:t>Training a neural network consists of the following basic steps:</a:t>
            </a:r>
            <a:endParaRPr lang="en-US" dirty="0">
              <a:cs typeface="Calibri" panose="020F0502020204030204"/>
            </a:endParaRPr>
          </a:p>
          <a:p>
            <a:pPr algn="just"/>
            <a:r>
              <a:rPr lang="en-US" b="1" dirty="0">
                <a:ea typeface="+mn-lt"/>
                <a:cs typeface="+mn-lt"/>
              </a:rPr>
              <a:t>Step-1:</a:t>
            </a:r>
            <a:r>
              <a:rPr lang="en-US" dirty="0">
                <a:ea typeface="+mn-lt"/>
                <a:cs typeface="+mn-lt"/>
              </a:rPr>
              <a:t> </a:t>
            </a:r>
            <a:r>
              <a:rPr lang="en-US" b="1" dirty="0">
                <a:ea typeface="+mn-lt"/>
                <a:cs typeface="+mn-lt"/>
              </a:rPr>
              <a:t>Initialization of Neural Network:</a:t>
            </a:r>
            <a:r>
              <a:rPr lang="en-US" dirty="0">
                <a:ea typeface="+mn-lt"/>
                <a:cs typeface="+mn-lt"/>
              </a:rPr>
              <a:t> Initialize weights and biases.</a:t>
            </a:r>
            <a:endParaRPr lang="en-US" dirty="0"/>
          </a:p>
          <a:p>
            <a:pPr algn="just"/>
            <a:r>
              <a:rPr lang="en-US" b="1" dirty="0">
                <a:ea typeface="+mn-lt"/>
                <a:cs typeface="+mn-lt"/>
              </a:rPr>
              <a:t>Step-2: Forward propagation:</a:t>
            </a:r>
            <a:r>
              <a:rPr lang="en-US" dirty="0">
                <a:ea typeface="+mn-lt"/>
                <a:cs typeface="+mn-lt"/>
              </a:rPr>
              <a:t> Using the given input X, weights W, and biases b, for every layer we compute a linear combination of inputs and weights (Z)and then apply activation function to linear combination (A). At the final layer, we compute</a:t>
            </a:r>
            <a:r>
              <a:rPr lang="en-US" b="1" dirty="0">
                <a:ea typeface="+mn-lt"/>
                <a:cs typeface="+mn-lt"/>
              </a:rPr>
              <a:t> f(A</a:t>
            </a:r>
            <a:r>
              <a:rPr lang="en-US" b="1" baseline="30000" dirty="0">
                <a:ea typeface="+mn-lt"/>
                <a:cs typeface="+mn-lt"/>
              </a:rPr>
              <a:t>(l-1)</a:t>
            </a:r>
            <a:r>
              <a:rPr lang="en-US" b="1" dirty="0">
                <a:ea typeface="+mn-lt"/>
                <a:cs typeface="+mn-lt"/>
              </a:rPr>
              <a:t>)</a:t>
            </a:r>
            <a:r>
              <a:rPr lang="en-US" dirty="0">
                <a:ea typeface="+mn-lt"/>
                <a:cs typeface="+mn-lt"/>
              </a:rPr>
              <a:t> which could be a </a:t>
            </a:r>
            <a:r>
              <a:rPr lang="en-US" b="1" dirty="0">
                <a:ea typeface="+mn-lt"/>
                <a:cs typeface="+mn-lt"/>
              </a:rPr>
              <a:t>sigmoid</a:t>
            </a:r>
            <a:r>
              <a:rPr lang="en-US" dirty="0">
                <a:ea typeface="+mn-lt"/>
                <a:cs typeface="+mn-lt"/>
              </a:rPr>
              <a:t> (for binary classification problem), </a:t>
            </a:r>
            <a:r>
              <a:rPr lang="en-US" b="1" dirty="0" err="1">
                <a:ea typeface="+mn-lt"/>
                <a:cs typeface="+mn-lt"/>
              </a:rPr>
              <a:t>softmax</a:t>
            </a:r>
            <a:r>
              <a:rPr lang="en-US" dirty="0">
                <a:ea typeface="+mn-lt"/>
                <a:cs typeface="+mn-lt"/>
              </a:rPr>
              <a:t> (for multi-class classification problem), and this gives the prediction </a:t>
            </a:r>
            <a:r>
              <a:rPr lang="en-US" dirty="0" err="1">
                <a:ea typeface="+mn-lt"/>
                <a:cs typeface="+mn-lt"/>
              </a:rPr>
              <a:t>y_hat</a:t>
            </a:r>
            <a:r>
              <a:rPr lang="en-US" dirty="0">
                <a:ea typeface="+mn-lt"/>
                <a:cs typeface="+mn-lt"/>
              </a:rPr>
              <a:t>.</a:t>
            </a:r>
            <a:endParaRPr lang="en-US" dirty="0"/>
          </a:p>
          <a:p>
            <a:pPr algn="just"/>
            <a:r>
              <a:rPr lang="en-US" b="1" dirty="0">
                <a:ea typeface="+mn-lt"/>
                <a:cs typeface="+mn-lt"/>
              </a:rPr>
              <a:t>Step-3:</a:t>
            </a:r>
            <a:r>
              <a:rPr lang="en-US" dirty="0">
                <a:ea typeface="+mn-lt"/>
                <a:cs typeface="+mn-lt"/>
              </a:rPr>
              <a:t> </a:t>
            </a:r>
            <a:r>
              <a:rPr lang="en-US" b="1" dirty="0">
                <a:ea typeface="+mn-lt"/>
                <a:cs typeface="+mn-lt"/>
              </a:rPr>
              <a:t>Compute the loss function: The loss</a:t>
            </a:r>
            <a:r>
              <a:rPr lang="en-US" dirty="0">
                <a:ea typeface="+mn-lt"/>
                <a:cs typeface="+mn-lt"/>
              </a:rPr>
              <a:t> function includes both the actual label y and predicted label </a:t>
            </a:r>
            <a:r>
              <a:rPr lang="en-US" dirty="0" err="1">
                <a:ea typeface="+mn-lt"/>
                <a:cs typeface="+mn-lt"/>
              </a:rPr>
              <a:t>y_hat</a:t>
            </a:r>
            <a:r>
              <a:rPr lang="en-US" dirty="0">
                <a:ea typeface="+mn-lt"/>
                <a:cs typeface="+mn-lt"/>
              </a:rPr>
              <a:t> in its expression. It shows how far our predictions from the actual target, and our main objective is to minimize the loss function.</a:t>
            </a:r>
            <a:endParaRPr lang="en-US" dirty="0"/>
          </a:p>
          <a:p>
            <a:pPr algn="just"/>
            <a:r>
              <a:rPr lang="en-US" b="1" dirty="0">
                <a:ea typeface="+mn-lt"/>
                <a:cs typeface="+mn-lt"/>
              </a:rPr>
              <a:t>Step-4: Backward Propagation:</a:t>
            </a:r>
            <a:r>
              <a:rPr lang="en-US" dirty="0">
                <a:ea typeface="+mn-lt"/>
                <a:cs typeface="+mn-lt"/>
              </a:rPr>
              <a:t> In backpropagation, we find the gradients of the loss function, which is a function of y and </a:t>
            </a:r>
            <a:r>
              <a:rPr lang="en-US" dirty="0" err="1">
                <a:ea typeface="+mn-lt"/>
                <a:cs typeface="+mn-lt"/>
              </a:rPr>
              <a:t>y_hat</a:t>
            </a:r>
            <a:r>
              <a:rPr lang="en-US" dirty="0">
                <a:ea typeface="+mn-lt"/>
                <a:cs typeface="+mn-lt"/>
              </a:rPr>
              <a:t>, and gradients </a:t>
            </a:r>
            <a:r>
              <a:rPr lang="en-US" dirty="0" err="1">
                <a:ea typeface="+mn-lt"/>
                <a:cs typeface="+mn-lt"/>
              </a:rPr>
              <a:t>wrt</a:t>
            </a:r>
            <a:r>
              <a:rPr lang="en-US" dirty="0">
                <a:ea typeface="+mn-lt"/>
                <a:cs typeface="+mn-lt"/>
              </a:rPr>
              <a:t> A, W, and b called </a:t>
            </a:r>
            <a:r>
              <a:rPr lang="en-US" b="1" dirty="0" err="1">
                <a:ea typeface="+mn-lt"/>
                <a:cs typeface="+mn-lt"/>
              </a:rPr>
              <a:t>dA</a:t>
            </a:r>
            <a:r>
              <a:rPr lang="en-US" b="1" dirty="0">
                <a:ea typeface="+mn-lt"/>
                <a:cs typeface="+mn-lt"/>
              </a:rPr>
              <a:t>, </a:t>
            </a:r>
            <a:r>
              <a:rPr lang="en-US" b="1" dirty="0" err="1">
                <a:ea typeface="+mn-lt"/>
                <a:cs typeface="+mn-lt"/>
              </a:rPr>
              <a:t>dW</a:t>
            </a:r>
            <a:r>
              <a:rPr lang="en-US" b="1" dirty="0">
                <a:ea typeface="+mn-lt"/>
                <a:cs typeface="+mn-lt"/>
              </a:rPr>
              <a:t>,</a:t>
            </a:r>
            <a:r>
              <a:rPr lang="en-US" dirty="0">
                <a:ea typeface="+mn-lt"/>
                <a:cs typeface="+mn-lt"/>
              </a:rPr>
              <a:t> and</a:t>
            </a:r>
            <a:r>
              <a:rPr lang="en-US" b="1" dirty="0">
                <a:ea typeface="+mn-lt"/>
                <a:cs typeface="+mn-lt"/>
              </a:rPr>
              <a:t> db</a:t>
            </a:r>
            <a:r>
              <a:rPr lang="en-US" dirty="0">
                <a:ea typeface="+mn-lt"/>
                <a:cs typeface="+mn-lt"/>
              </a:rPr>
              <a:t>. By using these gradients, we update the values of the parameters from the last layer to the first layer.</a:t>
            </a:r>
            <a:endParaRPr lang="en-US" dirty="0"/>
          </a:p>
          <a:p>
            <a:pPr algn="just"/>
            <a:r>
              <a:rPr lang="en-US" b="1" dirty="0">
                <a:ea typeface="+mn-lt"/>
                <a:cs typeface="+mn-lt"/>
              </a:rPr>
              <a:t>Step-5: </a:t>
            </a:r>
            <a:r>
              <a:rPr lang="en-US" dirty="0">
                <a:ea typeface="+mn-lt"/>
                <a:cs typeface="+mn-lt"/>
              </a:rPr>
              <a:t>Repeat steps 2–4 for n epochs till we observe that the loss function is minimized, without overfitting the train data.</a:t>
            </a:r>
            <a:endParaRPr lang="en-US" dirty="0"/>
          </a:p>
          <a:p>
            <a:endParaRPr lang="en-US" dirty="0">
              <a:cs typeface="Calibri"/>
            </a:endParaRPr>
          </a:p>
        </p:txBody>
      </p:sp>
    </p:spTree>
    <p:extLst>
      <p:ext uri="{BB962C8B-B14F-4D97-AF65-F5344CB8AC3E}">
        <p14:creationId xmlns:p14="http://schemas.microsoft.com/office/powerpoint/2010/main" val="378054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E9A1-F5CF-0316-AC67-32D2E1E236A6}"/>
              </a:ext>
            </a:extLst>
          </p:cNvPr>
          <p:cNvSpPr>
            <a:spLocks noGrp="1"/>
          </p:cNvSpPr>
          <p:nvPr>
            <p:ph type="title"/>
          </p:nvPr>
        </p:nvSpPr>
        <p:spPr/>
        <p:txBody>
          <a:bodyPr/>
          <a:lstStyle/>
          <a:p>
            <a:r>
              <a:rPr lang="en-US" dirty="0">
                <a:cs typeface="Calibri Light"/>
              </a:rPr>
              <a:t>What is Deep Learning</a:t>
            </a:r>
            <a:endParaRPr lang="en-US" dirty="0"/>
          </a:p>
        </p:txBody>
      </p:sp>
      <p:sp>
        <p:nvSpPr>
          <p:cNvPr id="3" name="Content Placeholder 2">
            <a:extLst>
              <a:ext uri="{FF2B5EF4-FFF2-40B4-BE49-F238E27FC236}">
                <a16:creationId xmlns:a16="http://schemas.microsoft.com/office/drawing/2014/main" id="{B1B70EAA-E04C-A299-7785-33E89BC01C35}"/>
              </a:ext>
            </a:extLst>
          </p:cNvPr>
          <p:cNvSpPr>
            <a:spLocks noGrp="1"/>
          </p:cNvSpPr>
          <p:nvPr>
            <p:ph idx="1"/>
          </p:nvPr>
        </p:nvSpPr>
        <p:spPr/>
        <p:txBody>
          <a:bodyPr vert="horz" lIns="91440" tIns="45720" rIns="91440" bIns="45720" rtlCol="0" anchor="t">
            <a:normAutofit/>
          </a:bodyPr>
          <a:lstStyle/>
          <a:p>
            <a:r>
              <a:rPr lang="en-US" dirty="0">
                <a:ea typeface="+mn-lt"/>
                <a:cs typeface="+mn-lt"/>
              </a:rPr>
              <a:t>Deep learning is a subset of machine learning, which is essentially a neural network with three or more layers. These neural networks attempt to simulate the behavior of the human brain—albeit far from matching its ability—allowing it to “learn” from large amounts of data.</a:t>
            </a:r>
            <a:endParaRPr lang="en-US" dirty="0"/>
          </a:p>
        </p:txBody>
      </p:sp>
    </p:spTree>
    <p:extLst>
      <p:ext uri="{BB962C8B-B14F-4D97-AF65-F5344CB8AC3E}">
        <p14:creationId xmlns:p14="http://schemas.microsoft.com/office/powerpoint/2010/main" val="90413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CC2A-5202-0BFA-6545-86548A86731B}"/>
              </a:ext>
            </a:extLst>
          </p:cNvPr>
          <p:cNvSpPr>
            <a:spLocks noGrp="1"/>
          </p:cNvSpPr>
          <p:nvPr>
            <p:ph type="title"/>
          </p:nvPr>
        </p:nvSpPr>
        <p:spPr/>
        <p:txBody>
          <a:bodyPr/>
          <a:lstStyle/>
          <a:p>
            <a:r>
              <a:rPr lang="en-US" dirty="0">
                <a:cs typeface="Calibri Light"/>
              </a:rPr>
              <a:t>Weight Initialization</a:t>
            </a:r>
            <a:endParaRPr lang="en-US" dirty="0"/>
          </a:p>
        </p:txBody>
      </p:sp>
      <p:sp>
        <p:nvSpPr>
          <p:cNvPr id="3" name="Content Placeholder 2">
            <a:extLst>
              <a:ext uri="{FF2B5EF4-FFF2-40B4-BE49-F238E27FC236}">
                <a16:creationId xmlns:a16="http://schemas.microsoft.com/office/drawing/2014/main" id="{3B618E0C-199A-D25D-5D46-ABD08B468606}"/>
              </a:ext>
            </a:extLst>
          </p:cNvPr>
          <p:cNvSpPr>
            <a:spLocks noGrp="1"/>
          </p:cNvSpPr>
          <p:nvPr>
            <p:ph idx="1"/>
          </p:nvPr>
        </p:nvSpPr>
        <p:spPr/>
        <p:txBody>
          <a:bodyPr vert="horz" lIns="91440" tIns="45720" rIns="91440" bIns="45720" rtlCol="0" anchor="t">
            <a:normAutofit/>
          </a:bodyPr>
          <a:lstStyle/>
          <a:p>
            <a:r>
              <a:rPr lang="en-US" b="1" dirty="0"/>
              <a:t>Zero Initialization</a:t>
            </a:r>
            <a:endParaRPr lang="en-US" dirty="0">
              <a:cs typeface="Calibri" panose="020F0502020204030204"/>
            </a:endParaRPr>
          </a:p>
          <a:p>
            <a:r>
              <a:rPr lang="en-US" b="1" dirty="0"/>
              <a:t>Random </a:t>
            </a:r>
            <a:r>
              <a:rPr lang="en-US" b="1" dirty="0">
                <a:ea typeface="+mn-lt"/>
                <a:cs typeface="+mn-lt"/>
              </a:rPr>
              <a:t>Initialization</a:t>
            </a:r>
            <a:endParaRPr lang="en-US" dirty="0">
              <a:cs typeface="Calibri"/>
            </a:endParaRPr>
          </a:p>
          <a:p>
            <a:endParaRPr lang="en-US" b="1" dirty="0">
              <a:ea typeface="+mn-lt"/>
              <a:cs typeface="+mn-lt"/>
            </a:endParaRPr>
          </a:p>
          <a:p>
            <a:endParaRPr lang="en-US" dirty="0">
              <a:cs typeface="Calibri"/>
            </a:endParaRPr>
          </a:p>
        </p:txBody>
      </p:sp>
    </p:spTree>
    <p:extLst>
      <p:ext uri="{BB962C8B-B14F-4D97-AF65-F5344CB8AC3E}">
        <p14:creationId xmlns:p14="http://schemas.microsoft.com/office/powerpoint/2010/main" val="363024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A747-866F-AB61-1DBD-8533AA3DC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2EFCD-3A56-1DC9-B1F3-154DEA8F7571}"/>
              </a:ext>
            </a:extLst>
          </p:cNvPr>
          <p:cNvSpPr>
            <a:spLocks noGrp="1"/>
          </p:cNvSpPr>
          <p:nvPr>
            <p:ph idx="1"/>
          </p:nvPr>
        </p:nvSpPr>
        <p:spPr/>
        <p:txBody>
          <a:bodyPr vert="horz" lIns="91440" tIns="45720" rIns="91440" bIns="45720" rtlCol="0" anchor="t">
            <a:normAutofit/>
          </a:bodyPr>
          <a:lstStyle/>
          <a:p>
            <a:r>
              <a:rPr lang="en-US" b="1" dirty="0">
                <a:ea typeface="+mn-lt"/>
                <a:cs typeface="+mn-lt"/>
              </a:rPr>
              <a:t> For RELU activation function: </a:t>
            </a:r>
            <a:r>
              <a:rPr lang="en-US" dirty="0">
                <a:ea typeface="+mn-lt"/>
                <a:cs typeface="+mn-lt"/>
              </a:rPr>
              <a:t>This heuristic is called </a:t>
            </a:r>
            <a:r>
              <a:rPr lang="en-US" b="1" dirty="0">
                <a:ea typeface="+mn-lt"/>
                <a:cs typeface="+mn-lt"/>
              </a:rPr>
              <a:t>He-et-al Initialization</a:t>
            </a:r>
          </a:p>
          <a:p>
            <a:endParaRPr lang="en-US" b="1" dirty="0">
              <a:ea typeface="+mn-lt"/>
              <a:cs typeface="+mn-lt"/>
            </a:endParaRPr>
          </a:p>
          <a:p>
            <a:endParaRPr lang="en-US" b="1" dirty="0">
              <a:ea typeface="+mn-lt"/>
              <a:cs typeface="+mn-lt"/>
            </a:endParaRPr>
          </a:p>
          <a:p>
            <a:r>
              <a:rPr lang="en-US" b="1" dirty="0">
                <a:ea typeface="+mn-lt"/>
                <a:cs typeface="+mn-lt"/>
              </a:rPr>
              <a:t>For tanh activation function : </a:t>
            </a:r>
            <a:r>
              <a:rPr lang="en-US" dirty="0">
                <a:ea typeface="+mn-lt"/>
                <a:cs typeface="+mn-lt"/>
              </a:rPr>
              <a:t>This heuristic is known as </a:t>
            </a:r>
            <a:r>
              <a:rPr lang="en-US" b="1" dirty="0">
                <a:ea typeface="+mn-lt"/>
                <a:cs typeface="+mn-lt"/>
              </a:rPr>
              <a:t>Xavier initialization</a:t>
            </a:r>
            <a:r>
              <a:rPr lang="en-US" dirty="0">
                <a:ea typeface="+mn-lt"/>
                <a:cs typeface="+mn-lt"/>
              </a:rPr>
              <a:t>.</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8BFAB32B-1CE1-E2B6-ACD5-1C763A506195}"/>
              </a:ext>
            </a:extLst>
          </p:cNvPr>
          <p:cNvPicPr>
            <a:picLocks noChangeAspect="1"/>
          </p:cNvPicPr>
          <p:nvPr/>
        </p:nvPicPr>
        <p:blipFill>
          <a:blip r:embed="rId2"/>
          <a:stretch>
            <a:fillRect/>
          </a:stretch>
        </p:blipFill>
        <p:spPr>
          <a:xfrm>
            <a:off x="2213020" y="2747228"/>
            <a:ext cx="5254580" cy="923517"/>
          </a:xfrm>
          <a:prstGeom prst="rect">
            <a:avLst/>
          </a:prstGeom>
        </p:spPr>
      </p:pic>
      <p:pic>
        <p:nvPicPr>
          <p:cNvPr id="5" name="Picture 5">
            <a:extLst>
              <a:ext uri="{FF2B5EF4-FFF2-40B4-BE49-F238E27FC236}">
                <a16:creationId xmlns:a16="http://schemas.microsoft.com/office/drawing/2014/main" id="{B79C1BDB-D4F9-8AC4-4D31-9F79382FBFAE}"/>
              </a:ext>
            </a:extLst>
          </p:cNvPr>
          <p:cNvPicPr>
            <a:picLocks noChangeAspect="1"/>
          </p:cNvPicPr>
          <p:nvPr/>
        </p:nvPicPr>
        <p:blipFill>
          <a:blip r:embed="rId3"/>
          <a:stretch>
            <a:fillRect/>
          </a:stretch>
        </p:blipFill>
        <p:spPr>
          <a:xfrm>
            <a:off x="1869583" y="4775204"/>
            <a:ext cx="5222383" cy="881478"/>
          </a:xfrm>
          <a:prstGeom prst="rect">
            <a:avLst/>
          </a:prstGeom>
        </p:spPr>
      </p:pic>
    </p:spTree>
    <p:extLst>
      <p:ext uri="{BB962C8B-B14F-4D97-AF65-F5344CB8AC3E}">
        <p14:creationId xmlns:p14="http://schemas.microsoft.com/office/powerpoint/2010/main" val="2687600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0907-5779-3D84-9A15-57F03C1116C9}"/>
              </a:ext>
            </a:extLst>
          </p:cNvPr>
          <p:cNvSpPr>
            <a:spLocks noGrp="1"/>
          </p:cNvSpPr>
          <p:nvPr>
            <p:ph type="title"/>
          </p:nvPr>
        </p:nvSpPr>
        <p:spPr/>
        <p:txBody>
          <a:bodyPr/>
          <a:lstStyle/>
          <a:p>
            <a:r>
              <a:rPr lang="en-US" dirty="0">
                <a:ea typeface="+mj-lt"/>
                <a:cs typeface="+mj-lt"/>
              </a:rPr>
              <a:t>Introduction to </a:t>
            </a:r>
            <a:r>
              <a:rPr lang="en-US" dirty="0" err="1">
                <a:ea typeface="+mj-lt"/>
                <a:cs typeface="+mj-lt"/>
              </a:rPr>
              <a:t>Tensorflow</a:t>
            </a:r>
            <a:r>
              <a:rPr lang="en-US" dirty="0">
                <a:ea typeface="+mj-lt"/>
                <a:cs typeface="+mj-lt"/>
              </a:rPr>
              <a:t> and </a:t>
            </a:r>
            <a:r>
              <a:rPr lang="en-US" dirty="0" err="1">
                <a:ea typeface="+mj-lt"/>
                <a:cs typeface="+mj-lt"/>
              </a:rPr>
              <a:t>Keras</a:t>
            </a:r>
            <a:endParaRPr lang="en-US" dirty="0" err="1"/>
          </a:p>
        </p:txBody>
      </p:sp>
      <p:sp>
        <p:nvSpPr>
          <p:cNvPr id="3" name="Content Placeholder 2">
            <a:extLst>
              <a:ext uri="{FF2B5EF4-FFF2-40B4-BE49-F238E27FC236}">
                <a16:creationId xmlns:a16="http://schemas.microsoft.com/office/drawing/2014/main" id="{C6BE2F32-52A7-C7F0-208F-3D375FB384FD}"/>
              </a:ext>
            </a:extLst>
          </p:cNvPr>
          <p:cNvSpPr>
            <a:spLocks noGrp="1"/>
          </p:cNvSpPr>
          <p:nvPr>
            <p:ph idx="1"/>
          </p:nvPr>
        </p:nvSpPr>
        <p:spPr/>
        <p:txBody>
          <a:bodyPr vert="horz" lIns="91440" tIns="45720" rIns="91440" bIns="45720" rtlCol="0" anchor="t">
            <a:normAutofit fontScale="85000" lnSpcReduction="20000"/>
          </a:bodyPr>
          <a:lstStyle/>
          <a:p>
            <a:r>
              <a:rPr lang="en-US" dirty="0" err="1">
                <a:ea typeface="+mn-lt"/>
                <a:cs typeface="+mn-lt"/>
              </a:rPr>
              <a:t>Keras</a:t>
            </a:r>
            <a:r>
              <a:rPr lang="en-US" dirty="0">
                <a:ea typeface="+mn-lt"/>
                <a:cs typeface="+mn-lt"/>
              </a:rPr>
              <a:t> is based on minimal structure that provides a clean and easy way to create deep learning models based on TensorFlow or Theano. </a:t>
            </a:r>
            <a:r>
              <a:rPr lang="en-US" dirty="0" err="1">
                <a:ea typeface="+mn-lt"/>
                <a:cs typeface="+mn-lt"/>
              </a:rPr>
              <a:t>Keras</a:t>
            </a:r>
            <a:r>
              <a:rPr lang="en-US" dirty="0">
                <a:ea typeface="+mn-lt"/>
                <a:cs typeface="+mn-lt"/>
              </a:rPr>
              <a:t> is designed to quickly define deep learning models. Well, </a:t>
            </a:r>
            <a:r>
              <a:rPr lang="en-US" dirty="0" err="1">
                <a:ea typeface="+mn-lt"/>
                <a:cs typeface="+mn-lt"/>
              </a:rPr>
              <a:t>Keras</a:t>
            </a:r>
            <a:r>
              <a:rPr lang="en-US" dirty="0">
                <a:ea typeface="+mn-lt"/>
                <a:cs typeface="+mn-lt"/>
              </a:rPr>
              <a:t> is an optimal choice for deep learning applications.</a:t>
            </a:r>
          </a:p>
          <a:p>
            <a:r>
              <a:rPr lang="en-US" dirty="0"/>
              <a:t>Features</a:t>
            </a:r>
            <a:endParaRPr lang="en-US" dirty="0">
              <a:cs typeface="Calibri"/>
            </a:endParaRPr>
          </a:p>
          <a:p>
            <a:pPr algn="just"/>
            <a:r>
              <a:rPr lang="en-US" dirty="0" err="1">
                <a:ea typeface="+mn-lt"/>
                <a:cs typeface="+mn-lt"/>
              </a:rPr>
              <a:t>Keras</a:t>
            </a:r>
            <a:r>
              <a:rPr lang="en-US" dirty="0">
                <a:ea typeface="+mn-lt"/>
                <a:cs typeface="+mn-lt"/>
              </a:rPr>
              <a:t> leverages various optimization techniques to make high level neural network API easier and more performant. It supports the following features −</a:t>
            </a:r>
            <a:endParaRPr lang="en-US" dirty="0"/>
          </a:p>
          <a:p>
            <a:pPr algn="just"/>
            <a:r>
              <a:rPr lang="en-US" dirty="0">
                <a:ea typeface="+mn-lt"/>
                <a:cs typeface="+mn-lt"/>
              </a:rPr>
              <a:t>Consistent, simple and extensible API.</a:t>
            </a:r>
            <a:endParaRPr lang="en-US" dirty="0"/>
          </a:p>
          <a:p>
            <a:pPr algn="just"/>
            <a:r>
              <a:rPr lang="en-US" dirty="0">
                <a:ea typeface="+mn-lt"/>
                <a:cs typeface="+mn-lt"/>
              </a:rPr>
              <a:t>Minimal structure - easy to achieve the result without any frills.</a:t>
            </a:r>
            <a:endParaRPr lang="en-US" dirty="0"/>
          </a:p>
          <a:p>
            <a:pPr algn="just"/>
            <a:r>
              <a:rPr lang="en-US" dirty="0">
                <a:ea typeface="+mn-lt"/>
                <a:cs typeface="+mn-lt"/>
              </a:rPr>
              <a:t>It supports multiple platforms and backends.</a:t>
            </a:r>
            <a:endParaRPr lang="en-US" dirty="0"/>
          </a:p>
          <a:p>
            <a:pPr algn="just"/>
            <a:r>
              <a:rPr lang="en-US" dirty="0">
                <a:ea typeface="+mn-lt"/>
                <a:cs typeface="+mn-lt"/>
              </a:rPr>
              <a:t>It is user friendly framework which runs on both CPU and GPU.</a:t>
            </a:r>
            <a:endParaRPr lang="en-US" dirty="0"/>
          </a:p>
          <a:p>
            <a:pPr algn="just"/>
            <a:r>
              <a:rPr lang="en-US" dirty="0">
                <a:ea typeface="+mn-lt"/>
                <a:cs typeface="+mn-lt"/>
              </a:rPr>
              <a:t>Highly scalability of computation.</a:t>
            </a:r>
            <a:endParaRPr lang="en-US" dirty="0"/>
          </a:p>
          <a:p>
            <a:endParaRPr lang="en-US" dirty="0">
              <a:cs typeface="Calibri"/>
            </a:endParaRPr>
          </a:p>
        </p:txBody>
      </p:sp>
    </p:spTree>
    <p:extLst>
      <p:ext uri="{BB962C8B-B14F-4D97-AF65-F5344CB8AC3E}">
        <p14:creationId xmlns:p14="http://schemas.microsoft.com/office/powerpoint/2010/main" val="314878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DFD-537F-E957-3B3A-2A96D7AE9721}"/>
              </a:ext>
            </a:extLst>
          </p:cNvPr>
          <p:cNvSpPr>
            <a:spLocks noGrp="1"/>
          </p:cNvSpPr>
          <p:nvPr>
            <p:ph type="title"/>
          </p:nvPr>
        </p:nvSpPr>
        <p:spPr/>
        <p:txBody>
          <a:bodyPr/>
          <a:lstStyle/>
          <a:p>
            <a:r>
              <a:rPr lang="en-US" dirty="0">
                <a:ea typeface="+mj-lt"/>
                <a:cs typeface="+mj-lt"/>
              </a:rPr>
              <a:t>Vanishing and Exploding Gradient Problem</a:t>
            </a:r>
            <a:endParaRPr lang="en-US" dirty="0"/>
          </a:p>
        </p:txBody>
      </p:sp>
      <p:sp>
        <p:nvSpPr>
          <p:cNvPr id="3" name="Content Placeholder 2">
            <a:extLst>
              <a:ext uri="{FF2B5EF4-FFF2-40B4-BE49-F238E27FC236}">
                <a16:creationId xmlns:a16="http://schemas.microsoft.com/office/drawing/2014/main" id="{AFC122F3-B2F3-1925-6118-1063A1A9710E}"/>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 When there are more layers in the network, the value of the product of derivative decreases until at some point the partial derivative of the loss function approaches a value close to zero, and the partial derivative vanishes. We call this the vanishing gradient problem.</a:t>
            </a:r>
          </a:p>
          <a:p>
            <a:r>
              <a:rPr lang="en-US" dirty="0">
                <a:ea typeface="+mn-lt"/>
                <a:cs typeface="+mn-lt"/>
              </a:rPr>
              <a:t>In a network with vanishing gradient, the weights cannot be updated, so the network cannot learn. The performance of the network will decrease as a result. </a:t>
            </a:r>
            <a:r>
              <a:rPr lang="en-US" dirty="0" err="1">
                <a:ea typeface="+mn-lt"/>
                <a:cs typeface="+mn-lt"/>
              </a:rPr>
              <a:t>SIgmoid</a:t>
            </a:r>
            <a:r>
              <a:rPr lang="en-US" dirty="0">
                <a:ea typeface="+mn-lt"/>
                <a:cs typeface="+mn-lt"/>
              </a:rPr>
              <a:t> function provides very less change in updating weights.</a:t>
            </a:r>
          </a:p>
          <a:p>
            <a:r>
              <a:rPr lang="en-US" b="1" dirty="0"/>
              <a:t>Method to overcome the problem</a:t>
            </a:r>
            <a:r>
              <a:rPr lang="en-US" dirty="0">
                <a:ea typeface="+mn-lt"/>
                <a:cs typeface="+mn-lt"/>
              </a:rPr>
              <a:t> </a:t>
            </a:r>
            <a:br>
              <a:rPr lang="en-US" dirty="0">
                <a:ea typeface="+mn-lt"/>
                <a:cs typeface="+mn-lt"/>
              </a:rPr>
            </a:br>
            <a:r>
              <a:rPr lang="en-US" dirty="0">
                <a:ea typeface="+mn-lt"/>
                <a:cs typeface="+mn-lt"/>
              </a:rPr>
              <a:t>The vanishing gradient problem is caused by the derivative of the activation function used to create the neural network. The simplest solution to the problem is to replace the activation function of the network. Instead of sigmoid, use an activation function such as </a:t>
            </a:r>
            <a:r>
              <a:rPr lang="en-US" dirty="0" err="1">
                <a:ea typeface="+mn-lt"/>
                <a:cs typeface="+mn-lt"/>
              </a:rPr>
              <a:t>ReLU</a:t>
            </a:r>
            <a:r>
              <a:rPr lang="en-US" dirty="0">
                <a:ea typeface="+mn-lt"/>
                <a:cs typeface="+mn-lt"/>
              </a:rPr>
              <a:t>.</a:t>
            </a:r>
            <a:endParaRPr lang="en-US" dirty="0">
              <a:cs typeface="Calibri"/>
            </a:endParaRPr>
          </a:p>
          <a:p>
            <a:endParaRPr lang="en-US" dirty="0">
              <a:cs typeface="Calibri"/>
            </a:endParaRPr>
          </a:p>
        </p:txBody>
      </p:sp>
    </p:spTree>
    <p:extLst>
      <p:ext uri="{BB962C8B-B14F-4D97-AF65-F5344CB8AC3E}">
        <p14:creationId xmlns:p14="http://schemas.microsoft.com/office/powerpoint/2010/main" val="210204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A46F-7A50-94A1-07E8-72853EE41E80}"/>
              </a:ext>
            </a:extLst>
          </p:cNvPr>
          <p:cNvSpPr>
            <a:spLocks noGrp="1"/>
          </p:cNvSpPr>
          <p:nvPr>
            <p:ph type="title"/>
          </p:nvPr>
        </p:nvSpPr>
        <p:spPr/>
        <p:txBody>
          <a:bodyPr/>
          <a:lstStyle/>
          <a:p>
            <a:r>
              <a:rPr lang="en-US" dirty="0">
                <a:cs typeface="Calibri Light"/>
              </a:rPr>
              <a:t>Exploding Gradient Prob</a:t>
            </a:r>
            <a:endParaRPr lang="en-US" dirty="0"/>
          </a:p>
        </p:txBody>
      </p:sp>
      <p:sp>
        <p:nvSpPr>
          <p:cNvPr id="3" name="Content Placeholder 2">
            <a:extLst>
              <a:ext uri="{FF2B5EF4-FFF2-40B4-BE49-F238E27FC236}">
                <a16:creationId xmlns:a16="http://schemas.microsoft.com/office/drawing/2014/main" id="{95A7B068-EA34-D4E5-EF25-5779742F7AE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On some cases, the gradients keep on getting larger and larger as the backpropagation algorithm progresses. This, in turn, causes very large weight updates and causes the gradient descent to diverge. This is known as the </a:t>
            </a:r>
            <a:r>
              <a:rPr lang="en-US" b="1" i="1" dirty="0">
                <a:ea typeface="+mn-lt"/>
                <a:cs typeface="+mn-lt"/>
              </a:rPr>
              <a:t>exploding gradients</a:t>
            </a:r>
            <a:r>
              <a:rPr lang="en-US" dirty="0">
                <a:ea typeface="+mn-lt"/>
                <a:cs typeface="+mn-lt"/>
              </a:rPr>
              <a:t> problem.</a:t>
            </a:r>
            <a:endParaRPr lang="en-US">
              <a:cs typeface="Calibri"/>
            </a:endParaRPr>
          </a:p>
          <a:p>
            <a:pPr marL="0" indent="0">
              <a:buNone/>
            </a:pPr>
            <a:endParaRPr lang="en-US" dirty="0">
              <a:cs typeface="Calibri"/>
            </a:endParaRPr>
          </a:p>
          <a:p>
            <a:pPr marL="0" indent="0">
              <a:buNone/>
            </a:pPr>
            <a:r>
              <a:rPr lang="en-US" dirty="0">
                <a:cs typeface="Calibri"/>
              </a:rPr>
              <a:t>We know that derivative of sigmoid function varies from 0 to 0.25.</a:t>
            </a:r>
          </a:p>
          <a:p>
            <a:pPr marL="0" indent="0">
              <a:buNone/>
            </a:pPr>
            <a:r>
              <a:rPr lang="en-US" dirty="0">
                <a:cs typeface="Calibri"/>
              </a:rPr>
              <a:t>If we increase the weight , then the updated weight will be much higher that previous weight.</a:t>
            </a:r>
          </a:p>
          <a:p>
            <a:endParaRPr lang="en-US" dirty="0">
              <a:cs typeface="Calibri"/>
            </a:endParaRPr>
          </a:p>
        </p:txBody>
      </p:sp>
    </p:spTree>
    <p:extLst>
      <p:ext uri="{BB962C8B-B14F-4D97-AF65-F5344CB8AC3E}">
        <p14:creationId xmlns:p14="http://schemas.microsoft.com/office/powerpoint/2010/main" val="165739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0FA-1239-8B56-FAAA-2DA34F2512AC}"/>
              </a:ext>
            </a:extLst>
          </p:cNvPr>
          <p:cNvSpPr>
            <a:spLocks noGrp="1"/>
          </p:cNvSpPr>
          <p:nvPr>
            <p:ph type="title"/>
          </p:nvPr>
        </p:nvSpPr>
        <p:spPr/>
        <p:txBody>
          <a:bodyPr/>
          <a:lstStyle/>
          <a:p>
            <a:r>
              <a:rPr lang="en-US" dirty="0">
                <a:cs typeface="Calibri Light"/>
              </a:rPr>
              <a:t>Regularization</a:t>
            </a:r>
            <a:endParaRPr lang="en-US" dirty="0"/>
          </a:p>
        </p:txBody>
      </p:sp>
      <p:sp>
        <p:nvSpPr>
          <p:cNvPr id="3" name="Content Placeholder 2">
            <a:extLst>
              <a:ext uri="{FF2B5EF4-FFF2-40B4-BE49-F238E27FC236}">
                <a16:creationId xmlns:a16="http://schemas.microsoft.com/office/drawing/2014/main" id="{8A95675E-6753-7A1D-86AD-AC04177862BF}"/>
              </a:ext>
            </a:extLst>
          </p:cNvPr>
          <p:cNvSpPr>
            <a:spLocks noGrp="1"/>
          </p:cNvSpPr>
          <p:nvPr>
            <p:ph idx="1"/>
          </p:nvPr>
        </p:nvSpPr>
        <p:spPr/>
        <p:txBody>
          <a:bodyPr vert="horz" lIns="91440" tIns="45720" rIns="91440" bIns="45720" rtlCol="0" anchor="t">
            <a:normAutofit/>
          </a:bodyPr>
          <a:lstStyle/>
          <a:p>
            <a:r>
              <a:rPr lang="en-US" dirty="0">
                <a:ea typeface="+mn-lt"/>
                <a:cs typeface="+mn-lt"/>
              </a:rPr>
              <a:t>Regularization refers to a set of different techniques that lower the complexity of a neural network model during training, and thus prevent the overfitting.</a:t>
            </a:r>
            <a:endParaRPr lang="en-US" dirty="0">
              <a:cs typeface="Calibri" panose="020F0502020204030204"/>
            </a:endParaRPr>
          </a:p>
          <a:p>
            <a:r>
              <a:rPr lang="en-US" dirty="0">
                <a:ea typeface="+mn-lt"/>
                <a:cs typeface="+mn-lt"/>
              </a:rPr>
              <a:t>There are three very popular and efficient regularization techniques called </a:t>
            </a:r>
            <a:r>
              <a:rPr lang="en-US" i="1" dirty="0">
                <a:ea typeface="+mn-lt"/>
                <a:cs typeface="+mn-lt"/>
              </a:rPr>
              <a:t>L1</a:t>
            </a:r>
            <a:r>
              <a:rPr lang="en-US" dirty="0">
                <a:ea typeface="+mn-lt"/>
                <a:cs typeface="+mn-lt"/>
              </a:rPr>
              <a:t>, </a:t>
            </a:r>
            <a:r>
              <a:rPr lang="en-US" i="1" dirty="0">
                <a:ea typeface="+mn-lt"/>
                <a:cs typeface="+mn-lt"/>
              </a:rPr>
              <a:t>L2</a:t>
            </a:r>
            <a:r>
              <a:rPr lang="en-US" dirty="0">
                <a:ea typeface="+mn-lt"/>
                <a:cs typeface="+mn-lt"/>
              </a:rPr>
              <a:t>, and dropout which we are going to discuss in the following.</a:t>
            </a:r>
            <a:endParaRPr lang="en-US" dirty="0"/>
          </a:p>
          <a:p>
            <a:endParaRPr lang="en-US" dirty="0">
              <a:cs typeface="Calibri"/>
            </a:endParaRPr>
          </a:p>
        </p:txBody>
      </p:sp>
    </p:spTree>
    <p:extLst>
      <p:ext uri="{BB962C8B-B14F-4D97-AF65-F5344CB8AC3E}">
        <p14:creationId xmlns:p14="http://schemas.microsoft.com/office/powerpoint/2010/main" val="425100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734E-5250-B4AA-135A-B02CE7246206}"/>
              </a:ext>
            </a:extLst>
          </p:cNvPr>
          <p:cNvSpPr>
            <a:spLocks noGrp="1"/>
          </p:cNvSpPr>
          <p:nvPr>
            <p:ph type="title"/>
          </p:nvPr>
        </p:nvSpPr>
        <p:spPr/>
        <p:txBody>
          <a:bodyPr/>
          <a:lstStyle/>
          <a:p>
            <a:r>
              <a:rPr lang="en-US" dirty="0">
                <a:cs typeface="Calibri Light"/>
              </a:rPr>
              <a:t>L2 regularization</a:t>
            </a:r>
            <a:endParaRPr lang="en-US" dirty="0"/>
          </a:p>
        </p:txBody>
      </p:sp>
      <p:pic>
        <p:nvPicPr>
          <p:cNvPr id="4" name="Picture 4">
            <a:extLst>
              <a:ext uri="{FF2B5EF4-FFF2-40B4-BE49-F238E27FC236}">
                <a16:creationId xmlns:a16="http://schemas.microsoft.com/office/drawing/2014/main" id="{B903FD19-E71A-3434-1AE0-5590745D06D0}"/>
              </a:ext>
            </a:extLst>
          </p:cNvPr>
          <p:cNvPicPr>
            <a:picLocks noGrp="1" noChangeAspect="1"/>
          </p:cNvPicPr>
          <p:nvPr>
            <p:ph idx="1"/>
          </p:nvPr>
        </p:nvPicPr>
        <p:blipFill>
          <a:blip r:embed="rId2"/>
          <a:stretch>
            <a:fillRect/>
          </a:stretch>
        </p:blipFill>
        <p:spPr>
          <a:xfrm>
            <a:off x="838200" y="3342059"/>
            <a:ext cx="10515600" cy="1318470"/>
          </a:xfrm>
        </p:spPr>
      </p:pic>
    </p:spTree>
    <p:extLst>
      <p:ext uri="{BB962C8B-B14F-4D97-AF65-F5344CB8AC3E}">
        <p14:creationId xmlns:p14="http://schemas.microsoft.com/office/powerpoint/2010/main" val="670599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CA923-C7EF-2942-1A16-C3895D9D8A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Drop Out layer</a:t>
            </a:r>
          </a:p>
        </p:txBody>
      </p:sp>
      <p:pic>
        <p:nvPicPr>
          <p:cNvPr id="4" name="Picture 4">
            <a:extLst>
              <a:ext uri="{FF2B5EF4-FFF2-40B4-BE49-F238E27FC236}">
                <a16:creationId xmlns:a16="http://schemas.microsoft.com/office/drawing/2014/main" id="{D114F112-CA7C-B88F-69D9-12908958C1FD}"/>
              </a:ext>
            </a:extLst>
          </p:cNvPr>
          <p:cNvPicPr>
            <a:picLocks noGrp="1" noChangeAspect="1"/>
          </p:cNvPicPr>
          <p:nvPr>
            <p:ph idx="1"/>
          </p:nvPr>
        </p:nvPicPr>
        <p:blipFill>
          <a:blip r:embed="rId2"/>
          <a:stretch>
            <a:fillRect/>
          </a:stretch>
        </p:blipFill>
        <p:spPr>
          <a:xfrm>
            <a:off x="4777316" y="1613998"/>
            <a:ext cx="6780700" cy="3627675"/>
          </a:xfrm>
          <a:prstGeom prst="rect">
            <a:avLst/>
          </a:prstGeom>
        </p:spPr>
      </p:pic>
    </p:spTree>
    <p:extLst>
      <p:ext uri="{BB962C8B-B14F-4D97-AF65-F5344CB8AC3E}">
        <p14:creationId xmlns:p14="http://schemas.microsoft.com/office/powerpoint/2010/main" val="2765919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04AB-6F72-50A6-957C-D844FDDCF2EC}"/>
              </a:ext>
            </a:extLst>
          </p:cNvPr>
          <p:cNvSpPr>
            <a:spLocks noGrp="1"/>
          </p:cNvSpPr>
          <p:nvPr>
            <p:ph type="title"/>
          </p:nvPr>
        </p:nvSpPr>
        <p:spPr/>
        <p:txBody>
          <a:bodyPr/>
          <a:lstStyle/>
          <a:p>
            <a:r>
              <a:rPr lang="en-US" dirty="0">
                <a:cs typeface="Calibri Light"/>
              </a:rPr>
              <a:t>Early Stopping</a:t>
            </a:r>
            <a:endParaRPr lang="en-US" dirty="0"/>
          </a:p>
        </p:txBody>
      </p:sp>
      <p:sp>
        <p:nvSpPr>
          <p:cNvPr id="3" name="Content Placeholder 2">
            <a:extLst>
              <a:ext uri="{FF2B5EF4-FFF2-40B4-BE49-F238E27FC236}">
                <a16:creationId xmlns:a16="http://schemas.microsoft.com/office/drawing/2014/main" id="{556FF2FC-EE42-3B24-BAAF-406B307874A8}"/>
              </a:ext>
            </a:extLst>
          </p:cNvPr>
          <p:cNvSpPr>
            <a:spLocks noGrp="1"/>
          </p:cNvSpPr>
          <p:nvPr>
            <p:ph idx="1"/>
          </p:nvPr>
        </p:nvSpPr>
        <p:spPr/>
        <p:txBody>
          <a:bodyPr vert="horz" lIns="91440" tIns="45720" rIns="91440" bIns="45720" rtlCol="0" anchor="t">
            <a:normAutofit/>
          </a:bodyPr>
          <a:lstStyle/>
          <a:p>
            <a:r>
              <a:rPr lang="en-US" dirty="0">
                <a:ea typeface="+mn-lt"/>
                <a:cs typeface="+mn-lt"/>
              </a:rPr>
              <a:t>Early stopping is a method that allows you to specify an arbitrary large number of training epochs and stop training once the model performance stops improving on a </a:t>
            </a:r>
            <a:r>
              <a:rPr lang="en-US" dirty="0" err="1">
                <a:ea typeface="+mn-lt"/>
                <a:cs typeface="+mn-lt"/>
              </a:rPr>
              <a:t>hold out</a:t>
            </a:r>
            <a:r>
              <a:rPr lang="en-US" dirty="0">
                <a:ea typeface="+mn-lt"/>
                <a:cs typeface="+mn-lt"/>
              </a:rPr>
              <a:t> validation dataset.</a:t>
            </a:r>
          </a:p>
          <a:p>
            <a:endParaRPr lang="en-US" dirty="0">
              <a:cs typeface="Calibri"/>
            </a:endParaRPr>
          </a:p>
        </p:txBody>
      </p:sp>
    </p:spTree>
    <p:extLst>
      <p:ext uri="{BB962C8B-B14F-4D97-AF65-F5344CB8AC3E}">
        <p14:creationId xmlns:p14="http://schemas.microsoft.com/office/powerpoint/2010/main" val="1927815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9C36-FAE0-B1E6-862E-B1F195D391B8}"/>
              </a:ext>
            </a:extLst>
          </p:cNvPr>
          <p:cNvSpPr>
            <a:spLocks noGrp="1"/>
          </p:cNvSpPr>
          <p:nvPr>
            <p:ph type="title"/>
          </p:nvPr>
        </p:nvSpPr>
        <p:spPr/>
        <p:txBody>
          <a:bodyPr/>
          <a:lstStyle/>
          <a:p>
            <a:r>
              <a:rPr lang="en-US" dirty="0">
                <a:ea typeface="+mj-lt"/>
                <a:cs typeface="+mj-lt"/>
              </a:rPr>
              <a:t>Optimizers</a:t>
            </a:r>
            <a:endParaRPr lang="en-US" dirty="0" err="1"/>
          </a:p>
        </p:txBody>
      </p:sp>
      <p:sp>
        <p:nvSpPr>
          <p:cNvPr id="3" name="Content Placeholder 2">
            <a:extLst>
              <a:ext uri="{FF2B5EF4-FFF2-40B4-BE49-F238E27FC236}">
                <a16:creationId xmlns:a16="http://schemas.microsoft.com/office/drawing/2014/main" id="{85078319-FA5D-F06D-171A-2C0A3092E96A}"/>
              </a:ext>
            </a:extLst>
          </p:cNvPr>
          <p:cNvSpPr>
            <a:spLocks noGrp="1"/>
          </p:cNvSpPr>
          <p:nvPr>
            <p:ph idx="1"/>
          </p:nvPr>
        </p:nvSpPr>
        <p:spPr/>
        <p:txBody>
          <a:bodyPr vert="horz" lIns="91440" tIns="45720" rIns="91440" bIns="45720" rtlCol="0" anchor="t">
            <a:normAutofit/>
          </a:bodyPr>
          <a:lstStyle/>
          <a:p>
            <a:r>
              <a:rPr lang="en-US" dirty="0">
                <a:cs typeface="Calibri"/>
              </a:rPr>
              <a:t>SGD ( stochastic gradient descent)</a:t>
            </a:r>
          </a:p>
          <a:p>
            <a:r>
              <a:rPr lang="en-US" dirty="0">
                <a:cs typeface="Calibri"/>
              </a:rPr>
              <a:t>Mini Batched GD</a:t>
            </a:r>
          </a:p>
          <a:p>
            <a:r>
              <a:rPr lang="en-US" dirty="0" err="1">
                <a:cs typeface="Calibri"/>
              </a:rPr>
              <a:t>AdaGrad</a:t>
            </a:r>
            <a:endParaRPr lang="en-US" dirty="0">
              <a:cs typeface="Calibri"/>
            </a:endParaRPr>
          </a:p>
          <a:p>
            <a:r>
              <a:rPr lang="en-US" dirty="0" err="1">
                <a:cs typeface="Calibri"/>
              </a:rPr>
              <a:t>AdaDelta</a:t>
            </a:r>
            <a:endParaRPr lang="en-US" dirty="0">
              <a:cs typeface="Calibri"/>
            </a:endParaRPr>
          </a:p>
          <a:p>
            <a:r>
              <a:rPr lang="en-US" dirty="0" err="1">
                <a:cs typeface="Calibri"/>
              </a:rPr>
              <a:t>RMSProp</a:t>
            </a:r>
            <a:endParaRPr lang="en-US" dirty="0">
              <a:cs typeface="Calibri"/>
            </a:endParaRPr>
          </a:p>
          <a:p>
            <a:r>
              <a:rPr lang="en-US" dirty="0">
                <a:cs typeface="Calibri"/>
              </a:rPr>
              <a:t>ADAM</a:t>
            </a:r>
          </a:p>
        </p:txBody>
      </p:sp>
    </p:spTree>
    <p:extLst>
      <p:ext uri="{BB962C8B-B14F-4D97-AF65-F5344CB8AC3E}">
        <p14:creationId xmlns:p14="http://schemas.microsoft.com/office/powerpoint/2010/main" val="11310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D2A2-80FA-F9CB-8485-A26E1A46C1F2}"/>
              </a:ext>
            </a:extLst>
          </p:cNvPr>
          <p:cNvSpPr>
            <a:spLocks noGrp="1"/>
          </p:cNvSpPr>
          <p:nvPr>
            <p:ph type="title"/>
          </p:nvPr>
        </p:nvSpPr>
        <p:spPr/>
        <p:txBody>
          <a:bodyPr/>
          <a:lstStyle/>
          <a:p>
            <a:r>
              <a:rPr lang="en-US" dirty="0">
                <a:cs typeface="Calibri Light"/>
              </a:rPr>
              <a:t>Perceptron</a:t>
            </a:r>
            <a:endParaRPr lang="en-US" dirty="0"/>
          </a:p>
        </p:txBody>
      </p:sp>
      <p:sp>
        <p:nvSpPr>
          <p:cNvPr id="3" name="Content Placeholder 2">
            <a:extLst>
              <a:ext uri="{FF2B5EF4-FFF2-40B4-BE49-F238E27FC236}">
                <a16:creationId xmlns:a16="http://schemas.microsoft.com/office/drawing/2014/main" id="{10EDAF0F-7576-2542-AB28-246CE6E39770}"/>
              </a:ext>
            </a:extLst>
          </p:cNvPr>
          <p:cNvSpPr>
            <a:spLocks noGrp="1"/>
          </p:cNvSpPr>
          <p:nvPr>
            <p:ph idx="1"/>
          </p:nvPr>
        </p:nvSpPr>
        <p:spPr/>
        <p:txBody>
          <a:bodyPr vert="horz" lIns="91440" tIns="45720" rIns="91440" bIns="45720" rtlCol="0" anchor="t">
            <a:normAutofit/>
          </a:bodyPr>
          <a:lstStyle/>
          <a:p>
            <a:pPr marL="0" indent="0" algn="just"/>
            <a:r>
              <a:rPr lang="en-US" b="1" dirty="0"/>
              <a:t>Perceptron is also understood as an Artificial Neuron or neural network unit that helps to detect certain input data computations in business intelligence</a:t>
            </a:r>
            <a:r>
              <a:rPr lang="en-US" dirty="0"/>
              <a:t>.</a:t>
            </a:r>
          </a:p>
          <a:p>
            <a:pPr algn="just"/>
            <a:r>
              <a:rPr lang="en-US" dirty="0"/>
              <a:t>Perceptron model is also treated as one of the best and simplest types of Artificial Neural networks. However, it is a supervised learning algorithm of binary classifiers. Hence, we can consider it as a single-layer neural network with four main parameters, i.e., </a:t>
            </a:r>
            <a:r>
              <a:rPr lang="en-US" b="1" dirty="0"/>
              <a:t>input values, weights and Bias, net sum, and an activation function.</a:t>
            </a:r>
            <a:endParaRPr lang="en-US" dirty="0"/>
          </a:p>
          <a:p>
            <a:endParaRPr lang="en-US" dirty="0">
              <a:cs typeface="Calibri"/>
            </a:endParaRPr>
          </a:p>
        </p:txBody>
      </p:sp>
    </p:spTree>
    <p:extLst>
      <p:ext uri="{BB962C8B-B14F-4D97-AF65-F5344CB8AC3E}">
        <p14:creationId xmlns:p14="http://schemas.microsoft.com/office/powerpoint/2010/main" val="290390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0693-3B67-0402-71C9-A88D86DFDBAC}"/>
              </a:ext>
            </a:extLst>
          </p:cNvPr>
          <p:cNvSpPr>
            <a:spLocks noGrp="1"/>
          </p:cNvSpPr>
          <p:nvPr>
            <p:ph type="title"/>
          </p:nvPr>
        </p:nvSpPr>
        <p:spPr/>
        <p:txBody>
          <a:bodyPr/>
          <a:lstStyle/>
          <a:p>
            <a:r>
              <a:rPr lang="en-US" b="1" i="1" dirty="0">
                <a:ea typeface="+mj-lt"/>
                <a:cs typeface="+mj-lt"/>
              </a:rPr>
              <a:t>Stochastic Gradient Descent (SGD)</a:t>
            </a:r>
            <a:endParaRPr lang="en-US" dirty="0"/>
          </a:p>
        </p:txBody>
      </p:sp>
      <p:sp>
        <p:nvSpPr>
          <p:cNvPr id="3" name="Content Placeholder 2">
            <a:extLst>
              <a:ext uri="{FF2B5EF4-FFF2-40B4-BE49-F238E27FC236}">
                <a16:creationId xmlns:a16="http://schemas.microsoft.com/office/drawing/2014/main" id="{E927F025-F249-CB07-7881-2DCCC13B24D5}"/>
              </a:ext>
            </a:extLst>
          </p:cNvPr>
          <p:cNvSpPr>
            <a:spLocks noGrp="1"/>
          </p:cNvSpPr>
          <p:nvPr>
            <p:ph idx="1"/>
          </p:nvPr>
        </p:nvSpPr>
        <p:spPr/>
        <p:txBody>
          <a:bodyPr vert="horz" lIns="91440" tIns="45720" rIns="91440" bIns="45720" rtlCol="0" anchor="t">
            <a:normAutofit/>
          </a:bodyPr>
          <a:lstStyle/>
          <a:p>
            <a:pPr marL="0" indent="0">
              <a:buNone/>
            </a:pPr>
            <a:endParaRPr lang="en-US" b="1" i="1" dirty="0">
              <a:cs typeface="Calibri" panose="020F0502020204030204"/>
            </a:endParaRPr>
          </a:p>
          <a:p>
            <a:r>
              <a:rPr lang="en-US" dirty="0">
                <a:ea typeface="+mn-lt"/>
                <a:cs typeface="+mn-lt"/>
              </a:rPr>
              <a:t>Stochastic Gradient Descent is an extension of Gradient Descent, where it overcomes some of the disadvantages of Gradient Descent algorithm. SGD tries to overcome the disadvantage of computationally intensive by computing the derivative of one point at a time. Due to this fact, SGD takes more number of iterations compared to GD to reach minimum and also contains some noise when compared to Gradient Descent. As SGD computes derivatives of only 1 point at a time, the time taken to complete one epoch is large compared to Gradient Descent algorithm.</a:t>
            </a:r>
            <a:endParaRPr lang="en-US" dirty="0"/>
          </a:p>
          <a:p>
            <a:endParaRPr lang="en-US" dirty="0">
              <a:cs typeface="Calibri"/>
            </a:endParaRPr>
          </a:p>
        </p:txBody>
      </p:sp>
    </p:spTree>
    <p:extLst>
      <p:ext uri="{BB962C8B-B14F-4D97-AF65-F5344CB8AC3E}">
        <p14:creationId xmlns:p14="http://schemas.microsoft.com/office/powerpoint/2010/main" val="267834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D37C-2DBA-4854-125C-DE82907B359A}"/>
              </a:ext>
            </a:extLst>
          </p:cNvPr>
          <p:cNvSpPr>
            <a:spLocks noGrp="1"/>
          </p:cNvSpPr>
          <p:nvPr>
            <p:ph type="title"/>
          </p:nvPr>
        </p:nvSpPr>
        <p:spPr/>
        <p:txBody>
          <a:bodyPr/>
          <a:lstStyle/>
          <a:p>
            <a:r>
              <a:rPr lang="en-US" b="1" i="1" dirty="0"/>
              <a:t>Mini Batch — Stochastic Gradient Descent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8432A49-2E3F-16EA-9AD5-6E1D1AEC32B3}"/>
              </a:ext>
            </a:extLst>
          </p:cNvPr>
          <p:cNvSpPr>
            <a:spLocks noGrp="1"/>
          </p:cNvSpPr>
          <p:nvPr>
            <p:ph idx="1"/>
          </p:nvPr>
        </p:nvSpPr>
        <p:spPr/>
        <p:txBody>
          <a:bodyPr vert="horz" lIns="91440" tIns="45720" rIns="91440" bIns="45720" rtlCol="0" anchor="t">
            <a:normAutofit/>
          </a:bodyPr>
          <a:lstStyle/>
          <a:p>
            <a:r>
              <a:rPr lang="en-US" dirty="0">
                <a:ea typeface="+mn-lt"/>
                <a:cs typeface="+mn-lt"/>
              </a:rPr>
              <a:t>MB-SGD is an extension of SGD algorithm. It overcomes the time-consuming complexity of SGD by taking a batch of points / subset of points from dataset to compute derivative.</a:t>
            </a:r>
            <a:endParaRPr lang="en-US" dirty="0"/>
          </a:p>
        </p:txBody>
      </p:sp>
    </p:spTree>
    <p:extLst>
      <p:ext uri="{BB962C8B-B14F-4D97-AF65-F5344CB8AC3E}">
        <p14:creationId xmlns:p14="http://schemas.microsoft.com/office/powerpoint/2010/main" val="63507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C4E2-4A8A-F198-18E8-0441E1FBDB38}"/>
              </a:ext>
            </a:extLst>
          </p:cNvPr>
          <p:cNvSpPr>
            <a:spLocks noGrp="1"/>
          </p:cNvSpPr>
          <p:nvPr>
            <p:ph type="title"/>
          </p:nvPr>
        </p:nvSpPr>
        <p:spPr/>
        <p:txBody>
          <a:bodyPr/>
          <a:lstStyle/>
          <a:p>
            <a:r>
              <a:rPr lang="en-US" b="1" dirty="0"/>
              <a:t>Momentum based Optimizer</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886A239-4CE1-2FD4-B5E4-39441B2B9DCF}"/>
              </a:ext>
            </a:extLst>
          </p:cNvPr>
          <p:cNvSpPr>
            <a:spLocks noGrp="1"/>
          </p:cNvSpPr>
          <p:nvPr>
            <p:ph idx="1"/>
          </p:nvPr>
        </p:nvSpPr>
        <p:spPr/>
        <p:txBody>
          <a:bodyPr vert="horz" lIns="91440" tIns="45720" rIns="91440" bIns="45720" rtlCol="0" anchor="t">
            <a:normAutofit/>
          </a:bodyPr>
          <a:lstStyle/>
          <a:p>
            <a:r>
              <a:rPr lang="en-US" dirty="0">
                <a:ea typeface="+mn-lt"/>
                <a:cs typeface="+mn-lt"/>
              </a:rPr>
              <a:t>It is an adaptive optimization algorithm which exponentially uses weighted average gradients over previous iterations to stabilize the convergence, resulting in quicker optimization. This is done by adding a fraction (gamma) to the previous iteration values. Essentially the momentum term increase when the gradient points are in the same directions and reduce when gradients fluctuate. As a result, the value of loss function converges faster than expected.</a:t>
            </a:r>
            <a:endParaRPr lang="en-US" dirty="0"/>
          </a:p>
        </p:txBody>
      </p:sp>
    </p:spTree>
    <p:extLst>
      <p:ext uri="{BB962C8B-B14F-4D97-AF65-F5344CB8AC3E}">
        <p14:creationId xmlns:p14="http://schemas.microsoft.com/office/powerpoint/2010/main" val="3865589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DADE-2315-4075-4CE0-31DE47D9848C}"/>
              </a:ext>
            </a:extLst>
          </p:cNvPr>
          <p:cNvSpPr>
            <a:spLocks noGrp="1"/>
          </p:cNvSpPr>
          <p:nvPr>
            <p:ph type="title"/>
          </p:nvPr>
        </p:nvSpPr>
        <p:spPr/>
        <p:txBody>
          <a:bodyPr/>
          <a:lstStyle/>
          <a:p>
            <a:r>
              <a:rPr lang="en-US" dirty="0" err="1">
                <a:cs typeface="Calibri Light"/>
              </a:rPr>
              <a:t>AdaGrad</a:t>
            </a:r>
            <a:endParaRPr lang="en-US" dirty="0" err="1"/>
          </a:p>
        </p:txBody>
      </p:sp>
      <p:sp>
        <p:nvSpPr>
          <p:cNvPr id="3" name="Content Placeholder 2">
            <a:extLst>
              <a:ext uri="{FF2B5EF4-FFF2-40B4-BE49-F238E27FC236}">
                <a16:creationId xmlns:a16="http://schemas.microsoft.com/office/drawing/2014/main" id="{84DFEBD8-9084-5070-05C2-816A086E7DC5}"/>
              </a:ext>
            </a:extLst>
          </p:cNvPr>
          <p:cNvSpPr>
            <a:spLocks noGrp="1"/>
          </p:cNvSpPr>
          <p:nvPr>
            <p:ph idx="1"/>
          </p:nvPr>
        </p:nvSpPr>
        <p:spPr/>
        <p:txBody>
          <a:bodyPr vert="horz" lIns="91440" tIns="45720" rIns="91440" bIns="45720" rtlCol="0" anchor="t">
            <a:normAutofit/>
          </a:bodyPr>
          <a:lstStyle/>
          <a:p>
            <a:r>
              <a:rPr lang="en-US" dirty="0">
                <a:ea typeface="+mn-lt"/>
                <a:cs typeface="+mn-lt"/>
              </a:rPr>
              <a:t>Adaptive Gradient as the name suggests adopts the learning rate of parameters by updating it at each iteration depending on the position it is present, </a:t>
            </a:r>
            <a:r>
              <a:rPr lang="en-US" dirty="0" err="1">
                <a:ea typeface="+mn-lt"/>
                <a:cs typeface="+mn-lt"/>
              </a:rPr>
              <a:t>i.e</a:t>
            </a:r>
            <a:r>
              <a:rPr lang="en-US" dirty="0">
                <a:ea typeface="+mn-lt"/>
                <a:cs typeface="+mn-lt"/>
              </a:rPr>
              <a:t>- by adapting slower learning rates when features are occurring frequently and adapting higher learning rate when features are infrequent.</a:t>
            </a:r>
          </a:p>
        </p:txBody>
      </p:sp>
    </p:spTree>
    <p:extLst>
      <p:ext uri="{BB962C8B-B14F-4D97-AF65-F5344CB8AC3E}">
        <p14:creationId xmlns:p14="http://schemas.microsoft.com/office/powerpoint/2010/main" val="391777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8091-CCFE-DF01-ED7D-4C785A54736A}"/>
              </a:ext>
            </a:extLst>
          </p:cNvPr>
          <p:cNvSpPr>
            <a:spLocks noGrp="1"/>
          </p:cNvSpPr>
          <p:nvPr>
            <p:ph type="title"/>
          </p:nvPr>
        </p:nvSpPr>
        <p:spPr/>
        <p:txBody>
          <a:bodyPr/>
          <a:lstStyle/>
          <a:p>
            <a:r>
              <a:rPr lang="en-US" dirty="0" err="1">
                <a:cs typeface="Calibri Light"/>
              </a:rPr>
              <a:t>HyperParameter</a:t>
            </a:r>
            <a:r>
              <a:rPr lang="en-US" dirty="0">
                <a:cs typeface="Calibri Light"/>
              </a:rPr>
              <a:t> Tuning</a:t>
            </a:r>
            <a:endParaRPr lang="en-US" dirty="0"/>
          </a:p>
        </p:txBody>
      </p:sp>
      <p:sp>
        <p:nvSpPr>
          <p:cNvPr id="3" name="Content Placeholder 2">
            <a:extLst>
              <a:ext uri="{FF2B5EF4-FFF2-40B4-BE49-F238E27FC236}">
                <a16:creationId xmlns:a16="http://schemas.microsoft.com/office/drawing/2014/main" id="{C9F3CBC8-319B-CF13-00DF-31469F88FE4A}"/>
              </a:ext>
            </a:extLst>
          </p:cNvPr>
          <p:cNvSpPr>
            <a:spLocks noGrp="1"/>
          </p:cNvSpPr>
          <p:nvPr>
            <p:ph idx="1"/>
          </p:nvPr>
        </p:nvSpPr>
        <p:spPr/>
        <p:txBody>
          <a:bodyPr vert="horz" lIns="91440" tIns="45720" rIns="91440" bIns="45720" rtlCol="0" anchor="t">
            <a:normAutofit/>
          </a:bodyPr>
          <a:lstStyle/>
          <a:p>
            <a:r>
              <a:rPr lang="en-US" dirty="0">
                <a:cs typeface="Calibri"/>
              </a:rPr>
              <a:t>We use </a:t>
            </a:r>
            <a:r>
              <a:rPr lang="en-US" dirty="0" err="1">
                <a:cs typeface="Calibri"/>
              </a:rPr>
              <a:t>Keras</a:t>
            </a:r>
            <a:r>
              <a:rPr lang="en-US" dirty="0">
                <a:cs typeface="Calibri"/>
              </a:rPr>
              <a:t> tuner library for tuning model.</a:t>
            </a:r>
          </a:p>
          <a:p>
            <a:endParaRPr lang="en-US" dirty="0">
              <a:cs typeface="Calibri"/>
            </a:endParaRPr>
          </a:p>
          <a:p>
            <a:r>
              <a:rPr lang="en-US" dirty="0">
                <a:cs typeface="Calibri"/>
              </a:rPr>
              <a:t>Basically we are concentrating on number of hidden layers, number of neurons and learning rate.</a:t>
            </a:r>
          </a:p>
        </p:txBody>
      </p:sp>
    </p:spTree>
    <p:extLst>
      <p:ext uri="{BB962C8B-B14F-4D97-AF65-F5344CB8AC3E}">
        <p14:creationId xmlns:p14="http://schemas.microsoft.com/office/powerpoint/2010/main" val="1220436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2708-C874-120B-1575-5730C7E939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D895D8-2111-CB5B-443D-9146B97CB2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2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3AF1-ADA6-C955-F622-F5D85BC7B040}"/>
              </a:ext>
            </a:extLst>
          </p:cNvPr>
          <p:cNvSpPr>
            <a:spLocks noGrp="1"/>
          </p:cNvSpPr>
          <p:nvPr>
            <p:ph type="title"/>
          </p:nvPr>
        </p:nvSpPr>
        <p:spPr/>
        <p:txBody>
          <a:bodyPr/>
          <a:lstStyle/>
          <a:p>
            <a:r>
              <a:rPr lang="en-US" dirty="0">
                <a:cs typeface="Calibri Light"/>
              </a:rPr>
              <a:t>Biological vs Artificial Neuron</a:t>
            </a:r>
            <a:endParaRPr lang="en-US" dirty="0"/>
          </a:p>
        </p:txBody>
      </p:sp>
      <p:pic>
        <p:nvPicPr>
          <p:cNvPr id="4" name="Picture 4">
            <a:extLst>
              <a:ext uri="{FF2B5EF4-FFF2-40B4-BE49-F238E27FC236}">
                <a16:creationId xmlns:a16="http://schemas.microsoft.com/office/drawing/2014/main" id="{E3278C64-2AE4-31D0-F417-C2DF17743618}"/>
              </a:ext>
            </a:extLst>
          </p:cNvPr>
          <p:cNvPicPr>
            <a:picLocks noGrp="1" noChangeAspect="1"/>
          </p:cNvPicPr>
          <p:nvPr>
            <p:ph idx="1"/>
          </p:nvPr>
        </p:nvPicPr>
        <p:blipFill>
          <a:blip r:embed="rId2"/>
          <a:stretch>
            <a:fillRect/>
          </a:stretch>
        </p:blipFill>
        <p:spPr>
          <a:xfrm>
            <a:off x="839125" y="1782695"/>
            <a:ext cx="4868511" cy="3975705"/>
          </a:xfrm>
        </p:spPr>
      </p:pic>
      <p:pic>
        <p:nvPicPr>
          <p:cNvPr id="5" name="Picture 5">
            <a:extLst>
              <a:ext uri="{FF2B5EF4-FFF2-40B4-BE49-F238E27FC236}">
                <a16:creationId xmlns:a16="http://schemas.microsoft.com/office/drawing/2014/main" id="{C71108B8-CD1F-C4B8-C43E-E82AFA366234}"/>
              </a:ext>
            </a:extLst>
          </p:cNvPr>
          <p:cNvPicPr>
            <a:picLocks noChangeAspect="1"/>
          </p:cNvPicPr>
          <p:nvPr/>
        </p:nvPicPr>
        <p:blipFill>
          <a:blip r:embed="rId3"/>
          <a:stretch>
            <a:fillRect/>
          </a:stretch>
        </p:blipFill>
        <p:spPr>
          <a:xfrm>
            <a:off x="5894231" y="2305585"/>
            <a:ext cx="5544354" cy="2965900"/>
          </a:xfrm>
          <a:prstGeom prst="rect">
            <a:avLst/>
          </a:prstGeom>
        </p:spPr>
      </p:pic>
    </p:spTree>
    <p:extLst>
      <p:ext uri="{BB962C8B-B14F-4D97-AF65-F5344CB8AC3E}">
        <p14:creationId xmlns:p14="http://schemas.microsoft.com/office/powerpoint/2010/main" val="163850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1B53-6E9F-7294-338C-A820288705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818333-12B5-2B66-2532-779BDB3E09D5}"/>
              </a:ext>
            </a:extLst>
          </p:cNvPr>
          <p:cNvSpPr>
            <a:spLocks noGrp="1"/>
          </p:cNvSpPr>
          <p:nvPr>
            <p:ph idx="1"/>
          </p:nvPr>
        </p:nvSpPr>
        <p:spPr/>
        <p:txBody>
          <a:bodyPr vert="horz" lIns="91440" tIns="45720" rIns="91440" bIns="45720" rtlCol="0" anchor="t">
            <a:normAutofit/>
          </a:bodyPr>
          <a:lstStyle/>
          <a:p>
            <a:r>
              <a:rPr lang="en-US" dirty="0">
                <a:ea typeface="+mn-lt"/>
                <a:cs typeface="+mn-lt"/>
              </a:rPr>
              <a:t>The dendrite is where a neuron receives input from other neurons. </a:t>
            </a:r>
          </a:p>
          <a:p>
            <a:r>
              <a:rPr lang="en-US" dirty="0">
                <a:ea typeface="+mn-lt"/>
                <a:cs typeface="+mn-lt"/>
              </a:rPr>
              <a:t>The axon is the output of a neuron it transmits the signal to other neurons.</a:t>
            </a:r>
          </a:p>
          <a:p>
            <a:r>
              <a:rPr lang="en-US" dirty="0">
                <a:ea typeface="+mn-lt"/>
                <a:cs typeface="+mn-lt"/>
              </a:rPr>
              <a:t>The cell body contains a nucleus and genetic material, which controls the cell’s activities.</a:t>
            </a:r>
            <a:endParaRPr lang="en-US" dirty="0">
              <a:cs typeface="Calibri"/>
            </a:endParaRPr>
          </a:p>
        </p:txBody>
      </p:sp>
    </p:spTree>
    <p:extLst>
      <p:ext uri="{BB962C8B-B14F-4D97-AF65-F5344CB8AC3E}">
        <p14:creationId xmlns:p14="http://schemas.microsoft.com/office/powerpoint/2010/main" val="136221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488C1-76A5-CA46-5293-6E97E80DC123}"/>
              </a:ext>
            </a:extLst>
          </p:cNvPr>
          <p:cNvSpPr>
            <a:spLocks noGrp="1"/>
          </p:cNvSpPr>
          <p:nvPr>
            <p:ph type="title"/>
          </p:nvPr>
        </p:nvSpPr>
        <p:spPr>
          <a:xfrm>
            <a:off x="838198" y="547815"/>
            <a:ext cx="5167185" cy="1680519"/>
          </a:xfrm>
        </p:spPr>
        <p:txBody>
          <a:bodyPr>
            <a:normAutofit/>
          </a:bodyPr>
          <a:lstStyle/>
          <a:p>
            <a:r>
              <a:rPr lang="en-US" sz="4000"/>
              <a:t>Basic Components of Perceptron</a:t>
            </a:r>
          </a:p>
          <a:p>
            <a:endParaRPr lang="en-US" sz="4000">
              <a:cs typeface="Calibri Light"/>
            </a:endParaRPr>
          </a:p>
        </p:txBody>
      </p:sp>
      <p:pic>
        <p:nvPicPr>
          <p:cNvPr id="3" name="Picture 4">
            <a:extLst>
              <a:ext uri="{FF2B5EF4-FFF2-40B4-BE49-F238E27FC236}">
                <a16:creationId xmlns:a16="http://schemas.microsoft.com/office/drawing/2014/main" id="{40DDB98F-759D-D42E-0363-34CEE8C7076D}"/>
              </a:ext>
            </a:extLst>
          </p:cNvPr>
          <p:cNvPicPr>
            <a:picLocks noChangeAspect="1"/>
          </p:cNvPicPr>
          <p:nvPr/>
        </p:nvPicPr>
        <p:blipFill>
          <a:blip r:embed="rId2"/>
          <a:stretch>
            <a:fillRect/>
          </a:stretch>
        </p:blipFill>
        <p:spPr>
          <a:xfrm>
            <a:off x="838198" y="2824226"/>
            <a:ext cx="5167185" cy="2906541"/>
          </a:xfrm>
          <a:prstGeom prst="rect">
            <a:avLst/>
          </a:prstGeom>
        </p:spPr>
      </p:pic>
      <p:pic>
        <p:nvPicPr>
          <p:cNvPr id="4" name="Picture 4">
            <a:extLst>
              <a:ext uri="{FF2B5EF4-FFF2-40B4-BE49-F238E27FC236}">
                <a16:creationId xmlns:a16="http://schemas.microsoft.com/office/drawing/2014/main" id="{C0030717-CDC1-D4D6-186B-35803C9E18FF}"/>
              </a:ext>
            </a:extLst>
          </p:cNvPr>
          <p:cNvPicPr>
            <a:picLocks noChangeAspect="1"/>
          </p:cNvPicPr>
          <p:nvPr/>
        </p:nvPicPr>
        <p:blipFill>
          <a:blip r:embed="rId3"/>
          <a:stretch>
            <a:fillRect/>
          </a:stretch>
        </p:blipFill>
        <p:spPr>
          <a:xfrm>
            <a:off x="6198394" y="2868265"/>
            <a:ext cx="5167185" cy="2818464"/>
          </a:xfrm>
          <a:prstGeom prst="rect">
            <a:avLst/>
          </a:prstGeom>
        </p:spPr>
      </p:pic>
    </p:spTree>
    <p:extLst>
      <p:ext uri="{BB962C8B-B14F-4D97-AF65-F5344CB8AC3E}">
        <p14:creationId xmlns:p14="http://schemas.microsoft.com/office/powerpoint/2010/main" val="143978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D674-DF01-973B-E96F-5158A7EE7D90}"/>
              </a:ext>
            </a:extLst>
          </p:cNvPr>
          <p:cNvSpPr>
            <a:spLocks noGrp="1"/>
          </p:cNvSpPr>
          <p:nvPr>
            <p:ph type="title"/>
          </p:nvPr>
        </p:nvSpPr>
        <p:spPr>
          <a:xfrm>
            <a:off x="917368" y="365125"/>
            <a:ext cx="10436432" cy="454706"/>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299F28EF-6E02-7BCB-E316-B24FFC9E4487}"/>
              </a:ext>
            </a:extLst>
          </p:cNvPr>
          <p:cNvSpPr>
            <a:spLocks noGrp="1"/>
          </p:cNvSpPr>
          <p:nvPr>
            <p:ph idx="1"/>
          </p:nvPr>
        </p:nvSpPr>
        <p:spPr>
          <a:xfrm>
            <a:off x="669967" y="1024041"/>
            <a:ext cx="10683833" cy="5152922"/>
          </a:xfrm>
        </p:spPr>
        <p:txBody>
          <a:bodyPr vert="horz" lIns="91440" tIns="45720" rIns="91440" bIns="45720" rtlCol="0" anchor="t">
            <a:normAutofit fontScale="70000" lnSpcReduction="20000"/>
          </a:bodyPr>
          <a:lstStyle/>
          <a:p>
            <a:pPr marL="0" indent="0" algn="just"/>
            <a:r>
              <a:rPr lang="en-US" b="1" dirty="0"/>
              <a:t>Input Nodes or Input Layer:</a:t>
            </a:r>
            <a:endParaRPr lang="en-US" dirty="0">
              <a:cs typeface="Calibri" panose="020F0502020204030204"/>
            </a:endParaRPr>
          </a:p>
          <a:p>
            <a:pPr algn="just">
              <a:buChar char="○"/>
            </a:pPr>
            <a:r>
              <a:rPr lang="en-US" dirty="0"/>
              <a:t>This is the primary component of Perceptron which accepts the initial data into the system for further processing. Each input node contains a real numerical value.</a:t>
            </a:r>
            <a:endParaRPr lang="en-US" dirty="0">
              <a:cs typeface="Calibri"/>
            </a:endParaRPr>
          </a:p>
          <a:p>
            <a:pPr algn="just">
              <a:buChar char="○"/>
            </a:pPr>
            <a:r>
              <a:rPr lang="en-US" b="1" dirty="0"/>
              <a:t>Wight and Bias:</a:t>
            </a:r>
            <a:endParaRPr lang="en-US" dirty="0"/>
          </a:p>
          <a:p>
            <a:pPr algn="just">
              <a:buChar char="○"/>
            </a:pPr>
            <a:r>
              <a:rPr lang="en-US" dirty="0"/>
              <a:t>Weight parameter represents the strength of the connection between units. This is another most important parameter of Perceptron components. Weight is directly proportional to the strength of the associated input neuron in deciding the output. Further, Bias can be considered as the line of intercept in a linear equation.</a:t>
            </a:r>
            <a:endParaRPr lang="en-US" dirty="0">
              <a:cs typeface="Calibri"/>
            </a:endParaRPr>
          </a:p>
          <a:p>
            <a:pPr algn="just">
              <a:buChar char="○"/>
            </a:pPr>
            <a:r>
              <a:rPr lang="en-US" b="1" dirty="0"/>
              <a:t>Activation Function:</a:t>
            </a:r>
            <a:endParaRPr lang="en-US" dirty="0"/>
          </a:p>
          <a:p>
            <a:pPr algn="just">
              <a:buChar char="○"/>
            </a:pPr>
            <a:r>
              <a:rPr lang="en-US" dirty="0"/>
              <a:t>These are the final and important components that help to determine whether the neuron will fire or not. Activation Function can be considered primarily as a step function.</a:t>
            </a:r>
            <a:endParaRPr lang="en-US" dirty="0">
              <a:cs typeface="Calibri" panose="020F0502020204030204"/>
            </a:endParaRPr>
          </a:p>
          <a:p>
            <a:pPr marL="0" indent="0" algn="just">
              <a:buNone/>
            </a:pPr>
            <a:endParaRPr lang="en-US" dirty="0">
              <a:cs typeface="Calibri" panose="020F0502020204030204"/>
            </a:endParaRPr>
          </a:p>
          <a:p>
            <a:pPr indent="0" algn="just">
              <a:buNone/>
            </a:pPr>
            <a:r>
              <a:rPr lang="en-US" dirty="0"/>
              <a:t>Types of Activation functions:</a:t>
            </a:r>
            <a:endParaRPr lang="en-US" dirty="0">
              <a:cs typeface="Calibri" panose="020F0502020204030204"/>
            </a:endParaRPr>
          </a:p>
          <a:p>
            <a:pPr algn="just">
              <a:buChar char="○"/>
            </a:pPr>
            <a:r>
              <a:rPr lang="en-US" dirty="0"/>
              <a:t>Sign function</a:t>
            </a:r>
            <a:endParaRPr lang="en-US" dirty="0">
              <a:cs typeface="Calibri"/>
            </a:endParaRPr>
          </a:p>
          <a:p>
            <a:pPr algn="just">
              <a:buChar char="○"/>
            </a:pPr>
            <a:r>
              <a:rPr lang="en-US" dirty="0"/>
              <a:t>Step function, and</a:t>
            </a:r>
            <a:endParaRPr lang="en-US" dirty="0">
              <a:cs typeface="Calibri"/>
            </a:endParaRPr>
          </a:p>
          <a:p>
            <a:pPr algn="just">
              <a:buChar char="○"/>
            </a:pPr>
            <a:r>
              <a:rPr lang="en-US" dirty="0"/>
              <a:t>Sigmoid function</a:t>
            </a:r>
            <a:endParaRPr lang="en-US" dirty="0">
              <a:cs typeface="Calibri"/>
            </a:endParaRPr>
          </a:p>
          <a:p>
            <a:pPr algn="just">
              <a:buChar char="○"/>
            </a:pPr>
            <a:r>
              <a:rPr lang="en-US" dirty="0">
                <a:cs typeface="Calibri"/>
              </a:rPr>
              <a:t>RELU</a:t>
            </a:r>
          </a:p>
          <a:p>
            <a:endParaRPr lang="en-US" dirty="0">
              <a:cs typeface="Calibri"/>
            </a:endParaRPr>
          </a:p>
        </p:txBody>
      </p:sp>
    </p:spTree>
    <p:extLst>
      <p:ext uri="{BB962C8B-B14F-4D97-AF65-F5344CB8AC3E}">
        <p14:creationId xmlns:p14="http://schemas.microsoft.com/office/powerpoint/2010/main" val="326180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AE51-9DF4-6B26-3308-B03C8E6B8CEA}"/>
              </a:ext>
            </a:extLst>
          </p:cNvPr>
          <p:cNvSpPr>
            <a:spLocks noGrp="1"/>
          </p:cNvSpPr>
          <p:nvPr>
            <p:ph type="title"/>
          </p:nvPr>
        </p:nvSpPr>
        <p:spPr/>
        <p:txBody>
          <a:bodyPr/>
          <a:lstStyle/>
          <a:p>
            <a:pPr algn="just"/>
            <a:r>
              <a:rPr lang="en-US"/>
              <a:t>How does Perceptron work?</a:t>
            </a:r>
          </a:p>
          <a:p>
            <a:endParaRPr lang="en-US" dirty="0">
              <a:cs typeface="Calibri Light"/>
            </a:endParaRPr>
          </a:p>
        </p:txBody>
      </p:sp>
      <p:sp>
        <p:nvSpPr>
          <p:cNvPr id="3" name="Content Placeholder 2">
            <a:extLst>
              <a:ext uri="{FF2B5EF4-FFF2-40B4-BE49-F238E27FC236}">
                <a16:creationId xmlns:a16="http://schemas.microsoft.com/office/drawing/2014/main" id="{1A4D2068-894B-ACD5-E438-976C648F4F1F}"/>
              </a:ext>
            </a:extLst>
          </p:cNvPr>
          <p:cNvSpPr>
            <a:spLocks noGrp="1"/>
          </p:cNvSpPr>
          <p:nvPr>
            <p:ph idx="1"/>
          </p:nvPr>
        </p:nvSpPr>
        <p:spPr/>
        <p:txBody>
          <a:bodyPr vert="horz" lIns="91440" tIns="45720" rIns="91440" bIns="45720" rtlCol="0" anchor="t">
            <a:normAutofit/>
          </a:bodyPr>
          <a:lstStyle/>
          <a:p>
            <a:endParaRPr lang="en-US" dirty="0">
              <a:cs typeface="Calibri" panose="020F0502020204030204"/>
            </a:endParaRPr>
          </a:p>
          <a:p>
            <a:endParaRPr lang="en-US" dirty="0">
              <a:cs typeface="Calibri" panose="020F0502020204030204"/>
            </a:endParaRPr>
          </a:p>
        </p:txBody>
      </p:sp>
      <p:sp>
        <p:nvSpPr>
          <p:cNvPr id="4" name="TextBox 3">
            <a:extLst>
              <a:ext uri="{FF2B5EF4-FFF2-40B4-BE49-F238E27FC236}">
                <a16:creationId xmlns:a16="http://schemas.microsoft.com/office/drawing/2014/main" id="{53BB0D6D-5924-7C3F-F7D4-117001E3A635}"/>
              </a:ext>
            </a:extLst>
          </p:cNvPr>
          <p:cNvSpPr txBox="1"/>
          <p:nvPr/>
        </p:nvSpPr>
        <p:spPr>
          <a:xfrm>
            <a:off x="903668" y="1912514"/>
            <a:ext cx="105778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u="sng" dirty="0">
                <a:solidFill>
                  <a:srgbClr val="51565E"/>
                </a:solidFill>
                <a:latin typeface="Roboto"/>
                <a:ea typeface="Roboto"/>
                <a:cs typeface="Roboto"/>
              </a:rPr>
              <a:t>Single Layer Perceptron model:</a:t>
            </a:r>
            <a:r>
              <a:rPr lang="en-US" dirty="0">
                <a:solidFill>
                  <a:srgbClr val="51565E"/>
                </a:solidFill>
                <a:latin typeface="Roboto"/>
                <a:ea typeface="Roboto"/>
                <a:cs typeface="Roboto"/>
              </a:rPr>
              <a:t> </a:t>
            </a:r>
            <a:endParaRPr lang="en-US"/>
          </a:p>
          <a:p>
            <a:r>
              <a:rPr lang="en-US" dirty="0">
                <a:solidFill>
                  <a:srgbClr val="51565E"/>
                </a:solidFill>
                <a:latin typeface="Roboto"/>
                <a:ea typeface="Roboto"/>
                <a:cs typeface="Roboto"/>
              </a:rPr>
              <a:t>   One of the easiest ANN(Artificial Neural Networks) types consists of a feed-forward network and includes a threshold transfer inside the model. The main objective of the single-layer perceptron model is to analyze the linearly separable objects with binary outcomes. A Single-layer perceptron can learn only linearly separable patterns .</a:t>
            </a:r>
            <a:endParaRPr lang="en-US" dirty="0">
              <a:solidFill>
                <a:srgbClr val="000000"/>
              </a:solidFill>
              <a:latin typeface="Calibri" panose="020F0502020204030204"/>
              <a:ea typeface="Roboto"/>
              <a:cs typeface="Calibri" panose="020F0502020204030204"/>
            </a:endParaRPr>
          </a:p>
          <a:p>
            <a:endParaRPr lang="en-US" dirty="0">
              <a:solidFill>
                <a:srgbClr val="51565E"/>
              </a:solidFill>
              <a:latin typeface="Roboto"/>
              <a:ea typeface="Roboto"/>
              <a:cs typeface="Roboto"/>
            </a:endParaRPr>
          </a:p>
          <a:p>
            <a:r>
              <a:rPr lang="en-US" dirty="0">
                <a:solidFill>
                  <a:srgbClr val="51565E"/>
                </a:solidFill>
                <a:latin typeface="Roboto"/>
                <a:ea typeface="Roboto"/>
                <a:cs typeface="Roboto"/>
              </a:rPr>
              <a:t>2. </a:t>
            </a:r>
            <a:r>
              <a:rPr lang="en-US" u="sng" dirty="0">
                <a:solidFill>
                  <a:srgbClr val="51565E"/>
                </a:solidFill>
                <a:latin typeface="Roboto"/>
                <a:ea typeface="Roboto"/>
                <a:cs typeface="Roboto"/>
              </a:rPr>
              <a:t>Multi-Layered Perceptron model:</a:t>
            </a:r>
          </a:p>
          <a:p>
            <a:r>
              <a:rPr lang="en-US" dirty="0">
                <a:solidFill>
                  <a:srgbClr val="51565E"/>
                </a:solidFill>
                <a:latin typeface="Roboto"/>
                <a:ea typeface="Roboto"/>
                <a:cs typeface="Roboto"/>
              </a:rPr>
              <a:t> It is mainly similar to a single-layer perceptron model but has more hidden layers. </a:t>
            </a:r>
            <a:endParaRPr lang="en-US"/>
          </a:p>
        </p:txBody>
      </p:sp>
    </p:spTree>
    <p:extLst>
      <p:ext uri="{BB962C8B-B14F-4D97-AF65-F5344CB8AC3E}">
        <p14:creationId xmlns:p14="http://schemas.microsoft.com/office/powerpoint/2010/main" val="166949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210-3D29-FE4C-8076-679A28FE7B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A00E6E-4AA5-4B80-7416-299D515967B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t>Advantages</a:t>
            </a:r>
            <a:r>
              <a:rPr lang="en-US" dirty="0"/>
              <a:t>:</a:t>
            </a:r>
            <a:endParaRPr lang="en-US" dirty="0">
              <a:cs typeface="Calibri" panose="020F0502020204030204"/>
            </a:endParaRPr>
          </a:p>
          <a:p>
            <a:r>
              <a:rPr lang="en-US" dirty="0">
                <a:ea typeface="+mn-lt"/>
                <a:cs typeface="+mn-lt"/>
              </a:rPr>
              <a:t>A multi-layered perceptron model can solve complex non-linear problems.</a:t>
            </a:r>
            <a:endParaRPr lang="en-US" dirty="0"/>
          </a:p>
          <a:p>
            <a:r>
              <a:rPr lang="en-US" dirty="0">
                <a:ea typeface="+mn-lt"/>
                <a:cs typeface="+mn-lt"/>
              </a:rPr>
              <a:t>It works well with both small and large input data.</a:t>
            </a:r>
            <a:endParaRPr lang="en-US" dirty="0"/>
          </a:p>
          <a:p>
            <a:r>
              <a:rPr lang="en-US" dirty="0">
                <a:ea typeface="+mn-lt"/>
                <a:cs typeface="+mn-lt"/>
              </a:rPr>
              <a:t>Helps us to obtain quick predictions after the training.</a:t>
            </a:r>
            <a:endParaRPr lang="en-US" dirty="0"/>
          </a:p>
          <a:p>
            <a:r>
              <a:rPr lang="en-US" dirty="0">
                <a:ea typeface="+mn-lt"/>
                <a:cs typeface="+mn-lt"/>
              </a:rPr>
              <a:t>Helps us obtain the same accuracy ratio with big and small data.</a:t>
            </a:r>
            <a:endParaRPr lang="en-US" dirty="0"/>
          </a:p>
          <a:p>
            <a:pPr marL="0" indent="0">
              <a:buNone/>
            </a:pPr>
            <a:r>
              <a:rPr lang="en-US" b="1" dirty="0"/>
              <a:t>Disadvantages</a:t>
            </a:r>
            <a:r>
              <a:rPr lang="en-US" dirty="0"/>
              <a:t>:</a:t>
            </a:r>
            <a:endParaRPr lang="en-US" dirty="0">
              <a:cs typeface="Calibri" panose="020F0502020204030204"/>
            </a:endParaRPr>
          </a:p>
          <a:p>
            <a:r>
              <a:rPr lang="en-US" dirty="0">
                <a:ea typeface="+mn-lt"/>
                <a:cs typeface="+mn-lt"/>
              </a:rPr>
              <a:t>In multi-layered perceptron model, computations are time-consuming and complex.</a:t>
            </a:r>
            <a:endParaRPr lang="en-US" dirty="0"/>
          </a:p>
          <a:p>
            <a:r>
              <a:rPr lang="en-US" dirty="0">
                <a:ea typeface="+mn-lt"/>
                <a:cs typeface="+mn-lt"/>
              </a:rPr>
              <a:t>It is tough to predict how much the dependent variable affects each independent variable.</a:t>
            </a:r>
            <a:endParaRPr lang="en-US" dirty="0"/>
          </a:p>
          <a:p>
            <a:r>
              <a:rPr lang="en-US" dirty="0">
                <a:ea typeface="+mn-lt"/>
                <a:cs typeface="+mn-lt"/>
              </a:rPr>
              <a:t>The model functioning depends on the quality of training.</a:t>
            </a:r>
            <a:endParaRPr lang="en-US" dirty="0"/>
          </a:p>
          <a:p>
            <a:endParaRPr lang="en-US" dirty="0">
              <a:cs typeface="Calibri"/>
            </a:endParaRPr>
          </a:p>
        </p:txBody>
      </p:sp>
    </p:spTree>
    <p:extLst>
      <p:ext uri="{BB962C8B-B14F-4D97-AF65-F5344CB8AC3E}">
        <p14:creationId xmlns:p14="http://schemas.microsoft.com/office/powerpoint/2010/main" val="3012696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Deep Learning</vt:lpstr>
      <vt:lpstr>What is Deep Learning</vt:lpstr>
      <vt:lpstr>Perceptron</vt:lpstr>
      <vt:lpstr>Biological vs Artificial Neuron</vt:lpstr>
      <vt:lpstr>PowerPoint Presentation</vt:lpstr>
      <vt:lpstr>Basic Components of Perceptron </vt:lpstr>
      <vt:lpstr>PowerPoint Presentation</vt:lpstr>
      <vt:lpstr>How does Perceptron work? </vt:lpstr>
      <vt:lpstr>PowerPoint Presentation</vt:lpstr>
      <vt:lpstr>Limitation of Perceptron Model</vt:lpstr>
      <vt:lpstr>Perceptron Learning Rule </vt:lpstr>
      <vt:lpstr>Activation Functions of Perceptron </vt:lpstr>
      <vt:lpstr>Why do we need Non-linear activation function? </vt:lpstr>
      <vt:lpstr>PowerPoint Presentation</vt:lpstr>
      <vt:lpstr>Types of Activation Function</vt:lpstr>
      <vt:lpstr>Back Propagation</vt:lpstr>
      <vt:lpstr>How it works</vt:lpstr>
      <vt:lpstr>PowerPoint Presentation</vt:lpstr>
      <vt:lpstr>Steps of Training a Neural Network</vt:lpstr>
      <vt:lpstr>Weight Initialization</vt:lpstr>
      <vt:lpstr>PowerPoint Presentation</vt:lpstr>
      <vt:lpstr>Introduction to Tensorflow and Keras</vt:lpstr>
      <vt:lpstr>Vanishing and Exploding Gradient Problem</vt:lpstr>
      <vt:lpstr>Exploding Gradient Prob</vt:lpstr>
      <vt:lpstr>Regularization</vt:lpstr>
      <vt:lpstr>L2 regularization</vt:lpstr>
      <vt:lpstr>Drop Out layer</vt:lpstr>
      <vt:lpstr>Early Stopping</vt:lpstr>
      <vt:lpstr>Optimizers</vt:lpstr>
      <vt:lpstr>Stochastic Gradient Descent (SGD)</vt:lpstr>
      <vt:lpstr>Mini Batch — Stochastic Gradient Descent </vt:lpstr>
      <vt:lpstr>Momentum based Optimizer </vt:lpstr>
      <vt:lpstr>AdaGrad</vt:lpstr>
      <vt:lpstr>HyperParameter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228</cp:revision>
  <dcterms:created xsi:type="dcterms:W3CDTF">2023-03-15T15:28:04Z</dcterms:created>
  <dcterms:modified xsi:type="dcterms:W3CDTF">2023-03-19T16:29:21Z</dcterms:modified>
</cp:coreProperties>
</file>