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2" r:id="rId11"/>
    <p:sldId id="273" r:id="rId12"/>
    <p:sldId id="267" r:id="rId13"/>
    <p:sldId id="271" r:id="rId14"/>
    <p:sldId id="276" r:id="rId15"/>
    <p:sldId id="268" r:id="rId16"/>
    <p:sldId id="270" r:id="rId17"/>
    <p:sldId id="265" r:id="rId18"/>
    <p:sldId id="274" r:id="rId19"/>
    <p:sldId id="269" r:id="rId20"/>
    <p:sldId id="277" r:id="rId21"/>
    <p:sldId id="266" r:id="rId22"/>
    <p:sldId id="278" r:id="rId23"/>
    <p:sldId id="279" r:id="rId24"/>
    <p:sldId id="280" r:id="rId25"/>
    <p:sldId id="281" r:id="rId26"/>
    <p:sldId id="282"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2F4439-09BB-495A-B7E6-0096B36FB9C1}" v="126" dt="2023-03-24T09:51:23.592"/>
    <p1510:client id="{65F5D54D-CABF-43A8-AF53-CFBE0222E1F0}" v="37" dt="2023-03-25T15:30:52.156"/>
    <p1510:client id="{9C231E41-EB16-410F-8BFE-3B97C55A5615}" v="26" dt="2023-03-26T14:12:05.264"/>
    <p1510:client id="{9E7B0395-33E8-4BE6-8F06-D3EADFE9554C}" v="5" dt="2023-03-31T15:27:59.197"/>
    <p1510:client id="{AE7658CC-5E77-4F78-BB00-D72853FE11ED}" v="174" dt="2023-03-24T13:02:12.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whatis/definition/dot-product-scalar-product" TargetMode="External"/><Relationship Id="rId2" Type="http://schemas.openxmlformats.org/officeDocument/2006/relationships/hyperlink" Target="https://www.techtarget.com/searchdatacenter/definition/kern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Image Classification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45B7-9D6E-C7F8-9F23-465CBDB7F17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99EA641-F2E2-B74C-AC87-23A2B704E7A2}"/>
              </a:ext>
            </a:extLst>
          </p:cNvPr>
          <p:cNvPicPr>
            <a:picLocks noGrp="1" noChangeAspect="1"/>
          </p:cNvPicPr>
          <p:nvPr>
            <p:ph idx="1"/>
          </p:nvPr>
        </p:nvPicPr>
        <p:blipFill>
          <a:blip r:embed="rId2"/>
          <a:stretch>
            <a:fillRect/>
          </a:stretch>
        </p:blipFill>
        <p:spPr>
          <a:xfrm>
            <a:off x="838200" y="1967209"/>
            <a:ext cx="10515600" cy="4068169"/>
          </a:xfrm>
        </p:spPr>
      </p:pic>
    </p:spTree>
    <p:extLst>
      <p:ext uri="{BB962C8B-B14F-4D97-AF65-F5344CB8AC3E}">
        <p14:creationId xmlns:p14="http://schemas.microsoft.com/office/powerpoint/2010/main" val="31670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A31F-780F-B626-586F-97A219F3F57B}"/>
              </a:ext>
            </a:extLst>
          </p:cNvPr>
          <p:cNvSpPr>
            <a:spLocks noGrp="1"/>
          </p:cNvSpPr>
          <p:nvPr>
            <p:ph type="title"/>
          </p:nvPr>
        </p:nvSpPr>
        <p:spPr/>
        <p:txBody>
          <a:bodyPr/>
          <a:lstStyle/>
          <a:p>
            <a:r>
              <a:rPr lang="en-US" dirty="0">
                <a:cs typeface="Calibri Light"/>
              </a:rPr>
              <a:t>Padding</a:t>
            </a:r>
            <a:endParaRPr lang="en-US" dirty="0"/>
          </a:p>
        </p:txBody>
      </p:sp>
      <p:pic>
        <p:nvPicPr>
          <p:cNvPr id="4" name="Picture 4">
            <a:extLst>
              <a:ext uri="{FF2B5EF4-FFF2-40B4-BE49-F238E27FC236}">
                <a16:creationId xmlns:a16="http://schemas.microsoft.com/office/drawing/2014/main" id="{5A10D843-A9A5-666D-0E12-62E54208A995}"/>
              </a:ext>
            </a:extLst>
          </p:cNvPr>
          <p:cNvPicPr>
            <a:picLocks noGrp="1" noChangeAspect="1"/>
          </p:cNvPicPr>
          <p:nvPr>
            <p:ph idx="1"/>
          </p:nvPr>
        </p:nvPicPr>
        <p:blipFill>
          <a:blip r:embed="rId2"/>
          <a:stretch>
            <a:fillRect/>
          </a:stretch>
        </p:blipFill>
        <p:spPr>
          <a:xfrm>
            <a:off x="1330817" y="1591872"/>
            <a:ext cx="7620000" cy="3810000"/>
          </a:xfrm>
        </p:spPr>
      </p:pic>
      <p:sp>
        <p:nvSpPr>
          <p:cNvPr id="5" name="TextBox 4">
            <a:extLst>
              <a:ext uri="{FF2B5EF4-FFF2-40B4-BE49-F238E27FC236}">
                <a16:creationId xmlns:a16="http://schemas.microsoft.com/office/drawing/2014/main" id="{266C3ECF-7CD1-8AF6-ADFC-AA2A56FCCDBE}"/>
              </a:ext>
            </a:extLst>
          </p:cNvPr>
          <p:cNvSpPr txBox="1"/>
          <p:nvPr/>
        </p:nvSpPr>
        <p:spPr>
          <a:xfrm>
            <a:off x="1612006" y="5851301"/>
            <a:ext cx="7959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https://www.analyticsvidhya.com/blog/2020/10/what-is-the-convolutional-neural-network-architecture/</a:t>
            </a:r>
          </a:p>
        </p:txBody>
      </p:sp>
    </p:spTree>
    <p:extLst>
      <p:ext uri="{BB962C8B-B14F-4D97-AF65-F5344CB8AC3E}">
        <p14:creationId xmlns:p14="http://schemas.microsoft.com/office/powerpoint/2010/main" val="406727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962D-2D15-3B45-B084-3EAD45FBD29D}"/>
              </a:ext>
            </a:extLst>
          </p:cNvPr>
          <p:cNvSpPr>
            <a:spLocks noGrp="1"/>
          </p:cNvSpPr>
          <p:nvPr>
            <p:ph type="title"/>
          </p:nvPr>
        </p:nvSpPr>
        <p:spPr/>
        <p:txBody>
          <a:bodyPr/>
          <a:lstStyle/>
          <a:p>
            <a:r>
              <a:rPr lang="en-US" dirty="0">
                <a:ea typeface="+mj-lt"/>
                <a:cs typeface="+mj-lt"/>
              </a:rPr>
              <a:t>Convolutional Neural Networks (CNN)</a:t>
            </a:r>
            <a:endParaRPr lang="en-US" dirty="0"/>
          </a:p>
        </p:txBody>
      </p:sp>
      <p:sp>
        <p:nvSpPr>
          <p:cNvPr id="3" name="Content Placeholder 2">
            <a:extLst>
              <a:ext uri="{FF2B5EF4-FFF2-40B4-BE49-F238E27FC236}">
                <a16:creationId xmlns:a16="http://schemas.microsoft.com/office/drawing/2014/main" id="{5C4108C5-8849-7D15-93A0-F7889003D0EB}"/>
              </a:ext>
            </a:extLst>
          </p:cNvPr>
          <p:cNvSpPr>
            <a:spLocks noGrp="1"/>
          </p:cNvSpPr>
          <p:nvPr>
            <p:ph idx="1"/>
          </p:nvPr>
        </p:nvSpPr>
        <p:spPr/>
        <p:txBody>
          <a:bodyPr vert="horz" lIns="91440" tIns="45720" rIns="91440" bIns="45720" rtlCol="0" anchor="t">
            <a:normAutofit/>
          </a:bodyPr>
          <a:lstStyle/>
          <a:p>
            <a:r>
              <a:rPr lang="en-US" dirty="0">
                <a:ea typeface="+mn-lt"/>
                <a:cs typeface="+mn-lt"/>
              </a:rPr>
              <a:t>A deep learning CNN consists of three layers: a convolutional layer, a pooling layer and a fully connected (FC) layer. The convolutional layer is the first layer while the FC layer is the last.</a:t>
            </a:r>
          </a:p>
          <a:p>
            <a:r>
              <a:rPr lang="en-US" dirty="0">
                <a:ea typeface="+mn-lt"/>
                <a:cs typeface="+mn-lt"/>
              </a:rPr>
              <a:t>From the convolutional layer to the FC layer, the complexity of the CNN increases. It is this increasing complexity that allows the CNN to successively identify larger portions and more complex features of an image until it finally identifies the object in its entirety.</a:t>
            </a:r>
            <a:endParaRPr lang="en-US" dirty="0">
              <a:cs typeface="Calibri"/>
            </a:endParaRPr>
          </a:p>
        </p:txBody>
      </p:sp>
    </p:spTree>
    <p:extLst>
      <p:ext uri="{BB962C8B-B14F-4D97-AF65-F5344CB8AC3E}">
        <p14:creationId xmlns:p14="http://schemas.microsoft.com/office/powerpoint/2010/main" val="120588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203A-4A62-4814-38B1-1A5608E8B1E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DF8261B-62AF-3191-3350-AE6B1FD7413D}"/>
              </a:ext>
            </a:extLst>
          </p:cNvPr>
          <p:cNvPicPr>
            <a:picLocks noGrp="1" noChangeAspect="1"/>
          </p:cNvPicPr>
          <p:nvPr>
            <p:ph idx="1"/>
          </p:nvPr>
        </p:nvPicPr>
        <p:blipFill>
          <a:blip r:embed="rId2"/>
          <a:stretch>
            <a:fillRect/>
          </a:stretch>
        </p:blipFill>
        <p:spPr>
          <a:xfrm>
            <a:off x="2179896" y="1974067"/>
            <a:ext cx="8129091" cy="4351338"/>
          </a:xfrm>
        </p:spPr>
      </p:pic>
    </p:spTree>
    <p:extLst>
      <p:ext uri="{BB962C8B-B14F-4D97-AF65-F5344CB8AC3E}">
        <p14:creationId xmlns:p14="http://schemas.microsoft.com/office/powerpoint/2010/main" val="83602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3507-AE9E-3D97-7E61-24BD0214CD65}"/>
              </a:ext>
            </a:extLst>
          </p:cNvPr>
          <p:cNvSpPr>
            <a:spLocks noGrp="1"/>
          </p:cNvSpPr>
          <p:nvPr>
            <p:ph type="title"/>
          </p:nvPr>
        </p:nvSpPr>
        <p:spPr/>
        <p:txBody>
          <a:bodyPr/>
          <a:lstStyle/>
          <a:p>
            <a:r>
              <a:rPr lang="en-US" dirty="0">
                <a:ea typeface="+mj-lt"/>
                <a:cs typeface="+mj-lt"/>
              </a:rPr>
              <a:t>Different types of CNN architectures</a:t>
            </a:r>
            <a:endParaRPr lang="en-US" dirty="0"/>
          </a:p>
        </p:txBody>
      </p:sp>
      <p:sp>
        <p:nvSpPr>
          <p:cNvPr id="3" name="Content Placeholder 2">
            <a:extLst>
              <a:ext uri="{FF2B5EF4-FFF2-40B4-BE49-F238E27FC236}">
                <a16:creationId xmlns:a16="http://schemas.microsoft.com/office/drawing/2014/main" id="{E35FD895-5268-B834-73F0-0C9F24FD1B2C}"/>
              </a:ext>
            </a:extLst>
          </p:cNvPr>
          <p:cNvSpPr>
            <a:spLocks noGrp="1"/>
          </p:cNvSpPr>
          <p:nvPr>
            <p:ph idx="1"/>
          </p:nvPr>
        </p:nvSpPr>
        <p:spPr/>
        <p:txBody>
          <a:bodyPr vert="horz" lIns="91440" tIns="45720" rIns="91440" bIns="45720" rtlCol="0" anchor="t">
            <a:normAutofit/>
          </a:bodyPr>
          <a:lstStyle/>
          <a:p>
            <a:r>
              <a:rPr lang="en-US" dirty="0">
                <a:cs typeface="Calibri"/>
              </a:rPr>
              <a:t>Convolution Layer</a:t>
            </a:r>
          </a:p>
          <a:p>
            <a:r>
              <a:rPr lang="en-US" dirty="0">
                <a:cs typeface="Calibri"/>
              </a:rPr>
              <a:t>Pooling Layer ( average Pooling and Ma</a:t>
            </a:r>
          </a:p>
          <a:p>
            <a:r>
              <a:rPr lang="en-US" dirty="0">
                <a:cs typeface="Calibri"/>
              </a:rPr>
              <a:t>Fully Connected Layer</a:t>
            </a:r>
          </a:p>
        </p:txBody>
      </p:sp>
    </p:spTree>
    <p:extLst>
      <p:ext uri="{BB962C8B-B14F-4D97-AF65-F5344CB8AC3E}">
        <p14:creationId xmlns:p14="http://schemas.microsoft.com/office/powerpoint/2010/main" val="128288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9634-6F90-7F67-68F1-43A2DD4931A7}"/>
              </a:ext>
            </a:extLst>
          </p:cNvPr>
          <p:cNvSpPr>
            <a:spLocks noGrp="1"/>
          </p:cNvSpPr>
          <p:nvPr>
            <p:ph type="title"/>
          </p:nvPr>
        </p:nvSpPr>
        <p:spPr/>
        <p:txBody>
          <a:bodyPr/>
          <a:lstStyle/>
          <a:p>
            <a:r>
              <a:rPr lang="en-US" dirty="0">
                <a:cs typeface="Calibri Light"/>
              </a:rPr>
              <a:t>Convolution Layer</a:t>
            </a:r>
            <a:endParaRPr lang="en-US" dirty="0"/>
          </a:p>
        </p:txBody>
      </p:sp>
      <p:sp>
        <p:nvSpPr>
          <p:cNvPr id="3" name="Content Placeholder 2">
            <a:extLst>
              <a:ext uri="{FF2B5EF4-FFF2-40B4-BE49-F238E27FC236}">
                <a16:creationId xmlns:a16="http://schemas.microsoft.com/office/drawing/2014/main" id="{5B00A921-DE84-FFB5-DBEF-7DAA3E83523B}"/>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majority of computations happen in the convolutional layer, which is the core building block of a CNN. A second convolutional layer can follow the initial convolutional layer. The process of convolution involves a </a:t>
            </a:r>
            <a:r>
              <a:rPr lang="en-US" u="sng" dirty="0">
                <a:ea typeface="+mn-lt"/>
                <a:cs typeface="+mn-lt"/>
                <a:hlinkClick r:id="rId2"/>
              </a:rPr>
              <a:t>kernel</a:t>
            </a:r>
            <a:r>
              <a:rPr lang="en-US" dirty="0">
                <a:ea typeface="+mn-lt"/>
                <a:cs typeface="+mn-lt"/>
              </a:rPr>
              <a:t> or filter inside this layer moving across the receptive fields of the image, checking if a feature is present in the image.</a:t>
            </a:r>
          </a:p>
          <a:p>
            <a:r>
              <a:rPr lang="en-US" dirty="0">
                <a:ea typeface="+mn-lt"/>
                <a:cs typeface="+mn-lt"/>
              </a:rPr>
              <a:t>Over multiple iterations, the kernel sweeps over the entire image. After each iteration a </a:t>
            </a:r>
            <a:r>
              <a:rPr lang="en-US" i="1" u="sng" dirty="0">
                <a:ea typeface="+mn-lt"/>
                <a:cs typeface="+mn-lt"/>
                <a:hlinkClick r:id="rId3"/>
              </a:rPr>
              <a:t>dot product</a:t>
            </a:r>
            <a:r>
              <a:rPr lang="en-US" dirty="0">
                <a:ea typeface="+mn-lt"/>
                <a:cs typeface="+mn-lt"/>
              </a:rPr>
              <a:t> is calculated between the input pixels and the filter. The final output from the series of dots is known as a feature map or convolved feature. Ultimately, the image is converted into numerical values in this layer, which allows the CNN to interpret the image and extract relevant patterns from it.</a:t>
            </a:r>
            <a:endParaRPr lang="en-US" dirty="0">
              <a:cs typeface="Calibri"/>
            </a:endParaRPr>
          </a:p>
        </p:txBody>
      </p:sp>
    </p:spTree>
    <p:extLst>
      <p:ext uri="{BB962C8B-B14F-4D97-AF65-F5344CB8AC3E}">
        <p14:creationId xmlns:p14="http://schemas.microsoft.com/office/powerpoint/2010/main" val="399586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71AD-6617-8EA3-EF2B-BECFBCBE0C5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3C04405-FE3A-8329-35AE-4C40077EDD36}"/>
              </a:ext>
            </a:extLst>
          </p:cNvPr>
          <p:cNvPicPr>
            <a:picLocks noGrp="1" noChangeAspect="1"/>
          </p:cNvPicPr>
          <p:nvPr>
            <p:ph idx="1"/>
          </p:nvPr>
        </p:nvPicPr>
        <p:blipFill>
          <a:blip r:embed="rId2"/>
          <a:stretch>
            <a:fillRect/>
          </a:stretch>
        </p:blipFill>
        <p:spPr>
          <a:xfrm>
            <a:off x="1219200" y="2024856"/>
            <a:ext cx="9753600" cy="3952875"/>
          </a:xfrm>
        </p:spPr>
      </p:pic>
    </p:spTree>
    <p:extLst>
      <p:ext uri="{BB962C8B-B14F-4D97-AF65-F5344CB8AC3E}">
        <p14:creationId xmlns:p14="http://schemas.microsoft.com/office/powerpoint/2010/main" val="137048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1B9B-FDAB-2372-A9F0-034FF535870D}"/>
              </a:ext>
            </a:extLst>
          </p:cNvPr>
          <p:cNvSpPr>
            <a:spLocks noGrp="1"/>
          </p:cNvSpPr>
          <p:nvPr>
            <p:ph type="title"/>
          </p:nvPr>
        </p:nvSpPr>
        <p:spPr/>
        <p:txBody>
          <a:bodyPr/>
          <a:lstStyle/>
          <a:p>
            <a:r>
              <a:rPr lang="en-US" b="1" dirty="0">
                <a:ea typeface="+mj-lt"/>
                <a:cs typeface="+mj-lt"/>
              </a:rPr>
              <a:t>Pooling layer</a:t>
            </a:r>
            <a:endParaRPr lang="en-US" dirty="0"/>
          </a:p>
        </p:txBody>
      </p:sp>
      <p:sp>
        <p:nvSpPr>
          <p:cNvPr id="3" name="Content Placeholder 2">
            <a:extLst>
              <a:ext uri="{FF2B5EF4-FFF2-40B4-BE49-F238E27FC236}">
                <a16:creationId xmlns:a16="http://schemas.microsoft.com/office/drawing/2014/main" id="{9AF6ABC1-E00A-6A25-D1CD-90FBF469BF22}"/>
              </a:ext>
            </a:extLst>
          </p:cNvPr>
          <p:cNvSpPr>
            <a:spLocks noGrp="1"/>
          </p:cNvSpPr>
          <p:nvPr>
            <p:ph idx="1"/>
          </p:nvPr>
        </p:nvSpPr>
        <p:spPr/>
        <p:txBody>
          <a:bodyPr vert="horz" lIns="91440" tIns="45720" rIns="91440" bIns="45720" rtlCol="0" anchor="t">
            <a:normAutofit/>
          </a:bodyPr>
          <a:lstStyle/>
          <a:p>
            <a:r>
              <a:rPr lang="en-US" dirty="0">
                <a:ea typeface="+mn-lt"/>
                <a:cs typeface="+mn-lt"/>
              </a:rPr>
              <a:t>Like the convolutional layer, the pooling layer also sweeps a kernel or filter across the input image. But unlike the convolutional layer, the pooling layer reduces the number of parameters in the input and also results in some information loss. On the positive side, this layer reduces complexity and improves the efficiency of the CNN.</a:t>
            </a:r>
          </a:p>
          <a:p>
            <a:r>
              <a:rPr lang="en-US" dirty="0">
                <a:cs typeface="Calibri" panose="020F0502020204030204"/>
              </a:rPr>
              <a:t>It may be </a:t>
            </a:r>
            <a:r>
              <a:rPr lang="en-US" dirty="0" err="1">
                <a:cs typeface="Calibri" panose="020F0502020204030204"/>
              </a:rPr>
              <a:t>maxpooling</a:t>
            </a:r>
            <a:r>
              <a:rPr lang="en-US" dirty="0">
                <a:cs typeface="Calibri" panose="020F0502020204030204"/>
              </a:rPr>
              <a:t> or Average pooling</a:t>
            </a:r>
          </a:p>
        </p:txBody>
      </p:sp>
    </p:spTree>
    <p:extLst>
      <p:ext uri="{BB962C8B-B14F-4D97-AF65-F5344CB8AC3E}">
        <p14:creationId xmlns:p14="http://schemas.microsoft.com/office/powerpoint/2010/main" val="178443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7491-C0D7-3557-9D3B-F29847454AA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ECC7BCE-DE62-4FE0-41EA-9935A598C276}"/>
              </a:ext>
            </a:extLst>
          </p:cNvPr>
          <p:cNvPicPr>
            <a:picLocks noGrp="1" noChangeAspect="1"/>
          </p:cNvPicPr>
          <p:nvPr>
            <p:ph idx="1"/>
          </p:nvPr>
        </p:nvPicPr>
        <p:blipFill>
          <a:blip r:embed="rId2"/>
          <a:stretch>
            <a:fillRect/>
          </a:stretch>
        </p:blipFill>
        <p:spPr>
          <a:xfrm>
            <a:off x="838200" y="2125129"/>
            <a:ext cx="10515600" cy="3752329"/>
          </a:xfrm>
        </p:spPr>
      </p:pic>
    </p:spTree>
    <p:extLst>
      <p:ext uri="{BB962C8B-B14F-4D97-AF65-F5344CB8AC3E}">
        <p14:creationId xmlns:p14="http://schemas.microsoft.com/office/powerpoint/2010/main" val="402999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E6B8-5824-A5C4-7FAE-347E70709099}"/>
              </a:ext>
            </a:extLst>
          </p:cNvPr>
          <p:cNvSpPr>
            <a:spLocks noGrp="1"/>
          </p:cNvSpPr>
          <p:nvPr>
            <p:ph type="title"/>
          </p:nvPr>
        </p:nvSpPr>
        <p:spPr/>
        <p:txBody>
          <a:bodyPr/>
          <a:lstStyle/>
          <a:p>
            <a:r>
              <a:rPr lang="en-US" dirty="0">
                <a:cs typeface="Calibri Light"/>
              </a:rPr>
              <a:t>Fully Connected Layer</a:t>
            </a:r>
            <a:endParaRPr lang="en-US" dirty="0"/>
          </a:p>
        </p:txBody>
      </p:sp>
      <p:sp>
        <p:nvSpPr>
          <p:cNvPr id="3" name="Content Placeholder 2">
            <a:extLst>
              <a:ext uri="{FF2B5EF4-FFF2-40B4-BE49-F238E27FC236}">
                <a16:creationId xmlns:a16="http://schemas.microsoft.com/office/drawing/2014/main" id="{E8A725BA-2630-77FF-4BFA-B7CBB706558E}"/>
              </a:ext>
            </a:extLst>
          </p:cNvPr>
          <p:cNvSpPr>
            <a:spLocks noGrp="1"/>
          </p:cNvSpPr>
          <p:nvPr>
            <p:ph idx="1"/>
          </p:nvPr>
        </p:nvSpPr>
        <p:spPr/>
        <p:txBody>
          <a:bodyPr vert="horz" lIns="91440" tIns="45720" rIns="91440" bIns="45720" rtlCol="0" anchor="t">
            <a:normAutofit/>
          </a:bodyPr>
          <a:lstStyle/>
          <a:p>
            <a:r>
              <a:rPr lang="en-US" dirty="0">
                <a:ea typeface="+mn-lt"/>
                <a:cs typeface="+mn-lt"/>
              </a:rPr>
              <a:t>The FC layer is where image classification happens in the CNN based on the features extracted in the previous layers. Here, </a:t>
            </a:r>
            <a:r>
              <a:rPr lang="en-US" i="1" dirty="0">
                <a:ea typeface="+mn-lt"/>
                <a:cs typeface="+mn-lt"/>
              </a:rPr>
              <a:t>fully connected</a:t>
            </a:r>
            <a:r>
              <a:rPr lang="en-US" dirty="0">
                <a:ea typeface="+mn-lt"/>
                <a:cs typeface="+mn-lt"/>
              </a:rPr>
              <a:t> means that all the inputs or nodes from one layer are connected to every activation unit or node of the next layer.</a:t>
            </a:r>
            <a:endParaRPr lang="en-US" dirty="0">
              <a:cs typeface="Calibri" panose="020F0502020204030204"/>
            </a:endParaRPr>
          </a:p>
          <a:p>
            <a:r>
              <a:rPr lang="en-US" dirty="0">
                <a:ea typeface="+mn-lt"/>
                <a:cs typeface="+mn-lt"/>
              </a:rPr>
              <a:t>All the layers in the CNN are not fully connected because it would result in an unnecessarily dense network. It also would increase losses and affect the output quality, and it would be computationally expensive.</a:t>
            </a:r>
            <a:endParaRPr lang="en-US" dirty="0"/>
          </a:p>
          <a:p>
            <a:endParaRPr lang="en-US" dirty="0">
              <a:cs typeface="Calibri"/>
            </a:endParaRPr>
          </a:p>
        </p:txBody>
      </p:sp>
    </p:spTree>
    <p:extLst>
      <p:ext uri="{BB962C8B-B14F-4D97-AF65-F5344CB8AC3E}">
        <p14:creationId xmlns:p14="http://schemas.microsoft.com/office/powerpoint/2010/main" val="391736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5F8DB-5E9C-FD28-D54D-FC863D235077}"/>
              </a:ext>
            </a:extLst>
          </p:cNvPr>
          <p:cNvSpPr>
            <a:spLocks noGrp="1"/>
          </p:cNvSpPr>
          <p:nvPr>
            <p:ph type="title"/>
          </p:nvPr>
        </p:nvSpPr>
        <p:spPr>
          <a:xfrm>
            <a:off x="733427" y="609599"/>
            <a:ext cx="3686174" cy="1322888"/>
          </a:xfrm>
        </p:spPr>
        <p:txBody>
          <a:bodyPr>
            <a:normAutofit/>
          </a:bodyPr>
          <a:lstStyle/>
          <a:p>
            <a:r>
              <a:rPr lang="en-US" dirty="0">
                <a:cs typeface="Calibri Light"/>
              </a:rPr>
              <a:t>Image as Matrix</a:t>
            </a:r>
            <a:endParaRPr lang="en-US" dirty="0"/>
          </a:p>
        </p:txBody>
      </p:sp>
      <p:sp>
        <p:nvSpPr>
          <p:cNvPr id="3" name="Content Placeholder 2">
            <a:extLst>
              <a:ext uri="{FF2B5EF4-FFF2-40B4-BE49-F238E27FC236}">
                <a16:creationId xmlns:a16="http://schemas.microsoft.com/office/drawing/2014/main" id="{FF021472-8552-CFCE-C8D2-F618A5C5C31B}"/>
              </a:ext>
            </a:extLst>
          </p:cNvPr>
          <p:cNvSpPr>
            <a:spLocks noGrp="1"/>
          </p:cNvSpPr>
          <p:nvPr>
            <p:ph idx="1"/>
          </p:nvPr>
        </p:nvSpPr>
        <p:spPr>
          <a:xfrm>
            <a:off x="733427" y="2194101"/>
            <a:ext cx="3543298" cy="3973337"/>
          </a:xfrm>
        </p:spPr>
        <p:txBody>
          <a:bodyPr vert="horz" lIns="91440" tIns="45720" rIns="91440" bIns="45720" rtlCol="0">
            <a:normAutofit/>
          </a:bodyPr>
          <a:lstStyle/>
          <a:p>
            <a:r>
              <a:rPr lang="en-US" sz="2000">
                <a:cs typeface="Calibri"/>
              </a:rPr>
              <a:t>We can represent image in the form of matrix .</a:t>
            </a:r>
          </a:p>
          <a:p>
            <a:endParaRPr lang="en-US" sz="2000">
              <a:cs typeface="Calibri"/>
            </a:endParaRPr>
          </a:p>
          <a:p>
            <a:r>
              <a:rPr lang="en-US" sz="2000">
                <a:cs typeface="Calibri"/>
              </a:rPr>
              <a:t>e.g</a:t>
            </a:r>
          </a:p>
          <a:p>
            <a:endParaRPr lang="en-US" sz="2000">
              <a:cs typeface="Calibri"/>
            </a:endParaRPr>
          </a:p>
        </p:txBody>
      </p:sp>
      <p:pic>
        <p:nvPicPr>
          <p:cNvPr id="4" name="Picture 4">
            <a:extLst>
              <a:ext uri="{FF2B5EF4-FFF2-40B4-BE49-F238E27FC236}">
                <a16:creationId xmlns:a16="http://schemas.microsoft.com/office/drawing/2014/main" id="{3F6633F2-B63D-D2D1-380C-BB94FB55067F}"/>
              </a:ext>
            </a:extLst>
          </p:cNvPr>
          <p:cNvPicPr>
            <a:picLocks noChangeAspect="1"/>
          </p:cNvPicPr>
          <p:nvPr/>
        </p:nvPicPr>
        <p:blipFill>
          <a:blip r:embed="rId2"/>
          <a:stretch>
            <a:fillRect/>
          </a:stretch>
        </p:blipFill>
        <p:spPr>
          <a:xfrm>
            <a:off x="4805712" y="1352747"/>
            <a:ext cx="3483182" cy="4715328"/>
          </a:xfrm>
          <a:prstGeom prst="rect">
            <a:avLst/>
          </a:prstGeom>
        </p:spPr>
      </p:pic>
      <p:pic>
        <p:nvPicPr>
          <p:cNvPr id="5" name="Picture 5">
            <a:extLst>
              <a:ext uri="{FF2B5EF4-FFF2-40B4-BE49-F238E27FC236}">
                <a16:creationId xmlns:a16="http://schemas.microsoft.com/office/drawing/2014/main" id="{98458B5D-6186-D076-B226-A3A4F02C5C8B}"/>
              </a:ext>
            </a:extLst>
          </p:cNvPr>
          <p:cNvPicPr>
            <a:picLocks noChangeAspect="1"/>
          </p:cNvPicPr>
          <p:nvPr/>
        </p:nvPicPr>
        <p:blipFill>
          <a:blip r:embed="rId3"/>
          <a:stretch>
            <a:fillRect/>
          </a:stretch>
        </p:blipFill>
        <p:spPr>
          <a:xfrm>
            <a:off x="8376328" y="1229221"/>
            <a:ext cx="3720270" cy="5293273"/>
          </a:xfrm>
          <a:prstGeom prst="rect">
            <a:avLst/>
          </a:prstGeom>
        </p:spPr>
      </p:pic>
    </p:spTree>
    <p:extLst>
      <p:ext uri="{BB962C8B-B14F-4D97-AF65-F5344CB8AC3E}">
        <p14:creationId xmlns:p14="http://schemas.microsoft.com/office/powerpoint/2010/main" val="78250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D39E-6BAA-4E97-2826-B705F70D521F}"/>
              </a:ext>
            </a:extLst>
          </p:cNvPr>
          <p:cNvSpPr>
            <a:spLocks noGrp="1"/>
          </p:cNvSpPr>
          <p:nvPr>
            <p:ph type="title"/>
          </p:nvPr>
        </p:nvSpPr>
        <p:spPr/>
        <p:txBody>
          <a:bodyPr/>
          <a:lstStyle/>
          <a:p>
            <a:r>
              <a:rPr lang="en-US" dirty="0">
                <a:cs typeface="Calibri Light"/>
              </a:rPr>
              <a:t>Image Data Augmentation</a:t>
            </a:r>
            <a:endParaRPr lang="en-US" dirty="0"/>
          </a:p>
        </p:txBody>
      </p:sp>
      <p:sp>
        <p:nvSpPr>
          <p:cNvPr id="3" name="Content Placeholder 2">
            <a:extLst>
              <a:ext uri="{FF2B5EF4-FFF2-40B4-BE49-F238E27FC236}">
                <a16:creationId xmlns:a16="http://schemas.microsoft.com/office/drawing/2014/main" id="{A208F29E-336B-0865-48C5-B360AAB77857}"/>
              </a:ext>
            </a:extLst>
          </p:cNvPr>
          <p:cNvSpPr>
            <a:spLocks noGrp="1"/>
          </p:cNvSpPr>
          <p:nvPr>
            <p:ph idx="1"/>
          </p:nvPr>
        </p:nvSpPr>
        <p:spPr/>
        <p:txBody>
          <a:bodyPr vert="horz" lIns="91440" tIns="45720" rIns="91440" bIns="45720" rtlCol="0" anchor="t">
            <a:normAutofit/>
          </a:bodyPr>
          <a:lstStyle/>
          <a:p>
            <a:r>
              <a:rPr lang="en-US" i="1" dirty="0">
                <a:ea typeface="+mn-lt"/>
                <a:cs typeface="+mn-lt"/>
              </a:rPr>
              <a:t>Image data augmentation</a:t>
            </a:r>
            <a:r>
              <a:rPr lang="en-US" dirty="0">
                <a:ea typeface="+mn-lt"/>
                <a:cs typeface="+mn-lt"/>
              </a:rPr>
              <a:t> is a technique that </a:t>
            </a:r>
            <a:r>
              <a:rPr lang="en-US" i="1" dirty="0">
                <a:ea typeface="+mn-lt"/>
                <a:cs typeface="+mn-lt"/>
              </a:rPr>
              <a:t>creates new images from existing ones</a:t>
            </a:r>
            <a:r>
              <a:rPr lang="en-US" dirty="0">
                <a:ea typeface="+mn-lt"/>
                <a:cs typeface="+mn-lt"/>
              </a:rPr>
              <a:t>. To do that, you make some small changes to them, such as adjusting the brightness of the image, or rotating the image, or shifting the subject in the image horizontally or vertically.</a:t>
            </a:r>
          </a:p>
          <a:p>
            <a:r>
              <a:rPr lang="en-US" dirty="0">
                <a:ea typeface="+mn-lt"/>
                <a:cs typeface="+mn-lt"/>
              </a:rPr>
              <a:t>Image augmentation techniques allow you to artificially increase the size of your training set, thereby providing much more data to your model for training. This allows you to improve the accuracy of your model by enhancing the ability of your model to recognize new variants of your training data.</a:t>
            </a:r>
          </a:p>
          <a:p>
            <a:endParaRPr lang="en-US" dirty="0">
              <a:cs typeface="Calibri"/>
            </a:endParaRPr>
          </a:p>
        </p:txBody>
      </p:sp>
    </p:spTree>
    <p:extLst>
      <p:ext uri="{BB962C8B-B14F-4D97-AF65-F5344CB8AC3E}">
        <p14:creationId xmlns:p14="http://schemas.microsoft.com/office/powerpoint/2010/main" val="180055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394-A703-1865-23F8-2560BB9DDD77}"/>
              </a:ext>
            </a:extLst>
          </p:cNvPr>
          <p:cNvSpPr>
            <a:spLocks noGrp="1"/>
          </p:cNvSpPr>
          <p:nvPr>
            <p:ph type="title"/>
          </p:nvPr>
        </p:nvSpPr>
        <p:spPr/>
        <p:txBody>
          <a:bodyPr/>
          <a:lstStyle/>
          <a:p>
            <a:r>
              <a:rPr lang="en-US" dirty="0">
                <a:cs typeface="Calibri Light"/>
              </a:rPr>
              <a:t>Pre trained Models</a:t>
            </a:r>
            <a:endParaRPr lang="en-US" dirty="0"/>
          </a:p>
        </p:txBody>
      </p:sp>
      <p:sp>
        <p:nvSpPr>
          <p:cNvPr id="3" name="Content Placeholder 2">
            <a:extLst>
              <a:ext uri="{FF2B5EF4-FFF2-40B4-BE49-F238E27FC236}">
                <a16:creationId xmlns:a16="http://schemas.microsoft.com/office/drawing/2014/main" id="{7ED4938A-0C58-2BB3-2DA8-11AE72D43C24}"/>
              </a:ext>
            </a:extLst>
          </p:cNvPr>
          <p:cNvSpPr>
            <a:spLocks noGrp="1"/>
          </p:cNvSpPr>
          <p:nvPr>
            <p:ph idx="1"/>
          </p:nvPr>
        </p:nvSpPr>
        <p:spPr/>
        <p:txBody>
          <a:bodyPr vert="horz" lIns="91440" tIns="45720" rIns="91440" bIns="45720" rtlCol="0" anchor="t">
            <a:normAutofit/>
          </a:bodyPr>
          <a:lstStyle/>
          <a:p>
            <a:r>
              <a:rPr lang="en-US" dirty="0">
                <a:ea typeface="+mn-lt"/>
                <a:cs typeface="+mn-lt"/>
              </a:rPr>
              <a:t>VGG Net</a:t>
            </a:r>
            <a:endParaRPr lang="en-US" dirty="0">
              <a:cs typeface="Calibri" panose="020F0502020204030204"/>
            </a:endParaRPr>
          </a:p>
          <a:p>
            <a:r>
              <a:rPr lang="en-US" dirty="0">
                <a:ea typeface="+mn-lt"/>
                <a:cs typeface="+mn-lt"/>
              </a:rPr>
              <a:t>ResNet</a:t>
            </a:r>
            <a:endParaRPr lang="en-US" dirty="0"/>
          </a:p>
          <a:p>
            <a:r>
              <a:rPr lang="en-US" dirty="0">
                <a:ea typeface="+mn-lt"/>
                <a:cs typeface="+mn-lt"/>
              </a:rPr>
              <a:t>Dense Net</a:t>
            </a:r>
            <a:endParaRPr lang="en-US" dirty="0"/>
          </a:p>
          <a:p>
            <a:r>
              <a:rPr lang="en-US" dirty="0">
                <a:ea typeface="+mn-lt"/>
                <a:cs typeface="+mn-lt"/>
              </a:rPr>
              <a:t>Inception Net</a:t>
            </a:r>
            <a:endParaRPr lang="en-US" dirty="0"/>
          </a:p>
          <a:p>
            <a:r>
              <a:rPr lang="en-US" dirty="0" err="1">
                <a:ea typeface="+mn-lt"/>
                <a:cs typeface="+mn-lt"/>
              </a:rPr>
              <a:t>Xception</a:t>
            </a:r>
            <a:r>
              <a:rPr lang="en-US" dirty="0">
                <a:ea typeface="+mn-lt"/>
                <a:cs typeface="+mn-lt"/>
              </a:rPr>
              <a:t> Net</a:t>
            </a:r>
            <a:endParaRPr lang="en-US" dirty="0"/>
          </a:p>
          <a:p>
            <a:endParaRPr lang="en-US" dirty="0">
              <a:cs typeface="Calibri"/>
            </a:endParaRPr>
          </a:p>
        </p:txBody>
      </p:sp>
    </p:spTree>
    <p:extLst>
      <p:ext uri="{BB962C8B-B14F-4D97-AF65-F5344CB8AC3E}">
        <p14:creationId xmlns:p14="http://schemas.microsoft.com/office/powerpoint/2010/main" val="227695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8C60-C2A4-F4A7-C178-6B4F99B6ECFF}"/>
              </a:ext>
            </a:extLst>
          </p:cNvPr>
          <p:cNvSpPr>
            <a:spLocks noGrp="1"/>
          </p:cNvSpPr>
          <p:nvPr>
            <p:ph type="title"/>
          </p:nvPr>
        </p:nvSpPr>
        <p:spPr/>
        <p:txBody>
          <a:bodyPr/>
          <a:lstStyle/>
          <a:p>
            <a:r>
              <a:rPr lang="en-US" b="1" dirty="0"/>
              <a:t>What is transfer learning</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C6030402-D0ED-A7DC-346D-42C4360E57A6}"/>
              </a:ext>
            </a:extLst>
          </p:cNvPr>
          <p:cNvSpPr>
            <a:spLocks noGrp="1"/>
          </p:cNvSpPr>
          <p:nvPr>
            <p:ph idx="1"/>
          </p:nvPr>
        </p:nvSpPr>
        <p:spPr/>
        <p:txBody>
          <a:bodyPr vert="horz" lIns="91440" tIns="45720" rIns="91440" bIns="45720" rtlCol="0" anchor="t">
            <a:normAutofit/>
          </a:bodyPr>
          <a:lstStyle/>
          <a:p>
            <a:r>
              <a:rPr lang="en-US" dirty="0">
                <a:ea typeface="+mn-lt"/>
                <a:cs typeface="+mn-lt"/>
              </a:rPr>
              <a:t>Transfer learning for machine learning is often used when the training of a system to solve a new task would take a huge amount of resources. The process takes relevant parts of an existing machine learning model and applies it to solve a new but similar problem. A key part of transfer learning is generalisation. This means that only knowledge that can be used by another model in different scenarios or conditions is transferred. Instead of models being rigidly tied to a training dataset, models used in transfer learning will be more generalised. Models developed in this way can be utilised in changing conditions and with different datasets.</a:t>
            </a:r>
            <a:endParaRPr lang="en-US" dirty="0"/>
          </a:p>
        </p:txBody>
      </p:sp>
    </p:spTree>
    <p:extLst>
      <p:ext uri="{BB962C8B-B14F-4D97-AF65-F5344CB8AC3E}">
        <p14:creationId xmlns:p14="http://schemas.microsoft.com/office/powerpoint/2010/main" val="338462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255D-659A-17AC-E96F-666AB4DCDB6C}"/>
              </a:ext>
            </a:extLst>
          </p:cNvPr>
          <p:cNvSpPr>
            <a:spLocks noGrp="1"/>
          </p:cNvSpPr>
          <p:nvPr>
            <p:ph type="title"/>
          </p:nvPr>
        </p:nvSpPr>
        <p:spPr/>
        <p:txBody>
          <a:bodyPr/>
          <a:lstStyle/>
          <a:p>
            <a:r>
              <a:rPr lang="en-US" dirty="0">
                <a:latin typeface="Calibri"/>
                <a:cs typeface="Calibri"/>
              </a:rPr>
              <a:t>Transfer learning is generally used</a:t>
            </a:r>
            <a:endParaRPr lang="en-US" dirty="0"/>
          </a:p>
        </p:txBody>
      </p:sp>
      <p:sp>
        <p:nvSpPr>
          <p:cNvPr id="3" name="Content Placeholder 2">
            <a:extLst>
              <a:ext uri="{FF2B5EF4-FFF2-40B4-BE49-F238E27FC236}">
                <a16:creationId xmlns:a16="http://schemas.microsoft.com/office/drawing/2014/main" id="{2EAAFD3A-196A-8E7D-2DEA-677DA74354B7}"/>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r>
              <a:rPr lang="en-US" dirty="0">
                <a:ea typeface="+mn-lt"/>
                <a:cs typeface="+mn-lt"/>
              </a:rPr>
              <a:t>To save time and resources from having to train multiple machine learning models from scratch to complete similar tasks.</a:t>
            </a:r>
            <a:endParaRPr lang="en-US" dirty="0"/>
          </a:p>
          <a:p>
            <a:r>
              <a:rPr lang="en-US" dirty="0">
                <a:ea typeface="+mn-lt"/>
                <a:cs typeface="+mn-lt"/>
              </a:rPr>
              <a:t>As an efficiency saving in areas of machine learning that require high amounts of resources such as image </a:t>
            </a:r>
            <a:r>
              <a:rPr lang="en-US" dirty="0" err="1">
                <a:ea typeface="+mn-lt"/>
                <a:cs typeface="+mn-lt"/>
              </a:rPr>
              <a:t>categorisation</a:t>
            </a:r>
            <a:r>
              <a:rPr lang="en-US" dirty="0">
                <a:ea typeface="+mn-lt"/>
                <a:cs typeface="+mn-lt"/>
              </a:rPr>
              <a:t> or natural language processing.</a:t>
            </a:r>
            <a:endParaRPr lang="en-US" dirty="0"/>
          </a:p>
          <a:p>
            <a:r>
              <a:rPr lang="en-US" dirty="0">
                <a:ea typeface="+mn-lt"/>
                <a:cs typeface="+mn-lt"/>
              </a:rPr>
              <a:t>To negate a lack of labelled training data held by an </a:t>
            </a:r>
            <a:r>
              <a:rPr lang="en-US" dirty="0" err="1">
                <a:ea typeface="+mn-lt"/>
                <a:cs typeface="+mn-lt"/>
              </a:rPr>
              <a:t>organisation</a:t>
            </a:r>
            <a:r>
              <a:rPr lang="en-US" dirty="0">
                <a:ea typeface="+mn-lt"/>
                <a:cs typeface="+mn-lt"/>
              </a:rPr>
              <a:t>, by using pre-trained models.</a:t>
            </a:r>
            <a:endParaRPr lang="en-US" dirty="0"/>
          </a:p>
          <a:p>
            <a:endParaRPr lang="en-US" dirty="0">
              <a:cs typeface="Calibri"/>
            </a:endParaRPr>
          </a:p>
        </p:txBody>
      </p:sp>
    </p:spTree>
    <p:extLst>
      <p:ext uri="{BB962C8B-B14F-4D97-AF65-F5344CB8AC3E}">
        <p14:creationId xmlns:p14="http://schemas.microsoft.com/office/powerpoint/2010/main" val="242562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768D-0F95-81BB-540D-5B3ACAAA424F}"/>
              </a:ext>
            </a:extLst>
          </p:cNvPr>
          <p:cNvSpPr>
            <a:spLocks noGrp="1"/>
          </p:cNvSpPr>
          <p:nvPr>
            <p:ph type="title"/>
          </p:nvPr>
        </p:nvSpPr>
        <p:spPr/>
        <p:txBody>
          <a:bodyPr/>
          <a:lstStyle/>
          <a:p>
            <a:r>
              <a:rPr lang="en-US">
                <a:cs typeface="Calibri Light"/>
              </a:rPr>
              <a:t>When to use</a:t>
            </a:r>
            <a:endParaRPr lang="en-US"/>
          </a:p>
        </p:txBody>
      </p:sp>
      <p:sp>
        <p:nvSpPr>
          <p:cNvPr id="3" name="Content Placeholder 2">
            <a:extLst>
              <a:ext uri="{FF2B5EF4-FFF2-40B4-BE49-F238E27FC236}">
                <a16:creationId xmlns:a16="http://schemas.microsoft.com/office/drawing/2014/main" id="{A8E1A924-A5CA-7F44-493C-87D0EB4EA2A6}"/>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1. TRAINING A MODEL TO REUSE IT</a:t>
            </a:r>
            <a:endParaRPr lang="en-US">
              <a:ea typeface="+mn-lt"/>
              <a:cs typeface="+mn-lt"/>
            </a:endParaRPr>
          </a:p>
          <a:p>
            <a:pPr algn="just">
              <a:buNone/>
            </a:pPr>
            <a:r>
              <a:rPr lang="en-US" dirty="0">
                <a:ea typeface="+mn-lt"/>
                <a:cs typeface="+mn-lt"/>
              </a:rPr>
              <a:t>Utilize the deep neural network to train on task B and then use the model to solve task A. The problem you’re seeking to solve will decide whether you need to employ the entire model or just a few layers.</a:t>
            </a:r>
          </a:p>
          <a:p>
            <a:pPr algn="just">
              <a:buNone/>
            </a:pPr>
            <a:r>
              <a:rPr lang="en-US" dirty="0">
                <a:ea typeface="+mn-lt"/>
                <a:cs typeface="+mn-lt"/>
              </a:rPr>
              <a:t>If the input in both jobs is the same, you might reapply the model and make predictions for your new input. Changing and retraining distinct task-specific layers and the output layer, on the other hand, is an approach to investigate.</a:t>
            </a:r>
          </a:p>
          <a:p>
            <a:pPr marL="0" indent="0">
              <a:buNone/>
            </a:pPr>
            <a:endParaRPr lang="en-US" b="1" dirty="0">
              <a:ea typeface="+mn-lt"/>
              <a:cs typeface="+mn-lt"/>
            </a:endParaRPr>
          </a:p>
        </p:txBody>
      </p:sp>
    </p:spTree>
    <p:extLst>
      <p:ext uri="{BB962C8B-B14F-4D97-AF65-F5344CB8AC3E}">
        <p14:creationId xmlns:p14="http://schemas.microsoft.com/office/powerpoint/2010/main" val="145556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E8DE-F8FA-4BAD-E4A2-E503F86F3E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1C3E58-8782-8796-7656-E0CFB5D8180C}"/>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2. USING A PRE-TRAINED MODEL</a:t>
            </a:r>
            <a:endParaRPr lang="en-US" dirty="0">
              <a:ea typeface="+mn-lt"/>
              <a:cs typeface="+mn-lt"/>
            </a:endParaRPr>
          </a:p>
          <a:p>
            <a:pPr algn="just"/>
            <a:r>
              <a:rPr lang="en-US" b="1" i="1" dirty="0">
                <a:ea typeface="+mn-lt"/>
                <a:cs typeface="+mn-lt"/>
              </a:rPr>
              <a:t>The second option is to employ a model that has already been trained. There are a number of these models out there, so do some research beforehand.</a:t>
            </a:r>
            <a:r>
              <a:rPr lang="en-US" dirty="0">
                <a:ea typeface="+mn-lt"/>
                <a:cs typeface="+mn-lt"/>
              </a:rPr>
              <a:t> The number of layers to reuse and retrain is determined by the task.</a:t>
            </a:r>
          </a:p>
          <a:p>
            <a:pPr algn="just"/>
            <a:r>
              <a:rPr lang="en-US" dirty="0" err="1">
                <a:ea typeface="+mn-lt"/>
                <a:cs typeface="+mn-lt"/>
              </a:rPr>
              <a:t>Keras</a:t>
            </a:r>
            <a:r>
              <a:rPr lang="en-US" dirty="0">
                <a:ea typeface="+mn-lt"/>
                <a:cs typeface="+mn-lt"/>
              </a:rPr>
              <a:t> consists of nine pre-trained models used in transfer learning, prediction, fine-tuning. These models, as well as some quick lessons on how to </a:t>
            </a:r>
            <a:r>
              <a:rPr lang="en-US" dirty="0" err="1">
                <a:ea typeface="+mn-lt"/>
                <a:cs typeface="+mn-lt"/>
              </a:rPr>
              <a:t>utilise</a:t>
            </a:r>
            <a:r>
              <a:rPr lang="en-US" dirty="0">
                <a:ea typeface="+mn-lt"/>
                <a:cs typeface="+mn-lt"/>
              </a:rPr>
              <a:t> them, may be found here. Many research institutions also make trained models accessible.</a:t>
            </a:r>
          </a:p>
          <a:p>
            <a:endParaRPr lang="en-US" dirty="0">
              <a:cs typeface="Calibri"/>
            </a:endParaRPr>
          </a:p>
        </p:txBody>
      </p:sp>
    </p:spTree>
    <p:extLst>
      <p:ext uri="{BB962C8B-B14F-4D97-AF65-F5344CB8AC3E}">
        <p14:creationId xmlns:p14="http://schemas.microsoft.com/office/powerpoint/2010/main" val="3322868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05BE-890D-A52D-F343-35FCAF9747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5A19B7-8728-7B6C-817F-93320BDE74DC}"/>
              </a:ext>
            </a:extLst>
          </p:cNvPr>
          <p:cNvSpPr>
            <a:spLocks noGrp="1"/>
          </p:cNvSpPr>
          <p:nvPr>
            <p:ph idx="1"/>
          </p:nvPr>
        </p:nvSpPr>
        <p:spPr/>
        <p:txBody>
          <a:bodyPr vert="horz" lIns="91440" tIns="45720" rIns="91440" bIns="45720" rtlCol="0" anchor="t">
            <a:normAutofit fontScale="92500" lnSpcReduction="10000"/>
          </a:bodyPr>
          <a:lstStyle/>
          <a:p>
            <a:pPr algn="just"/>
            <a:r>
              <a:rPr lang="en-US" b="1" i="1" dirty="0">
                <a:ea typeface="+mn-lt"/>
                <a:cs typeface="+mn-lt"/>
              </a:rPr>
              <a:t>Another option is to </a:t>
            </a:r>
            <a:r>
              <a:rPr lang="en-US" b="1" i="1" dirty="0" err="1">
                <a:ea typeface="+mn-lt"/>
                <a:cs typeface="+mn-lt"/>
              </a:rPr>
              <a:t>utilise</a:t>
            </a:r>
            <a:r>
              <a:rPr lang="en-US" b="1" i="1" dirty="0">
                <a:ea typeface="+mn-lt"/>
                <a:cs typeface="+mn-lt"/>
              </a:rPr>
              <a:t> deep learning to identify the optimum representation of your problem, which comprises identifying the key features.</a:t>
            </a:r>
            <a:r>
              <a:rPr lang="en-US" dirty="0">
                <a:ea typeface="+mn-lt"/>
                <a:cs typeface="+mn-lt"/>
              </a:rPr>
              <a:t> This method is known as representation learning, and it can often produce significantly better results than hand-designed representations.</a:t>
            </a:r>
          </a:p>
          <a:p>
            <a:pPr algn="just"/>
            <a:r>
              <a:rPr lang="en-US" dirty="0">
                <a:ea typeface="+mn-lt"/>
                <a:cs typeface="+mn-lt"/>
              </a:rPr>
              <a:t>Feature creation in machine learning is mainly done by hand by researchers and domain specialists. Deep learning, fortunately, can extract features automatically. Of course, this does not diminish the importance of feature engineering and domain knowledge; you must still choose which features to include in your network.</a:t>
            </a:r>
          </a:p>
          <a:p>
            <a:endParaRPr lang="en-US" dirty="0">
              <a:cs typeface="Calibri"/>
            </a:endParaRPr>
          </a:p>
          <a:p>
            <a:pPr algn="just"/>
            <a:r>
              <a:rPr lang="en-US" b="1" dirty="0">
                <a:ea typeface="+mn-lt"/>
                <a:cs typeface="+mn-lt"/>
              </a:rPr>
              <a:t> EXTRACTION OF FEATURES</a:t>
            </a:r>
            <a:endParaRPr lang="en-US" dirty="0">
              <a:ea typeface="+mn-lt"/>
              <a:cs typeface="+mn-lt"/>
            </a:endParaRPr>
          </a:p>
        </p:txBody>
      </p:sp>
    </p:spTree>
    <p:extLst>
      <p:ext uri="{BB962C8B-B14F-4D97-AF65-F5344CB8AC3E}">
        <p14:creationId xmlns:p14="http://schemas.microsoft.com/office/powerpoint/2010/main" val="314280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812-5888-DEB7-D3B4-10075C9185A4}"/>
              </a:ext>
            </a:extLst>
          </p:cNvPr>
          <p:cNvSpPr>
            <a:spLocks noGrp="1"/>
          </p:cNvSpPr>
          <p:nvPr>
            <p:ph type="title"/>
          </p:nvPr>
        </p:nvSpPr>
        <p:spPr/>
        <p:txBody>
          <a:bodyPr/>
          <a:lstStyle/>
          <a:p>
            <a:pPr algn="just"/>
            <a:r>
              <a:rPr lang="en-US" dirty="0"/>
              <a:t>Training of CNN in TensorFlow</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61C27E60-61C4-0B52-6E3D-7ACFDB60729B}"/>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367C4275-0832-9137-D5CC-86CD8A0B0ED1}"/>
              </a:ext>
            </a:extLst>
          </p:cNvPr>
          <p:cNvSpPr txBox="1"/>
          <p:nvPr/>
        </p:nvSpPr>
        <p:spPr>
          <a:xfrm>
            <a:off x="1102426" y="2062348"/>
            <a:ext cx="7503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https://www.analyticsvidhya.com/blog/2021/10/understanding-transfer-learning-for-deep-learning/</a:t>
            </a:r>
          </a:p>
        </p:txBody>
      </p:sp>
    </p:spTree>
    <p:extLst>
      <p:ext uri="{BB962C8B-B14F-4D97-AF65-F5344CB8AC3E}">
        <p14:creationId xmlns:p14="http://schemas.microsoft.com/office/powerpoint/2010/main" val="238063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381A-7EB8-F7DA-5C6C-AE7E27CF80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878EE3-36FA-EBA6-21FC-C0409E992D2D}"/>
              </a:ext>
            </a:extLst>
          </p:cNvPr>
          <p:cNvSpPr>
            <a:spLocks noGrp="1"/>
          </p:cNvSpPr>
          <p:nvPr>
            <p:ph idx="1"/>
          </p:nvPr>
        </p:nvSpPr>
        <p:spPr/>
        <p:txBody>
          <a:bodyPr vert="horz" lIns="91440" tIns="45720" rIns="91440" bIns="45720" rtlCol="0" anchor="t">
            <a:normAutofit/>
          </a:bodyPr>
          <a:lstStyle/>
          <a:p>
            <a:r>
              <a:rPr lang="en-US" dirty="0">
                <a:ea typeface="+mn-lt"/>
                <a:cs typeface="+mn-lt"/>
              </a:rPr>
              <a:t>Each of these pixels is denoted as the numerical value and these numbers are called </a:t>
            </a:r>
            <a:r>
              <a:rPr lang="en-US" b="1" dirty="0">
                <a:ea typeface="+mn-lt"/>
                <a:cs typeface="+mn-lt"/>
              </a:rPr>
              <a:t>Pixel Values</a:t>
            </a:r>
            <a:r>
              <a:rPr lang="en-US" dirty="0">
                <a:ea typeface="+mn-lt"/>
                <a:cs typeface="+mn-lt"/>
              </a:rPr>
              <a:t>. These pixel values denote the intensity of the pixels. For a grayscale or </a:t>
            </a:r>
            <a:r>
              <a:rPr lang="en-US" dirty="0" err="1">
                <a:ea typeface="+mn-lt"/>
                <a:cs typeface="+mn-lt"/>
              </a:rPr>
              <a:t>b&amp;w</a:t>
            </a:r>
            <a:r>
              <a:rPr lang="en-US" dirty="0">
                <a:ea typeface="+mn-lt"/>
                <a:cs typeface="+mn-lt"/>
              </a:rPr>
              <a:t> image, we have pixel values ranging from 0 to 255.</a:t>
            </a:r>
          </a:p>
          <a:p>
            <a:endParaRPr lang="en-US" dirty="0">
              <a:cs typeface="Calibri"/>
            </a:endParaRPr>
          </a:p>
          <a:p>
            <a:r>
              <a:rPr lang="en-US" dirty="0">
                <a:ea typeface="+mn-lt"/>
                <a:cs typeface="+mn-lt"/>
              </a:rPr>
              <a:t>The smaller numbers closer to zero represent the darker shade while the larger numbers closer to 255 represent the lighter or the white shade.</a:t>
            </a:r>
            <a:endParaRPr lang="en-US" dirty="0">
              <a:cs typeface="Calibri"/>
            </a:endParaRPr>
          </a:p>
        </p:txBody>
      </p:sp>
    </p:spTree>
    <p:extLst>
      <p:ext uri="{BB962C8B-B14F-4D97-AF65-F5344CB8AC3E}">
        <p14:creationId xmlns:p14="http://schemas.microsoft.com/office/powerpoint/2010/main" val="384929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268-8C48-D969-F1A0-9724E429441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FEEB441-E9DD-88AD-70B4-A20E0C820B77}"/>
              </a:ext>
            </a:extLst>
          </p:cNvPr>
          <p:cNvPicPr>
            <a:picLocks noGrp="1" noChangeAspect="1"/>
          </p:cNvPicPr>
          <p:nvPr>
            <p:ph idx="1"/>
          </p:nvPr>
        </p:nvPicPr>
        <p:blipFill>
          <a:blip r:embed="rId2"/>
          <a:stretch>
            <a:fillRect/>
          </a:stretch>
        </p:blipFill>
        <p:spPr>
          <a:xfrm>
            <a:off x="4348331" y="1825625"/>
            <a:ext cx="3495337" cy="4351338"/>
          </a:xfrm>
        </p:spPr>
      </p:pic>
    </p:spTree>
    <p:extLst>
      <p:ext uri="{BB962C8B-B14F-4D97-AF65-F5344CB8AC3E}">
        <p14:creationId xmlns:p14="http://schemas.microsoft.com/office/powerpoint/2010/main" val="13907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4C13-39F4-2DA9-7AC4-2F8DD4FCC83F}"/>
              </a:ext>
            </a:extLst>
          </p:cNvPr>
          <p:cNvSpPr>
            <a:spLocks noGrp="1"/>
          </p:cNvSpPr>
          <p:nvPr>
            <p:ph type="title"/>
          </p:nvPr>
        </p:nvSpPr>
        <p:spPr/>
        <p:txBody>
          <a:bodyPr/>
          <a:lstStyle/>
          <a:p>
            <a:r>
              <a:rPr lang="en-US" dirty="0">
                <a:cs typeface="Calibri Light"/>
              </a:rPr>
              <a:t>Points to remember</a:t>
            </a:r>
            <a:endParaRPr lang="en-US" dirty="0"/>
          </a:p>
        </p:txBody>
      </p:sp>
      <p:sp>
        <p:nvSpPr>
          <p:cNvPr id="3" name="Content Placeholder 2">
            <a:extLst>
              <a:ext uri="{FF2B5EF4-FFF2-40B4-BE49-F238E27FC236}">
                <a16:creationId xmlns:a16="http://schemas.microsoft.com/office/drawing/2014/main" id="{0BC8776C-3D73-6D64-C0B7-3460136D2256}"/>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Images are stored in the form of a matrix of numbers in a computer where these numbers are known as pixel values.</a:t>
            </a:r>
            <a:endParaRPr lang="en-US" dirty="0">
              <a:cs typeface="Calibri" panose="020F0502020204030204"/>
            </a:endParaRPr>
          </a:p>
          <a:p>
            <a:pPr algn="just"/>
            <a:r>
              <a:rPr lang="en-US" dirty="0">
                <a:ea typeface="+mn-lt"/>
                <a:cs typeface="+mn-lt"/>
              </a:rPr>
              <a:t>These pixel values represent the intensity of each pixel.</a:t>
            </a:r>
            <a:endParaRPr lang="en-US" dirty="0"/>
          </a:p>
          <a:p>
            <a:pPr algn="just"/>
            <a:r>
              <a:rPr lang="en-US" dirty="0">
                <a:ea typeface="+mn-lt"/>
                <a:cs typeface="+mn-lt"/>
              </a:rPr>
              <a:t>0 represents black and 255 represents white.</a:t>
            </a:r>
            <a:endParaRPr lang="en-US" dirty="0"/>
          </a:p>
          <a:p>
            <a:pPr algn="just"/>
            <a:r>
              <a:rPr lang="en-US" dirty="0">
                <a:ea typeface="+mn-lt"/>
                <a:cs typeface="+mn-lt"/>
              </a:rPr>
              <a:t>The matrix of numbers is known as the channel and in the case of a grayscale image, we have only one channel.</a:t>
            </a:r>
            <a:endParaRPr lang="en-US" dirty="0"/>
          </a:p>
          <a:p>
            <a:endParaRPr lang="en-US" dirty="0">
              <a:cs typeface="Calibri"/>
            </a:endParaRPr>
          </a:p>
          <a:p>
            <a:pPr marL="0" indent="0">
              <a:buNone/>
            </a:pPr>
            <a:r>
              <a:rPr lang="en-US" dirty="0">
                <a:ea typeface="+mn-lt"/>
                <a:cs typeface="+mn-lt"/>
              </a:rPr>
              <a:t>https://towardsdatascience.com/introduction-to-image-processing-with-python-representation-of-images-for-beginners-b95725b523ca</a:t>
            </a:r>
            <a:endParaRPr lang="en-US" dirty="0">
              <a:cs typeface="Calibri"/>
            </a:endParaRPr>
          </a:p>
        </p:txBody>
      </p:sp>
    </p:spTree>
    <p:extLst>
      <p:ext uri="{BB962C8B-B14F-4D97-AF65-F5344CB8AC3E}">
        <p14:creationId xmlns:p14="http://schemas.microsoft.com/office/powerpoint/2010/main" val="369367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B880-D79F-70B9-1EC3-AB01B9B43267}"/>
              </a:ext>
            </a:extLst>
          </p:cNvPr>
          <p:cNvSpPr>
            <a:spLocks noGrp="1"/>
          </p:cNvSpPr>
          <p:nvPr>
            <p:ph type="title"/>
          </p:nvPr>
        </p:nvSpPr>
        <p:spPr/>
        <p:txBody>
          <a:bodyPr/>
          <a:lstStyle/>
          <a:p>
            <a:r>
              <a:rPr lang="en-US" dirty="0">
                <a:cs typeface="Calibri Light"/>
              </a:rPr>
              <a:t>Image as histogram</a:t>
            </a:r>
            <a:endParaRPr lang="en-US" dirty="0"/>
          </a:p>
        </p:txBody>
      </p:sp>
      <p:sp>
        <p:nvSpPr>
          <p:cNvPr id="3" name="Content Placeholder 2">
            <a:extLst>
              <a:ext uri="{FF2B5EF4-FFF2-40B4-BE49-F238E27FC236}">
                <a16:creationId xmlns:a16="http://schemas.microsoft.com/office/drawing/2014/main" id="{A47D52B6-CDD5-6E80-C7F4-E802112BF56B}"/>
              </a:ext>
            </a:extLst>
          </p:cNvPr>
          <p:cNvSpPr>
            <a:spLocks noGrp="1"/>
          </p:cNvSpPr>
          <p:nvPr>
            <p:ph idx="1"/>
          </p:nvPr>
        </p:nvSpPr>
        <p:spPr/>
        <p:txBody>
          <a:bodyPr vert="horz" lIns="91440" tIns="45720" rIns="91440" bIns="45720" rtlCol="0" anchor="t">
            <a:normAutofit/>
          </a:bodyPr>
          <a:lstStyle/>
          <a:p>
            <a:r>
              <a:rPr lang="en-US" dirty="0">
                <a:ea typeface="+mn-lt"/>
                <a:cs typeface="+mn-lt"/>
              </a:rPr>
              <a:t>An image histogram is a gray-scale value distribution showing the frequency of occurrence of each gray-level value. For an image size of 1024 × 1024 × 8 bits, the abscissa ranges from 0 to 255; the total number of pixels is equal to 1024 × 1024. </a:t>
            </a:r>
            <a:endParaRPr lang="en-US" dirty="0"/>
          </a:p>
        </p:txBody>
      </p:sp>
    </p:spTree>
    <p:extLst>
      <p:ext uri="{BB962C8B-B14F-4D97-AF65-F5344CB8AC3E}">
        <p14:creationId xmlns:p14="http://schemas.microsoft.com/office/powerpoint/2010/main" val="314380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A465-854C-E871-7239-BEC10F98EAB2}"/>
              </a:ext>
            </a:extLst>
          </p:cNvPr>
          <p:cNvSpPr>
            <a:spLocks noGrp="1"/>
          </p:cNvSpPr>
          <p:nvPr>
            <p:ph type="title"/>
          </p:nvPr>
        </p:nvSpPr>
        <p:spPr/>
        <p:txBody>
          <a:bodyPr/>
          <a:lstStyle/>
          <a:p>
            <a:r>
              <a:rPr lang="en-US" dirty="0">
                <a:ea typeface="+mj-lt"/>
                <a:cs typeface="+mj-lt"/>
              </a:rPr>
              <a:t>Basic filters applied on the images</a:t>
            </a:r>
          </a:p>
        </p:txBody>
      </p:sp>
      <p:sp>
        <p:nvSpPr>
          <p:cNvPr id="3" name="Content Placeholder 2">
            <a:extLst>
              <a:ext uri="{FF2B5EF4-FFF2-40B4-BE49-F238E27FC236}">
                <a16:creationId xmlns:a16="http://schemas.microsoft.com/office/drawing/2014/main" id="{767A3FF5-A81A-A541-536F-54A9FCB26161}"/>
              </a:ext>
            </a:extLst>
          </p:cNvPr>
          <p:cNvSpPr>
            <a:spLocks noGrp="1"/>
          </p:cNvSpPr>
          <p:nvPr>
            <p:ph idx="1"/>
          </p:nvPr>
        </p:nvSpPr>
        <p:spPr/>
        <p:txBody>
          <a:bodyPr vert="horz" lIns="91440" tIns="45720" rIns="91440" bIns="45720" rtlCol="0" anchor="t">
            <a:normAutofit/>
          </a:bodyPr>
          <a:lstStyle/>
          <a:p>
            <a:r>
              <a:rPr lang="en-US" dirty="0">
                <a:ea typeface="+mn-lt"/>
                <a:cs typeface="+mn-lt"/>
              </a:rPr>
              <a:t>Filtering techniques are used to enhance and modify digital images. Also, images filters are used to blurring and noise reduction , sharpening and edge detection. Image filters are mainly use for suppress high (smoothing techniques) and low frequencies(image enhancement, edge detection).</a:t>
            </a:r>
          </a:p>
          <a:p>
            <a:endParaRPr lang="en-US" dirty="0">
              <a:cs typeface="Calibri"/>
            </a:endParaRPr>
          </a:p>
        </p:txBody>
      </p:sp>
    </p:spTree>
    <p:extLst>
      <p:ext uri="{BB962C8B-B14F-4D97-AF65-F5344CB8AC3E}">
        <p14:creationId xmlns:p14="http://schemas.microsoft.com/office/powerpoint/2010/main" val="229890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CB88-7A54-275F-720B-D2958960FFD8}"/>
              </a:ext>
            </a:extLst>
          </p:cNvPr>
          <p:cNvSpPr>
            <a:spLocks noGrp="1"/>
          </p:cNvSpPr>
          <p:nvPr>
            <p:ph type="title"/>
          </p:nvPr>
        </p:nvSpPr>
        <p:spPr/>
        <p:txBody>
          <a:bodyPr/>
          <a:lstStyle/>
          <a:p>
            <a:r>
              <a:rPr lang="en-US" b="1" dirty="0"/>
              <a:t>Laplacian Filter</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AC4C6C41-07CB-AEBC-BF2C-09EB09FE5BE9}"/>
              </a:ext>
            </a:extLst>
          </p:cNvPr>
          <p:cNvSpPr>
            <a:spLocks noGrp="1"/>
          </p:cNvSpPr>
          <p:nvPr>
            <p:ph idx="1"/>
          </p:nvPr>
        </p:nvSpPr>
        <p:spPr/>
        <p:txBody>
          <a:bodyPr vert="horz" lIns="91440" tIns="45720" rIns="91440" bIns="45720" rtlCol="0" anchor="t">
            <a:normAutofit/>
          </a:bodyPr>
          <a:lstStyle/>
          <a:p>
            <a:r>
              <a:rPr lang="en-US" i="1" dirty="0">
                <a:ea typeface="+mn-lt"/>
                <a:cs typeface="+mn-lt"/>
              </a:rPr>
              <a:t>Laplace smoothing technique is mainly use to detect image edges. It highlights gray level discontinuities.</a:t>
            </a:r>
          </a:p>
          <a:p>
            <a:r>
              <a:rPr lang="en-US" i="1" dirty="0">
                <a:ea typeface="+mn-lt"/>
                <a:cs typeface="+mn-lt"/>
              </a:rPr>
              <a:t>Laplace edge detector use only one kernel</a:t>
            </a:r>
          </a:p>
          <a:p>
            <a:endParaRPr lang="en-US" i="1" dirty="0">
              <a:cs typeface="Calibri"/>
            </a:endParaRPr>
          </a:p>
          <a:p>
            <a:r>
              <a:rPr lang="en-US" b="1" dirty="0"/>
              <a:t>Gaussian Filter</a:t>
            </a:r>
            <a:endParaRPr lang="en-US" i="1" dirty="0">
              <a:cs typeface="Calibri"/>
            </a:endParaRPr>
          </a:p>
          <a:p>
            <a:r>
              <a:rPr lang="en-US" i="1" dirty="0">
                <a:ea typeface="+mn-lt"/>
                <a:cs typeface="+mn-lt"/>
              </a:rPr>
              <a:t>This filter is a 2-D convolutional operator. It is used to blur images. Also, it removes details and noises.</a:t>
            </a:r>
            <a:endParaRPr lang="en-US" i="1" dirty="0">
              <a:cs typeface="Calibri"/>
            </a:endParaRPr>
          </a:p>
        </p:txBody>
      </p:sp>
    </p:spTree>
    <p:extLst>
      <p:ext uri="{BB962C8B-B14F-4D97-AF65-F5344CB8AC3E}">
        <p14:creationId xmlns:p14="http://schemas.microsoft.com/office/powerpoint/2010/main" val="247574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C43D-E691-E072-593D-7896B6917731}"/>
              </a:ext>
            </a:extLst>
          </p:cNvPr>
          <p:cNvSpPr>
            <a:spLocks noGrp="1"/>
          </p:cNvSpPr>
          <p:nvPr>
            <p:ph type="title"/>
          </p:nvPr>
        </p:nvSpPr>
        <p:spPr/>
        <p:txBody>
          <a:bodyPr/>
          <a:lstStyle/>
          <a:p>
            <a:r>
              <a:rPr lang="en-US" dirty="0">
                <a:cs typeface="Calibri Light"/>
              </a:rPr>
              <a:t>What is convolution</a:t>
            </a:r>
            <a:endParaRPr lang="en-US" dirty="0"/>
          </a:p>
        </p:txBody>
      </p:sp>
      <p:sp>
        <p:nvSpPr>
          <p:cNvPr id="3" name="Content Placeholder 2">
            <a:extLst>
              <a:ext uri="{FF2B5EF4-FFF2-40B4-BE49-F238E27FC236}">
                <a16:creationId xmlns:a16="http://schemas.microsoft.com/office/drawing/2014/main" id="{B0C86436-48D6-63EA-AE8A-7FEA58BFB9D3}"/>
              </a:ext>
            </a:extLst>
          </p:cNvPr>
          <p:cNvSpPr>
            <a:spLocks noGrp="1"/>
          </p:cNvSpPr>
          <p:nvPr>
            <p:ph idx="1"/>
          </p:nvPr>
        </p:nvSpPr>
        <p:spPr/>
        <p:txBody>
          <a:bodyPr vert="horz" lIns="91440" tIns="45720" rIns="91440" bIns="45720" rtlCol="0" anchor="t">
            <a:normAutofit/>
          </a:bodyPr>
          <a:lstStyle/>
          <a:p>
            <a:r>
              <a:rPr lang="en-US" dirty="0">
                <a:ea typeface="+mn-lt"/>
                <a:cs typeface="+mn-lt"/>
              </a:rPr>
              <a:t>Convolution is a mathematical tool to combining two signals to form a third signal. Therefore, in signals and systems, the convolution is very important because it relates the input signal and the impulse response of the system to produce the output signal from the system</a:t>
            </a:r>
            <a:endParaRPr lang="en-US" dirty="0"/>
          </a:p>
        </p:txBody>
      </p:sp>
    </p:spTree>
    <p:extLst>
      <p:ext uri="{BB962C8B-B14F-4D97-AF65-F5344CB8AC3E}">
        <p14:creationId xmlns:p14="http://schemas.microsoft.com/office/powerpoint/2010/main" val="1799816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Image Classification</vt:lpstr>
      <vt:lpstr>Image as Matrix</vt:lpstr>
      <vt:lpstr>PowerPoint Presentation</vt:lpstr>
      <vt:lpstr>PowerPoint Presentation</vt:lpstr>
      <vt:lpstr>Points to remember</vt:lpstr>
      <vt:lpstr>Image as histogram</vt:lpstr>
      <vt:lpstr>Basic filters applied on the images</vt:lpstr>
      <vt:lpstr>Laplacian Filter </vt:lpstr>
      <vt:lpstr>What is convolution</vt:lpstr>
      <vt:lpstr>PowerPoint Presentation</vt:lpstr>
      <vt:lpstr>Padding</vt:lpstr>
      <vt:lpstr>Convolutional Neural Networks (CNN)</vt:lpstr>
      <vt:lpstr>PowerPoint Presentation</vt:lpstr>
      <vt:lpstr>Different types of CNN architectures</vt:lpstr>
      <vt:lpstr>Convolution Layer</vt:lpstr>
      <vt:lpstr>PowerPoint Presentation</vt:lpstr>
      <vt:lpstr>Pooling layer</vt:lpstr>
      <vt:lpstr>PowerPoint Presentation</vt:lpstr>
      <vt:lpstr>Fully Connected Layer</vt:lpstr>
      <vt:lpstr>Image Data Augmentation</vt:lpstr>
      <vt:lpstr>Pre trained Models</vt:lpstr>
      <vt:lpstr>What is transfer learning </vt:lpstr>
      <vt:lpstr>Transfer learning is generally used</vt:lpstr>
      <vt:lpstr>When to use</vt:lpstr>
      <vt:lpstr>PowerPoint Presentation</vt:lpstr>
      <vt:lpstr>PowerPoint Presentation</vt:lpstr>
      <vt:lpstr>Training of CNN in TensorFlow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cp:revision>
  <dcterms:created xsi:type="dcterms:W3CDTF">2023-03-23T14:41:23Z</dcterms:created>
  <dcterms:modified xsi:type="dcterms:W3CDTF">2023-04-01T16:36:33Z</dcterms:modified>
</cp:coreProperties>
</file>