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 id="283" r:id="rId14"/>
    <p:sldId id="284" r:id="rId15"/>
    <p:sldId id="285" r:id="rId16"/>
    <p:sldId id="287" r:id="rId17"/>
    <p:sldId id="268" r:id="rId18"/>
    <p:sldId id="269" r:id="rId19"/>
    <p:sldId id="288" r:id="rId20"/>
    <p:sldId id="290" r:id="rId21"/>
    <p:sldId id="270" r:id="rId22"/>
    <p:sldId id="271" r:id="rId23"/>
    <p:sldId id="272" r:id="rId24"/>
    <p:sldId id="273" r:id="rId25"/>
    <p:sldId id="274" r:id="rId26"/>
    <p:sldId id="275" r:id="rId27"/>
    <p:sldId id="276" r:id="rId28"/>
    <p:sldId id="277" r:id="rId29"/>
    <p:sldId id="289" r:id="rId30"/>
    <p:sldId id="278" r:id="rId31"/>
    <p:sldId id="279" r:id="rId32"/>
    <p:sldId id="291" r:id="rId33"/>
    <p:sldId id="295" r:id="rId34"/>
    <p:sldId id="296" r:id="rId35"/>
    <p:sldId id="297" r:id="rId36"/>
    <p:sldId id="280" r:id="rId37"/>
    <p:sldId id="298" r:id="rId38"/>
    <p:sldId id="299" r:id="rId39"/>
    <p:sldId id="300" r:id="rId40"/>
    <p:sldId id="281" r:id="rId41"/>
    <p:sldId id="282" r:id="rId42"/>
    <p:sldId id="292" r:id="rId43"/>
    <p:sldId id="293" r:id="rId44"/>
    <p:sldId id="294" r:id="rId45"/>
    <p:sldId id="302" r:id="rId46"/>
    <p:sldId id="301" r:id="rId47"/>
    <p:sldId id="303" r:id="rId48"/>
    <p:sldId id="30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CF02A-5CF6-4907-AA8F-DC029B0E5282}" v="24" dt="2023-02-16T08:32:17.338"/>
    <p1510:client id="{0E235662-E337-4030-B734-8E9658B8B392}" v="72" dt="2023-02-12T14:50:09.305"/>
    <p1510:client id="{10794462-948F-448C-B67F-233ABE0F50E9}" v="47" dt="2023-02-11T14:51:20.435"/>
    <p1510:client id="{58E59E65-F481-41DD-974A-961CB09CD2BE}" v="12" dt="2023-02-09T14:07:26.982"/>
    <p1510:client id="{5AE33831-51FA-4AC1-90CB-7A2B93F17599}" v="88" dt="2023-02-17T16:04:05.922"/>
    <p1510:client id="{5E765DE2-9E6D-40B3-AD55-9358D1FC3A25}" v="88" dt="2023-02-07T15:35:28.059"/>
    <p1510:client id="{667309C8-27B4-4B56-9054-39412D3A5184}" v="189" dt="2023-02-08T13:44:49.587"/>
    <p1510:client id="{8EB6ED00-903F-4984-8AA9-85B109F3A977}" v="8" dt="2023-02-19T12:40:41.768"/>
    <p1510:client id="{BAE3F59F-ADF7-4938-8FB4-E46886EAC54C}" v="4" dt="2023-02-11T13:49:42.006"/>
    <p1510:client id="{D01F31EC-2A76-4F9B-829E-67D6437CE49C}" v="90" dt="2023-02-09T14:55:59.707"/>
    <p1510:client id="{E9E98A81-1170-47E0-A6F1-C9E6A141C57C}" v="101" dt="2023-02-16T14:08:04.744"/>
    <p1510:client id="{F0B0D175-ED23-49F1-8902-872D5F80AD65}" v="9" dt="2023-02-18T13:45:03.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AD4453-0A35-4251-B2F6-03E73FA87D94}"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016DE4DE-84D7-460B-ACC6-D37896D9D9CC}">
      <dgm:prSet/>
      <dgm:spPr/>
      <dgm:t>
        <a:bodyPr/>
        <a:lstStyle/>
        <a:p>
          <a:r>
            <a:rPr lang="en-US"/>
            <a:t>K-Nearest Neighbour is one of the simplest Machine Learning algorithms based on Supervised Learning technique.</a:t>
          </a:r>
        </a:p>
      </dgm:t>
    </dgm:pt>
    <dgm:pt modelId="{E336DD2B-38AA-499A-9C78-DA684EBC6799}" type="parTrans" cxnId="{EABF2A48-1E72-4B9A-8483-D5050567F6CE}">
      <dgm:prSet/>
      <dgm:spPr/>
      <dgm:t>
        <a:bodyPr/>
        <a:lstStyle/>
        <a:p>
          <a:endParaRPr lang="en-US"/>
        </a:p>
      </dgm:t>
    </dgm:pt>
    <dgm:pt modelId="{00684A3D-8AF9-41EC-9D5F-09DBCD7FFFFA}" type="sibTrans" cxnId="{EABF2A48-1E72-4B9A-8483-D5050567F6CE}">
      <dgm:prSet/>
      <dgm:spPr/>
      <dgm:t>
        <a:bodyPr/>
        <a:lstStyle/>
        <a:p>
          <a:endParaRPr lang="en-US"/>
        </a:p>
      </dgm:t>
    </dgm:pt>
    <dgm:pt modelId="{28CA7B91-6A3E-4895-ACAC-182204679A09}">
      <dgm:prSet/>
      <dgm:spPr/>
      <dgm:t>
        <a:bodyPr/>
        <a:lstStyle/>
        <a:p>
          <a:r>
            <a:rPr lang="en-US"/>
            <a:t>K-NN algorithm assumes the similarity between the new case/data and available cases and put the new case into the category that is most similar to the available categories.</a:t>
          </a:r>
        </a:p>
      </dgm:t>
    </dgm:pt>
    <dgm:pt modelId="{F359A0DE-EE51-49E6-B387-F6DAEBE75578}" type="parTrans" cxnId="{3D7777E7-34D5-4687-86FC-D0629398BF71}">
      <dgm:prSet/>
      <dgm:spPr/>
      <dgm:t>
        <a:bodyPr/>
        <a:lstStyle/>
        <a:p>
          <a:endParaRPr lang="en-US"/>
        </a:p>
      </dgm:t>
    </dgm:pt>
    <dgm:pt modelId="{E2A73249-86D7-4390-81B5-66E9C14D564C}" type="sibTrans" cxnId="{3D7777E7-34D5-4687-86FC-D0629398BF71}">
      <dgm:prSet/>
      <dgm:spPr/>
      <dgm:t>
        <a:bodyPr/>
        <a:lstStyle/>
        <a:p>
          <a:endParaRPr lang="en-US"/>
        </a:p>
      </dgm:t>
    </dgm:pt>
    <dgm:pt modelId="{DE938F14-65A2-415B-8FDC-7A3DF5E90F40}">
      <dgm:prSet/>
      <dgm:spPr/>
      <dgm:t>
        <a:bodyPr/>
        <a:lstStyle/>
        <a:p>
          <a:r>
            <a:rPr lang="en-US"/>
            <a:t>K-NN algorithm stores all the available data and classifies a new data point based on the similarity. This means when new data appears then it can be easily classified into a well suite category by using K- NN algorithm.</a:t>
          </a:r>
        </a:p>
      </dgm:t>
    </dgm:pt>
    <dgm:pt modelId="{D4D1D575-020D-4B3C-AB61-0E5018204B84}" type="parTrans" cxnId="{A6FE8957-7530-4408-BFEF-721429090780}">
      <dgm:prSet/>
      <dgm:spPr/>
      <dgm:t>
        <a:bodyPr/>
        <a:lstStyle/>
        <a:p>
          <a:endParaRPr lang="en-US"/>
        </a:p>
      </dgm:t>
    </dgm:pt>
    <dgm:pt modelId="{C1810DCC-0F73-428A-A48C-F86ACE33BF58}" type="sibTrans" cxnId="{A6FE8957-7530-4408-BFEF-721429090780}">
      <dgm:prSet/>
      <dgm:spPr/>
      <dgm:t>
        <a:bodyPr/>
        <a:lstStyle/>
        <a:p>
          <a:endParaRPr lang="en-US"/>
        </a:p>
      </dgm:t>
    </dgm:pt>
    <dgm:pt modelId="{D39B2D75-DD24-40F8-B45F-8C777A4FFC49}">
      <dgm:prSet/>
      <dgm:spPr/>
      <dgm:t>
        <a:bodyPr/>
        <a:lstStyle/>
        <a:p>
          <a:r>
            <a:rPr lang="en-US"/>
            <a:t>K-NN algorithm can be used for Regression as well as for Classification but mostly it is used for the Classification problems.</a:t>
          </a:r>
        </a:p>
      </dgm:t>
    </dgm:pt>
    <dgm:pt modelId="{C66253EE-DA35-488C-A901-3C73AB9E7DDD}" type="parTrans" cxnId="{1B574B28-5352-4F65-8A89-65F3C4095E22}">
      <dgm:prSet/>
      <dgm:spPr/>
      <dgm:t>
        <a:bodyPr/>
        <a:lstStyle/>
        <a:p>
          <a:endParaRPr lang="en-US"/>
        </a:p>
      </dgm:t>
    </dgm:pt>
    <dgm:pt modelId="{BF5DF153-0DF0-41C2-9D7F-B859FF5B9E85}" type="sibTrans" cxnId="{1B574B28-5352-4F65-8A89-65F3C4095E22}">
      <dgm:prSet/>
      <dgm:spPr/>
      <dgm:t>
        <a:bodyPr/>
        <a:lstStyle/>
        <a:p>
          <a:endParaRPr lang="en-US"/>
        </a:p>
      </dgm:t>
    </dgm:pt>
    <dgm:pt modelId="{B60C5813-A66F-4A4F-8275-8F963238FF56}" type="pres">
      <dgm:prSet presAssocID="{2DAD4453-0A35-4251-B2F6-03E73FA87D94}" presName="vert0" presStyleCnt="0">
        <dgm:presLayoutVars>
          <dgm:dir/>
          <dgm:animOne val="branch"/>
          <dgm:animLvl val="lvl"/>
        </dgm:presLayoutVars>
      </dgm:prSet>
      <dgm:spPr/>
    </dgm:pt>
    <dgm:pt modelId="{34181A14-5A53-4E2E-BC52-8B4D4A272998}" type="pres">
      <dgm:prSet presAssocID="{016DE4DE-84D7-460B-ACC6-D37896D9D9CC}" presName="thickLine" presStyleLbl="alignNode1" presStyleIdx="0" presStyleCnt="4"/>
      <dgm:spPr/>
    </dgm:pt>
    <dgm:pt modelId="{AA0FBEE9-B16E-4BF0-BB37-8D16C0C10DF9}" type="pres">
      <dgm:prSet presAssocID="{016DE4DE-84D7-460B-ACC6-D37896D9D9CC}" presName="horz1" presStyleCnt="0"/>
      <dgm:spPr/>
    </dgm:pt>
    <dgm:pt modelId="{600E0542-1067-4A67-8CC8-130CE56FBE28}" type="pres">
      <dgm:prSet presAssocID="{016DE4DE-84D7-460B-ACC6-D37896D9D9CC}" presName="tx1" presStyleLbl="revTx" presStyleIdx="0" presStyleCnt="4"/>
      <dgm:spPr/>
    </dgm:pt>
    <dgm:pt modelId="{698A74A8-C679-4A38-80E9-BA67E7DFF104}" type="pres">
      <dgm:prSet presAssocID="{016DE4DE-84D7-460B-ACC6-D37896D9D9CC}" presName="vert1" presStyleCnt="0"/>
      <dgm:spPr/>
    </dgm:pt>
    <dgm:pt modelId="{2054ED72-449D-4D1D-9DCB-D57298703E22}" type="pres">
      <dgm:prSet presAssocID="{28CA7B91-6A3E-4895-ACAC-182204679A09}" presName="thickLine" presStyleLbl="alignNode1" presStyleIdx="1" presStyleCnt="4"/>
      <dgm:spPr/>
    </dgm:pt>
    <dgm:pt modelId="{4D74DECF-0A3B-4DCA-985C-A956067C50C9}" type="pres">
      <dgm:prSet presAssocID="{28CA7B91-6A3E-4895-ACAC-182204679A09}" presName="horz1" presStyleCnt="0"/>
      <dgm:spPr/>
    </dgm:pt>
    <dgm:pt modelId="{8D097C59-6029-417C-9F7D-606E79B8A081}" type="pres">
      <dgm:prSet presAssocID="{28CA7B91-6A3E-4895-ACAC-182204679A09}" presName="tx1" presStyleLbl="revTx" presStyleIdx="1" presStyleCnt="4"/>
      <dgm:spPr/>
    </dgm:pt>
    <dgm:pt modelId="{AB6DA5D1-3432-4683-9FE0-26D56E72624E}" type="pres">
      <dgm:prSet presAssocID="{28CA7B91-6A3E-4895-ACAC-182204679A09}" presName="vert1" presStyleCnt="0"/>
      <dgm:spPr/>
    </dgm:pt>
    <dgm:pt modelId="{AEA8EB47-4E62-46DA-9348-74D4F8F75D84}" type="pres">
      <dgm:prSet presAssocID="{DE938F14-65A2-415B-8FDC-7A3DF5E90F40}" presName="thickLine" presStyleLbl="alignNode1" presStyleIdx="2" presStyleCnt="4"/>
      <dgm:spPr/>
    </dgm:pt>
    <dgm:pt modelId="{139B98DD-3472-4C5A-9F38-71F720A6AC37}" type="pres">
      <dgm:prSet presAssocID="{DE938F14-65A2-415B-8FDC-7A3DF5E90F40}" presName="horz1" presStyleCnt="0"/>
      <dgm:spPr/>
    </dgm:pt>
    <dgm:pt modelId="{97018603-0089-40F1-A787-8339A9ABDE40}" type="pres">
      <dgm:prSet presAssocID="{DE938F14-65A2-415B-8FDC-7A3DF5E90F40}" presName="tx1" presStyleLbl="revTx" presStyleIdx="2" presStyleCnt="4"/>
      <dgm:spPr/>
    </dgm:pt>
    <dgm:pt modelId="{DAF4F85C-8ED2-4C2F-B392-3E3F11754343}" type="pres">
      <dgm:prSet presAssocID="{DE938F14-65A2-415B-8FDC-7A3DF5E90F40}" presName="vert1" presStyleCnt="0"/>
      <dgm:spPr/>
    </dgm:pt>
    <dgm:pt modelId="{EDBFF106-A102-4020-BC74-6D96F6001888}" type="pres">
      <dgm:prSet presAssocID="{D39B2D75-DD24-40F8-B45F-8C777A4FFC49}" presName="thickLine" presStyleLbl="alignNode1" presStyleIdx="3" presStyleCnt="4"/>
      <dgm:spPr/>
    </dgm:pt>
    <dgm:pt modelId="{779BA30E-4861-4484-A7E0-EB64891F8E80}" type="pres">
      <dgm:prSet presAssocID="{D39B2D75-DD24-40F8-B45F-8C777A4FFC49}" presName="horz1" presStyleCnt="0"/>
      <dgm:spPr/>
    </dgm:pt>
    <dgm:pt modelId="{583C70FC-756C-4CED-9ECD-343798E2A606}" type="pres">
      <dgm:prSet presAssocID="{D39B2D75-DD24-40F8-B45F-8C777A4FFC49}" presName="tx1" presStyleLbl="revTx" presStyleIdx="3" presStyleCnt="4"/>
      <dgm:spPr/>
    </dgm:pt>
    <dgm:pt modelId="{8C460FA6-0ADA-4F98-BA9A-F56252E3F54E}" type="pres">
      <dgm:prSet presAssocID="{D39B2D75-DD24-40F8-B45F-8C777A4FFC49}" presName="vert1" presStyleCnt="0"/>
      <dgm:spPr/>
    </dgm:pt>
  </dgm:ptLst>
  <dgm:cxnLst>
    <dgm:cxn modelId="{1A17AB03-94D0-4C1A-A16B-2BDCF17E0BD7}" type="presOf" srcId="{016DE4DE-84D7-460B-ACC6-D37896D9D9CC}" destId="{600E0542-1067-4A67-8CC8-130CE56FBE28}" srcOrd="0" destOrd="0" presId="urn:microsoft.com/office/officeart/2008/layout/LinedList"/>
    <dgm:cxn modelId="{1B574B28-5352-4F65-8A89-65F3C4095E22}" srcId="{2DAD4453-0A35-4251-B2F6-03E73FA87D94}" destId="{D39B2D75-DD24-40F8-B45F-8C777A4FFC49}" srcOrd="3" destOrd="0" parTransId="{C66253EE-DA35-488C-A901-3C73AB9E7DDD}" sibTransId="{BF5DF153-0DF0-41C2-9D7F-B859FF5B9E85}"/>
    <dgm:cxn modelId="{77D18447-ADAF-4DE1-A43A-E33C28AFBBFF}" type="presOf" srcId="{2DAD4453-0A35-4251-B2F6-03E73FA87D94}" destId="{B60C5813-A66F-4A4F-8275-8F963238FF56}" srcOrd="0" destOrd="0" presId="urn:microsoft.com/office/officeart/2008/layout/LinedList"/>
    <dgm:cxn modelId="{EABF2A48-1E72-4B9A-8483-D5050567F6CE}" srcId="{2DAD4453-0A35-4251-B2F6-03E73FA87D94}" destId="{016DE4DE-84D7-460B-ACC6-D37896D9D9CC}" srcOrd="0" destOrd="0" parTransId="{E336DD2B-38AA-499A-9C78-DA684EBC6799}" sibTransId="{00684A3D-8AF9-41EC-9D5F-09DBCD7FFFFA}"/>
    <dgm:cxn modelId="{FA98E94A-7AC9-4F97-B391-021AC284B7F3}" type="presOf" srcId="{28CA7B91-6A3E-4895-ACAC-182204679A09}" destId="{8D097C59-6029-417C-9F7D-606E79B8A081}" srcOrd="0" destOrd="0" presId="urn:microsoft.com/office/officeart/2008/layout/LinedList"/>
    <dgm:cxn modelId="{A6FE8957-7530-4408-BFEF-721429090780}" srcId="{2DAD4453-0A35-4251-B2F6-03E73FA87D94}" destId="{DE938F14-65A2-415B-8FDC-7A3DF5E90F40}" srcOrd="2" destOrd="0" parTransId="{D4D1D575-020D-4B3C-AB61-0E5018204B84}" sibTransId="{C1810DCC-0F73-428A-A48C-F86ACE33BF58}"/>
    <dgm:cxn modelId="{1D628C9B-D5B9-4464-9394-5309F4AD9AB2}" type="presOf" srcId="{DE938F14-65A2-415B-8FDC-7A3DF5E90F40}" destId="{97018603-0089-40F1-A787-8339A9ABDE40}" srcOrd="0" destOrd="0" presId="urn:microsoft.com/office/officeart/2008/layout/LinedList"/>
    <dgm:cxn modelId="{B3BE9EC3-BA71-4348-B58A-AF6A15D04121}" type="presOf" srcId="{D39B2D75-DD24-40F8-B45F-8C777A4FFC49}" destId="{583C70FC-756C-4CED-9ECD-343798E2A606}" srcOrd="0" destOrd="0" presId="urn:microsoft.com/office/officeart/2008/layout/LinedList"/>
    <dgm:cxn modelId="{3D7777E7-34D5-4687-86FC-D0629398BF71}" srcId="{2DAD4453-0A35-4251-B2F6-03E73FA87D94}" destId="{28CA7B91-6A3E-4895-ACAC-182204679A09}" srcOrd="1" destOrd="0" parTransId="{F359A0DE-EE51-49E6-B387-F6DAEBE75578}" sibTransId="{E2A73249-86D7-4390-81B5-66E9C14D564C}"/>
    <dgm:cxn modelId="{84559291-1DCF-4EBE-833B-BDFCC7AA6EBF}" type="presParOf" srcId="{B60C5813-A66F-4A4F-8275-8F963238FF56}" destId="{34181A14-5A53-4E2E-BC52-8B4D4A272998}" srcOrd="0" destOrd="0" presId="urn:microsoft.com/office/officeart/2008/layout/LinedList"/>
    <dgm:cxn modelId="{50A4C0FA-4C96-4966-9573-6C0D401905A3}" type="presParOf" srcId="{B60C5813-A66F-4A4F-8275-8F963238FF56}" destId="{AA0FBEE9-B16E-4BF0-BB37-8D16C0C10DF9}" srcOrd="1" destOrd="0" presId="urn:microsoft.com/office/officeart/2008/layout/LinedList"/>
    <dgm:cxn modelId="{6FD4F685-80BF-41C8-8783-B6706441A9B2}" type="presParOf" srcId="{AA0FBEE9-B16E-4BF0-BB37-8D16C0C10DF9}" destId="{600E0542-1067-4A67-8CC8-130CE56FBE28}" srcOrd="0" destOrd="0" presId="urn:microsoft.com/office/officeart/2008/layout/LinedList"/>
    <dgm:cxn modelId="{6D97F3B1-28C2-4607-8940-4C29D99406E9}" type="presParOf" srcId="{AA0FBEE9-B16E-4BF0-BB37-8D16C0C10DF9}" destId="{698A74A8-C679-4A38-80E9-BA67E7DFF104}" srcOrd="1" destOrd="0" presId="urn:microsoft.com/office/officeart/2008/layout/LinedList"/>
    <dgm:cxn modelId="{7D197C77-33A8-4255-A565-C32011EE204B}" type="presParOf" srcId="{B60C5813-A66F-4A4F-8275-8F963238FF56}" destId="{2054ED72-449D-4D1D-9DCB-D57298703E22}" srcOrd="2" destOrd="0" presId="urn:microsoft.com/office/officeart/2008/layout/LinedList"/>
    <dgm:cxn modelId="{322C241F-E182-4D22-9487-6DC7BAC9F2EC}" type="presParOf" srcId="{B60C5813-A66F-4A4F-8275-8F963238FF56}" destId="{4D74DECF-0A3B-4DCA-985C-A956067C50C9}" srcOrd="3" destOrd="0" presId="urn:microsoft.com/office/officeart/2008/layout/LinedList"/>
    <dgm:cxn modelId="{139236D9-049A-4FC9-B549-BFAD976B10BC}" type="presParOf" srcId="{4D74DECF-0A3B-4DCA-985C-A956067C50C9}" destId="{8D097C59-6029-417C-9F7D-606E79B8A081}" srcOrd="0" destOrd="0" presId="urn:microsoft.com/office/officeart/2008/layout/LinedList"/>
    <dgm:cxn modelId="{4B64FC8C-7F59-40FF-AAD8-210C69CD280C}" type="presParOf" srcId="{4D74DECF-0A3B-4DCA-985C-A956067C50C9}" destId="{AB6DA5D1-3432-4683-9FE0-26D56E72624E}" srcOrd="1" destOrd="0" presId="urn:microsoft.com/office/officeart/2008/layout/LinedList"/>
    <dgm:cxn modelId="{1A1974EF-0A58-4E72-96EF-7126C02CD6CC}" type="presParOf" srcId="{B60C5813-A66F-4A4F-8275-8F963238FF56}" destId="{AEA8EB47-4E62-46DA-9348-74D4F8F75D84}" srcOrd="4" destOrd="0" presId="urn:microsoft.com/office/officeart/2008/layout/LinedList"/>
    <dgm:cxn modelId="{6A1F1C9F-6EF8-4FA9-8078-530B4B3E24F2}" type="presParOf" srcId="{B60C5813-A66F-4A4F-8275-8F963238FF56}" destId="{139B98DD-3472-4C5A-9F38-71F720A6AC37}" srcOrd="5" destOrd="0" presId="urn:microsoft.com/office/officeart/2008/layout/LinedList"/>
    <dgm:cxn modelId="{EC0AD5F4-38CE-4366-9BB3-2ABAEF09043D}" type="presParOf" srcId="{139B98DD-3472-4C5A-9F38-71F720A6AC37}" destId="{97018603-0089-40F1-A787-8339A9ABDE40}" srcOrd="0" destOrd="0" presId="urn:microsoft.com/office/officeart/2008/layout/LinedList"/>
    <dgm:cxn modelId="{CE95CA7A-8FC1-4FCA-972C-01D4DE5C2D23}" type="presParOf" srcId="{139B98DD-3472-4C5A-9F38-71F720A6AC37}" destId="{DAF4F85C-8ED2-4C2F-B392-3E3F11754343}" srcOrd="1" destOrd="0" presId="urn:microsoft.com/office/officeart/2008/layout/LinedList"/>
    <dgm:cxn modelId="{48174210-62A9-47E3-87E4-72BEC5912343}" type="presParOf" srcId="{B60C5813-A66F-4A4F-8275-8F963238FF56}" destId="{EDBFF106-A102-4020-BC74-6D96F6001888}" srcOrd="6" destOrd="0" presId="urn:microsoft.com/office/officeart/2008/layout/LinedList"/>
    <dgm:cxn modelId="{04D1D3F3-E198-4874-B6CF-F7E394256907}" type="presParOf" srcId="{B60C5813-A66F-4A4F-8275-8F963238FF56}" destId="{779BA30E-4861-4484-A7E0-EB64891F8E80}" srcOrd="7" destOrd="0" presId="urn:microsoft.com/office/officeart/2008/layout/LinedList"/>
    <dgm:cxn modelId="{ABEB5BBA-7CA7-4FE0-85AE-B8CF9CAB1F5D}" type="presParOf" srcId="{779BA30E-4861-4484-A7E0-EB64891F8E80}" destId="{583C70FC-756C-4CED-9ECD-343798E2A606}" srcOrd="0" destOrd="0" presId="urn:microsoft.com/office/officeart/2008/layout/LinedList"/>
    <dgm:cxn modelId="{42E8AC7F-7ECE-4F2F-A7F1-D62684B80B6B}" type="presParOf" srcId="{779BA30E-4861-4484-A7E0-EB64891F8E80}" destId="{8C460FA6-0ADA-4F98-BA9A-F56252E3F5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642C4E-C8A1-454E-90E2-465CB8558D02}"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72DD2B42-A4B7-4F9A-9FC4-33C26F77460B}">
      <dgm:prSet/>
      <dgm:spPr/>
      <dgm:t>
        <a:bodyPr/>
        <a:lstStyle/>
        <a:p>
          <a:r>
            <a:rPr lang="en-US"/>
            <a:t>K-NN is a </a:t>
          </a:r>
          <a:r>
            <a:rPr lang="en-US" b="1"/>
            <a:t>non-parametric algorithm</a:t>
          </a:r>
          <a:r>
            <a:rPr lang="en-US"/>
            <a:t>, which means it does not make any assumption on underlying data.</a:t>
          </a:r>
        </a:p>
      </dgm:t>
    </dgm:pt>
    <dgm:pt modelId="{E2BDED96-7390-4D20-8050-CF4CB98FD206}" type="parTrans" cxnId="{8E541F1C-8CD1-4C09-996E-9D0BE37FFBAE}">
      <dgm:prSet/>
      <dgm:spPr/>
      <dgm:t>
        <a:bodyPr/>
        <a:lstStyle/>
        <a:p>
          <a:endParaRPr lang="en-US"/>
        </a:p>
      </dgm:t>
    </dgm:pt>
    <dgm:pt modelId="{9B49D5BE-8941-446E-AA74-3B6F84E73A08}" type="sibTrans" cxnId="{8E541F1C-8CD1-4C09-996E-9D0BE37FFBAE}">
      <dgm:prSet/>
      <dgm:spPr/>
      <dgm:t>
        <a:bodyPr/>
        <a:lstStyle/>
        <a:p>
          <a:endParaRPr lang="en-US"/>
        </a:p>
      </dgm:t>
    </dgm:pt>
    <dgm:pt modelId="{0ECB2568-B2BE-4635-9AE5-316A1CDA86A1}">
      <dgm:prSet/>
      <dgm:spPr/>
      <dgm:t>
        <a:bodyPr/>
        <a:lstStyle/>
        <a:p>
          <a:r>
            <a:rPr lang="en-US"/>
            <a:t>It is also called a </a:t>
          </a:r>
          <a:r>
            <a:rPr lang="en-US" b="1"/>
            <a:t>lazy learner algorithm</a:t>
          </a:r>
          <a:r>
            <a:rPr lang="en-US"/>
            <a:t> because it does not learn from the training set immediately instead it stores the dataset and at the time of classification, it performs an action on the dataset.</a:t>
          </a:r>
        </a:p>
      </dgm:t>
    </dgm:pt>
    <dgm:pt modelId="{580AC029-6980-4A78-85D5-F7D4D899C817}" type="parTrans" cxnId="{AC986942-AA82-41E7-9DB3-687166404CAD}">
      <dgm:prSet/>
      <dgm:spPr/>
      <dgm:t>
        <a:bodyPr/>
        <a:lstStyle/>
        <a:p>
          <a:endParaRPr lang="en-US"/>
        </a:p>
      </dgm:t>
    </dgm:pt>
    <dgm:pt modelId="{884B74E7-2D96-4DB9-B2A1-F6D20BBFE7D4}" type="sibTrans" cxnId="{AC986942-AA82-41E7-9DB3-687166404CAD}">
      <dgm:prSet/>
      <dgm:spPr/>
      <dgm:t>
        <a:bodyPr/>
        <a:lstStyle/>
        <a:p>
          <a:endParaRPr lang="en-US"/>
        </a:p>
      </dgm:t>
    </dgm:pt>
    <dgm:pt modelId="{EC2230B6-E677-4ED1-A108-51C51B1DDD8C}">
      <dgm:prSet/>
      <dgm:spPr/>
      <dgm:t>
        <a:bodyPr/>
        <a:lstStyle/>
        <a:p>
          <a:r>
            <a:rPr lang="en-US"/>
            <a:t>KNN algorithm at the training phase just stores the dataset and when it gets new data, then it classifies that data into a category that is much similar to the new data.</a:t>
          </a:r>
        </a:p>
      </dgm:t>
    </dgm:pt>
    <dgm:pt modelId="{344F5998-C168-469E-9749-6AA5BFEDE4C3}" type="parTrans" cxnId="{CD5861A0-15F3-4164-AD66-9949960402FB}">
      <dgm:prSet/>
      <dgm:spPr/>
      <dgm:t>
        <a:bodyPr/>
        <a:lstStyle/>
        <a:p>
          <a:endParaRPr lang="en-US"/>
        </a:p>
      </dgm:t>
    </dgm:pt>
    <dgm:pt modelId="{D12B1053-44B2-41B7-BD81-57AFFAD26CEB}" type="sibTrans" cxnId="{CD5861A0-15F3-4164-AD66-9949960402FB}">
      <dgm:prSet/>
      <dgm:spPr/>
      <dgm:t>
        <a:bodyPr/>
        <a:lstStyle/>
        <a:p>
          <a:endParaRPr lang="en-US"/>
        </a:p>
      </dgm:t>
    </dgm:pt>
    <dgm:pt modelId="{03EDB1A8-5BD4-4C8B-AF3D-B13EEF47F02D}" type="pres">
      <dgm:prSet presAssocID="{4F642C4E-C8A1-454E-90E2-465CB8558D02}" presName="vert0" presStyleCnt="0">
        <dgm:presLayoutVars>
          <dgm:dir/>
          <dgm:animOne val="branch"/>
          <dgm:animLvl val="lvl"/>
        </dgm:presLayoutVars>
      </dgm:prSet>
      <dgm:spPr/>
    </dgm:pt>
    <dgm:pt modelId="{C32706D8-2F6C-44D9-AA05-28FB7CB9A16A}" type="pres">
      <dgm:prSet presAssocID="{72DD2B42-A4B7-4F9A-9FC4-33C26F77460B}" presName="thickLine" presStyleLbl="alignNode1" presStyleIdx="0" presStyleCnt="3"/>
      <dgm:spPr/>
    </dgm:pt>
    <dgm:pt modelId="{205E0EB8-CC2D-45AB-BA33-8D1DC96BE6F5}" type="pres">
      <dgm:prSet presAssocID="{72DD2B42-A4B7-4F9A-9FC4-33C26F77460B}" presName="horz1" presStyleCnt="0"/>
      <dgm:spPr/>
    </dgm:pt>
    <dgm:pt modelId="{E3D44A90-F194-48BB-8F42-0770F2905EAF}" type="pres">
      <dgm:prSet presAssocID="{72DD2B42-A4B7-4F9A-9FC4-33C26F77460B}" presName="tx1" presStyleLbl="revTx" presStyleIdx="0" presStyleCnt="3"/>
      <dgm:spPr/>
    </dgm:pt>
    <dgm:pt modelId="{CE0446EF-6B43-4AAC-BB1F-F83CCE40BB4D}" type="pres">
      <dgm:prSet presAssocID="{72DD2B42-A4B7-4F9A-9FC4-33C26F77460B}" presName="vert1" presStyleCnt="0"/>
      <dgm:spPr/>
    </dgm:pt>
    <dgm:pt modelId="{326424E9-16BE-43B3-89E2-54AF003392EA}" type="pres">
      <dgm:prSet presAssocID="{0ECB2568-B2BE-4635-9AE5-316A1CDA86A1}" presName="thickLine" presStyleLbl="alignNode1" presStyleIdx="1" presStyleCnt="3"/>
      <dgm:spPr/>
    </dgm:pt>
    <dgm:pt modelId="{1CEDC8F7-1B32-48DF-B738-36A20799884F}" type="pres">
      <dgm:prSet presAssocID="{0ECB2568-B2BE-4635-9AE5-316A1CDA86A1}" presName="horz1" presStyleCnt="0"/>
      <dgm:spPr/>
    </dgm:pt>
    <dgm:pt modelId="{87D34482-CD91-4FA5-8B0A-4C25EDAC04FC}" type="pres">
      <dgm:prSet presAssocID="{0ECB2568-B2BE-4635-9AE5-316A1CDA86A1}" presName="tx1" presStyleLbl="revTx" presStyleIdx="1" presStyleCnt="3"/>
      <dgm:spPr/>
    </dgm:pt>
    <dgm:pt modelId="{71FA271E-58F2-4BE3-831C-ABE29B656C9E}" type="pres">
      <dgm:prSet presAssocID="{0ECB2568-B2BE-4635-9AE5-316A1CDA86A1}" presName="vert1" presStyleCnt="0"/>
      <dgm:spPr/>
    </dgm:pt>
    <dgm:pt modelId="{78D55ED6-6A7F-43B3-8489-6A1108BF052E}" type="pres">
      <dgm:prSet presAssocID="{EC2230B6-E677-4ED1-A108-51C51B1DDD8C}" presName="thickLine" presStyleLbl="alignNode1" presStyleIdx="2" presStyleCnt="3"/>
      <dgm:spPr/>
    </dgm:pt>
    <dgm:pt modelId="{1CC8B274-5C78-4323-83C1-A91022A68531}" type="pres">
      <dgm:prSet presAssocID="{EC2230B6-E677-4ED1-A108-51C51B1DDD8C}" presName="horz1" presStyleCnt="0"/>
      <dgm:spPr/>
    </dgm:pt>
    <dgm:pt modelId="{5D0092D8-5B8B-4CAA-B440-5797C6F9DB64}" type="pres">
      <dgm:prSet presAssocID="{EC2230B6-E677-4ED1-A108-51C51B1DDD8C}" presName="tx1" presStyleLbl="revTx" presStyleIdx="2" presStyleCnt="3"/>
      <dgm:spPr/>
    </dgm:pt>
    <dgm:pt modelId="{CCFD3133-50D9-4A9E-83A8-C413DCF25F2E}" type="pres">
      <dgm:prSet presAssocID="{EC2230B6-E677-4ED1-A108-51C51B1DDD8C}" presName="vert1" presStyleCnt="0"/>
      <dgm:spPr/>
    </dgm:pt>
  </dgm:ptLst>
  <dgm:cxnLst>
    <dgm:cxn modelId="{8E541F1C-8CD1-4C09-996E-9D0BE37FFBAE}" srcId="{4F642C4E-C8A1-454E-90E2-465CB8558D02}" destId="{72DD2B42-A4B7-4F9A-9FC4-33C26F77460B}" srcOrd="0" destOrd="0" parTransId="{E2BDED96-7390-4D20-8050-CF4CB98FD206}" sibTransId="{9B49D5BE-8941-446E-AA74-3B6F84E73A08}"/>
    <dgm:cxn modelId="{8438C11F-D2AE-40A7-8897-F7171A82355E}" type="presOf" srcId="{0ECB2568-B2BE-4635-9AE5-316A1CDA86A1}" destId="{87D34482-CD91-4FA5-8B0A-4C25EDAC04FC}" srcOrd="0" destOrd="0" presId="urn:microsoft.com/office/officeart/2008/layout/LinedList"/>
    <dgm:cxn modelId="{AC986942-AA82-41E7-9DB3-687166404CAD}" srcId="{4F642C4E-C8A1-454E-90E2-465CB8558D02}" destId="{0ECB2568-B2BE-4635-9AE5-316A1CDA86A1}" srcOrd="1" destOrd="0" parTransId="{580AC029-6980-4A78-85D5-F7D4D899C817}" sibTransId="{884B74E7-2D96-4DB9-B2A1-F6D20BBFE7D4}"/>
    <dgm:cxn modelId="{B452A586-2F3A-4A28-9863-70842DB266D3}" type="presOf" srcId="{72DD2B42-A4B7-4F9A-9FC4-33C26F77460B}" destId="{E3D44A90-F194-48BB-8F42-0770F2905EAF}" srcOrd="0" destOrd="0" presId="urn:microsoft.com/office/officeart/2008/layout/LinedList"/>
    <dgm:cxn modelId="{CD5861A0-15F3-4164-AD66-9949960402FB}" srcId="{4F642C4E-C8A1-454E-90E2-465CB8558D02}" destId="{EC2230B6-E677-4ED1-A108-51C51B1DDD8C}" srcOrd="2" destOrd="0" parTransId="{344F5998-C168-469E-9749-6AA5BFEDE4C3}" sibTransId="{D12B1053-44B2-41B7-BD81-57AFFAD26CEB}"/>
    <dgm:cxn modelId="{38F71DC6-8A61-4180-9ADC-A510267F42F1}" type="presOf" srcId="{EC2230B6-E677-4ED1-A108-51C51B1DDD8C}" destId="{5D0092D8-5B8B-4CAA-B440-5797C6F9DB64}" srcOrd="0" destOrd="0" presId="urn:microsoft.com/office/officeart/2008/layout/LinedList"/>
    <dgm:cxn modelId="{95595ED5-518D-429B-83D5-3524B31B9BEC}" type="presOf" srcId="{4F642C4E-C8A1-454E-90E2-465CB8558D02}" destId="{03EDB1A8-5BD4-4C8B-AF3D-B13EEF47F02D}" srcOrd="0" destOrd="0" presId="urn:microsoft.com/office/officeart/2008/layout/LinedList"/>
    <dgm:cxn modelId="{43D29FAB-B6A7-466C-9D23-96A185B67BA5}" type="presParOf" srcId="{03EDB1A8-5BD4-4C8B-AF3D-B13EEF47F02D}" destId="{C32706D8-2F6C-44D9-AA05-28FB7CB9A16A}" srcOrd="0" destOrd="0" presId="urn:microsoft.com/office/officeart/2008/layout/LinedList"/>
    <dgm:cxn modelId="{ECA75BF6-5B50-441F-AB89-0927B0E385F7}" type="presParOf" srcId="{03EDB1A8-5BD4-4C8B-AF3D-B13EEF47F02D}" destId="{205E0EB8-CC2D-45AB-BA33-8D1DC96BE6F5}" srcOrd="1" destOrd="0" presId="urn:microsoft.com/office/officeart/2008/layout/LinedList"/>
    <dgm:cxn modelId="{368AC76F-906A-416B-A7EF-96DE3C422BFB}" type="presParOf" srcId="{205E0EB8-CC2D-45AB-BA33-8D1DC96BE6F5}" destId="{E3D44A90-F194-48BB-8F42-0770F2905EAF}" srcOrd="0" destOrd="0" presId="urn:microsoft.com/office/officeart/2008/layout/LinedList"/>
    <dgm:cxn modelId="{5F4C4363-3B5A-44AD-9119-223D9D2C028F}" type="presParOf" srcId="{205E0EB8-CC2D-45AB-BA33-8D1DC96BE6F5}" destId="{CE0446EF-6B43-4AAC-BB1F-F83CCE40BB4D}" srcOrd="1" destOrd="0" presId="urn:microsoft.com/office/officeart/2008/layout/LinedList"/>
    <dgm:cxn modelId="{3E3DD748-6FDC-466F-98AE-92EA50043854}" type="presParOf" srcId="{03EDB1A8-5BD4-4C8B-AF3D-B13EEF47F02D}" destId="{326424E9-16BE-43B3-89E2-54AF003392EA}" srcOrd="2" destOrd="0" presId="urn:microsoft.com/office/officeart/2008/layout/LinedList"/>
    <dgm:cxn modelId="{BF7CEA25-A06C-4638-99EC-0EDB5709DFF6}" type="presParOf" srcId="{03EDB1A8-5BD4-4C8B-AF3D-B13EEF47F02D}" destId="{1CEDC8F7-1B32-48DF-B738-36A20799884F}" srcOrd="3" destOrd="0" presId="urn:microsoft.com/office/officeart/2008/layout/LinedList"/>
    <dgm:cxn modelId="{B6643A28-AD27-48F2-8D81-61F51014ED56}" type="presParOf" srcId="{1CEDC8F7-1B32-48DF-B738-36A20799884F}" destId="{87D34482-CD91-4FA5-8B0A-4C25EDAC04FC}" srcOrd="0" destOrd="0" presId="urn:microsoft.com/office/officeart/2008/layout/LinedList"/>
    <dgm:cxn modelId="{D2002E79-99DC-4C6E-BE9D-47468E640DD5}" type="presParOf" srcId="{1CEDC8F7-1B32-48DF-B738-36A20799884F}" destId="{71FA271E-58F2-4BE3-831C-ABE29B656C9E}" srcOrd="1" destOrd="0" presId="urn:microsoft.com/office/officeart/2008/layout/LinedList"/>
    <dgm:cxn modelId="{932A28B9-FE82-455C-AA8A-81A1389A3BE1}" type="presParOf" srcId="{03EDB1A8-5BD4-4C8B-AF3D-B13EEF47F02D}" destId="{78D55ED6-6A7F-43B3-8489-6A1108BF052E}" srcOrd="4" destOrd="0" presId="urn:microsoft.com/office/officeart/2008/layout/LinedList"/>
    <dgm:cxn modelId="{35916A24-7186-4C75-B718-8514FBE07CE5}" type="presParOf" srcId="{03EDB1A8-5BD4-4C8B-AF3D-B13EEF47F02D}" destId="{1CC8B274-5C78-4323-83C1-A91022A68531}" srcOrd="5" destOrd="0" presId="urn:microsoft.com/office/officeart/2008/layout/LinedList"/>
    <dgm:cxn modelId="{50A910E3-ADFD-4D56-B4BD-53CECD20B202}" type="presParOf" srcId="{1CC8B274-5C78-4323-83C1-A91022A68531}" destId="{5D0092D8-5B8B-4CAA-B440-5797C6F9DB64}" srcOrd="0" destOrd="0" presId="urn:microsoft.com/office/officeart/2008/layout/LinedList"/>
    <dgm:cxn modelId="{553A30DB-3AC7-441F-962C-4A6EB3BB60D1}" type="presParOf" srcId="{1CC8B274-5C78-4323-83C1-A91022A68531}" destId="{CCFD3133-50D9-4A9E-83A8-C413DCF25F2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C6ED6D-3459-4CDA-95EA-B6065FB8138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6E0E54D-1358-4550-91B4-7A58AFAAA6E6}">
      <dgm:prSet/>
      <dgm:spPr/>
      <dgm:t>
        <a:bodyPr/>
        <a:lstStyle/>
        <a:p>
          <a:r>
            <a:rPr lang="en-US"/>
            <a:t>The K-NN working can be explained on the basis of the below algorithm:</a:t>
          </a:r>
        </a:p>
      </dgm:t>
    </dgm:pt>
    <dgm:pt modelId="{093123A4-C220-49F0-8E58-1F97704CAEFB}" type="parTrans" cxnId="{64805014-BBB3-4662-B975-326AB3CB8DFE}">
      <dgm:prSet/>
      <dgm:spPr/>
      <dgm:t>
        <a:bodyPr/>
        <a:lstStyle/>
        <a:p>
          <a:endParaRPr lang="en-US"/>
        </a:p>
      </dgm:t>
    </dgm:pt>
    <dgm:pt modelId="{509F0E9D-D9A6-4B9D-A9EF-F5A7BC7509AA}" type="sibTrans" cxnId="{64805014-BBB3-4662-B975-326AB3CB8DFE}">
      <dgm:prSet/>
      <dgm:spPr/>
      <dgm:t>
        <a:bodyPr/>
        <a:lstStyle/>
        <a:p>
          <a:endParaRPr lang="en-US"/>
        </a:p>
      </dgm:t>
    </dgm:pt>
    <dgm:pt modelId="{7A053AC8-2E88-4B95-8478-347347E4F6D7}">
      <dgm:prSet/>
      <dgm:spPr/>
      <dgm:t>
        <a:bodyPr/>
        <a:lstStyle/>
        <a:p>
          <a:r>
            <a:rPr lang="en-US" b="1"/>
            <a:t>Step-1:</a:t>
          </a:r>
          <a:r>
            <a:rPr lang="en-US"/>
            <a:t> Select the number K of the neighbors</a:t>
          </a:r>
        </a:p>
      </dgm:t>
    </dgm:pt>
    <dgm:pt modelId="{9759639F-EF87-455F-8935-39466B19D220}" type="parTrans" cxnId="{54C3AA49-3B40-4DF3-B8DB-4775457AF76A}">
      <dgm:prSet/>
      <dgm:spPr/>
      <dgm:t>
        <a:bodyPr/>
        <a:lstStyle/>
        <a:p>
          <a:endParaRPr lang="en-US"/>
        </a:p>
      </dgm:t>
    </dgm:pt>
    <dgm:pt modelId="{CBA51E8D-86B1-4DF7-BB2A-0936B3CDA482}" type="sibTrans" cxnId="{54C3AA49-3B40-4DF3-B8DB-4775457AF76A}">
      <dgm:prSet/>
      <dgm:spPr/>
      <dgm:t>
        <a:bodyPr/>
        <a:lstStyle/>
        <a:p>
          <a:endParaRPr lang="en-US"/>
        </a:p>
      </dgm:t>
    </dgm:pt>
    <dgm:pt modelId="{995EC7A4-A6AC-46D0-9619-2772B438E0F0}">
      <dgm:prSet/>
      <dgm:spPr/>
      <dgm:t>
        <a:bodyPr/>
        <a:lstStyle/>
        <a:p>
          <a:r>
            <a:rPr lang="en-US" b="1"/>
            <a:t>Step-2:</a:t>
          </a:r>
          <a:r>
            <a:rPr lang="en-US"/>
            <a:t> Calculate the Euclidean distance of </a:t>
          </a:r>
          <a:r>
            <a:rPr lang="en-US" b="1"/>
            <a:t>K number of neighbors</a:t>
          </a:r>
          <a:endParaRPr lang="en-US"/>
        </a:p>
      </dgm:t>
    </dgm:pt>
    <dgm:pt modelId="{73BD4E8D-EF15-49B1-A6E2-6940E12BBAB5}" type="parTrans" cxnId="{127192CD-4FFA-4ACD-8F34-9092C6C84B8A}">
      <dgm:prSet/>
      <dgm:spPr/>
      <dgm:t>
        <a:bodyPr/>
        <a:lstStyle/>
        <a:p>
          <a:endParaRPr lang="en-US"/>
        </a:p>
      </dgm:t>
    </dgm:pt>
    <dgm:pt modelId="{10D798E3-4DDC-4429-A76B-205DDCD68267}" type="sibTrans" cxnId="{127192CD-4FFA-4ACD-8F34-9092C6C84B8A}">
      <dgm:prSet/>
      <dgm:spPr/>
      <dgm:t>
        <a:bodyPr/>
        <a:lstStyle/>
        <a:p>
          <a:endParaRPr lang="en-US"/>
        </a:p>
      </dgm:t>
    </dgm:pt>
    <dgm:pt modelId="{9B0AC165-B7A1-4C79-9F2D-AF44EFDB41A4}">
      <dgm:prSet/>
      <dgm:spPr/>
      <dgm:t>
        <a:bodyPr/>
        <a:lstStyle/>
        <a:p>
          <a:r>
            <a:rPr lang="en-US" b="1"/>
            <a:t>Step-3:</a:t>
          </a:r>
          <a:r>
            <a:rPr lang="en-US"/>
            <a:t> Take the K nearest neighbors as per the calculated Euclidean distance.</a:t>
          </a:r>
        </a:p>
      </dgm:t>
    </dgm:pt>
    <dgm:pt modelId="{E52515B5-CFDE-44FF-8C32-C2B8FAEAFD12}" type="parTrans" cxnId="{552AF435-1761-4793-BC9B-3FCAF6FDF4F5}">
      <dgm:prSet/>
      <dgm:spPr/>
      <dgm:t>
        <a:bodyPr/>
        <a:lstStyle/>
        <a:p>
          <a:endParaRPr lang="en-US"/>
        </a:p>
      </dgm:t>
    </dgm:pt>
    <dgm:pt modelId="{7D8221C3-3C0A-497E-BE71-CE124FA5827B}" type="sibTrans" cxnId="{552AF435-1761-4793-BC9B-3FCAF6FDF4F5}">
      <dgm:prSet/>
      <dgm:spPr/>
      <dgm:t>
        <a:bodyPr/>
        <a:lstStyle/>
        <a:p>
          <a:endParaRPr lang="en-US"/>
        </a:p>
      </dgm:t>
    </dgm:pt>
    <dgm:pt modelId="{1858FDBB-8DF8-4A70-8C50-E0E78470CAC6}">
      <dgm:prSet/>
      <dgm:spPr/>
      <dgm:t>
        <a:bodyPr/>
        <a:lstStyle/>
        <a:p>
          <a:r>
            <a:rPr lang="en-US" b="1"/>
            <a:t>Step-4:</a:t>
          </a:r>
          <a:r>
            <a:rPr lang="en-US"/>
            <a:t> Among these k neighbors, count the number of the data points in each category.</a:t>
          </a:r>
        </a:p>
      </dgm:t>
    </dgm:pt>
    <dgm:pt modelId="{9B0C0EB7-EEDB-4236-B562-6183835CF2C3}" type="parTrans" cxnId="{BEE84536-BA85-4D4F-8334-DB4B23ECE44C}">
      <dgm:prSet/>
      <dgm:spPr/>
      <dgm:t>
        <a:bodyPr/>
        <a:lstStyle/>
        <a:p>
          <a:endParaRPr lang="en-US"/>
        </a:p>
      </dgm:t>
    </dgm:pt>
    <dgm:pt modelId="{91D2CDC2-D585-45E1-A27F-3BB72AAAD888}" type="sibTrans" cxnId="{BEE84536-BA85-4D4F-8334-DB4B23ECE44C}">
      <dgm:prSet/>
      <dgm:spPr/>
      <dgm:t>
        <a:bodyPr/>
        <a:lstStyle/>
        <a:p>
          <a:endParaRPr lang="en-US"/>
        </a:p>
      </dgm:t>
    </dgm:pt>
    <dgm:pt modelId="{EEFD0249-C151-4BD2-8D5F-950AB779DBBE}">
      <dgm:prSet/>
      <dgm:spPr/>
      <dgm:t>
        <a:bodyPr/>
        <a:lstStyle/>
        <a:p>
          <a:r>
            <a:rPr lang="en-US" b="1"/>
            <a:t>Step-5:</a:t>
          </a:r>
          <a:r>
            <a:rPr lang="en-US"/>
            <a:t> Assign the new data points to that category for which the number of the neighbor is maximum.</a:t>
          </a:r>
        </a:p>
      </dgm:t>
    </dgm:pt>
    <dgm:pt modelId="{3D6169BF-3831-4A21-9014-605727F0E1E2}" type="parTrans" cxnId="{7770708F-D31C-4940-9C5D-2067067CBD4D}">
      <dgm:prSet/>
      <dgm:spPr/>
      <dgm:t>
        <a:bodyPr/>
        <a:lstStyle/>
        <a:p>
          <a:endParaRPr lang="en-US"/>
        </a:p>
      </dgm:t>
    </dgm:pt>
    <dgm:pt modelId="{A54E1E64-0963-409F-9F44-21E2442CE049}" type="sibTrans" cxnId="{7770708F-D31C-4940-9C5D-2067067CBD4D}">
      <dgm:prSet/>
      <dgm:spPr/>
      <dgm:t>
        <a:bodyPr/>
        <a:lstStyle/>
        <a:p>
          <a:endParaRPr lang="en-US"/>
        </a:p>
      </dgm:t>
    </dgm:pt>
    <dgm:pt modelId="{53FE8897-7716-4FCC-BE26-1F1D3BB021FB}">
      <dgm:prSet/>
      <dgm:spPr/>
      <dgm:t>
        <a:bodyPr/>
        <a:lstStyle/>
        <a:p>
          <a:r>
            <a:rPr lang="en-US" b="1"/>
            <a:t>Step-6:</a:t>
          </a:r>
          <a:r>
            <a:rPr lang="en-US"/>
            <a:t> Our model is ready.</a:t>
          </a:r>
        </a:p>
      </dgm:t>
    </dgm:pt>
    <dgm:pt modelId="{C9714353-C83F-470F-AA6C-55736413754D}" type="parTrans" cxnId="{87CCE4CF-5537-471A-A51B-5E190FB6FA9E}">
      <dgm:prSet/>
      <dgm:spPr/>
      <dgm:t>
        <a:bodyPr/>
        <a:lstStyle/>
        <a:p>
          <a:endParaRPr lang="en-US"/>
        </a:p>
      </dgm:t>
    </dgm:pt>
    <dgm:pt modelId="{61DF15A4-F9AA-4E8D-AD18-323C867DB0E9}" type="sibTrans" cxnId="{87CCE4CF-5537-471A-A51B-5E190FB6FA9E}">
      <dgm:prSet/>
      <dgm:spPr/>
      <dgm:t>
        <a:bodyPr/>
        <a:lstStyle/>
        <a:p>
          <a:endParaRPr lang="en-US"/>
        </a:p>
      </dgm:t>
    </dgm:pt>
    <dgm:pt modelId="{8F384356-A98A-4C59-A784-C2C17953FF47}" type="pres">
      <dgm:prSet presAssocID="{90C6ED6D-3459-4CDA-95EA-B6065FB81388}" presName="vert0" presStyleCnt="0">
        <dgm:presLayoutVars>
          <dgm:dir/>
          <dgm:animOne val="branch"/>
          <dgm:animLvl val="lvl"/>
        </dgm:presLayoutVars>
      </dgm:prSet>
      <dgm:spPr/>
    </dgm:pt>
    <dgm:pt modelId="{8E529F77-B4DD-4FD0-8A4A-34EF09D9C525}" type="pres">
      <dgm:prSet presAssocID="{16E0E54D-1358-4550-91B4-7A58AFAAA6E6}" presName="thickLine" presStyleLbl="alignNode1" presStyleIdx="0" presStyleCnt="7"/>
      <dgm:spPr/>
    </dgm:pt>
    <dgm:pt modelId="{E6EC661E-E987-4EA4-B043-1F0667626353}" type="pres">
      <dgm:prSet presAssocID="{16E0E54D-1358-4550-91B4-7A58AFAAA6E6}" presName="horz1" presStyleCnt="0"/>
      <dgm:spPr/>
    </dgm:pt>
    <dgm:pt modelId="{1CC5C7D9-1A41-4728-9072-99F042AD7101}" type="pres">
      <dgm:prSet presAssocID="{16E0E54D-1358-4550-91B4-7A58AFAAA6E6}" presName="tx1" presStyleLbl="revTx" presStyleIdx="0" presStyleCnt="7"/>
      <dgm:spPr/>
    </dgm:pt>
    <dgm:pt modelId="{CEBE9847-CEB6-4E38-AE35-73B0405B904A}" type="pres">
      <dgm:prSet presAssocID="{16E0E54D-1358-4550-91B4-7A58AFAAA6E6}" presName="vert1" presStyleCnt="0"/>
      <dgm:spPr/>
    </dgm:pt>
    <dgm:pt modelId="{3E0615C6-F7EE-446C-A4B3-20786C8BCF05}" type="pres">
      <dgm:prSet presAssocID="{7A053AC8-2E88-4B95-8478-347347E4F6D7}" presName="thickLine" presStyleLbl="alignNode1" presStyleIdx="1" presStyleCnt="7"/>
      <dgm:spPr/>
    </dgm:pt>
    <dgm:pt modelId="{AB88CD89-D4B1-4B78-813B-2E99560C6A1C}" type="pres">
      <dgm:prSet presAssocID="{7A053AC8-2E88-4B95-8478-347347E4F6D7}" presName="horz1" presStyleCnt="0"/>
      <dgm:spPr/>
    </dgm:pt>
    <dgm:pt modelId="{CA6E9656-E9CC-49F4-A3E4-9CA55A2A7E48}" type="pres">
      <dgm:prSet presAssocID="{7A053AC8-2E88-4B95-8478-347347E4F6D7}" presName="tx1" presStyleLbl="revTx" presStyleIdx="1" presStyleCnt="7"/>
      <dgm:spPr/>
    </dgm:pt>
    <dgm:pt modelId="{57CDC2BB-C6B0-40EC-8DC7-C31CB20D381F}" type="pres">
      <dgm:prSet presAssocID="{7A053AC8-2E88-4B95-8478-347347E4F6D7}" presName="vert1" presStyleCnt="0"/>
      <dgm:spPr/>
    </dgm:pt>
    <dgm:pt modelId="{A37D0517-2E7D-4D38-AD0E-B205980CDBFA}" type="pres">
      <dgm:prSet presAssocID="{995EC7A4-A6AC-46D0-9619-2772B438E0F0}" presName="thickLine" presStyleLbl="alignNode1" presStyleIdx="2" presStyleCnt="7"/>
      <dgm:spPr/>
    </dgm:pt>
    <dgm:pt modelId="{91271EA3-92C1-4B0E-B5C8-BACE36409494}" type="pres">
      <dgm:prSet presAssocID="{995EC7A4-A6AC-46D0-9619-2772B438E0F0}" presName="horz1" presStyleCnt="0"/>
      <dgm:spPr/>
    </dgm:pt>
    <dgm:pt modelId="{1A30E417-676D-43A8-94D8-F77885CE8201}" type="pres">
      <dgm:prSet presAssocID="{995EC7A4-A6AC-46D0-9619-2772B438E0F0}" presName="tx1" presStyleLbl="revTx" presStyleIdx="2" presStyleCnt="7"/>
      <dgm:spPr/>
    </dgm:pt>
    <dgm:pt modelId="{A0DCB9E4-D4EB-48D7-AF67-E61FD171FEF5}" type="pres">
      <dgm:prSet presAssocID="{995EC7A4-A6AC-46D0-9619-2772B438E0F0}" presName="vert1" presStyleCnt="0"/>
      <dgm:spPr/>
    </dgm:pt>
    <dgm:pt modelId="{2609E205-1770-4D3E-8A87-B11694FE6D6C}" type="pres">
      <dgm:prSet presAssocID="{9B0AC165-B7A1-4C79-9F2D-AF44EFDB41A4}" presName="thickLine" presStyleLbl="alignNode1" presStyleIdx="3" presStyleCnt="7"/>
      <dgm:spPr/>
    </dgm:pt>
    <dgm:pt modelId="{30B38739-41CB-4EE1-A557-024AC962B0D7}" type="pres">
      <dgm:prSet presAssocID="{9B0AC165-B7A1-4C79-9F2D-AF44EFDB41A4}" presName="horz1" presStyleCnt="0"/>
      <dgm:spPr/>
    </dgm:pt>
    <dgm:pt modelId="{89D4C7A7-6271-4BE2-8609-AC5D73551325}" type="pres">
      <dgm:prSet presAssocID="{9B0AC165-B7A1-4C79-9F2D-AF44EFDB41A4}" presName="tx1" presStyleLbl="revTx" presStyleIdx="3" presStyleCnt="7"/>
      <dgm:spPr/>
    </dgm:pt>
    <dgm:pt modelId="{350F58E9-0CDF-4A9F-BF13-03930BE980AF}" type="pres">
      <dgm:prSet presAssocID="{9B0AC165-B7A1-4C79-9F2D-AF44EFDB41A4}" presName="vert1" presStyleCnt="0"/>
      <dgm:spPr/>
    </dgm:pt>
    <dgm:pt modelId="{A7AE5020-D4C7-4E0B-B391-91A57A28EEDE}" type="pres">
      <dgm:prSet presAssocID="{1858FDBB-8DF8-4A70-8C50-E0E78470CAC6}" presName="thickLine" presStyleLbl="alignNode1" presStyleIdx="4" presStyleCnt="7"/>
      <dgm:spPr/>
    </dgm:pt>
    <dgm:pt modelId="{AC148A75-94EB-4DCE-A511-FDDB910ABBB9}" type="pres">
      <dgm:prSet presAssocID="{1858FDBB-8DF8-4A70-8C50-E0E78470CAC6}" presName="horz1" presStyleCnt="0"/>
      <dgm:spPr/>
    </dgm:pt>
    <dgm:pt modelId="{F7C1AB1B-0166-4065-9A62-41F08D533D66}" type="pres">
      <dgm:prSet presAssocID="{1858FDBB-8DF8-4A70-8C50-E0E78470CAC6}" presName="tx1" presStyleLbl="revTx" presStyleIdx="4" presStyleCnt="7"/>
      <dgm:spPr/>
    </dgm:pt>
    <dgm:pt modelId="{03C89F9B-5B8C-4747-A13E-3378A92D2950}" type="pres">
      <dgm:prSet presAssocID="{1858FDBB-8DF8-4A70-8C50-E0E78470CAC6}" presName="vert1" presStyleCnt="0"/>
      <dgm:spPr/>
    </dgm:pt>
    <dgm:pt modelId="{0282ED75-FB16-4856-8562-E2BA5FE892FA}" type="pres">
      <dgm:prSet presAssocID="{EEFD0249-C151-4BD2-8D5F-950AB779DBBE}" presName="thickLine" presStyleLbl="alignNode1" presStyleIdx="5" presStyleCnt="7"/>
      <dgm:spPr/>
    </dgm:pt>
    <dgm:pt modelId="{E46C4E4C-8E3C-4853-8BCA-ACE2C26AFD86}" type="pres">
      <dgm:prSet presAssocID="{EEFD0249-C151-4BD2-8D5F-950AB779DBBE}" presName="horz1" presStyleCnt="0"/>
      <dgm:spPr/>
    </dgm:pt>
    <dgm:pt modelId="{301D61B4-585F-46D3-BD7F-D3E83BBE6396}" type="pres">
      <dgm:prSet presAssocID="{EEFD0249-C151-4BD2-8D5F-950AB779DBBE}" presName="tx1" presStyleLbl="revTx" presStyleIdx="5" presStyleCnt="7"/>
      <dgm:spPr/>
    </dgm:pt>
    <dgm:pt modelId="{C7FF9E37-5D0F-4946-93A0-D73CABCB89B0}" type="pres">
      <dgm:prSet presAssocID="{EEFD0249-C151-4BD2-8D5F-950AB779DBBE}" presName="vert1" presStyleCnt="0"/>
      <dgm:spPr/>
    </dgm:pt>
    <dgm:pt modelId="{0B284DD8-B472-49EE-9769-509379A6637C}" type="pres">
      <dgm:prSet presAssocID="{53FE8897-7716-4FCC-BE26-1F1D3BB021FB}" presName="thickLine" presStyleLbl="alignNode1" presStyleIdx="6" presStyleCnt="7"/>
      <dgm:spPr/>
    </dgm:pt>
    <dgm:pt modelId="{BDD25D2A-37B5-49A0-AF36-A0EE8A795E4B}" type="pres">
      <dgm:prSet presAssocID="{53FE8897-7716-4FCC-BE26-1F1D3BB021FB}" presName="horz1" presStyleCnt="0"/>
      <dgm:spPr/>
    </dgm:pt>
    <dgm:pt modelId="{CCB324F3-D2FA-47A5-B718-E282001B6EAA}" type="pres">
      <dgm:prSet presAssocID="{53FE8897-7716-4FCC-BE26-1F1D3BB021FB}" presName="tx1" presStyleLbl="revTx" presStyleIdx="6" presStyleCnt="7"/>
      <dgm:spPr/>
    </dgm:pt>
    <dgm:pt modelId="{F3D11BB5-A685-459B-A5E0-AA598FA15792}" type="pres">
      <dgm:prSet presAssocID="{53FE8897-7716-4FCC-BE26-1F1D3BB021FB}" presName="vert1" presStyleCnt="0"/>
      <dgm:spPr/>
    </dgm:pt>
  </dgm:ptLst>
  <dgm:cxnLst>
    <dgm:cxn modelId="{2EABAF06-4FF6-40C3-AD99-9588DC08CBAB}" type="presOf" srcId="{7A053AC8-2E88-4B95-8478-347347E4F6D7}" destId="{CA6E9656-E9CC-49F4-A3E4-9CA55A2A7E48}" srcOrd="0" destOrd="0" presId="urn:microsoft.com/office/officeart/2008/layout/LinedList"/>
    <dgm:cxn modelId="{64805014-BBB3-4662-B975-326AB3CB8DFE}" srcId="{90C6ED6D-3459-4CDA-95EA-B6065FB81388}" destId="{16E0E54D-1358-4550-91B4-7A58AFAAA6E6}" srcOrd="0" destOrd="0" parTransId="{093123A4-C220-49F0-8E58-1F97704CAEFB}" sibTransId="{509F0E9D-D9A6-4B9D-A9EF-F5A7BC7509AA}"/>
    <dgm:cxn modelId="{61CA1B15-F02A-40B0-8D2A-6AB0C362394A}" type="presOf" srcId="{53FE8897-7716-4FCC-BE26-1F1D3BB021FB}" destId="{CCB324F3-D2FA-47A5-B718-E282001B6EAA}" srcOrd="0" destOrd="0" presId="urn:microsoft.com/office/officeart/2008/layout/LinedList"/>
    <dgm:cxn modelId="{8ECE5322-E28D-49FC-BD3B-3E138A080ADF}" type="presOf" srcId="{9B0AC165-B7A1-4C79-9F2D-AF44EFDB41A4}" destId="{89D4C7A7-6271-4BE2-8609-AC5D73551325}" srcOrd="0" destOrd="0" presId="urn:microsoft.com/office/officeart/2008/layout/LinedList"/>
    <dgm:cxn modelId="{552AF435-1761-4793-BC9B-3FCAF6FDF4F5}" srcId="{90C6ED6D-3459-4CDA-95EA-B6065FB81388}" destId="{9B0AC165-B7A1-4C79-9F2D-AF44EFDB41A4}" srcOrd="3" destOrd="0" parTransId="{E52515B5-CFDE-44FF-8C32-C2B8FAEAFD12}" sibTransId="{7D8221C3-3C0A-497E-BE71-CE124FA5827B}"/>
    <dgm:cxn modelId="{BEE84536-BA85-4D4F-8334-DB4B23ECE44C}" srcId="{90C6ED6D-3459-4CDA-95EA-B6065FB81388}" destId="{1858FDBB-8DF8-4A70-8C50-E0E78470CAC6}" srcOrd="4" destOrd="0" parTransId="{9B0C0EB7-EEDB-4236-B562-6183835CF2C3}" sibTransId="{91D2CDC2-D585-45E1-A27F-3BB72AAAD888}"/>
    <dgm:cxn modelId="{E3EAA261-64A1-4CB8-B60C-593CE1090CDF}" type="presOf" srcId="{1858FDBB-8DF8-4A70-8C50-E0E78470CAC6}" destId="{F7C1AB1B-0166-4065-9A62-41F08D533D66}" srcOrd="0" destOrd="0" presId="urn:microsoft.com/office/officeart/2008/layout/LinedList"/>
    <dgm:cxn modelId="{01BBB647-F1A8-4A38-945F-AC0ACF0FC7C0}" type="presOf" srcId="{16E0E54D-1358-4550-91B4-7A58AFAAA6E6}" destId="{1CC5C7D9-1A41-4728-9072-99F042AD7101}" srcOrd="0" destOrd="0" presId="urn:microsoft.com/office/officeart/2008/layout/LinedList"/>
    <dgm:cxn modelId="{54C3AA49-3B40-4DF3-B8DB-4775457AF76A}" srcId="{90C6ED6D-3459-4CDA-95EA-B6065FB81388}" destId="{7A053AC8-2E88-4B95-8478-347347E4F6D7}" srcOrd="1" destOrd="0" parTransId="{9759639F-EF87-455F-8935-39466B19D220}" sibTransId="{CBA51E8D-86B1-4DF7-BB2A-0936B3CDA482}"/>
    <dgm:cxn modelId="{7770708F-D31C-4940-9C5D-2067067CBD4D}" srcId="{90C6ED6D-3459-4CDA-95EA-B6065FB81388}" destId="{EEFD0249-C151-4BD2-8D5F-950AB779DBBE}" srcOrd="5" destOrd="0" parTransId="{3D6169BF-3831-4A21-9014-605727F0E1E2}" sibTransId="{A54E1E64-0963-409F-9F44-21E2442CE049}"/>
    <dgm:cxn modelId="{127192CD-4FFA-4ACD-8F34-9092C6C84B8A}" srcId="{90C6ED6D-3459-4CDA-95EA-B6065FB81388}" destId="{995EC7A4-A6AC-46D0-9619-2772B438E0F0}" srcOrd="2" destOrd="0" parTransId="{73BD4E8D-EF15-49B1-A6E2-6940E12BBAB5}" sibTransId="{10D798E3-4DDC-4429-A76B-205DDCD68267}"/>
    <dgm:cxn modelId="{87CCE4CF-5537-471A-A51B-5E190FB6FA9E}" srcId="{90C6ED6D-3459-4CDA-95EA-B6065FB81388}" destId="{53FE8897-7716-4FCC-BE26-1F1D3BB021FB}" srcOrd="6" destOrd="0" parTransId="{C9714353-C83F-470F-AA6C-55736413754D}" sibTransId="{61DF15A4-F9AA-4E8D-AD18-323C867DB0E9}"/>
    <dgm:cxn modelId="{3F8014D8-BB61-4EA0-BCD7-EF195A962928}" type="presOf" srcId="{EEFD0249-C151-4BD2-8D5F-950AB779DBBE}" destId="{301D61B4-585F-46D3-BD7F-D3E83BBE6396}" srcOrd="0" destOrd="0" presId="urn:microsoft.com/office/officeart/2008/layout/LinedList"/>
    <dgm:cxn modelId="{C14BA5E8-9AE6-4C2C-A00B-0EB1F7D289BE}" type="presOf" srcId="{995EC7A4-A6AC-46D0-9619-2772B438E0F0}" destId="{1A30E417-676D-43A8-94D8-F77885CE8201}" srcOrd="0" destOrd="0" presId="urn:microsoft.com/office/officeart/2008/layout/LinedList"/>
    <dgm:cxn modelId="{24230CE9-C204-4E9F-A79B-30751F07698C}" type="presOf" srcId="{90C6ED6D-3459-4CDA-95EA-B6065FB81388}" destId="{8F384356-A98A-4C59-A784-C2C17953FF47}" srcOrd="0" destOrd="0" presId="urn:microsoft.com/office/officeart/2008/layout/LinedList"/>
    <dgm:cxn modelId="{F21A32C3-52FC-4A35-8849-AD878F7FBE77}" type="presParOf" srcId="{8F384356-A98A-4C59-A784-C2C17953FF47}" destId="{8E529F77-B4DD-4FD0-8A4A-34EF09D9C525}" srcOrd="0" destOrd="0" presId="urn:microsoft.com/office/officeart/2008/layout/LinedList"/>
    <dgm:cxn modelId="{D58DC098-A469-4286-A7D2-DAC1FED32B01}" type="presParOf" srcId="{8F384356-A98A-4C59-A784-C2C17953FF47}" destId="{E6EC661E-E987-4EA4-B043-1F0667626353}" srcOrd="1" destOrd="0" presId="urn:microsoft.com/office/officeart/2008/layout/LinedList"/>
    <dgm:cxn modelId="{E0DF2840-9287-47C0-BD6A-6FE49168DC95}" type="presParOf" srcId="{E6EC661E-E987-4EA4-B043-1F0667626353}" destId="{1CC5C7D9-1A41-4728-9072-99F042AD7101}" srcOrd="0" destOrd="0" presId="urn:microsoft.com/office/officeart/2008/layout/LinedList"/>
    <dgm:cxn modelId="{1D7AD7DE-06C0-4A74-BAA4-7808CFFC5226}" type="presParOf" srcId="{E6EC661E-E987-4EA4-B043-1F0667626353}" destId="{CEBE9847-CEB6-4E38-AE35-73B0405B904A}" srcOrd="1" destOrd="0" presId="urn:microsoft.com/office/officeart/2008/layout/LinedList"/>
    <dgm:cxn modelId="{EFC1828A-7BA5-4022-9599-8DF6C68563CA}" type="presParOf" srcId="{8F384356-A98A-4C59-A784-C2C17953FF47}" destId="{3E0615C6-F7EE-446C-A4B3-20786C8BCF05}" srcOrd="2" destOrd="0" presId="urn:microsoft.com/office/officeart/2008/layout/LinedList"/>
    <dgm:cxn modelId="{A6860B04-9D75-4137-86D4-B0AC0A452BC8}" type="presParOf" srcId="{8F384356-A98A-4C59-A784-C2C17953FF47}" destId="{AB88CD89-D4B1-4B78-813B-2E99560C6A1C}" srcOrd="3" destOrd="0" presId="urn:microsoft.com/office/officeart/2008/layout/LinedList"/>
    <dgm:cxn modelId="{52D31892-89A9-4EE5-8B70-201470D44B18}" type="presParOf" srcId="{AB88CD89-D4B1-4B78-813B-2E99560C6A1C}" destId="{CA6E9656-E9CC-49F4-A3E4-9CA55A2A7E48}" srcOrd="0" destOrd="0" presId="urn:microsoft.com/office/officeart/2008/layout/LinedList"/>
    <dgm:cxn modelId="{32239C3D-5F8F-4BA3-8DD1-45F1781B0548}" type="presParOf" srcId="{AB88CD89-D4B1-4B78-813B-2E99560C6A1C}" destId="{57CDC2BB-C6B0-40EC-8DC7-C31CB20D381F}" srcOrd="1" destOrd="0" presId="urn:microsoft.com/office/officeart/2008/layout/LinedList"/>
    <dgm:cxn modelId="{01D74666-6A9A-4992-8BC7-F4349DB28861}" type="presParOf" srcId="{8F384356-A98A-4C59-A784-C2C17953FF47}" destId="{A37D0517-2E7D-4D38-AD0E-B205980CDBFA}" srcOrd="4" destOrd="0" presId="urn:microsoft.com/office/officeart/2008/layout/LinedList"/>
    <dgm:cxn modelId="{3351E21A-5343-4E9E-9AA7-5EEA5A31FF13}" type="presParOf" srcId="{8F384356-A98A-4C59-A784-C2C17953FF47}" destId="{91271EA3-92C1-4B0E-B5C8-BACE36409494}" srcOrd="5" destOrd="0" presId="urn:microsoft.com/office/officeart/2008/layout/LinedList"/>
    <dgm:cxn modelId="{D92D0C9D-742D-400D-BEDD-0E192268B6D2}" type="presParOf" srcId="{91271EA3-92C1-4B0E-B5C8-BACE36409494}" destId="{1A30E417-676D-43A8-94D8-F77885CE8201}" srcOrd="0" destOrd="0" presId="urn:microsoft.com/office/officeart/2008/layout/LinedList"/>
    <dgm:cxn modelId="{CA8F83E1-2799-4008-96EF-E3704BB8EB6B}" type="presParOf" srcId="{91271EA3-92C1-4B0E-B5C8-BACE36409494}" destId="{A0DCB9E4-D4EB-48D7-AF67-E61FD171FEF5}" srcOrd="1" destOrd="0" presId="urn:microsoft.com/office/officeart/2008/layout/LinedList"/>
    <dgm:cxn modelId="{59743D52-A57D-4FFD-999E-4A175E87386D}" type="presParOf" srcId="{8F384356-A98A-4C59-A784-C2C17953FF47}" destId="{2609E205-1770-4D3E-8A87-B11694FE6D6C}" srcOrd="6" destOrd="0" presId="urn:microsoft.com/office/officeart/2008/layout/LinedList"/>
    <dgm:cxn modelId="{9CCFB611-9C56-40E6-A332-52ED1AB2AFAD}" type="presParOf" srcId="{8F384356-A98A-4C59-A784-C2C17953FF47}" destId="{30B38739-41CB-4EE1-A557-024AC962B0D7}" srcOrd="7" destOrd="0" presId="urn:microsoft.com/office/officeart/2008/layout/LinedList"/>
    <dgm:cxn modelId="{B6E71A0E-83F6-440D-B339-2CEAAF130FDC}" type="presParOf" srcId="{30B38739-41CB-4EE1-A557-024AC962B0D7}" destId="{89D4C7A7-6271-4BE2-8609-AC5D73551325}" srcOrd="0" destOrd="0" presId="urn:microsoft.com/office/officeart/2008/layout/LinedList"/>
    <dgm:cxn modelId="{6FD10C75-43A9-45B3-A4B0-5349CF390A8F}" type="presParOf" srcId="{30B38739-41CB-4EE1-A557-024AC962B0D7}" destId="{350F58E9-0CDF-4A9F-BF13-03930BE980AF}" srcOrd="1" destOrd="0" presId="urn:microsoft.com/office/officeart/2008/layout/LinedList"/>
    <dgm:cxn modelId="{330E1B62-CE15-46E4-9935-201B939FC91F}" type="presParOf" srcId="{8F384356-A98A-4C59-A784-C2C17953FF47}" destId="{A7AE5020-D4C7-4E0B-B391-91A57A28EEDE}" srcOrd="8" destOrd="0" presId="urn:microsoft.com/office/officeart/2008/layout/LinedList"/>
    <dgm:cxn modelId="{E7032841-07DE-4AA6-9B45-96C7F3758C63}" type="presParOf" srcId="{8F384356-A98A-4C59-A784-C2C17953FF47}" destId="{AC148A75-94EB-4DCE-A511-FDDB910ABBB9}" srcOrd="9" destOrd="0" presId="urn:microsoft.com/office/officeart/2008/layout/LinedList"/>
    <dgm:cxn modelId="{C6775E8F-FF2A-4B57-BF19-5A92CBA9FB98}" type="presParOf" srcId="{AC148A75-94EB-4DCE-A511-FDDB910ABBB9}" destId="{F7C1AB1B-0166-4065-9A62-41F08D533D66}" srcOrd="0" destOrd="0" presId="urn:microsoft.com/office/officeart/2008/layout/LinedList"/>
    <dgm:cxn modelId="{9D82E64F-3EFA-42F3-BB60-E384C8AF1969}" type="presParOf" srcId="{AC148A75-94EB-4DCE-A511-FDDB910ABBB9}" destId="{03C89F9B-5B8C-4747-A13E-3378A92D2950}" srcOrd="1" destOrd="0" presId="urn:microsoft.com/office/officeart/2008/layout/LinedList"/>
    <dgm:cxn modelId="{4DCF5BB8-88A0-48CD-9127-19D27236A1D1}" type="presParOf" srcId="{8F384356-A98A-4C59-A784-C2C17953FF47}" destId="{0282ED75-FB16-4856-8562-E2BA5FE892FA}" srcOrd="10" destOrd="0" presId="urn:microsoft.com/office/officeart/2008/layout/LinedList"/>
    <dgm:cxn modelId="{7D6B7339-BD31-4812-9FCF-F8A3E628DEF5}" type="presParOf" srcId="{8F384356-A98A-4C59-A784-C2C17953FF47}" destId="{E46C4E4C-8E3C-4853-8BCA-ACE2C26AFD86}" srcOrd="11" destOrd="0" presId="urn:microsoft.com/office/officeart/2008/layout/LinedList"/>
    <dgm:cxn modelId="{B5A0126E-40F6-4076-997A-F3E45BE3F2D9}" type="presParOf" srcId="{E46C4E4C-8E3C-4853-8BCA-ACE2C26AFD86}" destId="{301D61B4-585F-46D3-BD7F-D3E83BBE6396}" srcOrd="0" destOrd="0" presId="urn:microsoft.com/office/officeart/2008/layout/LinedList"/>
    <dgm:cxn modelId="{03089AB3-BE85-4B8E-B5BD-9BB8856EDFEE}" type="presParOf" srcId="{E46C4E4C-8E3C-4853-8BCA-ACE2C26AFD86}" destId="{C7FF9E37-5D0F-4946-93A0-D73CABCB89B0}" srcOrd="1" destOrd="0" presId="urn:microsoft.com/office/officeart/2008/layout/LinedList"/>
    <dgm:cxn modelId="{0DCF5D27-288D-40B6-BE3E-146E0E3D5835}" type="presParOf" srcId="{8F384356-A98A-4C59-A784-C2C17953FF47}" destId="{0B284DD8-B472-49EE-9769-509379A6637C}" srcOrd="12" destOrd="0" presId="urn:microsoft.com/office/officeart/2008/layout/LinedList"/>
    <dgm:cxn modelId="{F5A9C612-F355-4602-8F88-AC2476D2A85C}" type="presParOf" srcId="{8F384356-A98A-4C59-A784-C2C17953FF47}" destId="{BDD25D2A-37B5-49A0-AF36-A0EE8A795E4B}" srcOrd="13" destOrd="0" presId="urn:microsoft.com/office/officeart/2008/layout/LinedList"/>
    <dgm:cxn modelId="{B317E80C-638E-45F7-AFC7-C656725825FD}" type="presParOf" srcId="{BDD25D2A-37B5-49A0-AF36-A0EE8A795E4B}" destId="{CCB324F3-D2FA-47A5-B718-E282001B6EAA}" srcOrd="0" destOrd="0" presId="urn:microsoft.com/office/officeart/2008/layout/LinedList"/>
    <dgm:cxn modelId="{FF04113E-1095-4284-8B2C-49C5E56F3945}" type="presParOf" srcId="{BDD25D2A-37B5-49A0-AF36-A0EE8A795E4B}" destId="{F3D11BB5-A685-459B-A5E0-AA598FA1579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81A14-5A53-4E2E-BC52-8B4D4A272998}">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0E0542-1067-4A67-8CC8-130CE56FBE28}">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K-Nearest Neighbour is one of the simplest Machine Learning algorithms based on Supervised Learning technique.</a:t>
          </a:r>
        </a:p>
      </dsp:txBody>
      <dsp:txXfrm>
        <a:off x="0" y="0"/>
        <a:ext cx="6900512" cy="1384035"/>
      </dsp:txXfrm>
    </dsp:sp>
    <dsp:sp modelId="{2054ED72-449D-4D1D-9DCB-D57298703E22}">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097C59-6029-417C-9F7D-606E79B8A081}">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K-NN algorithm assumes the similarity between the new case/data and available cases and put the new case into the category that is most similar to the available categories.</a:t>
          </a:r>
        </a:p>
      </dsp:txBody>
      <dsp:txXfrm>
        <a:off x="0" y="1384035"/>
        <a:ext cx="6900512" cy="1384035"/>
      </dsp:txXfrm>
    </dsp:sp>
    <dsp:sp modelId="{AEA8EB47-4E62-46DA-9348-74D4F8F75D84}">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018603-0089-40F1-A787-8339A9ABDE40}">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K-NN algorithm stores all the available data and classifies a new data point based on the similarity. This means when new data appears then it can be easily classified into a well suite category by using K- NN algorithm.</a:t>
          </a:r>
        </a:p>
      </dsp:txBody>
      <dsp:txXfrm>
        <a:off x="0" y="2768070"/>
        <a:ext cx="6900512" cy="1384035"/>
      </dsp:txXfrm>
    </dsp:sp>
    <dsp:sp modelId="{EDBFF106-A102-4020-BC74-6D96F6001888}">
      <dsp:nvSpPr>
        <dsp:cNvPr id="0" name=""/>
        <dsp:cNvSpPr/>
      </dsp:nvSpPr>
      <dsp:spPr>
        <a:xfrm>
          <a:off x="0" y="415210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C70FC-756C-4CED-9ECD-343798E2A606}">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K-NN algorithm can be used for Regression as well as for Classification but mostly it is used for the Classification problems.</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706D8-2F6C-44D9-AA05-28FB7CB9A16A}">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44A90-F194-48BB-8F42-0770F2905EAF}">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K-NN is a </a:t>
          </a:r>
          <a:r>
            <a:rPr lang="en-US" sz="2500" b="1" kern="1200"/>
            <a:t>non-parametric algorithm</a:t>
          </a:r>
          <a:r>
            <a:rPr lang="en-US" sz="2500" kern="1200"/>
            <a:t>, which means it does not make any assumption on underlying data.</a:t>
          </a:r>
        </a:p>
      </dsp:txBody>
      <dsp:txXfrm>
        <a:off x="0" y="2703"/>
        <a:ext cx="6900512" cy="1843578"/>
      </dsp:txXfrm>
    </dsp:sp>
    <dsp:sp modelId="{326424E9-16BE-43B3-89E2-54AF003392EA}">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D34482-CD91-4FA5-8B0A-4C25EDAC04FC}">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It is also called a </a:t>
          </a:r>
          <a:r>
            <a:rPr lang="en-US" sz="2500" b="1" kern="1200"/>
            <a:t>lazy learner algorithm</a:t>
          </a:r>
          <a:r>
            <a:rPr lang="en-US" sz="2500" kern="1200"/>
            <a:t> because it does not learn from the training set immediately instead it stores the dataset and at the time of classification, it performs an action on the dataset.</a:t>
          </a:r>
        </a:p>
      </dsp:txBody>
      <dsp:txXfrm>
        <a:off x="0" y="1846281"/>
        <a:ext cx="6900512" cy="1843578"/>
      </dsp:txXfrm>
    </dsp:sp>
    <dsp:sp modelId="{78D55ED6-6A7F-43B3-8489-6A1108BF052E}">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0092D8-5B8B-4CAA-B440-5797C6F9DB64}">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KNN algorithm at the training phase just stores the dataset and when it gets new data, then it classifies that data into a category that is much similar to the new data.</a:t>
          </a:r>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29F77-B4DD-4FD0-8A4A-34EF09D9C525}">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C5C7D9-1A41-4728-9072-99F042AD7101}">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K-NN working can be explained on the basis of the below algorithm:</a:t>
          </a:r>
        </a:p>
      </dsp:txBody>
      <dsp:txXfrm>
        <a:off x="0" y="675"/>
        <a:ext cx="6900512" cy="790684"/>
      </dsp:txXfrm>
    </dsp:sp>
    <dsp:sp modelId="{3E0615C6-F7EE-446C-A4B3-20786C8BCF05}">
      <dsp:nvSpPr>
        <dsp:cNvPr id="0" name=""/>
        <dsp:cNvSpPr/>
      </dsp:nvSpPr>
      <dsp:spPr>
        <a:xfrm>
          <a:off x="0" y="791359"/>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6E9656-E9CC-49F4-A3E4-9CA55A2A7E48}">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Step-1:</a:t>
          </a:r>
          <a:r>
            <a:rPr lang="en-US" sz="2200" kern="1200"/>
            <a:t> Select the number K of the neighbors</a:t>
          </a:r>
        </a:p>
      </dsp:txBody>
      <dsp:txXfrm>
        <a:off x="0" y="791359"/>
        <a:ext cx="6900512" cy="790684"/>
      </dsp:txXfrm>
    </dsp:sp>
    <dsp:sp modelId="{A37D0517-2E7D-4D38-AD0E-B205980CDBFA}">
      <dsp:nvSpPr>
        <dsp:cNvPr id="0" name=""/>
        <dsp:cNvSpPr/>
      </dsp:nvSpPr>
      <dsp:spPr>
        <a:xfrm>
          <a:off x="0" y="1582044"/>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0E417-676D-43A8-94D8-F77885CE8201}">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Step-2:</a:t>
          </a:r>
          <a:r>
            <a:rPr lang="en-US" sz="2200" kern="1200"/>
            <a:t> Calculate the Euclidean distance of </a:t>
          </a:r>
          <a:r>
            <a:rPr lang="en-US" sz="2200" b="1" kern="1200"/>
            <a:t>K number of neighbors</a:t>
          </a:r>
          <a:endParaRPr lang="en-US" sz="2200" kern="1200"/>
        </a:p>
      </dsp:txBody>
      <dsp:txXfrm>
        <a:off x="0" y="1582044"/>
        <a:ext cx="6900512" cy="790684"/>
      </dsp:txXfrm>
    </dsp:sp>
    <dsp:sp modelId="{2609E205-1770-4D3E-8A87-B11694FE6D6C}">
      <dsp:nvSpPr>
        <dsp:cNvPr id="0" name=""/>
        <dsp:cNvSpPr/>
      </dsp:nvSpPr>
      <dsp:spPr>
        <a:xfrm>
          <a:off x="0" y="2372728"/>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4C7A7-6271-4BE2-8609-AC5D73551325}">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Step-3:</a:t>
          </a:r>
          <a:r>
            <a:rPr lang="en-US" sz="2200" kern="1200"/>
            <a:t> Take the K nearest neighbors as per the calculated Euclidean distance.</a:t>
          </a:r>
        </a:p>
      </dsp:txBody>
      <dsp:txXfrm>
        <a:off x="0" y="2372728"/>
        <a:ext cx="6900512" cy="790684"/>
      </dsp:txXfrm>
    </dsp:sp>
    <dsp:sp modelId="{A7AE5020-D4C7-4E0B-B391-91A57A28EEDE}">
      <dsp:nvSpPr>
        <dsp:cNvPr id="0" name=""/>
        <dsp:cNvSpPr/>
      </dsp:nvSpPr>
      <dsp:spPr>
        <a:xfrm>
          <a:off x="0" y="3163412"/>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1AB1B-0166-4065-9A62-41F08D533D66}">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Step-4:</a:t>
          </a:r>
          <a:r>
            <a:rPr lang="en-US" sz="2200" kern="1200"/>
            <a:t> Among these k neighbors, count the number of the data points in each category.</a:t>
          </a:r>
        </a:p>
      </dsp:txBody>
      <dsp:txXfrm>
        <a:off x="0" y="3163412"/>
        <a:ext cx="6900512" cy="790684"/>
      </dsp:txXfrm>
    </dsp:sp>
    <dsp:sp modelId="{0282ED75-FB16-4856-8562-E2BA5FE892FA}">
      <dsp:nvSpPr>
        <dsp:cNvPr id="0" name=""/>
        <dsp:cNvSpPr/>
      </dsp:nvSpPr>
      <dsp:spPr>
        <a:xfrm>
          <a:off x="0" y="3954096"/>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1D61B4-585F-46D3-BD7F-D3E83BBE6396}">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Step-5:</a:t>
          </a:r>
          <a:r>
            <a:rPr lang="en-US" sz="2200" kern="1200"/>
            <a:t> Assign the new data points to that category for which the number of the neighbor is maximum.</a:t>
          </a:r>
        </a:p>
      </dsp:txBody>
      <dsp:txXfrm>
        <a:off x="0" y="3954096"/>
        <a:ext cx="6900512" cy="790684"/>
      </dsp:txXfrm>
    </dsp:sp>
    <dsp:sp modelId="{0B284DD8-B472-49EE-9769-509379A6637C}">
      <dsp:nvSpPr>
        <dsp:cNvPr id="0" name=""/>
        <dsp:cNvSpPr/>
      </dsp:nvSpPr>
      <dsp:spPr>
        <a:xfrm>
          <a:off x="0" y="47447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B324F3-D2FA-47A5-B718-E282001B6EAA}">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Step-6:</a:t>
          </a:r>
          <a:r>
            <a:rPr lang="en-US" sz="2200" kern="1200"/>
            <a:t> Our model is ready.</a:t>
          </a:r>
        </a:p>
      </dsp:txBody>
      <dsp:txXfrm>
        <a:off x="0" y="4744781"/>
        <a:ext cx="6900512" cy="7906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monkeylearn.com/blog/machine-learning-algorithms/" TargetMode="External"/><Relationship Id="rId2" Type="http://schemas.openxmlformats.org/officeDocument/2006/relationships/hyperlink" Target="https://monkeylearn.com/machine-learni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KNN Algo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E14F-19D9-B48A-DB67-FFEE2373EF50}"/>
              </a:ext>
            </a:extLst>
          </p:cNvPr>
          <p:cNvSpPr>
            <a:spLocks noGrp="1"/>
          </p:cNvSpPr>
          <p:nvPr>
            <p:ph type="title"/>
          </p:nvPr>
        </p:nvSpPr>
        <p:spPr>
          <a:xfrm>
            <a:off x="4965430" y="629268"/>
            <a:ext cx="6586491" cy="1286160"/>
          </a:xfrm>
        </p:spPr>
        <p:txBody>
          <a:bodyPr anchor="b">
            <a:normAutofit/>
          </a:bodyPr>
          <a:lstStyle/>
          <a:p>
            <a:r>
              <a:rPr lang="en-US" dirty="0">
                <a:ea typeface="Calibri Light"/>
                <a:cs typeface="Calibri Light"/>
              </a:rPr>
              <a:t>Naïve Bayes Algorithm</a:t>
            </a:r>
            <a:endParaRPr lang="en-US" dirty="0"/>
          </a:p>
        </p:txBody>
      </p:sp>
      <p:sp>
        <p:nvSpPr>
          <p:cNvPr id="3" name="Content Placeholder 2">
            <a:extLst>
              <a:ext uri="{FF2B5EF4-FFF2-40B4-BE49-F238E27FC236}">
                <a16:creationId xmlns:a16="http://schemas.microsoft.com/office/drawing/2014/main" id="{17087A58-9704-7287-85A7-A36529CDD0F0}"/>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1900">
                <a:ea typeface="+mn-lt"/>
                <a:cs typeface="+mn-lt"/>
              </a:rPr>
              <a:t>Naïve Bayes algorithm is a supervised learning algorithm, which is based on </a:t>
            </a:r>
            <a:r>
              <a:rPr lang="en-US" sz="1900" b="1">
                <a:ea typeface="+mn-lt"/>
                <a:cs typeface="+mn-lt"/>
              </a:rPr>
              <a:t>Bayes theorem</a:t>
            </a:r>
            <a:r>
              <a:rPr lang="en-US" sz="1900">
                <a:ea typeface="+mn-lt"/>
                <a:cs typeface="+mn-lt"/>
              </a:rPr>
              <a:t> and used for solving classification problems.</a:t>
            </a:r>
            <a:endParaRPr lang="en-US" sz="1900">
              <a:ea typeface="Calibri" panose="020F0502020204030204"/>
              <a:cs typeface="Calibri" panose="020F0502020204030204"/>
            </a:endParaRPr>
          </a:p>
          <a:p>
            <a:r>
              <a:rPr lang="en-US" sz="1900">
                <a:ea typeface="+mn-lt"/>
                <a:cs typeface="+mn-lt"/>
              </a:rPr>
              <a:t>It is mainly used in </a:t>
            </a:r>
            <a:r>
              <a:rPr lang="en-US" sz="1900" i="1">
                <a:ea typeface="+mn-lt"/>
                <a:cs typeface="+mn-lt"/>
              </a:rPr>
              <a:t>text classification</a:t>
            </a:r>
            <a:r>
              <a:rPr lang="en-US" sz="1900">
                <a:ea typeface="+mn-lt"/>
                <a:cs typeface="+mn-lt"/>
              </a:rPr>
              <a:t> that includes a high-dimensional training dataset.</a:t>
            </a:r>
          </a:p>
          <a:p>
            <a:r>
              <a:rPr lang="en-US" sz="1900">
                <a:ea typeface="+mn-lt"/>
                <a:cs typeface="+mn-lt"/>
              </a:rPr>
              <a:t>Naïve Bayes Classifier is one of the simple and most effective Classification algorithms which helps in building the fast machine learning models that can make quick predictions.</a:t>
            </a:r>
          </a:p>
          <a:p>
            <a:r>
              <a:rPr lang="en-US" sz="1900" b="1">
                <a:ea typeface="+mn-lt"/>
                <a:cs typeface="+mn-lt"/>
              </a:rPr>
              <a:t>It is a probabilistic classifier, which means it predicts on the basis of the probability of an object</a:t>
            </a:r>
            <a:r>
              <a:rPr lang="en-US" sz="1900">
                <a:ea typeface="+mn-lt"/>
                <a:cs typeface="+mn-lt"/>
              </a:rPr>
              <a:t>.</a:t>
            </a:r>
          </a:p>
          <a:p>
            <a:r>
              <a:rPr lang="en-US" sz="1900">
                <a:ea typeface="+mn-lt"/>
                <a:cs typeface="+mn-lt"/>
              </a:rPr>
              <a:t>Some popular examples of Naïve Bayes Algorithm are </a:t>
            </a:r>
            <a:r>
              <a:rPr lang="en-US" sz="1900" b="1">
                <a:ea typeface="+mn-lt"/>
                <a:cs typeface="+mn-lt"/>
              </a:rPr>
              <a:t>spam filtration, Sentimental analysis, and classifying articles</a:t>
            </a:r>
            <a:r>
              <a:rPr lang="en-US" sz="1900">
                <a:ea typeface="+mn-lt"/>
                <a:cs typeface="+mn-lt"/>
              </a:rPr>
              <a:t>.</a:t>
            </a:r>
            <a:endParaRPr lang="en-US" sz="1900"/>
          </a:p>
          <a:p>
            <a:endParaRPr lang="en-US" sz="1900">
              <a:ea typeface="Calibri"/>
              <a:cs typeface="Calibri"/>
            </a:endParaRPr>
          </a:p>
        </p:txBody>
      </p:sp>
      <p:pic>
        <p:nvPicPr>
          <p:cNvPr id="5" name="Picture 4" descr="Many question marks on black background">
            <a:extLst>
              <a:ext uri="{FF2B5EF4-FFF2-40B4-BE49-F238E27FC236}">
                <a16:creationId xmlns:a16="http://schemas.microsoft.com/office/drawing/2014/main" id="{2552C629-71B0-B2FC-3449-74CC7838114F}"/>
              </a:ext>
            </a:extLst>
          </p:cNvPr>
          <p:cNvPicPr>
            <a:picLocks noChangeAspect="1"/>
          </p:cNvPicPr>
          <p:nvPr/>
        </p:nvPicPr>
        <p:blipFill rotWithShape="1">
          <a:blip r:embed="rId2"/>
          <a:srcRect l="58839" r="7" b="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750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A93A-FF85-C4BD-C540-98BE9E427744}"/>
              </a:ext>
            </a:extLst>
          </p:cNvPr>
          <p:cNvSpPr>
            <a:spLocks noGrp="1"/>
          </p:cNvSpPr>
          <p:nvPr>
            <p:ph type="title"/>
          </p:nvPr>
        </p:nvSpPr>
        <p:spPr>
          <a:xfrm>
            <a:off x="4965430" y="629268"/>
            <a:ext cx="6586491" cy="1286160"/>
          </a:xfrm>
        </p:spPr>
        <p:txBody>
          <a:bodyPr anchor="b">
            <a:normAutofit/>
          </a:bodyPr>
          <a:lstStyle/>
          <a:p>
            <a:r>
              <a:rPr lang="en-US" sz="4100"/>
              <a:t>Why is it called Naïve Bayes?</a:t>
            </a:r>
          </a:p>
          <a:p>
            <a:endParaRPr lang="en-US" sz="4100">
              <a:ea typeface="Calibri Light"/>
              <a:cs typeface="Calibri Light"/>
            </a:endParaRPr>
          </a:p>
        </p:txBody>
      </p:sp>
      <p:sp>
        <p:nvSpPr>
          <p:cNvPr id="3" name="Content Placeholder 2">
            <a:extLst>
              <a:ext uri="{FF2B5EF4-FFF2-40B4-BE49-F238E27FC236}">
                <a16:creationId xmlns:a16="http://schemas.microsoft.com/office/drawing/2014/main" id="{391DFBD9-8DB6-BFE1-791F-DCF9E1E2226D}"/>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2000" b="1">
                <a:ea typeface="+mn-lt"/>
                <a:cs typeface="+mn-lt"/>
              </a:rPr>
              <a:t>Naïve</a:t>
            </a:r>
            <a:r>
              <a:rPr lang="en-US" sz="2000">
                <a:ea typeface="+mn-lt"/>
                <a:cs typeface="+mn-lt"/>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endParaRPr lang="en-US" sz="2000">
              <a:ea typeface="Calibri" panose="020F0502020204030204"/>
              <a:cs typeface="Calibri" panose="020F0502020204030204"/>
            </a:endParaRPr>
          </a:p>
          <a:p>
            <a:r>
              <a:rPr lang="en-US" sz="2000" b="1">
                <a:ea typeface="+mn-lt"/>
                <a:cs typeface="+mn-lt"/>
              </a:rPr>
              <a:t>Bayes</a:t>
            </a:r>
            <a:r>
              <a:rPr lang="en-US" sz="2000">
                <a:ea typeface="+mn-lt"/>
                <a:cs typeface="+mn-lt"/>
              </a:rPr>
              <a:t>: It is called Bayes because it depends on the principle of </a:t>
            </a:r>
            <a:r>
              <a:rPr lang="en-US" sz="2000">
                <a:ea typeface="+mn-lt"/>
                <a:cs typeface="+mn-lt"/>
                <a:hlinkClick r:id="rId2"/>
              </a:rPr>
              <a:t>Bayes' Theorem</a:t>
            </a:r>
            <a:r>
              <a:rPr lang="en-US" sz="2000">
                <a:ea typeface="+mn-lt"/>
                <a:cs typeface="+mn-lt"/>
              </a:rPr>
              <a:t>.</a:t>
            </a:r>
            <a:endParaRPr lang="en-US" sz="2000"/>
          </a:p>
          <a:p>
            <a:endParaRPr lang="en-US" sz="2000">
              <a:ea typeface="Calibri"/>
              <a:cs typeface="Calibri"/>
            </a:endParaRPr>
          </a:p>
        </p:txBody>
      </p:sp>
      <p:pic>
        <p:nvPicPr>
          <p:cNvPr id="5" name="Picture 4" descr="Question mark on green pastel background">
            <a:extLst>
              <a:ext uri="{FF2B5EF4-FFF2-40B4-BE49-F238E27FC236}">
                <a16:creationId xmlns:a16="http://schemas.microsoft.com/office/drawing/2014/main" id="{403D3F8D-EDF1-EB3E-0065-66C5B0211268}"/>
              </a:ext>
            </a:extLst>
          </p:cNvPr>
          <p:cNvPicPr>
            <a:picLocks noChangeAspect="1"/>
          </p:cNvPicPr>
          <p:nvPr/>
        </p:nvPicPr>
        <p:blipFill rotWithShape="1">
          <a:blip r:embed="rId3"/>
          <a:srcRect l="44832" r="4475"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4888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2555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BD07-AD63-FF0F-E2E0-A7E602D8063E}"/>
              </a:ext>
            </a:extLst>
          </p:cNvPr>
          <p:cNvSpPr>
            <a:spLocks noGrp="1"/>
          </p:cNvSpPr>
          <p:nvPr>
            <p:ph type="title"/>
          </p:nvPr>
        </p:nvSpPr>
        <p:spPr>
          <a:xfrm>
            <a:off x="1136428" y="627564"/>
            <a:ext cx="7474172" cy="1325563"/>
          </a:xfrm>
        </p:spPr>
        <p:txBody>
          <a:bodyPr>
            <a:normAutofit/>
          </a:bodyPr>
          <a:lstStyle/>
          <a:p>
            <a:r>
              <a:rPr lang="en-US" dirty="0">
                <a:ea typeface="Calibri Light"/>
                <a:cs typeface="Calibri Light"/>
              </a:rPr>
              <a:t>Bayes' Theorem</a:t>
            </a:r>
            <a:endParaRPr lang="en-US" dirty="0"/>
          </a:p>
        </p:txBody>
      </p:sp>
      <p:sp>
        <p:nvSpPr>
          <p:cNvPr id="3" name="Content Placeholder 2">
            <a:extLst>
              <a:ext uri="{FF2B5EF4-FFF2-40B4-BE49-F238E27FC236}">
                <a16:creationId xmlns:a16="http://schemas.microsoft.com/office/drawing/2014/main" id="{9C459E12-1CB1-0F56-03EC-17A1E7C9A89A}"/>
              </a:ext>
            </a:extLst>
          </p:cNvPr>
          <p:cNvSpPr>
            <a:spLocks noGrp="1"/>
          </p:cNvSpPr>
          <p:nvPr>
            <p:ph idx="1"/>
          </p:nvPr>
        </p:nvSpPr>
        <p:spPr>
          <a:xfrm>
            <a:off x="1136429" y="2278173"/>
            <a:ext cx="6467867" cy="3450613"/>
          </a:xfrm>
        </p:spPr>
        <p:txBody>
          <a:bodyPr vert="horz" lIns="91440" tIns="45720" rIns="91440" bIns="45720" rtlCol="0" anchor="ctr">
            <a:normAutofit/>
          </a:bodyPr>
          <a:lstStyle/>
          <a:p>
            <a:r>
              <a:rPr lang="en-US" sz="1700">
                <a:ea typeface="+mn-lt"/>
                <a:cs typeface="+mn-lt"/>
              </a:rPr>
              <a:t>Bayes' theorem is also known as </a:t>
            </a:r>
            <a:r>
              <a:rPr lang="en-US" sz="1700" b="1">
                <a:ea typeface="+mn-lt"/>
                <a:cs typeface="+mn-lt"/>
              </a:rPr>
              <a:t>Bayes' Rule</a:t>
            </a:r>
            <a:r>
              <a:rPr lang="en-US" sz="1700">
                <a:ea typeface="+mn-lt"/>
                <a:cs typeface="+mn-lt"/>
              </a:rPr>
              <a:t> or </a:t>
            </a:r>
            <a:r>
              <a:rPr lang="en-US" sz="1700" b="1">
                <a:ea typeface="+mn-lt"/>
                <a:cs typeface="+mn-lt"/>
              </a:rPr>
              <a:t>Bayes' law</a:t>
            </a:r>
            <a:r>
              <a:rPr lang="en-US" sz="1700">
                <a:ea typeface="+mn-lt"/>
                <a:cs typeface="+mn-lt"/>
              </a:rPr>
              <a:t>, which is used to determine the probability of a hypothesis with prior knowledge. It depends on the conditional probability.</a:t>
            </a:r>
            <a:endParaRPr lang="en-US" sz="1700">
              <a:ea typeface="Calibri" panose="020F0502020204030204"/>
              <a:cs typeface="Calibri" panose="020F0502020204030204"/>
            </a:endParaRPr>
          </a:p>
          <a:p>
            <a:r>
              <a:rPr lang="en-US" sz="1700">
                <a:ea typeface="+mn-lt"/>
                <a:cs typeface="+mn-lt"/>
              </a:rPr>
              <a:t>The formula for Bayes' theorem is given as:</a:t>
            </a:r>
            <a:endParaRPr lang="en-US" sz="1700"/>
          </a:p>
          <a:p>
            <a:endParaRPr lang="en-US" sz="1700">
              <a:ea typeface="Calibri"/>
              <a:cs typeface="Calibri"/>
            </a:endParaRPr>
          </a:p>
          <a:p>
            <a:endParaRPr lang="en-US" sz="1700">
              <a:ea typeface="Calibri"/>
              <a:cs typeface="Calibri"/>
            </a:endParaRPr>
          </a:p>
          <a:p>
            <a:r>
              <a:rPr lang="en-US" sz="1700" b="1">
                <a:ea typeface="+mn-lt"/>
                <a:cs typeface="+mn-lt"/>
              </a:rPr>
              <a:t>Where,</a:t>
            </a:r>
            <a:endParaRPr lang="en-US" sz="1700">
              <a:ea typeface="Calibri"/>
              <a:cs typeface="Calibri"/>
            </a:endParaRPr>
          </a:p>
          <a:p>
            <a:r>
              <a:rPr lang="en-US" sz="1700" b="1">
                <a:ea typeface="+mn-lt"/>
                <a:cs typeface="+mn-lt"/>
              </a:rPr>
              <a:t>P(A|B) is Posterior probability</a:t>
            </a:r>
            <a:r>
              <a:rPr lang="en-US" sz="1700">
                <a:ea typeface="+mn-lt"/>
                <a:cs typeface="+mn-lt"/>
              </a:rPr>
              <a:t>: Probability of hypothesis A on the observed event B.</a:t>
            </a:r>
            <a:endParaRPr lang="en-US" sz="1700"/>
          </a:p>
          <a:p>
            <a:r>
              <a:rPr lang="en-US" sz="1700" b="1">
                <a:ea typeface="+mn-lt"/>
                <a:cs typeface="+mn-lt"/>
              </a:rPr>
              <a:t>P(B|A) is Likelihood probability</a:t>
            </a:r>
            <a:r>
              <a:rPr lang="en-US" sz="1700">
                <a:ea typeface="+mn-lt"/>
                <a:cs typeface="+mn-lt"/>
              </a:rPr>
              <a:t>: Probability of the evidence given that the probability of a hypothesis is true.</a:t>
            </a:r>
            <a:endParaRPr lang="en-US" sz="1700"/>
          </a:p>
          <a:p>
            <a:endParaRPr lang="en-US" sz="1700">
              <a:ea typeface="Calibri"/>
              <a:cs typeface="Calibri"/>
            </a:endParaRPr>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23CD66A-F53E-43EB-3065-EDBA0C4880B0}"/>
              </a:ext>
            </a:extLst>
          </p:cNvPr>
          <p:cNvPicPr>
            <a:picLocks noChangeAspect="1"/>
          </p:cNvPicPr>
          <p:nvPr/>
        </p:nvPicPr>
        <p:blipFill>
          <a:blip r:embed="rId2"/>
          <a:stretch>
            <a:fillRect/>
          </a:stretch>
        </p:blipFill>
        <p:spPr>
          <a:xfrm>
            <a:off x="8790617" y="3025472"/>
            <a:ext cx="2400783" cy="707666"/>
          </a:xfrm>
          <a:prstGeom prst="rect">
            <a:avLst/>
          </a:prstGeom>
        </p:spPr>
      </p:pic>
    </p:spTree>
    <p:extLst>
      <p:ext uri="{BB962C8B-B14F-4D97-AF65-F5344CB8AC3E}">
        <p14:creationId xmlns:p14="http://schemas.microsoft.com/office/powerpoint/2010/main" val="97160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F528-F4C2-88EA-C6E0-782FFC80D239}"/>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DFA8954C-F2B9-14EB-B4C1-BFADF6CF06A4}"/>
              </a:ext>
            </a:extLst>
          </p:cNvPr>
          <p:cNvGraphicFramePr>
            <a:graphicFrameLocks noGrp="1"/>
          </p:cNvGraphicFramePr>
          <p:nvPr>
            <p:ph idx="1"/>
            <p:extLst>
              <p:ext uri="{D42A27DB-BD31-4B8C-83A1-F6EECF244321}">
                <p14:modId xmlns:p14="http://schemas.microsoft.com/office/powerpoint/2010/main" val="1485321579"/>
              </p:ext>
            </p:extLst>
          </p:nvPr>
        </p:nvGraphicFramePr>
        <p:xfrm>
          <a:off x="341923" y="224692"/>
          <a:ext cx="11260521" cy="6486222"/>
        </p:xfrm>
        <a:graphic>
          <a:graphicData uri="http://schemas.openxmlformats.org/drawingml/2006/table">
            <a:tbl>
              <a:tblPr firstRow="1" bandRow="1">
                <a:tableStyleId>{5C22544A-7EE6-4342-B048-85BDC9FD1C3A}</a:tableStyleId>
              </a:tblPr>
              <a:tblGrid>
                <a:gridCol w="3753507">
                  <a:extLst>
                    <a:ext uri="{9D8B030D-6E8A-4147-A177-3AD203B41FA5}">
                      <a16:colId xmlns:a16="http://schemas.microsoft.com/office/drawing/2014/main" val="3532287971"/>
                    </a:ext>
                  </a:extLst>
                </a:gridCol>
                <a:gridCol w="3753507">
                  <a:extLst>
                    <a:ext uri="{9D8B030D-6E8A-4147-A177-3AD203B41FA5}">
                      <a16:colId xmlns:a16="http://schemas.microsoft.com/office/drawing/2014/main" val="1266268338"/>
                    </a:ext>
                  </a:extLst>
                </a:gridCol>
                <a:gridCol w="3753507">
                  <a:extLst>
                    <a:ext uri="{9D8B030D-6E8A-4147-A177-3AD203B41FA5}">
                      <a16:colId xmlns:a16="http://schemas.microsoft.com/office/drawing/2014/main" val="1886595879"/>
                    </a:ext>
                  </a:extLst>
                </a:gridCol>
              </a:tblGrid>
              <a:tr h="512142">
                <a:tc>
                  <a:txBody>
                    <a:bodyPr/>
                    <a:lstStyle/>
                    <a:p>
                      <a:pPr algn="l" fontAlgn="t"/>
                      <a:endParaRPr lang="en-US">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a:effectLst/>
                        </a:rPr>
                        <a:t>Outlook</a:t>
                      </a:r>
                      <a:endParaRPr lang="en-US">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a:effectLst/>
                        </a:rPr>
                        <a:t>Play</a:t>
                      </a:r>
                      <a:endParaRPr lang="en-US">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876817865"/>
                  </a:ext>
                </a:extLst>
              </a:tr>
              <a:tr h="419956">
                <a:tc>
                  <a:txBody>
                    <a:bodyPr/>
                    <a:lstStyle/>
                    <a:p>
                      <a:pPr algn="just" fontAlgn="t"/>
                      <a:r>
                        <a:rPr lang="en-US">
                          <a:effectLst/>
                        </a:rPr>
                        <a:t>0</a:t>
                      </a:r>
                      <a:endParaRPr lang="en-US">
                        <a:solidFill>
                          <a:srgbClr val="333333"/>
                        </a:solidFill>
                        <a:effectLst/>
                        <a:latin typeface="inter-regular"/>
                      </a:endParaRPr>
                    </a:p>
                  </a:txBody>
                  <a:tcPr marL="76200" marR="76200" marT="76200" marB="76200"/>
                </a:tc>
                <a:tc>
                  <a:txBody>
                    <a:bodyPr/>
                    <a:lstStyle/>
                    <a:p>
                      <a:pPr algn="just" fontAlgn="t"/>
                      <a:r>
                        <a:rPr lang="en-US">
                          <a:effectLst/>
                        </a:rPr>
                        <a:t>Rainy</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379932956"/>
                  </a:ext>
                </a:extLst>
              </a:tr>
              <a:tr h="419956">
                <a:tc>
                  <a:txBody>
                    <a:bodyPr/>
                    <a:lstStyle/>
                    <a:p>
                      <a:pPr algn="just" fontAlgn="t"/>
                      <a:r>
                        <a:rPr lang="en-US">
                          <a:effectLst/>
                        </a:rPr>
                        <a:t>1</a:t>
                      </a:r>
                      <a:endParaRPr lang="en-US">
                        <a:solidFill>
                          <a:srgbClr val="333333"/>
                        </a:solidFill>
                        <a:effectLst/>
                        <a:latin typeface="inter-regular"/>
                      </a:endParaRPr>
                    </a:p>
                  </a:txBody>
                  <a:tcPr marL="76200" marR="76200" marT="76200" marB="76200"/>
                </a:tc>
                <a:tc>
                  <a:txBody>
                    <a:bodyPr/>
                    <a:lstStyle/>
                    <a:p>
                      <a:pPr algn="just" fontAlgn="t"/>
                      <a:r>
                        <a:rPr lang="en-US">
                          <a:effectLst/>
                        </a:rPr>
                        <a:t>Sunny</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91025258"/>
                  </a:ext>
                </a:extLst>
              </a:tr>
              <a:tr h="419956">
                <a:tc>
                  <a:txBody>
                    <a:bodyPr/>
                    <a:lstStyle/>
                    <a:p>
                      <a:pPr algn="just" fontAlgn="t"/>
                      <a:r>
                        <a:rPr lang="en-US">
                          <a:effectLst/>
                        </a:rPr>
                        <a:t>2</a:t>
                      </a:r>
                      <a:endParaRPr lang="en-US">
                        <a:solidFill>
                          <a:srgbClr val="333333"/>
                        </a:solidFill>
                        <a:effectLst/>
                        <a:latin typeface="inter-regular"/>
                      </a:endParaRPr>
                    </a:p>
                  </a:txBody>
                  <a:tcPr marL="76200" marR="76200" marT="76200" marB="76200"/>
                </a:tc>
                <a:tc>
                  <a:txBody>
                    <a:bodyPr/>
                    <a:lstStyle/>
                    <a:p>
                      <a:pPr algn="just" fontAlgn="t"/>
                      <a:r>
                        <a:rPr lang="en-US">
                          <a:effectLst/>
                        </a:rPr>
                        <a:t>Overcast</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269602701"/>
                  </a:ext>
                </a:extLst>
              </a:tr>
              <a:tr h="419956">
                <a:tc>
                  <a:txBody>
                    <a:bodyPr/>
                    <a:lstStyle/>
                    <a:p>
                      <a:pPr algn="just" fontAlgn="t"/>
                      <a:r>
                        <a:rPr lang="en-US">
                          <a:effectLst/>
                        </a:rPr>
                        <a:t>3</a:t>
                      </a:r>
                      <a:endParaRPr lang="en-US">
                        <a:solidFill>
                          <a:srgbClr val="333333"/>
                        </a:solidFill>
                        <a:effectLst/>
                        <a:latin typeface="inter-regular"/>
                      </a:endParaRPr>
                    </a:p>
                  </a:txBody>
                  <a:tcPr marL="76200" marR="76200" marT="76200" marB="76200"/>
                </a:tc>
                <a:tc>
                  <a:txBody>
                    <a:bodyPr/>
                    <a:lstStyle/>
                    <a:p>
                      <a:pPr algn="just" fontAlgn="t"/>
                      <a:r>
                        <a:rPr lang="en-US">
                          <a:effectLst/>
                        </a:rPr>
                        <a:t>Overcast</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096677263"/>
                  </a:ext>
                </a:extLst>
              </a:tr>
              <a:tr h="419956">
                <a:tc>
                  <a:txBody>
                    <a:bodyPr/>
                    <a:lstStyle/>
                    <a:p>
                      <a:pPr algn="just" fontAlgn="t"/>
                      <a:r>
                        <a:rPr lang="en-US">
                          <a:effectLst/>
                        </a:rPr>
                        <a:t>4</a:t>
                      </a:r>
                      <a:endParaRPr lang="en-US">
                        <a:solidFill>
                          <a:srgbClr val="333333"/>
                        </a:solidFill>
                        <a:effectLst/>
                        <a:latin typeface="inter-regular"/>
                      </a:endParaRPr>
                    </a:p>
                  </a:txBody>
                  <a:tcPr marL="76200" marR="76200" marT="76200" marB="76200"/>
                </a:tc>
                <a:tc>
                  <a:txBody>
                    <a:bodyPr/>
                    <a:lstStyle/>
                    <a:p>
                      <a:pPr algn="just" fontAlgn="t"/>
                      <a:r>
                        <a:rPr lang="en-US">
                          <a:effectLst/>
                        </a:rPr>
                        <a:t>Sunny</a:t>
                      </a:r>
                      <a:endParaRPr lang="en-US">
                        <a:solidFill>
                          <a:srgbClr val="333333"/>
                        </a:solidFill>
                        <a:effectLst/>
                        <a:latin typeface="inter-regular"/>
                      </a:endParaRPr>
                    </a:p>
                  </a:txBody>
                  <a:tcPr marL="76200" marR="76200" marT="76200" marB="76200"/>
                </a:tc>
                <a:tc>
                  <a:txBody>
                    <a:bodyPr/>
                    <a:lstStyle/>
                    <a:p>
                      <a:pPr algn="just" fontAlgn="t"/>
                      <a:r>
                        <a:rPr lang="en-US">
                          <a:effectLst/>
                        </a:rPr>
                        <a:t>No</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2794813165"/>
                  </a:ext>
                </a:extLst>
              </a:tr>
              <a:tr h="419956">
                <a:tc>
                  <a:txBody>
                    <a:bodyPr/>
                    <a:lstStyle/>
                    <a:p>
                      <a:pPr algn="just" fontAlgn="t"/>
                      <a:r>
                        <a:rPr lang="en-US">
                          <a:effectLst/>
                        </a:rPr>
                        <a:t>5</a:t>
                      </a:r>
                      <a:endParaRPr lang="en-US">
                        <a:solidFill>
                          <a:srgbClr val="333333"/>
                        </a:solidFill>
                        <a:effectLst/>
                        <a:latin typeface="inter-regular"/>
                      </a:endParaRPr>
                    </a:p>
                  </a:txBody>
                  <a:tcPr marL="76200" marR="76200" marT="76200" marB="76200"/>
                </a:tc>
                <a:tc>
                  <a:txBody>
                    <a:bodyPr/>
                    <a:lstStyle/>
                    <a:p>
                      <a:pPr algn="just" fontAlgn="t"/>
                      <a:r>
                        <a:rPr lang="en-US">
                          <a:effectLst/>
                        </a:rPr>
                        <a:t>Rainy</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2434567130"/>
                  </a:ext>
                </a:extLst>
              </a:tr>
              <a:tr h="419956">
                <a:tc>
                  <a:txBody>
                    <a:bodyPr/>
                    <a:lstStyle/>
                    <a:p>
                      <a:pPr algn="just" fontAlgn="t"/>
                      <a:r>
                        <a:rPr lang="en-US">
                          <a:effectLst/>
                        </a:rPr>
                        <a:t>6</a:t>
                      </a:r>
                      <a:endParaRPr lang="en-US">
                        <a:solidFill>
                          <a:srgbClr val="333333"/>
                        </a:solidFill>
                        <a:effectLst/>
                        <a:latin typeface="inter-regular"/>
                      </a:endParaRPr>
                    </a:p>
                  </a:txBody>
                  <a:tcPr marL="76200" marR="76200" marT="76200" marB="76200"/>
                </a:tc>
                <a:tc>
                  <a:txBody>
                    <a:bodyPr/>
                    <a:lstStyle/>
                    <a:p>
                      <a:pPr algn="just" fontAlgn="t"/>
                      <a:r>
                        <a:rPr lang="en-US">
                          <a:effectLst/>
                        </a:rPr>
                        <a:t>Sunny</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2891006682"/>
                  </a:ext>
                </a:extLst>
              </a:tr>
              <a:tr h="419956">
                <a:tc>
                  <a:txBody>
                    <a:bodyPr/>
                    <a:lstStyle/>
                    <a:p>
                      <a:pPr algn="just" fontAlgn="t"/>
                      <a:r>
                        <a:rPr lang="en-US">
                          <a:effectLst/>
                        </a:rPr>
                        <a:t>7</a:t>
                      </a:r>
                      <a:endParaRPr lang="en-US">
                        <a:solidFill>
                          <a:srgbClr val="333333"/>
                        </a:solidFill>
                        <a:effectLst/>
                        <a:latin typeface="inter-regular"/>
                      </a:endParaRPr>
                    </a:p>
                  </a:txBody>
                  <a:tcPr marL="76200" marR="76200" marT="76200" marB="76200"/>
                </a:tc>
                <a:tc>
                  <a:txBody>
                    <a:bodyPr/>
                    <a:lstStyle/>
                    <a:p>
                      <a:pPr algn="just" fontAlgn="t"/>
                      <a:r>
                        <a:rPr lang="en-US">
                          <a:effectLst/>
                        </a:rPr>
                        <a:t>Overcast</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198712171"/>
                  </a:ext>
                </a:extLst>
              </a:tr>
              <a:tr h="419956">
                <a:tc>
                  <a:txBody>
                    <a:bodyPr/>
                    <a:lstStyle/>
                    <a:p>
                      <a:pPr algn="just" fontAlgn="t"/>
                      <a:r>
                        <a:rPr lang="en-US">
                          <a:effectLst/>
                        </a:rPr>
                        <a:t>8</a:t>
                      </a:r>
                      <a:endParaRPr lang="en-US">
                        <a:solidFill>
                          <a:srgbClr val="333333"/>
                        </a:solidFill>
                        <a:effectLst/>
                        <a:latin typeface="inter-regular"/>
                      </a:endParaRPr>
                    </a:p>
                  </a:txBody>
                  <a:tcPr marL="76200" marR="76200" marT="76200" marB="76200"/>
                </a:tc>
                <a:tc>
                  <a:txBody>
                    <a:bodyPr/>
                    <a:lstStyle/>
                    <a:p>
                      <a:pPr algn="just" fontAlgn="t"/>
                      <a:r>
                        <a:rPr lang="en-US">
                          <a:effectLst/>
                        </a:rPr>
                        <a:t>Rainy</a:t>
                      </a:r>
                      <a:endParaRPr lang="en-US">
                        <a:solidFill>
                          <a:srgbClr val="333333"/>
                        </a:solidFill>
                        <a:effectLst/>
                        <a:latin typeface="inter-regular"/>
                      </a:endParaRPr>
                    </a:p>
                  </a:txBody>
                  <a:tcPr marL="76200" marR="76200" marT="76200" marB="76200"/>
                </a:tc>
                <a:tc>
                  <a:txBody>
                    <a:bodyPr/>
                    <a:lstStyle/>
                    <a:p>
                      <a:pPr algn="just" fontAlgn="t"/>
                      <a:r>
                        <a:rPr lang="en-US">
                          <a:effectLst/>
                        </a:rPr>
                        <a:t>No</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030826679"/>
                  </a:ext>
                </a:extLst>
              </a:tr>
              <a:tr h="419956">
                <a:tc>
                  <a:txBody>
                    <a:bodyPr/>
                    <a:lstStyle/>
                    <a:p>
                      <a:pPr algn="just" fontAlgn="t"/>
                      <a:r>
                        <a:rPr lang="en-US">
                          <a:effectLst/>
                        </a:rPr>
                        <a:t>9</a:t>
                      </a:r>
                      <a:endParaRPr lang="en-US">
                        <a:solidFill>
                          <a:srgbClr val="333333"/>
                        </a:solidFill>
                        <a:effectLst/>
                        <a:latin typeface="inter-regular"/>
                      </a:endParaRPr>
                    </a:p>
                  </a:txBody>
                  <a:tcPr marL="76200" marR="76200" marT="76200" marB="76200"/>
                </a:tc>
                <a:tc>
                  <a:txBody>
                    <a:bodyPr/>
                    <a:lstStyle/>
                    <a:p>
                      <a:pPr algn="just" fontAlgn="t"/>
                      <a:r>
                        <a:rPr lang="en-US">
                          <a:effectLst/>
                        </a:rPr>
                        <a:t>Sunny</a:t>
                      </a:r>
                      <a:endParaRPr lang="en-US">
                        <a:solidFill>
                          <a:srgbClr val="333333"/>
                        </a:solidFill>
                        <a:effectLst/>
                        <a:latin typeface="inter-regular"/>
                      </a:endParaRPr>
                    </a:p>
                  </a:txBody>
                  <a:tcPr marL="76200" marR="76200" marT="76200" marB="76200"/>
                </a:tc>
                <a:tc>
                  <a:txBody>
                    <a:bodyPr/>
                    <a:lstStyle/>
                    <a:p>
                      <a:pPr algn="just" fontAlgn="t"/>
                      <a:r>
                        <a:rPr lang="en-US">
                          <a:effectLst/>
                        </a:rPr>
                        <a:t>No</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2469123596"/>
                  </a:ext>
                </a:extLst>
              </a:tr>
              <a:tr h="419956">
                <a:tc>
                  <a:txBody>
                    <a:bodyPr/>
                    <a:lstStyle/>
                    <a:p>
                      <a:pPr algn="just" fontAlgn="t"/>
                      <a:r>
                        <a:rPr lang="en-US">
                          <a:effectLst/>
                        </a:rPr>
                        <a:t>10</a:t>
                      </a:r>
                      <a:endParaRPr lang="en-US">
                        <a:solidFill>
                          <a:srgbClr val="333333"/>
                        </a:solidFill>
                        <a:effectLst/>
                        <a:latin typeface="inter-regular"/>
                      </a:endParaRPr>
                    </a:p>
                  </a:txBody>
                  <a:tcPr marL="76200" marR="76200" marT="76200" marB="76200"/>
                </a:tc>
                <a:tc>
                  <a:txBody>
                    <a:bodyPr/>
                    <a:lstStyle/>
                    <a:p>
                      <a:pPr algn="just" fontAlgn="t"/>
                      <a:r>
                        <a:rPr lang="en-US">
                          <a:effectLst/>
                        </a:rPr>
                        <a:t>Sunny</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39737583"/>
                  </a:ext>
                </a:extLst>
              </a:tr>
              <a:tr h="419956">
                <a:tc>
                  <a:txBody>
                    <a:bodyPr/>
                    <a:lstStyle/>
                    <a:p>
                      <a:pPr algn="just" fontAlgn="t"/>
                      <a:r>
                        <a:rPr lang="en-US">
                          <a:effectLst/>
                        </a:rPr>
                        <a:t>11</a:t>
                      </a:r>
                      <a:endParaRPr lang="en-US">
                        <a:solidFill>
                          <a:srgbClr val="333333"/>
                        </a:solidFill>
                        <a:effectLst/>
                        <a:latin typeface="inter-regular"/>
                      </a:endParaRPr>
                    </a:p>
                  </a:txBody>
                  <a:tcPr marL="76200" marR="76200" marT="76200" marB="76200"/>
                </a:tc>
                <a:tc>
                  <a:txBody>
                    <a:bodyPr/>
                    <a:lstStyle/>
                    <a:p>
                      <a:pPr algn="just" fontAlgn="t"/>
                      <a:r>
                        <a:rPr lang="en-US">
                          <a:effectLst/>
                        </a:rPr>
                        <a:t>Rainy</a:t>
                      </a:r>
                      <a:endParaRPr lang="en-US">
                        <a:solidFill>
                          <a:srgbClr val="333333"/>
                        </a:solidFill>
                        <a:effectLst/>
                        <a:latin typeface="inter-regular"/>
                      </a:endParaRPr>
                    </a:p>
                  </a:txBody>
                  <a:tcPr marL="76200" marR="76200" marT="76200" marB="76200"/>
                </a:tc>
                <a:tc>
                  <a:txBody>
                    <a:bodyPr/>
                    <a:lstStyle/>
                    <a:p>
                      <a:pPr algn="just" fontAlgn="t"/>
                      <a:r>
                        <a:rPr lang="en-US">
                          <a:effectLst/>
                        </a:rPr>
                        <a:t>No</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709174905"/>
                  </a:ext>
                </a:extLst>
              </a:tr>
              <a:tr h="419956">
                <a:tc>
                  <a:txBody>
                    <a:bodyPr/>
                    <a:lstStyle/>
                    <a:p>
                      <a:pPr algn="just" fontAlgn="t"/>
                      <a:r>
                        <a:rPr lang="en-US">
                          <a:effectLst/>
                        </a:rPr>
                        <a:t>12</a:t>
                      </a:r>
                      <a:endParaRPr lang="en-US">
                        <a:solidFill>
                          <a:srgbClr val="333333"/>
                        </a:solidFill>
                        <a:effectLst/>
                        <a:latin typeface="inter-regular"/>
                      </a:endParaRPr>
                    </a:p>
                  </a:txBody>
                  <a:tcPr marL="76200" marR="76200" marT="76200" marB="76200"/>
                </a:tc>
                <a:tc>
                  <a:txBody>
                    <a:bodyPr/>
                    <a:lstStyle/>
                    <a:p>
                      <a:pPr algn="just" fontAlgn="t"/>
                      <a:r>
                        <a:rPr lang="en-US">
                          <a:effectLst/>
                        </a:rPr>
                        <a:t>Overcast</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684083081"/>
                  </a:ext>
                </a:extLst>
              </a:tr>
              <a:tr h="419956">
                <a:tc>
                  <a:txBody>
                    <a:bodyPr/>
                    <a:lstStyle/>
                    <a:p>
                      <a:pPr algn="just" fontAlgn="t"/>
                      <a:r>
                        <a:rPr lang="en-US">
                          <a:effectLst/>
                        </a:rPr>
                        <a:t>13</a:t>
                      </a:r>
                      <a:endParaRPr lang="en-US">
                        <a:solidFill>
                          <a:srgbClr val="333333"/>
                        </a:solidFill>
                        <a:effectLst/>
                        <a:latin typeface="inter-regular"/>
                      </a:endParaRPr>
                    </a:p>
                  </a:txBody>
                  <a:tcPr marL="76200" marR="76200" marT="76200" marB="76200"/>
                </a:tc>
                <a:tc>
                  <a:txBody>
                    <a:bodyPr/>
                    <a:lstStyle/>
                    <a:p>
                      <a:pPr algn="just" fontAlgn="t"/>
                      <a:r>
                        <a:rPr lang="en-US">
                          <a:effectLst/>
                        </a:rPr>
                        <a:t>Overcast</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274777068"/>
                  </a:ext>
                </a:extLst>
              </a:tr>
            </a:tbl>
          </a:graphicData>
        </a:graphic>
      </p:graphicFrame>
    </p:spTree>
    <p:extLst>
      <p:ext uri="{BB962C8B-B14F-4D97-AF65-F5344CB8AC3E}">
        <p14:creationId xmlns:p14="http://schemas.microsoft.com/office/powerpoint/2010/main" val="2282895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D608-F900-A5A1-2DCE-BEA154B1DE8E}"/>
              </a:ext>
            </a:extLst>
          </p:cNvPr>
          <p:cNvSpPr>
            <a:spLocks noGrp="1"/>
          </p:cNvSpPr>
          <p:nvPr>
            <p:ph type="title"/>
          </p:nvPr>
        </p:nvSpPr>
        <p:spPr>
          <a:xfrm>
            <a:off x="838200" y="365125"/>
            <a:ext cx="10515600" cy="348640"/>
          </a:xfrm>
        </p:spPr>
        <p:txBody>
          <a:bodyPr>
            <a:normAutofit fontScale="90000"/>
          </a:bodyPr>
          <a:lstStyle/>
          <a:p>
            <a:endParaRPr lang="en-US"/>
          </a:p>
        </p:txBody>
      </p:sp>
      <p:graphicFrame>
        <p:nvGraphicFramePr>
          <p:cNvPr id="5" name="Content Placeholder 4">
            <a:extLst>
              <a:ext uri="{FF2B5EF4-FFF2-40B4-BE49-F238E27FC236}">
                <a16:creationId xmlns:a16="http://schemas.microsoft.com/office/drawing/2014/main" id="{D7271778-6812-66D3-1521-FD3EA0C4DE8D}"/>
              </a:ext>
            </a:extLst>
          </p:cNvPr>
          <p:cNvGraphicFramePr>
            <a:graphicFrameLocks noGrp="1"/>
          </p:cNvGraphicFramePr>
          <p:nvPr>
            <p:ph idx="1"/>
          </p:nvPr>
        </p:nvGraphicFramePr>
        <p:xfrm>
          <a:off x="838200" y="1825625"/>
          <a:ext cx="10515600" cy="2133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4263144536"/>
                    </a:ext>
                  </a:extLst>
                </a:gridCol>
                <a:gridCol w="3505200">
                  <a:extLst>
                    <a:ext uri="{9D8B030D-6E8A-4147-A177-3AD203B41FA5}">
                      <a16:colId xmlns:a16="http://schemas.microsoft.com/office/drawing/2014/main" val="2171216922"/>
                    </a:ext>
                  </a:extLst>
                </a:gridCol>
                <a:gridCol w="3505200">
                  <a:extLst>
                    <a:ext uri="{9D8B030D-6E8A-4147-A177-3AD203B41FA5}">
                      <a16:colId xmlns:a16="http://schemas.microsoft.com/office/drawing/2014/main" val="897169301"/>
                    </a:ext>
                  </a:extLst>
                </a:gridCol>
              </a:tblGrid>
              <a:tr h="0">
                <a:tc>
                  <a:txBody>
                    <a:bodyPr/>
                    <a:lstStyle/>
                    <a:p>
                      <a:pPr algn="just" fontAlgn="t"/>
                      <a:r>
                        <a:rPr lang="en-US">
                          <a:effectLst/>
                        </a:rPr>
                        <a:t>Weather</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tc>
                  <a:txBody>
                    <a:bodyPr/>
                    <a:lstStyle/>
                    <a:p>
                      <a:pPr algn="just" fontAlgn="t"/>
                      <a:r>
                        <a:rPr lang="en-US">
                          <a:effectLst/>
                        </a:rPr>
                        <a:t>No</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4132875747"/>
                  </a:ext>
                </a:extLst>
              </a:tr>
              <a:tr h="0">
                <a:tc>
                  <a:txBody>
                    <a:bodyPr/>
                    <a:lstStyle/>
                    <a:p>
                      <a:pPr algn="just" fontAlgn="t"/>
                      <a:r>
                        <a:rPr lang="en-US">
                          <a:effectLst/>
                        </a:rPr>
                        <a:t>Overcast</a:t>
                      </a:r>
                      <a:endParaRPr lang="en-US">
                        <a:solidFill>
                          <a:srgbClr val="333333"/>
                        </a:solidFill>
                        <a:effectLst/>
                        <a:latin typeface="inter-regular"/>
                      </a:endParaRPr>
                    </a:p>
                  </a:txBody>
                  <a:tcPr marL="76200" marR="76200" marT="76200" marB="76200"/>
                </a:tc>
                <a:tc>
                  <a:txBody>
                    <a:bodyPr/>
                    <a:lstStyle/>
                    <a:p>
                      <a:pPr algn="just" fontAlgn="t"/>
                      <a:r>
                        <a:rPr lang="en-US">
                          <a:effectLst/>
                        </a:rPr>
                        <a:t>5</a:t>
                      </a:r>
                      <a:endParaRPr lang="en-US">
                        <a:solidFill>
                          <a:srgbClr val="333333"/>
                        </a:solidFill>
                        <a:effectLst/>
                        <a:latin typeface="inter-regular"/>
                      </a:endParaRPr>
                    </a:p>
                  </a:txBody>
                  <a:tcPr marL="76200" marR="76200" marT="76200" marB="76200"/>
                </a:tc>
                <a:tc>
                  <a:txBody>
                    <a:bodyPr/>
                    <a:lstStyle/>
                    <a:p>
                      <a:pPr algn="just" fontAlgn="t"/>
                      <a:r>
                        <a:rPr lang="en-US">
                          <a:effectLst/>
                        </a:rPr>
                        <a:t>0</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2493468541"/>
                  </a:ext>
                </a:extLst>
              </a:tr>
              <a:tr h="0">
                <a:tc>
                  <a:txBody>
                    <a:bodyPr/>
                    <a:lstStyle/>
                    <a:p>
                      <a:pPr algn="just" fontAlgn="t"/>
                      <a:r>
                        <a:rPr lang="en-US">
                          <a:effectLst/>
                        </a:rPr>
                        <a:t>Rainy</a:t>
                      </a:r>
                      <a:endParaRPr lang="en-US">
                        <a:solidFill>
                          <a:srgbClr val="333333"/>
                        </a:solidFill>
                        <a:effectLst/>
                        <a:latin typeface="inter-regular"/>
                      </a:endParaRPr>
                    </a:p>
                  </a:txBody>
                  <a:tcPr marL="76200" marR="76200" marT="76200" marB="76200"/>
                </a:tc>
                <a:tc>
                  <a:txBody>
                    <a:bodyPr/>
                    <a:lstStyle/>
                    <a:p>
                      <a:pPr algn="just" fontAlgn="t"/>
                      <a:r>
                        <a:rPr lang="en-US">
                          <a:effectLst/>
                        </a:rPr>
                        <a:t>2</a:t>
                      </a:r>
                      <a:endParaRPr lang="en-US">
                        <a:solidFill>
                          <a:srgbClr val="333333"/>
                        </a:solidFill>
                        <a:effectLst/>
                        <a:latin typeface="inter-regular"/>
                      </a:endParaRPr>
                    </a:p>
                  </a:txBody>
                  <a:tcPr marL="76200" marR="76200" marT="76200" marB="76200"/>
                </a:tc>
                <a:tc>
                  <a:txBody>
                    <a:bodyPr/>
                    <a:lstStyle/>
                    <a:p>
                      <a:pPr algn="just" fontAlgn="t"/>
                      <a:r>
                        <a:rPr lang="en-US">
                          <a:effectLst/>
                        </a:rPr>
                        <a:t>2</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403501203"/>
                  </a:ext>
                </a:extLst>
              </a:tr>
              <a:tr h="0">
                <a:tc>
                  <a:txBody>
                    <a:bodyPr/>
                    <a:lstStyle/>
                    <a:p>
                      <a:pPr algn="just" fontAlgn="t"/>
                      <a:r>
                        <a:rPr lang="en-US">
                          <a:effectLst/>
                        </a:rPr>
                        <a:t>Sunny</a:t>
                      </a:r>
                      <a:endParaRPr lang="en-US">
                        <a:solidFill>
                          <a:srgbClr val="333333"/>
                        </a:solidFill>
                        <a:effectLst/>
                        <a:latin typeface="inter-regular"/>
                      </a:endParaRPr>
                    </a:p>
                  </a:txBody>
                  <a:tcPr marL="76200" marR="76200" marT="76200" marB="76200"/>
                </a:tc>
                <a:tc>
                  <a:txBody>
                    <a:bodyPr/>
                    <a:lstStyle/>
                    <a:p>
                      <a:pPr algn="just" fontAlgn="t"/>
                      <a:r>
                        <a:rPr lang="en-US">
                          <a:effectLst/>
                        </a:rPr>
                        <a:t>3</a:t>
                      </a:r>
                      <a:endParaRPr lang="en-US">
                        <a:solidFill>
                          <a:srgbClr val="333333"/>
                        </a:solidFill>
                        <a:effectLst/>
                        <a:latin typeface="inter-regular"/>
                      </a:endParaRPr>
                    </a:p>
                  </a:txBody>
                  <a:tcPr marL="76200" marR="76200" marT="76200" marB="76200"/>
                </a:tc>
                <a:tc>
                  <a:txBody>
                    <a:bodyPr/>
                    <a:lstStyle/>
                    <a:p>
                      <a:pPr algn="just" fontAlgn="t"/>
                      <a:r>
                        <a:rPr lang="en-US">
                          <a:effectLst/>
                        </a:rPr>
                        <a:t>2</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885375817"/>
                  </a:ext>
                </a:extLst>
              </a:tr>
              <a:tr h="0">
                <a:tc>
                  <a:txBody>
                    <a:bodyPr/>
                    <a:lstStyle/>
                    <a:p>
                      <a:pPr algn="just" fontAlgn="t"/>
                      <a:r>
                        <a:rPr lang="en-US">
                          <a:effectLst/>
                        </a:rPr>
                        <a:t>Total</a:t>
                      </a:r>
                      <a:endParaRPr lang="en-US">
                        <a:solidFill>
                          <a:srgbClr val="333333"/>
                        </a:solidFill>
                        <a:effectLst/>
                        <a:latin typeface="inter-regular"/>
                      </a:endParaRPr>
                    </a:p>
                  </a:txBody>
                  <a:tcPr marL="76200" marR="76200" marT="76200" marB="76200"/>
                </a:tc>
                <a:tc>
                  <a:txBody>
                    <a:bodyPr/>
                    <a:lstStyle/>
                    <a:p>
                      <a:pPr algn="just" fontAlgn="t"/>
                      <a:r>
                        <a:rPr lang="en-US">
                          <a:effectLst/>
                        </a:rPr>
                        <a:t>10</a:t>
                      </a:r>
                      <a:endParaRPr lang="en-US">
                        <a:solidFill>
                          <a:srgbClr val="333333"/>
                        </a:solidFill>
                        <a:effectLst/>
                        <a:latin typeface="inter-regular"/>
                      </a:endParaRPr>
                    </a:p>
                  </a:txBody>
                  <a:tcPr marL="76200" marR="76200" marT="76200" marB="76200"/>
                </a:tc>
                <a:tc>
                  <a:txBody>
                    <a:bodyPr/>
                    <a:lstStyle/>
                    <a:p>
                      <a:pPr algn="just" fontAlgn="t"/>
                      <a:r>
                        <a:rPr lang="en-US">
                          <a:effectLst/>
                        </a:rPr>
                        <a:t>5</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2347130144"/>
                  </a:ext>
                </a:extLst>
              </a:tr>
            </a:tbl>
          </a:graphicData>
        </a:graphic>
      </p:graphicFrame>
      <p:sp>
        <p:nvSpPr>
          <p:cNvPr id="6" name="TextBox 5">
            <a:extLst>
              <a:ext uri="{FF2B5EF4-FFF2-40B4-BE49-F238E27FC236}">
                <a16:creationId xmlns:a16="http://schemas.microsoft.com/office/drawing/2014/main" id="{7270E5C5-8AA9-DD39-C0E5-85CCE34B94B2}"/>
              </a:ext>
            </a:extLst>
          </p:cNvPr>
          <p:cNvSpPr txBox="1"/>
          <p:nvPr/>
        </p:nvSpPr>
        <p:spPr>
          <a:xfrm>
            <a:off x="1012092" y="914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a:solidFill>
                  <a:srgbClr val="333333"/>
                </a:solidFill>
                <a:latin typeface="inter-bold"/>
              </a:rPr>
              <a:t>Frequency table for the Weather Conditions:</a:t>
            </a:r>
          </a:p>
        </p:txBody>
      </p:sp>
    </p:spTree>
    <p:extLst>
      <p:ext uri="{BB962C8B-B14F-4D97-AF65-F5344CB8AC3E}">
        <p14:creationId xmlns:p14="http://schemas.microsoft.com/office/powerpoint/2010/main" val="368283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FB44-6D94-6E05-8865-EC26ADC62F52}"/>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DF4BB5F1-AD7B-DD37-8A6E-F1896691E5D9}"/>
              </a:ext>
            </a:extLst>
          </p:cNvPr>
          <p:cNvGraphicFramePr>
            <a:graphicFrameLocks noGrp="1"/>
          </p:cNvGraphicFramePr>
          <p:nvPr>
            <p:ph idx="1"/>
          </p:nvPr>
        </p:nvGraphicFramePr>
        <p:xfrm>
          <a:off x="838200" y="1825625"/>
          <a:ext cx="10515600" cy="2499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455205767"/>
                    </a:ext>
                  </a:extLst>
                </a:gridCol>
                <a:gridCol w="2628900">
                  <a:extLst>
                    <a:ext uri="{9D8B030D-6E8A-4147-A177-3AD203B41FA5}">
                      <a16:colId xmlns:a16="http://schemas.microsoft.com/office/drawing/2014/main" val="977310134"/>
                    </a:ext>
                  </a:extLst>
                </a:gridCol>
                <a:gridCol w="2628900">
                  <a:extLst>
                    <a:ext uri="{9D8B030D-6E8A-4147-A177-3AD203B41FA5}">
                      <a16:colId xmlns:a16="http://schemas.microsoft.com/office/drawing/2014/main" val="4203684180"/>
                    </a:ext>
                  </a:extLst>
                </a:gridCol>
                <a:gridCol w="2628900">
                  <a:extLst>
                    <a:ext uri="{9D8B030D-6E8A-4147-A177-3AD203B41FA5}">
                      <a16:colId xmlns:a16="http://schemas.microsoft.com/office/drawing/2014/main" val="610784384"/>
                    </a:ext>
                  </a:extLst>
                </a:gridCol>
              </a:tblGrid>
              <a:tr h="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35789967"/>
                  </a:ext>
                </a:extLst>
              </a:tr>
              <a:tr h="0">
                <a:tc>
                  <a:txBody>
                    <a:bodyPr/>
                    <a:lstStyle/>
                    <a:p>
                      <a:pPr algn="just" fontAlgn="t"/>
                      <a:r>
                        <a:rPr lang="en-US">
                          <a:effectLst/>
                        </a:rPr>
                        <a:t>Weather</a:t>
                      </a:r>
                      <a:endParaRPr lang="en-US">
                        <a:solidFill>
                          <a:srgbClr val="333333"/>
                        </a:solidFill>
                        <a:effectLst/>
                        <a:latin typeface="inter-regular"/>
                      </a:endParaRPr>
                    </a:p>
                  </a:txBody>
                  <a:tcPr marL="76200" marR="76200" marT="76200" marB="76200"/>
                </a:tc>
                <a:tc>
                  <a:txBody>
                    <a:bodyPr/>
                    <a:lstStyle/>
                    <a:p>
                      <a:pPr algn="just" fontAlgn="t"/>
                      <a:r>
                        <a:rPr lang="en-US">
                          <a:effectLst/>
                        </a:rPr>
                        <a:t>No</a:t>
                      </a:r>
                      <a:endParaRPr lang="en-US">
                        <a:solidFill>
                          <a:srgbClr val="333333"/>
                        </a:solidFill>
                        <a:effectLst/>
                        <a:latin typeface="inter-regular"/>
                      </a:endParaRPr>
                    </a:p>
                  </a:txBody>
                  <a:tcPr marL="76200" marR="76200" marT="76200" marB="76200"/>
                </a:tc>
                <a:tc>
                  <a:txBody>
                    <a:bodyPr/>
                    <a:lstStyle/>
                    <a:p>
                      <a:pPr algn="just" fontAlgn="t"/>
                      <a:r>
                        <a:rPr lang="en-US">
                          <a:effectLst/>
                        </a:rPr>
                        <a:t>Yes</a:t>
                      </a:r>
                      <a:endParaRPr lang="en-US">
                        <a:solidFill>
                          <a:srgbClr val="333333"/>
                        </a:solidFill>
                        <a:effectLst/>
                        <a:latin typeface="inter-regular"/>
                      </a:endParaRPr>
                    </a:p>
                  </a:txBody>
                  <a:tcPr marL="76200" marR="76200" marT="76200" marB="76200"/>
                </a:tc>
                <a:tc>
                  <a:txBody>
                    <a:bodyPr/>
                    <a:lstStyle/>
                    <a:p>
                      <a:pPr algn="just" fontAlgn="t"/>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882763321"/>
                  </a:ext>
                </a:extLst>
              </a:tr>
              <a:tr h="0">
                <a:tc>
                  <a:txBody>
                    <a:bodyPr/>
                    <a:lstStyle/>
                    <a:p>
                      <a:pPr algn="just" fontAlgn="t"/>
                      <a:r>
                        <a:rPr lang="en-US">
                          <a:effectLst/>
                        </a:rPr>
                        <a:t>Overcast</a:t>
                      </a:r>
                      <a:endParaRPr lang="en-US">
                        <a:solidFill>
                          <a:srgbClr val="333333"/>
                        </a:solidFill>
                        <a:effectLst/>
                        <a:latin typeface="inter-regular"/>
                      </a:endParaRPr>
                    </a:p>
                  </a:txBody>
                  <a:tcPr marL="76200" marR="76200" marT="76200" marB="76200"/>
                </a:tc>
                <a:tc>
                  <a:txBody>
                    <a:bodyPr/>
                    <a:lstStyle/>
                    <a:p>
                      <a:pPr algn="just" fontAlgn="t"/>
                      <a:r>
                        <a:rPr lang="en-US">
                          <a:effectLst/>
                        </a:rPr>
                        <a:t>0</a:t>
                      </a:r>
                      <a:endParaRPr lang="en-US">
                        <a:solidFill>
                          <a:srgbClr val="333333"/>
                        </a:solidFill>
                        <a:effectLst/>
                        <a:latin typeface="inter-regular"/>
                      </a:endParaRPr>
                    </a:p>
                  </a:txBody>
                  <a:tcPr marL="76200" marR="76200" marT="76200" marB="76200"/>
                </a:tc>
                <a:tc>
                  <a:txBody>
                    <a:bodyPr/>
                    <a:lstStyle/>
                    <a:p>
                      <a:pPr algn="just" fontAlgn="t"/>
                      <a:r>
                        <a:rPr lang="en-US">
                          <a:effectLst/>
                        </a:rPr>
                        <a:t>5</a:t>
                      </a:r>
                      <a:endParaRPr lang="en-US">
                        <a:solidFill>
                          <a:srgbClr val="333333"/>
                        </a:solidFill>
                        <a:effectLst/>
                        <a:latin typeface="inter-regular"/>
                      </a:endParaRPr>
                    </a:p>
                  </a:txBody>
                  <a:tcPr marL="76200" marR="76200" marT="76200" marB="76200"/>
                </a:tc>
                <a:tc>
                  <a:txBody>
                    <a:bodyPr/>
                    <a:lstStyle/>
                    <a:p>
                      <a:pPr algn="just" fontAlgn="t"/>
                      <a:r>
                        <a:rPr lang="en-US">
                          <a:effectLst/>
                        </a:rPr>
                        <a:t>5/14= 0.35</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2127920635"/>
                  </a:ext>
                </a:extLst>
              </a:tr>
              <a:tr h="0">
                <a:tc>
                  <a:txBody>
                    <a:bodyPr/>
                    <a:lstStyle/>
                    <a:p>
                      <a:pPr algn="just" fontAlgn="t"/>
                      <a:r>
                        <a:rPr lang="en-US">
                          <a:effectLst/>
                        </a:rPr>
                        <a:t>Rainy</a:t>
                      </a:r>
                      <a:endParaRPr lang="en-US">
                        <a:solidFill>
                          <a:srgbClr val="333333"/>
                        </a:solidFill>
                        <a:effectLst/>
                        <a:latin typeface="inter-regular"/>
                      </a:endParaRPr>
                    </a:p>
                  </a:txBody>
                  <a:tcPr marL="76200" marR="76200" marT="76200" marB="76200"/>
                </a:tc>
                <a:tc>
                  <a:txBody>
                    <a:bodyPr/>
                    <a:lstStyle/>
                    <a:p>
                      <a:pPr algn="just" fontAlgn="t"/>
                      <a:r>
                        <a:rPr lang="en-US">
                          <a:effectLst/>
                        </a:rPr>
                        <a:t>2</a:t>
                      </a:r>
                      <a:endParaRPr lang="en-US">
                        <a:solidFill>
                          <a:srgbClr val="333333"/>
                        </a:solidFill>
                        <a:effectLst/>
                        <a:latin typeface="inter-regular"/>
                      </a:endParaRPr>
                    </a:p>
                  </a:txBody>
                  <a:tcPr marL="76200" marR="76200" marT="76200" marB="76200"/>
                </a:tc>
                <a:tc>
                  <a:txBody>
                    <a:bodyPr/>
                    <a:lstStyle/>
                    <a:p>
                      <a:pPr algn="just" fontAlgn="t"/>
                      <a:r>
                        <a:rPr lang="en-US">
                          <a:effectLst/>
                        </a:rPr>
                        <a:t>2</a:t>
                      </a:r>
                      <a:endParaRPr lang="en-US">
                        <a:solidFill>
                          <a:srgbClr val="333333"/>
                        </a:solidFill>
                        <a:effectLst/>
                        <a:latin typeface="inter-regular"/>
                      </a:endParaRPr>
                    </a:p>
                  </a:txBody>
                  <a:tcPr marL="76200" marR="76200" marT="76200" marB="76200"/>
                </a:tc>
                <a:tc>
                  <a:txBody>
                    <a:bodyPr/>
                    <a:lstStyle/>
                    <a:p>
                      <a:pPr algn="just" fontAlgn="t"/>
                      <a:r>
                        <a:rPr lang="en-US">
                          <a:effectLst/>
                        </a:rPr>
                        <a:t>4/14=0.29</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465675980"/>
                  </a:ext>
                </a:extLst>
              </a:tr>
              <a:tr h="0">
                <a:tc>
                  <a:txBody>
                    <a:bodyPr/>
                    <a:lstStyle/>
                    <a:p>
                      <a:pPr algn="just" fontAlgn="t"/>
                      <a:r>
                        <a:rPr lang="en-US">
                          <a:effectLst/>
                        </a:rPr>
                        <a:t>Sunny</a:t>
                      </a:r>
                      <a:endParaRPr lang="en-US">
                        <a:solidFill>
                          <a:srgbClr val="333333"/>
                        </a:solidFill>
                        <a:effectLst/>
                        <a:latin typeface="inter-regular"/>
                      </a:endParaRPr>
                    </a:p>
                  </a:txBody>
                  <a:tcPr marL="76200" marR="76200" marT="76200" marB="76200"/>
                </a:tc>
                <a:tc>
                  <a:txBody>
                    <a:bodyPr/>
                    <a:lstStyle/>
                    <a:p>
                      <a:pPr algn="just" fontAlgn="t"/>
                      <a:r>
                        <a:rPr lang="en-US">
                          <a:effectLst/>
                        </a:rPr>
                        <a:t>2</a:t>
                      </a:r>
                      <a:endParaRPr lang="en-US">
                        <a:solidFill>
                          <a:srgbClr val="333333"/>
                        </a:solidFill>
                        <a:effectLst/>
                        <a:latin typeface="inter-regular"/>
                      </a:endParaRPr>
                    </a:p>
                  </a:txBody>
                  <a:tcPr marL="76200" marR="76200" marT="76200" marB="76200"/>
                </a:tc>
                <a:tc>
                  <a:txBody>
                    <a:bodyPr/>
                    <a:lstStyle/>
                    <a:p>
                      <a:pPr algn="just" fontAlgn="t"/>
                      <a:r>
                        <a:rPr lang="en-US">
                          <a:effectLst/>
                        </a:rPr>
                        <a:t>3</a:t>
                      </a:r>
                      <a:endParaRPr lang="en-US">
                        <a:solidFill>
                          <a:srgbClr val="333333"/>
                        </a:solidFill>
                        <a:effectLst/>
                        <a:latin typeface="inter-regular"/>
                      </a:endParaRPr>
                    </a:p>
                  </a:txBody>
                  <a:tcPr marL="76200" marR="76200" marT="76200" marB="76200"/>
                </a:tc>
                <a:tc>
                  <a:txBody>
                    <a:bodyPr/>
                    <a:lstStyle/>
                    <a:p>
                      <a:pPr algn="just" fontAlgn="t"/>
                      <a:r>
                        <a:rPr lang="en-US">
                          <a:effectLst/>
                        </a:rPr>
                        <a:t>5/14=0.35</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514750562"/>
                  </a:ext>
                </a:extLst>
              </a:tr>
              <a:tr h="0">
                <a:tc>
                  <a:txBody>
                    <a:bodyPr/>
                    <a:lstStyle/>
                    <a:p>
                      <a:pPr algn="just" fontAlgn="t"/>
                      <a:r>
                        <a:rPr lang="en-US">
                          <a:effectLst/>
                        </a:rPr>
                        <a:t>All</a:t>
                      </a:r>
                      <a:endParaRPr lang="en-US">
                        <a:solidFill>
                          <a:srgbClr val="333333"/>
                        </a:solidFill>
                        <a:effectLst/>
                        <a:latin typeface="inter-regular"/>
                      </a:endParaRPr>
                    </a:p>
                  </a:txBody>
                  <a:tcPr marL="76200" marR="76200" marT="76200" marB="76200"/>
                </a:tc>
                <a:tc>
                  <a:txBody>
                    <a:bodyPr/>
                    <a:lstStyle/>
                    <a:p>
                      <a:pPr algn="just" fontAlgn="t"/>
                      <a:r>
                        <a:rPr lang="en-US">
                          <a:effectLst/>
                        </a:rPr>
                        <a:t>4/14=0.29</a:t>
                      </a:r>
                      <a:endParaRPr lang="en-US">
                        <a:solidFill>
                          <a:srgbClr val="333333"/>
                        </a:solidFill>
                        <a:effectLst/>
                        <a:latin typeface="inter-regular"/>
                      </a:endParaRPr>
                    </a:p>
                  </a:txBody>
                  <a:tcPr marL="76200" marR="76200" marT="76200" marB="76200"/>
                </a:tc>
                <a:tc>
                  <a:txBody>
                    <a:bodyPr/>
                    <a:lstStyle/>
                    <a:p>
                      <a:pPr algn="just" fontAlgn="t"/>
                      <a:r>
                        <a:rPr lang="en-US">
                          <a:effectLst/>
                        </a:rPr>
                        <a:t>10/14=0.71</a:t>
                      </a:r>
                      <a:endParaRPr lang="en-US">
                        <a:solidFill>
                          <a:srgbClr val="333333"/>
                        </a:solidFill>
                        <a:effectLst/>
                        <a:latin typeface="inter-regular"/>
                      </a:endParaRPr>
                    </a:p>
                  </a:txBody>
                  <a:tcPr marL="76200" marR="76200" marT="76200" marB="76200"/>
                </a:tc>
                <a:tc>
                  <a:txBody>
                    <a:bodyPr/>
                    <a:lstStyle/>
                    <a:p>
                      <a:endParaRPr lang="en-US"/>
                    </a:p>
                  </a:txBody>
                  <a:tcPr/>
                </a:tc>
                <a:extLst>
                  <a:ext uri="{0D108BD9-81ED-4DB2-BD59-A6C34878D82A}">
                    <a16:rowId xmlns:a16="http://schemas.microsoft.com/office/drawing/2014/main" val="3838020320"/>
                  </a:ext>
                </a:extLst>
              </a:tr>
            </a:tbl>
          </a:graphicData>
        </a:graphic>
      </p:graphicFrame>
    </p:spTree>
    <p:extLst>
      <p:ext uri="{BB962C8B-B14F-4D97-AF65-F5344CB8AC3E}">
        <p14:creationId xmlns:p14="http://schemas.microsoft.com/office/powerpoint/2010/main" val="2617309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1999-D364-FD22-0878-093E4483BF65}"/>
              </a:ext>
            </a:extLst>
          </p:cNvPr>
          <p:cNvSpPr>
            <a:spLocks noGrp="1"/>
          </p:cNvSpPr>
          <p:nvPr>
            <p:ph type="title"/>
          </p:nvPr>
        </p:nvSpPr>
        <p:spPr>
          <a:xfrm>
            <a:off x="4965430" y="629268"/>
            <a:ext cx="6586491" cy="1286160"/>
          </a:xfrm>
        </p:spPr>
        <p:txBody>
          <a:bodyPr anchor="b">
            <a:normAutofit/>
          </a:bodyPr>
          <a:lstStyle/>
          <a:p>
            <a:endParaRPr lang="en-US"/>
          </a:p>
        </p:txBody>
      </p:sp>
      <p:sp>
        <p:nvSpPr>
          <p:cNvPr id="3" name="Content Placeholder 2">
            <a:extLst>
              <a:ext uri="{FF2B5EF4-FFF2-40B4-BE49-F238E27FC236}">
                <a16:creationId xmlns:a16="http://schemas.microsoft.com/office/drawing/2014/main" id="{CD383B33-BAAD-D9BC-1384-EA0FF4728C4A}"/>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2000" b="1">
                <a:ea typeface="+mn-lt"/>
                <a:cs typeface="+mn-lt"/>
              </a:rPr>
              <a:t>P(Yes|Sunny)= P(Sunny|Yes)*P(Yes)/P(Sunny)</a:t>
            </a:r>
            <a:endParaRPr lang="en-US" sz="2000">
              <a:ea typeface="Calibri" panose="020F0502020204030204"/>
              <a:cs typeface="Calibri" panose="020F0502020204030204"/>
            </a:endParaRPr>
          </a:p>
          <a:p>
            <a:r>
              <a:rPr lang="en-US" sz="2000">
                <a:ea typeface="+mn-lt"/>
                <a:cs typeface="+mn-lt"/>
              </a:rPr>
              <a:t>P(Sunny|Yes)= 3/10= 0.3</a:t>
            </a:r>
            <a:endParaRPr lang="en-US" sz="2000"/>
          </a:p>
          <a:p>
            <a:r>
              <a:rPr lang="en-US" sz="2000">
                <a:ea typeface="+mn-lt"/>
                <a:cs typeface="+mn-lt"/>
              </a:rPr>
              <a:t>P(Sunny)= 0.35</a:t>
            </a:r>
            <a:endParaRPr lang="en-US" sz="2000"/>
          </a:p>
          <a:p>
            <a:r>
              <a:rPr lang="en-US" sz="2000" dirty="0">
                <a:ea typeface="+mn-lt"/>
                <a:cs typeface="+mn-lt"/>
              </a:rPr>
              <a:t>P(Yes)=0.71</a:t>
            </a:r>
            <a:endParaRPr lang="en-US" sz="2000" dirty="0"/>
          </a:p>
          <a:p>
            <a:r>
              <a:rPr lang="en-US" sz="2000" dirty="0">
                <a:ea typeface="Calibri"/>
                <a:cs typeface="Calibri"/>
              </a:rPr>
              <a:t>P(</a:t>
            </a:r>
            <a:r>
              <a:rPr lang="en-US" sz="2000" err="1">
                <a:ea typeface="Calibri"/>
                <a:cs typeface="Calibri"/>
              </a:rPr>
              <a:t>Yes|Sunny</a:t>
            </a:r>
            <a:r>
              <a:rPr lang="en-US" sz="2000">
                <a:ea typeface="Calibri"/>
                <a:cs typeface="Calibri"/>
              </a:rPr>
              <a:t>) = 0.6</a:t>
            </a:r>
            <a:endParaRPr lang="en-US" sz="2000" dirty="0">
              <a:ea typeface="Calibri"/>
              <a:cs typeface="Calibri"/>
            </a:endParaRPr>
          </a:p>
          <a:p>
            <a:endParaRPr lang="en-US" sz="2000">
              <a:ea typeface="+mn-lt"/>
              <a:cs typeface="+mn-lt"/>
            </a:endParaRPr>
          </a:p>
          <a:p>
            <a:r>
              <a:rPr lang="en-US" sz="2000">
                <a:ea typeface="+mn-lt"/>
                <a:cs typeface="+mn-lt"/>
              </a:rPr>
              <a:t>So P(No|Sunny)= 0.5*0.29/0.35 = </a:t>
            </a:r>
            <a:r>
              <a:rPr lang="en-US" sz="2000" b="1">
                <a:ea typeface="+mn-lt"/>
                <a:cs typeface="+mn-lt"/>
              </a:rPr>
              <a:t>0.41</a:t>
            </a:r>
            <a:endParaRPr lang="en-US" sz="2000">
              <a:ea typeface="Calibri"/>
              <a:cs typeface="Calibri"/>
            </a:endParaRPr>
          </a:p>
          <a:p>
            <a:endParaRPr lang="en-US" sz="2000">
              <a:ea typeface="Calibri"/>
              <a:cs typeface="Calibri"/>
            </a:endParaRPr>
          </a:p>
        </p:txBody>
      </p:sp>
      <p:pic>
        <p:nvPicPr>
          <p:cNvPr id="5" name="Picture 4" descr="Kysymysmerkki vihreällä pastellitaustalla">
            <a:extLst>
              <a:ext uri="{FF2B5EF4-FFF2-40B4-BE49-F238E27FC236}">
                <a16:creationId xmlns:a16="http://schemas.microsoft.com/office/drawing/2014/main" id="{C7DE9DFB-1C00-4922-5129-08126AC8E531}"/>
              </a:ext>
            </a:extLst>
          </p:cNvPr>
          <p:cNvPicPr>
            <a:picLocks noChangeAspect="1"/>
          </p:cNvPicPr>
          <p:nvPr/>
        </p:nvPicPr>
        <p:blipFill rotWithShape="1">
          <a:blip r:embed="rId2"/>
          <a:srcRect l="44832" r="4475"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4888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8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E3D5-097B-408D-1095-EA4DC936ED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AA88AC-C526-4F12-3C72-1B8447B92539}"/>
              </a:ext>
            </a:extLst>
          </p:cNvPr>
          <p:cNvSpPr>
            <a:spLocks noGrp="1"/>
          </p:cNvSpPr>
          <p:nvPr>
            <p:ph idx="1"/>
          </p:nvPr>
        </p:nvSpPr>
        <p:spPr/>
        <p:txBody>
          <a:bodyPr vert="horz" lIns="91440" tIns="45720" rIns="91440" bIns="45720" rtlCol="0" anchor="t">
            <a:normAutofit lnSpcReduction="10000"/>
          </a:bodyPr>
          <a:lstStyle/>
          <a:p>
            <a:pPr marL="0" indent="0" algn="just">
              <a:buNone/>
            </a:pPr>
            <a:r>
              <a:rPr lang="en-US" u="sng" dirty="0"/>
              <a:t>Advantages of Naïve Bayes Classifier:</a:t>
            </a:r>
            <a:endParaRPr lang="en-US" u="sng" dirty="0">
              <a:ea typeface="Calibri" panose="020F0502020204030204"/>
              <a:cs typeface="Calibri" panose="020F0502020204030204"/>
            </a:endParaRPr>
          </a:p>
          <a:p>
            <a:pPr algn="just"/>
            <a:r>
              <a:rPr lang="en-US" dirty="0">
                <a:ea typeface="+mn-lt"/>
                <a:cs typeface="+mn-lt"/>
              </a:rPr>
              <a:t>Naïve Bayes is one of the fast and easy ML algorithms to predict a class of datasets.</a:t>
            </a:r>
            <a:endParaRPr lang="en-US" dirty="0"/>
          </a:p>
          <a:p>
            <a:pPr algn="just"/>
            <a:r>
              <a:rPr lang="en-US" dirty="0">
                <a:ea typeface="+mn-lt"/>
                <a:cs typeface="+mn-lt"/>
              </a:rPr>
              <a:t>It can be used for Binary as well as Multi-class Classifications.</a:t>
            </a:r>
            <a:endParaRPr lang="en-US" dirty="0"/>
          </a:p>
          <a:p>
            <a:pPr algn="just"/>
            <a:r>
              <a:rPr lang="en-US" dirty="0">
                <a:ea typeface="+mn-lt"/>
                <a:cs typeface="+mn-lt"/>
              </a:rPr>
              <a:t>It performs well in Multi-class predictions as compared to the other Algorithms.</a:t>
            </a:r>
            <a:endParaRPr lang="en-US" dirty="0"/>
          </a:p>
          <a:p>
            <a:pPr algn="just"/>
            <a:r>
              <a:rPr lang="en-US" dirty="0">
                <a:ea typeface="+mn-lt"/>
                <a:cs typeface="+mn-lt"/>
              </a:rPr>
              <a:t>It is the most popular choice for </a:t>
            </a:r>
            <a:r>
              <a:rPr lang="en-US" b="1" dirty="0">
                <a:ea typeface="+mn-lt"/>
                <a:cs typeface="+mn-lt"/>
              </a:rPr>
              <a:t>text classification problems</a:t>
            </a:r>
            <a:r>
              <a:rPr lang="en-US" dirty="0">
                <a:ea typeface="+mn-lt"/>
                <a:cs typeface="+mn-lt"/>
              </a:rPr>
              <a:t>.</a:t>
            </a:r>
            <a:endParaRPr lang="en-US" dirty="0"/>
          </a:p>
          <a:p>
            <a:pPr marL="0" indent="0" algn="just">
              <a:buNone/>
            </a:pPr>
            <a:r>
              <a:rPr lang="en-US" u="sng" dirty="0"/>
              <a:t>Disadvantages of Naïve Bayes Classifier:</a:t>
            </a:r>
            <a:endParaRPr lang="en-US" u="sng" dirty="0">
              <a:ea typeface="Calibri"/>
              <a:cs typeface="Calibri"/>
            </a:endParaRPr>
          </a:p>
          <a:p>
            <a:pPr algn="just"/>
            <a:r>
              <a:rPr lang="en-US" dirty="0">
                <a:ea typeface="+mn-lt"/>
                <a:cs typeface="+mn-lt"/>
              </a:rPr>
              <a:t>Naive Bayes assumes that all features are independent or unrelated, so it cannot learn the relationship between features.</a:t>
            </a:r>
            <a:endParaRPr lang="en-US" dirty="0"/>
          </a:p>
          <a:p>
            <a:endParaRPr lang="en-US" dirty="0">
              <a:ea typeface="Calibri"/>
              <a:cs typeface="Calibri"/>
            </a:endParaRPr>
          </a:p>
        </p:txBody>
      </p:sp>
    </p:spTree>
    <p:extLst>
      <p:ext uri="{BB962C8B-B14F-4D97-AF65-F5344CB8AC3E}">
        <p14:creationId xmlns:p14="http://schemas.microsoft.com/office/powerpoint/2010/main" val="2331162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089505A-E212-1BE3-09C3-85FCC441F86A}"/>
              </a:ext>
            </a:extLst>
          </p:cNvPr>
          <p:cNvSpPr>
            <a:spLocks noGrp="1"/>
          </p:cNvSpPr>
          <p:nvPr>
            <p:ph type="title"/>
          </p:nvPr>
        </p:nvSpPr>
        <p:spPr>
          <a:xfrm>
            <a:off x="958506" y="800392"/>
            <a:ext cx="10264697" cy="1212102"/>
          </a:xfrm>
        </p:spPr>
        <p:txBody>
          <a:bodyPr>
            <a:normAutofit/>
          </a:bodyPr>
          <a:lstStyle/>
          <a:p>
            <a:r>
              <a:rPr lang="en-US" sz="4000">
                <a:solidFill>
                  <a:srgbClr val="FFFFFF"/>
                </a:solidFill>
                <a:ea typeface="Calibri Light"/>
                <a:cs typeface="Calibri Light"/>
              </a:rPr>
              <a:t>Types of Naïve Bayes Model</a:t>
            </a:r>
            <a:endParaRPr lang="en-US" sz="4000">
              <a:solidFill>
                <a:srgbClr val="FFFFFF"/>
              </a:solidFill>
            </a:endParaRPr>
          </a:p>
        </p:txBody>
      </p:sp>
      <p:sp>
        <p:nvSpPr>
          <p:cNvPr id="3" name="Content Placeholder 2">
            <a:extLst>
              <a:ext uri="{FF2B5EF4-FFF2-40B4-BE49-F238E27FC236}">
                <a16:creationId xmlns:a16="http://schemas.microsoft.com/office/drawing/2014/main" id="{84C01EB8-67A4-1FDF-56C3-DCB2777396C0}"/>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1700" dirty="0">
                <a:ea typeface="+mn-lt"/>
                <a:cs typeface="+mn-lt"/>
              </a:rPr>
              <a:t>There are three types of Naive Bayes Model, which are given below:</a:t>
            </a:r>
            <a:endParaRPr lang="en-US" sz="1700" dirty="0">
              <a:ea typeface="Calibri" panose="020F0502020204030204"/>
              <a:cs typeface="Calibri" panose="020F0502020204030204"/>
            </a:endParaRPr>
          </a:p>
          <a:p>
            <a:r>
              <a:rPr lang="en-US" sz="1700" b="1" dirty="0">
                <a:ea typeface="+mn-lt"/>
                <a:cs typeface="+mn-lt"/>
              </a:rPr>
              <a:t>Gaussian</a:t>
            </a:r>
            <a:r>
              <a:rPr lang="en-US" sz="1700" dirty="0">
                <a:ea typeface="+mn-lt"/>
                <a:cs typeface="+mn-lt"/>
              </a:rPr>
              <a:t>: The Gaussian model assumes that features follow a normal distribution. This means if predictors take continuous values instead of discrete, then the model assumes that these values are sampled from the Gaussian distribution.</a:t>
            </a:r>
            <a:endParaRPr lang="en-US" sz="1700" dirty="0"/>
          </a:p>
          <a:p>
            <a:r>
              <a:rPr lang="en-US" sz="1700" b="1" dirty="0">
                <a:ea typeface="+mn-lt"/>
                <a:cs typeface="+mn-lt"/>
              </a:rPr>
              <a:t>Multinomial</a:t>
            </a:r>
            <a:r>
              <a:rPr lang="en-US" sz="1700" dirty="0">
                <a:ea typeface="+mn-lt"/>
                <a:cs typeface="+mn-lt"/>
              </a:rPr>
              <a:t>: The Multinomial Naïve Bayes classifier is used when the data is multinomial distributed. It is primarily used for document classification problems, it means a particular document belongs to which category such as Sports, Politics, education, etc.</a:t>
            </a:r>
            <a:br>
              <a:rPr lang="en-US" sz="1700" dirty="0">
                <a:ea typeface="+mn-lt"/>
                <a:cs typeface="+mn-lt"/>
              </a:rPr>
            </a:br>
            <a:r>
              <a:rPr lang="en-US" sz="1700" dirty="0">
                <a:ea typeface="+mn-lt"/>
                <a:cs typeface="+mn-lt"/>
              </a:rPr>
              <a:t>The classifier uses the frequency of words for the predictors.</a:t>
            </a:r>
            <a:endParaRPr lang="en-US" sz="1700" dirty="0"/>
          </a:p>
          <a:p>
            <a:r>
              <a:rPr lang="en-US" sz="1700" b="1" dirty="0">
                <a:ea typeface="+mn-lt"/>
                <a:cs typeface="+mn-lt"/>
              </a:rPr>
              <a:t>Bernoulli</a:t>
            </a:r>
            <a:r>
              <a:rPr lang="en-US" sz="1700" dirty="0">
                <a:ea typeface="+mn-lt"/>
                <a:cs typeface="+mn-lt"/>
              </a:rPr>
              <a:t>: The Bernoulli classifier works similar to the Multinomial classifier, but the predictor variables are the independent Booleans variables. Such as if a particular word is present or not in a document. This model is also famous for document classification tasks.</a:t>
            </a:r>
            <a:endParaRPr lang="en-US" sz="1700" dirty="0"/>
          </a:p>
          <a:p>
            <a:endParaRPr lang="en-US" sz="1700">
              <a:ea typeface="Calibri"/>
              <a:cs typeface="Calibri"/>
            </a:endParaRPr>
          </a:p>
        </p:txBody>
      </p:sp>
    </p:spTree>
    <p:extLst>
      <p:ext uri="{BB962C8B-B14F-4D97-AF65-F5344CB8AC3E}">
        <p14:creationId xmlns:p14="http://schemas.microsoft.com/office/powerpoint/2010/main" val="2568108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41C1-EB79-32DA-C34E-436BD67C4BF5}"/>
              </a:ext>
            </a:extLst>
          </p:cNvPr>
          <p:cNvSpPr>
            <a:spLocks noGrp="1"/>
          </p:cNvSpPr>
          <p:nvPr>
            <p:ph type="title"/>
          </p:nvPr>
        </p:nvSpPr>
        <p:spPr/>
        <p:txBody>
          <a:bodyPr/>
          <a:lstStyle/>
          <a:p>
            <a:r>
              <a:rPr lang="en-US" dirty="0">
                <a:ea typeface="Calibri Light"/>
                <a:cs typeface="Calibri Light"/>
              </a:rPr>
              <a:t>Gaussian Naïve bayes</a:t>
            </a:r>
            <a:endParaRPr lang="en-US" dirty="0"/>
          </a:p>
        </p:txBody>
      </p:sp>
      <p:sp>
        <p:nvSpPr>
          <p:cNvPr id="3" name="Content Placeholder 2">
            <a:extLst>
              <a:ext uri="{FF2B5EF4-FFF2-40B4-BE49-F238E27FC236}">
                <a16:creationId xmlns:a16="http://schemas.microsoft.com/office/drawing/2014/main" id="{A1627B04-1EF8-8C2A-70A3-49907C6D7858}"/>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Gaussian Naïve Bayes is used when we assume all the continuous variables associated with each feature to be distributed according to </a:t>
            </a:r>
            <a:r>
              <a:rPr lang="en-US" b="1" dirty="0">
                <a:ea typeface="+mn-lt"/>
                <a:cs typeface="+mn-lt"/>
              </a:rPr>
              <a:t>Gaussian Distribution. </a:t>
            </a:r>
            <a:r>
              <a:rPr lang="en-US" dirty="0">
                <a:ea typeface="+mn-lt"/>
                <a:cs typeface="+mn-lt"/>
              </a:rPr>
              <a:t>Gaussian Distribution is also called </a:t>
            </a:r>
            <a:r>
              <a:rPr lang="en-US" u="sng" dirty="0">
                <a:ea typeface="+mn-lt"/>
                <a:cs typeface="+mn-lt"/>
              </a:rPr>
              <a:t>Normal distribution.</a:t>
            </a:r>
            <a:endParaRPr lang="en-US" dirty="0">
              <a:ea typeface="Calibri" panose="020F0502020204030204"/>
              <a:cs typeface="Calibri" panose="020F0502020204030204"/>
            </a:endParaRPr>
          </a:p>
          <a:p>
            <a:pPr algn="just"/>
            <a:r>
              <a:rPr lang="en-US" dirty="0">
                <a:ea typeface="+mn-lt"/>
                <a:cs typeface="+mn-lt"/>
              </a:rPr>
              <a:t>The conditional probability changes here since we have different values now. Also, the (PDF)  probability density function of a normal distribution is given by:</a:t>
            </a:r>
            <a:endParaRPr lang="en-US" dirty="0"/>
          </a:p>
          <a:p>
            <a:endParaRPr lang="en-US" dirty="0">
              <a:ea typeface="Calibri"/>
              <a:cs typeface="Calibri"/>
            </a:endParaRPr>
          </a:p>
        </p:txBody>
      </p:sp>
      <p:pic>
        <p:nvPicPr>
          <p:cNvPr id="4" name="Picture 4">
            <a:extLst>
              <a:ext uri="{FF2B5EF4-FFF2-40B4-BE49-F238E27FC236}">
                <a16:creationId xmlns:a16="http://schemas.microsoft.com/office/drawing/2014/main" id="{982CDB3E-1ACB-7BE0-4ADB-E417D9D3EE9D}"/>
              </a:ext>
            </a:extLst>
          </p:cNvPr>
          <p:cNvPicPr>
            <a:picLocks noChangeAspect="1"/>
          </p:cNvPicPr>
          <p:nvPr/>
        </p:nvPicPr>
        <p:blipFill>
          <a:blip r:embed="rId2"/>
          <a:stretch>
            <a:fillRect/>
          </a:stretch>
        </p:blipFill>
        <p:spPr>
          <a:xfrm>
            <a:off x="1769552" y="5154379"/>
            <a:ext cx="6445875" cy="944567"/>
          </a:xfrm>
          <a:prstGeom prst="rect">
            <a:avLst/>
          </a:prstGeom>
        </p:spPr>
      </p:pic>
    </p:spTree>
    <p:extLst>
      <p:ext uri="{BB962C8B-B14F-4D97-AF65-F5344CB8AC3E}">
        <p14:creationId xmlns:p14="http://schemas.microsoft.com/office/powerpoint/2010/main" val="371039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318F4-5AE6-2FA9-2CC3-E740570C3239}"/>
              </a:ext>
            </a:extLst>
          </p:cNvPr>
          <p:cNvSpPr>
            <a:spLocks noGrp="1"/>
          </p:cNvSpPr>
          <p:nvPr>
            <p:ph type="title"/>
          </p:nvPr>
        </p:nvSpPr>
        <p:spPr>
          <a:xfrm>
            <a:off x="635000" y="640823"/>
            <a:ext cx="3418659" cy="5583148"/>
          </a:xfrm>
        </p:spPr>
        <p:txBody>
          <a:bodyPr anchor="ctr">
            <a:normAutofit/>
          </a:bodyPr>
          <a:lstStyle/>
          <a:p>
            <a:r>
              <a:rPr lang="en-US" sz="5400">
                <a:cs typeface="Calibri Light"/>
              </a:rPr>
              <a:t>What is KNN</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B0425D1-9450-925E-B86F-CF1A13816FCC}"/>
              </a:ext>
            </a:extLst>
          </p:cNvPr>
          <p:cNvGraphicFramePr>
            <a:graphicFrameLocks noGrp="1"/>
          </p:cNvGraphicFramePr>
          <p:nvPr>
            <p:ph idx="1"/>
            <p:extLst>
              <p:ext uri="{D42A27DB-BD31-4B8C-83A1-F6EECF244321}">
                <p14:modId xmlns:p14="http://schemas.microsoft.com/office/powerpoint/2010/main" val="13807315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77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A628-9CE0-1C87-BD91-E9415749F3E2}"/>
              </a:ext>
            </a:extLst>
          </p:cNvPr>
          <p:cNvSpPr>
            <a:spLocks noGrp="1"/>
          </p:cNvSpPr>
          <p:nvPr>
            <p:ph type="title"/>
          </p:nvPr>
        </p:nvSpPr>
        <p:spPr/>
        <p:txBody>
          <a:bodyPr/>
          <a:lstStyle/>
          <a:p>
            <a:r>
              <a:rPr lang="en-US" dirty="0">
                <a:latin typeface="Calibri"/>
                <a:ea typeface="Calibri"/>
                <a:cs typeface="Calibri"/>
              </a:rPr>
              <a:t>Bernoulli  vs Gaussian  vs Multinomial  </a:t>
            </a:r>
            <a:endParaRPr lang="en-US" dirty="0"/>
          </a:p>
        </p:txBody>
      </p:sp>
      <p:sp>
        <p:nvSpPr>
          <p:cNvPr id="3" name="Content Placeholder 2">
            <a:extLst>
              <a:ext uri="{FF2B5EF4-FFF2-40B4-BE49-F238E27FC236}">
                <a16:creationId xmlns:a16="http://schemas.microsoft.com/office/drawing/2014/main" id="{F13AE84B-AD26-E8EA-27FC-BF017808C4A8}"/>
              </a:ext>
            </a:extLst>
          </p:cNvPr>
          <p:cNvSpPr>
            <a:spLocks noGrp="1"/>
          </p:cNvSpPr>
          <p:nvPr>
            <p:ph idx="1"/>
          </p:nvPr>
        </p:nvSpPr>
        <p:spPr>
          <a:xfrm>
            <a:off x="838200" y="1532549"/>
            <a:ext cx="10710984" cy="4888644"/>
          </a:xfrm>
        </p:spPr>
        <p:txBody>
          <a:bodyPr vert="horz" lIns="91440" tIns="45720" rIns="91440" bIns="45720" rtlCol="0" anchor="t">
            <a:normAutofit fontScale="92500"/>
          </a:bodyPr>
          <a:lstStyle/>
          <a:p>
            <a:pPr marL="0" indent="0">
              <a:buNone/>
            </a:pPr>
            <a:endParaRPr lang="en-US" dirty="0"/>
          </a:p>
          <a:p>
            <a:r>
              <a:rPr lang="en-US" dirty="0">
                <a:ea typeface="+mn-lt"/>
                <a:cs typeface="+mn-lt"/>
              </a:rPr>
              <a:t>Bernoulli Naive bayes is good at handling </a:t>
            </a:r>
            <a:r>
              <a:rPr lang="en-US" err="1">
                <a:ea typeface="+mn-lt"/>
                <a:cs typeface="+mn-lt"/>
              </a:rPr>
              <a:t>boolean</a:t>
            </a:r>
            <a:r>
              <a:rPr lang="en-US" dirty="0">
                <a:ea typeface="+mn-lt"/>
                <a:cs typeface="+mn-lt"/>
              </a:rPr>
              <a:t>/binary attributes, while Multinomial Naive bayes is good at handling discrete values and Gaussian naive bayes is good at handling continuous values.</a:t>
            </a:r>
          </a:p>
          <a:p>
            <a:r>
              <a:rPr lang="en-US" dirty="0">
                <a:ea typeface="+mn-lt"/>
                <a:cs typeface="+mn-lt"/>
              </a:rPr>
              <a:t>Consider a dataset which has columns like </a:t>
            </a:r>
            <a:r>
              <a:rPr lang="en-US" dirty="0" err="1">
                <a:latin typeface="Consolas"/>
                <a:ea typeface="Calibri"/>
                <a:cs typeface="Calibri"/>
              </a:rPr>
              <a:t>has_diabetes</a:t>
            </a:r>
            <a:r>
              <a:rPr lang="en-US" dirty="0">
                <a:ea typeface="+mn-lt"/>
                <a:cs typeface="+mn-lt"/>
              </a:rPr>
              <a:t>, </a:t>
            </a:r>
            <a:r>
              <a:rPr lang="en-US" dirty="0" err="1">
                <a:latin typeface="Consolas"/>
                <a:ea typeface="Calibri"/>
                <a:cs typeface="Calibri"/>
              </a:rPr>
              <a:t>has_bp</a:t>
            </a:r>
            <a:r>
              <a:rPr lang="en-US" dirty="0">
                <a:ea typeface="+mn-lt"/>
                <a:cs typeface="+mn-lt"/>
              </a:rPr>
              <a:t>, </a:t>
            </a:r>
            <a:r>
              <a:rPr lang="en-US" dirty="0" err="1">
                <a:latin typeface="Consolas"/>
                <a:ea typeface="Calibri"/>
                <a:cs typeface="Calibri"/>
              </a:rPr>
              <a:t>has_thyroid</a:t>
            </a:r>
            <a:r>
              <a:rPr lang="en-US" dirty="0">
                <a:ea typeface="+mn-lt"/>
                <a:cs typeface="+mn-lt"/>
              </a:rPr>
              <a:t> and then you classify the person as healthy or not. In such a scenario </a:t>
            </a:r>
            <a:r>
              <a:rPr lang="en-US" b="1" dirty="0">
                <a:ea typeface="+mn-lt"/>
                <a:cs typeface="+mn-lt"/>
              </a:rPr>
              <a:t>Bernoulli NB</a:t>
            </a:r>
            <a:r>
              <a:rPr lang="en-US" dirty="0">
                <a:ea typeface="+mn-lt"/>
                <a:cs typeface="+mn-lt"/>
              </a:rPr>
              <a:t> will work well.</a:t>
            </a:r>
            <a:endParaRPr lang="en-US">
              <a:ea typeface="Calibri"/>
              <a:cs typeface="Calibri"/>
            </a:endParaRPr>
          </a:p>
          <a:p>
            <a:r>
              <a:rPr lang="en-US" dirty="0">
                <a:ea typeface="+mn-lt"/>
                <a:cs typeface="+mn-lt"/>
              </a:rPr>
              <a:t>Consider a dataset that has marks of various students of various subjects and you want to predict, whether the student is clever or not. Then in this case </a:t>
            </a:r>
            <a:r>
              <a:rPr lang="en-US" b="1" dirty="0">
                <a:ea typeface="+mn-lt"/>
                <a:cs typeface="+mn-lt"/>
              </a:rPr>
              <a:t>multinomial NB will</a:t>
            </a:r>
            <a:r>
              <a:rPr lang="en-US" dirty="0">
                <a:ea typeface="+mn-lt"/>
                <a:cs typeface="+mn-lt"/>
              </a:rPr>
              <a:t> work fine.</a:t>
            </a:r>
            <a:endParaRPr lang="en-US" dirty="0"/>
          </a:p>
          <a:p>
            <a:r>
              <a:rPr lang="en-US" dirty="0">
                <a:ea typeface="+mn-lt"/>
                <a:cs typeface="+mn-lt"/>
              </a:rPr>
              <a:t>Consider a dataset that has weight of students and you are predicting height of them, then </a:t>
            </a:r>
            <a:r>
              <a:rPr lang="en-US" b="1" dirty="0" err="1">
                <a:ea typeface="+mn-lt"/>
                <a:cs typeface="+mn-lt"/>
              </a:rPr>
              <a:t>GaussiaNB</a:t>
            </a:r>
            <a:r>
              <a:rPr lang="en-US" dirty="0">
                <a:ea typeface="+mn-lt"/>
                <a:cs typeface="+mn-lt"/>
              </a:rPr>
              <a:t> will well in this case.</a:t>
            </a:r>
            <a:endParaRPr lang="en-US" dirty="0"/>
          </a:p>
          <a:p>
            <a:endParaRPr lang="en-US" dirty="0">
              <a:ea typeface="Calibri"/>
              <a:cs typeface="Calibri"/>
            </a:endParaRPr>
          </a:p>
        </p:txBody>
      </p:sp>
    </p:spTree>
    <p:extLst>
      <p:ext uri="{BB962C8B-B14F-4D97-AF65-F5344CB8AC3E}">
        <p14:creationId xmlns:p14="http://schemas.microsoft.com/office/powerpoint/2010/main" val="4224599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EEB7F-52F4-5566-1FFF-572ED1A32D13}"/>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Application of Naïve Bayes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45E1CFC-36B6-20C0-57BA-E1368AEF636B}"/>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b="1" dirty="0"/>
              <a:t>Text Classification</a:t>
            </a:r>
            <a:endParaRPr lang="en-US" sz="2400" dirty="0">
              <a:ea typeface="Calibri" panose="020F0502020204030204"/>
              <a:cs typeface="Calibri" panose="020F0502020204030204"/>
            </a:endParaRPr>
          </a:p>
          <a:p>
            <a:r>
              <a:rPr lang="en-US" sz="2400" dirty="0">
                <a:ea typeface="+mn-lt"/>
                <a:cs typeface="+mn-lt"/>
              </a:rPr>
              <a:t>Most of the time, Naive Bayes finds uses in-text classification due to its assumption of independence and high performance in solving multi-class problems. It enjoys a high rate of success than other algorithms due to its speed and efficiency. </a:t>
            </a:r>
            <a:endParaRPr lang="en-US" sz="2400" dirty="0"/>
          </a:p>
          <a:p>
            <a:r>
              <a:rPr lang="en-US" dirty="0"/>
              <a:t>Sentiment Analysis</a:t>
            </a:r>
            <a:endParaRPr lang="en-US" sz="2400" b="1" dirty="0">
              <a:ea typeface="Calibri"/>
              <a:cs typeface="Calibri"/>
            </a:endParaRPr>
          </a:p>
          <a:p>
            <a:r>
              <a:rPr lang="en-US" sz="2400" dirty="0">
                <a:ea typeface="+mn-lt"/>
                <a:cs typeface="+mn-lt"/>
              </a:rPr>
              <a:t>One of the most prominent areas of machine learning is sentiment analysis, and this algorithm is quite useful there as well. Sentiment analysis focuses on identifying whether the customers think positively or negatively about a certain topic (product or service).</a:t>
            </a:r>
          </a:p>
          <a:p>
            <a:endParaRPr lang="en-US" sz="2400">
              <a:ea typeface="Calibri"/>
              <a:cs typeface="Calibri"/>
            </a:endParaRPr>
          </a:p>
        </p:txBody>
      </p:sp>
    </p:spTree>
    <p:extLst>
      <p:ext uri="{BB962C8B-B14F-4D97-AF65-F5344CB8AC3E}">
        <p14:creationId xmlns:p14="http://schemas.microsoft.com/office/powerpoint/2010/main" val="366195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6217-F005-EFF2-6AF3-743565E7F205}"/>
              </a:ext>
            </a:extLst>
          </p:cNvPr>
          <p:cNvSpPr>
            <a:spLocks noGrp="1"/>
          </p:cNvSpPr>
          <p:nvPr>
            <p:ph type="title"/>
          </p:nvPr>
        </p:nvSpPr>
        <p:spPr/>
        <p:txBody>
          <a:bodyPr/>
          <a:lstStyle/>
          <a:p>
            <a:r>
              <a:rPr lang="en-US">
                <a:cs typeface="Calibri Light"/>
              </a:rPr>
              <a:t>Decision Tree</a:t>
            </a:r>
            <a:endParaRPr lang="en-US"/>
          </a:p>
        </p:txBody>
      </p:sp>
      <p:sp>
        <p:nvSpPr>
          <p:cNvPr id="3" name="Content Placeholder 2">
            <a:extLst>
              <a:ext uri="{FF2B5EF4-FFF2-40B4-BE49-F238E27FC236}">
                <a16:creationId xmlns:a16="http://schemas.microsoft.com/office/drawing/2014/main" id="{87676781-13AE-8BCC-1A5C-F6ADF33FBA6C}"/>
              </a:ext>
            </a:extLst>
          </p:cNvPr>
          <p:cNvSpPr>
            <a:spLocks noGrp="1"/>
          </p:cNvSpPr>
          <p:nvPr>
            <p:ph idx="1"/>
          </p:nvPr>
        </p:nvSpPr>
        <p:spPr/>
        <p:txBody>
          <a:bodyPr vert="horz" lIns="91440" tIns="45720" rIns="91440" bIns="45720" rtlCol="0" anchor="t">
            <a:normAutofit/>
          </a:bodyPr>
          <a:lstStyle/>
          <a:p>
            <a:r>
              <a:rPr lang="en-US">
                <a:ea typeface="+mn-lt"/>
                <a:cs typeface="+mn-lt"/>
              </a:rPr>
              <a:t>Decision Tree is a </a:t>
            </a:r>
            <a:r>
              <a:rPr lang="en-US" b="1">
                <a:ea typeface="+mn-lt"/>
                <a:cs typeface="+mn-lt"/>
              </a:rPr>
              <a:t>Supervised learning technique </a:t>
            </a:r>
            <a:r>
              <a:rPr lang="en-US">
                <a:ea typeface="+mn-lt"/>
                <a:cs typeface="+mn-lt"/>
              </a:rPr>
              <a:t>that can be used for both classification and Regression problems, but mostly it is preferred for solving Classification problems. It is a tree-structured classifier, where</a:t>
            </a:r>
            <a:r>
              <a:rPr lang="en-US" b="1">
                <a:ea typeface="+mn-lt"/>
                <a:cs typeface="+mn-lt"/>
              </a:rPr>
              <a:t> internal nodes represent the features of a dataset, branches represent the decision rules</a:t>
            </a:r>
            <a:r>
              <a:rPr lang="en-US">
                <a:ea typeface="+mn-lt"/>
                <a:cs typeface="+mn-lt"/>
              </a:rPr>
              <a:t> and </a:t>
            </a:r>
            <a:r>
              <a:rPr lang="en-US" b="1">
                <a:ea typeface="+mn-lt"/>
                <a:cs typeface="+mn-lt"/>
              </a:rPr>
              <a:t>each leaf node represents the outcome.</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3717156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7306-7445-404C-2676-BE6196B03CB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3A2080E0-F7D2-8124-22E7-20A91107DC34}"/>
              </a:ext>
            </a:extLst>
          </p:cNvPr>
          <p:cNvPicPr>
            <a:picLocks noGrp="1" noChangeAspect="1"/>
          </p:cNvPicPr>
          <p:nvPr>
            <p:ph idx="1"/>
          </p:nvPr>
        </p:nvPicPr>
        <p:blipFill>
          <a:blip r:embed="rId2"/>
          <a:stretch>
            <a:fillRect/>
          </a:stretch>
        </p:blipFill>
        <p:spPr>
          <a:xfrm>
            <a:off x="3238500" y="2096294"/>
            <a:ext cx="5715000" cy="3810000"/>
          </a:xfrm>
        </p:spPr>
      </p:pic>
    </p:spTree>
    <p:extLst>
      <p:ext uri="{BB962C8B-B14F-4D97-AF65-F5344CB8AC3E}">
        <p14:creationId xmlns:p14="http://schemas.microsoft.com/office/powerpoint/2010/main" val="763970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2463-B912-B121-D4F7-A82562E84F8A}"/>
              </a:ext>
            </a:extLst>
          </p:cNvPr>
          <p:cNvSpPr>
            <a:spLocks noGrp="1"/>
          </p:cNvSpPr>
          <p:nvPr>
            <p:ph type="title"/>
          </p:nvPr>
        </p:nvSpPr>
        <p:spPr/>
        <p:txBody>
          <a:bodyPr/>
          <a:lstStyle/>
          <a:p>
            <a:pPr algn="just"/>
            <a:r>
              <a:rPr lang="en-US" dirty="0"/>
              <a:t>Why use Decision Trees?</a:t>
            </a:r>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FD2F39E1-1398-6ADD-C4F2-7C34464E9B6B}"/>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There are various algorithms in Machine learning, so choosing the best algorithm for the given dataset and problem is the main point to remember while creating a machine learning model. Below are the two reasons for using the Decision tree:</a:t>
            </a:r>
            <a:endParaRPr lang="en-US" dirty="0">
              <a:ea typeface="Calibri" panose="020F0502020204030204"/>
              <a:cs typeface="Calibri" panose="020F0502020204030204"/>
            </a:endParaRPr>
          </a:p>
          <a:p>
            <a:pPr algn="just"/>
            <a:r>
              <a:rPr lang="en-US" dirty="0">
                <a:ea typeface="+mn-lt"/>
                <a:cs typeface="+mn-lt"/>
              </a:rPr>
              <a:t>Decision Trees usually mimic human thinking ability while making a decision, so it is easy to understand.</a:t>
            </a:r>
            <a:endParaRPr lang="en-US" dirty="0"/>
          </a:p>
          <a:p>
            <a:pPr algn="just"/>
            <a:r>
              <a:rPr lang="en-US" dirty="0">
                <a:ea typeface="+mn-lt"/>
                <a:cs typeface="+mn-lt"/>
              </a:rPr>
              <a:t>The logic behind the decision tree can be easily understood because it shows a tree-like structure.</a:t>
            </a:r>
            <a:endParaRPr lang="en-US" dirty="0"/>
          </a:p>
          <a:p>
            <a:endParaRPr lang="en-US" dirty="0">
              <a:ea typeface="Calibri"/>
              <a:cs typeface="Calibri"/>
            </a:endParaRPr>
          </a:p>
        </p:txBody>
      </p:sp>
    </p:spTree>
    <p:extLst>
      <p:ext uri="{BB962C8B-B14F-4D97-AF65-F5344CB8AC3E}">
        <p14:creationId xmlns:p14="http://schemas.microsoft.com/office/powerpoint/2010/main" val="989559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B99A-220F-32C3-81AE-637D99530B8C}"/>
              </a:ext>
            </a:extLst>
          </p:cNvPr>
          <p:cNvSpPr>
            <a:spLocks noGrp="1"/>
          </p:cNvSpPr>
          <p:nvPr>
            <p:ph type="title"/>
          </p:nvPr>
        </p:nvSpPr>
        <p:spPr/>
        <p:txBody>
          <a:bodyPr/>
          <a:lstStyle/>
          <a:p>
            <a:pPr algn="just"/>
            <a:r>
              <a:rPr lang="en-US" dirty="0"/>
              <a:t>Decision Tree Terminologies</a:t>
            </a:r>
          </a:p>
          <a:p>
            <a:endParaRPr lang="en-US" dirty="0">
              <a:ea typeface="Calibri Light"/>
              <a:cs typeface="Calibri Light"/>
            </a:endParaRPr>
          </a:p>
        </p:txBody>
      </p:sp>
      <p:sp>
        <p:nvSpPr>
          <p:cNvPr id="3" name="Content Placeholder 2">
            <a:extLst>
              <a:ext uri="{FF2B5EF4-FFF2-40B4-BE49-F238E27FC236}">
                <a16:creationId xmlns:a16="http://schemas.microsoft.com/office/drawing/2014/main" id="{5699600E-B6CD-AA85-AB38-ED39136607BC}"/>
              </a:ext>
            </a:extLst>
          </p:cNvPr>
          <p:cNvSpPr>
            <a:spLocks noGrp="1"/>
          </p:cNvSpPr>
          <p:nvPr>
            <p:ph idx="1"/>
          </p:nvPr>
        </p:nvSpPr>
        <p:spPr>
          <a:xfrm>
            <a:off x="838200" y="1327395"/>
            <a:ext cx="10515600" cy="4849568"/>
          </a:xfrm>
        </p:spPr>
        <p:txBody>
          <a:bodyPr vert="horz" lIns="91440" tIns="45720" rIns="91440" bIns="45720" rtlCol="0" anchor="t">
            <a:normAutofit fontScale="92500" lnSpcReduction="10000"/>
          </a:bodyPr>
          <a:lstStyle/>
          <a:p>
            <a:r>
              <a:rPr lang="en-US" b="1" dirty="0">
                <a:ea typeface="+mn-lt"/>
                <a:cs typeface="+mn-lt"/>
              </a:rPr>
              <a:t>Root Node:</a:t>
            </a:r>
            <a:r>
              <a:rPr lang="en-US" dirty="0">
                <a:ea typeface="+mn-lt"/>
                <a:cs typeface="+mn-lt"/>
              </a:rPr>
              <a:t> Root node is from where the decision tree starts. It represents the entire dataset, which further gets divided into two or more homogeneous sets.</a:t>
            </a:r>
          </a:p>
          <a:p>
            <a:r>
              <a:rPr lang="en-US" b="1" dirty="0">
                <a:ea typeface="+mn-lt"/>
                <a:cs typeface="+mn-lt"/>
              </a:rPr>
              <a:t>Leaf Node:</a:t>
            </a:r>
            <a:r>
              <a:rPr lang="en-US" dirty="0">
                <a:ea typeface="+mn-lt"/>
                <a:cs typeface="+mn-lt"/>
              </a:rPr>
              <a:t> Leaf nodes are the final output node, and the tree cannot be segregated further after getting a leaf node.</a:t>
            </a:r>
          </a:p>
          <a:p>
            <a:r>
              <a:rPr lang="en-US" b="1" dirty="0">
                <a:ea typeface="+mn-lt"/>
                <a:cs typeface="+mn-lt"/>
              </a:rPr>
              <a:t>Splitting:</a:t>
            </a:r>
            <a:r>
              <a:rPr lang="en-US" dirty="0">
                <a:ea typeface="+mn-lt"/>
                <a:cs typeface="+mn-lt"/>
              </a:rPr>
              <a:t> Splitting is the process of dividing the decision node/root node into sub-nodes according to the given conditions.</a:t>
            </a:r>
          </a:p>
          <a:p>
            <a:r>
              <a:rPr lang="en-US" b="1" dirty="0">
                <a:ea typeface="+mn-lt"/>
                <a:cs typeface="+mn-lt"/>
              </a:rPr>
              <a:t>Branch/Sub Tree:</a:t>
            </a:r>
            <a:r>
              <a:rPr lang="en-US" dirty="0">
                <a:ea typeface="+mn-lt"/>
                <a:cs typeface="+mn-lt"/>
              </a:rPr>
              <a:t> A tree formed by splitting the tree.</a:t>
            </a:r>
          </a:p>
          <a:p>
            <a:r>
              <a:rPr lang="en-US" b="1" dirty="0">
                <a:ea typeface="+mn-lt"/>
                <a:cs typeface="+mn-lt"/>
              </a:rPr>
              <a:t>Pruning:</a:t>
            </a:r>
            <a:r>
              <a:rPr lang="en-US" dirty="0">
                <a:ea typeface="+mn-lt"/>
                <a:cs typeface="+mn-lt"/>
              </a:rPr>
              <a:t> Pruning is the process of removing the unwanted branches from the tree.</a:t>
            </a:r>
          </a:p>
          <a:p>
            <a:r>
              <a:rPr lang="en-US" b="1" dirty="0">
                <a:ea typeface="+mn-lt"/>
                <a:cs typeface="+mn-lt"/>
              </a:rPr>
              <a:t>Parent/Child node:</a:t>
            </a:r>
            <a:r>
              <a:rPr lang="en-US" dirty="0">
                <a:ea typeface="+mn-lt"/>
                <a:cs typeface="+mn-lt"/>
              </a:rPr>
              <a:t> The root node of the tree is called the parent node, and other nodes are called the child nodes.</a:t>
            </a:r>
          </a:p>
          <a:p>
            <a:endParaRPr lang="en-US" dirty="0">
              <a:ea typeface="Calibri"/>
              <a:cs typeface="Calibri"/>
            </a:endParaRPr>
          </a:p>
        </p:txBody>
      </p:sp>
    </p:spTree>
    <p:extLst>
      <p:ext uri="{BB962C8B-B14F-4D97-AF65-F5344CB8AC3E}">
        <p14:creationId xmlns:p14="http://schemas.microsoft.com/office/powerpoint/2010/main" val="1729321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6EB1-A98F-B9B1-4E7E-471A33DDF3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86877E-78BF-A14F-3A8E-08F71BE34A57}"/>
              </a:ext>
            </a:extLst>
          </p:cNvPr>
          <p:cNvSpPr>
            <a:spLocks noGrp="1"/>
          </p:cNvSpPr>
          <p:nvPr>
            <p:ph idx="1"/>
          </p:nvPr>
        </p:nvSpPr>
        <p:spPr/>
        <p:txBody>
          <a:bodyPr vert="horz" lIns="91440" tIns="45720" rIns="91440" bIns="45720" rtlCol="0" anchor="t">
            <a:normAutofit fontScale="92500" lnSpcReduction="10000"/>
          </a:bodyPr>
          <a:lstStyle/>
          <a:p>
            <a:pPr algn="just"/>
            <a:r>
              <a:rPr lang="en-US" b="1" dirty="0">
                <a:ea typeface="+mn-lt"/>
                <a:cs typeface="+mn-lt"/>
              </a:rPr>
              <a:t>Step-1:</a:t>
            </a:r>
            <a:r>
              <a:rPr lang="en-US" dirty="0">
                <a:ea typeface="+mn-lt"/>
                <a:cs typeface="+mn-lt"/>
              </a:rPr>
              <a:t> Begin the tree with the root node, says S, which contains the complete dataset.</a:t>
            </a:r>
            <a:endParaRPr lang="en-US" dirty="0">
              <a:ea typeface="Calibri" panose="020F0502020204030204"/>
              <a:cs typeface="Calibri" panose="020F0502020204030204"/>
            </a:endParaRPr>
          </a:p>
          <a:p>
            <a:pPr algn="just"/>
            <a:r>
              <a:rPr lang="en-US" b="1" dirty="0">
                <a:ea typeface="+mn-lt"/>
                <a:cs typeface="+mn-lt"/>
              </a:rPr>
              <a:t>Step-2:</a:t>
            </a:r>
            <a:r>
              <a:rPr lang="en-US" dirty="0">
                <a:ea typeface="+mn-lt"/>
                <a:cs typeface="+mn-lt"/>
              </a:rPr>
              <a:t> Find the best attribute in the dataset using </a:t>
            </a:r>
            <a:r>
              <a:rPr lang="en-US" b="1" dirty="0">
                <a:ea typeface="+mn-lt"/>
                <a:cs typeface="+mn-lt"/>
              </a:rPr>
              <a:t>Attribute Selection Measure (ASM).</a:t>
            </a:r>
            <a:endParaRPr lang="en-US" dirty="0"/>
          </a:p>
          <a:p>
            <a:pPr algn="just"/>
            <a:r>
              <a:rPr lang="en-US" b="1" dirty="0">
                <a:ea typeface="+mn-lt"/>
                <a:cs typeface="+mn-lt"/>
              </a:rPr>
              <a:t>Step-3:</a:t>
            </a:r>
            <a:r>
              <a:rPr lang="en-US" dirty="0">
                <a:ea typeface="+mn-lt"/>
                <a:cs typeface="+mn-lt"/>
              </a:rPr>
              <a:t> Divide the S into subsets that contains possible values for the best attributes.</a:t>
            </a:r>
            <a:endParaRPr lang="en-US" dirty="0"/>
          </a:p>
          <a:p>
            <a:pPr algn="just"/>
            <a:r>
              <a:rPr lang="en-US" b="1" dirty="0">
                <a:ea typeface="+mn-lt"/>
                <a:cs typeface="+mn-lt"/>
              </a:rPr>
              <a:t>Step-4:</a:t>
            </a:r>
            <a:r>
              <a:rPr lang="en-US" dirty="0">
                <a:ea typeface="+mn-lt"/>
                <a:cs typeface="+mn-lt"/>
              </a:rPr>
              <a:t> Generate the decision tree node, which contains the best attribute.</a:t>
            </a:r>
            <a:endParaRPr lang="en-US" dirty="0"/>
          </a:p>
          <a:p>
            <a:pPr algn="just"/>
            <a:r>
              <a:rPr lang="en-US" b="1" dirty="0">
                <a:ea typeface="+mn-lt"/>
                <a:cs typeface="+mn-lt"/>
              </a:rPr>
              <a:t>Step-5:</a:t>
            </a:r>
            <a:r>
              <a:rPr lang="en-US" dirty="0">
                <a:ea typeface="+mn-lt"/>
                <a:cs typeface="+mn-lt"/>
              </a:rPr>
              <a:t> Recursively make new decision trees using the subsets of the dataset created in step -3. Continue this process until a stage is reached where you cannot further classify the nodes and called the final node as a leaf node.</a:t>
            </a:r>
            <a:endParaRPr lang="en-US" dirty="0"/>
          </a:p>
          <a:p>
            <a:endParaRPr lang="en-US" dirty="0">
              <a:ea typeface="Calibri"/>
              <a:cs typeface="Calibri"/>
            </a:endParaRPr>
          </a:p>
        </p:txBody>
      </p:sp>
    </p:spTree>
    <p:extLst>
      <p:ext uri="{BB962C8B-B14F-4D97-AF65-F5344CB8AC3E}">
        <p14:creationId xmlns:p14="http://schemas.microsoft.com/office/powerpoint/2010/main" val="1133131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C23C-7213-7709-8D6B-0AB198F5B8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E24D49-B926-9045-2CFD-DFEA7AF591B3}"/>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While implementing a Decision tree, the main issue arises that how to select the best attribute for the root node and for sub-nodes. So, to solve such problems there is a technique which is called as </a:t>
            </a:r>
            <a:r>
              <a:rPr lang="en-US" b="1" dirty="0">
                <a:ea typeface="+mn-lt"/>
                <a:cs typeface="+mn-lt"/>
              </a:rPr>
              <a:t>Attribute selection measure or ASM. </a:t>
            </a:r>
            <a:endParaRPr lang="en-US" dirty="0">
              <a:ea typeface="+mn-lt"/>
              <a:cs typeface="+mn-lt"/>
            </a:endParaRPr>
          </a:p>
          <a:p>
            <a:pPr algn="just"/>
            <a:r>
              <a:rPr lang="en-US" dirty="0">
                <a:ea typeface="+mn-lt"/>
                <a:cs typeface="+mn-lt"/>
              </a:rPr>
              <a:t>By this measurement, we can easily select the best attribute for the nodes of the tree. There are two popular techniques for ASM, which are:</a:t>
            </a:r>
            <a:endParaRPr lang="en-US" dirty="0">
              <a:ea typeface="Calibri" panose="020F0502020204030204"/>
              <a:cs typeface="Calibri" panose="020F0502020204030204"/>
            </a:endParaRPr>
          </a:p>
          <a:p>
            <a:pPr algn="just"/>
            <a:r>
              <a:rPr lang="en-US" b="1" dirty="0">
                <a:ea typeface="+mn-lt"/>
                <a:cs typeface="+mn-lt"/>
              </a:rPr>
              <a:t>Information Gain</a:t>
            </a:r>
            <a:endParaRPr lang="en-US" dirty="0"/>
          </a:p>
          <a:p>
            <a:pPr algn="just"/>
            <a:r>
              <a:rPr lang="en-US" b="1" dirty="0">
                <a:ea typeface="+mn-lt"/>
                <a:cs typeface="+mn-lt"/>
              </a:rPr>
              <a:t>Gini Index</a:t>
            </a:r>
            <a:endParaRPr lang="en-US" dirty="0"/>
          </a:p>
          <a:p>
            <a:endParaRPr lang="en-US" dirty="0">
              <a:ea typeface="Calibri"/>
              <a:cs typeface="Calibri"/>
            </a:endParaRPr>
          </a:p>
        </p:txBody>
      </p:sp>
    </p:spTree>
    <p:extLst>
      <p:ext uri="{BB962C8B-B14F-4D97-AF65-F5344CB8AC3E}">
        <p14:creationId xmlns:p14="http://schemas.microsoft.com/office/powerpoint/2010/main" val="1656056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081D-FE1F-624E-0D94-8AD0DD765266}"/>
              </a:ext>
            </a:extLst>
          </p:cNvPr>
          <p:cNvSpPr>
            <a:spLocks noGrp="1"/>
          </p:cNvSpPr>
          <p:nvPr>
            <p:ph type="title"/>
          </p:nvPr>
        </p:nvSpPr>
        <p:spPr>
          <a:xfrm>
            <a:off x="838200" y="365125"/>
            <a:ext cx="10515600" cy="758948"/>
          </a:xfrm>
        </p:spPr>
        <p:txBody>
          <a:bodyPr/>
          <a:lstStyle/>
          <a:p>
            <a:r>
              <a:rPr lang="en-US" dirty="0">
                <a:ea typeface="Calibri Light"/>
                <a:cs typeface="Calibri Light"/>
              </a:rPr>
              <a:t>Information Gain</a:t>
            </a:r>
            <a:endParaRPr lang="en-US" dirty="0"/>
          </a:p>
        </p:txBody>
      </p:sp>
      <p:sp>
        <p:nvSpPr>
          <p:cNvPr id="3" name="Content Placeholder 2">
            <a:extLst>
              <a:ext uri="{FF2B5EF4-FFF2-40B4-BE49-F238E27FC236}">
                <a16:creationId xmlns:a16="http://schemas.microsoft.com/office/drawing/2014/main" id="{A9167528-50E1-4385-41F3-C32F00052484}"/>
              </a:ext>
            </a:extLst>
          </p:cNvPr>
          <p:cNvSpPr>
            <a:spLocks noGrp="1"/>
          </p:cNvSpPr>
          <p:nvPr>
            <p:ph idx="1"/>
          </p:nvPr>
        </p:nvSpPr>
        <p:spPr>
          <a:xfrm>
            <a:off x="838200" y="1132010"/>
            <a:ext cx="10515600" cy="5044953"/>
          </a:xfrm>
        </p:spPr>
        <p:txBody>
          <a:bodyPr vert="horz" lIns="91440" tIns="45720" rIns="91440" bIns="45720" rtlCol="0" anchor="t">
            <a:normAutofit lnSpcReduction="10000"/>
          </a:bodyPr>
          <a:lstStyle/>
          <a:p>
            <a:pPr algn="just"/>
            <a:r>
              <a:rPr lang="en-US" dirty="0">
                <a:ea typeface="Calibri" panose="020F0502020204030204"/>
                <a:cs typeface="Calibri" panose="020F0502020204030204"/>
              </a:rPr>
              <a:t>Information gain is the measurement of changes in entropy after the segmentation of a dataset based on an attribute.</a:t>
            </a:r>
            <a:endParaRPr lang="en-US">
              <a:ea typeface="+mn-lt"/>
              <a:cs typeface="+mn-lt"/>
            </a:endParaRPr>
          </a:p>
          <a:p>
            <a:pPr algn="just"/>
            <a:r>
              <a:rPr lang="en-US" dirty="0">
                <a:ea typeface="Calibri" panose="020F0502020204030204"/>
                <a:cs typeface="Calibri" panose="020F0502020204030204"/>
              </a:rPr>
              <a:t>It calculates how much information a feature provides us about a class.</a:t>
            </a:r>
            <a:endParaRPr lang="en-US">
              <a:ea typeface="+mn-lt"/>
              <a:cs typeface="+mn-lt"/>
            </a:endParaRPr>
          </a:p>
          <a:p>
            <a:pPr algn="just"/>
            <a:r>
              <a:rPr lang="en-US" dirty="0">
                <a:ea typeface="Calibri" panose="020F0502020204030204"/>
                <a:cs typeface="Calibri" panose="020F0502020204030204"/>
              </a:rPr>
              <a:t>According to the value of information gain, we split the node and build the decision tree.</a:t>
            </a:r>
            <a:endParaRPr lang="en-US">
              <a:ea typeface="+mn-lt"/>
              <a:cs typeface="+mn-lt"/>
            </a:endParaRPr>
          </a:p>
          <a:p>
            <a:pPr algn="just"/>
            <a:r>
              <a:rPr lang="en-US" dirty="0">
                <a:ea typeface="Calibri" panose="020F0502020204030204"/>
                <a:cs typeface="Calibri" panose="020F0502020204030204"/>
              </a:rPr>
              <a:t>A decision tree algorithm always tries to maximize the value of information gain, and a node/attribute having the highest information gain is split first. It can be calculated using the below formula:</a:t>
            </a:r>
            <a:endParaRPr lang="en-US" dirty="0">
              <a:ea typeface="+mn-lt"/>
              <a:cs typeface="+mn-lt"/>
            </a:endParaRPr>
          </a:p>
          <a:p>
            <a:pPr marL="0" indent="0" algn="just">
              <a:buNone/>
            </a:pPr>
            <a:r>
              <a:rPr lang="en-US">
                <a:ea typeface="Calibri" panose="020F0502020204030204"/>
                <a:cs typeface="Calibri" panose="020F0502020204030204"/>
              </a:rPr>
              <a:t>Information Gain= Entropy(S)- [(Weighted Avg) *Entropy(each feature)]  </a:t>
            </a:r>
          </a:p>
          <a:p>
            <a:pPr algn="just"/>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807211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7606-6AB2-4809-3747-9800AA799A3B}"/>
              </a:ext>
            </a:extLst>
          </p:cNvPr>
          <p:cNvSpPr>
            <a:spLocks noGrp="1"/>
          </p:cNvSpPr>
          <p:nvPr>
            <p:ph type="title"/>
          </p:nvPr>
        </p:nvSpPr>
        <p:spPr/>
        <p:txBody>
          <a:bodyPr/>
          <a:lstStyle/>
          <a:p>
            <a:r>
              <a:rPr lang="en-US" dirty="0">
                <a:ea typeface="Calibri Light"/>
                <a:cs typeface="Calibri Light"/>
              </a:rPr>
              <a:t>Entropy</a:t>
            </a:r>
            <a:endParaRPr lang="en-US" dirty="0"/>
          </a:p>
        </p:txBody>
      </p:sp>
      <p:sp>
        <p:nvSpPr>
          <p:cNvPr id="3" name="Content Placeholder 2">
            <a:extLst>
              <a:ext uri="{FF2B5EF4-FFF2-40B4-BE49-F238E27FC236}">
                <a16:creationId xmlns:a16="http://schemas.microsoft.com/office/drawing/2014/main" id="{D18A8EFF-458B-E189-DA9E-39595C46C592}"/>
              </a:ext>
            </a:extLst>
          </p:cNvPr>
          <p:cNvSpPr>
            <a:spLocks noGrp="1"/>
          </p:cNvSpPr>
          <p:nvPr>
            <p:ph idx="1"/>
          </p:nvPr>
        </p:nvSpPr>
        <p:spPr/>
        <p:txBody>
          <a:bodyPr vert="horz" lIns="91440" tIns="45720" rIns="91440" bIns="45720" rtlCol="0" anchor="t">
            <a:normAutofit/>
          </a:bodyPr>
          <a:lstStyle/>
          <a:p>
            <a:r>
              <a:rPr lang="en-US" dirty="0">
                <a:ea typeface="+mn-lt"/>
                <a:cs typeface="+mn-lt"/>
              </a:rPr>
              <a:t>Entropy is an information theory metric that measures the impurity or uncertainty in a group of observations. It determines how a decision tree chooses to split data. The image below gives a better description of the purity of a set.</a:t>
            </a:r>
            <a:br>
              <a:rPr lang="en-US" dirty="0">
                <a:ea typeface="+mn-lt"/>
                <a:cs typeface="+mn-lt"/>
              </a:rPr>
            </a:br>
            <a:endParaRPr lang="en-US" dirty="0">
              <a:ea typeface="Calibri"/>
              <a:cs typeface="Calibri"/>
            </a:endParaRPr>
          </a:p>
          <a:p>
            <a:endParaRPr lang="en-US" dirty="0">
              <a:ea typeface="Calibri"/>
              <a:cs typeface="Calibri"/>
            </a:endParaRPr>
          </a:p>
        </p:txBody>
      </p:sp>
      <p:pic>
        <p:nvPicPr>
          <p:cNvPr id="4" name="Picture 4">
            <a:extLst>
              <a:ext uri="{FF2B5EF4-FFF2-40B4-BE49-F238E27FC236}">
                <a16:creationId xmlns:a16="http://schemas.microsoft.com/office/drawing/2014/main" id="{2DBEE4CE-5A6B-DA44-4B28-DBEBB37FF134}"/>
              </a:ext>
            </a:extLst>
          </p:cNvPr>
          <p:cNvPicPr>
            <a:picLocks noChangeAspect="1"/>
          </p:cNvPicPr>
          <p:nvPr/>
        </p:nvPicPr>
        <p:blipFill>
          <a:blip r:embed="rId2"/>
          <a:stretch>
            <a:fillRect/>
          </a:stretch>
        </p:blipFill>
        <p:spPr>
          <a:xfrm>
            <a:off x="2492062" y="4009076"/>
            <a:ext cx="6016580" cy="2199086"/>
          </a:xfrm>
          <a:prstGeom prst="rect">
            <a:avLst/>
          </a:prstGeom>
        </p:spPr>
      </p:pic>
    </p:spTree>
    <p:extLst>
      <p:ext uri="{BB962C8B-B14F-4D97-AF65-F5344CB8AC3E}">
        <p14:creationId xmlns:p14="http://schemas.microsoft.com/office/powerpoint/2010/main" val="89067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9D811-98BF-95C2-8AD0-E3AA33EF0947}"/>
              </a:ext>
            </a:extLst>
          </p:cNvPr>
          <p:cNvSpPr>
            <a:spLocks noGrp="1"/>
          </p:cNvSpPr>
          <p:nvPr>
            <p:ph type="title"/>
          </p:nvPr>
        </p:nvSpPr>
        <p:spPr>
          <a:xfrm>
            <a:off x="635000" y="640823"/>
            <a:ext cx="3418659" cy="5583148"/>
          </a:xfrm>
        </p:spPr>
        <p:txBody>
          <a:bodyPr anchor="ctr">
            <a:normAutofit/>
          </a:bodyPr>
          <a:lstStyle/>
          <a:p>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E81AAA-8C30-814C-C101-F95BF884B0DA}"/>
              </a:ext>
            </a:extLst>
          </p:cNvPr>
          <p:cNvGraphicFramePr>
            <a:graphicFrameLocks noGrp="1"/>
          </p:cNvGraphicFramePr>
          <p:nvPr>
            <p:ph idx="1"/>
            <p:extLst>
              <p:ext uri="{D42A27DB-BD31-4B8C-83A1-F6EECF244321}">
                <p14:modId xmlns:p14="http://schemas.microsoft.com/office/powerpoint/2010/main" val="221091155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7682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0865-9C4A-695D-ACC6-05273A3163CA}"/>
              </a:ext>
            </a:extLst>
          </p:cNvPr>
          <p:cNvSpPr>
            <a:spLocks noGrp="1"/>
          </p:cNvSpPr>
          <p:nvPr>
            <p:ph type="title"/>
          </p:nvPr>
        </p:nvSpPr>
        <p:spPr>
          <a:xfrm>
            <a:off x="838200" y="365125"/>
            <a:ext cx="10515600" cy="1042256"/>
          </a:xfrm>
        </p:spPr>
        <p:txBody>
          <a:bodyPr/>
          <a:lstStyle/>
          <a:p>
            <a:endParaRPr lang="en-US"/>
          </a:p>
        </p:txBody>
      </p:sp>
      <p:sp>
        <p:nvSpPr>
          <p:cNvPr id="3" name="Content Placeholder 2">
            <a:extLst>
              <a:ext uri="{FF2B5EF4-FFF2-40B4-BE49-F238E27FC236}">
                <a16:creationId xmlns:a16="http://schemas.microsoft.com/office/drawing/2014/main" id="{11BFE175-C079-57A4-8BD2-247E103A1E94}"/>
              </a:ext>
            </a:extLst>
          </p:cNvPr>
          <p:cNvSpPr>
            <a:spLocks noGrp="1"/>
          </p:cNvSpPr>
          <p:nvPr>
            <p:ph idx="1"/>
          </p:nvPr>
        </p:nvSpPr>
        <p:spPr/>
        <p:txBody>
          <a:bodyPr vert="horz" lIns="91440" tIns="45720" rIns="91440" bIns="45720" rtlCol="0" anchor="t">
            <a:normAutofit/>
          </a:bodyPr>
          <a:lstStyle/>
          <a:p>
            <a:pPr algn="just"/>
            <a:r>
              <a:rPr lang="en-US" b="1" dirty="0">
                <a:ea typeface="+mn-lt"/>
                <a:cs typeface="+mn-lt"/>
              </a:rPr>
              <a:t>Entropy:</a:t>
            </a:r>
            <a:r>
              <a:rPr lang="en-US" dirty="0">
                <a:ea typeface="+mn-lt"/>
                <a:cs typeface="+mn-lt"/>
              </a:rPr>
              <a:t> Entropy is a metric to measure the impurity in a given attribute. It specifies randomness in data. Entropy can be calculated as:</a:t>
            </a:r>
          </a:p>
          <a:p>
            <a:pPr algn="just"/>
            <a:r>
              <a:rPr lang="en-US" dirty="0">
                <a:latin typeface="Consolas"/>
              </a:rPr>
              <a:t>Entropy(s)= -P(yes)log2 P(yes)- P(no) log2 P(no)</a:t>
            </a:r>
            <a:endParaRPr lang="en-US" dirty="0"/>
          </a:p>
          <a:p>
            <a:pPr algn="just"/>
            <a:r>
              <a:rPr lang="en-US" b="1" dirty="0">
                <a:ea typeface="+mn-lt"/>
                <a:cs typeface="+mn-lt"/>
              </a:rPr>
              <a:t>Where,</a:t>
            </a:r>
            <a:endParaRPr lang="en-US" dirty="0">
              <a:ea typeface="+mn-lt"/>
              <a:cs typeface="+mn-lt"/>
            </a:endParaRPr>
          </a:p>
          <a:p>
            <a:pPr algn="just"/>
            <a:r>
              <a:rPr lang="en-US" b="1" dirty="0">
                <a:ea typeface="+mn-lt"/>
                <a:cs typeface="+mn-lt"/>
              </a:rPr>
              <a:t>S= Total number of samples</a:t>
            </a:r>
            <a:endParaRPr lang="en-US" dirty="0">
              <a:ea typeface="+mn-lt"/>
              <a:cs typeface="+mn-lt"/>
            </a:endParaRPr>
          </a:p>
          <a:p>
            <a:pPr algn="just"/>
            <a:r>
              <a:rPr lang="en-US" b="1" dirty="0">
                <a:ea typeface="+mn-lt"/>
                <a:cs typeface="+mn-lt"/>
              </a:rPr>
              <a:t>P(yes)= probability of yes</a:t>
            </a:r>
            <a:endParaRPr lang="en-US">
              <a:ea typeface="+mn-lt"/>
              <a:cs typeface="+mn-lt"/>
            </a:endParaRPr>
          </a:p>
          <a:p>
            <a:pPr algn="just"/>
            <a:r>
              <a:rPr lang="en-US" b="1" dirty="0">
                <a:ea typeface="+mn-lt"/>
                <a:cs typeface="+mn-lt"/>
              </a:rPr>
              <a:t>P(no)= probability of no</a:t>
            </a:r>
            <a:endParaRPr lang="en-US" dirty="0">
              <a:ea typeface="+mn-lt"/>
              <a:cs typeface="+mn-lt"/>
            </a:endParaRPr>
          </a:p>
          <a:p>
            <a:endParaRPr lang="en-US" dirty="0">
              <a:ea typeface="Calibri"/>
              <a:cs typeface="Calibri"/>
            </a:endParaRPr>
          </a:p>
        </p:txBody>
      </p:sp>
    </p:spTree>
    <p:extLst>
      <p:ext uri="{BB962C8B-B14F-4D97-AF65-F5344CB8AC3E}">
        <p14:creationId xmlns:p14="http://schemas.microsoft.com/office/powerpoint/2010/main" val="3732211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9276-6781-F8C5-ECF1-57698EFFB501}"/>
              </a:ext>
            </a:extLst>
          </p:cNvPr>
          <p:cNvSpPr>
            <a:spLocks noGrp="1"/>
          </p:cNvSpPr>
          <p:nvPr>
            <p:ph type="title"/>
          </p:nvPr>
        </p:nvSpPr>
        <p:spPr/>
        <p:txBody>
          <a:bodyPr/>
          <a:lstStyle/>
          <a:p>
            <a:r>
              <a:rPr lang="en-US" dirty="0">
                <a:ea typeface="Calibri Light"/>
                <a:cs typeface="Calibri Light"/>
              </a:rPr>
              <a:t>Gini Index</a:t>
            </a:r>
            <a:endParaRPr lang="en-US" dirty="0"/>
          </a:p>
        </p:txBody>
      </p:sp>
      <p:sp>
        <p:nvSpPr>
          <p:cNvPr id="3" name="Content Placeholder 2">
            <a:extLst>
              <a:ext uri="{FF2B5EF4-FFF2-40B4-BE49-F238E27FC236}">
                <a16:creationId xmlns:a16="http://schemas.microsoft.com/office/drawing/2014/main" id="{BF7F2FF2-7B58-E9AA-CC28-B55E88F7A3A9}"/>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Gini index is a measure of impurity or purity used while creating a decision tree in the CART(Classification and Regression Tree) algorithm.</a:t>
            </a:r>
            <a:endParaRPr lang="en-US">
              <a:ea typeface="Calibri" panose="020F0502020204030204"/>
              <a:cs typeface="Calibri" panose="020F0502020204030204"/>
            </a:endParaRPr>
          </a:p>
          <a:p>
            <a:pPr algn="just"/>
            <a:r>
              <a:rPr lang="en-US" dirty="0">
                <a:ea typeface="+mn-lt"/>
                <a:cs typeface="+mn-lt"/>
              </a:rPr>
              <a:t>An attribute with the low Gini index should be preferred as compared to the high Gini index.</a:t>
            </a:r>
            <a:endParaRPr lang="en-US" dirty="0"/>
          </a:p>
          <a:p>
            <a:pPr algn="just"/>
            <a:r>
              <a:rPr lang="en-US" dirty="0">
                <a:ea typeface="+mn-lt"/>
                <a:cs typeface="+mn-lt"/>
              </a:rPr>
              <a:t>It only creates binary splits, and the CART algorithm uses the Gini index to create binary splits.</a:t>
            </a:r>
            <a:endParaRPr lang="en-US" dirty="0"/>
          </a:p>
          <a:p>
            <a:pPr algn="just"/>
            <a:r>
              <a:rPr lang="en-US" dirty="0">
                <a:ea typeface="+mn-lt"/>
                <a:cs typeface="+mn-lt"/>
              </a:rPr>
              <a:t>Gini index can be calculated using the below formula:</a:t>
            </a:r>
            <a:endParaRPr lang="en-US"/>
          </a:p>
          <a:p>
            <a:pPr marL="0" indent="0">
              <a:buNone/>
            </a:pPr>
            <a:r>
              <a:rPr lang="en-US" dirty="0">
                <a:latin typeface="Consolas"/>
                <a:ea typeface="Calibri"/>
                <a:cs typeface="Calibri"/>
              </a:rPr>
              <a:t>Gini Index= 1- ∑</a:t>
            </a:r>
            <a:r>
              <a:rPr lang="en-US" baseline="-25000" dirty="0">
                <a:latin typeface="Consolas"/>
                <a:ea typeface="Calibri"/>
                <a:cs typeface="Calibri"/>
              </a:rPr>
              <a:t>j</a:t>
            </a:r>
            <a:r>
              <a:rPr lang="en-US" dirty="0">
                <a:latin typeface="Consolas"/>
                <a:ea typeface="Calibri"/>
                <a:cs typeface="Calibri"/>
              </a:rPr>
              <a:t>P</a:t>
            </a:r>
            <a:r>
              <a:rPr lang="en-US" baseline="-25000" dirty="0">
                <a:latin typeface="Consolas"/>
                <a:ea typeface="Calibri"/>
                <a:cs typeface="Calibri"/>
              </a:rPr>
              <a:t>j</a:t>
            </a:r>
            <a:r>
              <a:rPr lang="en-US" baseline="30000" dirty="0">
                <a:latin typeface="Consolas"/>
                <a:ea typeface="Calibri"/>
                <a:cs typeface="Calibri"/>
              </a:rPr>
              <a:t>2</a:t>
            </a:r>
            <a:endParaRPr lang="en-US" dirty="0"/>
          </a:p>
        </p:txBody>
      </p:sp>
    </p:spTree>
    <p:extLst>
      <p:ext uri="{BB962C8B-B14F-4D97-AF65-F5344CB8AC3E}">
        <p14:creationId xmlns:p14="http://schemas.microsoft.com/office/powerpoint/2010/main" val="2232658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C94D-6C7F-625E-20F1-EFB7BF080C2B}"/>
              </a:ext>
            </a:extLst>
          </p:cNvPr>
          <p:cNvSpPr>
            <a:spLocks noGrp="1"/>
          </p:cNvSpPr>
          <p:nvPr>
            <p:ph type="title"/>
          </p:nvPr>
        </p:nvSpPr>
        <p:spPr/>
        <p:txBody>
          <a:bodyPr/>
          <a:lstStyle/>
          <a:p>
            <a:r>
              <a:rPr lang="en-US" dirty="0">
                <a:ea typeface="Calibri Light"/>
                <a:cs typeface="Calibri Light"/>
              </a:rPr>
              <a:t>Decision Tree Regressor</a:t>
            </a:r>
            <a:endParaRPr lang="en-US" dirty="0"/>
          </a:p>
        </p:txBody>
      </p:sp>
      <p:sp>
        <p:nvSpPr>
          <p:cNvPr id="3" name="Content Placeholder 2">
            <a:extLst>
              <a:ext uri="{FF2B5EF4-FFF2-40B4-BE49-F238E27FC236}">
                <a16:creationId xmlns:a16="http://schemas.microsoft.com/office/drawing/2014/main" id="{99D9F1ED-CEF7-61A3-170F-34DBE8D23352}"/>
              </a:ext>
            </a:extLst>
          </p:cNvPr>
          <p:cNvSpPr>
            <a:spLocks noGrp="1"/>
          </p:cNvSpPr>
          <p:nvPr>
            <p:ph idx="1"/>
          </p:nvPr>
        </p:nvSpPr>
        <p:spPr>
          <a:xfrm>
            <a:off x="838200" y="1439259"/>
            <a:ext cx="10816107" cy="5317253"/>
          </a:xfrm>
        </p:spPr>
        <p:txBody>
          <a:bodyPr vert="horz" lIns="91440" tIns="45720" rIns="91440" bIns="45720" rtlCol="0" anchor="t">
            <a:normAutofit/>
          </a:bodyPr>
          <a:lstStyle/>
          <a:p>
            <a:endParaRPr lang="en-US"/>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pPr marL="0" indent="0">
              <a:buNone/>
            </a:pPr>
            <a:r>
              <a:rPr lang="en-US" dirty="0">
                <a:ea typeface="+mn-lt"/>
                <a:cs typeface="+mn-lt"/>
              </a:rPr>
              <a:t>https://medium.com/analytics-vidhya/regression-trees-decision-tree-for-regression-machine-learning-e4d7525d8047</a:t>
            </a:r>
          </a:p>
        </p:txBody>
      </p:sp>
      <p:pic>
        <p:nvPicPr>
          <p:cNvPr id="4" name="Picture 4">
            <a:extLst>
              <a:ext uri="{FF2B5EF4-FFF2-40B4-BE49-F238E27FC236}">
                <a16:creationId xmlns:a16="http://schemas.microsoft.com/office/drawing/2014/main" id="{272ADA12-744B-C1F0-5399-E7CF5B63D5D7}"/>
              </a:ext>
            </a:extLst>
          </p:cNvPr>
          <p:cNvPicPr>
            <a:picLocks noChangeAspect="1"/>
          </p:cNvPicPr>
          <p:nvPr/>
        </p:nvPicPr>
        <p:blipFill>
          <a:blip r:embed="rId2"/>
          <a:stretch>
            <a:fillRect/>
          </a:stretch>
        </p:blipFill>
        <p:spPr>
          <a:xfrm>
            <a:off x="1354429" y="1827248"/>
            <a:ext cx="10191479" cy="3664995"/>
          </a:xfrm>
          <a:prstGeom prst="rect">
            <a:avLst/>
          </a:prstGeom>
        </p:spPr>
      </p:pic>
    </p:spTree>
    <p:extLst>
      <p:ext uri="{BB962C8B-B14F-4D97-AF65-F5344CB8AC3E}">
        <p14:creationId xmlns:p14="http://schemas.microsoft.com/office/powerpoint/2010/main" val="1927405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55FD-73FD-5432-2248-AFF024A3175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D1E1B2A-4A98-BCB6-D4FE-21B32A52B36D}"/>
              </a:ext>
            </a:extLst>
          </p:cNvPr>
          <p:cNvPicPr>
            <a:picLocks noGrp="1" noChangeAspect="1"/>
          </p:cNvPicPr>
          <p:nvPr>
            <p:ph idx="1"/>
          </p:nvPr>
        </p:nvPicPr>
        <p:blipFill>
          <a:blip r:embed="rId2"/>
          <a:stretch>
            <a:fillRect/>
          </a:stretch>
        </p:blipFill>
        <p:spPr>
          <a:xfrm>
            <a:off x="2405062" y="2601119"/>
            <a:ext cx="7381875" cy="2800350"/>
          </a:xfrm>
        </p:spPr>
      </p:pic>
    </p:spTree>
    <p:extLst>
      <p:ext uri="{BB962C8B-B14F-4D97-AF65-F5344CB8AC3E}">
        <p14:creationId xmlns:p14="http://schemas.microsoft.com/office/powerpoint/2010/main" val="3607195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BC41-9987-6C70-97AA-EDC177F4F3D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0507B0F3-9A08-70A6-25DF-2463E06C85C0}"/>
              </a:ext>
            </a:extLst>
          </p:cNvPr>
          <p:cNvPicPr>
            <a:picLocks noGrp="1" noChangeAspect="1"/>
          </p:cNvPicPr>
          <p:nvPr>
            <p:ph idx="1"/>
          </p:nvPr>
        </p:nvPicPr>
        <p:blipFill>
          <a:blip r:embed="rId2"/>
          <a:stretch>
            <a:fillRect/>
          </a:stretch>
        </p:blipFill>
        <p:spPr>
          <a:xfrm>
            <a:off x="2868165" y="1610788"/>
            <a:ext cx="6726318" cy="4982038"/>
          </a:xfrm>
        </p:spPr>
      </p:pic>
    </p:spTree>
    <p:extLst>
      <p:ext uri="{BB962C8B-B14F-4D97-AF65-F5344CB8AC3E}">
        <p14:creationId xmlns:p14="http://schemas.microsoft.com/office/powerpoint/2010/main" val="4046757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FA819-B201-D409-C5D1-2DE05C086F8B}"/>
              </a:ext>
            </a:extLst>
          </p:cNvPr>
          <p:cNvSpPr>
            <a:spLocks noGrp="1"/>
          </p:cNvSpPr>
          <p:nvPr>
            <p:ph type="title"/>
          </p:nvPr>
        </p:nvSpPr>
        <p:spPr>
          <a:xfrm>
            <a:off x="838200" y="365125"/>
            <a:ext cx="10515600" cy="638690"/>
          </a:xfrm>
        </p:spPr>
        <p:txBody>
          <a:bodyPr>
            <a:normAutofit fontScale="90000"/>
          </a:bodyPr>
          <a:lstStyle/>
          <a:p>
            <a:endParaRPr lang="en-US"/>
          </a:p>
        </p:txBody>
      </p:sp>
      <p:pic>
        <p:nvPicPr>
          <p:cNvPr id="4" name="Picture 4">
            <a:extLst>
              <a:ext uri="{FF2B5EF4-FFF2-40B4-BE49-F238E27FC236}">
                <a16:creationId xmlns:a16="http://schemas.microsoft.com/office/drawing/2014/main" id="{4FF13FCF-A50E-CA98-36A3-94B5E6CBA5DB}"/>
              </a:ext>
            </a:extLst>
          </p:cNvPr>
          <p:cNvPicPr>
            <a:picLocks noGrp="1" noChangeAspect="1"/>
          </p:cNvPicPr>
          <p:nvPr>
            <p:ph idx="1"/>
          </p:nvPr>
        </p:nvPicPr>
        <p:blipFill>
          <a:blip r:embed="rId2"/>
          <a:stretch>
            <a:fillRect/>
          </a:stretch>
        </p:blipFill>
        <p:spPr>
          <a:xfrm>
            <a:off x="2287074" y="1220061"/>
            <a:ext cx="6287036" cy="3695028"/>
          </a:xfrm>
        </p:spPr>
      </p:pic>
      <p:pic>
        <p:nvPicPr>
          <p:cNvPr id="5" name="Picture 5">
            <a:extLst>
              <a:ext uri="{FF2B5EF4-FFF2-40B4-BE49-F238E27FC236}">
                <a16:creationId xmlns:a16="http://schemas.microsoft.com/office/drawing/2014/main" id="{C7D183CB-F95D-43D3-9A5E-4DC6007C15B7}"/>
              </a:ext>
            </a:extLst>
          </p:cNvPr>
          <p:cNvPicPr>
            <a:picLocks noChangeAspect="1"/>
          </p:cNvPicPr>
          <p:nvPr/>
        </p:nvPicPr>
        <p:blipFill>
          <a:blip r:embed="rId3"/>
          <a:stretch>
            <a:fillRect/>
          </a:stretch>
        </p:blipFill>
        <p:spPr>
          <a:xfrm>
            <a:off x="1730062" y="5292230"/>
            <a:ext cx="7272269" cy="1403625"/>
          </a:xfrm>
          <a:prstGeom prst="rect">
            <a:avLst/>
          </a:prstGeom>
        </p:spPr>
      </p:pic>
    </p:spTree>
    <p:extLst>
      <p:ext uri="{BB962C8B-B14F-4D97-AF65-F5344CB8AC3E}">
        <p14:creationId xmlns:p14="http://schemas.microsoft.com/office/powerpoint/2010/main" val="1286756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CFAE-5005-AB25-9F2E-AD486736509F}"/>
              </a:ext>
            </a:extLst>
          </p:cNvPr>
          <p:cNvSpPr>
            <a:spLocks noGrp="1"/>
          </p:cNvSpPr>
          <p:nvPr>
            <p:ph type="title"/>
          </p:nvPr>
        </p:nvSpPr>
        <p:spPr/>
        <p:txBody>
          <a:bodyPr/>
          <a:lstStyle/>
          <a:p>
            <a:r>
              <a:rPr lang="en-US" dirty="0">
                <a:ea typeface="Calibri Light"/>
                <a:cs typeface="Calibri Light"/>
              </a:rPr>
              <a:t>Pruning</a:t>
            </a:r>
            <a:endParaRPr lang="en-US" dirty="0"/>
          </a:p>
        </p:txBody>
      </p:sp>
      <p:sp>
        <p:nvSpPr>
          <p:cNvPr id="3" name="Content Placeholder 2">
            <a:extLst>
              <a:ext uri="{FF2B5EF4-FFF2-40B4-BE49-F238E27FC236}">
                <a16:creationId xmlns:a16="http://schemas.microsoft.com/office/drawing/2014/main" id="{94611BDE-5FAE-7DD1-3148-034F4C46A5DD}"/>
              </a:ext>
            </a:extLst>
          </p:cNvPr>
          <p:cNvSpPr>
            <a:spLocks noGrp="1"/>
          </p:cNvSpPr>
          <p:nvPr>
            <p:ph idx="1"/>
          </p:nvPr>
        </p:nvSpPr>
        <p:spPr/>
        <p:txBody>
          <a:bodyPr vert="horz" lIns="91440" tIns="45720" rIns="91440" bIns="45720" rtlCol="0" anchor="t">
            <a:normAutofit/>
          </a:bodyPr>
          <a:lstStyle/>
          <a:p>
            <a:pPr algn="just"/>
            <a:r>
              <a:rPr lang="en-US" i="1" dirty="0">
                <a:ea typeface="+mn-lt"/>
                <a:cs typeface="+mn-lt"/>
              </a:rPr>
              <a:t>Pruning is a process of deleting the unnecessary nodes from a tree in order to get the optimal decision tree.</a:t>
            </a:r>
            <a:endParaRPr lang="en-US" dirty="0">
              <a:ea typeface="Calibri" panose="020F0502020204030204"/>
              <a:cs typeface="Calibri" panose="020F0502020204030204"/>
            </a:endParaRPr>
          </a:p>
          <a:p>
            <a:pPr algn="just"/>
            <a:r>
              <a:rPr lang="en-US" dirty="0">
                <a:ea typeface="+mn-lt"/>
                <a:cs typeface="+mn-lt"/>
              </a:rPr>
              <a:t>A too-large tree increases the risk of overfitting, and a small tree may not capture all the important features of the dataset. Therefore, a technique that decreases the size of the learning tree without reducing accuracy is known as Pruning. There are mainly two types of tree </a:t>
            </a:r>
            <a:r>
              <a:rPr lang="en-US" b="1" dirty="0">
                <a:ea typeface="+mn-lt"/>
                <a:cs typeface="+mn-lt"/>
              </a:rPr>
              <a:t>pruning </a:t>
            </a:r>
            <a:r>
              <a:rPr lang="en-US" dirty="0">
                <a:ea typeface="+mn-lt"/>
                <a:cs typeface="+mn-lt"/>
              </a:rPr>
              <a:t>technology used:</a:t>
            </a:r>
            <a:endParaRPr lang="en-US" dirty="0"/>
          </a:p>
          <a:p>
            <a:pPr algn="just"/>
            <a:r>
              <a:rPr lang="en-US" b="1" dirty="0">
                <a:ea typeface="+mn-lt"/>
                <a:cs typeface="+mn-lt"/>
              </a:rPr>
              <a:t>Cost Complexity Pruning</a:t>
            </a:r>
            <a:endParaRPr lang="en-US" dirty="0"/>
          </a:p>
          <a:p>
            <a:pPr algn="just"/>
            <a:r>
              <a:rPr lang="en-US" b="1" dirty="0">
                <a:ea typeface="+mn-lt"/>
                <a:cs typeface="+mn-lt"/>
              </a:rPr>
              <a:t>Reduced Error Pruning.</a:t>
            </a:r>
            <a:endParaRPr lang="en-US" dirty="0"/>
          </a:p>
          <a:p>
            <a:endParaRPr lang="en-US" dirty="0">
              <a:ea typeface="Calibri"/>
              <a:cs typeface="Calibri"/>
            </a:endParaRPr>
          </a:p>
        </p:txBody>
      </p:sp>
    </p:spTree>
    <p:extLst>
      <p:ext uri="{BB962C8B-B14F-4D97-AF65-F5344CB8AC3E}">
        <p14:creationId xmlns:p14="http://schemas.microsoft.com/office/powerpoint/2010/main" val="364352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313D-E2D2-DC5C-3F4F-ADC008FC9C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82BA1-67B5-B8F8-915C-B0E593794098}"/>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Pruning is a technique that removes the parts of the Decision Tree which prevent it from growing to its full depth. The parts that it removes from the tree are the parts that do not provide the power to classify instances. A Decision tree that is trained to its full depth will highly likely lead to overfitting the training data - therefore Pruning is important. </a:t>
            </a:r>
            <a:endParaRPr lang="en-US" dirty="0">
              <a:cs typeface="Calibri" panose="020F0502020204030204"/>
            </a:endParaRPr>
          </a:p>
          <a:p>
            <a:r>
              <a:rPr lang="en-US" dirty="0">
                <a:ea typeface="+mn-lt"/>
                <a:cs typeface="+mn-lt"/>
              </a:rPr>
              <a:t>In simpler terms, the aim of Decision Tree Pruning is to construct an algorithm that will perform worse on training data but will generalize better on test data. Tuning the hyperparameters of your Decision Tree model can do your model a lot of justice and save you a lot of time and money. </a:t>
            </a:r>
            <a:endParaRPr lang="en-US" dirty="0"/>
          </a:p>
          <a:p>
            <a:endParaRPr lang="en-US" dirty="0">
              <a:cs typeface="Calibri"/>
            </a:endParaRPr>
          </a:p>
        </p:txBody>
      </p:sp>
    </p:spTree>
    <p:extLst>
      <p:ext uri="{BB962C8B-B14F-4D97-AF65-F5344CB8AC3E}">
        <p14:creationId xmlns:p14="http://schemas.microsoft.com/office/powerpoint/2010/main" val="4336783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3064-A969-671B-7805-513331DCA6DA}"/>
              </a:ext>
            </a:extLst>
          </p:cNvPr>
          <p:cNvSpPr>
            <a:spLocks noGrp="1"/>
          </p:cNvSpPr>
          <p:nvPr>
            <p:ph type="title"/>
          </p:nvPr>
        </p:nvSpPr>
        <p:spPr/>
        <p:txBody>
          <a:bodyPr/>
          <a:lstStyle/>
          <a:p>
            <a:r>
              <a:rPr lang="en-US" dirty="0">
                <a:cs typeface="Calibri Light"/>
              </a:rPr>
              <a:t>Pre-Pruning</a:t>
            </a:r>
            <a:endParaRPr lang="en-US" dirty="0"/>
          </a:p>
        </p:txBody>
      </p:sp>
      <p:sp>
        <p:nvSpPr>
          <p:cNvPr id="3" name="Content Placeholder 2">
            <a:extLst>
              <a:ext uri="{FF2B5EF4-FFF2-40B4-BE49-F238E27FC236}">
                <a16:creationId xmlns:a16="http://schemas.microsoft.com/office/drawing/2014/main" id="{EBCB4CD7-4419-02ED-B31D-1CE985FD6F93}"/>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The pre-pruning technique of Decision Trees is tuning the hyperparameters prior to the training pipeline. It involves the heuristic known as ‘early stopping’ which stops the growth of the decision tree - preventing it from reaching its full depth. </a:t>
            </a:r>
            <a:endParaRPr lang="en-US" dirty="0">
              <a:cs typeface="Calibri" panose="020F0502020204030204"/>
            </a:endParaRPr>
          </a:p>
          <a:p>
            <a:r>
              <a:rPr lang="en-US" dirty="0">
                <a:ea typeface="+mn-lt"/>
                <a:cs typeface="+mn-lt"/>
              </a:rPr>
              <a:t>It stops the tree-building process to avoid producing leaves with small samples. During each stage of the splitting of the tree, the cross-validation error will be monitored. If the value of the error does not decrease anymore - then we stop the growth of the decision tree. </a:t>
            </a:r>
            <a:endParaRPr lang="en-US" dirty="0"/>
          </a:p>
          <a:p>
            <a:r>
              <a:rPr lang="en-US" dirty="0">
                <a:ea typeface="+mn-lt"/>
                <a:cs typeface="+mn-lt"/>
              </a:rPr>
              <a:t>The hyperparameters that can be tuned for early stopping and preventing overfitting are:</a:t>
            </a:r>
            <a:endParaRPr lang="en-US" dirty="0"/>
          </a:p>
          <a:p>
            <a:r>
              <a:rPr lang="en-US" dirty="0" err="1">
                <a:latin typeface="Consolas"/>
              </a:rPr>
              <a:t>max_depth</a:t>
            </a:r>
            <a:r>
              <a:rPr lang="en-US" dirty="0">
                <a:ea typeface="+mn-lt"/>
                <a:cs typeface="+mn-lt"/>
              </a:rPr>
              <a:t>, </a:t>
            </a:r>
            <a:r>
              <a:rPr lang="en-US" dirty="0" err="1">
                <a:latin typeface="Consolas"/>
              </a:rPr>
              <a:t>min_samples_leaf</a:t>
            </a:r>
            <a:r>
              <a:rPr lang="en-US" dirty="0">
                <a:ea typeface="+mn-lt"/>
                <a:cs typeface="+mn-lt"/>
              </a:rPr>
              <a:t>, and </a:t>
            </a:r>
            <a:r>
              <a:rPr lang="en-US" dirty="0" err="1">
                <a:latin typeface="Consolas"/>
              </a:rPr>
              <a:t>min_samples_split</a:t>
            </a:r>
            <a:r>
              <a:rPr lang="en-US" dirty="0">
                <a:latin typeface="Consolas"/>
              </a:rPr>
              <a:t> </a:t>
            </a:r>
            <a:r>
              <a:rPr lang="en-US" dirty="0">
                <a:ea typeface="+mn-lt"/>
                <a:cs typeface="+mn-lt"/>
              </a:rPr>
              <a:t> </a:t>
            </a:r>
            <a:endParaRPr lang="en-US" dirty="0"/>
          </a:p>
          <a:p>
            <a:r>
              <a:rPr lang="en-US" dirty="0">
                <a:ea typeface="+mn-lt"/>
                <a:cs typeface="+mn-lt"/>
              </a:rPr>
              <a:t>These same parameters can also be used to tune to get a robust model. However, you should be cautious as early stopping can also lead to underfitting.</a:t>
            </a:r>
            <a:endParaRPr lang="en-US" dirty="0"/>
          </a:p>
          <a:p>
            <a:endParaRPr lang="en-US"/>
          </a:p>
          <a:p>
            <a:endParaRPr lang="en-US" dirty="0">
              <a:cs typeface="Calibri"/>
            </a:endParaRPr>
          </a:p>
        </p:txBody>
      </p:sp>
    </p:spTree>
    <p:extLst>
      <p:ext uri="{BB962C8B-B14F-4D97-AF65-F5344CB8AC3E}">
        <p14:creationId xmlns:p14="http://schemas.microsoft.com/office/powerpoint/2010/main" val="1785170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82F45-C8D0-042A-04E8-6886A51835EC}"/>
              </a:ext>
            </a:extLst>
          </p:cNvPr>
          <p:cNvSpPr>
            <a:spLocks noGrp="1"/>
          </p:cNvSpPr>
          <p:nvPr>
            <p:ph type="title"/>
          </p:nvPr>
        </p:nvSpPr>
        <p:spPr>
          <a:xfrm>
            <a:off x="784538" y="139745"/>
            <a:ext cx="10515600" cy="563563"/>
          </a:xfrm>
        </p:spPr>
        <p:txBody>
          <a:bodyPr>
            <a:normAutofit fontScale="90000"/>
          </a:bodyPr>
          <a:lstStyle/>
          <a:p>
            <a:r>
              <a:rPr lang="en-US" dirty="0">
                <a:cs typeface="Calibri Light"/>
              </a:rPr>
              <a:t>Post-Pruning</a:t>
            </a:r>
            <a:endParaRPr lang="en-US" dirty="0"/>
          </a:p>
        </p:txBody>
      </p:sp>
      <p:sp>
        <p:nvSpPr>
          <p:cNvPr id="3" name="Content Placeholder 2">
            <a:extLst>
              <a:ext uri="{FF2B5EF4-FFF2-40B4-BE49-F238E27FC236}">
                <a16:creationId xmlns:a16="http://schemas.microsoft.com/office/drawing/2014/main" id="{B739B2BD-E80E-735F-75CE-FC971214EEBD}"/>
              </a:ext>
            </a:extLst>
          </p:cNvPr>
          <p:cNvSpPr>
            <a:spLocks noGrp="1"/>
          </p:cNvSpPr>
          <p:nvPr>
            <p:ph idx="1"/>
          </p:nvPr>
        </p:nvSpPr>
        <p:spPr>
          <a:xfrm>
            <a:off x="730877" y="945569"/>
            <a:ext cx="10622923" cy="5231394"/>
          </a:xfrm>
        </p:spPr>
        <p:txBody>
          <a:bodyPr vert="horz" lIns="91440" tIns="45720" rIns="91440" bIns="45720" rtlCol="0" anchor="t">
            <a:normAutofit fontScale="70000" lnSpcReduction="20000"/>
          </a:bodyPr>
          <a:lstStyle/>
          <a:p>
            <a:r>
              <a:rPr lang="en-US" dirty="0">
                <a:ea typeface="+mn-lt"/>
                <a:cs typeface="+mn-lt"/>
              </a:rPr>
              <a:t>Post-pruning does the opposite of pre-pruning and allows the Decision Tree model to grow to its full depth. Once the model grows to its full depth, tree branches are removed to prevent the model from overfitting. </a:t>
            </a:r>
            <a:endParaRPr lang="en-US" dirty="0">
              <a:cs typeface="Calibri" panose="020F0502020204030204"/>
            </a:endParaRPr>
          </a:p>
          <a:p>
            <a:r>
              <a:rPr lang="en-US" dirty="0">
                <a:ea typeface="+mn-lt"/>
                <a:cs typeface="+mn-lt"/>
              </a:rPr>
              <a:t>The algorithm will continue to partition data into smaller subsets until the final subsets produced are similar in terms of the outcome variable. The final subset of the tree will consist of only a few data points allowing the tree to have learned the data to the T. However, when a new data point is introduced that differs from the learned data - it may not get predicted well. </a:t>
            </a:r>
            <a:endParaRPr lang="en-US" dirty="0"/>
          </a:p>
          <a:p>
            <a:r>
              <a:rPr lang="en-US" dirty="0">
                <a:ea typeface="+mn-lt"/>
                <a:cs typeface="+mn-lt"/>
              </a:rPr>
              <a:t>The hyperparameter that can be tuned for post-pruning and preventing overfitting is: </a:t>
            </a:r>
            <a:r>
              <a:rPr lang="en-US" dirty="0" err="1">
                <a:latin typeface="Consolas"/>
              </a:rPr>
              <a:t>ccp_alpha</a:t>
            </a:r>
            <a:endParaRPr lang="en-US" dirty="0" err="1"/>
          </a:p>
          <a:p>
            <a:r>
              <a:rPr lang="en-US" dirty="0" err="1">
                <a:latin typeface="Consolas"/>
              </a:rPr>
              <a:t>ccp</a:t>
            </a:r>
            <a:r>
              <a:rPr lang="en-US" dirty="0">
                <a:ea typeface="+mn-lt"/>
                <a:cs typeface="+mn-lt"/>
              </a:rPr>
              <a:t> stands for Cost Complexity Pruning and can be used as another option to control the size of a tree. A higher value of </a:t>
            </a:r>
            <a:r>
              <a:rPr lang="en-US" dirty="0" err="1">
                <a:latin typeface="Consolas"/>
              </a:rPr>
              <a:t>ccp_alpha</a:t>
            </a:r>
            <a:r>
              <a:rPr lang="en-US" dirty="0">
                <a:ea typeface="+mn-lt"/>
                <a:cs typeface="+mn-lt"/>
              </a:rPr>
              <a:t> will lead to an increase in the number of nodes pruned.</a:t>
            </a:r>
            <a:endParaRPr lang="en-US" dirty="0"/>
          </a:p>
          <a:p>
            <a:r>
              <a:rPr lang="en-US" dirty="0">
                <a:ea typeface="+mn-lt"/>
                <a:cs typeface="+mn-lt"/>
              </a:rPr>
              <a:t>Cost complexity pruning (post-pruning) steps:</a:t>
            </a:r>
            <a:endParaRPr lang="en-US" dirty="0"/>
          </a:p>
          <a:p>
            <a:r>
              <a:rPr lang="en-US" dirty="0">
                <a:ea typeface="+mn-lt"/>
                <a:cs typeface="+mn-lt"/>
              </a:rPr>
              <a:t>Train your Decision Tree model to its full depth</a:t>
            </a:r>
            <a:endParaRPr lang="en-US" dirty="0"/>
          </a:p>
          <a:p>
            <a:r>
              <a:rPr lang="en-US" dirty="0">
                <a:ea typeface="+mn-lt"/>
                <a:cs typeface="+mn-lt"/>
              </a:rPr>
              <a:t>Compute the </a:t>
            </a:r>
            <a:r>
              <a:rPr lang="en-US" dirty="0" err="1">
                <a:ea typeface="+mn-lt"/>
                <a:cs typeface="+mn-lt"/>
              </a:rPr>
              <a:t>ccp_alphas</a:t>
            </a:r>
            <a:r>
              <a:rPr lang="en-US" dirty="0">
                <a:ea typeface="+mn-lt"/>
                <a:cs typeface="+mn-lt"/>
              </a:rPr>
              <a:t> value using </a:t>
            </a:r>
            <a:r>
              <a:rPr lang="en-US" dirty="0" err="1">
                <a:latin typeface="Consolas"/>
              </a:rPr>
              <a:t>cost_complexity_pruning_path</a:t>
            </a:r>
            <a:r>
              <a:rPr lang="en-US" dirty="0">
                <a:latin typeface="Consolas"/>
              </a:rPr>
              <a:t>()</a:t>
            </a:r>
            <a:endParaRPr lang="en-US" dirty="0"/>
          </a:p>
          <a:p>
            <a:r>
              <a:rPr lang="en-US" dirty="0">
                <a:ea typeface="+mn-lt"/>
                <a:cs typeface="+mn-lt"/>
              </a:rPr>
              <a:t>Train your Decision Tree model with different </a:t>
            </a:r>
            <a:r>
              <a:rPr lang="en-US" dirty="0" err="1">
                <a:latin typeface="Consolas"/>
              </a:rPr>
              <a:t>ccp_alphas</a:t>
            </a:r>
            <a:r>
              <a:rPr lang="en-US" dirty="0">
                <a:ea typeface="+mn-lt"/>
                <a:cs typeface="+mn-lt"/>
              </a:rPr>
              <a:t> values and compute train and test performance scores</a:t>
            </a:r>
            <a:endParaRPr lang="en-US" dirty="0"/>
          </a:p>
          <a:p>
            <a:r>
              <a:rPr lang="en-US" dirty="0">
                <a:ea typeface="+mn-lt"/>
                <a:cs typeface="+mn-lt"/>
              </a:rPr>
              <a:t>Plot the train and test scores for each value of </a:t>
            </a:r>
            <a:r>
              <a:rPr lang="en-US" dirty="0" err="1">
                <a:latin typeface="Consolas"/>
              </a:rPr>
              <a:t>ccp_alphas</a:t>
            </a:r>
            <a:r>
              <a:rPr lang="en-US" dirty="0">
                <a:ea typeface="+mn-lt"/>
                <a:cs typeface="+mn-lt"/>
              </a:rPr>
              <a:t> values.</a:t>
            </a:r>
            <a:endParaRPr lang="en-US" dirty="0"/>
          </a:p>
          <a:p>
            <a:r>
              <a:rPr lang="en-US" dirty="0">
                <a:ea typeface="+mn-lt"/>
                <a:cs typeface="+mn-lt"/>
              </a:rPr>
              <a:t>This hyperparameter can also be used to tune to get the best fit models.</a:t>
            </a:r>
            <a:endParaRPr lang="en-US" dirty="0"/>
          </a:p>
          <a:p>
            <a:pPr marL="0" indent="0">
              <a:buNone/>
            </a:pPr>
            <a:r>
              <a:rPr lang="en-US" b="1" dirty="0">
                <a:ea typeface="+mn-lt"/>
                <a:cs typeface="+mn-lt"/>
              </a:rPr>
              <a:t>https://www.analyticsvidhya.com/blog/2020/10/cost-complexity-pruning-decision-trees/</a:t>
            </a:r>
            <a:endParaRPr lang="en-US" b="1" dirty="0"/>
          </a:p>
          <a:p>
            <a:endParaRPr lang="en-US" dirty="0">
              <a:ea typeface="Calibri" panose="020F0502020204030204"/>
              <a:cs typeface="Calibri"/>
            </a:endParaRPr>
          </a:p>
        </p:txBody>
      </p:sp>
    </p:spTree>
    <p:extLst>
      <p:ext uri="{BB962C8B-B14F-4D97-AF65-F5344CB8AC3E}">
        <p14:creationId xmlns:p14="http://schemas.microsoft.com/office/powerpoint/2010/main" val="160383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E297C-6FEC-BA27-C6E1-07FB9F65FE85}"/>
              </a:ext>
            </a:extLst>
          </p:cNvPr>
          <p:cNvSpPr>
            <a:spLocks noGrp="1"/>
          </p:cNvSpPr>
          <p:nvPr>
            <p:ph type="title"/>
          </p:nvPr>
        </p:nvSpPr>
        <p:spPr>
          <a:xfrm>
            <a:off x="635000" y="640823"/>
            <a:ext cx="3418659" cy="5583148"/>
          </a:xfrm>
        </p:spPr>
        <p:txBody>
          <a:bodyPr anchor="ctr">
            <a:normAutofit/>
          </a:bodyPr>
          <a:lstStyle/>
          <a:p>
            <a:r>
              <a:rPr lang="en-US" sz="5400">
                <a:cs typeface="Calibri Light"/>
              </a:rPr>
              <a:t>How it Works</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7B7D157-C0D3-B5C2-40B1-32C7BC92551C}"/>
              </a:ext>
            </a:extLst>
          </p:cNvPr>
          <p:cNvGraphicFramePr>
            <a:graphicFrameLocks noGrp="1"/>
          </p:cNvGraphicFramePr>
          <p:nvPr>
            <p:ph idx="1"/>
            <p:extLst>
              <p:ext uri="{D42A27DB-BD31-4B8C-83A1-F6EECF244321}">
                <p14:modId xmlns:p14="http://schemas.microsoft.com/office/powerpoint/2010/main" val="70238688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75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EFAB-D902-00D7-E126-0F8D268F27AF}"/>
              </a:ext>
            </a:extLst>
          </p:cNvPr>
          <p:cNvSpPr>
            <a:spLocks noGrp="1"/>
          </p:cNvSpPr>
          <p:nvPr>
            <p:ph type="title"/>
          </p:nvPr>
        </p:nvSpPr>
        <p:spPr/>
        <p:txBody>
          <a:bodyPr/>
          <a:lstStyle/>
          <a:p>
            <a:r>
              <a:rPr lang="en-US" dirty="0">
                <a:ea typeface="Calibri Light"/>
                <a:cs typeface="Calibri Light"/>
              </a:rPr>
              <a:t>Advantages</a:t>
            </a:r>
            <a:endParaRPr lang="en-US" dirty="0"/>
          </a:p>
        </p:txBody>
      </p:sp>
      <p:sp>
        <p:nvSpPr>
          <p:cNvPr id="3" name="Content Placeholder 2">
            <a:extLst>
              <a:ext uri="{FF2B5EF4-FFF2-40B4-BE49-F238E27FC236}">
                <a16:creationId xmlns:a16="http://schemas.microsoft.com/office/drawing/2014/main" id="{18A98DC6-5FA6-413F-DF91-9F48FFC5DD6A}"/>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It is simple to understand as it follows the same process which a human follow while making any decision in real-life.</a:t>
            </a:r>
          </a:p>
          <a:p>
            <a:pPr algn="just"/>
            <a:r>
              <a:rPr lang="en-US" dirty="0">
                <a:ea typeface="+mn-lt"/>
                <a:cs typeface="+mn-lt"/>
              </a:rPr>
              <a:t>It can be very useful for solving decision-related problems.</a:t>
            </a:r>
          </a:p>
          <a:p>
            <a:pPr algn="just"/>
            <a:r>
              <a:rPr lang="en-US" dirty="0">
                <a:ea typeface="+mn-lt"/>
                <a:cs typeface="+mn-lt"/>
              </a:rPr>
              <a:t>It helps to think about all the possible outcomes for a problem.</a:t>
            </a:r>
          </a:p>
          <a:p>
            <a:pPr algn="just"/>
            <a:r>
              <a:rPr lang="en-US" dirty="0">
                <a:ea typeface="+mn-lt"/>
                <a:cs typeface="+mn-lt"/>
              </a:rPr>
              <a:t>There is less requirement of data cleaning compared to other algorithms.</a:t>
            </a:r>
          </a:p>
          <a:p>
            <a:endParaRPr lang="en-US" dirty="0">
              <a:ea typeface="Calibri"/>
              <a:cs typeface="Calibri"/>
            </a:endParaRPr>
          </a:p>
        </p:txBody>
      </p:sp>
    </p:spTree>
    <p:extLst>
      <p:ext uri="{BB962C8B-B14F-4D97-AF65-F5344CB8AC3E}">
        <p14:creationId xmlns:p14="http://schemas.microsoft.com/office/powerpoint/2010/main" val="2365841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C8A1-1162-A882-3D30-76DC0EE27F90}"/>
              </a:ext>
            </a:extLst>
          </p:cNvPr>
          <p:cNvSpPr>
            <a:spLocks noGrp="1"/>
          </p:cNvSpPr>
          <p:nvPr>
            <p:ph type="title"/>
          </p:nvPr>
        </p:nvSpPr>
        <p:spPr/>
        <p:txBody>
          <a:bodyPr/>
          <a:lstStyle/>
          <a:p>
            <a:r>
              <a:rPr lang="en-US" dirty="0">
                <a:ea typeface="Calibri Light"/>
                <a:cs typeface="Calibri Light"/>
              </a:rPr>
              <a:t>Disadvantages</a:t>
            </a:r>
          </a:p>
        </p:txBody>
      </p:sp>
      <p:sp>
        <p:nvSpPr>
          <p:cNvPr id="3" name="Content Placeholder 2">
            <a:extLst>
              <a:ext uri="{FF2B5EF4-FFF2-40B4-BE49-F238E27FC236}">
                <a16:creationId xmlns:a16="http://schemas.microsoft.com/office/drawing/2014/main" id="{FF87CFB8-61C1-6434-A5D9-27B0287A0A08}"/>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 decision tree contains lots of layers, which makes it complex.</a:t>
            </a:r>
          </a:p>
          <a:p>
            <a:pPr algn="just"/>
            <a:r>
              <a:rPr lang="en-US" dirty="0">
                <a:ea typeface="+mn-lt"/>
                <a:cs typeface="+mn-lt"/>
              </a:rPr>
              <a:t>It may have an overfitting issue, which can be resolved using the </a:t>
            </a:r>
            <a:r>
              <a:rPr lang="en-US" b="1" dirty="0">
                <a:ea typeface="+mn-lt"/>
                <a:cs typeface="+mn-lt"/>
              </a:rPr>
              <a:t>Random Forest algorithm.</a:t>
            </a:r>
            <a:endParaRPr lang="en-US">
              <a:ea typeface="+mn-lt"/>
              <a:cs typeface="+mn-lt"/>
            </a:endParaRPr>
          </a:p>
          <a:p>
            <a:pPr algn="just"/>
            <a:r>
              <a:rPr lang="en-US" dirty="0">
                <a:ea typeface="+mn-lt"/>
                <a:cs typeface="+mn-lt"/>
              </a:rPr>
              <a:t>For more class labels, the computational complexity of the decision tree may increase.</a:t>
            </a:r>
            <a:endParaRPr lang="en-US">
              <a:ea typeface="+mn-lt"/>
              <a:cs typeface="+mn-lt"/>
            </a:endParaRPr>
          </a:p>
          <a:p>
            <a:endParaRPr lang="en-US" dirty="0">
              <a:ea typeface="Calibri"/>
              <a:cs typeface="Calibri"/>
            </a:endParaRPr>
          </a:p>
        </p:txBody>
      </p:sp>
    </p:spTree>
    <p:extLst>
      <p:ext uri="{BB962C8B-B14F-4D97-AF65-F5344CB8AC3E}">
        <p14:creationId xmlns:p14="http://schemas.microsoft.com/office/powerpoint/2010/main" val="3143053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24E1-208E-F401-D3A1-5FE09BAD7656}"/>
              </a:ext>
            </a:extLst>
          </p:cNvPr>
          <p:cNvSpPr>
            <a:spLocks noGrp="1"/>
          </p:cNvSpPr>
          <p:nvPr>
            <p:ph type="title"/>
          </p:nvPr>
        </p:nvSpPr>
        <p:spPr/>
        <p:txBody>
          <a:bodyPr/>
          <a:lstStyle/>
          <a:p>
            <a:r>
              <a:rPr lang="en-US" dirty="0">
                <a:cs typeface="Calibri Light"/>
              </a:rPr>
              <a:t>Support Vector Machine</a:t>
            </a:r>
            <a:endParaRPr lang="en-US" dirty="0"/>
          </a:p>
        </p:txBody>
      </p:sp>
      <p:sp>
        <p:nvSpPr>
          <p:cNvPr id="3" name="Content Placeholder 2">
            <a:extLst>
              <a:ext uri="{FF2B5EF4-FFF2-40B4-BE49-F238E27FC236}">
                <a16:creationId xmlns:a16="http://schemas.microsoft.com/office/drawing/2014/main" id="{978547B1-68A4-AC7A-3F3B-20E33261A0D9}"/>
              </a:ext>
            </a:extLst>
          </p:cNvPr>
          <p:cNvSpPr>
            <a:spLocks noGrp="1"/>
          </p:cNvSpPr>
          <p:nvPr>
            <p:ph idx="1"/>
          </p:nvPr>
        </p:nvSpPr>
        <p:spPr/>
        <p:txBody>
          <a:bodyPr vert="horz" lIns="91440" tIns="45720" rIns="91440" bIns="45720" rtlCol="0" anchor="t">
            <a:normAutofit lnSpcReduction="10000"/>
          </a:bodyPr>
          <a:lstStyle/>
          <a:p>
            <a:r>
              <a:rPr lang="en-US" dirty="0">
                <a:solidFill>
                  <a:srgbClr val="2B3E51"/>
                </a:solidFill>
                <a:latin typeface="Open Sans"/>
                <a:ea typeface="Open Sans"/>
                <a:cs typeface="Open Sans"/>
              </a:rPr>
              <a:t>A support vector machine (SVM) is a supervised </a:t>
            </a:r>
            <a:r>
              <a:rPr lang="en-US" dirty="0">
                <a:solidFill>
                  <a:srgbClr val="008BFF"/>
                </a:solidFill>
                <a:latin typeface="Open Sans"/>
                <a:ea typeface="Open Sans"/>
                <a:cs typeface="Open Sans"/>
                <a:hlinkClick r:id="rId2"/>
              </a:rPr>
              <a:t>machine learning</a:t>
            </a:r>
            <a:r>
              <a:rPr lang="en-US" dirty="0">
                <a:solidFill>
                  <a:srgbClr val="2B3E51"/>
                </a:solidFill>
                <a:latin typeface="Open Sans"/>
                <a:ea typeface="Open Sans"/>
                <a:cs typeface="Open Sans"/>
              </a:rPr>
              <a:t> model that uses </a:t>
            </a:r>
            <a:r>
              <a:rPr lang="en-US" dirty="0">
                <a:solidFill>
                  <a:srgbClr val="008BFF"/>
                </a:solidFill>
                <a:latin typeface="Open Sans"/>
                <a:ea typeface="Open Sans"/>
                <a:cs typeface="Open Sans"/>
                <a:hlinkClick r:id="rId3"/>
              </a:rPr>
              <a:t>classification algorithms</a:t>
            </a:r>
            <a:r>
              <a:rPr lang="en-US" dirty="0">
                <a:solidFill>
                  <a:srgbClr val="2B3E51"/>
                </a:solidFill>
                <a:latin typeface="Open Sans"/>
                <a:ea typeface="Open Sans"/>
                <a:cs typeface="Open Sans"/>
              </a:rPr>
              <a:t> for two-group classification problems. After giving an SVM model sets of labeled training data for each category, they’re able to categorize new text.</a:t>
            </a:r>
          </a:p>
          <a:p>
            <a:endParaRPr lang="en-US" dirty="0">
              <a:solidFill>
                <a:srgbClr val="2B3E51"/>
              </a:solidFill>
              <a:latin typeface="Open Sans"/>
              <a:ea typeface="Open Sans"/>
              <a:cs typeface="Open Sans"/>
            </a:endParaRPr>
          </a:p>
          <a:p>
            <a:endParaRPr lang="en-US" dirty="0">
              <a:solidFill>
                <a:srgbClr val="2B3E51"/>
              </a:solidFill>
              <a:latin typeface="Open Sans"/>
              <a:ea typeface="Open Sans"/>
              <a:cs typeface="Open Sans"/>
            </a:endParaRPr>
          </a:p>
          <a:p>
            <a:endParaRPr lang="en-US" dirty="0">
              <a:solidFill>
                <a:srgbClr val="2B3E51"/>
              </a:solidFill>
              <a:latin typeface="Open Sans"/>
              <a:ea typeface="Open Sans"/>
              <a:cs typeface="Open Sans"/>
            </a:endParaRPr>
          </a:p>
          <a:p>
            <a:pPr marL="0" indent="0">
              <a:buNone/>
            </a:pPr>
            <a:r>
              <a:rPr lang="en-US" dirty="0">
                <a:ea typeface="+mn-lt"/>
                <a:cs typeface="+mn-lt"/>
              </a:rPr>
              <a:t>https://towardsdatascience.com/https-medium-com-pupalerushikesh-svm-f4b42800e989</a:t>
            </a:r>
            <a:endParaRPr lang="en-US" dirty="0"/>
          </a:p>
        </p:txBody>
      </p:sp>
    </p:spTree>
    <p:extLst>
      <p:ext uri="{BB962C8B-B14F-4D97-AF65-F5344CB8AC3E}">
        <p14:creationId xmlns:p14="http://schemas.microsoft.com/office/powerpoint/2010/main" val="1270549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1F3A9-CEB6-398F-A2BC-F0FF2075245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endParaRPr lang="en-US" sz="5400">
              <a:solidFill>
                <a:srgbClr val="FFFFFF"/>
              </a:solidFill>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B5645D09-C4D8-2411-F687-064C37BB86B4}"/>
              </a:ext>
            </a:extLst>
          </p:cNvPr>
          <p:cNvPicPr>
            <a:picLocks noGrp="1" noChangeAspect="1"/>
          </p:cNvPicPr>
          <p:nvPr>
            <p:ph idx="1"/>
          </p:nvPr>
        </p:nvPicPr>
        <p:blipFill>
          <a:blip r:embed="rId2"/>
          <a:stretch>
            <a:fillRect/>
          </a:stretch>
        </p:blipFill>
        <p:spPr>
          <a:xfrm>
            <a:off x="1190630" y="2426818"/>
            <a:ext cx="3737790" cy="3997637"/>
          </a:xfrm>
          <a:prstGeom prst="rect">
            <a:avLst/>
          </a:prstGeom>
        </p:spPr>
      </p:pic>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Picture 4">
            <a:extLst>
              <a:ext uri="{FF2B5EF4-FFF2-40B4-BE49-F238E27FC236}">
                <a16:creationId xmlns:a16="http://schemas.microsoft.com/office/drawing/2014/main" id="{BC5335F0-AED7-5035-EC69-593F8EC62933}"/>
              </a:ext>
            </a:extLst>
          </p:cNvPr>
          <p:cNvPicPr>
            <a:picLocks noChangeAspect="1"/>
          </p:cNvPicPr>
          <p:nvPr/>
        </p:nvPicPr>
        <p:blipFill>
          <a:blip r:embed="rId3"/>
          <a:stretch>
            <a:fillRect/>
          </a:stretch>
        </p:blipFill>
        <p:spPr>
          <a:xfrm>
            <a:off x="6445073" y="2606997"/>
            <a:ext cx="5455917" cy="3637278"/>
          </a:xfrm>
          <a:prstGeom prst="rect">
            <a:avLst/>
          </a:prstGeom>
        </p:spPr>
      </p:pic>
    </p:spTree>
    <p:extLst>
      <p:ext uri="{BB962C8B-B14F-4D97-AF65-F5344CB8AC3E}">
        <p14:creationId xmlns:p14="http://schemas.microsoft.com/office/powerpoint/2010/main" val="80446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7CECC-B213-63E1-286A-743A49633503}"/>
              </a:ext>
            </a:extLst>
          </p:cNvPr>
          <p:cNvSpPr>
            <a:spLocks noGrp="1"/>
          </p:cNvSpPr>
          <p:nvPr>
            <p:ph type="title"/>
          </p:nvPr>
        </p:nvSpPr>
        <p:spPr>
          <a:xfrm>
            <a:off x="640080" y="325369"/>
            <a:ext cx="4368602" cy="1956841"/>
          </a:xfrm>
        </p:spPr>
        <p:txBody>
          <a:bodyPr anchor="b">
            <a:normAutofit/>
          </a:bodyPr>
          <a:lstStyle/>
          <a:p>
            <a:r>
              <a:rPr lang="en-US" sz="4600">
                <a:latin typeface="Calibri"/>
                <a:cs typeface="Calibri"/>
              </a:rPr>
              <a:t>What is </a:t>
            </a:r>
            <a:r>
              <a:rPr lang="en-US" sz="4600" i="1">
                <a:latin typeface="Calibri"/>
                <a:cs typeface="Calibri"/>
              </a:rPr>
              <a:t>the best</a:t>
            </a:r>
            <a:r>
              <a:rPr lang="en-US" sz="4600">
                <a:latin typeface="Calibri"/>
                <a:cs typeface="Calibri"/>
              </a:rPr>
              <a:t> hyperplane?</a:t>
            </a:r>
            <a:endParaRPr lang="en-US" sz="46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96BD39-FCCC-C786-A7C6-ACCE9B8D374B}"/>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ea typeface="+mn-lt"/>
                <a:cs typeface="+mn-lt"/>
              </a:rPr>
              <a:t> For SVM, it’s the one that maximizes the margins from both tags. In other words: the hyperplane (remember it's a line in this case) whose distance to the nearest element of each tag is the largest.</a:t>
            </a:r>
          </a:p>
          <a:p>
            <a:endParaRPr lang="en-US" sz="2200">
              <a:cs typeface="Calibri" panose="020F0502020204030204"/>
            </a:endParaRPr>
          </a:p>
        </p:txBody>
      </p:sp>
      <p:pic>
        <p:nvPicPr>
          <p:cNvPr id="4" name="Picture 4">
            <a:extLst>
              <a:ext uri="{FF2B5EF4-FFF2-40B4-BE49-F238E27FC236}">
                <a16:creationId xmlns:a16="http://schemas.microsoft.com/office/drawing/2014/main" id="{CA243F9D-FC0D-CAD5-A4B1-D1098D6A3516}"/>
              </a:ext>
            </a:extLst>
          </p:cNvPr>
          <p:cNvPicPr>
            <a:picLocks noChangeAspect="1"/>
          </p:cNvPicPr>
          <p:nvPr/>
        </p:nvPicPr>
        <p:blipFill rotWithShape="1">
          <a:blip r:embed="rId2"/>
          <a:srcRect t="6783" r="-2" b="-2"/>
          <a:stretch/>
        </p:blipFill>
        <p:spPr>
          <a:xfrm>
            <a:off x="5397561" y="601023"/>
            <a:ext cx="6492409" cy="6181851"/>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58693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B71B-DA3F-26A8-71F5-0777AE5CBDAE}"/>
              </a:ext>
            </a:extLst>
          </p:cNvPr>
          <p:cNvSpPr>
            <a:spLocks noGrp="1"/>
          </p:cNvSpPr>
          <p:nvPr>
            <p:ph type="title"/>
          </p:nvPr>
        </p:nvSpPr>
        <p:spPr/>
        <p:txBody>
          <a:bodyPr/>
          <a:lstStyle/>
          <a:p>
            <a:r>
              <a:rPr lang="en-US" dirty="0">
                <a:ea typeface="Calibri Light"/>
                <a:cs typeface="Calibri Light"/>
              </a:rPr>
              <a:t>How SVM works in complex data</a:t>
            </a:r>
            <a:endParaRPr lang="en-US" dirty="0"/>
          </a:p>
        </p:txBody>
      </p:sp>
      <p:sp>
        <p:nvSpPr>
          <p:cNvPr id="3" name="Content Placeholder 2">
            <a:extLst>
              <a:ext uri="{FF2B5EF4-FFF2-40B4-BE49-F238E27FC236}">
                <a16:creationId xmlns:a16="http://schemas.microsoft.com/office/drawing/2014/main" id="{244F66A6-97FF-B634-5434-026644000EAC}"/>
              </a:ext>
            </a:extLst>
          </p:cNvPr>
          <p:cNvSpPr>
            <a:spLocks noGrp="1"/>
          </p:cNvSpPr>
          <p:nvPr>
            <p:ph idx="1"/>
          </p:nvPr>
        </p:nvSpPr>
        <p:spPr/>
        <p:txBody>
          <a:bodyPr vert="horz" lIns="91440" tIns="45720" rIns="91440" bIns="45720" rtlCol="0" anchor="t">
            <a:normAutofit/>
          </a:bodyPr>
          <a:lstStyle/>
          <a:p>
            <a:r>
              <a:rPr lang="en-US" dirty="0">
                <a:ea typeface="+mn-lt"/>
                <a:cs typeface="+mn-lt"/>
              </a:rPr>
              <a:t>We have more complex data then SVM will continue to project the data in a higher dimension till it becomes linearly separable. Once the data become linearly separable, we can use SVM to classify just like the previous problems. </a:t>
            </a:r>
          </a:p>
          <a:p>
            <a:endParaRPr lang="en-US" dirty="0">
              <a:ea typeface="Calibri"/>
              <a:cs typeface="Calibri"/>
            </a:endParaRPr>
          </a:p>
          <a:p>
            <a:endParaRPr lang="en-US" dirty="0">
              <a:ea typeface="Calibri"/>
              <a:cs typeface="Calibri"/>
            </a:endParaRPr>
          </a:p>
        </p:txBody>
      </p:sp>
      <p:pic>
        <p:nvPicPr>
          <p:cNvPr id="4" name="Picture 4">
            <a:extLst>
              <a:ext uri="{FF2B5EF4-FFF2-40B4-BE49-F238E27FC236}">
                <a16:creationId xmlns:a16="http://schemas.microsoft.com/office/drawing/2014/main" id="{586E49D3-85AD-3C73-0505-16300787AA99}"/>
              </a:ext>
            </a:extLst>
          </p:cNvPr>
          <p:cNvPicPr>
            <a:picLocks noChangeAspect="1"/>
          </p:cNvPicPr>
          <p:nvPr/>
        </p:nvPicPr>
        <p:blipFill>
          <a:blip r:embed="rId2"/>
          <a:stretch>
            <a:fillRect/>
          </a:stretch>
        </p:blipFill>
        <p:spPr>
          <a:xfrm>
            <a:off x="3189118" y="3636193"/>
            <a:ext cx="4814551" cy="2354296"/>
          </a:xfrm>
          <a:prstGeom prst="rect">
            <a:avLst/>
          </a:prstGeom>
        </p:spPr>
      </p:pic>
    </p:spTree>
    <p:extLst>
      <p:ext uri="{BB962C8B-B14F-4D97-AF65-F5344CB8AC3E}">
        <p14:creationId xmlns:p14="http://schemas.microsoft.com/office/powerpoint/2010/main" val="1624296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7073-76B9-F9B8-907D-493A2A04383B}"/>
              </a:ext>
            </a:extLst>
          </p:cNvPr>
          <p:cNvSpPr>
            <a:spLocks noGrp="1"/>
          </p:cNvSpPr>
          <p:nvPr>
            <p:ph type="title"/>
          </p:nvPr>
        </p:nvSpPr>
        <p:spPr/>
        <p:txBody>
          <a:bodyPr/>
          <a:lstStyle/>
          <a:p>
            <a:r>
              <a:rPr lang="en-US" dirty="0">
                <a:ea typeface="Calibri Light"/>
                <a:cs typeface="Calibri Light"/>
              </a:rPr>
              <a:t>What is Kernel</a:t>
            </a:r>
            <a:endParaRPr lang="en-US" dirty="0"/>
          </a:p>
        </p:txBody>
      </p:sp>
      <p:sp>
        <p:nvSpPr>
          <p:cNvPr id="3" name="Content Placeholder 2">
            <a:extLst>
              <a:ext uri="{FF2B5EF4-FFF2-40B4-BE49-F238E27FC236}">
                <a16:creationId xmlns:a16="http://schemas.microsoft.com/office/drawing/2014/main" id="{D7D41B86-8A80-AAF6-339A-99CECCE69C45}"/>
              </a:ext>
            </a:extLst>
          </p:cNvPr>
          <p:cNvSpPr>
            <a:spLocks noGrp="1"/>
          </p:cNvSpPr>
          <p:nvPr>
            <p:ph idx="1"/>
          </p:nvPr>
        </p:nvSpPr>
        <p:spPr>
          <a:xfrm>
            <a:off x="634285" y="1460724"/>
            <a:ext cx="10719515" cy="4716239"/>
          </a:xfrm>
        </p:spPr>
        <p:txBody>
          <a:bodyPr vert="horz" lIns="91440" tIns="45720" rIns="91440" bIns="45720" rtlCol="0" anchor="t">
            <a:normAutofit fontScale="92500" lnSpcReduction="20000"/>
          </a:bodyPr>
          <a:lstStyle/>
          <a:p>
            <a:r>
              <a:rPr lang="en-US" dirty="0">
                <a:ea typeface="+mn-lt"/>
                <a:cs typeface="+mn-lt"/>
              </a:rPr>
              <a:t>A kernel is a function used in SVM for helping to solve problems. They provide shortcuts to avoid complex calculations. The amazing thing about kernel is that we can go to higher dimensions and perform smooth calculations with the help of it.</a:t>
            </a:r>
          </a:p>
          <a:p>
            <a:r>
              <a:rPr lang="en-US" dirty="0">
                <a:ea typeface="+mn-lt"/>
                <a:cs typeface="+mn-lt"/>
              </a:rPr>
              <a:t>Sometimes, we cannot have a hyperplane for certain problems. This problem arises when we go up to higher dimensions and try to form a hyperplane.</a:t>
            </a:r>
            <a:endParaRPr lang="en-US" dirty="0">
              <a:ea typeface="Calibri"/>
              <a:cs typeface="Calibri"/>
            </a:endParaRPr>
          </a:p>
          <a:p>
            <a:r>
              <a:rPr lang="en-US" dirty="0">
                <a:ea typeface="+mn-lt"/>
                <a:cs typeface="+mn-lt"/>
              </a:rPr>
              <a:t>A kernel helps to form the hyperplane in the higher dimension without raising the complexity.</a:t>
            </a:r>
            <a:endParaRPr lang="en-US" dirty="0"/>
          </a:p>
          <a:p>
            <a:r>
              <a:rPr lang="en-US" dirty="0">
                <a:ea typeface="+mn-lt"/>
                <a:cs typeface="+mn-lt"/>
              </a:rPr>
              <a:t>Kernels are a way to solve non-linear problems with the help of linear classifiers. This is known as the </a:t>
            </a:r>
            <a:r>
              <a:rPr lang="en-US" b="1" dirty="0">
                <a:ea typeface="+mn-lt"/>
                <a:cs typeface="+mn-lt"/>
              </a:rPr>
              <a:t>kernel trick</a:t>
            </a:r>
            <a:r>
              <a:rPr lang="en-US" dirty="0">
                <a:ea typeface="+mn-lt"/>
                <a:cs typeface="+mn-lt"/>
              </a:rPr>
              <a:t> method. The kernel functions are used as parameters in the SVM codes. They help to determine the shape of the hyperplane and decision boundary.</a:t>
            </a:r>
            <a:endParaRPr lang="en-US" dirty="0">
              <a:ea typeface="Calibri"/>
              <a:cs typeface="Calibri"/>
            </a:endParaRPr>
          </a:p>
          <a:p>
            <a:r>
              <a:rPr lang="en-US" dirty="0">
                <a:ea typeface="+mn-lt"/>
                <a:cs typeface="+mn-lt"/>
              </a:rPr>
              <a:t>We can set the value of the kernel parameter in the SVM code.</a:t>
            </a:r>
            <a:endParaRPr lang="en-US" dirty="0"/>
          </a:p>
          <a:p>
            <a:endParaRPr lang="en-US" dirty="0">
              <a:ea typeface="Calibri"/>
              <a:cs typeface="Calibri"/>
            </a:endParaRPr>
          </a:p>
        </p:txBody>
      </p:sp>
    </p:spTree>
    <p:extLst>
      <p:ext uri="{BB962C8B-B14F-4D97-AF65-F5344CB8AC3E}">
        <p14:creationId xmlns:p14="http://schemas.microsoft.com/office/powerpoint/2010/main" val="1422544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9181-3C41-7AA5-7438-0A3601C3C60B}"/>
              </a:ext>
            </a:extLst>
          </p:cNvPr>
          <p:cNvSpPr>
            <a:spLocks noGrp="1"/>
          </p:cNvSpPr>
          <p:nvPr>
            <p:ph type="title"/>
          </p:nvPr>
        </p:nvSpPr>
        <p:spPr/>
        <p:txBody>
          <a:bodyPr/>
          <a:lstStyle/>
          <a:p>
            <a:r>
              <a:rPr lang="en-US" dirty="0">
                <a:ea typeface="Calibri Light"/>
                <a:cs typeface="Calibri Light"/>
              </a:rPr>
              <a:t>Types of Kernel</a:t>
            </a:r>
            <a:endParaRPr lang="en-US" dirty="0"/>
          </a:p>
        </p:txBody>
      </p:sp>
      <p:sp>
        <p:nvSpPr>
          <p:cNvPr id="3" name="Content Placeholder 2">
            <a:extLst>
              <a:ext uri="{FF2B5EF4-FFF2-40B4-BE49-F238E27FC236}">
                <a16:creationId xmlns:a16="http://schemas.microsoft.com/office/drawing/2014/main" id="{325EBAC5-F944-7E6F-BB3F-245F28790695}"/>
              </a:ext>
            </a:extLst>
          </p:cNvPr>
          <p:cNvSpPr>
            <a:spLocks noGrp="1"/>
          </p:cNvSpPr>
          <p:nvPr>
            <p:ph idx="1"/>
          </p:nvPr>
        </p:nvSpPr>
        <p:spPr/>
        <p:txBody>
          <a:bodyPr vert="horz" lIns="91440" tIns="45720" rIns="91440" bIns="45720" rtlCol="0" anchor="t">
            <a:normAutofit/>
          </a:bodyPr>
          <a:lstStyle/>
          <a:p>
            <a:r>
              <a:rPr lang="en-US" dirty="0">
                <a:ea typeface="Calibri"/>
                <a:cs typeface="Calibri"/>
              </a:rPr>
              <a:t>Linear</a:t>
            </a:r>
          </a:p>
          <a:p>
            <a:r>
              <a:rPr lang="en-US" dirty="0">
                <a:ea typeface="Calibri"/>
                <a:cs typeface="Calibri"/>
              </a:rPr>
              <a:t>RBF</a:t>
            </a:r>
          </a:p>
          <a:p>
            <a:r>
              <a:rPr lang="en-US" dirty="0">
                <a:ea typeface="Calibri"/>
                <a:cs typeface="Calibri"/>
              </a:rPr>
              <a:t>Polynomial</a:t>
            </a:r>
          </a:p>
        </p:txBody>
      </p:sp>
    </p:spTree>
    <p:extLst>
      <p:ext uri="{BB962C8B-B14F-4D97-AF65-F5344CB8AC3E}">
        <p14:creationId xmlns:p14="http://schemas.microsoft.com/office/powerpoint/2010/main" val="3194780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585F-DD2E-36C8-E29F-D9BCBAA14230}"/>
              </a:ext>
            </a:extLst>
          </p:cNvPr>
          <p:cNvSpPr>
            <a:spLocks noGrp="1"/>
          </p:cNvSpPr>
          <p:nvPr>
            <p:ph type="title"/>
          </p:nvPr>
        </p:nvSpPr>
        <p:spPr/>
        <p:txBody>
          <a:bodyPr/>
          <a:lstStyle/>
          <a:p>
            <a:r>
              <a:rPr lang="en-US" dirty="0">
                <a:ea typeface="Calibri Light"/>
                <a:cs typeface="Calibri Light"/>
              </a:rPr>
              <a:t>Re Module in Python</a:t>
            </a:r>
            <a:endParaRPr lang="en-US" dirty="0"/>
          </a:p>
        </p:txBody>
      </p:sp>
      <p:sp>
        <p:nvSpPr>
          <p:cNvPr id="3" name="Content Placeholder 2">
            <a:extLst>
              <a:ext uri="{FF2B5EF4-FFF2-40B4-BE49-F238E27FC236}">
                <a16:creationId xmlns:a16="http://schemas.microsoft.com/office/drawing/2014/main" id="{E3CFF149-C6AE-DDAA-1856-C283D06C1DC7}"/>
              </a:ext>
            </a:extLst>
          </p:cNvPr>
          <p:cNvSpPr>
            <a:spLocks noGrp="1"/>
          </p:cNvSpPr>
          <p:nvPr>
            <p:ph idx="1"/>
          </p:nvPr>
        </p:nvSpPr>
        <p:spPr/>
        <p:txBody>
          <a:bodyPr vert="horz" lIns="91440" tIns="45720" rIns="91440" bIns="45720" rtlCol="0" anchor="t">
            <a:normAutofit/>
          </a:bodyPr>
          <a:lstStyle/>
          <a:p>
            <a:r>
              <a:rPr lang="en-US">
                <a:ea typeface="+mn-lt"/>
                <a:cs typeface="+mn-lt"/>
              </a:rPr>
              <a:t>The </a:t>
            </a:r>
            <a:r>
              <a:rPr lang="en-US">
                <a:latin typeface="Consolas"/>
              </a:rPr>
              <a:t>re</a:t>
            </a:r>
            <a:r>
              <a:rPr lang="en-US">
                <a:ea typeface="+mn-lt"/>
                <a:cs typeface="+mn-lt"/>
              </a:rPr>
              <a:t> module provides a set of powerful regular expression facilities, which allows you to quickly check whether a given string </a:t>
            </a:r>
            <a:r>
              <a:rPr lang="en-US" i="1">
                <a:ea typeface="+mn-lt"/>
                <a:cs typeface="+mn-lt"/>
              </a:rPr>
              <a:t>matches</a:t>
            </a:r>
            <a:r>
              <a:rPr lang="en-US">
                <a:ea typeface="+mn-lt"/>
                <a:cs typeface="+mn-lt"/>
              </a:rPr>
              <a:t> a given pattern (using the </a:t>
            </a:r>
            <a:r>
              <a:rPr lang="en-US">
                <a:latin typeface="Consolas"/>
              </a:rPr>
              <a:t>match</a:t>
            </a:r>
            <a:r>
              <a:rPr lang="en-US">
                <a:ea typeface="+mn-lt"/>
                <a:cs typeface="+mn-lt"/>
              </a:rPr>
              <a:t> function), or </a:t>
            </a:r>
            <a:r>
              <a:rPr lang="en-US" i="1">
                <a:ea typeface="+mn-lt"/>
                <a:cs typeface="+mn-lt"/>
              </a:rPr>
              <a:t>contains</a:t>
            </a:r>
            <a:r>
              <a:rPr lang="en-US">
                <a:ea typeface="+mn-lt"/>
                <a:cs typeface="+mn-lt"/>
              </a:rPr>
              <a:t> such a pattern (using the </a:t>
            </a:r>
            <a:r>
              <a:rPr lang="en-US">
                <a:latin typeface="Consolas"/>
              </a:rPr>
              <a:t>search</a:t>
            </a:r>
            <a:r>
              <a:rPr lang="en-US">
                <a:ea typeface="+mn-lt"/>
                <a:cs typeface="+mn-lt"/>
              </a:rPr>
              <a:t> function). A regular expression is a string pattern written in a compact (and quite cryptic) syntax.</a:t>
            </a:r>
            <a:endParaRPr lang="en-US"/>
          </a:p>
        </p:txBody>
      </p:sp>
    </p:spTree>
    <p:extLst>
      <p:ext uri="{BB962C8B-B14F-4D97-AF65-F5344CB8AC3E}">
        <p14:creationId xmlns:p14="http://schemas.microsoft.com/office/powerpoint/2010/main" val="350343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8B98-508D-1722-991F-1AACA0CE1B9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4E1A8F8-1889-4439-5077-9FB799CCA981}"/>
              </a:ext>
            </a:extLst>
          </p:cNvPr>
          <p:cNvPicPr>
            <a:picLocks noGrp="1" noChangeAspect="1"/>
          </p:cNvPicPr>
          <p:nvPr>
            <p:ph idx="1"/>
          </p:nvPr>
        </p:nvPicPr>
        <p:blipFill>
          <a:blip r:embed="rId2"/>
          <a:stretch>
            <a:fillRect/>
          </a:stretch>
        </p:blipFill>
        <p:spPr>
          <a:xfrm>
            <a:off x="2111599" y="2014460"/>
            <a:ext cx="6841901" cy="3415584"/>
          </a:xfrm>
        </p:spPr>
      </p:pic>
    </p:spTree>
    <p:extLst>
      <p:ext uri="{BB962C8B-B14F-4D97-AF65-F5344CB8AC3E}">
        <p14:creationId xmlns:p14="http://schemas.microsoft.com/office/powerpoint/2010/main" val="326325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6774-386E-85B6-40CE-19E64D5EAD22}"/>
              </a:ext>
            </a:extLst>
          </p:cNvPr>
          <p:cNvSpPr>
            <a:spLocks noGrp="1"/>
          </p:cNvSpPr>
          <p:nvPr>
            <p:ph type="title"/>
          </p:nvPr>
        </p:nvSpPr>
        <p:spPr/>
        <p:txBody>
          <a:bodyPr/>
          <a:lstStyle/>
          <a:p>
            <a:r>
              <a:rPr lang="en-US" dirty="0">
                <a:cs typeface="Calibri Light"/>
              </a:rPr>
              <a:t>Advantage and disadvantage of KNN</a:t>
            </a:r>
            <a:endParaRPr lang="en-US" dirty="0"/>
          </a:p>
        </p:txBody>
      </p:sp>
      <p:sp>
        <p:nvSpPr>
          <p:cNvPr id="3" name="Content Placeholder 2">
            <a:extLst>
              <a:ext uri="{FF2B5EF4-FFF2-40B4-BE49-F238E27FC236}">
                <a16:creationId xmlns:a16="http://schemas.microsoft.com/office/drawing/2014/main" id="{C2944BCA-088F-AED8-9374-BCCE853CB509}"/>
              </a:ext>
            </a:extLst>
          </p:cNvPr>
          <p:cNvSpPr>
            <a:spLocks noGrp="1"/>
          </p:cNvSpPr>
          <p:nvPr>
            <p:ph idx="1"/>
          </p:nvPr>
        </p:nvSpPr>
        <p:spPr/>
        <p:txBody>
          <a:bodyPr vert="horz" lIns="91440" tIns="45720" rIns="91440" bIns="45720" rtlCol="0" anchor="t">
            <a:normAutofit/>
          </a:bodyPr>
          <a:lstStyle/>
          <a:p>
            <a:pPr algn="just"/>
            <a:r>
              <a:rPr lang="en-US" u="sng" dirty="0"/>
              <a:t>Advantages of KNN Algorithm:</a:t>
            </a:r>
            <a:endParaRPr lang="en-US" dirty="0">
              <a:cs typeface="Calibri" panose="020F0502020204030204"/>
            </a:endParaRPr>
          </a:p>
          <a:p>
            <a:pPr algn="just"/>
            <a:r>
              <a:rPr lang="en-US" dirty="0">
                <a:ea typeface="+mn-lt"/>
                <a:cs typeface="+mn-lt"/>
              </a:rPr>
              <a:t>It is simple to implement.</a:t>
            </a:r>
            <a:endParaRPr lang="en-US" dirty="0"/>
          </a:p>
          <a:p>
            <a:pPr algn="just"/>
            <a:r>
              <a:rPr lang="en-US" dirty="0">
                <a:ea typeface="+mn-lt"/>
                <a:cs typeface="+mn-lt"/>
              </a:rPr>
              <a:t>It is robust to the noisy training data</a:t>
            </a:r>
            <a:endParaRPr lang="en-US" dirty="0"/>
          </a:p>
          <a:p>
            <a:pPr algn="just"/>
            <a:r>
              <a:rPr lang="en-US" dirty="0">
                <a:ea typeface="+mn-lt"/>
                <a:cs typeface="+mn-lt"/>
              </a:rPr>
              <a:t>It can be more effective if the training data is large.</a:t>
            </a:r>
            <a:endParaRPr lang="en-US" dirty="0"/>
          </a:p>
          <a:p>
            <a:pPr algn="just"/>
            <a:r>
              <a:rPr lang="en-US" u="sng" dirty="0"/>
              <a:t>Disadvantages of KNN Algorithm:</a:t>
            </a:r>
            <a:endParaRPr lang="en-US" dirty="0">
              <a:cs typeface="Calibri"/>
            </a:endParaRPr>
          </a:p>
          <a:p>
            <a:pPr algn="just"/>
            <a:r>
              <a:rPr lang="en-US" dirty="0">
                <a:ea typeface="+mn-lt"/>
                <a:cs typeface="+mn-lt"/>
              </a:rPr>
              <a:t>Always needs to determine the value of K which may be complex some time.</a:t>
            </a:r>
            <a:endParaRPr lang="en-US" dirty="0"/>
          </a:p>
          <a:p>
            <a:pPr algn="just"/>
            <a:r>
              <a:rPr lang="en-US" dirty="0">
                <a:ea typeface="+mn-lt"/>
                <a:cs typeface="+mn-lt"/>
              </a:rPr>
              <a:t>The computation cost is high because of calculating the distance between the data points for all the training samples.</a:t>
            </a:r>
            <a:endParaRPr lang="en-US" dirty="0"/>
          </a:p>
          <a:p>
            <a:endParaRPr lang="en-US" dirty="0">
              <a:cs typeface="Calibri"/>
            </a:endParaRPr>
          </a:p>
        </p:txBody>
      </p:sp>
    </p:spTree>
    <p:extLst>
      <p:ext uri="{BB962C8B-B14F-4D97-AF65-F5344CB8AC3E}">
        <p14:creationId xmlns:p14="http://schemas.microsoft.com/office/powerpoint/2010/main" val="398684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B726-A04B-DC32-2C0D-D13E5CA898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7FEBB0-122F-0FBE-F32B-3E85F26F4F2B}"/>
              </a:ext>
            </a:extLst>
          </p:cNvPr>
          <p:cNvSpPr>
            <a:spLocks noGrp="1"/>
          </p:cNvSpPr>
          <p:nvPr>
            <p:ph idx="1"/>
          </p:nvPr>
        </p:nvSpPr>
        <p:spPr/>
        <p:txBody>
          <a:bodyPr vert="horz" lIns="91440" tIns="45720" rIns="91440" bIns="45720" rtlCol="0" anchor="t">
            <a:normAutofit fontScale="92500" lnSpcReduction="20000"/>
          </a:bodyPr>
          <a:lstStyle/>
          <a:p>
            <a:r>
              <a:rPr lang="en-US" dirty="0">
                <a:latin typeface="Consolas"/>
              </a:rPr>
              <a:t>error_rate = []
for </a:t>
            </a:r>
            <a:r>
              <a:rPr lang="en-US" dirty="0" err="1">
                <a:latin typeface="Consolas"/>
              </a:rPr>
              <a:t>i</a:t>
            </a:r>
            <a:r>
              <a:rPr lang="en-US" dirty="0">
                <a:latin typeface="Consolas"/>
              </a:rPr>
              <a:t> in range(1,50):
    </a:t>
            </a:r>
            <a:r>
              <a:rPr lang="en-US" dirty="0" err="1">
                <a:latin typeface="Consolas"/>
              </a:rPr>
              <a:t>knn</a:t>
            </a:r>
            <a:r>
              <a:rPr lang="en-US" dirty="0">
                <a:latin typeface="Consolas"/>
              </a:rPr>
              <a:t> = </a:t>
            </a:r>
            <a:r>
              <a:rPr lang="en-US" dirty="0" err="1">
                <a:latin typeface="Consolas"/>
              </a:rPr>
              <a:t>KNeighborsClassifier</a:t>
            </a:r>
            <a:r>
              <a:rPr lang="en-US" dirty="0">
                <a:latin typeface="Consolas"/>
              </a:rPr>
              <a:t>(</a:t>
            </a:r>
            <a:r>
              <a:rPr lang="en-US" dirty="0" err="1">
                <a:latin typeface="Consolas"/>
              </a:rPr>
              <a:t>n_neighbors</a:t>
            </a:r>
            <a:r>
              <a:rPr lang="en-US" dirty="0">
                <a:latin typeface="Consolas"/>
              </a:rPr>
              <a:t>=</a:t>
            </a:r>
            <a:r>
              <a:rPr lang="en-US" dirty="0" err="1">
                <a:latin typeface="Consolas"/>
              </a:rPr>
              <a:t>i</a:t>
            </a:r>
            <a:r>
              <a:rPr lang="en-US" dirty="0">
                <a:latin typeface="Consolas"/>
              </a:rPr>
              <a:t>)
    </a:t>
            </a:r>
            <a:r>
              <a:rPr lang="en-US" dirty="0" err="1">
                <a:latin typeface="Consolas"/>
              </a:rPr>
              <a:t>knn.fit</a:t>
            </a:r>
            <a:r>
              <a:rPr lang="en-US" dirty="0">
                <a:latin typeface="Consolas"/>
              </a:rPr>
              <a:t>(</a:t>
            </a:r>
            <a:r>
              <a:rPr lang="en-US" dirty="0" err="1">
                <a:latin typeface="Consolas"/>
              </a:rPr>
              <a:t>X_train</a:t>
            </a:r>
            <a:r>
              <a:rPr lang="en-US" dirty="0">
                <a:latin typeface="Consolas"/>
              </a:rPr>
              <a:t>, </a:t>
            </a:r>
            <a:r>
              <a:rPr lang="en-US" dirty="0" err="1">
                <a:latin typeface="Consolas"/>
              </a:rPr>
              <a:t>y_train</a:t>
            </a:r>
            <a:r>
              <a:rPr lang="en-US" dirty="0">
                <a:latin typeface="Consolas"/>
              </a:rPr>
              <a:t>)
    pred = </a:t>
            </a:r>
            <a:r>
              <a:rPr lang="en-US" dirty="0" err="1">
                <a:latin typeface="Consolas"/>
              </a:rPr>
              <a:t>knn.predict</a:t>
            </a:r>
            <a:r>
              <a:rPr lang="en-US" dirty="0">
                <a:latin typeface="Consolas"/>
              </a:rPr>
              <a:t>(</a:t>
            </a:r>
            <a:r>
              <a:rPr lang="en-US" dirty="0" err="1">
                <a:latin typeface="Consolas"/>
              </a:rPr>
              <a:t>X_test</a:t>
            </a:r>
            <a:r>
              <a:rPr lang="en-US" dirty="0">
                <a:latin typeface="Consolas"/>
              </a:rPr>
              <a:t>)
    </a:t>
            </a:r>
            <a:r>
              <a:rPr lang="en-US" dirty="0" err="1">
                <a:latin typeface="Consolas"/>
              </a:rPr>
              <a:t>error_rate.append</a:t>
            </a:r>
            <a:r>
              <a:rPr lang="en-US" dirty="0">
                <a:latin typeface="Consolas"/>
              </a:rPr>
              <a:t>(</a:t>
            </a:r>
            <a:r>
              <a:rPr lang="en-US" dirty="0" err="1">
                <a:latin typeface="Consolas"/>
              </a:rPr>
              <a:t>np.mean</a:t>
            </a:r>
            <a:r>
              <a:rPr lang="en-US" dirty="0">
                <a:latin typeface="Consolas"/>
              </a:rPr>
              <a:t>(pred != </a:t>
            </a:r>
            <a:r>
              <a:rPr lang="en-US" dirty="0" err="1">
                <a:latin typeface="Consolas"/>
              </a:rPr>
              <a:t>y_test</a:t>
            </a:r>
            <a:r>
              <a:rPr lang="en-US" dirty="0">
                <a:latin typeface="Consolas"/>
              </a:rPr>
              <a:t>))
</a:t>
            </a:r>
            <a:r>
              <a:rPr lang="en-US" dirty="0" err="1">
                <a:latin typeface="Consolas"/>
              </a:rPr>
              <a:t>plt.figure</a:t>
            </a:r>
            <a:r>
              <a:rPr lang="en-US" dirty="0">
                <a:latin typeface="Consolas"/>
              </a:rPr>
              <a:t>(</a:t>
            </a:r>
            <a:r>
              <a:rPr lang="en-US" dirty="0" err="1">
                <a:latin typeface="Consolas"/>
              </a:rPr>
              <a:t>figsize</a:t>
            </a:r>
            <a:r>
              <a:rPr lang="en-US" dirty="0">
                <a:latin typeface="Consolas"/>
              </a:rPr>
              <a:t>=(15,10))
</a:t>
            </a:r>
            <a:r>
              <a:rPr lang="en-US" dirty="0" err="1">
                <a:latin typeface="Consolas"/>
              </a:rPr>
              <a:t>plt.plot</a:t>
            </a:r>
            <a:r>
              <a:rPr lang="en-US" dirty="0">
                <a:latin typeface="Consolas"/>
              </a:rPr>
              <a:t>(range(1,50),</a:t>
            </a:r>
            <a:r>
              <a:rPr lang="en-US" dirty="0" err="1">
                <a:latin typeface="Consolas"/>
              </a:rPr>
              <a:t>error_rate</a:t>
            </a:r>
            <a:r>
              <a:rPr lang="en-US" dirty="0">
                <a:latin typeface="Consolas"/>
              </a:rPr>
              <a:t>, marker='o', </a:t>
            </a:r>
            <a:r>
              <a:rPr lang="en-US" dirty="0" err="1">
                <a:latin typeface="Consolas"/>
              </a:rPr>
              <a:t>markersize</a:t>
            </a:r>
            <a:r>
              <a:rPr lang="en-US" dirty="0">
                <a:latin typeface="Consolas"/>
              </a:rPr>
              <a:t>=9)</a:t>
            </a:r>
            <a:endParaRPr lang="en-US" dirty="0"/>
          </a:p>
        </p:txBody>
      </p:sp>
    </p:spTree>
    <p:extLst>
      <p:ext uri="{BB962C8B-B14F-4D97-AF65-F5344CB8AC3E}">
        <p14:creationId xmlns:p14="http://schemas.microsoft.com/office/powerpoint/2010/main" val="57135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32E6E-AFF8-9251-2F91-0F0B61476CC5}"/>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KNN regressor</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896A4F-33F4-A051-87FE-BA09F78FDEE7}"/>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Calibri"/>
                <a:cs typeface="Calibri"/>
              </a:rPr>
              <a:t>Similar to KNN classifier , it is used to predict numeric datatype.</a:t>
            </a:r>
          </a:p>
          <a:p>
            <a:r>
              <a:rPr lang="en-US" dirty="0">
                <a:ea typeface="+mn-lt"/>
                <a:cs typeface="+mn-lt"/>
              </a:rPr>
              <a:t>KNN regression is a non-parametric method that, in an intuitive manner, approximates the association between independent variables and the continuous outcome by averaging the observations in the same </a:t>
            </a:r>
            <a:r>
              <a:rPr lang="en-US" i="1" dirty="0">
                <a:ea typeface="+mn-lt"/>
                <a:cs typeface="+mn-lt"/>
              </a:rPr>
              <a:t>neighborhood .</a:t>
            </a:r>
            <a:endParaRPr lang="en-US" dirty="0">
              <a:ea typeface="Calibri"/>
              <a:cs typeface="Calibri"/>
            </a:endParaRPr>
          </a:p>
        </p:txBody>
      </p:sp>
    </p:spTree>
    <p:extLst>
      <p:ext uri="{BB962C8B-B14F-4D97-AF65-F5344CB8AC3E}">
        <p14:creationId xmlns:p14="http://schemas.microsoft.com/office/powerpoint/2010/main" val="170716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928CDD8-3282-4077-87C7-84D8F434F6F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Distance used in KNN</a:t>
            </a:r>
          </a:p>
        </p:txBody>
      </p:sp>
      <p:pic>
        <p:nvPicPr>
          <p:cNvPr id="4" name="Picture 4">
            <a:extLst>
              <a:ext uri="{FF2B5EF4-FFF2-40B4-BE49-F238E27FC236}">
                <a16:creationId xmlns:a16="http://schemas.microsoft.com/office/drawing/2014/main" id="{1769E911-9A18-6584-E749-53C268D41AFD}"/>
              </a:ext>
            </a:extLst>
          </p:cNvPr>
          <p:cNvPicPr>
            <a:picLocks noGrp="1" noChangeAspect="1"/>
          </p:cNvPicPr>
          <p:nvPr>
            <p:ph idx="1"/>
          </p:nvPr>
        </p:nvPicPr>
        <p:blipFill>
          <a:blip r:embed="rId2"/>
          <a:stretch>
            <a:fillRect/>
          </a:stretch>
        </p:blipFill>
        <p:spPr>
          <a:xfrm>
            <a:off x="4988427" y="467208"/>
            <a:ext cx="6253750" cy="5923584"/>
          </a:xfrm>
          <a:prstGeom prst="rect">
            <a:avLst/>
          </a:prstGeom>
        </p:spPr>
      </p:pic>
    </p:spTree>
    <p:extLst>
      <p:ext uri="{BB962C8B-B14F-4D97-AF65-F5344CB8AC3E}">
        <p14:creationId xmlns:p14="http://schemas.microsoft.com/office/powerpoint/2010/main" val="40709934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KNN Algo</vt:lpstr>
      <vt:lpstr>What is KNN</vt:lpstr>
      <vt:lpstr>PowerPoint Presentation</vt:lpstr>
      <vt:lpstr>How it Works</vt:lpstr>
      <vt:lpstr>PowerPoint Presentation</vt:lpstr>
      <vt:lpstr>Advantage and disadvantage of KNN</vt:lpstr>
      <vt:lpstr>PowerPoint Presentation</vt:lpstr>
      <vt:lpstr>KNN regressor</vt:lpstr>
      <vt:lpstr>Distance used in KNN</vt:lpstr>
      <vt:lpstr>Naïve Bayes Algorithm</vt:lpstr>
      <vt:lpstr>Why is it called Naïve Bayes? </vt:lpstr>
      <vt:lpstr>Bayes' Theorem</vt:lpstr>
      <vt:lpstr>PowerPoint Presentation</vt:lpstr>
      <vt:lpstr>PowerPoint Presentation</vt:lpstr>
      <vt:lpstr>PowerPoint Presentation</vt:lpstr>
      <vt:lpstr>PowerPoint Presentation</vt:lpstr>
      <vt:lpstr>PowerPoint Presentation</vt:lpstr>
      <vt:lpstr>Types of Naïve Bayes Model</vt:lpstr>
      <vt:lpstr>Gaussian Naïve bayes</vt:lpstr>
      <vt:lpstr>Bernoulli  vs Gaussian  vs Multinomial  </vt:lpstr>
      <vt:lpstr>Application of Naïve Bayes</vt:lpstr>
      <vt:lpstr>Decision Tree</vt:lpstr>
      <vt:lpstr>PowerPoint Presentation</vt:lpstr>
      <vt:lpstr>Why use Decision Trees? </vt:lpstr>
      <vt:lpstr>Decision Tree Terminologies </vt:lpstr>
      <vt:lpstr>PowerPoint Presentation</vt:lpstr>
      <vt:lpstr>PowerPoint Presentation</vt:lpstr>
      <vt:lpstr>Information Gain</vt:lpstr>
      <vt:lpstr>Entropy</vt:lpstr>
      <vt:lpstr>PowerPoint Presentation</vt:lpstr>
      <vt:lpstr>Gini Index</vt:lpstr>
      <vt:lpstr>Decision Tree Regressor</vt:lpstr>
      <vt:lpstr>PowerPoint Presentation</vt:lpstr>
      <vt:lpstr>PowerPoint Presentation</vt:lpstr>
      <vt:lpstr>PowerPoint Presentation</vt:lpstr>
      <vt:lpstr>Pruning</vt:lpstr>
      <vt:lpstr>PowerPoint Presentation</vt:lpstr>
      <vt:lpstr>Pre-Pruning</vt:lpstr>
      <vt:lpstr>Post-Pruning</vt:lpstr>
      <vt:lpstr>Advantages</vt:lpstr>
      <vt:lpstr>Disadvantages</vt:lpstr>
      <vt:lpstr>Support Vector Machine</vt:lpstr>
      <vt:lpstr>PowerPoint Presentation</vt:lpstr>
      <vt:lpstr>What is the best hyperplane?</vt:lpstr>
      <vt:lpstr>How SVM works in complex data</vt:lpstr>
      <vt:lpstr>What is Kernel</vt:lpstr>
      <vt:lpstr>Types of Kernel</vt:lpstr>
      <vt:lpstr>Re Module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299</cp:revision>
  <dcterms:created xsi:type="dcterms:W3CDTF">2023-02-07T15:02:37Z</dcterms:created>
  <dcterms:modified xsi:type="dcterms:W3CDTF">2023-02-20T13:29:57Z</dcterms:modified>
</cp:coreProperties>
</file>