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10" r:id="rId21"/>
    <p:sldId id="276" r:id="rId22"/>
    <p:sldId id="295" r:id="rId23"/>
    <p:sldId id="277" r:id="rId24"/>
    <p:sldId id="296" r:id="rId25"/>
    <p:sldId id="278" r:id="rId26"/>
    <p:sldId id="297" r:id="rId27"/>
    <p:sldId id="279" r:id="rId28"/>
    <p:sldId id="298" r:id="rId29"/>
    <p:sldId id="280" r:id="rId30"/>
    <p:sldId id="299" r:id="rId31"/>
    <p:sldId id="281" r:id="rId32"/>
    <p:sldId id="300" r:id="rId33"/>
    <p:sldId id="311" r:id="rId34"/>
    <p:sldId id="312" r:id="rId35"/>
    <p:sldId id="313" r:id="rId36"/>
    <p:sldId id="314" r:id="rId37"/>
    <p:sldId id="282" r:id="rId38"/>
    <p:sldId id="301" r:id="rId39"/>
    <p:sldId id="283" r:id="rId40"/>
    <p:sldId id="302" r:id="rId41"/>
    <p:sldId id="284" r:id="rId42"/>
    <p:sldId id="303" r:id="rId43"/>
    <p:sldId id="285" r:id="rId44"/>
    <p:sldId id="304" r:id="rId45"/>
    <p:sldId id="286" r:id="rId46"/>
    <p:sldId id="305" r:id="rId47"/>
    <p:sldId id="287" r:id="rId48"/>
    <p:sldId id="306" r:id="rId49"/>
    <p:sldId id="288" r:id="rId50"/>
    <p:sldId id="289" r:id="rId51"/>
    <p:sldId id="292" r:id="rId52"/>
    <p:sldId id="307" r:id="rId53"/>
    <p:sldId id="293" r:id="rId54"/>
    <p:sldId id="308" r:id="rId55"/>
    <p:sldId id="27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5064" autoAdjust="0"/>
  </p:normalViewPr>
  <p:slideViewPr>
    <p:cSldViewPr snapToGrid="0">
      <p:cViewPr varScale="1">
        <p:scale>
          <a:sx n="80" d="100"/>
          <a:sy n="80" d="100"/>
        </p:scale>
        <p:origin x="72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2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5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0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0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1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5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hicular_automation" TargetMode="External"/><Relationship Id="rId2" Type="http://schemas.openxmlformats.org/officeDocument/2006/relationships/hyperlink" Target="https://en.wikipedia.org/wiki/Autonomous_ca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     Self Driven Car</a:t>
            </a:r>
            <a:br>
              <a:rPr lang="en-US" sz="3200" dirty="0"/>
            </a:br>
            <a:r>
              <a:rPr lang="en-US" sz="3200" dirty="0"/>
              <a:t>              COA Lab Project(2016-17)</a:t>
            </a:r>
            <a:br>
              <a:rPr lang="en-US" sz="3200" dirty="0"/>
            </a:br>
            <a:r>
              <a:rPr lang="en-US" sz="3200" dirty="0"/>
              <a:t>                    THE LNMIIT, Jaipur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98155" y="4787901"/>
            <a:ext cx="4814045" cy="192967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Anjali Gupta               	 	15UCC003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Chhaya Hotwani 			15UCC012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Jiten Singh Sadhwani 		15UCC017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Prabhat Kumar Tripathi 	15UCC023</a:t>
            </a:r>
          </a:p>
        </p:txBody>
      </p:sp>
    </p:spTree>
    <p:extLst>
      <p:ext uri="{BB962C8B-B14F-4D97-AF65-F5344CB8AC3E}">
        <p14:creationId xmlns:p14="http://schemas.microsoft.com/office/powerpoint/2010/main" val="32179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95129"/>
              </p:ext>
            </p:extLst>
          </p:nvPr>
        </p:nvGraphicFramePr>
        <p:xfrm>
          <a:off x="3798023" y="4072828"/>
          <a:ext cx="470263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5">
                  <a:extLst>
                    <a:ext uri="{9D8B030D-6E8A-4147-A177-3AD203B41FA5}">
                      <a16:colId xmlns:a16="http://schemas.microsoft.com/office/drawing/2014/main" val="2870372707"/>
                    </a:ext>
                  </a:extLst>
                </a:gridCol>
                <a:gridCol w="2351315">
                  <a:extLst>
                    <a:ext uri="{9D8B030D-6E8A-4147-A177-3AD203B41FA5}">
                      <a16:colId xmlns:a16="http://schemas.microsoft.com/office/drawing/2014/main" val="18580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HLT 1111111111111111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Halt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3125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621375" y="2443505"/>
            <a:ext cx="351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address Instruction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97273"/>
              </p:ext>
            </p:extLst>
          </p:nvPr>
        </p:nvGraphicFramePr>
        <p:xfrm>
          <a:off x="3829049" y="2974821"/>
          <a:ext cx="46765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503">
                  <a:extLst>
                    <a:ext uri="{9D8B030D-6E8A-4147-A177-3AD203B41FA5}">
                      <a16:colId xmlns:a16="http://schemas.microsoft.com/office/drawing/2014/main" val="77410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1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1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63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54" y="706968"/>
            <a:ext cx="8761413" cy="706964"/>
          </a:xfrm>
        </p:spPr>
        <p:txBody>
          <a:bodyPr/>
          <a:lstStyle/>
          <a:p>
            <a:r>
              <a:rPr lang="en-US" sz="6000" dirty="0"/>
              <a:t>Instruction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Reduced Instruction Set Computer (RISC) is used as it can be implemented easily as they are simple instructions and can be executed in one clock cycle.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Fixed length instructions : Which are easy to decode. Length of each instruction is one word i.e. 16 bits.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2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INSTRUCTION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Transfer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to Register :  MOV1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Memory to Register : LDB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to Memory : STB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Constant into Register : MOV2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Dyadic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MOV , ADD , SUBT , MUL ,DIV , CMP ,ADD , 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Comparison and Conditional branching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JMP , JNQ , JEQ ,JNZ ,JGT ,JLT , CMP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6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1" u="sng" dirty="0"/>
              <a:t>Numeric</a:t>
            </a:r>
            <a:r>
              <a:rPr lang="en-US" sz="2800" b="1" dirty="0"/>
              <a:t> </a:t>
            </a:r>
            <a:r>
              <a:rPr lang="en-US" b="1" dirty="0"/>
              <a:t>– </a:t>
            </a:r>
          </a:p>
          <a:p>
            <a:pPr marL="0" indent="0">
              <a:buNone/>
            </a:pPr>
            <a:r>
              <a:rPr lang="en-US" dirty="0"/>
              <a:t>     </a:t>
            </a:r>
            <a:r>
              <a:rPr lang="en-US" sz="2000" dirty="0"/>
              <a:t>Integer (Signed and unsigned).</a:t>
            </a:r>
          </a:p>
          <a:p>
            <a:endParaRPr lang="en-US" sz="2000" dirty="0"/>
          </a:p>
          <a:p>
            <a:pPr fontAlgn="base"/>
            <a:r>
              <a:rPr lang="en-US" sz="2800" b="1" u="sng" dirty="0"/>
              <a:t>Non-numeric</a:t>
            </a:r>
            <a:r>
              <a:rPr lang="en-US" sz="2800" b="1" dirty="0"/>
              <a:t> </a:t>
            </a:r>
            <a:r>
              <a:rPr lang="en-US" dirty="0"/>
              <a:t>–</a:t>
            </a:r>
          </a:p>
          <a:p>
            <a:pPr marL="0" indent="0">
              <a:buNone/>
            </a:pPr>
            <a:r>
              <a:rPr lang="en-US" dirty="0"/>
              <a:t>    </a:t>
            </a:r>
            <a:r>
              <a:rPr lang="en-US" sz="2000" dirty="0"/>
              <a:t>String, Boolean .</a:t>
            </a:r>
          </a:p>
        </p:txBody>
      </p:sp>
    </p:spTree>
    <p:extLst>
      <p:ext uri="{BB962C8B-B14F-4D97-AF65-F5344CB8AC3E}">
        <p14:creationId xmlns:p14="http://schemas.microsoft.com/office/powerpoint/2010/main" val="179162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Addressing Modes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Immediate Addressing Mode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 marL="0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Register Addressing Mode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marL="0" indent="0"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Register Indirect Mode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marL="0" indent="0"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20747"/>
              </p:ext>
            </p:extLst>
          </p:nvPr>
        </p:nvGraphicFramePr>
        <p:xfrm>
          <a:off x="2051304" y="301723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14882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21285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1798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22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R00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81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41172"/>
              </p:ext>
            </p:extLst>
          </p:nvPr>
        </p:nvGraphicFramePr>
        <p:xfrm>
          <a:off x="2051303" y="417305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945938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05335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5840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6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R00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R01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1342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35189"/>
              </p:ext>
            </p:extLst>
          </p:nvPr>
        </p:nvGraphicFramePr>
        <p:xfrm>
          <a:off x="2064003" y="539044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05164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3107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09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LDB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@R2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0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FLOW OF CONTROL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Branch &lt;function name&gt; :-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Jumps to specified function. 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Pause(Special Register) :-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Stop the car i.e. resets the values.</a:t>
            </a:r>
          </a:p>
        </p:txBody>
      </p:sp>
    </p:spTree>
    <p:extLst>
      <p:ext uri="{BB962C8B-B14F-4D97-AF65-F5344CB8AC3E}">
        <p14:creationId xmlns:p14="http://schemas.microsoft.com/office/powerpoint/2010/main" val="326413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Datapath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34590"/>
            <a:ext cx="10137886" cy="3920490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Bus Architecture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Datapath is a collection of functional units, such as arithmetic logic units or multipliers, that perform data processing operations, registers, and buses. Along with the control unit it composes the Central Processing Unit(CPU).</a:t>
            </a:r>
          </a:p>
        </p:txBody>
      </p:sp>
    </p:spTree>
    <p:extLst>
      <p:ext uri="{BB962C8B-B14F-4D97-AF65-F5344CB8AC3E}">
        <p14:creationId xmlns:p14="http://schemas.microsoft.com/office/powerpoint/2010/main" val="406579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Diagram of Datapath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176" y="2237874"/>
            <a:ext cx="4575961" cy="4620125"/>
          </a:xfrm>
        </p:spPr>
      </p:pic>
    </p:spTree>
    <p:extLst>
      <p:ext uri="{BB962C8B-B14F-4D97-AF65-F5344CB8AC3E}">
        <p14:creationId xmlns:p14="http://schemas.microsoft.com/office/powerpoint/2010/main" val="124492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ARITHMETIC LOGIC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86100"/>
            <a:ext cx="10217896" cy="2933700"/>
          </a:xfrm>
        </p:spPr>
        <p:txBody>
          <a:bodyPr/>
          <a:lstStyle/>
          <a:p>
            <a:r>
              <a:rPr lang="en-US" sz="2800" dirty="0"/>
              <a:t>An arithmetic logic unit (</a:t>
            </a:r>
            <a:r>
              <a:rPr lang="en-US" sz="2800" b="1" dirty="0"/>
              <a:t>ALU</a:t>
            </a:r>
            <a:r>
              <a:rPr lang="en-US" sz="2800" dirty="0"/>
              <a:t>) is a digital circuit used to perform arithmetic and logic operations. It represents the fundamental building block of the central processing unit (CPU) of a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7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027353"/>
              </p:ext>
            </p:extLst>
          </p:nvPr>
        </p:nvGraphicFramePr>
        <p:xfrm>
          <a:off x="1337310" y="2603500"/>
          <a:ext cx="4297680" cy="275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3871559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948768905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213854759"/>
                    </a:ext>
                  </a:extLst>
                </a:gridCol>
              </a:tblGrid>
              <a:tr h="551434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39158"/>
                  </a:ext>
                </a:extLst>
              </a:tr>
              <a:tr h="551434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56421"/>
                  </a:ext>
                </a:extLst>
              </a:tr>
              <a:tr h="551434"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77665"/>
                  </a:ext>
                </a:extLst>
              </a:tr>
              <a:tr h="551434"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37809"/>
                  </a:ext>
                </a:extLst>
              </a:tr>
              <a:tr h="551434"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7722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83" y="2468881"/>
            <a:ext cx="3331368" cy="29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autonomous car (driverless car, self-driving car, robotic car</a:t>
            </a:r>
            <a:r>
              <a:rPr lang="en-US" sz="2800" u="sng" baseline="30000" dirty="0">
                <a:latin typeface="Times New Roman" pitchFamily="18" charset="0"/>
                <a:cs typeface="Times New Roman" pitchFamily="18" charset="0"/>
                <a:hlinkClick r:id="rId2"/>
              </a:rPr>
              <a:t>[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is 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vehicle that is capable of sensing its environment and navigating without human input.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Autonomous cars have control systems that are capable of analyzing sensory data to distinguish between different cars on the road, which is very useful in planning a path to the desired destination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9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825078"/>
            <a:ext cx="9276287" cy="1072302"/>
          </a:xfrm>
        </p:spPr>
        <p:txBody>
          <a:bodyPr/>
          <a:lstStyle/>
          <a:p>
            <a:r>
              <a:rPr lang="en-US" dirty="0"/>
              <a:t>CONTROL UNIT for MICROPROGRAMMED         CONTROLLED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877" y="2453640"/>
            <a:ext cx="4145403" cy="4172514"/>
          </a:xfrm>
        </p:spPr>
      </p:pic>
      <p:sp>
        <p:nvSpPr>
          <p:cNvPr id="3" name="TextBox 2"/>
          <p:cNvSpPr txBox="1"/>
          <p:nvPr/>
        </p:nvSpPr>
        <p:spPr>
          <a:xfrm>
            <a:off x="8012430" y="331470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Flag Checking)</a:t>
            </a:r>
          </a:p>
        </p:txBody>
      </p:sp>
    </p:spTree>
    <p:extLst>
      <p:ext uri="{BB962C8B-B14F-4D97-AF65-F5344CB8AC3E}">
        <p14:creationId xmlns:p14="http://schemas.microsoft.com/office/powerpoint/2010/main" val="543041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820842"/>
          </a:xfrm>
        </p:spPr>
        <p:txBody>
          <a:bodyPr/>
          <a:lstStyle/>
          <a:p>
            <a:r>
              <a:rPr lang="en-US" sz="6000" dirty="0" err="1"/>
              <a:t>MicroInstructions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2430780"/>
            <a:ext cx="9260523" cy="35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u="sng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3600" b="1" u="sng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50905" y="2430780"/>
            <a:ext cx="7595865" cy="401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</a:rPr>
              <a:t>FETCH CYCLE</a:t>
            </a:r>
          </a:p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1. </a:t>
            </a:r>
            <a:r>
              <a:rPr lang="en-US" sz="2400" dirty="0" err="1">
                <a:solidFill>
                  <a:srgbClr val="000000"/>
                </a:solidFill>
              </a:rPr>
              <a:t>PC</a:t>
            </a:r>
            <a:r>
              <a:rPr lang="en-US" sz="2200" dirty="0" err="1">
                <a:solidFill>
                  <a:srgbClr val="000000"/>
                </a:solidFill>
              </a:rPr>
              <a:t>out</a:t>
            </a:r>
            <a:r>
              <a:rPr lang="en-US" sz="2400" dirty="0">
                <a:solidFill>
                  <a:srgbClr val="000000"/>
                </a:solidFill>
              </a:rPr>
              <a:t> , </a:t>
            </a:r>
            <a:r>
              <a:rPr lang="en-US" sz="2400" dirty="0" err="1">
                <a:solidFill>
                  <a:srgbClr val="000000"/>
                </a:solidFill>
              </a:rPr>
              <a:t>MARin</a:t>
            </a:r>
            <a:r>
              <a:rPr lang="en-US" sz="2400" dirty="0">
                <a:solidFill>
                  <a:srgbClr val="000000"/>
                </a:solidFill>
              </a:rPr>
              <a:t> ,Read , Select 2 , ADD , Zin</a:t>
            </a:r>
          </a:p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2. WMFC , Zout, Yin, </a:t>
            </a:r>
            <a:r>
              <a:rPr lang="en-US" sz="2400" dirty="0" err="1">
                <a:solidFill>
                  <a:srgbClr val="000000"/>
                </a:solidFill>
              </a:rPr>
              <a:t>PCin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3. </a:t>
            </a:r>
            <a:r>
              <a:rPr lang="en-US" sz="2400" dirty="0" err="1">
                <a:solidFill>
                  <a:srgbClr val="000000"/>
                </a:solidFill>
              </a:rPr>
              <a:t>MDRin-ext</a:t>
            </a:r>
            <a:r>
              <a:rPr lang="en-US" sz="2400" dirty="0">
                <a:solidFill>
                  <a:srgbClr val="000000"/>
                </a:solidFill>
              </a:rPr>
              <a:t> , </a:t>
            </a:r>
            <a:r>
              <a:rPr lang="en-US" sz="2400" dirty="0" err="1">
                <a:solidFill>
                  <a:srgbClr val="000000"/>
                </a:solidFill>
              </a:rPr>
              <a:t>MDRout</a:t>
            </a:r>
            <a:r>
              <a:rPr lang="en-US" sz="2400" dirty="0">
                <a:solidFill>
                  <a:srgbClr val="000000"/>
                </a:solidFill>
              </a:rPr>
              <a:t> , </a:t>
            </a:r>
            <a:r>
              <a:rPr lang="en-US" sz="2400" dirty="0" err="1">
                <a:solidFill>
                  <a:srgbClr val="000000"/>
                </a:solidFill>
              </a:rPr>
              <a:t>IRin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4. Branching to appropriate </a:t>
            </a:r>
            <a:r>
              <a:rPr lang="en-US" sz="2400" dirty="0" err="1">
                <a:solidFill>
                  <a:srgbClr val="000000"/>
                </a:solidFill>
              </a:rPr>
              <a:t>microroutine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484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07771"/>
              </p:ext>
            </p:extLst>
          </p:nvPr>
        </p:nvGraphicFramePr>
        <p:xfrm>
          <a:off x="148590" y="2599691"/>
          <a:ext cx="11987213" cy="245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76">
                  <a:extLst>
                    <a:ext uri="{9D8B030D-6E8A-4147-A177-3AD203B41FA5}">
                      <a16:colId xmlns:a16="http://schemas.microsoft.com/office/drawing/2014/main" val="101075400"/>
                    </a:ext>
                  </a:extLst>
                </a:gridCol>
                <a:gridCol w="674624">
                  <a:extLst>
                    <a:ext uri="{9D8B030D-6E8A-4147-A177-3AD203B41FA5}">
                      <a16:colId xmlns:a16="http://schemas.microsoft.com/office/drawing/2014/main" val="398051555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324280986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413061516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8441814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960315837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614107023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419294606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511423688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498474728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1225501699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628056545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619701533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463148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507569"/>
                    </a:ext>
                  </a:extLst>
                </a:gridCol>
              </a:tblGrid>
              <a:tr h="615309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MDRin-ext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WMFC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SELECT 2</a:t>
                      </a:r>
                    </a:p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3695"/>
                  </a:ext>
                </a:extLst>
              </a:tr>
              <a:tr h="606444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10867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3521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4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074395" cy="3416300"/>
          </a:xfrm>
        </p:spPr>
        <p:txBody>
          <a:bodyPr>
            <a:normAutofit/>
          </a:bodyPr>
          <a:lstStyle/>
          <a:p>
            <a:r>
              <a:rPr lang="en-US" sz="2400" b="1" dirty="0"/>
              <a:t>ADD R1,R2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Fetch Cycle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R1out, Yin , select Y, Yout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R2out, ADD , Zin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Zout, R1in ,END</a:t>
            </a:r>
          </a:p>
        </p:txBody>
      </p:sp>
    </p:spTree>
    <p:extLst>
      <p:ext uri="{BB962C8B-B14F-4D97-AF65-F5344CB8AC3E}">
        <p14:creationId xmlns:p14="http://schemas.microsoft.com/office/powerpoint/2010/main" val="422344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2218"/>
              </p:ext>
            </p:extLst>
          </p:nvPr>
        </p:nvGraphicFramePr>
        <p:xfrm>
          <a:off x="360947" y="2599691"/>
          <a:ext cx="11357811" cy="245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636">
                  <a:extLst>
                    <a:ext uri="{9D8B030D-6E8A-4147-A177-3AD203B41FA5}">
                      <a16:colId xmlns:a16="http://schemas.microsoft.com/office/drawing/2014/main" val="101075400"/>
                    </a:ext>
                  </a:extLst>
                </a:gridCol>
                <a:gridCol w="667726">
                  <a:extLst>
                    <a:ext uri="{9D8B030D-6E8A-4147-A177-3AD203B41FA5}">
                      <a16:colId xmlns:a16="http://schemas.microsoft.com/office/drawing/2014/main" val="3980515558"/>
                    </a:ext>
                  </a:extLst>
                </a:gridCol>
                <a:gridCol w="690100">
                  <a:extLst>
                    <a:ext uri="{9D8B030D-6E8A-4147-A177-3AD203B41FA5}">
                      <a16:colId xmlns:a16="http://schemas.microsoft.com/office/drawing/2014/main" val="3242809862"/>
                    </a:ext>
                  </a:extLst>
                </a:gridCol>
                <a:gridCol w="712726">
                  <a:extLst>
                    <a:ext uri="{9D8B030D-6E8A-4147-A177-3AD203B41FA5}">
                      <a16:colId xmlns:a16="http://schemas.microsoft.com/office/drawing/2014/main" val="4130615164"/>
                    </a:ext>
                  </a:extLst>
                </a:gridCol>
                <a:gridCol w="780605">
                  <a:extLst>
                    <a:ext uri="{9D8B030D-6E8A-4147-A177-3AD203B41FA5}">
                      <a16:colId xmlns:a16="http://schemas.microsoft.com/office/drawing/2014/main" val="1884418140"/>
                    </a:ext>
                  </a:extLst>
                </a:gridCol>
                <a:gridCol w="656162">
                  <a:extLst>
                    <a:ext uri="{9D8B030D-6E8A-4147-A177-3AD203B41FA5}">
                      <a16:colId xmlns:a16="http://schemas.microsoft.com/office/drawing/2014/main" val="3960315837"/>
                    </a:ext>
                  </a:extLst>
                </a:gridCol>
                <a:gridCol w="825858">
                  <a:extLst>
                    <a:ext uri="{9D8B030D-6E8A-4147-A177-3AD203B41FA5}">
                      <a16:colId xmlns:a16="http://schemas.microsoft.com/office/drawing/2014/main" val="2614107023"/>
                    </a:ext>
                  </a:extLst>
                </a:gridCol>
                <a:gridCol w="927676">
                  <a:extLst>
                    <a:ext uri="{9D8B030D-6E8A-4147-A177-3AD203B41FA5}">
                      <a16:colId xmlns:a16="http://schemas.microsoft.com/office/drawing/2014/main" val="4192946068"/>
                    </a:ext>
                  </a:extLst>
                </a:gridCol>
                <a:gridCol w="927676">
                  <a:extLst>
                    <a:ext uri="{9D8B030D-6E8A-4147-A177-3AD203B41FA5}">
                      <a16:colId xmlns:a16="http://schemas.microsoft.com/office/drawing/2014/main" val="3688319728"/>
                    </a:ext>
                  </a:extLst>
                </a:gridCol>
                <a:gridCol w="927676">
                  <a:extLst>
                    <a:ext uri="{9D8B030D-6E8A-4147-A177-3AD203B41FA5}">
                      <a16:colId xmlns:a16="http://schemas.microsoft.com/office/drawing/2014/main" val="1662500880"/>
                    </a:ext>
                  </a:extLst>
                </a:gridCol>
                <a:gridCol w="678788">
                  <a:extLst>
                    <a:ext uri="{9D8B030D-6E8A-4147-A177-3AD203B41FA5}">
                      <a16:colId xmlns:a16="http://schemas.microsoft.com/office/drawing/2014/main" val="3511423688"/>
                    </a:ext>
                  </a:extLst>
                </a:gridCol>
                <a:gridCol w="619394">
                  <a:extLst>
                    <a:ext uri="{9D8B030D-6E8A-4147-A177-3AD203B41FA5}">
                      <a16:colId xmlns:a16="http://schemas.microsoft.com/office/drawing/2014/main" val="2498474728"/>
                    </a:ext>
                  </a:extLst>
                </a:gridCol>
                <a:gridCol w="787394">
                  <a:extLst>
                    <a:ext uri="{9D8B030D-6E8A-4147-A177-3AD203B41FA5}">
                      <a16:colId xmlns:a16="http://schemas.microsoft.com/office/drawing/2014/main" val="1225501699"/>
                    </a:ext>
                  </a:extLst>
                </a:gridCol>
                <a:gridCol w="787394">
                  <a:extLst>
                    <a:ext uri="{9D8B030D-6E8A-4147-A177-3AD203B41FA5}">
                      <a16:colId xmlns:a16="http://schemas.microsoft.com/office/drawing/2014/main" val="628056545"/>
                    </a:ext>
                  </a:extLst>
                </a:gridCol>
              </a:tblGrid>
              <a:tr h="615309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3695"/>
                  </a:ext>
                </a:extLst>
              </a:tr>
              <a:tr h="606444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10867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3521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3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2603500"/>
            <a:ext cx="5440679" cy="3416300"/>
          </a:xfrm>
        </p:spPr>
        <p:txBody>
          <a:bodyPr/>
          <a:lstStyle/>
          <a:p>
            <a:r>
              <a:rPr lang="en-US" sz="2400" b="1" dirty="0"/>
              <a:t>SUB R1,R2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Fetch Cycle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R1out, Yin , select Y, Yout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R2out, SUB , Zin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Zout, R1in ,END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08618"/>
              </p:ext>
            </p:extLst>
          </p:nvPr>
        </p:nvGraphicFramePr>
        <p:xfrm>
          <a:off x="765810" y="2603500"/>
          <a:ext cx="10104120" cy="1991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0">
                  <a:extLst>
                    <a:ext uri="{9D8B030D-6E8A-4147-A177-3AD203B41FA5}">
                      <a16:colId xmlns:a16="http://schemas.microsoft.com/office/drawing/2014/main" val="1314254406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1796765451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1746962921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3055775639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305257246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674219678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3089675757"/>
                    </a:ext>
                  </a:extLst>
                </a:gridCol>
                <a:gridCol w="988150">
                  <a:extLst>
                    <a:ext uri="{9D8B030D-6E8A-4147-A177-3AD203B41FA5}">
                      <a16:colId xmlns:a16="http://schemas.microsoft.com/office/drawing/2014/main" val="2620672996"/>
                    </a:ext>
                  </a:extLst>
                </a:gridCol>
                <a:gridCol w="695870">
                  <a:extLst>
                    <a:ext uri="{9D8B030D-6E8A-4147-A177-3AD203B41FA5}">
                      <a16:colId xmlns:a16="http://schemas.microsoft.com/office/drawing/2014/main" val="2695103218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673863863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3441399835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1004341758"/>
                    </a:ext>
                  </a:extLst>
                </a:gridCol>
              </a:tblGrid>
              <a:tr h="58000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90647"/>
                  </a:ext>
                </a:extLst>
              </a:tr>
              <a:tr h="470451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00510"/>
                  </a:ext>
                </a:extLst>
              </a:tr>
              <a:tr h="470451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46533"/>
                  </a:ext>
                </a:extLst>
              </a:tr>
              <a:tr h="470451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797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51702"/>
              </p:ext>
            </p:extLst>
          </p:nvPr>
        </p:nvGraphicFramePr>
        <p:xfrm>
          <a:off x="609599" y="2599691"/>
          <a:ext cx="11241502" cy="245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20">
                  <a:extLst>
                    <a:ext uri="{9D8B030D-6E8A-4147-A177-3AD203B41FA5}">
                      <a16:colId xmlns:a16="http://schemas.microsoft.com/office/drawing/2014/main" val="101075400"/>
                    </a:ext>
                  </a:extLst>
                </a:gridCol>
                <a:gridCol w="660888">
                  <a:extLst>
                    <a:ext uri="{9D8B030D-6E8A-4147-A177-3AD203B41FA5}">
                      <a16:colId xmlns:a16="http://schemas.microsoft.com/office/drawing/2014/main" val="3980515558"/>
                    </a:ext>
                  </a:extLst>
                </a:gridCol>
                <a:gridCol w="683034">
                  <a:extLst>
                    <a:ext uri="{9D8B030D-6E8A-4147-A177-3AD203B41FA5}">
                      <a16:colId xmlns:a16="http://schemas.microsoft.com/office/drawing/2014/main" val="3242809862"/>
                    </a:ext>
                  </a:extLst>
                </a:gridCol>
                <a:gridCol w="705429">
                  <a:extLst>
                    <a:ext uri="{9D8B030D-6E8A-4147-A177-3AD203B41FA5}">
                      <a16:colId xmlns:a16="http://schemas.microsoft.com/office/drawing/2014/main" val="4130615164"/>
                    </a:ext>
                  </a:extLst>
                </a:gridCol>
                <a:gridCol w="772611">
                  <a:extLst>
                    <a:ext uri="{9D8B030D-6E8A-4147-A177-3AD203B41FA5}">
                      <a16:colId xmlns:a16="http://schemas.microsoft.com/office/drawing/2014/main" val="1884418140"/>
                    </a:ext>
                  </a:extLst>
                </a:gridCol>
                <a:gridCol w="649442">
                  <a:extLst>
                    <a:ext uri="{9D8B030D-6E8A-4147-A177-3AD203B41FA5}">
                      <a16:colId xmlns:a16="http://schemas.microsoft.com/office/drawing/2014/main" val="3960315837"/>
                    </a:ext>
                  </a:extLst>
                </a:gridCol>
                <a:gridCol w="817402">
                  <a:extLst>
                    <a:ext uri="{9D8B030D-6E8A-4147-A177-3AD203B41FA5}">
                      <a16:colId xmlns:a16="http://schemas.microsoft.com/office/drawing/2014/main" val="2614107023"/>
                    </a:ext>
                  </a:extLst>
                </a:gridCol>
                <a:gridCol w="918176">
                  <a:extLst>
                    <a:ext uri="{9D8B030D-6E8A-4147-A177-3AD203B41FA5}">
                      <a16:colId xmlns:a16="http://schemas.microsoft.com/office/drawing/2014/main" val="4192946068"/>
                    </a:ext>
                  </a:extLst>
                </a:gridCol>
                <a:gridCol w="918176">
                  <a:extLst>
                    <a:ext uri="{9D8B030D-6E8A-4147-A177-3AD203B41FA5}">
                      <a16:colId xmlns:a16="http://schemas.microsoft.com/office/drawing/2014/main" val="3688319728"/>
                    </a:ext>
                  </a:extLst>
                </a:gridCol>
                <a:gridCol w="918176">
                  <a:extLst>
                    <a:ext uri="{9D8B030D-6E8A-4147-A177-3AD203B41FA5}">
                      <a16:colId xmlns:a16="http://schemas.microsoft.com/office/drawing/2014/main" val="1662500880"/>
                    </a:ext>
                  </a:extLst>
                </a:gridCol>
                <a:gridCol w="671837">
                  <a:extLst>
                    <a:ext uri="{9D8B030D-6E8A-4147-A177-3AD203B41FA5}">
                      <a16:colId xmlns:a16="http://schemas.microsoft.com/office/drawing/2014/main" val="3511423688"/>
                    </a:ext>
                  </a:extLst>
                </a:gridCol>
                <a:gridCol w="613051">
                  <a:extLst>
                    <a:ext uri="{9D8B030D-6E8A-4147-A177-3AD203B41FA5}">
                      <a16:colId xmlns:a16="http://schemas.microsoft.com/office/drawing/2014/main" val="2498474728"/>
                    </a:ext>
                  </a:extLst>
                </a:gridCol>
                <a:gridCol w="779330">
                  <a:extLst>
                    <a:ext uri="{9D8B030D-6E8A-4147-A177-3AD203B41FA5}">
                      <a16:colId xmlns:a16="http://schemas.microsoft.com/office/drawing/2014/main" val="1225501699"/>
                    </a:ext>
                  </a:extLst>
                </a:gridCol>
                <a:gridCol w="779330">
                  <a:extLst>
                    <a:ext uri="{9D8B030D-6E8A-4147-A177-3AD203B41FA5}">
                      <a16:colId xmlns:a16="http://schemas.microsoft.com/office/drawing/2014/main" val="628056545"/>
                    </a:ext>
                  </a:extLst>
                </a:gridCol>
              </a:tblGrid>
              <a:tr h="615309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3695"/>
                  </a:ext>
                </a:extLst>
              </a:tr>
              <a:tr h="606444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10867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3521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4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211555" cy="3416300"/>
          </a:xfrm>
        </p:spPr>
        <p:txBody>
          <a:bodyPr/>
          <a:lstStyle/>
          <a:p>
            <a:r>
              <a:rPr lang="en-US" sz="2400" b="1" dirty="0"/>
              <a:t>MUL R1,R2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Fetch Cycle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R1out, Yin , select Y, Yout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R2out, MUL , Zin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Zout, R1in ,END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903492"/>
              </p:ext>
            </p:extLst>
          </p:nvPr>
        </p:nvGraphicFramePr>
        <p:xfrm>
          <a:off x="914400" y="2603500"/>
          <a:ext cx="10126980" cy="201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>
                  <a:extLst>
                    <a:ext uri="{9D8B030D-6E8A-4147-A177-3AD203B41FA5}">
                      <a16:colId xmlns:a16="http://schemas.microsoft.com/office/drawing/2014/main" val="1820474448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1030712848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648108417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48983389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1293400058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256259306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135969259"/>
                    </a:ext>
                  </a:extLst>
                </a:gridCol>
                <a:gridCol w="1016618">
                  <a:extLst>
                    <a:ext uri="{9D8B030D-6E8A-4147-A177-3AD203B41FA5}">
                      <a16:colId xmlns:a16="http://schemas.microsoft.com/office/drawing/2014/main" val="3013613024"/>
                    </a:ext>
                  </a:extLst>
                </a:gridCol>
                <a:gridCol w="671212">
                  <a:extLst>
                    <a:ext uri="{9D8B030D-6E8A-4147-A177-3AD203B41FA5}">
                      <a16:colId xmlns:a16="http://schemas.microsoft.com/office/drawing/2014/main" val="812816154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58320156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118909788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751046762"/>
                    </a:ext>
                  </a:extLst>
                </a:gridCol>
              </a:tblGrid>
              <a:tr h="586666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54805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76236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71851"/>
                  </a:ext>
                </a:extLst>
              </a:tr>
              <a:tr h="475851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1646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94114"/>
              </p:ext>
            </p:extLst>
          </p:nvPr>
        </p:nvGraphicFramePr>
        <p:xfrm>
          <a:off x="733426" y="2599691"/>
          <a:ext cx="10307955" cy="245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27">
                  <a:extLst>
                    <a:ext uri="{9D8B030D-6E8A-4147-A177-3AD203B41FA5}">
                      <a16:colId xmlns:a16="http://schemas.microsoft.com/office/drawing/2014/main" val="101075400"/>
                    </a:ext>
                  </a:extLst>
                </a:gridCol>
                <a:gridCol w="606005">
                  <a:extLst>
                    <a:ext uri="{9D8B030D-6E8A-4147-A177-3AD203B41FA5}">
                      <a16:colId xmlns:a16="http://schemas.microsoft.com/office/drawing/2014/main" val="3980515558"/>
                    </a:ext>
                  </a:extLst>
                </a:gridCol>
                <a:gridCol w="626311">
                  <a:extLst>
                    <a:ext uri="{9D8B030D-6E8A-4147-A177-3AD203B41FA5}">
                      <a16:colId xmlns:a16="http://schemas.microsoft.com/office/drawing/2014/main" val="3242809862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4130615164"/>
                    </a:ext>
                  </a:extLst>
                </a:gridCol>
                <a:gridCol w="708450">
                  <a:extLst>
                    <a:ext uri="{9D8B030D-6E8A-4147-A177-3AD203B41FA5}">
                      <a16:colId xmlns:a16="http://schemas.microsoft.com/office/drawing/2014/main" val="1884418140"/>
                    </a:ext>
                  </a:extLst>
                </a:gridCol>
                <a:gridCol w="595510">
                  <a:extLst>
                    <a:ext uri="{9D8B030D-6E8A-4147-A177-3AD203B41FA5}">
                      <a16:colId xmlns:a16="http://schemas.microsoft.com/office/drawing/2014/main" val="3960315837"/>
                    </a:ext>
                  </a:extLst>
                </a:gridCol>
                <a:gridCol w="749520">
                  <a:extLst>
                    <a:ext uri="{9D8B030D-6E8A-4147-A177-3AD203B41FA5}">
                      <a16:colId xmlns:a16="http://schemas.microsoft.com/office/drawing/2014/main" val="2614107023"/>
                    </a:ext>
                  </a:extLst>
                </a:gridCol>
                <a:gridCol w="841926">
                  <a:extLst>
                    <a:ext uri="{9D8B030D-6E8A-4147-A177-3AD203B41FA5}">
                      <a16:colId xmlns:a16="http://schemas.microsoft.com/office/drawing/2014/main" val="4192946068"/>
                    </a:ext>
                  </a:extLst>
                </a:gridCol>
                <a:gridCol w="841926">
                  <a:extLst>
                    <a:ext uri="{9D8B030D-6E8A-4147-A177-3AD203B41FA5}">
                      <a16:colId xmlns:a16="http://schemas.microsoft.com/office/drawing/2014/main" val="3688319728"/>
                    </a:ext>
                  </a:extLst>
                </a:gridCol>
                <a:gridCol w="841926">
                  <a:extLst>
                    <a:ext uri="{9D8B030D-6E8A-4147-A177-3AD203B41FA5}">
                      <a16:colId xmlns:a16="http://schemas.microsoft.com/office/drawing/2014/main" val="1662500880"/>
                    </a:ext>
                  </a:extLst>
                </a:gridCol>
                <a:gridCol w="616045">
                  <a:extLst>
                    <a:ext uri="{9D8B030D-6E8A-4147-A177-3AD203B41FA5}">
                      <a16:colId xmlns:a16="http://schemas.microsoft.com/office/drawing/2014/main" val="3511423688"/>
                    </a:ext>
                  </a:extLst>
                </a:gridCol>
                <a:gridCol w="562141">
                  <a:extLst>
                    <a:ext uri="{9D8B030D-6E8A-4147-A177-3AD203B41FA5}">
                      <a16:colId xmlns:a16="http://schemas.microsoft.com/office/drawing/2014/main" val="2498474728"/>
                    </a:ext>
                  </a:extLst>
                </a:gridCol>
                <a:gridCol w="714611">
                  <a:extLst>
                    <a:ext uri="{9D8B030D-6E8A-4147-A177-3AD203B41FA5}">
                      <a16:colId xmlns:a16="http://schemas.microsoft.com/office/drawing/2014/main" val="1225501699"/>
                    </a:ext>
                  </a:extLst>
                </a:gridCol>
                <a:gridCol w="714611">
                  <a:extLst>
                    <a:ext uri="{9D8B030D-6E8A-4147-A177-3AD203B41FA5}">
                      <a16:colId xmlns:a16="http://schemas.microsoft.com/office/drawing/2014/main" val="628056545"/>
                    </a:ext>
                  </a:extLst>
                </a:gridCol>
              </a:tblGrid>
              <a:tr h="615309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3695"/>
                  </a:ext>
                </a:extLst>
              </a:tr>
              <a:tr h="606444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10867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3521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0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948665" cy="3157220"/>
          </a:xfrm>
        </p:spPr>
        <p:txBody>
          <a:bodyPr/>
          <a:lstStyle/>
          <a:p>
            <a:r>
              <a:rPr lang="en-US" sz="2400" b="1" dirty="0"/>
              <a:t>DIV R1,R2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Fetch Cycle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R1out, Yin , select Y, Yout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R2out , DIV , Zin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Zout, R1in ,END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6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Speed 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Increase and decrease the speed according to the path.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Wheel Direction Contro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l- Change the direction of the wheel according  to the angle.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Gear 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On changing speed gear changes.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Obstacle Check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Blows horn and pause for sometime whenever encounter any obstacle.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Fuel Check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Check remaining fuel.</a:t>
            </a:r>
          </a:p>
        </p:txBody>
      </p:sp>
    </p:spTree>
    <p:extLst>
      <p:ext uri="{BB962C8B-B14F-4D97-AF65-F5344CB8AC3E}">
        <p14:creationId xmlns:p14="http://schemas.microsoft.com/office/powerpoint/2010/main" val="1214348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729142"/>
              </p:ext>
            </p:extLst>
          </p:nvPr>
        </p:nvGraphicFramePr>
        <p:xfrm>
          <a:off x="582930" y="2603500"/>
          <a:ext cx="10698480" cy="193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512285481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6051284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611447716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952980772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43634813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089769505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600298318"/>
                    </a:ext>
                  </a:extLst>
                </a:gridCol>
                <a:gridCol w="1018563">
                  <a:extLst>
                    <a:ext uri="{9D8B030D-6E8A-4147-A177-3AD203B41FA5}">
                      <a16:colId xmlns:a16="http://schemas.microsoft.com/office/drawing/2014/main" val="777444908"/>
                    </a:ext>
                  </a:extLst>
                </a:gridCol>
                <a:gridCol w="764517">
                  <a:extLst>
                    <a:ext uri="{9D8B030D-6E8A-4147-A177-3AD203B41FA5}">
                      <a16:colId xmlns:a16="http://schemas.microsoft.com/office/drawing/2014/main" val="3824081385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633965080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1336650803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805112605"/>
                    </a:ext>
                  </a:extLst>
                </a:gridCol>
              </a:tblGrid>
              <a:tr h="563362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9038"/>
                  </a:ext>
                </a:extLst>
              </a:tr>
              <a:tr h="456949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46601"/>
                  </a:ext>
                </a:extLst>
              </a:tr>
              <a:tr h="456949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81739"/>
                  </a:ext>
                </a:extLst>
              </a:tr>
              <a:tr h="456949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8908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96777"/>
              </p:ext>
            </p:extLst>
          </p:nvPr>
        </p:nvGraphicFramePr>
        <p:xfrm>
          <a:off x="514350" y="2599691"/>
          <a:ext cx="11029951" cy="245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28">
                  <a:extLst>
                    <a:ext uri="{9D8B030D-6E8A-4147-A177-3AD203B41FA5}">
                      <a16:colId xmlns:a16="http://schemas.microsoft.com/office/drawing/2014/main" val="101075400"/>
                    </a:ext>
                  </a:extLst>
                </a:gridCol>
                <a:gridCol w="648450">
                  <a:extLst>
                    <a:ext uri="{9D8B030D-6E8A-4147-A177-3AD203B41FA5}">
                      <a16:colId xmlns:a16="http://schemas.microsoft.com/office/drawing/2014/main" val="3980515558"/>
                    </a:ext>
                  </a:extLst>
                </a:gridCol>
                <a:gridCol w="670179">
                  <a:extLst>
                    <a:ext uri="{9D8B030D-6E8A-4147-A177-3AD203B41FA5}">
                      <a16:colId xmlns:a16="http://schemas.microsoft.com/office/drawing/2014/main" val="3242809862"/>
                    </a:ext>
                  </a:extLst>
                </a:gridCol>
                <a:gridCol w="692153">
                  <a:extLst>
                    <a:ext uri="{9D8B030D-6E8A-4147-A177-3AD203B41FA5}">
                      <a16:colId xmlns:a16="http://schemas.microsoft.com/office/drawing/2014/main" val="4130615164"/>
                    </a:ext>
                  </a:extLst>
                </a:gridCol>
                <a:gridCol w="758072">
                  <a:extLst>
                    <a:ext uri="{9D8B030D-6E8A-4147-A177-3AD203B41FA5}">
                      <a16:colId xmlns:a16="http://schemas.microsoft.com/office/drawing/2014/main" val="1884418140"/>
                    </a:ext>
                  </a:extLst>
                </a:gridCol>
                <a:gridCol w="637220">
                  <a:extLst>
                    <a:ext uri="{9D8B030D-6E8A-4147-A177-3AD203B41FA5}">
                      <a16:colId xmlns:a16="http://schemas.microsoft.com/office/drawing/2014/main" val="3960315837"/>
                    </a:ext>
                  </a:extLst>
                </a:gridCol>
                <a:gridCol w="802019">
                  <a:extLst>
                    <a:ext uri="{9D8B030D-6E8A-4147-A177-3AD203B41FA5}">
                      <a16:colId xmlns:a16="http://schemas.microsoft.com/office/drawing/2014/main" val="2614107023"/>
                    </a:ext>
                  </a:extLst>
                </a:gridCol>
                <a:gridCol w="900897">
                  <a:extLst>
                    <a:ext uri="{9D8B030D-6E8A-4147-A177-3AD203B41FA5}">
                      <a16:colId xmlns:a16="http://schemas.microsoft.com/office/drawing/2014/main" val="4192946068"/>
                    </a:ext>
                  </a:extLst>
                </a:gridCol>
                <a:gridCol w="900897">
                  <a:extLst>
                    <a:ext uri="{9D8B030D-6E8A-4147-A177-3AD203B41FA5}">
                      <a16:colId xmlns:a16="http://schemas.microsoft.com/office/drawing/2014/main" val="3688319728"/>
                    </a:ext>
                  </a:extLst>
                </a:gridCol>
                <a:gridCol w="900897">
                  <a:extLst>
                    <a:ext uri="{9D8B030D-6E8A-4147-A177-3AD203B41FA5}">
                      <a16:colId xmlns:a16="http://schemas.microsoft.com/office/drawing/2014/main" val="1662500880"/>
                    </a:ext>
                  </a:extLst>
                </a:gridCol>
                <a:gridCol w="659194">
                  <a:extLst>
                    <a:ext uri="{9D8B030D-6E8A-4147-A177-3AD203B41FA5}">
                      <a16:colId xmlns:a16="http://schemas.microsoft.com/office/drawing/2014/main" val="3511423688"/>
                    </a:ext>
                  </a:extLst>
                </a:gridCol>
                <a:gridCol w="601515">
                  <a:extLst>
                    <a:ext uri="{9D8B030D-6E8A-4147-A177-3AD203B41FA5}">
                      <a16:colId xmlns:a16="http://schemas.microsoft.com/office/drawing/2014/main" val="2498474728"/>
                    </a:ext>
                  </a:extLst>
                </a:gridCol>
                <a:gridCol w="764665">
                  <a:extLst>
                    <a:ext uri="{9D8B030D-6E8A-4147-A177-3AD203B41FA5}">
                      <a16:colId xmlns:a16="http://schemas.microsoft.com/office/drawing/2014/main" val="1225501699"/>
                    </a:ext>
                  </a:extLst>
                </a:gridCol>
                <a:gridCol w="764665">
                  <a:extLst>
                    <a:ext uri="{9D8B030D-6E8A-4147-A177-3AD203B41FA5}">
                      <a16:colId xmlns:a16="http://schemas.microsoft.com/office/drawing/2014/main" val="628056545"/>
                    </a:ext>
                  </a:extLst>
                </a:gridCol>
              </a:tblGrid>
              <a:tr h="615309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3695"/>
                  </a:ext>
                </a:extLst>
              </a:tr>
              <a:tr h="606444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10867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3521"/>
                  </a:ext>
                </a:extLst>
              </a:tr>
              <a:tr h="615309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5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6330"/>
            <a:ext cx="7200376" cy="33401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CMP R1 R2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Fetch Cycle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R1out, Yin , select Y, Yout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R2out, SUB,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Z&lt;0 then N = 1 , END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Z=0 then Zero flag= 1 , END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406069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5883" y="5534238"/>
            <a:ext cx="8761413" cy="706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According to condition flag will be set and signal for END is generated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5674045"/>
              </p:ext>
            </p:extLst>
          </p:nvPr>
        </p:nvGraphicFramePr>
        <p:xfrm>
          <a:off x="1714500" y="3117850"/>
          <a:ext cx="88249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99">
                  <a:extLst>
                    <a:ext uri="{9D8B030D-6E8A-4147-A177-3AD203B41FA5}">
                      <a16:colId xmlns:a16="http://schemas.microsoft.com/office/drawing/2014/main" val="864594333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2116829886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3646826828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2026825867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2671162718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2252784070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1804181227"/>
                    </a:ext>
                  </a:extLst>
                </a:gridCol>
                <a:gridCol w="721857">
                  <a:extLst>
                    <a:ext uri="{9D8B030D-6E8A-4147-A177-3AD203B41FA5}">
                      <a16:colId xmlns:a16="http://schemas.microsoft.com/office/drawing/2014/main" val="2047530311"/>
                    </a:ext>
                  </a:extLst>
                </a:gridCol>
                <a:gridCol w="721857">
                  <a:extLst>
                    <a:ext uri="{9D8B030D-6E8A-4147-A177-3AD203B41FA5}">
                      <a16:colId xmlns:a16="http://schemas.microsoft.com/office/drawing/2014/main" val="2136938523"/>
                    </a:ext>
                  </a:extLst>
                </a:gridCol>
                <a:gridCol w="721857">
                  <a:extLst>
                    <a:ext uri="{9D8B030D-6E8A-4147-A177-3AD203B41FA5}">
                      <a16:colId xmlns:a16="http://schemas.microsoft.com/office/drawing/2014/main" val="1198120516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1347702093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509555279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950822733"/>
                    </a:ext>
                  </a:extLst>
                </a:gridCol>
                <a:gridCol w="615099">
                  <a:extLst>
                    <a:ext uri="{9D8B030D-6E8A-4147-A177-3AD203B41FA5}">
                      <a16:colId xmlns:a16="http://schemas.microsoft.com/office/drawing/2014/main" val="329824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Yout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9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61546"/>
                  </a:ext>
                </a:extLst>
              </a:tr>
            </a:tbl>
          </a:graphicData>
        </a:graphic>
      </p:graphicFrame>
      <p:sp>
        <p:nvSpPr>
          <p:cNvPr id="6" name="Arrow: Down 5"/>
          <p:cNvSpPr/>
          <p:nvPr/>
        </p:nvSpPr>
        <p:spPr>
          <a:xfrm>
            <a:off x="7772400" y="4934374"/>
            <a:ext cx="309083" cy="535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8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54954" y="2386330"/>
            <a:ext cx="8343376" cy="3340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LOAD R1, @R2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Fetch Cycle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R2out,MARin,MARout-ext,READ,WMFC,MDRin-ext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MDRout,R1in, END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958855"/>
              </p:ext>
            </p:extLst>
          </p:nvPr>
        </p:nvGraphicFramePr>
        <p:xfrm>
          <a:off x="102870" y="3117850"/>
          <a:ext cx="120062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864594333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2116829886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3646826828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2026825867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2671162718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2252784070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1804181227"/>
                    </a:ext>
                  </a:extLst>
                </a:gridCol>
                <a:gridCol w="796287">
                  <a:extLst>
                    <a:ext uri="{9D8B030D-6E8A-4147-A177-3AD203B41FA5}">
                      <a16:colId xmlns:a16="http://schemas.microsoft.com/office/drawing/2014/main" val="2047530311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347702093"/>
                    </a:ext>
                  </a:extLst>
                </a:gridCol>
                <a:gridCol w="1161101">
                  <a:extLst>
                    <a:ext uri="{9D8B030D-6E8A-4147-A177-3AD203B41FA5}">
                      <a16:colId xmlns:a16="http://schemas.microsoft.com/office/drawing/2014/main" val="509555279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950822733"/>
                    </a:ext>
                  </a:extLst>
                </a:gridCol>
                <a:gridCol w="964883">
                  <a:extLst>
                    <a:ext uri="{9D8B030D-6E8A-4147-A177-3AD203B41FA5}">
                      <a16:colId xmlns:a16="http://schemas.microsoft.com/office/drawing/2014/main" val="329824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MDRin-ext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WMFC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MARout-ext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9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26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154954" y="2386330"/>
            <a:ext cx="8343376" cy="3340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STORE R1, @R2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Fetch Cycle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R2out,MARin,MARout-ext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R1out,MDRin,MDRout-ext, WRITE,WMFC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END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3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887930"/>
              </p:ext>
            </p:extLst>
          </p:nvPr>
        </p:nvGraphicFramePr>
        <p:xfrm>
          <a:off x="182880" y="2603500"/>
          <a:ext cx="11338562" cy="193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20">
                  <a:extLst>
                    <a:ext uri="{9D8B030D-6E8A-4147-A177-3AD203B41FA5}">
                      <a16:colId xmlns:a16="http://schemas.microsoft.com/office/drawing/2014/main" val="512285481"/>
                    </a:ext>
                  </a:extLst>
                </a:gridCol>
                <a:gridCol w="693756">
                  <a:extLst>
                    <a:ext uri="{9D8B030D-6E8A-4147-A177-3AD203B41FA5}">
                      <a16:colId xmlns:a16="http://schemas.microsoft.com/office/drawing/2014/main" val="60512848"/>
                    </a:ext>
                  </a:extLst>
                </a:gridCol>
                <a:gridCol w="813303">
                  <a:extLst>
                    <a:ext uri="{9D8B030D-6E8A-4147-A177-3AD203B41FA5}">
                      <a16:colId xmlns:a16="http://schemas.microsoft.com/office/drawing/2014/main" val="2611447716"/>
                    </a:ext>
                  </a:extLst>
                </a:gridCol>
                <a:gridCol w="933793">
                  <a:extLst>
                    <a:ext uri="{9D8B030D-6E8A-4147-A177-3AD203B41FA5}">
                      <a16:colId xmlns:a16="http://schemas.microsoft.com/office/drawing/2014/main" val="3952980772"/>
                    </a:ext>
                  </a:extLst>
                </a:gridCol>
                <a:gridCol w="686226">
                  <a:extLst>
                    <a:ext uri="{9D8B030D-6E8A-4147-A177-3AD203B41FA5}">
                      <a16:colId xmlns:a16="http://schemas.microsoft.com/office/drawing/2014/main" val="2436348138"/>
                    </a:ext>
                  </a:extLst>
                </a:gridCol>
                <a:gridCol w="1066520">
                  <a:extLst>
                    <a:ext uri="{9D8B030D-6E8A-4147-A177-3AD203B41FA5}">
                      <a16:colId xmlns:a16="http://schemas.microsoft.com/office/drawing/2014/main" val="3089769505"/>
                    </a:ext>
                  </a:extLst>
                </a:gridCol>
                <a:gridCol w="1048633">
                  <a:extLst>
                    <a:ext uri="{9D8B030D-6E8A-4147-A177-3AD203B41FA5}">
                      <a16:colId xmlns:a16="http://schemas.microsoft.com/office/drawing/2014/main" val="3600298318"/>
                    </a:ext>
                  </a:extLst>
                </a:gridCol>
                <a:gridCol w="1066837">
                  <a:extLst>
                    <a:ext uri="{9D8B030D-6E8A-4147-A177-3AD203B41FA5}">
                      <a16:colId xmlns:a16="http://schemas.microsoft.com/office/drawing/2014/main" val="777444908"/>
                    </a:ext>
                  </a:extLst>
                </a:gridCol>
                <a:gridCol w="1066837">
                  <a:extLst>
                    <a:ext uri="{9D8B030D-6E8A-4147-A177-3AD203B41FA5}">
                      <a16:colId xmlns:a16="http://schemas.microsoft.com/office/drawing/2014/main" val="2924621002"/>
                    </a:ext>
                  </a:extLst>
                </a:gridCol>
                <a:gridCol w="800751">
                  <a:extLst>
                    <a:ext uri="{9D8B030D-6E8A-4147-A177-3AD203B41FA5}">
                      <a16:colId xmlns:a16="http://schemas.microsoft.com/office/drawing/2014/main" val="3824081385"/>
                    </a:ext>
                  </a:extLst>
                </a:gridCol>
                <a:gridCol w="933793">
                  <a:extLst>
                    <a:ext uri="{9D8B030D-6E8A-4147-A177-3AD203B41FA5}">
                      <a16:colId xmlns:a16="http://schemas.microsoft.com/office/drawing/2014/main" val="633965080"/>
                    </a:ext>
                  </a:extLst>
                </a:gridCol>
                <a:gridCol w="933793">
                  <a:extLst>
                    <a:ext uri="{9D8B030D-6E8A-4147-A177-3AD203B41FA5}">
                      <a16:colId xmlns:a16="http://schemas.microsoft.com/office/drawing/2014/main" val="2805112605"/>
                    </a:ext>
                  </a:extLst>
                </a:gridCol>
              </a:tblGrid>
              <a:tr h="563362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MDRout-ext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MARout-ext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WMFC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9038"/>
                  </a:ext>
                </a:extLst>
              </a:tr>
              <a:tr h="456949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46601"/>
                  </a:ext>
                </a:extLst>
              </a:tr>
              <a:tr h="456949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81739"/>
                  </a:ext>
                </a:extLst>
              </a:tr>
              <a:tr h="456949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8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2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60345" cy="35229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JMP L1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Instruction Fetch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IRout , OFFSETFIELDout, select Y, ADD,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Zout, PCin ,Yin, END</a:t>
            </a:r>
          </a:p>
        </p:txBody>
      </p:sp>
    </p:spTree>
    <p:extLst>
      <p:ext uri="{BB962C8B-B14F-4D97-AF65-F5344CB8AC3E}">
        <p14:creationId xmlns:p14="http://schemas.microsoft.com/office/powerpoint/2010/main" val="1621903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74652"/>
              </p:ext>
            </p:extLst>
          </p:nvPr>
        </p:nvGraphicFramePr>
        <p:xfrm>
          <a:off x="331470" y="2603500"/>
          <a:ext cx="11567161" cy="159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180114426"/>
                    </a:ext>
                  </a:extLst>
                </a:gridCol>
                <a:gridCol w="749241">
                  <a:extLst>
                    <a:ext uri="{9D8B030D-6E8A-4147-A177-3AD203B41FA5}">
                      <a16:colId xmlns:a16="http://schemas.microsoft.com/office/drawing/2014/main" val="3910182981"/>
                    </a:ext>
                  </a:extLst>
                </a:gridCol>
                <a:gridCol w="1355166">
                  <a:extLst>
                    <a:ext uri="{9D8B030D-6E8A-4147-A177-3AD203B41FA5}">
                      <a16:colId xmlns:a16="http://schemas.microsoft.com/office/drawing/2014/main" val="1962076528"/>
                    </a:ext>
                  </a:extLst>
                </a:gridCol>
                <a:gridCol w="1212328">
                  <a:extLst>
                    <a:ext uri="{9D8B030D-6E8A-4147-A177-3AD203B41FA5}">
                      <a16:colId xmlns:a16="http://schemas.microsoft.com/office/drawing/2014/main" val="475962950"/>
                    </a:ext>
                  </a:extLst>
                </a:gridCol>
                <a:gridCol w="1148376">
                  <a:extLst>
                    <a:ext uri="{9D8B030D-6E8A-4147-A177-3AD203B41FA5}">
                      <a16:colId xmlns:a16="http://schemas.microsoft.com/office/drawing/2014/main" val="1119671113"/>
                    </a:ext>
                  </a:extLst>
                </a:gridCol>
                <a:gridCol w="1148376">
                  <a:extLst>
                    <a:ext uri="{9D8B030D-6E8A-4147-A177-3AD203B41FA5}">
                      <a16:colId xmlns:a16="http://schemas.microsoft.com/office/drawing/2014/main" val="1655502763"/>
                    </a:ext>
                  </a:extLst>
                </a:gridCol>
                <a:gridCol w="1148376">
                  <a:extLst>
                    <a:ext uri="{9D8B030D-6E8A-4147-A177-3AD203B41FA5}">
                      <a16:colId xmlns:a16="http://schemas.microsoft.com/office/drawing/2014/main" val="1026238549"/>
                    </a:ext>
                  </a:extLst>
                </a:gridCol>
                <a:gridCol w="1148376">
                  <a:extLst>
                    <a:ext uri="{9D8B030D-6E8A-4147-A177-3AD203B41FA5}">
                      <a16:colId xmlns:a16="http://schemas.microsoft.com/office/drawing/2014/main" val="1824755588"/>
                    </a:ext>
                  </a:extLst>
                </a:gridCol>
                <a:gridCol w="1148376">
                  <a:extLst>
                    <a:ext uri="{9D8B030D-6E8A-4147-A177-3AD203B41FA5}">
                      <a16:colId xmlns:a16="http://schemas.microsoft.com/office/drawing/2014/main" val="2150827930"/>
                    </a:ext>
                  </a:extLst>
                </a:gridCol>
                <a:gridCol w="1148376">
                  <a:extLst>
                    <a:ext uri="{9D8B030D-6E8A-4147-A177-3AD203B41FA5}">
                      <a16:colId xmlns:a16="http://schemas.microsoft.com/office/drawing/2014/main" val="1103896810"/>
                    </a:ext>
                  </a:extLst>
                </a:gridCol>
              </a:tblGrid>
              <a:tr h="632529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OFFSET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24707"/>
                  </a:ext>
                </a:extLst>
              </a:tr>
              <a:tr h="47939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94959"/>
                  </a:ext>
                </a:extLst>
              </a:tr>
              <a:tr h="47939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8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51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03195" cy="353441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JNQ L1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Instruction Fetch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IRout , OFFSETFIELDout, select Y, ADD,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Zero flag(Z)=1 then END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Zout, PCin ,Yin, END</a:t>
            </a:r>
          </a:p>
        </p:txBody>
      </p:sp>
    </p:spTree>
    <p:extLst>
      <p:ext uri="{BB962C8B-B14F-4D97-AF65-F5344CB8AC3E}">
        <p14:creationId xmlns:p14="http://schemas.microsoft.com/office/powerpoint/2010/main" val="16330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Predicting Time Left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Time left for the car to cover the given distance.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Light 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ON and  OFF of the light according to day and night.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Indicator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Gives indicator according to direction (Turns).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Members Check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Checks the capacity of the car.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Automatic 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 Compares the temperature of the car  with  the  outside temperature and switch on the AC.</a:t>
            </a:r>
          </a:p>
        </p:txBody>
      </p:sp>
    </p:spTree>
    <p:extLst>
      <p:ext uri="{BB962C8B-B14F-4D97-AF65-F5344CB8AC3E}">
        <p14:creationId xmlns:p14="http://schemas.microsoft.com/office/powerpoint/2010/main" val="1618121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807569" y="4258147"/>
            <a:ext cx="3234398" cy="70696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If Zero flag = 1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3203562"/>
              </p:ext>
            </p:extLst>
          </p:nvPr>
        </p:nvGraphicFramePr>
        <p:xfrm>
          <a:off x="0" y="2603500"/>
          <a:ext cx="11624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171028048"/>
                    </a:ext>
                  </a:extLst>
                </a:gridCol>
                <a:gridCol w="861822">
                  <a:extLst>
                    <a:ext uri="{9D8B030D-6E8A-4147-A177-3AD203B41FA5}">
                      <a16:colId xmlns:a16="http://schemas.microsoft.com/office/drawing/2014/main" val="1222123302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285328891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879744141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81165869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1517925393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311153927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210774377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1715731786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14304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OFFSET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3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4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2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39602"/>
                  </a:ext>
                </a:extLst>
              </a:tr>
            </a:tbl>
          </a:graphicData>
        </a:graphic>
      </p:graphicFrame>
      <p:sp>
        <p:nvSpPr>
          <p:cNvPr id="12" name="Arrow: Bent 11"/>
          <p:cNvSpPr/>
          <p:nvPr/>
        </p:nvSpPr>
        <p:spPr>
          <a:xfrm flipH="1" flipV="1">
            <a:off x="11041967" y="3481751"/>
            <a:ext cx="939018" cy="1254372"/>
          </a:xfrm>
          <a:prstGeom prst="bentArrow">
            <a:avLst>
              <a:gd name="adj1" fmla="val 25000"/>
              <a:gd name="adj2" fmla="val 27890"/>
              <a:gd name="adj3" fmla="val 25000"/>
              <a:gd name="adj4" fmla="val 32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2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004307" cy="368006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JEQ L1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Instruction Fetch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IRout , OFFSETFIELDout, select Y, ADD,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Zero flag (Z)=0 then END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Zout, PCin ,Yin, END</a:t>
            </a:r>
          </a:p>
        </p:txBody>
      </p:sp>
    </p:spTree>
    <p:extLst>
      <p:ext uri="{BB962C8B-B14F-4D97-AF65-F5344CB8AC3E}">
        <p14:creationId xmlns:p14="http://schemas.microsoft.com/office/powerpoint/2010/main" val="2329878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32847"/>
              </p:ext>
            </p:extLst>
          </p:nvPr>
        </p:nvGraphicFramePr>
        <p:xfrm>
          <a:off x="148590" y="2603500"/>
          <a:ext cx="1164717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17">
                  <a:extLst>
                    <a:ext uri="{9D8B030D-6E8A-4147-A177-3AD203B41FA5}">
                      <a16:colId xmlns:a16="http://schemas.microsoft.com/office/drawing/2014/main" val="1906466371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3395786448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3739230426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3727261763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975852959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4265627490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4170828504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3675787843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1200935329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2469533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OFFSET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8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48759"/>
                  </a:ext>
                </a:extLst>
              </a:tr>
            </a:tbl>
          </a:graphicData>
        </a:graphic>
      </p:graphicFrame>
      <p:sp>
        <p:nvSpPr>
          <p:cNvPr id="5" name="Arrow: Bent 4"/>
          <p:cNvSpPr/>
          <p:nvPr/>
        </p:nvSpPr>
        <p:spPr>
          <a:xfrm flipH="1" flipV="1">
            <a:off x="11156267" y="3481751"/>
            <a:ext cx="939018" cy="1254372"/>
          </a:xfrm>
          <a:prstGeom prst="bentArrow">
            <a:avLst>
              <a:gd name="adj1" fmla="val 25000"/>
              <a:gd name="adj2" fmla="val 27890"/>
              <a:gd name="adj3" fmla="val 25000"/>
              <a:gd name="adj4" fmla="val 32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7807569" y="4258147"/>
            <a:ext cx="3234398" cy="70696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If Zero flag = 0</a:t>
            </a:r>
          </a:p>
        </p:txBody>
      </p:sp>
    </p:spTree>
    <p:extLst>
      <p:ext uri="{BB962C8B-B14F-4D97-AF65-F5344CB8AC3E}">
        <p14:creationId xmlns:p14="http://schemas.microsoft.com/office/powerpoint/2010/main" val="708566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520416" cy="306578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JLT L1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Instruction Fetch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IRout , OFFSETFIELDout, select Y, ADD 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N=0 then END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Zout , PCin, Yin, END</a:t>
            </a:r>
          </a:p>
        </p:txBody>
      </p:sp>
    </p:spTree>
    <p:extLst>
      <p:ext uri="{BB962C8B-B14F-4D97-AF65-F5344CB8AC3E}">
        <p14:creationId xmlns:p14="http://schemas.microsoft.com/office/powerpoint/2010/main" val="3104652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490419"/>
              </p:ext>
            </p:extLst>
          </p:nvPr>
        </p:nvGraphicFramePr>
        <p:xfrm>
          <a:off x="0" y="2603500"/>
          <a:ext cx="121321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1899148045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3491525424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956093862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646786067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24350591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209423817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643879216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1407087775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1101771150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val="377858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OFFSET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5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83245"/>
                  </a:ext>
                </a:extLst>
              </a:tr>
            </a:tbl>
          </a:graphicData>
        </a:graphic>
      </p:graphicFrame>
      <p:sp>
        <p:nvSpPr>
          <p:cNvPr id="7" name="Arrow: Bent 6"/>
          <p:cNvSpPr/>
          <p:nvPr/>
        </p:nvSpPr>
        <p:spPr>
          <a:xfrm flipH="1" flipV="1">
            <a:off x="11247707" y="3481751"/>
            <a:ext cx="939018" cy="1254372"/>
          </a:xfrm>
          <a:prstGeom prst="bentArrow">
            <a:avLst>
              <a:gd name="adj1" fmla="val 25000"/>
              <a:gd name="adj2" fmla="val 27890"/>
              <a:gd name="adj3" fmla="val 25000"/>
              <a:gd name="adj4" fmla="val 32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8836269" y="4258147"/>
            <a:ext cx="1782201" cy="70696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If N = 0</a:t>
            </a:r>
          </a:p>
        </p:txBody>
      </p:sp>
    </p:spTree>
    <p:extLst>
      <p:ext uri="{BB962C8B-B14F-4D97-AF65-F5344CB8AC3E}">
        <p14:creationId xmlns:p14="http://schemas.microsoft.com/office/powerpoint/2010/main" val="2471263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108935" cy="32829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JGTE L1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Instruction Fetch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IRout , OFFSETFIELDout, select Y, ADD 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N=1 or Zero flag=0 then END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Zout , PCin, Yin,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19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987820"/>
              </p:ext>
            </p:extLst>
          </p:nvPr>
        </p:nvGraphicFramePr>
        <p:xfrm>
          <a:off x="114300" y="2603500"/>
          <a:ext cx="1164717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17">
                  <a:extLst>
                    <a:ext uri="{9D8B030D-6E8A-4147-A177-3AD203B41FA5}">
                      <a16:colId xmlns:a16="http://schemas.microsoft.com/office/drawing/2014/main" val="955472291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503858392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2958589799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503067114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624161109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76947204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1593551443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3811167039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2116396139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382332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OFFSET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2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7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1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87445"/>
                  </a:ext>
                </a:extLst>
              </a:tr>
            </a:tbl>
          </a:graphicData>
        </a:graphic>
      </p:graphicFrame>
      <p:sp>
        <p:nvSpPr>
          <p:cNvPr id="7" name="Arrow: Bent 6"/>
          <p:cNvSpPr/>
          <p:nvPr/>
        </p:nvSpPr>
        <p:spPr>
          <a:xfrm flipH="1" flipV="1">
            <a:off x="11179127" y="3550331"/>
            <a:ext cx="939018" cy="1254372"/>
          </a:xfrm>
          <a:prstGeom prst="bentArrow">
            <a:avLst>
              <a:gd name="adj1" fmla="val 25000"/>
              <a:gd name="adj2" fmla="val 27890"/>
              <a:gd name="adj3" fmla="val 25000"/>
              <a:gd name="adj4" fmla="val 32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6355080" y="4258146"/>
            <a:ext cx="4686887" cy="828203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If Zero flag = 0 or N=1</a:t>
            </a:r>
          </a:p>
        </p:txBody>
      </p:sp>
    </p:spTree>
    <p:extLst>
      <p:ext uri="{BB962C8B-B14F-4D97-AF65-F5344CB8AC3E}">
        <p14:creationId xmlns:p14="http://schemas.microsoft.com/office/powerpoint/2010/main" val="2510755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280386" cy="3911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MOV R1 R2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PCout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dirty="0" err="1">
                <a:solidFill>
                  <a:schemeClr val="tx1"/>
                </a:solidFill>
              </a:rPr>
              <a:t>MARin</a:t>
            </a:r>
            <a:r>
              <a:rPr lang="en-US" sz="2400" dirty="0">
                <a:solidFill>
                  <a:schemeClr val="tx1"/>
                </a:solidFill>
              </a:rPr>
              <a:t> ,Read , select 2 , ADD 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WMFC , Zout, Yin, PCin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MDRin-ext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dirty="0" err="1">
                <a:solidFill>
                  <a:schemeClr val="tx1"/>
                </a:solidFill>
              </a:rPr>
              <a:t>MDRout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dirty="0" err="1">
                <a:solidFill>
                  <a:schemeClr val="tx1"/>
                </a:solidFill>
              </a:rPr>
              <a:t>IRin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R1in , R2out, END</a:t>
            </a:r>
          </a:p>
        </p:txBody>
      </p:sp>
    </p:spTree>
    <p:extLst>
      <p:ext uri="{BB962C8B-B14F-4D97-AF65-F5344CB8AC3E}">
        <p14:creationId xmlns:p14="http://schemas.microsoft.com/office/powerpoint/2010/main" val="3016957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370156"/>
              </p:ext>
            </p:extLst>
          </p:nvPr>
        </p:nvGraphicFramePr>
        <p:xfrm>
          <a:off x="80010" y="2603500"/>
          <a:ext cx="120434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078">
                  <a:extLst>
                    <a:ext uri="{9D8B030D-6E8A-4147-A177-3AD203B41FA5}">
                      <a16:colId xmlns:a16="http://schemas.microsoft.com/office/drawing/2014/main" val="3977107566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521809742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724985807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346069484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519614172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339906536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633855914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3721873903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542315911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679182701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3119408471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570503013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815484620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231512421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815232342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2597572063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992680710"/>
                    </a:ext>
                  </a:extLst>
                </a:gridCol>
                <a:gridCol w="669078">
                  <a:extLst>
                    <a:ext uri="{9D8B030D-6E8A-4147-A177-3AD203B41FA5}">
                      <a16:colId xmlns:a16="http://schemas.microsoft.com/office/drawing/2014/main" val="46690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MDRin-ext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WMFC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SELECT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7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8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737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63520"/>
            <a:ext cx="3943349" cy="326009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ADDI R1 , value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Instruction Fetch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Immediate value of </a:t>
            </a:r>
            <a:r>
              <a:rPr lang="en-US" sz="2400" dirty="0" err="1">
                <a:solidFill>
                  <a:schemeClr val="tx1"/>
                </a:solidFill>
              </a:rPr>
              <a:t>IRout,Yin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select Y,R1out ,ADD,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Zout, R1in, END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23278"/>
              </p:ext>
            </p:extLst>
          </p:nvPr>
        </p:nvGraphicFramePr>
        <p:xfrm>
          <a:off x="3611880" y="2749550"/>
          <a:ext cx="7563548" cy="30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89">
                  <a:extLst>
                    <a:ext uri="{9D8B030D-6E8A-4147-A177-3AD203B41FA5}">
                      <a16:colId xmlns:a16="http://schemas.microsoft.com/office/drawing/2014/main" val="211215332"/>
                    </a:ext>
                  </a:extLst>
                </a:gridCol>
                <a:gridCol w="704172">
                  <a:extLst>
                    <a:ext uri="{9D8B030D-6E8A-4147-A177-3AD203B41FA5}">
                      <a16:colId xmlns:a16="http://schemas.microsoft.com/office/drawing/2014/main" val="2332444053"/>
                    </a:ext>
                  </a:extLst>
                </a:gridCol>
                <a:gridCol w="768987">
                  <a:extLst>
                    <a:ext uri="{9D8B030D-6E8A-4147-A177-3AD203B41FA5}">
                      <a16:colId xmlns:a16="http://schemas.microsoft.com/office/drawing/2014/main" val="4034736809"/>
                    </a:ext>
                  </a:extLst>
                </a:gridCol>
                <a:gridCol w="830506">
                  <a:extLst>
                    <a:ext uri="{9D8B030D-6E8A-4147-A177-3AD203B41FA5}">
                      <a16:colId xmlns:a16="http://schemas.microsoft.com/office/drawing/2014/main" val="3537681471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189001041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92801614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203151478"/>
                    </a:ext>
                  </a:extLst>
                </a:gridCol>
                <a:gridCol w="601636">
                  <a:extLst>
                    <a:ext uri="{9D8B030D-6E8A-4147-A177-3AD203B41FA5}">
                      <a16:colId xmlns:a16="http://schemas.microsoft.com/office/drawing/2014/main" val="2473128031"/>
                    </a:ext>
                  </a:extLst>
                </a:gridCol>
                <a:gridCol w="767889">
                  <a:extLst>
                    <a:ext uri="{9D8B030D-6E8A-4147-A177-3AD203B41FA5}">
                      <a16:colId xmlns:a16="http://schemas.microsoft.com/office/drawing/2014/main" val="3251503546"/>
                    </a:ext>
                  </a:extLst>
                </a:gridCol>
                <a:gridCol w="767889">
                  <a:extLst>
                    <a:ext uri="{9D8B030D-6E8A-4147-A177-3AD203B41FA5}">
                      <a16:colId xmlns:a16="http://schemas.microsoft.com/office/drawing/2014/main" val="3004558320"/>
                    </a:ext>
                  </a:extLst>
                </a:gridCol>
              </a:tblGrid>
              <a:tr h="764223">
                <a:tc>
                  <a:txBody>
                    <a:bodyPr/>
                    <a:lstStyle/>
                    <a:p>
                      <a:r>
                        <a:rPr lang="en-US" dirty="0" err="1"/>
                        <a:t>IRout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21069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26459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59654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5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90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16 Bits Instructions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Little Endian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Byte Addressable Memory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Aligned Memory Model</a:t>
            </a:r>
          </a:p>
          <a:p>
            <a:pPr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17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0" y="2763520"/>
            <a:ext cx="3943349" cy="326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SUBI R1 , value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Instruction Fetch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Immediate value of </a:t>
            </a:r>
            <a:r>
              <a:rPr lang="en-US" sz="2400" dirty="0" err="1">
                <a:solidFill>
                  <a:schemeClr val="tx1"/>
                </a:solidFill>
              </a:rPr>
              <a:t>IRout,Yin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select Y,R1out ,SUB,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Zout</a:t>
            </a:r>
            <a:r>
              <a:rPr lang="en-US" sz="2400" dirty="0">
                <a:solidFill>
                  <a:schemeClr val="tx1"/>
                </a:solidFill>
              </a:rPr>
              <a:t>, R1in, END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48254"/>
              </p:ext>
            </p:extLst>
          </p:nvPr>
        </p:nvGraphicFramePr>
        <p:xfrm>
          <a:off x="3828455" y="2749550"/>
          <a:ext cx="7563548" cy="30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89">
                  <a:extLst>
                    <a:ext uri="{9D8B030D-6E8A-4147-A177-3AD203B41FA5}">
                      <a16:colId xmlns:a16="http://schemas.microsoft.com/office/drawing/2014/main" val="211215332"/>
                    </a:ext>
                  </a:extLst>
                </a:gridCol>
                <a:gridCol w="704172">
                  <a:extLst>
                    <a:ext uri="{9D8B030D-6E8A-4147-A177-3AD203B41FA5}">
                      <a16:colId xmlns:a16="http://schemas.microsoft.com/office/drawing/2014/main" val="2332444053"/>
                    </a:ext>
                  </a:extLst>
                </a:gridCol>
                <a:gridCol w="768987">
                  <a:extLst>
                    <a:ext uri="{9D8B030D-6E8A-4147-A177-3AD203B41FA5}">
                      <a16:colId xmlns:a16="http://schemas.microsoft.com/office/drawing/2014/main" val="4034736809"/>
                    </a:ext>
                  </a:extLst>
                </a:gridCol>
                <a:gridCol w="830506">
                  <a:extLst>
                    <a:ext uri="{9D8B030D-6E8A-4147-A177-3AD203B41FA5}">
                      <a16:colId xmlns:a16="http://schemas.microsoft.com/office/drawing/2014/main" val="3537681471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189001041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92801614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203151478"/>
                    </a:ext>
                  </a:extLst>
                </a:gridCol>
                <a:gridCol w="601636">
                  <a:extLst>
                    <a:ext uri="{9D8B030D-6E8A-4147-A177-3AD203B41FA5}">
                      <a16:colId xmlns:a16="http://schemas.microsoft.com/office/drawing/2014/main" val="2473128031"/>
                    </a:ext>
                  </a:extLst>
                </a:gridCol>
                <a:gridCol w="767889">
                  <a:extLst>
                    <a:ext uri="{9D8B030D-6E8A-4147-A177-3AD203B41FA5}">
                      <a16:colId xmlns:a16="http://schemas.microsoft.com/office/drawing/2014/main" val="3251503546"/>
                    </a:ext>
                  </a:extLst>
                </a:gridCol>
                <a:gridCol w="767889">
                  <a:extLst>
                    <a:ext uri="{9D8B030D-6E8A-4147-A177-3AD203B41FA5}">
                      <a16:colId xmlns:a16="http://schemas.microsoft.com/office/drawing/2014/main" val="3004558320"/>
                    </a:ext>
                  </a:extLst>
                </a:gridCol>
              </a:tblGrid>
              <a:tr h="764223">
                <a:tc>
                  <a:txBody>
                    <a:bodyPr/>
                    <a:lstStyle/>
                    <a:p>
                      <a:r>
                        <a:rPr lang="en-US" dirty="0" err="1"/>
                        <a:t>IRout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21069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26459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59654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5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64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9190"/>
            <a:ext cx="5897356" cy="41402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CMPI R1, value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Instruction Fetch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Immediate value of </a:t>
            </a:r>
            <a:r>
              <a:rPr lang="en-US" sz="2400" dirty="0" err="1">
                <a:solidFill>
                  <a:schemeClr val="tx1"/>
                </a:solidFill>
              </a:rPr>
              <a:t>IRout,Yin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select Y,R1out,  SUB, Zin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Z=0 then Zero flag=1, END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If Z&lt;0 then N=1 , END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35309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47632"/>
              </p:ext>
            </p:extLst>
          </p:nvPr>
        </p:nvGraphicFramePr>
        <p:xfrm>
          <a:off x="1154955" y="2352041"/>
          <a:ext cx="9657827" cy="280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819">
                  <a:extLst>
                    <a:ext uri="{9D8B030D-6E8A-4147-A177-3AD203B41FA5}">
                      <a16:colId xmlns:a16="http://schemas.microsoft.com/office/drawing/2014/main" val="864594333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2116829886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3646826828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2026825867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2671162718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2252784070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1804181227"/>
                    </a:ext>
                  </a:extLst>
                </a:gridCol>
                <a:gridCol w="944503">
                  <a:extLst>
                    <a:ext uri="{9D8B030D-6E8A-4147-A177-3AD203B41FA5}">
                      <a16:colId xmlns:a16="http://schemas.microsoft.com/office/drawing/2014/main" val="2047530311"/>
                    </a:ext>
                  </a:extLst>
                </a:gridCol>
                <a:gridCol w="665134">
                  <a:extLst>
                    <a:ext uri="{9D8B030D-6E8A-4147-A177-3AD203B41FA5}">
                      <a16:colId xmlns:a16="http://schemas.microsoft.com/office/drawing/2014/main" val="1347702093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509555279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950822733"/>
                    </a:ext>
                  </a:extLst>
                </a:gridCol>
                <a:gridCol w="804819">
                  <a:extLst>
                    <a:ext uri="{9D8B030D-6E8A-4147-A177-3AD203B41FA5}">
                      <a16:colId xmlns:a16="http://schemas.microsoft.com/office/drawing/2014/main" val="3298246196"/>
                    </a:ext>
                  </a:extLst>
                </a:gridCol>
              </a:tblGrid>
              <a:tr h="1023604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SELECT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801"/>
                  </a:ext>
                </a:extLst>
              </a:tr>
              <a:tr h="593041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79589"/>
                  </a:ext>
                </a:extLst>
              </a:tr>
              <a:tr h="593041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99671"/>
                  </a:ext>
                </a:extLst>
              </a:tr>
              <a:tr h="593041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61546"/>
                  </a:ext>
                </a:extLst>
              </a:tr>
            </a:tbl>
          </a:graphicData>
        </a:graphic>
      </p:graphicFrame>
      <p:sp>
        <p:nvSpPr>
          <p:cNvPr id="5" name="Arrow: Down 4"/>
          <p:cNvSpPr/>
          <p:nvPr/>
        </p:nvSpPr>
        <p:spPr>
          <a:xfrm>
            <a:off x="7875270" y="5154768"/>
            <a:ext cx="27432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4670" y="5726269"/>
            <a:ext cx="720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According to condition flag will be set and signal for END is generated</a:t>
            </a:r>
          </a:p>
        </p:txBody>
      </p:sp>
    </p:spTree>
    <p:extLst>
      <p:ext uri="{BB962C8B-B14F-4D97-AF65-F5344CB8AC3E}">
        <p14:creationId xmlns:p14="http://schemas.microsoft.com/office/powerpoint/2010/main" val="3817016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92070"/>
            <a:ext cx="8000475" cy="344297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MOVI R1 , value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Immediate value of IRout,R2in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PCout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MARin</a:t>
            </a:r>
            <a:r>
              <a:rPr lang="en-US" sz="2400" dirty="0">
                <a:solidFill>
                  <a:schemeClr val="tx1"/>
                </a:solidFill>
              </a:rPr>
              <a:t>, Read, Zin, ADD, select 2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PCin</a:t>
            </a:r>
            <a:r>
              <a:rPr lang="en-US" sz="2400" dirty="0">
                <a:solidFill>
                  <a:schemeClr val="tx1"/>
                </a:solidFill>
              </a:rPr>
              <a:t>, WMFC , Yin, Zout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MDRin-ext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IRin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MDRout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R2out , R1in, END</a:t>
            </a:r>
          </a:p>
        </p:txBody>
      </p:sp>
    </p:spTree>
    <p:extLst>
      <p:ext uri="{BB962C8B-B14F-4D97-AF65-F5344CB8AC3E}">
        <p14:creationId xmlns:p14="http://schemas.microsoft.com/office/powerpoint/2010/main" val="1067162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123616"/>
              </p:ext>
            </p:extLst>
          </p:nvPr>
        </p:nvGraphicFramePr>
        <p:xfrm>
          <a:off x="80010" y="2603500"/>
          <a:ext cx="11344829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59">
                  <a:extLst>
                    <a:ext uri="{9D8B030D-6E8A-4147-A177-3AD203B41FA5}">
                      <a16:colId xmlns:a16="http://schemas.microsoft.com/office/drawing/2014/main" val="3977107566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2521809742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724985807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3538581117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3616704807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346069484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2519614172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2339906536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2633855914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3721873903"/>
                    </a:ext>
                  </a:extLst>
                </a:gridCol>
                <a:gridCol w="444332">
                  <a:extLst>
                    <a:ext uri="{9D8B030D-6E8A-4147-A177-3AD203B41FA5}">
                      <a16:colId xmlns:a16="http://schemas.microsoft.com/office/drawing/2014/main" val="2542315911"/>
                    </a:ext>
                  </a:extLst>
                </a:gridCol>
                <a:gridCol w="355917">
                  <a:extLst>
                    <a:ext uri="{9D8B030D-6E8A-4147-A177-3AD203B41FA5}">
                      <a16:colId xmlns:a16="http://schemas.microsoft.com/office/drawing/2014/main" val="679182701"/>
                    </a:ext>
                  </a:extLst>
                </a:gridCol>
                <a:gridCol w="401376">
                  <a:extLst>
                    <a:ext uri="{9D8B030D-6E8A-4147-A177-3AD203B41FA5}">
                      <a16:colId xmlns:a16="http://schemas.microsoft.com/office/drawing/2014/main" val="3119408471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2570503013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815484620"/>
                    </a:ext>
                  </a:extLst>
                </a:gridCol>
                <a:gridCol w="735206">
                  <a:extLst>
                    <a:ext uri="{9D8B030D-6E8A-4147-A177-3AD203B41FA5}">
                      <a16:colId xmlns:a16="http://schemas.microsoft.com/office/drawing/2014/main" val="2231512421"/>
                    </a:ext>
                  </a:extLst>
                </a:gridCol>
                <a:gridCol w="548715">
                  <a:extLst>
                    <a:ext uri="{9D8B030D-6E8A-4147-A177-3AD203B41FA5}">
                      <a16:colId xmlns:a16="http://schemas.microsoft.com/office/drawing/2014/main" val="815232342"/>
                    </a:ext>
                  </a:extLst>
                </a:gridCol>
                <a:gridCol w="506057">
                  <a:extLst>
                    <a:ext uri="{9D8B030D-6E8A-4147-A177-3AD203B41FA5}">
                      <a16:colId xmlns:a16="http://schemas.microsoft.com/office/drawing/2014/main" val="2597572063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992680710"/>
                    </a:ext>
                  </a:extLst>
                </a:gridCol>
                <a:gridCol w="596659">
                  <a:extLst>
                    <a:ext uri="{9D8B030D-6E8A-4147-A177-3AD203B41FA5}">
                      <a16:colId xmlns:a16="http://schemas.microsoft.com/office/drawing/2014/main" val="29126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MicroInstruction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PCout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MARout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MDRin-ext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WMFC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Yin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Zin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IRin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MDRout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SELECT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Zout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R1in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7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2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8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8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5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689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4155" y="2324099"/>
            <a:ext cx="4864845" cy="1856381"/>
          </a:xfrm>
        </p:spPr>
        <p:txBody>
          <a:bodyPr/>
          <a:lstStyle/>
          <a:p>
            <a:pPr algn="ctr"/>
            <a:r>
              <a:rPr lang="en-US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81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154" y="2413000"/>
            <a:ext cx="4825158" cy="1587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General Purpose Registers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are used for storing values of temporary variables or memory addresses.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R00 to R11.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6223000" y="3302000"/>
            <a:ext cx="5092132" cy="29845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FR has following condition code bits which are set when the result is: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 – Negative                  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 - zero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1023663" y="4174070"/>
            <a:ext cx="4192588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3 Special Purpose Registers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PC – Program Counter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IR – Instruction Register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 – Flag Register </a:t>
            </a:r>
          </a:p>
        </p:txBody>
      </p:sp>
    </p:spTree>
    <p:extLst>
      <p:ext uri="{BB962C8B-B14F-4D97-AF65-F5344CB8AC3E}">
        <p14:creationId xmlns:p14="http://schemas.microsoft.com/office/powerpoint/2010/main" val="85515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        </a:t>
            </a:r>
            <a:r>
              <a:rPr lang="en-US" sz="4800" dirty="0"/>
              <a:t>Instruction Format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8000" y="2603500"/>
            <a:ext cx="9472613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address Instruction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65417"/>
              </p:ext>
            </p:extLst>
          </p:nvPr>
        </p:nvGraphicFramePr>
        <p:xfrm>
          <a:off x="6628330" y="2394626"/>
          <a:ext cx="4514307" cy="731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4769">
                  <a:extLst>
                    <a:ext uri="{9D8B030D-6E8A-4147-A177-3AD203B41FA5}">
                      <a16:colId xmlns:a16="http://schemas.microsoft.com/office/drawing/2014/main" val="999309809"/>
                    </a:ext>
                  </a:extLst>
                </a:gridCol>
                <a:gridCol w="1504769">
                  <a:extLst>
                    <a:ext uri="{9D8B030D-6E8A-4147-A177-3AD203B41FA5}">
                      <a16:colId xmlns:a16="http://schemas.microsoft.com/office/drawing/2014/main" val="4168916421"/>
                    </a:ext>
                  </a:extLst>
                </a:gridCol>
                <a:gridCol w="1504769">
                  <a:extLst>
                    <a:ext uri="{9D8B030D-6E8A-4147-A177-3AD203B41FA5}">
                      <a16:colId xmlns:a16="http://schemas.microsoft.com/office/drawing/2014/main" val="3528258600"/>
                    </a:ext>
                  </a:extLst>
                </a:gridCol>
              </a:tblGrid>
              <a:tr h="307873"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26607"/>
                  </a:ext>
                </a:extLst>
              </a:tr>
              <a:tr h="236644">
                <a:tc>
                  <a:txBody>
                    <a:bodyPr/>
                    <a:lstStyle/>
                    <a:p>
                      <a:r>
                        <a:rPr lang="en-US" dirty="0"/>
                        <a:t>8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7689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93823"/>
              </p:ext>
            </p:extLst>
          </p:nvPr>
        </p:nvGraphicFramePr>
        <p:xfrm>
          <a:off x="1541434" y="3357397"/>
          <a:ext cx="9588500" cy="321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250">
                  <a:extLst>
                    <a:ext uri="{9D8B030D-6E8A-4147-A177-3AD203B41FA5}">
                      <a16:colId xmlns:a16="http://schemas.microsoft.com/office/drawing/2014/main" val="4092194892"/>
                    </a:ext>
                  </a:extLst>
                </a:gridCol>
                <a:gridCol w="4794250">
                  <a:extLst>
                    <a:ext uri="{9D8B030D-6E8A-4147-A177-3AD203B41FA5}">
                      <a16:colId xmlns:a16="http://schemas.microsoft.com/office/drawing/2014/main" val="572529685"/>
                    </a:ext>
                  </a:extLst>
                </a:gridCol>
              </a:tblGrid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Instruction Format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447070142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MOV R1,R2    00000000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Copies content of R2 into R1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96823362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CMP R1,R2     00000001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Compares value of R1 and R2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3573063166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ADD R1,R2      00000010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Add contents of R1 ,R2 and store in R1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1746564658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SUB R1,R2       00000011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Subtract contents of R1 ,R2 and store in R1</a:t>
                      </a:r>
                      <a:endParaRPr lang="en-US" sz="140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4115966466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MUL R1,R2      00000100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Multiply contents of R1 ,R2 and store in R1</a:t>
                      </a:r>
                      <a:endParaRPr lang="en-US" sz="140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1820622373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DIV R1,R2       00000101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Divison contents of R1 ,R2 and store in R1</a:t>
                      </a:r>
                      <a:endParaRPr lang="en-US" sz="140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2416261289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LDB @R1,R2    00000110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Load value at memory address stored in R1 into R2</a:t>
                      </a:r>
                      <a:endParaRPr lang="en-US" sz="140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3108830096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STB @R1,R2      00000111 0001 0010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Store value in R2 at memory address of R1</a:t>
                      </a:r>
                      <a:endParaRPr lang="en-US" sz="1400" dirty="0">
                        <a:effectLst/>
                      </a:endParaRPr>
                    </a:p>
                  </a:txBody>
                  <a:tcPr marL="50657" marR="50657" marT="50657" marB="50657"/>
                </a:tc>
                <a:extLst>
                  <a:ext uri="{0D108BD9-81ED-4DB2-BD59-A6C34878D82A}">
                    <a16:rowId xmlns:a16="http://schemas.microsoft.com/office/drawing/2014/main" val="402071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77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28247"/>
              </p:ext>
            </p:extLst>
          </p:nvPr>
        </p:nvGraphicFramePr>
        <p:xfrm>
          <a:off x="2091690" y="2565400"/>
          <a:ext cx="83775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509">
                  <a:extLst>
                    <a:ext uri="{9D8B030D-6E8A-4147-A177-3AD203B41FA5}">
                      <a16:colId xmlns:a16="http://schemas.microsoft.com/office/drawing/2014/main" val="1339839523"/>
                    </a:ext>
                  </a:extLst>
                </a:gridCol>
                <a:gridCol w="2792509">
                  <a:extLst>
                    <a:ext uri="{9D8B030D-6E8A-4147-A177-3AD203B41FA5}">
                      <a16:colId xmlns:a16="http://schemas.microsoft.com/office/drawing/2014/main" val="2279887604"/>
                    </a:ext>
                  </a:extLst>
                </a:gridCol>
                <a:gridCol w="2792509">
                  <a:extLst>
                    <a:ext uri="{9D8B030D-6E8A-4147-A177-3AD203B41FA5}">
                      <a16:colId xmlns:a16="http://schemas.microsoft.com/office/drawing/2014/main" val="1682372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53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6771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64065"/>
              </p:ext>
            </p:extLst>
          </p:nvPr>
        </p:nvGraphicFramePr>
        <p:xfrm>
          <a:off x="2137410" y="3632200"/>
          <a:ext cx="886968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459">
                  <a:extLst>
                    <a:ext uri="{9D8B030D-6E8A-4147-A177-3AD203B41FA5}">
                      <a16:colId xmlns:a16="http://schemas.microsoft.com/office/drawing/2014/main" val="691965847"/>
                    </a:ext>
                  </a:extLst>
                </a:gridCol>
                <a:gridCol w="4283221">
                  <a:extLst>
                    <a:ext uri="{9D8B030D-6E8A-4147-A177-3AD203B41FA5}">
                      <a16:colId xmlns:a16="http://schemas.microsoft.com/office/drawing/2014/main" val="2679090718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Instruction Format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14464910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MOV1 </a:t>
                      </a:r>
                      <a:r>
                        <a:rPr lang="en-US" sz="1400" dirty="0">
                          <a:effectLst/>
                        </a:rPr>
                        <a:t>R01,#value </a:t>
                      </a:r>
                      <a:r>
                        <a:rPr lang="en-US" sz="1800" u="none" strike="noStrike" dirty="0">
                          <a:effectLst/>
                        </a:rPr>
                        <a:t>00010000  0001 ####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This can be used to move constant values in registers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3772760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CMP1 </a:t>
                      </a:r>
                      <a:r>
                        <a:rPr lang="en-US" sz="1400" dirty="0">
                          <a:effectLst/>
                        </a:rPr>
                        <a:t>R01,#value </a:t>
                      </a:r>
                      <a:r>
                        <a:rPr lang="en-US" sz="1800" u="none" strike="noStrike" dirty="0">
                          <a:effectLst/>
                        </a:rPr>
                        <a:t>00010001 0001 ####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Compare a constant value with a value stored in R1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2404033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ADD1 R01,#value </a:t>
                      </a:r>
                      <a:r>
                        <a:rPr lang="en-US" dirty="0">
                          <a:effectLst/>
                        </a:rPr>
                        <a:t>00010010 0001 ####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Adds a constant value with a value stored in R1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82982713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SUB1 R01,#value </a:t>
                      </a:r>
                      <a:r>
                        <a:rPr lang="en-US" dirty="0">
                          <a:effectLst/>
                        </a:rPr>
                        <a:t>00010011 0001 ####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Subtracts a constant value with a value stored in R1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76970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28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54" y="26035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address Instruction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87740"/>
              </p:ext>
            </p:extLst>
          </p:nvPr>
        </p:nvGraphicFramePr>
        <p:xfrm>
          <a:off x="254000" y="4047066"/>
          <a:ext cx="41529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384472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8580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Address/Value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34196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bits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bits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456481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78529"/>
              </p:ext>
            </p:extLst>
          </p:nvPr>
        </p:nvGraphicFramePr>
        <p:xfrm>
          <a:off x="4888610" y="3417570"/>
          <a:ext cx="711289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445">
                  <a:extLst>
                    <a:ext uri="{9D8B030D-6E8A-4147-A177-3AD203B41FA5}">
                      <a16:colId xmlns:a16="http://schemas.microsoft.com/office/drawing/2014/main" val="2967103855"/>
                    </a:ext>
                  </a:extLst>
                </a:gridCol>
                <a:gridCol w="3556445">
                  <a:extLst>
                    <a:ext uri="{9D8B030D-6E8A-4147-A177-3AD203B41FA5}">
                      <a16:colId xmlns:a16="http://schemas.microsoft.com/office/drawing/2014/main" val="77895552"/>
                    </a:ext>
                  </a:extLst>
                </a:gridCol>
              </a:tblGrid>
              <a:tr h="283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Instruction Format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499234546"/>
                  </a:ext>
                </a:extLst>
              </a:tr>
              <a:tr h="3553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JMP $L0       </a:t>
                      </a:r>
                      <a:r>
                        <a:rPr lang="en-US" sz="1800" u="none" strike="noStrike" dirty="0">
                          <a:effectLst/>
                        </a:rPr>
                        <a:t>00001011 00000000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Jump unconditionally to memory address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541603286"/>
                  </a:ext>
                </a:extLst>
              </a:tr>
              <a:tr h="3553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JEQ $L0        </a:t>
                      </a:r>
                      <a:r>
                        <a:rPr lang="en-US" sz="1800" u="none" strike="noStrike" dirty="0">
                          <a:effectLst/>
                        </a:rPr>
                        <a:t>00001100 00000000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Jump if equal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952720448"/>
                  </a:ext>
                </a:extLst>
              </a:tr>
              <a:tr h="3553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JNE $L0        </a:t>
                      </a:r>
                      <a:r>
                        <a:rPr lang="en-US" sz="1800" u="none" strike="noStrike" dirty="0">
                          <a:effectLst/>
                        </a:rPr>
                        <a:t>00001101 00000000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Jump if not equal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21684619"/>
                  </a:ext>
                </a:extLst>
              </a:tr>
              <a:tr h="3553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JLT $L0         </a:t>
                      </a:r>
                      <a:r>
                        <a:rPr lang="en-US" sz="1800" u="none" strike="noStrike" dirty="0">
                          <a:effectLst/>
                        </a:rPr>
                        <a:t>00001110 00000000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Jump if less than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57695847"/>
                  </a:ext>
                </a:extLst>
              </a:tr>
              <a:tr h="3553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JGTE $L0       </a:t>
                      </a:r>
                      <a:r>
                        <a:rPr lang="en-US" sz="1800" u="none" strike="noStrike" dirty="0">
                          <a:effectLst/>
                        </a:rPr>
                        <a:t>00001111 00000000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Jump if greater than equal to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41246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2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867</TotalTime>
  <Words>2664</Words>
  <Application>Microsoft Office PowerPoint</Application>
  <PresentationFormat>Widescreen</PresentationFormat>
  <Paragraphs>1385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Agency FB</vt:lpstr>
      <vt:lpstr>Arial</vt:lpstr>
      <vt:lpstr>Century Gothic</vt:lpstr>
      <vt:lpstr>Courier New</vt:lpstr>
      <vt:lpstr>Times New Roman</vt:lpstr>
      <vt:lpstr>Wingdings</vt:lpstr>
      <vt:lpstr>Wingdings 3</vt:lpstr>
      <vt:lpstr>Ion Boardroom</vt:lpstr>
      <vt:lpstr>     Self Driven Car               COA Lab Project(2016-17)                     THE LNMIIT, Jaipur  </vt:lpstr>
      <vt:lpstr>Introduction</vt:lpstr>
      <vt:lpstr>Functions</vt:lpstr>
      <vt:lpstr>Functions </vt:lpstr>
      <vt:lpstr>Memory Model</vt:lpstr>
      <vt:lpstr>Registers</vt:lpstr>
      <vt:lpstr>        Instruction Format</vt:lpstr>
      <vt:lpstr>PowerPoint Presentation</vt:lpstr>
      <vt:lpstr>PowerPoint Presentation</vt:lpstr>
      <vt:lpstr>PowerPoint Presentation</vt:lpstr>
      <vt:lpstr>Instruction Design</vt:lpstr>
      <vt:lpstr>INSTRUCTION TYPES</vt:lpstr>
      <vt:lpstr>Data Types</vt:lpstr>
      <vt:lpstr>Addressing Modes</vt:lpstr>
      <vt:lpstr>FLOW OF CONTROL HANDLING </vt:lpstr>
      <vt:lpstr>Datapath</vt:lpstr>
      <vt:lpstr>Diagram of Datapath</vt:lpstr>
      <vt:lpstr>ARITHMETIC LOGIC UNIT</vt:lpstr>
      <vt:lpstr>PowerPoint Presentation</vt:lpstr>
      <vt:lpstr>CONTROL UNIT for MICROPROGRAMMED         CONTROLLED</vt:lpstr>
      <vt:lpstr>MicroInstructions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According to condition flag will be set and signal for END is generated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Zero flag = 1</vt:lpstr>
      <vt:lpstr>PowerPoint Presentation</vt:lpstr>
      <vt:lpstr>If Zero flag = 0</vt:lpstr>
      <vt:lpstr>PowerPoint Presentation</vt:lpstr>
      <vt:lpstr>If N = 0</vt:lpstr>
      <vt:lpstr>PowerPoint Presentation</vt:lpstr>
      <vt:lpstr>If Zero flag = 0 or N=1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Driven Car COA Lab Project(2016-17) THE LNMIIT, Jaipur</dc:title>
  <dc:creator>dell</dc:creator>
  <cp:lastModifiedBy>dell</cp:lastModifiedBy>
  <cp:revision>135</cp:revision>
  <dcterms:created xsi:type="dcterms:W3CDTF">2017-02-22T12:07:35Z</dcterms:created>
  <dcterms:modified xsi:type="dcterms:W3CDTF">2017-04-06T05:16:02Z</dcterms:modified>
</cp:coreProperties>
</file>