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9" r:id="rId4"/>
    <p:sldId id="264" r:id="rId5"/>
    <p:sldId id="265" r:id="rId6"/>
    <p:sldId id="261" r:id="rId7"/>
    <p:sldId id="269" r:id="rId8"/>
    <p:sldId id="271" r:id="rId9"/>
    <p:sldId id="272" r:id="rId10"/>
    <p:sldId id="273" r:id="rId11"/>
    <p:sldId id="274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7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19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0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779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6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1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F4ED-4AA3-4EBF-8095-BB384D68393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6AA05268-1CBA-4BFD-8FE7-8D288334E3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970010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20" imgW="473" imgH="473" progId="TCLayout.ActiveDocument.1">
                  <p:embed/>
                </p:oleObj>
              </mc:Choice>
              <mc:Fallback>
                <p:oleObj name="think-cell Slide" r:id="rId20" imgW="473" imgH="473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C60BCDE2-91FC-4D31-9519-A25A94753F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8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DC88DF8-DDE7-4F51-9008-AE9EEF48433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9257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DFCCDB-249A-4AA9-A361-3BAAF14EC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anchor="ctr"/>
          <a:lstStyle/>
          <a:p>
            <a:pPr algn="l"/>
            <a:r>
              <a:rPr lang="en-US" b="1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1FCF-E7D4-47B2-A3B4-2F3267172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dirty="0"/>
              <a:t>Submitted by: Prasad &amp; Jitesh</a:t>
            </a:r>
          </a:p>
        </p:txBody>
      </p:sp>
    </p:spTree>
    <p:extLst>
      <p:ext uri="{BB962C8B-B14F-4D97-AF65-F5344CB8AC3E}">
        <p14:creationId xmlns:p14="http://schemas.microsoft.com/office/powerpoint/2010/main" val="185860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5624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Calculating the difference amount of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funded_amnt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funded_amnt_inv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. Issuing more/less loan amount than approved amount doesn't have any effect on charged off.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Calculated the percentage of installment in monthly income. If the Installment to Monthly income percentage is more than ~8%, the chances of charge off increases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1D004-CA15-B03A-0264-C4910C411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411" y="3306128"/>
            <a:ext cx="3531063" cy="29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9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418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8711714" cy="44950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 interest is directly related to high charge off, can try reducing the interest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issue loans carefully for E,F,G grades which has higher charge off percentage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installment is over 8% of the monthly income, the chances of charge off are higher, can try keeping the installment percentage 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issue loans carefully to people from NE state as they have ~60% charge offs.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people who took loan for small business has high chance of charge off, should be cautious while issuing loans to small business.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also reduce the number of loan for CA State as it has more number of charge offs.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1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578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4218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Case Study Summary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FB2971-9033-4F62-85D2-7438D0DEB3AB}"/>
              </a:ext>
            </a:extLst>
          </p:cNvPr>
          <p:cNvSpPr txBox="1">
            <a:spLocks/>
          </p:cNvSpPr>
          <p:nvPr/>
        </p:nvSpPr>
        <p:spPr>
          <a:xfrm>
            <a:off x="1141413" y="1315209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Built understanding of the objective and different features in the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Addressed the data quality issues including missing values and outlier treatment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Univariate analysis of categorial and continuous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Derived new features from the data as per the domain understanding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Bivariate and segmented analysis with target and different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Identified key metrics and patterns leading to Charge off</a:t>
            </a:r>
          </a:p>
        </p:txBody>
      </p:sp>
    </p:spTree>
    <p:extLst>
      <p:ext uri="{BB962C8B-B14F-4D97-AF65-F5344CB8AC3E}">
        <p14:creationId xmlns:p14="http://schemas.microsoft.com/office/powerpoint/2010/main" val="39639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0102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85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39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Dropped the features having less than 20% fill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Dropped the user behavior features which are not available before issuing the loan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Dropped the records with current loan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Converted the data types of the features as per relevance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interest rate, loan term to float from object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fields to date from object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new columns with interest bins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funded_amnt_inv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bins, and DTI bins.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Missing value imputations</a:t>
            </a:r>
          </a:p>
        </p:txBody>
      </p:sp>
    </p:spTree>
    <p:extLst>
      <p:ext uri="{BB962C8B-B14F-4D97-AF65-F5344CB8AC3E}">
        <p14:creationId xmlns:p14="http://schemas.microsoft.com/office/powerpoint/2010/main" val="38513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4958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Univariate Analysis –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3" y="1296140"/>
            <a:ext cx="8229600" cy="4572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distribution of Issued amount lies is between 5000 to 15000.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distribution of Installment amount lies between 200 to 500.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distribution of interest rate lies between 10 to 15.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distribution of DTI lies between 8 to 18.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-apple-system"/>
              </a:rPr>
              <a:t>A lot of features are quite skewed including annual income.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B137F-0189-62C2-9786-70672DB6B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153" y="3906254"/>
            <a:ext cx="3274511" cy="234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FD6EA-1207-C7A9-BF7D-782992C85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741" y="3906254"/>
            <a:ext cx="3437395" cy="2342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23AE0-C580-41E9-09A1-2E0B26FAA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955" y="3906254"/>
            <a:ext cx="3357459" cy="23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3723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Univariate Analysis –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3" y="1296139"/>
            <a:ext cx="9965240" cy="235343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There are around 15 percent charged off loans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76% of loans term is 36 months rest are 60 months.</a:t>
            </a:r>
            <a:endParaRPr lang="en-US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Most number(~17500) of loans are taken for debt consolidation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BDE09-9185-246A-9466-1955266F7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153" y="3208422"/>
            <a:ext cx="3367894" cy="3039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F3CF8-F45F-EE06-3450-F7E575DFC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885" y="3208422"/>
            <a:ext cx="3583835" cy="2819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8BDC6-3CCB-F3CE-88F9-F3195BF3B4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7720" y="3318710"/>
            <a:ext cx="358383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3910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Univariate Analysis –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3" y="1296138"/>
            <a:ext cx="8229600" cy="4572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States CA, NY, FL, Tx has highest number of loans.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  <a:cs typeface="Calibri" panose="020F0502020204030204" pitchFamily="34" charset="0"/>
              </a:rPr>
              <a:t>Most number of loans are given to Grad A, B, C, 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  <a:cs typeface="Calibri" panose="020F0502020204030204" pitchFamily="34" charset="0"/>
              </a:rPr>
              <a:t>More number of loans are given to people with 10+ years, 1 year, 2 years experience respectively.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B47CEB-7F98-E93B-902D-D1C0E984C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153" y="2995128"/>
            <a:ext cx="3535626" cy="3157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C84C31-DA86-2CED-AF00-4645A0973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356" y="2995128"/>
            <a:ext cx="3528895" cy="3157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55F7A6-8B2A-563E-912D-B3D6ADBA2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3562" y="2995128"/>
            <a:ext cx="3528897" cy="31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6259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Bi-variate and Segmented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If the loan term is 60 months, then there is more chance of being charged off.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Interest rate is also higher for 60 months compared to 36 months term.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On an average Charge off loans have higher rate of interest.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BAD60-BE7E-5AF7-E8E6-DD9286831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3112857"/>
            <a:ext cx="3703303" cy="2837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3A6955-B6EF-8D28-BBE2-25B7952C9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842" y="3112857"/>
            <a:ext cx="3565422" cy="283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F7602-3AB7-79CA-C407-32A12C995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2674" y="3172952"/>
            <a:ext cx="3718914" cy="27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Bi-variate and Segmented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Loans taken for Small business has a high percentage of charge offs.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NE State has the highest charged-off percentage(almost 60 percent).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CA State has a large number of charged-off loans.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ED286-77E3-2668-2664-2E0AC9AA1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4" y="3084681"/>
            <a:ext cx="3959976" cy="3228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85E62A-9A90-8517-A4C9-8C74CCA6F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2363" y="3101054"/>
            <a:ext cx="4199679" cy="30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/>
          </a:bodyPr>
          <a:lstStyle/>
          <a:p>
            <a:r>
              <a:rPr lang="en-US" dirty="0"/>
              <a:t>Bi-variate and Segmented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Grades E, F, and G have high-interest rates and percentages of charged-off loans.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If we look into subgrades F5 and G3 have more than 40 percent charged off loans.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If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pub_rec_bankruptcies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 is high, then also there is more chance of being Charged off.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Charge-off percentage is slightly high(~2-4) for DTI range is between 15 to 27.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Charge-off is slightly high if the loan amount is greater than 30K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Employment length “unknown” has a 20 percent of charged off loans.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53931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2283</TotalTime>
  <Words>677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Helvetica Neue</vt:lpstr>
      <vt:lpstr>Trebuchet MS</vt:lpstr>
      <vt:lpstr>Wingdings</vt:lpstr>
      <vt:lpstr>Wingdings 3</vt:lpstr>
      <vt:lpstr>Facet</vt:lpstr>
      <vt:lpstr>think-cell Slide</vt:lpstr>
      <vt:lpstr>Lending Club case study</vt:lpstr>
      <vt:lpstr>Case Study Summary</vt:lpstr>
      <vt:lpstr>Data Cleaning and Manipulation</vt:lpstr>
      <vt:lpstr>Univariate Analysis – Continuous Variables</vt:lpstr>
      <vt:lpstr>Univariate Analysis – Categorical Variables</vt:lpstr>
      <vt:lpstr>Univariate Analysis – Categorical Variables</vt:lpstr>
      <vt:lpstr>Bi-variate and Segmented analysis</vt:lpstr>
      <vt:lpstr>Bi-variate and Segmented analysis</vt:lpstr>
      <vt:lpstr>Bi-variate and Segmented analysis</vt:lpstr>
      <vt:lpstr>Feature Engineering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Singla, Jitesh</dc:creator>
  <cp:lastModifiedBy>Singla, Jitesh</cp:lastModifiedBy>
  <cp:revision>7</cp:revision>
  <dcterms:created xsi:type="dcterms:W3CDTF">2022-12-03T12:47:04Z</dcterms:created>
  <dcterms:modified xsi:type="dcterms:W3CDTF">2022-12-07T17:42:18Z</dcterms:modified>
</cp:coreProperties>
</file>