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509" r:id="rId2"/>
    <p:sldId id="315" r:id="rId3"/>
    <p:sldId id="316" r:id="rId4"/>
    <p:sldId id="682" r:id="rId5"/>
    <p:sldId id="626" r:id="rId6"/>
    <p:sldId id="499" r:id="rId7"/>
    <p:sldId id="401" r:id="rId8"/>
    <p:sldId id="601" r:id="rId9"/>
    <p:sldId id="714" r:id="rId10"/>
    <p:sldId id="595" r:id="rId11"/>
    <p:sldId id="596" r:id="rId12"/>
    <p:sldId id="597" r:id="rId13"/>
    <p:sldId id="609" r:id="rId14"/>
    <p:sldId id="605" r:id="rId15"/>
    <p:sldId id="606" r:id="rId16"/>
    <p:sldId id="607" r:id="rId17"/>
    <p:sldId id="608" r:id="rId18"/>
    <p:sldId id="610" r:id="rId19"/>
    <p:sldId id="611" r:id="rId20"/>
    <p:sldId id="765" r:id="rId21"/>
    <p:sldId id="767" r:id="rId22"/>
    <p:sldId id="768" r:id="rId23"/>
    <p:sldId id="769" r:id="rId24"/>
    <p:sldId id="770" r:id="rId25"/>
    <p:sldId id="771" r:id="rId26"/>
    <p:sldId id="772" r:id="rId27"/>
    <p:sldId id="657" r:id="rId28"/>
    <p:sldId id="773" r:id="rId29"/>
    <p:sldId id="658" r:id="rId30"/>
    <p:sldId id="659" r:id="rId31"/>
    <p:sldId id="660" r:id="rId32"/>
    <p:sldId id="670" r:id="rId33"/>
    <p:sldId id="672" r:id="rId34"/>
    <p:sldId id="673" r:id="rId35"/>
    <p:sldId id="674" r:id="rId36"/>
    <p:sldId id="676" r:id="rId37"/>
    <p:sldId id="711" r:id="rId38"/>
    <p:sldId id="712" r:id="rId39"/>
    <p:sldId id="713" r:id="rId40"/>
    <p:sldId id="677" r:id="rId41"/>
    <p:sldId id="678" r:id="rId42"/>
    <p:sldId id="679" r:id="rId43"/>
  </p:sldIdLst>
  <p:sldSz cx="9906000" cy="6858000" type="A4"/>
  <p:notesSz cx="9144000" cy="6858000"/>
  <p:kinsoku lang="zh-CN" invalStChars="、。，．・：；？！゛゜ヽヾゝゞ々ー’”）〕］｝〉》」』】°‰′″℃￠％ぁぃぅぇぉっゃゅょゎァィゥェォッャュョヮヵヶ!%),.:;?]}｡｣､･ｧｨｩｪｫｬｭｮｯｰﾞﾟ" invalEndChars="‘“（〔［｛〈《「『【￥＄$([\{｢￡"/>
  <p:defaultTextStyle>
    <a:defPPr>
      <a:defRPr lang="en-US"/>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100341"/>
    <a:srgbClr val="3D0BF3"/>
    <a:srgbClr val="06F817"/>
    <a:srgbClr val="000252"/>
    <a:srgbClr val="0006A3"/>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6"/>
    <p:restoredTop sz="94682"/>
  </p:normalViewPr>
  <p:slideViewPr>
    <p:cSldViewPr snapToGrid="0" showGuides="1">
      <p:cViewPr varScale="1">
        <p:scale>
          <a:sx n="108" d="100"/>
          <a:sy n="108" d="100"/>
        </p:scale>
        <p:origin x="726" y="108"/>
      </p:cViewPr>
      <p:guideLst>
        <p:guide orient="horz" pos="2069"/>
        <p:guide pos="3120"/>
      </p:guideLst>
    </p:cSldViewPr>
  </p:slideViewPr>
  <p:outlineViewPr>
    <p:cViewPr>
      <p:scale>
        <a:sx n="50" d="100"/>
        <a:sy n="50"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083050" y="6527800"/>
            <a:ext cx="979488" cy="200025"/>
          </a:xfrm>
          <a:prstGeom prst="rect">
            <a:avLst/>
          </a:prstGeom>
          <a:noFill/>
          <a:ln w="12700">
            <a:noFill/>
            <a:miter lim="800000"/>
          </a:ln>
          <a:effectLst/>
        </p:spPr>
        <p:txBody>
          <a:bodyPr wrap="none" lIns="87312" tIns="44450" rIns="87312" bIns="44450">
            <a:spAutoFit/>
          </a:bodyPr>
          <a:lstStyle/>
          <a:p>
            <a:pPr lvl="0" algn="ctr" defTabSz="868680">
              <a:lnSpc>
                <a:spcPct val="90000"/>
              </a:lnSpc>
              <a:buNone/>
            </a:pPr>
            <a:r>
              <a:rPr lang="en-US" altLang="en-US" sz="1200" b="0" dirty="0">
                <a:latin typeface="Book Antiqua" panose="02040602050305030304" pitchFamily="18" charset="0"/>
              </a:rPr>
              <a:t>Page </a:t>
            </a:r>
            <a:fld id="{9A0DB2DC-4C9A-4742-B13C-FB6460FD3503}" type="slidenum">
              <a:rPr lang="en-US" altLang="en-US" sz="1200" b="0" dirty="0">
                <a:latin typeface="Book Antiqua" panose="02040602050305030304" pitchFamily="18" charset="0"/>
              </a:rPr>
              <a:t>‹#›</a:t>
            </a:fld>
            <a:endParaRPr lang="en-US" altLang="en-US" sz="1200" b="0" dirty="0">
              <a:latin typeface="Book Antiqua" panose="0204060205030503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09600" y="2470150"/>
            <a:ext cx="7981950" cy="3930650"/>
          </a:xfrm>
          <a:prstGeom prst="rect">
            <a:avLst/>
          </a:prstGeom>
          <a:noFill/>
          <a:ln w="12700">
            <a:noFill/>
            <a:miter lim="800000"/>
          </a:ln>
          <a:effectLst/>
        </p:spPr>
        <p:txBody>
          <a:bodyPr vert="horz" wrap="square" lIns="90487" tIns="44450" rIns="90487" bIns="44450" numCol="1" anchor="t" anchorCtr="0" compatLnSpc="1"/>
          <a:lstStyle/>
          <a:p>
            <a:pPr marL="0" marR="0" lvl="0" indent="0" algn="l" defTabSz="914400" rtl="0" eaLnBrk="0" fontAlgn="base" latinLnBrk="0" hangingPunct="0">
              <a:lnSpc>
                <a:spcPct val="90000"/>
              </a:lnSpc>
              <a:spcBef>
                <a:spcPct val="4000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charset="0"/>
                <a:ea typeface="+mn-ea"/>
                <a:cs typeface="+mn-cs"/>
              </a:rPr>
              <a:t>Body Text</a:t>
            </a:r>
          </a:p>
          <a:p>
            <a:pPr marL="457200" marR="0" lvl="1" indent="0" algn="l" defTabSz="914400" rtl="0" eaLnBrk="0" fontAlgn="base" latinLnBrk="0" hangingPunct="0">
              <a:lnSpc>
                <a:spcPct val="90000"/>
              </a:lnSpc>
              <a:spcBef>
                <a:spcPct val="4000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charset="0"/>
                <a:ea typeface="+mn-ea"/>
                <a:cs typeface="+mn-cs"/>
              </a:rPr>
              <a:t>Second Level</a:t>
            </a:r>
          </a:p>
          <a:p>
            <a:pPr marL="914400" marR="0" lvl="2" indent="0" algn="l" defTabSz="914400" rtl="0" eaLnBrk="0" fontAlgn="base" latinLnBrk="0" hangingPunct="0">
              <a:lnSpc>
                <a:spcPct val="90000"/>
              </a:lnSpc>
              <a:spcBef>
                <a:spcPct val="4000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charset="0"/>
                <a:ea typeface="+mn-ea"/>
                <a:cs typeface="+mn-cs"/>
              </a:rPr>
              <a:t>Third Level</a:t>
            </a:r>
          </a:p>
          <a:p>
            <a:pPr marL="1371600" marR="0" lvl="3" indent="0" algn="l" defTabSz="914400" rtl="0" eaLnBrk="0" fontAlgn="base" latinLnBrk="0" hangingPunct="0">
              <a:lnSpc>
                <a:spcPct val="90000"/>
              </a:lnSpc>
              <a:spcBef>
                <a:spcPct val="4000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charset="0"/>
                <a:ea typeface="+mn-ea"/>
                <a:cs typeface="+mn-cs"/>
              </a:rPr>
              <a:t>Fourth Level</a:t>
            </a:r>
          </a:p>
          <a:p>
            <a:pPr marL="1828800" marR="0" lvl="4" indent="0" algn="l" defTabSz="914400" rtl="0" eaLnBrk="0" fontAlgn="base" latinLnBrk="0" hangingPunct="0">
              <a:lnSpc>
                <a:spcPct val="90000"/>
              </a:lnSpc>
              <a:spcBef>
                <a:spcPct val="4000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Times" charset="0"/>
                <a:ea typeface="+mn-ea"/>
                <a:cs typeface="+mn-cs"/>
              </a:rPr>
              <a:t>Fifth Level</a:t>
            </a:r>
          </a:p>
        </p:txBody>
      </p:sp>
      <p:sp>
        <p:nvSpPr>
          <p:cNvPr id="2051" name="Rectangle 3"/>
          <p:cNvSpPr>
            <a:spLocks noChangeArrowheads="1"/>
          </p:cNvSpPr>
          <p:nvPr/>
        </p:nvSpPr>
        <p:spPr bwMode="auto">
          <a:xfrm>
            <a:off x="4030663" y="6527800"/>
            <a:ext cx="1087438" cy="195263"/>
          </a:xfrm>
          <a:prstGeom prst="rect">
            <a:avLst/>
          </a:prstGeom>
          <a:noFill/>
          <a:ln w="12700">
            <a:noFill/>
            <a:miter lim="800000"/>
          </a:ln>
          <a:effectLst/>
        </p:spPr>
        <p:txBody>
          <a:bodyPr wrap="none" lIns="87312" tIns="44450" rIns="87312" bIns="44450">
            <a:spAutoFit/>
          </a:bodyPr>
          <a:lstStyle/>
          <a:p>
            <a:pPr lvl="0" algn="ctr" defTabSz="868680">
              <a:lnSpc>
                <a:spcPct val="90000"/>
              </a:lnSpc>
              <a:buNone/>
            </a:pPr>
            <a:r>
              <a:rPr lang="en-US" altLang="en-US" sz="1200" b="0" dirty="0">
                <a:latin typeface="Book Antiqua" panose="02040602050305030304" pitchFamily="18" charset="0"/>
              </a:rPr>
              <a:t>Page </a:t>
            </a:r>
            <a:fld id="{9A0DB2DC-4C9A-4742-B13C-FB6460FD3503}" type="slidenum">
              <a:rPr lang="en-US" altLang="en-US" sz="1200" b="0" dirty="0">
                <a:latin typeface="Book Antiqua" panose="02040602050305030304" pitchFamily="18" charset="0"/>
              </a:rPr>
              <a:t>‹#›</a:t>
            </a:fld>
            <a:endParaRPr lang="en-US" altLang="en-US" sz="1200" b="0" dirty="0">
              <a:latin typeface="Book Antiqua" panose="02040602050305030304" pitchFamily="18" charset="0"/>
            </a:endParaRPr>
          </a:p>
        </p:txBody>
      </p:sp>
      <p:sp>
        <p:nvSpPr>
          <p:cNvPr id="5124" name="Rectangle 4"/>
          <p:cNvSpPr>
            <a:spLocks noGrp="1" noRot="1" noChangeAspect="1" noTextEdit="1"/>
          </p:cNvSpPr>
          <p:nvPr>
            <p:ph type="sldImg" idx="2"/>
          </p:nvPr>
        </p:nvSpPr>
        <p:spPr>
          <a:xfrm>
            <a:off x="2808288" y="23813"/>
            <a:ext cx="3379787" cy="2341562"/>
          </a:xfrm>
          <a:prstGeom prst="rect">
            <a:avLst/>
          </a:prstGeom>
          <a:noFill/>
          <a:ln w="12700"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p:sp>
      <p:sp>
        <p:nvSpPr>
          <p:cNvPr id="8195" name="Notes Placeholder 2"/>
          <p:cNvSpPr>
            <a:spLocks noGrp="1"/>
          </p:cNvSpPr>
          <p:nvPr>
            <p:ph type="body" idx="1"/>
          </p:nvPr>
        </p:nvSpPr>
        <p:spPr>
          <a:ln w="9525"/>
        </p:spPr>
        <p:txBody>
          <a:bodyPr wrap="square" lIns="90487" tIns="44450" rIns="90487" bIns="44450" anchor="t" anchorCtr="0"/>
          <a:lstStyle/>
          <a:p>
            <a:pPr lvl="0"/>
            <a:endParaRPr lang="en-US" altLang="en-US" dirty="0">
              <a:latin typeface="Arial" panose="020B0604020202020204" pitchFamily="34" charset="0"/>
            </a:endParaRPr>
          </a:p>
        </p:txBody>
      </p:sp>
      <p:sp>
        <p:nvSpPr>
          <p:cNvPr id="8196" name="Slide Number Placeholder 3"/>
          <p:cNvSpPr txBox="1">
            <a:spLocks noGrp="1"/>
          </p:cNvSpPr>
          <p:nvPr>
            <p:ph type="sldNum" sz="quarter"/>
          </p:nvPr>
        </p:nvSpPr>
        <p:spPr>
          <a:xfrm>
            <a:off x="0" y="0"/>
            <a:ext cx="0" cy="0"/>
          </a:xfrm>
          <a:prstGeom prst="rect">
            <a:avLst/>
          </a:prstGeom>
          <a:noFill/>
          <a:ln w="9525">
            <a:noFill/>
          </a:ln>
        </p:spPr>
        <p:txBody>
          <a:bodyPr/>
          <a:lstStyle/>
          <a:p>
            <a:pPr lvl="0"/>
            <a:fld id="{9A0DB2DC-4C9A-4742-B13C-FB6460FD3503}" type="slidenum">
              <a:rPr lang="en-US" altLang="en-US" sz="1200" dirty="0">
                <a:latin typeface="Arial" panose="020B0604020202020204" pitchFamily="34" charset="0"/>
              </a:rPr>
              <a:t>1</a:t>
            </a:fld>
            <a:endParaRPr lang="en-US" altLang="en-US" sz="1200" dirty="0">
              <a:latin typeface="Arial" panose="020B0604020202020204" pitchFamily="34" charset="0"/>
            </a:endParaRPr>
          </a:p>
        </p:txBody>
      </p:sp>
      <p:sp>
        <p:nvSpPr>
          <p:cNvPr id="8197" name="Header Placeholder 4"/>
          <p:cNvSpPr txBox="1">
            <a:spLocks noGrp="1"/>
          </p:cNvSpPr>
          <p:nvPr>
            <p:ph type="hdr" sz="quarter"/>
          </p:nvPr>
        </p:nvSpPr>
        <p:spPr>
          <a:xfrm>
            <a:off x="0" y="0"/>
            <a:ext cx="0" cy="0"/>
          </a:xfrm>
          <a:prstGeom prst="rect">
            <a:avLst/>
          </a:prstGeom>
          <a:noFill/>
          <a:ln w="9525">
            <a:noFill/>
          </a:ln>
        </p:spPr>
        <p:txBody>
          <a:bodyPr/>
          <a:lstStyle/>
          <a:p>
            <a:pPr lvl="0"/>
            <a:r>
              <a:rPr lang="en-US" altLang="en-US" sz="1200" dirty="0">
                <a:latin typeface="Arial" panose="020B0604020202020204" pitchFamily="34" charset="0"/>
              </a:rPr>
              <a:t>course code and title</a:t>
            </a:r>
          </a:p>
        </p:txBody>
      </p:sp>
      <p:sp>
        <p:nvSpPr>
          <p:cNvPr id="8198" name="Footer Placeholder 5"/>
          <p:cNvSpPr txBox="1">
            <a:spLocks noGrp="1"/>
          </p:cNvSpPr>
          <p:nvPr>
            <p:ph type="ftr" sz="quarter"/>
          </p:nvPr>
        </p:nvSpPr>
        <p:spPr>
          <a:xfrm>
            <a:off x="0" y="0"/>
            <a:ext cx="0" cy="0"/>
          </a:xfrm>
          <a:prstGeom prst="rect">
            <a:avLst/>
          </a:prstGeom>
          <a:noFill/>
          <a:ln w="9525">
            <a:noFill/>
          </a:ln>
        </p:spPr>
        <p:txBody>
          <a:bodyPr/>
          <a:lstStyle/>
          <a:p>
            <a:pPr lvl="0"/>
            <a:endParaRPr lang="en-US" altLang="en-US" sz="1200" dirty="0">
              <a:latin typeface="Arial" panose="020B0604020202020204" pitchFamily="34" charset="0"/>
            </a:endParaRPr>
          </a:p>
        </p:txBody>
      </p:sp>
      <p:sp>
        <p:nvSpPr>
          <p:cNvPr id="8199" name="Date Placeholder 6"/>
          <p:cNvSpPr txBox="1">
            <a:spLocks noGrp="1"/>
          </p:cNvSpPr>
          <p:nvPr>
            <p:ph type="dt" sz="half"/>
          </p:nvPr>
        </p:nvSpPr>
        <p:spPr>
          <a:xfrm>
            <a:off x="0" y="0"/>
            <a:ext cx="0" cy="0"/>
          </a:xfrm>
          <a:prstGeom prst="rect">
            <a:avLst/>
          </a:prstGeom>
          <a:noFill/>
          <a:ln w="9525">
            <a:noFill/>
          </a:ln>
        </p:spPr>
        <p:txBody>
          <a:bodyPr/>
          <a:lstStyle/>
          <a:p>
            <a:pPr lvl="0"/>
            <a:fld id="{BB962C8B-B14F-4D97-AF65-F5344CB8AC3E}" type="datetime3">
              <a:rPr lang="en-US" altLang="en-US" sz="1200" dirty="0">
                <a:latin typeface="Arial" panose="020B0604020202020204" pitchFamily="34" charset="0"/>
              </a:rPr>
              <a:t>5 December 2023</a:t>
            </a:fld>
            <a:endParaRPr lang="en-US" altLang="en-US"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body" idx="1"/>
          </p:nvPr>
        </p:nvSpPr>
        <p:spPr/>
        <p:txBody>
          <a:bodyPr wrap="square" lIns="90487" tIns="44450" rIns="90487" bIns="44450" anchor="t" anchorCtr="0"/>
          <a:lstStyle/>
          <a:p>
            <a:pPr lvl="0"/>
            <a:endParaRPr lang="de-DE" altLang="en-US" dirty="0"/>
          </a:p>
        </p:txBody>
      </p:sp>
      <p:sp>
        <p:nvSpPr>
          <p:cNvPr id="22531" name="Rectangle 3"/>
          <p:cNvSpPr>
            <a:spLocks noGrp="1" noRot="1" noChangeAspect="1" noTextEdit="1"/>
          </p:cNvSpPr>
          <p:nvPr>
            <p:ph type="sldImg"/>
          </p:nvPr>
        </p:nvSpPr>
        <p:spPr>
          <a:xfrm>
            <a:off x="2809875" y="23813"/>
            <a:ext cx="3379788" cy="234156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p:cNvSpPr>
          <p:nvPr>
            <p:ph type="sldNum" sz="quarter"/>
          </p:nvPr>
        </p:nvSpPr>
        <p:spPr>
          <a:xfrm>
            <a:off x="0" y="0"/>
            <a:ext cx="0" cy="0"/>
          </a:xfrm>
          <a:prstGeom prst="rect">
            <a:avLst/>
          </a:prstGeom>
          <a:noFill/>
          <a:ln w="9525">
            <a:noFill/>
          </a:ln>
        </p:spPr>
        <p:txBody>
          <a:bodyPr/>
          <a:lstStyle/>
          <a:p>
            <a:pPr lvl="0">
              <a:buNone/>
            </a:pPr>
            <a:fld id="{9A0DB2DC-4C9A-4742-B13C-FB6460FD3503}" type="slidenum">
              <a:rPr lang="en-US" dirty="0"/>
              <a:t>7</a:t>
            </a:fld>
            <a:endParaRPr lang="en-US" dirty="0"/>
          </a:p>
        </p:txBody>
      </p:sp>
      <p:sp>
        <p:nvSpPr>
          <p:cNvPr id="24579" name="Rectangle 2"/>
          <p:cNvSpPr>
            <a:spLocks noGrp="1" noRot="1" noChangeAspect="1" noTextEdit="1"/>
          </p:cNvSpPr>
          <p:nvPr>
            <p:ph type="sldImg"/>
          </p:nvPr>
        </p:nvSpPr>
        <p:spPr/>
      </p:sp>
      <p:sp>
        <p:nvSpPr>
          <p:cNvPr id="24580" name="Rectangle 3"/>
          <p:cNvSpPr>
            <a:spLocks noGrp="1"/>
          </p:cNvSpPr>
          <p:nvPr>
            <p:ph type="body" idx="1"/>
          </p:nvPr>
        </p:nvSpPr>
        <p:spPr>
          <a:xfrm>
            <a:off x="685800" y="4343400"/>
            <a:ext cx="5486400" cy="4114800"/>
          </a:xfrm>
        </p:spPr>
        <p:txBody>
          <a:bodyPr wrap="square" lIns="90487" tIns="44450" rIns="90487" bIns="44450" anchor="t" anchorCtr="0"/>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238250" y="3602038"/>
            <a:ext cx="7429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chemeClr val="tx1"/>
                </a:solidFill>
                <a:effectLst/>
                <a:uLnTx/>
                <a:uFillTx/>
                <a:latin typeface="Times" charset="0"/>
                <a:ea typeface="+mn-ea"/>
                <a:cs typeface="+mn-cs"/>
              </a:rPr>
              <a:t>SMU</a:t>
            </a: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chemeClr val="tx1"/>
                </a:solidFill>
                <a:effectLst/>
                <a:uLnTx/>
                <a:uFillTx/>
                <a:latin typeface="Times" charset="0"/>
                <a:ea typeface="+mn-ea"/>
                <a:cs typeface="+mn-cs"/>
              </a:rPr>
              <a:t>CSE 5349/7349</a:t>
            </a: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altLang="en-US" dirty="0"/>
              <a:t>‹#›</a:t>
            </a:fld>
            <a:endParaRPr lang="en-US"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8"/>
            <a:ext cx="655734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38"/>
            <a:ext cx="8543925"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75879" y="4589463"/>
            <a:ext cx="854392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0"/>
            <a:ext cx="4368546"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2154" y="1600200"/>
            <a:ext cx="4368546"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5"/>
            <a:ext cx="8543925"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82328" y="1681163"/>
            <a:ext cx="419070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82328" y="2505075"/>
            <a:ext cx="419070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4211340" y="987425"/>
            <a:ext cx="501491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4211340" y="987425"/>
            <a:ext cx="5014913"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95300" y="274638"/>
            <a:ext cx="89154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95300" y="1600200"/>
            <a:ext cx="89154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95300" y="6245225"/>
            <a:ext cx="23114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a:spLocks noGrp="1"/>
          </p:cNvSpPr>
          <p:nvPr>
            <p:ph type="ftr" sz="quarter" idx="3"/>
          </p:nvPr>
        </p:nvSpPr>
        <p:spPr>
          <a:xfrm>
            <a:off x="3384550" y="6245225"/>
            <a:ext cx="3136900" cy="476250"/>
          </a:xfrm>
          <a:prstGeom prst="rect">
            <a:avLst/>
          </a:prstGeom>
          <a:noFill/>
          <a:ln w="9525">
            <a:noFill/>
          </a:ln>
        </p:spPr>
        <p:txBody>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a:spLocks noGrp="1"/>
          </p:cNvSpPr>
          <p:nvPr>
            <p:ph type="sldNum" sz="quarter" idx="4"/>
          </p:nvPr>
        </p:nvSpPr>
        <p:spPr>
          <a:xfrm>
            <a:off x="7099300" y="6245225"/>
            <a:ext cx="2311400" cy="476250"/>
          </a:xfrm>
          <a:prstGeom prst="rect">
            <a:avLst/>
          </a:prstGeom>
          <a:noFill/>
          <a:ln w="9525">
            <a:noFill/>
          </a:ln>
        </p:spPr>
        <p:txBody>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550" y="2528570"/>
            <a:ext cx="8375650" cy="883285"/>
          </a:xfrm>
        </p:spPr>
        <p:txBody>
          <a:bodyPr vert="horz" wrap="square" lIns="90487" tIns="44450" rIns="90487" bIns="44450" numCol="1" anchor="b" anchorCtr="0" compatLnSpc="1">
            <a:noAutofit/>
          </a:bodyPr>
          <a:lstStyle/>
          <a:p>
            <a:pPr marL="412750" indent="0" algn="l" defTabSz="914400">
              <a:spcBef>
                <a:spcPts val="525"/>
              </a:spcBef>
              <a:buClrTx/>
              <a:buSzTx/>
              <a:buFontTx/>
              <a:buNone/>
              <a:tabLst>
                <a:tab pos="2076450" algn="l"/>
                <a:tab pos="3511550" algn="l"/>
              </a:tabLst>
            </a:pPr>
            <a:r>
              <a:rPr lang="en-IN" altLang="x-none" sz="4400" i="0" dirty="0">
                <a:latin typeface="Times New Roman" panose="02020603050405020304" charset="0"/>
                <a:ea typeface="+mj-ea"/>
                <a:cs typeface="Times New Roman" panose="02020603050405020304" charset="0"/>
              </a:rPr>
              <a:t> </a:t>
            </a:r>
            <a:r>
              <a:rPr sz="3600" b="1" dirty="0">
                <a:latin typeface="Times New Roman" panose="02020603050405020304" charset="0"/>
                <a:ea typeface="+mj-ea"/>
                <a:cs typeface="Times New Roman" panose="02020603050405020304" charset="0"/>
              </a:rPr>
              <a:t>OOSE Based Application Developme</a:t>
            </a:r>
            <a:r>
              <a:rPr lang="en-IN" sz="3600" b="1" dirty="0">
                <a:latin typeface="Times New Roman" panose="02020603050405020304" charset="0"/>
                <a:ea typeface="+mj-ea"/>
                <a:cs typeface="Times New Roman" panose="02020603050405020304" charset="0"/>
              </a:rPr>
              <a:t>t</a:t>
            </a:r>
          </a:p>
        </p:txBody>
      </p:sp>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4419600" y="115252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222250"/>
            <a:ext cx="8832850" cy="515620"/>
          </a:xfrm>
        </p:spPr>
        <p:txBody>
          <a:bodyPr/>
          <a:lstStyle/>
          <a:p>
            <a:r>
              <a:rPr lang="en-US" sz="32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Review of Software life cycle stages</a:t>
            </a:r>
            <a:r>
              <a:rPr lang="en-IN" altLang="en-US">
                <a:solidFill>
                  <a:schemeClr val="accent1"/>
                </a:solidFill>
                <a:effectLst>
                  <a:outerShdw blurRad="38100" dist="25400" dir="5400000" algn="ctr" rotWithShape="0">
                    <a:srgbClr val="6E747A">
                      <a:alpha val="43000"/>
                    </a:srgbClr>
                  </a:outerShdw>
                </a:effectLst>
              </a:rPr>
              <a:t>:</a:t>
            </a:r>
          </a:p>
        </p:txBody>
      </p:sp>
      <p:sp>
        <p:nvSpPr>
          <p:cNvPr id="3" name="Content Placeholder 2"/>
          <p:cNvSpPr>
            <a:spLocks noGrp="1"/>
          </p:cNvSpPr>
          <p:nvPr>
            <p:ph idx="1"/>
          </p:nvPr>
        </p:nvSpPr>
        <p:spPr>
          <a:xfrm>
            <a:off x="386079" y="825623"/>
            <a:ext cx="9236075" cy="5930284"/>
          </a:xfrm>
        </p:spPr>
        <p:txBody>
          <a:bodyPr/>
          <a:lstStyle/>
          <a:p>
            <a:pPr marL="0" indent="0">
              <a:buNone/>
            </a:pPr>
            <a:r>
              <a:rPr lang="en-IN" altLang="en-US" sz="2400" b="1" dirty="0">
                <a:latin typeface="Times New Roman" panose="02020603050405020304" charset="0"/>
                <a:cs typeface="Times New Roman" panose="02020603050405020304" charset="0"/>
              </a:rPr>
              <a:t>1.</a:t>
            </a:r>
            <a:r>
              <a:rPr lang="en-US" sz="2000" b="1" dirty="0">
                <a:latin typeface="Times New Roman" panose="02020603050405020304" charset="0"/>
                <a:cs typeface="Times New Roman" panose="02020603050405020304" charset="0"/>
              </a:rPr>
              <a:t>Requirements Analysis:</a:t>
            </a:r>
          </a:p>
          <a:p>
            <a:r>
              <a:rPr lang="en-US" sz="2000" dirty="0">
                <a:latin typeface="Times New Roman" panose="02020603050405020304" charset="0"/>
                <a:cs typeface="Times New Roman" panose="02020603050405020304" charset="0"/>
              </a:rPr>
              <a:t>Understand and document the requirements of the software.</a:t>
            </a:r>
          </a:p>
          <a:p>
            <a:pPr marL="0" indent="0">
              <a:buNone/>
            </a:pP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         Activities</a:t>
            </a:r>
            <a:r>
              <a:rPr lang="en-US" sz="2000" b="1"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pPr marL="457200" lvl="1" indent="0">
              <a:buNone/>
            </a:pPr>
            <a:r>
              <a:rPr lang="en-US" sz="2000" dirty="0">
                <a:latin typeface="Times New Roman" panose="02020603050405020304" charset="0"/>
                <a:cs typeface="Times New Roman" panose="02020603050405020304" charset="0"/>
              </a:rPr>
              <a:t>        Gather and analyze requirements from stakeholders.</a:t>
            </a:r>
          </a:p>
          <a:p>
            <a:pPr marL="457200" lvl="1" indent="0">
              <a:buNone/>
            </a:pPr>
            <a:r>
              <a:rPr lang="en-US" sz="2000" dirty="0">
                <a:latin typeface="Times New Roman" panose="02020603050405020304" charset="0"/>
                <a:cs typeface="Times New Roman" panose="02020603050405020304" charset="0"/>
              </a:rPr>
              <a:t>        Define system functionalities and constraints.</a:t>
            </a:r>
          </a:p>
          <a:p>
            <a:pPr marL="457200" lvl="1" indent="0">
              <a:buNone/>
            </a:pPr>
            <a:r>
              <a:rPr lang="en-US" sz="2000" dirty="0">
                <a:latin typeface="Times New Roman" panose="02020603050405020304" charset="0"/>
                <a:cs typeface="Times New Roman" panose="02020603050405020304" charset="0"/>
              </a:rPr>
              <a:t>        Document user expectations and system specifications.</a:t>
            </a:r>
          </a:p>
          <a:p>
            <a:pPr marL="0" indent="0">
              <a:buNone/>
            </a:pPr>
            <a:r>
              <a:rPr lang="en-US" sz="2000" b="1" dirty="0" smtClean="0">
                <a:latin typeface="Times New Roman" panose="02020603050405020304" charset="0"/>
                <a:cs typeface="Times New Roman" panose="02020603050405020304" charset="0"/>
              </a:rPr>
              <a:t>           Deliverables</a:t>
            </a:r>
            <a:r>
              <a:rPr lang="en-US" sz="2000" dirty="0">
                <a:latin typeface="Times New Roman" panose="02020603050405020304" charset="0"/>
                <a:cs typeface="Times New Roman" panose="02020603050405020304" charset="0"/>
              </a:rPr>
              <a:t>: Requirements document.</a:t>
            </a:r>
          </a:p>
          <a:p>
            <a:pPr marL="0" indent="0">
              <a:buNone/>
            </a:pPr>
            <a:r>
              <a:rPr lang="en-IN" altLang="en-US" sz="2000" b="1" dirty="0">
                <a:latin typeface="Times New Roman" panose="02020603050405020304" charset="0"/>
                <a:cs typeface="Times New Roman" panose="02020603050405020304" charset="0"/>
              </a:rPr>
              <a:t>2. </a:t>
            </a:r>
            <a:r>
              <a:rPr lang="en-US" sz="2000" b="1" dirty="0">
                <a:latin typeface="Times New Roman" panose="02020603050405020304" charset="0"/>
                <a:cs typeface="Times New Roman" panose="02020603050405020304" charset="0"/>
              </a:rPr>
              <a:t>System Design:</a:t>
            </a:r>
          </a:p>
          <a:p>
            <a:pPr marL="0" indent="0">
              <a:buNone/>
            </a:pPr>
            <a:r>
              <a:rPr 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Create </a:t>
            </a:r>
            <a:r>
              <a:rPr lang="en-US" sz="2000" dirty="0">
                <a:latin typeface="Times New Roman" panose="02020603050405020304" charset="0"/>
                <a:cs typeface="Times New Roman" panose="02020603050405020304" charset="0"/>
              </a:rPr>
              <a:t>a blueprint for the software based on the gathered requirements.</a:t>
            </a:r>
          </a:p>
          <a:p>
            <a:pPr marL="0" indent="0">
              <a:buNone/>
            </a:pPr>
            <a:r>
              <a:rPr lang="en-US" sz="2000" b="1" dirty="0">
                <a:latin typeface="Times New Roman" panose="02020603050405020304" charset="0"/>
                <a:cs typeface="Times New Roman" panose="02020603050405020304" charset="0"/>
              </a:rPr>
              <a:t>    Activities:</a:t>
            </a:r>
          </a:p>
          <a:p>
            <a:pPr marL="457200" lvl="1" indent="0">
              <a:buNone/>
            </a:pPr>
            <a:r>
              <a:rPr lang="en-US" sz="2000" dirty="0">
                <a:latin typeface="Times New Roman" panose="02020603050405020304" charset="0"/>
                <a:cs typeface="Times New Roman" panose="02020603050405020304" charset="0"/>
              </a:rPr>
              <a:t>        Design the overall architecture of the system.</a:t>
            </a:r>
          </a:p>
          <a:p>
            <a:pPr marL="457200" lvl="1" indent="0">
              <a:buNone/>
            </a:pPr>
            <a:r>
              <a:rPr lang="en-US" sz="2000" dirty="0">
                <a:latin typeface="Times New Roman" panose="02020603050405020304" charset="0"/>
                <a:cs typeface="Times New Roman" panose="02020603050405020304" charset="0"/>
              </a:rPr>
              <a:t>        Define data structures, software modules, and interfaces.</a:t>
            </a:r>
          </a:p>
          <a:p>
            <a:pPr marL="457200" lvl="1" indent="0">
              <a:buNone/>
            </a:pPr>
            <a:r>
              <a:rPr lang="en-US" sz="2000" dirty="0">
                <a:latin typeface="Times New Roman" panose="02020603050405020304" charset="0"/>
                <a:cs typeface="Times New Roman" panose="02020603050405020304" charset="0"/>
              </a:rPr>
              <a:t>        Create detailed specifications for components.</a:t>
            </a:r>
          </a:p>
          <a:p>
            <a:pPr marL="0" indent="0">
              <a:buNone/>
            </a:pP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  Deliverables:</a:t>
            </a:r>
            <a:r>
              <a:rPr lang="en-US" sz="2000" dirty="0">
                <a:latin typeface="Times New Roman" panose="02020603050405020304" charset="0"/>
                <a:cs typeface="Times New Roman" panose="02020603050405020304" charset="0"/>
              </a:rPr>
              <a:t> System architecture, design specifications</a:t>
            </a:r>
            <a:r>
              <a:rPr lang="en-US" sz="2000" dirty="0" smtClean="0">
                <a:latin typeface="Times New Roman" panose="02020603050405020304" charset="0"/>
                <a:cs typeface="Times New Roman" panose="02020603050405020304" charset="0"/>
              </a:rPr>
              <a:t>.</a:t>
            </a:r>
          </a:p>
          <a:p>
            <a:pPr marL="0" indent="0">
              <a:buNone/>
            </a:pPr>
            <a:r>
              <a:rPr lang="en-US" sz="2000" dirty="0" smtClean="0">
                <a:latin typeface="Times New Roman" panose="02020603050405020304" charset="0"/>
                <a:cs typeface="Times New Roman" panose="02020603050405020304" charset="0"/>
              </a:rPr>
              <a:t>There are two diagrams 1.ER Diagrams(Structural </a:t>
            </a:r>
            <a:r>
              <a:rPr lang="en-US" sz="2000" dirty="0">
                <a:latin typeface="Times New Roman" panose="02020603050405020304" charset="0"/>
                <a:cs typeface="Times New Roman" panose="02020603050405020304" charset="0"/>
              </a:rPr>
              <a:t>P</a:t>
            </a:r>
            <a:r>
              <a:rPr lang="en-US" sz="2000" dirty="0" smtClean="0">
                <a:latin typeface="Times New Roman" panose="02020603050405020304" charset="0"/>
                <a:cs typeface="Times New Roman" panose="02020603050405020304" charset="0"/>
              </a:rPr>
              <a:t>rogramming Languages )</a:t>
            </a:r>
          </a:p>
          <a:p>
            <a:pPr marL="0" indent="0">
              <a:buNone/>
            </a:pPr>
            <a:r>
              <a:rPr 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2.UML Diagrams(Object </a:t>
            </a:r>
            <a:r>
              <a:rPr lang="en-US" sz="2000" dirty="0">
                <a:latin typeface="Times New Roman" panose="02020603050405020304" charset="0"/>
                <a:cs typeface="Times New Roman" panose="02020603050405020304" charset="0"/>
              </a:rPr>
              <a:t>O</a:t>
            </a:r>
            <a:r>
              <a:rPr lang="en-US" sz="2000" dirty="0" smtClean="0">
                <a:latin typeface="Times New Roman" panose="02020603050405020304" charset="0"/>
                <a:cs typeface="Times New Roman" panose="02020603050405020304" charset="0"/>
              </a:rPr>
              <a:t>riented </a:t>
            </a:r>
            <a:r>
              <a:rPr lang="en-US" sz="2000" dirty="0">
                <a:latin typeface="Times New Roman" panose="02020603050405020304" charset="0"/>
                <a:cs typeface="Times New Roman" panose="02020603050405020304" charset="0"/>
              </a:rPr>
              <a:t>P</a:t>
            </a:r>
            <a:r>
              <a:rPr lang="en-US" sz="2000" dirty="0" smtClean="0">
                <a:latin typeface="Times New Roman" panose="02020603050405020304" charset="0"/>
                <a:cs typeface="Times New Roman" panose="02020603050405020304" charset="0"/>
              </a:rPr>
              <a:t>rogramming Languages )</a:t>
            </a:r>
            <a:endParaRPr lang="en-US" sz="2000" dirty="0">
              <a:latin typeface="Times New Roman" panose="02020603050405020304" charset="0"/>
              <a:cs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080" y="416560"/>
            <a:ext cx="8942070" cy="5800090"/>
          </a:xfrm>
        </p:spPr>
        <p:txBody>
          <a:bodyPr/>
          <a:lstStyle/>
          <a:p>
            <a:pPr marL="0" indent="0">
              <a:buNone/>
            </a:pPr>
            <a:r>
              <a:rPr lang="en-IN" altLang="en-US" sz="2000" b="1" dirty="0">
                <a:latin typeface="Times New Roman" panose="02020603050405020304" charset="0"/>
                <a:cs typeface="Times New Roman" panose="02020603050405020304" charset="0"/>
              </a:rPr>
              <a:t>3.</a:t>
            </a:r>
            <a:r>
              <a:rPr lang="en-US" sz="2000" b="1" dirty="0">
                <a:latin typeface="Times New Roman" panose="02020603050405020304" charset="0"/>
                <a:cs typeface="Times New Roman" panose="02020603050405020304" charset="0"/>
              </a:rPr>
              <a:t>Implementation (Coding):</a:t>
            </a: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Translate the design into actual code.</a:t>
            </a:r>
          </a:p>
          <a:p>
            <a:pPr marL="0" indent="0">
              <a:buNone/>
            </a:pPr>
            <a:r>
              <a:rPr lang="en-US" sz="2000" b="1" dirty="0" smtClean="0">
                <a:latin typeface="Times New Roman" panose="02020603050405020304" charset="0"/>
                <a:cs typeface="Times New Roman" panose="02020603050405020304" charset="0"/>
              </a:rPr>
              <a:t>                Activities</a:t>
            </a:r>
            <a:r>
              <a:rPr lang="en-US" sz="2000" b="1" dirty="0">
                <a:latin typeface="Times New Roman" panose="02020603050405020304" charset="0"/>
                <a:cs typeface="Times New Roman" panose="02020603050405020304" charset="0"/>
              </a:rPr>
              <a:t>:</a:t>
            </a:r>
          </a:p>
          <a:p>
            <a:pPr marL="457200" lvl="1" indent="0">
              <a:buNone/>
            </a:pPr>
            <a:r>
              <a:rPr lang="en-US" sz="2000" dirty="0">
                <a:latin typeface="Times New Roman" panose="02020603050405020304" charset="0"/>
                <a:cs typeface="Times New Roman" panose="02020603050405020304" charset="0"/>
              </a:rPr>
              <a:t>        Write code based on the design specifications.</a:t>
            </a:r>
          </a:p>
          <a:p>
            <a:pPr marL="457200" lvl="1" indent="0">
              <a:buNone/>
            </a:pPr>
            <a:r>
              <a:rPr lang="en-US" sz="2000" dirty="0">
                <a:latin typeface="Times New Roman" panose="02020603050405020304" charset="0"/>
                <a:cs typeface="Times New Roman" panose="02020603050405020304" charset="0"/>
              </a:rPr>
              <a:t>        Conduct unit testing to ensure individual components work correctly.</a:t>
            </a:r>
          </a:p>
          <a:p>
            <a:pPr marL="457200" lvl="1" indent="0">
              <a:buNone/>
            </a:pPr>
            <a:r>
              <a:rPr lang="en-US" sz="2000" dirty="0">
                <a:latin typeface="Times New Roman" panose="02020603050405020304" charset="0"/>
                <a:cs typeface="Times New Roman" panose="02020603050405020304" charset="0"/>
              </a:rPr>
              <a:t>        Integrate components into a complete system.</a:t>
            </a:r>
          </a:p>
          <a:p>
            <a:pPr marL="0" indent="0">
              <a:buNone/>
            </a:pPr>
            <a:r>
              <a:rPr lang="en-US" sz="2000" dirty="0" smtClean="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Deliverables: </a:t>
            </a:r>
            <a:r>
              <a:rPr lang="en-US" sz="2000" dirty="0">
                <a:latin typeface="Times New Roman" panose="02020603050405020304" charset="0"/>
                <a:cs typeface="Times New Roman" panose="02020603050405020304" charset="0"/>
              </a:rPr>
              <a:t>Executable code</a:t>
            </a:r>
            <a:r>
              <a:rPr lang="en-IN" alt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4.</a:t>
            </a:r>
            <a:r>
              <a:rPr lang="en-US" sz="2000" b="1" dirty="0">
                <a:latin typeface="Times New Roman" panose="02020603050405020304" charset="0"/>
                <a:cs typeface="Times New Roman" panose="02020603050405020304" charset="0"/>
              </a:rPr>
              <a:t>Testing:</a:t>
            </a: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Verify that the software meets the specified requirements.</a:t>
            </a:r>
          </a:p>
          <a:p>
            <a:pPr marL="0" indent="0">
              <a:buNone/>
            </a:pPr>
            <a:r>
              <a:rPr 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Activities:</a:t>
            </a:r>
          </a:p>
          <a:p>
            <a:pPr marL="457200" lvl="1" indent="0">
              <a:buNone/>
            </a:pPr>
            <a:r>
              <a:rPr lang="en-US" sz="2000" dirty="0">
                <a:latin typeface="Times New Roman" panose="02020603050405020304" charset="0"/>
                <a:cs typeface="Times New Roman" panose="02020603050405020304" charset="0"/>
              </a:rPr>
              <a:t>        Conduct various testing levels (unit, integration, system, acceptance).</a:t>
            </a:r>
          </a:p>
          <a:p>
            <a:pPr marL="457200" lvl="1" indent="0">
              <a:buNone/>
            </a:pPr>
            <a:r>
              <a:rPr lang="en-US" sz="2000" dirty="0">
                <a:latin typeface="Times New Roman" panose="02020603050405020304" charset="0"/>
                <a:cs typeface="Times New Roman" panose="02020603050405020304" charset="0"/>
              </a:rPr>
              <a:t>        Identify and fix defects.</a:t>
            </a:r>
          </a:p>
          <a:p>
            <a:pPr marL="457200" lvl="1" indent="0">
              <a:buNone/>
            </a:pPr>
            <a:r>
              <a:rPr lang="en-US" sz="2000" dirty="0">
                <a:latin typeface="Times New Roman" panose="02020603050405020304" charset="0"/>
                <a:cs typeface="Times New Roman" panose="02020603050405020304" charset="0"/>
              </a:rPr>
              <a:t>        Validate that the software meets user </a:t>
            </a:r>
            <a:r>
              <a:rPr lang="en-US" sz="2000" dirty="0" smtClean="0">
                <a:latin typeface="Times New Roman" panose="02020603050405020304" charset="0"/>
                <a:cs typeface="Times New Roman" panose="02020603050405020304" charset="0"/>
              </a:rPr>
              <a:t>expectations.</a:t>
            </a:r>
          </a:p>
          <a:p>
            <a:pPr marL="457200" lvl="1" indent="0">
              <a:buNone/>
            </a:pPr>
            <a:r>
              <a:rPr lang="en-US" sz="2000" b="1" dirty="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Deliverables</a:t>
            </a:r>
            <a:r>
              <a:rPr lang="en-US" sz="2000" b="1"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Test plans, test cases, defect reports.</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820" y="394101"/>
            <a:ext cx="8942070" cy="5991225"/>
          </a:xfrm>
        </p:spPr>
        <p:txBody>
          <a:bodyPr/>
          <a:lstStyle/>
          <a:p>
            <a:pPr marL="0" indent="0">
              <a:buNone/>
            </a:pPr>
            <a:r>
              <a:rPr lang="en-IN" altLang="en-US" sz="2000" b="1" dirty="0">
                <a:latin typeface="Times New Roman" panose="02020603050405020304" charset="0"/>
                <a:cs typeface="Times New Roman" panose="02020603050405020304" charset="0"/>
              </a:rPr>
              <a:t>5.</a:t>
            </a:r>
            <a:r>
              <a:rPr lang="en-US" sz="2000" b="1" dirty="0">
                <a:latin typeface="Times New Roman" panose="02020603050405020304" charset="0"/>
                <a:cs typeface="Times New Roman" panose="02020603050405020304" charset="0"/>
              </a:rPr>
              <a:t>Deployment (Installation):</a:t>
            </a:r>
          </a:p>
          <a:p>
            <a:pPr marL="0" indent="0">
              <a:buNone/>
            </a:pPr>
            <a:r>
              <a:rPr lang="en-US" sz="2000" dirty="0">
                <a:latin typeface="Times New Roman" panose="02020603050405020304" charset="0"/>
                <a:cs typeface="Times New Roman" panose="02020603050405020304" charset="0"/>
              </a:rPr>
              <a:t>Release the software for actual use.</a:t>
            </a:r>
          </a:p>
          <a:p>
            <a:pPr marL="0" indent="0">
              <a:buNone/>
            </a:pPr>
            <a:r>
              <a:rPr lang="en-US" sz="2000" b="1" dirty="0" smtClean="0">
                <a:latin typeface="Times New Roman" panose="02020603050405020304" charset="0"/>
                <a:cs typeface="Times New Roman" panose="02020603050405020304" charset="0"/>
              </a:rPr>
              <a:t>          Activities</a:t>
            </a:r>
            <a:r>
              <a:rPr lang="en-US" sz="2000" b="1" dirty="0">
                <a:latin typeface="Times New Roman" panose="02020603050405020304" charset="0"/>
                <a:cs typeface="Times New Roman" panose="02020603050405020304" charset="0"/>
              </a:rPr>
              <a:t>:</a:t>
            </a:r>
          </a:p>
          <a:p>
            <a:pPr marL="457200" lvl="1" indent="0">
              <a:buNone/>
            </a:pPr>
            <a:r>
              <a:rPr lang="en-US" sz="2000" dirty="0">
                <a:latin typeface="Times New Roman" panose="02020603050405020304" charset="0"/>
                <a:cs typeface="Times New Roman" panose="02020603050405020304" charset="0"/>
              </a:rPr>
              <a:t>        Plan and execute the installation of the software.</a:t>
            </a:r>
          </a:p>
          <a:p>
            <a:pPr marL="457200" lvl="1" indent="0">
              <a:buNone/>
            </a:pPr>
            <a:r>
              <a:rPr lang="en-US" sz="2000" dirty="0">
                <a:latin typeface="Times New Roman" panose="02020603050405020304" charset="0"/>
                <a:cs typeface="Times New Roman" panose="02020603050405020304" charset="0"/>
              </a:rPr>
              <a:t>        Train end-users and support personnel.</a:t>
            </a:r>
          </a:p>
          <a:p>
            <a:pPr marL="457200" lvl="1" indent="0">
              <a:buNone/>
            </a:pPr>
            <a:r>
              <a:rPr lang="en-US" sz="2000" dirty="0">
                <a:latin typeface="Times New Roman" panose="02020603050405020304" charset="0"/>
                <a:cs typeface="Times New Roman" panose="02020603050405020304" charset="0"/>
              </a:rPr>
              <a:t>        Monitor and troubleshoot any issues during initial use.</a:t>
            </a:r>
          </a:p>
          <a:p>
            <a:r>
              <a:rPr lang="en-US" sz="2000" b="1" dirty="0">
                <a:latin typeface="Times New Roman" panose="02020603050405020304" charset="0"/>
                <a:cs typeface="Times New Roman" panose="02020603050405020304" charset="0"/>
              </a:rPr>
              <a:t>    Deliverables:</a:t>
            </a:r>
            <a:r>
              <a:rPr lang="en-US" sz="2000" dirty="0">
                <a:latin typeface="Times New Roman" panose="02020603050405020304" charset="0"/>
                <a:cs typeface="Times New Roman" panose="02020603050405020304" charset="0"/>
              </a:rPr>
              <a:t> Deployed software, user manuals.</a:t>
            </a:r>
          </a:p>
          <a:p>
            <a:pPr marL="0" indent="0">
              <a:buNone/>
            </a:pPr>
            <a:r>
              <a:rPr lang="en-IN" altLang="en-US" sz="2000" b="1" dirty="0">
                <a:latin typeface="Times New Roman" panose="02020603050405020304" charset="0"/>
                <a:cs typeface="Times New Roman" panose="02020603050405020304" charset="0"/>
              </a:rPr>
              <a:t>6.</a:t>
            </a:r>
            <a:r>
              <a:rPr lang="en-US" sz="2000" b="1" dirty="0">
                <a:latin typeface="Times New Roman" panose="02020603050405020304" charset="0"/>
                <a:cs typeface="Times New Roman" panose="02020603050405020304" charset="0"/>
              </a:rPr>
              <a:t>Maintenance and Support:</a:t>
            </a:r>
          </a:p>
          <a:p>
            <a:pPr marL="0" indent="0">
              <a:buNone/>
            </a:pPr>
            <a:r>
              <a:rPr lang="en-US" sz="2000" dirty="0">
                <a:latin typeface="Times New Roman" panose="02020603050405020304" charset="0"/>
                <a:cs typeface="Times New Roman" panose="02020603050405020304" charset="0"/>
              </a:rPr>
              <a:t> Address issues, improve functionality, and ensure the software's continued usability.</a:t>
            </a:r>
          </a:p>
          <a:p>
            <a:pPr marL="0" indent="0">
              <a:buNone/>
            </a:pPr>
            <a:r>
              <a:rPr lang="en-US" sz="2000" b="1" dirty="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            Activities</a:t>
            </a:r>
            <a:r>
              <a:rPr lang="en-US" sz="2000" b="1" dirty="0">
                <a:latin typeface="Times New Roman" panose="02020603050405020304" charset="0"/>
                <a:cs typeface="Times New Roman" panose="02020603050405020304" charset="0"/>
              </a:rPr>
              <a:t>:</a:t>
            </a:r>
          </a:p>
          <a:p>
            <a:pPr marL="457200" lvl="1" indent="0">
              <a:buNone/>
            </a:pP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Fix defects and address user-reported issues.</a:t>
            </a:r>
          </a:p>
          <a:p>
            <a:pPr marL="457200" lvl="1" indent="0">
              <a:buNone/>
            </a:pPr>
            <a:r>
              <a:rPr lang="en-US" sz="2000" dirty="0">
                <a:latin typeface="Times New Roman" panose="02020603050405020304" charset="0"/>
                <a:cs typeface="Times New Roman" panose="02020603050405020304" charset="0"/>
              </a:rPr>
              <a:t>        Enhance features or add new features based on user feedback.</a:t>
            </a:r>
          </a:p>
          <a:p>
            <a:pPr marL="457200" lvl="1" indent="0">
              <a:buNone/>
            </a:pPr>
            <a:r>
              <a:rPr lang="en-US" sz="2000" dirty="0">
                <a:latin typeface="Times New Roman" panose="02020603050405020304" charset="0"/>
                <a:cs typeface="Times New Roman" panose="02020603050405020304" charset="0"/>
              </a:rPr>
              <a:t>        Update documentation.</a:t>
            </a: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  </a:t>
            </a:r>
            <a:r>
              <a:rPr lang="en-US" sz="2000" b="1" dirty="0" smtClean="0">
                <a:latin typeface="Times New Roman" panose="02020603050405020304" charset="0"/>
                <a:cs typeface="Times New Roman" panose="02020603050405020304" charset="0"/>
              </a:rPr>
              <a:t>       Deliverables</a:t>
            </a:r>
            <a:r>
              <a:rPr lang="en-US" sz="200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Software updates, documentation updates.</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sym typeface="+mn-ea"/>
              </a:rPr>
              <a:t>SOFTWARE PROCESS</a:t>
            </a:r>
          </a:p>
        </p:txBody>
      </p:sp>
      <p:pic>
        <p:nvPicPr>
          <p:cNvPr id="4" name="Content Placeholder 3"/>
          <p:cNvPicPr>
            <a:picLocks noGrp="1" noChangeAspect="1"/>
          </p:cNvPicPr>
          <p:nvPr>
            <p:ph idx="1"/>
          </p:nvPr>
        </p:nvPicPr>
        <p:blipFill>
          <a:blip r:embed="rId2"/>
          <a:stretch>
            <a:fillRect/>
          </a:stretch>
        </p:blipFill>
        <p:spPr>
          <a:xfrm>
            <a:off x="641350" y="1542415"/>
            <a:ext cx="8493760" cy="4729480"/>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7390130" cy="888365"/>
          </a:xfrm>
        </p:spPr>
        <p:txBody>
          <a:bodyPr/>
          <a:lstStyle/>
          <a:p>
            <a:r>
              <a:rPr lang="en-US">
                <a:ln w="22225">
                  <a:solidFill>
                    <a:schemeClr val="accent2"/>
                  </a:solidFill>
                  <a:prstDash val="solid"/>
                </a:ln>
                <a:solidFill>
                  <a:schemeClr val="accent2">
                    <a:lumMod val="40000"/>
                    <a:lumOff val="60000"/>
                  </a:schemeClr>
                </a:solidFill>
                <a:effectLst/>
                <a:sym typeface="+mn-ea"/>
              </a:rPr>
              <a:t> </a:t>
            </a:r>
            <a:r>
              <a:rPr lang="en-US" sz="24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sym typeface="+mn-ea"/>
              </a:rPr>
              <a:t>SOFTWARE PROCESS</a:t>
            </a:r>
          </a:p>
        </p:txBody>
      </p:sp>
      <p:sp>
        <p:nvSpPr>
          <p:cNvPr id="3" name="Content Placeholder 2"/>
          <p:cNvSpPr>
            <a:spLocks noGrp="1"/>
          </p:cNvSpPr>
          <p:nvPr>
            <p:ph idx="1"/>
          </p:nvPr>
        </p:nvSpPr>
        <p:spPr>
          <a:xfrm>
            <a:off x="386080" y="1417955"/>
            <a:ext cx="8942070" cy="4798695"/>
          </a:xfrm>
        </p:spPr>
        <p:txBody>
          <a:bodyPr/>
          <a:lstStyle/>
          <a:p>
            <a:pPr marL="0" indent="0">
              <a:buNone/>
            </a:pPr>
            <a:r>
              <a:rPr lang="en-US" altLang="en-US" sz="2000" dirty="0">
                <a:latin typeface="Times New Roman" panose="02020603050405020304" charset="0"/>
                <a:cs typeface="Times New Roman" panose="02020603050405020304" charset="0"/>
                <a:sym typeface="+mn-ea"/>
              </a:rPr>
              <a:t>A </a:t>
            </a:r>
            <a:r>
              <a:rPr lang="en-US" altLang="en-US" sz="2000" b="1" dirty="0">
                <a:solidFill>
                  <a:srgbClr val="AD0101"/>
                </a:solidFill>
                <a:latin typeface="Times New Roman" panose="02020603050405020304" charset="0"/>
                <a:cs typeface="Times New Roman" panose="02020603050405020304" charset="0"/>
                <a:sym typeface="+mn-ea"/>
              </a:rPr>
              <a:t>process</a:t>
            </a:r>
            <a:r>
              <a:rPr lang="en-US" altLang="en-US" sz="2000" dirty="0">
                <a:latin typeface="Times New Roman" panose="02020603050405020304" charset="0"/>
                <a:cs typeface="Times New Roman" panose="02020603050405020304" charset="0"/>
                <a:sym typeface="+mn-ea"/>
              </a:rPr>
              <a:t> is a collection of activities, actions and tasks that are performed when some work product is to be created. </a:t>
            </a:r>
          </a:p>
          <a:p>
            <a:pPr marL="0" indent="0">
              <a:buNone/>
            </a:pP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A </a:t>
            </a:r>
            <a:r>
              <a:rPr lang="en-IN" altLang="en-US" sz="2000" b="1">
                <a:latin typeface="Times New Roman" panose="02020603050405020304" charset="0"/>
                <a:cs typeface="Times New Roman" panose="02020603050405020304" charset="0"/>
              </a:rPr>
              <a:t>GENERIC PROCESS FRAMEWORK </a:t>
            </a:r>
            <a:r>
              <a:rPr lang="en-IN" altLang="en-US" sz="2000">
                <a:latin typeface="Times New Roman" panose="02020603050405020304" charset="0"/>
                <a:cs typeface="Times New Roman" panose="02020603050405020304" charset="0"/>
              </a:rPr>
              <a:t>(elements of a software process):</a:t>
            </a:r>
          </a:p>
          <a:p>
            <a:pPr marL="0" indent="0">
              <a:buNone/>
            </a:pPr>
            <a:r>
              <a:rPr lang="en-IN" altLang="en-US" sz="2000" b="1">
                <a:latin typeface="Times New Roman" panose="02020603050405020304" charset="0"/>
                <a:cs typeface="Times New Roman" panose="02020603050405020304" charset="0"/>
              </a:rPr>
              <a:t> five activities:</a:t>
            </a:r>
          </a:p>
          <a:p>
            <a:pPr marL="0" indent="0">
              <a:buNone/>
            </a:pPr>
            <a:endParaRPr lang="en-IN" altLang="en-US" sz="2000" b="1">
              <a:latin typeface="Times New Roman" panose="02020603050405020304" charset="0"/>
              <a:cs typeface="Times New Roman" panose="02020603050405020304" charset="0"/>
            </a:endParaRPr>
          </a:p>
          <a:p>
            <a:pPr marL="457200" lvl="1" indent="0">
              <a:buNone/>
            </a:pPr>
            <a:r>
              <a:rPr lang="en-IN" altLang="en-US" sz="2000">
                <a:latin typeface="Times New Roman" panose="02020603050405020304" charset="0"/>
                <a:cs typeface="Times New Roman" panose="02020603050405020304" charset="0"/>
              </a:rPr>
              <a:t>•Communication</a:t>
            </a:r>
          </a:p>
          <a:p>
            <a:pPr marL="457200" lvl="1" indent="0">
              <a:buNone/>
            </a:pPr>
            <a:r>
              <a:rPr lang="en-IN" altLang="en-US" sz="2000" b="0">
                <a:latin typeface="Times New Roman" panose="02020603050405020304" charset="0"/>
                <a:cs typeface="Times New Roman" panose="02020603050405020304" charset="0"/>
              </a:rPr>
              <a:t>–Involves communication among the customer and other stake holders;  requirements gathering.</a:t>
            </a:r>
          </a:p>
          <a:p>
            <a:pPr marL="457200" lvl="1" indent="0">
              <a:buNone/>
            </a:pPr>
            <a:endParaRPr lang="en-IN" altLang="en-US" sz="2000" b="0">
              <a:latin typeface="Times New Roman" panose="02020603050405020304" charset="0"/>
              <a:cs typeface="Times New Roman" panose="02020603050405020304" charset="0"/>
            </a:endParaRPr>
          </a:p>
          <a:p>
            <a:pPr marL="457200" lvl="1" indent="0">
              <a:buNone/>
            </a:pPr>
            <a:r>
              <a:rPr lang="en-IN" altLang="en-US" sz="2000">
                <a:latin typeface="Times New Roman" panose="02020603050405020304" charset="0"/>
                <a:cs typeface="Times New Roman" panose="02020603050405020304" charset="0"/>
              </a:rPr>
              <a:t>•Planning</a:t>
            </a:r>
          </a:p>
          <a:p>
            <a:pPr marL="457200" lvl="1" indent="0">
              <a:buNone/>
            </a:pPr>
            <a:r>
              <a:rPr lang="en-IN" altLang="en-US" sz="2000">
                <a:latin typeface="Times New Roman" panose="02020603050405020304" charset="0"/>
                <a:cs typeface="Times New Roman" panose="02020603050405020304" charset="0"/>
              </a:rPr>
              <a:t>–</a:t>
            </a:r>
            <a:r>
              <a:rPr lang="en-IN" altLang="en-US" sz="2000" b="0">
                <a:latin typeface="Times New Roman" panose="02020603050405020304" charset="0"/>
                <a:cs typeface="Times New Roman" panose="02020603050405020304" charset="0"/>
              </a:rPr>
              <a:t>Establishes a plan for software engineering work; addresses technical tasks, resources, work products, and work schedule.</a:t>
            </a:r>
          </a:p>
          <a:p>
            <a:pPr marL="457200" lvl="1" indent="0">
              <a:buNone/>
            </a:pPr>
            <a:endParaRPr lang="en-IN" altLang="en-US" sz="2000" b="0">
              <a:latin typeface="Times New Roman" panose="02020603050405020304" charset="0"/>
              <a:cs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n w="22225">
                  <a:solidFill>
                    <a:schemeClr val="accent2"/>
                  </a:solidFill>
                  <a:prstDash val="solid"/>
                </a:ln>
                <a:solidFill>
                  <a:schemeClr val="accent2">
                    <a:lumMod val="40000"/>
                    <a:lumOff val="60000"/>
                  </a:schemeClr>
                </a:solidFill>
                <a:effectLst/>
                <a:sym typeface="+mn-ea"/>
              </a:rPr>
              <a:t>Modelling (Analyze, Design)</a:t>
            </a:r>
          </a:p>
        </p:txBody>
      </p:sp>
      <p:sp>
        <p:nvSpPr>
          <p:cNvPr id="3" name="Content Placeholder 2"/>
          <p:cNvSpPr>
            <a:spLocks noGrp="1"/>
          </p:cNvSpPr>
          <p:nvPr>
            <p:ph sz="half" idx="1"/>
          </p:nvPr>
        </p:nvSpPr>
        <p:spPr/>
        <p:txBody>
          <a:bodyPr/>
          <a:lstStyle/>
          <a:p>
            <a:r>
              <a:rPr lang="en-IN" altLang="en-US" sz="2400">
                <a:latin typeface="Times New Roman" panose="02020603050405020304" charset="0"/>
                <a:cs typeface="Times New Roman" panose="02020603050405020304" charset="0"/>
              </a:rPr>
              <a:t>C</a:t>
            </a:r>
            <a:r>
              <a:rPr lang="en-US" sz="2400">
                <a:latin typeface="Times New Roman" panose="02020603050405020304" charset="0"/>
                <a:cs typeface="Times New Roman" panose="02020603050405020304" charset="0"/>
              </a:rPr>
              <a:t>reation of models to better under the requirements and the design</a:t>
            </a:r>
            <a:r>
              <a:rPr lang="en-IN" altLang="en-US" sz="2400">
                <a:latin typeface="Times New Roman" panose="02020603050405020304" charset="0"/>
                <a:cs typeface="Times New Roman" panose="02020603050405020304" charset="0"/>
              </a:rPr>
              <a:t>.</a:t>
            </a:r>
          </a:p>
          <a:p>
            <a:pPr marL="0" indent="0">
              <a:buNone/>
            </a:pPr>
            <a:endParaRPr lang="en-IN" altLang="en-US" sz="2400">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Construction (Code, Test):</a:t>
            </a:r>
          </a:p>
          <a:p>
            <a:r>
              <a:rPr lang="en-IN" altLang="en-US" sz="2400">
                <a:latin typeface="Times New Roman" panose="02020603050405020304" charset="0"/>
                <a:cs typeface="Times New Roman" panose="02020603050405020304" charset="0"/>
              </a:rPr>
              <a:t>–Combines code generation and testing to uncover errors.</a:t>
            </a:r>
          </a:p>
          <a:p>
            <a:pPr marL="0" indent="0">
              <a:buNone/>
            </a:pPr>
            <a:endParaRPr lang="en-IN" altLang="en-US" sz="2400">
              <a:latin typeface="Times New Roman" panose="02020603050405020304" charset="0"/>
              <a:cs typeface="Times New Roman" panose="02020603050405020304" charset="0"/>
            </a:endParaRPr>
          </a:p>
          <a:p>
            <a:pPr marL="0" indent="0">
              <a:buNone/>
            </a:pPr>
            <a:r>
              <a:rPr lang="en-IN" altLang="en-US" sz="2400" b="1">
                <a:latin typeface="Times New Roman" panose="02020603050405020304" charset="0"/>
                <a:cs typeface="Times New Roman" panose="02020603050405020304" charset="0"/>
              </a:rPr>
              <a:t>Deployment:</a:t>
            </a:r>
          </a:p>
          <a:p>
            <a:r>
              <a:rPr lang="en-IN" altLang="en-US" sz="2400">
                <a:latin typeface="Times New Roman" panose="02020603050405020304" charset="0"/>
                <a:cs typeface="Times New Roman" panose="02020603050405020304" charset="0"/>
              </a:rPr>
              <a:t>–Involves delivery of software to the customer for evaluation and feedback.</a:t>
            </a:r>
          </a:p>
          <a:p>
            <a:pPr marL="0" indent="0">
              <a:buNone/>
            </a:pPr>
            <a:endParaRPr lang="en-IN" altLang="en-US" sz="2400" b="1">
              <a:latin typeface="Times New Roman" panose="02020603050405020304" charset="0"/>
              <a:cs typeface="Times New Roman" panose="02020603050405020304" charset="0"/>
            </a:endParaRPr>
          </a:p>
        </p:txBody>
      </p:sp>
      <p:pic>
        <p:nvPicPr>
          <p:cNvPr id="4" name="image16.jpg" descr="Fig2"/>
          <p:cNvPicPr>
            <a:picLocks noGrp="1" noChangeAspect="1"/>
          </p:cNvPicPr>
          <p:nvPr>
            <p:ph sz="half" idx="2"/>
          </p:nvPr>
        </p:nvPicPr>
        <p:blipFill>
          <a:blip r:embed="rId2"/>
          <a:stretch>
            <a:fillRect/>
          </a:stretch>
        </p:blipFill>
        <p:spPr>
          <a:xfrm>
            <a:off x="4940935" y="1599565"/>
            <a:ext cx="4565650" cy="4617720"/>
          </a:xfrm>
          <a:prstGeom prst="rect">
            <a:avLst/>
          </a:prstGeom>
          <a:noFill/>
          <a:ln w="9525">
            <a:noFill/>
          </a:ln>
        </p:spPr>
      </p:pic>
      <p:pic>
        <p:nvPicPr>
          <p:cNvPr id="5"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174355" cy="1143000"/>
          </a:xfrm>
        </p:spPr>
        <p:txBody>
          <a:bodyPr/>
          <a:lstStyle/>
          <a:p>
            <a:r>
              <a:rPr lang="en-US" sz="2400" b="1">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sym typeface="+mn-ea"/>
              </a:rPr>
              <a:t>The umbrella activities in a software development life cycle processinclude the following:</a:t>
            </a:r>
          </a:p>
        </p:txBody>
      </p:sp>
      <p:sp>
        <p:nvSpPr>
          <p:cNvPr id="3" name="Content Placeholder 2"/>
          <p:cNvSpPr>
            <a:spLocks noGrp="1"/>
          </p:cNvSpPr>
          <p:nvPr>
            <p:ph sz="half" idx="1"/>
          </p:nvPr>
        </p:nvSpPr>
        <p:spPr>
          <a:xfrm>
            <a:off x="454025" y="1592580"/>
            <a:ext cx="8993505" cy="4952365"/>
          </a:xfrm>
        </p:spPr>
        <p:txBody>
          <a:bodyPr/>
          <a:lstStyle/>
          <a:p>
            <a:pPr marL="0" indent="0">
              <a:buNone/>
            </a:pPr>
            <a:r>
              <a:rPr lang="en-US" sz="2000" b="1">
                <a:latin typeface="Times New Roman" panose="02020603050405020304" charset="0"/>
                <a:cs typeface="Times New Roman" panose="02020603050405020304" charset="0"/>
              </a:rPr>
              <a:t>1.Software project tracking and control:</a:t>
            </a:r>
            <a:r>
              <a:rPr lang="en-US" sz="2000">
                <a:latin typeface="Times New Roman" panose="02020603050405020304" charset="0"/>
                <a:cs typeface="Times New Roman" panose="02020603050405020304" charset="0"/>
              </a:rPr>
              <a:t> </a:t>
            </a:r>
            <a:r>
              <a:rPr lang="en-IN" altLang="en-US" sz="2000">
                <a:latin typeface="Times New Roman" panose="02020603050405020304" charset="0"/>
                <a:cs typeface="Times New Roman" panose="02020603050405020304" charset="0"/>
              </a:rPr>
              <a:t>Compare the progress of the project with the plan.</a:t>
            </a:r>
            <a:endParaRPr lang="en-US" sz="2000">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2.Formal technical reviews:</a:t>
            </a:r>
            <a:r>
              <a:rPr lang="en-US" sz="2000">
                <a:latin typeface="Times New Roman" panose="02020603050405020304" charset="0"/>
                <a:cs typeface="Times New Roman" panose="02020603050405020304" charset="0"/>
              </a:rPr>
              <a:t> This includes reviewing the techniques that have been used in the project.</a:t>
            </a:r>
          </a:p>
          <a:p>
            <a:pPr marL="0" indent="0">
              <a:buNone/>
            </a:pPr>
            <a:r>
              <a:rPr lang="en-US" sz="2000" b="1">
                <a:latin typeface="Times New Roman" panose="02020603050405020304" charset="0"/>
                <a:cs typeface="Times New Roman" panose="02020603050405020304" charset="0"/>
              </a:rPr>
              <a:t>3.Software quality assurance:</a:t>
            </a:r>
            <a:r>
              <a:rPr lang="en-US" sz="2000">
                <a:latin typeface="Times New Roman" panose="02020603050405020304" charset="0"/>
                <a:cs typeface="Times New Roman" panose="02020603050405020304" charset="0"/>
              </a:rPr>
              <a:t> This is very important to ensure the quality measurement of each part to ensure them.</a:t>
            </a:r>
          </a:p>
          <a:p>
            <a:pPr marL="0" indent="0">
              <a:buNone/>
            </a:pPr>
            <a:r>
              <a:rPr lang="en-US" sz="2000" b="1">
                <a:latin typeface="Times New Roman" panose="02020603050405020304" charset="0"/>
                <a:cs typeface="Times New Roman" panose="02020603050405020304" charset="0"/>
              </a:rPr>
              <a:t>4.Software configuration</a:t>
            </a:r>
            <a:r>
              <a:rPr lang="en-US" sz="2000" b="1">
                <a:latin typeface="Times New Roman" panose="02020603050405020304" charset="0"/>
                <a:cs typeface="Times New Roman" panose="02020603050405020304" charset="0"/>
                <a:sym typeface="+mn-ea"/>
              </a:rPr>
              <a:t>management:</a:t>
            </a:r>
            <a:r>
              <a:rPr lang="en-US" sz="2000">
                <a:latin typeface="Times New Roman" panose="02020603050405020304" charset="0"/>
                <a:cs typeface="Times New Roman" panose="02020603050405020304" charset="0"/>
              </a:rPr>
              <a:t> </a:t>
            </a:r>
          </a:p>
          <a:p>
            <a:pPr marL="0" indent="0">
              <a:buNone/>
            </a:pP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managing different versions of these work products.</a:t>
            </a:r>
          </a:p>
          <a:p>
            <a:pPr marL="0" indent="0">
              <a:buNone/>
            </a:pPr>
            <a:r>
              <a:rPr lang="en-US" sz="2000" b="1">
                <a:latin typeface="Times New Roman" panose="02020603050405020304" charset="0"/>
                <a:cs typeface="Times New Roman" panose="02020603050405020304" charset="0"/>
              </a:rPr>
              <a:t>5.Document preparation and production:</a:t>
            </a:r>
            <a:r>
              <a:rPr lang="en-US" sz="2000">
                <a:latin typeface="Times New Roman" panose="02020603050405020304" charset="0"/>
                <a:cs typeface="Times New Roman" panose="02020603050405020304" charset="0"/>
              </a:rPr>
              <a:t> </a:t>
            </a:r>
          </a:p>
          <a:p>
            <a:pPr marL="0" indent="0">
              <a:buNone/>
            </a:pPr>
            <a:r>
              <a:rPr lang="en-US" sz="2000">
                <a:latin typeface="Times New Roman" panose="02020603050405020304" charset="0"/>
                <a:cs typeface="Times New Roman" panose="02020603050405020304" charset="0"/>
              </a:rPr>
              <a:t>All the project planning and other activities should be hardly copied and the production gets started here.</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6080" y="406400"/>
            <a:ext cx="8900795" cy="5810250"/>
          </a:xfrm>
        </p:spPr>
        <p:txBody>
          <a:bodyPr/>
          <a:lstStyle/>
          <a:p>
            <a:pPr marL="0" indent="0" algn="just">
              <a:buNone/>
            </a:pPr>
            <a:r>
              <a:rPr lang="en-US" b="1"/>
              <a:t>6.Re-usability management:</a:t>
            </a:r>
            <a:r>
              <a:rPr lang="en-US"/>
              <a:t> </a:t>
            </a:r>
          </a:p>
          <a:p>
            <a:pPr marL="0" indent="0" algn="just">
              <a:buNone/>
            </a:pPr>
            <a:r>
              <a:rPr lang="en-US" sz="2400"/>
              <a:t>This includes the backing up of each part of the software project</a:t>
            </a:r>
          </a:p>
          <a:p>
            <a:pPr marL="0" indent="0" algn="just">
              <a:buNone/>
            </a:pPr>
            <a:endParaRPr lang="en-US"/>
          </a:p>
          <a:p>
            <a:pPr marL="0" indent="0" algn="just">
              <a:buNone/>
            </a:pPr>
            <a:r>
              <a:rPr lang="en-IN" altLang="en-US" b="1"/>
              <a:t>7</a:t>
            </a:r>
            <a:r>
              <a:rPr lang="en-US" b="1"/>
              <a:t>.Risk management:</a:t>
            </a:r>
          </a:p>
          <a:p>
            <a:pPr marL="0" indent="0" algn="just">
              <a:buNone/>
            </a:pPr>
            <a:r>
              <a:rPr lang="en-US" sz="2400"/>
              <a:t>Risk management is a series of steps that help a software team to understand and manage uncertainty. </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86410" y="549910"/>
            <a:ext cx="8770620" cy="5551805"/>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60375" y="526415"/>
            <a:ext cx="8696325" cy="5758180"/>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5778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274638"/>
            <a:ext cx="8229600" cy="596900"/>
          </a:xfrm>
        </p:spPr>
        <p:txBody>
          <a:bodyPr vert="horz" wrap="square" lIns="90487" tIns="44450" rIns="90487" bIns="44450" anchor="ctr" anchorCtr="0"/>
          <a:lstStyle/>
          <a:p>
            <a:pPr>
              <a:buNone/>
            </a:pPr>
            <a:r>
              <a:rPr lang="en-US" altLang="en-US" dirty="0">
                <a:solidFill>
                  <a:srgbClr val="00B0F0"/>
                </a:solidFill>
                <a:latin typeface="Times New Roman" panose="02020603050405020304" charset="0"/>
                <a:cs typeface="Times New Roman" panose="02020603050405020304" charset="0"/>
              </a:rPr>
              <a:t>The objectives of the course</a:t>
            </a:r>
            <a:endParaRPr lang="en-IN" altLang="en-US" dirty="0">
              <a:ea typeface="Times New Roman" panose="02020603050405020304" charset="0"/>
            </a:endParaRPr>
          </a:p>
        </p:txBody>
      </p:sp>
      <p:sp>
        <p:nvSpPr>
          <p:cNvPr id="9219" name="Slide Number Placeholder 4"/>
          <p:cNvSpPr txBox="1">
            <a:spLocks noGrp="1"/>
          </p:cNvSpPr>
          <p:nvPr>
            <p:ph type="sldNum" sz="quarter" idx="12"/>
          </p:nvPr>
        </p:nvSpPr>
        <p:spPr>
          <a:prstGeom prst="rect">
            <a:avLst/>
          </a:prstGeom>
          <a:noFill/>
          <a:ln w="9525">
            <a:noFill/>
          </a:ln>
        </p:spPr>
        <p:txBody>
          <a:bodyPr/>
          <a:lstStyle/>
          <a:p>
            <a:pPr marL="0" indent="0" algn="r" eaLnBrk="1" hangingPunct="1">
              <a:lnSpc>
                <a:spcPct val="100000"/>
              </a:lnSpc>
              <a:spcBef>
                <a:spcPct val="0"/>
              </a:spcBef>
              <a:buClrTx/>
              <a:buSzTx/>
              <a:buFontTx/>
              <a:buNone/>
            </a:pPr>
            <a:fld id="{9A0DB2DC-4C9A-4742-B13C-FB6460FD3503}" type="slidenum">
              <a:rPr lang="en-US" altLang="en-US" sz="1400" b="1" dirty="0">
                <a:latin typeface="Times New Roman" panose="02020603050405020304" charset="0"/>
              </a:rPr>
              <a:t>2</a:t>
            </a:fld>
            <a:endParaRPr lang="en-US" altLang="en-US" sz="1400" b="1" dirty="0">
              <a:latin typeface="Times New Roman" panose="02020603050405020304" charset="0"/>
            </a:endParaRPr>
          </a:p>
        </p:txBody>
      </p:sp>
      <p:sp>
        <p:nvSpPr>
          <p:cNvPr id="9220" name="Content Placeholder 8"/>
          <p:cNvSpPr>
            <a:spLocks noGrp="1"/>
          </p:cNvSpPr>
          <p:nvPr>
            <p:ph idx="1"/>
          </p:nvPr>
        </p:nvSpPr>
        <p:spPr>
          <a:xfrm>
            <a:off x="446405" y="992505"/>
            <a:ext cx="9257030" cy="5495925"/>
          </a:xfrm>
        </p:spPr>
        <p:txBody>
          <a:bodyPr vert="horz" wrap="square" lIns="90487" tIns="44450" rIns="90487" bIns="44450" anchor="t" anchorCtr="0"/>
          <a:lstStyle/>
          <a:p>
            <a:pPr marL="0" indent="0">
              <a:buNone/>
            </a:pPr>
            <a:r>
              <a:rPr lang="en-US" altLang="en-US" sz="2400" dirty="0">
                <a:latin typeface="Times New Roman" panose="02020603050405020304" charset="0"/>
                <a:cs typeface="Times New Roman" panose="02020603050405020304" charset="0"/>
              </a:rPr>
              <a:t>1.Understand software engineering concepts a</a:t>
            </a:r>
            <a:r>
              <a:rPr lang="en-IN" altLang="en-US" sz="2400" dirty="0">
                <a:latin typeface="Times New Roman" panose="02020603050405020304" charset="0"/>
                <a:cs typeface="Times New Roman" panose="02020603050405020304" charset="0"/>
              </a:rPr>
              <a:t> </a:t>
            </a:r>
            <a:r>
              <a:rPr lang="en-US" altLang="en-US" sz="2400" dirty="0">
                <a:latin typeface="Times New Roman" panose="02020603050405020304" charset="0"/>
                <a:cs typeface="Times New Roman" panose="02020603050405020304" charset="0"/>
              </a:rPr>
              <a:t>long with their applicability contexts.</a:t>
            </a:r>
          </a:p>
          <a:p>
            <a:pPr marL="0" indent="0">
              <a:buNone/>
            </a:pPr>
            <a:endParaRPr lang="en-IN" altLang="en-US" sz="2400" dirty="0">
              <a:latin typeface="Times New Roman" panose="02020603050405020304" charset="0"/>
              <a:cs typeface="Times New Roman" panose="02020603050405020304" charset="0"/>
            </a:endParaRPr>
          </a:p>
          <a:p>
            <a:pPr marL="0" indent="0">
              <a:buNone/>
            </a:pPr>
            <a:r>
              <a:rPr lang="en-US" altLang="en-US" sz="2400" dirty="0">
                <a:latin typeface="Times New Roman" panose="02020603050405020304" charset="0"/>
                <a:cs typeface="Times New Roman" panose="02020603050405020304" charset="0"/>
              </a:rPr>
              <a:t>2.Given a problem, identify domain objects, their properties and relationships among them.</a:t>
            </a:r>
          </a:p>
          <a:p>
            <a:pPr marL="0" indent="0">
              <a:buNone/>
            </a:pPr>
            <a:endParaRPr lang="en-IN" altLang="en-US" sz="2400" dirty="0">
              <a:latin typeface="Times New Roman" panose="02020603050405020304" charset="0"/>
              <a:cs typeface="Times New Roman" panose="02020603050405020304" charset="0"/>
            </a:endParaRPr>
          </a:p>
          <a:p>
            <a:pPr marL="0" indent="0">
              <a:buNone/>
            </a:pPr>
            <a:r>
              <a:rPr lang="en-US" altLang="en-US" sz="2400" dirty="0">
                <a:latin typeface="Times New Roman" panose="02020603050405020304" charset="0"/>
                <a:cs typeface="Times New Roman" panose="02020603050405020304" charset="0"/>
              </a:rPr>
              <a:t>3. Identify and model/represent domain constraints on the objects and (or) on their relationships</a:t>
            </a:r>
          </a:p>
          <a:p>
            <a:pPr marL="0" indent="0">
              <a:buNone/>
            </a:pPr>
            <a:endParaRPr lang="en-IN" altLang="en-US" sz="2400" dirty="0">
              <a:latin typeface="Times New Roman" panose="02020603050405020304" charset="0"/>
              <a:cs typeface="Times New Roman" panose="02020603050405020304" charset="0"/>
            </a:endParaRPr>
          </a:p>
          <a:p>
            <a:pPr marL="0" indent="0">
              <a:buNone/>
            </a:pPr>
            <a:r>
              <a:rPr lang="en-US" altLang="en-US" sz="2400" dirty="0">
                <a:latin typeface="Times New Roman" panose="02020603050405020304" charset="0"/>
                <a:cs typeface="Times New Roman" panose="02020603050405020304" charset="0"/>
              </a:rPr>
              <a:t>4. Develop design solutions for problems on various O-O concepts</a:t>
            </a:r>
          </a:p>
          <a:p>
            <a:pPr marL="0" indent="0">
              <a:buNone/>
            </a:pPr>
            <a:endParaRPr lang="en-IN" altLang="en-US" sz="2400" dirty="0">
              <a:latin typeface="Times New Roman" panose="02020603050405020304" charset="0"/>
              <a:cs typeface="Times New Roman" panose="02020603050405020304" charset="0"/>
            </a:endParaRPr>
          </a:p>
          <a:p>
            <a:pPr marL="0" indent="0">
              <a:buNone/>
            </a:pPr>
            <a:r>
              <a:rPr lang="en-US" altLang="en-US" sz="2400" dirty="0">
                <a:latin typeface="Times New Roman" panose="02020603050405020304" charset="0"/>
                <a:cs typeface="Times New Roman" panose="02020603050405020304" charset="0"/>
              </a:rPr>
              <a:t>5.Learn various modelling techniques to model different perspectives of object-oriented software design (UML)</a:t>
            </a:r>
            <a:endParaRPr lang="en-IN" altLang="en-US" sz="2400" dirty="0">
              <a:latin typeface="Times New Roman" panose="02020603050405020304" charset="0"/>
              <a:ea typeface="Times New Roman" panose="02020603050405020304" charset="0"/>
              <a:cs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277225" y="25400"/>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95300" y="1417638"/>
            <a:ext cx="8231450" cy="5098572"/>
          </a:xfrm>
          <a:prstGeom prst="rect">
            <a:avLst/>
          </a:prstGeom>
        </p:spPr>
      </p:pic>
      <p:sp>
        <p:nvSpPr>
          <p:cNvPr id="6" name="Title 1"/>
          <p:cNvSpPr>
            <a:spLocks noGrp="1"/>
          </p:cNvSpPr>
          <p:nvPr>
            <p:ph type="title"/>
          </p:nvPr>
        </p:nvSpPr>
        <p:spPr/>
        <p:txBody>
          <a:bodyPr/>
          <a:lstStyle/>
          <a:p>
            <a:r>
              <a:rPr lang="en-US" dirty="0">
                <a:solidFill>
                  <a:schemeClr val="accent1"/>
                </a:solidFill>
                <a:effectLst>
                  <a:outerShdw blurRad="38100" dist="25400" dir="5400000" algn="ctr" rotWithShape="0">
                    <a:srgbClr val="6E747A">
                      <a:alpha val="43000"/>
                    </a:srgbClr>
                  </a:outerShdw>
                </a:effectLst>
              </a:rPr>
              <a:t>Object-Oriented Analysis and Design (OOAD):</a:t>
            </a:r>
          </a:p>
        </p:txBody>
      </p:sp>
    </p:spTree>
    <p:extLst>
      <p:ext uri="{BB962C8B-B14F-4D97-AF65-F5344CB8AC3E}">
        <p14:creationId xmlns:p14="http://schemas.microsoft.com/office/powerpoint/2010/main" val="403437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sz="half" idx="1"/>
          </p:nvPr>
        </p:nvPicPr>
        <p:blipFill>
          <a:blip r:embed="rId2"/>
          <a:stretch>
            <a:fillRect/>
          </a:stretch>
        </p:blipFill>
        <p:spPr>
          <a:xfrm>
            <a:off x="388768" y="1518082"/>
            <a:ext cx="8604312" cy="5339917"/>
          </a:xfrm>
          <a:prstGeom prst="rect">
            <a:avLst/>
          </a:prstGeom>
        </p:spPr>
      </p:pic>
    </p:spTree>
    <p:extLst>
      <p:ext uri="{BB962C8B-B14F-4D97-AF65-F5344CB8AC3E}">
        <p14:creationId xmlns:p14="http://schemas.microsoft.com/office/powerpoint/2010/main" val="1660185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495300" y="479394"/>
            <a:ext cx="8915400" cy="6081204"/>
          </a:xfrm>
          <a:prstGeom prst="rect">
            <a:avLst/>
          </a:prstGeom>
        </p:spPr>
      </p:pic>
    </p:spTree>
    <p:extLst>
      <p:ext uri="{BB962C8B-B14F-4D97-AF65-F5344CB8AC3E}">
        <p14:creationId xmlns:p14="http://schemas.microsoft.com/office/powerpoint/2010/main" val="363177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248575" y="213065"/>
            <a:ext cx="9099611" cy="6312024"/>
          </a:xfrm>
          <a:prstGeom prst="rect">
            <a:avLst/>
          </a:prstGeom>
        </p:spPr>
      </p:pic>
    </p:spTree>
    <p:extLst>
      <p:ext uri="{BB962C8B-B14F-4D97-AF65-F5344CB8AC3E}">
        <p14:creationId xmlns:p14="http://schemas.microsoft.com/office/powerpoint/2010/main" val="11396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301841" y="248575"/>
            <a:ext cx="9019711" cy="6320901"/>
          </a:xfrm>
          <a:prstGeom prst="rect">
            <a:avLst/>
          </a:prstGeom>
        </p:spPr>
      </p:pic>
    </p:spTree>
    <p:extLst>
      <p:ext uri="{BB962C8B-B14F-4D97-AF65-F5344CB8AC3E}">
        <p14:creationId xmlns:p14="http://schemas.microsoft.com/office/powerpoint/2010/main" val="64150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2"/>
          <a:stretch>
            <a:fillRect/>
          </a:stretch>
        </p:blipFill>
        <p:spPr>
          <a:xfrm>
            <a:off x="204186" y="142043"/>
            <a:ext cx="9312675" cy="6427433"/>
          </a:xfrm>
          <a:prstGeom prst="rect">
            <a:avLst/>
          </a:prstGeom>
        </p:spPr>
      </p:pic>
    </p:spTree>
    <p:extLst>
      <p:ext uri="{BB962C8B-B14F-4D97-AF65-F5344CB8AC3E}">
        <p14:creationId xmlns:p14="http://schemas.microsoft.com/office/powerpoint/2010/main" val="122419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Benefits  and uses of Object oriented concepts </a:t>
            </a:r>
            <a:endParaRPr lang="en-IN" sz="2800" b="1" dirty="0"/>
          </a:p>
        </p:txBody>
      </p:sp>
      <p:pic>
        <p:nvPicPr>
          <p:cNvPr id="5" name="Content Placeholder 4"/>
          <p:cNvPicPr>
            <a:picLocks noGrp="1" noChangeAspect="1"/>
          </p:cNvPicPr>
          <p:nvPr>
            <p:ph sz="half" idx="1"/>
          </p:nvPr>
        </p:nvPicPr>
        <p:blipFill>
          <a:blip r:embed="rId2"/>
          <a:stretch>
            <a:fillRect/>
          </a:stretch>
        </p:blipFill>
        <p:spPr>
          <a:xfrm>
            <a:off x="495300" y="1600199"/>
            <a:ext cx="4368800" cy="3974977"/>
          </a:xfrm>
          <a:prstGeom prst="rect">
            <a:avLst/>
          </a:prstGeom>
          <a:ln>
            <a:solidFill>
              <a:schemeClr val="accent2"/>
            </a:solidFill>
          </a:ln>
        </p:spPr>
      </p:pic>
      <p:pic>
        <p:nvPicPr>
          <p:cNvPr id="6" name="Content Placeholder 5"/>
          <p:cNvPicPr>
            <a:picLocks noGrp="1" noChangeAspect="1"/>
          </p:cNvPicPr>
          <p:nvPr>
            <p:ph sz="half" idx="2"/>
          </p:nvPr>
        </p:nvPicPr>
        <p:blipFill>
          <a:blip r:embed="rId3"/>
          <a:stretch>
            <a:fillRect/>
          </a:stretch>
        </p:blipFill>
        <p:spPr>
          <a:xfrm>
            <a:off x="5041900" y="1600200"/>
            <a:ext cx="4368800" cy="3974976"/>
          </a:xfrm>
          <a:prstGeom prst="rect">
            <a:avLst/>
          </a:prstGeom>
          <a:ln>
            <a:solidFill>
              <a:schemeClr val="accent2"/>
            </a:solidFill>
          </a:ln>
        </p:spPr>
      </p:pic>
    </p:spTree>
    <p:extLst>
      <p:ext uri="{BB962C8B-B14F-4D97-AF65-F5344CB8AC3E}">
        <p14:creationId xmlns:p14="http://schemas.microsoft.com/office/powerpoint/2010/main" val="2115768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237220" cy="1143000"/>
          </a:xfrm>
        </p:spPr>
        <p:txBody>
          <a:bodyPr/>
          <a:lstStyle/>
          <a:p>
            <a:r>
              <a:rPr lang="en-US" sz="32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a:t>
            </a:r>
            <a:r>
              <a:rPr lang="en-US" sz="3200"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omparison </a:t>
            </a:r>
            <a:r>
              <a:rPr lang="en-US" sz="32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with Functional approach to </a:t>
            </a:r>
            <a:r>
              <a:rPr lang="en-US" sz="3200" b="1" dirty="0" smtClean="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Software </a:t>
            </a:r>
            <a:r>
              <a:rPr lang="en-US" sz="3200" b="1"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development.</a:t>
            </a:r>
          </a:p>
        </p:txBody>
      </p:sp>
      <p:sp>
        <p:nvSpPr>
          <p:cNvPr id="3" name="Content Placeholder 2"/>
          <p:cNvSpPr>
            <a:spLocks noGrp="1"/>
          </p:cNvSpPr>
          <p:nvPr>
            <p:ph sz="half" idx="1"/>
          </p:nvPr>
        </p:nvSpPr>
        <p:spPr>
          <a:xfrm>
            <a:off x="386079" y="1623695"/>
            <a:ext cx="9166293" cy="4963536"/>
          </a:xfrm>
        </p:spPr>
        <p:txBody>
          <a:bodyPr/>
          <a:lstStyle/>
          <a:p>
            <a:pPr marL="0" indent="0">
              <a:buNone/>
            </a:pPr>
            <a:r>
              <a:rPr lang="en-US" sz="2400" b="1" dirty="0">
                <a:latin typeface="Times New Roman" panose="02020603050405020304" charset="0"/>
                <a:cs typeface="Times New Roman" panose="02020603050405020304" charset="0"/>
              </a:rPr>
              <a:t>Function Oriented Design (FOD):</a:t>
            </a:r>
            <a:r>
              <a:rPr lang="en-US" dirty="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0" indent="0">
              <a:buNone/>
            </a:pPr>
            <a:endParaRPr lang="en-US"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In FOD, the primary focus is on functions or procedures that manipulate data. </a:t>
            </a:r>
          </a:p>
          <a:p>
            <a:r>
              <a:rPr lang="en-US" sz="2000" dirty="0">
                <a:latin typeface="Times New Roman" panose="02020603050405020304" charset="0"/>
                <a:cs typeface="Times New Roman" panose="02020603050405020304" charset="0"/>
              </a:rPr>
              <a:t>The system is divided into functions, and data is shared among these functions.</a:t>
            </a:r>
          </a:p>
          <a:p>
            <a:pPr marL="0" indent="0">
              <a:buNone/>
            </a:pPr>
            <a:endParaRPr lang="en-US" sz="2000" dirty="0">
              <a:latin typeface="Times New Roman" panose="02020603050405020304" charset="0"/>
              <a:cs typeface="Times New Roman" panose="02020603050405020304" charset="0"/>
            </a:endParaRPr>
          </a:p>
          <a:p>
            <a:pPr marL="0" indent="0">
              <a:buNone/>
            </a:pPr>
            <a:r>
              <a:rPr lang="en-US" sz="2400" b="1" dirty="0">
                <a:latin typeface="Times New Roman" panose="02020603050405020304" charset="0"/>
                <a:cs typeface="Times New Roman" panose="02020603050405020304" charset="0"/>
              </a:rPr>
              <a:t>Object Oriented Design (OOD):</a:t>
            </a:r>
          </a:p>
          <a:p>
            <a:pPr marL="0" indent="0">
              <a:buNone/>
            </a:pPr>
            <a:endParaRPr lang="en-US" sz="2400" b="1"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OOD is centered around objects, which encapsulate data and the functions that operate on that data. </a:t>
            </a:r>
          </a:p>
          <a:p>
            <a:r>
              <a:rPr lang="en-US" sz="2000" dirty="0">
                <a:latin typeface="Times New Roman" panose="02020603050405020304" charset="0"/>
                <a:cs typeface="Times New Roman" panose="02020603050405020304" charset="0"/>
              </a:rPr>
              <a:t>Objects are instances of classes, which define the properties (attributes) and behaviors (methods) shared by the objects</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a:blip r:embed="rId2"/>
          <a:stretch>
            <a:fillRect/>
          </a:stretch>
        </p:blipFill>
        <p:spPr>
          <a:xfrm>
            <a:off x="0" y="452761"/>
            <a:ext cx="9348186" cy="6405239"/>
          </a:xfrm>
          <a:prstGeom prst="rect">
            <a:avLst/>
          </a:prstGeom>
        </p:spPr>
      </p:pic>
    </p:spTree>
    <p:extLst>
      <p:ext uri="{BB962C8B-B14F-4D97-AF65-F5344CB8AC3E}">
        <p14:creationId xmlns:p14="http://schemas.microsoft.com/office/powerpoint/2010/main" val="3225635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237855" cy="1143000"/>
          </a:xfrm>
        </p:spPr>
        <p:txBody>
          <a:bodyPr/>
          <a:lstStyle/>
          <a:p>
            <a:r>
              <a:rPr lang="en-US" sz="2400" dirty="0">
                <a:solidFill>
                  <a:schemeClr val="accent1"/>
                </a:solidFill>
                <a:effectLst>
                  <a:outerShdw blurRad="38100" dist="25400" dir="5400000" algn="ctr" rotWithShape="0">
                    <a:srgbClr val="6E747A">
                      <a:alpha val="43000"/>
                    </a:srgbClr>
                  </a:outerShdw>
                </a:effectLst>
                <a:sym typeface="+mn-ea"/>
              </a:rPr>
              <a:t>comparison with Functional approach to software development</a:t>
            </a:r>
            <a:r>
              <a:rPr lang="en-US" sz="4000" dirty="0">
                <a:sym typeface="+mn-ea"/>
              </a:rPr>
              <a:t>.</a:t>
            </a:r>
            <a:endParaRPr lang="en-US" sz="4000" dirty="0"/>
          </a:p>
        </p:txBody>
      </p:sp>
      <p:pic>
        <p:nvPicPr>
          <p:cNvPr id="12" name="Content Placeholder 11"/>
          <p:cNvPicPr>
            <a:picLocks noGrp="1" noChangeAspect="1"/>
          </p:cNvPicPr>
          <p:nvPr>
            <p:ph sz="half" idx="1"/>
          </p:nvPr>
        </p:nvPicPr>
        <p:blipFill>
          <a:blip r:embed="rId2"/>
          <a:stretch>
            <a:fillRect/>
          </a:stretch>
        </p:blipFill>
        <p:spPr>
          <a:xfrm>
            <a:off x="719090" y="1587499"/>
            <a:ext cx="9028591" cy="5052997"/>
          </a:xfrm>
          <a:prstGeom prst="rect">
            <a:avLst/>
          </a:prstGeom>
          <a:solidFill>
            <a:schemeClr val="bg1"/>
          </a:solidFill>
          <a:ln>
            <a:solidFill>
              <a:schemeClr val="accent2"/>
            </a:solidFill>
          </a:ln>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38200" y="274638"/>
            <a:ext cx="8229600" cy="639762"/>
          </a:xfrm>
        </p:spPr>
        <p:txBody>
          <a:bodyPr vert="horz" wrap="square" lIns="90487" tIns="44450" rIns="90487" bIns="44450" anchor="ctr" anchorCtr="0"/>
          <a:lstStyle/>
          <a:p>
            <a:r>
              <a:rPr lang="en-US" altLang="en-US" sz="3200" dirty="0">
                <a:solidFill>
                  <a:srgbClr val="00B0F0"/>
                </a:solidFill>
              </a:rPr>
              <a:t>COURSE OUTCOMES</a:t>
            </a:r>
            <a:endParaRPr lang="en-IN" altLang="en-US" sz="3200" dirty="0"/>
          </a:p>
        </p:txBody>
      </p:sp>
      <p:sp>
        <p:nvSpPr>
          <p:cNvPr id="6147" name="Content Placeholder 2"/>
          <p:cNvSpPr>
            <a:spLocks noGrp="1" noChangeArrowheads="1"/>
          </p:cNvSpPr>
          <p:nvPr>
            <p:ph idx="1"/>
          </p:nvPr>
        </p:nvSpPr>
        <p:spPr>
          <a:xfrm>
            <a:off x="838200" y="1417638"/>
            <a:ext cx="8229600" cy="4708525"/>
          </a:xfrm>
        </p:spPr>
        <p:txBody>
          <a:bodyPr vert="horz" wrap="square" lIns="90487" tIns="44450" rIns="90487" bIns="44450" numCol="1" anchor="t" anchorCtr="0" compatLnSpc="1"/>
          <a:lstStyle/>
          <a:p>
            <a:pPr marL="0" indent="0">
              <a:lnSpc>
                <a:spcPct val="107000"/>
              </a:lnSpc>
              <a:spcAft>
                <a:spcPts val="800"/>
              </a:spcAft>
              <a:buNone/>
            </a:pPr>
            <a:endParaRPr lang="en-US" altLang="en-US" sz="2400" dirty="0">
              <a:latin typeface="Times New Roman" panose="02020603050405020304" charset="0"/>
              <a:cs typeface="Times New Roman" panose="02020603050405020304" charset="0"/>
            </a:endParaRPr>
          </a:p>
          <a:p>
            <a:pPr marL="0" indent="0" algn="just">
              <a:lnSpc>
                <a:spcPts val="1250"/>
              </a:lnSpc>
              <a:buNone/>
            </a:pPr>
            <a:r>
              <a:rPr sz="2400" dirty="0">
                <a:latin typeface="Times New Roman" panose="02020603050405020304" charset="0"/>
                <a:cs typeface="Times New Roman" panose="02020603050405020304" charset="0"/>
              </a:rPr>
              <a:t>1. Describe the OOAD paradigm (Unified Processes)</a:t>
            </a:r>
            <a:endParaRPr lang="en-IN" altLang="x-none" sz="2400" dirty="0">
              <a:latin typeface="Times New Roman" panose="02020603050405020304" charset="0"/>
              <a:cs typeface="Times New Roman" panose="02020603050405020304" charset="0"/>
            </a:endParaRPr>
          </a:p>
          <a:p>
            <a:pPr marL="0" indent="0" algn="just">
              <a:lnSpc>
                <a:spcPts val="1265"/>
              </a:lnSpc>
              <a:buNone/>
            </a:pPr>
            <a:endParaRPr lang="en-IN" altLang="x-none" sz="2400" dirty="0">
              <a:latin typeface="Times New Roman" panose="02020603050405020304" charset="0"/>
              <a:cs typeface="Times New Roman" panose="02020603050405020304" charset="0"/>
            </a:endParaRPr>
          </a:p>
          <a:p>
            <a:pPr marL="0" indent="0" algn="just">
              <a:lnSpc>
                <a:spcPts val="1265"/>
              </a:lnSpc>
              <a:buNone/>
            </a:pPr>
            <a:r>
              <a:rPr sz="2400" dirty="0">
                <a:latin typeface="Times New Roman" panose="02020603050405020304" charset="0"/>
                <a:cs typeface="Times New Roman" panose="02020603050405020304" charset="0"/>
              </a:rPr>
              <a:t>2. Employ the UML diagramming standards.</a:t>
            </a:r>
            <a:endParaRPr lang="en-IN" altLang="x-none" sz="2400" dirty="0">
              <a:latin typeface="Times New Roman" panose="02020603050405020304" charset="0"/>
              <a:cs typeface="Times New Roman" panose="02020603050405020304" charset="0"/>
            </a:endParaRPr>
          </a:p>
          <a:p>
            <a:pPr marL="0" indent="0" algn="just">
              <a:buNone/>
            </a:pPr>
            <a:r>
              <a:rPr sz="2400" dirty="0">
                <a:latin typeface="Times New Roman" panose="02020603050405020304" charset="0"/>
                <a:cs typeface="Times New Roman" panose="02020603050405020304" charset="0"/>
              </a:rPr>
              <a:t> </a:t>
            </a:r>
            <a:endParaRPr lang="en-IN" altLang="x-none" sz="2400" dirty="0">
              <a:latin typeface="Times New Roman" panose="02020603050405020304" charset="0"/>
              <a:cs typeface="Times New Roman" panose="02020603050405020304" charset="0"/>
            </a:endParaRPr>
          </a:p>
          <a:p>
            <a:pPr marL="0" indent="0" algn="just">
              <a:lnSpc>
                <a:spcPts val="1265"/>
              </a:lnSpc>
              <a:spcBef>
                <a:spcPts val="15"/>
              </a:spcBef>
              <a:buNone/>
            </a:pPr>
            <a:r>
              <a:rPr sz="2400" dirty="0">
                <a:latin typeface="Times New Roman" panose="02020603050405020304" charset="0"/>
                <a:cs typeface="Times New Roman" panose="02020603050405020304" charset="0"/>
              </a:rPr>
              <a:t>3. Demonstrate the use of a software tool to support the </a:t>
            </a:r>
          </a:p>
          <a:p>
            <a:pPr marL="0" indent="0" algn="just">
              <a:lnSpc>
                <a:spcPts val="1265"/>
              </a:lnSpc>
              <a:spcBef>
                <a:spcPts val="15"/>
              </a:spcBef>
              <a:buNone/>
            </a:pPr>
            <a:endParaRPr sz="2400" dirty="0">
              <a:latin typeface="Times New Roman" panose="02020603050405020304" charset="0"/>
              <a:cs typeface="Times New Roman" panose="02020603050405020304" charset="0"/>
            </a:endParaRPr>
          </a:p>
          <a:p>
            <a:pPr marL="0" indent="0" algn="just">
              <a:lnSpc>
                <a:spcPts val="1265"/>
              </a:lnSpc>
              <a:spcBef>
                <a:spcPts val="15"/>
              </a:spcBef>
              <a:buNone/>
            </a:pPr>
            <a:r>
              <a:rPr lang="en-IN" sz="2400" dirty="0">
                <a:latin typeface="Times New Roman" panose="02020603050405020304" charset="0"/>
                <a:cs typeface="Times New Roman" panose="02020603050405020304" charset="0"/>
              </a:rPr>
              <a:t> </a:t>
            </a:r>
            <a:r>
              <a:rPr sz="2400" dirty="0">
                <a:latin typeface="Times New Roman" panose="02020603050405020304" charset="0"/>
                <a:cs typeface="Times New Roman" panose="02020603050405020304" charset="0"/>
              </a:rPr>
              <a:t>planning, analysis and design phases</a:t>
            </a:r>
            <a:endParaRPr lang="en-IN" altLang="x-none" sz="2400" dirty="0">
              <a:latin typeface="Times New Roman" panose="02020603050405020304" charset="0"/>
              <a:cs typeface="Times New Roman" panose="02020603050405020304" charset="0"/>
            </a:endParaRPr>
          </a:p>
          <a:p>
            <a:pPr marL="0" indent="0" algn="just">
              <a:buNone/>
            </a:pPr>
            <a:r>
              <a:rPr sz="2400" dirty="0">
                <a:latin typeface="Times New Roman" panose="02020603050405020304" charset="0"/>
                <a:cs typeface="Times New Roman" panose="02020603050405020304" charset="0"/>
              </a:rPr>
              <a:t> </a:t>
            </a:r>
            <a:endParaRPr lang="en-IN" altLang="x-none" sz="2400" dirty="0">
              <a:latin typeface="Times New Roman" panose="02020603050405020304" charset="0"/>
              <a:cs typeface="Times New Roman" panose="02020603050405020304" charset="0"/>
            </a:endParaRPr>
          </a:p>
          <a:p>
            <a:pPr marL="0" indent="0" algn="just">
              <a:lnSpc>
                <a:spcPts val="1265"/>
              </a:lnSpc>
              <a:spcBef>
                <a:spcPts val="15"/>
              </a:spcBef>
              <a:buNone/>
            </a:pPr>
            <a:r>
              <a:rPr sz="2400" dirty="0">
                <a:latin typeface="Times New Roman" panose="02020603050405020304" charset="0"/>
                <a:cs typeface="Times New Roman" panose="02020603050405020304" charset="0"/>
              </a:rPr>
              <a:t>4. Use a case tool for all UML diagrams.</a:t>
            </a:r>
            <a:endParaRPr lang="en-IN" altLang="x-none" sz="2400" dirty="0">
              <a:latin typeface="Times New Roman" panose="02020603050405020304" charset="0"/>
              <a:cs typeface="Times New Roman" panose="02020603050405020304" charset="0"/>
            </a:endParaRPr>
          </a:p>
          <a:p>
            <a:pPr marL="0" indent="0" algn="just">
              <a:lnSpc>
                <a:spcPts val="1265"/>
              </a:lnSpc>
              <a:spcBef>
                <a:spcPts val="15"/>
              </a:spcBef>
              <a:buNone/>
            </a:pPr>
            <a:r>
              <a:rPr sz="2400" dirty="0">
                <a:latin typeface="Times New Roman" panose="02020603050405020304" charset="0"/>
                <a:cs typeface="Times New Roman" panose="02020603050405020304" charset="0"/>
              </a:rPr>
              <a:t> </a:t>
            </a:r>
            <a:endParaRPr lang="en-IN" altLang="x-none" sz="2400" dirty="0">
              <a:latin typeface="Times New Roman" panose="02020603050405020304" charset="0"/>
              <a:cs typeface="Times New Roman" panose="02020603050405020304" charset="0"/>
            </a:endParaRPr>
          </a:p>
          <a:p>
            <a:pPr marL="0" indent="0" algn="just">
              <a:buNone/>
            </a:pPr>
            <a:r>
              <a:rPr sz="2400" dirty="0">
                <a:latin typeface="Times New Roman" panose="02020603050405020304" charset="0"/>
                <a:cs typeface="Times New Roman" panose="02020603050405020304" charset="0"/>
              </a:rPr>
              <a:t>5. Develop prototypes of the system design, code, and Testing</a:t>
            </a:r>
            <a:endParaRPr lang="en-IN" altLang="en-US" sz="2400" dirty="0">
              <a:latin typeface="Times New Roman" panose="02020603050405020304" charset="0"/>
              <a:cs typeface="Times New Roman" panose="02020603050405020304" charset="0"/>
            </a:endParaRPr>
          </a:p>
          <a:p>
            <a:pPr marL="0" indent="0" algn="just">
              <a:lnSpc>
                <a:spcPct val="107000"/>
              </a:lnSpc>
              <a:spcAft>
                <a:spcPts val="800"/>
              </a:spcAft>
              <a:buNone/>
            </a:pPr>
            <a:endParaRPr lang="en-IN" altLang="en-US" sz="2400" dirty="0">
              <a:latin typeface="Times New Roman" panose="02020603050405020304" charset="0"/>
              <a:ea typeface="Calibri" panose="020F0502020204030204" pitchFamily="34" charset="0"/>
              <a:cs typeface="Times New Roman" panose="02020603050405020304" charset="0"/>
            </a:endParaRPr>
          </a:p>
        </p:txBody>
      </p:sp>
      <p:sp>
        <p:nvSpPr>
          <p:cNvPr id="10244" name="Slide Number Placeholder 4"/>
          <p:cNvSpPr txBox="1">
            <a:spLocks noGrp="1"/>
          </p:cNvSpPr>
          <p:nvPr>
            <p:ph type="sldNum" sz="quarter" idx="12"/>
          </p:nvPr>
        </p:nvSpPr>
        <p:spPr>
          <a:prstGeom prst="rect">
            <a:avLst/>
          </a:prstGeom>
          <a:noFill/>
          <a:ln w="9525">
            <a:noFill/>
          </a:ln>
        </p:spPr>
        <p:txBody>
          <a:bodyPr/>
          <a:lstStyle/>
          <a:p>
            <a:pPr marL="0" indent="0" algn="r" eaLnBrk="1" hangingPunct="1">
              <a:lnSpc>
                <a:spcPct val="100000"/>
              </a:lnSpc>
              <a:spcBef>
                <a:spcPct val="0"/>
              </a:spcBef>
              <a:buClrTx/>
              <a:buSzTx/>
              <a:buFontTx/>
              <a:buNone/>
            </a:pPr>
            <a:fld id="{9A0DB2DC-4C9A-4742-B13C-FB6460FD3503}" type="slidenum">
              <a:rPr lang="en-US" altLang="en-US" sz="1400" b="1" dirty="0">
                <a:latin typeface="Times New Roman" panose="02020603050405020304" charset="0"/>
              </a:rPr>
              <a:t>3</a:t>
            </a:fld>
            <a:endParaRPr lang="en-US" altLang="en-US" sz="1400" b="1" dirty="0">
              <a:latin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1"/>
                </a:solidFill>
                <a:effectLst>
                  <a:outerShdw blurRad="38100" dist="25400" dir="5400000" algn="ctr" rotWithShape="0">
                    <a:srgbClr val="6E747A">
                      <a:alpha val="43000"/>
                    </a:srgbClr>
                  </a:outerShdw>
                </a:effectLst>
              </a:rPr>
              <a:t>Overview of UML</a:t>
            </a:r>
          </a:p>
        </p:txBody>
      </p:sp>
      <p:sp>
        <p:nvSpPr>
          <p:cNvPr id="3" name="Content Placeholder 2"/>
          <p:cNvSpPr>
            <a:spLocks noGrp="1"/>
          </p:cNvSpPr>
          <p:nvPr>
            <p:ph sz="half" idx="1"/>
          </p:nvPr>
        </p:nvSpPr>
        <p:spPr>
          <a:xfrm>
            <a:off x="386080" y="1295400"/>
            <a:ext cx="8900795" cy="4921250"/>
          </a:xfrm>
        </p:spPr>
        <p:txBody>
          <a:bodyPr/>
          <a:lstStyle/>
          <a:p>
            <a:pPr algn="just"/>
            <a:r>
              <a:rPr lang="en-US" sz="2400">
                <a:latin typeface="Times New Roman" panose="02020603050405020304" charset="0"/>
                <a:cs typeface="Times New Roman" panose="02020603050405020304" charset="0"/>
              </a:rPr>
              <a:t>Unified Modeling Language (UML) is a standardized modeling language used in software engineering to visually represent a system's design.</a:t>
            </a:r>
          </a:p>
          <a:p>
            <a:pPr marL="0" indent="0" algn="just">
              <a:buNone/>
            </a:pP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UML provides a set of graphical notations and diagrams that help developers, analysts, and stakeholders to communicate and understand the architecture, structure, behavior, and functionality of a system. </a:t>
            </a:r>
          </a:p>
          <a:p>
            <a:pPr marL="0" indent="0" algn="just">
              <a:buNone/>
            </a:pP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It was developed by the Object Management Group (OMG) and has become a widely adopted standard in the field of software development. </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80" y="274955"/>
            <a:ext cx="7637145" cy="554355"/>
          </a:xfrm>
        </p:spPr>
        <p:txBody>
          <a:bodyPr/>
          <a:lstStyle/>
          <a:p>
            <a:r>
              <a:rPr lang="en-US">
                <a:solidFill>
                  <a:schemeClr val="accent1"/>
                </a:solidFill>
                <a:effectLst>
                  <a:outerShdw blurRad="38100" dist="25400" dir="5400000" algn="ctr" rotWithShape="0">
                    <a:srgbClr val="6E747A">
                      <a:alpha val="43000"/>
                    </a:srgbClr>
                  </a:outerShdw>
                </a:effectLst>
              </a:rPr>
              <a:t>Use Case Diagrams</a:t>
            </a:r>
          </a:p>
        </p:txBody>
      </p:sp>
      <p:sp>
        <p:nvSpPr>
          <p:cNvPr id="3" name="Content Placeholder 2"/>
          <p:cNvSpPr>
            <a:spLocks noGrp="1"/>
          </p:cNvSpPr>
          <p:nvPr>
            <p:ph sz="half" idx="1"/>
          </p:nvPr>
        </p:nvSpPr>
        <p:spPr>
          <a:xfrm>
            <a:off x="386080" y="828675"/>
            <a:ext cx="9035415" cy="5641340"/>
          </a:xfrm>
        </p:spPr>
        <p:txBody>
          <a:bodyPr/>
          <a:lstStyle/>
          <a:p>
            <a:pPr algn="just"/>
            <a:r>
              <a:rPr lang="en-US" altLang="en-US" sz="2000" b="1" u="sng" dirty="0">
                <a:latin typeface="Times New Roman" panose="02020603050405020304" charset="0"/>
                <a:cs typeface="Times New Roman" panose="02020603050405020304" charset="0"/>
                <a:sym typeface="+mn-ea"/>
              </a:rPr>
              <a:t>Use case diagrams </a:t>
            </a:r>
            <a:r>
              <a:rPr lang="en-US" altLang="en-US" sz="2000" dirty="0">
                <a:latin typeface="Times New Roman" panose="02020603050405020304" charset="0"/>
                <a:cs typeface="Times New Roman" panose="02020603050405020304" charset="0"/>
                <a:sym typeface="+mn-ea"/>
              </a:rPr>
              <a:t>represent the functionality of the system from a user’s point of view. They define the boundaries of the system.</a:t>
            </a:r>
          </a:p>
          <a:p>
            <a:pPr marL="285750" marR="0" lvl="0" indent="-285750" algn="just"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Char char="¨"/>
              <a:defRPr/>
            </a:pPr>
            <a:r>
              <a:rPr lang="en-US" altLang="en-US" sz="2000" dirty="0">
                <a:latin typeface="Times New Roman" panose="02020603050405020304" charset="0"/>
                <a:cs typeface="Times New Roman" panose="02020603050405020304" charset="0"/>
                <a:sym typeface="+mn-ea"/>
              </a:rPr>
              <a:t> </a:t>
            </a:r>
            <a:r>
              <a:rPr lang="en-US" sz="2000" noProof="0" dirty="0">
                <a:ln>
                  <a:noFill/>
                </a:ln>
                <a:effectLst/>
                <a:uLnTx/>
                <a:uFillTx/>
                <a:latin typeface="Times New Roman" panose="02020603050405020304" charset="0"/>
                <a:cs typeface="Times New Roman" panose="02020603050405020304" charset="0"/>
                <a:sym typeface="+mn-ea"/>
              </a:rPr>
              <a:t>Use Case Diagrams Use cases and actors Actors are external entities that interact with the system. </a:t>
            </a:r>
          </a:p>
          <a:p>
            <a:pPr marL="0" marR="0" lvl="0" indent="0" algn="just"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defRPr/>
            </a:pPr>
            <a:r>
              <a:rPr lang="en-IN" altLang="en-US" sz="2000" b="1" noProof="0" dirty="0">
                <a:ln>
                  <a:noFill/>
                </a:ln>
                <a:effectLst/>
                <a:uLnTx/>
                <a:uFillTx/>
                <a:latin typeface="Times New Roman" panose="02020603050405020304" charset="0"/>
                <a:cs typeface="Times New Roman" panose="02020603050405020304" charset="0"/>
                <a:sym typeface="+mn-ea"/>
              </a:rPr>
              <a:t>Elements:</a:t>
            </a:r>
            <a:endParaRPr lang="en-US" sz="2000" b="1" noProof="0" dirty="0">
              <a:ln>
                <a:noFill/>
              </a:ln>
              <a:effectLst/>
              <a:uLnTx/>
              <a:uFillTx/>
              <a:latin typeface="Times New Roman" panose="02020603050405020304" charset="0"/>
              <a:cs typeface="Times New Roman" panose="02020603050405020304" charset="0"/>
              <a:sym typeface="+mn-ea"/>
            </a:endParaRPr>
          </a:p>
          <a:p>
            <a:pPr marL="0" indent="0" algn="just">
              <a:buNone/>
            </a:pPr>
            <a:r>
              <a:rPr lang="en-IN" altLang="en-US" sz="2000" b="1">
                <a:latin typeface="Times New Roman" panose="02020603050405020304" charset="0"/>
                <a:cs typeface="Times New Roman" panose="02020603050405020304" charset="0"/>
                <a:sym typeface="+mn-ea"/>
              </a:rPr>
              <a:t>    </a:t>
            </a:r>
            <a:r>
              <a:rPr lang="en-US" sz="2000" b="1">
                <a:latin typeface="Times New Roman" panose="02020603050405020304" charset="0"/>
                <a:cs typeface="Times New Roman" panose="02020603050405020304" charset="0"/>
                <a:sym typeface="+mn-ea"/>
              </a:rPr>
              <a:t>Actor:</a:t>
            </a:r>
            <a:endParaRPr lang="en-US" sz="2000" b="1">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Represents an external entity that interacts with the system.</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Can be a user, another system, or any external element.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Shown as stick figures or blocks outside the system boundary.</a:t>
            </a:r>
            <a:endParaRPr lang="en-US" sz="2000">
              <a:latin typeface="Times New Roman" panose="02020603050405020304" charset="0"/>
              <a:cs typeface="Times New Roman" panose="02020603050405020304" charset="0"/>
            </a:endParaRPr>
          </a:p>
          <a:p>
            <a:pPr marL="0" indent="0" algn="just">
              <a:buNone/>
            </a:pPr>
            <a:r>
              <a:rPr lang="en-IN" altLang="en-US" sz="2000" b="1">
                <a:latin typeface="Times New Roman" panose="02020603050405020304" charset="0"/>
                <a:cs typeface="Times New Roman" panose="02020603050405020304" charset="0"/>
                <a:sym typeface="+mn-ea"/>
              </a:rPr>
              <a:t>   </a:t>
            </a:r>
            <a:r>
              <a:rPr lang="en-US" sz="2000" b="1">
                <a:latin typeface="Times New Roman" panose="02020603050405020304" charset="0"/>
                <a:cs typeface="Times New Roman" panose="02020603050405020304" charset="0"/>
                <a:sym typeface="+mn-ea"/>
              </a:rPr>
              <a:t>Use Case:</a:t>
            </a:r>
            <a:endParaRPr lang="en-US" sz="2000" b="1">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Represents a specific functionality or behavior of the system.</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Describes a set of interactions between the system and external entities (actors).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Shown as ovals inside the system boundary.</a:t>
            </a:r>
            <a:endParaRPr lang="en-US" sz="2000">
              <a:latin typeface="Times New Roman" panose="02020603050405020304" charset="0"/>
              <a:cs typeface="Times New Roman" panose="02020603050405020304" charset="0"/>
            </a:endParaRPr>
          </a:p>
          <a:p>
            <a:pPr marL="0" indent="0" algn="just">
              <a:buNone/>
            </a:pPr>
            <a:r>
              <a:rPr lang="en-IN" altLang="en-US" sz="2000" b="1">
                <a:latin typeface="Times New Roman" panose="02020603050405020304" charset="0"/>
                <a:cs typeface="Times New Roman" panose="02020603050405020304" charset="0"/>
                <a:sym typeface="+mn-ea"/>
              </a:rPr>
              <a:t>  </a:t>
            </a:r>
            <a:r>
              <a:rPr lang="en-US" sz="2000" b="1">
                <a:latin typeface="Times New Roman" panose="02020603050405020304" charset="0"/>
                <a:cs typeface="Times New Roman" panose="02020603050405020304" charset="0"/>
                <a:sym typeface="+mn-ea"/>
              </a:rPr>
              <a:t>System Boundary:</a:t>
            </a:r>
            <a:endParaRPr lang="en-US" sz="2000" b="1">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Represents the boundary of the system being modeled.</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sym typeface="+mn-ea"/>
              </a:rPr>
              <a:t>    Contains actors and use cases.</a:t>
            </a:r>
            <a:endParaRPr lang="en-US" sz="200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Char char="¨"/>
              <a:defRPr/>
            </a:pPr>
            <a:endParaRPr kumimoji="0" lang="en-US" sz="2000" b="0" i="0" u="none" strike="noStrike" kern="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endParaRPr>
          </a:p>
          <a:p>
            <a:pPr marL="0" indent="0" algn="just">
              <a:buNone/>
            </a:pPr>
            <a:endParaRPr lang="en-US" altLang="en-US" sz="2000" dirty="0"/>
          </a:p>
          <a:p>
            <a:pPr marL="0" indent="0" algn="just">
              <a:buNone/>
            </a:pPr>
            <a:endParaRPr lang="en-US" sz="2000"/>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6080" y="511810"/>
            <a:ext cx="8900160" cy="5704840"/>
          </a:xfrm>
        </p:spPr>
        <p:txBody>
          <a:bodyPr/>
          <a:lstStyle/>
          <a:p>
            <a:pPr marL="0" indent="0">
              <a:buNone/>
            </a:pPr>
            <a:r>
              <a:rPr lang="en-US" sz="2400" b="1"/>
              <a:t>Association:</a:t>
            </a:r>
          </a:p>
          <a:p>
            <a:pPr marL="0" indent="0">
              <a:buNone/>
            </a:pPr>
            <a:endParaRPr lang="en-US" sz="2000"/>
          </a:p>
          <a:p>
            <a:r>
              <a:rPr lang="en-US" sz="2000"/>
              <a:t>    Represents a relationship between an actor and a use case.</a:t>
            </a:r>
          </a:p>
          <a:p>
            <a:r>
              <a:rPr lang="en-US" sz="2000"/>
              <a:t>    Indicates that the actor is involved in the described functionality.</a:t>
            </a:r>
          </a:p>
          <a:p>
            <a:endParaRPr lang="en-US" sz="2000"/>
          </a:p>
          <a:p>
            <a:pPr marL="0" indent="0">
              <a:buNone/>
            </a:pPr>
            <a:r>
              <a:rPr lang="en-US" sz="2000" b="1"/>
              <a:t>Include Relationship:</a:t>
            </a:r>
          </a:p>
          <a:p>
            <a:pPr marL="0" indent="0">
              <a:buNone/>
            </a:pPr>
            <a:endParaRPr lang="en-US" sz="2000"/>
          </a:p>
          <a:p>
            <a:r>
              <a:rPr lang="en-US" sz="2000"/>
              <a:t>  Describes the inclusion of one use case by another.</a:t>
            </a:r>
          </a:p>
          <a:p>
            <a:r>
              <a:rPr lang="en-US" sz="2000"/>
              <a:t>  Represents the fact that the behavior of the included use case is incorporated into the behavior of the base use case.</a:t>
            </a:r>
          </a:p>
          <a:p>
            <a:endParaRPr lang="en-US" sz="2000"/>
          </a:p>
          <a:p>
            <a:pPr marL="0" indent="0">
              <a:buNone/>
            </a:pPr>
            <a:r>
              <a:rPr lang="en-US" sz="2000" b="1"/>
              <a:t>Extend Relationship:</a:t>
            </a:r>
          </a:p>
          <a:p>
            <a:endParaRPr lang="en-US" sz="2000"/>
          </a:p>
          <a:p>
            <a:r>
              <a:rPr lang="en-US" sz="2000"/>
              <a:t>    Describes optional or exceptional behavior that can extend the behavior of a base use case.</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6080" y="416560"/>
            <a:ext cx="8369300" cy="5800090"/>
          </a:xfrm>
        </p:spPr>
        <p:txBody>
          <a:bodyPr/>
          <a:lstStyle/>
          <a:p>
            <a:pPr marL="0" indent="0">
              <a:buNone/>
            </a:pPr>
            <a:r>
              <a:rPr lang="en-US" sz="2400" b="1"/>
              <a:t>Example:</a:t>
            </a:r>
          </a:p>
          <a:p>
            <a:pPr marL="0" indent="0">
              <a:buNone/>
            </a:pPr>
            <a:r>
              <a:rPr lang="en-US" sz="2400" b="1"/>
              <a:t>Consider a simple library management system:</a:t>
            </a:r>
            <a:endParaRPr lang="en-US" sz="2000"/>
          </a:p>
          <a:p>
            <a:pPr marL="0" indent="0">
              <a:buNone/>
            </a:pPr>
            <a:r>
              <a:rPr lang="en-US" sz="2000"/>
              <a:t>  </a:t>
            </a:r>
            <a:r>
              <a:rPr lang="en-US" sz="2000" b="1"/>
              <a:t>  </a:t>
            </a:r>
            <a:endParaRPr lang="en-US" sz="2000"/>
          </a:p>
        </p:txBody>
      </p:sp>
      <p:pic>
        <p:nvPicPr>
          <p:cNvPr id="10" name="Content Placeholder 9"/>
          <p:cNvPicPr>
            <a:picLocks noGrp="1" noChangeAspect="1"/>
          </p:cNvPicPr>
          <p:nvPr>
            <p:ph sz="half" idx="2"/>
          </p:nvPr>
        </p:nvPicPr>
        <p:blipFill>
          <a:blip r:embed="rId2"/>
          <a:stretch>
            <a:fillRect/>
          </a:stretch>
        </p:blipFill>
        <p:spPr>
          <a:xfrm>
            <a:off x="595630" y="1482725"/>
            <a:ext cx="8490585" cy="4733290"/>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chemeClr val="accent1"/>
                </a:solidFill>
                <a:effectLst>
                  <a:outerShdw blurRad="38100" dist="25400" dir="5400000" algn="ctr" rotWithShape="0">
                    <a:srgbClr val="6E747A">
                      <a:alpha val="43000"/>
                    </a:srgbClr>
                  </a:outerShdw>
                </a:effectLst>
              </a:rPr>
              <a:t>Class Diagrams</a:t>
            </a:r>
            <a:r>
              <a:rPr lang="en-IN" altLang="en-US"/>
              <a:t/>
            </a:r>
            <a:br>
              <a:rPr lang="en-IN" altLang="en-US"/>
            </a:br>
            <a:endParaRPr lang="en-IN" altLang="en-US"/>
          </a:p>
        </p:txBody>
      </p:sp>
      <p:sp>
        <p:nvSpPr>
          <p:cNvPr id="7" name="Content Placeholder 6"/>
          <p:cNvSpPr>
            <a:spLocks noGrp="1"/>
          </p:cNvSpPr>
          <p:nvPr>
            <p:ph sz="half" idx="1"/>
          </p:nvPr>
        </p:nvSpPr>
        <p:spPr>
          <a:xfrm>
            <a:off x="386080" y="1252855"/>
            <a:ext cx="8761095" cy="4963795"/>
          </a:xfrm>
        </p:spPr>
        <p:txBody>
          <a:bodyPr/>
          <a:lstStyle/>
          <a:p>
            <a:pPr>
              <a:buSzPct val="75000"/>
            </a:pPr>
            <a:endParaRPr lang="en-US" altLang="en-US" sz="2400" dirty="0">
              <a:latin typeface="Times New Roman" panose="02020603050405020304" charset="0"/>
              <a:cs typeface="Times New Roman" panose="02020603050405020304" charset="0"/>
              <a:sym typeface="+mn-ea"/>
            </a:endParaRPr>
          </a:p>
          <a:p>
            <a:pPr algn="just">
              <a:buSzPct val="75000"/>
            </a:pPr>
            <a:r>
              <a:rPr lang="en-US" altLang="en-US" sz="2400" dirty="0">
                <a:latin typeface="Times New Roman" panose="02020603050405020304" charset="0"/>
                <a:cs typeface="Times New Roman" panose="02020603050405020304" charset="0"/>
                <a:sym typeface="+mn-ea"/>
              </a:rPr>
              <a:t>Class Diagrams Classes and objects Class diagrams describe the structure of the system in terms of classes and objects. </a:t>
            </a:r>
            <a:endParaRPr lang="en-US" altLang="en-US" sz="2400" dirty="0">
              <a:latin typeface="Times New Roman" panose="02020603050405020304" charset="0"/>
              <a:ea typeface="+mn-ea"/>
              <a:cs typeface="Times New Roman" panose="02020603050405020304" charset="0"/>
            </a:endParaRPr>
          </a:p>
          <a:p>
            <a:pPr algn="just">
              <a:buSzPct val="75000"/>
            </a:pPr>
            <a:r>
              <a:rPr lang="en-US" altLang="en-US" sz="2400" dirty="0">
                <a:latin typeface="Times New Roman" panose="02020603050405020304" charset="0"/>
                <a:cs typeface="Times New Roman" panose="02020603050405020304" charset="0"/>
                <a:sym typeface="+mn-ea"/>
              </a:rPr>
              <a:t>Classes are abstractions that specify the attributes and behavior of a set of objects. </a:t>
            </a:r>
            <a:endParaRPr lang="en-US" altLang="en-US" sz="2400" dirty="0">
              <a:latin typeface="Times New Roman" panose="02020603050405020304" charset="0"/>
              <a:ea typeface="+mn-ea"/>
              <a:cs typeface="Times New Roman" panose="02020603050405020304" charset="0"/>
            </a:endParaRPr>
          </a:p>
          <a:p>
            <a:pPr algn="just">
              <a:buSzPct val="75000"/>
            </a:pPr>
            <a:r>
              <a:rPr lang="en-US" altLang="en-US" sz="2400" dirty="0">
                <a:latin typeface="Times New Roman" panose="02020603050405020304" charset="0"/>
                <a:cs typeface="Times New Roman" panose="02020603050405020304" charset="0"/>
                <a:sym typeface="+mn-ea"/>
              </a:rPr>
              <a:t>A class is a collection of objects that share a set of attributes that distinguish the objects as members of the collection. </a:t>
            </a:r>
            <a:endParaRPr lang="en-US" altLang="en-US" sz="2400" dirty="0">
              <a:latin typeface="Times New Roman" panose="02020603050405020304" charset="0"/>
              <a:ea typeface="+mn-ea"/>
              <a:cs typeface="Times New Roman" panose="02020603050405020304" charset="0"/>
            </a:endParaRPr>
          </a:p>
          <a:p>
            <a:pPr algn="just">
              <a:buSzPct val="75000"/>
            </a:pPr>
            <a:r>
              <a:rPr lang="en-US" altLang="en-US" sz="2400" dirty="0">
                <a:latin typeface="Times New Roman" panose="02020603050405020304" charset="0"/>
                <a:cs typeface="Times New Roman" panose="02020603050405020304" charset="0"/>
                <a:sym typeface="+mn-ea"/>
              </a:rPr>
              <a:t>Objects are entities that encapsulate state and behavior. Each object has an identity: it can be referred individually and is distinguishable from other objects.</a:t>
            </a:r>
          </a:p>
          <a:p>
            <a:pPr marL="0" indent="0">
              <a:buSzPct val="75000"/>
              <a:buNone/>
            </a:pPr>
            <a:endParaRPr lang="en-US" sz="2400">
              <a:latin typeface="Times New Roman" panose="02020603050405020304" charset="0"/>
              <a:cs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Example</a:t>
            </a:r>
          </a:p>
        </p:txBody>
      </p:sp>
      <p:pic>
        <p:nvPicPr>
          <p:cNvPr id="8" name="Content Placeholder 7"/>
          <p:cNvPicPr>
            <a:picLocks noGrp="1" noChangeAspect="1"/>
          </p:cNvPicPr>
          <p:nvPr>
            <p:ph sz="half" idx="1"/>
          </p:nvPr>
        </p:nvPicPr>
        <p:blipFill>
          <a:blip r:embed="rId2"/>
          <a:stretch>
            <a:fillRect/>
          </a:stretch>
        </p:blipFill>
        <p:spPr>
          <a:xfrm>
            <a:off x="892810" y="1417955"/>
            <a:ext cx="8211820" cy="4963795"/>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Interaction Diagrams</a:t>
            </a:r>
          </a:p>
        </p:txBody>
      </p:sp>
      <p:sp>
        <p:nvSpPr>
          <p:cNvPr id="3" name="Content Placeholder 2"/>
          <p:cNvSpPr>
            <a:spLocks noGrp="1"/>
          </p:cNvSpPr>
          <p:nvPr>
            <p:ph sz="half" idx="1"/>
          </p:nvPr>
        </p:nvSpPr>
        <p:spPr>
          <a:xfrm>
            <a:off x="386080" y="1243965"/>
            <a:ext cx="8622665" cy="4972685"/>
          </a:xfrm>
        </p:spPr>
        <p:txBody>
          <a:bodyPr/>
          <a:lstStyle/>
          <a:p>
            <a:r>
              <a:rPr lang="en-US" sz="2400">
                <a:latin typeface="Times New Roman" panose="02020603050405020304" charset="0"/>
                <a:cs typeface="Times New Roman" panose="02020603050405020304" charset="0"/>
              </a:rPr>
              <a:t>Interaction diagrams are models that describe how a group of objects collaborate in some behavior - typically a single use-case.</a:t>
            </a: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Interaction Diagram are used in UML to establish communication between objects</a:t>
            </a: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Notation of an Interaction Diagram</a:t>
            </a:r>
          </a:p>
          <a:p>
            <a:pPr marL="0" indent="0">
              <a:buNone/>
            </a:pPr>
            <a:r>
              <a:rPr lang="en-US" sz="2400">
                <a:latin typeface="Times New Roman" panose="02020603050405020304" charset="0"/>
                <a:cs typeface="Times New Roman" panose="02020603050405020304" charset="0"/>
              </a:rPr>
              <a:t> </a:t>
            </a:r>
            <a:r>
              <a:rPr lang="en-US" sz="2400" b="1">
                <a:latin typeface="Times New Roman" panose="02020603050405020304" charset="0"/>
                <a:cs typeface="Times New Roman" panose="02020603050405020304" charset="0"/>
              </a:rPr>
              <a:t>Following are the different types of interaction diagrams defined in  UML:</a:t>
            </a:r>
          </a:p>
          <a:p>
            <a:r>
              <a:rPr lang="en-US" sz="2400">
                <a:latin typeface="Times New Roman" panose="02020603050405020304" charset="0"/>
                <a:cs typeface="Times New Roman" panose="02020603050405020304" charset="0"/>
              </a:rPr>
              <a:t>Sequence diagram</a:t>
            </a:r>
          </a:p>
          <a:p>
            <a:r>
              <a:rPr lang="en-US" sz="2400">
                <a:latin typeface="Times New Roman" panose="02020603050405020304" charset="0"/>
                <a:cs typeface="Times New Roman" panose="02020603050405020304" charset="0"/>
              </a:rPr>
              <a:t>Collaboration diagram</a:t>
            </a:r>
          </a:p>
          <a:p>
            <a:pPr marL="0" indent="0">
              <a:buNone/>
            </a:pPr>
            <a:endParaRPr lang="en-US" sz="2400">
              <a:latin typeface="Times New Roman" panose="02020603050405020304" charset="0"/>
              <a:cs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Sequence diagram example</a:t>
            </a:r>
          </a:p>
        </p:txBody>
      </p:sp>
      <p:pic>
        <p:nvPicPr>
          <p:cNvPr id="7" name="Content Placeholder 6"/>
          <p:cNvPicPr>
            <a:picLocks noGrp="1" noChangeAspect="1"/>
          </p:cNvPicPr>
          <p:nvPr>
            <p:ph sz="half" idx="1"/>
          </p:nvPr>
        </p:nvPicPr>
        <p:blipFill>
          <a:blip r:embed="rId2"/>
          <a:stretch>
            <a:fillRect/>
          </a:stretch>
        </p:blipFill>
        <p:spPr>
          <a:xfrm>
            <a:off x="1193800" y="1710690"/>
            <a:ext cx="7919720" cy="4114165"/>
          </a:xfrm>
          <a:prstGeom prst="rect">
            <a:avLst/>
          </a:prstGeom>
        </p:spPr>
      </p:pic>
      <p:sp>
        <p:nvSpPr>
          <p:cNvPr id="100" name="Text Box 99"/>
          <p:cNvSpPr txBox="1"/>
          <p:nvPr/>
        </p:nvSpPr>
        <p:spPr>
          <a:xfrm>
            <a:off x="1193800" y="5724525"/>
            <a:ext cx="7761605" cy="922020"/>
          </a:xfrm>
          <a:prstGeom prst="rect">
            <a:avLst/>
          </a:prstGeom>
          <a:noFill/>
          <a:ln w="9525">
            <a:noFill/>
          </a:ln>
        </p:spPr>
        <p:txBody>
          <a:bodyPr wrap="square">
            <a:spAutoFit/>
          </a:bodyPr>
          <a:lstStyle/>
          <a:p>
            <a:endParaRPr lang="en-US" sz="1800" b="0">
              <a:solidFill>
                <a:srgbClr val="222222"/>
              </a:solidFill>
              <a:latin typeface="Source Sans Pro" charset="0"/>
              <a:cs typeface="Times New Roman" panose="02020603050405020304" charset="0"/>
            </a:endParaRPr>
          </a:p>
          <a:p>
            <a:endParaRPr lang="en-US" sz="1800" b="0">
              <a:solidFill>
                <a:srgbClr val="222222"/>
              </a:solidFill>
              <a:latin typeface="Source Sans Pro" charset="0"/>
              <a:cs typeface="Times New Roman" panose="02020603050405020304" charset="0"/>
            </a:endParaRPr>
          </a:p>
          <a:p>
            <a:r>
              <a:rPr lang="en-US" sz="1800" b="0">
                <a:solidFill>
                  <a:srgbClr val="222222"/>
                </a:solidFill>
                <a:latin typeface="Source Sans Pro" charset="0"/>
                <a:cs typeface="Times New Roman" panose="02020603050405020304" charset="0"/>
              </a:rPr>
              <a:t>The following sequence diagram example represents ordering system:</a:t>
            </a:r>
          </a:p>
        </p:txBody>
      </p:sp>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latin typeface="Times New Roman" panose="02020603050405020304" charset="0"/>
                <a:cs typeface="Times New Roman" panose="02020603050405020304" charset="0"/>
                <a:sym typeface="+mn-ea"/>
              </a:rPr>
              <a:t>The ordered sequence of events in a given sequence diagram is as follows:</a:t>
            </a:r>
            <a:endParaRPr lang="en-US" sz="2800" b="1">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495300" y="1600200"/>
            <a:ext cx="8915400" cy="4526280"/>
          </a:xfrm>
        </p:spPr>
        <p:txBody>
          <a:bodyPr/>
          <a:lstStyle/>
          <a:p>
            <a:pPr marL="0" indent="0">
              <a:buNone/>
            </a:pPr>
            <a:r>
              <a:rPr lang="en-US" sz="2400">
                <a:latin typeface="Times New Roman" panose="02020603050405020304" charset="0"/>
                <a:cs typeface="Times New Roman" panose="02020603050405020304" charset="0"/>
              </a:rPr>
              <a:t>1.Place an order.</a:t>
            </a:r>
          </a:p>
          <a:p>
            <a:pPr marL="0" indent="0">
              <a:buNone/>
            </a:pPr>
            <a:r>
              <a:rPr lang="en-US" sz="2400">
                <a:latin typeface="Times New Roman" panose="02020603050405020304" charset="0"/>
                <a:cs typeface="Times New Roman" panose="02020603050405020304" charset="0"/>
              </a:rPr>
              <a:t>2.Pay money to the cash counter.</a:t>
            </a:r>
          </a:p>
          <a:p>
            <a:pPr marL="0" indent="0">
              <a:buNone/>
            </a:pPr>
            <a:r>
              <a:rPr lang="en-US" sz="2400">
                <a:latin typeface="Times New Roman" panose="02020603050405020304" charset="0"/>
                <a:cs typeface="Times New Roman" panose="02020603050405020304" charset="0"/>
              </a:rPr>
              <a:t>3.Order Confirmation.</a:t>
            </a:r>
          </a:p>
          <a:p>
            <a:pPr marL="0" indent="0">
              <a:buNone/>
            </a:pPr>
            <a:r>
              <a:rPr lang="en-US" sz="2400">
                <a:latin typeface="Times New Roman" panose="02020603050405020304" charset="0"/>
                <a:cs typeface="Times New Roman" panose="02020603050405020304" charset="0"/>
              </a:rPr>
              <a:t>4.Order preparation.</a:t>
            </a:r>
          </a:p>
          <a:p>
            <a:pPr marL="0" indent="0">
              <a:buNone/>
            </a:pPr>
            <a:r>
              <a:rPr lang="en-US" sz="2400">
                <a:latin typeface="Times New Roman" panose="02020603050405020304" charset="0"/>
                <a:cs typeface="Times New Roman" panose="02020603050405020304" charset="0"/>
              </a:rPr>
              <a:t>5.Order serving.</a:t>
            </a:r>
          </a:p>
          <a:p>
            <a:pPr marL="0" indent="0">
              <a:buNone/>
            </a:pPr>
            <a:r>
              <a:rPr lang="en-US" sz="2800" b="1">
                <a:latin typeface="Times New Roman" panose="02020603050405020304" charset="0"/>
                <a:cs typeface="Times New Roman" panose="02020603050405020304" charset="0"/>
              </a:rPr>
              <a:t>Collaboration Diagram:</a:t>
            </a:r>
          </a:p>
          <a:p>
            <a:pPr marL="0" indent="0" algn="just">
              <a:buNone/>
            </a:pPr>
            <a:r>
              <a:rPr lang="en-US" sz="2400">
                <a:latin typeface="Times New Roman" panose="02020603050405020304" charset="0"/>
                <a:cs typeface="Times New Roman" panose="02020603050405020304" charset="0"/>
              </a:rPr>
              <a:t>Collaboration Diagram depicts the relationships and interactions among software objects. They are used to understand the object architecture within a system rather than the flow of a message as in a sequence diagram. They are also known as “Communication Diagrams.”</a:t>
            </a:r>
          </a:p>
          <a:p>
            <a:pPr marL="0" indent="0">
              <a:buNone/>
            </a:pPr>
            <a:endParaRPr lang="en-US" sz="2800" b="1">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a:p>
            <a:pPr marL="0" indent="0">
              <a:buNone/>
            </a:pPr>
            <a:endParaRPr lang="en-US" sz="2800" b="1">
              <a:latin typeface="Times New Roman" panose="02020603050405020304" charset="0"/>
              <a:cs typeface="Times New Roman" panose="02020603050405020304" charset="0"/>
            </a:endParaRP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Collaboration diagram Example</a:t>
            </a:r>
          </a:p>
        </p:txBody>
      </p:sp>
      <p:pic>
        <p:nvPicPr>
          <p:cNvPr id="5" name="Content Placeholder 4"/>
          <p:cNvPicPr>
            <a:picLocks noGrp="1" noChangeAspect="1"/>
          </p:cNvPicPr>
          <p:nvPr>
            <p:ph sz="half" idx="1"/>
          </p:nvPr>
        </p:nvPicPr>
        <p:blipFill>
          <a:blip r:embed="rId2"/>
          <a:stretch>
            <a:fillRect/>
          </a:stretch>
        </p:blipFill>
        <p:spPr>
          <a:xfrm>
            <a:off x="839470" y="1614170"/>
            <a:ext cx="8140700" cy="3766185"/>
          </a:xfrm>
          <a:prstGeom prst="rect">
            <a:avLst/>
          </a:prstGeom>
        </p:spPr>
      </p:pic>
      <p:sp>
        <p:nvSpPr>
          <p:cNvPr id="100" name="Text Box 99"/>
          <p:cNvSpPr txBox="1"/>
          <p:nvPr/>
        </p:nvSpPr>
        <p:spPr>
          <a:xfrm>
            <a:off x="495300" y="5576570"/>
            <a:ext cx="8842375" cy="368300"/>
          </a:xfrm>
          <a:prstGeom prst="rect">
            <a:avLst/>
          </a:prstGeom>
          <a:noFill/>
          <a:ln w="9525">
            <a:noFill/>
          </a:ln>
        </p:spPr>
        <p:txBody>
          <a:bodyPr wrap="square">
            <a:spAutoFit/>
          </a:bodyPr>
          <a:lstStyle/>
          <a:p>
            <a:r>
              <a:rPr lang="en-US" sz="1800" b="0">
                <a:solidFill>
                  <a:srgbClr val="222222"/>
                </a:solidFill>
                <a:latin typeface="Source Sans Pro" charset="0"/>
                <a:cs typeface="Times New Roman" panose="02020603050405020304" charset="0"/>
              </a:rPr>
              <a:t>Following diagram represents the sequencing over student management system:</a:t>
            </a:r>
          </a:p>
        </p:txBody>
      </p:sp>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0487" tIns="44450" rIns="90487" bIns="44450" anchor="ctr" anchorCtr="0"/>
          <a:lstStyle/>
          <a:p>
            <a:r>
              <a:rPr lang="en-US" altLang="en-US" sz="4000" dirty="0">
                <a:solidFill>
                  <a:srgbClr val="00B0F0"/>
                </a:solidFill>
              </a:rPr>
              <a:t>SYLLABUS</a:t>
            </a:r>
            <a:endParaRPr lang="en-IN" altLang="en-US" sz="4000" dirty="0">
              <a:solidFill>
                <a:srgbClr val="00B0F0"/>
              </a:solidFill>
            </a:endParaRPr>
          </a:p>
        </p:txBody>
      </p:sp>
      <p:sp>
        <p:nvSpPr>
          <p:cNvPr id="11267" name="Slide Number Placeholder 4"/>
          <p:cNvSpPr txBox="1">
            <a:spLocks noGrp="1"/>
          </p:cNvSpPr>
          <p:nvPr>
            <p:ph type="sldNum" sz="quarter" idx="12"/>
          </p:nvPr>
        </p:nvSpPr>
        <p:spPr>
          <a:prstGeom prst="rect">
            <a:avLst/>
          </a:prstGeom>
          <a:noFill/>
          <a:ln w="9525">
            <a:noFill/>
          </a:ln>
        </p:spPr>
        <p:txBody>
          <a:bodyPr/>
          <a:lstStyle/>
          <a:p>
            <a:pPr marL="0" indent="0" algn="r" eaLnBrk="1" hangingPunct="1">
              <a:lnSpc>
                <a:spcPct val="100000"/>
              </a:lnSpc>
              <a:spcBef>
                <a:spcPct val="0"/>
              </a:spcBef>
              <a:buClrTx/>
              <a:buSzTx/>
              <a:buFontTx/>
              <a:buNone/>
            </a:pPr>
            <a:fld id="{9A0DB2DC-4C9A-4742-B13C-FB6460FD3503}" type="slidenum">
              <a:rPr lang="en-US" altLang="en-US" sz="1400" b="1" dirty="0">
                <a:latin typeface="Times New Roman" panose="02020603050405020304" charset="0"/>
              </a:rPr>
              <a:t>4</a:t>
            </a:fld>
            <a:endParaRPr lang="en-US" altLang="en-US" sz="1400" b="1" dirty="0">
              <a:latin typeface="Times New Roman" panose="02020603050405020304" charset="0"/>
            </a:endParaRPr>
          </a:p>
        </p:txBody>
      </p:sp>
      <p:sp>
        <p:nvSpPr>
          <p:cNvPr id="11268" name="Content Placeholder 9"/>
          <p:cNvSpPr>
            <a:spLocks noGrp="1"/>
          </p:cNvSpPr>
          <p:nvPr>
            <p:ph idx="1"/>
          </p:nvPr>
        </p:nvSpPr>
        <p:spPr>
          <a:xfrm>
            <a:off x="386080" y="1221105"/>
            <a:ext cx="9217025" cy="4995545"/>
          </a:xfrm>
        </p:spPr>
        <p:txBody>
          <a:bodyPr vert="horz" wrap="square" lIns="90487" tIns="44450" rIns="90487" bIns="44450" anchor="t" anchorCtr="0"/>
          <a:lstStyle/>
          <a:p>
            <a:pPr marL="457200" lvl="1" indent="0">
              <a:buNone/>
            </a:pPr>
            <a:endParaRPr lang="en-IN" altLang="en-US" b="1" dirty="0">
              <a:latin typeface="TimesNewRomanPSMT"/>
            </a:endParaRPr>
          </a:p>
          <a:p>
            <a:pPr marL="457200" lvl="1" indent="0">
              <a:buNone/>
            </a:pPr>
            <a:r>
              <a:rPr lang="en-IN" altLang="en-US" b="1" dirty="0">
                <a:latin typeface="TimesNewRomanPSMT"/>
              </a:rPr>
              <a:t>M</a:t>
            </a:r>
            <a:r>
              <a:rPr lang="en-US" altLang="en-US" b="1" dirty="0">
                <a:latin typeface="TimesNewRomanPSMT"/>
              </a:rPr>
              <a:t>odule I: </a:t>
            </a:r>
            <a:r>
              <a:rPr lang="en-US" altLang="en-US" sz="1800" b="1" dirty="0">
                <a:latin typeface="TimesNewRomanPS-BoldMT"/>
              </a:rPr>
              <a:t>Introduction to Software Engineering </a:t>
            </a:r>
            <a:r>
              <a:rPr lang="en-IN" altLang="en-US" sz="1800" b="1" dirty="0">
                <a:latin typeface="TimesNewRomanPS-BoldMT"/>
              </a:rPr>
              <a:t> </a:t>
            </a:r>
            <a:endParaRPr lang="en-US" altLang="en-US" sz="1800" dirty="0">
              <a:latin typeface="TimesNewRomanPSMT"/>
            </a:endParaRPr>
          </a:p>
          <a:p>
            <a:pPr marL="0" indent="0">
              <a:buNone/>
            </a:pPr>
            <a:endParaRPr lang="en-US" altLang="en-US" sz="1800" b="1" dirty="0">
              <a:latin typeface="TimesNewRomanPS-BoldMT"/>
            </a:endParaRPr>
          </a:p>
          <a:p>
            <a:pPr marL="0" indent="0">
              <a:buNone/>
            </a:pPr>
            <a:r>
              <a:rPr lang="en-US" altLang="en-US" sz="1800" b="1" dirty="0">
                <a:latin typeface="TimesNewRomanPS-BoldMT"/>
              </a:rPr>
              <a:t>Introduction: </a:t>
            </a:r>
            <a:r>
              <a:rPr altLang="en-US" sz="1800" dirty="0">
                <a:latin typeface="TimesNewRomanPSMT"/>
              </a:rPr>
              <a:t>Review of Software life cycle stages, Software Processes. Introduction to OOAD, comparison with Functional approach to software development.</a:t>
            </a:r>
            <a:endParaRPr lang="en-IN" sz="1800" dirty="0">
              <a:latin typeface="TimesNewRomanPSMT"/>
            </a:endParaRPr>
          </a:p>
          <a:p>
            <a:pPr marL="0" indent="0">
              <a:buNone/>
            </a:pPr>
            <a:r>
              <a:rPr altLang="en-US" sz="1800" b="1" dirty="0" smtClean="0">
                <a:latin typeface="TimesNewRomanPSMT"/>
              </a:rPr>
              <a:t>Overview </a:t>
            </a:r>
            <a:r>
              <a:rPr altLang="en-US" sz="1800" b="1" dirty="0">
                <a:latin typeface="TimesNewRomanPSMT"/>
              </a:rPr>
              <a:t>of UML:</a:t>
            </a:r>
            <a:r>
              <a:rPr altLang="en-US" sz="1800" dirty="0">
                <a:latin typeface="TimesNewRomanPSMT"/>
              </a:rPr>
              <a:t> Use Case Diagrams, Class Diagrams, Interaction Diagrams, State </a:t>
            </a:r>
            <a:r>
              <a:rPr lang="en-IN" sz="1800" dirty="0">
                <a:latin typeface="TimesNewRomanPSMT"/>
              </a:rPr>
              <a:t>    </a:t>
            </a:r>
            <a:r>
              <a:rPr altLang="en-US" sz="1800" dirty="0">
                <a:latin typeface="TimesNewRomanPSMT"/>
              </a:rPr>
              <a:t>Machine Diagrams, Activity Diagrams</a:t>
            </a:r>
            <a:r>
              <a:rPr lang="en-IN" sz="1800" dirty="0">
                <a:latin typeface="TimesNewRomanPSMT"/>
              </a:rPr>
              <a:t>.</a:t>
            </a:r>
            <a:endParaRPr altLang="en-US" sz="1800" b="1" dirty="0">
              <a:latin typeface="TimesNewRomanPSMT"/>
            </a:endParaRPr>
          </a:p>
          <a:p>
            <a:pPr marL="0" indent="0">
              <a:buNone/>
            </a:pPr>
            <a:r>
              <a:rPr altLang="en-US" sz="1800" b="1" dirty="0">
                <a:latin typeface="TimesNewRomanPSMT"/>
              </a:rPr>
              <a:t>Modelling Concepts:</a:t>
            </a:r>
            <a:r>
              <a:rPr altLang="en-US" sz="1800" dirty="0">
                <a:latin typeface="TimesNewRomanPSMT"/>
              </a:rPr>
              <a:t> Systems, Models, and Views. Data Types - Abstract Data Types, Instances. Classes - Abstract Classes, Objects, Event Classes, Events, Messages. </a:t>
            </a:r>
            <a:r>
              <a:rPr altLang="en-US" sz="1800" dirty="0" smtClean="0">
                <a:latin typeface="TimesNewRomanPSMT"/>
              </a:rPr>
              <a:t>Object</a:t>
            </a:r>
            <a:r>
              <a:rPr lang="en-US" altLang="en-US" sz="1800" dirty="0" smtClean="0">
                <a:latin typeface="TimesNewRomanPSMT"/>
              </a:rPr>
              <a:t>s, </a:t>
            </a:r>
            <a:r>
              <a:rPr altLang="en-US" sz="1800" dirty="0" smtClean="0">
                <a:latin typeface="TimesNewRomanPSMT"/>
              </a:rPr>
              <a:t>Oriented </a:t>
            </a:r>
            <a:r>
              <a:rPr altLang="en-US" sz="1800" dirty="0">
                <a:latin typeface="TimesNewRomanPSMT"/>
              </a:rPr>
              <a:t>Modelling- Falsification and Prototyping</a:t>
            </a:r>
            <a:endParaRPr lang="en-IN" altLang="en-US" sz="1800" b="1" dirty="0">
              <a:latin typeface="TimesNewRomanPS-BoldMT"/>
            </a:endParaRPr>
          </a:p>
          <a:p>
            <a:pPr marL="0" indent="0">
              <a:buNone/>
            </a:pPr>
            <a:r>
              <a:rPr lang="en-IN" altLang="en-US" sz="1800" b="1" dirty="0">
                <a:latin typeface="TimesNewRomanPS-BoldMT"/>
              </a:rPr>
              <a:t>Learning Outcomes</a:t>
            </a:r>
            <a:r>
              <a:rPr lang="en-IN" altLang="en-US" sz="1800" dirty="0">
                <a:latin typeface="TimesNewRomanPSMT"/>
              </a:rPr>
              <a:t>:</a:t>
            </a:r>
          </a:p>
          <a:p>
            <a:r>
              <a:rPr lang="en-US" altLang="en-US" sz="1800" dirty="0">
                <a:latin typeface="TimesNewRomanPSMT"/>
              </a:rPr>
              <a:t>After completion of this unit, the student will be able to:</a:t>
            </a:r>
          </a:p>
          <a:p>
            <a:r>
              <a:rPr lang="en-US" altLang="en-US" sz="1800" dirty="0">
                <a:latin typeface="TimesNewRomanPSMT"/>
              </a:rPr>
              <a:t>1. Understands the basics of software engineering(L1)</a:t>
            </a:r>
          </a:p>
          <a:p>
            <a:r>
              <a:rPr lang="en-US" altLang="en-US" sz="1800" dirty="0">
                <a:latin typeface="TimesNewRomanPSMT"/>
              </a:rPr>
              <a:t>2. Familiarize with usage of UML(L2)</a:t>
            </a:r>
          </a:p>
          <a:p>
            <a:r>
              <a:rPr lang="en-IN" altLang="en-US" sz="1800" dirty="0">
                <a:latin typeface="TimesNewRomanPSMT"/>
              </a:rPr>
              <a:t>3. Illustrate modelling concepts(L2)</a:t>
            </a:r>
            <a:endParaRPr lang="en-IN" altLang="en-US" dirty="0"/>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olidFill>
                  <a:schemeClr val="accent1"/>
                </a:solidFill>
                <a:effectLst>
                  <a:outerShdw blurRad="38100" dist="25400" dir="5400000" algn="ctr" rotWithShape="0">
                    <a:srgbClr val="6E747A">
                      <a:alpha val="43000"/>
                    </a:srgbClr>
                  </a:outerShdw>
                </a:effectLst>
              </a:rPr>
              <a:t>State Machine Diagrams</a:t>
            </a:r>
            <a:endParaRPr lang="en-US" altLang="en-US" sz="400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386080" y="1295400"/>
            <a:ext cx="8728710" cy="4921250"/>
          </a:xfrm>
        </p:spPr>
        <p:txBody>
          <a:bodyPr/>
          <a:lstStyle/>
          <a:p>
            <a:pPr algn="just"/>
            <a:r>
              <a:rPr lang="en-US" sz="2000">
                <a:latin typeface="Times New Roman" panose="02020603050405020304" charset="0"/>
                <a:cs typeface="Times New Roman" panose="02020603050405020304" charset="0"/>
              </a:rPr>
              <a:t>State machine diagram typically are used to describe state-dependent behavior for an object. </a:t>
            </a:r>
          </a:p>
          <a:p>
            <a:pPr algn="just"/>
            <a:r>
              <a:rPr lang="en-US" sz="2000">
                <a:latin typeface="Times New Roman" panose="02020603050405020304" charset="0"/>
                <a:cs typeface="Times New Roman" panose="02020603050405020304" charset="0"/>
              </a:rPr>
              <a:t>An object responds differently to the same event depending on what state it is in. State machine diagrams are usually applied to objects but can be applied to any element that has behavior to other entities such as: actors, use cases, methods, subsystems systems and etc. and they are typically used in conjunction with interaction diagrams (usually sequence diagrams). </a:t>
            </a:r>
          </a:p>
          <a:p>
            <a:pPr marL="0" indent="0" algn="just">
              <a:buNone/>
            </a:pPr>
            <a:r>
              <a:rPr lang="en-US" sz="2000" b="1">
                <a:latin typeface="Times New Roman" panose="02020603050405020304" charset="0"/>
                <a:cs typeface="Times New Roman" panose="02020603050405020304" charset="0"/>
              </a:rPr>
              <a:t>For example:</a:t>
            </a:r>
          </a:p>
          <a:p>
            <a:pPr algn="just"/>
            <a:r>
              <a:rPr lang="en-US" sz="2000">
                <a:latin typeface="Times New Roman" panose="02020603050405020304" charset="0"/>
                <a:cs typeface="Times New Roman" panose="02020603050405020304" charset="0"/>
              </a:rPr>
              <a:t>Consider you have $100,000 in a bank account. The behavior of the withdraw function would be: balance := balance - withdrawAmount; provided that the balance after the withdrawal is not less than $0; this is true regardless of how many times you have withdrawn money from the bank. In such situations, the withdrawals do not affect the abstraction of the attribute values, and hence the gross behavior of the object remains unchanged. </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Diagrams</a:t>
            </a:r>
          </a:p>
        </p:txBody>
      </p:sp>
      <p:sp>
        <p:nvSpPr>
          <p:cNvPr id="3" name="Content Placeholder 2"/>
          <p:cNvSpPr>
            <a:spLocks noGrp="1"/>
          </p:cNvSpPr>
          <p:nvPr>
            <p:ph sz="half" idx="1"/>
          </p:nvPr>
        </p:nvSpPr>
        <p:spPr>
          <a:xfrm>
            <a:off x="386080" y="1295400"/>
            <a:ext cx="8717915" cy="4921250"/>
          </a:xfrm>
        </p:spPr>
        <p:txBody>
          <a:bodyPr/>
          <a:lstStyle/>
          <a:p>
            <a:r>
              <a:rPr lang="en-US" sz="2000">
                <a:latin typeface="Times New Roman" panose="02020603050405020304" charset="0"/>
                <a:cs typeface="Times New Roman" panose="02020603050405020304" charset="0"/>
              </a:rPr>
              <a:t>An activity diagram is a type of Unified Modeling Language (UML) flowchart that shows the flow from one activity to another in a system or process. </a:t>
            </a: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It's used to describe the different dynamic aspects of a system and is referred to as a 'behavior diagram' because it describes what should happen in the modeled system.</a:t>
            </a:r>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955"/>
            <a:ext cx="8915400" cy="824865"/>
          </a:xfrm>
        </p:spPr>
        <p:txBody>
          <a:bodyPr/>
          <a:lstStyle/>
          <a:p>
            <a:r>
              <a:rPr lang="en-US">
                <a:sym typeface="+mn-ea"/>
              </a:rPr>
              <a:t>Activity Diagrams</a:t>
            </a:r>
            <a:endParaRPr lang="en-US"/>
          </a:p>
        </p:txBody>
      </p:sp>
      <p:pic>
        <p:nvPicPr>
          <p:cNvPr id="6" name="Content Placeholder 5"/>
          <p:cNvPicPr>
            <a:picLocks noGrp="1" noChangeAspect="1"/>
          </p:cNvPicPr>
          <p:nvPr>
            <p:ph sz="half" idx="1"/>
          </p:nvPr>
        </p:nvPicPr>
        <p:blipFill>
          <a:blip r:embed="rId2"/>
          <a:stretch>
            <a:fillRect/>
          </a:stretch>
        </p:blipFill>
        <p:spPr>
          <a:xfrm>
            <a:off x="328295" y="1510665"/>
            <a:ext cx="8877935" cy="4931410"/>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dirty="0">
                <a:solidFill>
                  <a:schemeClr val="accent1"/>
                </a:solidFill>
                <a:effectLst>
                  <a:outerShdw blurRad="38100" dist="25400" dir="5400000" algn="ctr" rotWithShape="0">
                    <a:srgbClr val="6E747A">
                      <a:alpha val="43000"/>
                    </a:srgbClr>
                  </a:outerShdw>
                </a:effectLst>
                <a:sym typeface="+mn-ea"/>
              </a:rPr>
              <a:t>Software Engineering</a:t>
            </a:r>
            <a:endParaRPr lang="en-US" sz="3600" dirty="0">
              <a:solidFill>
                <a:schemeClr val="accent1"/>
              </a:solidFill>
              <a:effectLst>
                <a:outerShdw blurRad="38100" dist="25400" dir="5400000" algn="ctr" rotWithShape="0">
                  <a:srgbClr val="6E747A">
                    <a:alpha val="43000"/>
                  </a:srgbClr>
                </a:outerShdw>
              </a:effectLst>
              <a:sym typeface="+mn-ea"/>
            </a:endParaRPr>
          </a:p>
        </p:txBody>
      </p:sp>
      <p:sp>
        <p:nvSpPr>
          <p:cNvPr id="3" name="Content Placeholder 2"/>
          <p:cNvSpPr>
            <a:spLocks noGrp="1"/>
          </p:cNvSpPr>
          <p:nvPr>
            <p:ph idx="1"/>
          </p:nvPr>
        </p:nvSpPr>
        <p:spPr>
          <a:xfrm>
            <a:off x="386080" y="1417320"/>
            <a:ext cx="8942070" cy="5064125"/>
          </a:xfrm>
        </p:spPr>
        <p:txBody>
          <a:bodyPr/>
          <a:lstStyle/>
          <a:p>
            <a:pPr algn="just"/>
            <a:r>
              <a:rPr lang="en-IN" altLang="en-US" sz="2000"/>
              <a:t>It is a </a:t>
            </a:r>
            <a:r>
              <a:rPr lang="en-IN" altLang="en-US" sz="2000" b="1"/>
              <a:t>Systematic approach</a:t>
            </a:r>
            <a:r>
              <a:rPr lang="en-IN" altLang="en-US" sz="2000"/>
              <a:t> to </a:t>
            </a:r>
            <a:r>
              <a:rPr lang="en-IN" altLang="en-US" sz="2000" b="1"/>
              <a:t>develop a software</a:t>
            </a:r>
            <a:r>
              <a:rPr lang="en-IN" altLang="en-US" sz="2000"/>
              <a:t>.</a:t>
            </a:r>
          </a:p>
          <a:p>
            <a:pPr algn="just"/>
            <a:r>
              <a:rPr lang="en-IN" altLang="en-US" sz="2000"/>
              <a:t>In this process we </a:t>
            </a:r>
            <a:r>
              <a:rPr lang="en-IN" altLang="en-US" sz="2000" b="1"/>
              <a:t>analyzing the user needs</a:t>
            </a:r>
            <a:r>
              <a:rPr lang="en-IN" altLang="en-US" sz="2000"/>
              <a:t> and </a:t>
            </a:r>
            <a:r>
              <a:rPr lang="en-IN" altLang="en-US" sz="2000" b="1"/>
              <a:t>Designing and </a:t>
            </a:r>
          </a:p>
          <a:p>
            <a:pPr marL="0" indent="0" algn="just">
              <a:buNone/>
            </a:pPr>
            <a:r>
              <a:rPr lang="en-IN" altLang="en-US" sz="2000" b="1"/>
              <a:t>    Constructing and Testing the end user Applications/Sofware.</a:t>
            </a:r>
            <a:endParaRPr lang="en-IN" altLang="en-US" sz="2000"/>
          </a:p>
          <a:p>
            <a:pPr marL="0" indent="0" algn="just">
              <a:buNone/>
            </a:pPr>
            <a:endParaRPr lang="en-IN" altLang="en-US" sz="2000"/>
          </a:p>
          <a:p>
            <a:pPr algn="just"/>
            <a:r>
              <a:rPr lang="en-US" sz="2000">
                <a:sym typeface="+mn-ea"/>
              </a:rPr>
              <a:t>The </a:t>
            </a:r>
            <a:r>
              <a:rPr lang="en-US" sz="2000" b="1">
                <a:sym typeface="+mn-ea"/>
              </a:rPr>
              <a:t>software</a:t>
            </a:r>
            <a:r>
              <a:rPr lang="en-US" sz="2000">
                <a:sym typeface="+mn-ea"/>
              </a:rPr>
              <a:t> is a collection of </a:t>
            </a:r>
            <a:r>
              <a:rPr lang="en-US" sz="2000" b="1">
                <a:sym typeface="+mn-ea"/>
              </a:rPr>
              <a:t>integrated programs</a:t>
            </a:r>
            <a:r>
              <a:rPr lang="en-IN" altLang="en-US" sz="2000" b="1">
                <a:sym typeface="+mn-ea"/>
              </a:rPr>
              <a:t> and </a:t>
            </a:r>
            <a:r>
              <a:rPr lang="en-US" sz="2000" b="1">
                <a:sym typeface="+mn-ea"/>
              </a:rPr>
              <a:t>carefully-organized instructions</a:t>
            </a:r>
            <a:r>
              <a:rPr lang="en-US" sz="2000">
                <a:sym typeface="+mn-ea"/>
              </a:rPr>
              <a:t> and </a:t>
            </a:r>
            <a:r>
              <a:rPr lang="en-US" sz="2000" b="1">
                <a:sym typeface="+mn-ea"/>
              </a:rPr>
              <a:t>code </a:t>
            </a:r>
            <a:r>
              <a:rPr lang="en-US" sz="2000">
                <a:sym typeface="+mn-ea"/>
              </a:rPr>
              <a:t>written by developers on any of various particular computer languages.</a:t>
            </a:r>
          </a:p>
          <a:p>
            <a:pPr algn="just"/>
            <a:endParaRPr lang="en-US" sz="2000"/>
          </a:p>
          <a:p>
            <a:pPr algn="just"/>
            <a:r>
              <a:rPr lang="en-US" sz="2000" b="1">
                <a:sym typeface="+mn-ea"/>
              </a:rPr>
              <a:t>Engineering</a:t>
            </a:r>
            <a:r>
              <a:rPr lang="en-US" sz="2000">
                <a:sym typeface="+mn-ea"/>
              </a:rPr>
              <a:t> is the application of </a:t>
            </a:r>
            <a:r>
              <a:rPr lang="en-US" sz="2000" b="1">
                <a:sym typeface="+mn-ea"/>
              </a:rPr>
              <a:t>scientific</a:t>
            </a:r>
            <a:r>
              <a:rPr lang="en-US" sz="2000">
                <a:sym typeface="+mn-ea"/>
              </a:rPr>
              <a:t> and </a:t>
            </a:r>
            <a:r>
              <a:rPr lang="en-US" sz="2000" b="1">
                <a:sym typeface="+mn-ea"/>
              </a:rPr>
              <a:t>practical knowledge </a:t>
            </a:r>
            <a:r>
              <a:rPr lang="en-US" sz="2000">
                <a:sym typeface="+mn-ea"/>
              </a:rPr>
              <a:t>to </a:t>
            </a:r>
            <a:r>
              <a:rPr lang="en-US" sz="2000" b="1">
                <a:sym typeface="+mn-ea"/>
              </a:rPr>
              <a:t>invent, design, build, maintain</a:t>
            </a:r>
            <a:r>
              <a:rPr lang="en-US" sz="2000">
                <a:sym typeface="+mn-ea"/>
              </a:rPr>
              <a:t>, and </a:t>
            </a:r>
            <a:r>
              <a:rPr lang="en-US" sz="2000" b="1">
                <a:sym typeface="+mn-ea"/>
              </a:rPr>
              <a:t>improve frameworks, processes,</a:t>
            </a:r>
            <a:r>
              <a:rPr lang="en-US" sz="2000">
                <a:sym typeface="+mn-ea"/>
              </a:rPr>
              <a:t> etc.</a:t>
            </a:r>
            <a:endParaRPr lang="en-US" sz="2000"/>
          </a:p>
          <a:p>
            <a:pPr marL="0" indent="0" algn="just">
              <a:buNone/>
            </a:pPr>
            <a:endParaRPr lang="en-US" sz="2000"/>
          </a:p>
          <a:p>
            <a:pPr algn="just"/>
            <a:r>
              <a:rPr lang="en-US" sz="2000" b="1">
                <a:sym typeface="+mn-ea"/>
              </a:rPr>
              <a:t>Software Engineering</a:t>
            </a:r>
            <a:r>
              <a:rPr lang="en-US" sz="2000">
                <a:sym typeface="+mn-ea"/>
              </a:rPr>
              <a:t> is an engineering branch related to the evolution of software product using </a:t>
            </a:r>
            <a:r>
              <a:rPr lang="en-US" sz="2000" b="1">
                <a:sym typeface="+mn-ea"/>
              </a:rPr>
              <a:t>well-defined scientific principles, techniques, and procedures.</a:t>
            </a:r>
            <a:r>
              <a:rPr lang="en-US" sz="2000">
                <a:sym typeface="+mn-ea"/>
              </a:rPr>
              <a:t> </a:t>
            </a:r>
            <a:endParaRPr lang="en-US" sz="2000"/>
          </a:p>
          <a:p>
            <a:pPr marL="0" indent="0" algn="just">
              <a:buNone/>
            </a:pPr>
            <a:endParaRPr lang="en-IN" altLang="en-US" sz="2000"/>
          </a:p>
        </p:txBody>
      </p:sp>
      <p:pic>
        <p:nvPicPr>
          <p:cNvPr id="7171" name="Picture 2" descr="C:\Users\Admin\Desktop\Murali office correspondance\University logo letter head etc\gitam logo\logo-gitam-final.jpg"/>
          <p:cNvPicPr>
            <a:picLocks noChangeAspect="1"/>
          </p:cNvPicPr>
          <p:nvPr/>
        </p:nvPicPr>
        <p:blipFill>
          <a:blip r:embed="rId2"/>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7"/>
          <p:cNvSpPr/>
          <p:nvPr/>
        </p:nvSpPr>
        <p:spPr>
          <a:xfrm>
            <a:off x="9051925" y="6532563"/>
            <a:ext cx="296863" cy="274637"/>
          </a:xfrm>
          <a:prstGeom prst="rect">
            <a:avLst/>
          </a:prstGeom>
          <a:noFill/>
          <a:ln w="12700">
            <a:noFill/>
          </a:ln>
        </p:spPr>
        <p:txBody>
          <a:bodyPr wrap="none" lIns="19050" tIns="26987" rIns="19050" bIns="26987"/>
          <a:lstStyle/>
          <a:p>
            <a:pPr defTabSz="904875">
              <a:lnSpc>
                <a:spcPts val="1200"/>
              </a:lnSpc>
            </a:pPr>
            <a:r>
              <a:rPr lang="en-US" altLang="en-US" sz="1000" b="0" dirty="0">
                <a:solidFill>
                  <a:srgbClr val="000000"/>
                </a:solidFill>
                <a:latin typeface="Helvetica" charset="0"/>
              </a:rPr>
              <a:t>20</a:t>
            </a:r>
          </a:p>
        </p:txBody>
      </p:sp>
      <p:sp>
        <p:nvSpPr>
          <p:cNvPr id="21507" name="Rectangle 1032"/>
          <p:cNvSpPr>
            <a:spLocks noGrp="1"/>
          </p:cNvSpPr>
          <p:nvPr>
            <p:ph type="title"/>
          </p:nvPr>
        </p:nvSpPr>
        <p:spPr>
          <a:xfrm>
            <a:off x="495300" y="274955"/>
            <a:ext cx="7590790" cy="1143000"/>
          </a:xfrm>
        </p:spPr>
        <p:txBody>
          <a:bodyPr vert="horz" wrap="square" lIns="90487" tIns="44450" rIns="90487" bIns="44450" anchor="ctr" anchorCtr="0"/>
          <a:lstStyle/>
          <a:p>
            <a:r>
              <a:rPr lang="en-US" altLang="en-US" dirty="0">
                <a:solidFill>
                  <a:schemeClr val="accent1"/>
                </a:solidFill>
                <a:effectLst>
                  <a:outerShdw blurRad="38100" dist="25400" dir="5400000" algn="ctr" rotWithShape="0">
                    <a:srgbClr val="6E747A">
                      <a:alpha val="43000"/>
                    </a:srgbClr>
                  </a:outerShdw>
                </a:effectLst>
              </a:rPr>
              <a:t>Software Engineering: Definition</a:t>
            </a:r>
          </a:p>
        </p:txBody>
      </p:sp>
      <p:sp>
        <p:nvSpPr>
          <p:cNvPr id="21508" name="Rectangle 1033"/>
          <p:cNvSpPr>
            <a:spLocks noGrp="1"/>
          </p:cNvSpPr>
          <p:nvPr>
            <p:ph sz="half" idx="1"/>
          </p:nvPr>
        </p:nvSpPr>
        <p:spPr>
          <a:xfrm>
            <a:off x="342900" y="1604645"/>
            <a:ext cx="9269730" cy="4622165"/>
          </a:xfrm>
        </p:spPr>
        <p:txBody>
          <a:bodyPr vert="horz" wrap="square" lIns="90487" tIns="44450" rIns="90487" bIns="44450" anchor="t" anchorCtr="0"/>
          <a:lstStyle/>
          <a:p>
            <a:r>
              <a:rPr lang="en-IN" dirty="0">
                <a:sym typeface="+mn-ea"/>
              </a:rPr>
              <a:t>  </a:t>
            </a:r>
            <a:r>
              <a:rPr lang="en-IN" sz="2400" dirty="0">
                <a:sym typeface="+mn-ea"/>
              </a:rPr>
              <a:t> </a:t>
            </a:r>
            <a:r>
              <a:rPr lang="en-IN" sz="2400" dirty="0">
                <a:latin typeface="Times New Roman" panose="02020603050405020304" charset="0"/>
                <a:cs typeface="Times New Roman" panose="02020603050405020304" charset="0"/>
                <a:sym typeface="+mn-ea"/>
              </a:rPr>
              <a:t>Software Engineering is </a:t>
            </a:r>
            <a:r>
              <a:rPr lang="en-US" sz="2400" dirty="0">
                <a:latin typeface="Times New Roman" panose="02020603050405020304" charset="0"/>
                <a:cs typeface="Times New Roman" panose="02020603050405020304" charset="0"/>
                <a:sym typeface="+mn-ea"/>
              </a:rPr>
              <a:t>a layered technology</a:t>
            </a:r>
            <a:r>
              <a:rPr lang="en-IN" altLang="en-US" sz="2400" dirty="0">
                <a:latin typeface="Times New Roman" panose="02020603050405020304" charset="0"/>
                <a:cs typeface="Times New Roman" panose="02020603050405020304" charset="0"/>
                <a:sym typeface="+mn-ea"/>
              </a:rPr>
              <a:t>.</a:t>
            </a:r>
          </a:p>
          <a:p>
            <a:pPr marL="0" indent="0">
              <a:buNone/>
            </a:pPr>
            <a:endParaRPr lang="en-US" altLang="en-US" dirty="0">
              <a:latin typeface="Times New Roman" panose="02020603050405020304" charset="0"/>
              <a:cs typeface="Times New Roman" panose="02020603050405020304" charset="0"/>
            </a:endParaRPr>
          </a:p>
          <a:p>
            <a:pPr algn="just"/>
            <a:r>
              <a:rPr lang="en-US" altLang="en-US" sz="2400" dirty="0">
                <a:latin typeface="Times New Roman" panose="02020603050405020304" charset="0"/>
                <a:cs typeface="Times New Roman" panose="02020603050405020304" charset="0"/>
              </a:rPr>
              <a:t> </a:t>
            </a:r>
            <a:r>
              <a:rPr lang="en-IN" altLang="en-US" sz="2400" dirty="0">
                <a:latin typeface="Times New Roman" panose="02020603050405020304" charset="0"/>
                <a:cs typeface="Times New Roman" panose="02020603050405020304" charset="0"/>
              </a:rPr>
              <a:t>  </a:t>
            </a:r>
            <a:r>
              <a:rPr lang="en-US" altLang="en-US" sz="2400" dirty="0">
                <a:latin typeface="Times New Roman" panose="02020603050405020304" charset="0"/>
                <a:cs typeface="Times New Roman" panose="02020603050405020304" charset="0"/>
              </a:rPr>
              <a:t>Software Engineering is a collection of</a:t>
            </a:r>
            <a:r>
              <a:rPr lang="en-IN" altLang="en-US" sz="2400" dirty="0">
                <a:latin typeface="Times New Roman" panose="02020603050405020304" charset="0"/>
                <a:cs typeface="Times New Roman" panose="02020603050405020304" charset="0"/>
              </a:rPr>
              <a:t> </a:t>
            </a:r>
            <a:r>
              <a:rPr lang="en-US" altLang="en-US" sz="2400" dirty="0">
                <a:latin typeface="Times New Roman" panose="02020603050405020304" charset="0"/>
                <a:cs typeface="Times New Roman" panose="02020603050405020304" charset="0"/>
              </a:rPr>
              <a:t>techniques,methodologies and tools that help with the production of</a:t>
            </a:r>
          </a:p>
          <a:p>
            <a:pPr lvl="2" algn="just"/>
            <a:endParaRPr lang="en-US" altLang="en-US" sz="1710" dirty="0">
              <a:latin typeface="Times New Roman" panose="02020603050405020304" charset="0"/>
              <a:cs typeface="Times New Roman" panose="02020603050405020304" charset="0"/>
            </a:endParaRPr>
          </a:p>
          <a:p>
            <a:pPr lvl="2"/>
            <a:r>
              <a:rPr lang="en-US" altLang="en-US" dirty="0">
                <a:latin typeface="Times New Roman" panose="02020603050405020304" charset="0"/>
                <a:cs typeface="Times New Roman" panose="02020603050405020304" charset="0"/>
              </a:rPr>
              <a:t>a high quality software  system </a:t>
            </a:r>
          </a:p>
          <a:p>
            <a:pPr lvl="2"/>
            <a:r>
              <a:rPr lang="en-US" altLang="en-US" dirty="0">
                <a:latin typeface="Times New Roman" panose="02020603050405020304" charset="0"/>
                <a:cs typeface="Times New Roman" panose="02020603050405020304" charset="0"/>
              </a:rPr>
              <a:t>with a  given budget  </a:t>
            </a:r>
          </a:p>
          <a:p>
            <a:pPr lvl="2"/>
            <a:r>
              <a:rPr lang="en-US" altLang="en-US" dirty="0">
                <a:latin typeface="Times New Roman" panose="02020603050405020304" charset="0"/>
                <a:cs typeface="Times New Roman" panose="02020603050405020304" charset="0"/>
              </a:rPr>
              <a:t>before a given deadline</a:t>
            </a:r>
          </a:p>
          <a:p>
            <a:pPr marL="914400" lvl="2" indent="0">
              <a:buNone/>
            </a:pPr>
            <a:r>
              <a:rPr lang="en-US" altLang="en-US" dirty="0">
                <a:latin typeface="Times New Roman" panose="02020603050405020304" charset="0"/>
                <a:cs typeface="Times New Roman" panose="02020603050405020304" charset="0"/>
              </a:rPr>
              <a:t>while change occurs.</a:t>
            </a:r>
          </a:p>
          <a:p>
            <a:pPr marL="0" indent="0">
              <a:buNone/>
            </a:pPr>
            <a:endParaRPr lang="en-US" altLang="en-US" dirty="0">
              <a:latin typeface="Times New Roman" panose="02020603050405020304" charset="0"/>
              <a:cs typeface="Times New Roman" panose="02020603050405020304" charset="0"/>
            </a:endParaRPr>
          </a:p>
        </p:txBody>
      </p:sp>
      <p:pic>
        <p:nvPicPr>
          <p:cNvPr id="9" name="Content Placeholder 8"/>
          <p:cNvPicPr>
            <a:picLocks noGrp="1" noChangeAspect="1"/>
          </p:cNvPicPr>
          <p:nvPr>
            <p:ph sz="half" idx="2"/>
          </p:nvPr>
        </p:nvPicPr>
        <p:blipFill>
          <a:blip r:embed="rId3"/>
          <a:stretch>
            <a:fillRect/>
          </a:stretch>
        </p:blipFill>
        <p:spPr>
          <a:xfrm>
            <a:off x="5420995" y="3736975"/>
            <a:ext cx="4395470" cy="2967355"/>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4"/>
          <a:stretch>
            <a:fillRect/>
          </a:stretch>
        </p:blipFill>
        <p:spPr>
          <a:xfrm>
            <a:off x="8733155" y="67945"/>
            <a:ext cx="889000" cy="846138"/>
          </a:xfrm>
          <a:prstGeom prst="rect">
            <a:avLst/>
          </a:prstGeom>
          <a:noFill/>
          <a:ln w="9525">
            <a:noFill/>
          </a:ln>
        </p:spPr>
      </p:pic>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1009650" y="365125"/>
            <a:ext cx="7886700" cy="1006475"/>
          </a:xfrm>
        </p:spPr>
        <p:txBody>
          <a:bodyPr vert="horz" wrap="square" lIns="90487" tIns="44450" rIns="90487" bIns="44450" anchor="ctr" anchorCtr="0">
            <a:scene3d>
              <a:camera prst="orthographicFront"/>
              <a:lightRig rig="threePt" dir="t"/>
            </a:scene3d>
          </a:bodyPr>
          <a:lstStyle/>
          <a:p>
            <a:pPr>
              <a:buNone/>
            </a:pPr>
            <a:r>
              <a:rPr sz="4000" dirty="0">
                <a:solidFill>
                  <a:schemeClr val="accent1"/>
                </a:solidFill>
                <a:effectLst>
                  <a:outerShdw blurRad="38100" dist="25400" dir="5400000" algn="ctr" rotWithShape="0">
                    <a:srgbClr val="6E747A">
                      <a:alpha val="43000"/>
                    </a:srgbClr>
                  </a:outerShdw>
                </a:effectLst>
              </a:rPr>
              <a:t>What is Software Engineering?</a:t>
            </a:r>
          </a:p>
        </p:txBody>
      </p:sp>
      <p:sp>
        <p:nvSpPr>
          <p:cNvPr id="23555" name="Rectangle 3"/>
          <p:cNvSpPr>
            <a:spLocks noGrp="1"/>
          </p:cNvSpPr>
          <p:nvPr>
            <p:ph idx="1"/>
          </p:nvPr>
        </p:nvSpPr>
        <p:spPr>
          <a:xfrm>
            <a:off x="592138" y="1520825"/>
            <a:ext cx="8304212" cy="4656138"/>
          </a:xfrm>
        </p:spPr>
        <p:txBody>
          <a:bodyPr vert="horz" wrap="square" lIns="90487" tIns="44450" rIns="90487" bIns="44450" anchor="t" anchorCtr="0"/>
          <a:lstStyle/>
          <a:p>
            <a:pPr algn="just"/>
            <a:r>
              <a:rPr sz="2800" dirty="0"/>
              <a:t>The IEEE Computer Society defines software engineering as: </a:t>
            </a:r>
          </a:p>
          <a:p>
            <a:pPr marL="0" indent="0" algn="just">
              <a:buNone/>
            </a:pPr>
            <a:endParaRPr sz="2800" dirty="0"/>
          </a:p>
          <a:p>
            <a:pPr lvl="1" algn="just"/>
            <a:r>
              <a:rPr sz="2400" b="0" dirty="0"/>
              <a:t>The application of a </a:t>
            </a:r>
            <a:r>
              <a:rPr sz="2400" dirty="0"/>
              <a:t>systematic, disciplined, quantifiable approach </a:t>
            </a:r>
            <a:r>
              <a:rPr sz="2400" b="0" dirty="0"/>
              <a:t>to software development, operation, and maintenance; that is, the application of engineering to software.</a:t>
            </a:r>
          </a:p>
          <a:p>
            <a:pPr marL="457200" lvl="1" indent="0" algn="just">
              <a:buNone/>
            </a:pPr>
            <a:endParaRPr sz="2400" b="0" dirty="0"/>
          </a:p>
          <a:p>
            <a:pPr marL="457200" lvl="1" indent="0" algn="just">
              <a:buNone/>
            </a:pPr>
            <a:endParaRPr sz="2800" dirty="0"/>
          </a:p>
        </p:txBody>
      </p:sp>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sym typeface="+mn-ea"/>
              </a:rPr>
              <a:t>Software life cycle stages</a:t>
            </a:r>
            <a:r>
              <a:rPr lang="en-IN" altLang="en-US" sz="4000">
                <a:sym typeface="+mn-ea"/>
              </a:rPr>
              <a:t>:</a:t>
            </a:r>
            <a:endParaRPr lang="en-US" sz="4000"/>
          </a:p>
        </p:txBody>
      </p:sp>
      <p:pic>
        <p:nvPicPr>
          <p:cNvPr id="4" name="Content Placeholder 3"/>
          <p:cNvPicPr>
            <a:picLocks noGrp="1" noChangeAspect="1"/>
          </p:cNvPicPr>
          <p:nvPr>
            <p:ph idx="1"/>
          </p:nvPr>
        </p:nvPicPr>
        <p:blipFill>
          <a:blip r:embed="rId2"/>
          <a:stretch>
            <a:fillRect/>
          </a:stretch>
        </p:blipFill>
        <p:spPr>
          <a:xfrm>
            <a:off x="787400" y="1240790"/>
            <a:ext cx="8381365" cy="5219700"/>
          </a:xfrm>
          <a:prstGeom prst="rect">
            <a:avLst/>
          </a:prstGeom>
        </p:spPr>
      </p:pic>
      <p:pic>
        <p:nvPicPr>
          <p:cNvPr id="7171" name="Picture 2" descr="C:\Users\Admin\Desktop\Murali office correspondance\University logo letter head etc\gitam logo\logo-gitam-final.jpg"/>
          <p:cNvPicPr>
            <a:picLocks noChangeAspect="1"/>
          </p:cNvPicPr>
          <p:nvPr/>
        </p:nvPicPr>
        <p:blipFill>
          <a:blip r:embed="rId3"/>
          <a:stretch>
            <a:fillRect/>
          </a:stretch>
        </p:blipFill>
        <p:spPr>
          <a:xfrm>
            <a:off x="8733155" y="67945"/>
            <a:ext cx="889000" cy="846138"/>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941033" y="1600200"/>
            <a:ext cx="7329087" cy="4525963"/>
          </a:xfrm>
          <a:prstGeom prst="rect">
            <a:avLst/>
          </a:prstGeom>
        </p:spPr>
      </p:pic>
    </p:spTree>
    <p:extLst>
      <p:ext uri="{BB962C8B-B14F-4D97-AF65-F5344CB8AC3E}">
        <p14:creationId xmlns:p14="http://schemas.microsoft.com/office/powerpoint/2010/main" val="3182828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HD:Users:bob:Documents:writing:book:2nd edition:IM:lectures:ch8reuse:ch8lect3.ppt</Template>
  <TotalTime>70</TotalTime>
  <Pages>33</Pages>
  <Words>1784</Words>
  <Application>Microsoft Office PowerPoint</Application>
  <PresentationFormat>A4 Paper (210x297 mm)</PresentationFormat>
  <Paragraphs>239</Paragraphs>
  <Slides>42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SimSun</vt:lpstr>
      <vt:lpstr>Arial</vt:lpstr>
      <vt:lpstr>Book Antiqua</vt:lpstr>
      <vt:lpstr>Calibri</vt:lpstr>
      <vt:lpstr>Helvetica</vt:lpstr>
      <vt:lpstr>Source Sans Pro</vt:lpstr>
      <vt:lpstr>Symbol</vt:lpstr>
      <vt:lpstr>Times</vt:lpstr>
      <vt:lpstr>Times New Roman</vt:lpstr>
      <vt:lpstr>TimesNewRomanPS-BoldMT</vt:lpstr>
      <vt:lpstr>TimesNewRomanPSMT</vt:lpstr>
      <vt:lpstr>Default Design</vt:lpstr>
      <vt:lpstr> OOSE Based Application Developmet</vt:lpstr>
      <vt:lpstr>The objectives of the course</vt:lpstr>
      <vt:lpstr>COURSE OUTCOMES</vt:lpstr>
      <vt:lpstr>SYLLABUS</vt:lpstr>
      <vt:lpstr>Software Engineering</vt:lpstr>
      <vt:lpstr>Software Engineering: Definition</vt:lpstr>
      <vt:lpstr>What is Software Engineering?</vt:lpstr>
      <vt:lpstr>Software life cycle stages:</vt:lpstr>
      <vt:lpstr>PowerPoint Presentation</vt:lpstr>
      <vt:lpstr>Review of Software life cycle stages:</vt:lpstr>
      <vt:lpstr>PowerPoint Presentation</vt:lpstr>
      <vt:lpstr>PowerPoint Presentation</vt:lpstr>
      <vt:lpstr>SOFTWARE PROCESS</vt:lpstr>
      <vt:lpstr> SOFTWARE PROCESS</vt:lpstr>
      <vt:lpstr>Modelling (Analyze, Design)</vt:lpstr>
      <vt:lpstr>The umbrella activities in a software development life cycle processinclude the following:</vt:lpstr>
      <vt:lpstr>PowerPoint Presentation</vt:lpstr>
      <vt:lpstr>PowerPoint Presentation</vt:lpstr>
      <vt:lpstr>PowerPoint Presentation</vt:lpstr>
      <vt:lpstr>Object-Oriented Analysis and Design (OOAD):</vt:lpstr>
      <vt:lpstr>PowerPoint Presentation</vt:lpstr>
      <vt:lpstr>PowerPoint Presentation</vt:lpstr>
      <vt:lpstr>PowerPoint Presentation</vt:lpstr>
      <vt:lpstr>PowerPoint Presentation</vt:lpstr>
      <vt:lpstr>PowerPoint Presentation</vt:lpstr>
      <vt:lpstr>Benefits  and uses of Object oriented concepts </vt:lpstr>
      <vt:lpstr>Comparison with Functional approach to Software development.</vt:lpstr>
      <vt:lpstr>PowerPoint Presentation</vt:lpstr>
      <vt:lpstr>comparison with Functional approach to software development.</vt:lpstr>
      <vt:lpstr>Overview of UML</vt:lpstr>
      <vt:lpstr>Use Case Diagrams</vt:lpstr>
      <vt:lpstr>PowerPoint Presentation</vt:lpstr>
      <vt:lpstr>PowerPoint Presentation</vt:lpstr>
      <vt:lpstr>Class Diagrams </vt:lpstr>
      <vt:lpstr>Example</vt:lpstr>
      <vt:lpstr>Interaction Diagrams</vt:lpstr>
      <vt:lpstr>Sequence diagram example</vt:lpstr>
      <vt:lpstr>The ordered sequence of events in a given sequence diagram is as follows:</vt:lpstr>
      <vt:lpstr>Collaboration diagram Example</vt:lpstr>
      <vt:lpstr>State Machine Diagrams</vt:lpstr>
      <vt:lpstr>Activity Diagrams</vt:lpstr>
      <vt:lpstr>Activity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 Introduction to Software Engineering</dc:title>
  <dc:subject>Object-Oriented Software Engineering</dc:subject>
  <dc:creator>Bernd Bruegge &amp; Allen Dutoit</dc:creator>
  <cp:lastModifiedBy>CSE210-13</cp:lastModifiedBy>
  <cp:revision>257</cp:revision>
  <cp:lastPrinted>1999-05-11T12:22:00Z</cp:lastPrinted>
  <dcterms:created xsi:type="dcterms:W3CDTF">1997-08-28T08:24:00Z</dcterms:created>
  <dcterms:modified xsi:type="dcterms:W3CDTF">2023-12-05T11:06:48Z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8F7C98FE1FCB42629F26E5B5CB5C861E_12</vt:lpwstr>
  </property>
  <property fmtid="{D5CDD505-2E9C-101B-9397-08002B2CF9AE}" pid="3" name="KSOProductBuildVer">
    <vt:lpwstr>1033-12.2.0.13292</vt:lpwstr>
  </property>
</Properties>
</file>