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9"/>
  </p:notesMasterIdLst>
  <p:sldIdLst>
    <p:sldId id="433" r:id="rId2"/>
    <p:sldId id="523" r:id="rId3"/>
    <p:sldId id="524" r:id="rId4"/>
    <p:sldId id="529" r:id="rId5"/>
    <p:sldId id="313" r:id="rId6"/>
    <p:sldId id="257" r:id="rId7"/>
    <p:sldId id="348" r:id="rId8"/>
    <p:sldId id="421" r:id="rId9"/>
    <p:sldId id="420" r:id="rId10"/>
    <p:sldId id="323" r:id="rId11"/>
    <p:sldId id="531" r:id="rId12"/>
    <p:sldId id="530" r:id="rId13"/>
    <p:sldId id="532" r:id="rId14"/>
    <p:sldId id="357" r:id="rId15"/>
    <p:sldId id="431" r:id="rId16"/>
    <p:sldId id="434" r:id="rId17"/>
    <p:sldId id="436" r:id="rId18"/>
    <p:sldId id="437" r:id="rId19"/>
    <p:sldId id="438" r:id="rId20"/>
    <p:sldId id="439" r:id="rId21"/>
    <p:sldId id="440" r:id="rId22"/>
    <p:sldId id="441" r:id="rId23"/>
    <p:sldId id="442" r:id="rId24"/>
    <p:sldId id="443" r:id="rId25"/>
    <p:sldId id="444" r:id="rId26"/>
    <p:sldId id="445" r:id="rId27"/>
    <p:sldId id="446" r:id="rId28"/>
    <p:sldId id="447" r:id="rId29"/>
    <p:sldId id="448" r:id="rId30"/>
    <p:sldId id="449" r:id="rId31"/>
    <p:sldId id="450" r:id="rId32"/>
    <p:sldId id="525" r:id="rId33"/>
    <p:sldId id="526" r:id="rId34"/>
    <p:sldId id="527" r:id="rId35"/>
    <p:sldId id="528" r:id="rId36"/>
    <p:sldId id="349" r:id="rId37"/>
    <p:sldId id="350" r:id="rId38"/>
    <p:sldId id="351" r:id="rId39"/>
    <p:sldId id="353" r:id="rId40"/>
    <p:sldId id="354" r:id="rId41"/>
    <p:sldId id="356" r:id="rId42"/>
    <p:sldId id="359" r:id="rId43"/>
    <p:sldId id="328" r:id="rId44"/>
    <p:sldId id="329" r:id="rId45"/>
    <p:sldId id="423" r:id="rId46"/>
    <p:sldId id="355" r:id="rId47"/>
    <p:sldId id="451" r:id="rId48"/>
    <p:sldId id="360" r:id="rId49"/>
    <p:sldId id="424" r:id="rId50"/>
    <p:sldId id="471" r:id="rId51"/>
    <p:sldId id="453" r:id="rId52"/>
    <p:sldId id="454" r:id="rId53"/>
    <p:sldId id="455" r:id="rId54"/>
    <p:sldId id="456" r:id="rId55"/>
    <p:sldId id="457" r:id="rId56"/>
    <p:sldId id="460" r:id="rId57"/>
    <p:sldId id="458" r:id="rId58"/>
    <p:sldId id="461" r:id="rId59"/>
    <p:sldId id="462" r:id="rId60"/>
    <p:sldId id="463" r:id="rId61"/>
    <p:sldId id="464" r:id="rId62"/>
    <p:sldId id="465" r:id="rId63"/>
    <p:sldId id="466" r:id="rId64"/>
    <p:sldId id="468" r:id="rId65"/>
    <p:sldId id="469" r:id="rId66"/>
    <p:sldId id="470" r:id="rId67"/>
    <p:sldId id="425" r:id="rId68"/>
    <p:sldId id="426" r:id="rId69"/>
    <p:sldId id="427" r:id="rId70"/>
    <p:sldId id="428" r:id="rId71"/>
    <p:sldId id="429" r:id="rId72"/>
    <p:sldId id="472" r:id="rId73"/>
    <p:sldId id="473" r:id="rId74"/>
    <p:sldId id="474" r:id="rId75"/>
    <p:sldId id="477" r:id="rId76"/>
    <p:sldId id="478" r:id="rId77"/>
    <p:sldId id="479" r:id="rId78"/>
    <p:sldId id="480" r:id="rId79"/>
    <p:sldId id="481" r:id="rId80"/>
    <p:sldId id="361" r:id="rId81"/>
    <p:sldId id="482" r:id="rId82"/>
    <p:sldId id="484" r:id="rId83"/>
    <p:sldId id="362" r:id="rId84"/>
    <p:sldId id="485" r:id="rId85"/>
    <p:sldId id="486" r:id="rId86"/>
    <p:sldId id="324" r:id="rId87"/>
    <p:sldId id="325" r:id="rId88"/>
    <p:sldId id="326" r:id="rId89"/>
    <p:sldId id="373" r:id="rId90"/>
    <p:sldId id="374" r:id="rId91"/>
    <p:sldId id="375" r:id="rId92"/>
    <p:sldId id="376" r:id="rId93"/>
    <p:sldId id="377" r:id="rId94"/>
    <p:sldId id="452" r:id="rId95"/>
    <p:sldId id="378" r:id="rId96"/>
    <p:sldId id="275" r:id="rId97"/>
    <p:sldId id="379" r:id="rId98"/>
    <p:sldId id="380" r:id="rId99"/>
    <p:sldId id="533" r:id="rId100"/>
    <p:sldId id="369" r:id="rId101"/>
    <p:sldId id="370" r:id="rId102"/>
    <p:sldId id="363" r:id="rId103"/>
    <p:sldId id="364" r:id="rId104"/>
    <p:sldId id="487" r:id="rId105"/>
    <p:sldId id="488" r:id="rId106"/>
    <p:sldId id="489" r:id="rId107"/>
    <p:sldId id="490" r:id="rId108"/>
    <p:sldId id="491" r:id="rId109"/>
    <p:sldId id="493" r:id="rId110"/>
    <p:sldId id="492" r:id="rId111"/>
    <p:sldId id="494" r:id="rId112"/>
    <p:sldId id="495" r:id="rId113"/>
    <p:sldId id="496" r:id="rId114"/>
    <p:sldId id="503" r:id="rId115"/>
    <p:sldId id="497" r:id="rId116"/>
    <p:sldId id="498" r:id="rId117"/>
    <p:sldId id="499" r:id="rId118"/>
    <p:sldId id="501" r:id="rId119"/>
    <p:sldId id="500" r:id="rId120"/>
    <p:sldId id="502" r:id="rId121"/>
    <p:sldId id="504" r:id="rId122"/>
    <p:sldId id="505" r:id="rId123"/>
    <p:sldId id="506" r:id="rId124"/>
    <p:sldId id="507" r:id="rId125"/>
    <p:sldId id="508" r:id="rId126"/>
    <p:sldId id="509" r:id="rId127"/>
    <p:sldId id="510" r:id="rId128"/>
    <p:sldId id="511" r:id="rId129"/>
    <p:sldId id="513" r:id="rId130"/>
    <p:sldId id="512" r:id="rId131"/>
    <p:sldId id="514" r:id="rId132"/>
    <p:sldId id="372" r:id="rId133"/>
    <p:sldId id="534" r:id="rId134"/>
    <p:sldId id="381" r:id="rId135"/>
    <p:sldId id="382" r:id="rId136"/>
    <p:sldId id="383" r:id="rId137"/>
    <p:sldId id="384" r:id="rId138"/>
    <p:sldId id="385" r:id="rId139"/>
    <p:sldId id="386" r:id="rId140"/>
    <p:sldId id="387" r:id="rId141"/>
    <p:sldId id="388" r:id="rId142"/>
    <p:sldId id="390" r:id="rId143"/>
    <p:sldId id="389" r:id="rId144"/>
    <p:sldId id="391" r:id="rId145"/>
    <p:sldId id="392" r:id="rId146"/>
    <p:sldId id="393" r:id="rId147"/>
    <p:sldId id="394" r:id="rId148"/>
    <p:sldId id="395" r:id="rId149"/>
    <p:sldId id="396" r:id="rId150"/>
    <p:sldId id="398" r:id="rId151"/>
    <p:sldId id="315" r:id="rId152"/>
    <p:sldId id="327" r:id="rId153"/>
    <p:sldId id="331" r:id="rId154"/>
    <p:sldId id="316" r:id="rId155"/>
    <p:sldId id="330" r:id="rId156"/>
    <p:sldId id="332" r:id="rId157"/>
    <p:sldId id="333" r:id="rId158"/>
    <p:sldId id="334" r:id="rId159"/>
    <p:sldId id="335" r:id="rId160"/>
    <p:sldId id="336" r:id="rId161"/>
    <p:sldId id="337" r:id="rId162"/>
    <p:sldId id="344" r:id="rId163"/>
    <p:sldId id="338" r:id="rId164"/>
    <p:sldId id="339" r:id="rId165"/>
    <p:sldId id="340" r:id="rId166"/>
    <p:sldId id="399" r:id="rId167"/>
    <p:sldId id="400" r:id="rId168"/>
    <p:sldId id="341" r:id="rId169"/>
    <p:sldId id="342" r:id="rId170"/>
    <p:sldId id="401" r:id="rId171"/>
    <p:sldId id="345" r:id="rId172"/>
    <p:sldId id="346" r:id="rId173"/>
    <p:sldId id="347" r:id="rId174"/>
    <p:sldId id="402" r:id="rId175"/>
    <p:sldId id="404" r:id="rId176"/>
    <p:sldId id="405" r:id="rId177"/>
    <p:sldId id="406" r:id="rId178"/>
    <p:sldId id="407" r:id="rId179"/>
    <p:sldId id="408" r:id="rId180"/>
    <p:sldId id="409" r:id="rId181"/>
    <p:sldId id="410" r:id="rId182"/>
    <p:sldId id="411" r:id="rId183"/>
    <p:sldId id="412" r:id="rId184"/>
    <p:sldId id="413" r:id="rId185"/>
    <p:sldId id="414" r:id="rId186"/>
    <p:sldId id="516" r:id="rId187"/>
    <p:sldId id="517" r:id="rId188"/>
    <p:sldId id="519" r:id="rId189"/>
    <p:sldId id="415" r:id="rId190"/>
    <p:sldId id="416" r:id="rId191"/>
    <p:sldId id="417" r:id="rId192"/>
    <p:sldId id="419" r:id="rId193"/>
    <p:sldId id="535" r:id="rId194"/>
    <p:sldId id="536" r:id="rId195"/>
    <p:sldId id="520" r:id="rId196"/>
    <p:sldId id="521" r:id="rId197"/>
    <p:sldId id="537" r:id="rId1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246" y="-11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notesMaster" Target="notesMasters/notesMaster1.xml"/><Relationship Id="rId20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C2D637-B4B8-422F-96B7-DC84CA5E3579}" type="datetimeFigureOut">
              <a:rPr lang="en-US" smtClean="0"/>
              <a:pPr/>
              <a:t>2/20/2024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DD1883-0F2A-4574-94CE-6AF622CA50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DD1883-0F2A-4574-94CE-6AF622CA50A6}" type="slidenum">
              <a:rPr lang="en-US" smtClean="0"/>
              <a:pPr/>
              <a:t>48</a:t>
            </a:fld>
            <a:endParaRPr lang="en-US"/>
          </a:p>
        </p:txBody>
      </p:sp>
    </p:spTree>
    <p:extLst>
      <p:ext uri="{BB962C8B-B14F-4D97-AF65-F5344CB8AC3E}">
        <p14:creationId xmlns:p14="http://schemas.microsoft.com/office/powerpoint/2010/main" val="3618115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21C92C-0DEF-4D47-BFC7-93DF590BE2EB}"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1C92C-0DEF-4D47-BFC7-93DF590BE2EB}"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21C92C-0DEF-4D47-BFC7-93DF590BE2EB}"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21C92C-0DEF-4D47-BFC7-93DF590BE2EB}" type="datetimeFigureOut">
              <a:rPr lang="en-US" smtClean="0"/>
              <a:pPr/>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21C92C-0DEF-4D47-BFC7-93DF590BE2EB}" type="datetimeFigureOut">
              <a:rPr lang="en-US" smtClean="0"/>
              <a:pPr/>
              <a:t>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1C92C-0DEF-4D47-BFC7-93DF590BE2EB}" type="datetimeFigureOut">
              <a:rPr lang="en-US" smtClean="0"/>
              <a:pPr/>
              <a:t>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1C92C-0DEF-4D47-BFC7-93DF590BE2EB}"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1C92C-0DEF-4D47-BFC7-93DF590BE2EB}"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1C92C-0DEF-4D47-BFC7-93DF590BE2EB}" type="datetimeFigureOut">
              <a:rPr lang="en-US" smtClean="0"/>
              <a:pPr/>
              <a:t>2/20/2024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0481B-C52E-49E9-BBE9-21A6D6244A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hyperlink" Target="https://developer.mozilla.org/en-US/docs/Web/Accessibility/ARIA/Attributes#states_and_properties_defined_on_mdn" TargetMode="Externa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https://developer.mozilla.org/en-US/docs/Web/Accessibility/ARIA/Attributes#states_and_properties_defined_on_mdn" TargetMode="Externa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Man-in-the-middle_attack#cite_note-9" TargetMode="External"/><Relationship Id="rId2" Type="http://schemas.openxmlformats.org/officeDocument/2006/relationships/hyperlink" Target="https://en.wikipedia.org/wiki/Secure_communication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Basic Terminologies</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pPr marL="0" indent="0" algn="just">
              <a:buNone/>
            </a:pPr>
            <a:endParaRPr lang="en-US" sz="1800" b="0" i="0" dirty="0">
              <a:effectLst/>
            </a:endParaRPr>
          </a:p>
          <a:p>
            <a:pPr marL="0" indent="0" algn="just">
              <a:buNone/>
            </a:pPr>
            <a:r>
              <a:rPr lang="en-US" sz="1800" b="1" dirty="0"/>
              <a:t>        </a:t>
            </a:r>
            <a:r>
              <a:rPr lang="en-US" sz="1800" b="1" i="0" dirty="0">
                <a:effectLst/>
              </a:rPr>
              <a:t>Internet :  </a:t>
            </a:r>
          </a:p>
          <a:p>
            <a:pPr marL="400050" lvl="1" indent="0" algn="just">
              <a:buNone/>
            </a:pPr>
            <a:r>
              <a:rPr lang="en-US" sz="1800" b="0" i="0" dirty="0">
                <a:effectLst/>
              </a:rPr>
              <a:t>The Internet is a global network of interconnected computer networks that use standardized communication protocols to link devices worldwide. It is a massive, decentralized infrastructure that facilitates the exchange of data and information among billions of devices, including computers, smartphones, servers, and other networked devices. It is a vast network of networks, where LANs, WANs, and MANs are interconnected using standardized protocols like TCP/IP.</a:t>
            </a:r>
          </a:p>
          <a:p>
            <a:pPr marL="400050" lvl="1" indent="0" algn="just">
              <a:buNone/>
            </a:pPr>
            <a:endParaRPr lang="en-US" sz="1800" dirty="0"/>
          </a:p>
          <a:p>
            <a:pPr marL="400050" lvl="1" indent="0" algn="just">
              <a:buNone/>
            </a:pPr>
            <a:r>
              <a:rPr lang="en-US" sz="1800" b="1" i="0" dirty="0">
                <a:effectLst/>
              </a:rPr>
              <a:t>Hypertex</a:t>
            </a:r>
            <a:r>
              <a:rPr lang="en-US" sz="1800" b="1" dirty="0"/>
              <a:t>t Documents : </a:t>
            </a:r>
            <a:endParaRPr lang="en-US" sz="1800" b="1" i="0" dirty="0">
              <a:effectLst/>
            </a:endParaRPr>
          </a:p>
          <a:p>
            <a:pPr marL="400050" lvl="1" indent="0" algn="just">
              <a:buNone/>
            </a:pPr>
            <a:r>
              <a:rPr lang="en-US" sz="1800" b="0" i="0" dirty="0">
                <a:effectLst/>
              </a:rPr>
              <a:t>Hypertext documents are documents that contain links, known as hyperlinks, which allow users to navigate between different parts of the document or to other documents. The term "hypertext" refers to text that is linked to other text, creating a non-linear structure where users can choose their own path through the information. </a:t>
            </a:r>
            <a:endParaRPr lang="en-US" sz="1800" dirty="0"/>
          </a:p>
          <a:p>
            <a:pPr marL="400050" lvl="1" indent="0" algn="just">
              <a:buNone/>
            </a:pPr>
            <a:endParaRPr lang="en-US" sz="1800" b="1" i="0" dirty="0">
              <a:effectLst/>
            </a:endParaRPr>
          </a:p>
          <a:p>
            <a:pPr algn="just"/>
            <a:endParaRPr lang="en-IN" sz="1800" dirty="0"/>
          </a:p>
        </p:txBody>
      </p:sp>
    </p:spTree>
    <p:extLst>
      <p:ext uri="{BB962C8B-B14F-4D97-AF65-F5344CB8AC3E}">
        <p14:creationId xmlns:p14="http://schemas.microsoft.com/office/powerpoint/2010/main" val="27579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Commonly used HTML Elements</a:t>
            </a:r>
          </a:p>
        </p:txBody>
      </p:sp>
      <p:sp>
        <p:nvSpPr>
          <p:cNvPr id="3" name="Subtitle 2"/>
          <p:cNvSpPr>
            <a:spLocks noGrp="1"/>
          </p:cNvSpPr>
          <p:nvPr>
            <p:ph type="subTitle" idx="1"/>
          </p:nvPr>
        </p:nvSpPr>
        <p:spPr>
          <a:xfrm>
            <a:off x="762000" y="990600"/>
            <a:ext cx="7848600" cy="5410200"/>
          </a:xfrm>
        </p:spPr>
        <p:txBody>
          <a:bodyPr>
            <a:normAutofit/>
          </a:bodyPr>
          <a:lstStyle/>
          <a:p>
            <a:pPr algn="l"/>
            <a:r>
              <a:rPr lang="en-US" dirty="0">
                <a:solidFill>
                  <a:srgbClr val="002060"/>
                </a:solidFill>
              </a:rPr>
              <a:t>&lt;p&gt; , &lt;span&gt; </a:t>
            </a:r>
          </a:p>
          <a:p>
            <a:pPr algn="l"/>
            <a:r>
              <a:rPr lang="en-US" dirty="0">
                <a:solidFill>
                  <a:srgbClr val="002060"/>
                </a:solidFill>
              </a:rPr>
              <a:t>&lt;</a:t>
            </a:r>
            <a:r>
              <a:rPr lang="en-US" dirty="0" err="1">
                <a:solidFill>
                  <a:srgbClr val="002060"/>
                </a:solidFill>
              </a:rPr>
              <a:t>br</a:t>
            </a:r>
            <a:r>
              <a:rPr lang="en-US" dirty="0">
                <a:solidFill>
                  <a:srgbClr val="002060"/>
                </a:solidFill>
              </a:rPr>
              <a:t>&gt; tag</a:t>
            </a:r>
          </a:p>
          <a:p>
            <a:pPr algn="l"/>
            <a:r>
              <a:rPr lang="en-US" dirty="0">
                <a:solidFill>
                  <a:srgbClr val="002060"/>
                </a:solidFill>
              </a:rPr>
              <a:t>&lt;hr&gt; tag</a:t>
            </a:r>
          </a:p>
          <a:p>
            <a:pPr algn="l"/>
            <a:r>
              <a:rPr lang="en-US" dirty="0">
                <a:solidFill>
                  <a:srgbClr val="002060"/>
                </a:solidFill>
              </a:rPr>
              <a:t>&lt;h1&gt; to &lt;h6&gt;  heading tags</a:t>
            </a:r>
          </a:p>
          <a:p>
            <a:pPr algn="l"/>
            <a:r>
              <a:rPr lang="en-US" dirty="0">
                <a:solidFill>
                  <a:srgbClr val="002060"/>
                </a:solidFill>
              </a:rPr>
              <a:t>Lists : unordered and ordered lists</a:t>
            </a:r>
          </a:p>
          <a:p>
            <a:pPr algn="l"/>
            <a:r>
              <a:rPr lang="en-US" dirty="0">
                <a:solidFill>
                  <a:srgbClr val="002060"/>
                </a:solidFill>
              </a:rPr>
              <a:t>Table and </a:t>
            </a:r>
            <a:r>
              <a:rPr lang="en-US" dirty="0" err="1">
                <a:solidFill>
                  <a:srgbClr val="002060"/>
                </a:solidFill>
              </a:rPr>
              <a:t>img</a:t>
            </a:r>
            <a:r>
              <a:rPr lang="en-US" dirty="0">
                <a:solidFill>
                  <a:srgbClr val="002060"/>
                </a:solidFill>
              </a:rPr>
              <a:t> tag</a:t>
            </a:r>
          </a:p>
          <a:p>
            <a:pPr algn="l"/>
            <a:r>
              <a:rPr lang="en-US" dirty="0">
                <a:solidFill>
                  <a:srgbClr val="002060"/>
                </a:solidFill>
              </a:rPr>
              <a:t>&lt;div&gt; and &lt;section&gt;</a:t>
            </a:r>
          </a:p>
          <a:p>
            <a:pPr algn="l"/>
            <a:r>
              <a:rPr lang="en-US" dirty="0">
                <a:solidFill>
                  <a:srgbClr val="002060"/>
                </a:solidFill>
              </a:rPr>
              <a:t>Text modifiers like &lt;b&gt; ,&lt;</a:t>
            </a:r>
            <a:r>
              <a:rPr lang="en-US" dirty="0" err="1">
                <a:solidFill>
                  <a:srgbClr val="002060"/>
                </a:solidFill>
              </a:rPr>
              <a:t>i</a:t>
            </a:r>
            <a:r>
              <a:rPr lang="en-US" dirty="0">
                <a:solidFill>
                  <a:srgbClr val="002060"/>
                </a:solidFill>
              </a:rPr>
              <a:t>&gt;, &lt;u&gt; ,&lt;</a:t>
            </a:r>
            <a:r>
              <a:rPr lang="en-US" dirty="0" err="1">
                <a:solidFill>
                  <a:srgbClr val="002060"/>
                </a:solidFill>
              </a:rPr>
              <a:t>em</a:t>
            </a:r>
            <a:r>
              <a:rPr lang="en-US" dirty="0">
                <a:solidFill>
                  <a:srgbClr val="002060"/>
                </a:solidFill>
              </a:rPr>
              <a:t>&gt; , &lt;strong&gt; etc.</a:t>
            </a:r>
          </a:p>
          <a:p>
            <a:pPr algn="l">
              <a:buFont typeface="Arial" charset="0"/>
              <a:buChar char="•"/>
            </a:pPr>
            <a:endParaRPr lang="en-US" dirty="0">
              <a:solidFill>
                <a:srgbClr val="002060"/>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Absolute Units</a:t>
            </a:r>
          </a:p>
        </p:txBody>
      </p:sp>
      <p:graphicFrame>
        <p:nvGraphicFramePr>
          <p:cNvPr id="4" name="Content Placeholder 3">
            <a:extLst>
              <a:ext uri="{FF2B5EF4-FFF2-40B4-BE49-F238E27FC236}">
                <a16:creationId xmlns:a16="http://schemas.microsoft.com/office/drawing/2014/main" id="{BBEDD10D-D913-684F-CCA6-DCB4B852256F}"/>
              </a:ext>
            </a:extLst>
          </p:cNvPr>
          <p:cNvGraphicFramePr>
            <a:graphicFrameLocks noGrp="1"/>
          </p:cNvGraphicFramePr>
          <p:nvPr>
            <p:ph idx="1"/>
            <p:extLst>
              <p:ext uri="{D42A27DB-BD31-4B8C-83A1-F6EECF244321}">
                <p14:modId xmlns:p14="http://schemas.microsoft.com/office/powerpoint/2010/main" val="1641141852"/>
              </p:ext>
            </p:extLst>
          </p:nvPr>
        </p:nvGraphicFramePr>
        <p:xfrm>
          <a:off x="1234825" y="2445861"/>
          <a:ext cx="5049959" cy="2834640"/>
        </p:xfrm>
        <a:graphic>
          <a:graphicData uri="http://schemas.openxmlformats.org/drawingml/2006/table">
            <a:tbl>
              <a:tblPr/>
              <a:tblGrid>
                <a:gridCol w="600393">
                  <a:extLst>
                    <a:ext uri="{9D8B030D-6E8A-4147-A177-3AD203B41FA5}">
                      <a16:colId xmlns:a16="http://schemas.microsoft.com/office/drawing/2014/main" val="1068913955"/>
                    </a:ext>
                  </a:extLst>
                </a:gridCol>
                <a:gridCol w="2224783">
                  <a:extLst>
                    <a:ext uri="{9D8B030D-6E8A-4147-A177-3AD203B41FA5}">
                      <a16:colId xmlns:a16="http://schemas.microsoft.com/office/drawing/2014/main" val="1944601661"/>
                    </a:ext>
                  </a:extLst>
                </a:gridCol>
                <a:gridCol w="2224783">
                  <a:extLst>
                    <a:ext uri="{9D8B030D-6E8A-4147-A177-3AD203B41FA5}">
                      <a16:colId xmlns:a16="http://schemas.microsoft.com/office/drawing/2014/main" val="136440452"/>
                    </a:ext>
                  </a:extLst>
                </a:gridCol>
              </a:tblGrid>
              <a:tr h="0">
                <a:tc>
                  <a:txBody>
                    <a:bodyPr/>
                    <a:lstStyle/>
                    <a:p>
                      <a:pPr fontAlgn="ctr"/>
                      <a:r>
                        <a:rPr lang="en-IN" dirty="0">
                          <a:effectLst/>
                        </a:rPr>
                        <a:t>cm</a:t>
                      </a:r>
                    </a:p>
                  </a:txBody>
                  <a:tcPr anchor="ctr">
                    <a:lnL>
                      <a:noFill/>
                    </a:lnL>
                    <a:lnR>
                      <a:noFill/>
                    </a:lnR>
                    <a:lnT>
                      <a:noFill/>
                    </a:lnT>
                    <a:lnB>
                      <a:noFill/>
                    </a:lnB>
                    <a:solidFill>
                      <a:srgbClr val="FFFFFF"/>
                    </a:solidFill>
                  </a:tcPr>
                </a:tc>
                <a:tc>
                  <a:txBody>
                    <a:bodyPr/>
                    <a:lstStyle/>
                    <a:p>
                      <a:pPr fontAlgn="ctr"/>
                      <a:r>
                        <a:rPr lang="en-IN" dirty="0" err="1">
                          <a:effectLst/>
                        </a:rPr>
                        <a:t>Centimeters</a:t>
                      </a:r>
                      <a:endParaRPr lang="en-IN" dirty="0">
                        <a:effectLst/>
                      </a:endParaRPr>
                    </a:p>
                  </a:txBody>
                  <a:tcPr anchor="ctr">
                    <a:lnL>
                      <a:noFill/>
                    </a:lnL>
                    <a:lnR>
                      <a:noFill/>
                    </a:lnR>
                    <a:lnT>
                      <a:noFill/>
                    </a:lnT>
                    <a:lnB>
                      <a:noFill/>
                    </a:lnB>
                    <a:solidFill>
                      <a:srgbClr val="FFFFFF"/>
                    </a:solidFill>
                  </a:tcPr>
                </a:tc>
                <a:tc>
                  <a:txBody>
                    <a:bodyPr/>
                    <a:lstStyle/>
                    <a:p>
                      <a:pPr fontAlgn="ctr"/>
                      <a:r>
                        <a:rPr lang="en-IN" dirty="0">
                          <a:effectLst/>
                        </a:rPr>
                        <a:t>1cm = 37.8px = 25.2/64in</a:t>
                      </a:r>
                    </a:p>
                  </a:txBody>
                  <a:tcPr anchor="ctr">
                    <a:lnL>
                      <a:noFill/>
                    </a:lnL>
                    <a:lnR>
                      <a:noFill/>
                    </a:lnR>
                    <a:lnT>
                      <a:noFill/>
                    </a:lnT>
                    <a:lnB>
                      <a:noFill/>
                    </a:lnB>
                    <a:solidFill>
                      <a:srgbClr val="FFFFFF"/>
                    </a:solidFill>
                  </a:tcPr>
                </a:tc>
                <a:extLst>
                  <a:ext uri="{0D108BD9-81ED-4DB2-BD59-A6C34878D82A}">
                    <a16:rowId xmlns:a16="http://schemas.microsoft.com/office/drawing/2014/main" val="3103552381"/>
                  </a:ext>
                </a:extLst>
              </a:tr>
              <a:tr h="0">
                <a:tc>
                  <a:txBody>
                    <a:bodyPr/>
                    <a:lstStyle/>
                    <a:p>
                      <a:pPr fontAlgn="ctr"/>
                      <a:r>
                        <a:rPr lang="en-IN" dirty="0">
                          <a:effectLst/>
                        </a:rPr>
                        <a:t>mm</a:t>
                      </a:r>
                    </a:p>
                  </a:txBody>
                  <a:tcPr anchor="ctr">
                    <a:lnL>
                      <a:noFill/>
                    </a:lnL>
                    <a:lnR>
                      <a:noFill/>
                    </a:lnR>
                    <a:lnT>
                      <a:noFill/>
                    </a:lnT>
                    <a:lnB>
                      <a:noFill/>
                    </a:lnB>
                    <a:solidFill>
                      <a:srgbClr val="FFFFFF"/>
                    </a:solidFill>
                  </a:tcPr>
                </a:tc>
                <a:tc>
                  <a:txBody>
                    <a:bodyPr/>
                    <a:lstStyle/>
                    <a:p>
                      <a:pPr fontAlgn="ctr"/>
                      <a:r>
                        <a:rPr lang="en-IN" dirty="0" err="1">
                          <a:effectLst/>
                        </a:rPr>
                        <a:t>Millimeters</a:t>
                      </a:r>
                      <a:endParaRPr lang="en-IN" dirty="0">
                        <a:effectLst/>
                      </a:endParaRPr>
                    </a:p>
                  </a:txBody>
                  <a:tcPr anchor="ctr">
                    <a:lnL>
                      <a:noFill/>
                    </a:lnL>
                    <a:lnR>
                      <a:noFill/>
                    </a:lnR>
                    <a:lnT>
                      <a:noFill/>
                    </a:lnT>
                    <a:lnB>
                      <a:noFill/>
                    </a:lnB>
                    <a:solidFill>
                      <a:srgbClr val="FFFFFF"/>
                    </a:solidFill>
                  </a:tcPr>
                </a:tc>
                <a:tc>
                  <a:txBody>
                    <a:bodyPr/>
                    <a:lstStyle/>
                    <a:p>
                      <a:pPr fontAlgn="ctr"/>
                      <a:r>
                        <a:rPr lang="en-IN">
                          <a:effectLst/>
                        </a:rPr>
                        <a:t>1mm = 1/10th of 1cm</a:t>
                      </a:r>
                    </a:p>
                  </a:txBody>
                  <a:tcPr anchor="ctr">
                    <a:lnL>
                      <a:noFill/>
                    </a:lnL>
                    <a:lnR>
                      <a:noFill/>
                    </a:lnR>
                    <a:lnT>
                      <a:noFill/>
                    </a:lnT>
                    <a:lnB>
                      <a:noFill/>
                    </a:lnB>
                    <a:solidFill>
                      <a:srgbClr val="FFFFFF"/>
                    </a:solidFill>
                  </a:tcPr>
                </a:tc>
                <a:extLst>
                  <a:ext uri="{0D108BD9-81ED-4DB2-BD59-A6C34878D82A}">
                    <a16:rowId xmlns:a16="http://schemas.microsoft.com/office/drawing/2014/main" val="837292528"/>
                  </a:ext>
                </a:extLst>
              </a:tr>
              <a:tr h="0">
                <a:tc>
                  <a:txBody>
                    <a:bodyPr/>
                    <a:lstStyle/>
                    <a:p>
                      <a:pPr fontAlgn="ctr"/>
                      <a:r>
                        <a:rPr lang="en-IN" dirty="0">
                          <a:effectLst/>
                        </a:rPr>
                        <a:t>Q</a:t>
                      </a:r>
                    </a:p>
                  </a:txBody>
                  <a:tcPr anchor="ctr">
                    <a:lnL>
                      <a:noFill/>
                    </a:lnL>
                    <a:lnR>
                      <a:noFill/>
                    </a:lnR>
                    <a:lnT>
                      <a:noFill/>
                    </a:lnT>
                    <a:lnB>
                      <a:noFill/>
                    </a:lnB>
                    <a:solidFill>
                      <a:srgbClr val="FFFFFF"/>
                    </a:solidFill>
                  </a:tcPr>
                </a:tc>
                <a:tc>
                  <a:txBody>
                    <a:bodyPr/>
                    <a:lstStyle/>
                    <a:p>
                      <a:pPr fontAlgn="ctr"/>
                      <a:r>
                        <a:rPr lang="en-IN" dirty="0">
                          <a:effectLst/>
                        </a:rPr>
                        <a:t>Quarter-</a:t>
                      </a:r>
                      <a:r>
                        <a:rPr lang="en-IN" dirty="0" err="1">
                          <a:effectLst/>
                        </a:rPr>
                        <a:t>millimeters</a:t>
                      </a:r>
                      <a:endParaRPr lang="en-IN" dirty="0">
                        <a:effectLst/>
                      </a:endParaRPr>
                    </a:p>
                  </a:txBody>
                  <a:tcPr anchor="ctr">
                    <a:lnL>
                      <a:noFill/>
                    </a:lnL>
                    <a:lnR>
                      <a:noFill/>
                    </a:lnR>
                    <a:lnT>
                      <a:noFill/>
                    </a:lnT>
                    <a:lnB>
                      <a:noFill/>
                    </a:lnB>
                    <a:solidFill>
                      <a:srgbClr val="FFFFFF"/>
                    </a:solidFill>
                  </a:tcPr>
                </a:tc>
                <a:tc>
                  <a:txBody>
                    <a:bodyPr/>
                    <a:lstStyle/>
                    <a:p>
                      <a:pPr fontAlgn="ctr"/>
                      <a:r>
                        <a:rPr lang="en-IN" dirty="0">
                          <a:effectLst/>
                        </a:rPr>
                        <a:t>1Q = 1/40th of 1cm</a:t>
                      </a:r>
                    </a:p>
                  </a:txBody>
                  <a:tcPr anchor="ctr">
                    <a:lnL>
                      <a:noFill/>
                    </a:lnL>
                    <a:lnR>
                      <a:noFill/>
                    </a:lnR>
                    <a:lnT>
                      <a:noFill/>
                    </a:lnT>
                    <a:lnB>
                      <a:noFill/>
                    </a:lnB>
                    <a:solidFill>
                      <a:srgbClr val="FFFFFF"/>
                    </a:solidFill>
                  </a:tcPr>
                </a:tc>
                <a:extLst>
                  <a:ext uri="{0D108BD9-81ED-4DB2-BD59-A6C34878D82A}">
                    <a16:rowId xmlns:a16="http://schemas.microsoft.com/office/drawing/2014/main" val="3261251544"/>
                  </a:ext>
                </a:extLst>
              </a:tr>
              <a:tr h="0">
                <a:tc>
                  <a:txBody>
                    <a:bodyPr/>
                    <a:lstStyle/>
                    <a:p>
                      <a:pPr fontAlgn="ctr"/>
                      <a:r>
                        <a:rPr lang="en-IN" dirty="0">
                          <a:effectLst/>
                        </a:rPr>
                        <a:t>in</a:t>
                      </a:r>
                    </a:p>
                  </a:txBody>
                  <a:tcPr anchor="ctr">
                    <a:lnL>
                      <a:noFill/>
                    </a:lnL>
                    <a:lnR>
                      <a:noFill/>
                    </a:lnR>
                    <a:lnT>
                      <a:noFill/>
                    </a:lnT>
                    <a:lnB>
                      <a:noFill/>
                    </a:lnB>
                    <a:solidFill>
                      <a:srgbClr val="FFFFFF"/>
                    </a:solidFill>
                  </a:tcPr>
                </a:tc>
                <a:tc>
                  <a:txBody>
                    <a:bodyPr/>
                    <a:lstStyle/>
                    <a:p>
                      <a:pPr fontAlgn="ctr"/>
                      <a:r>
                        <a:rPr lang="en-IN" dirty="0">
                          <a:effectLst/>
                        </a:rPr>
                        <a:t>Inches</a:t>
                      </a:r>
                    </a:p>
                  </a:txBody>
                  <a:tcPr anchor="ctr">
                    <a:lnL>
                      <a:noFill/>
                    </a:lnL>
                    <a:lnR>
                      <a:noFill/>
                    </a:lnR>
                    <a:lnT>
                      <a:noFill/>
                    </a:lnT>
                    <a:lnB>
                      <a:noFill/>
                    </a:lnB>
                    <a:solidFill>
                      <a:srgbClr val="FFFFFF"/>
                    </a:solidFill>
                  </a:tcPr>
                </a:tc>
                <a:tc>
                  <a:txBody>
                    <a:bodyPr/>
                    <a:lstStyle/>
                    <a:p>
                      <a:pPr fontAlgn="ctr"/>
                      <a:r>
                        <a:rPr lang="en-IN" dirty="0">
                          <a:effectLst/>
                        </a:rPr>
                        <a:t>1in = 2.54cm = 96px</a:t>
                      </a:r>
                    </a:p>
                  </a:txBody>
                  <a:tcPr anchor="ctr">
                    <a:lnL>
                      <a:noFill/>
                    </a:lnL>
                    <a:lnR>
                      <a:noFill/>
                    </a:lnR>
                    <a:lnT>
                      <a:noFill/>
                    </a:lnT>
                    <a:lnB>
                      <a:noFill/>
                    </a:lnB>
                    <a:solidFill>
                      <a:srgbClr val="FFFFFF"/>
                    </a:solidFill>
                  </a:tcPr>
                </a:tc>
                <a:extLst>
                  <a:ext uri="{0D108BD9-81ED-4DB2-BD59-A6C34878D82A}">
                    <a16:rowId xmlns:a16="http://schemas.microsoft.com/office/drawing/2014/main" val="448263161"/>
                  </a:ext>
                </a:extLst>
              </a:tr>
              <a:tr h="0">
                <a:tc>
                  <a:txBody>
                    <a:bodyPr/>
                    <a:lstStyle/>
                    <a:p>
                      <a:pPr fontAlgn="ctr"/>
                      <a:r>
                        <a:rPr lang="en-IN" dirty="0">
                          <a:effectLst/>
                        </a:rPr>
                        <a:t>pc</a:t>
                      </a:r>
                    </a:p>
                  </a:txBody>
                  <a:tcPr anchor="ctr">
                    <a:lnL>
                      <a:noFill/>
                    </a:lnL>
                    <a:lnR>
                      <a:noFill/>
                    </a:lnR>
                    <a:lnT>
                      <a:noFill/>
                    </a:lnT>
                    <a:lnB>
                      <a:noFill/>
                    </a:lnB>
                    <a:solidFill>
                      <a:srgbClr val="FFFFFF"/>
                    </a:solidFill>
                  </a:tcPr>
                </a:tc>
                <a:tc>
                  <a:txBody>
                    <a:bodyPr/>
                    <a:lstStyle/>
                    <a:p>
                      <a:pPr fontAlgn="ctr"/>
                      <a:r>
                        <a:rPr lang="en-IN" dirty="0">
                          <a:effectLst/>
                        </a:rPr>
                        <a:t>Picas</a:t>
                      </a:r>
                    </a:p>
                  </a:txBody>
                  <a:tcPr anchor="ctr">
                    <a:lnL>
                      <a:noFill/>
                    </a:lnL>
                    <a:lnR>
                      <a:noFill/>
                    </a:lnR>
                    <a:lnT>
                      <a:noFill/>
                    </a:lnT>
                    <a:lnB>
                      <a:noFill/>
                    </a:lnB>
                    <a:solidFill>
                      <a:srgbClr val="FFFFFF"/>
                    </a:solidFill>
                  </a:tcPr>
                </a:tc>
                <a:tc>
                  <a:txBody>
                    <a:bodyPr/>
                    <a:lstStyle/>
                    <a:p>
                      <a:pPr fontAlgn="ctr"/>
                      <a:r>
                        <a:rPr lang="en-IN" dirty="0">
                          <a:effectLst/>
                        </a:rPr>
                        <a:t>1pc = 1/6th of 1in</a:t>
                      </a:r>
                    </a:p>
                  </a:txBody>
                  <a:tcPr anchor="ctr">
                    <a:lnL>
                      <a:noFill/>
                    </a:lnL>
                    <a:lnR>
                      <a:noFill/>
                    </a:lnR>
                    <a:lnT>
                      <a:noFill/>
                    </a:lnT>
                    <a:lnB>
                      <a:noFill/>
                    </a:lnB>
                    <a:solidFill>
                      <a:srgbClr val="FFFFFF"/>
                    </a:solidFill>
                  </a:tcPr>
                </a:tc>
                <a:extLst>
                  <a:ext uri="{0D108BD9-81ED-4DB2-BD59-A6C34878D82A}">
                    <a16:rowId xmlns:a16="http://schemas.microsoft.com/office/drawing/2014/main" val="593798297"/>
                  </a:ext>
                </a:extLst>
              </a:tr>
              <a:tr h="0">
                <a:tc>
                  <a:txBody>
                    <a:bodyPr/>
                    <a:lstStyle/>
                    <a:p>
                      <a:pPr fontAlgn="ctr"/>
                      <a:r>
                        <a:rPr lang="en-IN" dirty="0" err="1">
                          <a:effectLst/>
                        </a:rPr>
                        <a:t>pt</a:t>
                      </a:r>
                      <a:endParaRPr lang="en-IN" dirty="0">
                        <a:effectLst/>
                      </a:endParaRPr>
                    </a:p>
                  </a:txBody>
                  <a:tcPr anchor="ctr">
                    <a:lnL>
                      <a:noFill/>
                    </a:lnL>
                    <a:lnR>
                      <a:noFill/>
                    </a:lnR>
                    <a:lnT>
                      <a:noFill/>
                    </a:lnT>
                    <a:lnB>
                      <a:noFill/>
                    </a:lnB>
                    <a:solidFill>
                      <a:srgbClr val="FFFFFF"/>
                    </a:solidFill>
                  </a:tcPr>
                </a:tc>
                <a:tc>
                  <a:txBody>
                    <a:bodyPr/>
                    <a:lstStyle/>
                    <a:p>
                      <a:pPr fontAlgn="ctr"/>
                      <a:r>
                        <a:rPr lang="en-IN" dirty="0">
                          <a:effectLst/>
                        </a:rPr>
                        <a:t>Points</a:t>
                      </a:r>
                    </a:p>
                  </a:txBody>
                  <a:tcPr anchor="ctr">
                    <a:lnL>
                      <a:noFill/>
                    </a:lnL>
                    <a:lnR>
                      <a:noFill/>
                    </a:lnR>
                    <a:lnT>
                      <a:noFill/>
                    </a:lnT>
                    <a:lnB>
                      <a:noFill/>
                    </a:lnB>
                    <a:solidFill>
                      <a:srgbClr val="FFFFFF"/>
                    </a:solidFill>
                  </a:tcPr>
                </a:tc>
                <a:tc>
                  <a:txBody>
                    <a:bodyPr/>
                    <a:lstStyle/>
                    <a:p>
                      <a:pPr fontAlgn="ctr"/>
                      <a:r>
                        <a:rPr lang="en-IN" dirty="0">
                          <a:effectLst/>
                        </a:rPr>
                        <a:t>1pt = 1/72nd of 1in</a:t>
                      </a:r>
                    </a:p>
                  </a:txBody>
                  <a:tcPr anchor="ctr">
                    <a:lnL>
                      <a:noFill/>
                    </a:lnL>
                    <a:lnR>
                      <a:noFill/>
                    </a:lnR>
                    <a:lnT>
                      <a:noFill/>
                    </a:lnT>
                    <a:lnB>
                      <a:noFill/>
                    </a:lnB>
                    <a:solidFill>
                      <a:srgbClr val="FFFFFF"/>
                    </a:solidFill>
                  </a:tcPr>
                </a:tc>
                <a:extLst>
                  <a:ext uri="{0D108BD9-81ED-4DB2-BD59-A6C34878D82A}">
                    <a16:rowId xmlns:a16="http://schemas.microsoft.com/office/drawing/2014/main" val="1800879394"/>
                  </a:ext>
                </a:extLst>
              </a:tr>
              <a:tr h="0">
                <a:tc>
                  <a:txBody>
                    <a:bodyPr/>
                    <a:lstStyle/>
                    <a:p>
                      <a:pPr fontAlgn="ctr"/>
                      <a:r>
                        <a:rPr lang="en-IN" dirty="0" err="1">
                          <a:effectLst/>
                        </a:rPr>
                        <a:t>px</a:t>
                      </a:r>
                      <a:endParaRPr lang="en-IN" dirty="0">
                        <a:effectLst/>
                      </a:endParaRPr>
                    </a:p>
                  </a:txBody>
                  <a:tcPr anchor="ctr">
                    <a:lnL>
                      <a:noFill/>
                    </a:lnL>
                    <a:lnR>
                      <a:noFill/>
                    </a:lnR>
                    <a:lnT>
                      <a:noFill/>
                    </a:lnT>
                    <a:lnB>
                      <a:noFill/>
                    </a:lnB>
                    <a:solidFill>
                      <a:srgbClr val="FFFFFF"/>
                    </a:solidFill>
                  </a:tcPr>
                </a:tc>
                <a:tc>
                  <a:txBody>
                    <a:bodyPr/>
                    <a:lstStyle/>
                    <a:p>
                      <a:pPr fontAlgn="ctr"/>
                      <a:r>
                        <a:rPr lang="en-IN" dirty="0">
                          <a:effectLst/>
                        </a:rPr>
                        <a:t>Pixels</a:t>
                      </a:r>
                    </a:p>
                  </a:txBody>
                  <a:tcPr anchor="ctr">
                    <a:lnL>
                      <a:noFill/>
                    </a:lnL>
                    <a:lnR>
                      <a:noFill/>
                    </a:lnR>
                    <a:lnT>
                      <a:noFill/>
                    </a:lnT>
                    <a:lnB>
                      <a:noFill/>
                    </a:lnB>
                    <a:solidFill>
                      <a:srgbClr val="FFFFFF"/>
                    </a:solidFill>
                  </a:tcPr>
                </a:tc>
                <a:tc>
                  <a:txBody>
                    <a:bodyPr/>
                    <a:lstStyle/>
                    <a:p>
                      <a:pPr fontAlgn="ctr"/>
                      <a:r>
                        <a:rPr lang="en-IN" dirty="0">
                          <a:effectLst/>
                        </a:rPr>
                        <a:t>1px = 1/96th of 1in</a:t>
                      </a:r>
                    </a:p>
                  </a:txBody>
                  <a:tcPr anchor="ctr">
                    <a:lnL>
                      <a:noFill/>
                    </a:lnL>
                    <a:lnR>
                      <a:noFill/>
                    </a:lnR>
                    <a:lnT>
                      <a:noFill/>
                    </a:lnT>
                    <a:lnB>
                      <a:noFill/>
                    </a:lnB>
                    <a:solidFill>
                      <a:srgbClr val="FFFFFF"/>
                    </a:solidFill>
                  </a:tcPr>
                </a:tc>
                <a:extLst>
                  <a:ext uri="{0D108BD9-81ED-4DB2-BD59-A6C34878D82A}">
                    <a16:rowId xmlns:a16="http://schemas.microsoft.com/office/drawing/2014/main" val="723916628"/>
                  </a:ext>
                </a:extLst>
              </a:tr>
            </a:tbl>
          </a:graphicData>
        </a:graphic>
      </p:graphicFrame>
    </p:spTree>
    <p:extLst>
      <p:ext uri="{BB962C8B-B14F-4D97-AF65-F5344CB8AC3E}">
        <p14:creationId xmlns:p14="http://schemas.microsoft.com/office/powerpoint/2010/main" val="379747013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Relative Units</a:t>
            </a:r>
          </a:p>
        </p:txBody>
      </p:sp>
      <p:sp>
        <p:nvSpPr>
          <p:cNvPr id="5" name="Content Placeholder 4">
            <a:extLst>
              <a:ext uri="{FF2B5EF4-FFF2-40B4-BE49-F238E27FC236}">
                <a16:creationId xmlns:a16="http://schemas.microsoft.com/office/drawing/2014/main" id="{63C87694-7B37-75B2-1641-335A613E48C4}"/>
              </a:ext>
            </a:extLst>
          </p:cNvPr>
          <p:cNvSpPr>
            <a:spLocks noGrp="1"/>
          </p:cNvSpPr>
          <p:nvPr>
            <p:ph idx="1"/>
          </p:nvPr>
        </p:nvSpPr>
        <p:spPr/>
        <p:txBody>
          <a:bodyPr/>
          <a:lstStyle/>
          <a:p>
            <a:r>
              <a:rPr lang="en-IN" dirty="0" err="1"/>
              <a:t>em</a:t>
            </a:r>
            <a:r>
              <a:rPr lang="en-IN" dirty="0"/>
              <a:t> : </a:t>
            </a:r>
            <a:r>
              <a:rPr lang="en-US" dirty="0"/>
              <a:t>Font size of the parent, in the case of typographical properties like font-size, and font size of the element itself, in the case of other properties like width.</a:t>
            </a:r>
            <a:endParaRPr lang="en-IN" dirty="0"/>
          </a:p>
          <a:p>
            <a:r>
              <a:rPr lang="en-IN" dirty="0"/>
              <a:t>rem : </a:t>
            </a:r>
            <a:r>
              <a:rPr lang="en-US" dirty="0"/>
              <a:t>Font size of the root element.</a:t>
            </a:r>
          </a:p>
          <a:p>
            <a:r>
              <a:rPr lang="en-US" dirty="0"/>
              <a:t>% : with respect to immediate parent</a:t>
            </a:r>
            <a:endParaRPr lang="en-IN" dirty="0"/>
          </a:p>
        </p:txBody>
      </p:sp>
    </p:spTree>
    <p:extLst>
      <p:ext uri="{BB962C8B-B14F-4D97-AF65-F5344CB8AC3E}">
        <p14:creationId xmlns:p14="http://schemas.microsoft.com/office/powerpoint/2010/main" val="307297718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Styling Text  : Basic</a:t>
            </a:r>
          </a:p>
        </p:txBody>
      </p:sp>
      <p:sp>
        <p:nvSpPr>
          <p:cNvPr id="3" name="Content Placeholder 2"/>
          <p:cNvSpPr>
            <a:spLocks noGrp="1"/>
          </p:cNvSpPr>
          <p:nvPr>
            <p:ph idx="1"/>
          </p:nvPr>
        </p:nvSpPr>
        <p:spPr/>
        <p:txBody>
          <a:bodyPr>
            <a:normAutofit/>
          </a:bodyPr>
          <a:lstStyle/>
          <a:p>
            <a:r>
              <a:rPr lang="en-US" b="0" i="0" dirty="0">
                <a:effectLst/>
                <a:latin typeface="Inter"/>
              </a:rPr>
              <a:t>Text inside an element is laid out inside the element's content box.</a:t>
            </a:r>
          </a:p>
          <a:p>
            <a:r>
              <a:rPr lang="en-US" b="0" i="0" dirty="0">
                <a:effectLst/>
                <a:latin typeface="Inter"/>
              </a:rPr>
              <a:t> Starts at the top left of the content area and flows towards the end of the line.</a:t>
            </a:r>
          </a:p>
          <a:p>
            <a:r>
              <a:rPr lang="en-US" dirty="0"/>
              <a:t>Once it reaches the end, it goes down to the next line and flows to the end again. </a:t>
            </a:r>
          </a:p>
        </p:txBody>
      </p:sp>
    </p:spTree>
    <p:extLst>
      <p:ext uri="{BB962C8B-B14F-4D97-AF65-F5344CB8AC3E}">
        <p14:creationId xmlns:p14="http://schemas.microsoft.com/office/powerpoint/2010/main" val="2297332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Styling Text  : Text Formatting</a:t>
            </a:r>
          </a:p>
        </p:txBody>
      </p:sp>
      <p:sp>
        <p:nvSpPr>
          <p:cNvPr id="3" name="Content Placeholder 2"/>
          <p:cNvSpPr>
            <a:spLocks noGrp="1"/>
          </p:cNvSpPr>
          <p:nvPr>
            <p:ph idx="1"/>
          </p:nvPr>
        </p:nvSpPr>
        <p:spPr/>
        <p:txBody>
          <a:bodyPr>
            <a:normAutofit fontScale="85000" lnSpcReduction="10000"/>
          </a:bodyPr>
          <a:lstStyle/>
          <a:p>
            <a:r>
              <a:rPr lang="en-US" dirty="0">
                <a:solidFill>
                  <a:srgbClr val="002060"/>
                </a:solidFill>
              </a:rPr>
              <a:t>color</a:t>
            </a:r>
          </a:p>
          <a:p>
            <a:r>
              <a:rPr lang="en-US" dirty="0">
                <a:solidFill>
                  <a:srgbClr val="002060"/>
                </a:solidFill>
              </a:rPr>
              <a:t>alignment(left, right , center , justify)</a:t>
            </a:r>
          </a:p>
          <a:p>
            <a:r>
              <a:rPr lang="en-US" dirty="0">
                <a:solidFill>
                  <a:srgbClr val="002060"/>
                </a:solidFill>
              </a:rPr>
              <a:t>decoration( underline, overline, line-</a:t>
            </a:r>
            <a:r>
              <a:rPr lang="en-US" dirty="0" err="1">
                <a:solidFill>
                  <a:srgbClr val="002060"/>
                </a:solidFill>
              </a:rPr>
              <a:t>through,none</a:t>
            </a:r>
            <a:r>
              <a:rPr lang="en-US" dirty="0">
                <a:solidFill>
                  <a:srgbClr val="002060"/>
                </a:solidFill>
              </a:rPr>
              <a:t>)</a:t>
            </a:r>
          </a:p>
          <a:p>
            <a:r>
              <a:rPr lang="en-US" dirty="0">
                <a:solidFill>
                  <a:srgbClr val="002060"/>
                </a:solidFill>
              </a:rPr>
              <a:t>Transformation( uppercase , lowercase , capitalize)</a:t>
            </a:r>
          </a:p>
          <a:p>
            <a:r>
              <a:rPr lang="en-US" dirty="0">
                <a:solidFill>
                  <a:srgbClr val="002060"/>
                </a:solidFill>
              </a:rPr>
              <a:t>Indentation</a:t>
            </a:r>
          </a:p>
          <a:p>
            <a:r>
              <a:rPr lang="en-US" dirty="0">
                <a:solidFill>
                  <a:srgbClr val="002060"/>
                </a:solidFill>
              </a:rPr>
              <a:t>Spacing (letter and word)</a:t>
            </a:r>
          </a:p>
          <a:p>
            <a:r>
              <a:rPr lang="en-US" dirty="0">
                <a:solidFill>
                  <a:srgbClr val="002060"/>
                </a:solidFill>
              </a:rPr>
              <a:t>Line height</a:t>
            </a:r>
          </a:p>
          <a:p>
            <a:r>
              <a:rPr lang="en-US" dirty="0">
                <a:solidFill>
                  <a:srgbClr val="002060"/>
                </a:solidFill>
              </a:rPr>
              <a:t>Text-direction (</a:t>
            </a:r>
            <a:r>
              <a:rPr lang="en-US" dirty="0" err="1">
                <a:solidFill>
                  <a:srgbClr val="002060"/>
                </a:solidFill>
              </a:rPr>
              <a:t>direction:ltr</a:t>
            </a:r>
            <a:r>
              <a:rPr lang="en-US" dirty="0">
                <a:solidFill>
                  <a:srgbClr val="002060"/>
                </a:solidFill>
              </a:rPr>
              <a:t>, </a:t>
            </a:r>
            <a:r>
              <a:rPr lang="en-US" dirty="0" err="1">
                <a:solidFill>
                  <a:srgbClr val="002060"/>
                </a:solidFill>
              </a:rPr>
              <a:t>rtl</a:t>
            </a:r>
            <a:r>
              <a:rPr lang="en-US" dirty="0">
                <a:solidFill>
                  <a:srgbClr val="002060"/>
                </a:solidFill>
              </a:rPr>
              <a:t>)</a:t>
            </a:r>
          </a:p>
          <a:p>
            <a:r>
              <a:rPr lang="en-US" dirty="0">
                <a:solidFill>
                  <a:srgbClr val="002060"/>
                </a:solidFill>
              </a:rPr>
              <a:t>Text-shadow</a:t>
            </a:r>
          </a:p>
          <a:p>
            <a:endParaRPr lang="en-US" dirty="0">
              <a:solidFill>
                <a:srgbClr val="002060"/>
              </a:solidFill>
            </a:endParaRPr>
          </a:p>
        </p:txBody>
      </p:sp>
    </p:spTree>
    <p:extLst>
      <p:ext uri="{BB962C8B-B14F-4D97-AF65-F5344CB8AC3E}">
        <p14:creationId xmlns:p14="http://schemas.microsoft.com/office/powerpoint/2010/main" val="235048283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CSS : Overflow</a:t>
            </a:r>
          </a:p>
        </p:txBody>
      </p:sp>
      <p:sp>
        <p:nvSpPr>
          <p:cNvPr id="3" name="Content Placeholder 2"/>
          <p:cNvSpPr>
            <a:spLocks noGrp="1"/>
          </p:cNvSpPr>
          <p:nvPr>
            <p:ph idx="1"/>
          </p:nvPr>
        </p:nvSpPr>
        <p:spPr/>
        <p:txBody>
          <a:bodyPr>
            <a:normAutofit/>
          </a:bodyPr>
          <a:lstStyle/>
          <a:p>
            <a:endParaRPr lang="en-US" dirty="0">
              <a:solidFill>
                <a:srgbClr val="002060"/>
              </a:solidFill>
            </a:endParaRPr>
          </a:p>
          <a:p>
            <a:r>
              <a:rPr lang="en-US" dirty="0">
                <a:solidFill>
                  <a:srgbClr val="002060"/>
                </a:solidFill>
              </a:rPr>
              <a:t>Auto</a:t>
            </a:r>
          </a:p>
          <a:p>
            <a:r>
              <a:rPr lang="en-US" dirty="0">
                <a:solidFill>
                  <a:srgbClr val="002060"/>
                </a:solidFill>
              </a:rPr>
              <a:t>Scroll</a:t>
            </a:r>
          </a:p>
          <a:p>
            <a:r>
              <a:rPr lang="en-US" dirty="0">
                <a:solidFill>
                  <a:srgbClr val="002060"/>
                </a:solidFill>
              </a:rPr>
              <a:t>Hidden</a:t>
            </a:r>
          </a:p>
          <a:p>
            <a:r>
              <a:rPr lang="en-US" dirty="0">
                <a:solidFill>
                  <a:srgbClr val="002060"/>
                </a:solidFill>
              </a:rPr>
              <a:t>Visible</a:t>
            </a:r>
          </a:p>
          <a:p>
            <a:endParaRPr lang="en-US" dirty="0">
              <a:solidFill>
                <a:srgbClr val="002060"/>
              </a:solidFill>
            </a:endParaRPr>
          </a:p>
        </p:txBody>
      </p:sp>
    </p:spTree>
    <p:extLst>
      <p:ext uri="{BB962C8B-B14F-4D97-AF65-F5344CB8AC3E}">
        <p14:creationId xmlns:p14="http://schemas.microsoft.com/office/powerpoint/2010/main" val="328926805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CSS : Multi Column Layout</a:t>
            </a:r>
          </a:p>
        </p:txBody>
      </p:sp>
      <p:sp>
        <p:nvSpPr>
          <p:cNvPr id="3" name="Content Placeholder 2"/>
          <p:cNvSpPr>
            <a:spLocks noGrp="1"/>
          </p:cNvSpPr>
          <p:nvPr>
            <p:ph idx="1"/>
          </p:nvPr>
        </p:nvSpPr>
        <p:spPr/>
        <p:txBody>
          <a:bodyPr>
            <a:normAutofit fontScale="92500"/>
          </a:bodyPr>
          <a:lstStyle/>
          <a:p>
            <a:endParaRPr lang="en-US" dirty="0">
              <a:solidFill>
                <a:srgbClr val="002060"/>
              </a:solidFill>
            </a:endParaRPr>
          </a:p>
          <a:p>
            <a:r>
              <a:rPr lang="en-US" dirty="0">
                <a:solidFill>
                  <a:srgbClr val="002060"/>
                </a:solidFill>
              </a:rPr>
              <a:t>column-count</a:t>
            </a:r>
          </a:p>
          <a:p>
            <a:r>
              <a:rPr lang="en-US" dirty="0">
                <a:solidFill>
                  <a:srgbClr val="002060"/>
                </a:solidFill>
              </a:rPr>
              <a:t>column-gap</a:t>
            </a:r>
          </a:p>
          <a:p>
            <a:r>
              <a:rPr lang="en-US" dirty="0">
                <a:solidFill>
                  <a:srgbClr val="002060"/>
                </a:solidFill>
              </a:rPr>
              <a:t>column-width</a:t>
            </a:r>
          </a:p>
          <a:p>
            <a:r>
              <a:rPr lang="en-US" dirty="0">
                <a:solidFill>
                  <a:srgbClr val="002060"/>
                </a:solidFill>
              </a:rPr>
              <a:t>When column-count and column-width both are specified, then column-count works as max no. of columns.</a:t>
            </a:r>
          </a:p>
          <a:p>
            <a:r>
              <a:rPr lang="en-US" dirty="0">
                <a:solidFill>
                  <a:srgbClr val="002060"/>
                </a:solidFill>
              </a:rPr>
              <a:t>columns : shorthand for column count and width</a:t>
            </a:r>
          </a:p>
          <a:p>
            <a:pPr marL="0" indent="0">
              <a:buNone/>
            </a:pPr>
            <a:endParaRPr lang="en-US" dirty="0">
              <a:solidFill>
                <a:srgbClr val="002060"/>
              </a:solidFill>
            </a:endParaRPr>
          </a:p>
        </p:txBody>
      </p:sp>
    </p:spTree>
    <p:extLst>
      <p:ext uri="{BB962C8B-B14F-4D97-AF65-F5344CB8AC3E}">
        <p14:creationId xmlns:p14="http://schemas.microsoft.com/office/powerpoint/2010/main" val="38513467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CSS : Multi Column(Styling columns)</a:t>
            </a:r>
          </a:p>
        </p:txBody>
      </p:sp>
      <p:sp>
        <p:nvSpPr>
          <p:cNvPr id="3" name="Content Placeholder 2"/>
          <p:cNvSpPr>
            <a:spLocks noGrp="1"/>
          </p:cNvSpPr>
          <p:nvPr>
            <p:ph idx="1"/>
          </p:nvPr>
        </p:nvSpPr>
        <p:spPr/>
        <p:txBody>
          <a:bodyPr>
            <a:normAutofit/>
          </a:bodyPr>
          <a:lstStyle/>
          <a:p>
            <a:endParaRPr lang="en-US" dirty="0">
              <a:solidFill>
                <a:srgbClr val="002060"/>
              </a:solidFill>
            </a:endParaRPr>
          </a:p>
          <a:p>
            <a:r>
              <a:rPr lang="en-US" dirty="0">
                <a:solidFill>
                  <a:srgbClr val="002060"/>
                </a:solidFill>
              </a:rPr>
              <a:t>column-rule-width (</a:t>
            </a:r>
            <a:r>
              <a:rPr lang="en-US" dirty="0" err="1">
                <a:solidFill>
                  <a:srgbClr val="002060"/>
                </a:solidFill>
              </a:rPr>
              <a:t>thin,medium,thick</a:t>
            </a:r>
            <a:r>
              <a:rPr lang="en-US" dirty="0">
                <a:solidFill>
                  <a:srgbClr val="002060"/>
                </a:solidFill>
              </a:rPr>
              <a:t>, </a:t>
            </a:r>
            <a:r>
              <a:rPr lang="en-US" dirty="0" err="1">
                <a:solidFill>
                  <a:srgbClr val="002060"/>
                </a:solidFill>
              </a:rPr>
              <a:t>px</a:t>
            </a:r>
            <a:r>
              <a:rPr lang="en-US" dirty="0">
                <a:solidFill>
                  <a:srgbClr val="002060"/>
                </a:solidFill>
              </a:rPr>
              <a:t> </a:t>
            </a:r>
            <a:r>
              <a:rPr lang="en-US" dirty="0" err="1">
                <a:solidFill>
                  <a:srgbClr val="002060"/>
                </a:solidFill>
              </a:rPr>
              <a:t>val</a:t>
            </a:r>
            <a:r>
              <a:rPr lang="en-US" dirty="0">
                <a:solidFill>
                  <a:srgbClr val="002060"/>
                </a:solidFill>
              </a:rPr>
              <a:t>)</a:t>
            </a:r>
          </a:p>
          <a:p>
            <a:r>
              <a:rPr lang="en-US" dirty="0">
                <a:solidFill>
                  <a:srgbClr val="002060"/>
                </a:solidFill>
              </a:rPr>
              <a:t>column-rule-style (solid dotted dashed double ridge)</a:t>
            </a:r>
          </a:p>
          <a:p>
            <a:r>
              <a:rPr lang="en-US" dirty="0">
                <a:solidFill>
                  <a:srgbClr val="002060"/>
                </a:solidFill>
              </a:rPr>
              <a:t>column-rule-color</a:t>
            </a:r>
          </a:p>
          <a:p>
            <a:r>
              <a:rPr lang="en-US" dirty="0">
                <a:solidFill>
                  <a:srgbClr val="002060"/>
                </a:solidFill>
              </a:rPr>
              <a:t>column-rule (shorthand for above prop.)</a:t>
            </a:r>
          </a:p>
          <a:p>
            <a:pPr marL="0" indent="0">
              <a:buNone/>
            </a:pPr>
            <a:endParaRPr lang="en-US" dirty="0">
              <a:solidFill>
                <a:srgbClr val="002060"/>
              </a:solidFill>
            </a:endParaRPr>
          </a:p>
        </p:txBody>
      </p:sp>
    </p:spTree>
    <p:extLst>
      <p:ext uri="{BB962C8B-B14F-4D97-AF65-F5344CB8AC3E}">
        <p14:creationId xmlns:p14="http://schemas.microsoft.com/office/powerpoint/2010/main" val="41604288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CSS : Multi Column</a:t>
            </a:r>
          </a:p>
        </p:txBody>
      </p:sp>
      <p:sp>
        <p:nvSpPr>
          <p:cNvPr id="3" name="Content Placeholder 2"/>
          <p:cNvSpPr>
            <a:spLocks noGrp="1"/>
          </p:cNvSpPr>
          <p:nvPr>
            <p:ph idx="1"/>
          </p:nvPr>
        </p:nvSpPr>
        <p:spPr/>
        <p:txBody>
          <a:bodyPr>
            <a:normAutofit/>
          </a:bodyPr>
          <a:lstStyle/>
          <a:p>
            <a:pPr marL="0" indent="0">
              <a:buNone/>
            </a:pPr>
            <a:endParaRPr lang="en-US" dirty="0">
              <a:solidFill>
                <a:srgbClr val="002060"/>
              </a:solidFill>
            </a:endParaRPr>
          </a:p>
          <a:p>
            <a:r>
              <a:rPr lang="en-US" dirty="0">
                <a:solidFill>
                  <a:srgbClr val="002060"/>
                </a:solidFill>
              </a:rPr>
              <a:t>column-span( none / all)</a:t>
            </a:r>
          </a:p>
          <a:p>
            <a:endParaRPr lang="en-US" dirty="0">
              <a:solidFill>
                <a:srgbClr val="002060"/>
              </a:solidFill>
            </a:endParaRPr>
          </a:p>
        </p:txBody>
      </p:sp>
    </p:spTree>
    <p:extLst>
      <p:ext uri="{BB962C8B-B14F-4D97-AF65-F5344CB8AC3E}">
        <p14:creationId xmlns:p14="http://schemas.microsoft.com/office/powerpoint/2010/main" val="368868460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CSS : Float Layout</a:t>
            </a:r>
          </a:p>
        </p:txBody>
      </p:sp>
      <p:sp>
        <p:nvSpPr>
          <p:cNvPr id="3" name="Content Placeholder 2"/>
          <p:cNvSpPr>
            <a:spLocks noGrp="1"/>
          </p:cNvSpPr>
          <p:nvPr>
            <p:ph idx="1"/>
          </p:nvPr>
        </p:nvSpPr>
        <p:spPr/>
        <p:txBody>
          <a:bodyPr>
            <a:normAutofit fontScale="92500"/>
          </a:bodyPr>
          <a:lstStyle/>
          <a:p>
            <a:r>
              <a:rPr lang="en-US" dirty="0">
                <a:solidFill>
                  <a:srgbClr val="002060"/>
                </a:solidFill>
              </a:rPr>
              <a:t>The float property was introduced to allow web developers to implement layouts involving an image floating inside a column of text, with the text wrapping around the left or right of it. The kind of thing you might get in a newspaper layout.</a:t>
            </a:r>
          </a:p>
          <a:p>
            <a:r>
              <a:rPr lang="en-US" dirty="0">
                <a:solidFill>
                  <a:srgbClr val="002060"/>
                </a:solidFill>
              </a:rPr>
              <a:t>Later started being  used for multi column layout.</a:t>
            </a:r>
          </a:p>
          <a:p>
            <a:r>
              <a:rPr lang="en-US" dirty="0">
                <a:solidFill>
                  <a:srgbClr val="002060"/>
                </a:solidFill>
              </a:rPr>
              <a:t>After Introduction of flex and grid for layout , again used for its original purpose.</a:t>
            </a:r>
          </a:p>
          <a:p>
            <a:endParaRPr lang="en-US" dirty="0">
              <a:solidFill>
                <a:srgbClr val="002060"/>
              </a:solidFill>
            </a:endParaRPr>
          </a:p>
        </p:txBody>
      </p:sp>
    </p:spTree>
    <p:extLst>
      <p:ext uri="{BB962C8B-B14F-4D97-AF65-F5344CB8AC3E}">
        <p14:creationId xmlns:p14="http://schemas.microsoft.com/office/powerpoint/2010/main" val="346308123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Float Layout: How it works</a:t>
            </a:r>
          </a:p>
        </p:txBody>
      </p:sp>
      <p:sp>
        <p:nvSpPr>
          <p:cNvPr id="3" name="Content Placeholder 2"/>
          <p:cNvSpPr>
            <a:spLocks noGrp="1"/>
          </p:cNvSpPr>
          <p:nvPr>
            <p:ph idx="1"/>
          </p:nvPr>
        </p:nvSpPr>
        <p:spPr/>
        <p:txBody>
          <a:bodyPr>
            <a:normAutofit/>
          </a:bodyPr>
          <a:lstStyle/>
          <a:p>
            <a:endParaRPr lang="en-US" sz="1800" dirty="0">
              <a:solidFill>
                <a:srgbClr val="002060"/>
              </a:solidFill>
            </a:endParaRPr>
          </a:p>
          <a:p>
            <a:r>
              <a:rPr lang="en-US" sz="1800" dirty="0" err="1">
                <a:solidFill>
                  <a:srgbClr val="002060"/>
                </a:solidFill>
              </a:rPr>
              <a:t>Eg.</a:t>
            </a:r>
            <a:r>
              <a:rPr lang="en-US" sz="1800" dirty="0">
                <a:solidFill>
                  <a:srgbClr val="002060"/>
                </a:solidFill>
              </a:rPr>
              <a:t> Having single box and 3 paras after that</a:t>
            </a:r>
          </a:p>
          <a:p>
            <a:endParaRPr lang="en-US" sz="1800" dirty="0">
              <a:solidFill>
                <a:srgbClr val="002060"/>
              </a:solidFill>
            </a:endParaRPr>
          </a:p>
          <a:p>
            <a:r>
              <a:rPr lang="en-US" sz="1800" dirty="0">
                <a:solidFill>
                  <a:srgbClr val="002060"/>
                </a:solidFill>
              </a:rPr>
              <a:t>The element with the float set on it is taken out of the normal layout flow of the document and stuck to the left/right-hand side of its parent container.</a:t>
            </a:r>
          </a:p>
          <a:p>
            <a:endParaRPr lang="en-US" sz="1800" dirty="0">
              <a:solidFill>
                <a:srgbClr val="002060"/>
              </a:solidFill>
            </a:endParaRPr>
          </a:p>
          <a:p>
            <a:r>
              <a:rPr lang="en-US" sz="1800" dirty="0">
                <a:solidFill>
                  <a:srgbClr val="002060"/>
                </a:solidFill>
              </a:rPr>
              <a:t>Any content that would come below the floated element in the normal layout flow will now wrap around it instead, filling up the space to the right-hand/left-hand side of it as far up as the top of the floated element.</a:t>
            </a:r>
          </a:p>
          <a:p>
            <a:endParaRPr lang="en-US" sz="1800" dirty="0">
              <a:solidFill>
                <a:srgbClr val="002060"/>
              </a:solidFill>
            </a:endParaRPr>
          </a:p>
          <a:p>
            <a:r>
              <a:rPr lang="en-US" sz="1800" dirty="0">
                <a:solidFill>
                  <a:srgbClr val="002060"/>
                </a:solidFill>
              </a:rPr>
              <a:t>Floating the content to the right has exactly the same effect, but in reverse: the floated element will stick to the right, and the content will wrap around it to the left. Try changing the float value to right and replace margin-right with margin-left.</a:t>
            </a:r>
          </a:p>
          <a:p>
            <a:endParaRPr lang="en-US" sz="1800" dirty="0">
              <a:solidFill>
                <a:srgbClr val="002060"/>
              </a:solidFill>
            </a:endParaRPr>
          </a:p>
          <a:p>
            <a:endParaRPr lang="en-US" sz="1800" dirty="0">
              <a:solidFill>
                <a:srgbClr val="002060"/>
              </a:solidFill>
            </a:endParaRPr>
          </a:p>
          <a:p>
            <a:endParaRPr lang="en-US" sz="1800" dirty="0">
              <a:solidFill>
                <a:srgbClr val="002060"/>
              </a:solidFill>
            </a:endParaRPr>
          </a:p>
        </p:txBody>
      </p:sp>
    </p:spTree>
    <p:extLst>
      <p:ext uri="{BB962C8B-B14F-4D97-AF65-F5344CB8AC3E}">
        <p14:creationId xmlns:p14="http://schemas.microsoft.com/office/powerpoint/2010/main" val="1476873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HTML Graphics</a:t>
            </a:r>
          </a:p>
        </p:txBody>
      </p:sp>
      <p:sp>
        <p:nvSpPr>
          <p:cNvPr id="3" name="Subtitle 2"/>
          <p:cNvSpPr>
            <a:spLocks noGrp="1"/>
          </p:cNvSpPr>
          <p:nvPr>
            <p:ph type="subTitle" idx="1"/>
          </p:nvPr>
        </p:nvSpPr>
        <p:spPr>
          <a:xfrm>
            <a:off x="762000" y="990600"/>
            <a:ext cx="7848600" cy="5410200"/>
          </a:xfrm>
        </p:spPr>
        <p:txBody>
          <a:bodyPr>
            <a:normAutofit/>
          </a:bodyPr>
          <a:lstStyle/>
          <a:p>
            <a:pPr algn="l"/>
            <a:endParaRPr lang="en-US" sz="1300" b="0" i="0" dirty="0">
              <a:solidFill>
                <a:schemeClr val="tx1"/>
              </a:solidFill>
              <a:effectLst/>
            </a:endParaRPr>
          </a:p>
          <a:p>
            <a:pPr algn="l"/>
            <a:r>
              <a:rPr lang="en-US" sz="1300" b="0" i="0" dirty="0">
                <a:solidFill>
                  <a:schemeClr val="tx1"/>
                </a:solidFill>
                <a:effectLst/>
              </a:rPr>
              <a:t>HTML works in conjunction with other technologies to include graphics in web pages. The primary technologies used for graphics in HTML include:</a:t>
            </a:r>
          </a:p>
          <a:p>
            <a:pPr algn="l"/>
            <a:endParaRPr lang="en-US" sz="1300" dirty="0">
              <a:solidFill>
                <a:schemeClr val="tx1"/>
              </a:solidFill>
            </a:endParaRPr>
          </a:p>
          <a:p>
            <a:pPr algn="l"/>
            <a:endParaRPr lang="en-US" sz="1300" dirty="0">
              <a:solidFill>
                <a:schemeClr val="tx1"/>
              </a:solidFill>
            </a:endParaRPr>
          </a:p>
          <a:p>
            <a:pPr marL="342900" indent="-342900" algn="l">
              <a:buAutoNum type="arabicPeriod"/>
            </a:pPr>
            <a:r>
              <a:rPr lang="en-US" sz="1300" dirty="0">
                <a:solidFill>
                  <a:schemeClr val="tx1"/>
                </a:solidFill>
              </a:rPr>
              <a:t>CSS</a:t>
            </a:r>
          </a:p>
          <a:p>
            <a:pPr marL="342900" indent="-342900" algn="l">
              <a:buAutoNum type="arabicPeriod"/>
            </a:pPr>
            <a:endParaRPr lang="en-US" sz="1300" dirty="0">
              <a:solidFill>
                <a:schemeClr val="tx1"/>
              </a:solidFill>
            </a:endParaRPr>
          </a:p>
          <a:p>
            <a:pPr marL="342900" indent="-342900" algn="l">
              <a:buAutoNum type="arabicPeriod"/>
            </a:pPr>
            <a:r>
              <a:rPr lang="en-US" sz="1300" dirty="0">
                <a:solidFill>
                  <a:schemeClr val="tx1"/>
                </a:solidFill>
              </a:rPr>
              <a:t>SVG</a:t>
            </a:r>
          </a:p>
          <a:p>
            <a:pPr marL="342900" indent="-342900" algn="l">
              <a:buAutoNum type="arabicPeriod"/>
            </a:pPr>
            <a:endParaRPr lang="en-US" sz="1300" dirty="0">
              <a:solidFill>
                <a:schemeClr val="tx1"/>
              </a:solidFill>
            </a:endParaRPr>
          </a:p>
          <a:p>
            <a:pPr marL="342900" indent="-342900" algn="l">
              <a:buAutoNum type="arabicPeriod"/>
            </a:pPr>
            <a:r>
              <a:rPr lang="en-US" sz="1300" dirty="0">
                <a:solidFill>
                  <a:schemeClr val="tx1"/>
                </a:solidFill>
              </a:rPr>
              <a:t>&lt;</a:t>
            </a:r>
            <a:r>
              <a:rPr lang="en-US" sz="1300" dirty="0" err="1">
                <a:solidFill>
                  <a:schemeClr val="tx1"/>
                </a:solidFill>
              </a:rPr>
              <a:t>img</a:t>
            </a:r>
            <a:r>
              <a:rPr lang="en-US" sz="1300" dirty="0">
                <a:solidFill>
                  <a:schemeClr val="tx1"/>
                </a:solidFill>
              </a:rPr>
              <a:t>&gt; tag</a:t>
            </a:r>
          </a:p>
          <a:p>
            <a:pPr marL="342900" indent="-342900" algn="l">
              <a:buAutoNum type="arabicPeriod"/>
            </a:pPr>
            <a:endParaRPr lang="en-US" sz="1300" dirty="0">
              <a:solidFill>
                <a:schemeClr val="tx1"/>
              </a:solidFill>
            </a:endParaRPr>
          </a:p>
          <a:p>
            <a:pPr marL="342900" indent="-342900" algn="l">
              <a:buAutoNum type="arabicPeriod"/>
            </a:pPr>
            <a:r>
              <a:rPr lang="en-US" sz="1300" dirty="0">
                <a:solidFill>
                  <a:schemeClr val="tx1"/>
                </a:solidFill>
              </a:rPr>
              <a:t>Canvas</a:t>
            </a:r>
          </a:p>
          <a:p>
            <a:pPr marL="342900" indent="-342900" algn="l">
              <a:buAutoNum type="arabicPeriod"/>
            </a:pPr>
            <a:endParaRPr lang="en-US" sz="1300" dirty="0">
              <a:solidFill>
                <a:schemeClr val="tx1"/>
              </a:solidFill>
            </a:endParaRPr>
          </a:p>
          <a:p>
            <a:pPr marL="342900" indent="-342900" algn="l">
              <a:buAutoNum type="arabicPeriod"/>
            </a:pPr>
            <a:r>
              <a:rPr lang="en-US" sz="1300" dirty="0">
                <a:solidFill>
                  <a:schemeClr val="tx1"/>
                </a:solidFill>
              </a:rPr>
              <a:t>Image Maps</a:t>
            </a:r>
          </a:p>
          <a:p>
            <a:pPr marL="342900" indent="-342900" algn="l">
              <a:buAutoNum type="arabicPeriod"/>
            </a:pPr>
            <a:endParaRPr lang="en-US" sz="1300" dirty="0">
              <a:solidFill>
                <a:schemeClr val="tx1"/>
              </a:solidFill>
            </a:endParaRPr>
          </a:p>
          <a:p>
            <a:pPr marL="342900" indent="-342900" algn="l">
              <a:buAutoNum type="arabicPeriod"/>
            </a:pPr>
            <a:r>
              <a:rPr lang="en-US" sz="1300" dirty="0">
                <a:solidFill>
                  <a:schemeClr val="tx1"/>
                </a:solidFill>
              </a:rPr>
              <a:t>External Libraries (D3.js , svg.js , Three.js)</a:t>
            </a:r>
          </a:p>
        </p:txBody>
      </p:sp>
    </p:spTree>
    <p:extLst>
      <p:ext uri="{BB962C8B-B14F-4D97-AF65-F5344CB8AC3E}">
        <p14:creationId xmlns:p14="http://schemas.microsoft.com/office/powerpoint/2010/main" val="201267432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Float Layout: How it works</a:t>
            </a:r>
          </a:p>
        </p:txBody>
      </p:sp>
      <p:sp>
        <p:nvSpPr>
          <p:cNvPr id="3" name="Content Placeholder 2"/>
          <p:cNvSpPr>
            <a:spLocks noGrp="1"/>
          </p:cNvSpPr>
          <p:nvPr>
            <p:ph idx="1"/>
          </p:nvPr>
        </p:nvSpPr>
        <p:spPr/>
        <p:txBody>
          <a:bodyPr>
            <a:normAutofit fontScale="92500"/>
          </a:bodyPr>
          <a:lstStyle/>
          <a:p>
            <a:endParaRPr lang="en-US" sz="1800" dirty="0">
              <a:solidFill>
                <a:srgbClr val="002060"/>
              </a:solidFill>
            </a:endParaRPr>
          </a:p>
          <a:p>
            <a:r>
              <a:rPr lang="en-US" sz="1800" dirty="0">
                <a:solidFill>
                  <a:srgbClr val="002060"/>
                </a:solidFill>
              </a:rPr>
              <a:t>We can add a margin to the float to push the text away, we can't add a margin to the text to move it away from the float. This is because a floated element is taken out of normal flow and the boxes of the following items actually run behind the float</a:t>
            </a:r>
          </a:p>
          <a:p>
            <a:r>
              <a:rPr lang="en-US" sz="1800" dirty="0">
                <a:solidFill>
                  <a:srgbClr val="002060"/>
                </a:solidFill>
              </a:rPr>
              <a:t>Change the margin-right on our float to margin so you get space all around the float. You'll be able to see the background on the paragraph running right underneath the floated box, as in the example below.</a:t>
            </a:r>
          </a:p>
          <a:p>
            <a:r>
              <a:rPr lang="en-US" sz="1800" dirty="0">
                <a:solidFill>
                  <a:srgbClr val="002060"/>
                </a:solidFill>
              </a:rPr>
              <a:t>The line boxes of our following element have been shortened so the text runs around the float, but due to the float being removed from normal flow the box around the paragraph still remains full width.</a:t>
            </a:r>
          </a:p>
          <a:p>
            <a:r>
              <a:rPr lang="en-US" sz="1800" dirty="0">
                <a:solidFill>
                  <a:srgbClr val="002060"/>
                </a:solidFill>
              </a:rPr>
              <a:t>If we want to stop the following element from moving up, we need to clear it; this is achieved with the clear property. ( Try </a:t>
            </a:r>
            <a:r>
              <a:rPr lang="en-US" sz="1800" dirty="0" err="1">
                <a:solidFill>
                  <a:srgbClr val="002060"/>
                </a:solidFill>
              </a:rPr>
              <a:t>clear:left</a:t>
            </a:r>
            <a:r>
              <a:rPr lang="en-US" sz="1800" dirty="0">
                <a:solidFill>
                  <a:srgbClr val="002060"/>
                </a:solidFill>
              </a:rPr>
              <a:t> on following paras)</a:t>
            </a:r>
          </a:p>
          <a:p>
            <a:r>
              <a:rPr lang="en-US" sz="1800" dirty="0">
                <a:solidFill>
                  <a:srgbClr val="002060"/>
                </a:solidFill>
              </a:rPr>
              <a:t> (left: Clear items floated to the left , right: Clear items floated to the right ,both: Clear any floated items, left or right.)</a:t>
            </a:r>
          </a:p>
          <a:p>
            <a:r>
              <a:rPr lang="en-US" sz="1800" dirty="0">
                <a:solidFill>
                  <a:srgbClr val="002060"/>
                </a:solidFill>
              </a:rPr>
              <a:t>Display : flow-root on container box of div and p to clear float on following para(2</a:t>
            </a:r>
            <a:r>
              <a:rPr lang="en-US" sz="1800" baseline="30000" dirty="0">
                <a:solidFill>
                  <a:srgbClr val="002060"/>
                </a:solidFill>
              </a:rPr>
              <a:t>nd</a:t>
            </a:r>
            <a:r>
              <a:rPr lang="en-US" sz="1800" dirty="0">
                <a:solidFill>
                  <a:srgbClr val="002060"/>
                </a:solidFill>
              </a:rPr>
              <a:t>)</a:t>
            </a:r>
          </a:p>
          <a:p>
            <a:endParaRPr lang="en-US" sz="1800" dirty="0">
              <a:solidFill>
                <a:srgbClr val="002060"/>
              </a:solidFill>
            </a:endParaRPr>
          </a:p>
        </p:txBody>
      </p:sp>
    </p:spTree>
    <p:extLst>
      <p:ext uri="{BB962C8B-B14F-4D97-AF65-F5344CB8AC3E}">
        <p14:creationId xmlns:p14="http://schemas.microsoft.com/office/powerpoint/2010/main" val="11247286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Responsive Design: Meaning</a:t>
            </a:r>
          </a:p>
        </p:txBody>
      </p:sp>
      <p:sp>
        <p:nvSpPr>
          <p:cNvPr id="3" name="Content Placeholder 2"/>
          <p:cNvSpPr>
            <a:spLocks noGrp="1"/>
          </p:cNvSpPr>
          <p:nvPr>
            <p:ph idx="1"/>
          </p:nvPr>
        </p:nvSpPr>
        <p:spPr/>
        <p:txBody>
          <a:bodyPr>
            <a:normAutofit lnSpcReduction="10000"/>
          </a:bodyPr>
          <a:lstStyle/>
          <a:p>
            <a:endParaRPr lang="en-US" sz="1800" dirty="0">
              <a:solidFill>
                <a:srgbClr val="002060"/>
              </a:solidFill>
            </a:endParaRPr>
          </a:p>
          <a:p>
            <a:r>
              <a:rPr lang="en-US" sz="1800" dirty="0">
                <a:solidFill>
                  <a:srgbClr val="002060"/>
                </a:solidFill>
              </a:rPr>
              <a:t>Responsive web design (RWD) is a web design approach to make web pages render well on all screen sizes and resolutions while ensuring good usability.</a:t>
            </a:r>
          </a:p>
          <a:p>
            <a:r>
              <a:rPr lang="en-US" sz="1800" dirty="0">
                <a:solidFill>
                  <a:srgbClr val="002060"/>
                </a:solidFill>
              </a:rPr>
              <a:t>It is the way to design for a multi-device web.</a:t>
            </a:r>
          </a:p>
          <a:p>
            <a:r>
              <a:rPr lang="en-US" sz="1800" dirty="0">
                <a:solidFill>
                  <a:srgbClr val="002060"/>
                </a:solidFill>
              </a:rPr>
              <a:t>HTML is fundamentally responsive, or fluid. If you create a web page containing only HTML, with no CSS, and resize the window, the browser will automatically reflow the text to fit the viewport.</a:t>
            </a:r>
          </a:p>
          <a:p>
            <a:r>
              <a:rPr lang="en-US" sz="1800" dirty="0">
                <a:solidFill>
                  <a:srgbClr val="002060"/>
                </a:solidFill>
              </a:rPr>
              <a:t>But in default responsive way , long lines of text displayed full screen on a wide monitor can be difficult to read.</a:t>
            </a:r>
          </a:p>
          <a:p>
            <a:r>
              <a:rPr lang="en-US" sz="1800" dirty="0">
                <a:solidFill>
                  <a:srgbClr val="002060"/>
                </a:solidFill>
              </a:rPr>
              <a:t>Creating a non-resizable web page by setting a fixed width doesn't work either; that leads to scroll bars on narrow devices and too much empty space on wide screens.</a:t>
            </a:r>
          </a:p>
          <a:p>
            <a:r>
              <a:rPr lang="en-US" sz="1800" dirty="0">
                <a:solidFill>
                  <a:srgbClr val="002060"/>
                </a:solidFill>
              </a:rPr>
              <a:t>Responsive web design isn't a separate technology — it is an approach. It is a term used to describe a set of best practices used to create a layout that can respond to any device being used to view the content.</a:t>
            </a:r>
          </a:p>
        </p:txBody>
      </p:sp>
    </p:spTree>
    <p:extLst>
      <p:ext uri="{BB962C8B-B14F-4D97-AF65-F5344CB8AC3E}">
        <p14:creationId xmlns:p14="http://schemas.microsoft.com/office/powerpoint/2010/main" val="19346538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Responsive Design : Media Query </a:t>
            </a:r>
          </a:p>
        </p:txBody>
      </p:sp>
      <p:sp>
        <p:nvSpPr>
          <p:cNvPr id="3" name="Content Placeholder 2"/>
          <p:cNvSpPr>
            <a:spLocks noGrp="1"/>
          </p:cNvSpPr>
          <p:nvPr>
            <p:ph idx="1"/>
          </p:nvPr>
        </p:nvSpPr>
        <p:spPr/>
        <p:txBody>
          <a:bodyPr>
            <a:normAutofit/>
          </a:bodyPr>
          <a:lstStyle/>
          <a:p>
            <a:endParaRPr lang="en-US" sz="1800" dirty="0">
              <a:solidFill>
                <a:srgbClr val="002060"/>
              </a:solidFill>
            </a:endParaRPr>
          </a:p>
          <a:p>
            <a:r>
              <a:rPr lang="en-US" sz="1800" dirty="0">
                <a:solidFill>
                  <a:srgbClr val="002060"/>
                </a:solidFill>
              </a:rPr>
              <a:t>Media queries allow us to run a series of tests (e.g. whether the user's screen is greater than a certain width, or a certain resolution) and apply CSS selectively to style the page appropriately for the user's needs.</a:t>
            </a:r>
          </a:p>
          <a:p>
            <a:endParaRPr lang="en-US" sz="1800" dirty="0">
              <a:solidFill>
                <a:srgbClr val="002060"/>
              </a:solidFill>
            </a:endParaRPr>
          </a:p>
          <a:p>
            <a:r>
              <a:rPr lang="en-US" sz="1800" dirty="0">
                <a:solidFill>
                  <a:srgbClr val="002060"/>
                </a:solidFill>
              </a:rPr>
              <a:t>First Example : </a:t>
            </a:r>
          </a:p>
          <a:p>
            <a:endParaRPr lang="en-US" sz="1800" dirty="0">
              <a:solidFill>
                <a:srgbClr val="002060"/>
              </a:solidFill>
            </a:endParaRPr>
          </a:p>
          <a:p>
            <a:pPr marL="0" indent="0">
              <a:buNone/>
            </a:pPr>
            <a:r>
              <a:rPr lang="en-US" sz="1800" dirty="0">
                <a:solidFill>
                  <a:srgbClr val="002060"/>
                </a:solidFill>
              </a:rPr>
              <a:t>@media screen and (min-width: 80rem) {</a:t>
            </a:r>
          </a:p>
          <a:p>
            <a:pPr marL="0" indent="0">
              <a:buNone/>
            </a:pPr>
            <a:r>
              <a:rPr lang="en-US" sz="1800" dirty="0">
                <a:solidFill>
                  <a:srgbClr val="002060"/>
                </a:solidFill>
              </a:rPr>
              <a:t>  .container {</a:t>
            </a:r>
          </a:p>
          <a:p>
            <a:pPr marL="0" indent="0">
              <a:buNone/>
            </a:pPr>
            <a:r>
              <a:rPr lang="en-US" sz="1800" dirty="0">
                <a:solidFill>
                  <a:srgbClr val="002060"/>
                </a:solidFill>
              </a:rPr>
              <a:t>    margin: 1em 2em;</a:t>
            </a:r>
          </a:p>
          <a:p>
            <a:pPr marL="0" indent="0">
              <a:buNone/>
            </a:pPr>
            <a:r>
              <a:rPr lang="en-US" sz="1800" dirty="0">
                <a:solidFill>
                  <a:srgbClr val="002060"/>
                </a:solidFill>
              </a:rPr>
              <a:t>  }</a:t>
            </a:r>
          </a:p>
          <a:p>
            <a:pPr marL="0" indent="0">
              <a:buNone/>
            </a:pPr>
            <a:r>
              <a:rPr lang="en-US" sz="1800" dirty="0">
                <a:solidFill>
                  <a:srgbClr val="002060"/>
                </a:solidFill>
              </a:rPr>
              <a:t>}</a:t>
            </a:r>
          </a:p>
          <a:p>
            <a:endParaRPr lang="en-US" sz="1800" dirty="0">
              <a:solidFill>
                <a:srgbClr val="002060"/>
              </a:solidFill>
            </a:endParaRPr>
          </a:p>
        </p:txBody>
      </p:sp>
    </p:spTree>
    <p:extLst>
      <p:ext uri="{BB962C8B-B14F-4D97-AF65-F5344CB8AC3E}">
        <p14:creationId xmlns:p14="http://schemas.microsoft.com/office/powerpoint/2010/main" val="215451795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Responsive Design : Media Query </a:t>
            </a:r>
          </a:p>
        </p:txBody>
      </p:sp>
      <p:sp>
        <p:nvSpPr>
          <p:cNvPr id="3" name="Content Placeholder 2"/>
          <p:cNvSpPr>
            <a:spLocks noGrp="1"/>
          </p:cNvSpPr>
          <p:nvPr>
            <p:ph idx="1"/>
          </p:nvPr>
        </p:nvSpPr>
        <p:spPr/>
        <p:txBody>
          <a:bodyPr>
            <a:normAutofit/>
          </a:bodyPr>
          <a:lstStyle/>
          <a:p>
            <a:endParaRPr lang="en-US" sz="1800" dirty="0">
              <a:solidFill>
                <a:srgbClr val="002060"/>
              </a:solidFill>
            </a:endParaRPr>
          </a:p>
          <a:p>
            <a:r>
              <a:rPr lang="en-US" sz="1800" dirty="0">
                <a:solidFill>
                  <a:srgbClr val="002060"/>
                </a:solidFill>
              </a:rPr>
              <a:t>We can add multiple media queries within a stylesheet, tweaking your whole layout or parts of it to best suit the various screen sizes.</a:t>
            </a:r>
          </a:p>
          <a:p>
            <a:r>
              <a:rPr lang="en-US" sz="1800" dirty="0">
                <a:solidFill>
                  <a:srgbClr val="002060"/>
                </a:solidFill>
              </a:rPr>
              <a:t>The points at which a media query is introduced, and the layout changed, are known as breakpoints.</a:t>
            </a:r>
          </a:p>
          <a:p>
            <a:r>
              <a:rPr lang="en-US" sz="1800" dirty="0">
                <a:solidFill>
                  <a:srgbClr val="002060"/>
                </a:solidFill>
              </a:rPr>
              <a:t>A common approach when using Media Queries is to create a simple single-column layout for narrow-screen devices (e.g. mobile phones), then check for wider screens and implement a multiple-column layout when you know that you have enough screen width to handle it. Designing for mobile first is known as </a:t>
            </a:r>
            <a:r>
              <a:rPr lang="en-US" sz="1800" b="1" i="1" dirty="0">
                <a:solidFill>
                  <a:srgbClr val="002060"/>
                </a:solidFill>
              </a:rPr>
              <a:t>mobile first design.</a:t>
            </a:r>
          </a:p>
          <a:p>
            <a:r>
              <a:rPr lang="en-US" sz="1800" dirty="0">
                <a:solidFill>
                  <a:srgbClr val="002060"/>
                </a:solidFill>
              </a:rPr>
              <a:t>layout methods, including Multiple-column layout, Flexbox, and Grid are responsive by default. They all assume that you are trying to create a flexible grid and give you easier ways to do so.</a:t>
            </a:r>
          </a:p>
          <a:p>
            <a:r>
              <a:rPr lang="en-US" sz="1800" dirty="0" err="1">
                <a:solidFill>
                  <a:srgbClr val="002060"/>
                </a:solidFill>
              </a:rPr>
              <a:t>Eg</a:t>
            </a:r>
            <a:r>
              <a:rPr lang="en-US" sz="1800" dirty="0">
                <a:solidFill>
                  <a:srgbClr val="002060"/>
                </a:solidFill>
              </a:rPr>
              <a:t> : 2 paras responsive(mobile-first) using a. float b. flex c. grid</a:t>
            </a:r>
          </a:p>
        </p:txBody>
      </p:sp>
    </p:spTree>
    <p:extLst>
      <p:ext uri="{BB962C8B-B14F-4D97-AF65-F5344CB8AC3E}">
        <p14:creationId xmlns:p14="http://schemas.microsoft.com/office/powerpoint/2010/main" val="380438941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Responsive Design : Media Query</a:t>
            </a:r>
          </a:p>
        </p:txBody>
      </p:sp>
      <p:sp>
        <p:nvSpPr>
          <p:cNvPr id="3" name="Content Placeholder 2"/>
          <p:cNvSpPr>
            <a:spLocks noGrp="1"/>
          </p:cNvSpPr>
          <p:nvPr>
            <p:ph idx="1"/>
          </p:nvPr>
        </p:nvSpPr>
        <p:spPr/>
        <p:txBody>
          <a:bodyPr>
            <a:normAutofit/>
          </a:bodyPr>
          <a:lstStyle/>
          <a:p>
            <a:endParaRPr lang="en-US" sz="1800" dirty="0">
              <a:solidFill>
                <a:srgbClr val="002060"/>
              </a:solidFill>
            </a:endParaRPr>
          </a:p>
          <a:p>
            <a:endParaRPr lang="en-US" sz="1800" dirty="0">
              <a:solidFill>
                <a:srgbClr val="002060"/>
              </a:solidFill>
            </a:endParaRPr>
          </a:p>
          <a:p>
            <a:r>
              <a:rPr lang="en-US" sz="1800" dirty="0">
                <a:solidFill>
                  <a:srgbClr val="002060"/>
                </a:solidFill>
              </a:rPr>
              <a:t>Media Types : all , print , screen</a:t>
            </a:r>
          </a:p>
          <a:p>
            <a:endParaRPr lang="en-US" sz="1800" dirty="0">
              <a:solidFill>
                <a:srgbClr val="002060"/>
              </a:solidFill>
            </a:endParaRPr>
          </a:p>
          <a:p>
            <a:r>
              <a:rPr lang="en-US" sz="1800" dirty="0">
                <a:solidFill>
                  <a:srgbClr val="002060"/>
                </a:solidFill>
              </a:rPr>
              <a:t>We can apply CSS if the viewport is above or below a certain width — or an exact width — using the min-width, max-width, and width media features.</a:t>
            </a:r>
          </a:p>
          <a:p>
            <a:pPr lvl="1"/>
            <a:r>
              <a:rPr lang="en-US" sz="1400" dirty="0" err="1">
                <a:solidFill>
                  <a:srgbClr val="002060"/>
                </a:solidFill>
              </a:rPr>
              <a:t>Eg</a:t>
            </a:r>
            <a:r>
              <a:rPr lang="en-US" sz="1400" dirty="0">
                <a:solidFill>
                  <a:srgbClr val="002060"/>
                </a:solidFill>
              </a:rPr>
              <a:t> :  @media screen and (width: 600px) { }</a:t>
            </a:r>
          </a:p>
          <a:p>
            <a:endParaRPr lang="en-US" sz="1800" dirty="0">
              <a:solidFill>
                <a:srgbClr val="002060"/>
              </a:solidFill>
            </a:endParaRPr>
          </a:p>
          <a:p>
            <a:r>
              <a:rPr lang="en-US" sz="1800" dirty="0">
                <a:solidFill>
                  <a:srgbClr val="002060"/>
                </a:solidFill>
              </a:rPr>
              <a:t>@media (orientation : landscape){}</a:t>
            </a:r>
          </a:p>
          <a:p>
            <a:endParaRPr lang="en-US" sz="1800" dirty="0">
              <a:solidFill>
                <a:srgbClr val="002060"/>
              </a:solidFill>
            </a:endParaRPr>
          </a:p>
          <a:p>
            <a:r>
              <a:rPr lang="en-US" sz="1800" dirty="0">
                <a:solidFill>
                  <a:srgbClr val="002060"/>
                </a:solidFill>
              </a:rPr>
              <a:t>Complex queries : and  , or (,) , not</a:t>
            </a:r>
          </a:p>
          <a:p>
            <a:endParaRPr lang="en-US" sz="1800" dirty="0">
              <a:solidFill>
                <a:srgbClr val="002060"/>
              </a:solidFill>
            </a:endParaRPr>
          </a:p>
        </p:txBody>
      </p:sp>
    </p:spTree>
    <p:extLst>
      <p:ext uri="{BB962C8B-B14F-4D97-AF65-F5344CB8AC3E}">
        <p14:creationId xmlns:p14="http://schemas.microsoft.com/office/powerpoint/2010/main" val="215449315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Responsive Design : Media</a:t>
            </a:r>
          </a:p>
        </p:txBody>
      </p:sp>
      <p:sp>
        <p:nvSpPr>
          <p:cNvPr id="3" name="Content Placeholder 2"/>
          <p:cNvSpPr>
            <a:spLocks noGrp="1"/>
          </p:cNvSpPr>
          <p:nvPr>
            <p:ph idx="1"/>
          </p:nvPr>
        </p:nvSpPr>
        <p:spPr/>
        <p:txBody>
          <a:bodyPr>
            <a:normAutofit fontScale="92500" lnSpcReduction="10000"/>
          </a:bodyPr>
          <a:lstStyle/>
          <a:p>
            <a:endParaRPr lang="en-US" sz="1800" dirty="0">
              <a:solidFill>
                <a:srgbClr val="002060"/>
              </a:solidFill>
            </a:endParaRPr>
          </a:p>
          <a:p>
            <a:endParaRPr lang="en-US" sz="1800" dirty="0">
              <a:solidFill>
                <a:srgbClr val="002060"/>
              </a:solidFill>
            </a:endParaRPr>
          </a:p>
          <a:p>
            <a:r>
              <a:rPr lang="en-US" sz="1800" dirty="0">
                <a:solidFill>
                  <a:srgbClr val="002060"/>
                </a:solidFill>
              </a:rPr>
              <a:t>To ensure media is never larger than its responsive container, the following approach can be used:</a:t>
            </a:r>
          </a:p>
          <a:p>
            <a:pPr marL="0" indent="0">
              <a:buNone/>
            </a:pPr>
            <a:r>
              <a:rPr lang="en-US" sz="1800" dirty="0">
                <a:solidFill>
                  <a:srgbClr val="002060"/>
                </a:solidFill>
              </a:rPr>
              <a:t>	</a:t>
            </a:r>
            <a:r>
              <a:rPr lang="en-US" sz="1800" dirty="0" err="1">
                <a:solidFill>
                  <a:srgbClr val="002060"/>
                </a:solidFill>
              </a:rPr>
              <a:t>img,picture,video</a:t>
            </a:r>
            <a:r>
              <a:rPr lang="en-US" sz="1800" dirty="0">
                <a:solidFill>
                  <a:srgbClr val="002060"/>
                </a:solidFill>
              </a:rPr>
              <a:t> {</a:t>
            </a:r>
          </a:p>
          <a:p>
            <a:pPr marL="0" indent="0">
              <a:buNone/>
            </a:pPr>
            <a:r>
              <a:rPr lang="en-US" sz="1800" dirty="0">
                <a:solidFill>
                  <a:srgbClr val="002060"/>
                </a:solidFill>
              </a:rPr>
              <a:t>  	max-width: 100%;</a:t>
            </a:r>
          </a:p>
          <a:p>
            <a:pPr marL="0" indent="0">
              <a:buNone/>
            </a:pPr>
            <a:r>
              <a:rPr lang="en-US" sz="1800" dirty="0">
                <a:solidFill>
                  <a:srgbClr val="002060"/>
                </a:solidFill>
              </a:rPr>
              <a:t>	}</a:t>
            </a:r>
          </a:p>
          <a:p>
            <a:r>
              <a:rPr lang="en-US" sz="1800" dirty="0">
                <a:solidFill>
                  <a:srgbClr val="002060"/>
                </a:solidFill>
              </a:rPr>
              <a:t>Responsive Images, using the &lt;picture&gt; element and the &lt;</a:t>
            </a:r>
            <a:r>
              <a:rPr lang="en-US" sz="1800" dirty="0" err="1">
                <a:solidFill>
                  <a:srgbClr val="002060"/>
                </a:solidFill>
              </a:rPr>
              <a:t>img</a:t>
            </a:r>
            <a:r>
              <a:rPr lang="en-US" sz="1800" dirty="0">
                <a:solidFill>
                  <a:srgbClr val="002060"/>
                </a:solidFill>
              </a:rPr>
              <a:t>&gt; </a:t>
            </a:r>
            <a:r>
              <a:rPr lang="en-US" sz="1800" dirty="0" err="1">
                <a:solidFill>
                  <a:srgbClr val="002060"/>
                </a:solidFill>
              </a:rPr>
              <a:t>srcset</a:t>
            </a:r>
            <a:r>
              <a:rPr lang="en-US" sz="1800" dirty="0">
                <a:solidFill>
                  <a:srgbClr val="002060"/>
                </a:solidFill>
              </a:rPr>
              <a:t> and sizes attributes enables serving images targeted to the user's viewport and the device's resolution. For example, you can include a square image for mobile, but show the same scene as a landscape image on desktop.</a:t>
            </a:r>
          </a:p>
          <a:p>
            <a:pPr marL="0" indent="0">
              <a:buNone/>
            </a:pPr>
            <a:r>
              <a:rPr lang="en-US" sz="1800" dirty="0">
                <a:solidFill>
                  <a:srgbClr val="002060"/>
                </a:solidFill>
              </a:rPr>
              <a:t>&lt;picture&gt;</a:t>
            </a:r>
          </a:p>
          <a:p>
            <a:pPr marL="0" indent="0">
              <a:buNone/>
            </a:pPr>
            <a:r>
              <a:rPr lang="en-US" sz="1800" dirty="0">
                <a:solidFill>
                  <a:srgbClr val="002060"/>
                </a:solidFill>
              </a:rPr>
              <a:t>  &lt;source media="(max-width: 799px)" </a:t>
            </a:r>
            <a:r>
              <a:rPr lang="en-US" sz="1800" dirty="0" err="1">
                <a:solidFill>
                  <a:srgbClr val="002060"/>
                </a:solidFill>
              </a:rPr>
              <a:t>srcset</a:t>
            </a:r>
            <a:r>
              <a:rPr lang="en-US" sz="1800" dirty="0">
                <a:solidFill>
                  <a:srgbClr val="002060"/>
                </a:solidFill>
              </a:rPr>
              <a:t>="elva-480w-close-portrait.jpg" /&gt;</a:t>
            </a:r>
          </a:p>
          <a:p>
            <a:pPr marL="0" indent="0">
              <a:buNone/>
            </a:pPr>
            <a:r>
              <a:rPr lang="en-US" sz="1800" dirty="0">
                <a:solidFill>
                  <a:srgbClr val="002060"/>
                </a:solidFill>
              </a:rPr>
              <a:t>  &lt;source media="(min-width: 800px)" </a:t>
            </a:r>
            <a:r>
              <a:rPr lang="en-US" sz="1800" dirty="0" err="1">
                <a:solidFill>
                  <a:srgbClr val="002060"/>
                </a:solidFill>
              </a:rPr>
              <a:t>srcset</a:t>
            </a:r>
            <a:r>
              <a:rPr lang="en-US" sz="1800" dirty="0">
                <a:solidFill>
                  <a:srgbClr val="002060"/>
                </a:solidFill>
              </a:rPr>
              <a:t>="elva-800w.jpg" /&gt;</a:t>
            </a:r>
          </a:p>
          <a:p>
            <a:pPr marL="0" indent="0">
              <a:buNone/>
            </a:pPr>
            <a:r>
              <a:rPr lang="en-US" sz="1800" dirty="0">
                <a:solidFill>
                  <a:srgbClr val="002060"/>
                </a:solidFill>
              </a:rPr>
              <a:t>  &lt;</a:t>
            </a:r>
            <a:r>
              <a:rPr lang="en-US" sz="1800" dirty="0" err="1">
                <a:solidFill>
                  <a:srgbClr val="002060"/>
                </a:solidFill>
              </a:rPr>
              <a:t>img</a:t>
            </a:r>
            <a:r>
              <a:rPr lang="en-US" sz="1800" dirty="0">
                <a:solidFill>
                  <a:srgbClr val="002060"/>
                </a:solidFill>
              </a:rPr>
              <a:t> </a:t>
            </a:r>
            <a:r>
              <a:rPr lang="en-US" sz="1800" dirty="0" err="1">
                <a:solidFill>
                  <a:srgbClr val="002060"/>
                </a:solidFill>
              </a:rPr>
              <a:t>src</a:t>
            </a:r>
            <a:r>
              <a:rPr lang="en-US" sz="1800" dirty="0">
                <a:solidFill>
                  <a:srgbClr val="002060"/>
                </a:solidFill>
              </a:rPr>
              <a:t>="elva-800w.jpg" alt="Chris standing up holding his daughter Elva" /&gt;</a:t>
            </a:r>
          </a:p>
          <a:p>
            <a:pPr marL="0" indent="0">
              <a:buNone/>
            </a:pPr>
            <a:r>
              <a:rPr lang="en-US" sz="1800" dirty="0">
                <a:solidFill>
                  <a:srgbClr val="002060"/>
                </a:solidFill>
              </a:rPr>
              <a:t>&lt;/picture&gt;</a:t>
            </a:r>
          </a:p>
          <a:p>
            <a:endParaRPr lang="en-US" sz="1800" dirty="0">
              <a:solidFill>
                <a:srgbClr val="002060"/>
              </a:solidFill>
            </a:endParaRPr>
          </a:p>
        </p:txBody>
      </p:sp>
    </p:spTree>
    <p:extLst>
      <p:ext uri="{BB962C8B-B14F-4D97-AF65-F5344CB8AC3E}">
        <p14:creationId xmlns:p14="http://schemas.microsoft.com/office/powerpoint/2010/main" val="105538999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Responsive Design : Typography</a:t>
            </a:r>
          </a:p>
        </p:txBody>
      </p:sp>
      <p:sp>
        <p:nvSpPr>
          <p:cNvPr id="3" name="Content Placeholder 2"/>
          <p:cNvSpPr>
            <a:spLocks noGrp="1"/>
          </p:cNvSpPr>
          <p:nvPr>
            <p:ph idx="1"/>
          </p:nvPr>
        </p:nvSpPr>
        <p:spPr/>
        <p:txBody>
          <a:bodyPr>
            <a:normAutofit lnSpcReduction="10000"/>
          </a:bodyPr>
          <a:lstStyle/>
          <a:p>
            <a:endParaRPr lang="en-US" sz="1800" dirty="0">
              <a:solidFill>
                <a:srgbClr val="002060"/>
              </a:solidFill>
            </a:endParaRPr>
          </a:p>
          <a:p>
            <a:endParaRPr lang="en-US" sz="1800" dirty="0">
              <a:solidFill>
                <a:srgbClr val="002060"/>
              </a:solidFill>
            </a:endParaRPr>
          </a:p>
          <a:p>
            <a:r>
              <a:rPr lang="en-US" sz="1800" dirty="0">
                <a:solidFill>
                  <a:srgbClr val="002060"/>
                </a:solidFill>
              </a:rPr>
              <a:t>Using media queries for responsive typography</a:t>
            </a:r>
          </a:p>
          <a:p>
            <a:r>
              <a:rPr lang="en-US" sz="1800" dirty="0">
                <a:solidFill>
                  <a:srgbClr val="002060"/>
                </a:solidFill>
              </a:rPr>
              <a:t>Viewport units </a:t>
            </a:r>
            <a:r>
              <a:rPr lang="en-US" sz="1800" dirty="0" err="1">
                <a:solidFill>
                  <a:srgbClr val="002060"/>
                </a:solidFill>
              </a:rPr>
              <a:t>vw</a:t>
            </a:r>
            <a:r>
              <a:rPr lang="en-US" sz="1800" dirty="0">
                <a:solidFill>
                  <a:srgbClr val="002060"/>
                </a:solidFill>
              </a:rPr>
              <a:t> can also be used to enable responsive typography, without the need for setting breakpoints with media queries. 1vw is equal to one percent of the viewport width, meaning that if you set your font size using </a:t>
            </a:r>
            <a:r>
              <a:rPr lang="en-US" sz="1800" dirty="0" err="1">
                <a:solidFill>
                  <a:srgbClr val="002060"/>
                </a:solidFill>
              </a:rPr>
              <a:t>vw</a:t>
            </a:r>
            <a:r>
              <a:rPr lang="en-US" sz="1800" dirty="0">
                <a:solidFill>
                  <a:srgbClr val="002060"/>
                </a:solidFill>
              </a:rPr>
              <a:t>, it will always relate to the size of the viewport.</a:t>
            </a:r>
          </a:p>
          <a:p>
            <a:r>
              <a:rPr lang="en-US" sz="1800" dirty="0">
                <a:solidFill>
                  <a:srgbClr val="002060"/>
                </a:solidFill>
              </a:rPr>
              <a:t>the user loses the ability to zoom any text set using the </a:t>
            </a:r>
            <a:r>
              <a:rPr lang="en-US" sz="1800" dirty="0" err="1">
                <a:solidFill>
                  <a:srgbClr val="002060"/>
                </a:solidFill>
              </a:rPr>
              <a:t>vw</a:t>
            </a:r>
            <a:r>
              <a:rPr lang="en-US" sz="1800" dirty="0">
                <a:solidFill>
                  <a:srgbClr val="002060"/>
                </a:solidFill>
              </a:rPr>
              <a:t> unit, as that text is always related to the size of the viewport. Therefore you should never set text using viewport units alone.</a:t>
            </a:r>
          </a:p>
          <a:p>
            <a:r>
              <a:rPr lang="en-US" sz="1800" dirty="0">
                <a:solidFill>
                  <a:srgbClr val="002060"/>
                </a:solidFill>
              </a:rPr>
              <a:t> If we add the </a:t>
            </a:r>
            <a:r>
              <a:rPr lang="en-US" sz="1800" dirty="0" err="1">
                <a:solidFill>
                  <a:srgbClr val="002060"/>
                </a:solidFill>
              </a:rPr>
              <a:t>vw</a:t>
            </a:r>
            <a:r>
              <a:rPr lang="en-US" sz="1800" dirty="0">
                <a:solidFill>
                  <a:srgbClr val="002060"/>
                </a:solidFill>
              </a:rPr>
              <a:t> unit to a value set using a fixed size such as </a:t>
            </a:r>
            <a:r>
              <a:rPr lang="en-US" sz="1800" dirty="0" err="1">
                <a:solidFill>
                  <a:srgbClr val="002060"/>
                </a:solidFill>
              </a:rPr>
              <a:t>ems</a:t>
            </a:r>
            <a:r>
              <a:rPr lang="en-US" sz="1800" dirty="0">
                <a:solidFill>
                  <a:srgbClr val="002060"/>
                </a:solidFill>
              </a:rPr>
              <a:t> or rems then the text will still be zoomable. Essentially, the </a:t>
            </a:r>
            <a:r>
              <a:rPr lang="en-US" sz="1800" dirty="0" err="1">
                <a:solidFill>
                  <a:srgbClr val="002060"/>
                </a:solidFill>
              </a:rPr>
              <a:t>vw</a:t>
            </a:r>
            <a:r>
              <a:rPr lang="en-US" sz="1800" dirty="0">
                <a:solidFill>
                  <a:srgbClr val="002060"/>
                </a:solidFill>
              </a:rPr>
              <a:t> unit adds on top of that zoomed value:</a:t>
            </a:r>
          </a:p>
          <a:p>
            <a:pPr marL="0" indent="0">
              <a:buNone/>
            </a:pPr>
            <a:r>
              <a:rPr lang="en-US" sz="1800" dirty="0">
                <a:solidFill>
                  <a:srgbClr val="002060"/>
                </a:solidFill>
              </a:rPr>
              <a:t>h1 {</a:t>
            </a:r>
          </a:p>
          <a:p>
            <a:pPr marL="0" indent="0">
              <a:buNone/>
            </a:pPr>
            <a:r>
              <a:rPr lang="en-US" sz="1800" dirty="0">
                <a:solidFill>
                  <a:srgbClr val="002060"/>
                </a:solidFill>
              </a:rPr>
              <a:t>  font-size: calc(1.5rem + 3vw);</a:t>
            </a:r>
          </a:p>
          <a:p>
            <a:pPr marL="0" indent="0">
              <a:buNone/>
            </a:pPr>
            <a:r>
              <a:rPr lang="en-US" sz="1800" dirty="0">
                <a:solidFill>
                  <a:srgbClr val="002060"/>
                </a:solidFill>
              </a:rPr>
              <a:t>}</a:t>
            </a:r>
          </a:p>
          <a:p>
            <a:endParaRPr lang="en-US" sz="1800" dirty="0">
              <a:solidFill>
                <a:srgbClr val="002060"/>
              </a:solidFill>
            </a:endParaRPr>
          </a:p>
          <a:p>
            <a:pPr marL="0" indent="0">
              <a:buNone/>
            </a:pPr>
            <a:endParaRPr lang="en-US" sz="1800" dirty="0">
              <a:solidFill>
                <a:srgbClr val="002060"/>
              </a:solidFill>
            </a:endParaRPr>
          </a:p>
          <a:p>
            <a:pPr marL="0" indent="0">
              <a:buNone/>
            </a:pPr>
            <a:endParaRPr lang="en-US" sz="1800" dirty="0">
              <a:solidFill>
                <a:srgbClr val="002060"/>
              </a:solidFill>
            </a:endParaRPr>
          </a:p>
          <a:p>
            <a:endParaRPr lang="en-US" sz="1800" dirty="0">
              <a:solidFill>
                <a:srgbClr val="002060"/>
              </a:solidFill>
            </a:endParaRPr>
          </a:p>
        </p:txBody>
      </p:sp>
    </p:spTree>
    <p:extLst>
      <p:ext uri="{BB962C8B-B14F-4D97-AF65-F5344CB8AC3E}">
        <p14:creationId xmlns:p14="http://schemas.microsoft.com/office/powerpoint/2010/main" val="376089051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SEO : Metadata vs Microdata</a:t>
            </a:r>
          </a:p>
        </p:txBody>
      </p:sp>
      <p:sp>
        <p:nvSpPr>
          <p:cNvPr id="3" name="Content Placeholder 2"/>
          <p:cNvSpPr>
            <a:spLocks noGrp="1"/>
          </p:cNvSpPr>
          <p:nvPr>
            <p:ph idx="1"/>
          </p:nvPr>
        </p:nvSpPr>
        <p:spPr/>
        <p:txBody>
          <a:bodyPr>
            <a:normAutofit fontScale="92500" lnSpcReduction="20000"/>
          </a:bodyPr>
          <a:lstStyle/>
          <a:p>
            <a:pPr algn="just"/>
            <a:endParaRPr lang="en-US" sz="1800" b="1" i="0" dirty="0">
              <a:solidFill>
                <a:srgbClr val="424242"/>
              </a:solidFill>
              <a:effectLst/>
            </a:endParaRPr>
          </a:p>
          <a:p>
            <a:pPr algn="just"/>
            <a:endParaRPr lang="en-US" sz="1800" b="1" dirty="0">
              <a:solidFill>
                <a:srgbClr val="424242"/>
              </a:solidFill>
            </a:endParaRPr>
          </a:p>
          <a:p>
            <a:pPr algn="just"/>
            <a:r>
              <a:rPr lang="en-US" sz="1800" b="1" i="0" dirty="0">
                <a:solidFill>
                  <a:srgbClr val="424242"/>
                </a:solidFill>
                <a:effectLst/>
              </a:rPr>
              <a:t>Metadata</a:t>
            </a:r>
            <a:r>
              <a:rPr lang="en-US" sz="1800" b="0" i="0" dirty="0">
                <a:solidFill>
                  <a:srgbClr val="424242"/>
                </a:solidFill>
                <a:effectLst/>
              </a:rPr>
              <a:t> – We can think of metadata as telling searchers what the page content is about. For example, the meta description might say, "This blog post will tell you five tools to improve your data server's efficiency." Some common metadata tags include the title, the URL slug, and the page description. These are mostly for the searcher's benefit, hinting at what they are about to read.</a:t>
            </a:r>
          </a:p>
          <a:p>
            <a:pPr algn="just"/>
            <a:endParaRPr lang="en-US" sz="1800" b="0" i="0" dirty="0">
              <a:solidFill>
                <a:srgbClr val="424242"/>
              </a:solidFill>
              <a:effectLst/>
            </a:endParaRPr>
          </a:p>
          <a:p>
            <a:pPr algn="just"/>
            <a:r>
              <a:rPr lang="en-US" sz="1800" b="1" i="0" dirty="0">
                <a:solidFill>
                  <a:srgbClr val="424242"/>
                </a:solidFill>
                <a:effectLst/>
              </a:rPr>
              <a:t>Microdata</a:t>
            </a:r>
            <a:r>
              <a:rPr lang="en-US" sz="1800" b="0" i="0" dirty="0">
                <a:solidFill>
                  <a:srgbClr val="424242"/>
                </a:solidFill>
                <a:effectLst/>
              </a:rPr>
              <a:t> – We can think of microdata as telling search engines what the page elements </a:t>
            </a:r>
            <a:r>
              <a:rPr lang="en-US" sz="1800" b="0" i="1" dirty="0">
                <a:solidFill>
                  <a:srgbClr val="424242"/>
                </a:solidFill>
                <a:effectLst/>
              </a:rPr>
              <a:t>are</a:t>
            </a:r>
            <a:r>
              <a:rPr lang="en-US" sz="1800" b="0" i="0" dirty="0">
                <a:solidFill>
                  <a:srgbClr val="424242"/>
                </a:solidFill>
                <a:effectLst/>
              </a:rPr>
              <a:t>. In other words, microdata gives labels to individual content chunks. Then, a search engine will highlight these chunks in searches. For example, we may use microdata to say, "Hey, Google, this following text is the author's name," or "This next chunk of information is a star rating." This is like speaking directly to Google or Bing, but it benefits the searcher in the end.</a:t>
            </a:r>
          </a:p>
          <a:p>
            <a:pPr algn="just"/>
            <a:endParaRPr lang="en-US" sz="1800" dirty="0">
              <a:solidFill>
                <a:srgbClr val="424242"/>
              </a:solidFill>
            </a:endParaRPr>
          </a:p>
          <a:p>
            <a:pPr algn="just"/>
            <a:r>
              <a:rPr lang="en-US" sz="1800" b="1" i="0" dirty="0">
                <a:solidFill>
                  <a:srgbClr val="424242"/>
                </a:solidFill>
                <a:effectLst/>
              </a:rPr>
              <a:t>Note</a:t>
            </a:r>
            <a:r>
              <a:rPr lang="en-US" sz="1800" b="0" i="0" dirty="0">
                <a:solidFill>
                  <a:srgbClr val="424242"/>
                </a:solidFill>
                <a:effectLst/>
              </a:rPr>
              <a:t> : </a:t>
            </a:r>
            <a:r>
              <a:rPr lang="en-US" sz="1800" b="0" i="1" dirty="0">
                <a:solidFill>
                  <a:srgbClr val="424242"/>
                </a:solidFill>
                <a:effectLst/>
              </a:rPr>
              <a:t>The significance of metadata is decreasing for ranking power. In other words, just because you include a page description sprinkled with keywords doesn't mean your page will rank higher . But on the other hand, microdata is preferred by search engines because it makes their crawling easier for your website.</a:t>
            </a:r>
          </a:p>
        </p:txBody>
      </p:sp>
    </p:spTree>
    <p:extLst>
      <p:ext uri="{BB962C8B-B14F-4D97-AF65-F5344CB8AC3E}">
        <p14:creationId xmlns:p14="http://schemas.microsoft.com/office/powerpoint/2010/main" val="348288563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SEO : Metatags</a:t>
            </a:r>
          </a:p>
        </p:txBody>
      </p:sp>
      <p:sp>
        <p:nvSpPr>
          <p:cNvPr id="3" name="Content Placeholder 2"/>
          <p:cNvSpPr>
            <a:spLocks noGrp="1"/>
          </p:cNvSpPr>
          <p:nvPr>
            <p:ph idx="1"/>
          </p:nvPr>
        </p:nvSpPr>
        <p:spPr/>
        <p:txBody>
          <a:bodyPr>
            <a:normAutofit/>
          </a:bodyPr>
          <a:lstStyle/>
          <a:p>
            <a:endParaRPr lang="en-US" sz="1800" dirty="0">
              <a:solidFill>
                <a:srgbClr val="002060"/>
              </a:solidFill>
            </a:endParaRPr>
          </a:p>
          <a:p>
            <a:r>
              <a:rPr lang="en-US" sz="1800" dirty="0">
                <a:solidFill>
                  <a:srgbClr val="002060"/>
                </a:solidFill>
              </a:rPr>
              <a:t>Title tags (</a:t>
            </a:r>
            <a:r>
              <a:rPr lang="en-US" sz="1800" dirty="0" err="1">
                <a:solidFill>
                  <a:srgbClr val="002060"/>
                </a:solidFill>
              </a:rPr>
              <a:t>unique,keep</a:t>
            </a:r>
            <a:r>
              <a:rPr lang="en-US" sz="1800" dirty="0">
                <a:solidFill>
                  <a:srgbClr val="002060"/>
                </a:solidFill>
              </a:rPr>
              <a:t> around 50-60 long chars, include brand , and imp keywords)</a:t>
            </a:r>
          </a:p>
          <a:p>
            <a:r>
              <a:rPr lang="en-US" sz="1800" dirty="0">
                <a:solidFill>
                  <a:srgbClr val="002060"/>
                </a:solidFill>
              </a:rPr>
              <a:t>Meta description tag(appear along with title on search results, describes the page , google snippets around 150-160 chars)</a:t>
            </a:r>
          </a:p>
          <a:p>
            <a:r>
              <a:rPr lang="en-US" sz="1800" dirty="0">
                <a:solidFill>
                  <a:srgbClr val="002060"/>
                </a:solidFill>
              </a:rPr>
              <a:t>Heading tags (h1-h6) (imp for content organization on page)</a:t>
            </a:r>
          </a:p>
          <a:p>
            <a:pPr algn="l">
              <a:buFont typeface="Arial" panose="020B0604020202020204" pitchFamily="34" charset="0"/>
              <a:buChar char="•"/>
            </a:pPr>
            <a:r>
              <a:rPr lang="en-US" sz="1800" dirty="0">
                <a:solidFill>
                  <a:srgbClr val="002060"/>
                </a:solidFill>
              </a:rPr>
              <a:t>Image alt attribute (</a:t>
            </a:r>
            <a:r>
              <a:rPr lang="en-US" sz="1100" b="0" i="0" dirty="0">
                <a:solidFill>
                  <a:srgbClr val="252525"/>
                </a:solidFill>
                <a:effectLst/>
                <a:latin typeface="Lora" panose="020F0502020204030204" pitchFamily="2" charset="0"/>
              </a:rPr>
              <a:t>provide context because search engines can’t “see” images.</a:t>
            </a:r>
            <a:r>
              <a:rPr lang="en-US" sz="1800" dirty="0">
                <a:solidFill>
                  <a:srgbClr val="002060"/>
                </a:solidFill>
              </a:rPr>
              <a:t>)</a:t>
            </a:r>
          </a:p>
          <a:p>
            <a:pPr algn="l">
              <a:buFont typeface="Arial" panose="020B0604020202020204" pitchFamily="34" charset="0"/>
              <a:buChar char="•"/>
            </a:pPr>
            <a:r>
              <a:rPr lang="en-US" sz="1800" dirty="0" err="1">
                <a:solidFill>
                  <a:srgbClr val="002060"/>
                </a:solidFill>
              </a:rPr>
              <a:t>Nofollow</a:t>
            </a:r>
            <a:r>
              <a:rPr lang="en-US" sz="1800" dirty="0">
                <a:solidFill>
                  <a:srgbClr val="002060"/>
                </a:solidFill>
              </a:rPr>
              <a:t> attribute ( a </a:t>
            </a:r>
            <a:r>
              <a:rPr lang="en-US" sz="1800" dirty="0" err="1">
                <a:solidFill>
                  <a:srgbClr val="002060"/>
                </a:solidFill>
              </a:rPr>
              <a:t>href</a:t>
            </a:r>
            <a:r>
              <a:rPr lang="en-US" sz="1800" dirty="0">
                <a:solidFill>
                  <a:srgbClr val="002060"/>
                </a:solidFill>
              </a:rPr>
              <a:t>=‘’ </a:t>
            </a:r>
            <a:r>
              <a:rPr lang="en-US" sz="1800" dirty="0" err="1">
                <a:solidFill>
                  <a:srgbClr val="002060"/>
                </a:solidFill>
              </a:rPr>
              <a:t>rel</a:t>
            </a:r>
            <a:r>
              <a:rPr lang="en-US" sz="1800" dirty="0">
                <a:solidFill>
                  <a:srgbClr val="002060"/>
                </a:solidFill>
              </a:rPr>
              <a:t>=‘</a:t>
            </a:r>
            <a:r>
              <a:rPr lang="en-US" sz="1800" dirty="0" err="1">
                <a:solidFill>
                  <a:srgbClr val="002060"/>
                </a:solidFill>
              </a:rPr>
              <a:t>nofollow</a:t>
            </a:r>
            <a:r>
              <a:rPr lang="en-US" sz="1800" dirty="0">
                <a:solidFill>
                  <a:srgbClr val="002060"/>
                </a:solidFill>
              </a:rPr>
              <a:t>’) on links( those which you want google to avoid visiting) (</a:t>
            </a:r>
            <a:r>
              <a:rPr lang="en-US" sz="1800" dirty="0" err="1">
                <a:solidFill>
                  <a:srgbClr val="002060"/>
                </a:solidFill>
              </a:rPr>
              <a:t>signin</a:t>
            </a:r>
            <a:r>
              <a:rPr lang="en-US" sz="1800" dirty="0">
                <a:solidFill>
                  <a:srgbClr val="002060"/>
                </a:solidFill>
              </a:rPr>
              <a:t>/register links , sponsor links , untrusted links , links which can be spammed and beyond our controls)</a:t>
            </a:r>
          </a:p>
          <a:p>
            <a:pPr algn="l">
              <a:buFont typeface="Arial" panose="020B0604020202020204" pitchFamily="34" charset="0"/>
              <a:buChar char="•"/>
            </a:pPr>
            <a:r>
              <a:rPr lang="en-US" sz="1800" dirty="0">
                <a:solidFill>
                  <a:srgbClr val="002060"/>
                </a:solidFill>
              </a:rPr>
              <a:t>Use meta tag “&lt;meta name="robots" content="</a:t>
            </a:r>
            <a:r>
              <a:rPr lang="en-US" sz="1800" dirty="0" err="1">
                <a:solidFill>
                  <a:srgbClr val="002060"/>
                </a:solidFill>
              </a:rPr>
              <a:t>noindex</a:t>
            </a:r>
            <a:r>
              <a:rPr lang="en-US" sz="1800" dirty="0">
                <a:solidFill>
                  <a:srgbClr val="002060"/>
                </a:solidFill>
              </a:rPr>
              <a:t>"&gt;” on those pages  that you don’t want to index ( like those with thin content, under progress/draft </a:t>
            </a:r>
            <a:r>
              <a:rPr lang="en-US" sz="1800" dirty="0" err="1">
                <a:solidFill>
                  <a:srgbClr val="002060"/>
                </a:solidFill>
              </a:rPr>
              <a:t>etc</a:t>
            </a:r>
            <a:r>
              <a:rPr lang="en-US" sz="1800" dirty="0">
                <a:solidFill>
                  <a:srgbClr val="002060"/>
                </a:solidFill>
              </a:rPr>
              <a:t>)</a:t>
            </a:r>
          </a:p>
          <a:p>
            <a:pPr algn="l">
              <a:buFont typeface="Arial" panose="020B0604020202020204" pitchFamily="34" charset="0"/>
              <a:buChar char="•"/>
            </a:pPr>
            <a:endParaRPr lang="en-US" sz="1800" dirty="0">
              <a:solidFill>
                <a:srgbClr val="002060"/>
              </a:solidFill>
            </a:endParaRPr>
          </a:p>
          <a:p>
            <a:endParaRPr lang="en-US" sz="1800" dirty="0">
              <a:solidFill>
                <a:srgbClr val="002060"/>
              </a:solidFill>
            </a:endParaRPr>
          </a:p>
        </p:txBody>
      </p:sp>
    </p:spTree>
    <p:extLst>
      <p:ext uri="{BB962C8B-B14F-4D97-AF65-F5344CB8AC3E}">
        <p14:creationId xmlns:p14="http://schemas.microsoft.com/office/powerpoint/2010/main" val="44572204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SEO : Metatags</a:t>
            </a:r>
          </a:p>
        </p:txBody>
      </p:sp>
      <p:sp>
        <p:nvSpPr>
          <p:cNvPr id="3" name="Content Placeholder 2"/>
          <p:cNvSpPr>
            <a:spLocks noGrp="1"/>
          </p:cNvSpPr>
          <p:nvPr>
            <p:ph idx="1"/>
          </p:nvPr>
        </p:nvSpPr>
        <p:spPr/>
        <p:txBody>
          <a:bodyPr>
            <a:normAutofit/>
          </a:bodyPr>
          <a:lstStyle/>
          <a:p>
            <a:endParaRPr lang="en-US" sz="1800" dirty="0">
              <a:solidFill>
                <a:srgbClr val="002060"/>
              </a:solidFill>
            </a:endParaRPr>
          </a:p>
          <a:p>
            <a:endParaRPr lang="en-US" sz="1800" dirty="0">
              <a:solidFill>
                <a:srgbClr val="002060"/>
              </a:solidFill>
            </a:endParaRPr>
          </a:p>
          <a:p>
            <a:r>
              <a:rPr lang="en-IN" sz="1800" b="0" i="0" dirty="0">
                <a:solidFill>
                  <a:srgbClr val="000000"/>
                </a:solidFill>
                <a:effectLst/>
                <a:latin typeface="Courier New" panose="02070309020205020404" pitchFamily="49" charset="0"/>
              </a:rPr>
              <a:t>Canonical Link : &lt;link </a:t>
            </a:r>
            <a:r>
              <a:rPr lang="en-IN" sz="1800" b="0" i="0" dirty="0" err="1">
                <a:solidFill>
                  <a:srgbClr val="000000"/>
                </a:solidFill>
                <a:effectLst/>
                <a:latin typeface="Courier New" panose="02070309020205020404" pitchFamily="49" charset="0"/>
              </a:rPr>
              <a:t>rel</a:t>
            </a:r>
            <a:r>
              <a:rPr lang="en-IN" sz="1800" b="0" i="0" dirty="0">
                <a:solidFill>
                  <a:srgbClr val="000000"/>
                </a:solidFill>
                <a:effectLst/>
                <a:latin typeface="Courier New" panose="02070309020205020404" pitchFamily="49" charset="0"/>
              </a:rPr>
              <a:t>="canonical" </a:t>
            </a:r>
            <a:r>
              <a:rPr lang="en-IN" sz="1800" b="0" i="0" dirty="0" err="1">
                <a:solidFill>
                  <a:srgbClr val="000000"/>
                </a:solidFill>
                <a:effectLst/>
                <a:latin typeface="Courier New" panose="02070309020205020404" pitchFamily="49" charset="0"/>
              </a:rPr>
              <a:t>href</a:t>
            </a:r>
            <a:r>
              <a:rPr lang="en-IN" sz="1800" b="0" i="0" dirty="0">
                <a:solidFill>
                  <a:srgbClr val="000000"/>
                </a:solidFill>
                <a:effectLst/>
                <a:latin typeface="Courier New" panose="02070309020205020404" pitchFamily="49" charset="0"/>
              </a:rPr>
              <a:t>="https://example.com/preferred-</a:t>
            </a:r>
            <a:r>
              <a:rPr lang="en-IN" sz="1800" b="0" i="0" dirty="0" err="1">
                <a:solidFill>
                  <a:srgbClr val="000000"/>
                </a:solidFill>
                <a:effectLst/>
                <a:latin typeface="Courier New" panose="02070309020205020404" pitchFamily="49" charset="0"/>
              </a:rPr>
              <a:t>url</a:t>
            </a:r>
            <a:r>
              <a:rPr lang="en-IN" sz="1800" b="0" i="0" dirty="0">
                <a:solidFill>
                  <a:srgbClr val="000000"/>
                </a:solidFill>
                <a:effectLst/>
                <a:latin typeface="Courier New" panose="02070309020205020404" pitchFamily="49" charset="0"/>
              </a:rPr>
              <a:t>-here/" /&gt;  </a:t>
            </a:r>
            <a:r>
              <a:rPr lang="en-IN" sz="1800" dirty="0">
                <a:solidFill>
                  <a:srgbClr val="000000"/>
                </a:solidFill>
                <a:latin typeface="Courier New" panose="02070309020205020404" pitchFamily="49" charset="0"/>
              </a:rPr>
              <a:t>in the head section</a:t>
            </a:r>
          </a:p>
          <a:p>
            <a:endParaRPr lang="en-IN" sz="1800" dirty="0">
              <a:solidFill>
                <a:srgbClr val="000000"/>
              </a:solidFill>
              <a:latin typeface="Courier New" panose="02070309020205020404" pitchFamily="49" charset="0"/>
            </a:endParaRPr>
          </a:p>
          <a:p>
            <a:r>
              <a:rPr lang="en-IN" sz="1800" dirty="0">
                <a:solidFill>
                  <a:srgbClr val="000000"/>
                </a:solidFill>
                <a:latin typeface="Courier New" panose="02070309020205020404" pitchFamily="49" charset="0"/>
              </a:rPr>
              <a:t>schema markup</a:t>
            </a:r>
          </a:p>
          <a:p>
            <a:r>
              <a:rPr lang="en-IN" sz="1800" dirty="0">
                <a:solidFill>
                  <a:srgbClr val="000000"/>
                </a:solidFill>
                <a:latin typeface="Courier New" panose="02070309020205020404" pitchFamily="49" charset="0"/>
              </a:rPr>
              <a:t>viewport meta tag</a:t>
            </a:r>
          </a:p>
          <a:p>
            <a:r>
              <a:rPr lang="en-IN" sz="1800" dirty="0">
                <a:solidFill>
                  <a:srgbClr val="000000"/>
                </a:solidFill>
                <a:latin typeface="Courier New" panose="02070309020205020404" pitchFamily="49" charset="0"/>
              </a:rPr>
              <a:t>Social media meta tags : </a:t>
            </a:r>
            <a:r>
              <a:rPr lang="en-IN" sz="1800" dirty="0" err="1">
                <a:solidFill>
                  <a:srgbClr val="000000"/>
                </a:solidFill>
                <a:latin typeface="Courier New" panose="02070309020205020404" pitchFamily="49" charset="0"/>
              </a:rPr>
              <a:t>og</a:t>
            </a:r>
            <a:r>
              <a:rPr lang="en-IN" sz="1800" dirty="0">
                <a:solidFill>
                  <a:srgbClr val="000000"/>
                </a:solidFill>
                <a:latin typeface="Courier New" panose="02070309020205020404" pitchFamily="49" charset="0"/>
              </a:rPr>
              <a:t> for </a:t>
            </a:r>
            <a:r>
              <a:rPr lang="en-IN" sz="1800" dirty="0" err="1">
                <a:solidFill>
                  <a:srgbClr val="000000"/>
                </a:solidFill>
                <a:latin typeface="Courier New" panose="02070309020205020404" pitchFamily="49" charset="0"/>
              </a:rPr>
              <a:t>facebook</a:t>
            </a:r>
            <a:r>
              <a:rPr lang="en-IN" sz="1800" dirty="0">
                <a:solidFill>
                  <a:srgbClr val="000000"/>
                </a:solidFill>
                <a:latin typeface="Courier New" panose="02070309020205020404" pitchFamily="49" charset="0"/>
              </a:rPr>
              <a:t>, twitter for twitter cards.</a:t>
            </a:r>
          </a:p>
          <a:p>
            <a:pPr algn="l">
              <a:buFont typeface="Arial" panose="020B0604020202020204" pitchFamily="34" charset="0"/>
              <a:buChar char="•"/>
            </a:pPr>
            <a:r>
              <a:rPr lang="en-US" sz="1100" b="1" i="0" dirty="0" err="1">
                <a:solidFill>
                  <a:srgbClr val="252525"/>
                </a:solidFill>
                <a:effectLst/>
                <a:latin typeface="Inter"/>
              </a:rPr>
              <a:t>og:title</a:t>
            </a:r>
            <a:r>
              <a:rPr lang="en-US" sz="1100" b="0" i="0" dirty="0">
                <a:solidFill>
                  <a:srgbClr val="252525"/>
                </a:solidFill>
                <a:effectLst/>
                <a:latin typeface="Lora" pitchFamily="2" charset="0"/>
              </a:rPr>
              <a:t> – here you put the title which you want to be displayed when your page is linked to.</a:t>
            </a:r>
          </a:p>
          <a:p>
            <a:pPr algn="l">
              <a:buFont typeface="Arial" panose="020B0604020202020204" pitchFamily="34" charset="0"/>
              <a:buChar char="•"/>
            </a:pPr>
            <a:r>
              <a:rPr lang="en-US" sz="1100" b="1" i="0" dirty="0" err="1">
                <a:solidFill>
                  <a:srgbClr val="252525"/>
                </a:solidFill>
                <a:effectLst/>
                <a:latin typeface="Inter"/>
              </a:rPr>
              <a:t>og:url</a:t>
            </a:r>
            <a:r>
              <a:rPr lang="en-US" sz="1100" b="0" i="0" dirty="0">
                <a:solidFill>
                  <a:srgbClr val="252525"/>
                </a:solidFill>
                <a:effectLst/>
                <a:latin typeface="Lora" pitchFamily="2" charset="0"/>
              </a:rPr>
              <a:t> – your page’s URL.</a:t>
            </a:r>
          </a:p>
          <a:p>
            <a:pPr algn="l">
              <a:buFont typeface="Arial" panose="020B0604020202020204" pitchFamily="34" charset="0"/>
              <a:buChar char="•"/>
            </a:pPr>
            <a:r>
              <a:rPr lang="en-US" sz="1100" b="1" i="0" dirty="0" err="1">
                <a:solidFill>
                  <a:srgbClr val="252525"/>
                </a:solidFill>
                <a:effectLst/>
                <a:latin typeface="Inter"/>
              </a:rPr>
              <a:t>og:description</a:t>
            </a:r>
            <a:r>
              <a:rPr lang="en-US" sz="1100" b="0" i="0" dirty="0">
                <a:solidFill>
                  <a:srgbClr val="252525"/>
                </a:solidFill>
                <a:effectLst/>
                <a:latin typeface="Lora" pitchFamily="2" charset="0"/>
              </a:rPr>
              <a:t> – your page’s description. Remember that Facebook will display only about 300 characters of description.</a:t>
            </a:r>
          </a:p>
          <a:p>
            <a:pPr algn="l">
              <a:buFont typeface="Arial" panose="020B0604020202020204" pitchFamily="34" charset="0"/>
              <a:buChar char="•"/>
            </a:pPr>
            <a:r>
              <a:rPr lang="en-US" sz="1100" b="1" i="0" dirty="0" err="1">
                <a:solidFill>
                  <a:srgbClr val="252525"/>
                </a:solidFill>
                <a:effectLst/>
                <a:latin typeface="Inter"/>
              </a:rPr>
              <a:t>og:image</a:t>
            </a:r>
            <a:r>
              <a:rPr lang="en-US" sz="1100" b="0" i="0" dirty="0">
                <a:solidFill>
                  <a:srgbClr val="252525"/>
                </a:solidFill>
                <a:effectLst/>
                <a:latin typeface="Lora" pitchFamily="2" charset="0"/>
              </a:rPr>
              <a:t> – here you can put the URL of an image you want to be shown when your page is linked to.</a:t>
            </a:r>
          </a:p>
          <a:p>
            <a:pPr marL="0" indent="0">
              <a:buNone/>
            </a:pPr>
            <a:endParaRPr lang="en-US" sz="1800" dirty="0">
              <a:solidFill>
                <a:srgbClr val="002060"/>
              </a:solidFill>
            </a:endParaRPr>
          </a:p>
        </p:txBody>
      </p:sp>
    </p:spTree>
    <p:extLst>
      <p:ext uri="{BB962C8B-B14F-4D97-AF65-F5344CB8AC3E}">
        <p14:creationId xmlns:p14="http://schemas.microsoft.com/office/powerpoint/2010/main" val="1547199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HTML Graphics : SVG</a:t>
            </a:r>
          </a:p>
        </p:txBody>
      </p:sp>
      <p:sp>
        <p:nvSpPr>
          <p:cNvPr id="3" name="Subtitle 2"/>
          <p:cNvSpPr>
            <a:spLocks noGrp="1"/>
          </p:cNvSpPr>
          <p:nvPr>
            <p:ph type="subTitle" idx="1"/>
          </p:nvPr>
        </p:nvSpPr>
        <p:spPr>
          <a:xfrm>
            <a:off x="762000" y="990600"/>
            <a:ext cx="7848600" cy="5410200"/>
          </a:xfrm>
        </p:spPr>
        <p:txBody>
          <a:bodyPr>
            <a:normAutofit/>
          </a:bodyPr>
          <a:lstStyle/>
          <a:p>
            <a:pPr algn="just"/>
            <a:endParaRPr lang="en-US" sz="1400" dirty="0">
              <a:solidFill>
                <a:schemeClr val="tx1"/>
              </a:solidFill>
            </a:endParaRPr>
          </a:p>
          <a:p>
            <a:pPr algn="just">
              <a:buFont typeface="Arial" panose="020B0604020202020204" pitchFamily="34" charset="0"/>
              <a:buChar char="•"/>
            </a:pPr>
            <a:r>
              <a:rPr lang="en-US" sz="1400" b="0" i="0" dirty="0">
                <a:solidFill>
                  <a:schemeClr val="tx1"/>
                </a:solidFill>
                <a:effectLst/>
              </a:rPr>
              <a:t> SVG(</a:t>
            </a:r>
            <a:r>
              <a:rPr lang="en-IN" sz="1400" b="0" i="0" dirty="0">
                <a:solidFill>
                  <a:schemeClr val="tx1"/>
                </a:solidFill>
                <a:effectLst/>
              </a:rPr>
              <a:t> Scalable Vector Graphics)</a:t>
            </a:r>
            <a:r>
              <a:rPr lang="en-US" sz="1400" b="0" i="0" dirty="0">
                <a:solidFill>
                  <a:schemeClr val="tx1"/>
                </a:solidFill>
                <a:effectLst/>
              </a:rPr>
              <a:t> is a vector image format, which means that the graphics are described using mathematical equations to represent geometric shapes like paths, circles, rectangles, and more.</a:t>
            </a:r>
          </a:p>
          <a:p>
            <a:pPr algn="just">
              <a:buFont typeface="Arial" panose="020B0604020202020204" pitchFamily="34" charset="0"/>
              <a:buChar char="•"/>
            </a:pPr>
            <a:r>
              <a:rPr lang="en-US" sz="1400" b="0" i="0" dirty="0">
                <a:solidFill>
                  <a:schemeClr val="tx1"/>
                </a:solidFill>
                <a:effectLst/>
              </a:rPr>
              <a:t>Unlike raster images (e.g., JPEG or PNG), SVG images can be scaled to any size without losing quality, making them suitable for responsive web design.</a:t>
            </a:r>
          </a:p>
          <a:p>
            <a:pPr algn="just">
              <a:buFont typeface="Arial" panose="020B0604020202020204" pitchFamily="34" charset="0"/>
              <a:buChar char="•"/>
            </a:pPr>
            <a:r>
              <a:rPr lang="en-US" sz="1400" b="0" i="0" dirty="0">
                <a:solidFill>
                  <a:schemeClr val="tx1"/>
                </a:solidFill>
                <a:effectLst/>
              </a:rPr>
              <a:t>SVG files are written in XML (</a:t>
            </a:r>
            <a:r>
              <a:rPr lang="en-US" sz="1400" b="0" i="0" dirty="0" err="1">
                <a:solidFill>
                  <a:schemeClr val="tx1"/>
                </a:solidFill>
                <a:effectLst/>
              </a:rPr>
              <a:t>eXtensible</a:t>
            </a:r>
            <a:r>
              <a:rPr lang="en-US" sz="1400" b="0" i="0" dirty="0">
                <a:solidFill>
                  <a:schemeClr val="tx1"/>
                </a:solidFill>
                <a:effectLst/>
              </a:rPr>
              <a:t> Markup Language), a markup language that is both human-readable and machine-readable.</a:t>
            </a:r>
          </a:p>
          <a:p>
            <a:pPr algn="l">
              <a:buFont typeface="Arial" panose="020B0604020202020204" pitchFamily="34" charset="0"/>
              <a:buChar char="•"/>
            </a:pPr>
            <a:r>
              <a:rPr lang="en-US" sz="1400" b="0" i="0" dirty="0">
                <a:solidFill>
                  <a:schemeClr val="tx1"/>
                </a:solidFill>
                <a:effectLst/>
              </a:rPr>
              <a:t>The "Scalable" in SVG refers to its ability to scale seamlessly to different sizes without pixelation or loss of detail.</a:t>
            </a:r>
          </a:p>
          <a:p>
            <a:pPr algn="l">
              <a:buFont typeface="Arial" panose="020B0604020202020204" pitchFamily="34" charset="0"/>
              <a:buChar char="•"/>
            </a:pPr>
            <a:r>
              <a:rPr lang="en-US" sz="1400" b="0" i="0" dirty="0">
                <a:solidFill>
                  <a:schemeClr val="tx1"/>
                </a:solidFill>
                <a:effectLst/>
              </a:rPr>
              <a:t>This makes SVG ideal for responsive web design, where images need to adapt to different screen sizes and resolutions.</a:t>
            </a:r>
          </a:p>
          <a:p>
            <a:pPr algn="l">
              <a:buFont typeface="Arial" panose="020B0604020202020204" pitchFamily="34" charset="0"/>
              <a:buChar char="•"/>
            </a:pPr>
            <a:r>
              <a:rPr lang="en-US" sz="1400" b="0" i="0" dirty="0">
                <a:solidFill>
                  <a:schemeClr val="tx1"/>
                </a:solidFill>
                <a:effectLst/>
              </a:rPr>
              <a:t>SVG files are essentially text files, and their source code can be viewed and edited using a simple text editor.</a:t>
            </a:r>
          </a:p>
          <a:p>
            <a:pPr algn="l">
              <a:buFont typeface="Arial" panose="020B0604020202020204" pitchFamily="34" charset="0"/>
              <a:buChar char="•"/>
            </a:pPr>
            <a:r>
              <a:rPr lang="en-US" sz="1400" b="0" i="0" dirty="0">
                <a:solidFill>
                  <a:schemeClr val="tx1"/>
                </a:solidFill>
                <a:effectLst/>
              </a:rPr>
              <a:t>This text-based nature facilitates version control, collaboration, and integration with other web technologies</a:t>
            </a:r>
          </a:p>
          <a:p>
            <a:pPr algn="just">
              <a:buFont typeface="Arial" panose="020B0604020202020204" pitchFamily="34" charset="0"/>
              <a:buChar char="•"/>
            </a:pPr>
            <a:r>
              <a:rPr lang="en-US" sz="1400" b="0" i="0" dirty="0">
                <a:solidFill>
                  <a:schemeClr val="tx1"/>
                </a:solidFill>
                <a:effectLst/>
              </a:rPr>
              <a:t>SVG supports accessibility features, allowing authors to provide text descriptions for elements within the graphic, ensuring compatibility with screen readers and other assistive technologies.</a:t>
            </a:r>
          </a:p>
          <a:p>
            <a:pPr algn="just">
              <a:buFont typeface="Arial" panose="020B0604020202020204" pitchFamily="34" charset="0"/>
              <a:buChar char="•"/>
            </a:pPr>
            <a:r>
              <a:rPr lang="en-US" sz="1400" b="0" i="0" dirty="0">
                <a:solidFill>
                  <a:schemeClr val="tx1"/>
                </a:solidFill>
                <a:effectLst/>
              </a:rPr>
              <a:t>SVG graphics can be embedded directly within HTML documents using the &lt;</a:t>
            </a:r>
            <a:r>
              <a:rPr lang="en-US" sz="1400" b="0" i="0" dirty="0" err="1">
                <a:solidFill>
                  <a:schemeClr val="tx1"/>
                </a:solidFill>
                <a:effectLst/>
              </a:rPr>
              <a:t>svg</a:t>
            </a:r>
            <a:r>
              <a:rPr lang="en-US" sz="1400" b="0" i="0" dirty="0">
                <a:solidFill>
                  <a:schemeClr val="tx1"/>
                </a:solidFill>
                <a:effectLst/>
              </a:rPr>
              <a:t>&gt; element. They can also be referenced as external files.</a:t>
            </a:r>
          </a:p>
          <a:p>
            <a:pPr algn="just">
              <a:buFont typeface="Arial" panose="020B0604020202020204" pitchFamily="34" charset="0"/>
              <a:buChar char="•"/>
            </a:pPr>
            <a:r>
              <a:rPr lang="en-US" sz="1400" b="0" i="0" dirty="0">
                <a:solidFill>
                  <a:schemeClr val="tx1"/>
                </a:solidFill>
                <a:effectLst/>
              </a:rPr>
              <a:t>This seamless integration with HTML makes it easy to combine SVG graphics with other web content</a:t>
            </a:r>
          </a:p>
          <a:p>
            <a:pPr algn="just">
              <a:buFont typeface="Arial" panose="020B0604020202020204" pitchFamily="34" charset="0"/>
              <a:buChar char="•"/>
            </a:pPr>
            <a:endParaRPr lang="en-US" sz="1400" b="0" i="0" dirty="0">
              <a:solidFill>
                <a:schemeClr val="tx1"/>
              </a:solidFill>
              <a:effectLst/>
            </a:endParaRPr>
          </a:p>
          <a:p>
            <a:pPr algn="just"/>
            <a:endParaRPr lang="en-US" sz="1400" dirty="0">
              <a:solidFill>
                <a:schemeClr val="tx1"/>
              </a:solidFill>
            </a:endParaRPr>
          </a:p>
        </p:txBody>
      </p:sp>
    </p:spTree>
    <p:extLst>
      <p:ext uri="{BB962C8B-B14F-4D97-AF65-F5344CB8AC3E}">
        <p14:creationId xmlns:p14="http://schemas.microsoft.com/office/powerpoint/2010/main" val="260422946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SEO : Microdata</a:t>
            </a:r>
          </a:p>
        </p:txBody>
      </p:sp>
      <p:sp>
        <p:nvSpPr>
          <p:cNvPr id="3" name="Content Placeholder 2"/>
          <p:cNvSpPr>
            <a:spLocks noGrp="1"/>
          </p:cNvSpPr>
          <p:nvPr>
            <p:ph idx="1"/>
          </p:nvPr>
        </p:nvSpPr>
        <p:spPr/>
        <p:txBody>
          <a:bodyPr>
            <a:noAutofit/>
          </a:bodyPr>
          <a:lstStyle/>
          <a:p>
            <a:pPr marL="0" indent="0" algn="l">
              <a:buNone/>
            </a:pPr>
            <a:endParaRPr lang="en-US" sz="1800" b="0" i="0" dirty="0">
              <a:solidFill>
                <a:srgbClr val="424242"/>
              </a:solidFill>
              <a:effectLst/>
            </a:endParaRPr>
          </a:p>
          <a:p>
            <a:pPr algn="l"/>
            <a:r>
              <a:rPr lang="en-US" sz="1800" b="1" i="1" dirty="0">
                <a:solidFill>
                  <a:srgbClr val="424242"/>
                </a:solidFill>
              </a:rPr>
              <a:t>Where to use Micro data   : </a:t>
            </a:r>
            <a:r>
              <a:rPr lang="en-US" sz="1800" b="0" i="0" dirty="0">
                <a:solidFill>
                  <a:srgbClr val="424242"/>
                </a:solidFill>
                <a:effectLst/>
              </a:rPr>
              <a:t>Specifically, we need to identify these chunks using the Schema language:</a:t>
            </a:r>
          </a:p>
          <a:p>
            <a:pPr algn="l"/>
            <a:endParaRPr lang="en-US" sz="1800" b="0" i="0" dirty="0">
              <a:solidFill>
                <a:srgbClr val="424242"/>
              </a:solidFill>
              <a:effectLst/>
            </a:endParaRPr>
          </a:p>
          <a:p>
            <a:pPr algn="l">
              <a:buFont typeface="Arial" panose="020B0604020202020204" pitchFamily="34" charset="0"/>
              <a:buChar char="•"/>
            </a:pPr>
            <a:r>
              <a:rPr lang="en-US" sz="1800" b="0" i="0" dirty="0">
                <a:solidFill>
                  <a:srgbClr val="000000"/>
                </a:solidFill>
                <a:effectLst/>
              </a:rPr>
              <a:t>Image</a:t>
            </a:r>
          </a:p>
          <a:p>
            <a:pPr algn="l">
              <a:buFont typeface="Arial" panose="020B0604020202020204" pitchFamily="34" charset="0"/>
              <a:buChar char="•"/>
            </a:pPr>
            <a:r>
              <a:rPr lang="en-US" sz="1800" b="0" i="0" dirty="0">
                <a:solidFill>
                  <a:srgbClr val="000000"/>
                </a:solidFill>
                <a:effectLst/>
              </a:rPr>
              <a:t>Author</a:t>
            </a:r>
          </a:p>
          <a:p>
            <a:pPr algn="l">
              <a:buFont typeface="Arial" panose="020B0604020202020204" pitchFamily="34" charset="0"/>
              <a:buChar char="•"/>
            </a:pPr>
            <a:r>
              <a:rPr lang="en-US" sz="1800" dirty="0">
                <a:solidFill>
                  <a:srgbClr val="000000"/>
                </a:solidFill>
              </a:rPr>
              <a:t>Opening Hours , Closing Hours</a:t>
            </a:r>
            <a:endParaRPr lang="en-US" sz="1800" b="0" i="0" dirty="0">
              <a:solidFill>
                <a:srgbClr val="000000"/>
              </a:solidFill>
              <a:effectLst/>
            </a:endParaRPr>
          </a:p>
          <a:p>
            <a:pPr algn="l">
              <a:buFont typeface="Arial" panose="020B0604020202020204" pitchFamily="34" charset="0"/>
              <a:buChar char="•"/>
            </a:pPr>
            <a:r>
              <a:rPr lang="en-US" sz="1800" b="0" i="0" dirty="0">
                <a:solidFill>
                  <a:srgbClr val="000000"/>
                </a:solidFill>
                <a:effectLst/>
              </a:rPr>
              <a:t>Date published</a:t>
            </a:r>
          </a:p>
          <a:p>
            <a:pPr algn="l">
              <a:buFont typeface="Arial" panose="020B0604020202020204" pitchFamily="34" charset="0"/>
              <a:buChar char="•"/>
            </a:pPr>
            <a:r>
              <a:rPr lang="en-US" sz="1800" b="0" i="0" dirty="0">
                <a:solidFill>
                  <a:srgbClr val="000000"/>
                </a:solidFill>
                <a:effectLst/>
              </a:rPr>
              <a:t>Date last modified</a:t>
            </a:r>
          </a:p>
          <a:p>
            <a:pPr algn="l">
              <a:buFont typeface="Arial" panose="020B0604020202020204" pitchFamily="34" charset="0"/>
              <a:buChar char="•"/>
            </a:pPr>
            <a:r>
              <a:rPr lang="en-US" sz="1800" b="0" i="0" dirty="0">
                <a:solidFill>
                  <a:srgbClr val="000000"/>
                </a:solidFill>
                <a:effectLst/>
              </a:rPr>
              <a:t>Headline</a:t>
            </a:r>
          </a:p>
          <a:p>
            <a:pPr algn="l">
              <a:buFont typeface="Arial" panose="020B0604020202020204" pitchFamily="34" charset="0"/>
              <a:buChar char="•"/>
            </a:pPr>
            <a:r>
              <a:rPr lang="en-US" sz="1800" dirty="0">
                <a:solidFill>
                  <a:srgbClr val="000000"/>
                </a:solidFill>
              </a:rPr>
              <a:t>Events</a:t>
            </a:r>
            <a:endParaRPr lang="en-US" sz="1800" b="0" i="0" dirty="0">
              <a:solidFill>
                <a:srgbClr val="000000"/>
              </a:solidFill>
              <a:effectLst/>
            </a:endParaRPr>
          </a:p>
          <a:p>
            <a:pPr algn="l">
              <a:buFont typeface="Arial" panose="020B0604020202020204" pitchFamily="34" charset="0"/>
              <a:buChar char="•"/>
            </a:pPr>
            <a:r>
              <a:rPr lang="en-US" sz="1800" b="0" i="0" dirty="0">
                <a:solidFill>
                  <a:srgbClr val="000000"/>
                </a:solidFill>
                <a:effectLst/>
              </a:rPr>
              <a:t>Format (i.e. blog)</a:t>
            </a:r>
            <a:r>
              <a:rPr lang="en-US" sz="1800" b="0" i="0" dirty="0">
                <a:solidFill>
                  <a:srgbClr val="002060"/>
                </a:solidFill>
                <a:effectLst/>
              </a:rPr>
              <a:t> etc.</a:t>
            </a:r>
          </a:p>
          <a:p>
            <a:pPr algn="l">
              <a:buFont typeface="Arial" panose="020B0604020202020204" pitchFamily="34" charset="0"/>
              <a:buChar char="•"/>
            </a:pPr>
            <a:endParaRPr lang="en-US" sz="1800" dirty="0">
              <a:solidFill>
                <a:srgbClr val="002060"/>
              </a:solidFill>
            </a:endParaRPr>
          </a:p>
          <a:p>
            <a:pPr algn="l">
              <a:buFont typeface="Arial" panose="020B0604020202020204" pitchFamily="34" charset="0"/>
              <a:buChar char="•"/>
            </a:pPr>
            <a:r>
              <a:rPr lang="en-US" sz="1100" b="1" i="1" dirty="0">
                <a:solidFill>
                  <a:srgbClr val="424242"/>
                </a:solidFill>
                <a:effectLst/>
                <a:latin typeface="Overpass"/>
              </a:rPr>
              <a:t> visit Schema.org and search for business and education example category microdata</a:t>
            </a:r>
            <a:endParaRPr lang="en-US" sz="1800" b="1" i="1" dirty="0">
              <a:solidFill>
                <a:srgbClr val="000000"/>
              </a:solidFill>
              <a:effectLst/>
            </a:endParaRPr>
          </a:p>
        </p:txBody>
      </p:sp>
    </p:spTree>
    <p:extLst>
      <p:ext uri="{BB962C8B-B14F-4D97-AF65-F5344CB8AC3E}">
        <p14:creationId xmlns:p14="http://schemas.microsoft.com/office/powerpoint/2010/main" val="228869095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5DB9-30C3-C406-A365-8D55683AB4B1}"/>
              </a:ext>
            </a:extLst>
          </p:cNvPr>
          <p:cNvSpPr>
            <a:spLocks noGrp="1"/>
          </p:cNvSpPr>
          <p:nvPr>
            <p:ph type="title"/>
          </p:nvPr>
        </p:nvSpPr>
        <p:spPr/>
        <p:txBody>
          <a:bodyPr/>
          <a:lstStyle/>
          <a:p>
            <a:r>
              <a:rPr lang="en-US" dirty="0">
                <a:solidFill>
                  <a:srgbClr val="FF0000"/>
                </a:solidFill>
              </a:rPr>
              <a:t>Web Accessibility</a:t>
            </a:r>
            <a:endParaRPr lang="en-IN" dirty="0">
              <a:solidFill>
                <a:srgbClr val="FF0000"/>
              </a:solidFill>
            </a:endParaRPr>
          </a:p>
        </p:txBody>
      </p:sp>
      <p:sp>
        <p:nvSpPr>
          <p:cNvPr id="3" name="Content Placeholder 2">
            <a:extLst>
              <a:ext uri="{FF2B5EF4-FFF2-40B4-BE49-F238E27FC236}">
                <a16:creationId xmlns:a16="http://schemas.microsoft.com/office/drawing/2014/main" id="{957244B0-9E79-A548-D795-3073EF2EB9B2}"/>
              </a:ext>
            </a:extLst>
          </p:cNvPr>
          <p:cNvSpPr>
            <a:spLocks noGrp="1"/>
          </p:cNvSpPr>
          <p:nvPr>
            <p:ph idx="1"/>
          </p:nvPr>
        </p:nvSpPr>
        <p:spPr/>
        <p:txBody>
          <a:bodyPr>
            <a:normAutofit/>
          </a:bodyPr>
          <a:lstStyle/>
          <a:p>
            <a:endParaRPr lang="en-US" sz="1800" dirty="0"/>
          </a:p>
          <a:p>
            <a:r>
              <a:rPr lang="en-US" sz="1800" dirty="0"/>
              <a:t>accessible", means that any user can use all its features and content, regardless of how the user accesses the web ,even and especially users with physical or mental impairments.</a:t>
            </a:r>
          </a:p>
          <a:p>
            <a:r>
              <a:rPr lang="en-US" sz="1800" b="0" i="0" dirty="0">
                <a:solidFill>
                  <a:srgbClr val="1B1B1B"/>
                </a:solidFill>
                <a:effectLst/>
              </a:rPr>
              <a:t>Sites should be accessible to keyboard, mouse, and touch screen users, and any other way users access the web, including screen readers and voice assistants like Alexa and Google Home.</a:t>
            </a:r>
          </a:p>
          <a:p>
            <a:r>
              <a:rPr lang="en-US" sz="1800" b="0" i="0" dirty="0">
                <a:solidFill>
                  <a:srgbClr val="1B1B1B"/>
                </a:solidFill>
                <a:effectLst/>
              </a:rPr>
              <a:t>usable by people regardless of auditory, visual, physical, or cognitive abilities.</a:t>
            </a:r>
          </a:p>
          <a:p>
            <a:r>
              <a:rPr lang="en-US" sz="1800" b="0" i="0" dirty="0">
                <a:solidFill>
                  <a:srgbClr val="1B1B1B"/>
                </a:solidFill>
                <a:effectLst/>
              </a:rPr>
              <a:t>Sites should also not cause harm: web features like motion can cause migraines or epileptic seizures.</a:t>
            </a:r>
            <a:endParaRPr lang="en-US" sz="1800" dirty="0"/>
          </a:p>
          <a:p>
            <a:r>
              <a:rPr lang="en-US" sz="1800" b="0" i="0" dirty="0">
                <a:solidFill>
                  <a:srgbClr val="1B1B1B"/>
                </a:solidFill>
                <a:effectLst/>
              </a:rPr>
              <a:t>Making webpage accessible also benefits other groups such as those using mobile devices, or those with slow network connections.</a:t>
            </a:r>
          </a:p>
          <a:p>
            <a:endParaRPr lang="en-IN" sz="1800" dirty="0"/>
          </a:p>
        </p:txBody>
      </p:sp>
    </p:spTree>
    <p:extLst>
      <p:ext uri="{BB962C8B-B14F-4D97-AF65-F5344CB8AC3E}">
        <p14:creationId xmlns:p14="http://schemas.microsoft.com/office/powerpoint/2010/main" val="335985341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5DB9-30C3-C406-A365-8D55683AB4B1}"/>
              </a:ext>
            </a:extLst>
          </p:cNvPr>
          <p:cNvSpPr>
            <a:spLocks noGrp="1"/>
          </p:cNvSpPr>
          <p:nvPr>
            <p:ph type="title"/>
          </p:nvPr>
        </p:nvSpPr>
        <p:spPr/>
        <p:txBody>
          <a:bodyPr/>
          <a:lstStyle/>
          <a:p>
            <a:r>
              <a:rPr lang="en-US" dirty="0">
                <a:solidFill>
                  <a:srgbClr val="FF0000"/>
                </a:solidFill>
              </a:rPr>
              <a:t>Web Accessibility</a:t>
            </a:r>
            <a:endParaRPr lang="en-IN" dirty="0">
              <a:solidFill>
                <a:srgbClr val="FF0000"/>
              </a:solidFill>
            </a:endParaRPr>
          </a:p>
        </p:txBody>
      </p:sp>
      <p:sp>
        <p:nvSpPr>
          <p:cNvPr id="3" name="Content Placeholder 2">
            <a:extLst>
              <a:ext uri="{FF2B5EF4-FFF2-40B4-BE49-F238E27FC236}">
                <a16:creationId xmlns:a16="http://schemas.microsoft.com/office/drawing/2014/main" id="{957244B0-9E79-A548-D795-3073EF2EB9B2}"/>
              </a:ext>
            </a:extLst>
          </p:cNvPr>
          <p:cNvSpPr>
            <a:spLocks noGrp="1"/>
          </p:cNvSpPr>
          <p:nvPr>
            <p:ph idx="1"/>
          </p:nvPr>
        </p:nvSpPr>
        <p:spPr/>
        <p:txBody>
          <a:bodyPr>
            <a:normAutofit/>
          </a:bodyPr>
          <a:lstStyle/>
          <a:p>
            <a:endParaRPr lang="en-US" sz="1800" dirty="0"/>
          </a:p>
          <a:p>
            <a:r>
              <a:rPr lang="en-US" sz="1800" dirty="0"/>
              <a:t>A great deal of web content can be made accessible just by making sure the correct Hypertext Markup Language elements are used for the correct purpose at all times.</a:t>
            </a:r>
          </a:p>
          <a:p>
            <a:r>
              <a:rPr lang="en-US" sz="1800" dirty="0"/>
              <a:t>Using semantic HTML</a:t>
            </a:r>
          </a:p>
          <a:p>
            <a:r>
              <a:rPr lang="en-US" sz="1800" dirty="0"/>
              <a:t>Example of div vs button for button click event  ( keyboard access using tab and enter and space)</a:t>
            </a:r>
          </a:p>
          <a:p>
            <a:r>
              <a:rPr lang="en-US" sz="1800" dirty="0"/>
              <a:t>Good semantics : https://mdn.github.io/learning-area/accessibility/html/good-semantics.html</a:t>
            </a:r>
          </a:p>
          <a:p>
            <a:r>
              <a:rPr lang="en-US" sz="1800" dirty="0"/>
              <a:t>Bad semantics : https://mdn.github.io/learning-area/accessibility/html/bad-semantics.html</a:t>
            </a:r>
          </a:p>
          <a:p>
            <a:endParaRPr lang="en-US" sz="1800" dirty="0"/>
          </a:p>
          <a:p>
            <a:endParaRPr lang="en-IN" sz="1800" dirty="0"/>
          </a:p>
        </p:txBody>
      </p:sp>
    </p:spTree>
    <p:extLst>
      <p:ext uri="{BB962C8B-B14F-4D97-AF65-F5344CB8AC3E}">
        <p14:creationId xmlns:p14="http://schemas.microsoft.com/office/powerpoint/2010/main" val="374222950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5DB9-30C3-C406-A365-8D55683AB4B1}"/>
              </a:ext>
            </a:extLst>
          </p:cNvPr>
          <p:cNvSpPr>
            <a:spLocks noGrp="1"/>
          </p:cNvSpPr>
          <p:nvPr>
            <p:ph type="title"/>
          </p:nvPr>
        </p:nvSpPr>
        <p:spPr/>
        <p:txBody>
          <a:bodyPr/>
          <a:lstStyle/>
          <a:p>
            <a:r>
              <a:rPr lang="en-US" dirty="0">
                <a:solidFill>
                  <a:srgbClr val="FF0000"/>
                </a:solidFill>
              </a:rPr>
              <a:t>WAI - ARIA</a:t>
            </a:r>
            <a:endParaRPr lang="en-IN" dirty="0">
              <a:solidFill>
                <a:srgbClr val="FF0000"/>
              </a:solidFill>
            </a:endParaRPr>
          </a:p>
        </p:txBody>
      </p:sp>
      <p:sp>
        <p:nvSpPr>
          <p:cNvPr id="3" name="Content Placeholder 2">
            <a:extLst>
              <a:ext uri="{FF2B5EF4-FFF2-40B4-BE49-F238E27FC236}">
                <a16:creationId xmlns:a16="http://schemas.microsoft.com/office/drawing/2014/main" id="{957244B0-9E79-A548-D795-3073EF2EB9B2}"/>
              </a:ext>
            </a:extLst>
          </p:cNvPr>
          <p:cNvSpPr>
            <a:spLocks noGrp="1"/>
          </p:cNvSpPr>
          <p:nvPr>
            <p:ph idx="1"/>
          </p:nvPr>
        </p:nvSpPr>
        <p:spPr/>
        <p:txBody>
          <a:bodyPr>
            <a:normAutofit/>
          </a:bodyPr>
          <a:lstStyle/>
          <a:p>
            <a:endParaRPr lang="en-IN" sz="1800" dirty="0"/>
          </a:p>
          <a:p>
            <a:r>
              <a:rPr lang="en-IN" sz="1800" dirty="0"/>
              <a:t>Web Accessibility Initiative - </a:t>
            </a:r>
            <a:r>
              <a:rPr lang="en-IN" sz="1800" b="0" i="0" dirty="0">
                <a:solidFill>
                  <a:srgbClr val="040C28"/>
                </a:solidFill>
                <a:effectLst/>
              </a:rPr>
              <a:t>Accessible Rich Internet Applications</a:t>
            </a:r>
            <a:r>
              <a:rPr lang="en-IN" sz="1800" b="0" i="0" dirty="0">
                <a:solidFill>
                  <a:srgbClr val="202124"/>
                </a:solidFill>
                <a:effectLst/>
              </a:rPr>
              <a:t> </a:t>
            </a:r>
          </a:p>
          <a:p>
            <a:r>
              <a:rPr lang="en-US" sz="1800" b="0" i="0" dirty="0">
                <a:solidFill>
                  <a:srgbClr val="202124"/>
                </a:solidFill>
                <a:effectLst/>
              </a:rPr>
              <a:t>Set of roles and attributes that define ways to make web content and web applications (especially those developed with JavaScript) more accessible to people with disabilities</a:t>
            </a:r>
          </a:p>
          <a:p>
            <a:r>
              <a:rPr lang="en-US" sz="1800" dirty="0">
                <a:solidFill>
                  <a:srgbClr val="202124"/>
                </a:solidFill>
              </a:rPr>
              <a:t>Before semantic tags if users had to create custom components like date picker, sliders , they used </a:t>
            </a:r>
            <a:r>
              <a:rPr lang="en-US" sz="1800" dirty="0" err="1">
                <a:solidFill>
                  <a:srgbClr val="202124"/>
                </a:solidFill>
              </a:rPr>
              <a:t>js</a:t>
            </a:r>
            <a:r>
              <a:rPr lang="en-US" sz="1800" dirty="0">
                <a:solidFill>
                  <a:srgbClr val="202124"/>
                </a:solidFill>
              </a:rPr>
              <a:t> and </a:t>
            </a:r>
            <a:r>
              <a:rPr lang="en-US" sz="1800" dirty="0" err="1">
                <a:solidFill>
                  <a:srgbClr val="202124"/>
                </a:solidFill>
              </a:rPr>
              <a:t>css</a:t>
            </a:r>
            <a:r>
              <a:rPr lang="en-US" sz="1800" dirty="0">
                <a:solidFill>
                  <a:srgbClr val="202124"/>
                </a:solidFill>
              </a:rPr>
              <a:t> with only </a:t>
            </a:r>
            <a:r>
              <a:rPr lang="en-US" sz="1800" dirty="0" err="1">
                <a:solidFill>
                  <a:srgbClr val="202124"/>
                </a:solidFill>
              </a:rPr>
              <a:t>divs</a:t>
            </a:r>
            <a:r>
              <a:rPr lang="en-US" sz="1800" dirty="0">
                <a:solidFill>
                  <a:srgbClr val="202124"/>
                </a:solidFill>
              </a:rPr>
              <a:t> and nested </a:t>
            </a:r>
            <a:r>
              <a:rPr lang="en-US" sz="1800" dirty="0" err="1">
                <a:solidFill>
                  <a:srgbClr val="202124"/>
                </a:solidFill>
              </a:rPr>
              <a:t>divs</a:t>
            </a:r>
            <a:r>
              <a:rPr lang="en-US" sz="1800" dirty="0">
                <a:solidFill>
                  <a:srgbClr val="202124"/>
                </a:solidFill>
              </a:rPr>
              <a:t> on html , </a:t>
            </a:r>
            <a:r>
              <a:rPr lang="en-US" sz="1800" b="0" i="0" dirty="0">
                <a:solidFill>
                  <a:srgbClr val="1B1B1B"/>
                </a:solidFill>
                <a:effectLst/>
              </a:rPr>
              <a:t>screen readers can't make any sense of what they are at all, and their users just get told that they can see a jumble of elements with no semantics to describe what they mean.</a:t>
            </a:r>
          </a:p>
          <a:p>
            <a:r>
              <a:rPr lang="en-US" sz="1800" dirty="0"/>
              <a:t>WAI-ARIA is a specification written by the W3C, defining a set of additional HTML attributes that can be applied to elements to provide additional semantics and improve accessibility wherever it is lacking.</a:t>
            </a:r>
            <a:endParaRPr lang="en-IN" sz="1800" dirty="0"/>
          </a:p>
        </p:txBody>
      </p:sp>
    </p:spTree>
    <p:extLst>
      <p:ext uri="{BB962C8B-B14F-4D97-AF65-F5344CB8AC3E}">
        <p14:creationId xmlns:p14="http://schemas.microsoft.com/office/powerpoint/2010/main" val="84146360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5DB9-30C3-C406-A365-8D55683AB4B1}"/>
              </a:ext>
            </a:extLst>
          </p:cNvPr>
          <p:cNvSpPr>
            <a:spLocks noGrp="1"/>
          </p:cNvSpPr>
          <p:nvPr>
            <p:ph type="title"/>
          </p:nvPr>
        </p:nvSpPr>
        <p:spPr/>
        <p:txBody>
          <a:bodyPr/>
          <a:lstStyle/>
          <a:p>
            <a:r>
              <a:rPr lang="en-US" dirty="0">
                <a:solidFill>
                  <a:srgbClr val="FF0000"/>
                </a:solidFill>
              </a:rPr>
              <a:t>WAI - ARIA</a:t>
            </a:r>
            <a:endParaRPr lang="en-IN" dirty="0">
              <a:solidFill>
                <a:srgbClr val="FF0000"/>
              </a:solidFill>
            </a:endParaRPr>
          </a:p>
        </p:txBody>
      </p:sp>
      <p:sp>
        <p:nvSpPr>
          <p:cNvPr id="3" name="Content Placeholder 2">
            <a:extLst>
              <a:ext uri="{FF2B5EF4-FFF2-40B4-BE49-F238E27FC236}">
                <a16:creationId xmlns:a16="http://schemas.microsoft.com/office/drawing/2014/main" id="{957244B0-9E79-A548-D795-3073EF2EB9B2}"/>
              </a:ext>
            </a:extLst>
          </p:cNvPr>
          <p:cNvSpPr>
            <a:spLocks noGrp="1"/>
          </p:cNvSpPr>
          <p:nvPr>
            <p:ph idx="1"/>
          </p:nvPr>
        </p:nvSpPr>
        <p:spPr/>
        <p:txBody>
          <a:bodyPr>
            <a:normAutofit/>
          </a:bodyPr>
          <a:lstStyle/>
          <a:p>
            <a:endParaRPr lang="en-IN" sz="1800" dirty="0"/>
          </a:p>
          <a:p>
            <a:r>
              <a:rPr lang="en-US" sz="1800" b="0" i="0" dirty="0">
                <a:solidFill>
                  <a:srgbClr val="1B1B1B"/>
                </a:solidFill>
                <a:effectLst/>
              </a:rPr>
              <a:t>There are three main features defined in the spec</a:t>
            </a:r>
          </a:p>
          <a:p>
            <a:endParaRPr lang="en-US" sz="1800" dirty="0">
              <a:solidFill>
                <a:srgbClr val="1B1B1B"/>
              </a:solidFill>
            </a:endParaRPr>
          </a:p>
          <a:p>
            <a:pPr marL="0" indent="0">
              <a:buNone/>
            </a:pPr>
            <a:r>
              <a:rPr lang="en-US" sz="1800" b="1" dirty="0">
                <a:solidFill>
                  <a:srgbClr val="1B1B1B"/>
                </a:solidFill>
              </a:rPr>
              <a:t>Roles : </a:t>
            </a:r>
          </a:p>
          <a:p>
            <a:pPr marL="0" indent="0">
              <a:buNone/>
            </a:pPr>
            <a:endParaRPr lang="en-US" sz="1800" b="0" i="0" dirty="0">
              <a:solidFill>
                <a:srgbClr val="1B1B1B"/>
              </a:solidFill>
              <a:effectLst/>
              <a:latin typeface="Inter"/>
            </a:endParaRPr>
          </a:p>
          <a:p>
            <a:pPr marL="0" indent="0" algn="just">
              <a:buNone/>
            </a:pPr>
            <a:r>
              <a:rPr lang="en-US" sz="1800" b="0" i="0" dirty="0">
                <a:solidFill>
                  <a:srgbClr val="1B1B1B"/>
                </a:solidFill>
                <a:effectLst/>
              </a:rPr>
              <a:t>a. These define what an element is or does.</a:t>
            </a:r>
          </a:p>
          <a:p>
            <a:pPr marL="0" indent="0" algn="just">
              <a:buNone/>
            </a:pPr>
            <a:r>
              <a:rPr lang="en-US" sz="1800" dirty="0">
                <a:solidFill>
                  <a:srgbClr val="1B1B1B"/>
                </a:solidFill>
              </a:rPr>
              <a:t>b. Many of these are so-called landmark roles, which largely duplicate the semantic value of structural elements, such as role="navigation" (&lt;nav&gt;) or role="complementary" (&lt;aside&gt;). </a:t>
            </a:r>
          </a:p>
          <a:p>
            <a:pPr marL="0" indent="0" algn="just">
              <a:buNone/>
            </a:pPr>
            <a:r>
              <a:rPr lang="en-US" sz="1800" dirty="0">
                <a:solidFill>
                  <a:srgbClr val="1B1B1B"/>
                </a:solidFill>
              </a:rPr>
              <a:t>c. Some other roles describe different page structures, such as role="banner", role="search", role="</a:t>
            </a:r>
            <a:r>
              <a:rPr lang="en-US" sz="1800" dirty="0" err="1">
                <a:solidFill>
                  <a:srgbClr val="1B1B1B"/>
                </a:solidFill>
              </a:rPr>
              <a:t>tablist</a:t>
            </a:r>
            <a:r>
              <a:rPr lang="en-US" sz="1800" dirty="0">
                <a:solidFill>
                  <a:srgbClr val="1B1B1B"/>
                </a:solidFill>
              </a:rPr>
              <a:t>", and role="</a:t>
            </a:r>
            <a:r>
              <a:rPr lang="en-US" sz="1800" dirty="0" err="1">
                <a:solidFill>
                  <a:srgbClr val="1B1B1B"/>
                </a:solidFill>
              </a:rPr>
              <a:t>tabpanel</a:t>
            </a:r>
            <a:r>
              <a:rPr lang="en-US" sz="1800" dirty="0">
                <a:solidFill>
                  <a:srgbClr val="1B1B1B"/>
                </a:solidFill>
              </a:rPr>
              <a:t>", which are commonly found in UIs.</a:t>
            </a:r>
          </a:p>
          <a:p>
            <a:pPr marL="0" indent="0">
              <a:buNone/>
            </a:pPr>
            <a:endParaRPr lang="en-US" sz="1800" dirty="0">
              <a:solidFill>
                <a:srgbClr val="1B1B1B"/>
              </a:solidFill>
            </a:endParaRPr>
          </a:p>
        </p:txBody>
      </p:sp>
    </p:spTree>
    <p:extLst>
      <p:ext uri="{BB962C8B-B14F-4D97-AF65-F5344CB8AC3E}">
        <p14:creationId xmlns:p14="http://schemas.microsoft.com/office/powerpoint/2010/main" val="75620902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5DB9-30C3-C406-A365-8D55683AB4B1}"/>
              </a:ext>
            </a:extLst>
          </p:cNvPr>
          <p:cNvSpPr>
            <a:spLocks noGrp="1"/>
          </p:cNvSpPr>
          <p:nvPr>
            <p:ph type="title"/>
          </p:nvPr>
        </p:nvSpPr>
        <p:spPr/>
        <p:txBody>
          <a:bodyPr/>
          <a:lstStyle/>
          <a:p>
            <a:r>
              <a:rPr lang="en-US" dirty="0">
                <a:solidFill>
                  <a:srgbClr val="FF0000"/>
                </a:solidFill>
              </a:rPr>
              <a:t>WAI - ARIA</a:t>
            </a:r>
            <a:endParaRPr lang="en-IN" dirty="0">
              <a:solidFill>
                <a:srgbClr val="FF0000"/>
              </a:solidFill>
            </a:endParaRPr>
          </a:p>
        </p:txBody>
      </p:sp>
      <p:sp>
        <p:nvSpPr>
          <p:cNvPr id="3" name="Content Placeholder 2">
            <a:extLst>
              <a:ext uri="{FF2B5EF4-FFF2-40B4-BE49-F238E27FC236}">
                <a16:creationId xmlns:a16="http://schemas.microsoft.com/office/drawing/2014/main" id="{957244B0-9E79-A548-D795-3073EF2EB9B2}"/>
              </a:ext>
            </a:extLst>
          </p:cNvPr>
          <p:cNvSpPr>
            <a:spLocks noGrp="1"/>
          </p:cNvSpPr>
          <p:nvPr>
            <p:ph idx="1"/>
          </p:nvPr>
        </p:nvSpPr>
        <p:spPr/>
        <p:txBody>
          <a:bodyPr>
            <a:normAutofit/>
          </a:bodyPr>
          <a:lstStyle/>
          <a:p>
            <a:pPr marL="0" indent="0">
              <a:buNone/>
            </a:pPr>
            <a:endParaRPr lang="en-US" sz="1800" dirty="0">
              <a:solidFill>
                <a:srgbClr val="1B1B1B"/>
              </a:solidFill>
            </a:endParaRPr>
          </a:p>
          <a:p>
            <a:pPr marL="0" indent="0">
              <a:buNone/>
            </a:pPr>
            <a:r>
              <a:rPr lang="en-US" sz="1800" b="1" dirty="0">
                <a:solidFill>
                  <a:srgbClr val="1B1B1B"/>
                </a:solidFill>
              </a:rPr>
              <a:t>Properties : </a:t>
            </a:r>
          </a:p>
          <a:p>
            <a:pPr marL="0" indent="0">
              <a:buNone/>
            </a:pPr>
            <a:endParaRPr lang="en-US" sz="1800" b="1" dirty="0">
              <a:solidFill>
                <a:srgbClr val="1B1B1B"/>
              </a:solidFill>
            </a:endParaRPr>
          </a:p>
          <a:p>
            <a:pPr marL="228600" indent="-228600">
              <a:buAutoNum type="alphaLcPeriod"/>
            </a:pPr>
            <a:r>
              <a:rPr lang="en-US" sz="1800" i="0" dirty="0">
                <a:solidFill>
                  <a:srgbClr val="1B1B1B"/>
                </a:solidFill>
                <a:effectLst/>
              </a:rPr>
              <a:t>These define properties of elements, which can be used to give them extra meaning or semantics</a:t>
            </a:r>
          </a:p>
          <a:p>
            <a:pPr marL="228600" indent="-228600">
              <a:buAutoNum type="alphaLcPeriod"/>
            </a:pPr>
            <a:r>
              <a:rPr lang="en-US" sz="1800" i="0" dirty="0">
                <a:solidFill>
                  <a:srgbClr val="1B1B1B"/>
                </a:solidFill>
                <a:effectLst/>
              </a:rPr>
              <a:t>example, aria-required="true" specifies that a form input needs to be filled in order to be valid, or </a:t>
            </a:r>
            <a:r>
              <a:rPr lang="en-US" sz="1800" i="0" dirty="0" err="1">
                <a:solidFill>
                  <a:srgbClr val="1B1B1B"/>
                </a:solidFill>
                <a:effectLst/>
              </a:rPr>
              <a:t>eg</a:t>
            </a:r>
            <a:r>
              <a:rPr lang="en-US" sz="1800" i="0" dirty="0">
                <a:solidFill>
                  <a:srgbClr val="1B1B1B"/>
                </a:solidFill>
                <a:effectLst/>
              </a:rPr>
              <a:t> , aria-</a:t>
            </a:r>
            <a:r>
              <a:rPr lang="en-US" sz="1800" i="0" dirty="0" err="1">
                <a:solidFill>
                  <a:srgbClr val="1B1B1B"/>
                </a:solidFill>
                <a:effectLst/>
              </a:rPr>
              <a:t>labelledby</a:t>
            </a:r>
            <a:r>
              <a:rPr lang="en-US" sz="1800" i="0" dirty="0">
                <a:solidFill>
                  <a:srgbClr val="1B1B1B"/>
                </a:solidFill>
                <a:effectLst/>
              </a:rPr>
              <a:t>=‘some id of p’ can be used as alternate to alt tag on image for screen readers </a:t>
            </a:r>
          </a:p>
          <a:p>
            <a:pPr marL="0" indent="0">
              <a:buNone/>
            </a:pPr>
            <a:r>
              <a:rPr lang="en-US" sz="1800" dirty="0">
                <a:solidFill>
                  <a:srgbClr val="1B1B1B"/>
                </a:solidFill>
              </a:rPr>
              <a:t> ( Take example of : https://mdn.github.io/learning-area/accessibility/html/accessible-image.html)</a:t>
            </a:r>
            <a:endParaRPr lang="en-US" sz="1800" i="0" dirty="0">
              <a:solidFill>
                <a:srgbClr val="1B1B1B"/>
              </a:solidFill>
              <a:effectLst/>
            </a:endParaRPr>
          </a:p>
          <a:p>
            <a:pPr marL="228600" indent="-228600">
              <a:buAutoNum type="alphaLcPeriod"/>
            </a:pPr>
            <a:endParaRPr lang="en-US" sz="1800" b="1" i="0" dirty="0">
              <a:solidFill>
                <a:srgbClr val="1B1B1B"/>
              </a:solidFill>
              <a:effectLst/>
              <a:latin typeface="Inter"/>
            </a:endParaRPr>
          </a:p>
          <a:p>
            <a:pPr>
              <a:buAutoNum type="alphaLcPeriod"/>
            </a:pPr>
            <a:endParaRPr lang="en-US" sz="1800" b="1" dirty="0">
              <a:solidFill>
                <a:srgbClr val="1B1B1B"/>
              </a:solidFill>
            </a:endParaRPr>
          </a:p>
        </p:txBody>
      </p:sp>
    </p:spTree>
    <p:extLst>
      <p:ext uri="{BB962C8B-B14F-4D97-AF65-F5344CB8AC3E}">
        <p14:creationId xmlns:p14="http://schemas.microsoft.com/office/powerpoint/2010/main" val="325075869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5DB9-30C3-C406-A365-8D55683AB4B1}"/>
              </a:ext>
            </a:extLst>
          </p:cNvPr>
          <p:cNvSpPr>
            <a:spLocks noGrp="1"/>
          </p:cNvSpPr>
          <p:nvPr>
            <p:ph type="title"/>
          </p:nvPr>
        </p:nvSpPr>
        <p:spPr/>
        <p:txBody>
          <a:bodyPr/>
          <a:lstStyle/>
          <a:p>
            <a:r>
              <a:rPr lang="en-US" dirty="0">
                <a:solidFill>
                  <a:srgbClr val="FF0000"/>
                </a:solidFill>
              </a:rPr>
              <a:t>WAI - ARIA</a:t>
            </a:r>
            <a:endParaRPr lang="en-IN" dirty="0">
              <a:solidFill>
                <a:srgbClr val="FF0000"/>
              </a:solidFill>
            </a:endParaRPr>
          </a:p>
        </p:txBody>
      </p:sp>
      <p:sp>
        <p:nvSpPr>
          <p:cNvPr id="3" name="Content Placeholder 2">
            <a:extLst>
              <a:ext uri="{FF2B5EF4-FFF2-40B4-BE49-F238E27FC236}">
                <a16:creationId xmlns:a16="http://schemas.microsoft.com/office/drawing/2014/main" id="{957244B0-9E79-A548-D795-3073EF2EB9B2}"/>
              </a:ext>
            </a:extLst>
          </p:cNvPr>
          <p:cNvSpPr>
            <a:spLocks noGrp="1"/>
          </p:cNvSpPr>
          <p:nvPr>
            <p:ph idx="1"/>
          </p:nvPr>
        </p:nvSpPr>
        <p:spPr/>
        <p:txBody>
          <a:bodyPr>
            <a:normAutofit fontScale="92500" lnSpcReduction="10000"/>
          </a:bodyPr>
          <a:lstStyle/>
          <a:p>
            <a:pPr marL="0" indent="0">
              <a:buNone/>
            </a:pPr>
            <a:endParaRPr lang="en-US" sz="1800" dirty="0">
              <a:solidFill>
                <a:srgbClr val="1B1B1B"/>
              </a:solidFill>
            </a:endParaRPr>
          </a:p>
          <a:p>
            <a:pPr marL="0" indent="0">
              <a:buNone/>
            </a:pPr>
            <a:r>
              <a:rPr lang="en-US" sz="1800" b="1" dirty="0">
                <a:solidFill>
                  <a:srgbClr val="1B1B1B"/>
                </a:solidFill>
              </a:rPr>
              <a:t>States : </a:t>
            </a:r>
          </a:p>
          <a:p>
            <a:pPr marL="0" indent="0">
              <a:buNone/>
            </a:pPr>
            <a:endParaRPr lang="en-US" sz="1800" dirty="0">
              <a:solidFill>
                <a:srgbClr val="1B1B1B"/>
              </a:solidFill>
            </a:endParaRPr>
          </a:p>
          <a:p>
            <a:pPr marL="0" indent="0">
              <a:buNone/>
            </a:pPr>
            <a:r>
              <a:rPr lang="en-US" sz="1800" i="0" dirty="0">
                <a:solidFill>
                  <a:srgbClr val="1B1B1B"/>
                </a:solidFill>
                <a:effectLst/>
                <a:latin typeface="Inter"/>
              </a:rPr>
              <a:t>Special properties that define the current conditions of elements, such as aria-disabled="true", which specifies to a screen reader that a form input is currently disabled.</a:t>
            </a:r>
          </a:p>
          <a:p>
            <a:pPr marL="0" indent="0">
              <a:buNone/>
            </a:pPr>
            <a:r>
              <a:rPr lang="en-US" sz="1800" i="0" dirty="0">
                <a:solidFill>
                  <a:srgbClr val="1B1B1B"/>
                </a:solidFill>
                <a:effectLst/>
                <a:latin typeface="Inter"/>
              </a:rPr>
              <a:t>States differ from properties in that properties don't change throughout the lifecycle of an app, whereas states can change, generally programmatically via JavaScript</a:t>
            </a:r>
          </a:p>
          <a:p>
            <a:pPr marL="0" indent="0">
              <a:buNone/>
            </a:pPr>
            <a:endParaRPr lang="en-US" sz="1800" dirty="0">
              <a:solidFill>
                <a:srgbClr val="1B1B1B"/>
              </a:solidFill>
              <a:latin typeface="Inter"/>
            </a:endParaRPr>
          </a:p>
          <a:p>
            <a:pPr marL="0" indent="0">
              <a:buNone/>
            </a:pPr>
            <a:endParaRPr lang="en-US" sz="1800" i="0" dirty="0">
              <a:solidFill>
                <a:srgbClr val="1B1B1B"/>
              </a:solidFill>
              <a:effectLst/>
              <a:latin typeface="Inter"/>
            </a:endParaRPr>
          </a:p>
          <a:p>
            <a:pPr marL="0" indent="0">
              <a:buNone/>
            </a:pPr>
            <a:r>
              <a:rPr lang="en-US" sz="1800" i="1" dirty="0">
                <a:solidFill>
                  <a:srgbClr val="1B1B1B"/>
                </a:solidFill>
                <a:latin typeface="Inter"/>
              </a:rPr>
              <a:t>ARIA Roles : https://developer.mozilla.org/en-US/docs/Web/Accessibility/ARIA/Roles</a:t>
            </a:r>
          </a:p>
          <a:p>
            <a:pPr marL="0" indent="0">
              <a:buNone/>
            </a:pPr>
            <a:endParaRPr lang="en-US" sz="1800" i="1" dirty="0">
              <a:solidFill>
                <a:srgbClr val="1B1B1B"/>
              </a:solidFill>
              <a:effectLst/>
              <a:latin typeface="Inter"/>
            </a:endParaRPr>
          </a:p>
          <a:p>
            <a:pPr marL="0" indent="0">
              <a:buNone/>
            </a:pPr>
            <a:r>
              <a:rPr lang="en-US" sz="1800" i="1" dirty="0">
                <a:solidFill>
                  <a:srgbClr val="1B1B1B"/>
                </a:solidFill>
                <a:latin typeface="Inter"/>
              </a:rPr>
              <a:t>ARIA States and Properties  : </a:t>
            </a:r>
            <a:r>
              <a:rPr lang="en-US" sz="1800" i="1" dirty="0">
                <a:solidFill>
                  <a:srgbClr val="1B1B1B"/>
                </a:solidFill>
                <a:latin typeface="Inter"/>
                <a:hlinkClick r:id="rId2"/>
              </a:rPr>
              <a:t>https://developer.mozilla.org/en-US/docs/Web/Accessibility/ARIA/Attributes#states_and_properties_defined_on_mdn</a:t>
            </a:r>
            <a:endParaRPr lang="en-US" sz="1800" i="1" dirty="0">
              <a:solidFill>
                <a:srgbClr val="1B1B1B"/>
              </a:solidFill>
              <a:latin typeface="Inter"/>
            </a:endParaRPr>
          </a:p>
          <a:p>
            <a:pPr marL="0" indent="0">
              <a:buNone/>
            </a:pPr>
            <a:endParaRPr lang="en-US" sz="1800" i="1" dirty="0">
              <a:solidFill>
                <a:srgbClr val="1B1B1B"/>
              </a:solidFill>
              <a:latin typeface="Inter"/>
            </a:endParaRPr>
          </a:p>
          <a:p>
            <a:pPr marL="0" indent="0">
              <a:buNone/>
            </a:pPr>
            <a:r>
              <a:rPr lang="en-US" sz="1800" i="1" dirty="0">
                <a:solidFill>
                  <a:srgbClr val="1B1B1B"/>
                </a:solidFill>
                <a:latin typeface="Inter"/>
              </a:rPr>
              <a:t>https://developer.mozilla.org/en-US/docs/Learn/Accessibility/Multimedia#simple_images</a:t>
            </a:r>
          </a:p>
        </p:txBody>
      </p:sp>
    </p:spTree>
    <p:extLst>
      <p:ext uri="{BB962C8B-B14F-4D97-AF65-F5344CB8AC3E}">
        <p14:creationId xmlns:p14="http://schemas.microsoft.com/office/powerpoint/2010/main" val="36371085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5DB9-30C3-C406-A365-8D55683AB4B1}"/>
              </a:ext>
            </a:extLst>
          </p:cNvPr>
          <p:cNvSpPr>
            <a:spLocks noGrp="1"/>
          </p:cNvSpPr>
          <p:nvPr>
            <p:ph type="title"/>
          </p:nvPr>
        </p:nvSpPr>
        <p:spPr/>
        <p:txBody>
          <a:bodyPr/>
          <a:lstStyle/>
          <a:p>
            <a:r>
              <a:rPr lang="en-US" dirty="0">
                <a:solidFill>
                  <a:srgbClr val="FF0000"/>
                </a:solidFill>
              </a:rPr>
              <a:t>WAI - ARIA</a:t>
            </a:r>
            <a:endParaRPr lang="en-IN" dirty="0">
              <a:solidFill>
                <a:srgbClr val="FF0000"/>
              </a:solidFill>
            </a:endParaRPr>
          </a:p>
        </p:txBody>
      </p:sp>
      <p:sp>
        <p:nvSpPr>
          <p:cNvPr id="3" name="Content Placeholder 2">
            <a:extLst>
              <a:ext uri="{FF2B5EF4-FFF2-40B4-BE49-F238E27FC236}">
                <a16:creationId xmlns:a16="http://schemas.microsoft.com/office/drawing/2014/main" id="{957244B0-9E79-A548-D795-3073EF2EB9B2}"/>
              </a:ext>
            </a:extLst>
          </p:cNvPr>
          <p:cNvSpPr>
            <a:spLocks noGrp="1"/>
          </p:cNvSpPr>
          <p:nvPr>
            <p:ph idx="1"/>
          </p:nvPr>
        </p:nvSpPr>
        <p:spPr/>
        <p:txBody>
          <a:bodyPr>
            <a:normAutofit fontScale="92500" lnSpcReduction="10000"/>
          </a:bodyPr>
          <a:lstStyle/>
          <a:p>
            <a:pPr marL="0" indent="0">
              <a:buNone/>
            </a:pPr>
            <a:endParaRPr lang="en-US" sz="1800" dirty="0">
              <a:solidFill>
                <a:srgbClr val="1B1B1B"/>
              </a:solidFill>
            </a:endParaRPr>
          </a:p>
          <a:p>
            <a:pPr marL="0" indent="0">
              <a:buNone/>
            </a:pPr>
            <a:r>
              <a:rPr lang="en-US" sz="1800" b="1" dirty="0">
                <a:solidFill>
                  <a:srgbClr val="1B1B1B"/>
                </a:solidFill>
              </a:rPr>
              <a:t>States : </a:t>
            </a:r>
          </a:p>
          <a:p>
            <a:pPr marL="0" indent="0">
              <a:buNone/>
            </a:pPr>
            <a:endParaRPr lang="en-US" sz="1800" dirty="0">
              <a:solidFill>
                <a:srgbClr val="1B1B1B"/>
              </a:solidFill>
            </a:endParaRPr>
          </a:p>
          <a:p>
            <a:pPr marL="0" indent="0">
              <a:buNone/>
            </a:pPr>
            <a:r>
              <a:rPr lang="en-US" sz="1800" i="0" dirty="0">
                <a:solidFill>
                  <a:srgbClr val="1B1B1B"/>
                </a:solidFill>
                <a:effectLst/>
                <a:latin typeface="Inter"/>
              </a:rPr>
              <a:t>Special properties that define the current conditions of elements, such as aria-disabled="true", which specifies to a screen reader that a form input is currently disabled.</a:t>
            </a:r>
          </a:p>
          <a:p>
            <a:pPr marL="0" indent="0">
              <a:buNone/>
            </a:pPr>
            <a:r>
              <a:rPr lang="en-US" sz="1800" i="0" dirty="0">
                <a:solidFill>
                  <a:srgbClr val="1B1B1B"/>
                </a:solidFill>
                <a:effectLst/>
                <a:latin typeface="Inter"/>
              </a:rPr>
              <a:t>States differ from properties in that properties don't change throughout the lifecycle of an app, whereas states can change, generally programmatically via JavaScript</a:t>
            </a:r>
          </a:p>
          <a:p>
            <a:pPr marL="0" indent="0">
              <a:buNone/>
            </a:pPr>
            <a:endParaRPr lang="en-US" sz="1800" dirty="0">
              <a:solidFill>
                <a:srgbClr val="1B1B1B"/>
              </a:solidFill>
              <a:latin typeface="Inter"/>
            </a:endParaRPr>
          </a:p>
          <a:p>
            <a:pPr marL="0" indent="0">
              <a:buNone/>
            </a:pPr>
            <a:endParaRPr lang="en-US" sz="1800" i="0" dirty="0">
              <a:solidFill>
                <a:srgbClr val="1B1B1B"/>
              </a:solidFill>
              <a:effectLst/>
              <a:latin typeface="Inter"/>
            </a:endParaRPr>
          </a:p>
          <a:p>
            <a:pPr marL="0" indent="0">
              <a:buNone/>
            </a:pPr>
            <a:r>
              <a:rPr lang="en-US" sz="1800" i="1" dirty="0">
                <a:solidFill>
                  <a:srgbClr val="1B1B1B"/>
                </a:solidFill>
                <a:latin typeface="Inter"/>
              </a:rPr>
              <a:t>ARIA Roles : https://developer.mozilla.org/en-US/docs/Web/Accessibility/ARIA/Roles</a:t>
            </a:r>
          </a:p>
          <a:p>
            <a:pPr marL="0" indent="0">
              <a:buNone/>
            </a:pPr>
            <a:endParaRPr lang="en-US" sz="1800" i="1" dirty="0">
              <a:solidFill>
                <a:srgbClr val="1B1B1B"/>
              </a:solidFill>
              <a:effectLst/>
              <a:latin typeface="Inter"/>
            </a:endParaRPr>
          </a:p>
          <a:p>
            <a:pPr marL="0" indent="0">
              <a:buNone/>
            </a:pPr>
            <a:r>
              <a:rPr lang="en-US" sz="1800" i="1" dirty="0">
                <a:solidFill>
                  <a:srgbClr val="1B1B1B"/>
                </a:solidFill>
                <a:latin typeface="Inter"/>
              </a:rPr>
              <a:t>ARIA States and Properties  : </a:t>
            </a:r>
            <a:r>
              <a:rPr lang="en-US" sz="1800" i="1" dirty="0">
                <a:solidFill>
                  <a:srgbClr val="1B1B1B"/>
                </a:solidFill>
                <a:latin typeface="Inter"/>
                <a:hlinkClick r:id="rId2"/>
              </a:rPr>
              <a:t>https://developer.mozilla.org/en-US/docs/Web/Accessibility/ARIA/Attributes#states_and_properties_defined_on_mdn</a:t>
            </a:r>
            <a:endParaRPr lang="en-US" sz="1800" i="1" dirty="0">
              <a:solidFill>
                <a:srgbClr val="1B1B1B"/>
              </a:solidFill>
              <a:latin typeface="Inter"/>
            </a:endParaRPr>
          </a:p>
          <a:p>
            <a:pPr marL="0" indent="0">
              <a:buNone/>
            </a:pPr>
            <a:endParaRPr lang="en-US" sz="1800" i="1" dirty="0">
              <a:solidFill>
                <a:srgbClr val="1B1B1B"/>
              </a:solidFill>
              <a:latin typeface="Inter"/>
            </a:endParaRPr>
          </a:p>
          <a:p>
            <a:pPr marL="0" indent="0">
              <a:buNone/>
            </a:pPr>
            <a:r>
              <a:rPr lang="en-US" sz="1800" i="1" dirty="0">
                <a:solidFill>
                  <a:srgbClr val="1B1B1B"/>
                </a:solidFill>
                <a:latin typeface="Inter"/>
              </a:rPr>
              <a:t>https://developer.mozilla.org/en-US/docs/Learn/Accessibility/Multimedia#simple_images</a:t>
            </a:r>
          </a:p>
        </p:txBody>
      </p:sp>
    </p:spTree>
    <p:extLst>
      <p:ext uri="{BB962C8B-B14F-4D97-AF65-F5344CB8AC3E}">
        <p14:creationId xmlns:p14="http://schemas.microsoft.com/office/powerpoint/2010/main" val="245984917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5DB9-30C3-C406-A365-8D55683AB4B1}"/>
              </a:ext>
            </a:extLst>
          </p:cNvPr>
          <p:cNvSpPr>
            <a:spLocks noGrp="1"/>
          </p:cNvSpPr>
          <p:nvPr>
            <p:ph type="title"/>
          </p:nvPr>
        </p:nvSpPr>
        <p:spPr/>
        <p:txBody>
          <a:bodyPr/>
          <a:lstStyle/>
          <a:p>
            <a:r>
              <a:rPr lang="en-US" dirty="0">
                <a:solidFill>
                  <a:srgbClr val="FF0000"/>
                </a:solidFill>
              </a:rPr>
              <a:t>Web Services &amp;APIs</a:t>
            </a:r>
            <a:endParaRPr lang="en-IN" dirty="0">
              <a:solidFill>
                <a:srgbClr val="FF0000"/>
              </a:solidFill>
            </a:endParaRPr>
          </a:p>
        </p:txBody>
      </p:sp>
      <p:sp>
        <p:nvSpPr>
          <p:cNvPr id="3" name="Content Placeholder 2">
            <a:extLst>
              <a:ext uri="{FF2B5EF4-FFF2-40B4-BE49-F238E27FC236}">
                <a16:creationId xmlns:a16="http://schemas.microsoft.com/office/drawing/2014/main" id="{957244B0-9E79-A548-D795-3073EF2EB9B2}"/>
              </a:ext>
            </a:extLst>
          </p:cNvPr>
          <p:cNvSpPr>
            <a:spLocks noGrp="1"/>
          </p:cNvSpPr>
          <p:nvPr>
            <p:ph idx="1"/>
          </p:nvPr>
        </p:nvSpPr>
        <p:spPr/>
        <p:txBody>
          <a:bodyPr>
            <a:noAutofit/>
          </a:bodyPr>
          <a:lstStyle/>
          <a:p>
            <a:pPr marL="0" indent="0">
              <a:buNone/>
            </a:pPr>
            <a:endParaRPr lang="en-US" sz="1800" dirty="0"/>
          </a:p>
          <a:p>
            <a:pPr marL="0" indent="0">
              <a:buNone/>
            </a:pPr>
            <a:r>
              <a:rPr lang="en-US" sz="1800" b="0" i="0" dirty="0">
                <a:effectLst/>
              </a:rPr>
              <a:t>Web services are a technology that enables different software applications to communicate and interact with each other over the internet or a network, regardless of the programming languages or platforms they are built on. They serve as a bridge between distributed systems, allowing them to exchange data and functionality seamlessly.</a:t>
            </a:r>
          </a:p>
          <a:p>
            <a:pPr marL="0" indent="0">
              <a:buNone/>
            </a:pPr>
            <a:r>
              <a:rPr lang="en-US" sz="1800" b="0" i="0" dirty="0">
                <a:effectLst/>
              </a:rPr>
              <a:t>"Imagine web services as a universal language for software applications. Just like people from different countries can communicate using a common language like English, web services provide a standardized way for software programs to talk to each other, even if they were created using different programming languages or run on different types of computers.</a:t>
            </a:r>
          </a:p>
          <a:p>
            <a:pPr marL="0" indent="0">
              <a:buNone/>
            </a:pPr>
            <a:endParaRPr lang="en-US" sz="1800" dirty="0"/>
          </a:p>
          <a:p>
            <a:pPr marL="0" indent="0">
              <a:buNone/>
            </a:pPr>
            <a:r>
              <a:rPr lang="en-US" sz="1800" b="0" i="0" dirty="0">
                <a:effectLst/>
              </a:rPr>
              <a:t>web service as a menu at a restaurant. The menu lists the dishes you can order, along with descriptions of each dish. In this analogy, the menu is like the web service, and the dishes are the functions or data that another software program can request.</a:t>
            </a:r>
          </a:p>
          <a:p>
            <a:pPr marL="0" indent="0">
              <a:buNone/>
            </a:pPr>
            <a:endParaRPr lang="en-US" sz="1800" dirty="0"/>
          </a:p>
        </p:txBody>
      </p:sp>
    </p:spTree>
    <p:extLst>
      <p:ext uri="{BB962C8B-B14F-4D97-AF65-F5344CB8AC3E}">
        <p14:creationId xmlns:p14="http://schemas.microsoft.com/office/powerpoint/2010/main" val="308148671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5DB9-30C3-C406-A365-8D55683AB4B1}"/>
              </a:ext>
            </a:extLst>
          </p:cNvPr>
          <p:cNvSpPr>
            <a:spLocks noGrp="1"/>
          </p:cNvSpPr>
          <p:nvPr>
            <p:ph type="title"/>
          </p:nvPr>
        </p:nvSpPr>
        <p:spPr/>
        <p:txBody>
          <a:bodyPr/>
          <a:lstStyle/>
          <a:p>
            <a:r>
              <a:rPr lang="en-US" dirty="0">
                <a:solidFill>
                  <a:srgbClr val="FF0000"/>
                </a:solidFill>
              </a:rPr>
              <a:t>Web Services &amp;APIs</a:t>
            </a:r>
            <a:endParaRPr lang="en-IN" dirty="0">
              <a:solidFill>
                <a:srgbClr val="FF0000"/>
              </a:solidFill>
            </a:endParaRPr>
          </a:p>
        </p:txBody>
      </p:sp>
      <p:sp>
        <p:nvSpPr>
          <p:cNvPr id="3" name="Content Placeholder 2">
            <a:extLst>
              <a:ext uri="{FF2B5EF4-FFF2-40B4-BE49-F238E27FC236}">
                <a16:creationId xmlns:a16="http://schemas.microsoft.com/office/drawing/2014/main" id="{957244B0-9E79-A548-D795-3073EF2EB9B2}"/>
              </a:ext>
            </a:extLst>
          </p:cNvPr>
          <p:cNvSpPr>
            <a:spLocks noGrp="1"/>
          </p:cNvSpPr>
          <p:nvPr>
            <p:ph idx="1"/>
          </p:nvPr>
        </p:nvSpPr>
        <p:spPr/>
        <p:txBody>
          <a:bodyPr>
            <a:noAutofit/>
          </a:bodyPr>
          <a:lstStyle/>
          <a:p>
            <a:pPr marL="0" indent="0" algn="l">
              <a:buNone/>
            </a:pPr>
            <a:endParaRPr lang="en-US" sz="1400" b="0" i="0" dirty="0">
              <a:effectLst/>
            </a:endParaRPr>
          </a:p>
          <a:p>
            <a:pPr marL="0" indent="0" algn="l">
              <a:buNone/>
            </a:pPr>
            <a:r>
              <a:rPr lang="en-US" sz="1400" b="0" i="0" dirty="0">
                <a:effectLst/>
              </a:rPr>
              <a:t>Web services encompass a variety of communication protocols and architectural styles, including:</a:t>
            </a:r>
          </a:p>
          <a:p>
            <a:pPr algn="l">
              <a:buFont typeface="+mj-lt"/>
              <a:buAutoNum type="arabicPeriod"/>
            </a:pPr>
            <a:endParaRPr lang="en-US" sz="1400" b="1" i="0" dirty="0">
              <a:effectLst/>
            </a:endParaRPr>
          </a:p>
          <a:p>
            <a:pPr algn="l">
              <a:buFont typeface="+mj-lt"/>
              <a:buAutoNum type="arabicPeriod"/>
            </a:pPr>
            <a:r>
              <a:rPr lang="en-US" sz="1400" b="1" i="0" dirty="0">
                <a:effectLst/>
              </a:rPr>
              <a:t>SOAP (Simple Object Access Protocol)</a:t>
            </a:r>
            <a:r>
              <a:rPr lang="en-US" sz="1400" b="0" i="0" dirty="0">
                <a:effectLst/>
              </a:rPr>
              <a:t>: SOAP is a protocol commonly associated with web services. It uses XML as the message format and can be transported over various protocols, including HTTP, SMTP, and more. SOAP services often have strict contracts and are used in enterprise-level integrations.</a:t>
            </a:r>
          </a:p>
          <a:p>
            <a:pPr algn="l">
              <a:buFont typeface="+mj-lt"/>
              <a:buAutoNum type="arabicPeriod"/>
            </a:pPr>
            <a:r>
              <a:rPr lang="en-US" sz="1400" b="1" i="0" dirty="0">
                <a:effectLst/>
              </a:rPr>
              <a:t>REST (Representational State Transfer)</a:t>
            </a:r>
            <a:r>
              <a:rPr lang="en-US" sz="1400" b="0" i="0" dirty="0">
                <a:effectLst/>
              </a:rPr>
              <a:t>: REST is an architectural style for designing networked applications. It uses HTTP methods (GET, POST, PUT, DELETE, etc.) to interact with resources identified by URLs. RESTful APIs, often referred to simply as web APIs, are a type of web service that follows REST principles.</a:t>
            </a:r>
          </a:p>
          <a:p>
            <a:pPr algn="l">
              <a:buFont typeface="+mj-lt"/>
              <a:buAutoNum type="arabicPeriod"/>
            </a:pPr>
            <a:r>
              <a:rPr lang="en-US" sz="1400" b="1" i="0" dirty="0">
                <a:effectLst/>
              </a:rPr>
              <a:t>XML-RPC and JSON-RPC</a:t>
            </a:r>
            <a:r>
              <a:rPr lang="en-US" sz="1400" b="0" i="0" dirty="0">
                <a:effectLst/>
              </a:rPr>
              <a:t>: These are remote procedure call (RPC) protocols that use XML or JSON for data encoding. They allow one system to invoke methods or functions on another system over a network.</a:t>
            </a:r>
          </a:p>
          <a:p>
            <a:pPr algn="l">
              <a:buFont typeface="+mj-lt"/>
              <a:buAutoNum type="arabicPeriod"/>
            </a:pPr>
            <a:r>
              <a:rPr lang="en-US" sz="1400" b="1" i="0" dirty="0" err="1">
                <a:effectLst/>
              </a:rPr>
              <a:t>GraphQL</a:t>
            </a:r>
            <a:r>
              <a:rPr lang="en-US" sz="1400" b="0" i="0" dirty="0">
                <a:effectLst/>
              </a:rPr>
              <a:t>: </a:t>
            </a:r>
            <a:r>
              <a:rPr lang="en-US" sz="1400" b="0" i="0" dirty="0" err="1">
                <a:effectLst/>
              </a:rPr>
              <a:t>GraphQL</a:t>
            </a:r>
            <a:r>
              <a:rPr lang="en-US" sz="1400" b="0" i="0" dirty="0">
                <a:effectLst/>
              </a:rPr>
              <a:t> is a query language for APIs that allows clients to request exactly the data they need, making it a more flexible alternative to traditional REST APIs. </a:t>
            </a:r>
            <a:r>
              <a:rPr lang="en-US" sz="1400" b="0" i="0" dirty="0" err="1">
                <a:effectLst/>
              </a:rPr>
              <a:t>GraphQL</a:t>
            </a:r>
            <a:r>
              <a:rPr lang="en-US" sz="1400" b="0" i="0" dirty="0">
                <a:effectLst/>
              </a:rPr>
              <a:t> services can be considered a type of web API.</a:t>
            </a:r>
          </a:p>
          <a:p>
            <a:pPr algn="l">
              <a:buFont typeface="+mj-lt"/>
              <a:buAutoNum type="arabicPeriod"/>
            </a:pPr>
            <a:r>
              <a:rPr lang="en-US" sz="1400" b="1" i="0" dirty="0" err="1">
                <a:effectLst/>
              </a:rPr>
              <a:t>WebSockets</a:t>
            </a:r>
            <a:r>
              <a:rPr lang="en-US" sz="1400" b="0" i="0" dirty="0">
                <a:effectLst/>
              </a:rPr>
              <a:t>:</a:t>
            </a:r>
            <a:endParaRPr lang="en-US" sz="1400" dirty="0"/>
          </a:p>
        </p:txBody>
      </p:sp>
    </p:spTree>
    <p:extLst>
      <p:ext uri="{BB962C8B-B14F-4D97-AF65-F5344CB8AC3E}">
        <p14:creationId xmlns:p14="http://schemas.microsoft.com/office/powerpoint/2010/main" val="2028333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HTML Graphics : SVG</a:t>
            </a:r>
          </a:p>
        </p:txBody>
      </p:sp>
      <p:sp>
        <p:nvSpPr>
          <p:cNvPr id="3" name="Subtitle 2"/>
          <p:cNvSpPr>
            <a:spLocks noGrp="1"/>
          </p:cNvSpPr>
          <p:nvPr>
            <p:ph type="subTitle" idx="1"/>
          </p:nvPr>
        </p:nvSpPr>
        <p:spPr>
          <a:xfrm>
            <a:off x="762000" y="990600"/>
            <a:ext cx="7848600" cy="5410200"/>
          </a:xfrm>
        </p:spPr>
        <p:txBody>
          <a:bodyPr>
            <a:normAutofit/>
          </a:bodyPr>
          <a:lstStyle/>
          <a:p>
            <a:pPr algn="just"/>
            <a:endParaRPr lang="en-US" sz="1400" dirty="0">
              <a:solidFill>
                <a:schemeClr val="tx1"/>
              </a:solidFill>
            </a:endParaRPr>
          </a:p>
          <a:p>
            <a:pPr algn="just"/>
            <a:r>
              <a:rPr lang="en-US" sz="1400" dirty="0">
                <a:solidFill>
                  <a:schemeClr val="tx1"/>
                </a:solidFill>
              </a:rPr>
              <a:t>Integration with HTML :  Example generating circle</a:t>
            </a:r>
          </a:p>
          <a:p>
            <a:pPr algn="just"/>
            <a:endParaRPr lang="en-US" sz="1400" dirty="0">
              <a:solidFill>
                <a:schemeClr val="tx1"/>
              </a:solidFill>
            </a:endParaRPr>
          </a:p>
          <a:p>
            <a:pPr algn="just"/>
            <a:endParaRPr lang="en-US" sz="1400" dirty="0">
              <a:solidFill>
                <a:schemeClr val="tx1"/>
              </a:solidFill>
            </a:endParaRPr>
          </a:p>
          <a:p>
            <a:pPr algn="just"/>
            <a:r>
              <a:rPr lang="en-US" sz="1400" dirty="0">
                <a:solidFill>
                  <a:schemeClr val="tx1"/>
                </a:solidFill>
              </a:rPr>
              <a:t>&lt;</a:t>
            </a:r>
            <a:r>
              <a:rPr lang="en-US" sz="1400" dirty="0" err="1">
                <a:solidFill>
                  <a:schemeClr val="tx1"/>
                </a:solidFill>
              </a:rPr>
              <a:t>svg</a:t>
            </a:r>
            <a:r>
              <a:rPr lang="en-US" sz="1400" dirty="0">
                <a:solidFill>
                  <a:schemeClr val="tx1"/>
                </a:solidFill>
              </a:rPr>
              <a:t> width="100" height="100" </a:t>
            </a:r>
            <a:r>
              <a:rPr lang="en-US" sz="1400" dirty="0" err="1">
                <a:solidFill>
                  <a:schemeClr val="tx1"/>
                </a:solidFill>
              </a:rPr>
              <a:t>xmlns</a:t>
            </a:r>
            <a:r>
              <a:rPr lang="en-US" sz="1400" dirty="0">
                <a:solidFill>
                  <a:schemeClr val="tx1"/>
                </a:solidFill>
              </a:rPr>
              <a:t>="http://www.w3.org/2000/svg"&gt;</a:t>
            </a:r>
          </a:p>
          <a:p>
            <a:pPr algn="just"/>
            <a:r>
              <a:rPr lang="en-US" sz="1400" dirty="0">
                <a:solidFill>
                  <a:schemeClr val="tx1"/>
                </a:solidFill>
              </a:rPr>
              <a:t>  &lt;circle cx="50" cy="50" r="40" stroke="black" stroke-width="3" fill="red" /&gt;</a:t>
            </a:r>
          </a:p>
          <a:p>
            <a:pPr algn="just"/>
            <a:r>
              <a:rPr lang="en-US" sz="1400" dirty="0">
                <a:solidFill>
                  <a:schemeClr val="tx1"/>
                </a:solidFill>
              </a:rPr>
              <a:t>&lt;/</a:t>
            </a:r>
            <a:r>
              <a:rPr lang="en-US" sz="1400" dirty="0" err="1">
                <a:solidFill>
                  <a:schemeClr val="tx1"/>
                </a:solidFill>
              </a:rPr>
              <a:t>svg</a:t>
            </a:r>
            <a:r>
              <a:rPr lang="en-US" sz="1400" dirty="0">
                <a:solidFill>
                  <a:schemeClr val="tx1"/>
                </a:solidFill>
              </a:rPr>
              <a:t>&gt;</a:t>
            </a:r>
          </a:p>
          <a:p>
            <a:pPr algn="just"/>
            <a:endParaRPr lang="en-US" sz="1400" dirty="0">
              <a:solidFill>
                <a:schemeClr val="tx1"/>
              </a:solidFill>
            </a:endParaRPr>
          </a:p>
          <a:p>
            <a:pPr algn="just"/>
            <a:endParaRPr lang="en-US" sz="1400" dirty="0">
              <a:solidFill>
                <a:schemeClr val="tx1"/>
              </a:solidFill>
            </a:endParaRPr>
          </a:p>
          <a:p>
            <a:pPr algn="just"/>
            <a:r>
              <a:rPr lang="en-US" sz="1400" dirty="0">
                <a:solidFill>
                  <a:schemeClr val="tx1"/>
                </a:solidFill>
              </a:rPr>
              <a:t>Example generating rectangle</a:t>
            </a:r>
          </a:p>
          <a:p>
            <a:pPr algn="just"/>
            <a:endParaRPr lang="en-US" sz="1400" dirty="0">
              <a:solidFill>
                <a:schemeClr val="tx1"/>
              </a:solidFill>
            </a:endParaRPr>
          </a:p>
          <a:p>
            <a:pPr algn="just"/>
            <a:r>
              <a:rPr lang="en-US" sz="1400" dirty="0">
                <a:solidFill>
                  <a:schemeClr val="tx1"/>
                </a:solidFill>
              </a:rPr>
              <a:t>&lt;</a:t>
            </a:r>
            <a:r>
              <a:rPr lang="en-US" sz="1400" dirty="0" err="1">
                <a:solidFill>
                  <a:schemeClr val="tx1"/>
                </a:solidFill>
              </a:rPr>
              <a:t>svg</a:t>
            </a:r>
            <a:r>
              <a:rPr lang="en-US" sz="1400" dirty="0">
                <a:solidFill>
                  <a:schemeClr val="tx1"/>
                </a:solidFill>
              </a:rPr>
              <a:t> width="200" height="100"&gt;</a:t>
            </a:r>
          </a:p>
          <a:p>
            <a:pPr algn="just"/>
            <a:r>
              <a:rPr lang="en-US" sz="1400" dirty="0">
                <a:solidFill>
                  <a:schemeClr val="tx1"/>
                </a:solidFill>
              </a:rPr>
              <a:t>   &lt;</a:t>
            </a:r>
            <a:r>
              <a:rPr lang="en-US" sz="1400" dirty="0" err="1">
                <a:solidFill>
                  <a:schemeClr val="tx1"/>
                </a:solidFill>
              </a:rPr>
              <a:t>rect</a:t>
            </a:r>
            <a:r>
              <a:rPr lang="en-US" sz="1400" dirty="0">
                <a:solidFill>
                  <a:schemeClr val="tx1"/>
                </a:solidFill>
              </a:rPr>
              <a:t> x=“20”  y=“30” width="150" height="80" fill="blue" stroke="red" stroke-width="2" /&gt;</a:t>
            </a:r>
          </a:p>
          <a:p>
            <a:pPr algn="just"/>
            <a:r>
              <a:rPr lang="en-US" sz="1400" dirty="0">
                <a:solidFill>
                  <a:schemeClr val="tx1"/>
                </a:solidFill>
              </a:rPr>
              <a:t>&lt;/</a:t>
            </a:r>
            <a:r>
              <a:rPr lang="en-US" sz="1400" dirty="0" err="1">
                <a:solidFill>
                  <a:schemeClr val="tx1"/>
                </a:solidFill>
              </a:rPr>
              <a:t>svg</a:t>
            </a:r>
            <a:r>
              <a:rPr lang="en-US" sz="1400" dirty="0">
                <a:solidFill>
                  <a:schemeClr val="tx1"/>
                </a:solidFill>
              </a:rPr>
              <a:t>&gt;</a:t>
            </a:r>
          </a:p>
          <a:p>
            <a:pPr algn="just"/>
            <a:endParaRPr lang="en-US" sz="1400" dirty="0">
              <a:solidFill>
                <a:schemeClr val="tx1"/>
              </a:solidFill>
            </a:endParaRPr>
          </a:p>
        </p:txBody>
      </p:sp>
    </p:spTree>
    <p:extLst>
      <p:ext uri="{BB962C8B-B14F-4D97-AF65-F5344CB8AC3E}">
        <p14:creationId xmlns:p14="http://schemas.microsoft.com/office/powerpoint/2010/main" val="184153584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5DB9-30C3-C406-A365-8D55683AB4B1}"/>
              </a:ext>
            </a:extLst>
          </p:cNvPr>
          <p:cNvSpPr>
            <a:spLocks noGrp="1"/>
          </p:cNvSpPr>
          <p:nvPr>
            <p:ph type="title"/>
          </p:nvPr>
        </p:nvSpPr>
        <p:spPr/>
        <p:txBody>
          <a:bodyPr/>
          <a:lstStyle/>
          <a:p>
            <a:r>
              <a:rPr lang="en-US" dirty="0">
                <a:solidFill>
                  <a:srgbClr val="FF0000"/>
                </a:solidFill>
              </a:rPr>
              <a:t>Web Services &amp;APIs</a:t>
            </a:r>
            <a:endParaRPr lang="en-IN" dirty="0">
              <a:solidFill>
                <a:srgbClr val="FF0000"/>
              </a:solidFill>
            </a:endParaRPr>
          </a:p>
        </p:txBody>
      </p:sp>
      <p:sp>
        <p:nvSpPr>
          <p:cNvPr id="3" name="Content Placeholder 2">
            <a:extLst>
              <a:ext uri="{FF2B5EF4-FFF2-40B4-BE49-F238E27FC236}">
                <a16:creationId xmlns:a16="http://schemas.microsoft.com/office/drawing/2014/main" id="{957244B0-9E79-A548-D795-3073EF2EB9B2}"/>
              </a:ext>
            </a:extLst>
          </p:cNvPr>
          <p:cNvSpPr>
            <a:spLocks noGrp="1"/>
          </p:cNvSpPr>
          <p:nvPr>
            <p:ph idx="1"/>
          </p:nvPr>
        </p:nvSpPr>
        <p:spPr/>
        <p:txBody>
          <a:bodyPr>
            <a:noAutofit/>
          </a:bodyPr>
          <a:lstStyle/>
          <a:p>
            <a:pPr marL="0" indent="0">
              <a:buNone/>
            </a:pPr>
            <a:r>
              <a:rPr lang="en-US" sz="1800" dirty="0">
                <a:effectLst/>
              </a:rPr>
              <a:t>Web Service: Web services are a broader category of technologies that include APIs. Web services are a standardized way for different software applications to communicate with each other over a network, and they can use various communication protocols, including SOAP (Simple Object Access Protocol), REST, XML-RPC, and others.</a:t>
            </a:r>
          </a:p>
          <a:p>
            <a:pPr marL="0" indent="0">
              <a:buNone/>
            </a:pPr>
            <a:endParaRPr lang="en-US" sz="1800" dirty="0"/>
          </a:p>
          <a:p>
            <a:pPr marL="0" indent="0">
              <a:buNone/>
            </a:pPr>
            <a:r>
              <a:rPr lang="en-US" sz="1800" dirty="0"/>
              <a:t>Web API: A web API is a specific type of web service that is based on the principles of REST (Representational State Transfer) or other conventions for structuring URLs and requests. It provides a more standardized and lightweight way for applications to interact over the web.</a:t>
            </a:r>
          </a:p>
          <a:p>
            <a:pPr marL="0" indent="0">
              <a:buNone/>
            </a:pPr>
            <a:endParaRPr lang="en-US" sz="1800" dirty="0"/>
          </a:p>
        </p:txBody>
      </p:sp>
    </p:spTree>
    <p:extLst>
      <p:ext uri="{BB962C8B-B14F-4D97-AF65-F5344CB8AC3E}">
        <p14:creationId xmlns:p14="http://schemas.microsoft.com/office/powerpoint/2010/main" val="171323266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5DB9-30C3-C406-A365-8D55683AB4B1}"/>
              </a:ext>
            </a:extLst>
          </p:cNvPr>
          <p:cNvSpPr>
            <a:spLocks noGrp="1"/>
          </p:cNvSpPr>
          <p:nvPr>
            <p:ph type="title"/>
          </p:nvPr>
        </p:nvSpPr>
        <p:spPr/>
        <p:txBody>
          <a:bodyPr/>
          <a:lstStyle/>
          <a:p>
            <a:r>
              <a:rPr lang="en-US" dirty="0">
                <a:solidFill>
                  <a:srgbClr val="FF0000"/>
                </a:solidFill>
              </a:rPr>
              <a:t>Web Services &amp;APIs</a:t>
            </a:r>
            <a:endParaRPr lang="en-IN" dirty="0">
              <a:solidFill>
                <a:srgbClr val="FF0000"/>
              </a:solidFill>
            </a:endParaRPr>
          </a:p>
        </p:txBody>
      </p:sp>
      <p:sp>
        <p:nvSpPr>
          <p:cNvPr id="3" name="Content Placeholder 2">
            <a:extLst>
              <a:ext uri="{FF2B5EF4-FFF2-40B4-BE49-F238E27FC236}">
                <a16:creationId xmlns:a16="http://schemas.microsoft.com/office/drawing/2014/main" id="{957244B0-9E79-A548-D795-3073EF2EB9B2}"/>
              </a:ext>
            </a:extLst>
          </p:cNvPr>
          <p:cNvSpPr>
            <a:spLocks noGrp="1"/>
          </p:cNvSpPr>
          <p:nvPr>
            <p:ph idx="1"/>
          </p:nvPr>
        </p:nvSpPr>
        <p:spPr/>
        <p:txBody>
          <a:bodyPr>
            <a:noAutofit/>
          </a:bodyPr>
          <a:lstStyle/>
          <a:p>
            <a:pPr marL="0" indent="0">
              <a:buNone/>
            </a:pPr>
            <a:r>
              <a:rPr lang="en-US" sz="1800" dirty="0"/>
              <a:t>SOAP (Simple Object Access Protocol) and REST (Representational State Transfer) are two different approaches for building web services,</a:t>
            </a:r>
          </a:p>
          <a:p>
            <a:pPr marL="0" indent="0">
              <a:buNone/>
            </a:pPr>
            <a:r>
              <a:rPr lang="en-US" sz="1800" dirty="0"/>
              <a:t>While SOAP is still used in certain scenarios, REST has gained popularity for several reasons</a:t>
            </a:r>
          </a:p>
          <a:p>
            <a:pPr marL="0" indent="0">
              <a:buNone/>
            </a:pPr>
            <a:endParaRPr lang="en-US" sz="1800" dirty="0"/>
          </a:p>
          <a:p>
            <a:pPr marL="0" indent="0">
              <a:buNone/>
            </a:pPr>
            <a:r>
              <a:rPr lang="en-US" sz="1800" dirty="0"/>
              <a:t>a. Ease of Use: REST is simpler and easier to understand than SOAP.</a:t>
            </a:r>
          </a:p>
          <a:p>
            <a:pPr marL="0" indent="0">
              <a:buNone/>
            </a:pPr>
            <a:r>
              <a:rPr lang="en-US" sz="1800" dirty="0"/>
              <a:t>b. Lightweight: REST has a lightweight architecture compared to SOAP. It doesn't require as much overhead in terms of message size and processing, making it more efficient for network communication. This efficiency is especially important for mobile devices and low-bandwidth environments.</a:t>
            </a:r>
          </a:p>
          <a:p>
            <a:pPr marL="0" indent="0">
              <a:buNone/>
            </a:pPr>
            <a:r>
              <a:rPr lang="en-US" sz="1800" dirty="0"/>
              <a:t>c. </a:t>
            </a:r>
            <a:r>
              <a:rPr lang="en-US" sz="1800" dirty="0" err="1"/>
              <a:t>Statelessness:This</a:t>
            </a:r>
            <a:r>
              <a:rPr lang="en-US" sz="1800" dirty="0"/>
              <a:t> makes RESTful services scalable and easy to maintain, as servers don't need to store client session information.</a:t>
            </a:r>
          </a:p>
          <a:p>
            <a:pPr marL="0" indent="0">
              <a:buNone/>
            </a:pPr>
            <a:r>
              <a:rPr lang="en-US" sz="1800" dirty="0"/>
              <a:t>d. JSON</a:t>
            </a:r>
          </a:p>
          <a:p>
            <a:pPr marL="0" indent="0">
              <a:buNone/>
            </a:pPr>
            <a:endParaRPr lang="en-US" sz="1800" dirty="0"/>
          </a:p>
        </p:txBody>
      </p:sp>
    </p:spTree>
    <p:extLst>
      <p:ext uri="{BB962C8B-B14F-4D97-AF65-F5344CB8AC3E}">
        <p14:creationId xmlns:p14="http://schemas.microsoft.com/office/powerpoint/2010/main" val="92392516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CSS Models : Box Model</a:t>
            </a:r>
          </a:p>
        </p:txBody>
      </p:sp>
      <p:sp>
        <p:nvSpPr>
          <p:cNvPr id="3" name="Content Placeholder 2"/>
          <p:cNvSpPr>
            <a:spLocks noGrp="1"/>
          </p:cNvSpPr>
          <p:nvPr>
            <p:ph idx="1"/>
          </p:nvPr>
        </p:nvSpPr>
        <p:spPr/>
        <p:txBody>
          <a:bodyPr>
            <a:normAutofit/>
          </a:bodyPr>
          <a:lstStyle/>
          <a:p>
            <a:r>
              <a:rPr lang="en-US" b="0" i="0" dirty="0">
                <a:solidFill>
                  <a:srgbClr val="1B1B1B"/>
                </a:solidFill>
                <a:effectLst/>
                <a:latin typeface="Inter"/>
              </a:rPr>
              <a:t>Everything in CSS has a box around it</a:t>
            </a:r>
          </a:p>
          <a:p>
            <a:r>
              <a:rPr lang="en-US" dirty="0">
                <a:solidFill>
                  <a:srgbClr val="1B1B1B"/>
                </a:solidFill>
                <a:latin typeface="Inter"/>
              </a:rPr>
              <a:t>Block vs Inline boxes</a:t>
            </a:r>
          </a:p>
          <a:p>
            <a:r>
              <a:rPr lang="en-US" b="0" i="0" dirty="0">
                <a:solidFill>
                  <a:srgbClr val="1B1B1B"/>
                </a:solidFill>
                <a:effectLst/>
                <a:latin typeface="Inter"/>
              </a:rPr>
              <a:t>Boxes have an </a:t>
            </a:r>
            <a:r>
              <a:rPr lang="en-US" b="1" i="0" dirty="0">
                <a:solidFill>
                  <a:srgbClr val="1B1B1B"/>
                </a:solidFill>
                <a:effectLst/>
                <a:latin typeface="Inter"/>
              </a:rPr>
              <a:t>inner display type</a:t>
            </a:r>
            <a:r>
              <a:rPr lang="en-US" b="0" i="0" dirty="0">
                <a:solidFill>
                  <a:srgbClr val="1B1B1B"/>
                </a:solidFill>
                <a:effectLst/>
                <a:latin typeface="Inter"/>
              </a:rPr>
              <a:t> and an </a:t>
            </a:r>
            <a:r>
              <a:rPr lang="en-US" b="1" i="0" dirty="0">
                <a:solidFill>
                  <a:srgbClr val="1B1B1B"/>
                </a:solidFill>
                <a:effectLst/>
                <a:latin typeface="Inter"/>
              </a:rPr>
              <a:t>outer display type</a:t>
            </a:r>
            <a:r>
              <a:rPr lang="en-US" b="0" i="0" dirty="0">
                <a:solidFill>
                  <a:srgbClr val="1B1B1B"/>
                </a:solidFill>
                <a:effectLst/>
                <a:latin typeface="Inter"/>
              </a:rPr>
              <a:t>.</a:t>
            </a:r>
          </a:p>
          <a:p>
            <a:r>
              <a:rPr lang="en-US" dirty="0">
                <a:solidFill>
                  <a:srgbClr val="1B1B1B"/>
                </a:solidFill>
                <a:latin typeface="Inter"/>
              </a:rPr>
              <a:t>Outer display type : block , inline , inline-block</a:t>
            </a:r>
          </a:p>
          <a:p>
            <a:r>
              <a:rPr lang="en-US" dirty="0">
                <a:solidFill>
                  <a:srgbClr val="1B1B1B"/>
                </a:solidFill>
                <a:latin typeface="Inter"/>
              </a:rPr>
              <a:t>Inner display type : flex , grid</a:t>
            </a:r>
            <a:endParaRPr lang="en-US" dirty="0">
              <a:solidFill>
                <a:srgbClr val="002060"/>
              </a:solidFill>
            </a:endParaRPr>
          </a:p>
        </p:txBody>
      </p:sp>
    </p:spTree>
    <p:extLst>
      <p:ext uri="{BB962C8B-B14F-4D97-AF65-F5344CB8AC3E}">
        <p14:creationId xmlns:p14="http://schemas.microsoft.com/office/powerpoint/2010/main" val="335341732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MultiColumn</a:t>
            </a:r>
            <a:r>
              <a:rPr lang="en-US" dirty="0">
                <a:solidFill>
                  <a:srgbClr val="FF0000"/>
                </a:solidFill>
              </a:rPr>
              <a:t> Layout</a:t>
            </a:r>
          </a:p>
        </p:txBody>
      </p:sp>
      <p:sp>
        <p:nvSpPr>
          <p:cNvPr id="3" name="Content Placeholder 2"/>
          <p:cNvSpPr>
            <a:spLocks noGrp="1"/>
          </p:cNvSpPr>
          <p:nvPr>
            <p:ph idx="1"/>
          </p:nvPr>
        </p:nvSpPr>
        <p:spPr/>
        <p:txBody>
          <a:bodyPr>
            <a:normAutofit lnSpcReduction="10000"/>
          </a:bodyPr>
          <a:lstStyle/>
          <a:p>
            <a:r>
              <a:rPr lang="en-US" dirty="0">
                <a:solidFill>
                  <a:srgbClr val="002060"/>
                </a:solidFill>
              </a:rPr>
              <a:t>Column-count</a:t>
            </a:r>
          </a:p>
          <a:p>
            <a:r>
              <a:rPr lang="en-US" dirty="0">
                <a:solidFill>
                  <a:srgbClr val="002060"/>
                </a:solidFill>
              </a:rPr>
              <a:t>Column-width</a:t>
            </a:r>
          </a:p>
          <a:p>
            <a:r>
              <a:rPr lang="en-US" dirty="0">
                <a:solidFill>
                  <a:srgbClr val="002060"/>
                </a:solidFill>
              </a:rPr>
              <a:t>Using both together</a:t>
            </a:r>
          </a:p>
          <a:p>
            <a:r>
              <a:rPr lang="en-US" dirty="0">
                <a:solidFill>
                  <a:srgbClr val="002060"/>
                </a:solidFill>
              </a:rPr>
              <a:t>Column-rule-style</a:t>
            </a:r>
          </a:p>
          <a:p>
            <a:r>
              <a:rPr lang="en-US" dirty="0">
                <a:solidFill>
                  <a:srgbClr val="002060"/>
                </a:solidFill>
              </a:rPr>
              <a:t>Column-rule-color</a:t>
            </a:r>
          </a:p>
          <a:p>
            <a:r>
              <a:rPr lang="en-US" dirty="0" err="1">
                <a:solidFill>
                  <a:srgbClr val="002060"/>
                </a:solidFill>
              </a:rPr>
              <a:t>Coloumn</a:t>
            </a:r>
            <a:r>
              <a:rPr lang="en-US" dirty="0">
                <a:solidFill>
                  <a:srgbClr val="002060"/>
                </a:solidFill>
              </a:rPr>
              <a:t>-rule-width</a:t>
            </a:r>
          </a:p>
          <a:p>
            <a:r>
              <a:rPr lang="en-US" dirty="0">
                <a:solidFill>
                  <a:srgbClr val="002060"/>
                </a:solidFill>
              </a:rPr>
              <a:t>Column-rule shorthand ( column-rule : solid 6px blue)</a:t>
            </a:r>
          </a:p>
        </p:txBody>
      </p:sp>
    </p:spTree>
    <p:extLst>
      <p:ext uri="{BB962C8B-B14F-4D97-AF65-F5344CB8AC3E}">
        <p14:creationId xmlns:p14="http://schemas.microsoft.com/office/powerpoint/2010/main" val="310758171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Outer Display : Block</a:t>
            </a:r>
          </a:p>
        </p:txBody>
      </p:sp>
      <p:sp>
        <p:nvSpPr>
          <p:cNvPr id="3" name="Content Placeholder 2"/>
          <p:cNvSpPr>
            <a:spLocks noGrp="1"/>
          </p:cNvSpPr>
          <p:nvPr>
            <p:ph idx="1"/>
          </p:nvPr>
        </p:nvSpPr>
        <p:spPr/>
        <p:txBody>
          <a:bodyPr>
            <a:normAutofit fontScale="92500" lnSpcReduction="20000"/>
          </a:bodyPr>
          <a:lstStyle/>
          <a:p>
            <a:r>
              <a:rPr lang="en-US" dirty="0">
                <a:solidFill>
                  <a:srgbClr val="002060"/>
                </a:solidFill>
              </a:rPr>
              <a:t>The box will break onto a new line.</a:t>
            </a:r>
          </a:p>
          <a:p>
            <a:r>
              <a:rPr lang="en-US" dirty="0">
                <a:solidFill>
                  <a:srgbClr val="002060"/>
                </a:solidFill>
              </a:rPr>
              <a:t>The width and height properties are respected.</a:t>
            </a:r>
          </a:p>
          <a:p>
            <a:r>
              <a:rPr lang="en-US" dirty="0">
                <a:solidFill>
                  <a:srgbClr val="002060"/>
                </a:solidFill>
              </a:rPr>
              <a:t>Padding, margin and border will cause other elements to be pushed away from the box.</a:t>
            </a:r>
          </a:p>
          <a:p>
            <a:r>
              <a:rPr lang="en-US" dirty="0">
                <a:solidFill>
                  <a:srgbClr val="002060"/>
                </a:solidFill>
              </a:rPr>
              <a:t>If width is not specified, the box will extend in the inline direction to fill the space available in its container. In most cases, the box will become as wide as its container, filling up 100% of the space available.</a:t>
            </a:r>
          </a:p>
          <a:p>
            <a:r>
              <a:rPr lang="en-US" dirty="0" err="1">
                <a:solidFill>
                  <a:srgbClr val="002060"/>
                </a:solidFill>
              </a:rPr>
              <a:t>Eg</a:t>
            </a:r>
            <a:r>
              <a:rPr lang="en-US" dirty="0">
                <a:solidFill>
                  <a:srgbClr val="002060"/>
                </a:solidFill>
              </a:rPr>
              <a:t> : div , h1 , p , section , etc.</a:t>
            </a:r>
          </a:p>
        </p:txBody>
      </p:sp>
    </p:spTree>
    <p:extLst>
      <p:ext uri="{BB962C8B-B14F-4D97-AF65-F5344CB8AC3E}">
        <p14:creationId xmlns:p14="http://schemas.microsoft.com/office/powerpoint/2010/main" val="360523796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Outer Display : Inline</a:t>
            </a:r>
          </a:p>
        </p:txBody>
      </p:sp>
      <p:sp>
        <p:nvSpPr>
          <p:cNvPr id="3" name="Content Placeholder 2"/>
          <p:cNvSpPr>
            <a:spLocks noGrp="1"/>
          </p:cNvSpPr>
          <p:nvPr>
            <p:ph idx="1"/>
          </p:nvPr>
        </p:nvSpPr>
        <p:spPr/>
        <p:txBody>
          <a:bodyPr>
            <a:normAutofit lnSpcReduction="10000"/>
          </a:bodyPr>
          <a:lstStyle/>
          <a:p>
            <a:r>
              <a:rPr lang="en-US" dirty="0">
                <a:solidFill>
                  <a:srgbClr val="002060"/>
                </a:solidFill>
              </a:rPr>
              <a:t>The box will not break onto a new line.</a:t>
            </a:r>
          </a:p>
          <a:p>
            <a:r>
              <a:rPr lang="en-US" dirty="0">
                <a:solidFill>
                  <a:srgbClr val="002060"/>
                </a:solidFill>
              </a:rPr>
              <a:t>The width and height properties will not apply.</a:t>
            </a:r>
          </a:p>
          <a:p>
            <a:r>
              <a:rPr lang="en-US" dirty="0">
                <a:solidFill>
                  <a:srgbClr val="002060"/>
                </a:solidFill>
              </a:rPr>
              <a:t>Top and bottom padding, margins, and borders will apply but will not cause other inline boxes to move away from the box.</a:t>
            </a:r>
          </a:p>
          <a:p>
            <a:r>
              <a:rPr lang="en-US" dirty="0">
                <a:solidFill>
                  <a:srgbClr val="002060"/>
                </a:solidFill>
              </a:rPr>
              <a:t>Left and right padding, margins, and borders will apply and will cause other inline boxes to move away from the box.</a:t>
            </a:r>
          </a:p>
        </p:txBody>
      </p:sp>
    </p:spTree>
    <p:extLst>
      <p:ext uri="{BB962C8B-B14F-4D97-AF65-F5344CB8AC3E}">
        <p14:creationId xmlns:p14="http://schemas.microsoft.com/office/powerpoint/2010/main" val="77284203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Flex</a:t>
            </a:r>
          </a:p>
        </p:txBody>
      </p:sp>
      <p:sp>
        <p:nvSpPr>
          <p:cNvPr id="3" name="Content Placeholder 2"/>
          <p:cNvSpPr>
            <a:spLocks noGrp="1"/>
          </p:cNvSpPr>
          <p:nvPr>
            <p:ph idx="1"/>
          </p:nvPr>
        </p:nvSpPr>
        <p:spPr/>
        <p:txBody>
          <a:bodyPr>
            <a:normAutofit/>
          </a:bodyPr>
          <a:lstStyle/>
          <a:p>
            <a:endParaRPr lang="en-US" sz="1800" i="0" dirty="0">
              <a:effectLst/>
            </a:endParaRPr>
          </a:p>
          <a:p>
            <a:r>
              <a:rPr lang="en-US" sz="1800" i="0" dirty="0">
                <a:effectLst/>
              </a:rPr>
              <a:t>By default and without any other instruction, the elements inside a box are also laid out in </a:t>
            </a:r>
            <a:r>
              <a:rPr lang="en-US" sz="1800" dirty="0"/>
              <a:t>normal flow</a:t>
            </a:r>
            <a:r>
              <a:rPr lang="en-US" sz="1800" i="0" dirty="0">
                <a:effectLst/>
              </a:rPr>
              <a:t> and behave as block or inline boxes.</a:t>
            </a:r>
          </a:p>
          <a:p>
            <a:r>
              <a:rPr lang="en-US" sz="1800" dirty="0"/>
              <a:t>We can change the inner display type for example by setting display: flex;. The element will still use the outer display type block but this changes the inner display type to flex. Any direct children of this box will become flex items and behave according to the Flexbox specification.</a:t>
            </a:r>
          </a:p>
          <a:p>
            <a:r>
              <a:rPr lang="en-US" sz="1800" dirty="0"/>
              <a:t>Flexbox</a:t>
            </a:r>
            <a:r>
              <a:rPr lang="en-US" sz="1800" b="0" i="0" dirty="0">
                <a:solidFill>
                  <a:srgbClr val="1B1B1B"/>
                </a:solidFill>
                <a:effectLst/>
              </a:rPr>
              <a:t> is a one-dimensional layout method for arranging items in rows or columns. Items </a:t>
            </a:r>
            <a:r>
              <a:rPr lang="en-US" sz="1800" b="0" i="1" dirty="0">
                <a:solidFill>
                  <a:srgbClr val="1B1B1B"/>
                </a:solidFill>
                <a:effectLst/>
              </a:rPr>
              <a:t>flex</a:t>
            </a:r>
            <a:r>
              <a:rPr lang="en-US" sz="1800" b="0" i="0" dirty="0">
                <a:solidFill>
                  <a:srgbClr val="1B1B1B"/>
                </a:solidFill>
                <a:effectLst/>
              </a:rPr>
              <a:t> (expand) to fill additional space or shrink to fit into smaller spaces.</a:t>
            </a:r>
            <a:endParaRPr lang="en-US" sz="1800" dirty="0"/>
          </a:p>
        </p:txBody>
      </p:sp>
    </p:spTree>
    <p:extLst>
      <p:ext uri="{BB962C8B-B14F-4D97-AF65-F5344CB8AC3E}">
        <p14:creationId xmlns:p14="http://schemas.microsoft.com/office/powerpoint/2010/main" val="149805469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Why Flex</a:t>
            </a:r>
          </a:p>
        </p:txBody>
      </p:sp>
      <p:sp>
        <p:nvSpPr>
          <p:cNvPr id="3" name="Content Placeholder 2"/>
          <p:cNvSpPr>
            <a:spLocks noGrp="1"/>
          </p:cNvSpPr>
          <p:nvPr>
            <p:ph idx="1"/>
          </p:nvPr>
        </p:nvSpPr>
        <p:spPr/>
        <p:txBody>
          <a:bodyPr>
            <a:normAutofit/>
          </a:bodyPr>
          <a:lstStyle/>
          <a:p>
            <a:r>
              <a:rPr lang="en-US" sz="1800" b="0" dirty="0">
                <a:solidFill>
                  <a:srgbClr val="1B1B1B"/>
                </a:solidFill>
                <a:effectLst/>
              </a:rPr>
              <a:t>For a long time, the only reliable cross-browser compatible tools available for creating CSS layouts were features like </a:t>
            </a:r>
            <a:r>
              <a:rPr lang="en-US" sz="1800" dirty="0"/>
              <a:t>floats</a:t>
            </a:r>
            <a:r>
              <a:rPr lang="en-US" sz="1800" b="0" dirty="0">
                <a:solidFill>
                  <a:srgbClr val="1B1B1B"/>
                </a:solidFill>
                <a:effectLst/>
              </a:rPr>
              <a:t> and </a:t>
            </a:r>
            <a:r>
              <a:rPr lang="en-US" sz="1800" dirty="0"/>
              <a:t>positioning</a:t>
            </a:r>
            <a:r>
              <a:rPr lang="en-US" sz="1800" b="0" dirty="0">
                <a:solidFill>
                  <a:srgbClr val="1B1B1B"/>
                </a:solidFill>
                <a:effectLst/>
              </a:rPr>
              <a:t>. </a:t>
            </a:r>
          </a:p>
          <a:p>
            <a:r>
              <a:rPr lang="en-US" sz="1800" b="0" i="0" dirty="0">
                <a:solidFill>
                  <a:srgbClr val="1B1B1B"/>
                </a:solidFill>
                <a:effectLst/>
              </a:rPr>
              <a:t>These work, but in some ways they're also limiting and frustrating.</a:t>
            </a:r>
          </a:p>
          <a:p>
            <a:pPr marL="0" indent="0">
              <a:buNone/>
            </a:pPr>
            <a:endParaRPr lang="en-US" sz="1800" dirty="0">
              <a:solidFill>
                <a:srgbClr val="1B1B1B"/>
              </a:solidFill>
            </a:endParaRPr>
          </a:p>
          <a:p>
            <a:pPr marL="0" indent="0">
              <a:buNone/>
            </a:pPr>
            <a:r>
              <a:rPr lang="en-US" sz="1800" b="1" i="1" dirty="0">
                <a:solidFill>
                  <a:srgbClr val="1B1B1B"/>
                </a:solidFill>
              </a:rPr>
              <a:t>Scenarios where flexbox is needed and floats and position is difficult : </a:t>
            </a:r>
          </a:p>
          <a:p>
            <a:pPr algn="l">
              <a:buFont typeface="Arial" panose="020B0604020202020204" pitchFamily="34" charset="0"/>
              <a:buChar char="•"/>
            </a:pPr>
            <a:r>
              <a:rPr lang="en-US" sz="1800" b="0" i="0" dirty="0">
                <a:solidFill>
                  <a:srgbClr val="1B1B1B"/>
                </a:solidFill>
                <a:effectLst/>
              </a:rPr>
              <a:t>Vertically centering a block of content inside its parent.</a:t>
            </a:r>
          </a:p>
          <a:p>
            <a:pPr algn="l">
              <a:buFont typeface="Arial" panose="020B0604020202020204" pitchFamily="34" charset="0"/>
              <a:buChar char="•"/>
            </a:pPr>
            <a:r>
              <a:rPr lang="en-US" sz="1800" b="0" i="0" dirty="0">
                <a:solidFill>
                  <a:srgbClr val="1B1B1B"/>
                </a:solidFill>
                <a:effectLst/>
              </a:rPr>
              <a:t>Making all the children of a container take up an equal amount of the available width/height, regardless of how much width/height is available.</a:t>
            </a:r>
          </a:p>
          <a:p>
            <a:pPr algn="l">
              <a:buFont typeface="Arial" panose="020B0604020202020204" pitchFamily="34" charset="0"/>
              <a:buChar char="•"/>
            </a:pPr>
            <a:r>
              <a:rPr lang="en-US" sz="1800" b="0" i="0" dirty="0">
                <a:solidFill>
                  <a:srgbClr val="1B1B1B"/>
                </a:solidFill>
                <a:effectLst/>
              </a:rPr>
              <a:t>Making all columns in a multiple-column layout adopt the same height even if they contain a different amount of content.</a:t>
            </a:r>
          </a:p>
          <a:p>
            <a:pPr marL="0" indent="0">
              <a:buNone/>
            </a:pPr>
            <a:endParaRPr lang="en-US" sz="1800" dirty="0"/>
          </a:p>
        </p:txBody>
      </p:sp>
    </p:spTree>
    <p:extLst>
      <p:ext uri="{BB962C8B-B14F-4D97-AF65-F5344CB8AC3E}">
        <p14:creationId xmlns:p14="http://schemas.microsoft.com/office/powerpoint/2010/main" val="354454387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Example</a:t>
            </a:r>
          </a:p>
        </p:txBody>
      </p:sp>
      <p:sp>
        <p:nvSpPr>
          <p:cNvPr id="3" name="Content Placeholder 2"/>
          <p:cNvSpPr>
            <a:spLocks noGrp="1"/>
          </p:cNvSpPr>
          <p:nvPr>
            <p:ph idx="1"/>
          </p:nvPr>
        </p:nvSpPr>
        <p:spPr/>
        <p:txBody>
          <a:bodyPr>
            <a:normAutofit/>
          </a:bodyPr>
          <a:lstStyle/>
          <a:p>
            <a:r>
              <a:rPr lang="en-US" sz="1800" dirty="0"/>
              <a:t>Example having single section having 3 articles</a:t>
            </a:r>
          </a:p>
          <a:p>
            <a:r>
              <a:rPr lang="en-US" sz="1800" dirty="0"/>
              <a:t>The parent having display flex is called flex container and its child are flex items</a:t>
            </a:r>
          </a:p>
          <a:p>
            <a:r>
              <a:rPr lang="en-US" sz="1800" dirty="0"/>
              <a:t>Without display flex , the child articles will layout one by one each in new row</a:t>
            </a:r>
          </a:p>
          <a:p>
            <a:r>
              <a:rPr lang="en-US" sz="1800" dirty="0"/>
              <a:t>Observe the difference with flex.</a:t>
            </a:r>
          </a:p>
          <a:p>
            <a:r>
              <a:rPr lang="en-US" sz="1800" dirty="0"/>
              <a:t>With display flex,  they should be arranged as equal width equal height columns in single row</a:t>
            </a:r>
          </a:p>
          <a:p>
            <a:r>
              <a:rPr lang="en-US" sz="1800" dirty="0"/>
              <a:t>Display : flex means child will be flex items parent will be block level , respect to external elements to it whereas if display : inline-flex , then parent will be inline with respect to external world and its child will be flex.</a:t>
            </a:r>
          </a:p>
          <a:p>
            <a:endParaRPr lang="en-US" sz="1800" dirty="0"/>
          </a:p>
        </p:txBody>
      </p:sp>
    </p:spTree>
    <p:extLst>
      <p:ext uri="{BB962C8B-B14F-4D97-AF65-F5344CB8AC3E}">
        <p14:creationId xmlns:p14="http://schemas.microsoft.com/office/powerpoint/2010/main" val="154112414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Flex Model</a:t>
            </a:r>
          </a:p>
        </p:txBody>
      </p:sp>
      <p:pic>
        <p:nvPicPr>
          <p:cNvPr id="4098" name="Picture 2" descr="Three flex items in a left-to-right language are laid out side-by-side in a flex container. The main axis — the axis of the flex container in the direction in which the flex items are laid out — is horizontal. The ends of the axis are main-start and main-end and are on the left and right respectively. The cross axis is vertical; perpendicular to the main axis. The cross-start and cross-end are at the top and bottom respectively. The length of the flex item along the main axis, in this case, the width, is called the main size, and the length of the flex item along the cross axis, in this case, the height, is called the cross size.">
            <a:extLst>
              <a:ext uri="{FF2B5EF4-FFF2-40B4-BE49-F238E27FC236}">
                <a16:creationId xmlns:a16="http://schemas.microsoft.com/office/drawing/2014/main" id="{74F4B7D7-DC87-A9E3-CE9B-80E1411080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981201"/>
            <a:ext cx="6629400" cy="400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755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Hyperlinks</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just">
              <a:buFont typeface="Arial" panose="020B0604020202020204" pitchFamily="34" charset="0"/>
              <a:buChar char="•"/>
            </a:pPr>
            <a:r>
              <a:rPr lang="en-US" sz="2000" i="0" dirty="0">
                <a:solidFill>
                  <a:schemeClr val="tx1"/>
                </a:solidFill>
                <a:effectLst/>
              </a:rPr>
              <a:t>Linking text or an image on a web page creates a way for our website viewers to travel from one page to another.</a:t>
            </a:r>
          </a:p>
          <a:p>
            <a:pPr marL="342900" indent="-342900" algn="just">
              <a:buFont typeface="Arial" panose="020B0604020202020204" pitchFamily="34" charset="0"/>
              <a:buChar char="•"/>
            </a:pPr>
            <a:r>
              <a:rPr lang="en-US" sz="2000" dirty="0">
                <a:solidFill>
                  <a:schemeClr val="tx1"/>
                </a:solidFill>
              </a:rPr>
              <a:t>Created using &lt;a&gt; (anchor tag)</a:t>
            </a:r>
          </a:p>
          <a:p>
            <a:pPr marL="342900" indent="-342900" algn="just">
              <a:buFont typeface="Arial" panose="020B0604020202020204" pitchFamily="34" charset="0"/>
              <a:buChar char="•"/>
            </a:pPr>
            <a:r>
              <a:rPr lang="en-US" sz="2000" i="0" dirty="0">
                <a:solidFill>
                  <a:schemeClr val="tx1"/>
                </a:solidFill>
                <a:effectLst/>
              </a:rPr>
              <a:t>Default style is color</a:t>
            </a:r>
            <a:r>
              <a:rPr lang="en-US" sz="2000" dirty="0">
                <a:solidFill>
                  <a:schemeClr val="tx1"/>
                </a:solidFill>
              </a:rPr>
              <a:t> blue and underlined, when a link is visited the color changes to violet , </a:t>
            </a:r>
            <a:r>
              <a:rPr lang="en-US" sz="2000" dirty="0" err="1">
                <a:solidFill>
                  <a:schemeClr val="tx1"/>
                </a:solidFill>
              </a:rPr>
              <a:t>css</a:t>
            </a:r>
            <a:r>
              <a:rPr lang="en-US" sz="2000" dirty="0">
                <a:solidFill>
                  <a:schemeClr val="tx1"/>
                </a:solidFill>
              </a:rPr>
              <a:t> can be used to change the behavior.</a:t>
            </a:r>
          </a:p>
          <a:p>
            <a:pPr marL="342900" indent="-342900" algn="just">
              <a:buFont typeface="Arial" panose="020B0604020202020204" pitchFamily="34" charset="0"/>
              <a:buChar char="•"/>
            </a:pPr>
            <a:r>
              <a:rPr lang="en-US" sz="2000" i="0" dirty="0">
                <a:solidFill>
                  <a:schemeClr val="tx1"/>
                </a:solidFill>
                <a:effectLst/>
              </a:rPr>
              <a:t>Attributes : </a:t>
            </a:r>
            <a:r>
              <a:rPr lang="en-US" sz="2000" dirty="0" err="1">
                <a:solidFill>
                  <a:schemeClr val="tx1"/>
                </a:solidFill>
              </a:rPr>
              <a:t>href</a:t>
            </a:r>
            <a:r>
              <a:rPr lang="en-US" sz="2000" dirty="0">
                <a:solidFill>
                  <a:schemeClr val="tx1"/>
                </a:solidFill>
              </a:rPr>
              <a:t> ,  id , target(_blank , _self(default),  _parent , _top)</a:t>
            </a:r>
          </a:p>
          <a:p>
            <a:pPr marL="342900" indent="-342900" algn="just">
              <a:buFont typeface="Arial" panose="020B0604020202020204" pitchFamily="34" charset="0"/>
              <a:buChar char="•"/>
            </a:pPr>
            <a:r>
              <a:rPr lang="en-US" sz="2000" i="0" dirty="0">
                <a:solidFill>
                  <a:schemeClr val="tx1"/>
                </a:solidFill>
                <a:effectLst/>
              </a:rPr>
              <a:t>Linking to other page.</a:t>
            </a:r>
          </a:p>
          <a:p>
            <a:pPr marL="342900" indent="-342900" algn="just">
              <a:buFont typeface="Arial" panose="020B0604020202020204" pitchFamily="34" charset="0"/>
              <a:buChar char="•"/>
            </a:pPr>
            <a:r>
              <a:rPr lang="en-US" sz="2000" dirty="0">
                <a:solidFill>
                  <a:schemeClr val="tx1"/>
                </a:solidFill>
              </a:rPr>
              <a:t>Linking to same page specific element.</a:t>
            </a:r>
          </a:p>
          <a:p>
            <a:pPr marL="342900" indent="-342900" algn="just">
              <a:buFont typeface="Arial" panose="020B0604020202020204" pitchFamily="34" charset="0"/>
              <a:buChar char="•"/>
            </a:pPr>
            <a:r>
              <a:rPr lang="en-US" sz="2000" i="0" dirty="0">
                <a:solidFill>
                  <a:schemeClr val="tx1"/>
                </a:solidFill>
                <a:effectLst/>
              </a:rPr>
              <a:t>Linking to </a:t>
            </a:r>
            <a:r>
              <a:rPr lang="en-US" sz="2000" dirty="0">
                <a:solidFill>
                  <a:schemeClr val="tx1"/>
                </a:solidFill>
              </a:rPr>
              <a:t>other page specific target.</a:t>
            </a:r>
            <a:endParaRPr lang="en-US" sz="2000" i="0" dirty="0">
              <a:solidFill>
                <a:schemeClr val="tx1"/>
              </a:solidFill>
              <a:effectLst/>
            </a:endParaRPr>
          </a:p>
          <a:p>
            <a:pPr marL="342900" indent="-342900" algn="just">
              <a:buFont typeface="Arial" panose="020B0604020202020204" pitchFamily="34" charset="0"/>
              <a:buChar char="•"/>
            </a:pPr>
            <a:r>
              <a:rPr lang="en-US" sz="2000" dirty="0">
                <a:solidFill>
                  <a:schemeClr val="tx1"/>
                </a:solidFill>
              </a:rPr>
              <a:t>Email </a:t>
            </a:r>
            <a:r>
              <a:rPr lang="en-US" sz="2000" i="0" dirty="0">
                <a:solidFill>
                  <a:schemeClr val="tx1"/>
                </a:solidFill>
                <a:effectLst/>
              </a:rPr>
              <a:t>links : </a:t>
            </a:r>
          </a:p>
          <a:p>
            <a:pPr algn="just"/>
            <a:r>
              <a:rPr lang="en-US" sz="2000" dirty="0">
                <a:solidFill>
                  <a:schemeClr val="tx1"/>
                </a:solidFill>
              </a:rPr>
              <a:t>    </a:t>
            </a:r>
            <a:r>
              <a:rPr lang="en-US" sz="2000" i="0" dirty="0">
                <a:solidFill>
                  <a:schemeClr val="tx1"/>
                </a:solidFill>
                <a:effectLst/>
              </a:rPr>
              <a:t>&lt;a </a:t>
            </a:r>
            <a:r>
              <a:rPr lang="en-US" sz="2000" i="0" dirty="0" err="1">
                <a:solidFill>
                  <a:schemeClr val="tx1"/>
                </a:solidFill>
                <a:effectLst/>
              </a:rPr>
              <a:t>href</a:t>
            </a:r>
            <a:r>
              <a:rPr lang="en-US" sz="2000" i="0" dirty="0">
                <a:solidFill>
                  <a:schemeClr val="tx1"/>
                </a:solidFill>
                <a:effectLst/>
              </a:rPr>
              <a:t>="mailto:acb@mno.com"&gt;Send email to </a:t>
            </a:r>
            <a:r>
              <a:rPr lang="en-US" sz="2000" i="0" dirty="0" err="1">
                <a:solidFill>
                  <a:schemeClr val="tx1"/>
                </a:solidFill>
                <a:effectLst/>
              </a:rPr>
              <a:t>abc</a:t>
            </a:r>
            <a:r>
              <a:rPr lang="en-US" sz="2000" i="0" dirty="0">
                <a:solidFill>
                  <a:schemeClr val="tx1"/>
                </a:solidFill>
                <a:effectLst/>
              </a:rPr>
              <a:t>&lt;/a&gt;</a:t>
            </a:r>
          </a:p>
          <a:p>
            <a:pPr marL="342900" indent="-342900" algn="just">
              <a:buFont typeface="Arial" panose="020B0604020202020204" pitchFamily="34" charset="0"/>
              <a:buChar char="•"/>
            </a:pPr>
            <a:endParaRPr lang="en-US" sz="2000" i="0" dirty="0">
              <a:solidFill>
                <a:schemeClr val="tx1"/>
              </a:solidFill>
              <a:effectLst/>
            </a:endParaRPr>
          </a:p>
        </p:txBody>
      </p:sp>
    </p:spTree>
    <p:extLst>
      <p:ext uri="{BB962C8B-B14F-4D97-AF65-F5344CB8AC3E}">
        <p14:creationId xmlns:p14="http://schemas.microsoft.com/office/powerpoint/2010/main" val="138468278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Flex Model</a:t>
            </a:r>
          </a:p>
        </p:txBody>
      </p:sp>
      <p:sp>
        <p:nvSpPr>
          <p:cNvPr id="3" name="Content Placeholder 2">
            <a:extLst>
              <a:ext uri="{FF2B5EF4-FFF2-40B4-BE49-F238E27FC236}">
                <a16:creationId xmlns:a16="http://schemas.microsoft.com/office/drawing/2014/main" id="{3822EC5D-5BCD-0634-6A9E-887A73604507}"/>
              </a:ext>
            </a:extLst>
          </p:cNvPr>
          <p:cNvSpPr>
            <a:spLocks noGrp="1"/>
          </p:cNvSpPr>
          <p:nvPr>
            <p:ph idx="1"/>
          </p:nvPr>
        </p:nvSpPr>
        <p:spPr/>
        <p:txBody>
          <a:bodyPr>
            <a:normAutofit fontScale="85000" lnSpcReduction="10000"/>
          </a:bodyPr>
          <a:lstStyle/>
          <a:p>
            <a:r>
              <a:rPr lang="en-US" dirty="0"/>
              <a:t>flex-direction : by default row . Other values are column, row-reverse, column-reverse.</a:t>
            </a:r>
          </a:p>
          <a:p>
            <a:r>
              <a:rPr lang="en-US" b="0" i="0" dirty="0">
                <a:solidFill>
                  <a:srgbClr val="1B1B1B"/>
                </a:solidFill>
                <a:effectLst/>
                <a:latin typeface="Inter"/>
              </a:rPr>
              <a:t>One issue that arises when you have a fixed width or height in your layout is that eventually your flexbox children will overflow their container, breaking the layout( example of </a:t>
            </a:r>
            <a:r>
              <a:rPr lang="en-US" dirty="0">
                <a:solidFill>
                  <a:srgbClr val="1B1B1B"/>
                </a:solidFill>
                <a:latin typeface="Inter"/>
              </a:rPr>
              <a:t>8 articles in the example)</a:t>
            </a:r>
          </a:p>
          <a:p>
            <a:r>
              <a:rPr lang="en-US" dirty="0">
                <a:solidFill>
                  <a:srgbClr val="1B1B1B"/>
                </a:solidFill>
                <a:latin typeface="Inter"/>
              </a:rPr>
              <a:t>To solve this problem , to the parent apply property flex-wrap : wrap/wrap-reverse and to flex items apply property flex : width value( </a:t>
            </a:r>
            <a:r>
              <a:rPr lang="en-US" dirty="0" err="1">
                <a:solidFill>
                  <a:srgbClr val="1B1B1B"/>
                </a:solidFill>
                <a:latin typeface="Inter"/>
              </a:rPr>
              <a:t>eg</a:t>
            </a:r>
            <a:r>
              <a:rPr lang="en-US" dirty="0">
                <a:solidFill>
                  <a:srgbClr val="1B1B1B"/>
                </a:solidFill>
                <a:latin typeface="Inter"/>
              </a:rPr>
              <a:t> 200px) </a:t>
            </a:r>
          </a:p>
          <a:p>
            <a:r>
              <a:rPr lang="en-US" dirty="0">
                <a:solidFill>
                  <a:srgbClr val="1B1B1B"/>
                </a:solidFill>
                <a:latin typeface="Inter"/>
              </a:rPr>
              <a:t>Order property on flex item</a:t>
            </a:r>
            <a:endParaRPr lang="en-IN" dirty="0"/>
          </a:p>
        </p:txBody>
      </p:sp>
    </p:spTree>
    <p:extLst>
      <p:ext uri="{BB962C8B-B14F-4D97-AF65-F5344CB8AC3E}">
        <p14:creationId xmlns:p14="http://schemas.microsoft.com/office/powerpoint/2010/main" val="217910725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Flex Model</a:t>
            </a:r>
          </a:p>
        </p:txBody>
      </p:sp>
      <p:sp>
        <p:nvSpPr>
          <p:cNvPr id="3" name="Content Placeholder 2">
            <a:extLst>
              <a:ext uri="{FF2B5EF4-FFF2-40B4-BE49-F238E27FC236}">
                <a16:creationId xmlns:a16="http://schemas.microsoft.com/office/drawing/2014/main" id="{3822EC5D-5BCD-0634-6A9E-887A73604507}"/>
              </a:ext>
            </a:extLst>
          </p:cNvPr>
          <p:cNvSpPr>
            <a:spLocks noGrp="1"/>
          </p:cNvSpPr>
          <p:nvPr>
            <p:ph idx="1"/>
          </p:nvPr>
        </p:nvSpPr>
        <p:spPr/>
        <p:txBody>
          <a:bodyPr>
            <a:normAutofit/>
          </a:bodyPr>
          <a:lstStyle/>
          <a:p>
            <a:r>
              <a:rPr lang="en-US" dirty="0"/>
              <a:t>Flex-flow shorthand </a:t>
            </a:r>
          </a:p>
          <a:p>
            <a:r>
              <a:rPr lang="en-US" dirty="0"/>
              <a:t>Combining  flex-direction: </a:t>
            </a:r>
            <a:r>
              <a:rPr lang="en-US" dirty="0" err="1"/>
              <a:t>row;flex-wrap</a:t>
            </a:r>
            <a:r>
              <a:rPr lang="en-US" dirty="0"/>
              <a:t>: wrap; into a single line flex-flow  : row wrap</a:t>
            </a:r>
          </a:p>
          <a:p>
            <a:r>
              <a:rPr lang="en-US" dirty="0"/>
              <a:t>Relative size of each flex item can be managed by property flex : 1 or flex : 2 or so on .</a:t>
            </a:r>
          </a:p>
          <a:p>
            <a:r>
              <a:rPr lang="en-US" dirty="0"/>
              <a:t>Example of scaling 3</a:t>
            </a:r>
            <a:r>
              <a:rPr lang="en-US" baseline="30000" dirty="0"/>
              <a:t>rd</a:t>
            </a:r>
            <a:r>
              <a:rPr lang="en-US" dirty="0"/>
              <a:t> article out of 3 to 2 and remaining to 1.</a:t>
            </a:r>
          </a:p>
          <a:p>
            <a:endParaRPr lang="en-IN" dirty="0"/>
          </a:p>
        </p:txBody>
      </p:sp>
    </p:spTree>
    <p:extLst>
      <p:ext uri="{BB962C8B-B14F-4D97-AF65-F5344CB8AC3E}">
        <p14:creationId xmlns:p14="http://schemas.microsoft.com/office/powerpoint/2010/main" val="340112711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Flex Model</a:t>
            </a:r>
          </a:p>
        </p:txBody>
      </p:sp>
      <p:sp>
        <p:nvSpPr>
          <p:cNvPr id="3" name="Content Placeholder 2">
            <a:extLst>
              <a:ext uri="{FF2B5EF4-FFF2-40B4-BE49-F238E27FC236}">
                <a16:creationId xmlns:a16="http://schemas.microsoft.com/office/drawing/2014/main" id="{3822EC5D-5BCD-0634-6A9E-887A73604507}"/>
              </a:ext>
            </a:extLst>
          </p:cNvPr>
          <p:cNvSpPr>
            <a:spLocks noGrp="1"/>
          </p:cNvSpPr>
          <p:nvPr>
            <p:ph idx="1"/>
          </p:nvPr>
        </p:nvSpPr>
        <p:spPr/>
        <p:txBody>
          <a:bodyPr>
            <a:normAutofit fontScale="77500" lnSpcReduction="20000"/>
          </a:bodyPr>
          <a:lstStyle/>
          <a:p>
            <a:pPr marL="0" indent="0">
              <a:buNone/>
            </a:pPr>
            <a:r>
              <a:rPr lang="en-US" b="1" i="1" dirty="0"/>
              <a:t>Horizontal and Vertical Alignment</a:t>
            </a:r>
          </a:p>
          <a:p>
            <a:pPr marL="0" indent="0">
              <a:buNone/>
            </a:pPr>
            <a:endParaRPr lang="en-US" b="1" i="1" dirty="0"/>
          </a:p>
          <a:p>
            <a:pPr marL="0" indent="0">
              <a:buNone/>
            </a:pPr>
            <a:r>
              <a:rPr lang="en-US" dirty="0"/>
              <a:t>Main-axis : justify-content : left , right , center, space-around , space-between , space-around</a:t>
            </a:r>
          </a:p>
          <a:p>
            <a:pPr marL="0" indent="0">
              <a:buNone/>
            </a:pPr>
            <a:endParaRPr lang="en-US" dirty="0"/>
          </a:p>
          <a:p>
            <a:pPr marL="0" indent="0">
              <a:buNone/>
            </a:pPr>
            <a:r>
              <a:rPr lang="en-US" dirty="0"/>
              <a:t>Cross-axis : align-items : flex-start , center , flex-end, stretch</a:t>
            </a:r>
          </a:p>
          <a:p>
            <a:pPr marL="0" indent="0">
              <a:buNone/>
            </a:pPr>
            <a:endParaRPr lang="en-US" dirty="0"/>
          </a:p>
          <a:p>
            <a:pPr marL="0" indent="0">
              <a:buNone/>
            </a:pPr>
            <a:r>
              <a:rPr lang="en-US" dirty="0"/>
              <a:t>Individually if a flex-item needs to be aligned separately then on flex-item we will apply align-self property</a:t>
            </a:r>
          </a:p>
          <a:p>
            <a:pPr marL="0" indent="0">
              <a:buNone/>
            </a:pPr>
            <a:endParaRPr lang="en-US" dirty="0"/>
          </a:p>
          <a:p>
            <a:pPr marL="0" indent="0">
              <a:buNone/>
            </a:pPr>
            <a:r>
              <a:rPr lang="en-US" dirty="0"/>
              <a:t>Example of single div multiple buttons in it for demo of horizontal and vertical alignments. In next </a:t>
            </a:r>
            <a:r>
              <a:rPr lang="en-US" dirty="0" err="1"/>
              <a:t>eg.</a:t>
            </a:r>
            <a:r>
              <a:rPr lang="en-US" dirty="0"/>
              <a:t> Nested flex </a:t>
            </a:r>
            <a:r>
              <a:rPr lang="en-US" dirty="0" err="1"/>
              <a:t>eg.</a:t>
            </a:r>
            <a:endParaRPr lang="en-IN" dirty="0"/>
          </a:p>
        </p:txBody>
      </p:sp>
    </p:spTree>
    <p:extLst>
      <p:ext uri="{BB962C8B-B14F-4D97-AF65-F5344CB8AC3E}">
        <p14:creationId xmlns:p14="http://schemas.microsoft.com/office/powerpoint/2010/main" val="119086421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Flex Model</a:t>
            </a:r>
          </a:p>
        </p:txBody>
      </p:sp>
      <p:sp>
        <p:nvSpPr>
          <p:cNvPr id="3" name="Content Placeholder 2">
            <a:extLst>
              <a:ext uri="{FF2B5EF4-FFF2-40B4-BE49-F238E27FC236}">
                <a16:creationId xmlns:a16="http://schemas.microsoft.com/office/drawing/2014/main" id="{3822EC5D-5BCD-0634-6A9E-887A73604507}"/>
              </a:ext>
            </a:extLst>
          </p:cNvPr>
          <p:cNvSpPr>
            <a:spLocks noGrp="1"/>
          </p:cNvSpPr>
          <p:nvPr>
            <p:ph idx="1"/>
          </p:nvPr>
        </p:nvSpPr>
        <p:spPr/>
        <p:txBody>
          <a:bodyPr>
            <a:normAutofit fontScale="70000" lnSpcReduction="20000"/>
          </a:bodyPr>
          <a:lstStyle/>
          <a:p>
            <a:pPr marL="0" indent="0">
              <a:buNone/>
            </a:pPr>
            <a:r>
              <a:rPr lang="en-US" b="1" i="1" dirty="0"/>
              <a:t>flex: shorthand versus longhand</a:t>
            </a:r>
          </a:p>
          <a:p>
            <a:pPr marL="0" indent="0">
              <a:buNone/>
            </a:pPr>
            <a:endParaRPr lang="en-US" b="1" i="1" dirty="0"/>
          </a:p>
          <a:p>
            <a:r>
              <a:rPr lang="en-US" dirty="0"/>
              <a:t>flex is a shorthand property that can specify up to three different values:</a:t>
            </a:r>
          </a:p>
          <a:p>
            <a:pPr marL="0" indent="0">
              <a:buNone/>
            </a:pPr>
            <a:r>
              <a:rPr lang="en-US" dirty="0"/>
              <a:t>     flex : 1 , flex :  2</a:t>
            </a:r>
          </a:p>
          <a:p>
            <a:r>
              <a:rPr lang="en-US" dirty="0"/>
              <a:t>The unitless proportion value we discussed above. This can be specified separately using the </a:t>
            </a:r>
            <a:r>
              <a:rPr lang="en-US" b="1" i="1" u="sng" dirty="0"/>
              <a:t>flex-grow</a:t>
            </a:r>
            <a:r>
              <a:rPr lang="en-US" dirty="0"/>
              <a:t> longhand property.</a:t>
            </a:r>
          </a:p>
          <a:p>
            <a:r>
              <a:rPr lang="en-US" dirty="0"/>
              <a:t>A second unitless proportion value, </a:t>
            </a:r>
            <a:r>
              <a:rPr lang="en-US" b="1" i="1" u="sng" dirty="0"/>
              <a:t>flex-shrink</a:t>
            </a:r>
            <a:r>
              <a:rPr lang="en-US" dirty="0"/>
              <a:t>, which comes into play when the flex items are overflowing their container. This value specifies how much an item will shrink in order to prevent overflow. This is quite an advanced flexbox feature and we won't be covering it any further in this article.</a:t>
            </a:r>
          </a:p>
          <a:p>
            <a:r>
              <a:rPr lang="en-US" dirty="0"/>
              <a:t>The minimum size value we discussed above. This can be specified separately using the </a:t>
            </a:r>
            <a:r>
              <a:rPr lang="en-US" b="1" i="1" u="sng" dirty="0"/>
              <a:t>flex-basis</a:t>
            </a:r>
            <a:r>
              <a:rPr lang="en-US" dirty="0"/>
              <a:t> longhand value.</a:t>
            </a:r>
            <a:endParaRPr lang="en-IN" dirty="0"/>
          </a:p>
        </p:txBody>
      </p:sp>
    </p:spTree>
    <p:extLst>
      <p:ext uri="{BB962C8B-B14F-4D97-AF65-F5344CB8AC3E}">
        <p14:creationId xmlns:p14="http://schemas.microsoft.com/office/powerpoint/2010/main" val="46882165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Grid</a:t>
            </a:r>
          </a:p>
        </p:txBody>
      </p:sp>
      <p:sp>
        <p:nvSpPr>
          <p:cNvPr id="3" name="Content Placeholder 2">
            <a:extLst>
              <a:ext uri="{FF2B5EF4-FFF2-40B4-BE49-F238E27FC236}">
                <a16:creationId xmlns:a16="http://schemas.microsoft.com/office/drawing/2014/main" id="{3822EC5D-5BCD-0634-6A9E-887A73604507}"/>
              </a:ext>
            </a:extLst>
          </p:cNvPr>
          <p:cNvSpPr>
            <a:spLocks noGrp="1"/>
          </p:cNvSpPr>
          <p:nvPr>
            <p:ph idx="1"/>
          </p:nvPr>
        </p:nvSpPr>
        <p:spPr/>
        <p:txBody>
          <a:bodyPr>
            <a:noAutofit/>
          </a:bodyPr>
          <a:lstStyle/>
          <a:p>
            <a:pPr marL="0" indent="0">
              <a:buNone/>
            </a:pPr>
            <a:endParaRPr lang="en-US" sz="1800" i="0" dirty="0">
              <a:solidFill>
                <a:srgbClr val="1B1B1B"/>
              </a:solidFill>
              <a:effectLst/>
            </a:endParaRPr>
          </a:p>
          <a:p>
            <a:r>
              <a:rPr lang="en-US" sz="1800" i="0" dirty="0">
                <a:solidFill>
                  <a:srgbClr val="1B1B1B"/>
                </a:solidFill>
                <a:effectLst/>
              </a:rPr>
              <a:t>CSS Grid Layout is a two-dimensional layout system for the web</a:t>
            </a:r>
          </a:p>
          <a:p>
            <a:r>
              <a:rPr lang="en-US" sz="1800" i="0" dirty="0">
                <a:solidFill>
                  <a:srgbClr val="1B1B1B"/>
                </a:solidFill>
                <a:effectLst/>
              </a:rPr>
              <a:t>It lets us lay content out in rows and columns.</a:t>
            </a:r>
          </a:p>
          <a:p>
            <a:r>
              <a:rPr lang="en-US" sz="1800" i="0" dirty="0">
                <a:solidFill>
                  <a:srgbClr val="1B1B1B"/>
                </a:solidFill>
                <a:effectLst/>
              </a:rPr>
              <a:t>It makes building complex layouts straightforward.</a:t>
            </a:r>
          </a:p>
          <a:p>
            <a:r>
              <a:rPr lang="en-US" sz="1800" i="0" dirty="0">
                <a:solidFill>
                  <a:srgbClr val="1B1B1B"/>
                </a:solidFill>
                <a:effectLst/>
              </a:rPr>
              <a:t>A grid is a collection of horizontal and vertical lines creating a pattern against which we can line up our design elements</a:t>
            </a:r>
          </a:p>
          <a:p>
            <a:r>
              <a:rPr lang="en-US" sz="1800" b="0" i="0" dirty="0">
                <a:solidFill>
                  <a:srgbClr val="1B1B1B"/>
                </a:solidFill>
                <a:effectLst/>
              </a:rPr>
              <a:t>They help us to create layouts in which our elements won't jump around or change width as we move from page to page, providing greater consistency on our websites.</a:t>
            </a:r>
            <a:endParaRPr lang="en-US" sz="1800" i="0" dirty="0">
              <a:solidFill>
                <a:srgbClr val="1B1B1B"/>
              </a:solidFill>
              <a:effectLst/>
            </a:endParaRPr>
          </a:p>
          <a:p>
            <a:r>
              <a:rPr lang="en-US" sz="1800" i="0" dirty="0">
                <a:solidFill>
                  <a:srgbClr val="1B1B1B"/>
                </a:solidFill>
                <a:effectLst/>
              </a:rPr>
              <a:t>A grid will typically have columns, rows, and then gaps between each row and column. The gaps are commonly referred to as gutters.</a:t>
            </a:r>
          </a:p>
          <a:p>
            <a:endParaRPr lang="en-IN" sz="1800" dirty="0"/>
          </a:p>
        </p:txBody>
      </p:sp>
    </p:spTree>
    <p:extLst>
      <p:ext uri="{BB962C8B-B14F-4D97-AF65-F5344CB8AC3E}">
        <p14:creationId xmlns:p14="http://schemas.microsoft.com/office/powerpoint/2010/main" val="38152028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Grid</a:t>
            </a:r>
          </a:p>
        </p:txBody>
      </p:sp>
      <p:pic>
        <p:nvPicPr>
          <p:cNvPr id="10242" name="Picture 2" descr="CSS grid with parts labelled as rows, columns and gutters. Rows are the horizontal segments of the grid and Columns are the vertical segments of the grid. The space between two rows is called as 'row gutter' and the space between 2 columns is called as 'column gutter'.">
            <a:extLst>
              <a:ext uri="{FF2B5EF4-FFF2-40B4-BE49-F238E27FC236}">
                <a16:creationId xmlns:a16="http://schemas.microsoft.com/office/drawing/2014/main" id="{36283C22-BE82-E8B6-8598-0BBEE75E9E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981200"/>
            <a:ext cx="7620000" cy="3523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34064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Grid</a:t>
            </a:r>
          </a:p>
        </p:txBody>
      </p:sp>
      <p:sp>
        <p:nvSpPr>
          <p:cNvPr id="3" name="Content Placeholder 2">
            <a:extLst>
              <a:ext uri="{FF2B5EF4-FFF2-40B4-BE49-F238E27FC236}">
                <a16:creationId xmlns:a16="http://schemas.microsoft.com/office/drawing/2014/main" id="{2D25271A-1ABF-99D8-786F-43BE681D85CB}"/>
              </a:ext>
            </a:extLst>
          </p:cNvPr>
          <p:cNvSpPr>
            <a:spLocks noGrp="1"/>
          </p:cNvSpPr>
          <p:nvPr>
            <p:ph idx="1"/>
          </p:nvPr>
        </p:nvSpPr>
        <p:spPr/>
        <p:txBody>
          <a:bodyPr>
            <a:normAutofit/>
          </a:bodyPr>
          <a:lstStyle/>
          <a:p>
            <a:r>
              <a:rPr lang="en-US" sz="1800" dirty="0">
                <a:solidFill>
                  <a:srgbClr val="1B1B1B"/>
                </a:solidFill>
              </a:rPr>
              <a:t>use</a:t>
            </a:r>
            <a:r>
              <a:rPr lang="en-US" sz="1800" b="0" i="0" dirty="0">
                <a:solidFill>
                  <a:srgbClr val="1B1B1B"/>
                </a:solidFill>
                <a:effectLst/>
              </a:rPr>
              <a:t> </a:t>
            </a:r>
            <a:r>
              <a:rPr lang="en-US" sz="1800" b="0" i="0" dirty="0" err="1">
                <a:solidFill>
                  <a:srgbClr val="1B1B1B"/>
                </a:solidFill>
                <a:effectLst/>
              </a:rPr>
              <a:t>display:grid</a:t>
            </a:r>
            <a:r>
              <a:rPr lang="en-US" sz="1800" b="0" i="0" dirty="0">
                <a:solidFill>
                  <a:srgbClr val="1B1B1B"/>
                </a:solidFill>
                <a:effectLst/>
              </a:rPr>
              <a:t> on container element,( single container 7 child </a:t>
            </a:r>
            <a:r>
              <a:rPr lang="en-US" sz="1800" b="0" i="0" dirty="0" err="1">
                <a:solidFill>
                  <a:srgbClr val="1B1B1B"/>
                </a:solidFill>
                <a:effectLst/>
              </a:rPr>
              <a:t>divs</a:t>
            </a:r>
            <a:r>
              <a:rPr lang="en-US" sz="1800" dirty="0">
                <a:solidFill>
                  <a:srgbClr val="1B1B1B"/>
                </a:solidFill>
              </a:rPr>
              <a:t>)</a:t>
            </a:r>
            <a:endParaRPr lang="en-US" sz="1800" b="0" i="0" dirty="0">
              <a:solidFill>
                <a:srgbClr val="1B1B1B"/>
              </a:solidFill>
              <a:effectLst/>
            </a:endParaRPr>
          </a:p>
          <a:p>
            <a:r>
              <a:rPr lang="en-US" sz="1800" b="0" i="0" dirty="0">
                <a:solidFill>
                  <a:srgbClr val="1B1B1B"/>
                </a:solidFill>
                <a:effectLst/>
              </a:rPr>
              <a:t>all of the direct children of the container become grid items</a:t>
            </a:r>
          </a:p>
          <a:p>
            <a:r>
              <a:rPr lang="en-US" sz="1800" dirty="0"/>
              <a:t>display: grid gives a one column grid, so grid items will continue to display one below the other as they do in normal flow.</a:t>
            </a:r>
          </a:p>
          <a:p>
            <a:r>
              <a:rPr lang="en-US" sz="1800" b="0" i="0" dirty="0">
                <a:solidFill>
                  <a:srgbClr val="1B1B1B"/>
                </a:solidFill>
                <a:effectLst/>
              </a:rPr>
              <a:t>To see something that looks more grid-like, we'll need to add some columns to the grid.  Using </a:t>
            </a:r>
            <a:r>
              <a:rPr lang="en-IN" sz="1800" b="0" dirty="0">
                <a:solidFill>
                  <a:srgbClr val="D4D4D4"/>
                </a:solidFill>
                <a:effectLst/>
              </a:rPr>
              <a:t> </a:t>
            </a:r>
            <a:r>
              <a:rPr lang="en-IN" sz="1800" b="0" dirty="0">
                <a:effectLst/>
              </a:rPr>
              <a:t>grid-template-columns: 200px </a:t>
            </a:r>
            <a:r>
              <a:rPr lang="en-IN" sz="1800" b="0" dirty="0" err="1">
                <a:effectLst/>
              </a:rPr>
              <a:t>200px</a:t>
            </a:r>
            <a:r>
              <a:rPr lang="en-IN" sz="1800" b="0" dirty="0">
                <a:effectLst/>
              </a:rPr>
              <a:t> </a:t>
            </a:r>
            <a:r>
              <a:rPr lang="en-IN" sz="1800" b="0" dirty="0" err="1">
                <a:effectLst/>
              </a:rPr>
              <a:t>200px</a:t>
            </a:r>
            <a:r>
              <a:rPr lang="en-IN" sz="1800" b="0" dirty="0">
                <a:effectLst/>
              </a:rPr>
              <a:t>;</a:t>
            </a:r>
          </a:p>
          <a:p>
            <a:r>
              <a:rPr lang="en-US" sz="1800" b="0" dirty="0">
                <a:effectLst/>
              </a:rPr>
              <a:t>Flexible grids with the </a:t>
            </a:r>
            <a:r>
              <a:rPr lang="en-US" sz="1800" b="0" dirty="0" err="1">
                <a:effectLst/>
              </a:rPr>
              <a:t>fr</a:t>
            </a:r>
            <a:r>
              <a:rPr lang="en-US" sz="1800" b="0" dirty="0">
                <a:effectLst/>
              </a:rPr>
              <a:t> unit , </a:t>
            </a:r>
            <a:r>
              <a:rPr lang="en-US" sz="1800" b="0" dirty="0" err="1">
                <a:effectLst/>
              </a:rPr>
              <a:t>fr</a:t>
            </a:r>
            <a:r>
              <a:rPr lang="en-US" sz="1800" b="0" dirty="0">
                <a:effectLst/>
              </a:rPr>
              <a:t> means one fraction of available space ( instead of 200px , use 1fr)</a:t>
            </a:r>
          </a:p>
          <a:p>
            <a:r>
              <a:rPr lang="en-IN" sz="1800" b="0" dirty="0">
                <a:effectLst/>
              </a:rPr>
              <a:t>grid-template-columns: 2fr 1fr </a:t>
            </a:r>
            <a:r>
              <a:rPr lang="en-IN" sz="1800" b="0" dirty="0" err="1">
                <a:effectLst/>
              </a:rPr>
              <a:t>1fr</a:t>
            </a:r>
            <a:r>
              <a:rPr lang="en-IN" sz="1800" dirty="0"/>
              <a:t> will make the first column always twice the size of second and third columns.</a:t>
            </a:r>
          </a:p>
          <a:p>
            <a:r>
              <a:rPr lang="en-IN" sz="1800" b="0" dirty="0">
                <a:effectLst/>
              </a:rPr>
              <a:t>We can compose the view with set of columns out of which some are fixed and some ar</a:t>
            </a:r>
            <a:r>
              <a:rPr lang="en-IN" sz="1800" dirty="0"/>
              <a:t>e flexible( will respond according to available space)</a:t>
            </a:r>
            <a:endParaRPr lang="en-IN" sz="1800" b="0" dirty="0">
              <a:effectLst/>
            </a:endParaRPr>
          </a:p>
          <a:p>
            <a:endParaRPr lang="en-IN" sz="1800" dirty="0"/>
          </a:p>
        </p:txBody>
      </p:sp>
    </p:spTree>
    <p:extLst>
      <p:ext uri="{BB962C8B-B14F-4D97-AF65-F5344CB8AC3E}">
        <p14:creationId xmlns:p14="http://schemas.microsoft.com/office/powerpoint/2010/main" val="321758546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Grid</a:t>
            </a:r>
          </a:p>
        </p:txBody>
      </p:sp>
      <p:sp>
        <p:nvSpPr>
          <p:cNvPr id="3" name="Content Placeholder 2">
            <a:extLst>
              <a:ext uri="{FF2B5EF4-FFF2-40B4-BE49-F238E27FC236}">
                <a16:creationId xmlns:a16="http://schemas.microsoft.com/office/drawing/2014/main" id="{2D25271A-1ABF-99D8-786F-43BE681D85CB}"/>
              </a:ext>
            </a:extLst>
          </p:cNvPr>
          <p:cNvSpPr>
            <a:spLocks noGrp="1"/>
          </p:cNvSpPr>
          <p:nvPr>
            <p:ph idx="1"/>
          </p:nvPr>
        </p:nvSpPr>
        <p:spPr/>
        <p:txBody>
          <a:bodyPr>
            <a:normAutofit/>
          </a:bodyPr>
          <a:lstStyle/>
          <a:p>
            <a:pPr marL="0" indent="0">
              <a:buNone/>
            </a:pPr>
            <a:r>
              <a:rPr lang="en-US" sz="2000" b="1" i="1" dirty="0">
                <a:solidFill>
                  <a:srgbClr val="1B1B1B"/>
                </a:solidFill>
              </a:rPr>
              <a:t>Gaps Between the tracks</a:t>
            </a:r>
          </a:p>
          <a:p>
            <a:pPr marL="0" indent="0">
              <a:buNone/>
            </a:pPr>
            <a:endParaRPr lang="en-US" sz="2000" b="1" i="1" dirty="0">
              <a:solidFill>
                <a:srgbClr val="1B1B1B"/>
              </a:solidFill>
            </a:endParaRPr>
          </a:p>
          <a:p>
            <a:pPr marL="0" indent="0">
              <a:buNone/>
            </a:pPr>
            <a:endParaRPr lang="en-US" sz="2000" b="1" i="1" dirty="0"/>
          </a:p>
          <a:p>
            <a:r>
              <a:rPr lang="en-US" sz="2000" dirty="0"/>
              <a:t>column-gap for gaps between columns</a:t>
            </a:r>
          </a:p>
          <a:p>
            <a:r>
              <a:rPr lang="en-US" sz="2000" dirty="0"/>
              <a:t>row-gap for gaps between rows</a:t>
            </a:r>
          </a:p>
          <a:p>
            <a:r>
              <a:rPr lang="en-US" sz="2000" dirty="0"/>
              <a:t>gap as a shorthand for both</a:t>
            </a:r>
          </a:p>
          <a:p>
            <a:pPr marL="0" indent="0">
              <a:buNone/>
            </a:pPr>
            <a:endParaRPr lang="en-US" sz="2000" dirty="0"/>
          </a:p>
          <a:p>
            <a:pPr marL="0" indent="0">
              <a:buNone/>
            </a:pPr>
            <a:r>
              <a:rPr lang="en-US" sz="2000" dirty="0"/>
              <a:t> display: grid;</a:t>
            </a:r>
          </a:p>
          <a:p>
            <a:pPr marL="0" indent="0">
              <a:buNone/>
            </a:pPr>
            <a:r>
              <a:rPr lang="en-US" sz="2000" dirty="0"/>
              <a:t>  grid-template-columns: 2fr 1fr </a:t>
            </a:r>
            <a:r>
              <a:rPr lang="en-US" sz="2000" dirty="0" err="1"/>
              <a:t>1fr</a:t>
            </a:r>
            <a:r>
              <a:rPr lang="en-US" sz="2000" dirty="0"/>
              <a:t>;</a:t>
            </a:r>
          </a:p>
          <a:p>
            <a:pPr marL="0" indent="0">
              <a:buNone/>
            </a:pPr>
            <a:r>
              <a:rPr lang="en-US" sz="2000" dirty="0"/>
              <a:t>  gap: 20px;</a:t>
            </a:r>
          </a:p>
          <a:p>
            <a:pPr marL="0" indent="0">
              <a:buNone/>
            </a:pPr>
            <a:endParaRPr lang="en-US" sz="2000" dirty="0"/>
          </a:p>
          <a:p>
            <a:pPr marL="0" indent="0">
              <a:buNone/>
            </a:pPr>
            <a:r>
              <a:rPr lang="en-US" sz="2000" dirty="0"/>
              <a:t>Gap  can be pixel , percentage but cant be </a:t>
            </a:r>
            <a:r>
              <a:rPr lang="en-US" sz="2000" dirty="0" err="1"/>
              <a:t>fr.</a:t>
            </a:r>
            <a:endParaRPr lang="en-IN" sz="2000" dirty="0"/>
          </a:p>
        </p:txBody>
      </p:sp>
    </p:spTree>
    <p:extLst>
      <p:ext uri="{BB962C8B-B14F-4D97-AF65-F5344CB8AC3E}">
        <p14:creationId xmlns:p14="http://schemas.microsoft.com/office/powerpoint/2010/main" val="388462546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Grid</a:t>
            </a:r>
          </a:p>
        </p:txBody>
      </p:sp>
      <p:sp>
        <p:nvSpPr>
          <p:cNvPr id="3" name="Content Placeholder 2">
            <a:extLst>
              <a:ext uri="{FF2B5EF4-FFF2-40B4-BE49-F238E27FC236}">
                <a16:creationId xmlns:a16="http://schemas.microsoft.com/office/drawing/2014/main" id="{2D25271A-1ABF-99D8-786F-43BE681D85CB}"/>
              </a:ext>
            </a:extLst>
          </p:cNvPr>
          <p:cNvSpPr>
            <a:spLocks noGrp="1"/>
          </p:cNvSpPr>
          <p:nvPr>
            <p:ph idx="1"/>
          </p:nvPr>
        </p:nvSpPr>
        <p:spPr/>
        <p:txBody>
          <a:bodyPr>
            <a:normAutofit/>
          </a:bodyPr>
          <a:lstStyle/>
          <a:p>
            <a:pPr marL="0" indent="0">
              <a:buNone/>
            </a:pPr>
            <a:r>
              <a:rPr lang="en-IN" sz="2000" dirty="0"/>
              <a:t>grid-template-columns: repeat(3, 1fr);  </a:t>
            </a:r>
          </a:p>
          <a:p>
            <a:pPr marL="0" indent="0">
              <a:buNone/>
            </a:pPr>
            <a:endParaRPr lang="en-IN" sz="2000" dirty="0"/>
          </a:p>
          <a:p>
            <a:pPr marL="0" indent="0">
              <a:buNone/>
            </a:pPr>
            <a:r>
              <a:rPr lang="en-IN" sz="2000" dirty="0"/>
              <a:t>will be equivalent to </a:t>
            </a:r>
          </a:p>
          <a:p>
            <a:pPr marL="0" indent="0">
              <a:buNone/>
            </a:pPr>
            <a:endParaRPr lang="en-IN" sz="2000" dirty="0"/>
          </a:p>
          <a:p>
            <a:pPr marL="0" indent="0">
              <a:buNone/>
            </a:pPr>
            <a:r>
              <a:rPr lang="en-IN" sz="2000" dirty="0"/>
              <a:t>grid-template-columns :1fr </a:t>
            </a:r>
            <a:r>
              <a:rPr lang="en-IN" sz="2000" dirty="0" err="1"/>
              <a:t>1fr</a:t>
            </a:r>
            <a:r>
              <a:rPr lang="en-IN" sz="2000" dirty="0"/>
              <a:t> </a:t>
            </a:r>
            <a:r>
              <a:rPr lang="en-IN" sz="2000" dirty="0" err="1"/>
              <a:t>1fr</a:t>
            </a:r>
            <a:endParaRPr lang="en-IN" sz="2000" dirty="0"/>
          </a:p>
        </p:txBody>
      </p:sp>
    </p:spTree>
    <p:extLst>
      <p:ext uri="{BB962C8B-B14F-4D97-AF65-F5344CB8AC3E}">
        <p14:creationId xmlns:p14="http://schemas.microsoft.com/office/powerpoint/2010/main" val="399066489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Grid</a:t>
            </a:r>
          </a:p>
        </p:txBody>
      </p:sp>
      <p:sp>
        <p:nvSpPr>
          <p:cNvPr id="3" name="Content Placeholder 2">
            <a:extLst>
              <a:ext uri="{FF2B5EF4-FFF2-40B4-BE49-F238E27FC236}">
                <a16:creationId xmlns:a16="http://schemas.microsoft.com/office/drawing/2014/main" id="{2D25271A-1ABF-99D8-786F-43BE681D85CB}"/>
              </a:ext>
            </a:extLst>
          </p:cNvPr>
          <p:cNvSpPr>
            <a:spLocks noGrp="1"/>
          </p:cNvSpPr>
          <p:nvPr>
            <p:ph idx="1"/>
          </p:nvPr>
        </p:nvSpPr>
        <p:spPr/>
        <p:txBody>
          <a:bodyPr>
            <a:normAutofit lnSpcReduction="10000"/>
          </a:bodyPr>
          <a:lstStyle/>
          <a:p>
            <a:pPr marL="0" indent="0">
              <a:buNone/>
            </a:pPr>
            <a:endParaRPr lang="en-US" sz="2000" dirty="0"/>
          </a:p>
          <a:p>
            <a:pPr marL="0" indent="0">
              <a:buNone/>
            </a:pPr>
            <a:r>
              <a:rPr lang="en-US" sz="2000" dirty="0"/>
              <a:t>Explicit grid: Created using grid-template-columns or grid-template-rows.</a:t>
            </a:r>
          </a:p>
          <a:p>
            <a:pPr marL="0" indent="0">
              <a:buNone/>
            </a:pPr>
            <a:endParaRPr lang="en-US" sz="2000" dirty="0"/>
          </a:p>
          <a:p>
            <a:pPr marL="0" indent="0">
              <a:buNone/>
            </a:pPr>
            <a:r>
              <a:rPr lang="en-US" sz="2000" dirty="0"/>
              <a:t>Implicit grid: Extends the defined explicit grid when content is placed outside of that grid, such as into our rows by drawing additional grid lines.</a:t>
            </a:r>
          </a:p>
          <a:p>
            <a:pPr marL="0" indent="0">
              <a:buNone/>
            </a:pPr>
            <a:endParaRPr lang="en-IN" sz="2000" dirty="0"/>
          </a:p>
          <a:p>
            <a:pPr marL="0" indent="0">
              <a:buNone/>
            </a:pPr>
            <a:r>
              <a:rPr lang="en-US" sz="2000" dirty="0"/>
              <a:t>By default, tracks created in the implicit grid are auto sized, which in general means that they're large enough to accommodate their content. If we wish to give implicit grid tracks a size, we can use the grid-auto-rows and grid-auto-columns properties. If we add grid-auto-rows with a value of 100px to your CSS, we see that those created rows are now 100 pixels tall.</a:t>
            </a:r>
          </a:p>
          <a:p>
            <a:pPr marL="0" indent="0">
              <a:buNone/>
            </a:pPr>
            <a:endParaRPr lang="en-US" sz="2000" dirty="0"/>
          </a:p>
          <a:p>
            <a:pPr marL="0" indent="0">
              <a:buNone/>
            </a:pPr>
            <a:r>
              <a:rPr lang="en-US" sz="2000" dirty="0"/>
              <a:t>minmax(100px,auto) means minimum height will be 100px and if content increases then height will be adjusted as per content needs.</a:t>
            </a:r>
            <a:endParaRPr lang="en-IN" sz="2000" dirty="0"/>
          </a:p>
        </p:txBody>
      </p:sp>
    </p:spTree>
    <p:extLst>
      <p:ext uri="{BB962C8B-B14F-4D97-AF65-F5344CB8AC3E}">
        <p14:creationId xmlns:p14="http://schemas.microsoft.com/office/powerpoint/2010/main" val="968829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p:txBody>
          <a:bodyPr/>
          <a:lstStyle/>
          <a:p>
            <a:r>
              <a:rPr lang="en-US" dirty="0">
                <a:solidFill>
                  <a:srgbClr val="FF0000"/>
                </a:solidFill>
              </a:rPr>
              <a:t>Communication Protocols</a:t>
            </a:r>
            <a:endParaRPr lang="en-IN" dirty="0">
              <a:solidFill>
                <a:srgbClr val="FF0000"/>
              </a:solidFill>
            </a:endParaRPr>
          </a:p>
        </p:txBody>
      </p:sp>
      <p:sp>
        <p:nvSpPr>
          <p:cNvPr id="3" name="Content Placeholder 2">
            <a:extLst>
              <a:ext uri="{FF2B5EF4-FFF2-40B4-BE49-F238E27FC236}">
                <a16:creationId xmlns:a16="http://schemas.microsoft.com/office/drawing/2014/main" id="{AD7A5AA0-2034-5670-376D-49D47574B442}"/>
              </a:ext>
            </a:extLst>
          </p:cNvPr>
          <p:cNvSpPr>
            <a:spLocks noGrp="1"/>
          </p:cNvSpPr>
          <p:nvPr>
            <p:ph idx="1"/>
          </p:nvPr>
        </p:nvSpPr>
        <p:spPr/>
        <p:txBody>
          <a:bodyPr>
            <a:noAutofit/>
          </a:bodyPr>
          <a:lstStyle/>
          <a:p>
            <a:pPr algn="just"/>
            <a:endParaRPr lang="en-US" sz="1800" dirty="0"/>
          </a:p>
          <a:p>
            <a:pPr algn="just"/>
            <a:r>
              <a:rPr lang="en-US" sz="1800" dirty="0"/>
              <a:t>C</a:t>
            </a:r>
            <a:r>
              <a:rPr lang="en-US" sz="1800" b="0" i="0" dirty="0">
                <a:effectLst/>
              </a:rPr>
              <a:t>ommunication protocols are technology used to transfer information across the internet. For example, a web browser uses these protocols to request information from a web server, which is then displayed on the browser screen in the form of text and images. The degree to which users can interact with that information depends on the protocol.</a:t>
            </a:r>
          </a:p>
          <a:p>
            <a:pPr algn="just"/>
            <a:r>
              <a:rPr lang="en-US" sz="1800" b="0" i="0" dirty="0">
                <a:effectLst/>
              </a:rPr>
              <a:t>Protocols are a set of rules that governs the communication and exchange of data over the internet. </a:t>
            </a:r>
          </a:p>
          <a:p>
            <a:pPr algn="just"/>
            <a:r>
              <a:rPr lang="en-US" sz="1800" b="0" i="0" dirty="0">
                <a:effectLst/>
              </a:rPr>
              <a:t>Both the sender and receiver should follow the same protocols in order to communicate the data. </a:t>
            </a:r>
          </a:p>
          <a:p>
            <a:pPr algn="just"/>
            <a:r>
              <a:rPr lang="en-US" sz="1800" b="0" i="0" dirty="0">
                <a:effectLst/>
              </a:rPr>
              <a:t>Any language has its own set of vocabulary and grammar which we need to know if we want to communicate in that language. Similarly, over the internet whenever we access a website or exchange some data with another device then these processes are governed by a set of rules called the internet protocols.</a:t>
            </a:r>
            <a:endParaRPr lang="en-US" sz="1800" dirty="0"/>
          </a:p>
        </p:txBody>
      </p:sp>
    </p:spTree>
    <p:extLst>
      <p:ext uri="{BB962C8B-B14F-4D97-AF65-F5344CB8AC3E}">
        <p14:creationId xmlns:p14="http://schemas.microsoft.com/office/powerpoint/2010/main" val="369051401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Inner Display : Grid</a:t>
            </a:r>
          </a:p>
        </p:txBody>
      </p:sp>
      <p:sp>
        <p:nvSpPr>
          <p:cNvPr id="3" name="Content Placeholder 2">
            <a:extLst>
              <a:ext uri="{FF2B5EF4-FFF2-40B4-BE49-F238E27FC236}">
                <a16:creationId xmlns:a16="http://schemas.microsoft.com/office/drawing/2014/main" id="{2D25271A-1ABF-99D8-786F-43BE681D85CB}"/>
              </a:ext>
            </a:extLst>
          </p:cNvPr>
          <p:cNvSpPr>
            <a:spLocks noGrp="1"/>
          </p:cNvSpPr>
          <p:nvPr>
            <p:ph idx="1"/>
          </p:nvPr>
        </p:nvSpPr>
        <p:spPr/>
        <p:txBody>
          <a:bodyPr>
            <a:normAutofit fontScale="85000" lnSpcReduction="20000"/>
          </a:bodyPr>
          <a:lstStyle/>
          <a:p>
            <a:pPr marL="0" indent="0">
              <a:buNone/>
            </a:pPr>
            <a:r>
              <a:rPr lang="en-US" sz="2000" b="1" dirty="0"/>
              <a:t>Line Based Placement</a:t>
            </a:r>
          </a:p>
          <a:p>
            <a:pPr marL="0" indent="0">
              <a:buNone/>
            </a:pPr>
            <a:endParaRPr lang="en-US" sz="2000" dirty="0"/>
          </a:p>
          <a:p>
            <a:r>
              <a:rPr lang="en-US" sz="1800" i="0" dirty="0">
                <a:effectLst/>
              </a:rPr>
              <a:t>Our grid always has lines</a:t>
            </a:r>
          </a:p>
          <a:p>
            <a:r>
              <a:rPr lang="en-US" sz="1800" i="0" dirty="0">
                <a:effectLst/>
              </a:rPr>
              <a:t>For example, column line 1 in English (written left-to-right) would be on the left-hand side of the grid and row line 1 at the top</a:t>
            </a:r>
          </a:p>
          <a:p>
            <a:r>
              <a:rPr lang="en-US" sz="1800" i="0" dirty="0">
                <a:effectLst/>
              </a:rPr>
              <a:t>We can arrange things in accordance with these lines by specifying the start and end line. We do this using the following properties:</a:t>
            </a:r>
          </a:p>
          <a:p>
            <a:endParaRPr lang="en-US" sz="1800" i="0" dirty="0">
              <a:effectLst/>
            </a:endParaRPr>
          </a:p>
          <a:p>
            <a:r>
              <a:rPr lang="en-US" sz="1800" i="0" dirty="0">
                <a:effectLst/>
              </a:rPr>
              <a:t>grid-column-start</a:t>
            </a:r>
          </a:p>
          <a:p>
            <a:r>
              <a:rPr lang="en-US" sz="1800" i="0" dirty="0">
                <a:effectLst/>
              </a:rPr>
              <a:t>grid-column-end</a:t>
            </a:r>
          </a:p>
          <a:p>
            <a:r>
              <a:rPr lang="en-US" sz="1800" i="0" dirty="0">
                <a:effectLst/>
              </a:rPr>
              <a:t>grid-row-start</a:t>
            </a:r>
          </a:p>
          <a:p>
            <a:r>
              <a:rPr lang="en-US" sz="1800" i="0" dirty="0">
                <a:effectLst/>
              </a:rPr>
              <a:t>grid-row-end</a:t>
            </a:r>
          </a:p>
          <a:p>
            <a:endParaRPr lang="en-US" sz="1800" dirty="0"/>
          </a:p>
          <a:p>
            <a:pPr marL="0" indent="0">
              <a:buNone/>
            </a:pPr>
            <a:r>
              <a:rPr lang="en-US" sz="1800" i="0" dirty="0">
                <a:effectLst/>
              </a:rPr>
              <a:t>Short hand are grid-row and grid-column</a:t>
            </a:r>
          </a:p>
          <a:p>
            <a:pPr marL="0" indent="0">
              <a:buNone/>
            </a:pPr>
            <a:endParaRPr lang="en-US" sz="1800" dirty="0"/>
          </a:p>
          <a:p>
            <a:pPr marL="0" indent="0">
              <a:buNone/>
            </a:pPr>
            <a:r>
              <a:rPr lang="en-IN" sz="1800" i="0" dirty="0">
                <a:effectLst/>
              </a:rPr>
              <a:t>grid-row </a:t>
            </a:r>
            <a:r>
              <a:rPr lang="en-IN" sz="1800" dirty="0"/>
              <a:t> : 1 / 3 is equivalent to grid-row-start : 1 ; grid-row-end:3</a:t>
            </a:r>
          </a:p>
          <a:p>
            <a:pPr marL="0" indent="0">
              <a:buNone/>
            </a:pPr>
            <a:endParaRPr lang="en-IN" sz="1800" dirty="0"/>
          </a:p>
          <a:p>
            <a:pPr marL="0" indent="0">
              <a:buNone/>
            </a:pPr>
            <a:r>
              <a:rPr lang="en-IN" sz="1800" i="0" dirty="0">
                <a:effectLst/>
              </a:rPr>
              <a:t>Implement over this example : https://github.com/mdn/learning-area/blob/main/css/css-layout/grids/8-placement-starting-point.html</a:t>
            </a:r>
          </a:p>
        </p:txBody>
      </p:sp>
    </p:spTree>
    <p:extLst>
      <p:ext uri="{BB962C8B-B14F-4D97-AF65-F5344CB8AC3E}">
        <p14:creationId xmlns:p14="http://schemas.microsoft.com/office/powerpoint/2010/main" val="235800562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err="1">
                <a:solidFill>
                  <a:srgbClr val="FF0000"/>
                </a:solidFill>
              </a:rPr>
              <a:t>Css</a:t>
            </a:r>
            <a:r>
              <a:rPr lang="en-US" dirty="0">
                <a:solidFill>
                  <a:srgbClr val="FF0000"/>
                </a:solidFill>
              </a:rPr>
              <a:t> Properties</a:t>
            </a:r>
          </a:p>
        </p:txBody>
      </p:sp>
      <p:sp>
        <p:nvSpPr>
          <p:cNvPr id="3" name="Subtitle 2"/>
          <p:cNvSpPr>
            <a:spLocks noGrp="1"/>
          </p:cNvSpPr>
          <p:nvPr>
            <p:ph type="subTitle" idx="1"/>
          </p:nvPr>
        </p:nvSpPr>
        <p:spPr>
          <a:xfrm>
            <a:off x="762000" y="990600"/>
            <a:ext cx="7848600" cy="5410200"/>
          </a:xfrm>
        </p:spPr>
        <p:txBody>
          <a:bodyPr>
            <a:normAutofit lnSpcReduction="10000"/>
          </a:bodyPr>
          <a:lstStyle/>
          <a:p>
            <a:pPr algn="just">
              <a:buFont typeface="Arial" charset="0"/>
              <a:buChar char="•"/>
            </a:pPr>
            <a:r>
              <a:rPr lang="en-US" dirty="0">
                <a:solidFill>
                  <a:srgbClr val="002060"/>
                </a:solidFill>
              </a:rPr>
              <a:t>background-color</a:t>
            </a:r>
          </a:p>
          <a:p>
            <a:pPr algn="just">
              <a:buFont typeface="Arial" charset="0"/>
              <a:buChar char="•"/>
            </a:pPr>
            <a:r>
              <a:rPr lang="en-US" dirty="0">
                <a:solidFill>
                  <a:srgbClr val="002060"/>
                </a:solidFill>
              </a:rPr>
              <a:t>Color</a:t>
            </a:r>
          </a:p>
          <a:p>
            <a:pPr algn="just">
              <a:buFont typeface="Arial" charset="0"/>
              <a:buChar char="•"/>
            </a:pPr>
            <a:r>
              <a:rPr lang="en-US" dirty="0">
                <a:solidFill>
                  <a:srgbClr val="002060"/>
                </a:solidFill>
              </a:rPr>
              <a:t>Font-size</a:t>
            </a:r>
          </a:p>
          <a:p>
            <a:pPr algn="just">
              <a:buFont typeface="Arial" charset="0"/>
              <a:buChar char="•"/>
            </a:pPr>
            <a:r>
              <a:rPr lang="en-US" dirty="0">
                <a:solidFill>
                  <a:srgbClr val="002060"/>
                </a:solidFill>
              </a:rPr>
              <a:t>Font-weight</a:t>
            </a:r>
          </a:p>
          <a:p>
            <a:pPr algn="just">
              <a:buFont typeface="Arial" charset="0"/>
              <a:buChar char="•"/>
            </a:pPr>
            <a:r>
              <a:rPr lang="en-US" dirty="0">
                <a:solidFill>
                  <a:srgbClr val="002060"/>
                </a:solidFill>
              </a:rPr>
              <a:t>Font-family</a:t>
            </a:r>
          </a:p>
          <a:p>
            <a:pPr algn="just">
              <a:buFont typeface="Arial" charset="0"/>
              <a:buChar char="•"/>
            </a:pPr>
            <a:r>
              <a:rPr lang="en-US" dirty="0">
                <a:solidFill>
                  <a:srgbClr val="002060"/>
                </a:solidFill>
              </a:rPr>
              <a:t>Border(solid , dotted, dashed)</a:t>
            </a:r>
          </a:p>
          <a:p>
            <a:pPr algn="just">
              <a:buFont typeface="Arial" charset="0"/>
              <a:buChar char="•"/>
            </a:pPr>
            <a:r>
              <a:rPr lang="en-US" dirty="0" err="1">
                <a:solidFill>
                  <a:srgbClr val="002060"/>
                </a:solidFill>
              </a:rPr>
              <a:t>Width</a:t>
            </a:r>
            <a:r>
              <a:rPr lang="en-US" dirty="0" err="1">
                <a:solidFill>
                  <a:srgbClr val="002060"/>
                </a:solidFill>
                <a:sym typeface="Wingdings" pitchFamily="2" charset="2"/>
              </a:rPr>
              <a:t>&amp;height</a:t>
            </a:r>
            <a:r>
              <a:rPr lang="en-US" dirty="0">
                <a:solidFill>
                  <a:srgbClr val="002060"/>
                </a:solidFill>
                <a:sym typeface="Wingdings" pitchFamily="2" charset="2"/>
              </a:rPr>
              <a:t>(</a:t>
            </a:r>
            <a:r>
              <a:rPr lang="en-US" dirty="0" err="1">
                <a:solidFill>
                  <a:srgbClr val="002060"/>
                </a:solidFill>
                <a:sym typeface="Wingdings" pitchFamily="2" charset="2"/>
              </a:rPr>
              <a:t>pixelsabsolute</a:t>
            </a:r>
            <a:r>
              <a:rPr lang="en-US" dirty="0">
                <a:solidFill>
                  <a:srgbClr val="002060"/>
                </a:solidFill>
                <a:sym typeface="Wingdings" pitchFamily="2" charset="2"/>
              </a:rPr>
              <a:t>, </a:t>
            </a:r>
            <a:r>
              <a:rPr lang="en-US" dirty="0" err="1">
                <a:solidFill>
                  <a:srgbClr val="002060"/>
                </a:solidFill>
                <a:sym typeface="Wingdings" pitchFamily="2" charset="2"/>
              </a:rPr>
              <a:t>percentagerelative</a:t>
            </a:r>
            <a:r>
              <a:rPr lang="en-US" dirty="0">
                <a:solidFill>
                  <a:srgbClr val="002060"/>
                </a:solidFill>
                <a:sym typeface="Wingdings" pitchFamily="2" charset="2"/>
              </a:rPr>
              <a:t> to parent container)</a:t>
            </a:r>
          </a:p>
          <a:p>
            <a:pPr algn="just">
              <a:buFont typeface="Arial" charset="0"/>
              <a:buChar char="•"/>
            </a:pPr>
            <a:r>
              <a:rPr lang="en-US" dirty="0">
                <a:solidFill>
                  <a:srgbClr val="002060"/>
                </a:solidFill>
                <a:sym typeface="Wingdings" pitchFamily="2" charset="2"/>
              </a:rPr>
              <a:t>Padding</a:t>
            </a:r>
          </a:p>
          <a:p>
            <a:pPr algn="just">
              <a:buFont typeface="Arial" charset="0"/>
              <a:buChar char="•"/>
            </a:pPr>
            <a:r>
              <a:rPr lang="en-US" dirty="0">
                <a:solidFill>
                  <a:srgbClr val="002060"/>
                </a:solidFill>
                <a:sym typeface="Wingdings" pitchFamily="2" charset="2"/>
              </a:rPr>
              <a:t>Border-radius</a:t>
            </a:r>
            <a:endParaRPr lang="en-US" dirty="0">
              <a:solidFill>
                <a:srgbClr val="002060"/>
              </a:solidFil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CSS Properties</a:t>
            </a:r>
          </a:p>
        </p:txBody>
      </p:sp>
      <p:sp>
        <p:nvSpPr>
          <p:cNvPr id="3" name="Content Placeholder 2"/>
          <p:cNvSpPr>
            <a:spLocks noGrp="1"/>
          </p:cNvSpPr>
          <p:nvPr>
            <p:ph idx="1"/>
          </p:nvPr>
        </p:nvSpPr>
        <p:spPr/>
        <p:txBody>
          <a:bodyPr/>
          <a:lstStyle/>
          <a:p>
            <a:r>
              <a:rPr lang="en-US" dirty="0">
                <a:solidFill>
                  <a:srgbClr val="002060"/>
                </a:solidFill>
              </a:rPr>
              <a:t>Min-width</a:t>
            </a:r>
          </a:p>
          <a:p>
            <a:r>
              <a:rPr lang="en-US" dirty="0">
                <a:solidFill>
                  <a:srgbClr val="002060"/>
                </a:solidFill>
              </a:rPr>
              <a:t>Min-height</a:t>
            </a:r>
          </a:p>
          <a:p>
            <a:r>
              <a:rPr lang="en-US" dirty="0">
                <a:solidFill>
                  <a:srgbClr val="002060"/>
                </a:solidFill>
              </a:rPr>
              <a:t>Margin</a:t>
            </a:r>
          </a:p>
          <a:p>
            <a:r>
              <a:rPr lang="en-US" dirty="0">
                <a:solidFill>
                  <a:srgbClr val="002060"/>
                </a:solidFill>
              </a:rPr>
              <a:t>float</a:t>
            </a:r>
          </a:p>
          <a:p>
            <a:pPr>
              <a:buNone/>
            </a:pPr>
            <a:endParaRPr lang="en-US" dirty="0">
              <a:solidFill>
                <a:srgbClr val="002060"/>
              </a:solidFill>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Commonly used Units</a:t>
            </a:r>
          </a:p>
        </p:txBody>
      </p:sp>
      <p:sp>
        <p:nvSpPr>
          <p:cNvPr id="3" name="Content Placeholder 2"/>
          <p:cNvSpPr>
            <a:spLocks noGrp="1"/>
          </p:cNvSpPr>
          <p:nvPr>
            <p:ph idx="1"/>
          </p:nvPr>
        </p:nvSpPr>
        <p:spPr/>
        <p:txBody>
          <a:bodyPr>
            <a:normAutofit lnSpcReduction="10000"/>
          </a:bodyPr>
          <a:lstStyle/>
          <a:p>
            <a:r>
              <a:rPr lang="en-US" dirty="0">
                <a:solidFill>
                  <a:srgbClr val="002060"/>
                </a:solidFill>
              </a:rPr>
              <a:t>% (relative to parent container)</a:t>
            </a:r>
          </a:p>
          <a:p>
            <a:r>
              <a:rPr lang="en-US" dirty="0" err="1">
                <a:solidFill>
                  <a:srgbClr val="002060"/>
                </a:solidFill>
              </a:rPr>
              <a:t>em</a:t>
            </a:r>
            <a:r>
              <a:rPr lang="en-US" dirty="0">
                <a:solidFill>
                  <a:srgbClr val="002060"/>
                </a:solidFill>
              </a:rPr>
              <a:t>( relative to current font size,1 </a:t>
            </a:r>
            <a:r>
              <a:rPr lang="en-US" dirty="0" err="1">
                <a:solidFill>
                  <a:srgbClr val="002060"/>
                </a:solidFill>
              </a:rPr>
              <a:t>em</a:t>
            </a:r>
            <a:r>
              <a:rPr lang="en-US" dirty="0">
                <a:solidFill>
                  <a:srgbClr val="002060"/>
                </a:solidFill>
              </a:rPr>
              <a:t>= font-size)</a:t>
            </a:r>
          </a:p>
          <a:p>
            <a:r>
              <a:rPr lang="en-US" dirty="0">
                <a:solidFill>
                  <a:srgbClr val="002060"/>
                </a:solidFill>
              </a:rPr>
              <a:t>rem (relative to root element)</a:t>
            </a:r>
          </a:p>
          <a:p>
            <a:r>
              <a:rPr lang="en-US" dirty="0">
                <a:solidFill>
                  <a:srgbClr val="002060"/>
                </a:solidFill>
              </a:rPr>
              <a:t>cm (absolute)</a:t>
            </a:r>
          </a:p>
          <a:p>
            <a:r>
              <a:rPr lang="en-US" dirty="0">
                <a:solidFill>
                  <a:srgbClr val="002060"/>
                </a:solidFill>
              </a:rPr>
              <a:t>in(absolute in inches)</a:t>
            </a:r>
          </a:p>
          <a:p>
            <a:r>
              <a:rPr lang="en-US" dirty="0">
                <a:solidFill>
                  <a:srgbClr val="002060"/>
                </a:solidFill>
              </a:rPr>
              <a:t>mm(absolute in millimeter)</a:t>
            </a:r>
          </a:p>
          <a:p>
            <a:r>
              <a:rPr lang="en-US" dirty="0">
                <a:solidFill>
                  <a:srgbClr val="002060"/>
                </a:solidFill>
              </a:rPr>
              <a:t>Pt(point , 1point= 1/72 inches)</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Text Properties</a:t>
            </a:r>
          </a:p>
        </p:txBody>
      </p:sp>
      <p:sp>
        <p:nvSpPr>
          <p:cNvPr id="3" name="Subtitle 2"/>
          <p:cNvSpPr>
            <a:spLocks noGrp="1"/>
          </p:cNvSpPr>
          <p:nvPr>
            <p:ph type="subTitle" idx="1"/>
          </p:nvPr>
        </p:nvSpPr>
        <p:spPr>
          <a:xfrm>
            <a:off x="762000" y="990600"/>
            <a:ext cx="7848600" cy="5410200"/>
          </a:xfrm>
        </p:spPr>
        <p:txBody>
          <a:bodyPr>
            <a:normAutofit/>
          </a:bodyPr>
          <a:lstStyle/>
          <a:p>
            <a:pPr algn="l">
              <a:buFont typeface="Arial" charset="0"/>
              <a:buChar char="•"/>
            </a:pPr>
            <a:r>
              <a:rPr lang="en-US" dirty="0">
                <a:solidFill>
                  <a:srgbClr val="002060"/>
                </a:solidFill>
              </a:rPr>
              <a:t>direction</a:t>
            </a:r>
          </a:p>
          <a:p>
            <a:pPr algn="l">
              <a:buFont typeface="Arial" charset="0"/>
              <a:buChar char="•"/>
            </a:pPr>
            <a:r>
              <a:rPr lang="en-US" dirty="0">
                <a:solidFill>
                  <a:srgbClr val="002060"/>
                </a:solidFill>
              </a:rPr>
              <a:t>Letter spacing </a:t>
            </a:r>
          </a:p>
          <a:p>
            <a:pPr algn="l">
              <a:buFont typeface="Arial" charset="0"/>
              <a:buChar char="•"/>
            </a:pPr>
            <a:r>
              <a:rPr lang="en-US" dirty="0">
                <a:solidFill>
                  <a:srgbClr val="002060"/>
                </a:solidFill>
              </a:rPr>
              <a:t>Word spacing</a:t>
            </a:r>
          </a:p>
          <a:p>
            <a:pPr algn="l">
              <a:buFont typeface="Arial" charset="0"/>
              <a:buChar char="•"/>
            </a:pPr>
            <a:r>
              <a:rPr lang="en-US" dirty="0">
                <a:solidFill>
                  <a:srgbClr val="002060"/>
                </a:solidFill>
              </a:rPr>
              <a:t>Text-align</a:t>
            </a:r>
          </a:p>
          <a:p>
            <a:pPr algn="l">
              <a:buFont typeface="Arial" charset="0"/>
              <a:buChar char="•"/>
            </a:pPr>
            <a:r>
              <a:rPr lang="en-US" dirty="0">
                <a:solidFill>
                  <a:srgbClr val="002060"/>
                </a:solidFill>
              </a:rPr>
              <a:t>Text-decoration(line-</a:t>
            </a:r>
            <a:r>
              <a:rPr lang="en-US" dirty="0" err="1">
                <a:solidFill>
                  <a:srgbClr val="002060"/>
                </a:solidFill>
              </a:rPr>
              <a:t>through,overline,underline,none</a:t>
            </a:r>
            <a:r>
              <a:rPr lang="en-US" dirty="0">
                <a:solidFill>
                  <a:srgbClr val="002060"/>
                </a:solidFill>
              </a:rPr>
              <a:t>)</a:t>
            </a:r>
          </a:p>
          <a:p>
            <a:pPr algn="l">
              <a:buFont typeface="Arial" charset="0"/>
              <a:buChar char="•"/>
            </a:pPr>
            <a:r>
              <a:rPr lang="en-US" dirty="0">
                <a:solidFill>
                  <a:srgbClr val="002060"/>
                </a:solidFill>
              </a:rPr>
              <a:t>Text-align</a:t>
            </a:r>
          </a:p>
          <a:p>
            <a:pPr algn="l">
              <a:buFont typeface="Arial" charset="0"/>
              <a:buChar char="•"/>
            </a:pPr>
            <a:r>
              <a:rPr lang="en-US" dirty="0">
                <a:solidFill>
                  <a:srgbClr val="002060"/>
                </a:solidFill>
              </a:rPr>
              <a:t>Text-shadow:(x y color)</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Colors</a:t>
            </a:r>
          </a:p>
        </p:txBody>
      </p:sp>
      <p:sp>
        <p:nvSpPr>
          <p:cNvPr id="3" name="Content Placeholder 2"/>
          <p:cNvSpPr>
            <a:spLocks noGrp="1"/>
          </p:cNvSpPr>
          <p:nvPr>
            <p:ph idx="1"/>
          </p:nvPr>
        </p:nvSpPr>
        <p:spPr/>
        <p:txBody>
          <a:bodyPr>
            <a:normAutofit fontScale="70000" lnSpcReduction="20000"/>
          </a:bodyPr>
          <a:lstStyle/>
          <a:p>
            <a:r>
              <a:rPr lang="en-US" dirty="0">
                <a:solidFill>
                  <a:srgbClr val="002060"/>
                </a:solidFill>
              </a:rPr>
              <a:t>Hex Code   #RRGGBB  p{color:#FF0000;}</a:t>
            </a:r>
          </a:p>
          <a:p>
            <a:pPr>
              <a:buNone/>
            </a:pPr>
            <a:endParaRPr lang="en-US" dirty="0">
              <a:solidFill>
                <a:srgbClr val="002060"/>
              </a:solidFill>
            </a:endParaRPr>
          </a:p>
          <a:p>
            <a:r>
              <a:rPr lang="en-US" dirty="0">
                <a:solidFill>
                  <a:srgbClr val="002060"/>
                </a:solidFill>
              </a:rPr>
              <a:t>Short Hex </a:t>
            </a:r>
            <a:r>
              <a:rPr lang="en-US" dirty="0" err="1">
                <a:solidFill>
                  <a:srgbClr val="002060"/>
                </a:solidFill>
              </a:rPr>
              <a:t>Code#RGB</a:t>
            </a:r>
            <a:r>
              <a:rPr lang="en-US" dirty="0">
                <a:solidFill>
                  <a:srgbClr val="002060"/>
                </a:solidFill>
              </a:rPr>
              <a:t>  p{color:#6A7;} / 6A7 is equivalent to 66AA77</a:t>
            </a:r>
          </a:p>
          <a:p>
            <a:endParaRPr lang="en-US" dirty="0">
              <a:solidFill>
                <a:srgbClr val="002060"/>
              </a:solidFill>
            </a:endParaRPr>
          </a:p>
          <a:p>
            <a:r>
              <a:rPr lang="en-US" dirty="0">
                <a:solidFill>
                  <a:srgbClr val="002060"/>
                </a:solidFill>
              </a:rPr>
              <a:t>RGB%    </a:t>
            </a:r>
          </a:p>
          <a:p>
            <a:r>
              <a:rPr lang="en-US" dirty="0">
                <a:solidFill>
                  <a:srgbClr val="002060"/>
                </a:solidFill>
              </a:rPr>
              <a:t>syntax :</a:t>
            </a:r>
            <a:r>
              <a:rPr lang="en-US" dirty="0" err="1">
                <a:solidFill>
                  <a:srgbClr val="002060"/>
                </a:solidFill>
              </a:rPr>
              <a:t>rgb</a:t>
            </a:r>
            <a:r>
              <a:rPr lang="en-US" dirty="0">
                <a:solidFill>
                  <a:srgbClr val="002060"/>
                </a:solidFill>
              </a:rPr>
              <a:t>(</a:t>
            </a:r>
            <a:r>
              <a:rPr lang="en-US" dirty="0" err="1">
                <a:solidFill>
                  <a:srgbClr val="002060"/>
                </a:solidFill>
              </a:rPr>
              <a:t>rrr%,ggg%,bbb</a:t>
            </a:r>
            <a:r>
              <a:rPr lang="en-US" dirty="0">
                <a:solidFill>
                  <a:srgbClr val="002060"/>
                </a:solidFill>
              </a:rPr>
              <a:t>%)</a:t>
            </a:r>
          </a:p>
          <a:p>
            <a:endParaRPr lang="en-US" dirty="0">
              <a:solidFill>
                <a:srgbClr val="002060"/>
              </a:solidFill>
            </a:endParaRPr>
          </a:p>
          <a:p>
            <a:r>
              <a:rPr lang="en-US" dirty="0" err="1">
                <a:solidFill>
                  <a:srgbClr val="002060"/>
                </a:solidFill>
              </a:rPr>
              <a:t>Absolutergb</a:t>
            </a:r>
            <a:r>
              <a:rPr lang="en-US" dirty="0">
                <a:solidFill>
                  <a:srgbClr val="002060"/>
                </a:solidFill>
              </a:rPr>
              <a:t>  </a:t>
            </a:r>
          </a:p>
          <a:p>
            <a:pPr>
              <a:buNone/>
            </a:pPr>
            <a:r>
              <a:rPr lang="en-US" dirty="0">
                <a:solidFill>
                  <a:srgbClr val="002060"/>
                </a:solidFill>
              </a:rPr>
              <a:t> syntax : </a:t>
            </a:r>
            <a:r>
              <a:rPr lang="en-US" dirty="0" err="1">
                <a:solidFill>
                  <a:srgbClr val="002060"/>
                </a:solidFill>
              </a:rPr>
              <a:t>rgb</a:t>
            </a:r>
            <a:r>
              <a:rPr lang="en-US" dirty="0">
                <a:solidFill>
                  <a:srgbClr val="002060"/>
                </a:solidFill>
              </a:rPr>
              <a:t>(</a:t>
            </a:r>
            <a:r>
              <a:rPr lang="en-US" dirty="0" err="1">
                <a:solidFill>
                  <a:srgbClr val="002060"/>
                </a:solidFill>
              </a:rPr>
              <a:t>rrr,ggg,bbb</a:t>
            </a:r>
            <a:r>
              <a:rPr lang="en-US" dirty="0">
                <a:solidFill>
                  <a:srgbClr val="002060"/>
                </a:solidFill>
              </a:rPr>
              <a:t>)</a:t>
            </a:r>
          </a:p>
          <a:p>
            <a:pPr>
              <a:buNone/>
            </a:pPr>
            <a:endParaRPr lang="en-US" dirty="0">
              <a:solidFill>
                <a:srgbClr val="002060"/>
              </a:solidFill>
            </a:endParaRPr>
          </a:p>
          <a:p>
            <a:r>
              <a:rPr lang="en-US" dirty="0">
                <a:solidFill>
                  <a:srgbClr val="002060"/>
                </a:solidFill>
              </a:rPr>
              <a:t>Predefined values</a:t>
            </a:r>
          </a:p>
          <a:p>
            <a:pPr>
              <a:buNone/>
            </a:pPr>
            <a:r>
              <a:rPr lang="en-US" dirty="0">
                <a:solidFill>
                  <a:srgbClr val="002060"/>
                </a:solidFill>
              </a:rPr>
              <a:t>aqua, black, </a:t>
            </a:r>
            <a:r>
              <a:rPr lang="en-US" dirty="0" err="1">
                <a:solidFill>
                  <a:srgbClr val="002060"/>
                </a:solidFill>
              </a:rPr>
              <a:t>etc.p</a:t>
            </a:r>
            <a:r>
              <a:rPr lang="en-US" dirty="0">
                <a:solidFill>
                  <a:srgbClr val="002060"/>
                </a:solidFill>
              </a:rPr>
              <a:t>{</a:t>
            </a:r>
            <a:r>
              <a:rPr lang="en-US" dirty="0" err="1">
                <a:solidFill>
                  <a:srgbClr val="002060"/>
                </a:solidFill>
              </a:rPr>
              <a:t>color:teal</a:t>
            </a:r>
            <a:r>
              <a:rPr lang="en-US" dirty="0">
                <a:solidFill>
                  <a:srgbClr val="002060"/>
                </a:solidFill>
              </a:rPr>
              <a:t>;}</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Backgrounds</a:t>
            </a:r>
          </a:p>
        </p:txBody>
      </p:sp>
      <p:sp>
        <p:nvSpPr>
          <p:cNvPr id="3" name="Content Placeholder 2"/>
          <p:cNvSpPr>
            <a:spLocks noGrp="1"/>
          </p:cNvSpPr>
          <p:nvPr>
            <p:ph idx="1"/>
          </p:nvPr>
        </p:nvSpPr>
        <p:spPr/>
        <p:txBody>
          <a:bodyPr>
            <a:normAutofit fontScale="92500" lnSpcReduction="20000"/>
          </a:bodyPr>
          <a:lstStyle/>
          <a:p>
            <a:endParaRPr lang="en-US" dirty="0">
              <a:solidFill>
                <a:srgbClr val="002060"/>
              </a:solidFill>
            </a:endParaRPr>
          </a:p>
          <a:p>
            <a:r>
              <a:rPr lang="en-US" dirty="0">
                <a:solidFill>
                  <a:srgbClr val="002060"/>
                </a:solidFill>
              </a:rPr>
              <a:t>background-color </a:t>
            </a:r>
          </a:p>
          <a:p>
            <a:r>
              <a:rPr lang="en-US" dirty="0">
                <a:solidFill>
                  <a:srgbClr val="002060"/>
                </a:solidFill>
              </a:rPr>
              <a:t>background-image </a:t>
            </a:r>
          </a:p>
          <a:p>
            <a:r>
              <a:rPr lang="en-US" dirty="0">
                <a:solidFill>
                  <a:srgbClr val="002060"/>
                </a:solidFill>
              </a:rPr>
              <a:t>background-repeat(</a:t>
            </a:r>
            <a:r>
              <a:rPr lang="en-US" dirty="0" err="1">
                <a:solidFill>
                  <a:srgbClr val="002060"/>
                </a:solidFill>
              </a:rPr>
              <a:t>repeat,repeat</a:t>
            </a:r>
            <a:r>
              <a:rPr lang="en-US" dirty="0">
                <a:solidFill>
                  <a:srgbClr val="002060"/>
                </a:solidFill>
              </a:rPr>
              <a:t>-</a:t>
            </a:r>
            <a:r>
              <a:rPr lang="en-US" dirty="0" err="1">
                <a:solidFill>
                  <a:srgbClr val="002060"/>
                </a:solidFill>
              </a:rPr>
              <a:t>x,repeat</a:t>
            </a:r>
            <a:r>
              <a:rPr lang="en-US" dirty="0">
                <a:solidFill>
                  <a:srgbClr val="002060"/>
                </a:solidFill>
              </a:rPr>
              <a:t>-y, no-repeat)</a:t>
            </a:r>
          </a:p>
          <a:p>
            <a:r>
              <a:rPr lang="en-US" dirty="0">
                <a:solidFill>
                  <a:srgbClr val="002060"/>
                </a:solidFill>
              </a:rPr>
              <a:t>background-position (predefined values, </a:t>
            </a:r>
            <a:r>
              <a:rPr lang="en-US" dirty="0" err="1">
                <a:solidFill>
                  <a:srgbClr val="002060"/>
                </a:solidFill>
              </a:rPr>
              <a:t>Xpx</a:t>
            </a:r>
            <a:r>
              <a:rPr lang="en-US" dirty="0">
                <a:solidFill>
                  <a:srgbClr val="002060"/>
                </a:solidFill>
              </a:rPr>
              <a:t> </a:t>
            </a:r>
            <a:r>
              <a:rPr lang="en-US" dirty="0" err="1">
                <a:solidFill>
                  <a:srgbClr val="002060"/>
                </a:solidFill>
              </a:rPr>
              <a:t>Ypx</a:t>
            </a:r>
            <a:r>
              <a:rPr lang="en-US" dirty="0">
                <a:solidFill>
                  <a:srgbClr val="002060"/>
                </a:solidFill>
              </a:rPr>
              <a:t>, x% y%)</a:t>
            </a:r>
          </a:p>
          <a:p>
            <a:r>
              <a:rPr lang="en-US" dirty="0">
                <a:solidFill>
                  <a:srgbClr val="002060"/>
                </a:solidFill>
              </a:rPr>
              <a:t>background-attachment (scroll, fixed)</a:t>
            </a:r>
          </a:p>
          <a:p>
            <a:r>
              <a:rPr lang="en-US" dirty="0">
                <a:solidFill>
                  <a:srgbClr val="002060"/>
                </a:solidFill>
              </a:rPr>
              <a:t>Background-size(values : absolute, relative, predefined : </a:t>
            </a:r>
            <a:r>
              <a:rPr lang="en-US" dirty="0" err="1">
                <a:solidFill>
                  <a:srgbClr val="002060"/>
                </a:solidFill>
              </a:rPr>
              <a:t>eg</a:t>
            </a:r>
            <a:r>
              <a:rPr lang="en-US" dirty="0">
                <a:solidFill>
                  <a:srgbClr val="002060"/>
                </a:solidFill>
              </a:rPr>
              <a:t> cover)</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Common Positions Used</a:t>
            </a:r>
          </a:p>
        </p:txBody>
      </p:sp>
      <p:sp>
        <p:nvSpPr>
          <p:cNvPr id="3" name="Content Placeholder 2"/>
          <p:cNvSpPr>
            <a:spLocks noGrp="1"/>
          </p:cNvSpPr>
          <p:nvPr>
            <p:ph idx="1"/>
          </p:nvPr>
        </p:nvSpPr>
        <p:spPr/>
        <p:txBody>
          <a:bodyPr>
            <a:normAutofit fontScale="85000" lnSpcReduction="20000"/>
          </a:bodyPr>
          <a:lstStyle/>
          <a:p>
            <a:r>
              <a:rPr lang="en-US" dirty="0">
                <a:solidFill>
                  <a:srgbClr val="002060"/>
                </a:solidFill>
              </a:rPr>
              <a:t>Position property of </a:t>
            </a:r>
            <a:r>
              <a:rPr lang="en-US" dirty="0" err="1">
                <a:solidFill>
                  <a:srgbClr val="002060"/>
                </a:solidFill>
              </a:rPr>
              <a:t>css</a:t>
            </a:r>
            <a:r>
              <a:rPr lang="en-US" dirty="0">
                <a:solidFill>
                  <a:srgbClr val="002060"/>
                </a:solidFill>
              </a:rPr>
              <a:t> element can be used to set the position type of that element</a:t>
            </a:r>
          </a:p>
          <a:p>
            <a:r>
              <a:rPr lang="en-US" dirty="0">
                <a:solidFill>
                  <a:srgbClr val="002060"/>
                </a:solidFill>
              </a:rPr>
              <a:t>static (Default value) . Render in order, as they appear in the document flow</a:t>
            </a:r>
          </a:p>
          <a:p>
            <a:r>
              <a:rPr lang="en-US" dirty="0">
                <a:solidFill>
                  <a:srgbClr val="002060"/>
                </a:solidFill>
              </a:rPr>
              <a:t>absolute : Positioned relative to its first positioned ancestor element</a:t>
            </a:r>
          </a:p>
          <a:p>
            <a:r>
              <a:rPr lang="en-US" dirty="0">
                <a:solidFill>
                  <a:srgbClr val="002060"/>
                </a:solidFill>
              </a:rPr>
              <a:t>fixed : The element is positioned relative to the browser window</a:t>
            </a:r>
          </a:p>
          <a:p>
            <a:r>
              <a:rPr lang="en-US" dirty="0">
                <a:solidFill>
                  <a:srgbClr val="002060"/>
                </a:solidFill>
              </a:rPr>
              <a:t>relative : The element is positioned relative to its normal position.</a:t>
            </a:r>
          </a:p>
          <a:p>
            <a:r>
              <a:rPr lang="en-US" dirty="0">
                <a:solidFill>
                  <a:srgbClr val="002060"/>
                </a:solidFill>
              </a:rPr>
              <a:t>Sticky : float between relative and fixed.</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Display Property</a:t>
            </a:r>
          </a:p>
        </p:txBody>
      </p:sp>
      <p:sp>
        <p:nvSpPr>
          <p:cNvPr id="3" name="Content Placeholder 2"/>
          <p:cNvSpPr>
            <a:spLocks noGrp="1"/>
          </p:cNvSpPr>
          <p:nvPr>
            <p:ph idx="1"/>
          </p:nvPr>
        </p:nvSpPr>
        <p:spPr/>
        <p:txBody>
          <a:bodyPr/>
          <a:lstStyle/>
          <a:p>
            <a:r>
              <a:rPr lang="en-US" dirty="0">
                <a:solidFill>
                  <a:srgbClr val="002060"/>
                </a:solidFill>
              </a:rPr>
              <a:t>Specifies the display behavior of an element.</a:t>
            </a:r>
          </a:p>
          <a:p>
            <a:r>
              <a:rPr lang="en-US" dirty="0">
                <a:solidFill>
                  <a:srgbClr val="002060"/>
                </a:solidFill>
              </a:rPr>
              <a:t>Default display property value is taken from the HTML specifications or from the browser.</a:t>
            </a:r>
          </a:p>
          <a:p>
            <a:r>
              <a:rPr lang="en-US" dirty="0">
                <a:solidFill>
                  <a:srgbClr val="002060"/>
                </a:solidFill>
              </a:rPr>
              <a:t>Different html elements may have different display properties.</a:t>
            </a:r>
          </a:p>
          <a:p>
            <a:r>
              <a:rPr lang="en-US" dirty="0">
                <a:solidFill>
                  <a:srgbClr val="002060"/>
                </a:solidFill>
              </a:rPr>
              <a:t>Commonly Used values </a:t>
            </a:r>
          </a:p>
          <a:p>
            <a:pPr>
              <a:buNone/>
            </a:pPr>
            <a:r>
              <a:rPr lang="en-US" dirty="0">
                <a:solidFill>
                  <a:srgbClr val="002060"/>
                </a:solidFill>
              </a:rPr>
              <a:t>a. none  b. block    c. inline  d. inline-block</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Box Properties</a:t>
            </a:r>
          </a:p>
        </p:txBody>
      </p:sp>
      <p:sp>
        <p:nvSpPr>
          <p:cNvPr id="3" name="Content Placeholder 2"/>
          <p:cNvSpPr>
            <a:spLocks noGrp="1"/>
          </p:cNvSpPr>
          <p:nvPr>
            <p:ph idx="1"/>
          </p:nvPr>
        </p:nvSpPr>
        <p:spPr/>
        <p:txBody>
          <a:bodyPr/>
          <a:lstStyle/>
          <a:p>
            <a:r>
              <a:rPr lang="en-US" dirty="0">
                <a:solidFill>
                  <a:srgbClr val="002060"/>
                </a:solidFill>
              </a:rPr>
              <a:t>Box Shadow</a:t>
            </a:r>
          </a:p>
          <a:p>
            <a:pPr>
              <a:buNone/>
            </a:pPr>
            <a:endParaRPr lang="en-US" dirty="0">
              <a:solidFill>
                <a:srgbClr val="002060"/>
              </a:solidFill>
            </a:endParaRPr>
          </a:p>
          <a:p>
            <a:r>
              <a:rPr lang="en-US" dirty="0">
                <a:solidFill>
                  <a:srgbClr val="002060"/>
                </a:solidFill>
              </a:rPr>
              <a:t>Box-sizing</a:t>
            </a:r>
          </a:p>
          <a:p>
            <a:pPr>
              <a:buNone/>
            </a:pPr>
            <a:r>
              <a:rPr lang="en-US" dirty="0">
                <a:solidFill>
                  <a:srgbClr val="002060"/>
                </a:solidFill>
              </a:rPr>
              <a:t>     border box</a:t>
            </a:r>
          </a:p>
          <a:p>
            <a:pPr>
              <a:buNone/>
            </a:pPr>
            <a:r>
              <a:rPr lang="en-US" dirty="0">
                <a:solidFill>
                  <a:srgbClr val="002060"/>
                </a:solidFill>
              </a:rPr>
              <a:t>     content box</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p:txBody>
          <a:bodyPr/>
          <a:lstStyle/>
          <a:p>
            <a:r>
              <a:rPr lang="en-US" dirty="0">
                <a:solidFill>
                  <a:srgbClr val="FF0000"/>
                </a:solidFill>
              </a:rPr>
              <a:t>Internet Protocol (IP)</a:t>
            </a:r>
            <a:endParaRPr lang="en-IN" dirty="0">
              <a:solidFill>
                <a:srgbClr val="FF0000"/>
              </a:solidFill>
            </a:endParaRPr>
          </a:p>
        </p:txBody>
      </p:sp>
      <p:sp>
        <p:nvSpPr>
          <p:cNvPr id="3" name="Content Placeholder 2">
            <a:extLst>
              <a:ext uri="{FF2B5EF4-FFF2-40B4-BE49-F238E27FC236}">
                <a16:creationId xmlns:a16="http://schemas.microsoft.com/office/drawing/2014/main" id="{AD7A5AA0-2034-5670-376D-49D47574B442}"/>
              </a:ext>
            </a:extLst>
          </p:cNvPr>
          <p:cNvSpPr>
            <a:spLocks noGrp="1"/>
          </p:cNvSpPr>
          <p:nvPr>
            <p:ph idx="1"/>
          </p:nvPr>
        </p:nvSpPr>
        <p:spPr/>
        <p:txBody>
          <a:bodyPr>
            <a:noAutofit/>
          </a:bodyPr>
          <a:lstStyle/>
          <a:p>
            <a:pPr algn="just"/>
            <a:endParaRPr lang="en-US" sz="1800" b="0" i="0" dirty="0">
              <a:solidFill>
                <a:srgbClr val="222222"/>
              </a:solidFill>
              <a:effectLst/>
            </a:endParaRPr>
          </a:p>
          <a:p>
            <a:pPr algn="just"/>
            <a:r>
              <a:rPr lang="en-US" sz="1800" b="0" i="0" dirty="0">
                <a:solidFill>
                  <a:srgbClr val="222222"/>
                </a:solidFill>
                <a:effectLst/>
              </a:rPr>
              <a:t>The Internet Protocol (IP) is a protocol, or set of rules, for routing and addressing packets of data so that they can travel across networks and arrive at the correct destination</a:t>
            </a:r>
          </a:p>
          <a:p>
            <a:pPr algn="just"/>
            <a:endParaRPr lang="en-US" sz="1800" b="0" i="0" dirty="0">
              <a:solidFill>
                <a:srgbClr val="222222"/>
              </a:solidFill>
              <a:effectLst/>
            </a:endParaRPr>
          </a:p>
          <a:p>
            <a:pPr algn="just"/>
            <a:r>
              <a:rPr lang="en-US" sz="1800" b="0" i="0" dirty="0">
                <a:solidFill>
                  <a:srgbClr val="222222"/>
                </a:solidFill>
                <a:effectLst/>
              </a:rPr>
              <a:t>Data traversing the Internet is divided into smaller pieces, called </a:t>
            </a:r>
            <a:r>
              <a:rPr lang="en-US" sz="1800" dirty="0"/>
              <a:t>packets</a:t>
            </a:r>
            <a:r>
              <a:rPr lang="en-US" sz="1800" b="0" i="0" dirty="0">
                <a:solidFill>
                  <a:srgbClr val="222222"/>
                </a:solidFill>
                <a:effectLst/>
              </a:rPr>
              <a:t>.</a:t>
            </a:r>
          </a:p>
          <a:p>
            <a:pPr algn="just"/>
            <a:endParaRPr lang="en-US" sz="1800" b="0" i="0" dirty="0">
              <a:solidFill>
                <a:srgbClr val="222222"/>
              </a:solidFill>
              <a:effectLst/>
            </a:endParaRPr>
          </a:p>
          <a:p>
            <a:pPr algn="just"/>
            <a:r>
              <a:rPr lang="en-US" sz="1800" b="0" i="0" dirty="0">
                <a:solidFill>
                  <a:srgbClr val="222222"/>
                </a:solidFill>
                <a:effectLst/>
              </a:rPr>
              <a:t>IP information is attached to each packet, and this information helps </a:t>
            </a:r>
            <a:r>
              <a:rPr lang="en-US" sz="1800" dirty="0"/>
              <a:t>routers</a:t>
            </a:r>
            <a:r>
              <a:rPr lang="en-US" sz="1800" b="0" i="0" dirty="0">
                <a:solidFill>
                  <a:srgbClr val="222222"/>
                </a:solidFill>
                <a:effectLst/>
              </a:rPr>
              <a:t> to send packets to the right place.</a:t>
            </a:r>
            <a:endParaRPr lang="en-US" sz="1800" dirty="0">
              <a:solidFill>
                <a:srgbClr val="222222"/>
              </a:solidFill>
            </a:endParaRPr>
          </a:p>
          <a:p>
            <a:pPr algn="just"/>
            <a:endParaRPr lang="en-US" sz="1800" b="0" i="0" dirty="0">
              <a:solidFill>
                <a:srgbClr val="222222"/>
              </a:solidFill>
              <a:effectLst/>
            </a:endParaRPr>
          </a:p>
          <a:p>
            <a:pPr algn="just"/>
            <a:r>
              <a:rPr lang="en-US" sz="1800" b="0" i="0" dirty="0">
                <a:solidFill>
                  <a:srgbClr val="222222"/>
                </a:solidFill>
                <a:effectLst/>
              </a:rPr>
              <a:t>Every device or </a:t>
            </a:r>
            <a:r>
              <a:rPr lang="en-US" sz="1800" dirty="0"/>
              <a:t>domain</a:t>
            </a:r>
            <a:r>
              <a:rPr lang="en-US" sz="1800" b="0" i="0" dirty="0">
                <a:solidFill>
                  <a:srgbClr val="222222"/>
                </a:solidFill>
                <a:effectLst/>
              </a:rPr>
              <a:t> that connects to the Internet is assigned an </a:t>
            </a:r>
            <a:r>
              <a:rPr lang="en-US" sz="1800" dirty="0"/>
              <a:t>IP address</a:t>
            </a:r>
            <a:r>
              <a:rPr lang="en-US" sz="1800" b="0" i="0" dirty="0">
                <a:solidFill>
                  <a:srgbClr val="222222"/>
                </a:solidFill>
                <a:effectLst/>
              </a:rPr>
              <a:t>, and as packets are directed to the IP address attached to them, data arrives where it is needed.</a:t>
            </a:r>
          </a:p>
          <a:p>
            <a:pPr algn="just"/>
            <a:endParaRPr lang="en-US" sz="1800" dirty="0">
              <a:solidFill>
                <a:srgbClr val="222222"/>
              </a:solidFill>
            </a:endParaRPr>
          </a:p>
          <a:p>
            <a:pPr algn="just"/>
            <a:endParaRPr lang="en-US" sz="1800" dirty="0"/>
          </a:p>
        </p:txBody>
      </p:sp>
    </p:spTree>
    <p:extLst>
      <p:ext uri="{BB962C8B-B14F-4D97-AF65-F5344CB8AC3E}">
        <p14:creationId xmlns:p14="http://schemas.microsoft.com/office/powerpoint/2010/main" val="206635252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Flex Model</a:t>
            </a:r>
          </a:p>
        </p:txBody>
      </p:sp>
      <p:sp>
        <p:nvSpPr>
          <p:cNvPr id="3" name="Content Placeholder 2"/>
          <p:cNvSpPr>
            <a:spLocks noGrp="1"/>
          </p:cNvSpPr>
          <p:nvPr>
            <p:ph idx="1"/>
          </p:nvPr>
        </p:nvSpPr>
        <p:spPr/>
        <p:txBody>
          <a:bodyPr>
            <a:normAutofit fontScale="92500" lnSpcReduction="20000"/>
          </a:bodyPr>
          <a:lstStyle/>
          <a:p>
            <a:r>
              <a:rPr lang="en-US" dirty="0">
                <a:solidFill>
                  <a:srgbClr val="002060"/>
                </a:solidFill>
              </a:rPr>
              <a:t>Makes it easier to design flexible responsive structure without using float or positioning.</a:t>
            </a:r>
          </a:p>
          <a:p>
            <a:r>
              <a:rPr lang="en-US" dirty="0">
                <a:solidFill>
                  <a:srgbClr val="002060"/>
                </a:solidFill>
              </a:rPr>
              <a:t>Elements must be contained in a element with class flex-container applied on it.</a:t>
            </a:r>
          </a:p>
          <a:p>
            <a:pPr>
              <a:buNone/>
            </a:pPr>
            <a:r>
              <a:rPr lang="en-US" dirty="0">
                <a:solidFill>
                  <a:srgbClr val="002060"/>
                </a:solidFill>
              </a:rPr>
              <a:t>&lt;div class="flex-container"&gt;</a:t>
            </a:r>
            <a:br>
              <a:rPr lang="en-US" dirty="0">
                <a:solidFill>
                  <a:srgbClr val="002060"/>
                </a:solidFill>
              </a:rPr>
            </a:br>
            <a:r>
              <a:rPr lang="en-US" dirty="0">
                <a:solidFill>
                  <a:srgbClr val="002060"/>
                </a:solidFill>
              </a:rPr>
              <a:t>  &lt;div&gt;child1&lt;/div&gt;</a:t>
            </a:r>
            <a:br>
              <a:rPr lang="en-US" dirty="0">
                <a:solidFill>
                  <a:srgbClr val="002060"/>
                </a:solidFill>
              </a:rPr>
            </a:br>
            <a:r>
              <a:rPr lang="en-US" dirty="0">
                <a:solidFill>
                  <a:srgbClr val="002060"/>
                </a:solidFill>
              </a:rPr>
              <a:t>  &lt;div&gt;child2&lt;/div&gt;</a:t>
            </a:r>
            <a:br>
              <a:rPr lang="en-US" dirty="0">
                <a:solidFill>
                  <a:srgbClr val="002060"/>
                </a:solidFill>
              </a:rPr>
            </a:br>
            <a:r>
              <a:rPr lang="en-US" dirty="0">
                <a:solidFill>
                  <a:srgbClr val="002060"/>
                </a:solidFill>
              </a:rPr>
              <a:t>  &lt;div&gt;child3&lt;/div&gt;</a:t>
            </a:r>
            <a:br>
              <a:rPr lang="en-US" dirty="0">
                <a:solidFill>
                  <a:srgbClr val="002060"/>
                </a:solidFill>
              </a:rPr>
            </a:br>
            <a:r>
              <a:rPr lang="en-US" dirty="0">
                <a:solidFill>
                  <a:srgbClr val="002060"/>
                </a:solidFill>
              </a:rPr>
              <a:t>&lt;/div&gt;</a:t>
            </a:r>
          </a:p>
          <a:p>
            <a:r>
              <a:rPr lang="en-US" dirty="0">
                <a:solidFill>
                  <a:srgbClr val="002060"/>
                </a:solidFill>
              </a:rPr>
              <a:t>Display property of parent must be flex.</a:t>
            </a:r>
            <a:br>
              <a:rPr lang="en-US" dirty="0">
                <a:solidFill>
                  <a:srgbClr val="002060"/>
                </a:solidFill>
              </a:rPr>
            </a:br>
            <a:endParaRPr lang="en-US" dirty="0">
              <a:solidFill>
                <a:srgbClr val="002060"/>
              </a:solidFill>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Flex Model : Properties</a:t>
            </a:r>
          </a:p>
        </p:txBody>
      </p:sp>
      <p:sp>
        <p:nvSpPr>
          <p:cNvPr id="3" name="Content Placeholder 2"/>
          <p:cNvSpPr>
            <a:spLocks noGrp="1"/>
          </p:cNvSpPr>
          <p:nvPr>
            <p:ph idx="1"/>
          </p:nvPr>
        </p:nvSpPr>
        <p:spPr/>
        <p:txBody>
          <a:bodyPr/>
          <a:lstStyle/>
          <a:p>
            <a:r>
              <a:rPr lang="en-US" dirty="0">
                <a:solidFill>
                  <a:srgbClr val="002060"/>
                </a:solidFill>
              </a:rPr>
              <a:t>flex-direction</a:t>
            </a:r>
          </a:p>
          <a:p>
            <a:pPr>
              <a:buNone/>
            </a:pPr>
            <a:r>
              <a:rPr lang="en-US" dirty="0">
                <a:solidFill>
                  <a:srgbClr val="002060"/>
                </a:solidFill>
              </a:rPr>
              <a:t>     row , row-reverse</a:t>
            </a:r>
          </a:p>
          <a:p>
            <a:pPr>
              <a:buNone/>
            </a:pPr>
            <a:r>
              <a:rPr lang="en-US" dirty="0">
                <a:solidFill>
                  <a:srgbClr val="002060"/>
                </a:solidFill>
              </a:rPr>
              <a:t>     column, column-reverse</a:t>
            </a:r>
          </a:p>
          <a:p>
            <a:r>
              <a:rPr lang="en-US" dirty="0">
                <a:solidFill>
                  <a:srgbClr val="002060"/>
                </a:solidFill>
              </a:rPr>
              <a:t>flex-wrap</a:t>
            </a:r>
          </a:p>
          <a:p>
            <a:pPr>
              <a:buNone/>
            </a:pPr>
            <a:r>
              <a:rPr lang="en-US" dirty="0">
                <a:solidFill>
                  <a:srgbClr val="002060"/>
                </a:solidFill>
              </a:rPr>
              <a:t>    wrap</a:t>
            </a:r>
          </a:p>
          <a:p>
            <a:pPr>
              <a:buNone/>
            </a:pPr>
            <a:r>
              <a:rPr lang="en-US" dirty="0">
                <a:solidFill>
                  <a:srgbClr val="002060"/>
                </a:solidFill>
              </a:rPr>
              <a:t>    </a:t>
            </a:r>
            <a:r>
              <a:rPr lang="en-US" dirty="0" err="1">
                <a:solidFill>
                  <a:srgbClr val="002060"/>
                </a:solidFill>
              </a:rPr>
              <a:t>nowrap</a:t>
            </a:r>
            <a:endParaRPr lang="en-US" dirty="0">
              <a:solidFill>
                <a:srgbClr val="002060"/>
              </a:solidFill>
            </a:endParaRPr>
          </a:p>
          <a:p>
            <a:pPr>
              <a:buNone/>
            </a:pPr>
            <a:r>
              <a:rPr lang="en-US" dirty="0">
                <a:solidFill>
                  <a:srgbClr val="002060"/>
                </a:solidFill>
              </a:rPr>
              <a:t>    wrap-reverse</a:t>
            </a:r>
          </a:p>
          <a:p>
            <a:pPr>
              <a:buNone/>
            </a:pPr>
            <a:endParaRPr lang="en-US" dirty="0">
              <a:solidFill>
                <a:srgbClr val="002060"/>
              </a:solidFill>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Filters</a:t>
            </a:r>
          </a:p>
        </p:txBody>
      </p:sp>
      <p:sp>
        <p:nvSpPr>
          <p:cNvPr id="3" name="Content Placeholder 2"/>
          <p:cNvSpPr>
            <a:spLocks noGrp="1"/>
          </p:cNvSpPr>
          <p:nvPr>
            <p:ph idx="1"/>
          </p:nvPr>
        </p:nvSpPr>
        <p:spPr/>
        <p:txBody>
          <a:bodyPr>
            <a:normAutofit/>
          </a:bodyPr>
          <a:lstStyle/>
          <a:p>
            <a:r>
              <a:rPr lang="en-US" dirty="0">
                <a:solidFill>
                  <a:srgbClr val="002060"/>
                </a:solidFill>
              </a:rPr>
              <a:t>blur()</a:t>
            </a:r>
          </a:p>
          <a:p>
            <a:r>
              <a:rPr lang="en-US" dirty="0">
                <a:solidFill>
                  <a:srgbClr val="002060"/>
                </a:solidFill>
              </a:rPr>
              <a:t>brightness()</a:t>
            </a:r>
          </a:p>
          <a:p>
            <a:r>
              <a:rPr lang="en-US" dirty="0">
                <a:solidFill>
                  <a:srgbClr val="002060"/>
                </a:solidFill>
              </a:rPr>
              <a:t>Contrast()</a:t>
            </a:r>
          </a:p>
          <a:p>
            <a:r>
              <a:rPr lang="en-US" dirty="0">
                <a:solidFill>
                  <a:srgbClr val="002060"/>
                </a:solidFill>
              </a:rPr>
              <a:t>Grayscale</a:t>
            </a:r>
          </a:p>
          <a:p>
            <a:r>
              <a:rPr lang="en-US" dirty="0">
                <a:solidFill>
                  <a:srgbClr val="002060"/>
                </a:solidFill>
              </a:rPr>
              <a:t>Sepia()</a:t>
            </a:r>
          </a:p>
          <a:p>
            <a:r>
              <a:rPr lang="en-US" dirty="0">
                <a:solidFill>
                  <a:srgbClr val="002060"/>
                </a:solidFill>
              </a:rPr>
              <a:t>Invert()</a:t>
            </a:r>
          </a:p>
          <a:p>
            <a:r>
              <a:rPr lang="en-US" dirty="0">
                <a:solidFill>
                  <a:srgbClr val="002060"/>
                </a:solidFill>
              </a:rPr>
              <a:t>Opacity()</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CSS Transforms</a:t>
            </a:r>
          </a:p>
        </p:txBody>
      </p:sp>
      <p:sp>
        <p:nvSpPr>
          <p:cNvPr id="3" name="Content Placeholder 2"/>
          <p:cNvSpPr>
            <a:spLocks noGrp="1"/>
          </p:cNvSpPr>
          <p:nvPr>
            <p:ph idx="1"/>
          </p:nvPr>
        </p:nvSpPr>
        <p:spPr/>
        <p:txBody>
          <a:bodyPr>
            <a:normAutofit fontScale="92500" lnSpcReduction="20000"/>
          </a:bodyPr>
          <a:lstStyle/>
          <a:p>
            <a:r>
              <a:rPr lang="en-US" dirty="0">
                <a:solidFill>
                  <a:srgbClr val="002060"/>
                </a:solidFill>
              </a:rPr>
              <a:t>Transformation changes the state of any html element.</a:t>
            </a:r>
          </a:p>
          <a:p>
            <a:pPr>
              <a:buNone/>
            </a:pPr>
            <a:endParaRPr lang="en-US" dirty="0">
              <a:solidFill>
                <a:srgbClr val="002060"/>
              </a:solidFill>
            </a:endParaRPr>
          </a:p>
          <a:p>
            <a:r>
              <a:rPr lang="en-US" dirty="0">
                <a:solidFill>
                  <a:srgbClr val="002060"/>
                </a:solidFill>
              </a:rPr>
              <a:t>Allows to translate, rotate, scale, and skew elements.</a:t>
            </a:r>
          </a:p>
          <a:p>
            <a:pPr>
              <a:buNone/>
            </a:pPr>
            <a:endParaRPr lang="en-US" dirty="0">
              <a:solidFill>
                <a:srgbClr val="002060"/>
              </a:solidFill>
            </a:endParaRPr>
          </a:p>
          <a:p>
            <a:r>
              <a:rPr lang="en-US" dirty="0">
                <a:solidFill>
                  <a:srgbClr val="002060"/>
                </a:solidFill>
              </a:rPr>
              <a:t>A transformation is an effect that lets an element change shape, size and position.</a:t>
            </a:r>
          </a:p>
          <a:p>
            <a:pPr>
              <a:buNone/>
            </a:pPr>
            <a:endParaRPr lang="en-US" dirty="0">
              <a:solidFill>
                <a:srgbClr val="002060"/>
              </a:solidFill>
            </a:endParaRPr>
          </a:p>
          <a:p>
            <a:r>
              <a:rPr lang="en-US" dirty="0">
                <a:solidFill>
                  <a:srgbClr val="002060"/>
                </a:solidFill>
              </a:rPr>
              <a:t>CSS supports 2D and 3D transformations.</a:t>
            </a:r>
          </a:p>
          <a:p>
            <a:endParaRPr lang="en-US" dirty="0">
              <a:solidFill>
                <a:srgbClr val="002060"/>
              </a:solidFill>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CSS Transforms</a:t>
            </a:r>
          </a:p>
        </p:txBody>
      </p:sp>
      <p:sp>
        <p:nvSpPr>
          <p:cNvPr id="3" name="Content Placeholder 2"/>
          <p:cNvSpPr>
            <a:spLocks noGrp="1"/>
          </p:cNvSpPr>
          <p:nvPr>
            <p:ph idx="1"/>
          </p:nvPr>
        </p:nvSpPr>
        <p:spPr/>
        <p:txBody>
          <a:bodyPr>
            <a:normAutofit fontScale="70000" lnSpcReduction="20000"/>
          </a:bodyPr>
          <a:lstStyle/>
          <a:p>
            <a:pPr>
              <a:buNone/>
            </a:pPr>
            <a:r>
              <a:rPr lang="en-US" dirty="0">
                <a:solidFill>
                  <a:srgbClr val="002060"/>
                </a:solidFill>
              </a:rPr>
              <a:t>2D transformation methods:</a:t>
            </a:r>
          </a:p>
          <a:p>
            <a:r>
              <a:rPr lang="en-US" dirty="0">
                <a:solidFill>
                  <a:srgbClr val="002060"/>
                </a:solidFill>
              </a:rPr>
              <a:t>translate()</a:t>
            </a:r>
          </a:p>
          <a:p>
            <a:r>
              <a:rPr lang="en-US" dirty="0">
                <a:solidFill>
                  <a:srgbClr val="002060"/>
                </a:solidFill>
              </a:rPr>
              <a:t>rotate() , </a:t>
            </a:r>
            <a:r>
              <a:rPr lang="en-US" dirty="0" err="1">
                <a:solidFill>
                  <a:srgbClr val="002060"/>
                </a:solidFill>
              </a:rPr>
              <a:t>rotateX</a:t>
            </a:r>
            <a:r>
              <a:rPr lang="en-US" dirty="0">
                <a:solidFill>
                  <a:srgbClr val="002060"/>
                </a:solidFill>
              </a:rPr>
              <a:t> (),Y</a:t>
            </a:r>
          </a:p>
          <a:p>
            <a:r>
              <a:rPr lang="en-US" dirty="0">
                <a:solidFill>
                  <a:srgbClr val="002060"/>
                </a:solidFill>
              </a:rPr>
              <a:t>scale(),X,Y : fraction and percentage</a:t>
            </a:r>
          </a:p>
          <a:p>
            <a:r>
              <a:rPr lang="en-US" dirty="0" err="1">
                <a:solidFill>
                  <a:srgbClr val="002060"/>
                </a:solidFill>
              </a:rPr>
              <a:t>skewX</a:t>
            </a:r>
            <a:r>
              <a:rPr lang="en-US" dirty="0">
                <a:solidFill>
                  <a:srgbClr val="002060"/>
                </a:solidFill>
              </a:rPr>
              <a:t>()</a:t>
            </a:r>
          </a:p>
          <a:p>
            <a:r>
              <a:rPr lang="en-US" dirty="0" err="1">
                <a:solidFill>
                  <a:srgbClr val="002060"/>
                </a:solidFill>
              </a:rPr>
              <a:t>skewY</a:t>
            </a:r>
            <a:r>
              <a:rPr lang="en-US" dirty="0">
                <a:solidFill>
                  <a:srgbClr val="002060"/>
                </a:solidFill>
              </a:rPr>
              <a:t>()</a:t>
            </a:r>
          </a:p>
          <a:p>
            <a:r>
              <a:rPr lang="en-US" dirty="0">
                <a:solidFill>
                  <a:srgbClr val="002060"/>
                </a:solidFill>
              </a:rPr>
              <a:t>matrix() : take six parameters, containing mathematic functions, which allows to rotate, scale, move (translate), and skew elements.  as follow: </a:t>
            </a:r>
          </a:p>
          <a:p>
            <a:pPr>
              <a:buNone/>
            </a:pPr>
            <a:r>
              <a:rPr lang="en-US" dirty="0">
                <a:solidFill>
                  <a:srgbClr val="002060"/>
                </a:solidFill>
              </a:rPr>
              <a:t>    matrix(</a:t>
            </a:r>
            <a:r>
              <a:rPr lang="en-US" dirty="0" err="1">
                <a:solidFill>
                  <a:srgbClr val="002060"/>
                </a:solidFill>
              </a:rPr>
              <a:t>scaleX</a:t>
            </a:r>
            <a:r>
              <a:rPr lang="en-US" dirty="0">
                <a:solidFill>
                  <a:srgbClr val="002060"/>
                </a:solidFill>
              </a:rPr>
              <a:t>(),</a:t>
            </a:r>
            <a:r>
              <a:rPr lang="en-US" dirty="0" err="1">
                <a:solidFill>
                  <a:srgbClr val="002060"/>
                </a:solidFill>
              </a:rPr>
              <a:t>skewY</a:t>
            </a:r>
            <a:r>
              <a:rPr lang="en-US" dirty="0">
                <a:solidFill>
                  <a:srgbClr val="002060"/>
                </a:solidFill>
              </a:rPr>
              <a:t>(),</a:t>
            </a:r>
            <a:r>
              <a:rPr lang="en-US" dirty="0" err="1">
                <a:solidFill>
                  <a:srgbClr val="002060"/>
                </a:solidFill>
              </a:rPr>
              <a:t>skewX</a:t>
            </a:r>
            <a:r>
              <a:rPr lang="en-US" dirty="0">
                <a:solidFill>
                  <a:srgbClr val="002060"/>
                </a:solidFill>
              </a:rPr>
              <a:t>(),</a:t>
            </a:r>
            <a:r>
              <a:rPr lang="en-US" dirty="0" err="1">
                <a:solidFill>
                  <a:srgbClr val="002060"/>
                </a:solidFill>
              </a:rPr>
              <a:t>scaleY</a:t>
            </a:r>
            <a:r>
              <a:rPr lang="en-US" dirty="0">
                <a:solidFill>
                  <a:srgbClr val="002060"/>
                </a:solidFill>
              </a:rPr>
              <a:t>(),</a:t>
            </a:r>
            <a:r>
              <a:rPr lang="en-US" dirty="0" err="1">
                <a:solidFill>
                  <a:srgbClr val="002060"/>
                </a:solidFill>
              </a:rPr>
              <a:t>translateX</a:t>
            </a:r>
            <a:r>
              <a:rPr lang="en-US" dirty="0">
                <a:solidFill>
                  <a:srgbClr val="002060"/>
                </a:solidFill>
              </a:rPr>
              <a:t>(),</a:t>
            </a:r>
            <a:r>
              <a:rPr lang="en-US" dirty="0" err="1">
                <a:solidFill>
                  <a:srgbClr val="002060"/>
                </a:solidFill>
              </a:rPr>
              <a:t>translateY</a:t>
            </a:r>
            <a:r>
              <a:rPr lang="en-US" dirty="0">
                <a:solidFill>
                  <a:srgbClr val="002060"/>
                </a:solidFill>
              </a:rPr>
              <a:t>())</a:t>
            </a:r>
          </a:p>
          <a:p>
            <a:r>
              <a:rPr lang="en-US" dirty="0">
                <a:solidFill>
                  <a:srgbClr val="002060"/>
                </a:solidFill>
              </a:rPr>
              <a:t>Example</a:t>
            </a:r>
            <a:br>
              <a:rPr lang="en-US" dirty="0">
                <a:solidFill>
                  <a:srgbClr val="002060"/>
                </a:solidFill>
              </a:rPr>
            </a:br>
            <a:endParaRPr lang="en-US" dirty="0">
              <a:solidFill>
                <a:srgbClr val="002060"/>
              </a:solidFill>
            </a:endParaRPr>
          </a:p>
          <a:p>
            <a:pPr>
              <a:buNone/>
            </a:pPr>
            <a:r>
              <a:rPr lang="en-US" dirty="0">
                <a:solidFill>
                  <a:srgbClr val="002060"/>
                </a:solidFill>
              </a:rPr>
              <a:t>transform: matrix(1, -0.3, 0, 1, 0, 0);</a:t>
            </a:r>
            <a:br>
              <a:rPr lang="en-US" dirty="0">
                <a:solidFill>
                  <a:srgbClr val="002060"/>
                </a:solidFill>
              </a:rPr>
            </a:br>
            <a:endParaRPr lang="en-US" dirty="0">
              <a:solidFill>
                <a:srgbClr val="002060"/>
              </a:solidFill>
            </a:endParaRPr>
          </a:p>
          <a:p>
            <a:endParaRPr lang="en-US" dirty="0">
              <a:solidFill>
                <a:srgbClr val="002060"/>
              </a:solidFill>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3D Transformations</a:t>
            </a:r>
          </a:p>
        </p:txBody>
      </p:sp>
      <p:sp>
        <p:nvSpPr>
          <p:cNvPr id="3" name="Content Placeholder 2"/>
          <p:cNvSpPr>
            <a:spLocks noGrp="1"/>
          </p:cNvSpPr>
          <p:nvPr>
            <p:ph idx="1"/>
          </p:nvPr>
        </p:nvSpPr>
        <p:spPr/>
        <p:txBody>
          <a:bodyPr>
            <a:normAutofit fontScale="77500" lnSpcReduction="20000"/>
          </a:bodyPr>
          <a:lstStyle/>
          <a:p>
            <a:pPr>
              <a:buNone/>
            </a:pPr>
            <a:endParaRPr lang="en-US" dirty="0">
              <a:solidFill>
                <a:srgbClr val="002060"/>
              </a:solidFill>
            </a:endParaRPr>
          </a:p>
          <a:p>
            <a:pPr>
              <a:buNone/>
            </a:pPr>
            <a:r>
              <a:rPr lang="en-US" dirty="0" err="1">
                <a:solidFill>
                  <a:srgbClr val="002060"/>
                </a:solidFill>
              </a:rPr>
              <a:t>translateX</a:t>
            </a:r>
            <a:r>
              <a:rPr lang="en-US" dirty="0">
                <a:solidFill>
                  <a:srgbClr val="002060"/>
                </a:solidFill>
              </a:rPr>
              <a:t>(</a:t>
            </a:r>
            <a:r>
              <a:rPr lang="en-US" i="1" dirty="0">
                <a:solidFill>
                  <a:srgbClr val="002060"/>
                </a:solidFill>
              </a:rPr>
              <a:t>x</a:t>
            </a:r>
            <a:r>
              <a:rPr lang="en-US" dirty="0">
                <a:solidFill>
                  <a:srgbClr val="002060"/>
                </a:solidFill>
              </a:rPr>
              <a:t>)</a:t>
            </a:r>
          </a:p>
          <a:p>
            <a:pPr>
              <a:buNone/>
            </a:pPr>
            <a:r>
              <a:rPr lang="en-US" dirty="0" err="1">
                <a:solidFill>
                  <a:srgbClr val="002060"/>
                </a:solidFill>
              </a:rPr>
              <a:t>translateY</a:t>
            </a:r>
            <a:r>
              <a:rPr lang="en-US" dirty="0">
                <a:solidFill>
                  <a:srgbClr val="002060"/>
                </a:solidFill>
              </a:rPr>
              <a:t>(</a:t>
            </a:r>
            <a:r>
              <a:rPr lang="en-US" i="1" dirty="0">
                <a:solidFill>
                  <a:srgbClr val="002060"/>
                </a:solidFill>
              </a:rPr>
              <a:t>y</a:t>
            </a:r>
            <a:r>
              <a:rPr lang="en-US" dirty="0">
                <a:solidFill>
                  <a:srgbClr val="002060"/>
                </a:solidFill>
              </a:rPr>
              <a:t>)</a:t>
            </a:r>
          </a:p>
          <a:p>
            <a:pPr>
              <a:buNone/>
            </a:pPr>
            <a:r>
              <a:rPr lang="en-US" dirty="0" err="1">
                <a:solidFill>
                  <a:srgbClr val="002060"/>
                </a:solidFill>
              </a:rPr>
              <a:t>translateZ</a:t>
            </a:r>
            <a:r>
              <a:rPr lang="en-US" dirty="0">
                <a:solidFill>
                  <a:srgbClr val="002060"/>
                </a:solidFill>
              </a:rPr>
              <a:t>(</a:t>
            </a:r>
            <a:r>
              <a:rPr lang="en-US" i="1" dirty="0">
                <a:solidFill>
                  <a:srgbClr val="002060"/>
                </a:solidFill>
              </a:rPr>
              <a:t>z</a:t>
            </a:r>
            <a:r>
              <a:rPr lang="en-US" dirty="0">
                <a:solidFill>
                  <a:srgbClr val="002060"/>
                </a:solidFill>
              </a:rPr>
              <a:t>)</a:t>
            </a:r>
          </a:p>
          <a:p>
            <a:pPr>
              <a:buNone/>
            </a:pPr>
            <a:r>
              <a:rPr lang="en-US" dirty="0" err="1">
                <a:solidFill>
                  <a:srgbClr val="002060"/>
                </a:solidFill>
              </a:rPr>
              <a:t>scaleX</a:t>
            </a:r>
            <a:r>
              <a:rPr lang="en-US" dirty="0">
                <a:solidFill>
                  <a:srgbClr val="002060"/>
                </a:solidFill>
              </a:rPr>
              <a:t>(</a:t>
            </a:r>
            <a:r>
              <a:rPr lang="en-US" i="1" dirty="0">
                <a:solidFill>
                  <a:srgbClr val="002060"/>
                </a:solidFill>
              </a:rPr>
              <a:t>x</a:t>
            </a:r>
            <a:r>
              <a:rPr lang="en-US" dirty="0">
                <a:solidFill>
                  <a:srgbClr val="002060"/>
                </a:solidFill>
              </a:rPr>
              <a:t>)</a:t>
            </a:r>
          </a:p>
          <a:p>
            <a:pPr>
              <a:buNone/>
            </a:pPr>
            <a:r>
              <a:rPr lang="en-US" dirty="0" err="1">
                <a:solidFill>
                  <a:srgbClr val="002060"/>
                </a:solidFill>
              </a:rPr>
              <a:t>scaleY</a:t>
            </a:r>
            <a:r>
              <a:rPr lang="en-US" dirty="0">
                <a:solidFill>
                  <a:srgbClr val="002060"/>
                </a:solidFill>
              </a:rPr>
              <a:t>(</a:t>
            </a:r>
            <a:r>
              <a:rPr lang="en-US" i="1" dirty="0">
                <a:solidFill>
                  <a:srgbClr val="002060"/>
                </a:solidFill>
              </a:rPr>
              <a:t>y</a:t>
            </a:r>
            <a:r>
              <a:rPr lang="en-US" dirty="0">
                <a:solidFill>
                  <a:srgbClr val="002060"/>
                </a:solidFill>
              </a:rPr>
              <a:t>)</a:t>
            </a:r>
          </a:p>
          <a:p>
            <a:pPr>
              <a:buNone/>
            </a:pPr>
            <a:r>
              <a:rPr lang="en-US" dirty="0" err="1">
                <a:solidFill>
                  <a:srgbClr val="002060"/>
                </a:solidFill>
              </a:rPr>
              <a:t>scaleZ</a:t>
            </a:r>
            <a:r>
              <a:rPr lang="en-US" dirty="0">
                <a:solidFill>
                  <a:srgbClr val="002060"/>
                </a:solidFill>
              </a:rPr>
              <a:t>(</a:t>
            </a:r>
            <a:r>
              <a:rPr lang="en-US" i="1" dirty="0">
                <a:solidFill>
                  <a:srgbClr val="002060"/>
                </a:solidFill>
              </a:rPr>
              <a:t>z</a:t>
            </a:r>
            <a:r>
              <a:rPr lang="en-US" dirty="0">
                <a:solidFill>
                  <a:srgbClr val="002060"/>
                </a:solidFill>
              </a:rPr>
              <a:t>)</a:t>
            </a:r>
          </a:p>
          <a:p>
            <a:pPr>
              <a:buNone/>
            </a:pPr>
            <a:r>
              <a:rPr lang="en-US" dirty="0">
                <a:solidFill>
                  <a:srgbClr val="002060"/>
                </a:solidFill>
              </a:rPr>
              <a:t>rotate3d(</a:t>
            </a:r>
            <a:r>
              <a:rPr lang="en-US" i="1" dirty="0" err="1">
                <a:solidFill>
                  <a:srgbClr val="002060"/>
                </a:solidFill>
              </a:rPr>
              <a:t>x,y,z,angle</a:t>
            </a:r>
            <a:r>
              <a:rPr lang="en-US" dirty="0">
                <a:solidFill>
                  <a:srgbClr val="002060"/>
                </a:solidFill>
              </a:rPr>
              <a:t>) , x , y , z are vectors which can be 0 or 1</a:t>
            </a:r>
          </a:p>
          <a:p>
            <a:pPr>
              <a:buNone/>
            </a:pPr>
            <a:r>
              <a:rPr lang="en-US" dirty="0" err="1">
                <a:solidFill>
                  <a:srgbClr val="002060"/>
                </a:solidFill>
              </a:rPr>
              <a:t>rotateX</a:t>
            </a:r>
            <a:r>
              <a:rPr lang="en-US" dirty="0">
                <a:solidFill>
                  <a:srgbClr val="002060"/>
                </a:solidFill>
              </a:rPr>
              <a:t>(</a:t>
            </a:r>
            <a:r>
              <a:rPr lang="en-US" i="1" dirty="0">
                <a:solidFill>
                  <a:srgbClr val="002060"/>
                </a:solidFill>
              </a:rPr>
              <a:t>angle</a:t>
            </a:r>
            <a:r>
              <a:rPr lang="en-US" dirty="0">
                <a:solidFill>
                  <a:srgbClr val="002060"/>
                </a:solidFill>
              </a:rPr>
              <a:t>)</a:t>
            </a:r>
          </a:p>
          <a:p>
            <a:pPr>
              <a:buNone/>
            </a:pPr>
            <a:r>
              <a:rPr lang="en-US" dirty="0" err="1">
                <a:solidFill>
                  <a:srgbClr val="002060"/>
                </a:solidFill>
              </a:rPr>
              <a:t>rotateY</a:t>
            </a:r>
            <a:r>
              <a:rPr lang="en-US" dirty="0">
                <a:solidFill>
                  <a:srgbClr val="002060"/>
                </a:solidFill>
              </a:rPr>
              <a:t>(</a:t>
            </a:r>
            <a:r>
              <a:rPr lang="en-US" i="1" dirty="0">
                <a:solidFill>
                  <a:srgbClr val="002060"/>
                </a:solidFill>
              </a:rPr>
              <a:t>angle</a:t>
            </a:r>
            <a:r>
              <a:rPr lang="en-US" dirty="0">
                <a:solidFill>
                  <a:srgbClr val="002060"/>
                </a:solidFill>
              </a:rPr>
              <a:t>)</a:t>
            </a:r>
          </a:p>
          <a:p>
            <a:pPr>
              <a:buNone/>
            </a:pPr>
            <a:r>
              <a:rPr lang="en-US" dirty="0" err="1">
                <a:solidFill>
                  <a:srgbClr val="002060"/>
                </a:solidFill>
              </a:rPr>
              <a:t>rotateZ</a:t>
            </a:r>
            <a:r>
              <a:rPr lang="en-US" dirty="0">
                <a:solidFill>
                  <a:srgbClr val="002060"/>
                </a:solidFill>
              </a:rPr>
              <a:t>(</a:t>
            </a:r>
            <a:r>
              <a:rPr lang="en-US" i="1" dirty="0">
                <a:solidFill>
                  <a:srgbClr val="002060"/>
                </a:solidFill>
              </a:rPr>
              <a:t>angle</a:t>
            </a:r>
            <a:r>
              <a:rPr lang="en-US" dirty="0">
                <a:solidFill>
                  <a:srgbClr val="002060"/>
                </a:solidFill>
              </a:rPr>
              <a:t>)</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3D Transformations : Perspective</a:t>
            </a:r>
          </a:p>
        </p:txBody>
      </p:sp>
      <p:sp>
        <p:nvSpPr>
          <p:cNvPr id="3" name="Content Placeholder 2"/>
          <p:cNvSpPr>
            <a:spLocks noGrp="1"/>
          </p:cNvSpPr>
          <p:nvPr>
            <p:ph idx="1"/>
          </p:nvPr>
        </p:nvSpPr>
        <p:spPr/>
        <p:txBody>
          <a:bodyPr>
            <a:normAutofit/>
          </a:bodyPr>
          <a:lstStyle/>
          <a:p>
            <a:pPr>
              <a:buNone/>
            </a:pPr>
            <a:endParaRPr lang="en-US" sz="1800" dirty="0">
              <a:solidFill>
                <a:srgbClr val="002060"/>
              </a:solidFill>
            </a:endParaRPr>
          </a:p>
          <a:p>
            <a:r>
              <a:rPr lang="en-US" sz="1800" dirty="0">
                <a:solidFill>
                  <a:srgbClr val="002060"/>
                </a:solidFill>
              </a:rPr>
              <a:t>The perspective property defines how far the object is away from the user</a:t>
            </a:r>
          </a:p>
          <a:p>
            <a:r>
              <a:rPr lang="en-US" sz="1800" dirty="0">
                <a:solidFill>
                  <a:srgbClr val="002060"/>
                </a:solidFill>
              </a:rPr>
              <a:t>A lower value will result in a more intensive 3D effect than a higher value.</a:t>
            </a:r>
          </a:p>
          <a:p>
            <a:r>
              <a:rPr lang="en-US" sz="1800" dirty="0">
                <a:solidFill>
                  <a:srgbClr val="002060"/>
                </a:solidFill>
              </a:rPr>
              <a:t>When defining the perspective property for an element, it is the CHILD elements that get the perspective view, NOT the element itself.</a:t>
            </a:r>
          </a:p>
        </p:txBody>
      </p:sp>
    </p:spTree>
    <p:extLst>
      <p:ext uri="{BB962C8B-B14F-4D97-AF65-F5344CB8AC3E}">
        <p14:creationId xmlns:p14="http://schemas.microsoft.com/office/powerpoint/2010/main" val="346922498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3D Transformations</a:t>
            </a:r>
          </a:p>
        </p:txBody>
      </p:sp>
      <p:sp>
        <p:nvSpPr>
          <p:cNvPr id="3" name="Content Placeholder 2"/>
          <p:cNvSpPr>
            <a:spLocks noGrp="1"/>
          </p:cNvSpPr>
          <p:nvPr>
            <p:ph idx="1"/>
          </p:nvPr>
        </p:nvSpPr>
        <p:spPr/>
        <p:txBody>
          <a:bodyPr>
            <a:normAutofit fontScale="70000" lnSpcReduction="20000"/>
          </a:bodyPr>
          <a:lstStyle/>
          <a:p>
            <a:pPr>
              <a:buNone/>
            </a:pPr>
            <a:r>
              <a:rPr lang="en-US" sz="1800" dirty="0">
                <a:solidFill>
                  <a:srgbClr val="002060"/>
                </a:solidFill>
              </a:rPr>
              <a:t>#div1 {</a:t>
            </a:r>
          </a:p>
          <a:p>
            <a:pPr>
              <a:buNone/>
            </a:pPr>
            <a:r>
              <a:rPr lang="en-US" sz="1800" dirty="0">
                <a:solidFill>
                  <a:srgbClr val="002060"/>
                </a:solidFill>
              </a:rPr>
              <a:t>  position: relative;</a:t>
            </a:r>
          </a:p>
          <a:p>
            <a:pPr>
              <a:buNone/>
            </a:pPr>
            <a:r>
              <a:rPr lang="en-US" sz="1800" dirty="0">
                <a:solidFill>
                  <a:srgbClr val="002060"/>
                </a:solidFill>
              </a:rPr>
              <a:t>  height: 150px;</a:t>
            </a:r>
          </a:p>
          <a:p>
            <a:pPr>
              <a:buNone/>
            </a:pPr>
            <a:r>
              <a:rPr lang="en-US" sz="1800" dirty="0">
                <a:solidFill>
                  <a:srgbClr val="002060"/>
                </a:solidFill>
              </a:rPr>
              <a:t>  width: 150px;</a:t>
            </a:r>
          </a:p>
          <a:p>
            <a:pPr>
              <a:buNone/>
            </a:pPr>
            <a:r>
              <a:rPr lang="en-US" sz="1800" dirty="0">
                <a:solidFill>
                  <a:srgbClr val="002060"/>
                </a:solidFill>
              </a:rPr>
              <a:t>  margin-left: 60px;</a:t>
            </a:r>
          </a:p>
          <a:p>
            <a:pPr>
              <a:buNone/>
            </a:pPr>
            <a:r>
              <a:rPr lang="en-US" sz="1800" dirty="0">
                <a:solidFill>
                  <a:srgbClr val="002060"/>
                </a:solidFill>
              </a:rPr>
              <a:t>  border: 1px solid blue;</a:t>
            </a:r>
          </a:p>
          <a:p>
            <a:pPr>
              <a:buNone/>
            </a:pPr>
            <a:r>
              <a:rPr lang="en-US" sz="1800" dirty="0">
                <a:solidFill>
                  <a:srgbClr val="002060"/>
                </a:solidFill>
              </a:rPr>
              <a:t>  perspective: 100px;</a:t>
            </a:r>
          </a:p>
          <a:p>
            <a:pPr>
              <a:buNone/>
            </a:pPr>
            <a:r>
              <a:rPr lang="en-US" sz="1800" dirty="0">
                <a:solidFill>
                  <a:srgbClr val="002060"/>
                </a:solidFill>
              </a:rPr>
              <a:t>}</a:t>
            </a:r>
          </a:p>
          <a:p>
            <a:pPr>
              <a:buNone/>
            </a:pPr>
            <a:endParaRPr lang="en-US" sz="1800" dirty="0">
              <a:solidFill>
                <a:srgbClr val="002060"/>
              </a:solidFill>
            </a:endParaRPr>
          </a:p>
          <a:p>
            <a:pPr>
              <a:buNone/>
            </a:pPr>
            <a:r>
              <a:rPr lang="en-US" sz="1800" dirty="0">
                <a:solidFill>
                  <a:srgbClr val="002060"/>
                </a:solidFill>
              </a:rPr>
              <a:t>#div2{</a:t>
            </a:r>
          </a:p>
          <a:p>
            <a:pPr>
              <a:buNone/>
            </a:pPr>
            <a:r>
              <a:rPr lang="en-US" sz="1800" dirty="0">
                <a:solidFill>
                  <a:srgbClr val="002060"/>
                </a:solidFill>
              </a:rPr>
              <a:t>  padding: 50px;</a:t>
            </a:r>
          </a:p>
          <a:p>
            <a:pPr>
              <a:buNone/>
            </a:pPr>
            <a:r>
              <a:rPr lang="en-US" sz="1800" dirty="0">
                <a:solidFill>
                  <a:srgbClr val="002060"/>
                </a:solidFill>
              </a:rPr>
              <a:t>  position: absolute;</a:t>
            </a:r>
          </a:p>
          <a:p>
            <a:pPr>
              <a:buNone/>
            </a:pPr>
            <a:r>
              <a:rPr lang="en-US" sz="1800" dirty="0">
                <a:solidFill>
                  <a:srgbClr val="002060"/>
                </a:solidFill>
              </a:rPr>
              <a:t>  border: 1px solid black;</a:t>
            </a:r>
          </a:p>
          <a:p>
            <a:pPr>
              <a:buNone/>
            </a:pPr>
            <a:r>
              <a:rPr lang="en-US" sz="1800" dirty="0">
                <a:solidFill>
                  <a:srgbClr val="002060"/>
                </a:solidFill>
              </a:rPr>
              <a:t>  background: </a:t>
            </a:r>
            <a:r>
              <a:rPr lang="en-US" sz="1800" dirty="0" err="1">
                <a:solidFill>
                  <a:srgbClr val="002060"/>
                </a:solidFill>
              </a:rPr>
              <a:t>rgba</a:t>
            </a:r>
            <a:r>
              <a:rPr lang="en-US" sz="1800" dirty="0">
                <a:solidFill>
                  <a:srgbClr val="002060"/>
                </a:solidFill>
              </a:rPr>
              <a:t>(100,100,100,0.5); </a:t>
            </a:r>
          </a:p>
          <a:p>
            <a:pPr>
              <a:buNone/>
            </a:pPr>
            <a:r>
              <a:rPr lang="en-US" sz="1800" dirty="0">
                <a:solidFill>
                  <a:srgbClr val="002060"/>
                </a:solidFill>
              </a:rPr>
              <a:t>  transform-style: preserve-3d;</a:t>
            </a:r>
          </a:p>
          <a:p>
            <a:pPr>
              <a:buNone/>
            </a:pPr>
            <a:r>
              <a:rPr lang="en-US" sz="1800" dirty="0">
                <a:solidFill>
                  <a:srgbClr val="002060"/>
                </a:solidFill>
              </a:rPr>
              <a:t>  transform: </a:t>
            </a:r>
            <a:r>
              <a:rPr lang="en-US" sz="1800" dirty="0" err="1">
                <a:solidFill>
                  <a:srgbClr val="002060"/>
                </a:solidFill>
              </a:rPr>
              <a:t>rotateX</a:t>
            </a:r>
            <a:r>
              <a:rPr lang="en-US" sz="1800" dirty="0">
                <a:solidFill>
                  <a:srgbClr val="002060"/>
                </a:solidFill>
              </a:rPr>
              <a:t>(45deg);</a:t>
            </a:r>
          </a:p>
          <a:p>
            <a:pPr>
              <a:buNone/>
            </a:pPr>
            <a:r>
              <a:rPr lang="en-US" sz="1800" dirty="0">
                <a:solidFill>
                  <a:srgbClr val="002060"/>
                </a:solidFill>
              </a:rPr>
              <a:t>}</a:t>
            </a:r>
          </a:p>
          <a:p>
            <a:pPr>
              <a:buNone/>
            </a:pPr>
            <a:endParaRPr lang="en-US" sz="1800" dirty="0">
              <a:solidFill>
                <a:srgbClr val="002060"/>
              </a:solidFill>
            </a:endParaRPr>
          </a:p>
          <a:p>
            <a:pPr>
              <a:buNone/>
            </a:pPr>
            <a:r>
              <a:rPr lang="en-US" sz="1800" dirty="0">
                <a:solidFill>
                  <a:srgbClr val="002060"/>
                </a:solidFill>
              </a:rPr>
              <a:t>&lt;div id="div1"&gt;DIV1</a:t>
            </a:r>
          </a:p>
          <a:p>
            <a:pPr>
              <a:buNone/>
            </a:pPr>
            <a:r>
              <a:rPr lang="en-US" sz="1800" dirty="0">
                <a:solidFill>
                  <a:srgbClr val="002060"/>
                </a:solidFill>
              </a:rPr>
              <a:t>  &lt;div id="div2"&gt;DIV2&lt;/div&gt;</a:t>
            </a:r>
          </a:p>
          <a:p>
            <a:pPr>
              <a:buNone/>
            </a:pPr>
            <a:r>
              <a:rPr lang="en-US" sz="1800" dirty="0">
                <a:solidFill>
                  <a:srgbClr val="002060"/>
                </a:solidFill>
              </a:rPr>
              <a:t>&lt;/div&gt;</a:t>
            </a:r>
          </a:p>
        </p:txBody>
      </p:sp>
    </p:spTree>
    <p:extLst>
      <p:ext uri="{BB962C8B-B14F-4D97-AF65-F5344CB8AC3E}">
        <p14:creationId xmlns:p14="http://schemas.microsoft.com/office/powerpoint/2010/main" val="221246973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Transition</a:t>
            </a:r>
          </a:p>
        </p:txBody>
      </p:sp>
      <p:sp>
        <p:nvSpPr>
          <p:cNvPr id="3" name="Content Placeholder 2"/>
          <p:cNvSpPr>
            <a:spLocks noGrp="1"/>
          </p:cNvSpPr>
          <p:nvPr>
            <p:ph idx="1"/>
          </p:nvPr>
        </p:nvSpPr>
        <p:spPr/>
        <p:txBody>
          <a:bodyPr>
            <a:normAutofit fontScale="92500" lnSpcReduction="20000"/>
          </a:bodyPr>
          <a:lstStyle/>
          <a:p>
            <a:r>
              <a:rPr lang="en-US" dirty="0">
                <a:solidFill>
                  <a:srgbClr val="002060"/>
                </a:solidFill>
              </a:rPr>
              <a:t>Allows to change property values smoothly</a:t>
            </a:r>
          </a:p>
          <a:p>
            <a:r>
              <a:rPr lang="en-US" dirty="0">
                <a:solidFill>
                  <a:srgbClr val="002060"/>
                </a:solidFill>
              </a:rPr>
              <a:t>transition</a:t>
            </a:r>
          </a:p>
          <a:p>
            <a:r>
              <a:rPr lang="en-US" dirty="0">
                <a:solidFill>
                  <a:srgbClr val="002060"/>
                </a:solidFill>
              </a:rPr>
              <a:t>transition-delay</a:t>
            </a:r>
          </a:p>
          <a:p>
            <a:r>
              <a:rPr lang="en-US" dirty="0">
                <a:solidFill>
                  <a:srgbClr val="002060"/>
                </a:solidFill>
              </a:rPr>
              <a:t>transition-duration</a:t>
            </a:r>
          </a:p>
          <a:p>
            <a:r>
              <a:rPr lang="en-US" dirty="0">
                <a:solidFill>
                  <a:srgbClr val="002060"/>
                </a:solidFill>
              </a:rPr>
              <a:t>transition-property</a:t>
            </a:r>
          </a:p>
          <a:p>
            <a:r>
              <a:rPr lang="en-US" dirty="0">
                <a:solidFill>
                  <a:srgbClr val="002060"/>
                </a:solidFill>
              </a:rPr>
              <a:t>transition-timing-function</a:t>
            </a:r>
          </a:p>
          <a:p>
            <a:pPr>
              <a:buNone/>
            </a:pPr>
            <a:endParaRPr lang="en-US" dirty="0">
              <a:solidFill>
                <a:srgbClr val="002060"/>
              </a:solidFill>
            </a:endParaRPr>
          </a:p>
          <a:p>
            <a:pPr>
              <a:buNone/>
            </a:pPr>
            <a:r>
              <a:rPr lang="en-US" dirty="0">
                <a:solidFill>
                  <a:srgbClr val="002060"/>
                </a:solidFill>
              </a:rPr>
              <a:t>TO change multiple properties</a:t>
            </a:r>
          </a:p>
          <a:p>
            <a:pPr>
              <a:buNone/>
            </a:pPr>
            <a:r>
              <a:rPr lang="en-US" dirty="0">
                <a:solidFill>
                  <a:srgbClr val="002060"/>
                </a:solidFill>
              </a:rPr>
              <a:t>transition: width 2s, height 4s;</a:t>
            </a:r>
          </a:p>
          <a:p>
            <a:endParaRPr lang="en-US" dirty="0">
              <a:solidFill>
                <a:srgbClr val="002060"/>
              </a:solidFil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Transition</a:t>
            </a:r>
          </a:p>
        </p:txBody>
      </p:sp>
      <p:sp>
        <p:nvSpPr>
          <p:cNvPr id="3" name="Content Placeholder 2"/>
          <p:cNvSpPr>
            <a:spLocks noGrp="1"/>
          </p:cNvSpPr>
          <p:nvPr>
            <p:ph idx="1"/>
          </p:nvPr>
        </p:nvSpPr>
        <p:spPr/>
        <p:txBody>
          <a:bodyPr>
            <a:normAutofit fontScale="77500" lnSpcReduction="20000"/>
          </a:bodyPr>
          <a:lstStyle/>
          <a:p>
            <a:r>
              <a:rPr lang="en-US" dirty="0">
                <a:solidFill>
                  <a:srgbClr val="002060"/>
                </a:solidFill>
              </a:rPr>
              <a:t>The transition-timing-function property specifies the speed curve of the transition effect.</a:t>
            </a:r>
          </a:p>
          <a:p>
            <a:r>
              <a:rPr lang="en-US" dirty="0">
                <a:solidFill>
                  <a:srgbClr val="002060"/>
                </a:solidFill>
              </a:rPr>
              <a:t>The transition-timing-function property can have the following values:</a:t>
            </a:r>
          </a:p>
          <a:p>
            <a:r>
              <a:rPr lang="en-US" dirty="0">
                <a:solidFill>
                  <a:srgbClr val="002060"/>
                </a:solidFill>
              </a:rPr>
              <a:t>ease - specifies a transition effect with a slow start, then fast, then end slowly (this is default)</a:t>
            </a:r>
          </a:p>
          <a:p>
            <a:r>
              <a:rPr lang="en-US" dirty="0">
                <a:solidFill>
                  <a:srgbClr val="002060"/>
                </a:solidFill>
              </a:rPr>
              <a:t>linear - specifies a transition effect with the same speed from start to end</a:t>
            </a:r>
          </a:p>
          <a:p>
            <a:r>
              <a:rPr lang="en-US" dirty="0">
                <a:solidFill>
                  <a:srgbClr val="002060"/>
                </a:solidFill>
              </a:rPr>
              <a:t>ease-in - specifies a transition effect with a slow start</a:t>
            </a:r>
          </a:p>
          <a:p>
            <a:r>
              <a:rPr lang="en-US" dirty="0">
                <a:solidFill>
                  <a:srgbClr val="002060"/>
                </a:solidFill>
              </a:rPr>
              <a:t>ease-out - specifies a transition effect with a slow end</a:t>
            </a:r>
          </a:p>
          <a:p>
            <a:r>
              <a:rPr lang="en-US" dirty="0">
                <a:solidFill>
                  <a:srgbClr val="002060"/>
                </a:solidFill>
              </a:rPr>
              <a:t>ease-in-out - specifies a transition effect with a slow start and end</a:t>
            </a:r>
          </a:p>
          <a:p>
            <a:endParaRPr lang="en-US" dirty="0">
              <a:solidFill>
                <a:srgbClr val="00206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p:txBody>
          <a:bodyPr/>
          <a:lstStyle/>
          <a:p>
            <a:r>
              <a:rPr lang="en-US" dirty="0">
                <a:solidFill>
                  <a:srgbClr val="FF0000"/>
                </a:solidFill>
              </a:rPr>
              <a:t>IP Address</a:t>
            </a:r>
            <a:endParaRPr lang="en-IN" dirty="0">
              <a:solidFill>
                <a:srgbClr val="FF0000"/>
              </a:solidFill>
            </a:endParaRPr>
          </a:p>
        </p:txBody>
      </p:sp>
      <p:sp>
        <p:nvSpPr>
          <p:cNvPr id="3" name="Content Placeholder 2">
            <a:extLst>
              <a:ext uri="{FF2B5EF4-FFF2-40B4-BE49-F238E27FC236}">
                <a16:creationId xmlns:a16="http://schemas.microsoft.com/office/drawing/2014/main" id="{AD7A5AA0-2034-5670-376D-49D47574B442}"/>
              </a:ext>
            </a:extLst>
          </p:cNvPr>
          <p:cNvSpPr>
            <a:spLocks noGrp="1"/>
          </p:cNvSpPr>
          <p:nvPr>
            <p:ph idx="1"/>
          </p:nvPr>
        </p:nvSpPr>
        <p:spPr/>
        <p:txBody>
          <a:bodyPr>
            <a:noAutofit/>
          </a:bodyPr>
          <a:lstStyle/>
          <a:p>
            <a:pPr algn="just"/>
            <a:endParaRPr lang="en-US" sz="1400" dirty="0"/>
          </a:p>
          <a:p>
            <a:pPr algn="just"/>
            <a:r>
              <a:rPr lang="en-US" sz="1400" b="0" i="0" dirty="0">
                <a:solidFill>
                  <a:srgbClr val="222222"/>
                </a:solidFill>
                <a:effectLst/>
              </a:rPr>
              <a:t>Each IP address is a series of characters, such as '192.168.1.1’</a:t>
            </a:r>
          </a:p>
          <a:p>
            <a:pPr algn="just"/>
            <a:r>
              <a:rPr lang="en-US" sz="1400" b="0" i="0" dirty="0">
                <a:solidFill>
                  <a:srgbClr val="222222"/>
                </a:solidFill>
                <a:effectLst/>
              </a:rPr>
              <a:t>Via </a:t>
            </a:r>
            <a:r>
              <a:rPr lang="en-US" sz="1400" dirty="0"/>
              <a:t>DNS</a:t>
            </a:r>
            <a:r>
              <a:rPr lang="en-US" sz="1400" b="0" i="0" dirty="0">
                <a:solidFill>
                  <a:srgbClr val="222222"/>
                </a:solidFill>
                <a:effectLst/>
              </a:rPr>
              <a:t> resolvers, which translate human-readable domain names into IP addresses, users are able to access websites without memorizing this complex series of characters.</a:t>
            </a:r>
          </a:p>
          <a:p>
            <a:pPr algn="just"/>
            <a:r>
              <a:rPr lang="en-US" sz="1400" b="0" i="0" dirty="0">
                <a:solidFill>
                  <a:srgbClr val="222222"/>
                </a:solidFill>
                <a:effectLst/>
              </a:rPr>
              <a:t>Each IP packet will contain both the IP address of the device or domain sending the packet and the IP address of the intended recipient, much like how both the destination address and the return address are included on a piece of mail.</a:t>
            </a:r>
          </a:p>
          <a:p>
            <a:pPr algn="just"/>
            <a:endParaRPr lang="en-US" sz="1400" dirty="0">
              <a:solidFill>
                <a:srgbClr val="222222"/>
              </a:solidFill>
            </a:endParaRPr>
          </a:p>
          <a:p>
            <a:pPr algn="just"/>
            <a:endParaRPr lang="en-US" sz="1400" dirty="0"/>
          </a:p>
        </p:txBody>
      </p:sp>
      <p:sp>
        <p:nvSpPr>
          <p:cNvPr id="4" name="AutoShape 2" descr="IP address gets packets to their destination">
            <a:extLst>
              <a:ext uri="{FF2B5EF4-FFF2-40B4-BE49-F238E27FC236}">
                <a16:creationId xmlns:a16="http://schemas.microsoft.com/office/drawing/2014/main" id="{DFCF22E8-C480-A1FA-4368-A244681BBBB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Graphic 6">
            <a:extLst>
              <a:ext uri="{FF2B5EF4-FFF2-40B4-BE49-F238E27FC236}">
                <a16:creationId xmlns:a16="http://schemas.microsoft.com/office/drawing/2014/main" id="{385BF519-F19F-58CE-E5D4-5AB4BF3864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0" y="3581400"/>
            <a:ext cx="7117489" cy="1371600"/>
          </a:xfrm>
          <a:prstGeom prst="rect">
            <a:avLst/>
          </a:prstGeom>
        </p:spPr>
      </p:pic>
    </p:spTree>
    <p:extLst>
      <p:ext uri="{BB962C8B-B14F-4D97-AF65-F5344CB8AC3E}">
        <p14:creationId xmlns:p14="http://schemas.microsoft.com/office/powerpoint/2010/main" val="217370026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Transition + Transformation</a:t>
            </a:r>
          </a:p>
        </p:txBody>
      </p:sp>
      <p:sp>
        <p:nvSpPr>
          <p:cNvPr id="3" name="Content Placeholder 2"/>
          <p:cNvSpPr>
            <a:spLocks noGrp="1"/>
          </p:cNvSpPr>
          <p:nvPr>
            <p:ph idx="1"/>
          </p:nvPr>
        </p:nvSpPr>
        <p:spPr/>
        <p:txBody>
          <a:bodyPr>
            <a:normAutofit/>
          </a:bodyPr>
          <a:lstStyle/>
          <a:p>
            <a:endParaRPr lang="en-US" dirty="0">
              <a:solidFill>
                <a:srgbClr val="002060"/>
              </a:solidFill>
            </a:endParaRPr>
          </a:p>
          <a:p>
            <a:r>
              <a:rPr lang="en-US" dirty="0">
                <a:solidFill>
                  <a:srgbClr val="002060"/>
                </a:solidFill>
              </a:rPr>
              <a:t>transform : </a:t>
            </a:r>
            <a:r>
              <a:rPr lang="en-US" dirty="0" err="1">
                <a:solidFill>
                  <a:srgbClr val="002060"/>
                </a:solidFill>
              </a:rPr>
              <a:t>scaleX</a:t>
            </a:r>
            <a:r>
              <a:rPr lang="en-US" dirty="0">
                <a:solidFill>
                  <a:srgbClr val="002060"/>
                </a:solidFill>
              </a:rPr>
              <a:t>(2) </a:t>
            </a:r>
            <a:r>
              <a:rPr lang="en-US" dirty="0" err="1">
                <a:solidFill>
                  <a:srgbClr val="002060"/>
                </a:solidFill>
              </a:rPr>
              <a:t>scaleY</a:t>
            </a:r>
            <a:r>
              <a:rPr lang="en-US" dirty="0">
                <a:solidFill>
                  <a:srgbClr val="002060"/>
                </a:solidFill>
              </a:rPr>
              <a:t>(2)</a:t>
            </a:r>
          </a:p>
          <a:p>
            <a:r>
              <a:rPr lang="en-US" dirty="0">
                <a:solidFill>
                  <a:srgbClr val="002060"/>
                </a:solidFill>
              </a:rPr>
              <a:t>transition : transform 2s </a:t>
            </a:r>
          </a:p>
        </p:txBody>
      </p:sp>
    </p:spTree>
    <p:extLst>
      <p:ext uri="{BB962C8B-B14F-4D97-AF65-F5344CB8AC3E}">
        <p14:creationId xmlns:p14="http://schemas.microsoft.com/office/powerpoint/2010/main" val="306569344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CSS Animations</a:t>
            </a:r>
          </a:p>
        </p:txBody>
      </p:sp>
      <p:sp>
        <p:nvSpPr>
          <p:cNvPr id="3" name="Content Placeholder 2"/>
          <p:cNvSpPr>
            <a:spLocks noGrp="1"/>
          </p:cNvSpPr>
          <p:nvPr>
            <p:ph idx="1"/>
          </p:nvPr>
        </p:nvSpPr>
        <p:spPr/>
        <p:txBody>
          <a:bodyPr>
            <a:normAutofit/>
          </a:bodyPr>
          <a:lstStyle/>
          <a:p>
            <a:pPr algn="l"/>
            <a:endParaRPr lang="en-US" sz="1800" b="0" i="0" dirty="0">
              <a:effectLst/>
            </a:endParaRPr>
          </a:p>
          <a:p>
            <a:pPr algn="l"/>
            <a:r>
              <a:rPr lang="en-US" sz="1800" b="0" i="0" dirty="0">
                <a:effectLst/>
              </a:rPr>
              <a:t>CSS allows animation of HTML elements without using JavaScript or Flash!</a:t>
            </a:r>
            <a:endParaRPr lang="en-US" sz="1800" dirty="0"/>
          </a:p>
          <a:p>
            <a:endParaRPr lang="en-US" sz="1800" dirty="0"/>
          </a:p>
          <a:p>
            <a:r>
              <a:rPr lang="en-US" sz="1800" dirty="0"/>
              <a:t>It allows an element smoothly change from one set of  style to another set of style.</a:t>
            </a:r>
          </a:p>
          <a:p>
            <a:endParaRPr lang="en-US" sz="1800" dirty="0"/>
          </a:p>
          <a:p>
            <a:r>
              <a:rPr lang="en-US" sz="1800" dirty="0"/>
              <a:t>Any number of property changes can be done.</a:t>
            </a:r>
          </a:p>
          <a:p>
            <a:endParaRPr lang="en-US" sz="1800" dirty="0"/>
          </a:p>
          <a:p>
            <a:r>
              <a:rPr lang="en-US" sz="1800" dirty="0"/>
              <a:t>Makes use of key frames</a:t>
            </a:r>
          </a:p>
          <a:p>
            <a:endParaRPr lang="en-US" sz="1800" dirty="0"/>
          </a:p>
          <a:p>
            <a:r>
              <a:rPr lang="en-US" sz="1800" dirty="0"/>
              <a:t>Key frames hold what styles the element will have at certain stage of the complete animation.</a:t>
            </a:r>
          </a:p>
          <a:p>
            <a:endParaRPr lang="en-US" sz="1800"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Animation-Example1</a:t>
            </a:r>
          </a:p>
        </p:txBody>
      </p:sp>
      <p:sp>
        <p:nvSpPr>
          <p:cNvPr id="3" name="Content Placeholder 2"/>
          <p:cNvSpPr>
            <a:spLocks noGrp="1"/>
          </p:cNvSpPr>
          <p:nvPr>
            <p:ph idx="1"/>
          </p:nvPr>
        </p:nvSpPr>
        <p:spPr/>
        <p:txBody>
          <a:bodyPr>
            <a:normAutofit fontScale="77500" lnSpcReduction="20000"/>
          </a:bodyPr>
          <a:lstStyle/>
          <a:p>
            <a:pPr>
              <a:buNone/>
            </a:pPr>
            <a:r>
              <a:rPr lang="en-US" dirty="0">
                <a:solidFill>
                  <a:srgbClr val="002060"/>
                </a:solidFill>
              </a:rPr>
              <a:t> @</a:t>
            </a:r>
            <a:r>
              <a:rPr lang="en-US" dirty="0" err="1">
                <a:solidFill>
                  <a:srgbClr val="002060"/>
                </a:solidFill>
              </a:rPr>
              <a:t>keyframes</a:t>
            </a:r>
            <a:r>
              <a:rPr lang="en-US" dirty="0">
                <a:solidFill>
                  <a:srgbClr val="002060"/>
                </a:solidFill>
              </a:rPr>
              <a:t> example {</a:t>
            </a:r>
            <a:br>
              <a:rPr lang="en-US" dirty="0">
                <a:solidFill>
                  <a:srgbClr val="002060"/>
                </a:solidFill>
              </a:rPr>
            </a:br>
            <a:r>
              <a:rPr lang="en-US" dirty="0">
                <a:solidFill>
                  <a:srgbClr val="002060"/>
                </a:solidFill>
              </a:rPr>
              <a:t>    from {background-color: red;}</a:t>
            </a:r>
            <a:br>
              <a:rPr lang="en-US" dirty="0">
                <a:solidFill>
                  <a:srgbClr val="002060"/>
                </a:solidFill>
              </a:rPr>
            </a:br>
            <a:r>
              <a:rPr lang="en-US" dirty="0">
                <a:solidFill>
                  <a:srgbClr val="002060"/>
                </a:solidFill>
              </a:rPr>
              <a:t>    to {background-color: yellow;}</a:t>
            </a:r>
            <a:br>
              <a:rPr lang="en-US" dirty="0">
                <a:solidFill>
                  <a:srgbClr val="002060"/>
                </a:solidFill>
              </a:rPr>
            </a:br>
            <a:r>
              <a:rPr lang="en-US" dirty="0">
                <a:solidFill>
                  <a:srgbClr val="002060"/>
                </a:solidFill>
              </a:rPr>
              <a:t>}</a:t>
            </a:r>
            <a:br>
              <a:rPr lang="en-US" dirty="0">
                <a:solidFill>
                  <a:srgbClr val="002060"/>
                </a:solidFill>
              </a:rPr>
            </a:br>
            <a:br>
              <a:rPr lang="en-US" dirty="0">
                <a:solidFill>
                  <a:srgbClr val="002060"/>
                </a:solidFill>
              </a:rPr>
            </a:br>
            <a:r>
              <a:rPr lang="en-US" dirty="0">
                <a:solidFill>
                  <a:srgbClr val="002060"/>
                </a:solidFill>
              </a:rPr>
              <a:t>div {</a:t>
            </a:r>
            <a:br>
              <a:rPr lang="en-US" dirty="0">
                <a:solidFill>
                  <a:srgbClr val="002060"/>
                </a:solidFill>
              </a:rPr>
            </a:br>
            <a:r>
              <a:rPr lang="en-US" dirty="0">
                <a:solidFill>
                  <a:srgbClr val="002060"/>
                </a:solidFill>
              </a:rPr>
              <a:t>    background-color: red;</a:t>
            </a:r>
            <a:br>
              <a:rPr lang="en-US" dirty="0">
                <a:solidFill>
                  <a:srgbClr val="002060"/>
                </a:solidFill>
              </a:rPr>
            </a:br>
            <a:r>
              <a:rPr lang="en-US" dirty="0">
                <a:solidFill>
                  <a:srgbClr val="002060"/>
                </a:solidFill>
              </a:rPr>
              <a:t>    animation-name: example;</a:t>
            </a:r>
            <a:br>
              <a:rPr lang="en-US" dirty="0">
                <a:solidFill>
                  <a:srgbClr val="002060"/>
                </a:solidFill>
              </a:rPr>
            </a:br>
            <a:r>
              <a:rPr lang="en-US" dirty="0">
                <a:solidFill>
                  <a:srgbClr val="002060"/>
                </a:solidFill>
              </a:rPr>
              <a:t>    animation-duration: 4s;</a:t>
            </a:r>
            <a:br>
              <a:rPr lang="en-US" dirty="0">
                <a:solidFill>
                  <a:srgbClr val="002060"/>
                </a:solidFill>
              </a:rPr>
            </a:br>
            <a:r>
              <a:rPr lang="en-US" dirty="0">
                <a:solidFill>
                  <a:srgbClr val="002060"/>
                </a:solidFill>
              </a:rPr>
              <a:t>}</a:t>
            </a:r>
          </a:p>
          <a:p>
            <a:pPr>
              <a:buNone/>
            </a:pPr>
            <a:endParaRPr lang="en-US" dirty="0">
              <a:solidFill>
                <a:srgbClr val="002060"/>
              </a:solidFill>
            </a:endParaRPr>
          </a:p>
          <a:p>
            <a:pPr>
              <a:buNone/>
            </a:pPr>
            <a:r>
              <a:rPr lang="en-US" dirty="0">
                <a:solidFill>
                  <a:srgbClr val="002060"/>
                </a:solidFill>
              </a:rPr>
              <a:t>Or else we can divide the animation into further many number of stages , defined in </a:t>
            </a:r>
            <a:r>
              <a:rPr lang="en-US" dirty="0" err="1">
                <a:solidFill>
                  <a:srgbClr val="002060"/>
                </a:solidFill>
              </a:rPr>
              <a:t>keyframes</a:t>
            </a:r>
            <a:endParaRPr lang="en-US" dirty="0">
              <a:solidFill>
                <a:srgbClr val="002060"/>
              </a:solidFill>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Animation-Example 2</a:t>
            </a:r>
          </a:p>
        </p:txBody>
      </p:sp>
      <p:sp>
        <p:nvSpPr>
          <p:cNvPr id="3" name="Content Placeholder 2"/>
          <p:cNvSpPr>
            <a:spLocks noGrp="1"/>
          </p:cNvSpPr>
          <p:nvPr>
            <p:ph idx="1"/>
          </p:nvPr>
        </p:nvSpPr>
        <p:spPr/>
        <p:txBody>
          <a:bodyPr>
            <a:normAutofit fontScale="85000" lnSpcReduction="20000"/>
          </a:bodyPr>
          <a:lstStyle/>
          <a:p>
            <a:pPr>
              <a:buNone/>
            </a:pPr>
            <a:r>
              <a:rPr lang="en-US" dirty="0">
                <a:solidFill>
                  <a:srgbClr val="002060"/>
                </a:solidFill>
              </a:rPr>
              <a:t>@</a:t>
            </a:r>
            <a:r>
              <a:rPr lang="en-US" dirty="0" err="1">
                <a:solidFill>
                  <a:srgbClr val="002060"/>
                </a:solidFill>
              </a:rPr>
              <a:t>keyframes</a:t>
            </a:r>
            <a:r>
              <a:rPr lang="en-US" dirty="0">
                <a:solidFill>
                  <a:srgbClr val="002060"/>
                </a:solidFill>
              </a:rPr>
              <a:t> example {</a:t>
            </a:r>
            <a:br>
              <a:rPr lang="en-US" dirty="0">
                <a:solidFill>
                  <a:srgbClr val="002060"/>
                </a:solidFill>
              </a:rPr>
            </a:br>
            <a:r>
              <a:rPr lang="en-US" dirty="0">
                <a:solidFill>
                  <a:srgbClr val="002060"/>
                </a:solidFill>
              </a:rPr>
              <a:t>    25%   {background-color: blue;}</a:t>
            </a:r>
            <a:br>
              <a:rPr lang="en-US" dirty="0">
                <a:solidFill>
                  <a:srgbClr val="002060"/>
                </a:solidFill>
              </a:rPr>
            </a:br>
            <a:r>
              <a:rPr lang="en-US" dirty="0">
                <a:solidFill>
                  <a:srgbClr val="002060"/>
                </a:solidFill>
              </a:rPr>
              <a:t>    75%  {background-color: green;}</a:t>
            </a:r>
            <a:br>
              <a:rPr lang="en-US" dirty="0">
                <a:solidFill>
                  <a:srgbClr val="002060"/>
                </a:solidFill>
              </a:rPr>
            </a:br>
            <a:r>
              <a:rPr lang="en-US" dirty="0">
                <a:solidFill>
                  <a:srgbClr val="002060"/>
                </a:solidFill>
              </a:rPr>
              <a:t>    50%  {background-color: red;}</a:t>
            </a:r>
            <a:br>
              <a:rPr lang="en-US" dirty="0">
                <a:solidFill>
                  <a:srgbClr val="002060"/>
                </a:solidFill>
              </a:rPr>
            </a:br>
            <a:r>
              <a:rPr lang="en-US" dirty="0">
                <a:solidFill>
                  <a:srgbClr val="002060"/>
                </a:solidFill>
              </a:rPr>
              <a:t>    100% {background-color: yellow;}</a:t>
            </a:r>
            <a:br>
              <a:rPr lang="en-US" dirty="0">
                <a:solidFill>
                  <a:srgbClr val="002060"/>
                </a:solidFill>
              </a:rPr>
            </a:br>
            <a:r>
              <a:rPr lang="en-US" dirty="0">
                <a:solidFill>
                  <a:srgbClr val="002060"/>
                </a:solidFill>
              </a:rPr>
              <a:t>}</a:t>
            </a:r>
            <a:br>
              <a:rPr lang="en-US" dirty="0">
                <a:solidFill>
                  <a:srgbClr val="002060"/>
                </a:solidFill>
              </a:rPr>
            </a:br>
            <a:br>
              <a:rPr lang="en-US" dirty="0">
                <a:solidFill>
                  <a:srgbClr val="002060"/>
                </a:solidFill>
              </a:rPr>
            </a:br>
            <a:r>
              <a:rPr lang="en-US" dirty="0">
                <a:solidFill>
                  <a:srgbClr val="002060"/>
                </a:solidFill>
              </a:rPr>
              <a:t>div {</a:t>
            </a:r>
            <a:br>
              <a:rPr lang="en-US" dirty="0">
                <a:solidFill>
                  <a:srgbClr val="002060"/>
                </a:solidFill>
              </a:rPr>
            </a:br>
            <a:r>
              <a:rPr lang="en-US" dirty="0">
                <a:solidFill>
                  <a:srgbClr val="002060"/>
                </a:solidFill>
              </a:rPr>
              <a:t>    background-color: red;</a:t>
            </a:r>
            <a:br>
              <a:rPr lang="en-US" dirty="0">
                <a:solidFill>
                  <a:srgbClr val="002060"/>
                </a:solidFill>
              </a:rPr>
            </a:br>
            <a:r>
              <a:rPr lang="en-US" dirty="0">
                <a:solidFill>
                  <a:srgbClr val="002060"/>
                </a:solidFill>
              </a:rPr>
              <a:t>    animation-name: example;</a:t>
            </a:r>
            <a:br>
              <a:rPr lang="en-US" dirty="0">
                <a:solidFill>
                  <a:srgbClr val="002060"/>
                </a:solidFill>
              </a:rPr>
            </a:br>
            <a:r>
              <a:rPr lang="en-US" dirty="0">
                <a:solidFill>
                  <a:srgbClr val="002060"/>
                </a:solidFill>
              </a:rPr>
              <a:t>    animation-duration: 4s;</a:t>
            </a:r>
            <a:br>
              <a:rPr lang="en-US" dirty="0">
                <a:solidFill>
                  <a:srgbClr val="002060"/>
                </a:solidFill>
              </a:rPr>
            </a:br>
            <a:r>
              <a:rPr lang="en-US" dirty="0">
                <a:solidFill>
                  <a:srgbClr val="002060"/>
                </a:solidFill>
              </a:rPr>
              <a:t>}</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Animation</a:t>
            </a:r>
          </a:p>
        </p:txBody>
      </p:sp>
      <p:sp>
        <p:nvSpPr>
          <p:cNvPr id="3" name="Content Placeholder 2"/>
          <p:cNvSpPr>
            <a:spLocks noGrp="1"/>
          </p:cNvSpPr>
          <p:nvPr>
            <p:ph idx="1"/>
          </p:nvPr>
        </p:nvSpPr>
        <p:spPr/>
        <p:txBody>
          <a:bodyPr>
            <a:normAutofit fontScale="92500" lnSpcReduction="10000"/>
          </a:bodyPr>
          <a:lstStyle/>
          <a:p>
            <a:pPr>
              <a:buNone/>
            </a:pPr>
            <a:r>
              <a:rPr lang="en-US" dirty="0">
                <a:solidFill>
                  <a:srgbClr val="002060"/>
                </a:solidFill>
              </a:rPr>
              <a:t>animation-name</a:t>
            </a:r>
          </a:p>
          <a:p>
            <a:pPr>
              <a:buNone/>
            </a:pPr>
            <a:r>
              <a:rPr lang="en-US" dirty="0">
                <a:solidFill>
                  <a:srgbClr val="002060"/>
                </a:solidFill>
              </a:rPr>
              <a:t>animation-duration</a:t>
            </a:r>
          </a:p>
          <a:p>
            <a:pPr>
              <a:buNone/>
            </a:pPr>
            <a:r>
              <a:rPr lang="en-US" dirty="0">
                <a:solidFill>
                  <a:srgbClr val="002060"/>
                </a:solidFill>
              </a:rPr>
              <a:t>animation-delay ( if given negative , it will start animation assuming that it already had been done for n seconds)</a:t>
            </a:r>
          </a:p>
          <a:p>
            <a:pPr>
              <a:buNone/>
            </a:pPr>
            <a:r>
              <a:rPr lang="en-US" dirty="0">
                <a:solidFill>
                  <a:srgbClr val="002060"/>
                </a:solidFill>
              </a:rPr>
              <a:t>animation-iteration-count : number of times to run animation , infinite value forever animation.</a:t>
            </a:r>
          </a:p>
          <a:p>
            <a:pPr>
              <a:buNone/>
            </a:pPr>
            <a:r>
              <a:rPr lang="en-US" dirty="0">
                <a:solidFill>
                  <a:srgbClr val="002060"/>
                </a:solidFill>
              </a:rPr>
              <a:t>animation-direction : normal ,reverse, alternate, reverse-alternate</a:t>
            </a:r>
          </a:p>
        </p:txBody>
      </p:sp>
    </p:spTree>
    <p:extLst>
      <p:ext uri="{BB962C8B-B14F-4D97-AF65-F5344CB8AC3E}">
        <p14:creationId xmlns:p14="http://schemas.microsoft.com/office/powerpoint/2010/main" val="361114554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solidFill>
                  <a:srgbClr val="FF0000"/>
                </a:solidFill>
              </a:rPr>
              <a:t>Preprocessors: Sass &amp; Less</a:t>
            </a:r>
            <a:endParaRPr lang="en-IN" dirty="0">
              <a:solidFill>
                <a:srgbClr val="FF0000"/>
              </a:solidFill>
            </a:endParaRPr>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lnSpcReduction="10000"/>
          </a:bodyPr>
          <a:lstStyle/>
          <a:p>
            <a:endParaRPr lang="en-US" sz="1800" dirty="0"/>
          </a:p>
          <a:p>
            <a:r>
              <a:rPr lang="en-US" sz="1800" dirty="0"/>
              <a:t>Stylesheets are getting larger, more complex, and harder to maintain. </a:t>
            </a:r>
          </a:p>
          <a:p>
            <a:endParaRPr lang="en-US" sz="1800" b="0" i="0" dirty="0">
              <a:effectLst/>
            </a:endParaRPr>
          </a:p>
          <a:p>
            <a:r>
              <a:rPr lang="en-US" sz="1800" b="0" i="0" dirty="0">
                <a:effectLst/>
              </a:rPr>
              <a:t>Sass has features that don’t exist in </a:t>
            </a:r>
            <a:r>
              <a:rPr lang="en-US" sz="1800" b="0" i="0" dirty="0" err="1">
                <a:effectLst/>
              </a:rPr>
              <a:t>css</a:t>
            </a:r>
            <a:r>
              <a:rPr lang="en-US" sz="1800" b="0" i="0" dirty="0">
                <a:effectLst/>
              </a:rPr>
              <a:t> yet like nesting, </a:t>
            </a:r>
            <a:r>
              <a:rPr lang="en-US" sz="1800" b="0" i="0" dirty="0" err="1">
                <a:effectLst/>
              </a:rPr>
              <a:t>mixins</a:t>
            </a:r>
            <a:r>
              <a:rPr lang="en-US" sz="1800" b="0" i="0" dirty="0">
                <a:effectLst/>
              </a:rPr>
              <a:t>, inheritance, and other nifty goodies that help us write robust, maintainable </a:t>
            </a:r>
            <a:r>
              <a:rPr lang="en-US" sz="1800" b="0" i="0" dirty="0" err="1">
                <a:effectLst/>
              </a:rPr>
              <a:t>css</a:t>
            </a:r>
            <a:r>
              <a:rPr lang="en-US" sz="1800" b="0" i="0" dirty="0">
                <a:effectLst/>
              </a:rPr>
              <a:t>.</a:t>
            </a:r>
            <a:endParaRPr lang="en-US" sz="1800" dirty="0"/>
          </a:p>
          <a:p>
            <a:endParaRPr lang="en-US" sz="1800" b="0" i="0" dirty="0">
              <a:effectLst/>
            </a:endParaRPr>
          </a:p>
          <a:p>
            <a:r>
              <a:rPr lang="en-US" sz="1800" b="1" dirty="0"/>
              <a:t>Installations</a:t>
            </a:r>
            <a:r>
              <a:rPr lang="en-US" sz="1800" dirty="0"/>
              <a:t> : a. Download zip and set path ( Dart Implementation , fastest )</a:t>
            </a:r>
          </a:p>
          <a:p>
            <a:pPr marL="0" indent="0">
              <a:buNone/>
            </a:pPr>
            <a:r>
              <a:rPr lang="en-US" sz="1800" b="0" i="0" dirty="0">
                <a:effectLst/>
              </a:rPr>
              <a:t>                         </a:t>
            </a:r>
            <a:r>
              <a:rPr lang="en-US" sz="1800" dirty="0"/>
              <a:t>b. Install via </a:t>
            </a:r>
            <a:r>
              <a:rPr lang="en-US" sz="1800" dirty="0" err="1"/>
              <a:t>npm</a:t>
            </a:r>
            <a:r>
              <a:rPr lang="en-US" sz="1800" dirty="0"/>
              <a:t> ( wrapper of </a:t>
            </a:r>
            <a:r>
              <a:rPr lang="en-US" sz="1800" dirty="0" err="1"/>
              <a:t>js</a:t>
            </a:r>
            <a:r>
              <a:rPr lang="en-US" sz="1800" dirty="0"/>
              <a:t> around dart , slower compared to a.)</a:t>
            </a:r>
          </a:p>
          <a:p>
            <a:pPr marL="0" indent="0">
              <a:buNone/>
            </a:pPr>
            <a:endParaRPr lang="en-US" sz="1800" b="0" i="0" dirty="0">
              <a:effectLst/>
            </a:endParaRPr>
          </a:p>
          <a:p>
            <a:r>
              <a:rPr lang="en-US" sz="1800" dirty="0"/>
              <a:t>Compilation  : sass  &lt;</a:t>
            </a:r>
            <a:r>
              <a:rPr lang="en-US" sz="1800" dirty="0" err="1"/>
              <a:t>inputfile.sass</a:t>
            </a:r>
            <a:r>
              <a:rPr lang="en-US" sz="1800" dirty="0"/>
              <a:t>/</a:t>
            </a:r>
            <a:r>
              <a:rPr lang="en-US" sz="1800" dirty="0" err="1"/>
              <a:t>scss</a:t>
            </a:r>
            <a:r>
              <a:rPr lang="en-US" sz="1800" dirty="0"/>
              <a:t>&gt; outputfile.css</a:t>
            </a:r>
          </a:p>
          <a:p>
            <a:r>
              <a:rPr lang="en-US" sz="1800" b="0" i="0" dirty="0">
                <a:effectLst/>
              </a:rPr>
              <a:t>Compile in watch mode : sass --watch </a:t>
            </a:r>
            <a:r>
              <a:rPr lang="en-US" sz="1800" b="0" i="0" dirty="0" err="1">
                <a:effectLst/>
              </a:rPr>
              <a:t>input.scss</a:t>
            </a:r>
            <a:r>
              <a:rPr lang="en-US" sz="1800" b="0" i="0" dirty="0">
                <a:effectLst/>
              </a:rPr>
              <a:t> output.css</a:t>
            </a:r>
          </a:p>
          <a:p>
            <a:r>
              <a:rPr lang="en-US" sz="1800" dirty="0"/>
              <a:t>Compile in watch mode in batch  :  sass --watch app/</a:t>
            </a:r>
            <a:r>
              <a:rPr lang="en-US" sz="1800" dirty="0" err="1"/>
              <a:t>sass:public</a:t>
            </a:r>
            <a:r>
              <a:rPr lang="en-US" sz="1800" dirty="0"/>
              <a:t>/stylesheets</a:t>
            </a:r>
          </a:p>
          <a:p>
            <a:pPr marL="0" indent="0">
              <a:buNone/>
            </a:pPr>
            <a:endParaRPr lang="en-US" sz="1800" b="0" i="0" dirty="0">
              <a:effectLst/>
            </a:endParaRPr>
          </a:p>
          <a:p>
            <a:pPr marL="0" indent="0">
              <a:buNone/>
            </a:pPr>
            <a:r>
              <a:rPr lang="en-US" sz="1800" b="0" i="0" dirty="0">
                <a:effectLst/>
              </a:rPr>
              <a:t>Sass will watch for all files in app/sass fol</a:t>
            </a:r>
            <a:r>
              <a:rPr lang="en-US" sz="1800" dirty="0"/>
              <a:t>der for changes and update output in public/stylesheets folder</a:t>
            </a:r>
            <a:endParaRPr lang="en-US" sz="1800" b="0" i="0" dirty="0">
              <a:effectLst/>
            </a:endParaRPr>
          </a:p>
        </p:txBody>
      </p:sp>
    </p:spTree>
    <p:extLst>
      <p:ext uri="{BB962C8B-B14F-4D97-AF65-F5344CB8AC3E}">
        <p14:creationId xmlns:p14="http://schemas.microsoft.com/office/powerpoint/2010/main" val="332075848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solidFill>
                  <a:srgbClr val="FF0000"/>
                </a:solidFill>
              </a:rPr>
              <a:t>Sass: Variables</a:t>
            </a:r>
            <a:endParaRPr lang="en-IN" dirty="0">
              <a:solidFill>
                <a:srgbClr val="FF0000"/>
              </a:solidFill>
            </a:endParaRPr>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fontScale="92500" lnSpcReduction="20000"/>
          </a:bodyPr>
          <a:lstStyle/>
          <a:p>
            <a:endParaRPr lang="en-US" sz="1800" b="0" i="0" dirty="0">
              <a:effectLst/>
            </a:endParaRPr>
          </a:p>
          <a:p>
            <a:r>
              <a:rPr lang="en-US" sz="1800" dirty="0"/>
              <a:t>V</a:t>
            </a:r>
            <a:r>
              <a:rPr lang="en-US" sz="1800" b="0" i="0" dirty="0">
                <a:effectLst/>
              </a:rPr>
              <a:t>ariables is a way to store information that we want to reuse throughout our stylesheet.</a:t>
            </a:r>
          </a:p>
          <a:p>
            <a:endParaRPr lang="en-US" sz="1800" b="0" i="0" dirty="0">
              <a:effectLst/>
            </a:endParaRPr>
          </a:p>
          <a:p>
            <a:r>
              <a:rPr lang="en-US" sz="1800" dirty="0"/>
              <a:t>C</a:t>
            </a:r>
            <a:r>
              <a:rPr lang="en-US" sz="1800" b="0" i="0" dirty="0">
                <a:effectLst/>
              </a:rPr>
              <a:t>olors, font stacks, or any CSS value can be used as variables</a:t>
            </a:r>
          </a:p>
          <a:p>
            <a:endParaRPr lang="en-US" sz="1800" b="0" i="0" dirty="0">
              <a:effectLst/>
            </a:endParaRPr>
          </a:p>
          <a:p>
            <a:r>
              <a:rPr lang="en-US" sz="1800" b="0" i="0" dirty="0">
                <a:effectLst/>
              </a:rPr>
              <a:t>We can use the $ symbol to make something a variable.</a:t>
            </a:r>
          </a:p>
          <a:p>
            <a:endParaRPr lang="en-US" sz="1800" dirty="0"/>
          </a:p>
          <a:p>
            <a:r>
              <a:rPr lang="en-US" sz="1800" b="0" i="0" dirty="0">
                <a:effectLst/>
              </a:rPr>
              <a:t>Example : </a:t>
            </a:r>
          </a:p>
          <a:p>
            <a:pPr marL="0" indent="0">
              <a:buNone/>
            </a:pPr>
            <a:endParaRPr lang="en-US" sz="1800" b="0" i="0" dirty="0">
              <a:effectLst/>
            </a:endParaRPr>
          </a:p>
          <a:p>
            <a:pPr marL="0" indent="0">
              <a:buNone/>
            </a:pPr>
            <a:r>
              <a:rPr lang="en-US" sz="1800" b="0" i="0" dirty="0">
                <a:effectLst/>
              </a:rPr>
              <a:t>$font-stack: Helvetica, sans-serif;</a:t>
            </a:r>
          </a:p>
          <a:p>
            <a:pPr marL="0" indent="0">
              <a:buNone/>
            </a:pPr>
            <a:r>
              <a:rPr lang="en-US" sz="1800" b="0" i="0" dirty="0">
                <a:effectLst/>
              </a:rPr>
              <a:t>$primary-color: #333;</a:t>
            </a:r>
          </a:p>
          <a:p>
            <a:endParaRPr lang="en-US" sz="1800" b="0" i="0" dirty="0">
              <a:effectLst/>
            </a:endParaRPr>
          </a:p>
          <a:p>
            <a:pPr marL="0" indent="0">
              <a:buNone/>
            </a:pPr>
            <a:r>
              <a:rPr lang="en-US" sz="1800" b="0" i="0" dirty="0">
                <a:effectLst/>
              </a:rPr>
              <a:t>body {</a:t>
            </a:r>
          </a:p>
          <a:p>
            <a:pPr marL="0" indent="0">
              <a:buNone/>
            </a:pPr>
            <a:r>
              <a:rPr lang="en-US" sz="1800" b="0" i="0" dirty="0">
                <a:effectLst/>
              </a:rPr>
              <a:t>  font:-family $font-stack;</a:t>
            </a:r>
          </a:p>
          <a:p>
            <a:pPr marL="0" indent="0">
              <a:buNone/>
            </a:pPr>
            <a:r>
              <a:rPr lang="en-US" sz="1800" b="0" i="0" dirty="0">
                <a:effectLst/>
              </a:rPr>
              <a:t>  color: $primary-color;</a:t>
            </a:r>
          </a:p>
          <a:p>
            <a:pPr marL="0" indent="0">
              <a:buNone/>
            </a:pPr>
            <a:r>
              <a:rPr lang="en-US" sz="1800" b="0" i="0" dirty="0">
                <a:effectLst/>
              </a:rPr>
              <a:t>}</a:t>
            </a:r>
          </a:p>
          <a:p>
            <a:endParaRPr lang="en-US" sz="1800" b="0" i="0" dirty="0">
              <a:effectLst/>
            </a:endParaRPr>
          </a:p>
        </p:txBody>
      </p:sp>
    </p:spTree>
    <p:extLst>
      <p:ext uri="{BB962C8B-B14F-4D97-AF65-F5344CB8AC3E}">
        <p14:creationId xmlns:p14="http://schemas.microsoft.com/office/powerpoint/2010/main" val="4385579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solidFill>
                  <a:srgbClr val="FF0000"/>
                </a:solidFill>
              </a:rPr>
              <a:t>Sass: Nesting</a:t>
            </a:r>
            <a:endParaRPr lang="en-IN" dirty="0">
              <a:solidFill>
                <a:srgbClr val="FF0000"/>
              </a:solidFill>
            </a:endParaRPr>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lnSpcReduction="10000"/>
          </a:bodyPr>
          <a:lstStyle/>
          <a:p>
            <a:endParaRPr lang="en-US" sz="1800" b="0" i="0" dirty="0">
              <a:effectLst/>
            </a:endParaRPr>
          </a:p>
          <a:p>
            <a:endParaRPr lang="en-US" sz="1800" dirty="0"/>
          </a:p>
          <a:p>
            <a:r>
              <a:rPr lang="en-US" sz="1800" b="0" i="0" dirty="0">
                <a:effectLst/>
              </a:rPr>
              <a:t>Why Needed  : HTML has a clear nested and visual hierarchy. CSS, on the other hand, doesn’t.</a:t>
            </a:r>
          </a:p>
          <a:p>
            <a:endParaRPr lang="en-US" sz="1800" b="0" i="0" dirty="0">
              <a:effectLst/>
            </a:endParaRPr>
          </a:p>
          <a:p>
            <a:r>
              <a:rPr lang="en-US" sz="1800" b="0" i="0" dirty="0">
                <a:effectLst/>
              </a:rPr>
              <a:t>So it is a bit confusing in CSS for developers.</a:t>
            </a:r>
          </a:p>
          <a:p>
            <a:endParaRPr lang="en-US" sz="1800" b="0" i="0" dirty="0">
              <a:effectLst/>
            </a:endParaRPr>
          </a:p>
          <a:p>
            <a:r>
              <a:rPr lang="en-US" sz="1800" b="0" i="0" dirty="0">
                <a:effectLst/>
              </a:rPr>
              <a:t>Sass </a:t>
            </a:r>
            <a:r>
              <a:rPr lang="en-US" sz="1800" dirty="0"/>
              <a:t>allows us to</a:t>
            </a:r>
            <a:r>
              <a:rPr lang="en-US" sz="1800" b="0" i="0" dirty="0">
                <a:effectLst/>
              </a:rPr>
              <a:t> nest CSS selectors in a way that follows the same visual hierarchy of your HTML.</a:t>
            </a:r>
          </a:p>
          <a:p>
            <a:endParaRPr lang="en-US" sz="1800" dirty="0"/>
          </a:p>
          <a:p>
            <a:r>
              <a:rPr lang="en-US" sz="1800" b="0" i="0" dirty="0">
                <a:effectLst/>
              </a:rPr>
              <a:t>In the example of nex</a:t>
            </a:r>
            <a:r>
              <a:rPr lang="en-US" sz="1800" dirty="0"/>
              <a:t>t 2 slides , we could see how easy it becomes to write in SASS compared to that in CSS.</a:t>
            </a:r>
          </a:p>
          <a:p>
            <a:endParaRPr lang="en-US" sz="1800" b="0" i="0" dirty="0">
              <a:effectLst/>
            </a:endParaRPr>
          </a:p>
          <a:p>
            <a:r>
              <a:rPr lang="en-US" sz="1800" b="0" i="0" dirty="0">
                <a:effectLst/>
              </a:rPr>
              <a:t> But we should </a:t>
            </a:r>
            <a:r>
              <a:rPr lang="en-US" sz="1800" dirty="0"/>
              <a:t>keep in mind </a:t>
            </a:r>
            <a:r>
              <a:rPr lang="en-US" sz="1800" b="0" i="0" dirty="0">
                <a:effectLst/>
              </a:rPr>
              <a:t>that overly nested rules will result in over-qualified CSS that could prove hard to maintain and is generally considered bad practice.</a:t>
            </a:r>
          </a:p>
          <a:p>
            <a:endParaRPr lang="en-US" sz="1800" dirty="0"/>
          </a:p>
          <a:p>
            <a:endParaRPr lang="en-US" sz="1800" b="0" i="0" dirty="0">
              <a:effectLst/>
            </a:endParaRPr>
          </a:p>
          <a:p>
            <a:endParaRPr lang="en-US" sz="1800" dirty="0"/>
          </a:p>
          <a:p>
            <a:endParaRPr lang="en-US" sz="1800" b="0" i="0" dirty="0">
              <a:effectLst/>
            </a:endParaRPr>
          </a:p>
          <a:p>
            <a:endParaRPr lang="en-US" sz="1800" b="0" i="0" dirty="0">
              <a:effectLst/>
            </a:endParaRPr>
          </a:p>
        </p:txBody>
      </p:sp>
    </p:spTree>
    <p:extLst>
      <p:ext uri="{BB962C8B-B14F-4D97-AF65-F5344CB8AC3E}">
        <p14:creationId xmlns:p14="http://schemas.microsoft.com/office/powerpoint/2010/main" val="228898678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solidFill>
                  <a:srgbClr val="FF0000"/>
                </a:solidFill>
              </a:rPr>
              <a:t>Sass: Nesting : Sass version</a:t>
            </a:r>
            <a:endParaRPr lang="en-IN" dirty="0">
              <a:solidFill>
                <a:srgbClr val="FF0000"/>
              </a:solidFill>
            </a:endParaRPr>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fontScale="92500" lnSpcReduction="10000"/>
          </a:bodyPr>
          <a:lstStyle/>
          <a:p>
            <a:pPr marL="0" indent="0">
              <a:buNone/>
            </a:pPr>
            <a:r>
              <a:rPr lang="en-US" sz="1800" b="0" i="0" dirty="0">
                <a:effectLst/>
              </a:rPr>
              <a:t>nav {</a:t>
            </a:r>
          </a:p>
          <a:p>
            <a:pPr marL="0" indent="0">
              <a:buNone/>
            </a:pPr>
            <a:r>
              <a:rPr lang="en-US" sz="1800" b="0" i="0" dirty="0">
                <a:effectLst/>
              </a:rPr>
              <a:t>  </a:t>
            </a:r>
            <a:r>
              <a:rPr lang="en-US" sz="1800" b="0" i="0" dirty="0" err="1">
                <a:effectLst/>
              </a:rPr>
              <a:t>ul</a:t>
            </a:r>
            <a:r>
              <a:rPr lang="en-US" sz="1800" b="0" i="0" dirty="0">
                <a:effectLst/>
              </a:rPr>
              <a:t> {</a:t>
            </a:r>
          </a:p>
          <a:p>
            <a:pPr marL="0" indent="0">
              <a:buNone/>
            </a:pPr>
            <a:r>
              <a:rPr lang="en-US" sz="1800" b="0" i="0" dirty="0">
                <a:effectLst/>
              </a:rPr>
              <a:t>    margin: 0;</a:t>
            </a:r>
          </a:p>
          <a:p>
            <a:pPr marL="0" indent="0">
              <a:buNone/>
            </a:pPr>
            <a:r>
              <a:rPr lang="en-US" sz="1800" b="0" i="0" dirty="0">
                <a:effectLst/>
              </a:rPr>
              <a:t>    padding: 0;</a:t>
            </a:r>
          </a:p>
          <a:p>
            <a:pPr marL="0" indent="0">
              <a:buNone/>
            </a:pPr>
            <a:r>
              <a:rPr lang="en-US" sz="1800" b="0" i="0" dirty="0">
                <a:effectLst/>
              </a:rPr>
              <a:t>    list-style: none;</a:t>
            </a:r>
          </a:p>
          <a:p>
            <a:pPr marL="0" indent="0">
              <a:buNone/>
            </a:pPr>
            <a:r>
              <a:rPr lang="en-US" sz="1800" b="0" i="0" dirty="0">
                <a:effectLst/>
              </a:rPr>
              <a:t>  }</a:t>
            </a:r>
          </a:p>
          <a:p>
            <a:endParaRPr lang="en-US" sz="1800" b="0" i="0" dirty="0">
              <a:effectLst/>
            </a:endParaRPr>
          </a:p>
          <a:p>
            <a:pPr marL="0" indent="0">
              <a:buNone/>
            </a:pPr>
            <a:r>
              <a:rPr lang="en-US" sz="1800" b="0" i="0" dirty="0">
                <a:effectLst/>
              </a:rPr>
              <a:t>  li { display: inline-block; }</a:t>
            </a:r>
          </a:p>
          <a:p>
            <a:pPr marL="0" indent="0">
              <a:buNone/>
            </a:pPr>
            <a:endParaRPr lang="en-US" sz="1800" b="0" i="0" dirty="0">
              <a:effectLst/>
            </a:endParaRPr>
          </a:p>
          <a:p>
            <a:pPr marL="0" indent="0">
              <a:buNone/>
            </a:pPr>
            <a:r>
              <a:rPr lang="en-US" sz="1800" b="0" i="0" dirty="0">
                <a:effectLst/>
              </a:rPr>
              <a:t>  a {</a:t>
            </a:r>
          </a:p>
          <a:p>
            <a:pPr marL="0" indent="0">
              <a:buNone/>
            </a:pPr>
            <a:r>
              <a:rPr lang="en-US" sz="1800" b="0" i="0" dirty="0">
                <a:effectLst/>
              </a:rPr>
              <a:t>    display: block;</a:t>
            </a:r>
          </a:p>
          <a:p>
            <a:pPr marL="0" indent="0">
              <a:buNone/>
            </a:pPr>
            <a:r>
              <a:rPr lang="en-US" sz="1800" b="0" i="0" dirty="0">
                <a:effectLst/>
              </a:rPr>
              <a:t>    padding: 6px 12px;</a:t>
            </a:r>
          </a:p>
          <a:p>
            <a:pPr marL="0" indent="0">
              <a:buNone/>
            </a:pPr>
            <a:r>
              <a:rPr lang="en-US" sz="1800" b="0" i="0" dirty="0">
                <a:effectLst/>
              </a:rPr>
              <a:t>    text-decoration: none;</a:t>
            </a:r>
          </a:p>
          <a:p>
            <a:pPr marL="0" indent="0">
              <a:buNone/>
            </a:pPr>
            <a:r>
              <a:rPr lang="en-US" sz="1800" b="0" i="0" dirty="0">
                <a:effectLst/>
              </a:rPr>
              <a:t>  }</a:t>
            </a:r>
          </a:p>
          <a:p>
            <a:pPr marL="0" indent="0">
              <a:buNone/>
            </a:pPr>
            <a:r>
              <a:rPr lang="en-US" sz="1800" b="0" i="0" dirty="0">
                <a:effectLst/>
              </a:rPr>
              <a:t>}</a:t>
            </a:r>
          </a:p>
        </p:txBody>
      </p:sp>
    </p:spTree>
    <p:extLst>
      <p:ext uri="{BB962C8B-B14F-4D97-AF65-F5344CB8AC3E}">
        <p14:creationId xmlns:p14="http://schemas.microsoft.com/office/powerpoint/2010/main" val="232044111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solidFill>
                  <a:srgbClr val="FF0000"/>
                </a:solidFill>
              </a:rPr>
              <a:t>Sass: Nesting : </a:t>
            </a:r>
            <a:r>
              <a:rPr lang="en-US" dirty="0" err="1">
                <a:solidFill>
                  <a:srgbClr val="FF0000"/>
                </a:solidFill>
              </a:rPr>
              <a:t>Css</a:t>
            </a:r>
            <a:r>
              <a:rPr lang="en-US" dirty="0">
                <a:solidFill>
                  <a:srgbClr val="FF0000"/>
                </a:solidFill>
              </a:rPr>
              <a:t> version</a:t>
            </a:r>
            <a:endParaRPr lang="en-IN" dirty="0">
              <a:solidFill>
                <a:srgbClr val="FF0000"/>
              </a:solidFill>
            </a:endParaRPr>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a:bodyPr>
          <a:lstStyle/>
          <a:p>
            <a:pPr marL="0" indent="0">
              <a:buNone/>
            </a:pPr>
            <a:r>
              <a:rPr lang="en-US" sz="1800" b="0" i="0" dirty="0">
                <a:effectLst/>
              </a:rPr>
              <a:t>nav </a:t>
            </a:r>
            <a:r>
              <a:rPr lang="en-US" sz="1800" b="0" i="0" dirty="0" err="1">
                <a:effectLst/>
              </a:rPr>
              <a:t>ul</a:t>
            </a:r>
            <a:r>
              <a:rPr lang="en-US" sz="1800" b="0" i="0" dirty="0">
                <a:effectLst/>
              </a:rPr>
              <a:t> {</a:t>
            </a:r>
          </a:p>
          <a:p>
            <a:pPr marL="0" indent="0">
              <a:buNone/>
            </a:pPr>
            <a:r>
              <a:rPr lang="en-US" sz="1800" b="0" i="0" dirty="0">
                <a:effectLst/>
              </a:rPr>
              <a:t>  margin: 0;</a:t>
            </a:r>
          </a:p>
          <a:p>
            <a:pPr marL="0" indent="0">
              <a:buNone/>
            </a:pPr>
            <a:r>
              <a:rPr lang="en-US" sz="1800" b="0" i="0" dirty="0">
                <a:effectLst/>
              </a:rPr>
              <a:t>  padding: 0;</a:t>
            </a:r>
          </a:p>
          <a:p>
            <a:pPr marL="0" indent="0">
              <a:buNone/>
            </a:pPr>
            <a:r>
              <a:rPr lang="en-US" sz="1800" b="0" i="0" dirty="0">
                <a:effectLst/>
              </a:rPr>
              <a:t>  list-style: none;</a:t>
            </a:r>
          </a:p>
          <a:p>
            <a:pPr marL="0" indent="0">
              <a:buNone/>
            </a:pPr>
            <a:r>
              <a:rPr lang="en-US" sz="1800" b="0" i="0" dirty="0">
                <a:effectLst/>
              </a:rPr>
              <a:t>}</a:t>
            </a:r>
          </a:p>
          <a:p>
            <a:pPr marL="0" indent="0">
              <a:buNone/>
            </a:pPr>
            <a:r>
              <a:rPr lang="en-US" sz="1800" b="0" i="0" dirty="0">
                <a:effectLst/>
              </a:rPr>
              <a:t>nav li {</a:t>
            </a:r>
          </a:p>
          <a:p>
            <a:pPr marL="0" indent="0">
              <a:buNone/>
            </a:pPr>
            <a:r>
              <a:rPr lang="en-US" sz="1800" b="0" i="0" dirty="0">
                <a:effectLst/>
              </a:rPr>
              <a:t>  display: inline-block;</a:t>
            </a:r>
          </a:p>
          <a:p>
            <a:pPr marL="0" indent="0">
              <a:buNone/>
            </a:pPr>
            <a:r>
              <a:rPr lang="en-US" sz="1800" b="0" i="0" dirty="0">
                <a:effectLst/>
              </a:rPr>
              <a:t>}</a:t>
            </a:r>
          </a:p>
          <a:p>
            <a:pPr marL="0" indent="0">
              <a:buNone/>
            </a:pPr>
            <a:r>
              <a:rPr lang="en-US" sz="1800" b="0" i="0" dirty="0">
                <a:effectLst/>
              </a:rPr>
              <a:t>nav a {</a:t>
            </a:r>
          </a:p>
          <a:p>
            <a:pPr marL="0" indent="0">
              <a:buNone/>
            </a:pPr>
            <a:r>
              <a:rPr lang="en-US" sz="1800" b="0" i="0" dirty="0">
                <a:effectLst/>
              </a:rPr>
              <a:t>  display: block;</a:t>
            </a:r>
          </a:p>
          <a:p>
            <a:pPr marL="0" indent="0">
              <a:buNone/>
            </a:pPr>
            <a:r>
              <a:rPr lang="en-US" sz="1800" b="0" i="0" dirty="0">
                <a:effectLst/>
              </a:rPr>
              <a:t>  padding: 6px 12px;</a:t>
            </a:r>
          </a:p>
          <a:p>
            <a:pPr marL="0" indent="0">
              <a:buNone/>
            </a:pPr>
            <a:r>
              <a:rPr lang="en-US" sz="1800" b="0" i="0" dirty="0">
                <a:effectLst/>
              </a:rPr>
              <a:t>  text-decoration: none;</a:t>
            </a:r>
          </a:p>
          <a:p>
            <a:pPr marL="0" indent="0">
              <a:buNone/>
            </a:pPr>
            <a:r>
              <a:rPr lang="en-US" sz="1800" b="0" i="0" dirty="0">
                <a:effectLst/>
              </a:rPr>
              <a:t>}</a:t>
            </a:r>
          </a:p>
        </p:txBody>
      </p:sp>
    </p:spTree>
    <p:extLst>
      <p:ext uri="{BB962C8B-B14F-4D97-AF65-F5344CB8AC3E}">
        <p14:creationId xmlns:p14="http://schemas.microsoft.com/office/powerpoint/2010/main" val="562554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p:txBody>
          <a:bodyPr/>
          <a:lstStyle/>
          <a:p>
            <a:r>
              <a:rPr lang="en-US" dirty="0">
                <a:solidFill>
                  <a:srgbClr val="FF0000"/>
                </a:solidFill>
              </a:rPr>
              <a:t>IP Address</a:t>
            </a:r>
            <a:endParaRPr lang="en-IN" dirty="0">
              <a:solidFill>
                <a:srgbClr val="FF0000"/>
              </a:solidFill>
            </a:endParaRPr>
          </a:p>
        </p:txBody>
      </p:sp>
      <p:sp>
        <p:nvSpPr>
          <p:cNvPr id="3" name="Content Placeholder 2">
            <a:extLst>
              <a:ext uri="{FF2B5EF4-FFF2-40B4-BE49-F238E27FC236}">
                <a16:creationId xmlns:a16="http://schemas.microsoft.com/office/drawing/2014/main" id="{AD7A5AA0-2034-5670-376D-49D47574B442}"/>
              </a:ext>
            </a:extLst>
          </p:cNvPr>
          <p:cNvSpPr>
            <a:spLocks noGrp="1"/>
          </p:cNvSpPr>
          <p:nvPr>
            <p:ph idx="1"/>
          </p:nvPr>
        </p:nvSpPr>
        <p:spPr/>
        <p:txBody>
          <a:bodyPr>
            <a:noAutofit/>
          </a:bodyPr>
          <a:lstStyle/>
          <a:p>
            <a:pPr marL="0" indent="0" algn="just">
              <a:buNone/>
            </a:pPr>
            <a:endParaRPr lang="en-US" sz="1800" dirty="0"/>
          </a:p>
          <a:p>
            <a:pPr algn="just"/>
            <a:r>
              <a:rPr lang="en-US" sz="1800" dirty="0"/>
              <a:t>IPV4 and IPV6 are the versions of internet protocol.</a:t>
            </a:r>
          </a:p>
          <a:p>
            <a:pPr algn="just"/>
            <a:r>
              <a:rPr lang="en-US" sz="1800" b="0" i="0" dirty="0">
                <a:solidFill>
                  <a:srgbClr val="222222"/>
                </a:solidFill>
                <a:effectLst/>
              </a:rPr>
              <a:t>IPv4 was implemented in 1983 and is still in use today.</a:t>
            </a:r>
          </a:p>
          <a:p>
            <a:pPr algn="just"/>
            <a:r>
              <a:rPr lang="en-US" sz="1800" b="0" i="0" dirty="0">
                <a:solidFill>
                  <a:srgbClr val="222222"/>
                </a:solidFill>
                <a:effectLst/>
              </a:rPr>
              <a:t>The format for IPv4 addresses is four sets of numbers separated by dots, for example: ‘192.0.2.1’. </a:t>
            </a:r>
          </a:p>
          <a:p>
            <a:pPr algn="just"/>
            <a:r>
              <a:rPr lang="en-US" sz="1800" b="0" i="0" dirty="0">
                <a:solidFill>
                  <a:srgbClr val="222222"/>
                </a:solidFill>
                <a:effectLst/>
              </a:rPr>
              <a:t>This is a 32-bit format, which means that it allows for 2</a:t>
            </a:r>
            <a:r>
              <a:rPr lang="en-US" sz="1800" b="0" i="0" baseline="30000" dirty="0">
                <a:solidFill>
                  <a:srgbClr val="222222"/>
                </a:solidFill>
                <a:effectLst/>
              </a:rPr>
              <a:t>32</a:t>
            </a:r>
            <a:r>
              <a:rPr lang="en-US" sz="1800" b="0" i="0" dirty="0">
                <a:solidFill>
                  <a:srgbClr val="222222"/>
                </a:solidFill>
                <a:effectLst/>
              </a:rPr>
              <a:t>, or about 4.3 billion, unique IP addresses, which it turns out is not enough for the amount of devices that are now on the Internet</a:t>
            </a:r>
            <a:endParaRPr lang="en-US" sz="1800" dirty="0"/>
          </a:p>
          <a:p>
            <a:pPr algn="just"/>
            <a:r>
              <a:rPr lang="en-US" sz="1800" dirty="0"/>
              <a:t>The need for more IP addresses led to the implementation of IPv6. IPv6 addresses use a more complex format that utilizes sets of numbers and letters separated by single or double colons, for example:</a:t>
            </a:r>
          </a:p>
          <a:p>
            <a:pPr algn="just"/>
            <a:r>
              <a:rPr lang="en-US" sz="1800" dirty="0"/>
              <a:t>An IPv6 (Normal) address has the following format: y : y : y : y : y : y : y : y where y is called a segment and can be any hexadecimal value between 0 and FFFF. The segments are separated by colons - not periods. An IPv6 normal address must have eight segments.</a:t>
            </a:r>
          </a:p>
        </p:txBody>
      </p:sp>
      <p:sp>
        <p:nvSpPr>
          <p:cNvPr id="4" name="AutoShape 2" descr="IP address gets packets to their destination">
            <a:extLst>
              <a:ext uri="{FF2B5EF4-FFF2-40B4-BE49-F238E27FC236}">
                <a16:creationId xmlns:a16="http://schemas.microsoft.com/office/drawing/2014/main" id="{DFCF22E8-C480-A1FA-4368-A244681BBBB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52194798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solidFill>
                  <a:srgbClr val="FF0000"/>
                </a:solidFill>
              </a:rPr>
              <a:t>Sass: Partials</a:t>
            </a:r>
            <a:endParaRPr lang="en-IN" dirty="0">
              <a:solidFill>
                <a:srgbClr val="FF0000"/>
              </a:solidFill>
            </a:endParaRPr>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a:bodyPr>
          <a:lstStyle/>
          <a:p>
            <a:endParaRPr lang="en-US" sz="1800" b="0" i="0" dirty="0">
              <a:effectLst/>
            </a:endParaRPr>
          </a:p>
          <a:p>
            <a:r>
              <a:rPr lang="en-US" sz="1800" b="0" i="0" dirty="0">
                <a:effectLst/>
              </a:rPr>
              <a:t>Sass files that contain little snippets of </a:t>
            </a:r>
            <a:r>
              <a:rPr lang="en-US" sz="1800" b="0" i="0" cap="all" dirty="0">
                <a:effectLst/>
              </a:rPr>
              <a:t>CSS</a:t>
            </a:r>
            <a:r>
              <a:rPr lang="en-US" sz="1800" b="0" i="0" dirty="0">
                <a:effectLst/>
              </a:rPr>
              <a:t> that you can include in other Sass files</a:t>
            </a:r>
          </a:p>
          <a:p>
            <a:endParaRPr lang="en-US" sz="1800" b="0" i="0" dirty="0">
              <a:effectLst/>
            </a:endParaRPr>
          </a:p>
          <a:p>
            <a:r>
              <a:rPr lang="en-US" sz="1800" b="0" i="0" dirty="0">
                <a:effectLst/>
              </a:rPr>
              <a:t>Great way to modularize your </a:t>
            </a:r>
            <a:r>
              <a:rPr lang="en-US" sz="1800" b="0" i="0" cap="all" dirty="0">
                <a:effectLst/>
              </a:rPr>
              <a:t>CSS</a:t>
            </a:r>
            <a:r>
              <a:rPr lang="en-US" sz="1800" b="0" i="0" dirty="0">
                <a:effectLst/>
              </a:rPr>
              <a:t> and help keep things easier to maintain.</a:t>
            </a:r>
          </a:p>
          <a:p>
            <a:pPr marL="0" indent="0">
              <a:buNone/>
            </a:pPr>
            <a:endParaRPr lang="en-US" sz="1800" b="0" i="0" dirty="0">
              <a:effectLst/>
            </a:endParaRPr>
          </a:p>
          <a:p>
            <a:r>
              <a:rPr lang="en-US" sz="1800" b="0" i="0" dirty="0">
                <a:effectLst/>
              </a:rPr>
              <a:t>Partial is a Sass file named with a leading underscore</a:t>
            </a:r>
            <a:r>
              <a:rPr lang="en-US" sz="1800" dirty="0"/>
              <a:t> , </a:t>
            </a:r>
            <a:r>
              <a:rPr lang="en-US" sz="1800" dirty="0" err="1"/>
              <a:t>eg</a:t>
            </a:r>
            <a:r>
              <a:rPr lang="en-US" sz="1800" dirty="0"/>
              <a:t>  _</a:t>
            </a:r>
            <a:r>
              <a:rPr lang="en-US" sz="1800" dirty="0" err="1"/>
              <a:t>test.sass</a:t>
            </a:r>
            <a:r>
              <a:rPr lang="en-US" sz="1800" dirty="0"/>
              <a:t>.</a:t>
            </a:r>
          </a:p>
          <a:p>
            <a:endParaRPr lang="en-US" sz="1800" b="0" i="0" dirty="0">
              <a:effectLst/>
            </a:endParaRPr>
          </a:p>
          <a:p>
            <a:r>
              <a:rPr lang="en-US" sz="1800" b="0" i="0" dirty="0">
                <a:effectLst/>
              </a:rPr>
              <a:t>The underscore lets Sass know that the file is only a partial file and that it should not be generated into a </a:t>
            </a:r>
            <a:r>
              <a:rPr lang="en-US" sz="1800" b="0" i="0" cap="all" dirty="0">
                <a:effectLst/>
              </a:rPr>
              <a:t>CSS</a:t>
            </a:r>
            <a:r>
              <a:rPr lang="en-US" sz="1800" b="0" i="0" dirty="0">
                <a:effectLst/>
              </a:rPr>
              <a:t> file</a:t>
            </a:r>
          </a:p>
          <a:p>
            <a:endParaRPr lang="en-US" sz="1800" b="0" i="0" dirty="0">
              <a:effectLst/>
            </a:endParaRPr>
          </a:p>
          <a:p>
            <a:r>
              <a:rPr lang="en-US" sz="1800" b="0" i="0" dirty="0">
                <a:effectLst/>
              </a:rPr>
              <a:t>Sass partials are used with the @use rule</a:t>
            </a:r>
          </a:p>
        </p:txBody>
      </p:sp>
    </p:spTree>
    <p:extLst>
      <p:ext uri="{BB962C8B-B14F-4D97-AF65-F5344CB8AC3E}">
        <p14:creationId xmlns:p14="http://schemas.microsoft.com/office/powerpoint/2010/main" val="302922448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solidFill>
                  <a:srgbClr val="FF0000"/>
                </a:solidFill>
              </a:rPr>
              <a:t>Sass: Modules</a:t>
            </a:r>
            <a:endParaRPr lang="en-IN" dirty="0">
              <a:solidFill>
                <a:srgbClr val="FF0000"/>
              </a:solidFill>
            </a:endParaRPr>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a:bodyPr>
          <a:lstStyle/>
          <a:p>
            <a:endParaRPr lang="en-US" sz="1800" b="0" i="0" dirty="0">
              <a:effectLst/>
            </a:endParaRPr>
          </a:p>
          <a:p>
            <a:r>
              <a:rPr lang="en-US" sz="1800" dirty="0"/>
              <a:t>Using partials we can code our styling code modular</a:t>
            </a:r>
          </a:p>
          <a:p>
            <a:endParaRPr lang="en-US" sz="1800" b="0" i="0" dirty="0">
              <a:effectLst/>
            </a:endParaRPr>
          </a:p>
          <a:p>
            <a:r>
              <a:rPr lang="en-US" sz="1800" dirty="0"/>
              <a:t>Not all of the </a:t>
            </a:r>
            <a:r>
              <a:rPr lang="en-US" sz="1800" dirty="0" err="1"/>
              <a:t>css</a:t>
            </a:r>
            <a:r>
              <a:rPr lang="en-US" sz="1800" dirty="0"/>
              <a:t> code needs to be written in single file,  instead we can write reusable style code in separate files and re-use them in our main file using @use rule.</a:t>
            </a:r>
          </a:p>
          <a:p>
            <a:endParaRPr lang="en-US" sz="1800" dirty="0"/>
          </a:p>
          <a:p>
            <a:r>
              <a:rPr lang="en-US" sz="1800" dirty="0"/>
              <a:t>This rule loads another Sass file as a module, which means you can refer to its variables, </a:t>
            </a:r>
            <a:r>
              <a:rPr lang="en-US" sz="1800" dirty="0" err="1"/>
              <a:t>mixins</a:t>
            </a:r>
            <a:r>
              <a:rPr lang="en-US" sz="1800" dirty="0"/>
              <a:t>, and functions in your Sass file with a namespace based on the filename.</a:t>
            </a:r>
          </a:p>
          <a:p>
            <a:endParaRPr lang="en-US" sz="1800" dirty="0"/>
          </a:p>
          <a:p>
            <a:endParaRPr lang="en-US" sz="1800" b="0" i="0" dirty="0">
              <a:effectLst/>
            </a:endParaRPr>
          </a:p>
          <a:p>
            <a:endParaRPr lang="en-US" sz="1800" b="0" i="0" dirty="0">
              <a:effectLst/>
            </a:endParaRPr>
          </a:p>
        </p:txBody>
      </p:sp>
    </p:spTree>
    <p:extLst>
      <p:ext uri="{BB962C8B-B14F-4D97-AF65-F5344CB8AC3E}">
        <p14:creationId xmlns:p14="http://schemas.microsoft.com/office/powerpoint/2010/main" val="296800543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solidFill>
                  <a:srgbClr val="FF0000"/>
                </a:solidFill>
              </a:rPr>
              <a:t>Sass: Modules</a:t>
            </a:r>
            <a:endParaRPr lang="en-IN" dirty="0">
              <a:solidFill>
                <a:srgbClr val="FF0000"/>
              </a:solidFill>
            </a:endParaRPr>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fontScale="92500" lnSpcReduction="20000"/>
          </a:bodyPr>
          <a:lstStyle/>
          <a:p>
            <a:r>
              <a:rPr lang="en-US" sz="1800" b="0" i="0" dirty="0">
                <a:effectLst/>
              </a:rPr>
              <a:t>Example </a:t>
            </a:r>
          </a:p>
          <a:p>
            <a:endParaRPr lang="en-US" sz="1800" dirty="0"/>
          </a:p>
          <a:p>
            <a:pPr marL="0" indent="0">
              <a:buNone/>
            </a:pPr>
            <a:r>
              <a:rPr lang="en-US" sz="1800" b="0" i="0" dirty="0">
                <a:effectLst/>
              </a:rPr>
              <a:t>// _</a:t>
            </a:r>
            <a:r>
              <a:rPr lang="en-US" sz="1800" b="0" i="0" dirty="0" err="1">
                <a:effectLst/>
              </a:rPr>
              <a:t>base.sass</a:t>
            </a:r>
            <a:endParaRPr lang="en-US" sz="1800" b="0" i="0" dirty="0">
              <a:effectLst/>
            </a:endParaRPr>
          </a:p>
          <a:p>
            <a:pPr marL="0" indent="0">
              <a:buNone/>
            </a:pPr>
            <a:r>
              <a:rPr lang="en-US" sz="1800" b="0" i="0" dirty="0">
                <a:effectLst/>
                <a:highlight>
                  <a:srgbClr val="00FFFF"/>
                </a:highlight>
              </a:rPr>
              <a:t>$font-stack: Helvetica, sans-serif</a:t>
            </a:r>
          </a:p>
          <a:p>
            <a:pPr marL="0" indent="0">
              <a:buNone/>
            </a:pPr>
            <a:r>
              <a:rPr lang="en-US" sz="1800" b="0" i="0" dirty="0">
                <a:effectLst/>
                <a:highlight>
                  <a:srgbClr val="00FFFF"/>
                </a:highlight>
              </a:rPr>
              <a:t>$primary-color: #333</a:t>
            </a:r>
          </a:p>
          <a:p>
            <a:pPr marL="0" indent="0">
              <a:buNone/>
            </a:pPr>
            <a:endParaRPr lang="en-US" sz="1800" b="0" i="0" dirty="0">
              <a:effectLst/>
              <a:highlight>
                <a:srgbClr val="00FFFF"/>
              </a:highlight>
            </a:endParaRPr>
          </a:p>
          <a:p>
            <a:pPr marL="0" indent="0">
              <a:buNone/>
            </a:pPr>
            <a:r>
              <a:rPr lang="en-US" sz="1800" b="0" i="0" dirty="0">
                <a:effectLst/>
                <a:highlight>
                  <a:srgbClr val="00FFFF"/>
                </a:highlight>
              </a:rPr>
              <a:t>body</a:t>
            </a:r>
          </a:p>
          <a:p>
            <a:pPr marL="0" indent="0">
              <a:buNone/>
            </a:pPr>
            <a:r>
              <a:rPr lang="en-US" sz="1800" b="0" i="0" dirty="0">
                <a:effectLst/>
                <a:highlight>
                  <a:srgbClr val="00FFFF"/>
                </a:highlight>
              </a:rPr>
              <a:t>  font: 100% $font-stack</a:t>
            </a:r>
          </a:p>
          <a:p>
            <a:pPr marL="0" indent="0">
              <a:buNone/>
            </a:pPr>
            <a:r>
              <a:rPr lang="en-US" sz="1800" b="0" i="0" dirty="0">
                <a:effectLst/>
                <a:highlight>
                  <a:srgbClr val="00FFFF"/>
                </a:highlight>
              </a:rPr>
              <a:t>  color: $primary-color</a:t>
            </a:r>
          </a:p>
          <a:p>
            <a:endParaRPr lang="en-US" sz="1800" b="0" i="0" dirty="0">
              <a:effectLst/>
            </a:endParaRPr>
          </a:p>
          <a:p>
            <a:pPr marL="0" indent="0">
              <a:buNone/>
            </a:pPr>
            <a:r>
              <a:rPr lang="en-US" sz="1800" b="0" i="0" dirty="0">
                <a:effectLst/>
                <a:highlight>
                  <a:srgbClr val="C0C0C0"/>
                </a:highlight>
              </a:rPr>
              <a:t>// </a:t>
            </a:r>
            <a:r>
              <a:rPr lang="en-US" sz="1800" b="0" i="0" dirty="0" err="1">
                <a:effectLst/>
                <a:highlight>
                  <a:srgbClr val="C0C0C0"/>
                </a:highlight>
              </a:rPr>
              <a:t>styles.sass</a:t>
            </a:r>
            <a:endParaRPr lang="en-US" sz="1800" b="0" i="0" dirty="0">
              <a:effectLst/>
              <a:highlight>
                <a:srgbClr val="C0C0C0"/>
              </a:highlight>
            </a:endParaRPr>
          </a:p>
          <a:p>
            <a:pPr marL="0" indent="0">
              <a:buNone/>
            </a:pPr>
            <a:r>
              <a:rPr lang="en-US" sz="1800" b="0" i="0" dirty="0">
                <a:effectLst/>
                <a:highlight>
                  <a:srgbClr val="C0C0C0"/>
                </a:highlight>
              </a:rPr>
              <a:t>@use 'base'</a:t>
            </a:r>
          </a:p>
          <a:p>
            <a:pPr marL="0" indent="0">
              <a:buNone/>
            </a:pPr>
            <a:endParaRPr lang="en-US" sz="1800" b="0" i="0" dirty="0">
              <a:effectLst/>
              <a:highlight>
                <a:srgbClr val="C0C0C0"/>
              </a:highlight>
            </a:endParaRPr>
          </a:p>
          <a:p>
            <a:pPr marL="0" indent="0">
              <a:buNone/>
            </a:pPr>
            <a:r>
              <a:rPr lang="en-US" sz="1800" b="0" i="0" dirty="0">
                <a:effectLst/>
                <a:highlight>
                  <a:srgbClr val="C0C0C0"/>
                </a:highlight>
              </a:rPr>
              <a:t>.inverse</a:t>
            </a:r>
          </a:p>
          <a:p>
            <a:pPr marL="0" indent="0">
              <a:buNone/>
            </a:pPr>
            <a:r>
              <a:rPr lang="en-US" sz="1800" b="0" i="0" dirty="0">
                <a:effectLst/>
                <a:highlight>
                  <a:srgbClr val="C0C0C0"/>
                </a:highlight>
              </a:rPr>
              <a:t>  background-color: </a:t>
            </a:r>
            <a:r>
              <a:rPr lang="en-US" sz="1800" b="0" i="0" dirty="0" err="1">
                <a:effectLst/>
                <a:highlight>
                  <a:srgbClr val="C0C0C0"/>
                </a:highlight>
              </a:rPr>
              <a:t>base.$primary-color</a:t>
            </a:r>
            <a:endParaRPr lang="en-US" sz="1800" b="0" i="0" dirty="0">
              <a:effectLst/>
              <a:highlight>
                <a:srgbClr val="C0C0C0"/>
              </a:highlight>
            </a:endParaRPr>
          </a:p>
          <a:p>
            <a:pPr marL="0" indent="0">
              <a:buNone/>
            </a:pPr>
            <a:r>
              <a:rPr lang="en-US" sz="1800" b="0" i="0" dirty="0">
                <a:effectLst/>
                <a:highlight>
                  <a:srgbClr val="C0C0C0"/>
                </a:highlight>
              </a:rPr>
              <a:t>  color: white</a:t>
            </a:r>
          </a:p>
        </p:txBody>
      </p:sp>
    </p:spTree>
    <p:extLst>
      <p:ext uri="{BB962C8B-B14F-4D97-AF65-F5344CB8AC3E}">
        <p14:creationId xmlns:p14="http://schemas.microsoft.com/office/powerpoint/2010/main" val="24991425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solidFill>
                  <a:srgbClr val="FF0000"/>
                </a:solidFill>
              </a:rPr>
              <a:t>Sass: Modules</a:t>
            </a:r>
            <a:endParaRPr lang="en-IN" dirty="0">
              <a:solidFill>
                <a:srgbClr val="FF0000"/>
              </a:solidFill>
            </a:endParaRPr>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a:bodyPr>
          <a:lstStyle/>
          <a:p>
            <a:r>
              <a:rPr lang="en-US" sz="1800" b="0" i="0" dirty="0">
                <a:effectLst/>
              </a:rPr>
              <a:t>Output File (CSS) </a:t>
            </a:r>
          </a:p>
          <a:p>
            <a:pPr marL="0" indent="0">
              <a:buNone/>
            </a:pPr>
            <a:endParaRPr lang="en-US" sz="1800" dirty="0"/>
          </a:p>
          <a:p>
            <a:pPr marL="0" indent="0">
              <a:buNone/>
            </a:pPr>
            <a:r>
              <a:rPr lang="en-US" sz="1800" dirty="0"/>
              <a:t>body {</a:t>
            </a:r>
          </a:p>
          <a:p>
            <a:pPr marL="0" indent="0">
              <a:buNone/>
            </a:pPr>
            <a:r>
              <a:rPr lang="en-US" sz="1800" dirty="0"/>
              <a:t>  font: 100% Helvetica, sans-serif;</a:t>
            </a:r>
          </a:p>
          <a:p>
            <a:pPr marL="0" indent="0">
              <a:buNone/>
            </a:pPr>
            <a:r>
              <a:rPr lang="en-US" sz="1800" dirty="0"/>
              <a:t>  color: #333;</a:t>
            </a:r>
          </a:p>
          <a:p>
            <a:pPr marL="0" indent="0">
              <a:buNone/>
            </a:pPr>
            <a:r>
              <a:rPr lang="en-US" sz="1800" dirty="0"/>
              <a:t>}</a:t>
            </a:r>
          </a:p>
          <a:p>
            <a:pPr marL="0" indent="0">
              <a:buNone/>
            </a:pPr>
            <a:endParaRPr lang="en-US" sz="1800" dirty="0"/>
          </a:p>
          <a:p>
            <a:pPr marL="0" indent="0">
              <a:buNone/>
            </a:pPr>
            <a:r>
              <a:rPr lang="en-US" sz="1800" dirty="0"/>
              <a:t>.inverse {</a:t>
            </a:r>
          </a:p>
          <a:p>
            <a:pPr marL="0" indent="0">
              <a:buNone/>
            </a:pPr>
            <a:r>
              <a:rPr lang="en-US" sz="1800" dirty="0"/>
              <a:t>  background-color: #333;</a:t>
            </a:r>
          </a:p>
          <a:p>
            <a:pPr marL="0" indent="0">
              <a:buNone/>
            </a:pPr>
            <a:r>
              <a:rPr lang="en-US" sz="1800" dirty="0"/>
              <a:t>  color: white;</a:t>
            </a:r>
          </a:p>
          <a:p>
            <a:pPr marL="0" indent="0">
              <a:buNone/>
            </a:pPr>
            <a:r>
              <a:rPr lang="en-US" sz="1800" dirty="0"/>
              <a:t>}</a:t>
            </a:r>
          </a:p>
        </p:txBody>
      </p:sp>
    </p:spTree>
    <p:extLst>
      <p:ext uri="{BB962C8B-B14F-4D97-AF65-F5344CB8AC3E}">
        <p14:creationId xmlns:p14="http://schemas.microsoft.com/office/powerpoint/2010/main" val="6751105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solidFill>
                  <a:srgbClr val="FF0000"/>
                </a:solidFill>
              </a:rPr>
              <a:t>Sass: </a:t>
            </a:r>
            <a:r>
              <a:rPr lang="en-US" dirty="0" err="1">
                <a:solidFill>
                  <a:srgbClr val="FF0000"/>
                </a:solidFill>
              </a:rPr>
              <a:t>Mixins</a:t>
            </a:r>
            <a:endParaRPr lang="en-IN" dirty="0">
              <a:solidFill>
                <a:srgbClr val="FF0000"/>
              </a:solidFill>
            </a:endParaRPr>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a:bodyPr>
          <a:lstStyle/>
          <a:p>
            <a:endParaRPr lang="en-US" sz="1800" dirty="0"/>
          </a:p>
          <a:p>
            <a:r>
              <a:rPr lang="en-US" sz="1800" dirty="0"/>
              <a:t>A </a:t>
            </a:r>
            <a:r>
              <a:rPr lang="en-US" sz="1800" dirty="0" err="1"/>
              <a:t>mixin</a:t>
            </a:r>
            <a:r>
              <a:rPr lang="en-US" sz="1800" dirty="0"/>
              <a:t> lets us make groups of CSS declarations that we want to reuse throughout the site.</a:t>
            </a:r>
          </a:p>
          <a:p>
            <a:endParaRPr lang="en-US" sz="1800" dirty="0"/>
          </a:p>
          <a:p>
            <a:r>
              <a:rPr lang="en-US" sz="1800" dirty="0" err="1"/>
              <a:t>Mixins</a:t>
            </a:r>
            <a:r>
              <a:rPr lang="en-US" sz="1800" dirty="0"/>
              <a:t> are flexible as they can accept values as arguments , similar to typical functions.</a:t>
            </a:r>
          </a:p>
          <a:p>
            <a:endParaRPr lang="en-US" sz="1800" dirty="0"/>
          </a:p>
          <a:p>
            <a:r>
              <a:rPr lang="en-US" sz="1800" dirty="0" err="1"/>
              <a:t>Mixins</a:t>
            </a:r>
            <a:r>
              <a:rPr lang="en-US" sz="1800" dirty="0"/>
              <a:t> can be used at desired place  ,using @include </a:t>
            </a:r>
            <a:r>
              <a:rPr lang="en-US" sz="1800" dirty="0" err="1"/>
              <a:t>mixin_name</a:t>
            </a:r>
            <a:r>
              <a:rPr lang="en-US" sz="1800" dirty="0"/>
              <a:t>(argument)</a:t>
            </a:r>
          </a:p>
          <a:p>
            <a:endParaRPr lang="en-US" sz="1800" dirty="0"/>
          </a:p>
          <a:p>
            <a:endParaRPr lang="en-US" sz="1800" dirty="0"/>
          </a:p>
          <a:p>
            <a:pPr marL="0" indent="0">
              <a:buNone/>
            </a:pPr>
            <a:endParaRPr lang="en-US" sz="1800" dirty="0"/>
          </a:p>
        </p:txBody>
      </p:sp>
    </p:spTree>
    <p:extLst>
      <p:ext uri="{BB962C8B-B14F-4D97-AF65-F5344CB8AC3E}">
        <p14:creationId xmlns:p14="http://schemas.microsoft.com/office/powerpoint/2010/main" val="414694239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solidFill>
                  <a:srgbClr val="FF0000"/>
                </a:solidFill>
              </a:rPr>
              <a:t>Sass: </a:t>
            </a:r>
            <a:r>
              <a:rPr lang="en-US" dirty="0" err="1">
                <a:solidFill>
                  <a:srgbClr val="FF0000"/>
                </a:solidFill>
              </a:rPr>
              <a:t>Mixin</a:t>
            </a:r>
            <a:r>
              <a:rPr lang="en-US" dirty="0">
                <a:solidFill>
                  <a:srgbClr val="FF0000"/>
                </a:solidFill>
              </a:rPr>
              <a:t> Example</a:t>
            </a:r>
            <a:endParaRPr lang="en-IN" dirty="0">
              <a:solidFill>
                <a:srgbClr val="FF0000"/>
              </a:solidFill>
            </a:endParaRPr>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fontScale="92500" lnSpcReduction="10000"/>
          </a:bodyPr>
          <a:lstStyle/>
          <a:p>
            <a:pPr marL="0" indent="0">
              <a:buNone/>
            </a:pPr>
            <a:r>
              <a:rPr lang="en-US" sz="1800" dirty="0"/>
              <a:t>@mixin theme($theme: </a:t>
            </a:r>
            <a:r>
              <a:rPr lang="en-US" sz="1800" dirty="0" err="1"/>
              <a:t>DarkGray</a:t>
            </a:r>
            <a:r>
              <a:rPr lang="en-US" sz="1800" dirty="0"/>
              <a:t>) {</a:t>
            </a:r>
          </a:p>
          <a:p>
            <a:pPr marL="0" indent="0">
              <a:buNone/>
            </a:pPr>
            <a:r>
              <a:rPr lang="en-US" sz="1800" dirty="0"/>
              <a:t>  background: $theme;</a:t>
            </a:r>
          </a:p>
          <a:p>
            <a:pPr marL="0" indent="0">
              <a:buNone/>
            </a:pPr>
            <a:r>
              <a:rPr lang="en-US" sz="1800" dirty="0"/>
              <a:t>  box-shadow: 0 0 1px </a:t>
            </a:r>
            <a:r>
              <a:rPr lang="en-US" sz="1800" dirty="0" err="1"/>
              <a:t>rgba</a:t>
            </a:r>
            <a:r>
              <a:rPr lang="en-US" sz="1800" dirty="0"/>
              <a:t>($theme, .25);</a:t>
            </a:r>
          </a:p>
          <a:p>
            <a:pPr marL="0" indent="0">
              <a:buNone/>
            </a:pPr>
            <a:r>
              <a:rPr lang="en-US" sz="1800" dirty="0"/>
              <a:t>  color: #fff;</a:t>
            </a:r>
          </a:p>
          <a:p>
            <a:pPr marL="0" indent="0">
              <a:buNone/>
            </a:pPr>
            <a:r>
              <a:rPr lang="en-US" sz="1800" dirty="0"/>
              <a:t>}</a:t>
            </a:r>
          </a:p>
          <a:p>
            <a:endParaRPr lang="en-US" sz="1800" dirty="0"/>
          </a:p>
          <a:p>
            <a:pPr marL="0" indent="0">
              <a:buNone/>
            </a:pPr>
            <a:r>
              <a:rPr lang="en-US" sz="1800" dirty="0"/>
              <a:t>.info {</a:t>
            </a:r>
          </a:p>
          <a:p>
            <a:pPr marL="0" indent="0">
              <a:buNone/>
            </a:pPr>
            <a:r>
              <a:rPr lang="en-US" sz="1800" dirty="0"/>
              <a:t>  @include theme;</a:t>
            </a:r>
          </a:p>
          <a:p>
            <a:pPr marL="0" indent="0">
              <a:buNone/>
            </a:pPr>
            <a:r>
              <a:rPr lang="en-US" sz="1800" dirty="0"/>
              <a:t>}</a:t>
            </a:r>
          </a:p>
          <a:p>
            <a:pPr marL="0" indent="0">
              <a:buNone/>
            </a:pPr>
            <a:r>
              <a:rPr lang="en-US" sz="1800" dirty="0"/>
              <a:t>.alert {</a:t>
            </a:r>
          </a:p>
          <a:p>
            <a:pPr marL="0" indent="0">
              <a:buNone/>
            </a:pPr>
            <a:r>
              <a:rPr lang="en-US" sz="1800" dirty="0"/>
              <a:t>  @include theme($theme: </a:t>
            </a:r>
            <a:r>
              <a:rPr lang="en-US" sz="1800" dirty="0" err="1"/>
              <a:t>DarkRed</a:t>
            </a:r>
            <a:r>
              <a:rPr lang="en-US" sz="1800" dirty="0"/>
              <a:t>);</a:t>
            </a:r>
          </a:p>
          <a:p>
            <a:pPr marL="0" indent="0">
              <a:buNone/>
            </a:pPr>
            <a:r>
              <a:rPr lang="en-US" sz="1800" dirty="0"/>
              <a:t>}</a:t>
            </a:r>
          </a:p>
          <a:p>
            <a:pPr marL="0" indent="0">
              <a:buNone/>
            </a:pPr>
            <a:r>
              <a:rPr lang="en-US" sz="1800" dirty="0"/>
              <a:t>.success {</a:t>
            </a:r>
          </a:p>
          <a:p>
            <a:pPr marL="0" indent="0">
              <a:buNone/>
            </a:pPr>
            <a:r>
              <a:rPr lang="en-US" sz="1800" dirty="0"/>
              <a:t>  @include theme($theme: </a:t>
            </a:r>
            <a:r>
              <a:rPr lang="en-US" sz="1800" dirty="0" err="1"/>
              <a:t>DarkGreen</a:t>
            </a:r>
            <a:r>
              <a:rPr lang="en-US" sz="1800" dirty="0"/>
              <a:t>);</a:t>
            </a:r>
          </a:p>
          <a:p>
            <a:pPr marL="0" indent="0">
              <a:buNone/>
            </a:pPr>
            <a:r>
              <a:rPr lang="en-US" sz="1800" dirty="0"/>
              <a:t>}</a:t>
            </a:r>
          </a:p>
          <a:p>
            <a:endParaRPr lang="en-US" sz="1800" dirty="0"/>
          </a:p>
        </p:txBody>
      </p:sp>
    </p:spTree>
    <p:extLst>
      <p:ext uri="{BB962C8B-B14F-4D97-AF65-F5344CB8AC3E}">
        <p14:creationId xmlns:p14="http://schemas.microsoft.com/office/powerpoint/2010/main" val="173560459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solidFill>
                  <a:srgbClr val="FF0000"/>
                </a:solidFill>
              </a:rPr>
              <a:t>Sass: Few </a:t>
            </a:r>
            <a:r>
              <a:rPr lang="en-US" dirty="0" err="1">
                <a:solidFill>
                  <a:srgbClr val="FF0000"/>
                </a:solidFill>
              </a:rPr>
              <a:t>Mixin</a:t>
            </a:r>
            <a:r>
              <a:rPr lang="en-US" dirty="0">
                <a:solidFill>
                  <a:srgbClr val="FF0000"/>
                </a:solidFill>
              </a:rPr>
              <a:t> Use Cases</a:t>
            </a:r>
            <a:endParaRPr lang="en-IN" dirty="0">
              <a:solidFill>
                <a:srgbClr val="FF0000"/>
              </a:solidFill>
            </a:endParaRPr>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a:bodyPr>
          <a:lstStyle/>
          <a:p>
            <a:pPr algn="l"/>
            <a:endParaRPr lang="en-US" sz="1800" b="1" i="0" dirty="0">
              <a:effectLst/>
            </a:endParaRPr>
          </a:p>
          <a:p>
            <a:pPr algn="l"/>
            <a:r>
              <a:rPr lang="en-US" sz="1800" b="1" i="0" dirty="0">
                <a:effectLst/>
              </a:rPr>
              <a:t>Using a </a:t>
            </a:r>
            <a:r>
              <a:rPr lang="en-US" sz="1800" b="1" i="0" dirty="0" err="1">
                <a:effectLst/>
              </a:rPr>
              <a:t>Mixin</a:t>
            </a:r>
            <a:r>
              <a:rPr lang="en-US" sz="1800" b="1" i="0" dirty="0">
                <a:effectLst/>
              </a:rPr>
              <a:t> For Vendor Prefixes:</a:t>
            </a:r>
          </a:p>
          <a:p>
            <a:pPr algn="l"/>
            <a:endParaRPr lang="en-US" sz="1800" b="1" i="0" dirty="0">
              <a:effectLst/>
            </a:endParaRPr>
          </a:p>
          <a:p>
            <a:pPr marL="0" indent="0" algn="l">
              <a:buNone/>
            </a:pPr>
            <a:r>
              <a:rPr lang="en-IN" sz="1800" b="0" i="0" dirty="0">
                <a:effectLst/>
              </a:rPr>
              <a:t>@mixin </a:t>
            </a:r>
            <a:r>
              <a:rPr lang="en-IN" sz="1800" b="0" i="0" dirty="0" err="1">
                <a:effectLst/>
              </a:rPr>
              <a:t>prefixer</a:t>
            </a:r>
            <a:r>
              <a:rPr lang="en-IN" sz="1800" b="0" i="0" dirty="0">
                <a:effectLst/>
              </a:rPr>
              <a:t>($property) </a:t>
            </a:r>
          </a:p>
          <a:p>
            <a:pPr marL="0" indent="0" algn="l">
              <a:buNone/>
            </a:pPr>
            <a:r>
              <a:rPr lang="en-IN" sz="1800" dirty="0"/>
              <a:t>	</a:t>
            </a:r>
            <a:r>
              <a:rPr lang="en-IN" sz="1800" b="0" i="0" dirty="0">
                <a:effectLst/>
              </a:rPr>
              <a:t>{ </a:t>
            </a:r>
          </a:p>
          <a:p>
            <a:pPr marL="0" indent="0" algn="l">
              <a:buNone/>
            </a:pPr>
            <a:r>
              <a:rPr lang="en-IN" sz="1800" dirty="0"/>
              <a:t>           </a:t>
            </a:r>
            <a:r>
              <a:rPr lang="en-IN" sz="1800" b="0" i="0" dirty="0">
                <a:effectLst/>
              </a:rPr>
              <a:t>-</a:t>
            </a:r>
            <a:r>
              <a:rPr lang="en-IN" sz="1800" b="0" i="0" dirty="0" err="1">
                <a:effectLst/>
              </a:rPr>
              <a:t>webkit</a:t>
            </a:r>
            <a:r>
              <a:rPr lang="en-IN" sz="1800" b="0" i="0" dirty="0">
                <a:effectLst/>
              </a:rPr>
              <a:t>-transform: $property; </a:t>
            </a:r>
          </a:p>
          <a:p>
            <a:pPr marL="0" indent="0" algn="l">
              <a:buNone/>
            </a:pPr>
            <a:r>
              <a:rPr lang="en-IN" sz="1800" dirty="0"/>
              <a:t>           </a:t>
            </a:r>
            <a:r>
              <a:rPr lang="en-IN" sz="1800" b="0" i="0" dirty="0">
                <a:effectLst/>
              </a:rPr>
              <a:t>-</a:t>
            </a:r>
            <a:r>
              <a:rPr lang="en-IN" sz="1800" b="0" i="0" dirty="0" err="1">
                <a:effectLst/>
              </a:rPr>
              <a:t>ms</a:t>
            </a:r>
            <a:r>
              <a:rPr lang="en-IN" sz="1800" b="0" i="0" dirty="0">
                <a:effectLst/>
              </a:rPr>
              <a:t>-transform: $property; </a:t>
            </a:r>
          </a:p>
          <a:p>
            <a:pPr marL="0" indent="0" algn="l">
              <a:buNone/>
            </a:pPr>
            <a:r>
              <a:rPr lang="en-IN" sz="1800" dirty="0"/>
              <a:t>            </a:t>
            </a:r>
            <a:r>
              <a:rPr lang="en-IN" sz="1800" b="0" i="0" dirty="0">
                <a:effectLst/>
              </a:rPr>
              <a:t>-</a:t>
            </a:r>
            <a:r>
              <a:rPr lang="en-IN" sz="1800" b="0" i="0" dirty="0" err="1">
                <a:effectLst/>
              </a:rPr>
              <a:t>moz</a:t>
            </a:r>
            <a:r>
              <a:rPr lang="en-IN" sz="1800" b="0" i="0" dirty="0">
                <a:effectLst/>
              </a:rPr>
              <a:t>-transform: $property; </a:t>
            </a:r>
            <a:r>
              <a:rPr lang="en-IN" sz="1800" dirty="0"/>
              <a:t>  </a:t>
            </a:r>
          </a:p>
          <a:p>
            <a:pPr marL="0" indent="0" algn="l">
              <a:buNone/>
            </a:pPr>
            <a:r>
              <a:rPr lang="en-IN" sz="1800" b="0" i="0" dirty="0">
                <a:effectLst/>
              </a:rPr>
              <a:t>            transform: $property; }</a:t>
            </a:r>
          </a:p>
          <a:p>
            <a:pPr marL="0" indent="0" algn="l">
              <a:buNone/>
            </a:pPr>
            <a:endParaRPr lang="en-IN" sz="1800" dirty="0"/>
          </a:p>
          <a:p>
            <a:pPr marL="0" indent="0" algn="l">
              <a:buNone/>
            </a:pPr>
            <a:r>
              <a:rPr lang="en-IN" sz="1800" b="0" i="0" dirty="0">
                <a:effectLst/>
              </a:rPr>
              <a:t>.box { @include </a:t>
            </a:r>
            <a:r>
              <a:rPr lang="en-IN" sz="1800" b="0" i="0" dirty="0" err="1">
                <a:effectLst/>
              </a:rPr>
              <a:t>prefixer</a:t>
            </a:r>
            <a:r>
              <a:rPr lang="en-IN" sz="1800" b="0" i="0" dirty="0">
                <a:effectLst/>
              </a:rPr>
              <a:t>(rotate(20deg)); }</a:t>
            </a:r>
            <a:endParaRPr lang="en-US" sz="1800" b="1" i="0" dirty="0">
              <a:effectLst/>
            </a:endParaRPr>
          </a:p>
        </p:txBody>
      </p:sp>
    </p:spTree>
    <p:extLst>
      <p:ext uri="{BB962C8B-B14F-4D97-AF65-F5344CB8AC3E}">
        <p14:creationId xmlns:p14="http://schemas.microsoft.com/office/powerpoint/2010/main" val="101796013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solidFill>
                  <a:srgbClr val="FF0000"/>
                </a:solidFill>
              </a:rPr>
              <a:t>Sass: Special Selectors</a:t>
            </a:r>
            <a:endParaRPr lang="en-IN" dirty="0">
              <a:solidFill>
                <a:srgbClr val="FF0000"/>
              </a:solidFill>
            </a:endParaRPr>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fontScale="92500" lnSpcReduction="20000"/>
          </a:bodyPr>
          <a:lstStyle/>
          <a:p>
            <a:pPr algn="l"/>
            <a:endParaRPr lang="en-US" sz="1800" i="0" dirty="0">
              <a:effectLst/>
            </a:endParaRPr>
          </a:p>
          <a:p>
            <a:pPr algn="l"/>
            <a:r>
              <a:rPr lang="en-US" sz="1800" b="1" i="1" dirty="0">
                <a:effectLst/>
              </a:rPr>
              <a:t>Parent Selector (&amp;)</a:t>
            </a:r>
          </a:p>
          <a:p>
            <a:pPr marL="0" indent="0" algn="l">
              <a:buNone/>
            </a:pPr>
            <a:r>
              <a:rPr lang="en-US" sz="1800" i="0" dirty="0">
                <a:effectLst/>
              </a:rPr>
              <a:t>.alert {</a:t>
            </a:r>
          </a:p>
          <a:p>
            <a:pPr marL="0" indent="0" algn="l">
              <a:buNone/>
            </a:pPr>
            <a:r>
              <a:rPr lang="en-US" sz="1800" i="0" dirty="0">
                <a:effectLst/>
              </a:rPr>
              <a:t>  &amp;:hover {</a:t>
            </a:r>
          </a:p>
          <a:p>
            <a:pPr marL="0" indent="0" algn="l">
              <a:buNone/>
            </a:pPr>
            <a:r>
              <a:rPr lang="en-US" sz="1800" i="0" dirty="0">
                <a:effectLst/>
              </a:rPr>
              <a:t>    font-weight: bold;</a:t>
            </a:r>
          </a:p>
          <a:p>
            <a:pPr marL="0" indent="0" algn="l">
              <a:buNone/>
            </a:pPr>
            <a:r>
              <a:rPr lang="en-US" sz="1800" dirty="0"/>
              <a:t>   </a:t>
            </a:r>
            <a:r>
              <a:rPr lang="en-US" sz="1800" i="0" dirty="0">
                <a:effectLst/>
              </a:rPr>
              <a:t>:not(&amp;) {</a:t>
            </a:r>
          </a:p>
          <a:p>
            <a:pPr marL="0" indent="0" algn="l">
              <a:buNone/>
            </a:pPr>
            <a:r>
              <a:rPr lang="en-US" sz="1800" i="0" dirty="0">
                <a:effectLst/>
              </a:rPr>
              <a:t>    opacity: 0.8;</a:t>
            </a:r>
          </a:p>
          <a:p>
            <a:pPr marL="0" indent="0" algn="l">
              <a:buNone/>
            </a:pPr>
            <a:r>
              <a:rPr lang="en-US" sz="1800" i="0" dirty="0">
                <a:effectLst/>
              </a:rPr>
              <a:t>   }</a:t>
            </a:r>
          </a:p>
          <a:p>
            <a:pPr marL="0" indent="0" algn="l">
              <a:buNone/>
            </a:pPr>
            <a:r>
              <a:rPr lang="en-US" sz="1800" i="0" dirty="0">
                <a:effectLst/>
              </a:rPr>
              <a:t>  }</a:t>
            </a:r>
          </a:p>
          <a:p>
            <a:pPr marL="0" indent="0" algn="l">
              <a:buNone/>
            </a:pPr>
            <a:endParaRPr lang="en-US" sz="1800" dirty="0"/>
          </a:p>
          <a:p>
            <a:pPr marL="0" indent="0" algn="l">
              <a:buNone/>
            </a:pPr>
            <a:r>
              <a:rPr lang="en-US" sz="1800" dirty="0"/>
              <a:t>CSS equivalent : .</a:t>
            </a:r>
            <a:r>
              <a:rPr lang="en-US" sz="1800" dirty="0" err="1"/>
              <a:t>alert:hover</a:t>
            </a:r>
            <a:r>
              <a:rPr lang="en-US" sz="1800" dirty="0"/>
              <a:t> {</a:t>
            </a:r>
          </a:p>
          <a:p>
            <a:pPr marL="0" indent="0" algn="l">
              <a:buNone/>
            </a:pPr>
            <a:r>
              <a:rPr lang="en-US" sz="1800" dirty="0"/>
              <a:t>  font-weight: bold;</a:t>
            </a:r>
          </a:p>
          <a:p>
            <a:pPr marL="0" indent="0" algn="l">
              <a:buNone/>
            </a:pPr>
            <a:r>
              <a:rPr lang="en-US" sz="1800" dirty="0"/>
              <a:t>}</a:t>
            </a:r>
          </a:p>
          <a:p>
            <a:pPr marL="0" indent="0" algn="l">
              <a:buNone/>
            </a:pPr>
            <a:r>
              <a:rPr lang="en-US" sz="1800" dirty="0"/>
              <a:t>:not(.alert) {</a:t>
            </a:r>
          </a:p>
          <a:p>
            <a:pPr marL="0" indent="0" algn="l">
              <a:buNone/>
            </a:pPr>
            <a:r>
              <a:rPr lang="en-US" sz="1800" dirty="0"/>
              <a:t>  opacity: 0.8;</a:t>
            </a:r>
          </a:p>
          <a:p>
            <a:pPr marL="0" indent="0" algn="l">
              <a:buNone/>
            </a:pPr>
            <a:r>
              <a:rPr lang="en-US" sz="1800" dirty="0"/>
              <a:t>}</a:t>
            </a:r>
          </a:p>
          <a:p>
            <a:pPr marL="0" indent="0" algn="l">
              <a:buNone/>
            </a:pPr>
            <a:endParaRPr lang="en-US" sz="1800" i="0" dirty="0">
              <a:effectLst/>
            </a:endParaRPr>
          </a:p>
        </p:txBody>
      </p:sp>
    </p:spTree>
    <p:extLst>
      <p:ext uri="{BB962C8B-B14F-4D97-AF65-F5344CB8AC3E}">
        <p14:creationId xmlns:p14="http://schemas.microsoft.com/office/powerpoint/2010/main" val="95846293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solidFill>
                  <a:srgbClr val="FF0000"/>
                </a:solidFill>
              </a:rPr>
              <a:t>Sass: Special Selectors</a:t>
            </a:r>
            <a:endParaRPr lang="en-IN" dirty="0">
              <a:solidFill>
                <a:srgbClr val="FF0000"/>
              </a:solidFill>
            </a:endParaRPr>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Autofit/>
          </a:bodyPr>
          <a:lstStyle/>
          <a:p>
            <a:pPr marL="0" indent="0" algn="l">
              <a:buNone/>
            </a:pPr>
            <a:r>
              <a:rPr lang="en-US" sz="1800" b="1" i="1" dirty="0"/>
              <a:t>% : Placeholder Selector</a:t>
            </a:r>
            <a:endParaRPr lang="en-US" sz="1800" dirty="0"/>
          </a:p>
          <a:p>
            <a:pPr marL="0" indent="0" algn="l">
              <a:buNone/>
            </a:pPr>
            <a:r>
              <a:rPr lang="en-US" sz="1800" dirty="0"/>
              <a:t>I</a:t>
            </a:r>
            <a:r>
              <a:rPr lang="en-US" sz="1800" i="0" dirty="0">
                <a:effectLst/>
              </a:rPr>
              <a:t>t looks and acts a lot like a class selector, but it starts with a % and it’s not included in the CSS output</a:t>
            </a:r>
          </a:p>
          <a:p>
            <a:pPr marL="0" indent="0" algn="l">
              <a:buNone/>
            </a:pPr>
            <a:r>
              <a:rPr lang="en-US" sz="1800" i="0" dirty="0">
                <a:effectLst/>
              </a:rPr>
              <a:t>.</a:t>
            </a:r>
            <a:r>
              <a:rPr lang="en-US" sz="1800" i="0" dirty="0" err="1">
                <a:effectLst/>
              </a:rPr>
              <a:t>alert:hover</a:t>
            </a:r>
            <a:r>
              <a:rPr lang="en-US" sz="1800" i="0" dirty="0">
                <a:effectLst/>
              </a:rPr>
              <a:t>, %strong-alert {</a:t>
            </a:r>
          </a:p>
          <a:p>
            <a:pPr marL="0" indent="0" algn="l">
              <a:buNone/>
            </a:pPr>
            <a:r>
              <a:rPr lang="en-US" sz="1800" i="0" dirty="0">
                <a:effectLst/>
              </a:rPr>
              <a:t>  font-weight: bold;</a:t>
            </a:r>
          </a:p>
          <a:p>
            <a:pPr marL="0" indent="0" algn="l">
              <a:buNone/>
            </a:pPr>
            <a:r>
              <a:rPr lang="en-US" sz="1800" i="0" dirty="0">
                <a:effectLst/>
              </a:rPr>
              <a:t>}</a:t>
            </a:r>
          </a:p>
          <a:p>
            <a:pPr marL="0" indent="0" algn="l">
              <a:buNone/>
            </a:pPr>
            <a:r>
              <a:rPr lang="en-US" sz="1800" i="0" dirty="0">
                <a:effectLst/>
              </a:rPr>
              <a:t>%</a:t>
            </a:r>
            <a:r>
              <a:rPr lang="en-US" sz="1800" i="0" dirty="0" err="1">
                <a:effectLst/>
              </a:rPr>
              <a:t>strong-alert:hover</a:t>
            </a:r>
            <a:r>
              <a:rPr lang="en-US" sz="1800" i="0" dirty="0">
                <a:effectLst/>
              </a:rPr>
              <a:t> {</a:t>
            </a:r>
          </a:p>
          <a:p>
            <a:pPr marL="0" indent="0" algn="l">
              <a:buNone/>
            </a:pPr>
            <a:r>
              <a:rPr lang="en-US" sz="1800" i="0" dirty="0">
                <a:effectLst/>
              </a:rPr>
              <a:t>  color: red;</a:t>
            </a:r>
          </a:p>
          <a:p>
            <a:pPr marL="0" indent="0" algn="l">
              <a:buNone/>
            </a:pPr>
            <a:r>
              <a:rPr lang="en-US" sz="1800" i="0" dirty="0">
                <a:effectLst/>
              </a:rPr>
              <a:t>}</a:t>
            </a:r>
            <a:endParaRPr lang="en-US" sz="1800" dirty="0"/>
          </a:p>
          <a:p>
            <a:pPr marL="0" indent="0" algn="l">
              <a:buNone/>
            </a:pPr>
            <a:r>
              <a:rPr lang="en-US" sz="1800" b="1" i="1" dirty="0">
                <a:effectLst/>
              </a:rPr>
              <a:t>CSS Outpu</a:t>
            </a:r>
            <a:r>
              <a:rPr lang="en-US" sz="1800" b="1" i="1" dirty="0"/>
              <a:t>t : </a:t>
            </a:r>
          </a:p>
          <a:p>
            <a:pPr marL="0" indent="0" algn="l">
              <a:buNone/>
            </a:pPr>
            <a:r>
              <a:rPr lang="en-US" sz="1800" dirty="0"/>
              <a:t> alert : hover {</a:t>
            </a:r>
          </a:p>
          <a:p>
            <a:pPr marL="0" indent="0" algn="l">
              <a:buNone/>
            </a:pPr>
            <a:r>
              <a:rPr lang="en-US" sz="1800" dirty="0"/>
              <a:t>    </a:t>
            </a:r>
            <a:r>
              <a:rPr lang="en-US" sz="1800" dirty="0" err="1"/>
              <a:t>font-weight:bold</a:t>
            </a:r>
            <a:endParaRPr lang="en-US" sz="1800" dirty="0"/>
          </a:p>
          <a:p>
            <a:pPr marL="0" indent="0" algn="l">
              <a:buNone/>
            </a:pPr>
            <a:r>
              <a:rPr lang="en-US" sz="1800" dirty="0"/>
              <a:t>  }</a:t>
            </a:r>
          </a:p>
          <a:p>
            <a:pPr marL="0" indent="0" algn="l">
              <a:buNone/>
            </a:pPr>
            <a:r>
              <a:rPr lang="en-US" sz="1800" b="1" i="1" dirty="0"/>
              <a:t>Use :</a:t>
            </a:r>
            <a:r>
              <a:rPr lang="en-US" sz="1800" b="1" i="1" dirty="0">
                <a:effectLst/>
              </a:rPr>
              <a:t> They </a:t>
            </a:r>
            <a:r>
              <a:rPr lang="en-US" sz="1800" b="1" i="1" dirty="0"/>
              <a:t>are meant to </a:t>
            </a:r>
            <a:r>
              <a:rPr lang="en-US" sz="1800" b="1" i="1" dirty="0">
                <a:effectLst/>
              </a:rPr>
              <a:t> be </a:t>
            </a:r>
            <a:r>
              <a:rPr lang="en-US" sz="1800" b="1" i="1" dirty="0"/>
              <a:t>extended</a:t>
            </a:r>
            <a:r>
              <a:rPr lang="en-US" sz="1800" b="1" i="1" dirty="0">
                <a:effectLst/>
              </a:rPr>
              <a:t>!  Unlike class selectors, placeholders don’t clutter up the </a:t>
            </a:r>
            <a:r>
              <a:rPr lang="en-US" sz="1800" b="1" i="1" cap="all" dirty="0">
                <a:effectLst/>
              </a:rPr>
              <a:t>CSS</a:t>
            </a:r>
            <a:r>
              <a:rPr lang="en-US" sz="1800" b="1" i="1" dirty="0">
                <a:effectLst/>
              </a:rPr>
              <a:t> if they aren’t extended </a:t>
            </a:r>
          </a:p>
        </p:txBody>
      </p:sp>
    </p:spTree>
    <p:extLst>
      <p:ext uri="{BB962C8B-B14F-4D97-AF65-F5344CB8AC3E}">
        <p14:creationId xmlns:p14="http://schemas.microsoft.com/office/powerpoint/2010/main" val="81684197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solidFill>
                  <a:srgbClr val="FF0000"/>
                </a:solidFill>
              </a:rPr>
              <a:t>Sass: Inheritance</a:t>
            </a:r>
            <a:endParaRPr lang="en-IN" dirty="0">
              <a:solidFill>
                <a:srgbClr val="FF0000"/>
              </a:solidFill>
            </a:endParaRPr>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fontScale="62500" lnSpcReduction="20000"/>
          </a:bodyPr>
          <a:lstStyle/>
          <a:p>
            <a:pPr marL="0" indent="0">
              <a:buNone/>
            </a:pPr>
            <a:r>
              <a:rPr lang="en-US" sz="1800" dirty="0"/>
              <a:t>/* This CSS will print because %message-shared is extended. */</a:t>
            </a:r>
          </a:p>
          <a:p>
            <a:pPr marL="0" indent="0">
              <a:buNone/>
            </a:pPr>
            <a:r>
              <a:rPr lang="en-US" sz="1800" dirty="0"/>
              <a:t>%message-shared</a:t>
            </a:r>
          </a:p>
          <a:p>
            <a:pPr marL="0" indent="0">
              <a:buNone/>
            </a:pPr>
            <a:r>
              <a:rPr lang="en-US" sz="1800" dirty="0"/>
              <a:t>  border: 1px solid #ccc</a:t>
            </a:r>
          </a:p>
          <a:p>
            <a:pPr marL="0" indent="0">
              <a:buNone/>
            </a:pPr>
            <a:r>
              <a:rPr lang="en-US" sz="1800" dirty="0"/>
              <a:t>  </a:t>
            </a:r>
            <a:r>
              <a:rPr lang="en-US" sz="1800" dirty="0" err="1"/>
              <a:t>paddin</a:t>
            </a:r>
            <a:r>
              <a:rPr lang="en-US" sz="1800" dirty="0"/>
              <a:t>/* This CSS will print because %message-shared is extended. */g: 10px</a:t>
            </a:r>
          </a:p>
          <a:p>
            <a:pPr marL="0" indent="0">
              <a:buNone/>
            </a:pPr>
            <a:r>
              <a:rPr lang="en-US" sz="1800" dirty="0"/>
              <a:t>  color: #333</a:t>
            </a:r>
          </a:p>
          <a:p>
            <a:endParaRPr lang="en-US" sz="1800" dirty="0"/>
          </a:p>
          <a:p>
            <a:pPr marL="0" indent="0">
              <a:buNone/>
            </a:pPr>
            <a:r>
              <a:rPr lang="en-US" sz="1800" dirty="0"/>
              <a:t>// This CSS won't print because %equal-heights is never extended.</a:t>
            </a:r>
          </a:p>
          <a:p>
            <a:pPr marL="0" indent="0">
              <a:buNone/>
            </a:pPr>
            <a:r>
              <a:rPr lang="en-US" sz="1800" dirty="0"/>
              <a:t>%equal-heights</a:t>
            </a:r>
          </a:p>
          <a:p>
            <a:pPr marL="0" indent="0">
              <a:buNone/>
            </a:pPr>
            <a:r>
              <a:rPr lang="en-US" sz="1800" dirty="0"/>
              <a:t>  display: flex</a:t>
            </a:r>
          </a:p>
          <a:p>
            <a:pPr marL="0" indent="0">
              <a:buNone/>
            </a:pPr>
            <a:r>
              <a:rPr lang="en-US" sz="1800" dirty="0"/>
              <a:t>  flex-wrap: wrap</a:t>
            </a:r>
          </a:p>
          <a:p>
            <a:endParaRPr lang="en-US" sz="1800" dirty="0"/>
          </a:p>
          <a:p>
            <a:pPr marL="0" indent="0">
              <a:buNone/>
            </a:pPr>
            <a:r>
              <a:rPr lang="en-US" sz="1800" dirty="0"/>
              <a:t>.message</a:t>
            </a:r>
          </a:p>
          <a:p>
            <a:pPr marL="0" indent="0">
              <a:buNone/>
            </a:pPr>
            <a:r>
              <a:rPr lang="en-US" sz="1800" dirty="0"/>
              <a:t>  @extend %message-shared</a:t>
            </a:r>
          </a:p>
          <a:p>
            <a:endParaRPr lang="en-US" sz="1800" dirty="0"/>
          </a:p>
          <a:p>
            <a:pPr marL="0" indent="0">
              <a:buNone/>
            </a:pPr>
            <a:r>
              <a:rPr lang="en-US" sz="1800" dirty="0"/>
              <a:t>.success</a:t>
            </a:r>
          </a:p>
          <a:p>
            <a:pPr marL="0" indent="0">
              <a:buNone/>
            </a:pPr>
            <a:r>
              <a:rPr lang="en-US" sz="1800" dirty="0"/>
              <a:t>  @extend %message-shared</a:t>
            </a:r>
          </a:p>
          <a:p>
            <a:pPr marL="0" indent="0">
              <a:buNone/>
            </a:pPr>
            <a:r>
              <a:rPr lang="en-US" sz="1800" dirty="0"/>
              <a:t>  border-color: green</a:t>
            </a:r>
          </a:p>
          <a:p>
            <a:endParaRPr lang="en-US" sz="1800" dirty="0"/>
          </a:p>
          <a:p>
            <a:pPr marL="0" indent="0">
              <a:buNone/>
            </a:pPr>
            <a:r>
              <a:rPr lang="en-US" sz="1800" dirty="0"/>
              <a:t>.error</a:t>
            </a:r>
          </a:p>
          <a:p>
            <a:pPr marL="0" indent="0">
              <a:buNone/>
            </a:pPr>
            <a:r>
              <a:rPr lang="en-US" sz="1800" dirty="0"/>
              <a:t>  @extend %message-shared</a:t>
            </a:r>
          </a:p>
          <a:p>
            <a:pPr marL="0" indent="0">
              <a:buNone/>
            </a:pPr>
            <a:r>
              <a:rPr lang="en-US" sz="1800" dirty="0"/>
              <a:t>  border-color: red</a:t>
            </a:r>
          </a:p>
          <a:p>
            <a:endParaRPr lang="en-US" sz="1800" dirty="0"/>
          </a:p>
          <a:p>
            <a:pPr marL="0" indent="0">
              <a:buNone/>
            </a:pPr>
            <a:r>
              <a:rPr lang="en-US" sz="1800" dirty="0"/>
              <a:t>.warning</a:t>
            </a:r>
          </a:p>
          <a:p>
            <a:pPr marL="0" indent="0">
              <a:buNone/>
            </a:pPr>
            <a:r>
              <a:rPr lang="en-US" sz="1800" dirty="0"/>
              <a:t>  @extend %message-shared</a:t>
            </a:r>
          </a:p>
          <a:p>
            <a:pPr marL="0" indent="0">
              <a:buNone/>
            </a:pPr>
            <a:r>
              <a:rPr lang="en-US" sz="1800" dirty="0"/>
              <a:t>  border-color: yellow</a:t>
            </a:r>
          </a:p>
          <a:p>
            <a:endParaRPr lang="en-US" sz="1800" dirty="0"/>
          </a:p>
        </p:txBody>
      </p:sp>
    </p:spTree>
    <p:extLst>
      <p:ext uri="{BB962C8B-B14F-4D97-AF65-F5344CB8AC3E}">
        <p14:creationId xmlns:p14="http://schemas.microsoft.com/office/powerpoint/2010/main" val="1472289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p:txBody>
          <a:bodyPr/>
          <a:lstStyle/>
          <a:p>
            <a:r>
              <a:rPr lang="en-US" dirty="0">
                <a:solidFill>
                  <a:srgbClr val="FF0000"/>
                </a:solidFill>
              </a:rPr>
              <a:t>Static vs Dynamic IP</a:t>
            </a:r>
            <a:endParaRPr lang="en-IN" dirty="0">
              <a:solidFill>
                <a:srgbClr val="FF0000"/>
              </a:solidFill>
            </a:endParaRPr>
          </a:p>
        </p:txBody>
      </p:sp>
      <p:sp>
        <p:nvSpPr>
          <p:cNvPr id="3" name="Content Placeholder 2">
            <a:extLst>
              <a:ext uri="{FF2B5EF4-FFF2-40B4-BE49-F238E27FC236}">
                <a16:creationId xmlns:a16="http://schemas.microsoft.com/office/drawing/2014/main" id="{AD7A5AA0-2034-5670-376D-49D47574B442}"/>
              </a:ext>
            </a:extLst>
          </p:cNvPr>
          <p:cNvSpPr>
            <a:spLocks noGrp="1"/>
          </p:cNvSpPr>
          <p:nvPr>
            <p:ph idx="1"/>
          </p:nvPr>
        </p:nvSpPr>
        <p:spPr/>
        <p:txBody>
          <a:bodyPr>
            <a:noAutofit/>
          </a:bodyPr>
          <a:lstStyle/>
          <a:p>
            <a:pPr algn="just"/>
            <a:r>
              <a:rPr lang="en-US" sz="1800" b="0" i="0" dirty="0">
                <a:solidFill>
                  <a:srgbClr val="222222"/>
                </a:solidFill>
                <a:effectLst/>
              </a:rPr>
              <a:t>The limited supply of IPv4 addresses led to the introduction of dynamically assigning IP addresses, which is still a very common practice. Most devices connected to the Internet are assigned temporary IP addresses.</a:t>
            </a:r>
          </a:p>
          <a:p>
            <a:pPr algn="just"/>
            <a:r>
              <a:rPr lang="en-US" sz="1800" b="0" i="0" dirty="0">
                <a:solidFill>
                  <a:srgbClr val="222222"/>
                </a:solidFill>
                <a:effectLst/>
              </a:rPr>
              <a:t>For example, when a home user connects to the Internet on their laptop, that user’s ISP assigns them a temporary IP address from a pool of shared IP addresses.</a:t>
            </a:r>
          </a:p>
          <a:p>
            <a:pPr algn="just"/>
            <a:r>
              <a:rPr lang="en-US" sz="1800" b="0" i="0" dirty="0">
                <a:solidFill>
                  <a:srgbClr val="222222"/>
                </a:solidFill>
                <a:effectLst/>
              </a:rPr>
              <a:t>This is known as a dynamic IP address. This is more cost-effective for the ISP than assigning each user a permanent, or static, IP address.</a:t>
            </a:r>
            <a:endParaRPr lang="en-US" sz="1800" dirty="0">
              <a:solidFill>
                <a:srgbClr val="222222"/>
              </a:solidFill>
            </a:endParaRPr>
          </a:p>
          <a:p>
            <a:pPr algn="just"/>
            <a:endParaRPr lang="en-US" sz="1800" dirty="0"/>
          </a:p>
        </p:txBody>
      </p:sp>
      <p:sp>
        <p:nvSpPr>
          <p:cNvPr id="4" name="AutoShape 2" descr="IP address gets packets to their destination">
            <a:extLst>
              <a:ext uri="{FF2B5EF4-FFF2-40B4-BE49-F238E27FC236}">
                <a16:creationId xmlns:a16="http://schemas.microsoft.com/office/drawing/2014/main" id="{DFCF22E8-C480-A1FA-4368-A244681BBBB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39456BA0-3B2D-D213-2E08-BAF8410EBA07}"/>
              </a:ext>
            </a:extLst>
          </p:cNvPr>
          <p:cNvPicPr>
            <a:picLocks noChangeAspect="1"/>
          </p:cNvPicPr>
          <p:nvPr/>
        </p:nvPicPr>
        <p:blipFill>
          <a:blip r:embed="rId2"/>
          <a:stretch>
            <a:fillRect/>
          </a:stretch>
        </p:blipFill>
        <p:spPr>
          <a:xfrm>
            <a:off x="1676400" y="3763962"/>
            <a:ext cx="4953000" cy="2636838"/>
          </a:xfrm>
          <a:prstGeom prst="rect">
            <a:avLst/>
          </a:prstGeom>
        </p:spPr>
      </p:pic>
    </p:spTree>
    <p:extLst>
      <p:ext uri="{BB962C8B-B14F-4D97-AF65-F5344CB8AC3E}">
        <p14:creationId xmlns:p14="http://schemas.microsoft.com/office/powerpoint/2010/main" val="226220068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solidFill>
                  <a:srgbClr val="FF0000"/>
                </a:solidFill>
              </a:rPr>
              <a:t>Sass: Inheritance/Output</a:t>
            </a:r>
            <a:endParaRPr lang="en-IN" dirty="0">
              <a:solidFill>
                <a:srgbClr val="FF0000"/>
              </a:solidFill>
            </a:endParaRPr>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fontScale="85000" lnSpcReduction="20000"/>
          </a:bodyPr>
          <a:lstStyle/>
          <a:p>
            <a:r>
              <a:rPr lang="en-US" sz="1800" dirty="0"/>
              <a:t>/* This CSS will print because %message-shared is extended. */</a:t>
            </a:r>
          </a:p>
          <a:p>
            <a:r>
              <a:rPr lang="en-US" sz="1800" dirty="0"/>
              <a:t>.warning, .error, .success, .message {</a:t>
            </a:r>
          </a:p>
          <a:p>
            <a:r>
              <a:rPr lang="en-US" sz="1800" dirty="0"/>
              <a:t>  border: 1px solid #ccc;</a:t>
            </a:r>
          </a:p>
          <a:p>
            <a:r>
              <a:rPr lang="en-US" sz="1800" dirty="0"/>
              <a:t>  padding: 10px;</a:t>
            </a:r>
          </a:p>
          <a:p>
            <a:r>
              <a:rPr lang="en-US" sz="1800" dirty="0"/>
              <a:t>  color: #333;</a:t>
            </a:r>
          </a:p>
          <a:p>
            <a:r>
              <a:rPr lang="en-US" sz="1800" dirty="0"/>
              <a:t>}</a:t>
            </a:r>
          </a:p>
          <a:p>
            <a:endParaRPr lang="en-US" sz="1800" dirty="0"/>
          </a:p>
          <a:p>
            <a:r>
              <a:rPr lang="en-US" sz="1800" dirty="0"/>
              <a:t>.success {</a:t>
            </a:r>
          </a:p>
          <a:p>
            <a:r>
              <a:rPr lang="en-US" sz="1800" dirty="0"/>
              <a:t>  border-color: green;</a:t>
            </a:r>
          </a:p>
          <a:p>
            <a:r>
              <a:rPr lang="en-US" sz="1800" dirty="0"/>
              <a:t>}</a:t>
            </a:r>
          </a:p>
          <a:p>
            <a:endParaRPr lang="en-US" sz="1800" dirty="0"/>
          </a:p>
          <a:p>
            <a:r>
              <a:rPr lang="en-US" sz="1800" dirty="0"/>
              <a:t>.error {</a:t>
            </a:r>
          </a:p>
          <a:p>
            <a:r>
              <a:rPr lang="en-US" sz="1800" dirty="0"/>
              <a:t>  border-color: red;</a:t>
            </a:r>
          </a:p>
          <a:p>
            <a:r>
              <a:rPr lang="en-US" sz="1800" dirty="0"/>
              <a:t>}</a:t>
            </a:r>
          </a:p>
          <a:p>
            <a:endParaRPr lang="en-US" sz="1800" dirty="0"/>
          </a:p>
          <a:p>
            <a:r>
              <a:rPr lang="en-US" sz="1800" dirty="0"/>
              <a:t>.warning {</a:t>
            </a:r>
          </a:p>
          <a:p>
            <a:r>
              <a:rPr lang="en-US" sz="1800" dirty="0"/>
              <a:t>  border-color: yellow;</a:t>
            </a:r>
          </a:p>
          <a:p>
            <a:r>
              <a:rPr lang="en-US" sz="1800" dirty="0"/>
              <a:t>}</a:t>
            </a:r>
          </a:p>
          <a:p>
            <a:endParaRPr lang="en-US" sz="1800" dirty="0"/>
          </a:p>
        </p:txBody>
      </p:sp>
    </p:spTree>
    <p:extLst>
      <p:ext uri="{BB962C8B-B14F-4D97-AF65-F5344CB8AC3E}">
        <p14:creationId xmlns:p14="http://schemas.microsoft.com/office/powerpoint/2010/main" val="213357930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DE22-72FD-2AE8-7654-201AD4E2FB95}"/>
              </a:ext>
            </a:extLst>
          </p:cNvPr>
          <p:cNvSpPr>
            <a:spLocks noGrp="1"/>
          </p:cNvSpPr>
          <p:nvPr>
            <p:ph type="title"/>
          </p:nvPr>
        </p:nvSpPr>
        <p:spPr/>
        <p:txBody>
          <a:bodyPr/>
          <a:lstStyle/>
          <a:p>
            <a:r>
              <a:rPr lang="en-US" dirty="0">
                <a:solidFill>
                  <a:srgbClr val="FF0000"/>
                </a:solidFill>
              </a:rPr>
              <a:t>Sass: Operators</a:t>
            </a:r>
            <a:endParaRPr lang="en-IN" dirty="0">
              <a:solidFill>
                <a:srgbClr val="FF0000"/>
              </a:solidFill>
            </a:endParaRPr>
          </a:p>
        </p:txBody>
      </p:sp>
      <p:sp>
        <p:nvSpPr>
          <p:cNvPr id="3" name="Content Placeholder 2">
            <a:extLst>
              <a:ext uri="{FF2B5EF4-FFF2-40B4-BE49-F238E27FC236}">
                <a16:creationId xmlns:a16="http://schemas.microsoft.com/office/drawing/2014/main" id="{44DF1575-B7E0-DED8-9DCD-80F829BA42F7}"/>
              </a:ext>
            </a:extLst>
          </p:cNvPr>
          <p:cNvSpPr>
            <a:spLocks noGrp="1"/>
          </p:cNvSpPr>
          <p:nvPr>
            <p:ph idx="1"/>
          </p:nvPr>
        </p:nvSpPr>
        <p:spPr/>
        <p:txBody>
          <a:bodyPr>
            <a:normAutofit/>
          </a:bodyPr>
          <a:lstStyle/>
          <a:p>
            <a:pPr marL="0" indent="0">
              <a:buNone/>
            </a:pPr>
            <a:endParaRPr lang="en-US" sz="1800" dirty="0"/>
          </a:p>
          <a:p>
            <a:r>
              <a:rPr lang="en-US" sz="1800" dirty="0"/>
              <a:t>In </a:t>
            </a:r>
            <a:r>
              <a:rPr lang="en-US" sz="1800" dirty="0" err="1"/>
              <a:t>Css</a:t>
            </a:r>
            <a:r>
              <a:rPr lang="en-US" sz="1800" dirty="0"/>
              <a:t> , we have to provide values to the properties , we cant assign expressions.</a:t>
            </a:r>
          </a:p>
          <a:p>
            <a:r>
              <a:rPr lang="en-US" sz="1800" dirty="0"/>
              <a:t>There will be cases where expressions needs to be assigned to a </a:t>
            </a:r>
            <a:r>
              <a:rPr lang="en-US" sz="1800" dirty="0" err="1"/>
              <a:t>css</a:t>
            </a:r>
            <a:r>
              <a:rPr lang="en-US" sz="1800" dirty="0"/>
              <a:t> property, we can do that in SASS with the help of operators.</a:t>
            </a:r>
          </a:p>
          <a:p>
            <a:r>
              <a:rPr lang="en-US" sz="1800" dirty="0"/>
              <a:t>== and != are used to check if two values are the same.</a:t>
            </a:r>
          </a:p>
          <a:p>
            <a:r>
              <a:rPr lang="en-US" sz="1800" dirty="0"/>
              <a:t>+, -, *, /, and % have their usual mathematical meaning for numbers, with special behaviors for units that matches the use of units in scientific math.</a:t>
            </a:r>
          </a:p>
          <a:p>
            <a:r>
              <a:rPr lang="en-US" sz="1800" dirty="0"/>
              <a:t>&lt;, &lt;=, &gt;, and &gt;= check whether two numbers are greater or less than one another.</a:t>
            </a:r>
          </a:p>
          <a:p>
            <a:r>
              <a:rPr lang="en-US" sz="1800" dirty="0"/>
              <a:t>and, or, and not have the usual </a:t>
            </a:r>
            <a:r>
              <a:rPr lang="en-US" sz="1800" dirty="0" err="1"/>
              <a:t>boolean</a:t>
            </a:r>
            <a:r>
              <a:rPr lang="en-US" sz="1800" dirty="0"/>
              <a:t> behavior. Sass considers every value “true” except for false and null.</a:t>
            </a:r>
          </a:p>
          <a:p>
            <a:r>
              <a:rPr lang="en-US" sz="1800" dirty="0"/>
              <a:t>+, -, and / can be used to concatenate strings.</a:t>
            </a:r>
          </a:p>
          <a:p>
            <a:endParaRPr lang="en-US" sz="1800" dirty="0"/>
          </a:p>
          <a:p>
            <a:r>
              <a:rPr lang="en-US" sz="1800" dirty="0"/>
              <a:t>Refer </a:t>
            </a:r>
            <a:r>
              <a:rPr lang="en-US" sz="1800" dirty="0" err="1"/>
              <a:t>operators.scss</a:t>
            </a:r>
            <a:r>
              <a:rPr lang="en-US" sz="1800" dirty="0"/>
              <a:t> for practical</a:t>
            </a:r>
          </a:p>
        </p:txBody>
      </p:sp>
    </p:spTree>
    <p:extLst>
      <p:ext uri="{BB962C8B-B14F-4D97-AF65-F5344CB8AC3E}">
        <p14:creationId xmlns:p14="http://schemas.microsoft.com/office/powerpoint/2010/main" val="156583073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AA7C0-0626-3D1F-F82C-28ECB05A43FA}"/>
              </a:ext>
            </a:extLst>
          </p:cNvPr>
          <p:cNvSpPr>
            <a:spLocks noGrp="1"/>
          </p:cNvSpPr>
          <p:nvPr>
            <p:ph type="title"/>
          </p:nvPr>
        </p:nvSpPr>
        <p:spPr/>
        <p:txBody>
          <a:bodyPr/>
          <a:lstStyle/>
          <a:p>
            <a:r>
              <a:rPr lang="en-US" dirty="0">
                <a:solidFill>
                  <a:srgbClr val="FF0000"/>
                </a:solidFill>
              </a:rPr>
              <a:t>Sass : Relational Rules</a:t>
            </a:r>
            <a:endParaRPr lang="en-IN" dirty="0">
              <a:solidFill>
                <a:srgbClr val="FF0000"/>
              </a:solidFill>
            </a:endParaRPr>
          </a:p>
        </p:txBody>
      </p:sp>
      <p:sp>
        <p:nvSpPr>
          <p:cNvPr id="3" name="Content Placeholder 2">
            <a:extLst>
              <a:ext uri="{FF2B5EF4-FFF2-40B4-BE49-F238E27FC236}">
                <a16:creationId xmlns:a16="http://schemas.microsoft.com/office/drawing/2014/main" id="{0DD2D061-BBBF-62A3-7F4B-50A10006FAEE}"/>
              </a:ext>
            </a:extLst>
          </p:cNvPr>
          <p:cNvSpPr>
            <a:spLocks noGrp="1"/>
          </p:cNvSpPr>
          <p:nvPr>
            <p:ph idx="1"/>
          </p:nvPr>
        </p:nvSpPr>
        <p:spPr/>
        <p:txBody>
          <a:bodyPr>
            <a:normAutofit fontScale="92500" lnSpcReduction="20000"/>
          </a:bodyPr>
          <a:lstStyle/>
          <a:p>
            <a:r>
              <a:rPr lang="en-US" dirty="0"/>
              <a:t>&lt;expression&gt; &lt; &lt;expression&gt; returns whether the first expression’s value is less than the second’s.</a:t>
            </a:r>
          </a:p>
          <a:p>
            <a:r>
              <a:rPr lang="en-US" dirty="0"/>
              <a:t>&lt;expression&gt; &lt;= &lt;expression&gt; returns whether the first expression’s value is less than or equal to the second’s.</a:t>
            </a:r>
          </a:p>
          <a:p>
            <a:r>
              <a:rPr lang="en-US" dirty="0"/>
              <a:t>&lt;expression&gt; &gt; &lt;expression&gt; returns whether the first expression’s value is greater than to the second’s.</a:t>
            </a:r>
          </a:p>
          <a:p>
            <a:r>
              <a:rPr lang="en-US" dirty="0"/>
              <a:t>&lt;expression&gt; &gt;= &lt;expression&gt;, returns whether the first expression’s value is greater than or equal to the second’s.</a:t>
            </a:r>
          </a:p>
          <a:p>
            <a:endParaRPr lang="en-IN" dirty="0"/>
          </a:p>
        </p:txBody>
      </p:sp>
    </p:spTree>
    <p:extLst>
      <p:ext uri="{BB962C8B-B14F-4D97-AF65-F5344CB8AC3E}">
        <p14:creationId xmlns:p14="http://schemas.microsoft.com/office/powerpoint/2010/main" val="324991191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AA7C0-0626-3D1F-F82C-28ECB05A43FA}"/>
              </a:ext>
            </a:extLst>
          </p:cNvPr>
          <p:cNvSpPr>
            <a:spLocks noGrp="1"/>
          </p:cNvSpPr>
          <p:nvPr>
            <p:ph type="title"/>
          </p:nvPr>
        </p:nvSpPr>
        <p:spPr/>
        <p:txBody>
          <a:bodyPr/>
          <a:lstStyle/>
          <a:p>
            <a:r>
              <a:rPr lang="en-US" dirty="0">
                <a:solidFill>
                  <a:srgbClr val="FF0000"/>
                </a:solidFill>
              </a:rPr>
              <a:t>Sass : Conditional</a:t>
            </a:r>
            <a:endParaRPr lang="en-IN" dirty="0">
              <a:solidFill>
                <a:srgbClr val="FF0000"/>
              </a:solidFill>
            </a:endParaRPr>
          </a:p>
        </p:txBody>
      </p:sp>
      <p:sp>
        <p:nvSpPr>
          <p:cNvPr id="3" name="Content Placeholder 2">
            <a:extLst>
              <a:ext uri="{FF2B5EF4-FFF2-40B4-BE49-F238E27FC236}">
                <a16:creationId xmlns:a16="http://schemas.microsoft.com/office/drawing/2014/main" id="{0DD2D061-BBBF-62A3-7F4B-50A10006FAEE}"/>
              </a:ext>
            </a:extLst>
          </p:cNvPr>
          <p:cNvSpPr>
            <a:spLocks noGrp="1"/>
          </p:cNvSpPr>
          <p:nvPr>
            <p:ph idx="1"/>
          </p:nvPr>
        </p:nvSpPr>
        <p:spPr/>
        <p:txBody>
          <a:bodyPr>
            <a:normAutofit/>
          </a:bodyPr>
          <a:lstStyle/>
          <a:p>
            <a:endParaRPr lang="en-US" dirty="0"/>
          </a:p>
          <a:p>
            <a:r>
              <a:rPr lang="en-IN" dirty="0"/>
              <a:t>If</a:t>
            </a:r>
          </a:p>
          <a:p>
            <a:r>
              <a:rPr lang="en-IN" dirty="0"/>
              <a:t>If else</a:t>
            </a:r>
          </a:p>
          <a:p>
            <a:r>
              <a:rPr lang="en-IN" dirty="0"/>
              <a:t>If elseif else</a:t>
            </a:r>
          </a:p>
          <a:p>
            <a:endParaRPr lang="en-IN" dirty="0"/>
          </a:p>
          <a:p>
            <a:pPr marL="0" indent="0">
              <a:buNone/>
            </a:pPr>
            <a:r>
              <a:rPr lang="en-IN" dirty="0"/>
              <a:t>Refer </a:t>
            </a:r>
            <a:r>
              <a:rPr lang="en-IN" dirty="0" err="1"/>
              <a:t>conditional.scss</a:t>
            </a:r>
            <a:r>
              <a:rPr lang="en-IN" dirty="0"/>
              <a:t> for example</a:t>
            </a:r>
          </a:p>
        </p:txBody>
      </p:sp>
    </p:spTree>
    <p:extLst>
      <p:ext uri="{BB962C8B-B14F-4D97-AF65-F5344CB8AC3E}">
        <p14:creationId xmlns:p14="http://schemas.microsoft.com/office/powerpoint/2010/main" val="165080852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AA7C0-0626-3D1F-F82C-28ECB05A43FA}"/>
              </a:ext>
            </a:extLst>
          </p:cNvPr>
          <p:cNvSpPr>
            <a:spLocks noGrp="1"/>
          </p:cNvSpPr>
          <p:nvPr>
            <p:ph type="title"/>
          </p:nvPr>
        </p:nvSpPr>
        <p:spPr/>
        <p:txBody>
          <a:bodyPr/>
          <a:lstStyle/>
          <a:p>
            <a:r>
              <a:rPr lang="en-US" dirty="0">
                <a:solidFill>
                  <a:srgbClr val="FF0000"/>
                </a:solidFill>
              </a:rPr>
              <a:t>Sass : Loops</a:t>
            </a:r>
            <a:endParaRPr lang="en-IN" dirty="0">
              <a:solidFill>
                <a:srgbClr val="FF0000"/>
              </a:solidFill>
            </a:endParaRPr>
          </a:p>
        </p:txBody>
      </p:sp>
      <p:sp>
        <p:nvSpPr>
          <p:cNvPr id="3" name="Content Placeholder 2">
            <a:extLst>
              <a:ext uri="{FF2B5EF4-FFF2-40B4-BE49-F238E27FC236}">
                <a16:creationId xmlns:a16="http://schemas.microsoft.com/office/drawing/2014/main" id="{0DD2D061-BBBF-62A3-7F4B-50A10006FAEE}"/>
              </a:ext>
            </a:extLst>
          </p:cNvPr>
          <p:cNvSpPr>
            <a:spLocks noGrp="1"/>
          </p:cNvSpPr>
          <p:nvPr>
            <p:ph idx="1"/>
          </p:nvPr>
        </p:nvSpPr>
        <p:spPr/>
        <p:txBody>
          <a:bodyPr>
            <a:normAutofit/>
          </a:bodyPr>
          <a:lstStyle/>
          <a:p>
            <a:endParaRPr lang="en-US" dirty="0"/>
          </a:p>
          <a:p>
            <a:endParaRPr lang="en-IN" dirty="0"/>
          </a:p>
          <a:p>
            <a:r>
              <a:rPr lang="en-IN" dirty="0"/>
              <a:t>For loop</a:t>
            </a:r>
          </a:p>
          <a:p>
            <a:endParaRPr lang="en-IN" dirty="0"/>
          </a:p>
          <a:p>
            <a:r>
              <a:rPr lang="en-IN" dirty="0"/>
              <a:t>While loop</a:t>
            </a:r>
          </a:p>
          <a:p>
            <a:endParaRPr lang="en-IN" dirty="0"/>
          </a:p>
          <a:p>
            <a:r>
              <a:rPr lang="en-IN" dirty="0"/>
              <a:t>For example , refer </a:t>
            </a:r>
            <a:r>
              <a:rPr lang="en-IN" dirty="0" err="1"/>
              <a:t>loop.scss</a:t>
            </a:r>
            <a:r>
              <a:rPr lang="en-IN" dirty="0"/>
              <a:t> file</a:t>
            </a:r>
          </a:p>
        </p:txBody>
      </p:sp>
    </p:spTree>
    <p:extLst>
      <p:ext uri="{BB962C8B-B14F-4D97-AF65-F5344CB8AC3E}">
        <p14:creationId xmlns:p14="http://schemas.microsoft.com/office/powerpoint/2010/main" val="256475304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CF47-084F-6085-C018-10FF2F7DB6FB}"/>
              </a:ext>
            </a:extLst>
          </p:cNvPr>
          <p:cNvSpPr>
            <a:spLocks noGrp="1"/>
          </p:cNvSpPr>
          <p:nvPr>
            <p:ph type="title"/>
          </p:nvPr>
        </p:nvSpPr>
        <p:spPr/>
        <p:txBody>
          <a:bodyPr/>
          <a:lstStyle/>
          <a:p>
            <a:r>
              <a:rPr lang="en-US" dirty="0">
                <a:solidFill>
                  <a:srgbClr val="FF0000"/>
                </a:solidFill>
              </a:rPr>
              <a:t>LESS</a:t>
            </a:r>
            <a:endParaRPr lang="en-IN" dirty="0">
              <a:solidFill>
                <a:srgbClr val="FF0000"/>
              </a:solidFill>
            </a:endParaRPr>
          </a:p>
        </p:txBody>
      </p:sp>
      <p:sp>
        <p:nvSpPr>
          <p:cNvPr id="3" name="Content Placeholder 2">
            <a:extLst>
              <a:ext uri="{FF2B5EF4-FFF2-40B4-BE49-F238E27FC236}">
                <a16:creationId xmlns:a16="http://schemas.microsoft.com/office/drawing/2014/main" id="{EE232CD7-60D5-7015-B8FF-D21CE7BAD903}"/>
              </a:ext>
            </a:extLst>
          </p:cNvPr>
          <p:cNvSpPr>
            <a:spLocks noGrp="1"/>
          </p:cNvSpPr>
          <p:nvPr>
            <p:ph idx="1"/>
          </p:nvPr>
        </p:nvSpPr>
        <p:spPr/>
        <p:txBody>
          <a:bodyPr>
            <a:normAutofit/>
          </a:bodyPr>
          <a:lstStyle/>
          <a:p>
            <a:endParaRPr lang="en-US" sz="1800" b="0" i="0" dirty="0">
              <a:effectLst/>
            </a:endParaRPr>
          </a:p>
          <a:p>
            <a:r>
              <a:rPr lang="en-US" sz="1800" b="0" i="0" dirty="0">
                <a:effectLst/>
              </a:rPr>
              <a:t>Less (which stands for Leaner Style Sheets) is a backwards-compatible language extension for CSS</a:t>
            </a:r>
          </a:p>
          <a:p>
            <a:r>
              <a:rPr lang="en-US" sz="1800" dirty="0"/>
              <a:t>First version of less was written in ruby but later in </a:t>
            </a:r>
            <a:r>
              <a:rPr lang="en-US" sz="1800" dirty="0" err="1"/>
              <a:t>javascript</a:t>
            </a:r>
            <a:r>
              <a:rPr lang="en-US" sz="1800" dirty="0"/>
              <a:t>.</a:t>
            </a:r>
            <a:endParaRPr lang="en-US" sz="1800" b="0" i="0" dirty="0">
              <a:effectLst/>
            </a:endParaRPr>
          </a:p>
          <a:p>
            <a:r>
              <a:rPr lang="en-US" sz="1800" b="0" i="0" dirty="0">
                <a:effectLst/>
              </a:rPr>
              <a:t>Less.js is the JavaScript tool that converts your Less styles to CSS styles.</a:t>
            </a:r>
          </a:p>
          <a:p>
            <a:pPr algn="l">
              <a:buFont typeface="Arial" panose="020B0604020202020204" pitchFamily="34" charset="0"/>
              <a:buChar char="•"/>
            </a:pPr>
            <a:r>
              <a:rPr lang="en-US" sz="1800" b="0" i="0" dirty="0">
                <a:effectLst/>
              </a:rPr>
              <a:t>LESS easily generates CSS that works across the browsers.</a:t>
            </a:r>
          </a:p>
          <a:p>
            <a:pPr algn="l">
              <a:buFont typeface="Arial" panose="020B0604020202020204" pitchFamily="34" charset="0"/>
              <a:buChar char="•"/>
            </a:pPr>
            <a:r>
              <a:rPr lang="en-US" sz="1800" b="0" i="0" dirty="0">
                <a:effectLst/>
              </a:rPr>
              <a:t>LESS enables you to write better and well-organized code by using </a:t>
            </a:r>
            <a:r>
              <a:rPr lang="en-US" sz="1800" b="0" i="1" dirty="0">
                <a:effectLst/>
              </a:rPr>
              <a:t>nesting</a:t>
            </a:r>
            <a:r>
              <a:rPr lang="en-US" sz="1800" b="0" i="0" dirty="0">
                <a:effectLst/>
              </a:rPr>
              <a:t>.</a:t>
            </a:r>
          </a:p>
          <a:p>
            <a:pPr algn="l">
              <a:buFont typeface="Arial" panose="020B0604020202020204" pitchFamily="34" charset="0"/>
              <a:buChar char="•"/>
            </a:pPr>
            <a:r>
              <a:rPr lang="en-US" sz="1800" b="0" i="0" dirty="0">
                <a:effectLst/>
              </a:rPr>
              <a:t>Maintenance can be achieved faster by the use of </a:t>
            </a:r>
            <a:r>
              <a:rPr lang="en-US" sz="1800" b="0" i="1" dirty="0">
                <a:effectLst/>
              </a:rPr>
              <a:t>variables</a:t>
            </a:r>
            <a:r>
              <a:rPr lang="en-US" sz="1800" b="0" i="0" dirty="0">
                <a:effectLst/>
              </a:rPr>
              <a:t>.</a:t>
            </a:r>
          </a:p>
          <a:p>
            <a:pPr algn="l">
              <a:buFont typeface="Arial" panose="020B0604020202020204" pitchFamily="34" charset="0"/>
              <a:buChar char="•"/>
            </a:pPr>
            <a:r>
              <a:rPr lang="en-US" sz="1800" b="0" i="0" dirty="0">
                <a:effectLst/>
              </a:rPr>
              <a:t>LESS enables you to reuse the whole classes easily by referencing them in your rule sets.</a:t>
            </a:r>
          </a:p>
          <a:p>
            <a:pPr algn="l">
              <a:buFont typeface="Arial" panose="020B0604020202020204" pitchFamily="34" charset="0"/>
              <a:buChar char="•"/>
            </a:pPr>
            <a:r>
              <a:rPr lang="en-US" sz="1800" b="0" i="0" dirty="0">
                <a:effectLst/>
              </a:rPr>
              <a:t>LESS provides the use of </a:t>
            </a:r>
            <a:r>
              <a:rPr lang="en-US" sz="1800" b="0" i="1" dirty="0">
                <a:effectLst/>
              </a:rPr>
              <a:t>operations</a:t>
            </a:r>
            <a:r>
              <a:rPr lang="en-US" sz="1800" b="0" i="0" dirty="0">
                <a:effectLst/>
              </a:rPr>
              <a:t> that makes coding faster and saves time.</a:t>
            </a:r>
          </a:p>
          <a:p>
            <a:endParaRPr lang="en-IN" sz="1800" dirty="0"/>
          </a:p>
        </p:txBody>
      </p:sp>
    </p:spTree>
    <p:extLst>
      <p:ext uri="{BB962C8B-B14F-4D97-AF65-F5344CB8AC3E}">
        <p14:creationId xmlns:p14="http://schemas.microsoft.com/office/powerpoint/2010/main" val="1486763273"/>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CF47-084F-6085-C018-10FF2F7DB6FB}"/>
              </a:ext>
            </a:extLst>
          </p:cNvPr>
          <p:cNvSpPr>
            <a:spLocks noGrp="1"/>
          </p:cNvSpPr>
          <p:nvPr>
            <p:ph type="title"/>
          </p:nvPr>
        </p:nvSpPr>
        <p:spPr/>
        <p:txBody>
          <a:bodyPr/>
          <a:lstStyle/>
          <a:p>
            <a:r>
              <a:rPr lang="en-US" dirty="0">
                <a:solidFill>
                  <a:srgbClr val="FF0000"/>
                </a:solidFill>
              </a:rPr>
              <a:t>LESS</a:t>
            </a:r>
            <a:endParaRPr lang="en-IN" dirty="0">
              <a:solidFill>
                <a:srgbClr val="FF0000"/>
              </a:solidFill>
            </a:endParaRPr>
          </a:p>
        </p:txBody>
      </p:sp>
      <p:sp>
        <p:nvSpPr>
          <p:cNvPr id="3" name="Content Placeholder 2">
            <a:extLst>
              <a:ext uri="{FF2B5EF4-FFF2-40B4-BE49-F238E27FC236}">
                <a16:creationId xmlns:a16="http://schemas.microsoft.com/office/drawing/2014/main" id="{EE232CD7-60D5-7015-B8FF-D21CE7BAD903}"/>
              </a:ext>
            </a:extLst>
          </p:cNvPr>
          <p:cNvSpPr>
            <a:spLocks noGrp="1"/>
          </p:cNvSpPr>
          <p:nvPr>
            <p:ph idx="1"/>
          </p:nvPr>
        </p:nvSpPr>
        <p:spPr/>
        <p:txBody>
          <a:bodyPr>
            <a:normAutofit/>
          </a:bodyPr>
          <a:lstStyle/>
          <a:p>
            <a:endParaRPr lang="en-US" sz="1800" dirty="0"/>
          </a:p>
          <a:p>
            <a:endParaRPr lang="en-IN" sz="1800" dirty="0"/>
          </a:p>
          <a:p>
            <a:r>
              <a:rPr lang="en-IN" sz="1800" dirty="0"/>
              <a:t>Installation  : </a:t>
            </a:r>
            <a:r>
              <a:rPr lang="en-IN" sz="1800" dirty="0" err="1"/>
              <a:t>npm</a:t>
            </a:r>
            <a:r>
              <a:rPr lang="en-IN" sz="1800" dirty="0"/>
              <a:t> </a:t>
            </a:r>
            <a:r>
              <a:rPr lang="en-IN" sz="1800" dirty="0" err="1"/>
              <a:t>i</a:t>
            </a:r>
            <a:r>
              <a:rPr lang="en-IN" sz="1800" dirty="0"/>
              <a:t> –g less</a:t>
            </a:r>
          </a:p>
          <a:p>
            <a:endParaRPr lang="en-IN" sz="1800" dirty="0"/>
          </a:p>
          <a:p>
            <a:r>
              <a:rPr lang="en-IN" sz="1800" dirty="0"/>
              <a:t>First program with variables</a:t>
            </a:r>
          </a:p>
        </p:txBody>
      </p:sp>
    </p:spTree>
    <p:extLst>
      <p:ext uri="{BB962C8B-B14F-4D97-AF65-F5344CB8AC3E}">
        <p14:creationId xmlns:p14="http://schemas.microsoft.com/office/powerpoint/2010/main" val="323042619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CF47-084F-6085-C018-10FF2F7DB6FB}"/>
              </a:ext>
            </a:extLst>
          </p:cNvPr>
          <p:cNvSpPr>
            <a:spLocks noGrp="1"/>
          </p:cNvSpPr>
          <p:nvPr>
            <p:ph type="title"/>
          </p:nvPr>
        </p:nvSpPr>
        <p:spPr/>
        <p:txBody>
          <a:bodyPr/>
          <a:lstStyle/>
          <a:p>
            <a:r>
              <a:rPr lang="en-US" dirty="0">
                <a:solidFill>
                  <a:srgbClr val="FF0000"/>
                </a:solidFill>
              </a:rPr>
              <a:t>LESS</a:t>
            </a:r>
            <a:endParaRPr lang="en-IN" dirty="0">
              <a:solidFill>
                <a:srgbClr val="FF0000"/>
              </a:solidFill>
            </a:endParaRPr>
          </a:p>
        </p:txBody>
      </p:sp>
      <p:sp>
        <p:nvSpPr>
          <p:cNvPr id="3" name="Content Placeholder 2">
            <a:extLst>
              <a:ext uri="{FF2B5EF4-FFF2-40B4-BE49-F238E27FC236}">
                <a16:creationId xmlns:a16="http://schemas.microsoft.com/office/drawing/2014/main" id="{EE232CD7-60D5-7015-B8FF-D21CE7BAD903}"/>
              </a:ext>
            </a:extLst>
          </p:cNvPr>
          <p:cNvSpPr>
            <a:spLocks noGrp="1"/>
          </p:cNvSpPr>
          <p:nvPr>
            <p:ph idx="1"/>
          </p:nvPr>
        </p:nvSpPr>
        <p:spPr/>
        <p:txBody>
          <a:bodyPr>
            <a:normAutofit/>
          </a:bodyPr>
          <a:lstStyle/>
          <a:p>
            <a:endParaRPr lang="en-US" sz="1800" dirty="0"/>
          </a:p>
          <a:p>
            <a:r>
              <a:rPr lang="en-IN" sz="1800" dirty="0"/>
              <a:t>Variables ( @var-name)</a:t>
            </a:r>
          </a:p>
          <a:p>
            <a:r>
              <a:rPr lang="en-IN" sz="1800" dirty="0"/>
              <a:t>Nesting and Parent Selector( &amp;)</a:t>
            </a:r>
          </a:p>
          <a:p>
            <a:r>
              <a:rPr lang="en-IN" sz="1800" dirty="0"/>
              <a:t>Merge ( with comma (+) , with space (+_) : Refer </a:t>
            </a:r>
            <a:r>
              <a:rPr lang="en-IN" sz="1800" dirty="0" err="1"/>
              <a:t>merge.less</a:t>
            </a:r>
            <a:endParaRPr lang="en-IN" sz="1800" dirty="0"/>
          </a:p>
          <a:p>
            <a:r>
              <a:rPr lang="en-IN" sz="1800" dirty="0" err="1"/>
              <a:t>Mixins</a:t>
            </a:r>
            <a:r>
              <a:rPr lang="en-IN" sz="1800" dirty="0"/>
              <a:t> :  Refer </a:t>
            </a:r>
            <a:r>
              <a:rPr lang="en-IN" sz="1800" dirty="0" err="1"/>
              <a:t>mixin_demo.less</a:t>
            </a:r>
            <a:r>
              <a:rPr lang="en-IN" sz="1800" dirty="0"/>
              <a:t> and mixin_demo2.less</a:t>
            </a:r>
          </a:p>
          <a:p>
            <a:r>
              <a:rPr lang="en-IN" sz="1800" dirty="0"/>
              <a:t>@import rule ( using rules from other </a:t>
            </a:r>
            <a:r>
              <a:rPr lang="en-IN" sz="1800" dirty="0" err="1"/>
              <a:t>css</a:t>
            </a:r>
            <a:r>
              <a:rPr lang="en-IN" sz="1800" dirty="0"/>
              <a:t> files @import ‘</a:t>
            </a:r>
            <a:r>
              <a:rPr lang="en-IN" sz="1800" dirty="0" err="1"/>
              <a:t>filename.less</a:t>
            </a:r>
            <a:r>
              <a:rPr lang="en-IN" sz="1800" dirty="0"/>
              <a:t>’</a:t>
            </a:r>
          </a:p>
          <a:p>
            <a:r>
              <a:rPr lang="en-IN" sz="1800" dirty="0"/>
              <a:t>Inheritance ( extend rules , Refer </a:t>
            </a:r>
            <a:r>
              <a:rPr lang="en-IN" sz="1800" dirty="0" err="1"/>
              <a:t>extend_demo</a:t>
            </a:r>
            <a:r>
              <a:rPr lang="en-IN" sz="1800" dirty="0"/>
              <a:t> and extend_demo2.less)</a:t>
            </a:r>
          </a:p>
          <a:p>
            <a:r>
              <a:rPr lang="en-IN" sz="1800" dirty="0"/>
              <a:t>Interpolation and Foreach loop ( refer </a:t>
            </a:r>
            <a:r>
              <a:rPr lang="en-IN" sz="1800" dirty="0" err="1"/>
              <a:t>list_each.less</a:t>
            </a:r>
            <a:r>
              <a:rPr lang="en-IN" sz="1800" dirty="0"/>
              <a:t>)</a:t>
            </a:r>
          </a:p>
          <a:p>
            <a:endParaRPr lang="en-IN" sz="1800" dirty="0"/>
          </a:p>
        </p:txBody>
      </p:sp>
    </p:spTree>
    <p:extLst>
      <p:ext uri="{BB962C8B-B14F-4D97-AF65-F5344CB8AC3E}">
        <p14:creationId xmlns:p14="http://schemas.microsoft.com/office/powerpoint/2010/main" val="4145374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Basic Terminologies</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pPr marL="400050" lvl="1" indent="0" algn="just">
              <a:buNone/>
            </a:pPr>
            <a:endParaRPr lang="en-US" sz="1800" b="1" i="0" dirty="0">
              <a:effectLst/>
            </a:endParaRPr>
          </a:p>
          <a:p>
            <a:pPr marL="400050" lvl="1" indent="0" algn="just">
              <a:buNone/>
            </a:pPr>
            <a:r>
              <a:rPr lang="en-US" sz="1800" b="1" i="0" dirty="0">
                <a:effectLst/>
              </a:rPr>
              <a:t>Web :   </a:t>
            </a:r>
            <a:r>
              <a:rPr lang="en-US" sz="1800" b="0" i="0" dirty="0">
                <a:effectLst/>
              </a:rPr>
              <a:t>The term "web" is commonly used to refer to the World Wide Web, which is a specific system of interlinked hypertext documents and multimedia content that is accessed via the Internet.</a:t>
            </a:r>
            <a:endParaRPr lang="en-US" sz="1800" b="1" i="0" dirty="0">
              <a:effectLst/>
            </a:endParaRPr>
          </a:p>
          <a:p>
            <a:pPr marL="400050" lvl="1" indent="0" algn="just">
              <a:buNone/>
            </a:pPr>
            <a:endParaRPr lang="en-US" sz="1800" b="1" i="0" dirty="0">
              <a:effectLst/>
            </a:endParaRPr>
          </a:p>
          <a:p>
            <a:pPr marL="400050" lvl="1" indent="0" algn="just">
              <a:buNone/>
            </a:pPr>
            <a:r>
              <a:rPr lang="en-US" sz="1800" b="1" i="0" dirty="0">
                <a:effectLst/>
              </a:rPr>
              <a:t>Webpage:</a:t>
            </a:r>
            <a:r>
              <a:rPr lang="en-US" sz="1800" dirty="0"/>
              <a:t>  </a:t>
            </a:r>
            <a:r>
              <a:rPr lang="en-US" sz="1800" b="0" i="0" dirty="0">
                <a:effectLst/>
              </a:rPr>
              <a:t>A "webpage" is a single document within the World Wide Web. It's like a digital page that can contain text, images, videos, and other multimedia elements.</a:t>
            </a:r>
            <a:endParaRPr lang="en-US" sz="1800" b="1" i="0" dirty="0">
              <a:effectLst/>
            </a:endParaRPr>
          </a:p>
          <a:p>
            <a:pPr marL="400050" lvl="1" indent="0" algn="just">
              <a:buNone/>
            </a:pPr>
            <a:endParaRPr lang="en-US" sz="1800" b="1" i="0" dirty="0">
              <a:effectLst/>
            </a:endParaRPr>
          </a:p>
          <a:p>
            <a:pPr marL="400050" lvl="1" indent="0" algn="just">
              <a:buNone/>
            </a:pPr>
            <a:r>
              <a:rPr lang="en-US" sz="1800" b="1" i="0" dirty="0">
                <a:effectLst/>
              </a:rPr>
              <a:t>Website : </a:t>
            </a:r>
            <a:r>
              <a:rPr lang="en-US" sz="1800" dirty="0"/>
              <a:t>It</a:t>
            </a:r>
            <a:r>
              <a:rPr lang="en-US" sz="1800" b="0" i="0" dirty="0">
                <a:effectLst/>
              </a:rPr>
              <a:t> is a collection of related webpages that share a common domain and are designed to be part of a cohesive experience. </a:t>
            </a:r>
            <a:endParaRPr lang="en-US" sz="1800" dirty="0"/>
          </a:p>
          <a:p>
            <a:pPr marL="400050" lvl="1" indent="0" algn="just">
              <a:buNone/>
            </a:pPr>
            <a:endParaRPr lang="en-US" sz="1800" b="1" i="0" dirty="0">
              <a:effectLst/>
            </a:endParaRPr>
          </a:p>
        </p:txBody>
      </p:sp>
    </p:spTree>
    <p:extLst>
      <p:ext uri="{BB962C8B-B14F-4D97-AF65-F5344CB8AC3E}">
        <p14:creationId xmlns:p14="http://schemas.microsoft.com/office/powerpoint/2010/main" val="1696146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p:txBody>
          <a:bodyPr/>
          <a:lstStyle/>
          <a:p>
            <a:r>
              <a:rPr lang="en-US" dirty="0">
                <a:solidFill>
                  <a:srgbClr val="FF0000"/>
                </a:solidFill>
              </a:rPr>
              <a:t>Static vs Dynamic IP</a:t>
            </a:r>
            <a:endParaRPr lang="en-IN" dirty="0">
              <a:solidFill>
                <a:srgbClr val="FF0000"/>
              </a:solidFill>
            </a:endParaRPr>
          </a:p>
        </p:txBody>
      </p:sp>
      <p:sp>
        <p:nvSpPr>
          <p:cNvPr id="3" name="Content Placeholder 2">
            <a:extLst>
              <a:ext uri="{FF2B5EF4-FFF2-40B4-BE49-F238E27FC236}">
                <a16:creationId xmlns:a16="http://schemas.microsoft.com/office/drawing/2014/main" id="{AD7A5AA0-2034-5670-376D-49D47574B442}"/>
              </a:ext>
            </a:extLst>
          </p:cNvPr>
          <p:cNvSpPr>
            <a:spLocks noGrp="1"/>
          </p:cNvSpPr>
          <p:nvPr>
            <p:ph idx="1"/>
          </p:nvPr>
        </p:nvSpPr>
        <p:spPr/>
        <p:txBody>
          <a:bodyPr>
            <a:noAutofit/>
          </a:bodyPr>
          <a:lstStyle/>
          <a:p>
            <a:pPr algn="just"/>
            <a:endParaRPr lang="en-US" sz="1800" b="0" i="0" dirty="0">
              <a:solidFill>
                <a:srgbClr val="222222"/>
              </a:solidFill>
              <a:effectLst/>
            </a:endParaRPr>
          </a:p>
          <a:p>
            <a:pPr algn="just"/>
            <a:endParaRPr lang="en-US" sz="1800" b="0" i="0" dirty="0">
              <a:solidFill>
                <a:srgbClr val="222222"/>
              </a:solidFill>
              <a:effectLst/>
            </a:endParaRPr>
          </a:p>
          <a:p>
            <a:pPr algn="just"/>
            <a:r>
              <a:rPr lang="en-US" sz="1800" b="0" i="0" dirty="0">
                <a:solidFill>
                  <a:srgbClr val="222222"/>
                </a:solidFill>
                <a:effectLst/>
              </a:rPr>
              <a:t>Some ISP customers, such as large enterprises, will pay to maintain a static IP address (for example, Cloudflare’s </a:t>
            </a:r>
            <a:r>
              <a:rPr lang="en-US" sz="1800" dirty="0"/>
              <a:t>1.1.1.1)</a:t>
            </a:r>
            <a:endParaRPr lang="en-US" sz="1800" b="0" i="0" dirty="0">
              <a:solidFill>
                <a:srgbClr val="222222"/>
              </a:solidFill>
              <a:effectLst/>
            </a:endParaRPr>
          </a:p>
          <a:p>
            <a:pPr algn="just"/>
            <a:endParaRPr lang="en-US" sz="1800" b="0" i="0" dirty="0">
              <a:solidFill>
                <a:srgbClr val="222222"/>
              </a:solidFill>
              <a:effectLst/>
            </a:endParaRPr>
          </a:p>
          <a:p>
            <a:pPr algn="just"/>
            <a:r>
              <a:rPr lang="en-US" sz="1800" b="0" i="0" dirty="0">
                <a:solidFill>
                  <a:srgbClr val="222222"/>
                </a:solidFill>
                <a:effectLst/>
              </a:rPr>
              <a:t>For most users, having a dynamic IP address is sufficient</a:t>
            </a:r>
            <a:endParaRPr lang="en-US" sz="1800" dirty="0">
              <a:solidFill>
                <a:srgbClr val="222222"/>
              </a:solidFill>
            </a:endParaRPr>
          </a:p>
          <a:p>
            <a:pPr algn="just"/>
            <a:endParaRPr lang="en-US" sz="1800" b="0" i="0" dirty="0">
              <a:solidFill>
                <a:srgbClr val="222222"/>
              </a:solidFill>
              <a:effectLst/>
            </a:endParaRPr>
          </a:p>
          <a:p>
            <a:pPr algn="just"/>
            <a:r>
              <a:rPr lang="en-US" sz="1800" b="0" i="0" dirty="0">
                <a:solidFill>
                  <a:srgbClr val="222222"/>
                </a:solidFill>
                <a:effectLst/>
              </a:rPr>
              <a:t>When hosting a web server, such as a self-hosted website, </a:t>
            </a:r>
            <a:r>
              <a:rPr lang="en-US" sz="1800" dirty="0"/>
              <a:t>API</a:t>
            </a:r>
            <a:r>
              <a:rPr lang="en-US" sz="1800" b="0" i="0" dirty="0">
                <a:solidFill>
                  <a:srgbClr val="222222"/>
                </a:solidFill>
                <a:effectLst/>
              </a:rPr>
              <a:t>, or gaming server, a dynamic IP address can create problems. </a:t>
            </a:r>
          </a:p>
          <a:p>
            <a:pPr algn="just"/>
            <a:endParaRPr lang="en-US" sz="1800" b="0" i="0" dirty="0">
              <a:solidFill>
                <a:srgbClr val="222222"/>
              </a:solidFill>
              <a:effectLst/>
            </a:endParaRPr>
          </a:p>
          <a:p>
            <a:pPr algn="just"/>
            <a:r>
              <a:rPr lang="en-US" sz="1800" b="0" i="0" dirty="0">
                <a:solidFill>
                  <a:srgbClr val="222222"/>
                </a:solidFill>
                <a:effectLst/>
              </a:rPr>
              <a:t>A change in IP address can cause their DNS queries to fail, effectively taking the resource offline. </a:t>
            </a:r>
            <a:endParaRPr lang="en-US" sz="1800" dirty="0"/>
          </a:p>
        </p:txBody>
      </p:sp>
      <p:sp>
        <p:nvSpPr>
          <p:cNvPr id="4" name="AutoShape 2" descr="IP address gets packets to their destination">
            <a:extLst>
              <a:ext uri="{FF2B5EF4-FFF2-40B4-BE49-F238E27FC236}">
                <a16:creationId xmlns:a16="http://schemas.microsoft.com/office/drawing/2014/main" id="{DFCF22E8-C480-A1FA-4368-A244681BBBB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41148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p:txBody>
          <a:bodyPr/>
          <a:lstStyle/>
          <a:p>
            <a:r>
              <a:rPr lang="en-US" dirty="0">
                <a:solidFill>
                  <a:srgbClr val="FF0000"/>
                </a:solidFill>
              </a:rPr>
              <a:t>HTTP Protocol</a:t>
            </a:r>
            <a:endParaRPr lang="en-IN" dirty="0">
              <a:solidFill>
                <a:srgbClr val="FF0000"/>
              </a:solidFill>
            </a:endParaRPr>
          </a:p>
        </p:txBody>
      </p:sp>
      <p:sp>
        <p:nvSpPr>
          <p:cNvPr id="3" name="Content Placeholder 2">
            <a:extLst>
              <a:ext uri="{FF2B5EF4-FFF2-40B4-BE49-F238E27FC236}">
                <a16:creationId xmlns:a16="http://schemas.microsoft.com/office/drawing/2014/main" id="{AD7A5AA0-2034-5670-376D-49D47574B442}"/>
              </a:ext>
            </a:extLst>
          </p:cNvPr>
          <p:cNvSpPr>
            <a:spLocks noGrp="1"/>
          </p:cNvSpPr>
          <p:nvPr>
            <p:ph idx="1"/>
          </p:nvPr>
        </p:nvSpPr>
        <p:spPr/>
        <p:txBody>
          <a:bodyPr>
            <a:noAutofit/>
          </a:bodyPr>
          <a:lstStyle/>
          <a:p>
            <a:pPr algn="just"/>
            <a:endParaRPr lang="en-US" sz="1600" i="0" dirty="0">
              <a:solidFill>
                <a:srgbClr val="1B1B1B"/>
              </a:solidFill>
              <a:effectLst/>
              <a:latin typeface="Inter"/>
            </a:endParaRPr>
          </a:p>
          <a:p>
            <a:pPr algn="just"/>
            <a:r>
              <a:rPr lang="en-US" sz="1600" i="0" dirty="0">
                <a:solidFill>
                  <a:srgbClr val="1B1B1B"/>
                </a:solidFill>
                <a:effectLst/>
                <a:latin typeface="Inter"/>
              </a:rPr>
              <a:t>HTTP is a </a:t>
            </a:r>
            <a:r>
              <a:rPr lang="en-US" sz="1600" dirty="0">
                <a:latin typeface="Inter"/>
              </a:rPr>
              <a:t>protocol</a:t>
            </a:r>
            <a:r>
              <a:rPr lang="en-US" sz="1600" i="0" dirty="0">
                <a:solidFill>
                  <a:srgbClr val="1B1B1B"/>
                </a:solidFill>
                <a:effectLst/>
                <a:latin typeface="Inter"/>
              </a:rPr>
              <a:t> for fetching resources such as HTML documents.</a:t>
            </a:r>
          </a:p>
          <a:p>
            <a:pPr algn="just"/>
            <a:r>
              <a:rPr lang="en-US" sz="1600" i="0" dirty="0">
                <a:solidFill>
                  <a:srgbClr val="1B1B1B"/>
                </a:solidFill>
                <a:effectLst/>
                <a:latin typeface="Inter"/>
              </a:rPr>
              <a:t>It is the foundation of any data exchange on the Web.</a:t>
            </a:r>
          </a:p>
          <a:p>
            <a:pPr algn="just"/>
            <a:r>
              <a:rPr lang="en-US" sz="1600" i="0" dirty="0">
                <a:solidFill>
                  <a:srgbClr val="1B1B1B"/>
                </a:solidFill>
                <a:effectLst/>
                <a:latin typeface="Inter"/>
              </a:rPr>
              <a:t>it is a client-server protocol and application layer protocol.</a:t>
            </a:r>
          </a:p>
          <a:p>
            <a:pPr algn="just"/>
            <a:r>
              <a:rPr lang="en-US" sz="1600" dirty="0">
                <a:solidFill>
                  <a:srgbClr val="1B1B1B"/>
                </a:solidFill>
                <a:latin typeface="Inter"/>
              </a:rPr>
              <a:t>R</a:t>
            </a:r>
            <a:r>
              <a:rPr lang="en-US" sz="1600" i="0" dirty="0">
                <a:solidFill>
                  <a:srgbClr val="1B1B1B"/>
                </a:solidFill>
                <a:effectLst/>
                <a:latin typeface="Inter"/>
              </a:rPr>
              <a:t>equests are initiated by the recipient, usually the Web browser. A complete document is reconstructed from the different sub-documents fetched, for instance, text, layout description, images, videos, scripts, and more.</a:t>
            </a:r>
          </a:p>
          <a:p>
            <a:pPr algn="just"/>
            <a:endParaRPr lang="en-US" sz="1600" i="0" dirty="0">
              <a:solidFill>
                <a:srgbClr val="1B1B1B"/>
              </a:solidFill>
              <a:effectLst/>
              <a:latin typeface="Inter"/>
            </a:endParaRPr>
          </a:p>
          <a:p>
            <a:pPr algn="just"/>
            <a:endParaRPr lang="en-US" sz="1600" dirty="0"/>
          </a:p>
        </p:txBody>
      </p:sp>
      <p:sp>
        <p:nvSpPr>
          <p:cNvPr id="4" name="AutoShape 2" descr="IP address gets packets to their destination">
            <a:extLst>
              <a:ext uri="{FF2B5EF4-FFF2-40B4-BE49-F238E27FC236}">
                <a16:creationId xmlns:a16="http://schemas.microsoft.com/office/drawing/2014/main" id="{DFCF22E8-C480-A1FA-4368-A244681BBBB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194E83D0-8C02-D62F-5600-222724210BBE}"/>
              </a:ext>
            </a:extLst>
          </p:cNvPr>
          <p:cNvPicPr>
            <a:picLocks noChangeAspect="1"/>
          </p:cNvPicPr>
          <p:nvPr/>
        </p:nvPicPr>
        <p:blipFill>
          <a:blip r:embed="rId2"/>
          <a:stretch>
            <a:fillRect/>
          </a:stretch>
        </p:blipFill>
        <p:spPr>
          <a:xfrm>
            <a:off x="1371600" y="3569368"/>
            <a:ext cx="5182727" cy="2438400"/>
          </a:xfrm>
          <a:prstGeom prst="rect">
            <a:avLst/>
          </a:prstGeom>
        </p:spPr>
      </p:pic>
    </p:spTree>
    <p:extLst>
      <p:ext uri="{BB962C8B-B14F-4D97-AF65-F5344CB8AC3E}">
        <p14:creationId xmlns:p14="http://schemas.microsoft.com/office/powerpoint/2010/main" val="2769620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p:txBody>
          <a:bodyPr/>
          <a:lstStyle/>
          <a:p>
            <a:r>
              <a:rPr lang="en-US" dirty="0">
                <a:solidFill>
                  <a:srgbClr val="FF0000"/>
                </a:solidFill>
              </a:rPr>
              <a:t>HTTP Protocol</a:t>
            </a:r>
            <a:endParaRPr lang="en-IN" dirty="0">
              <a:solidFill>
                <a:srgbClr val="FF0000"/>
              </a:solidFill>
            </a:endParaRPr>
          </a:p>
        </p:txBody>
      </p:sp>
      <p:sp>
        <p:nvSpPr>
          <p:cNvPr id="3" name="Content Placeholder 2">
            <a:extLst>
              <a:ext uri="{FF2B5EF4-FFF2-40B4-BE49-F238E27FC236}">
                <a16:creationId xmlns:a16="http://schemas.microsoft.com/office/drawing/2014/main" id="{AD7A5AA0-2034-5670-376D-49D47574B442}"/>
              </a:ext>
            </a:extLst>
          </p:cNvPr>
          <p:cNvSpPr>
            <a:spLocks noGrp="1"/>
          </p:cNvSpPr>
          <p:nvPr>
            <p:ph idx="1"/>
          </p:nvPr>
        </p:nvSpPr>
        <p:spPr/>
        <p:txBody>
          <a:bodyPr>
            <a:noAutofit/>
          </a:bodyPr>
          <a:lstStyle/>
          <a:p>
            <a:pPr algn="l"/>
            <a:r>
              <a:rPr lang="en-US" sz="1800" dirty="0">
                <a:solidFill>
                  <a:srgbClr val="1B1B1B"/>
                </a:solidFill>
                <a:effectLst/>
              </a:rPr>
              <a:t>Clients and servers communicate by exchanging individual messages (as opposed to a stream of data). The messages sent by the client, usually a Web browser, are called requests and the messages sent by the server as an answer are called responses.</a:t>
            </a:r>
          </a:p>
          <a:p>
            <a:r>
              <a:rPr lang="en-US" sz="1800" dirty="0"/>
              <a:t>It is used to not only fetch hypertext documents, but also images and videos or to post content to servers, like with HTML form results. HTTP can also be used to fetch parts of documents to update Web pages on demand.</a:t>
            </a:r>
            <a:br>
              <a:rPr lang="en-US" sz="1800" dirty="0"/>
            </a:br>
            <a:endParaRPr lang="en-US" sz="1800" dirty="0"/>
          </a:p>
        </p:txBody>
      </p:sp>
      <p:sp>
        <p:nvSpPr>
          <p:cNvPr id="4" name="AutoShape 2" descr="IP address gets packets to their destination">
            <a:extLst>
              <a:ext uri="{FF2B5EF4-FFF2-40B4-BE49-F238E27FC236}">
                <a16:creationId xmlns:a16="http://schemas.microsoft.com/office/drawing/2014/main" id="{DFCF22E8-C480-A1FA-4368-A244681BBBB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808701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p:txBody>
          <a:bodyPr/>
          <a:lstStyle/>
          <a:p>
            <a:r>
              <a:rPr lang="en-US" dirty="0">
                <a:solidFill>
                  <a:srgbClr val="FF0000"/>
                </a:solidFill>
              </a:rPr>
              <a:t>HTTP Protocol : Features</a:t>
            </a:r>
            <a:endParaRPr lang="en-IN" dirty="0">
              <a:solidFill>
                <a:srgbClr val="FF0000"/>
              </a:solidFill>
            </a:endParaRPr>
          </a:p>
        </p:txBody>
      </p:sp>
      <p:sp>
        <p:nvSpPr>
          <p:cNvPr id="3" name="Content Placeholder 2">
            <a:extLst>
              <a:ext uri="{FF2B5EF4-FFF2-40B4-BE49-F238E27FC236}">
                <a16:creationId xmlns:a16="http://schemas.microsoft.com/office/drawing/2014/main" id="{AD7A5AA0-2034-5670-376D-49D47574B442}"/>
              </a:ext>
            </a:extLst>
          </p:cNvPr>
          <p:cNvSpPr>
            <a:spLocks noGrp="1"/>
          </p:cNvSpPr>
          <p:nvPr>
            <p:ph idx="1"/>
          </p:nvPr>
        </p:nvSpPr>
        <p:spPr/>
        <p:txBody>
          <a:bodyPr>
            <a:noAutofit/>
          </a:bodyPr>
          <a:lstStyle/>
          <a:p>
            <a:pPr algn="l"/>
            <a:endParaRPr lang="en-US" sz="2000" dirty="0"/>
          </a:p>
          <a:p>
            <a:r>
              <a:rPr lang="en-US" sz="2000" dirty="0"/>
              <a:t>HTTP is an application layer protocol.</a:t>
            </a:r>
          </a:p>
          <a:p>
            <a:pPr algn="l"/>
            <a:r>
              <a:rPr lang="en-US" sz="2000" dirty="0"/>
              <a:t>Simple : </a:t>
            </a:r>
            <a:r>
              <a:rPr lang="en-US" sz="2000" i="0" dirty="0">
                <a:solidFill>
                  <a:srgbClr val="1B1B1B"/>
                </a:solidFill>
                <a:effectLst/>
              </a:rPr>
              <a:t>HTTP messages can be read and understood by humans, providing easier testing for developers, and reduced complexity for newcomers.</a:t>
            </a:r>
          </a:p>
          <a:p>
            <a:r>
              <a:rPr lang="en-IN" sz="2000" dirty="0">
                <a:solidFill>
                  <a:srgbClr val="1B1B1B"/>
                </a:solidFill>
              </a:rPr>
              <a:t>HTTP is extensible : </a:t>
            </a:r>
            <a:r>
              <a:rPr lang="en-US" sz="2000" b="1" i="1" dirty="0"/>
              <a:t>HTTP headers</a:t>
            </a:r>
            <a:r>
              <a:rPr lang="en-US" sz="2000" i="0" dirty="0">
                <a:solidFill>
                  <a:srgbClr val="1B1B1B"/>
                </a:solidFill>
                <a:effectLst/>
              </a:rPr>
              <a:t> make this protocol easy to extend and experiment with. New functionality can even be introduced by a simple agreement between a client and a server about a new header's semantics.</a:t>
            </a:r>
          </a:p>
          <a:p>
            <a:r>
              <a:rPr lang="en-US" sz="2000" dirty="0">
                <a:solidFill>
                  <a:srgbClr val="1B1B1B"/>
                </a:solidFill>
              </a:rPr>
              <a:t>HTTP is </a:t>
            </a:r>
            <a:r>
              <a:rPr lang="en-US" sz="2000" dirty="0" err="1">
                <a:solidFill>
                  <a:srgbClr val="1B1B1B"/>
                </a:solidFill>
              </a:rPr>
              <a:t>stateless,but</a:t>
            </a:r>
            <a:r>
              <a:rPr lang="en-US" sz="2000" dirty="0">
                <a:solidFill>
                  <a:srgbClr val="1B1B1B"/>
                </a:solidFill>
              </a:rPr>
              <a:t>  not session less . Session managed by cookies</a:t>
            </a:r>
          </a:p>
          <a:p>
            <a:endParaRPr lang="en-US" sz="2000" dirty="0">
              <a:solidFill>
                <a:srgbClr val="1B1B1B"/>
              </a:solidFill>
            </a:endParaRPr>
          </a:p>
          <a:p>
            <a:endParaRPr lang="en-US" sz="2000" i="0" dirty="0">
              <a:solidFill>
                <a:srgbClr val="1B1B1B"/>
              </a:solidFill>
              <a:effectLst/>
            </a:endParaRPr>
          </a:p>
          <a:p>
            <a:endParaRPr lang="en-IN" sz="2000" i="0" dirty="0">
              <a:solidFill>
                <a:srgbClr val="1B1B1B"/>
              </a:solidFill>
              <a:effectLst/>
            </a:endParaRPr>
          </a:p>
          <a:p>
            <a:pPr algn="l"/>
            <a:endParaRPr lang="en-US" sz="2000" dirty="0"/>
          </a:p>
        </p:txBody>
      </p:sp>
      <p:sp>
        <p:nvSpPr>
          <p:cNvPr id="4" name="AutoShape 2" descr="IP address gets packets to their destination">
            <a:extLst>
              <a:ext uri="{FF2B5EF4-FFF2-40B4-BE49-F238E27FC236}">
                <a16:creationId xmlns:a16="http://schemas.microsoft.com/office/drawing/2014/main" id="{DFCF22E8-C480-A1FA-4368-A244681BBBB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873065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p:txBody>
          <a:bodyPr/>
          <a:lstStyle/>
          <a:p>
            <a:r>
              <a:rPr lang="en-US" dirty="0">
                <a:solidFill>
                  <a:srgbClr val="FF0000"/>
                </a:solidFill>
              </a:rPr>
              <a:t>HTTP Protocol : Flow</a:t>
            </a:r>
            <a:endParaRPr lang="en-IN" dirty="0">
              <a:solidFill>
                <a:srgbClr val="FF0000"/>
              </a:solidFill>
            </a:endParaRPr>
          </a:p>
        </p:txBody>
      </p:sp>
      <p:sp>
        <p:nvSpPr>
          <p:cNvPr id="3" name="Content Placeholder 2">
            <a:extLst>
              <a:ext uri="{FF2B5EF4-FFF2-40B4-BE49-F238E27FC236}">
                <a16:creationId xmlns:a16="http://schemas.microsoft.com/office/drawing/2014/main" id="{AD7A5AA0-2034-5670-376D-49D47574B442}"/>
              </a:ext>
            </a:extLst>
          </p:cNvPr>
          <p:cNvSpPr>
            <a:spLocks noGrp="1"/>
          </p:cNvSpPr>
          <p:nvPr>
            <p:ph idx="1"/>
          </p:nvPr>
        </p:nvSpPr>
        <p:spPr/>
        <p:txBody>
          <a:bodyPr>
            <a:noAutofit/>
          </a:bodyPr>
          <a:lstStyle/>
          <a:p>
            <a:pPr algn="l"/>
            <a:endParaRPr lang="en-US" sz="2000" dirty="0"/>
          </a:p>
          <a:p>
            <a:pPr marL="0" indent="0" algn="l">
              <a:buNone/>
            </a:pPr>
            <a:endParaRPr lang="en-IN" sz="2000" dirty="0"/>
          </a:p>
          <a:p>
            <a:pPr marL="0" indent="0" algn="l">
              <a:buNone/>
            </a:pPr>
            <a:r>
              <a:rPr lang="en-IN" sz="2000" dirty="0"/>
              <a:t>1. </a:t>
            </a:r>
            <a:r>
              <a:rPr lang="en-IN" sz="2000" b="0" i="0" dirty="0">
                <a:solidFill>
                  <a:srgbClr val="1B1B1B"/>
                </a:solidFill>
                <a:effectLst/>
              </a:rPr>
              <a:t>Open a TCP connection</a:t>
            </a:r>
          </a:p>
          <a:p>
            <a:pPr marL="0" indent="0" algn="l">
              <a:buNone/>
            </a:pPr>
            <a:endParaRPr lang="en-IN" sz="2000" b="0" i="0" dirty="0">
              <a:solidFill>
                <a:srgbClr val="1B1B1B"/>
              </a:solidFill>
              <a:effectLst/>
            </a:endParaRPr>
          </a:p>
          <a:p>
            <a:pPr marL="0" indent="0" algn="l">
              <a:buNone/>
            </a:pPr>
            <a:r>
              <a:rPr lang="en-IN" sz="2000" b="0" i="0" dirty="0">
                <a:solidFill>
                  <a:srgbClr val="1B1B1B"/>
                </a:solidFill>
                <a:effectLst/>
              </a:rPr>
              <a:t>2. Send an HTTP message: </a:t>
            </a:r>
          </a:p>
          <a:p>
            <a:pPr marL="0" indent="0" algn="l">
              <a:buNone/>
            </a:pPr>
            <a:endParaRPr lang="en-IN" sz="2000" dirty="0">
              <a:solidFill>
                <a:srgbClr val="1B1B1B"/>
              </a:solidFill>
            </a:endParaRPr>
          </a:p>
          <a:p>
            <a:pPr marL="0" indent="0" algn="l">
              <a:buNone/>
            </a:pPr>
            <a:r>
              <a:rPr lang="en-IN" sz="2000" dirty="0">
                <a:solidFill>
                  <a:srgbClr val="1B1B1B"/>
                </a:solidFill>
              </a:rPr>
              <a:t>3.</a:t>
            </a:r>
            <a:r>
              <a:rPr lang="en-IN" sz="2000" b="0" i="0" dirty="0">
                <a:solidFill>
                  <a:srgbClr val="1B1B1B"/>
                </a:solidFill>
                <a:effectLst/>
              </a:rPr>
              <a:t> </a:t>
            </a:r>
            <a:r>
              <a:rPr lang="en-US" sz="2000" b="0" i="0" dirty="0">
                <a:solidFill>
                  <a:srgbClr val="1B1B1B"/>
                </a:solidFill>
                <a:effectLst/>
              </a:rPr>
              <a:t>Read the response sent by the server</a:t>
            </a:r>
            <a:br>
              <a:rPr lang="en-US" sz="2000" b="0" i="0" dirty="0">
                <a:solidFill>
                  <a:srgbClr val="1B1B1B"/>
                </a:solidFill>
                <a:effectLst/>
              </a:rPr>
            </a:br>
            <a:endParaRPr lang="en-US" sz="2000" b="0" i="0" dirty="0">
              <a:solidFill>
                <a:srgbClr val="1B1B1B"/>
              </a:solidFill>
              <a:effectLst/>
            </a:endParaRPr>
          </a:p>
          <a:p>
            <a:pPr marL="0" indent="0" algn="l">
              <a:buNone/>
            </a:pPr>
            <a:r>
              <a:rPr lang="en-US" sz="2000" b="0" i="0" dirty="0">
                <a:solidFill>
                  <a:srgbClr val="1B1B1B"/>
                </a:solidFill>
                <a:effectLst/>
              </a:rPr>
              <a:t>4. Close or reuse the connection for further requests.</a:t>
            </a:r>
          </a:p>
          <a:p>
            <a:br>
              <a:rPr lang="en-US" sz="2000" dirty="0"/>
            </a:br>
            <a:endParaRPr lang="en-IN" sz="2000" b="0" i="0" dirty="0">
              <a:solidFill>
                <a:srgbClr val="1B1B1B"/>
              </a:solidFill>
              <a:effectLst/>
            </a:endParaRPr>
          </a:p>
          <a:p>
            <a:pPr algn="l"/>
            <a:endParaRPr lang="en-US" sz="2000" dirty="0"/>
          </a:p>
        </p:txBody>
      </p:sp>
      <p:sp>
        <p:nvSpPr>
          <p:cNvPr id="4" name="AutoShape 2" descr="IP address gets packets to their destination">
            <a:extLst>
              <a:ext uri="{FF2B5EF4-FFF2-40B4-BE49-F238E27FC236}">
                <a16:creationId xmlns:a16="http://schemas.microsoft.com/office/drawing/2014/main" id="{DFCF22E8-C480-A1FA-4368-A244681BBBB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561844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a:xfrm>
            <a:off x="457200" y="228600"/>
            <a:ext cx="8229600" cy="1143000"/>
          </a:xfrm>
        </p:spPr>
        <p:txBody>
          <a:bodyPr/>
          <a:lstStyle/>
          <a:p>
            <a:r>
              <a:rPr lang="en-US" dirty="0">
                <a:solidFill>
                  <a:srgbClr val="FF0000"/>
                </a:solidFill>
              </a:rPr>
              <a:t>HTTP Message : Request</a:t>
            </a:r>
            <a:endParaRPr lang="en-IN" dirty="0">
              <a:solidFill>
                <a:srgbClr val="FF0000"/>
              </a:solidFill>
            </a:endParaRPr>
          </a:p>
        </p:txBody>
      </p:sp>
      <p:sp>
        <p:nvSpPr>
          <p:cNvPr id="4" name="AutoShape 2" descr="IP address gets packets to their destination">
            <a:extLst>
              <a:ext uri="{FF2B5EF4-FFF2-40B4-BE49-F238E27FC236}">
                <a16:creationId xmlns:a16="http://schemas.microsoft.com/office/drawing/2014/main" id="{DFCF22E8-C480-A1FA-4368-A244681BBBB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4" name="Picture 2">
            <a:extLst>
              <a:ext uri="{FF2B5EF4-FFF2-40B4-BE49-F238E27FC236}">
                <a16:creationId xmlns:a16="http://schemas.microsoft.com/office/drawing/2014/main" id="{C4555F82-6092-BDD8-9E78-6107B0D565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1587" y="2286000"/>
            <a:ext cx="6600825"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155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p:txBody>
          <a:bodyPr/>
          <a:lstStyle/>
          <a:p>
            <a:r>
              <a:rPr lang="en-US" dirty="0">
                <a:solidFill>
                  <a:srgbClr val="FF0000"/>
                </a:solidFill>
              </a:rPr>
              <a:t>HTTP Message : Response</a:t>
            </a:r>
            <a:endParaRPr lang="en-IN" dirty="0">
              <a:solidFill>
                <a:srgbClr val="FF0000"/>
              </a:solidFill>
            </a:endParaRPr>
          </a:p>
        </p:txBody>
      </p:sp>
      <p:sp>
        <p:nvSpPr>
          <p:cNvPr id="4" name="AutoShape 2" descr="IP address gets packets to their destination">
            <a:extLst>
              <a:ext uri="{FF2B5EF4-FFF2-40B4-BE49-F238E27FC236}">
                <a16:creationId xmlns:a16="http://schemas.microsoft.com/office/drawing/2014/main" id="{DFCF22E8-C480-A1FA-4368-A244681BBBB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Content Placeholder 4">
            <a:extLst>
              <a:ext uri="{FF2B5EF4-FFF2-40B4-BE49-F238E27FC236}">
                <a16:creationId xmlns:a16="http://schemas.microsoft.com/office/drawing/2014/main" id="{7DBA6F6D-7524-08A9-8AE2-7743B2AF5317}"/>
              </a:ext>
            </a:extLst>
          </p:cNvPr>
          <p:cNvPicPr>
            <a:picLocks noGrp="1" noChangeAspect="1"/>
          </p:cNvPicPr>
          <p:nvPr>
            <p:ph idx="1"/>
          </p:nvPr>
        </p:nvPicPr>
        <p:blipFill>
          <a:blip r:embed="rId2"/>
          <a:stretch>
            <a:fillRect/>
          </a:stretch>
        </p:blipFill>
        <p:spPr>
          <a:xfrm>
            <a:off x="1099652" y="1600200"/>
            <a:ext cx="6944696" cy="4525963"/>
          </a:xfrm>
          <a:prstGeom prst="rect">
            <a:avLst/>
          </a:prstGeom>
        </p:spPr>
      </p:pic>
    </p:spTree>
    <p:extLst>
      <p:ext uri="{BB962C8B-B14F-4D97-AF65-F5344CB8AC3E}">
        <p14:creationId xmlns:p14="http://schemas.microsoft.com/office/powerpoint/2010/main" val="552776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2884-D9BB-033F-7E69-FDC6EB24E9CE}"/>
              </a:ext>
            </a:extLst>
          </p:cNvPr>
          <p:cNvSpPr>
            <a:spLocks noGrp="1"/>
          </p:cNvSpPr>
          <p:nvPr>
            <p:ph type="title"/>
          </p:nvPr>
        </p:nvSpPr>
        <p:spPr/>
        <p:txBody>
          <a:bodyPr/>
          <a:lstStyle/>
          <a:p>
            <a:r>
              <a:rPr lang="en-US" dirty="0">
                <a:solidFill>
                  <a:srgbClr val="FF0000"/>
                </a:solidFill>
              </a:rPr>
              <a:t>HTTPS</a:t>
            </a:r>
            <a:endParaRPr lang="en-IN" dirty="0">
              <a:solidFill>
                <a:srgbClr val="FF0000"/>
              </a:solidFill>
            </a:endParaRPr>
          </a:p>
        </p:txBody>
      </p:sp>
      <p:sp>
        <p:nvSpPr>
          <p:cNvPr id="4" name="AutoShape 2" descr="IP address gets packets to their destination">
            <a:extLst>
              <a:ext uri="{FF2B5EF4-FFF2-40B4-BE49-F238E27FC236}">
                <a16:creationId xmlns:a16="http://schemas.microsoft.com/office/drawing/2014/main" id="{DFCF22E8-C480-A1FA-4368-A244681BBBB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Content Placeholder 5">
            <a:extLst>
              <a:ext uri="{FF2B5EF4-FFF2-40B4-BE49-F238E27FC236}">
                <a16:creationId xmlns:a16="http://schemas.microsoft.com/office/drawing/2014/main" id="{FFFD0A72-6DB2-E314-7049-BD931A2C723C}"/>
              </a:ext>
            </a:extLst>
          </p:cNvPr>
          <p:cNvSpPr>
            <a:spLocks noGrp="1"/>
          </p:cNvSpPr>
          <p:nvPr>
            <p:ph idx="1"/>
          </p:nvPr>
        </p:nvSpPr>
        <p:spPr/>
        <p:txBody>
          <a:bodyPr>
            <a:normAutofit/>
          </a:bodyPr>
          <a:lstStyle/>
          <a:p>
            <a:pPr algn="just"/>
            <a:endParaRPr lang="en-US" sz="1600" dirty="0">
              <a:effectLst/>
            </a:endParaRPr>
          </a:p>
          <a:p>
            <a:pPr algn="just"/>
            <a:r>
              <a:rPr lang="en-US" sz="1600" dirty="0">
                <a:effectLst/>
              </a:rPr>
              <a:t>Hypertext Transfer Protocol Secure (HTTPS) is an extension of the </a:t>
            </a:r>
            <a:r>
              <a:rPr lang="en-US" sz="1600" dirty="0"/>
              <a:t>Hypertext Transfer Protocol</a:t>
            </a:r>
            <a:r>
              <a:rPr lang="en-US" sz="1600" dirty="0">
                <a:effectLst/>
              </a:rPr>
              <a:t> (HTTP). </a:t>
            </a:r>
          </a:p>
          <a:p>
            <a:pPr algn="just"/>
            <a:r>
              <a:rPr lang="en-US" sz="1600" dirty="0">
                <a:effectLst/>
              </a:rPr>
              <a:t>It uses </a:t>
            </a:r>
            <a:r>
              <a:rPr lang="en-US" sz="1600" dirty="0"/>
              <a:t>encryption</a:t>
            </a:r>
            <a:r>
              <a:rPr lang="en-US" sz="1600" dirty="0">
                <a:effectLst/>
              </a:rPr>
              <a:t> for </a:t>
            </a:r>
            <a:r>
              <a:rPr lang="en-US" sz="1600" dirty="0"/>
              <a:t>secure</a:t>
            </a:r>
            <a:r>
              <a:rPr lang="en-US" sz="1600" strike="noStrike" dirty="0">
                <a:effectLst/>
                <a:hlinkClick r:id="rId2" tooltip="Secure communications">
                  <a:extLst>
                    <a:ext uri="{A12FA001-AC4F-418D-AE19-62706E023703}">
                      <ahyp:hlinkClr xmlns:ahyp="http://schemas.microsoft.com/office/drawing/2018/hyperlinkcolor" val="tx"/>
                    </a:ext>
                  </a:extLst>
                </a:hlinkClick>
              </a:rPr>
              <a:t> </a:t>
            </a:r>
            <a:r>
              <a:rPr lang="en-US" sz="1600" dirty="0"/>
              <a:t>communication</a:t>
            </a:r>
            <a:r>
              <a:rPr lang="en-US" sz="1600" dirty="0">
                <a:effectLst/>
              </a:rPr>
              <a:t> over a </a:t>
            </a:r>
            <a:r>
              <a:rPr lang="en-US" sz="1600" dirty="0"/>
              <a:t>computer network</a:t>
            </a:r>
            <a:r>
              <a:rPr lang="en-US" sz="1600" dirty="0">
                <a:effectLst/>
              </a:rPr>
              <a:t>, and is widely used on the </a:t>
            </a:r>
            <a:r>
              <a:rPr lang="en-US" sz="1600" dirty="0"/>
              <a:t>Internet</a:t>
            </a:r>
            <a:r>
              <a:rPr lang="en-US" sz="1600" dirty="0">
                <a:effectLst/>
              </a:rPr>
              <a:t>.</a:t>
            </a:r>
            <a:endParaRPr lang="en-US" sz="1600" dirty="0"/>
          </a:p>
          <a:p>
            <a:pPr algn="just"/>
            <a:r>
              <a:rPr lang="en-US" sz="1600" dirty="0"/>
              <a:t>T</a:t>
            </a:r>
            <a:r>
              <a:rPr lang="en-US" sz="1600" dirty="0">
                <a:effectLst/>
              </a:rPr>
              <a:t>he </a:t>
            </a:r>
            <a:r>
              <a:rPr lang="en-US" sz="1600" dirty="0"/>
              <a:t>communication protocol</a:t>
            </a:r>
            <a:r>
              <a:rPr lang="en-US" sz="1600" dirty="0">
                <a:effectLst/>
              </a:rPr>
              <a:t> is encrypted using </a:t>
            </a:r>
            <a:r>
              <a:rPr lang="en-US" sz="1600" dirty="0"/>
              <a:t>Transport Layer Security</a:t>
            </a:r>
            <a:r>
              <a:rPr lang="en-US" sz="1600" dirty="0">
                <a:effectLst/>
              </a:rPr>
              <a:t> (TLS) or, formerly, Secure Sockets Layer (SSL). The protocol is therefore also referred to as HTTP over TLS, or HTTP over SSL.</a:t>
            </a:r>
            <a:endParaRPr lang="en-IN" sz="1600" dirty="0"/>
          </a:p>
          <a:p>
            <a:pPr algn="just"/>
            <a:r>
              <a:rPr lang="en-US" sz="1600" dirty="0">
                <a:effectLst/>
              </a:rPr>
              <a:t>HTTPS creates a secure channel over an insecure network. This ensures reasonable protection from </a:t>
            </a:r>
            <a:r>
              <a:rPr lang="en-US" sz="1600" dirty="0"/>
              <a:t>eavesdroppers</a:t>
            </a:r>
            <a:r>
              <a:rPr lang="en-US" sz="1600" dirty="0">
                <a:effectLst/>
              </a:rPr>
              <a:t> and </a:t>
            </a:r>
            <a:r>
              <a:rPr lang="en-US" sz="1600" dirty="0"/>
              <a:t>man-in-the-middle attacks</a:t>
            </a:r>
          </a:p>
          <a:p>
            <a:pPr algn="just"/>
            <a:r>
              <a:rPr lang="en-US" sz="1600" dirty="0">
                <a:effectLst/>
              </a:rPr>
              <a:t>Eavesdropping is the act of secretly or stealthily listening to the private conversation or communications of others without their consent in order to gather information.</a:t>
            </a:r>
          </a:p>
          <a:p>
            <a:pPr algn="just"/>
            <a:r>
              <a:rPr lang="en-US" sz="1600" dirty="0">
                <a:effectLst/>
              </a:rPr>
              <a:t>a man-in-the-middle</a:t>
            </a:r>
            <a:r>
              <a:rPr lang="en-US" sz="1600" strike="noStrike" baseline="30000" dirty="0">
                <a:effectLst/>
                <a:hlinkClick r:id="rId3">
                  <a:extLst>
                    <a:ext uri="{A12FA001-AC4F-418D-AE19-62706E023703}">
                      <ahyp:hlinkClr xmlns:ahyp="http://schemas.microsoft.com/office/drawing/2018/hyperlinkcolor" val="tx"/>
                    </a:ext>
                  </a:extLst>
                </a:hlinkClick>
              </a:rPr>
              <a:t>[a]</a:t>
            </a:r>
            <a:r>
              <a:rPr lang="en-US" sz="1600" dirty="0">
                <a:effectLst/>
              </a:rPr>
              <a:t> (MITM) attack is a </a:t>
            </a:r>
            <a:r>
              <a:rPr lang="en-US" sz="1600" dirty="0"/>
              <a:t>cyberattack </a:t>
            </a:r>
            <a:r>
              <a:rPr lang="en-US" sz="1600" dirty="0">
                <a:effectLst/>
              </a:rPr>
              <a:t>where the attacker secretly relays and possibly alters the </a:t>
            </a:r>
            <a:r>
              <a:rPr lang="en-US" sz="1600" dirty="0"/>
              <a:t>communications</a:t>
            </a:r>
            <a:r>
              <a:rPr lang="en-US" sz="1600" dirty="0">
                <a:effectLst/>
              </a:rPr>
              <a:t> between two parties who believe that they are directly communicating with each other, as the attacker has inserted themselves between the two parties.</a:t>
            </a:r>
            <a:endParaRPr lang="en-IN" sz="1600" dirty="0"/>
          </a:p>
        </p:txBody>
      </p:sp>
    </p:spTree>
    <p:extLst>
      <p:ext uri="{BB962C8B-B14F-4D97-AF65-F5344CB8AC3E}">
        <p14:creationId xmlns:p14="http://schemas.microsoft.com/office/powerpoint/2010/main" val="100438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413DE-F0F3-8199-473A-608A540655E0}"/>
              </a:ext>
            </a:extLst>
          </p:cNvPr>
          <p:cNvSpPr>
            <a:spLocks noGrp="1"/>
          </p:cNvSpPr>
          <p:nvPr>
            <p:ph type="title"/>
          </p:nvPr>
        </p:nvSpPr>
        <p:spPr/>
        <p:txBody>
          <a:bodyPr/>
          <a:lstStyle/>
          <a:p>
            <a:r>
              <a:rPr lang="en-US" dirty="0">
                <a:solidFill>
                  <a:srgbClr val="FF0000"/>
                </a:solidFill>
              </a:rPr>
              <a:t>SSL/TLS</a:t>
            </a:r>
            <a:endParaRPr lang="en-IN" dirty="0">
              <a:solidFill>
                <a:srgbClr val="FF0000"/>
              </a:solidFill>
            </a:endParaRPr>
          </a:p>
        </p:txBody>
      </p:sp>
      <p:sp>
        <p:nvSpPr>
          <p:cNvPr id="3" name="Content Placeholder 2">
            <a:extLst>
              <a:ext uri="{FF2B5EF4-FFF2-40B4-BE49-F238E27FC236}">
                <a16:creationId xmlns:a16="http://schemas.microsoft.com/office/drawing/2014/main" id="{B9083716-B372-01E6-9070-5DDEDB2058BA}"/>
              </a:ext>
            </a:extLst>
          </p:cNvPr>
          <p:cNvSpPr>
            <a:spLocks noGrp="1"/>
          </p:cNvSpPr>
          <p:nvPr>
            <p:ph idx="1"/>
          </p:nvPr>
        </p:nvSpPr>
        <p:spPr/>
        <p:txBody>
          <a:bodyPr>
            <a:noAutofit/>
          </a:bodyPr>
          <a:lstStyle/>
          <a:p>
            <a:pPr algn="just"/>
            <a:endParaRPr lang="en-US" sz="1600" dirty="0"/>
          </a:p>
          <a:p>
            <a:pPr algn="just"/>
            <a:r>
              <a:rPr lang="en-US" sz="1600" dirty="0"/>
              <a:t>SSL is presentation layer(lies between application and transport layer) protocol</a:t>
            </a:r>
            <a:r>
              <a:rPr lang="en-IN" sz="1600" dirty="0"/>
              <a:t> </a:t>
            </a:r>
            <a:r>
              <a:rPr lang="en-US" sz="1600" b="0" i="0" dirty="0">
                <a:effectLst/>
              </a:rPr>
              <a:t>establishing an encrypted link between a server and a client—typically a web server (website) and a browser, or a mail server and a mail client (e.g., Outlook). </a:t>
            </a:r>
          </a:p>
          <a:p>
            <a:pPr algn="just"/>
            <a:endParaRPr lang="en-US" sz="1600" dirty="0"/>
          </a:p>
          <a:p>
            <a:pPr algn="just"/>
            <a:r>
              <a:rPr lang="en-US" sz="1600" b="0" i="0" dirty="0">
                <a:effectLst/>
              </a:rPr>
              <a:t>SSL allows sensitive information such as credit card numbers, social security numbers, and login credentials to be transmitted securely. Normally, data sent between browsers and web servers is sent in plain text—leaving you vulnerable to eavesdropping. If an attacker is able to intercept all data being sent between a browser and a web server, they can see and use that information.</a:t>
            </a:r>
          </a:p>
          <a:p>
            <a:pPr algn="just"/>
            <a:endParaRPr lang="en-US" sz="1600" dirty="0"/>
          </a:p>
          <a:p>
            <a:pPr algn="just"/>
            <a:r>
              <a:rPr lang="en-US" sz="1600" b="0" i="0" dirty="0">
                <a:effectLst/>
              </a:rPr>
              <a:t>All browsers have the capability to interact with secured web servers using the SSL protocol. However, the browser and the server need what is called an SSL Certificate to be able to establish a secure connection.</a:t>
            </a:r>
          </a:p>
          <a:p>
            <a:pPr algn="just"/>
            <a:endParaRPr lang="en-US" sz="1600" dirty="0"/>
          </a:p>
          <a:p>
            <a:pPr algn="just"/>
            <a:r>
              <a:rPr lang="en-US" sz="1600" b="0" i="0" dirty="0">
                <a:effectLst/>
              </a:rPr>
              <a:t>SSL secures millions of peoples’ data on the Internet every day, especially during online transactions or when transmitting confidential information</a:t>
            </a:r>
            <a:endParaRPr lang="en-US" sz="1600" dirty="0"/>
          </a:p>
        </p:txBody>
      </p:sp>
    </p:spTree>
    <p:extLst>
      <p:ext uri="{BB962C8B-B14F-4D97-AF65-F5344CB8AC3E}">
        <p14:creationId xmlns:p14="http://schemas.microsoft.com/office/powerpoint/2010/main" val="535148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413DE-F0F3-8199-473A-608A540655E0}"/>
              </a:ext>
            </a:extLst>
          </p:cNvPr>
          <p:cNvSpPr>
            <a:spLocks noGrp="1"/>
          </p:cNvSpPr>
          <p:nvPr>
            <p:ph type="title"/>
          </p:nvPr>
        </p:nvSpPr>
        <p:spPr/>
        <p:txBody>
          <a:bodyPr/>
          <a:lstStyle/>
          <a:p>
            <a:r>
              <a:rPr lang="en-US" dirty="0">
                <a:solidFill>
                  <a:srgbClr val="FF0000"/>
                </a:solidFill>
              </a:rPr>
              <a:t>SSL/TLS : How it works</a:t>
            </a:r>
            <a:endParaRPr lang="en-IN" dirty="0">
              <a:solidFill>
                <a:srgbClr val="FF0000"/>
              </a:solidFill>
            </a:endParaRPr>
          </a:p>
        </p:txBody>
      </p:sp>
      <p:sp>
        <p:nvSpPr>
          <p:cNvPr id="3" name="Content Placeholder 2">
            <a:extLst>
              <a:ext uri="{FF2B5EF4-FFF2-40B4-BE49-F238E27FC236}">
                <a16:creationId xmlns:a16="http://schemas.microsoft.com/office/drawing/2014/main" id="{B9083716-B372-01E6-9070-5DDEDB2058BA}"/>
              </a:ext>
            </a:extLst>
          </p:cNvPr>
          <p:cNvSpPr>
            <a:spLocks noGrp="1"/>
          </p:cNvSpPr>
          <p:nvPr>
            <p:ph idx="1"/>
          </p:nvPr>
        </p:nvSpPr>
        <p:spPr/>
        <p:txBody>
          <a:bodyPr>
            <a:normAutofit/>
          </a:bodyPr>
          <a:lstStyle/>
          <a:p>
            <a:pPr algn="just"/>
            <a:endParaRPr lang="en-US" sz="1800" b="0" i="0" dirty="0">
              <a:effectLst/>
            </a:endParaRPr>
          </a:p>
          <a:p>
            <a:pPr algn="just"/>
            <a:r>
              <a:rPr lang="en-US" sz="1800" b="0" i="0" dirty="0">
                <a:effectLst/>
              </a:rPr>
              <a:t>When a browser attempts to access a website that is secured by SSL, the browser and the web server establish an SSL connection using a process called an “SSL Handshake” </a:t>
            </a:r>
          </a:p>
          <a:p>
            <a:pPr algn="just"/>
            <a:r>
              <a:rPr lang="en-US" sz="1800" b="0" i="0" dirty="0">
                <a:effectLst/>
              </a:rPr>
              <a:t>Three keys are used to set up the SSL connection: the public, private, and session keys.</a:t>
            </a:r>
            <a:endParaRPr lang="en-US" sz="1800" dirty="0"/>
          </a:p>
          <a:p>
            <a:pPr algn="just"/>
            <a:r>
              <a:rPr lang="en-US" sz="1800" b="0" i="0" dirty="0">
                <a:effectLst/>
              </a:rPr>
              <a:t>Anything encrypted with the public key can only be decrypted with the private key, and vice versa.</a:t>
            </a:r>
          </a:p>
          <a:p>
            <a:pPr algn="just"/>
            <a:r>
              <a:rPr lang="en-US" sz="1800" dirty="0"/>
              <a:t>E</a:t>
            </a:r>
            <a:r>
              <a:rPr lang="en-US" sz="1800" b="0" i="0" dirty="0">
                <a:effectLst/>
              </a:rPr>
              <a:t>ncrypting and decrypting with private and public key takes a lot of processing power, they are only used during the SSL Handshake to create a symmetric session key.</a:t>
            </a:r>
            <a:endParaRPr lang="en-US" sz="1800" dirty="0"/>
          </a:p>
          <a:p>
            <a:pPr algn="just"/>
            <a:r>
              <a:rPr lang="en-US" sz="1800" b="0" i="0" dirty="0">
                <a:effectLst/>
              </a:rPr>
              <a:t>After the secure connection is made, the session key is used to encrypt all transmitted data.</a:t>
            </a:r>
          </a:p>
          <a:p>
            <a:pPr algn="just"/>
            <a:endParaRPr lang="en-US" sz="1800" dirty="0"/>
          </a:p>
        </p:txBody>
      </p:sp>
    </p:spTree>
    <p:extLst>
      <p:ext uri="{BB962C8B-B14F-4D97-AF65-F5344CB8AC3E}">
        <p14:creationId xmlns:p14="http://schemas.microsoft.com/office/powerpoint/2010/main" val="3153774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Basic Terminologies</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a:xfrm>
            <a:off x="457200" y="1600200"/>
            <a:ext cx="8229600" cy="4724400"/>
          </a:xfrm>
        </p:spPr>
        <p:txBody>
          <a:bodyPr>
            <a:noAutofit/>
          </a:bodyPr>
          <a:lstStyle/>
          <a:p>
            <a:pPr marL="400050" lvl="1" indent="0" algn="just">
              <a:buNone/>
            </a:pPr>
            <a:r>
              <a:rPr lang="en-US" sz="1800" b="1" i="0" dirty="0">
                <a:effectLst/>
              </a:rPr>
              <a:t>URL (</a:t>
            </a:r>
            <a:r>
              <a:rPr lang="en-IN" sz="1800" b="1" i="0" dirty="0">
                <a:effectLst/>
              </a:rPr>
              <a:t>Uniform Resource Locator) :</a:t>
            </a:r>
            <a:r>
              <a:rPr lang="en-US" sz="1800" b="0" i="0" dirty="0">
                <a:effectLst/>
              </a:rPr>
              <a:t>  It is a specific type of URI that provides the means to locate and retrieve a resource on the web. URLs typically include information about the protocol to be used (e.g., http, https), the domain name or IP address of the server, and the path to the resource on that server.</a:t>
            </a:r>
          </a:p>
          <a:p>
            <a:pPr marL="400050" lvl="1" indent="0" algn="just">
              <a:buNone/>
            </a:pPr>
            <a:endParaRPr lang="en-US" sz="1800" dirty="0"/>
          </a:p>
          <a:p>
            <a:pPr marL="400050" lvl="1" indent="0" algn="just">
              <a:buNone/>
            </a:pPr>
            <a:r>
              <a:rPr lang="en-US" sz="1800" b="1" dirty="0"/>
              <a:t>Domain :  </a:t>
            </a:r>
            <a:r>
              <a:rPr lang="en-US" sz="1800" b="0" i="0" dirty="0">
                <a:effectLst/>
              </a:rPr>
              <a:t>A domain is a part of a URL where a group of related resources, such as web pages or services, is identified by a unique human-readable name. The domain serves as a user-friendly label, allowing people to access specific content on the Internet without needing to remember numeric IP addresses</a:t>
            </a:r>
          </a:p>
          <a:p>
            <a:pPr marL="400050" lvl="1" indent="0" algn="just">
              <a:buNone/>
            </a:pPr>
            <a:endParaRPr lang="en-US" sz="1800" b="1" i="0" dirty="0">
              <a:effectLst/>
            </a:endParaRPr>
          </a:p>
          <a:p>
            <a:pPr marL="400050" lvl="1" indent="0" algn="just">
              <a:buNone/>
            </a:pPr>
            <a:r>
              <a:rPr lang="en-US" sz="1800" b="1" i="0" dirty="0">
                <a:effectLst/>
              </a:rPr>
              <a:t>Web browser :  </a:t>
            </a:r>
            <a:r>
              <a:rPr lang="en-US" sz="1800" b="0" i="0" dirty="0">
                <a:effectLst/>
              </a:rPr>
              <a:t>It is a software application for retrieving, presenting, and traversing information resources on the World Wide Web. A web browser lets our computer communicate with web servers around the world and giving you the right information with just a few clicks away. Different web browsers have different way of retrieving information, but one thing they have in common is web communication protocols.</a:t>
            </a:r>
          </a:p>
        </p:txBody>
      </p:sp>
    </p:spTree>
    <p:extLst>
      <p:ext uri="{BB962C8B-B14F-4D97-AF65-F5344CB8AC3E}">
        <p14:creationId xmlns:p14="http://schemas.microsoft.com/office/powerpoint/2010/main" val="4220715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413DE-F0F3-8199-473A-608A540655E0}"/>
              </a:ext>
            </a:extLst>
          </p:cNvPr>
          <p:cNvSpPr>
            <a:spLocks noGrp="1"/>
          </p:cNvSpPr>
          <p:nvPr>
            <p:ph type="title"/>
          </p:nvPr>
        </p:nvSpPr>
        <p:spPr/>
        <p:txBody>
          <a:bodyPr/>
          <a:lstStyle/>
          <a:p>
            <a:r>
              <a:rPr lang="en-US" dirty="0">
                <a:solidFill>
                  <a:srgbClr val="FF0000"/>
                </a:solidFill>
              </a:rPr>
              <a:t>SSL/TLS : How it works</a:t>
            </a:r>
            <a:endParaRPr lang="en-IN" dirty="0">
              <a:solidFill>
                <a:srgbClr val="FF0000"/>
              </a:solidFill>
            </a:endParaRPr>
          </a:p>
        </p:txBody>
      </p:sp>
      <p:sp>
        <p:nvSpPr>
          <p:cNvPr id="3" name="Content Placeholder 2">
            <a:extLst>
              <a:ext uri="{FF2B5EF4-FFF2-40B4-BE49-F238E27FC236}">
                <a16:creationId xmlns:a16="http://schemas.microsoft.com/office/drawing/2014/main" id="{B9083716-B372-01E6-9070-5DDEDB2058BA}"/>
              </a:ext>
            </a:extLst>
          </p:cNvPr>
          <p:cNvSpPr>
            <a:spLocks noGrp="1"/>
          </p:cNvSpPr>
          <p:nvPr>
            <p:ph idx="1"/>
          </p:nvPr>
        </p:nvSpPr>
        <p:spPr/>
        <p:txBody>
          <a:bodyPr>
            <a:normAutofit fontScale="92500" lnSpcReduction="10000"/>
          </a:bodyPr>
          <a:lstStyle/>
          <a:p>
            <a:pPr marL="0" indent="0" algn="just">
              <a:buNone/>
            </a:pPr>
            <a:endParaRPr lang="en-US" sz="1800" dirty="0"/>
          </a:p>
          <a:p>
            <a:pPr algn="l">
              <a:buFont typeface="+mj-lt"/>
              <a:buAutoNum type="arabicPeriod"/>
            </a:pPr>
            <a:endParaRPr lang="en-US" sz="1800" b="1" i="0" dirty="0">
              <a:effectLst/>
            </a:endParaRPr>
          </a:p>
          <a:p>
            <a:pPr algn="l">
              <a:buFont typeface="+mj-lt"/>
              <a:buAutoNum type="arabicPeriod"/>
            </a:pPr>
            <a:r>
              <a:rPr lang="en-US" sz="1800" b="1" i="0" dirty="0">
                <a:effectLst/>
              </a:rPr>
              <a:t>Browser</a:t>
            </a:r>
            <a:r>
              <a:rPr lang="en-US" sz="1800" b="0" i="0" dirty="0">
                <a:effectLst/>
              </a:rPr>
              <a:t> connects to a web server (website) secured with SSL (https). Browser requests that the server identify itself.</a:t>
            </a:r>
          </a:p>
          <a:p>
            <a:pPr algn="l">
              <a:buFont typeface="+mj-lt"/>
              <a:buAutoNum type="arabicPeriod"/>
            </a:pPr>
            <a:endParaRPr lang="en-US" sz="1800" b="1" i="0" dirty="0">
              <a:effectLst/>
            </a:endParaRPr>
          </a:p>
          <a:p>
            <a:pPr algn="l">
              <a:buFont typeface="+mj-lt"/>
              <a:buAutoNum type="arabicPeriod"/>
            </a:pPr>
            <a:r>
              <a:rPr lang="en-US" sz="1800" b="1" i="0" dirty="0">
                <a:effectLst/>
              </a:rPr>
              <a:t>Server</a:t>
            </a:r>
            <a:r>
              <a:rPr lang="en-US" sz="1800" b="0" i="0" dirty="0">
                <a:effectLst/>
              </a:rPr>
              <a:t> sends a copy of its SSL Certificate, including the server’s public key.</a:t>
            </a:r>
          </a:p>
          <a:p>
            <a:pPr algn="l">
              <a:buFont typeface="+mj-lt"/>
              <a:buAutoNum type="arabicPeriod"/>
            </a:pPr>
            <a:endParaRPr lang="en-US" sz="1800" b="1" i="0" dirty="0">
              <a:effectLst/>
            </a:endParaRPr>
          </a:p>
          <a:p>
            <a:pPr algn="l">
              <a:buFont typeface="+mj-lt"/>
              <a:buAutoNum type="arabicPeriod"/>
            </a:pPr>
            <a:r>
              <a:rPr lang="en-US" sz="1800" b="1" i="0" dirty="0">
                <a:effectLst/>
              </a:rPr>
              <a:t>Browser</a:t>
            </a:r>
            <a:r>
              <a:rPr lang="en-US" sz="1800" b="0" i="0" dirty="0">
                <a:effectLst/>
              </a:rPr>
              <a:t> checks the certificate root against a list of trusted CAs and that the certificate is unexpired, unrevoked, and that its common name is valid for the website that it is connecting to. If the browser trusts the certificate, it creates, encrypts, and sends back a symmetric session key using the server’s public key.</a:t>
            </a:r>
          </a:p>
          <a:p>
            <a:pPr algn="l">
              <a:buFont typeface="+mj-lt"/>
              <a:buAutoNum type="arabicPeriod"/>
            </a:pPr>
            <a:endParaRPr lang="en-US" sz="1800" b="1" i="0" dirty="0">
              <a:effectLst/>
            </a:endParaRPr>
          </a:p>
          <a:p>
            <a:pPr algn="l">
              <a:buFont typeface="+mj-lt"/>
              <a:buAutoNum type="arabicPeriod"/>
            </a:pPr>
            <a:r>
              <a:rPr lang="en-US" sz="1800" b="1" i="0" dirty="0">
                <a:effectLst/>
              </a:rPr>
              <a:t>Server</a:t>
            </a:r>
            <a:r>
              <a:rPr lang="en-US" sz="1800" b="0" i="0" dirty="0">
                <a:effectLst/>
              </a:rPr>
              <a:t> decrypts the symmetric session key using its private key and sends back an acknowledgement encrypted with the session key to start the encrypted session.</a:t>
            </a:r>
          </a:p>
          <a:p>
            <a:pPr algn="l">
              <a:buFont typeface="+mj-lt"/>
              <a:buAutoNum type="arabicPeriod"/>
            </a:pPr>
            <a:endParaRPr lang="en-US" sz="1800" b="1" i="0" dirty="0">
              <a:effectLst/>
            </a:endParaRPr>
          </a:p>
          <a:p>
            <a:pPr algn="l">
              <a:buFont typeface="+mj-lt"/>
              <a:buAutoNum type="arabicPeriod"/>
            </a:pPr>
            <a:r>
              <a:rPr lang="en-US" sz="1800" b="1" i="0" dirty="0">
                <a:effectLst/>
              </a:rPr>
              <a:t>Server</a:t>
            </a:r>
            <a:r>
              <a:rPr lang="en-US" sz="1800" b="0" i="0" dirty="0">
                <a:effectLst/>
              </a:rPr>
              <a:t> and Browser now encrypt all transmitted data with the session key.</a:t>
            </a:r>
          </a:p>
          <a:p>
            <a:pPr algn="just"/>
            <a:endParaRPr lang="en-US" sz="1800" dirty="0"/>
          </a:p>
        </p:txBody>
      </p:sp>
    </p:spTree>
    <p:extLst>
      <p:ext uri="{BB962C8B-B14F-4D97-AF65-F5344CB8AC3E}">
        <p14:creationId xmlns:p14="http://schemas.microsoft.com/office/powerpoint/2010/main" val="3996650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614-2B39-C736-9887-1F15F4445DE4}"/>
              </a:ext>
            </a:extLst>
          </p:cNvPr>
          <p:cNvSpPr>
            <a:spLocks noGrp="1"/>
          </p:cNvSpPr>
          <p:nvPr>
            <p:ph type="title"/>
          </p:nvPr>
        </p:nvSpPr>
        <p:spPr/>
        <p:txBody>
          <a:bodyPr/>
          <a:lstStyle/>
          <a:p>
            <a:r>
              <a:rPr lang="en-US" dirty="0">
                <a:solidFill>
                  <a:srgbClr val="FF0000"/>
                </a:solidFill>
              </a:rPr>
              <a:t>FTP</a:t>
            </a:r>
            <a:endParaRPr lang="en-IN" dirty="0">
              <a:solidFill>
                <a:srgbClr val="FF0000"/>
              </a:solidFill>
            </a:endParaRPr>
          </a:p>
        </p:txBody>
      </p:sp>
      <p:sp>
        <p:nvSpPr>
          <p:cNvPr id="3" name="Content Placeholder 2">
            <a:extLst>
              <a:ext uri="{FF2B5EF4-FFF2-40B4-BE49-F238E27FC236}">
                <a16:creationId xmlns:a16="http://schemas.microsoft.com/office/drawing/2014/main" id="{D2F5F5D7-68DB-58F3-B628-61F97536D638}"/>
              </a:ext>
            </a:extLst>
          </p:cNvPr>
          <p:cNvSpPr>
            <a:spLocks noGrp="1"/>
          </p:cNvSpPr>
          <p:nvPr>
            <p:ph idx="1"/>
          </p:nvPr>
        </p:nvSpPr>
        <p:spPr/>
        <p:txBody>
          <a:bodyPr>
            <a:normAutofit/>
          </a:bodyPr>
          <a:lstStyle/>
          <a:p>
            <a:r>
              <a:rPr lang="en-US" sz="1800" b="0" i="0" dirty="0">
                <a:solidFill>
                  <a:srgbClr val="273239"/>
                </a:solidFill>
                <a:effectLst/>
              </a:rPr>
              <a:t>File Transfer Protocol(FTP) is an application layer protocol that moves files between local and remote file systems.</a:t>
            </a:r>
          </a:p>
          <a:p>
            <a:r>
              <a:rPr lang="en-US" sz="1800" b="0" i="0" dirty="0">
                <a:solidFill>
                  <a:srgbClr val="273239"/>
                </a:solidFill>
                <a:effectLst/>
              </a:rPr>
              <a:t>It runs on top of TCP, like HTTP. To transfer a file, 2 TCP connections are used by FTP in parallel: control connection and data connection.</a:t>
            </a:r>
          </a:p>
          <a:p>
            <a:r>
              <a:rPr lang="en-US" sz="1800" b="0" i="0" dirty="0">
                <a:solidFill>
                  <a:srgbClr val="273239"/>
                </a:solidFill>
                <a:effectLst/>
              </a:rPr>
              <a:t>There are various other protocols like HTTP which are used to transfer files between computers, but they lack clarity and focus as compared to FTP.</a:t>
            </a:r>
          </a:p>
          <a:p>
            <a:r>
              <a:rPr lang="en-US" sz="1800" dirty="0">
                <a:solidFill>
                  <a:srgbClr val="273239"/>
                </a:solidFill>
              </a:rPr>
              <a:t>T</a:t>
            </a:r>
            <a:r>
              <a:rPr lang="en-US" sz="1800" b="0" i="0" dirty="0">
                <a:solidFill>
                  <a:srgbClr val="273239"/>
                </a:solidFill>
                <a:effectLst/>
              </a:rPr>
              <a:t>he systems involved in connection are heterogeneous systems, i.e. they differ in operating systems, directories, structures, character sets </a:t>
            </a:r>
            <a:r>
              <a:rPr lang="en-US" sz="1800" b="0" i="0" dirty="0" err="1">
                <a:solidFill>
                  <a:srgbClr val="273239"/>
                </a:solidFill>
                <a:effectLst/>
              </a:rPr>
              <a:t>etc.FTP</a:t>
            </a:r>
            <a:r>
              <a:rPr lang="en-US" sz="1800" b="0" i="0" dirty="0">
                <a:solidFill>
                  <a:srgbClr val="273239"/>
                </a:solidFill>
                <a:effectLst/>
              </a:rPr>
              <a:t> shields the user from these differences and transfers data efficiently and reliably.</a:t>
            </a:r>
          </a:p>
          <a:p>
            <a:r>
              <a:rPr lang="en-US" sz="1800" b="0" i="0" dirty="0">
                <a:solidFill>
                  <a:srgbClr val="273239"/>
                </a:solidFill>
                <a:effectLst/>
              </a:rPr>
              <a:t>FTP can transfer ASCII, EBCDIC, or image files.</a:t>
            </a:r>
          </a:p>
          <a:p>
            <a:endParaRPr lang="en-IN" sz="1800" dirty="0"/>
          </a:p>
        </p:txBody>
      </p:sp>
    </p:spTree>
    <p:extLst>
      <p:ext uri="{BB962C8B-B14F-4D97-AF65-F5344CB8AC3E}">
        <p14:creationId xmlns:p14="http://schemas.microsoft.com/office/powerpoint/2010/main" val="403070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614-2B39-C736-9887-1F15F4445DE4}"/>
              </a:ext>
            </a:extLst>
          </p:cNvPr>
          <p:cNvSpPr>
            <a:spLocks noGrp="1"/>
          </p:cNvSpPr>
          <p:nvPr>
            <p:ph type="title"/>
          </p:nvPr>
        </p:nvSpPr>
        <p:spPr/>
        <p:txBody>
          <a:bodyPr/>
          <a:lstStyle/>
          <a:p>
            <a:r>
              <a:rPr lang="en-US" dirty="0">
                <a:solidFill>
                  <a:srgbClr val="FF0000"/>
                </a:solidFill>
              </a:rPr>
              <a:t>Web Standards Model</a:t>
            </a:r>
            <a:endParaRPr lang="en-IN" dirty="0">
              <a:solidFill>
                <a:srgbClr val="FF0000"/>
              </a:solidFill>
            </a:endParaRPr>
          </a:p>
        </p:txBody>
      </p:sp>
      <p:sp>
        <p:nvSpPr>
          <p:cNvPr id="3" name="Content Placeholder 2">
            <a:extLst>
              <a:ext uri="{FF2B5EF4-FFF2-40B4-BE49-F238E27FC236}">
                <a16:creationId xmlns:a16="http://schemas.microsoft.com/office/drawing/2014/main" id="{D2F5F5D7-68DB-58F3-B628-61F97536D638}"/>
              </a:ext>
            </a:extLst>
          </p:cNvPr>
          <p:cNvSpPr>
            <a:spLocks noGrp="1"/>
          </p:cNvSpPr>
          <p:nvPr>
            <p:ph idx="1"/>
          </p:nvPr>
        </p:nvSpPr>
        <p:spPr/>
        <p:txBody>
          <a:bodyPr>
            <a:normAutofit/>
          </a:bodyPr>
          <a:lstStyle/>
          <a:p>
            <a:pPr algn="just"/>
            <a:endParaRPr lang="en-US" sz="1800" dirty="0"/>
          </a:p>
          <a:p>
            <a:pPr algn="just"/>
            <a:r>
              <a:rPr lang="en-US" sz="1800" b="0" i="0" dirty="0">
                <a:effectLst/>
              </a:rPr>
              <a:t>“Web standards" refers to a set of guidelines and best practices established by standardization organizations to ensure consistency, compatibility, and interoperability in web development. </a:t>
            </a:r>
          </a:p>
          <a:p>
            <a:pPr algn="just"/>
            <a:endParaRPr lang="en-US" sz="1800" dirty="0"/>
          </a:p>
          <a:p>
            <a:pPr algn="just"/>
            <a:r>
              <a:rPr lang="en-US" sz="1800" b="0" i="0" dirty="0">
                <a:effectLst/>
              </a:rPr>
              <a:t>Adhering to web standards helps developers create websites and web applications that work well across different browsers and devices. </a:t>
            </a:r>
          </a:p>
          <a:p>
            <a:pPr algn="just"/>
            <a:endParaRPr lang="en-US" sz="1800" dirty="0"/>
          </a:p>
          <a:p>
            <a:pPr algn="just"/>
            <a:r>
              <a:rPr lang="en-US" sz="1800" b="0" i="0" dirty="0">
                <a:effectLst/>
              </a:rPr>
              <a:t>The primary organizations responsible for defining web standards include the World Wide Web Consortium (W3C) and the Internet Engineering Task Force (IETF).</a:t>
            </a:r>
            <a:endParaRPr lang="en-IN" sz="1800" dirty="0"/>
          </a:p>
        </p:txBody>
      </p:sp>
    </p:spTree>
    <p:extLst>
      <p:ext uri="{BB962C8B-B14F-4D97-AF65-F5344CB8AC3E}">
        <p14:creationId xmlns:p14="http://schemas.microsoft.com/office/powerpoint/2010/main" val="4253028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614-2B39-C736-9887-1F15F4445DE4}"/>
              </a:ext>
            </a:extLst>
          </p:cNvPr>
          <p:cNvSpPr>
            <a:spLocks noGrp="1"/>
          </p:cNvSpPr>
          <p:nvPr>
            <p:ph type="title"/>
          </p:nvPr>
        </p:nvSpPr>
        <p:spPr/>
        <p:txBody>
          <a:bodyPr/>
          <a:lstStyle/>
          <a:p>
            <a:r>
              <a:rPr lang="en-US" dirty="0">
                <a:solidFill>
                  <a:srgbClr val="FF0000"/>
                </a:solidFill>
              </a:rPr>
              <a:t>Web Standards Model</a:t>
            </a:r>
            <a:endParaRPr lang="en-IN" dirty="0">
              <a:solidFill>
                <a:srgbClr val="FF0000"/>
              </a:solidFill>
            </a:endParaRPr>
          </a:p>
        </p:txBody>
      </p:sp>
      <p:sp>
        <p:nvSpPr>
          <p:cNvPr id="3" name="Content Placeholder 2">
            <a:extLst>
              <a:ext uri="{FF2B5EF4-FFF2-40B4-BE49-F238E27FC236}">
                <a16:creationId xmlns:a16="http://schemas.microsoft.com/office/drawing/2014/main" id="{D2F5F5D7-68DB-58F3-B628-61F97536D638}"/>
              </a:ext>
            </a:extLst>
          </p:cNvPr>
          <p:cNvSpPr>
            <a:spLocks noGrp="1"/>
          </p:cNvSpPr>
          <p:nvPr>
            <p:ph idx="1"/>
          </p:nvPr>
        </p:nvSpPr>
        <p:spPr/>
        <p:txBody>
          <a:bodyPr>
            <a:normAutofit/>
          </a:bodyPr>
          <a:lstStyle/>
          <a:p>
            <a:pPr algn="just"/>
            <a:r>
              <a:rPr lang="en-US" sz="1400" b="0" i="0" dirty="0">
                <a:effectLst/>
              </a:rPr>
              <a:t>Here are key aspects of the web standards model that developers are encouraged to follow when creating web applications:</a:t>
            </a:r>
          </a:p>
          <a:p>
            <a:pPr algn="just"/>
            <a:endParaRPr lang="en-US" sz="1400" dirty="0"/>
          </a:p>
          <a:p>
            <a:pPr algn="l">
              <a:buFont typeface="+mj-lt"/>
              <a:buAutoNum type="arabicPeriod"/>
            </a:pPr>
            <a:r>
              <a:rPr lang="en-US" sz="1400" b="1" i="0" dirty="0">
                <a:effectLst/>
              </a:rPr>
              <a:t>HTML (Hypertext Markup Language):</a:t>
            </a:r>
            <a:endParaRPr lang="en-US" sz="1400" b="0" i="0" dirty="0">
              <a:effectLst/>
            </a:endParaRPr>
          </a:p>
          <a:p>
            <a:pPr marL="742950" lvl="1" indent="-285750" algn="l">
              <a:buFont typeface="+mj-lt"/>
              <a:buAutoNum type="arabicPeriod"/>
            </a:pPr>
            <a:r>
              <a:rPr lang="en-US" sz="1400" b="1" i="0" dirty="0">
                <a:effectLst/>
              </a:rPr>
              <a:t>Standard:</a:t>
            </a:r>
            <a:r>
              <a:rPr lang="en-US" sz="1400" b="0" i="0" dirty="0">
                <a:effectLst/>
              </a:rPr>
              <a:t> Use the latest version of HTML (currently HTML5) to structure the content of your web pages. HTML provides semantic elements for headings, paragraphs, lists, images, and more.</a:t>
            </a:r>
          </a:p>
          <a:p>
            <a:pPr marL="742950" lvl="1" indent="-285750" algn="l">
              <a:buFont typeface="+mj-lt"/>
              <a:buAutoNum type="arabicPeriod"/>
            </a:pPr>
            <a:r>
              <a:rPr lang="en-US" sz="1400" b="1" i="0" dirty="0">
                <a:effectLst/>
              </a:rPr>
              <a:t>Best Practices:</a:t>
            </a:r>
            <a:r>
              <a:rPr lang="en-US" sz="1400" b="0" i="0" dirty="0">
                <a:effectLst/>
              </a:rPr>
              <a:t> Follow proper HTML syntax, semantics, and document structure. Use elements and attributes according to their intended purposes. </a:t>
            </a:r>
            <a:r>
              <a:rPr lang="en-US" sz="1400" dirty="0"/>
              <a:t>Validate your html using w3c html validator.</a:t>
            </a:r>
            <a:endParaRPr lang="en-US" sz="1400" b="0" i="0" dirty="0">
              <a:effectLst/>
            </a:endParaRPr>
          </a:p>
          <a:p>
            <a:pPr algn="l">
              <a:buFont typeface="+mj-lt"/>
              <a:buAutoNum type="arabicPeriod"/>
            </a:pPr>
            <a:r>
              <a:rPr lang="en-US" sz="1400" b="1" i="0" dirty="0">
                <a:effectLst/>
              </a:rPr>
              <a:t>CSS (Cascading Style Sheets):</a:t>
            </a:r>
            <a:endParaRPr lang="en-US" sz="1400" b="0" i="0" dirty="0">
              <a:effectLst/>
            </a:endParaRPr>
          </a:p>
          <a:p>
            <a:pPr marL="742950" lvl="1" indent="-285750" algn="l">
              <a:buFont typeface="+mj-lt"/>
              <a:buAutoNum type="arabicPeriod"/>
            </a:pPr>
            <a:r>
              <a:rPr lang="en-US" sz="1400" b="1" i="0" dirty="0">
                <a:effectLst/>
              </a:rPr>
              <a:t>Standard:</a:t>
            </a:r>
            <a:r>
              <a:rPr lang="en-US" sz="1400" b="0" i="0" dirty="0">
                <a:effectLst/>
              </a:rPr>
              <a:t> Utilize CSS for styling and layout. CSS3 is the latest version, offering enhanced capabilities for design and presentation.</a:t>
            </a:r>
          </a:p>
          <a:p>
            <a:pPr marL="742950" lvl="1" indent="-285750" algn="l">
              <a:buFont typeface="+mj-lt"/>
              <a:buAutoNum type="arabicPeriod"/>
            </a:pPr>
            <a:r>
              <a:rPr lang="en-US" sz="1400" b="1" i="0" dirty="0">
                <a:effectLst/>
              </a:rPr>
              <a:t>Best Practices:</a:t>
            </a:r>
            <a:r>
              <a:rPr lang="en-US" sz="1400" b="0" i="0" dirty="0">
                <a:effectLst/>
              </a:rPr>
              <a:t> Separate content (HTML) from presentation (CSS). Use external style sheets, practice efficient selectors, and apply responsive design principles for cross-device compatibility.</a:t>
            </a:r>
          </a:p>
          <a:p>
            <a:pPr algn="l">
              <a:buFont typeface="+mj-lt"/>
              <a:buAutoNum type="arabicPeriod"/>
            </a:pPr>
            <a:r>
              <a:rPr lang="en-US" sz="1400" b="1" i="0" dirty="0">
                <a:effectLst/>
              </a:rPr>
              <a:t>JavaScript:</a:t>
            </a:r>
            <a:endParaRPr lang="en-US" sz="1400" b="0" i="0" dirty="0">
              <a:effectLst/>
            </a:endParaRPr>
          </a:p>
          <a:p>
            <a:pPr marL="742950" lvl="1" indent="-285750" algn="l">
              <a:buFont typeface="+mj-lt"/>
              <a:buAutoNum type="arabicPeriod"/>
            </a:pPr>
            <a:r>
              <a:rPr lang="en-US" sz="1400" b="1" i="0" dirty="0">
                <a:effectLst/>
              </a:rPr>
              <a:t>Standard:</a:t>
            </a:r>
            <a:r>
              <a:rPr lang="en-US" sz="1400" b="0" i="0" dirty="0">
                <a:effectLst/>
              </a:rPr>
              <a:t> Use JavaScript for client-side interactivity and dynamic behavior. Follow ECMAScript standards (e.g., ECMAScript 6 or later).</a:t>
            </a:r>
          </a:p>
          <a:p>
            <a:pPr marL="742950" lvl="1" indent="-285750" algn="l">
              <a:buFont typeface="+mj-lt"/>
              <a:buAutoNum type="arabicPeriod"/>
            </a:pPr>
            <a:r>
              <a:rPr lang="en-US" sz="1400" b="1" i="0" dirty="0">
                <a:effectLst/>
              </a:rPr>
              <a:t>Best Practices:</a:t>
            </a:r>
            <a:r>
              <a:rPr lang="en-US" sz="1400" b="0" i="0" dirty="0">
                <a:effectLst/>
              </a:rPr>
              <a:t> Employ unobtrusive JavaScript techniques, avoid browser-specific code, and consider accessibility in scripting. Use modern frameworks or libraries where appropriate.</a:t>
            </a:r>
          </a:p>
        </p:txBody>
      </p:sp>
    </p:spTree>
    <p:extLst>
      <p:ext uri="{BB962C8B-B14F-4D97-AF65-F5344CB8AC3E}">
        <p14:creationId xmlns:p14="http://schemas.microsoft.com/office/powerpoint/2010/main" val="54302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614-2B39-C736-9887-1F15F4445DE4}"/>
              </a:ext>
            </a:extLst>
          </p:cNvPr>
          <p:cNvSpPr>
            <a:spLocks noGrp="1"/>
          </p:cNvSpPr>
          <p:nvPr>
            <p:ph type="title"/>
          </p:nvPr>
        </p:nvSpPr>
        <p:spPr/>
        <p:txBody>
          <a:bodyPr/>
          <a:lstStyle/>
          <a:p>
            <a:r>
              <a:rPr lang="en-US" dirty="0">
                <a:solidFill>
                  <a:srgbClr val="FF0000"/>
                </a:solidFill>
              </a:rPr>
              <a:t>Web Standards Model</a:t>
            </a:r>
            <a:endParaRPr lang="en-IN" dirty="0">
              <a:solidFill>
                <a:srgbClr val="FF0000"/>
              </a:solidFill>
            </a:endParaRPr>
          </a:p>
        </p:txBody>
      </p:sp>
      <p:sp>
        <p:nvSpPr>
          <p:cNvPr id="3" name="Content Placeholder 2">
            <a:extLst>
              <a:ext uri="{FF2B5EF4-FFF2-40B4-BE49-F238E27FC236}">
                <a16:creationId xmlns:a16="http://schemas.microsoft.com/office/drawing/2014/main" id="{D2F5F5D7-68DB-58F3-B628-61F97536D638}"/>
              </a:ext>
            </a:extLst>
          </p:cNvPr>
          <p:cNvSpPr>
            <a:spLocks noGrp="1"/>
          </p:cNvSpPr>
          <p:nvPr>
            <p:ph idx="1"/>
          </p:nvPr>
        </p:nvSpPr>
        <p:spPr/>
        <p:txBody>
          <a:bodyPr>
            <a:noAutofit/>
          </a:bodyPr>
          <a:lstStyle/>
          <a:p>
            <a:pPr marL="0" indent="0" algn="l">
              <a:buNone/>
            </a:pPr>
            <a:r>
              <a:rPr lang="en-US" sz="1400" b="1" i="0" dirty="0">
                <a:effectLst/>
              </a:rPr>
              <a:t>4.    Accessibility:</a:t>
            </a:r>
            <a:endParaRPr lang="en-US" sz="1400" b="0" i="0" dirty="0">
              <a:effectLst/>
            </a:endParaRPr>
          </a:p>
          <a:p>
            <a:pPr marL="742950" lvl="1" indent="-285750" algn="l">
              <a:buFont typeface="+mj-lt"/>
              <a:buAutoNum type="arabicPeriod"/>
            </a:pPr>
            <a:r>
              <a:rPr lang="en-US" sz="1400" b="1" i="0" dirty="0">
                <a:effectLst/>
              </a:rPr>
              <a:t>Standard:</a:t>
            </a:r>
            <a:r>
              <a:rPr lang="en-US" sz="1400" b="0" i="0" dirty="0">
                <a:effectLst/>
              </a:rPr>
              <a:t> Ensure web content is accessible to all users, including those with disabilities. Follow the Web Content Accessibility Guidelines (WCAG) provided by the W3C.</a:t>
            </a:r>
          </a:p>
          <a:p>
            <a:pPr marL="742950" lvl="1" indent="-285750" algn="l">
              <a:buFont typeface="+mj-lt"/>
              <a:buAutoNum type="arabicPeriod"/>
            </a:pPr>
            <a:r>
              <a:rPr lang="en-US" sz="1400" b="1" i="0" dirty="0">
                <a:effectLst/>
              </a:rPr>
              <a:t>Best Practices:</a:t>
            </a:r>
            <a:r>
              <a:rPr lang="en-US" sz="1400" b="0" i="0" dirty="0">
                <a:effectLst/>
              </a:rPr>
              <a:t> Use semantic HTML, provide text alternatives for non-text content, ensure keyboard navigation, and use ARIA (Accessible Rich Internet Applications) roles and attributes.</a:t>
            </a:r>
          </a:p>
          <a:p>
            <a:pPr marL="742950" lvl="1" indent="-285750" algn="l">
              <a:buFont typeface="+mj-lt"/>
              <a:buAutoNum type="arabicPeriod"/>
            </a:pPr>
            <a:endParaRPr lang="en-US" sz="1400" b="0" i="0" dirty="0">
              <a:effectLst/>
            </a:endParaRPr>
          </a:p>
          <a:p>
            <a:pPr marL="0" indent="0" algn="l">
              <a:buNone/>
            </a:pPr>
            <a:r>
              <a:rPr lang="en-US" sz="1400" b="1" i="0" dirty="0">
                <a:effectLst/>
              </a:rPr>
              <a:t>5.    Responsive Design:</a:t>
            </a:r>
            <a:endParaRPr lang="en-US" sz="1400" b="0" i="0" dirty="0">
              <a:effectLst/>
            </a:endParaRPr>
          </a:p>
          <a:p>
            <a:pPr marL="742950" lvl="1" indent="-285750" algn="l">
              <a:buFont typeface="+mj-lt"/>
              <a:buAutoNum type="arabicPeriod"/>
            </a:pPr>
            <a:r>
              <a:rPr lang="en-US" sz="1400" b="1" i="0" dirty="0">
                <a:effectLst/>
              </a:rPr>
              <a:t>Standard:</a:t>
            </a:r>
            <a:r>
              <a:rPr lang="en-US" sz="1400" b="0" i="0" dirty="0">
                <a:effectLst/>
              </a:rPr>
              <a:t> Implement responsive web design to create a seamless user experience across various screen sizes and devices.</a:t>
            </a:r>
          </a:p>
          <a:p>
            <a:pPr marL="742950" lvl="1" indent="-285750" algn="l">
              <a:buFont typeface="+mj-lt"/>
              <a:buAutoNum type="arabicPeriod"/>
            </a:pPr>
            <a:r>
              <a:rPr lang="en-US" sz="1400" b="1" i="0" dirty="0">
                <a:effectLst/>
              </a:rPr>
              <a:t>Best Practices:</a:t>
            </a:r>
            <a:r>
              <a:rPr lang="en-US" sz="1400" b="0" i="0" dirty="0">
                <a:effectLst/>
              </a:rPr>
              <a:t> Use flexible grids and layouts, media queries, and fluid images. Test applications on different devices to ensure responsiveness.</a:t>
            </a:r>
          </a:p>
          <a:p>
            <a:pPr marL="742950" lvl="1" indent="-285750" algn="l">
              <a:buFont typeface="+mj-lt"/>
              <a:buAutoNum type="arabicPeriod"/>
            </a:pPr>
            <a:endParaRPr lang="en-US" sz="1400" b="0" i="0" dirty="0">
              <a:effectLst/>
            </a:endParaRPr>
          </a:p>
          <a:p>
            <a:pPr marL="0" indent="0" algn="l">
              <a:buNone/>
            </a:pPr>
            <a:r>
              <a:rPr lang="en-US" sz="1400" b="1" i="0" dirty="0">
                <a:effectLst/>
              </a:rPr>
              <a:t>6.     Web Performance:</a:t>
            </a:r>
            <a:endParaRPr lang="en-US" sz="1400" b="0" i="0" dirty="0">
              <a:effectLst/>
            </a:endParaRPr>
          </a:p>
          <a:p>
            <a:pPr marL="742950" lvl="1" indent="-285750" algn="l">
              <a:buFont typeface="+mj-lt"/>
              <a:buAutoNum type="arabicPeriod"/>
            </a:pPr>
            <a:r>
              <a:rPr lang="en-US" sz="1400" b="1" i="0" dirty="0">
                <a:effectLst/>
              </a:rPr>
              <a:t>Standard:</a:t>
            </a:r>
            <a:r>
              <a:rPr lang="en-US" sz="1400" b="0" i="0" dirty="0">
                <a:effectLst/>
              </a:rPr>
              <a:t> Optimize web performance for faster loading times. Follow best practices outlined by organizations like Google's Page Speed Insights.</a:t>
            </a:r>
          </a:p>
          <a:p>
            <a:pPr marL="742950" lvl="1" indent="-285750" algn="l">
              <a:buFont typeface="+mj-lt"/>
              <a:buAutoNum type="arabicPeriod"/>
            </a:pPr>
            <a:r>
              <a:rPr lang="en-US" sz="1400" b="1" i="0" dirty="0">
                <a:effectLst/>
              </a:rPr>
              <a:t>Best Practices:</a:t>
            </a:r>
            <a:r>
              <a:rPr lang="en-US" sz="1400" b="0" i="0" dirty="0">
                <a:effectLst/>
              </a:rPr>
              <a:t> Minimize HTTP requests, leverage browser caching, compress and optimize images, and use efficient coding practices.</a:t>
            </a:r>
          </a:p>
        </p:txBody>
      </p:sp>
    </p:spTree>
    <p:extLst>
      <p:ext uri="{BB962C8B-B14F-4D97-AF65-F5344CB8AC3E}">
        <p14:creationId xmlns:p14="http://schemas.microsoft.com/office/powerpoint/2010/main" val="1998599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614-2B39-C736-9887-1F15F4445DE4}"/>
              </a:ext>
            </a:extLst>
          </p:cNvPr>
          <p:cNvSpPr>
            <a:spLocks noGrp="1"/>
          </p:cNvSpPr>
          <p:nvPr>
            <p:ph type="title"/>
          </p:nvPr>
        </p:nvSpPr>
        <p:spPr/>
        <p:txBody>
          <a:bodyPr/>
          <a:lstStyle/>
          <a:p>
            <a:r>
              <a:rPr lang="en-US" dirty="0">
                <a:solidFill>
                  <a:srgbClr val="FF0000"/>
                </a:solidFill>
              </a:rPr>
              <a:t>Web Standards Model</a:t>
            </a:r>
            <a:endParaRPr lang="en-IN" dirty="0">
              <a:solidFill>
                <a:srgbClr val="FF0000"/>
              </a:solidFill>
            </a:endParaRPr>
          </a:p>
        </p:txBody>
      </p:sp>
      <p:sp>
        <p:nvSpPr>
          <p:cNvPr id="3" name="Content Placeholder 2">
            <a:extLst>
              <a:ext uri="{FF2B5EF4-FFF2-40B4-BE49-F238E27FC236}">
                <a16:creationId xmlns:a16="http://schemas.microsoft.com/office/drawing/2014/main" id="{D2F5F5D7-68DB-58F3-B628-61F97536D638}"/>
              </a:ext>
            </a:extLst>
          </p:cNvPr>
          <p:cNvSpPr>
            <a:spLocks noGrp="1"/>
          </p:cNvSpPr>
          <p:nvPr>
            <p:ph idx="1"/>
          </p:nvPr>
        </p:nvSpPr>
        <p:spPr/>
        <p:txBody>
          <a:bodyPr>
            <a:noAutofit/>
          </a:bodyPr>
          <a:lstStyle/>
          <a:p>
            <a:pPr marL="742950" lvl="1" indent="-285750" algn="l">
              <a:buFont typeface="+mj-lt"/>
              <a:buAutoNum type="arabicPeriod"/>
            </a:pPr>
            <a:endParaRPr lang="en-US" sz="1400" b="0" i="0" dirty="0">
              <a:effectLst/>
            </a:endParaRPr>
          </a:p>
          <a:p>
            <a:pPr marL="742950" lvl="1" indent="-285750" algn="l">
              <a:buFont typeface="+mj-lt"/>
              <a:buAutoNum type="arabicPeriod"/>
            </a:pPr>
            <a:endParaRPr lang="en-US" sz="1400" b="0" i="0" dirty="0">
              <a:effectLst/>
            </a:endParaRPr>
          </a:p>
          <a:p>
            <a:pPr marL="0" indent="0" algn="l">
              <a:buNone/>
            </a:pPr>
            <a:r>
              <a:rPr lang="en-US" sz="1400" b="1" i="0" dirty="0">
                <a:effectLst/>
              </a:rPr>
              <a:t>7. Security:</a:t>
            </a:r>
            <a:endParaRPr lang="en-US" sz="1400" b="0" i="0" dirty="0">
              <a:effectLst/>
            </a:endParaRPr>
          </a:p>
          <a:p>
            <a:pPr marL="742950" lvl="1" indent="-285750" algn="l">
              <a:buFont typeface="+mj-lt"/>
              <a:buAutoNum type="arabicPeriod"/>
            </a:pPr>
            <a:r>
              <a:rPr lang="en-US" sz="1400" b="1" i="0" dirty="0">
                <a:effectLst/>
              </a:rPr>
              <a:t>Standard:</a:t>
            </a:r>
            <a:r>
              <a:rPr lang="en-US" sz="1400" b="0" i="0" dirty="0">
                <a:effectLst/>
              </a:rPr>
              <a:t> Implement security best practices to protect against common vulnerabilities. Follow guidelines from organizations like the Open Web Application Security Project (OWASP).</a:t>
            </a:r>
          </a:p>
          <a:p>
            <a:pPr marL="742950" lvl="1" indent="-285750" algn="l">
              <a:buFont typeface="+mj-lt"/>
              <a:buAutoNum type="arabicPeriod"/>
            </a:pPr>
            <a:r>
              <a:rPr lang="en-US" sz="1400" b="1" i="0" dirty="0">
                <a:effectLst/>
              </a:rPr>
              <a:t>Best Practices:</a:t>
            </a:r>
            <a:r>
              <a:rPr lang="en-US" sz="1400" b="0" i="0" dirty="0">
                <a:effectLst/>
              </a:rPr>
              <a:t> Use secure coding practices, validate input, protect against cross-site scripting (XSS) and cross-site request forgery (CSRF), implement secure connections (HTTPS), and keep software dependencies updated.</a:t>
            </a:r>
          </a:p>
          <a:p>
            <a:pPr marL="0" indent="0" algn="just">
              <a:buNone/>
            </a:pPr>
            <a:endParaRPr lang="en-US" sz="1400" dirty="0"/>
          </a:p>
          <a:p>
            <a:pPr marL="400050" lvl="1" indent="0" algn="just">
              <a:buNone/>
            </a:pPr>
            <a:r>
              <a:rPr lang="en-US" sz="1400" b="0" i="0" dirty="0">
                <a:effectLst/>
              </a:rPr>
              <a:t>Adhering to web standards not only ensures a consistent and reliable user experience but also contributes to a more sustainable and maintainable web ecosystem. It helps developers create web applications that are accessible, responsive, performant, and secure across different platforms and devices.</a:t>
            </a:r>
          </a:p>
          <a:p>
            <a:pPr algn="just"/>
            <a:endParaRPr lang="en-US" sz="1400" b="0" i="0" dirty="0">
              <a:effectLst/>
            </a:endParaRPr>
          </a:p>
          <a:p>
            <a:pPr algn="just"/>
            <a:endParaRPr lang="en-US" sz="1400" b="0" i="0" dirty="0">
              <a:effectLst/>
            </a:endParaRPr>
          </a:p>
          <a:p>
            <a:pPr algn="just"/>
            <a:endParaRPr lang="en-US" sz="1400" b="0" i="0" dirty="0">
              <a:effectLst/>
            </a:endParaRPr>
          </a:p>
          <a:p>
            <a:pPr algn="just"/>
            <a:endParaRPr lang="en-US" sz="1400" b="0" i="0" dirty="0">
              <a:effectLst/>
            </a:endParaRPr>
          </a:p>
          <a:p>
            <a:pPr algn="just"/>
            <a:endParaRPr lang="en-US" sz="1400" b="0" i="0" dirty="0">
              <a:effectLst/>
            </a:endParaRPr>
          </a:p>
          <a:p>
            <a:pPr algn="just"/>
            <a:endParaRPr lang="en-US" sz="1400" b="0" i="0" dirty="0">
              <a:effectLst/>
            </a:endParaRPr>
          </a:p>
          <a:p>
            <a:pPr marL="0" indent="0" algn="l">
              <a:buNone/>
            </a:pPr>
            <a:endParaRPr lang="en-US" sz="1400" b="0" i="0" dirty="0">
              <a:effectLst/>
            </a:endParaRPr>
          </a:p>
        </p:txBody>
      </p:sp>
    </p:spTree>
    <p:extLst>
      <p:ext uri="{BB962C8B-B14F-4D97-AF65-F5344CB8AC3E}">
        <p14:creationId xmlns:p14="http://schemas.microsoft.com/office/powerpoint/2010/main" val="1533369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Semantic Tags over non-semantic</a:t>
            </a:r>
          </a:p>
        </p:txBody>
      </p:sp>
      <p:sp>
        <p:nvSpPr>
          <p:cNvPr id="3" name="Subtitle 2"/>
          <p:cNvSpPr>
            <a:spLocks noGrp="1"/>
          </p:cNvSpPr>
          <p:nvPr>
            <p:ph type="subTitle" idx="1"/>
          </p:nvPr>
        </p:nvSpPr>
        <p:spPr>
          <a:xfrm>
            <a:off x="762000" y="990600"/>
            <a:ext cx="7848600" cy="5410200"/>
          </a:xfrm>
        </p:spPr>
        <p:txBody>
          <a:bodyPr>
            <a:noAutofit/>
          </a:bodyPr>
          <a:lstStyle/>
          <a:p>
            <a:pPr marL="285750" indent="-285750" algn="l">
              <a:buFont typeface="Arial" panose="020B0604020202020204" pitchFamily="34" charset="0"/>
              <a:buChar char="•"/>
            </a:pPr>
            <a:endParaRPr lang="en-US" sz="2000" i="0" dirty="0">
              <a:solidFill>
                <a:schemeClr val="tx1"/>
              </a:solidFill>
              <a:effectLst/>
            </a:endParaRPr>
          </a:p>
          <a:p>
            <a:pPr marL="285750" indent="-285750" algn="l">
              <a:buFont typeface="Arial" panose="020B0604020202020204" pitchFamily="34" charset="0"/>
              <a:buChar char="•"/>
            </a:pPr>
            <a:r>
              <a:rPr lang="en-US" sz="2000" i="0" dirty="0">
                <a:solidFill>
                  <a:schemeClr val="tx1"/>
                </a:solidFill>
                <a:effectLst/>
              </a:rPr>
              <a:t>Semantic HTML elements are those that clearly describe their meaning in a human- and machine-readable way.</a:t>
            </a:r>
          </a:p>
          <a:p>
            <a:pPr marL="285750" indent="-285750" algn="l">
              <a:buFont typeface="Arial" panose="020B0604020202020204" pitchFamily="34" charset="0"/>
              <a:buChar char="•"/>
            </a:pPr>
            <a:endParaRPr lang="en-US" sz="2000" dirty="0">
              <a:solidFill>
                <a:schemeClr val="tx1"/>
              </a:solidFill>
            </a:endParaRPr>
          </a:p>
          <a:p>
            <a:pPr marL="285750" indent="-285750" algn="l">
              <a:buFont typeface="Arial" panose="020B0604020202020204" pitchFamily="34" charset="0"/>
              <a:buChar char="•"/>
            </a:pPr>
            <a:r>
              <a:rPr lang="en-US" sz="2000" i="0" dirty="0">
                <a:solidFill>
                  <a:schemeClr val="tx1"/>
                </a:solidFill>
                <a:effectLst/>
              </a:rPr>
              <a:t>Benefits of semantic tags over non-semantic : </a:t>
            </a:r>
            <a:endParaRPr lang="en-US" sz="2000" dirty="0">
              <a:solidFill>
                <a:schemeClr val="tx1"/>
              </a:solidFill>
            </a:endParaRPr>
          </a:p>
          <a:p>
            <a:pPr algn="l"/>
            <a:r>
              <a:rPr lang="en-US" sz="2000" i="0" dirty="0">
                <a:solidFill>
                  <a:schemeClr val="tx1"/>
                </a:solidFill>
                <a:effectLst/>
              </a:rPr>
              <a:t> </a:t>
            </a:r>
          </a:p>
          <a:p>
            <a:pPr marL="228600" indent="-228600" algn="l">
              <a:buAutoNum type="alphaLcPeriod"/>
            </a:pPr>
            <a:r>
              <a:rPr lang="en-US" sz="2000" i="0" dirty="0">
                <a:solidFill>
                  <a:schemeClr val="tx1"/>
                </a:solidFill>
                <a:effectLst/>
              </a:rPr>
              <a:t> It is much easier to read. </a:t>
            </a:r>
          </a:p>
          <a:p>
            <a:pPr marL="342900" indent="-342900" algn="l">
              <a:buAutoNum type="alphaLcPeriod"/>
            </a:pPr>
            <a:r>
              <a:rPr lang="en-IN" sz="2000" i="0" dirty="0">
                <a:solidFill>
                  <a:schemeClr val="tx1"/>
                </a:solidFill>
                <a:effectLst/>
              </a:rPr>
              <a:t>It has greater accessibility</a:t>
            </a:r>
            <a:r>
              <a:rPr lang="en-IN" sz="2000" dirty="0">
                <a:solidFill>
                  <a:schemeClr val="tx1"/>
                </a:solidFill>
              </a:rPr>
              <a:t> : </a:t>
            </a:r>
            <a:r>
              <a:rPr lang="en-US" sz="2000" i="0" dirty="0">
                <a:solidFill>
                  <a:schemeClr val="tx1"/>
                </a:solidFill>
                <a:effectLst/>
              </a:rPr>
              <a:t>Search engines and assistive technologies (like screen readers for users with a sight impairment) are also able to better understand the context and content of your website, meaning a better experience for your users.</a:t>
            </a:r>
            <a:endParaRPr lang="en-IN" sz="2000" dirty="0">
              <a:solidFill>
                <a:schemeClr val="tx1"/>
              </a:solidFill>
            </a:endParaRPr>
          </a:p>
          <a:p>
            <a:pPr marL="342900" indent="-342900" algn="l">
              <a:buAutoNum type="alphaLcPeriod"/>
            </a:pPr>
            <a:r>
              <a:rPr lang="en-US" sz="2000" dirty="0">
                <a:solidFill>
                  <a:schemeClr val="tx1"/>
                </a:solidFill>
              </a:rPr>
              <a:t>S</a:t>
            </a:r>
            <a:r>
              <a:rPr lang="en-US" sz="2000" i="0" dirty="0">
                <a:solidFill>
                  <a:schemeClr val="tx1"/>
                </a:solidFill>
                <a:effectLst/>
              </a:rPr>
              <a:t>emantic elements also lead to more consistent code. </a:t>
            </a:r>
            <a:r>
              <a:rPr lang="en-IN" sz="2000" i="0" dirty="0">
                <a:solidFill>
                  <a:schemeClr val="tx1"/>
                </a:solidFill>
                <a:effectLst/>
              </a:rPr>
              <a:t> </a:t>
            </a:r>
            <a:r>
              <a:rPr lang="en-US" sz="2000" i="0" dirty="0">
                <a:solidFill>
                  <a:schemeClr val="tx1"/>
                </a:solidFill>
                <a:effectLst/>
              </a:rPr>
              <a:t>&lt;div class="header"&gt;, &lt;div id="header"&gt;, &lt;div class="head"&gt;, or simply &lt;div&gt;</a:t>
            </a:r>
          </a:p>
        </p:txBody>
      </p:sp>
    </p:spTree>
    <p:extLst>
      <p:ext uri="{BB962C8B-B14F-4D97-AF65-F5344CB8AC3E}">
        <p14:creationId xmlns:p14="http://schemas.microsoft.com/office/powerpoint/2010/main" val="3617470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New Semantic Tags in HTML5</a:t>
            </a:r>
          </a:p>
        </p:txBody>
      </p:sp>
      <p:sp>
        <p:nvSpPr>
          <p:cNvPr id="3" name="Subtitle 2"/>
          <p:cNvSpPr>
            <a:spLocks noGrp="1"/>
          </p:cNvSpPr>
          <p:nvPr>
            <p:ph type="subTitle" idx="1"/>
          </p:nvPr>
        </p:nvSpPr>
        <p:spPr>
          <a:xfrm>
            <a:off x="762000" y="990600"/>
            <a:ext cx="7848600" cy="5410200"/>
          </a:xfrm>
        </p:spPr>
        <p:txBody>
          <a:bodyPr>
            <a:noAutofit/>
          </a:bodyPr>
          <a:lstStyle/>
          <a:p>
            <a:pPr algn="l">
              <a:buFont typeface="Arial" panose="020B0604020202020204" pitchFamily="34" charset="0"/>
              <a:buChar char="•"/>
            </a:pPr>
            <a:endParaRPr lang="en-US" sz="2000" b="0" i="0" dirty="0">
              <a:solidFill>
                <a:srgbClr val="000000"/>
              </a:solidFill>
              <a:effectLst/>
              <a:latin typeface="Verdana" panose="020B0604030504040204" pitchFamily="34" charset="0"/>
            </a:endParaRPr>
          </a:p>
          <a:p>
            <a:pPr algn="l"/>
            <a:r>
              <a:rPr lang="en-US" sz="2000" b="0" i="0" dirty="0">
                <a:solidFill>
                  <a:srgbClr val="000000"/>
                </a:solidFill>
                <a:effectLst/>
                <a:latin typeface="Verdana" panose="020B0604030504040204" pitchFamily="34" charset="0"/>
              </a:rPr>
              <a:t>&lt;article&gt;</a:t>
            </a:r>
          </a:p>
          <a:p>
            <a:pPr algn="l"/>
            <a:r>
              <a:rPr lang="en-US" sz="2000" b="0" i="0" dirty="0">
                <a:solidFill>
                  <a:srgbClr val="000000"/>
                </a:solidFill>
                <a:effectLst/>
                <a:latin typeface="Verdana" panose="020B0604030504040204" pitchFamily="34" charset="0"/>
              </a:rPr>
              <a:t>&lt;aside&gt;</a:t>
            </a:r>
          </a:p>
          <a:p>
            <a:pPr algn="l"/>
            <a:r>
              <a:rPr lang="en-US" sz="2000" b="0" i="0" dirty="0">
                <a:solidFill>
                  <a:srgbClr val="000000"/>
                </a:solidFill>
                <a:effectLst/>
                <a:latin typeface="Verdana" panose="020B0604030504040204" pitchFamily="34" charset="0"/>
              </a:rPr>
              <a:t>&lt;details&gt;</a:t>
            </a:r>
          </a:p>
          <a:p>
            <a:pPr algn="l"/>
            <a:r>
              <a:rPr lang="en-US" sz="2000" b="0" i="0" dirty="0">
                <a:solidFill>
                  <a:srgbClr val="000000"/>
                </a:solidFill>
                <a:effectLst/>
                <a:latin typeface="Verdana" panose="020B0604030504040204" pitchFamily="34" charset="0"/>
              </a:rPr>
              <a:t>&lt;summary&gt;{Used with details tag}</a:t>
            </a:r>
          </a:p>
          <a:p>
            <a:pPr algn="l"/>
            <a:r>
              <a:rPr lang="en-US" sz="2000" b="0" i="0" dirty="0">
                <a:solidFill>
                  <a:srgbClr val="000000"/>
                </a:solidFill>
                <a:effectLst/>
                <a:latin typeface="Verdana" panose="020B0604030504040204" pitchFamily="34" charset="0"/>
              </a:rPr>
              <a:t>&lt;</a:t>
            </a:r>
            <a:r>
              <a:rPr lang="en-US" sz="2000" b="0" i="0" dirty="0" err="1">
                <a:solidFill>
                  <a:srgbClr val="000000"/>
                </a:solidFill>
                <a:effectLst/>
                <a:latin typeface="Verdana" panose="020B0604030504040204" pitchFamily="34" charset="0"/>
              </a:rPr>
              <a:t>figcaption</a:t>
            </a:r>
            <a:r>
              <a:rPr lang="en-US" sz="2000" b="0" i="0" dirty="0">
                <a:solidFill>
                  <a:srgbClr val="000000"/>
                </a:solidFill>
                <a:effectLst/>
                <a:latin typeface="Verdana" panose="020B0604030504040204" pitchFamily="34" charset="0"/>
              </a:rPr>
              <a:t>&gt;</a:t>
            </a:r>
          </a:p>
          <a:p>
            <a:pPr algn="l"/>
            <a:r>
              <a:rPr lang="en-US" sz="2000" b="0" i="0" dirty="0">
                <a:solidFill>
                  <a:srgbClr val="000000"/>
                </a:solidFill>
                <a:effectLst/>
                <a:latin typeface="Verdana" panose="020B0604030504040204" pitchFamily="34" charset="0"/>
              </a:rPr>
              <a:t>&lt;figure&gt;</a:t>
            </a:r>
          </a:p>
          <a:p>
            <a:pPr algn="l"/>
            <a:r>
              <a:rPr lang="en-US" sz="2000" b="0" i="0" dirty="0">
                <a:solidFill>
                  <a:srgbClr val="000000"/>
                </a:solidFill>
                <a:effectLst/>
                <a:latin typeface="Verdana" panose="020B0604030504040204" pitchFamily="34" charset="0"/>
              </a:rPr>
              <a:t>&lt;footer&gt;</a:t>
            </a:r>
          </a:p>
          <a:p>
            <a:pPr algn="l"/>
            <a:r>
              <a:rPr lang="en-US" sz="2000" b="0" i="0" dirty="0">
                <a:solidFill>
                  <a:srgbClr val="000000"/>
                </a:solidFill>
                <a:effectLst/>
                <a:latin typeface="Verdana" panose="020B0604030504040204" pitchFamily="34" charset="0"/>
              </a:rPr>
              <a:t>&lt;header&gt;</a:t>
            </a:r>
          </a:p>
          <a:p>
            <a:pPr algn="l"/>
            <a:r>
              <a:rPr lang="en-US" sz="2000" b="0" i="0" dirty="0">
                <a:solidFill>
                  <a:srgbClr val="000000"/>
                </a:solidFill>
                <a:effectLst/>
                <a:latin typeface="Verdana" panose="020B0604030504040204" pitchFamily="34" charset="0"/>
              </a:rPr>
              <a:t>&lt;main&gt;</a:t>
            </a:r>
          </a:p>
          <a:p>
            <a:pPr algn="l"/>
            <a:r>
              <a:rPr lang="en-US" sz="2000" b="0" i="0" dirty="0">
                <a:solidFill>
                  <a:srgbClr val="000000"/>
                </a:solidFill>
                <a:effectLst/>
                <a:latin typeface="Verdana" panose="020B0604030504040204" pitchFamily="34" charset="0"/>
              </a:rPr>
              <a:t>&lt;mark&gt;</a:t>
            </a:r>
          </a:p>
          <a:p>
            <a:pPr algn="l"/>
            <a:r>
              <a:rPr lang="en-US" sz="2000" b="0" i="0" dirty="0">
                <a:solidFill>
                  <a:srgbClr val="000000"/>
                </a:solidFill>
                <a:effectLst/>
                <a:latin typeface="Verdana" panose="020B0604030504040204" pitchFamily="34" charset="0"/>
              </a:rPr>
              <a:t>&lt;nav&gt;</a:t>
            </a:r>
          </a:p>
          <a:p>
            <a:pPr algn="l"/>
            <a:r>
              <a:rPr lang="en-US" sz="2000" b="0" i="0" dirty="0">
                <a:solidFill>
                  <a:srgbClr val="000000"/>
                </a:solidFill>
                <a:effectLst/>
                <a:latin typeface="Verdana" panose="020B0604030504040204" pitchFamily="34" charset="0"/>
              </a:rPr>
              <a:t>&lt;section&gt;</a:t>
            </a:r>
          </a:p>
          <a:p>
            <a:pPr algn="l"/>
            <a:r>
              <a:rPr lang="en-US" sz="2000" b="0" i="0" dirty="0">
                <a:solidFill>
                  <a:srgbClr val="000000"/>
                </a:solidFill>
                <a:effectLst/>
                <a:latin typeface="Verdana" panose="020B0604030504040204" pitchFamily="34" charset="0"/>
              </a:rPr>
              <a:t>&lt;time&gt;, &lt;address&gt; , &lt;code&gt;</a:t>
            </a:r>
          </a:p>
          <a:p>
            <a:pPr marL="285750" indent="-285750" algn="l">
              <a:buFont typeface="Arial" panose="020B0604020202020204" pitchFamily="34" charset="0"/>
              <a:buChar char="•"/>
            </a:pPr>
            <a:endParaRPr lang="en-US" sz="2000" i="0" dirty="0">
              <a:solidFill>
                <a:schemeClr val="tx1"/>
              </a:solidFill>
              <a:effectLst/>
            </a:endParaRPr>
          </a:p>
        </p:txBody>
      </p:sp>
    </p:spTree>
    <p:extLst>
      <p:ext uri="{BB962C8B-B14F-4D97-AF65-F5344CB8AC3E}">
        <p14:creationId xmlns:p14="http://schemas.microsoft.com/office/powerpoint/2010/main" val="4830866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Physical/Presentation Character Effects</a:t>
            </a:r>
          </a:p>
        </p:txBody>
      </p:sp>
      <p:sp>
        <p:nvSpPr>
          <p:cNvPr id="3" name="Subtitle 2"/>
          <p:cNvSpPr>
            <a:spLocks noGrp="1"/>
          </p:cNvSpPr>
          <p:nvPr>
            <p:ph type="subTitle" idx="1"/>
          </p:nvPr>
        </p:nvSpPr>
        <p:spPr>
          <a:xfrm>
            <a:off x="762000" y="1143000"/>
            <a:ext cx="7848600" cy="5257800"/>
          </a:xfrm>
        </p:spPr>
        <p:txBody>
          <a:bodyPr>
            <a:noAutofit/>
          </a:bodyPr>
          <a:lstStyle/>
          <a:p>
            <a:pPr marL="285750" indent="-285750" algn="l">
              <a:buFont typeface="Arial" panose="020B0604020202020204" pitchFamily="34" charset="0"/>
              <a:buChar char="•"/>
            </a:pPr>
            <a:r>
              <a:rPr lang="en-US" sz="2000" b="1" dirty="0">
                <a:solidFill>
                  <a:schemeClr val="tx1"/>
                </a:solidFill>
              </a:rPr>
              <a:t>P</a:t>
            </a:r>
            <a:r>
              <a:rPr lang="en-US" sz="2000" b="1" i="0" dirty="0">
                <a:solidFill>
                  <a:schemeClr val="tx1"/>
                </a:solidFill>
                <a:effectLst/>
              </a:rPr>
              <a:t>hysical tags </a:t>
            </a:r>
            <a:r>
              <a:rPr lang="en-US" sz="2000" i="0" dirty="0">
                <a:solidFill>
                  <a:schemeClr val="tx1"/>
                </a:solidFill>
                <a:effectLst/>
              </a:rPr>
              <a:t>define the way a text should be displayed in the browser, controlling their physical characteristics. </a:t>
            </a:r>
          </a:p>
          <a:p>
            <a:pPr marL="285750" indent="-285750" algn="l">
              <a:buFont typeface="Arial" panose="020B0604020202020204" pitchFamily="34" charset="0"/>
              <a:buChar char="•"/>
            </a:pPr>
            <a:r>
              <a:rPr lang="en-US" sz="2000" i="0" dirty="0">
                <a:solidFill>
                  <a:schemeClr val="tx1"/>
                </a:solidFill>
                <a:effectLst/>
              </a:rPr>
              <a:t>They don’t care about the description or nature of the content to be displayed.</a:t>
            </a:r>
          </a:p>
          <a:p>
            <a:pPr marL="285750" indent="-285750" algn="l">
              <a:buFont typeface="Arial" panose="020B0604020202020204" pitchFamily="34" charset="0"/>
              <a:buChar char="•"/>
            </a:pPr>
            <a:r>
              <a:rPr lang="en-US" sz="2000" dirty="0">
                <a:solidFill>
                  <a:schemeClr val="tx1"/>
                </a:solidFill>
              </a:rPr>
              <a:t>These tags straight forward define how the text will be shown on page.</a:t>
            </a:r>
            <a:endParaRPr lang="en-US" sz="2000" i="0" dirty="0">
              <a:solidFill>
                <a:schemeClr val="tx1"/>
              </a:solidFill>
              <a:effectLst/>
            </a:endParaRPr>
          </a:p>
          <a:p>
            <a:pPr marL="285750" indent="-285750" algn="l">
              <a:buFont typeface="Arial" panose="020B0604020202020204" pitchFamily="34" charset="0"/>
              <a:buChar char="•"/>
            </a:pPr>
            <a:endParaRPr lang="en-US" sz="2000" i="0" dirty="0">
              <a:solidFill>
                <a:schemeClr val="tx1"/>
              </a:solidFill>
              <a:effectLst/>
            </a:endParaRPr>
          </a:p>
          <a:p>
            <a:pPr algn="l"/>
            <a:r>
              <a:rPr lang="en-US" sz="2000" dirty="0">
                <a:solidFill>
                  <a:schemeClr val="tx1"/>
                </a:solidFill>
              </a:rPr>
              <a:t>Example : </a:t>
            </a:r>
            <a:endParaRPr lang="en-US" sz="2000" i="0" dirty="0">
              <a:solidFill>
                <a:schemeClr val="tx1"/>
              </a:solidFill>
              <a:effectLst/>
            </a:endParaRPr>
          </a:p>
          <a:p>
            <a:pPr algn="l"/>
            <a:r>
              <a:rPr lang="en-US" sz="2000" i="0" dirty="0">
                <a:solidFill>
                  <a:schemeClr val="tx1"/>
                </a:solidFill>
                <a:effectLst/>
              </a:rPr>
              <a:t>&lt;b&gt; </a:t>
            </a:r>
          </a:p>
          <a:p>
            <a:pPr algn="l"/>
            <a:r>
              <a:rPr lang="en-US" sz="2000" dirty="0">
                <a:solidFill>
                  <a:schemeClr val="tx1"/>
                </a:solidFill>
              </a:rPr>
              <a:t>&lt;</a:t>
            </a:r>
            <a:r>
              <a:rPr lang="en-US" sz="2000" dirty="0" err="1">
                <a:solidFill>
                  <a:schemeClr val="tx1"/>
                </a:solidFill>
              </a:rPr>
              <a:t>i</a:t>
            </a:r>
            <a:r>
              <a:rPr lang="en-US" sz="2000" dirty="0">
                <a:solidFill>
                  <a:schemeClr val="tx1"/>
                </a:solidFill>
              </a:rPr>
              <a:t>&gt; </a:t>
            </a:r>
          </a:p>
          <a:p>
            <a:pPr algn="l"/>
            <a:r>
              <a:rPr lang="en-US" sz="2000" dirty="0">
                <a:solidFill>
                  <a:schemeClr val="tx1"/>
                </a:solidFill>
              </a:rPr>
              <a:t>&lt;u&gt; </a:t>
            </a:r>
          </a:p>
          <a:p>
            <a:pPr algn="l"/>
            <a:r>
              <a:rPr lang="en-US" sz="2000" i="0" dirty="0">
                <a:solidFill>
                  <a:schemeClr val="tx1"/>
                </a:solidFill>
                <a:effectLst/>
              </a:rPr>
              <a:t>&lt;sub&gt;</a:t>
            </a:r>
          </a:p>
          <a:p>
            <a:pPr algn="l"/>
            <a:r>
              <a:rPr lang="en-US" sz="2000" dirty="0">
                <a:solidFill>
                  <a:schemeClr val="tx1"/>
                </a:solidFill>
              </a:rPr>
              <a:t>&lt;sup&gt;</a:t>
            </a:r>
          </a:p>
        </p:txBody>
      </p:sp>
    </p:spTree>
    <p:extLst>
      <p:ext uri="{BB962C8B-B14F-4D97-AF65-F5344CB8AC3E}">
        <p14:creationId xmlns:p14="http://schemas.microsoft.com/office/powerpoint/2010/main" val="494207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Logical/Semantic Character effects</a:t>
            </a:r>
          </a:p>
        </p:txBody>
      </p:sp>
      <p:sp>
        <p:nvSpPr>
          <p:cNvPr id="3" name="Subtitle 2"/>
          <p:cNvSpPr>
            <a:spLocks noGrp="1"/>
          </p:cNvSpPr>
          <p:nvPr>
            <p:ph type="subTitle" idx="1"/>
          </p:nvPr>
        </p:nvSpPr>
        <p:spPr>
          <a:xfrm>
            <a:off x="762000" y="990600"/>
            <a:ext cx="7848600" cy="5410200"/>
          </a:xfrm>
        </p:spPr>
        <p:txBody>
          <a:bodyPr>
            <a:noAutofit/>
          </a:bodyPr>
          <a:lstStyle/>
          <a:p>
            <a:pPr marL="285750" indent="-285750" algn="l">
              <a:buFont typeface="Arial" panose="020B0604020202020204" pitchFamily="34" charset="0"/>
              <a:buChar char="•"/>
            </a:pPr>
            <a:r>
              <a:rPr lang="en-US" sz="2000" b="1" i="0" dirty="0">
                <a:solidFill>
                  <a:schemeClr val="tx1"/>
                </a:solidFill>
                <a:effectLst/>
              </a:rPr>
              <a:t>Logical tags</a:t>
            </a:r>
            <a:r>
              <a:rPr lang="en-US" sz="2000" i="0" dirty="0">
                <a:solidFill>
                  <a:schemeClr val="tx1"/>
                </a:solidFill>
                <a:effectLst/>
              </a:rPr>
              <a:t>  </a:t>
            </a:r>
            <a:r>
              <a:rPr lang="en-US" sz="2000" b="0" i="0" dirty="0">
                <a:solidFill>
                  <a:schemeClr val="tx1"/>
                </a:solidFill>
                <a:effectLst/>
              </a:rPr>
              <a:t>describe the behavior, nature of the content for the enclosed text.</a:t>
            </a:r>
          </a:p>
          <a:p>
            <a:pPr marL="285750" indent="-285750" algn="l">
              <a:buFont typeface="Arial" panose="020B0604020202020204" pitchFamily="34" charset="0"/>
              <a:buChar char="•"/>
            </a:pPr>
            <a:r>
              <a:rPr lang="en-US" sz="2000" dirty="0">
                <a:solidFill>
                  <a:schemeClr val="tx1"/>
                </a:solidFill>
              </a:rPr>
              <a:t>T</a:t>
            </a:r>
            <a:r>
              <a:rPr lang="en-US" sz="2000" b="0" i="0" dirty="0">
                <a:solidFill>
                  <a:schemeClr val="tx1"/>
                </a:solidFill>
                <a:effectLst/>
              </a:rPr>
              <a:t>hey present the functions of text.</a:t>
            </a:r>
          </a:p>
          <a:p>
            <a:pPr marL="285750" indent="-285750" algn="l">
              <a:buFont typeface="Arial" panose="020B0604020202020204" pitchFamily="34" charset="0"/>
              <a:buChar char="•"/>
            </a:pPr>
            <a:r>
              <a:rPr lang="en-US" sz="2000" b="0" i="0" dirty="0">
                <a:solidFill>
                  <a:schemeClr val="tx1"/>
                </a:solidFill>
                <a:effectLst/>
              </a:rPr>
              <a:t>Logical tags are used to indicate to the visually impaired person that there is something more important in the text or to emphasize the text </a:t>
            </a:r>
            <a:r>
              <a:rPr lang="en-US" sz="2000" b="0" i="0" dirty="0" err="1">
                <a:solidFill>
                  <a:schemeClr val="tx1"/>
                </a:solidFill>
                <a:effectLst/>
              </a:rPr>
              <a:t>ie</a:t>
            </a:r>
            <a:r>
              <a:rPr lang="en-US" sz="2000" b="0" i="0" dirty="0">
                <a:solidFill>
                  <a:schemeClr val="tx1"/>
                </a:solidFill>
                <a:effectLst/>
              </a:rPr>
              <a:t>, logical tags can be used for styling purposes as well as to give special importance to text content</a:t>
            </a:r>
          </a:p>
          <a:p>
            <a:pPr algn="l"/>
            <a:r>
              <a:rPr lang="en-US" sz="2000" i="0" dirty="0">
                <a:solidFill>
                  <a:schemeClr val="tx1"/>
                </a:solidFill>
                <a:effectLst/>
              </a:rPr>
              <a:t>&lt;</a:t>
            </a:r>
            <a:r>
              <a:rPr lang="en-US" sz="2000" i="0" dirty="0" err="1">
                <a:solidFill>
                  <a:schemeClr val="tx1"/>
                </a:solidFill>
                <a:effectLst/>
              </a:rPr>
              <a:t>abbr</a:t>
            </a:r>
            <a:r>
              <a:rPr lang="en-US" sz="2000" i="0" dirty="0">
                <a:solidFill>
                  <a:schemeClr val="tx1"/>
                </a:solidFill>
                <a:effectLst/>
              </a:rPr>
              <a:t>&gt;     	</a:t>
            </a:r>
          </a:p>
          <a:p>
            <a:pPr algn="l"/>
            <a:r>
              <a:rPr lang="en-US" sz="2000" i="0" dirty="0">
                <a:solidFill>
                  <a:schemeClr val="tx1"/>
                </a:solidFill>
                <a:effectLst/>
              </a:rPr>
              <a:t>&lt;address&gt;	</a:t>
            </a:r>
          </a:p>
          <a:p>
            <a:pPr algn="l"/>
            <a:r>
              <a:rPr lang="en-US" sz="2000" i="0" dirty="0">
                <a:solidFill>
                  <a:schemeClr val="tx1"/>
                </a:solidFill>
                <a:effectLst/>
              </a:rPr>
              <a:t>&lt;cite&gt;</a:t>
            </a:r>
            <a:r>
              <a:rPr lang="en-US" sz="2000" dirty="0">
                <a:solidFill>
                  <a:schemeClr val="tx1"/>
                </a:solidFill>
              </a:rPr>
              <a:t> , </a:t>
            </a:r>
            <a:r>
              <a:rPr lang="en-US" sz="2000" i="0" dirty="0">
                <a:solidFill>
                  <a:schemeClr val="tx1"/>
                </a:solidFill>
                <a:effectLst/>
              </a:rPr>
              <a:t>&lt;code&gt;		</a:t>
            </a:r>
          </a:p>
          <a:p>
            <a:pPr algn="l"/>
            <a:r>
              <a:rPr lang="en-US" sz="2000" i="0" dirty="0">
                <a:solidFill>
                  <a:schemeClr val="tx1"/>
                </a:solidFill>
                <a:effectLst/>
              </a:rPr>
              <a:t>&lt;blockquote&gt;  &amp; &lt;q&gt;	</a:t>
            </a:r>
          </a:p>
          <a:p>
            <a:pPr algn="l"/>
            <a:r>
              <a:rPr lang="en-US" sz="2000" i="0" dirty="0">
                <a:solidFill>
                  <a:schemeClr val="tx1"/>
                </a:solidFill>
                <a:effectLst/>
              </a:rPr>
              <a:t>&lt;</a:t>
            </a:r>
            <a:r>
              <a:rPr lang="en-US" sz="2000" i="0" dirty="0" err="1">
                <a:solidFill>
                  <a:schemeClr val="tx1"/>
                </a:solidFill>
                <a:effectLst/>
              </a:rPr>
              <a:t>dfn</a:t>
            </a:r>
            <a:r>
              <a:rPr lang="en-US" sz="2000" i="0" dirty="0">
                <a:solidFill>
                  <a:schemeClr val="tx1"/>
                </a:solidFill>
                <a:effectLst/>
              </a:rPr>
              <a:t>&gt;		</a:t>
            </a:r>
          </a:p>
          <a:p>
            <a:pPr algn="l"/>
            <a:r>
              <a:rPr lang="en-US" sz="2000" i="0" dirty="0">
                <a:solidFill>
                  <a:schemeClr val="tx1"/>
                </a:solidFill>
                <a:effectLst/>
              </a:rPr>
              <a:t>&lt;ins&gt; &amp; &lt;del&gt;			</a:t>
            </a:r>
          </a:p>
          <a:p>
            <a:pPr algn="l"/>
            <a:r>
              <a:rPr lang="en-US" sz="2000" i="0" dirty="0">
                <a:solidFill>
                  <a:schemeClr val="tx1"/>
                </a:solidFill>
                <a:effectLst/>
              </a:rPr>
              <a:t>&lt;pre&gt;</a:t>
            </a:r>
            <a:r>
              <a:rPr lang="en-US" sz="2000" dirty="0">
                <a:solidFill>
                  <a:schemeClr val="tx1"/>
                </a:solidFill>
              </a:rPr>
              <a:t> </a:t>
            </a:r>
          </a:p>
          <a:p>
            <a:pPr algn="l"/>
            <a:r>
              <a:rPr lang="en-US" sz="2000" i="0" dirty="0">
                <a:solidFill>
                  <a:schemeClr val="tx1"/>
                </a:solidFill>
                <a:effectLst/>
              </a:rPr>
              <a:t>&lt;strong&gt; &amp; &lt;</a:t>
            </a:r>
            <a:r>
              <a:rPr lang="en-US" sz="2000" i="0" dirty="0" err="1">
                <a:solidFill>
                  <a:schemeClr val="tx1"/>
                </a:solidFill>
                <a:effectLst/>
              </a:rPr>
              <a:t>em</a:t>
            </a:r>
            <a:r>
              <a:rPr lang="en-US" sz="2000" i="0" dirty="0">
                <a:solidFill>
                  <a:schemeClr val="tx1"/>
                </a:solidFill>
                <a:effectLst/>
              </a:rPr>
              <a:t>&gt;</a:t>
            </a:r>
          </a:p>
        </p:txBody>
      </p:sp>
    </p:spTree>
    <p:extLst>
      <p:ext uri="{BB962C8B-B14F-4D97-AF65-F5344CB8AC3E}">
        <p14:creationId xmlns:p14="http://schemas.microsoft.com/office/powerpoint/2010/main" val="3096965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614-2B39-C736-9887-1F15F4445DE4}"/>
              </a:ext>
            </a:extLst>
          </p:cNvPr>
          <p:cNvSpPr>
            <a:spLocks noGrp="1"/>
          </p:cNvSpPr>
          <p:nvPr>
            <p:ph type="title"/>
          </p:nvPr>
        </p:nvSpPr>
        <p:spPr/>
        <p:txBody>
          <a:bodyPr/>
          <a:lstStyle/>
          <a:p>
            <a:r>
              <a:rPr lang="en-US" dirty="0">
                <a:solidFill>
                  <a:srgbClr val="FF0000"/>
                </a:solidFill>
              </a:rPr>
              <a:t>HTML</a:t>
            </a:r>
            <a:endParaRPr lang="en-IN" dirty="0">
              <a:solidFill>
                <a:srgbClr val="FF0000"/>
              </a:solidFill>
            </a:endParaRPr>
          </a:p>
        </p:txBody>
      </p:sp>
      <p:sp>
        <p:nvSpPr>
          <p:cNvPr id="3" name="Content Placeholder 2">
            <a:extLst>
              <a:ext uri="{FF2B5EF4-FFF2-40B4-BE49-F238E27FC236}">
                <a16:creationId xmlns:a16="http://schemas.microsoft.com/office/drawing/2014/main" id="{D2F5F5D7-68DB-58F3-B628-61F97536D638}"/>
              </a:ext>
            </a:extLst>
          </p:cNvPr>
          <p:cNvSpPr>
            <a:spLocks noGrp="1"/>
          </p:cNvSpPr>
          <p:nvPr>
            <p:ph idx="1"/>
          </p:nvPr>
        </p:nvSpPr>
        <p:spPr/>
        <p:txBody>
          <a:bodyPr>
            <a:normAutofit lnSpcReduction="10000"/>
          </a:bodyPr>
          <a:lstStyle/>
          <a:p>
            <a:pPr algn="just"/>
            <a:endParaRPr lang="en-US" sz="1300" dirty="0">
              <a:solidFill>
                <a:srgbClr val="273239"/>
              </a:solidFill>
            </a:endParaRPr>
          </a:p>
          <a:p>
            <a:pPr marL="0" indent="0" algn="just">
              <a:buNone/>
            </a:pPr>
            <a:r>
              <a:rPr lang="en-US" sz="1300" b="0" i="0" dirty="0">
                <a:solidFill>
                  <a:srgbClr val="374151"/>
                </a:solidFill>
                <a:effectLst/>
              </a:rPr>
              <a:t>HTML is the standard markup language used to create and design documents on the World Wide Web. It is the backbone of web content and provides a structured way to describe the content of web pages. HTML uses a system of tags and attributes to define various elements such as headings, paragraphs, links, images, and more.</a:t>
            </a:r>
          </a:p>
          <a:p>
            <a:pPr algn="just"/>
            <a:endParaRPr lang="en-US" sz="1300" b="0" i="0" dirty="0">
              <a:solidFill>
                <a:srgbClr val="273239"/>
              </a:solidFill>
              <a:effectLst/>
            </a:endParaRPr>
          </a:p>
          <a:p>
            <a:pPr marL="0" indent="0" algn="just">
              <a:buNone/>
            </a:pPr>
            <a:r>
              <a:rPr lang="en-IN" sz="1300" b="1" dirty="0">
                <a:solidFill>
                  <a:srgbClr val="374151"/>
                </a:solidFill>
              </a:rPr>
              <a:t>K</a:t>
            </a:r>
            <a:r>
              <a:rPr lang="en-IN" sz="1300" b="1" i="0" dirty="0">
                <a:solidFill>
                  <a:srgbClr val="374151"/>
                </a:solidFill>
                <a:effectLst/>
              </a:rPr>
              <a:t>ey points about HTML : </a:t>
            </a:r>
          </a:p>
          <a:p>
            <a:pPr marL="0" indent="0" algn="just">
              <a:buNone/>
            </a:pPr>
            <a:endParaRPr lang="en-US" sz="1300" dirty="0">
              <a:solidFill>
                <a:srgbClr val="273239"/>
              </a:solidFill>
            </a:endParaRPr>
          </a:p>
          <a:p>
            <a:pPr algn="just"/>
            <a:r>
              <a:rPr lang="en-US" sz="1300" b="1" i="1" dirty="0">
                <a:solidFill>
                  <a:srgbClr val="273239"/>
                </a:solidFill>
                <a:effectLst/>
              </a:rPr>
              <a:t>Markup Language</a:t>
            </a:r>
            <a:r>
              <a:rPr lang="en-US" sz="1300" b="0" i="0" dirty="0">
                <a:solidFill>
                  <a:srgbClr val="273239"/>
                </a:solidFill>
                <a:effectLst/>
              </a:rPr>
              <a:t>: HTML is a markup language, meaning it uses tags to annotate text with information about its structure. These tags define elements on a web page.</a:t>
            </a:r>
          </a:p>
          <a:p>
            <a:pPr algn="just"/>
            <a:endParaRPr lang="en-US" sz="1300" b="0" i="0" dirty="0">
              <a:solidFill>
                <a:srgbClr val="273239"/>
              </a:solidFill>
              <a:effectLst/>
            </a:endParaRPr>
          </a:p>
          <a:p>
            <a:pPr algn="just"/>
            <a:r>
              <a:rPr lang="en-US" sz="1300" b="1" i="1" dirty="0">
                <a:solidFill>
                  <a:srgbClr val="273239"/>
                </a:solidFill>
                <a:effectLst/>
              </a:rPr>
              <a:t>Structure of a Web Page</a:t>
            </a:r>
            <a:r>
              <a:rPr lang="en-US" sz="1300" b="0" i="0" dirty="0">
                <a:solidFill>
                  <a:srgbClr val="273239"/>
                </a:solidFill>
                <a:effectLst/>
              </a:rPr>
              <a:t>: HTML is responsible for defining the structure of a web page. It specifies headings, paragraphs, lists, images, links, and other elements, allowing browsers to render the content properly.</a:t>
            </a:r>
          </a:p>
          <a:p>
            <a:pPr algn="just"/>
            <a:endParaRPr lang="en-US" sz="1300" b="0" i="0" dirty="0">
              <a:solidFill>
                <a:srgbClr val="273239"/>
              </a:solidFill>
              <a:effectLst/>
            </a:endParaRPr>
          </a:p>
          <a:p>
            <a:pPr algn="just"/>
            <a:r>
              <a:rPr lang="en-US" sz="1300" b="1" i="1" dirty="0">
                <a:solidFill>
                  <a:srgbClr val="273239"/>
                </a:solidFill>
                <a:effectLst/>
              </a:rPr>
              <a:t>Tags and Attributes:</a:t>
            </a:r>
            <a:r>
              <a:rPr lang="en-US" sz="1300" b="0" i="0" dirty="0">
                <a:solidFill>
                  <a:srgbClr val="273239"/>
                </a:solidFill>
                <a:effectLst/>
              </a:rPr>
              <a:t> HTML elements are surrounded by tags (e.g., &lt;p&gt; for paragraphs) and may have attributes (e.g., </a:t>
            </a:r>
            <a:r>
              <a:rPr lang="en-US" sz="1300" b="0" i="0" dirty="0" err="1">
                <a:solidFill>
                  <a:srgbClr val="273239"/>
                </a:solidFill>
                <a:effectLst/>
              </a:rPr>
              <a:t>href</a:t>
            </a:r>
            <a:r>
              <a:rPr lang="en-US" sz="1300" b="0" i="0" dirty="0">
                <a:solidFill>
                  <a:srgbClr val="273239"/>
                </a:solidFill>
                <a:effectLst/>
              </a:rPr>
              <a:t> in &lt;a&gt; tags for hyperlinks) that provide additional information about the element.</a:t>
            </a:r>
          </a:p>
          <a:p>
            <a:pPr algn="just"/>
            <a:endParaRPr lang="en-US" sz="1300" b="0" i="0" dirty="0">
              <a:solidFill>
                <a:srgbClr val="273239"/>
              </a:solidFill>
              <a:effectLst/>
            </a:endParaRPr>
          </a:p>
          <a:p>
            <a:pPr algn="just"/>
            <a:r>
              <a:rPr lang="en-US" sz="1300" b="1" i="1" dirty="0">
                <a:solidFill>
                  <a:srgbClr val="273239"/>
                </a:solidFill>
                <a:effectLst/>
              </a:rPr>
              <a:t>Hierarchy and Nesting:</a:t>
            </a:r>
            <a:r>
              <a:rPr lang="en-US" sz="1300" b="0" i="0" dirty="0">
                <a:solidFill>
                  <a:srgbClr val="273239"/>
                </a:solidFill>
                <a:effectLst/>
              </a:rPr>
              <a:t> HTML elements can be nested within one another, creating a hierarchy that represents the structure of the content. Proper nesting is crucial for ensuring accurate rendering by web browsers.</a:t>
            </a:r>
          </a:p>
          <a:p>
            <a:pPr algn="just"/>
            <a:endParaRPr lang="en-US" sz="1300" b="0" i="0" dirty="0">
              <a:solidFill>
                <a:srgbClr val="273239"/>
              </a:solidFill>
              <a:effectLst/>
            </a:endParaRPr>
          </a:p>
          <a:p>
            <a:pPr algn="just"/>
            <a:r>
              <a:rPr lang="en-US" sz="1300" b="1" i="1" dirty="0">
                <a:solidFill>
                  <a:srgbClr val="273239"/>
                </a:solidFill>
                <a:effectLst/>
              </a:rPr>
              <a:t>Versioning:</a:t>
            </a:r>
            <a:r>
              <a:rPr lang="en-US" sz="1300" b="0" i="0" dirty="0">
                <a:solidFill>
                  <a:srgbClr val="273239"/>
                </a:solidFill>
                <a:effectLst/>
              </a:rPr>
              <a:t> HTML has evolved over time, with different versions introducing new features and improvements. HTML5 is the latest version and is widely used for modern web development.</a:t>
            </a:r>
          </a:p>
        </p:txBody>
      </p:sp>
    </p:spTree>
    <p:extLst>
      <p:ext uri="{BB962C8B-B14F-4D97-AF65-F5344CB8AC3E}">
        <p14:creationId xmlns:p14="http://schemas.microsoft.com/office/powerpoint/2010/main" val="13186572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Managing html spaces</a:t>
            </a:r>
          </a:p>
        </p:txBody>
      </p:sp>
      <p:sp>
        <p:nvSpPr>
          <p:cNvPr id="3" name="Subtitle 2"/>
          <p:cNvSpPr>
            <a:spLocks noGrp="1"/>
          </p:cNvSpPr>
          <p:nvPr>
            <p:ph type="subTitle" idx="1"/>
          </p:nvPr>
        </p:nvSpPr>
        <p:spPr>
          <a:xfrm>
            <a:off x="762000" y="990600"/>
            <a:ext cx="7848600" cy="5410200"/>
          </a:xfrm>
        </p:spPr>
        <p:txBody>
          <a:bodyPr>
            <a:noAutofit/>
          </a:bodyPr>
          <a:lstStyle/>
          <a:p>
            <a:pPr algn="just"/>
            <a:r>
              <a:rPr lang="en-US" sz="2000" b="0" i="0" dirty="0">
                <a:solidFill>
                  <a:srgbClr val="000000"/>
                </a:solidFill>
                <a:effectLst/>
              </a:rPr>
              <a:t>&amp;</a:t>
            </a:r>
            <a:r>
              <a:rPr lang="en-US" sz="2000" b="0" i="0" dirty="0" err="1">
                <a:solidFill>
                  <a:srgbClr val="000000"/>
                </a:solidFill>
                <a:effectLst/>
              </a:rPr>
              <a:t>nbsp</a:t>
            </a:r>
            <a:r>
              <a:rPr lang="en-US" sz="2000" b="0" i="0" dirty="0">
                <a:solidFill>
                  <a:srgbClr val="000000"/>
                </a:solidFill>
                <a:effectLst/>
              </a:rPr>
              <a:t>;    </a:t>
            </a:r>
          </a:p>
          <a:p>
            <a:pPr algn="just"/>
            <a:r>
              <a:rPr lang="en-US" sz="2000" b="0" i="0" dirty="0">
                <a:solidFill>
                  <a:srgbClr val="000000"/>
                </a:solidFill>
                <a:effectLst/>
              </a:rPr>
              <a:t>This tag is used for displaying only one space between the text.   </a:t>
            </a:r>
          </a:p>
          <a:p>
            <a:pPr algn="just"/>
            <a:endParaRPr lang="en-US" sz="2000" b="0" i="0" dirty="0">
              <a:solidFill>
                <a:srgbClr val="000000"/>
              </a:solidFill>
              <a:effectLst/>
            </a:endParaRPr>
          </a:p>
          <a:p>
            <a:pPr algn="just"/>
            <a:r>
              <a:rPr lang="en-US" sz="2000" b="0" i="0" dirty="0">
                <a:solidFill>
                  <a:srgbClr val="000000"/>
                </a:solidFill>
                <a:effectLst/>
              </a:rPr>
              <a:t>&amp;</a:t>
            </a:r>
            <a:r>
              <a:rPr lang="en-US" sz="2000" b="0" i="0" dirty="0" err="1">
                <a:solidFill>
                  <a:srgbClr val="000000"/>
                </a:solidFill>
                <a:effectLst/>
              </a:rPr>
              <a:t>ensp</a:t>
            </a:r>
            <a:r>
              <a:rPr lang="en-US" sz="2000" b="0" i="0" dirty="0">
                <a:solidFill>
                  <a:srgbClr val="000000"/>
                </a:solidFill>
                <a:effectLst/>
              </a:rPr>
              <a:t>;       </a:t>
            </a:r>
          </a:p>
          <a:p>
            <a:pPr algn="just"/>
            <a:r>
              <a:rPr lang="en-US" sz="2000" b="0" i="0" dirty="0">
                <a:solidFill>
                  <a:srgbClr val="000000"/>
                </a:solidFill>
                <a:effectLst/>
              </a:rPr>
              <a:t>This tag is used for displaying two spaces.   </a:t>
            </a:r>
          </a:p>
          <a:p>
            <a:pPr algn="just"/>
            <a:endParaRPr lang="en-US" sz="2000" b="0" i="0" dirty="0">
              <a:solidFill>
                <a:srgbClr val="000000"/>
              </a:solidFill>
              <a:effectLst/>
            </a:endParaRPr>
          </a:p>
          <a:p>
            <a:pPr algn="just"/>
            <a:r>
              <a:rPr lang="en-US" sz="2000" b="0" i="0" dirty="0">
                <a:solidFill>
                  <a:srgbClr val="000000"/>
                </a:solidFill>
                <a:effectLst/>
              </a:rPr>
              <a:t>&amp;</a:t>
            </a:r>
            <a:r>
              <a:rPr lang="en-US" sz="2000" b="0" i="0" dirty="0" err="1">
                <a:solidFill>
                  <a:srgbClr val="000000"/>
                </a:solidFill>
                <a:effectLst/>
              </a:rPr>
              <a:t>emsp</a:t>
            </a:r>
            <a:r>
              <a:rPr lang="en-US" sz="2000" b="0" i="0" dirty="0">
                <a:solidFill>
                  <a:srgbClr val="000000"/>
                </a:solidFill>
                <a:effectLst/>
              </a:rPr>
              <a:t>;       </a:t>
            </a:r>
          </a:p>
          <a:p>
            <a:pPr algn="just"/>
            <a:r>
              <a:rPr lang="en-US" sz="2000" b="0" i="0" dirty="0">
                <a:solidFill>
                  <a:srgbClr val="000000"/>
                </a:solidFill>
                <a:effectLst/>
              </a:rPr>
              <a:t>This tag is used for displaying four spaces. </a:t>
            </a:r>
            <a:endParaRPr lang="en-US" sz="2000" i="0" dirty="0">
              <a:solidFill>
                <a:schemeClr val="tx1"/>
              </a:solidFill>
              <a:effectLst/>
            </a:endParaRPr>
          </a:p>
          <a:p>
            <a:pPr algn="just"/>
            <a:endParaRPr lang="en-US" sz="2000" b="0" dirty="0">
              <a:solidFill>
                <a:schemeClr val="tx1"/>
              </a:solidFill>
            </a:endParaRPr>
          </a:p>
          <a:p>
            <a:pPr algn="just"/>
            <a:r>
              <a:rPr lang="en-US" sz="2000" b="0" dirty="0">
                <a:solidFill>
                  <a:schemeClr val="tx1"/>
                </a:solidFill>
              </a:rPr>
              <a:t>&lt;</a:t>
            </a:r>
            <a:r>
              <a:rPr lang="en-US" sz="2000" b="0" dirty="0" err="1">
                <a:solidFill>
                  <a:schemeClr val="tx1"/>
                </a:solidFill>
              </a:rPr>
              <a:t>br</a:t>
            </a:r>
            <a:r>
              <a:rPr lang="en-US" sz="2000" b="0" dirty="0">
                <a:solidFill>
                  <a:schemeClr val="tx1"/>
                </a:solidFill>
              </a:rPr>
              <a:t>&gt; tag : </a:t>
            </a:r>
          </a:p>
          <a:p>
            <a:pPr algn="just"/>
            <a:r>
              <a:rPr lang="en-US" sz="2000" dirty="0">
                <a:solidFill>
                  <a:srgbClr val="000000"/>
                </a:solidFill>
              </a:rPr>
              <a:t>To generate space below an html element using line break</a:t>
            </a:r>
            <a:endParaRPr lang="en-US" sz="2000" i="0" dirty="0">
              <a:solidFill>
                <a:srgbClr val="000000"/>
              </a:solidFill>
              <a:effectLst/>
            </a:endParaRPr>
          </a:p>
          <a:p>
            <a:pPr algn="just"/>
            <a:endParaRPr lang="en-US" sz="2000" dirty="0">
              <a:solidFill>
                <a:srgbClr val="000000"/>
              </a:solidFill>
            </a:endParaRPr>
          </a:p>
          <a:p>
            <a:pPr algn="just"/>
            <a:r>
              <a:rPr lang="en-US" sz="2000" dirty="0">
                <a:solidFill>
                  <a:srgbClr val="000000"/>
                </a:solidFill>
              </a:rPr>
              <a:t>&lt;pre&gt; tag to provide custom spaces </a:t>
            </a:r>
            <a:endParaRPr lang="en-US" sz="2000" i="0" dirty="0">
              <a:solidFill>
                <a:srgbClr val="000000"/>
              </a:solidFill>
              <a:effectLst/>
            </a:endParaRPr>
          </a:p>
          <a:p>
            <a:pPr algn="just"/>
            <a:endParaRPr lang="en-US" sz="2000" dirty="0">
              <a:solidFill>
                <a:srgbClr val="000000"/>
              </a:solidFill>
            </a:endParaRPr>
          </a:p>
          <a:p>
            <a:pPr algn="just"/>
            <a:r>
              <a:rPr lang="en-US" sz="2000" dirty="0">
                <a:solidFill>
                  <a:srgbClr val="000000"/>
                </a:solidFill>
              </a:rPr>
              <a:t>Using </a:t>
            </a:r>
            <a:r>
              <a:rPr lang="en-US" sz="2000" dirty="0" err="1">
                <a:solidFill>
                  <a:srgbClr val="000000"/>
                </a:solidFill>
              </a:rPr>
              <a:t>Css</a:t>
            </a:r>
            <a:r>
              <a:rPr lang="en-US" sz="2000" dirty="0">
                <a:solidFill>
                  <a:srgbClr val="000000"/>
                </a:solidFill>
              </a:rPr>
              <a:t> ( Later)</a:t>
            </a:r>
            <a:endParaRPr lang="en-US" sz="2000" i="0" dirty="0">
              <a:solidFill>
                <a:schemeClr val="tx1"/>
              </a:solidFill>
              <a:effectLst/>
            </a:endParaRPr>
          </a:p>
        </p:txBody>
      </p:sp>
    </p:spTree>
    <p:extLst>
      <p:ext uri="{BB962C8B-B14F-4D97-AF65-F5344CB8AC3E}">
        <p14:creationId xmlns:p14="http://schemas.microsoft.com/office/powerpoint/2010/main" val="2466741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List</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just">
              <a:buFont typeface="Arial" panose="020B0604020202020204" pitchFamily="34" charset="0"/>
              <a:buChar char="•"/>
            </a:pPr>
            <a:endParaRPr lang="en-US" sz="2000" i="0" dirty="0">
              <a:solidFill>
                <a:schemeClr val="tx1"/>
              </a:solidFill>
              <a:effectLst/>
            </a:endParaRPr>
          </a:p>
          <a:p>
            <a:pPr marL="342900" indent="-342900" algn="just">
              <a:buFont typeface="Arial" panose="020B0604020202020204" pitchFamily="34" charset="0"/>
              <a:buChar char="•"/>
            </a:pPr>
            <a:r>
              <a:rPr lang="en-US" sz="2000" i="0" dirty="0">
                <a:solidFill>
                  <a:schemeClr val="tx1"/>
                </a:solidFill>
                <a:effectLst/>
              </a:rPr>
              <a:t>Numbered List/Ordered list</a:t>
            </a:r>
          </a:p>
          <a:p>
            <a:pPr algn="just"/>
            <a:r>
              <a:rPr lang="en-US" sz="2000" i="0" dirty="0">
                <a:solidFill>
                  <a:schemeClr val="tx1"/>
                </a:solidFill>
                <a:effectLst/>
              </a:rPr>
              <a:t>            a. Default numbering</a:t>
            </a:r>
          </a:p>
          <a:p>
            <a:pPr algn="just"/>
            <a:r>
              <a:rPr lang="en-US" sz="2000" dirty="0">
                <a:solidFill>
                  <a:schemeClr val="tx1"/>
                </a:solidFill>
              </a:rPr>
              <a:t>            b. Changing the start number</a:t>
            </a:r>
            <a:endParaRPr lang="en-US" sz="2000" i="0" dirty="0">
              <a:solidFill>
                <a:schemeClr val="tx1"/>
              </a:solidFill>
              <a:effectLst/>
            </a:endParaRPr>
          </a:p>
          <a:p>
            <a:pPr algn="just"/>
            <a:r>
              <a:rPr lang="en-US" sz="2000" dirty="0">
                <a:solidFill>
                  <a:schemeClr val="tx1"/>
                </a:solidFill>
              </a:rPr>
              <a:t>            b. Alphabetical order</a:t>
            </a:r>
          </a:p>
          <a:p>
            <a:pPr algn="just"/>
            <a:r>
              <a:rPr lang="en-US" sz="2000" i="0" dirty="0">
                <a:solidFill>
                  <a:schemeClr val="tx1"/>
                </a:solidFill>
                <a:effectLst/>
              </a:rPr>
              <a:t>            c. Itali</a:t>
            </a:r>
            <a:r>
              <a:rPr lang="en-US" sz="2000" dirty="0">
                <a:solidFill>
                  <a:schemeClr val="tx1"/>
                </a:solidFill>
              </a:rPr>
              <a:t>cs ordering</a:t>
            </a:r>
          </a:p>
          <a:p>
            <a:pPr algn="just"/>
            <a:endParaRPr lang="en-US" sz="2000" i="0" dirty="0">
              <a:solidFill>
                <a:schemeClr val="tx1"/>
              </a:solidFill>
              <a:effectLst/>
            </a:endParaRPr>
          </a:p>
          <a:p>
            <a:pPr marL="342900" indent="-342900" algn="just">
              <a:buFont typeface="Arial" panose="020B0604020202020204" pitchFamily="34" charset="0"/>
              <a:buChar char="•"/>
            </a:pPr>
            <a:r>
              <a:rPr lang="en-US" sz="2000" dirty="0">
                <a:solidFill>
                  <a:schemeClr val="tx1"/>
                </a:solidFill>
              </a:rPr>
              <a:t>Bulleted List/Un ordered list</a:t>
            </a:r>
          </a:p>
          <a:p>
            <a:pPr algn="just"/>
            <a:r>
              <a:rPr lang="en-US" sz="2000" i="0" dirty="0">
                <a:solidFill>
                  <a:schemeClr val="tx1"/>
                </a:solidFill>
                <a:effectLst/>
              </a:rPr>
              <a:t>              a. default</a:t>
            </a:r>
            <a:r>
              <a:rPr lang="en-US" sz="2000" dirty="0">
                <a:solidFill>
                  <a:schemeClr val="tx1"/>
                </a:solidFill>
              </a:rPr>
              <a:t>/disc</a:t>
            </a:r>
          </a:p>
          <a:p>
            <a:pPr algn="just"/>
            <a:r>
              <a:rPr lang="en-US" sz="2000" i="0" dirty="0">
                <a:solidFill>
                  <a:schemeClr val="tx1"/>
                </a:solidFill>
                <a:effectLst/>
              </a:rPr>
              <a:t>              </a:t>
            </a:r>
            <a:r>
              <a:rPr lang="en-US" sz="2000" dirty="0">
                <a:solidFill>
                  <a:schemeClr val="tx1"/>
                </a:solidFill>
              </a:rPr>
              <a:t>b</a:t>
            </a:r>
            <a:r>
              <a:rPr lang="en-US" sz="2000" i="0" dirty="0">
                <a:solidFill>
                  <a:schemeClr val="tx1"/>
                </a:solidFill>
                <a:effectLst/>
              </a:rPr>
              <a:t>. circle</a:t>
            </a:r>
          </a:p>
          <a:p>
            <a:pPr algn="just"/>
            <a:r>
              <a:rPr lang="en-US" sz="2000" dirty="0">
                <a:solidFill>
                  <a:schemeClr val="tx1"/>
                </a:solidFill>
              </a:rPr>
              <a:t>              c. square</a:t>
            </a:r>
            <a:endParaRPr lang="en-US" sz="2000" i="0" dirty="0">
              <a:solidFill>
                <a:schemeClr val="tx1"/>
              </a:solidFill>
              <a:effectLst/>
            </a:endParaRPr>
          </a:p>
        </p:txBody>
      </p:sp>
    </p:spTree>
    <p:extLst>
      <p:ext uri="{BB962C8B-B14F-4D97-AF65-F5344CB8AC3E}">
        <p14:creationId xmlns:p14="http://schemas.microsoft.com/office/powerpoint/2010/main" val="20887573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Image</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just">
              <a:buFont typeface="Arial" panose="020B0604020202020204" pitchFamily="34" charset="0"/>
              <a:buChar char="•"/>
            </a:pPr>
            <a:r>
              <a:rPr lang="en-US" sz="2000" dirty="0">
                <a:solidFill>
                  <a:schemeClr val="tx1"/>
                </a:solidFill>
              </a:rPr>
              <a:t>Role of images in webpage</a:t>
            </a:r>
          </a:p>
          <a:p>
            <a:pPr marL="342900" indent="-342900" algn="just">
              <a:buFont typeface="Arial" panose="020B0604020202020204" pitchFamily="34" charset="0"/>
              <a:buChar char="•"/>
            </a:pPr>
            <a:r>
              <a:rPr lang="en-US" sz="2000" i="0" dirty="0">
                <a:solidFill>
                  <a:schemeClr val="tx1"/>
                </a:solidFill>
                <a:effectLst/>
              </a:rPr>
              <a:t>Adding image in web page</a:t>
            </a:r>
          </a:p>
          <a:p>
            <a:pPr marL="342900" indent="-342900" algn="just">
              <a:buFont typeface="Arial" panose="020B0604020202020204" pitchFamily="34" charset="0"/>
              <a:buChar char="•"/>
            </a:pPr>
            <a:r>
              <a:rPr lang="en-US" sz="2000" dirty="0">
                <a:solidFill>
                  <a:schemeClr val="tx1"/>
                </a:solidFill>
              </a:rPr>
              <a:t>Sizing the image</a:t>
            </a:r>
          </a:p>
          <a:p>
            <a:pPr marL="342900" indent="-342900" algn="just">
              <a:buFont typeface="Arial" panose="020B0604020202020204" pitchFamily="34" charset="0"/>
              <a:buChar char="•"/>
            </a:pPr>
            <a:r>
              <a:rPr lang="en-US" sz="2000" i="0" dirty="0">
                <a:solidFill>
                  <a:schemeClr val="tx1"/>
                </a:solidFill>
                <a:effectLst/>
              </a:rPr>
              <a:t>Providing alt text</a:t>
            </a:r>
          </a:p>
          <a:p>
            <a:pPr marL="342900" indent="-342900" algn="just">
              <a:buFont typeface="Arial" panose="020B0604020202020204" pitchFamily="34" charset="0"/>
              <a:buChar char="•"/>
            </a:pPr>
            <a:r>
              <a:rPr lang="en-US" sz="2000" dirty="0">
                <a:solidFill>
                  <a:schemeClr val="tx1"/>
                </a:solidFill>
              </a:rPr>
              <a:t>Using Image as hyperlinks</a:t>
            </a:r>
          </a:p>
          <a:p>
            <a:pPr marL="342900" indent="-342900" algn="just">
              <a:buFont typeface="Arial" panose="020B0604020202020204" pitchFamily="34" charset="0"/>
              <a:buChar char="•"/>
            </a:pPr>
            <a:r>
              <a:rPr lang="en-US" sz="2000" i="0" dirty="0">
                <a:solidFill>
                  <a:schemeClr val="tx1"/>
                </a:solidFill>
                <a:effectLst/>
              </a:rPr>
              <a:t>Floating image</a:t>
            </a:r>
          </a:p>
        </p:txBody>
      </p:sp>
    </p:spTree>
    <p:extLst>
      <p:ext uri="{BB962C8B-B14F-4D97-AF65-F5344CB8AC3E}">
        <p14:creationId xmlns:p14="http://schemas.microsoft.com/office/powerpoint/2010/main" val="6498003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Font-awesome Icons</a:t>
            </a:r>
          </a:p>
        </p:txBody>
      </p:sp>
      <p:sp>
        <p:nvSpPr>
          <p:cNvPr id="3" name="Content Placeholder 2"/>
          <p:cNvSpPr>
            <a:spLocks noGrp="1"/>
          </p:cNvSpPr>
          <p:nvPr>
            <p:ph idx="1"/>
          </p:nvPr>
        </p:nvSpPr>
        <p:spPr/>
        <p:txBody>
          <a:bodyPr>
            <a:normAutofit fontScale="70000" lnSpcReduction="20000"/>
          </a:bodyPr>
          <a:lstStyle/>
          <a:p>
            <a:pPr>
              <a:buNone/>
            </a:pPr>
            <a:r>
              <a:rPr lang="en-US" dirty="0">
                <a:solidFill>
                  <a:srgbClr val="002060"/>
                </a:solidFill>
              </a:rPr>
              <a:t>STEP : Link the minified </a:t>
            </a:r>
            <a:r>
              <a:rPr lang="en-US" dirty="0" err="1">
                <a:solidFill>
                  <a:srgbClr val="002060"/>
                </a:solidFill>
              </a:rPr>
              <a:t>css</a:t>
            </a:r>
            <a:r>
              <a:rPr lang="en-US" dirty="0">
                <a:solidFill>
                  <a:srgbClr val="002060"/>
                </a:solidFill>
              </a:rPr>
              <a:t> of font awesome</a:t>
            </a:r>
          </a:p>
          <a:p>
            <a:pPr>
              <a:buNone/>
            </a:pPr>
            <a:r>
              <a:rPr lang="en-US" dirty="0">
                <a:solidFill>
                  <a:srgbClr val="002060"/>
                </a:solidFill>
              </a:rPr>
              <a:t>&lt;link </a:t>
            </a:r>
            <a:r>
              <a:rPr lang="en-US" dirty="0" err="1">
                <a:solidFill>
                  <a:srgbClr val="002060"/>
                </a:solidFill>
              </a:rPr>
              <a:t>href</a:t>
            </a:r>
            <a:r>
              <a:rPr lang="en-US" dirty="0">
                <a:solidFill>
                  <a:srgbClr val="002060"/>
                </a:solidFill>
              </a:rPr>
              <a:t>="https://cdnjs.cloudflare.com/ajax/libs/font-awesome/4.7.0/css/font-awesome.min.css" </a:t>
            </a:r>
            <a:r>
              <a:rPr lang="en-US" dirty="0" err="1">
                <a:solidFill>
                  <a:srgbClr val="002060"/>
                </a:solidFill>
              </a:rPr>
              <a:t>rel</a:t>
            </a:r>
            <a:r>
              <a:rPr lang="en-US" dirty="0">
                <a:solidFill>
                  <a:srgbClr val="002060"/>
                </a:solidFill>
              </a:rPr>
              <a:t>="</a:t>
            </a:r>
            <a:r>
              <a:rPr lang="en-US" dirty="0" err="1">
                <a:solidFill>
                  <a:srgbClr val="002060"/>
                </a:solidFill>
              </a:rPr>
              <a:t>stylesheet</a:t>
            </a:r>
            <a:r>
              <a:rPr lang="en-US" dirty="0">
                <a:solidFill>
                  <a:srgbClr val="002060"/>
                </a:solidFill>
              </a:rPr>
              <a:t>" type="text/</a:t>
            </a:r>
            <a:r>
              <a:rPr lang="en-US" dirty="0" err="1">
                <a:solidFill>
                  <a:srgbClr val="002060"/>
                </a:solidFill>
              </a:rPr>
              <a:t>css</a:t>
            </a:r>
            <a:r>
              <a:rPr lang="en-US" dirty="0">
                <a:solidFill>
                  <a:srgbClr val="002060"/>
                </a:solidFill>
              </a:rPr>
              <a:t>"&gt;</a:t>
            </a:r>
          </a:p>
          <a:p>
            <a:pPr>
              <a:buNone/>
            </a:pPr>
            <a:endParaRPr lang="en-US" dirty="0">
              <a:solidFill>
                <a:srgbClr val="002060"/>
              </a:solidFill>
            </a:endParaRPr>
          </a:p>
          <a:p>
            <a:pPr>
              <a:buNone/>
            </a:pPr>
            <a:r>
              <a:rPr lang="en-US" dirty="0">
                <a:solidFill>
                  <a:srgbClr val="002060"/>
                </a:solidFill>
              </a:rPr>
              <a:t>Step 2 :  Go to the  font-awesome 4.7 website ,search for the icon , select it and copy  its snapshot.</a:t>
            </a:r>
          </a:p>
          <a:p>
            <a:pPr>
              <a:buNone/>
            </a:pPr>
            <a:r>
              <a:rPr lang="en-US" dirty="0" err="1">
                <a:solidFill>
                  <a:srgbClr val="002060"/>
                </a:solidFill>
              </a:rPr>
              <a:t>Eg</a:t>
            </a:r>
            <a:r>
              <a:rPr lang="en-US" dirty="0">
                <a:solidFill>
                  <a:srgbClr val="002060"/>
                </a:solidFill>
              </a:rPr>
              <a:t> : </a:t>
            </a:r>
          </a:p>
          <a:p>
            <a:pPr>
              <a:buNone/>
            </a:pPr>
            <a:r>
              <a:rPr lang="it-IT" dirty="0">
                <a:solidFill>
                  <a:srgbClr val="002060"/>
                </a:solidFill>
              </a:rPr>
              <a:t>&lt;i class="fa fa-user-circle-o" aria-hidden="true"&gt;&lt;/i&gt;</a:t>
            </a:r>
          </a:p>
          <a:p>
            <a:pPr>
              <a:buNone/>
            </a:pPr>
            <a:endParaRPr lang="it-IT" dirty="0">
              <a:solidFill>
                <a:srgbClr val="002060"/>
              </a:solidFill>
            </a:endParaRPr>
          </a:p>
          <a:p>
            <a:pPr>
              <a:buNone/>
            </a:pPr>
            <a:r>
              <a:rPr lang="it-IT" dirty="0">
                <a:solidFill>
                  <a:srgbClr val="002060"/>
                </a:solidFill>
              </a:rPr>
              <a:t>Font awesome fonts can be customized by using font property of css.</a:t>
            </a:r>
            <a:endParaRPr lang="en-US" dirty="0">
              <a:solidFill>
                <a:srgbClr val="002060"/>
              </a:solidFill>
            </a:endParaRPr>
          </a:p>
          <a:p>
            <a:pPr>
              <a:buNone/>
            </a:pPr>
            <a:r>
              <a:rPr lang="en-US" dirty="0">
                <a:solidFill>
                  <a:srgbClr val="002060"/>
                </a:solidFill>
              </a:rPr>
              <a:t>	</a:t>
            </a:r>
          </a:p>
        </p:txBody>
      </p:sp>
    </p:spTree>
    <p:extLst>
      <p:ext uri="{BB962C8B-B14F-4D97-AF65-F5344CB8AC3E}">
        <p14:creationId xmlns:p14="http://schemas.microsoft.com/office/powerpoint/2010/main" val="36416972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Google Fonts</a:t>
            </a:r>
          </a:p>
        </p:txBody>
      </p:sp>
      <p:sp>
        <p:nvSpPr>
          <p:cNvPr id="3" name="Content Placeholder 2"/>
          <p:cNvSpPr>
            <a:spLocks noGrp="1"/>
          </p:cNvSpPr>
          <p:nvPr>
            <p:ph idx="1"/>
          </p:nvPr>
        </p:nvSpPr>
        <p:spPr/>
        <p:txBody>
          <a:bodyPr/>
          <a:lstStyle/>
          <a:p>
            <a:r>
              <a:rPr lang="en-US" dirty="0">
                <a:solidFill>
                  <a:srgbClr val="002060"/>
                </a:solidFill>
              </a:rPr>
              <a:t>Benefit : </a:t>
            </a:r>
          </a:p>
          <a:p>
            <a:pPr>
              <a:buNone/>
            </a:pPr>
            <a:r>
              <a:rPr lang="en-US" dirty="0">
                <a:solidFill>
                  <a:srgbClr val="002060"/>
                </a:solidFill>
              </a:rPr>
              <a:t>Uniformity of our website throughout all the computers on which whether a particular font is installed or not.</a:t>
            </a:r>
          </a:p>
          <a:p>
            <a:pPr>
              <a:buNone/>
            </a:pPr>
            <a:r>
              <a:rPr lang="en-US" dirty="0">
                <a:solidFill>
                  <a:srgbClr val="002060"/>
                </a:solidFill>
              </a:rPr>
              <a:t>Steps : </a:t>
            </a:r>
          </a:p>
          <a:p>
            <a:pPr>
              <a:buNone/>
            </a:pPr>
            <a:endParaRPr lang="en-US" dirty="0">
              <a:solidFill>
                <a:srgbClr val="002060"/>
              </a:solidFill>
            </a:endParaRPr>
          </a:p>
        </p:txBody>
      </p:sp>
    </p:spTree>
    <p:extLst>
      <p:ext uri="{BB962C8B-B14F-4D97-AF65-F5344CB8AC3E}">
        <p14:creationId xmlns:p14="http://schemas.microsoft.com/office/powerpoint/2010/main" val="22183460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9AD81-3707-DFA4-C7C5-1AA0CE2B3EAA}"/>
              </a:ext>
            </a:extLst>
          </p:cNvPr>
          <p:cNvSpPr>
            <a:spLocks noGrp="1"/>
          </p:cNvSpPr>
          <p:nvPr>
            <p:ph type="title"/>
          </p:nvPr>
        </p:nvSpPr>
        <p:spPr/>
        <p:txBody>
          <a:bodyPr/>
          <a:lstStyle/>
          <a:p>
            <a:r>
              <a:rPr lang="en-US" dirty="0">
                <a:solidFill>
                  <a:srgbClr val="FF0000"/>
                </a:solidFill>
              </a:rPr>
              <a:t>Special Characters</a:t>
            </a:r>
            <a:endParaRPr lang="en-IN" dirty="0">
              <a:solidFill>
                <a:srgbClr val="FF0000"/>
              </a:solidFill>
            </a:endParaRPr>
          </a:p>
        </p:txBody>
      </p:sp>
      <p:pic>
        <p:nvPicPr>
          <p:cNvPr id="4" name="Content Placeholder 3">
            <a:extLst>
              <a:ext uri="{FF2B5EF4-FFF2-40B4-BE49-F238E27FC236}">
                <a16:creationId xmlns:a16="http://schemas.microsoft.com/office/drawing/2014/main" id="{313ECCAE-C6E3-D2E8-450B-C1292DDB7DB7}"/>
              </a:ext>
            </a:extLst>
          </p:cNvPr>
          <p:cNvPicPr>
            <a:picLocks noGrp="1" noChangeAspect="1"/>
          </p:cNvPicPr>
          <p:nvPr>
            <p:ph idx="1"/>
          </p:nvPr>
        </p:nvPicPr>
        <p:blipFill>
          <a:blip r:embed="rId2"/>
          <a:stretch>
            <a:fillRect/>
          </a:stretch>
        </p:blipFill>
        <p:spPr>
          <a:xfrm>
            <a:off x="509650" y="1600200"/>
            <a:ext cx="8124700" cy="4525963"/>
          </a:xfrm>
          <a:prstGeom prst="rect">
            <a:avLst/>
          </a:prstGeom>
        </p:spPr>
      </p:pic>
    </p:spTree>
    <p:extLst>
      <p:ext uri="{BB962C8B-B14F-4D97-AF65-F5344CB8AC3E}">
        <p14:creationId xmlns:p14="http://schemas.microsoft.com/office/powerpoint/2010/main" val="41449773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Table</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just">
              <a:buFont typeface="Arial" panose="020B0604020202020204" pitchFamily="34" charset="0"/>
              <a:buChar char="•"/>
            </a:pPr>
            <a:r>
              <a:rPr lang="en-US" sz="2000" i="0" dirty="0">
                <a:solidFill>
                  <a:schemeClr val="tx1"/>
                </a:solidFill>
                <a:effectLst/>
              </a:rPr>
              <a:t>A table is a structured set of data made up of rows and columns (tabular data).</a:t>
            </a:r>
          </a:p>
          <a:p>
            <a:pPr marL="342900" indent="-342900" algn="just">
              <a:buFont typeface="Arial" panose="020B0604020202020204" pitchFamily="34" charset="0"/>
              <a:buChar char="•"/>
            </a:pPr>
            <a:r>
              <a:rPr lang="en-US" sz="2000" i="0" dirty="0">
                <a:solidFill>
                  <a:schemeClr val="tx1"/>
                </a:solidFill>
                <a:effectLst/>
              </a:rPr>
              <a:t> Allows </a:t>
            </a:r>
            <a:r>
              <a:rPr lang="en-US" sz="2000" dirty="0">
                <a:solidFill>
                  <a:schemeClr val="tx1"/>
                </a:solidFill>
              </a:rPr>
              <a:t>q</a:t>
            </a:r>
            <a:r>
              <a:rPr lang="en-US" sz="2000" i="0" dirty="0">
                <a:solidFill>
                  <a:schemeClr val="tx1"/>
                </a:solidFill>
                <a:effectLst/>
              </a:rPr>
              <a:t>uickly and easily look up values that indicate some kind of connection between different types of data, </a:t>
            </a:r>
          </a:p>
          <a:p>
            <a:pPr marL="342900" indent="-342900" algn="just">
              <a:buFont typeface="Arial" panose="020B0604020202020204" pitchFamily="34" charset="0"/>
              <a:buChar char="•"/>
            </a:pPr>
            <a:r>
              <a:rPr lang="en-US" sz="2000" i="0" dirty="0">
                <a:solidFill>
                  <a:schemeClr val="tx1"/>
                </a:solidFill>
                <a:effectLst/>
              </a:rPr>
              <a:t>for example a person and their age</a:t>
            </a:r>
          </a:p>
          <a:p>
            <a:pPr marL="342900" indent="-342900" algn="just">
              <a:buFont typeface="Arial" panose="020B0604020202020204" pitchFamily="34" charset="0"/>
              <a:buChar char="•"/>
            </a:pPr>
            <a:r>
              <a:rPr lang="en-US" sz="2000" dirty="0">
                <a:solidFill>
                  <a:schemeClr val="tx1"/>
                </a:solidFill>
              </a:rPr>
              <a:t>Don’t use tables for laying out the web page of form.</a:t>
            </a:r>
          </a:p>
          <a:p>
            <a:pPr marL="342900" indent="-342900" algn="just">
              <a:buFont typeface="Arial" panose="020B0604020202020204" pitchFamily="34" charset="0"/>
              <a:buChar char="•"/>
            </a:pPr>
            <a:r>
              <a:rPr lang="en-US" sz="2000" dirty="0">
                <a:solidFill>
                  <a:schemeClr val="tx1"/>
                </a:solidFill>
              </a:rPr>
              <a:t>t</a:t>
            </a:r>
            <a:r>
              <a:rPr lang="en-US" sz="2000" i="0" dirty="0">
                <a:solidFill>
                  <a:schemeClr val="tx1"/>
                </a:solidFill>
                <a:effectLst/>
              </a:rPr>
              <a:t>able tag</a:t>
            </a:r>
          </a:p>
          <a:p>
            <a:pPr marL="342900" indent="-342900" algn="just">
              <a:buFont typeface="Arial" panose="020B0604020202020204" pitchFamily="34" charset="0"/>
              <a:buChar char="•"/>
            </a:pPr>
            <a:r>
              <a:rPr lang="en-US" sz="2000" dirty="0">
                <a:solidFill>
                  <a:schemeClr val="tx1"/>
                </a:solidFill>
              </a:rPr>
              <a:t>Using  td ,  tr  tags to create rows and columns</a:t>
            </a:r>
          </a:p>
          <a:p>
            <a:pPr marL="342900" indent="-342900" algn="just">
              <a:buFont typeface="Arial" panose="020B0604020202020204" pitchFamily="34" charset="0"/>
              <a:buChar char="•"/>
            </a:pPr>
            <a:r>
              <a:rPr lang="en-US" sz="2000" i="0" dirty="0">
                <a:solidFill>
                  <a:schemeClr val="tx1"/>
                </a:solidFill>
                <a:effectLst/>
              </a:rPr>
              <a:t>Adding headers with </a:t>
            </a:r>
            <a:r>
              <a:rPr lang="en-US" sz="2000" i="0" dirty="0" err="1">
                <a:solidFill>
                  <a:schemeClr val="tx1"/>
                </a:solidFill>
                <a:effectLst/>
              </a:rPr>
              <a:t>th</a:t>
            </a:r>
            <a:r>
              <a:rPr lang="en-US" sz="2000" i="0" dirty="0">
                <a:solidFill>
                  <a:schemeClr val="tx1"/>
                </a:solidFill>
                <a:effectLst/>
              </a:rPr>
              <a:t> tag.</a:t>
            </a:r>
          </a:p>
          <a:p>
            <a:pPr marL="342900" indent="-342900" algn="just">
              <a:buFont typeface="Arial" panose="020B0604020202020204" pitchFamily="34" charset="0"/>
              <a:buChar char="•"/>
            </a:pPr>
            <a:r>
              <a:rPr lang="en-US" sz="2000" i="0" dirty="0">
                <a:solidFill>
                  <a:schemeClr val="tx1"/>
                </a:solidFill>
                <a:effectLst/>
              </a:rPr>
              <a:t> </a:t>
            </a:r>
            <a:r>
              <a:rPr lang="en-US" sz="2000" i="0" dirty="0" err="1">
                <a:solidFill>
                  <a:schemeClr val="tx1"/>
                </a:solidFill>
                <a:effectLst/>
              </a:rPr>
              <a:t>rowspan</a:t>
            </a:r>
            <a:r>
              <a:rPr lang="en-US" sz="2000" i="0" dirty="0">
                <a:solidFill>
                  <a:schemeClr val="tx1"/>
                </a:solidFill>
                <a:effectLst/>
              </a:rPr>
              <a:t> and </a:t>
            </a:r>
            <a:r>
              <a:rPr lang="en-US" sz="2000" i="0" dirty="0" err="1">
                <a:solidFill>
                  <a:schemeClr val="tx1"/>
                </a:solidFill>
                <a:effectLst/>
              </a:rPr>
              <a:t>colspan</a:t>
            </a:r>
            <a:endParaRPr lang="en-US" sz="2000" i="0" dirty="0">
              <a:solidFill>
                <a:schemeClr val="tx1"/>
              </a:solidFill>
              <a:effectLst/>
            </a:endParaRPr>
          </a:p>
          <a:p>
            <a:pPr marL="342900" indent="-342900" algn="just">
              <a:buFont typeface="Arial" panose="020B0604020202020204" pitchFamily="34" charset="0"/>
              <a:buChar char="•"/>
            </a:pPr>
            <a:r>
              <a:rPr lang="en-US" sz="2000" i="0" dirty="0">
                <a:solidFill>
                  <a:schemeClr val="tx1"/>
                </a:solidFill>
                <a:effectLst/>
              </a:rPr>
              <a:t>Practice problems </a:t>
            </a:r>
          </a:p>
          <a:p>
            <a:pPr marL="342900" indent="-342900" algn="just">
              <a:buFont typeface="Arial" panose="020B0604020202020204" pitchFamily="34" charset="0"/>
              <a:buChar char="•"/>
            </a:pPr>
            <a:endParaRPr lang="en-US" sz="2000" i="0" dirty="0">
              <a:solidFill>
                <a:schemeClr val="tx1"/>
              </a:solidFill>
              <a:effectLst/>
            </a:endParaRPr>
          </a:p>
        </p:txBody>
      </p:sp>
    </p:spTree>
    <p:extLst>
      <p:ext uri="{BB962C8B-B14F-4D97-AF65-F5344CB8AC3E}">
        <p14:creationId xmlns:p14="http://schemas.microsoft.com/office/powerpoint/2010/main" val="3481305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9E647-ADD0-5015-E492-400D48292E2E}"/>
              </a:ext>
            </a:extLst>
          </p:cNvPr>
          <p:cNvSpPr>
            <a:spLocks noGrp="1"/>
          </p:cNvSpPr>
          <p:nvPr>
            <p:ph type="title"/>
          </p:nvPr>
        </p:nvSpPr>
        <p:spPr/>
        <p:txBody>
          <a:bodyPr/>
          <a:lstStyle/>
          <a:p>
            <a:r>
              <a:rPr lang="en-US" dirty="0" err="1">
                <a:solidFill>
                  <a:srgbClr val="FF0000"/>
                </a:solidFill>
              </a:rPr>
              <a:t>ImageMap</a:t>
            </a:r>
            <a:endParaRPr lang="en-IN" dirty="0">
              <a:solidFill>
                <a:srgbClr val="FF0000"/>
              </a:solidFill>
            </a:endParaRPr>
          </a:p>
        </p:txBody>
      </p:sp>
      <p:sp>
        <p:nvSpPr>
          <p:cNvPr id="3" name="Content Placeholder 2">
            <a:extLst>
              <a:ext uri="{FF2B5EF4-FFF2-40B4-BE49-F238E27FC236}">
                <a16:creationId xmlns:a16="http://schemas.microsoft.com/office/drawing/2014/main" id="{1C0DA7AA-D572-502F-6EDA-C7C29CF3EA9D}"/>
              </a:ext>
            </a:extLst>
          </p:cNvPr>
          <p:cNvSpPr>
            <a:spLocks noGrp="1"/>
          </p:cNvSpPr>
          <p:nvPr>
            <p:ph idx="1"/>
          </p:nvPr>
        </p:nvSpPr>
        <p:spPr/>
        <p:txBody>
          <a:bodyPr>
            <a:normAutofit lnSpcReduction="10000"/>
          </a:bodyPr>
          <a:lstStyle/>
          <a:p>
            <a:endParaRPr lang="en-US" sz="1800" b="0" i="0" dirty="0">
              <a:solidFill>
                <a:srgbClr val="000000"/>
              </a:solidFill>
              <a:effectLst/>
            </a:endParaRPr>
          </a:p>
          <a:p>
            <a:endParaRPr lang="en-US" sz="1800" b="0" i="0" dirty="0">
              <a:solidFill>
                <a:srgbClr val="000000"/>
              </a:solidFill>
              <a:effectLst/>
            </a:endParaRPr>
          </a:p>
          <a:p>
            <a:r>
              <a:rPr lang="en-US" sz="1800" b="0" i="0" dirty="0">
                <a:solidFill>
                  <a:srgbClr val="000000"/>
                </a:solidFill>
                <a:effectLst/>
              </a:rPr>
              <a:t>An image map is an image with clickable areas</a:t>
            </a:r>
            <a:endParaRPr lang="de-DE" sz="1800" dirty="0"/>
          </a:p>
          <a:p>
            <a:r>
              <a:rPr lang="de-DE" sz="1800" dirty="0"/>
              <a:t>&lt;map&gt; tag defines an image map</a:t>
            </a:r>
            <a:endParaRPr lang="en-US" sz="1800" dirty="0"/>
          </a:p>
          <a:p>
            <a:r>
              <a:rPr lang="en-US" sz="1800" dirty="0"/>
              <a:t>The areas are defined with one or more &lt;area&gt; tags.</a:t>
            </a:r>
          </a:p>
          <a:p>
            <a:endParaRPr lang="en-IN" sz="1800" dirty="0"/>
          </a:p>
          <a:p>
            <a:pPr marL="0" indent="0">
              <a:buNone/>
            </a:pPr>
            <a:r>
              <a:rPr lang="en-IN" sz="1800" dirty="0"/>
              <a:t>&lt;map name=“sample”&gt;</a:t>
            </a:r>
          </a:p>
          <a:p>
            <a:pPr marL="0" indent="0">
              <a:buNone/>
            </a:pPr>
            <a:r>
              <a:rPr lang="en-IN" sz="1800" dirty="0"/>
              <a:t> &lt;area cords = “x1,y1,x2,y2”&gt;//square       x1,y1 : left top cords , x2y2 , right bottom cords</a:t>
            </a:r>
          </a:p>
          <a:p>
            <a:pPr marL="0" indent="0">
              <a:buNone/>
            </a:pPr>
            <a:r>
              <a:rPr lang="en-IN" sz="1800" dirty="0"/>
              <a:t> &lt;area cords = “x1,y1,radius”&gt; //circle      x1,y1 : left top cords , x2y2 , right bottom cords</a:t>
            </a:r>
          </a:p>
          <a:p>
            <a:pPr marL="0" indent="0">
              <a:buNone/>
            </a:pPr>
            <a:r>
              <a:rPr lang="en-IN" sz="1800" dirty="0"/>
              <a:t>&lt;map&gt;</a:t>
            </a:r>
          </a:p>
          <a:p>
            <a:endParaRPr lang="en-IN" sz="1800" dirty="0"/>
          </a:p>
          <a:p>
            <a:r>
              <a:rPr lang="en-IN" sz="1800" dirty="0"/>
              <a:t>&lt;</a:t>
            </a:r>
            <a:r>
              <a:rPr lang="en-IN" sz="1800" dirty="0" err="1"/>
              <a:t>img</a:t>
            </a:r>
            <a:r>
              <a:rPr lang="en-IN" sz="1800" dirty="0"/>
              <a:t> </a:t>
            </a:r>
            <a:r>
              <a:rPr lang="en-IN" sz="1800" dirty="0" err="1"/>
              <a:t>src</a:t>
            </a:r>
            <a:r>
              <a:rPr lang="en-IN" sz="1800" dirty="0"/>
              <a:t>=“….” </a:t>
            </a:r>
            <a:r>
              <a:rPr lang="en-IN" sz="1800" dirty="0" err="1"/>
              <a:t>usemap</a:t>
            </a:r>
            <a:r>
              <a:rPr lang="en-IN" sz="1800" dirty="0"/>
              <a:t>=“#sample”/&gt;</a:t>
            </a:r>
          </a:p>
        </p:txBody>
      </p:sp>
    </p:spTree>
    <p:extLst>
      <p:ext uri="{BB962C8B-B14F-4D97-AF65-F5344CB8AC3E}">
        <p14:creationId xmlns:p14="http://schemas.microsoft.com/office/powerpoint/2010/main" val="2821348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Forms</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l">
              <a:buFont typeface="Arial" panose="020B0604020202020204" pitchFamily="34" charset="0"/>
              <a:buChar char="•"/>
            </a:pPr>
            <a:r>
              <a:rPr lang="en-US" sz="2000" dirty="0">
                <a:solidFill>
                  <a:schemeClr val="tx1"/>
                </a:solidFill>
              </a:rPr>
              <a:t>What</a:t>
            </a:r>
          </a:p>
          <a:p>
            <a:pPr marL="342900" indent="-342900" algn="l">
              <a:buFont typeface="Arial" panose="020B0604020202020204" pitchFamily="34" charset="0"/>
              <a:buChar char="•"/>
            </a:pPr>
            <a:r>
              <a:rPr lang="en-US" sz="2000" i="0" dirty="0">
                <a:solidFill>
                  <a:schemeClr val="tx1"/>
                </a:solidFill>
                <a:effectLst/>
              </a:rPr>
              <a:t>Why</a:t>
            </a:r>
          </a:p>
          <a:p>
            <a:pPr marL="342900" indent="-342900" algn="l">
              <a:buFont typeface="Arial" panose="020B0604020202020204" pitchFamily="34" charset="0"/>
              <a:buChar char="•"/>
            </a:pPr>
            <a:r>
              <a:rPr lang="en-US" sz="2000" dirty="0">
                <a:solidFill>
                  <a:schemeClr val="tx1"/>
                </a:solidFill>
              </a:rPr>
              <a:t>Creating forms</a:t>
            </a:r>
          </a:p>
          <a:p>
            <a:pPr marL="342900" indent="-342900" algn="l">
              <a:buFont typeface="Arial" panose="020B0604020202020204" pitchFamily="34" charset="0"/>
              <a:buChar char="•"/>
            </a:pPr>
            <a:r>
              <a:rPr lang="en-US" sz="2000" i="0" dirty="0">
                <a:solidFill>
                  <a:schemeClr val="tx1"/>
                </a:solidFill>
                <a:effectLst/>
              </a:rPr>
              <a:t>Form elements</a:t>
            </a:r>
          </a:p>
          <a:p>
            <a:pPr marL="342900" indent="-342900" algn="l">
              <a:buFont typeface="Arial" panose="020B0604020202020204" pitchFamily="34" charset="0"/>
              <a:buChar char="•"/>
            </a:pPr>
            <a:r>
              <a:rPr lang="en-US" sz="2000" dirty="0">
                <a:solidFill>
                  <a:schemeClr val="tx1"/>
                </a:solidFill>
              </a:rPr>
              <a:t>Label</a:t>
            </a:r>
          </a:p>
          <a:p>
            <a:pPr marL="342900" indent="-342900" algn="l">
              <a:buFont typeface="Arial" panose="020B0604020202020204" pitchFamily="34" charset="0"/>
              <a:buChar char="•"/>
            </a:pPr>
            <a:r>
              <a:rPr lang="en-US" sz="2000" i="0" dirty="0">
                <a:solidFill>
                  <a:schemeClr val="tx1"/>
                </a:solidFill>
                <a:effectLst/>
              </a:rPr>
              <a:t>Placeholders</a:t>
            </a:r>
          </a:p>
          <a:p>
            <a:pPr marL="342900" indent="-342900" algn="l">
              <a:buFont typeface="Arial" panose="020B0604020202020204" pitchFamily="34" charset="0"/>
              <a:buChar char="•"/>
            </a:pPr>
            <a:r>
              <a:rPr lang="en-US" sz="2000" dirty="0">
                <a:solidFill>
                  <a:schemeClr val="tx1"/>
                </a:solidFill>
              </a:rPr>
              <a:t>Text field </a:t>
            </a:r>
          </a:p>
          <a:p>
            <a:pPr marL="342900" indent="-342900" algn="l">
              <a:buFont typeface="Arial" panose="020B0604020202020204" pitchFamily="34" charset="0"/>
              <a:buChar char="•"/>
            </a:pPr>
            <a:r>
              <a:rPr lang="en-US" sz="2000" dirty="0">
                <a:solidFill>
                  <a:schemeClr val="tx1"/>
                </a:solidFill>
              </a:rPr>
              <a:t>Password field</a:t>
            </a:r>
          </a:p>
          <a:p>
            <a:pPr marL="342900" indent="-342900" algn="l">
              <a:buFont typeface="Arial" panose="020B0604020202020204" pitchFamily="34" charset="0"/>
              <a:buChar char="•"/>
            </a:pPr>
            <a:r>
              <a:rPr lang="en-US" sz="2000" dirty="0">
                <a:solidFill>
                  <a:schemeClr val="tx1"/>
                </a:solidFill>
              </a:rPr>
              <a:t>Radio button and check box</a:t>
            </a:r>
          </a:p>
          <a:p>
            <a:pPr marL="342900" indent="-342900" algn="l">
              <a:buFont typeface="Arial" panose="020B0604020202020204" pitchFamily="34" charset="0"/>
              <a:buChar char="•"/>
            </a:pPr>
            <a:r>
              <a:rPr lang="en-US" sz="2000" dirty="0">
                <a:solidFill>
                  <a:schemeClr val="tx1"/>
                </a:solidFill>
              </a:rPr>
              <a:t>Text Area</a:t>
            </a:r>
          </a:p>
          <a:p>
            <a:pPr marL="342900" indent="-342900" algn="l">
              <a:buFont typeface="Arial" panose="020B0604020202020204" pitchFamily="34" charset="0"/>
              <a:buChar char="•"/>
            </a:pPr>
            <a:r>
              <a:rPr lang="en-US" sz="2000" dirty="0">
                <a:solidFill>
                  <a:schemeClr val="tx1"/>
                </a:solidFill>
              </a:rPr>
              <a:t>Dropdown</a:t>
            </a:r>
            <a:endParaRPr lang="en-IN" sz="2000" dirty="0">
              <a:solidFill>
                <a:schemeClr val="tx1"/>
              </a:solidFill>
            </a:endParaRPr>
          </a:p>
          <a:p>
            <a:pPr marL="342900" indent="-342900" algn="l">
              <a:buFont typeface="Arial" panose="020B0604020202020204" pitchFamily="34" charset="0"/>
              <a:buChar char="•"/>
            </a:pPr>
            <a:r>
              <a:rPr lang="en-IN" sz="2000" dirty="0">
                <a:solidFill>
                  <a:schemeClr val="tx1"/>
                </a:solidFill>
              </a:rPr>
              <a:t>File Dialogue  (accept </a:t>
            </a:r>
            <a:r>
              <a:rPr lang="en-IN" sz="2000" dirty="0" err="1">
                <a:solidFill>
                  <a:schemeClr val="tx1"/>
                </a:solidFill>
              </a:rPr>
              <a:t>attribute:image</a:t>
            </a:r>
            <a:r>
              <a:rPr lang="en-IN" sz="2000" dirty="0">
                <a:solidFill>
                  <a:schemeClr val="tx1"/>
                </a:solidFill>
              </a:rPr>
              <a:t>/</a:t>
            </a:r>
            <a:r>
              <a:rPr lang="en-IN" sz="2000" dirty="0" err="1">
                <a:solidFill>
                  <a:schemeClr val="tx1"/>
                </a:solidFill>
              </a:rPr>
              <a:t>png</a:t>
            </a:r>
            <a:r>
              <a:rPr lang="en-IN" sz="2000" dirty="0">
                <a:solidFill>
                  <a:schemeClr val="tx1"/>
                </a:solidFill>
              </a:rPr>
              <a:t> , image/jpeg , capture </a:t>
            </a:r>
            <a:r>
              <a:rPr lang="en-IN" sz="2000" dirty="0" err="1">
                <a:solidFill>
                  <a:schemeClr val="tx1"/>
                </a:solidFill>
              </a:rPr>
              <a:t>attribute:user</a:t>
            </a:r>
            <a:r>
              <a:rPr lang="en-IN" sz="2000" dirty="0">
                <a:solidFill>
                  <a:schemeClr val="tx1"/>
                </a:solidFill>
              </a:rPr>
              <a:t>/environment)</a:t>
            </a:r>
          </a:p>
          <a:p>
            <a:pPr marL="342900" indent="-342900" algn="l">
              <a:buFont typeface="Arial" panose="020B0604020202020204" pitchFamily="34" charset="0"/>
              <a:buChar char="•"/>
            </a:pPr>
            <a:r>
              <a:rPr lang="en-IN" sz="2000" dirty="0">
                <a:solidFill>
                  <a:schemeClr val="tx1"/>
                </a:solidFill>
              </a:rPr>
              <a:t>New form elements ( </a:t>
            </a:r>
            <a:r>
              <a:rPr lang="en-IN" sz="2000" dirty="0" err="1">
                <a:solidFill>
                  <a:schemeClr val="tx1"/>
                </a:solidFill>
              </a:rPr>
              <a:t>color</a:t>
            </a:r>
            <a:r>
              <a:rPr lang="en-IN" sz="2000" dirty="0">
                <a:solidFill>
                  <a:schemeClr val="tx1"/>
                </a:solidFill>
              </a:rPr>
              <a:t>, date ,time, </a:t>
            </a:r>
            <a:r>
              <a:rPr lang="en-IN" sz="2000" dirty="0" err="1">
                <a:solidFill>
                  <a:schemeClr val="tx1"/>
                </a:solidFill>
              </a:rPr>
              <a:t>tel</a:t>
            </a:r>
            <a:r>
              <a:rPr lang="en-IN" sz="2000" dirty="0">
                <a:solidFill>
                  <a:schemeClr val="tx1"/>
                </a:solidFill>
              </a:rPr>
              <a:t> , number , hidden, email , range , input list with </a:t>
            </a:r>
            <a:r>
              <a:rPr lang="en-IN" sz="2000" dirty="0" err="1">
                <a:solidFill>
                  <a:schemeClr val="tx1"/>
                </a:solidFill>
              </a:rPr>
              <a:t>datalist</a:t>
            </a:r>
            <a:r>
              <a:rPr lang="en-IN" sz="2000" dirty="0">
                <a:solidFill>
                  <a:schemeClr val="tx1"/>
                </a:solidFill>
              </a:rPr>
              <a:t> , search , datetime-local, month, week, </a:t>
            </a:r>
            <a:r>
              <a:rPr lang="en-IN" sz="2000" dirty="0" err="1">
                <a:solidFill>
                  <a:schemeClr val="tx1"/>
                </a:solidFill>
              </a:rPr>
              <a:t>url</a:t>
            </a:r>
            <a:r>
              <a:rPr lang="en-IN" sz="2000" dirty="0">
                <a:solidFill>
                  <a:schemeClr val="tx1"/>
                </a:solidFill>
              </a:rPr>
              <a:t>)</a:t>
            </a:r>
            <a:endParaRPr lang="en-US" sz="2000" dirty="0">
              <a:solidFill>
                <a:schemeClr val="tx1"/>
              </a:solidFill>
            </a:endParaRPr>
          </a:p>
        </p:txBody>
      </p:sp>
    </p:spTree>
    <p:extLst>
      <p:ext uri="{BB962C8B-B14F-4D97-AF65-F5344CB8AC3E}">
        <p14:creationId xmlns:p14="http://schemas.microsoft.com/office/powerpoint/2010/main" val="34563022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E405-632A-BCF8-C7C2-CAA1EEB246FF}"/>
              </a:ext>
            </a:extLst>
          </p:cNvPr>
          <p:cNvSpPr>
            <a:spLocks noGrp="1"/>
          </p:cNvSpPr>
          <p:nvPr>
            <p:ph type="title"/>
          </p:nvPr>
        </p:nvSpPr>
        <p:spPr/>
        <p:txBody>
          <a:bodyPr/>
          <a:lstStyle/>
          <a:p>
            <a:r>
              <a:rPr lang="en-US" dirty="0">
                <a:solidFill>
                  <a:srgbClr val="FF0000"/>
                </a:solidFill>
              </a:rPr>
              <a:t>Web APIs</a:t>
            </a:r>
            <a:endParaRPr lang="en-IN" dirty="0">
              <a:solidFill>
                <a:srgbClr val="FF0000"/>
              </a:solidFill>
            </a:endParaRPr>
          </a:p>
        </p:txBody>
      </p:sp>
      <p:sp>
        <p:nvSpPr>
          <p:cNvPr id="3" name="Content Placeholder 2">
            <a:extLst>
              <a:ext uri="{FF2B5EF4-FFF2-40B4-BE49-F238E27FC236}">
                <a16:creationId xmlns:a16="http://schemas.microsoft.com/office/drawing/2014/main" id="{D8FFCAB4-6B78-4277-2228-C6EAF55D7C93}"/>
              </a:ext>
            </a:extLst>
          </p:cNvPr>
          <p:cNvSpPr>
            <a:spLocks noGrp="1"/>
          </p:cNvSpPr>
          <p:nvPr>
            <p:ph idx="1"/>
          </p:nvPr>
        </p:nvSpPr>
        <p:spPr/>
        <p:txBody>
          <a:bodyPr>
            <a:normAutofit/>
          </a:bodyPr>
          <a:lstStyle/>
          <a:p>
            <a:endParaRPr lang="en-US" sz="1800" b="0" i="0" dirty="0">
              <a:solidFill>
                <a:srgbClr val="1B1B1B"/>
              </a:solidFill>
              <a:effectLst/>
            </a:endParaRPr>
          </a:p>
          <a:p>
            <a:r>
              <a:rPr lang="en-US" sz="1800" b="0" i="0" dirty="0">
                <a:solidFill>
                  <a:srgbClr val="1B1B1B"/>
                </a:solidFill>
                <a:effectLst/>
              </a:rPr>
              <a:t>Application Programming Interfaces (APIs) are constructs made available in programming languages to allow developers to create complex functionality more easily.</a:t>
            </a:r>
          </a:p>
          <a:p>
            <a:pPr algn="l"/>
            <a:endParaRPr lang="en-US" sz="1800" dirty="0">
              <a:solidFill>
                <a:srgbClr val="1B1B1B"/>
              </a:solidFill>
            </a:endParaRPr>
          </a:p>
          <a:p>
            <a:pPr algn="l"/>
            <a:r>
              <a:rPr lang="en-US" sz="1800" dirty="0">
                <a:solidFill>
                  <a:srgbClr val="1B1B1B"/>
                </a:solidFill>
              </a:rPr>
              <a:t>APIs may be used to extend the functionalities of any applications like browsers(Browser API) ,  applications like Facebook, twitter (Third party APIs).</a:t>
            </a:r>
            <a:r>
              <a:rPr lang="en-US" sz="1800" b="0" i="0" dirty="0">
                <a:solidFill>
                  <a:srgbClr val="000000"/>
                </a:solidFill>
                <a:effectLst/>
              </a:rPr>
              <a:t> </a:t>
            </a:r>
          </a:p>
          <a:p>
            <a:pPr algn="l"/>
            <a:endParaRPr lang="en-US" sz="1800" dirty="0">
              <a:solidFill>
                <a:srgbClr val="000000"/>
              </a:solidFill>
            </a:endParaRPr>
          </a:p>
          <a:p>
            <a:pPr algn="l"/>
            <a:r>
              <a:rPr lang="en-US" sz="1800" b="0" i="0" dirty="0">
                <a:solidFill>
                  <a:srgbClr val="000000"/>
                </a:solidFill>
                <a:effectLst/>
              </a:rPr>
              <a:t>A Web API is an application programming interface for the Web.</a:t>
            </a:r>
          </a:p>
          <a:p>
            <a:pPr algn="l"/>
            <a:endParaRPr lang="en-US" sz="1800" b="0" i="0" dirty="0">
              <a:solidFill>
                <a:srgbClr val="000000"/>
              </a:solidFill>
              <a:effectLst/>
            </a:endParaRPr>
          </a:p>
          <a:p>
            <a:pPr algn="l"/>
            <a:r>
              <a:rPr lang="en-US" sz="1800" b="0" i="0" dirty="0">
                <a:solidFill>
                  <a:srgbClr val="000000"/>
                </a:solidFill>
                <a:effectLst/>
              </a:rPr>
              <a:t>A Browser API can extend the functionality of a web browser.</a:t>
            </a:r>
          </a:p>
          <a:p>
            <a:pPr algn="l"/>
            <a:endParaRPr lang="en-US" sz="1800" b="0" i="0" dirty="0">
              <a:solidFill>
                <a:srgbClr val="000000"/>
              </a:solidFill>
              <a:effectLst/>
            </a:endParaRPr>
          </a:p>
          <a:p>
            <a:pPr algn="l"/>
            <a:r>
              <a:rPr lang="en-US" sz="1800" b="0" i="0" dirty="0">
                <a:solidFill>
                  <a:srgbClr val="000000"/>
                </a:solidFill>
                <a:effectLst/>
              </a:rPr>
              <a:t>A Server API can extend the functionality of a web server.</a:t>
            </a:r>
          </a:p>
          <a:p>
            <a:endParaRPr lang="en-IN" sz="1800" dirty="0"/>
          </a:p>
        </p:txBody>
      </p:sp>
    </p:spTree>
    <p:extLst>
      <p:ext uri="{BB962C8B-B14F-4D97-AF65-F5344CB8AC3E}">
        <p14:creationId xmlns:p14="http://schemas.microsoft.com/office/powerpoint/2010/main" val="2403248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HTML Tags</a:t>
            </a:r>
          </a:p>
        </p:txBody>
      </p:sp>
      <p:sp>
        <p:nvSpPr>
          <p:cNvPr id="3" name="Subtitle 2"/>
          <p:cNvSpPr>
            <a:spLocks noGrp="1"/>
          </p:cNvSpPr>
          <p:nvPr>
            <p:ph type="subTitle" idx="1"/>
          </p:nvPr>
        </p:nvSpPr>
        <p:spPr>
          <a:xfrm>
            <a:off x="762000" y="990600"/>
            <a:ext cx="7848600" cy="5410200"/>
          </a:xfrm>
        </p:spPr>
        <p:txBody>
          <a:bodyPr>
            <a:normAutofit/>
          </a:bodyPr>
          <a:lstStyle/>
          <a:p>
            <a:pPr algn="l"/>
            <a:endParaRPr lang="en-US" sz="1800" b="1" dirty="0">
              <a:solidFill>
                <a:schemeClr val="tx1"/>
              </a:solidFill>
            </a:endParaRPr>
          </a:p>
          <a:p>
            <a:pPr algn="l"/>
            <a:r>
              <a:rPr lang="en-US" sz="1800" b="1" dirty="0">
                <a:solidFill>
                  <a:schemeClr val="tx1"/>
                </a:solidFill>
              </a:rPr>
              <a:t>Element :  </a:t>
            </a:r>
          </a:p>
          <a:p>
            <a:pPr algn="l"/>
            <a:r>
              <a:rPr lang="en-US" sz="1800" dirty="0">
                <a:solidFill>
                  <a:schemeClr val="tx1"/>
                </a:solidFill>
              </a:rPr>
              <a:t>An HTML element is an individual component of an HTML document or web page.</a:t>
            </a:r>
          </a:p>
          <a:p>
            <a:pPr algn="l"/>
            <a:endParaRPr lang="en-US" sz="1800" dirty="0">
              <a:solidFill>
                <a:schemeClr val="tx1"/>
              </a:solidFill>
            </a:endParaRPr>
          </a:p>
          <a:p>
            <a:pPr algn="l"/>
            <a:r>
              <a:rPr lang="en-US" sz="1800" b="1" dirty="0">
                <a:solidFill>
                  <a:schemeClr val="tx1"/>
                </a:solidFill>
              </a:rPr>
              <a:t>Tag : </a:t>
            </a:r>
          </a:p>
          <a:p>
            <a:pPr algn="l"/>
            <a:r>
              <a:rPr lang="en-US" sz="1800" dirty="0">
                <a:solidFill>
                  <a:schemeClr val="tx1"/>
                </a:solidFill>
              </a:rPr>
              <a:t>Element along with the enclosing &lt;&gt; angular brackets . Each tag has some predefined implementation related to view. (Paired tags vs empty tags)</a:t>
            </a:r>
          </a:p>
          <a:p>
            <a:pPr algn="l"/>
            <a:endParaRPr lang="en-US" sz="1800" dirty="0">
              <a:solidFill>
                <a:schemeClr val="tx1"/>
              </a:solidFill>
            </a:endParaRPr>
          </a:p>
          <a:p>
            <a:pPr algn="l"/>
            <a:r>
              <a:rPr lang="en-US" sz="1800" b="1" dirty="0">
                <a:solidFill>
                  <a:schemeClr val="tx1"/>
                </a:solidFill>
              </a:rPr>
              <a:t>Attribute:</a:t>
            </a:r>
          </a:p>
          <a:p>
            <a:pPr algn="l"/>
            <a:r>
              <a:rPr lang="en-US" sz="1800" dirty="0">
                <a:solidFill>
                  <a:schemeClr val="tx1"/>
                </a:solidFill>
              </a:rPr>
              <a:t>Modifier of an </a:t>
            </a:r>
            <a:r>
              <a:rPr lang="en-US" sz="1800" b="1" dirty="0">
                <a:solidFill>
                  <a:schemeClr val="tx1"/>
                </a:solidFill>
              </a:rPr>
              <a:t>HTML</a:t>
            </a:r>
            <a:r>
              <a:rPr lang="en-US" sz="1800" dirty="0">
                <a:solidFill>
                  <a:schemeClr val="tx1"/>
                </a:solidFill>
              </a:rPr>
              <a:t> element type. </a:t>
            </a:r>
          </a:p>
          <a:p>
            <a:pPr algn="l"/>
            <a:r>
              <a:rPr lang="en-US" sz="1800" dirty="0">
                <a:solidFill>
                  <a:schemeClr val="tx1"/>
                </a:solidFill>
              </a:rPr>
              <a:t>Either modifies the default functionality of an element type or provides functionality to certain element.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E405-632A-BCF8-C7C2-CAA1EEB246FF}"/>
              </a:ext>
            </a:extLst>
          </p:cNvPr>
          <p:cNvSpPr>
            <a:spLocks noGrp="1"/>
          </p:cNvSpPr>
          <p:nvPr>
            <p:ph type="title"/>
          </p:nvPr>
        </p:nvSpPr>
        <p:spPr/>
        <p:txBody>
          <a:bodyPr/>
          <a:lstStyle/>
          <a:p>
            <a:r>
              <a:rPr lang="en-US" dirty="0">
                <a:solidFill>
                  <a:srgbClr val="FF0000"/>
                </a:solidFill>
              </a:rPr>
              <a:t>HTML APIs</a:t>
            </a:r>
            <a:endParaRPr lang="en-IN" dirty="0">
              <a:solidFill>
                <a:srgbClr val="FF0000"/>
              </a:solidFill>
            </a:endParaRPr>
          </a:p>
        </p:txBody>
      </p:sp>
      <p:sp>
        <p:nvSpPr>
          <p:cNvPr id="3" name="Content Placeholder 2">
            <a:extLst>
              <a:ext uri="{FF2B5EF4-FFF2-40B4-BE49-F238E27FC236}">
                <a16:creationId xmlns:a16="http://schemas.microsoft.com/office/drawing/2014/main" id="{D8FFCAB4-6B78-4277-2228-C6EAF55D7C93}"/>
              </a:ext>
            </a:extLst>
          </p:cNvPr>
          <p:cNvSpPr>
            <a:spLocks noGrp="1"/>
          </p:cNvSpPr>
          <p:nvPr>
            <p:ph idx="1"/>
          </p:nvPr>
        </p:nvSpPr>
        <p:spPr/>
        <p:txBody>
          <a:bodyPr/>
          <a:lstStyle/>
          <a:p>
            <a:endParaRPr lang="en-US" dirty="0"/>
          </a:p>
          <a:p>
            <a:r>
              <a:rPr lang="en-IN" dirty="0"/>
              <a:t>Web Socket</a:t>
            </a:r>
          </a:p>
          <a:p>
            <a:r>
              <a:rPr lang="en-IN" dirty="0"/>
              <a:t>Server Sent Events (SSE)</a:t>
            </a:r>
          </a:p>
          <a:p>
            <a:r>
              <a:rPr lang="en-IN" dirty="0"/>
              <a:t>Canvas</a:t>
            </a:r>
          </a:p>
          <a:p>
            <a:r>
              <a:rPr lang="en-IN" dirty="0"/>
              <a:t>Audio/Video</a:t>
            </a:r>
          </a:p>
          <a:p>
            <a:r>
              <a:rPr lang="en-IN" dirty="0"/>
              <a:t>Drag &amp; Drop</a:t>
            </a:r>
          </a:p>
          <a:p>
            <a:endParaRPr lang="en-IN" dirty="0"/>
          </a:p>
        </p:txBody>
      </p:sp>
    </p:spTree>
    <p:extLst>
      <p:ext uri="{BB962C8B-B14F-4D97-AF65-F5344CB8AC3E}">
        <p14:creationId xmlns:p14="http://schemas.microsoft.com/office/powerpoint/2010/main" val="27659807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37FB-C8EE-52E6-63E2-4E64343EEA05}"/>
              </a:ext>
            </a:extLst>
          </p:cNvPr>
          <p:cNvSpPr>
            <a:spLocks noGrp="1"/>
          </p:cNvSpPr>
          <p:nvPr>
            <p:ph type="title"/>
          </p:nvPr>
        </p:nvSpPr>
        <p:spPr/>
        <p:txBody>
          <a:bodyPr/>
          <a:lstStyle/>
          <a:p>
            <a:r>
              <a:rPr lang="en-US" dirty="0">
                <a:solidFill>
                  <a:srgbClr val="FF0000"/>
                </a:solidFill>
              </a:rPr>
              <a:t>Web Socket</a:t>
            </a:r>
            <a:endParaRPr lang="en-IN" dirty="0">
              <a:solidFill>
                <a:srgbClr val="FF0000"/>
              </a:solidFill>
            </a:endParaRPr>
          </a:p>
        </p:txBody>
      </p:sp>
      <p:sp>
        <p:nvSpPr>
          <p:cNvPr id="3" name="Content Placeholder 2">
            <a:extLst>
              <a:ext uri="{FF2B5EF4-FFF2-40B4-BE49-F238E27FC236}">
                <a16:creationId xmlns:a16="http://schemas.microsoft.com/office/drawing/2014/main" id="{C429A1AA-EBF6-C5D0-F1FA-70F04D59126F}"/>
              </a:ext>
            </a:extLst>
          </p:cNvPr>
          <p:cNvSpPr>
            <a:spLocks noGrp="1"/>
          </p:cNvSpPr>
          <p:nvPr>
            <p:ph idx="1"/>
          </p:nvPr>
        </p:nvSpPr>
        <p:spPr/>
        <p:txBody>
          <a:bodyPr>
            <a:noAutofit/>
          </a:bodyPr>
          <a:lstStyle/>
          <a:p>
            <a:endParaRPr lang="en-US" sz="1800" i="0" dirty="0">
              <a:solidFill>
                <a:srgbClr val="1B1B1B"/>
              </a:solidFill>
              <a:effectLst/>
            </a:endParaRPr>
          </a:p>
          <a:p>
            <a:r>
              <a:rPr lang="en-US" sz="1800" i="0" dirty="0">
                <a:solidFill>
                  <a:srgbClr val="1B1B1B"/>
                </a:solidFill>
                <a:effectLst/>
              </a:rPr>
              <a:t>The WebSocket API is an advanced technology that makes it possible to open a two-way interactive communication session between the user's browser and a server.</a:t>
            </a:r>
          </a:p>
          <a:p>
            <a:endParaRPr lang="en-US" sz="1800" i="0" dirty="0">
              <a:solidFill>
                <a:srgbClr val="1B1B1B"/>
              </a:solidFill>
              <a:effectLst/>
            </a:endParaRPr>
          </a:p>
          <a:p>
            <a:r>
              <a:rPr lang="en-US" sz="1800" i="0" dirty="0">
                <a:solidFill>
                  <a:srgbClr val="1B1B1B"/>
                </a:solidFill>
                <a:effectLst/>
              </a:rPr>
              <a:t>With this API, you can send messages to a server and receive event-driven responses without having to poll the server for a reply.</a:t>
            </a:r>
          </a:p>
          <a:p>
            <a:endParaRPr lang="en-US" sz="1800" i="0" dirty="0">
              <a:solidFill>
                <a:srgbClr val="1B1B1B"/>
              </a:solidFill>
              <a:effectLst/>
            </a:endParaRPr>
          </a:p>
          <a:p>
            <a:r>
              <a:rPr lang="en-US" sz="1800" b="0" i="0" dirty="0">
                <a:solidFill>
                  <a:srgbClr val="000000"/>
                </a:solidFill>
                <a:effectLst/>
              </a:rPr>
              <a:t>A WebSocket is a standard bidirectional TCP socket between the client and the server. </a:t>
            </a:r>
          </a:p>
          <a:p>
            <a:endParaRPr lang="en-US" sz="1800" b="0" dirty="0">
              <a:solidFill>
                <a:srgbClr val="1B1B1B"/>
              </a:solidFill>
            </a:endParaRPr>
          </a:p>
        </p:txBody>
      </p:sp>
    </p:spTree>
    <p:extLst>
      <p:ext uri="{BB962C8B-B14F-4D97-AF65-F5344CB8AC3E}">
        <p14:creationId xmlns:p14="http://schemas.microsoft.com/office/powerpoint/2010/main" val="6351848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37FB-C8EE-52E6-63E2-4E64343EEA05}"/>
              </a:ext>
            </a:extLst>
          </p:cNvPr>
          <p:cNvSpPr>
            <a:spLocks noGrp="1"/>
          </p:cNvSpPr>
          <p:nvPr>
            <p:ph type="title"/>
          </p:nvPr>
        </p:nvSpPr>
        <p:spPr/>
        <p:txBody>
          <a:bodyPr/>
          <a:lstStyle/>
          <a:p>
            <a:r>
              <a:rPr lang="en-US" dirty="0">
                <a:solidFill>
                  <a:srgbClr val="FF0000"/>
                </a:solidFill>
              </a:rPr>
              <a:t>Web Socket</a:t>
            </a:r>
            <a:endParaRPr lang="en-IN" dirty="0">
              <a:solidFill>
                <a:srgbClr val="FF0000"/>
              </a:solidFill>
            </a:endParaRPr>
          </a:p>
        </p:txBody>
      </p:sp>
      <p:sp>
        <p:nvSpPr>
          <p:cNvPr id="3" name="Content Placeholder 2">
            <a:extLst>
              <a:ext uri="{FF2B5EF4-FFF2-40B4-BE49-F238E27FC236}">
                <a16:creationId xmlns:a16="http://schemas.microsoft.com/office/drawing/2014/main" id="{C429A1AA-EBF6-C5D0-F1FA-70F04D59126F}"/>
              </a:ext>
            </a:extLst>
          </p:cNvPr>
          <p:cNvSpPr>
            <a:spLocks noGrp="1"/>
          </p:cNvSpPr>
          <p:nvPr>
            <p:ph idx="1"/>
          </p:nvPr>
        </p:nvSpPr>
        <p:spPr/>
        <p:txBody>
          <a:bodyPr>
            <a:noAutofit/>
          </a:bodyPr>
          <a:lstStyle/>
          <a:p>
            <a:endParaRPr lang="en-US" sz="1800" dirty="0">
              <a:solidFill>
                <a:srgbClr val="1B1B1B"/>
              </a:solidFill>
            </a:endParaRPr>
          </a:p>
          <a:p>
            <a:r>
              <a:rPr lang="en-US" sz="1800" dirty="0">
                <a:solidFill>
                  <a:srgbClr val="1B1B1B"/>
                </a:solidFill>
              </a:rPr>
              <a:t>The socket starts out as a HTTP connection and then "Upgrades" to a TCP socket after a HTTP handshake. After the handshake, either side can send data.</a:t>
            </a:r>
          </a:p>
          <a:p>
            <a:endParaRPr lang="en-US" sz="1800" i="0" dirty="0">
              <a:solidFill>
                <a:srgbClr val="000000"/>
              </a:solidFill>
              <a:effectLst/>
            </a:endParaRPr>
          </a:p>
          <a:p>
            <a:r>
              <a:rPr lang="en-US" sz="1800" i="0" dirty="0">
                <a:solidFill>
                  <a:srgbClr val="000000"/>
                </a:solidFill>
                <a:effectLst/>
              </a:rPr>
              <a:t>Once you get a Web Socket connection with the web server, you can send data from browser to server by calling a send() method.</a:t>
            </a:r>
          </a:p>
          <a:p>
            <a:endParaRPr lang="en-US" sz="1800" dirty="0">
              <a:solidFill>
                <a:srgbClr val="000000"/>
              </a:solidFill>
            </a:endParaRPr>
          </a:p>
          <a:p>
            <a:r>
              <a:rPr lang="en-US" sz="1800" i="0" dirty="0">
                <a:solidFill>
                  <a:srgbClr val="000000"/>
                </a:solidFill>
                <a:effectLst/>
              </a:rPr>
              <a:t>Client receives data from server to browser by an </a:t>
            </a:r>
            <a:r>
              <a:rPr lang="en-US" sz="1800" i="0" dirty="0" err="1">
                <a:solidFill>
                  <a:srgbClr val="000000"/>
                </a:solidFill>
                <a:effectLst/>
              </a:rPr>
              <a:t>onmessage</a:t>
            </a:r>
            <a:r>
              <a:rPr lang="en-US" sz="1800" i="0" dirty="0">
                <a:solidFill>
                  <a:srgbClr val="000000"/>
                </a:solidFill>
                <a:effectLst/>
              </a:rPr>
              <a:t> event handler</a:t>
            </a:r>
          </a:p>
          <a:p>
            <a:endParaRPr lang="en-IN" sz="1800" dirty="0"/>
          </a:p>
          <a:p>
            <a:endParaRPr lang="en-US" sz="1800" b="0" dirty="0">
              <a:solidFill>
                <a:srgbClr val="1B1B1B"/>
              </a:solidFill>
            </a:endParaRPr>
          </a:p>
        </p:txBody>
      </p:sp>
    </p:spTree>
    <p:extLst>
      <p:ext uri="{BB962C8B-B14F-4D97-AF65-F5344CB8AC3E}">
        <p14:creationId xmlns:p14="http://schemas.microsoft.com/office/powerpoint/2010/main" val="9653089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37FB-C8EE-52E6-63E2-4E64343EEA05}"/>
              </a:ext>
            </a:extLst>
          </p:cNvPr>
          <p:cNvSpPr>
            <a:spLocks noGrp="1"/>
          </p:cNvSpPr>
          <p:nvPr>
            <p:ph type="title"/>
          </p:nvPr>
        </p:nvSpPr>
        <p:spPr/>
        <p:txBody>
          <a:bodyPr/>
          <a:lstStyle/>
          <a:p>
            <a:r>
              <a:rPr lang="en-US" dirty="0">
                <a:solidFill>
                  <a:srgbClr val="FF0000"/>
                </a:solidFill>
              </a:rPr>
              <a:t>Web Socket</a:t>
            </a:r>
            <a:endParaRPr lang="en-IN" dirty="0">
              <a:solidFill>
                <a:srgbClr val="FF0000"/>
              </a:solidFill>
            </a:endParaRPr>
          </a:p>
        </p:txBody>
      </p:sp>
      <p:pic>
        <p:nvPicPr>
          <p:cNvPr id="1026" name="Picture 2">
            <a:extLst>
              <a:ext uri="{FF2B5EF4-FFF2-40B4-BE49-F238E27FC236}">
                <a16:creationId xmlns:a16="http://schemas.microsoft.com/office/drawing/2014/main" id="{4A92ED12-21F1-4741-F9BE-E98DEF0907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06" y="2057400"/>
            <a:ext cx="9409934"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4272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37FB-C8EE-52E6-63E2-4E64343EEA05}"/>
              </a:ext>
            </a:extLst>
          </p:cNvPr>
          <p:cNvSpPr>
            <a:spLocks noGrp="1"/>
          </p:cNvSpPr>
          <p:nvPr>
            <p:ph type="title"/>
          </p:nvPr>
        </p:nvSpPr>
        <p:spPr/>
        <p:txBody>
          <a:bodyPr/>
          <a:lstStyle/>
          <a:p>
            <a:r>
              <a:rPr lang="en-US" dirty="0">
                <a:solidFill>
                  <a:srgbClr val="FF0000"/>
                </a:solidFill>
              </a:rPr>
              <a:t>Web Socket : Live Example</a:t>
            </a:r>
            <a:endParaRPr lang="en-IN" dirty="0">
              <a:solidFill>
                <a:srgbClr val="FF0000"/>
              </a:solidFill>
            </a:endParaRPr>
          </a:p>
        </p:txBody>
      </p:sp>
      <p:sp>
        <p:nvSpPr>
          <p:cNvPr id="3" name="Content Placeholder 2">
            <a:extLst>
              <a:ext uri="{FF2B5EF4-FFF2-40B4-BE49-F238E27FC236}">
                <a16:creationId xmlns:a16="http://schemas.microsoft.com/office/drawing/2014/main" id="{78556278-7C55-4A2B-B37E-133CF6CFEC63}"/>
              </a:ext>
            </a:extLst>
          </p:cNvPr>
          <p:cNvSpPr>
            <a:spLocks noGrp="1"/>
          </p:cNvSpPr>
          <p:nvPr>
            <p:ph idx="1"/>
          </p:nvPr>
        </p:nvSpPr>
        <p:spPr/>
        <p:txBody>
          <a:bodyPr>
            <a:normAutofit fontScale="77500" lnSpcReduction="20000"/>
          </a:bodyPr>
          <a:lstStyle/>
          <a:p>
            <a:r>
              <a:rPr lang="en-US" dirty="0"/>
              <a:t>Open connection :  </a:t>
            </a:r>
          </a:p>
          <a:p>
            <a:pPr marL="0" indent="0">
              <a:buNone/>
            </a:pPr>
            <a:r>
              <a:rPr lang="en-US" dirty="0" err="1"/>
              <a:t>ws</a:t>
            </a:r>
            <a:r>
              <a:rPr lang="en-US" dirty="0"/>
              <a:t>=new WebSocket("</a:t>
            </a:r>
            <a:r>
              <a:rPr lang="en-US" dirty="0" err="1"/>
              <a:t>wss</a:t>
            </a:r>
            <a:r>
              <a:rPr lang="en-US" dirty="0"/>
              <a:t>://ws.postman-echo.com/raw");</a:t>
            </a:r>
          </a:p>
          <a:p>
            <a:pPr marL="0" indent="0">
              <a:buNone/>
            </a:pPr>
            <a:endParaRPr lang="en-US" dirty="0"/>
          </a:p>
          <a:p>
            <a:pPr marL="0" indent="0">
              <a:buNone/>
            </a:pPr>
            <a:r>
              <a:rPr lang="en-IN" dirty="0"/>
              <a:t>Binding events </a:t>
            </a:r>
          </a:p>
          <a:p>
            <a:pPr marL="0" indent="0">
              <a:buNone/>
            </a:pPr>
            <a:r>
              <a:rPr lang="en-US" dirty="0"/>
              <a:t> </a:t>
            </a:r>
            <a:r>
              <a:rPr lang="en-US" dirty="0" err="1"/>
              <a:t>ws.onopen</a:t>
            </a:r>
            <a:r>
              <a:rPr lang="en-US" dirty="0"/>
              <a:t>=function() {}</a:t>
            </a:r>
          </a:p>
          <a:p>
            <a:pPr marL="0" indent="0">
              <a:buNone/>
            </a:pPr>
            <a:r>
              <a:rPr lang="en-US" dirty="0" err="1"/>
              <a:t>ws.onmessage</a:t>
            </a:r>
            <a:r>
              <a:rPr lang="en-US" dirty="0"/>
              <a:t>=function(</a:t>
            </a:r>
            <a:r>
              <a:rPr lang="en-US" dirty="0" err="1"/>
              <a:t>evt</a:t>
            </a:r>
            <a:r>
              <a:rPr lang="en-US" dirty="0"/>
              <a:t>){}</a:t>
            </a:r>
          </a:p>
          <a:p>
            <a:pPr marL="0" indent="0">
              <a:buNone/>
            </a:pPr>
            <a:r>
              <a:rPr lang="en-US" dirty="0" err="1"/>
              <a:t>ws.onerror</a:t>
            </a:r>
            <a:r>
              <a:rPr lang="en-US" dirty="0"/>
              <a:t>=function(error){}</a:t>
            </a:r>
          </a:p>
          <a:p>
            <a:pPr marL="0" indent="0">
              <a:buNone/>
            </a:pPr>
            <a:r>
              <a:rPr lang="en-US" dirty="0" err="1"/>
              <a:t>ws.onclose</a:t>
            </a:r>
            <a:r>
              <a:rPr lang="en-US" dirty="0"/>
              <a:t> = function() { }</a:t>
            </a:r>
          </a:p>
          <a:p>
            <a:pPr marL="0" indent="0">
              <a:buNone/>
            </a:pPr>
            <a:endParaRPr lang="en-US" dirty="0"/>
          </a:p>
          <a:p>
            <a:pPr marL="0" indent="0">
              <a:buNone/>
            </a:pPr>
            <a:r>
              <a:rPr lang="en-US" dirty="0"/>
              <a:t>Close connection : </a:t>
            </a:r>
          </a:p>
          <a:p>
            <a:pPr marL="0" indent="0">
              <a:buNone/>
            </a:pPr>
            <a:r>
              <a:rPr lang="en-US" dirty="0" err="1"/>
              <a:t>ws.close</a:t>
            </a:r>
            <a:r>
              <a:rPr lang="en-US" dirty="0"/>
              <a:t>();</a:t>
            </a:r>
          </a:p>
        </p:txBody>
      </p:sp>
    </p:spTree>
    <p:extLst>
      <p:ext uri="{BB962C8B-B14F-4D97-AF65-F5344CB8AC3E}">
        <p14:creationId xmlns:p14="http://schemas.microsoft.com/office/powerpoint/2010/main" val="11272317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37FB-C8EE-52E6-63E2-4E64343EEA05}"/>
              </a:ext>
            </a:extLst>
          </p:cNvPr>
          <p:cNvSpPr>
            <a:spLocks noGrp="1"/>
          </p:cNvSpPr>
          <p:nvPr>
            <p:ph type="title"/>
          </p:nvPr>
        </p:nvSpPr>
        <p:spPr/>
        <p:txBody>
          <a:bodyPr/>
          <a:lstStyle/>
          <a:p>
            <a:r>
              <a:rPr lang="en-US" dirty="0">
                <a:solidFill>
                  <a:srgbClr val="FF0000"/>
                </a:solidFill>
              </a:rPr>
              <a:t>Web Socket : Applications</a:t>
            </a:r>
            <a:endParaRPr lang="en-IN" dirty="0">
              <a:solidFill>
                <a:srgbClr val="FF0000"/>
              </a:solidFill>
            </a:endParaRPr>
          </a:p>
        </p:txBody>
      </p:sp>
      <p:sp>
        <p:nvSpPr>
          <p:cNvPr id="3" name="Content Placeholder 2">
            <a:extLst>
              <a:ext uri="{FF2B5EF4-FFF2-40B4-BE49-F238E27FC236}">
                <a16:creationId xmlns:a16="http://schemas.microsoft.com/office/drawing/2014/main" id="{78556278-7C55-4A2B-B37E-133CF6CFEC63}"/>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dirty="0"/>
              <a:t>Live Chat : </a:t>
            </a:r>
          </a:p>
          <a:p>
            <a:pPr marL="514350" indent="-514350" algn="l">
              <a:buAutoNum type="alphaLcPeriod"/>
            </a:pPr>
            <a:r>
              <a:rPr lang="en-US" b="0" i="0" dirty="0">
                <a:effectLst/>
                <a:latin typeface="NEXT Book"/>
              </a:rPr>
              <a:t>Customer support chat to enhance online customer experience.</a:t>
            </a:r>
          </a:p>
          <a:p>
            <a:pPr marL="514350" indent="-514350" algn="l">
              <a:buAutoNum type="alphaLcPeriod"/>
            </a:pPr>
            <a:r>
              <a:rPr lang="en-US" b="0" i="0" dirty="0">
                <a:effectLst/>
                <a:latin typeface="NEXT Book"/>
              </a:rPr>
              <a:t>Livestream chat enabling participants to interact during live events.</a:t>
            </a:r>
          </a:p>
          <a:p>
            <a:pPr marL="514350" indent="-514350">
              <a:buFont typeface="Arial" pitchFamily="34" charset="0"/>
              <a:buAutoNum type="alphaLcPeriod"/>
            </a:pPr>
            <a:r>
              <a:rPr lang="en-US" b="0" i="0" dirty="0">
                <a:effectLst/>
                <a:latin typeface="NEXT Book"/>
              </a:rPr>
              <a:t>Team messaging to increase connection and engagement.</a:t>
            </a:r>
          </a:p>
          <a:p>
            <a:pPr marL="514350" indent="-514350">
              <a:buFont typeface="Arial" pitchFamily="34" charset="0"/>
              <a:buAutoNum type="alphaLcPeriod"/>
            </a:pPr>
            <a:endParaRPr lang="en-US" dirty="0"/>
          </a:p>
          <a:p>
            <a:pPr marL="0" indent="0">
              <a:buNone/>
            </a:pPr>
            <a:r>
              <a:rPr lang="en-IN" b="0" i="0" dirty="0">
                <a:effectLst/>
                <a:latin typeface="NEXT Book"/>
              </a:rPr>
              <a:t>Data broadcast : </a:t>
            </a:r>
          </a:p>
          <a:p>
            <a:pPr marL="0" indent="0">
              <a:buNone/>
            </a:pPr>
            <a:endParaRPr lang="en-IN" b="0" i="0" dirty="0">
              <a:solidFill>
                <a:srgbClr val="292831"/>
              </a:solidFill>
              <a:effectLst/>
              <a:latin typeface="NEXT Book"/>
            </a:endParaRPr>
          </a:p>
          <a:p>
            <a:pPr marL="0" indent="0">
              <a:buNone/>
            </a:pPr>
            <a:r>
              <a:rPr lang="en-US" dirty="0"/>
              <a:t>a.  </a:t>
            </a:r>
            <a:r>
              <a:rPr lang="en-IN" b="0" i="0" dirty="0">
                <a:effectLst/>
                <a:latin typeface="NEXT Book"/>
              </a:rPr>
              <a:t>Streaming live score updates.</a:t>
            </a:r>
          </a:p>
          <a:p>
            <a:pPr marL="0" indent="0">
              <a:buNone/>
            </a:pPr>
            <a:r>
              <a:rPr lang="en-US" dirty="0"/>
              <a:t>b. </a:t>
            </a:r>
            <a:r>
              <a:rPr lang="en-IN" b="0" i="0" dirty="0">
                <a:effectLst/>
                <a:latin typeface="NEXT Book"/>
              </a:rPr>
              <a:t>Sending traffic updates.</a:t>
            </a:r>
          </a:p>
          <a:p>
            <a:pPr marL="0" indent="0">
              <a:buNone/>
            </a:pPr>
            <a:r>
              <a:rPr lang="en-US" dirty="0"/>
              <a:t>c.</a:t>
            </a:r>
            <a:r>
              <a:rPr lang="en-US" b="0" i="0" dirty="0">
                <a:effectLst/>
                <a:latin typeface="NEXT Book"/>
              </a:rPr>
              <a:t> Transmitting financial information, such as stock quotes and market updates.</a:t>
            </a:r>
          </a:p>
          <a:p>
            <a:pPr marL="0" indent="0">
              <a:buNone/>
            </a:pPr>
            <a:r>
              <a:rPr lang="en-US" dirty="0"/>
              <a:t>d.</a:t>
            </a:r>
            <a:r>
              <a:rPr lang="en-IN" b="0" i="0" dirty="0">
                <a:effectLst/>
                <a:latin typeface="NEXT Book"/>
              </a:rPr>
              <a:t> Distributing news alerts.</a:t>
            </a:r>
            <a:br>
              <a:rPr lang="en-US" dirty="0"/>
            </a:br>
            <a:endParaRPr lang="en-US" dirty="0"/>
          </a:p>
        </p:txBody>
      </p:sp>
    </p:spTree>
    <p:extLst>
      <p:ext uri="{BB962C8B-B14F-4D97-AF65-F5344CB8AC3E}">
        <p14:creationId xmlns:p14="http://schemas.microsoft.com/office/powerpoint/2010/main" val="38556102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37FB-C8EE-52E6-63E2-4E64343EEA05}"/>
              </a:ext>
            </a:extLst>
          </p:cNvPr>
          <p:cNvSpPr>
            <a:spLocks noGrp="1"/>
          </p:cNvSpPr>
          <p:nvPr>
            <p:ph type="title"/>
          </p:nvPr>
        </p:nvSpPr>
        <p:spPr/>
        <p:txBody>
          <a:bodyPr/>
          <a:lstStyle/>
          <a:p>
            <a:r>
              <a:rPr lang="en-US" dirty="0">
                <a:solidFill>
                  <a:srgbClr val="FF0000"/>
                </a:solidFill>
              </a:rPr>
              <a:t>Web Socket : Applications</a:t>
            </a:r>
            <a:endParaRPr lang="en-IN" dirty="0">
              <a:solidFill>
                <a:srgbClr val="FF0000"/>
              </a:solidFill>
            </a:endParaRPr>
          </a:p>
        </p:txBody>
      </p:sp>
      <p:sp>
        <p:nvSpPr>
          <p:cNvPr id="3" name="Content Placeholder 2">
            <a:extLst>
              <a:ext uri="{FF2B5EF4-FFF2-40B4-BE49-F238E27FC236}">
                <a16:creationId xmlns:a16="http://schemas.microsoft.com/office/drawing/2014/main" id="{78556278-7C55-4A2B-B37E-133CF6CFEC63}"/>
              </a:ext>
            </a:extLst>
          </p:cNvPr>
          <p:cNvSpPr>
            <a:spLocks noGrp="1"/>
          </p:cNvSpPr>
          <p:nvPr>
            <p:ph idx="1"/>
          </p:nvPr>
        </p:nvSpPr>
        <p:spPr/>
        <p:txBody>
          <a:bodyPr>
            <a:normAutofit/>
          </a:bodyPr>
          <a:lstStyle/>
          <a:p>
            <a:pPr algn="l">
              <a:buFont typeface="Arial" panose="020B0604020202020204" pitchFamily="34" charset="0"/>
              <a:buChar char="•"/>
            </a:pPr>
            <a:r>
              <a:rPr lang="en-US" sz="1800" dirty="0"/>
              <a:t>Data synchronization</a:t>
            </a:r>
            <a:r>
              <a:rPr lang="en-US" sz="1800" b="0" i="0" dirty="0">
                <a:solidFill>
                  <a:srgbClr val="292831"/>
                </a:solidFill>
                <a:effectLst/>
              </a:rPr>
              <a:t> refers to the process of ensuring that data is consistent and up-to-date across multiple devices or systems. Many </a:t>
            </a:r>
            <a:r>
              <a:rPr lang="en-US" sz="1800" b="0" i="0" dirty="0" err="1">
                <a:solidFill>
                  <a:srgbClr val="292831"/>
                </a:solidFill>
                <a:effectLst/>
              </a:rPr>
              <a:t>realtime</a:t>
            </a:r>
            <a:r>
              <a:rPr lang="en-US" sz="1800" b="0" i="0" dirty="0">
                <a:solidFill>
                  <a:srgbClr val="292831"/>
                </a:solidFill>
                <a:effectLst/>
              </a:rPr>
              <a:t> experiences rely on a flow from a database or datastore to frontend clients. Think, for example, of features like multi-user live polls and quizzes. Whenever a user votes in a poll, this event may be recorded in a database. And whenever there’s an update to the DB, the change needs to be propagated to all other connected clients. </a:t>
            </a:r>
          </a:p>
          <a:p>
            <a:pPr algn="l">
              <a:buFont typeface="Arial" panose="020B0604020202020204" pitchFamily="34" charset="0"/>
              <a:buChar char="•"/>
            </a:pPr>
            <a:endParaRPr lang="en-US" sz="1800" dirty="0">
              <a:solidFill>
                <a:srgbClr val="292831"/>
              </a:solidFill>
            </a:endParaRPr>
          </a:p>
          <a:p>
            <a:pPr algn="l"/>
            <a:r>
              <a:rPr lang="en-US" sz="1800" b="0" i="0" dirty="0">
                <a:effectLst/>
              </a:rPr>
              <a:t>In-app alerts and notifications</a:t>
            </a:r>
          </a:p>
          <a:p>
            <a:pPr marL="0" indent="0" algn="l">
              <a:buNone/>
            </a:pPr>
            <a:endParaRPr lang="en-US" sz="1800" b="0" i="0" dirty="0">
              <a:effectLst/>
            </a:endParaRPr>
          </a:p>
          <a:p>
            <a:pPr marL="400050" lvl="1" indent="0">
              <a:buNone/>
            </a:pPr>
            <a:r>
              <a:rPr lang="en-US" sz="1800" b="0" i="0" dirty="0">
                <a:effectLst/>
              </a:rPr>
              <a:t>Realtime alerts and </a:t>
            </a:r>
            <a:r>
              <a:rPr lang="en-US" sz="1800" dirty="0"/>
              <a:t>notifications</a:t>
            </a:r>
            <a:r>
              <a:rPr lang="en-US" sz="1800" b="0" i="0" dirty="0">
                <a:effectLst/>
              </a:rPr>
              <a:t> are prevalent in today’s digital world. They’re basically used in every kind of app, whether it’s a social media/chat platform, an online marketplace, or a travel app. Due to their event-driven nature, </a:t>
            </a:r>
            <a:r>
              <a:rPr lang="en-US" sz="1800" b="0" i="0" dirty="0" err="1">
                <a:effectLst/>
              </a:rPr>
              <a:t>WebSockets</a:t>
            </a:r>
            <a:r>
              <a:rPr lang="en-US" sz="1800" b="0" i="0" dirty="0">
                <a:effectLst/>
              </a:rPr>
              <a:t> are the protocol of choice for many organizations implementing notification systems. </a:t>
            </a:r>
          </a:p>
          <a:p>
            <a:pPr algn="l">
              <a:buFont typeface="Arial" panose="020B0604020202020204" pitchFamily="34" charset="0"/>
              <a:buChar char="•"/>
            </a:pPr>
            <a:endParaRPr lang="en-US" sz="1800" dirty="0"/>
          </a:p>
        </p:txBody>
      </p:sp>
    </p:spTree>
    <p:extLst>
      <p:ext uri="{BB962C8B-B14F-4D97-AF65-F5344CB8AC3E}">
        <p14:creationId xmlns:p14="http://schemas.microsoft.com/office/powerpoint/2010/main" val="28718854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727D-47CE-C87B-DD43-08E2DCE56215}"/>
              </a:ext>
            </a:extLst>
          </p:cNvPr>
          <p:cNvSpPr>
            <a:spLocks noGrp="1"/>
          </p:cNvSpPr>
          <p:nvPr>
            <p:ph type="title"/>
          </p:nvPr>
        </p:nvSpPr>
        <p:spPr/>
        <p:txBody>
          <a:bodyPr/>
          <a:lstStyle/>
          <a:p>
            <a:r>
              <a:rPr lang="en-US" dirty="0">
                <a:solidFill>
                  <a:srgbClr val="FF0000"/>
                </a:solidFill>
              </a:rPr>
              <a:t>SSE (Server Sent Events)</a:t>
            </a:r>
            <a:endParaRPr lang="en-IN" dirty="0">
              <a:solidFill>
                <a:srgbClr val="FF0000"/>
              </a:solidFill>
            </a:endParaRPr>
          </a:p>
        </p:txBody>
      </p:sp>
      <p:sp>
        <p:nvSpPr>
          <p:cNvPr id="3" name="Content Placeholder 2">
            <a:extLst>
              <a:ext uri="{FF2B5EF4-FFF2-40B4-BE49-F238E27FC236}">
                <a16:creationId xmlns:a16="http://schemas.microsoft.com/office/drawing/2014/main" id="{EE2D6376-E3D2-2D45-EB56-E6261EF82DCE}"/>
              </a:ext>
            </a:extLst>
          </p:cNvPr>
          <p:cNvSpPr>
            <a:spLocks noGrp="1"/>
          </p:cNvSpPr>
          <p:nvPr>
            <p:ph idx="1"/>
          </p:nvPr>
        </p:nvSpPr>
        <p:spPr/>
        <p:txBody>
          <a:bodyPr/>
          <a:lstStyle/>
          <a:p>
            <a:r>
              <a:rPr lang="en-US" i="1" dirty="0">
                <a:solidFill>
                  <a:srgbClr val="242424"/>
                </a:solidFill>
                <a:latin typeface="source-serif-pro"/>
              </a:rPr>
              <a:t>H</a:t>
            </a:r>
            <a:r>
              <a:rPr lang="en-US" b="0" i="1" dirty="0">
                <a:solidFill>
                  <a:srgbClr val="242424"/>
                </a:solidFill>
                <a:effectLst/>
                <a:latin typeface="source-serif-pro"/>
              </a:rPr>
              <a:t>ow to send messages/updates from server to client”</a:t>
            </a:r>
            <a:r>
              <a:rPr lang="en-US" b="0" i="0" dirty="0">
                <a:solidFill>
                  <a:srgbClr val="242424"/>
                </a:solidFill>
                <a:effectLst/>
                <a:latin typeface="source-serif-pro"/>
              </a:rPr>
              <a:t>. </a:t>
            </a:r>
          </a:p>
          <a:p>
            <a:r>
              <a:rPr lang="en-US" b="0" i="0" dirty="0">
                <a:solidFill>
                  <a:srgbClr val="242424"/>
                </a:solidFill>
                <a:effectLst/>
                <a:latin typeface="source-serif-pro"/>
              </a:rPr>
              <a:t>Three different ways to perform server-to-client updates: </a:t>
            </a:r>
          </a:p>
          <a:p>
            <a:pPr lvl="1"/>
            <a:r>
              <a:rPr lang="en-US" b="1" i="0" dirty="0">
                <a:solidFill>
                  <a:srgbClr val="242424"/>
                </a:solidFill>
                <a:effectLst/>
                <a:latin typeface="source-serif-pro"/>
              </a:rPr>
              <a:t>Client polling</a:t>
            </a:r>
            <a:endParaRPr lang="en-US" dirty="0">
              <a:solidFill>
                <a:srgbClr val="242424"/>
              </a:solidFill>
              <a:latin typeface="source-serif-pro"/>
            </a:endParaRPr>
          </a:p>
          <a:p>
            <a:pPr lvl="1"/>
            <a:r>
              <a:rPr lang="en-US" b="1" i="0" dirty="0">
                <a:solidFill>
                  <a:srgbClr val="242424"/>
                </a:solidFill>
                <a:effectLst/>
                <a:latin typeface="source-serif-pro"/>
              </a:rPr>
              <a:t>Web Socket</a:t>
            </a:r>
            <a:r>
              <a:rPr lang="en-US" b="0" i="0" dirty="0">
                <a:solidFill>
                  <a:srgbClr val="242424"/>
                </a:solidFill>
                <a:effectLst/>
                <a:latin typeface="source-serif-pro"/>
              </a:rPr>
              <a:t>, </a:t>
            </a:r>
          </a:p>
          <a:p>
            <a:pPr lvl="1"/>
            <a:r>
              <a:rPr lang="en-US" b="1" i="0" dirty="0">
                <a:solidFill>
                  <a:srgbClr val="242424"/>
                </a:solidFill>
                <a:effectLst/>
                <a:latin typeface="source-serif-pro"/>
              </a:rPr>
              <a:t>Server-Sent Events </a:t>
            </a:r>
            <a:r>
              <a:rPr lang="en-US" b="0" i="0" dirty="0">
                <a:solidFill>
                  <a:srgbClr val="242424"/>
                </a:solidFill>
                <a:effectLst/>
                <a:latin typeface="source-serif-pro"/>
              </a:rPr>
              <a:t>(SSE).</a:t>
            </a:r>
            <a:endParaRPr lang="en-IN" dirty="0"/>
          </a:p>
        </p:txBody>
      </p:sp>
    </p:spTree>
    <p:extLst>
      <p:ext uri="{BB962C8B-B14F-4D97-AF65-F5344CB8AC3E}">
        <p14:creationId xmlns:p14="http://schemas.microsoft.com/office/powerpoint/2010/main" val="6083152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727D-47CE-C87B-DD43-08E2DCE56215}"/>
              </a:ext>
            </a:extLst>
          </p:cNvPr>
          <p:cNvSpPr>
            <a:spLocks noGrp="1"/>
          </p:cNvSpPr>
          <p:nvPr>
            <p:ph type="title"/>
          </p:nvPr>
        </p:nvSpPr>
        <p:spPr/>
        <p:txBody>
          <a:bodyPr/>
          <a:lstStyle/>
          <a:p>
            <a:r>
              <a:rPr lang="en-US" dirty="0">
                <a:solidFill>
                  <a:srgbClr val="FF0000"/>
                </a:solidFill>
              </a:rPr>
              <a:t>SSE (Server Sent Events)</a:t>
            </a:r>
            <a:endParaRPr lang="en-IN" dirty="0">
              <a:solidFill>
                <a:srgbClr val="FF0000"/>
              </a:solidFill>
            </a:endParaRPr>
          </a:p>
        </p:txBody>
      </p:sp>
      <p:sp>
        <p:nvSpPr>
          <p:cNvPr id="3" name="Content Placeholder 2">
            <a:extLst>
              <a:ext uri="{FF2B5EF4-FFF2-40B4-BE49-F238E27FC236}">
                <a16:creationId xmlns:a16="http://schemas.microsoft.com/office/drawing/2014/main" id="{EE2D6376-E3D2-2D45-EB56-E6261EF82DCE}"/>
              </a:ext>
            </a:extLst>
          </p:cNvPr>
          <p:cNvSpPr>
            <a:spLocks noGrp="1"/>
          </p:cNvSpPr>
          <p:nvPr>
            <p:ph idx="1"/>
          </p:nvPr>
        </p:nvSpPr>
        <p:spPr/>
        <p:txBody>
          <a:bodyPr>
            <a:normAutofit fontScale="92500"/>
          </a:bodyPr>
          <a:lstStyle/>
          <a:p>
            <a:r>
              <a:rPr lang="en-US" b="0" i="0" dirty="0">
                <a:solidFill>
                  <a:srgbClr val="242424"/>
                </a:solidFill>
                <a:effectLst/>
                <a:latin typeface="source-serif-pro"/>
              </a:rPr>
              <a:t>SSE is a technology that provides asynchronous communication with event stream from server to the client over HTTP for web applications</a:t>
            </a:r>
          </a:p>
          <a:p>
            <a:r>
              <a:rPr lang="en-US" dirty="0">
                <a:solidFill>
                  <a:srgbClr val="242424"/>
                </a:solidFill>
                <a:latin typeface="source-serif-pro"/>
              </a:rPr>
              <a:t>It is unidirectional unlike </a:t>
            </a:r>
            <a:r>
              <a:rPr lang="en-US" dirty="0" err="1">
                <a:solidFill>
                  <a:srgbClr val="242424"/>
                </a:solidFill>
                <a:latin typeface="source-serif-pro"/>
              </a:rPr>
              <a:t>websocket</a:t>
            </a:r>
            <a:r>
              <a:rPr lang="en-US" dirty="0">
                <a:solidFill>
                  <a:srgbClr val="242424"/>
                </a:solidFill>
                <a:latin typeface="source-serif-pro"/>
              </a:rPr>
              <a:t>( which is bidirectional)</a:t>
            </a:r>
          </a:p>
          <a:p>
            <a:r>
              <a:rPr lang="en-US" dirty="0">
                <a:solidFill>
                  <a:srgbClr val="242424"/>
                </a:solidFill>
                <a:latin typeface="source-serif-pro"/>
              </a:rPr>
              <a:t>It uses http ( unlike </a:t>
            </a:r>
            <a:r>
              <a:rPr lang="en-US" dirty="0" err="1">
                <a:solidFill>
                  <a:srgbClr val="242424"/>
                </a:solidFill>
                <a:latin typeface="source-serif-pro"/>
              </a:rPr>
              <a:t>websocket</a:t>
            </a:r>
            <a:r>
              <a:rPr lang="en-US" dirty="0">
                <a:solidFill>
                  <a:srgbClr val="242424"/>
                </a:solidFill>
                <a:latin typeface="source-serif-pro"/>
              </a:rPr>
              <a:t> (</a:t>
            </a:r>
            <a:r>
              <a:rPr lang="en-US" dirty="0" err="1">
                <a:solidFill>
                  <a:srgbClr val="242424"/>
                </a:solidFill>
                <a:latin typeface="source-serif-pro"/>
              </a:rPr>
              <a:t>ws</a:t>
            </a:r>
            <a:r>
              <a:rPr lang="en-US" dirty="0">
                <a:solidFill>
                  <a:srgbClr val="242424"/>
                </a:solidFill>
                <a:latin typeface="source-serif-pro"/>
              </a:rPr>
              <a:t>/</a:t>
            </a:r>
            <a:r>
              <a:rPr lang="en-US" dirty="0" err="1">
                <a:solidFill>
                  <a:srgbClr val="242424"/>
                </a:solidFill>
                <a:latin typeface="source-serif-pro"/>
              </a:rPr>
              <a:t>wss</a:t>
            </a:r>
            <a:r>
              <a:rPr lang="en-US" dirty="0">
                <a:solidFill>
                  <a:srgbClr val="242424"/>
                </a:solidFill>
                <a:latin typeface="source-serif-pro"/>
              </a:rPr>
              <a:t>))</a:t>
            </a:r>
          </a:p>
          <a:p>
            <a:r>
              <a:rPr lang="en-US" b="0" i="0" dirty="0">
                <a:solidFill>
                  <a:srgbClr val="242424"/>
                </a:solidFill>
                <a:effectLst/>
                <a:latin typeface="source-serif-pro"/>
              </a:rPr>
              <a:t>The server can send un-directional messages/events to the client and can update the client asynchronously.</a:t>
            </a:r>
            <a:endParaRPr lang="en-IN" dirty="0"/>
          </a:p>
        </p:txBody>
      </p:sp>
    </p:spTree>
    <p:extLst>
      <p:ext uri="{BB962C8B-B14F-4D97-AF65-F5344CB8AC3E}">
        <p14:creationId xmlns:p14="http://schemas.microsoft.com/office/powerpoint/2010/main" val="36998369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727D-47CE-C87B-DD43-08E2DCE56215}"/>
              </a:ext>
            </a:extLst>
          </p:cNvPr>
          <p:cNvSpPr>
            <a:spLocks noGrp="1"/>
          </p:cNvSpPr>
          <p:nvPr>
            <p:ph type="title"/>
          </p:nvPr>
        </p:nvSpPr>
        <p:spPr/>
        <p:txBody>
          <a:bodyPr/>
          <a:lstStyle/>
          <a:p>
            <a:r>
              <a:rPr lang="en-US" dirty="0">
                <a:solidFill>
                  <a:srgbClr val="FF0000"/>
                </a:solidFill>
              </a:rPr>
              <a:t>SSE (Server Sent Events)</a:t>
            </a:r>
            <a:endParaRPr lang="en-IN" dirty="0">
              <a:solidFill>
                <a:srgbClr val="FF0000"/>
              </a:solidFill>
            </a:endParaRPr>
          </a:p>
        </p:txBody>
      </p:sp>
      <p:pic>
        <p:nvPicPr>
          <p:cNvPr id="2050" name="Picture 2">
            <a:extLst>
              <a:ext uri="{FF2B5EF4-FFF2-40B4-BE49-F238E27FC236}">
                <a16:creationId xmlns:a16="http://schemas.microsoft.com/office/drawing/2014/main" id="{0D7D4F80-771B-0CE8-CA28-272C135A7A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29364"/>
            <a:ext cx="8229600" cy="4267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330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HTML Page Structure</a:t>
            </a:r>
          </a:p>
        </p:txBody>
      </p:sp>
      <p:sp>
        <p:nvSpPr>
          <p:cNvPr id="3" name="Subtitle 2"/>
          <p:cNvSpPr>
            <a:spLocks noGrp="1"/>
          </p:cNvSpPr>
          <p:nvPr>
            <p:ph type="subTitle" idx="1"/>
          </p:nvPr>
        </p:nvSpPr>
        <p:spPr>
          <a:xfrm>
            <a:off x="762000" y="990600"/>
            <a:ext cx="7848600" cy="5410200"/>
          </a:xfrm>
        </p:spPr>
        <p:txBody>
          <a:bodyPr>
            <a:normAutofit/>
          </a:bodyPr>
          <a:lstStyle/>
          <a:p>
            <a:pPr algn="l" fontAlgn="base"/>
            <a:endParaRPr lang="en-US" sz="1800" b="1" i="0" dirty="0">
              <a:solidFill>
                <a:schemeClr val="tx1"/>
              </a:solidFill>
              <a:effectLst/>
            </a:endParaRPr>
          </a:p>
          <a:p>
            <a:pPr algn="l" fontAlgn="base"/>
            <a:r>
              <a:rPr lang="en-US" sz="1800" b="1" i="0" dirty="0">
                <a:solidFill>
                  <a:schemeClr val="tx1"/>
                </a:solidFill>
                <a:effectLst/>
              </a:rPr>
              <a:t>HEAD</a:t>
            </a:r>
            <a:r>
              <a:rPr lang="en-US" sz="1800" b="0" i="0" dirty="0">
                <a:solidFill>
                  <a:schemeClr val="tx1"/>
                </a:solidFill>
                <a:effectLst/>
              </a:rPr>
              <a:t>: </a:t>
            </a:r>
          </a:p>
          <a:p>
            <a:pPr algn="l" fontAlgn="base"/>
            <a:r>
              <a:rPr lang="en-US" sz="1800" b="0" i="0" dirty="0">
                <a:solidFill>
                  <a:schemeClr val="tx1"/>
                </a:solidFill>
                <a:effectLst/>
              </a:rPr>
              <a:t>This contains the information about the HTML document. For Example, the title of the page, version of HTML, meta Data, scripts , styles .</a:t>
            </a:r>
          </a:p>
          <a:p>
            <a:pPr algn="l" fontAlgn="base"/>
            <a:endParaRPr lang="en-US" sz="1800" b="1" i="0" dirty="0">
              <a:solidFill>
                <a:schemeClr val="tx1"/>
              </a:solidFill>
              <a:effectLst/>
            </a:endParaRPr>
          </a:p>
          <a:p>
            <a:pPr algn="l" fontAlgn="base"/>
            <a:r>
              <a:rPr lang="en-US" sz="1800" b="1" i="0" dirty="0">
                <a:solidFill>
                  <a:schemeClr val="tx1"/>
                </a:solidFill>
                <a:effectLst/>
              </a:rPr>
              <a:t>BODY</a:t>
            </a:r>
            <a:r>
              <a:rPr lang="en-US" sz="1800" b="0" i="0" dirty="0">
                <a:solidFill>
                  <a:schemeClr val="tx1"/>
                </a:solidFill>
                <a:effectLst/>
              </a:rPr>
              <a:t>: </a:t>
            </a:r>
          </a:p>
          <a:p>
            <a:pPr algn="l" fontAlgn="base"/>
            <a:r>
              <a:rPr lang="en-US" sz="1800" b="0" i="0" dirty="0">
                <a:solidFill>
                  <a:schemeClr val="tx1"/>
                </a:solidFill>
                <a:effectLst/>
              </a:rPr>
              <a:t>This contains everything you want to display on the Web Page.</a:t>
            </a:r>
          </a:p>
          <a:p>
            <a:pPr algn="l"/>
            <a:endParaRPr lang="en-US" sz="1800" dirty="0">
              <a:solidFill>
                <a:schemeClr val="tx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727D-47CE-C87B-DD43-08E2DCE56215}"/>
              </a:ext>
            </a:extLst>
          </p:cNvPr>
          <p:cNvSpPr>
            <a:spLocks noGrp="1"/>
          </p:cNvSpPr>
          <p:nvPr>
            <p:ph type="title"/>
          </p:nvPr>
        </p:nvSpPr>
        <p:spPr/>
        <p:txBody>
          <a:bodyPr/>
          <a:lstStyle/>
          <a:p>
            <a:r>
              <a:rPr lang="en-US" dirty="0">
                <a:solidFill>
                  <a:srgbClr val="FF0000"/>
                </a:solidFill>
              </a:rPr>
              <a:t>SSE (Server Sent Events)</a:t>
            </a:r>
            <a:endParaRPr lang="en-IN" dirty="0">
              <a:solidFill>
                <a:srgbClr val="FF0000"/>
              </a:solidFill>
            </a:endParaRPr>
          </a:p>
        </p:txBody>
      </p:sp>
      <p:sp>
        <p:nvSpPr>
          <p:cNvPr id="3" name="Content Placeholder 2">
            <a:extLst>
              <a:ext uri="{FF2B5EF4-FFF2-40B4-BE49-F238E27FC236}">
                <a16:creationId xmlns:a16="http://schemas.microsoft.com/office/drawing/2014/main" id="{D9EFF200-5E83-C235-8781-04A89D0EDA32}"/>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242424"/>
                </a:solidFill>
                <a:effectLst/>
                <a:latin typeface="source-serif-pro"/>
              </a:rPr>
              <a:t>E-commerce Projects (notify whenever the user needs the information)</a:t>
            </a:r>
          </a:p>
          <a:p>
            <a:pPr algn="l">
              <a:buFont typeface="Arial" panose="020B0604020202020204" pitchFamily="34" charset="0"/>
              <a:buChar char="•"/>
            </a:pPr>
            <a:r>
              <a:rPr lang="en-US" b="0" i="0" dirty="0">
                <a:solidFill>
                  <a:srgbClr val="242424"/>
                </a:solidFill>
                <a:effectLst/>
                <a:latin typeface="source-serif-pro"/>
              </a:rPr>
              <a:t>Tracking system</a:t>
            </a:r>
          </a:p>
          <a:p>
            <a:pPr algn="l">
              <a:buFont typeface="Arial" panose="020B0604020202020204" pitchFamily="34" charset="0"/>
              <a:buChar char="•"/>
            </a:pPr>
            <a:r>
              <a:rPr lang="en-US" b="0" i="0" dirty="0">
                <a:solidFill>
                  <a:srgbClr val="242424"/>
                </a:solidFill>
                <a:effectLst/>
                <a:latin typeface="source-serif-pro"/>
              </a:rPr>
              <a:t>Alarm/Alert Projects</a:t>
            </a:r>
          </a:p>
          <a:p>
            <a:pPr algn="l">
              <a:buFont typeface="Arial" panose="020B0604020202020204" pitchFamily="34" charset="0"/>
              <a:buChar char="•"/>
            </a:pPr>
            <a:r>
              <a:rPr lang="en-US" b="0" i="0" dirty="0">
                <a:solidFill>
                  <a:srgbClr val="242424"/>
                </a:solidFill>
                <a:effectLst/>
                <a:latin typeface="source-serif-pro"/>
              </a:rPr>
              <a:t>IoT Projects (Alarm, notify, events, rules, actions)</a:t>
            </a:r>
          </a:p>
          <a:p>
            <a:pPr algn="l">
              <a:buFont typeface="Arial" panose="020B0604020202020204" pitchFamily="34" charset="0"/>
              <a:buChar char="•"/>
            </a:pPr>
            <a:r>
              <a:rPr lang="en-US" b="0" i="0" dirty="0">
                <a:solidFill>
                  <a:srgbClr val="242424"/>
                </a:solidFill>
                <a:effectLst/>
                <a:latin typeface="source-serif-pro"/>
              </a:rPr>
              <a:t>Stock Markets (Bitcoin etc.)</a:t>
            </a:r>
          </a:p>
          <a:p>
            <a:pPr algn="l">
              <a:buFont typeface="Arial" panose="020B0604020202020204" pitchFamily="34" charset="0"/>
              <a:buChar char="•"/>
            </a:pPr>
            <a:r>
              <a:rPr lang="en-US" b="0" i="0" dirty="0">
                <a:solidFill>
                  <a:srgbClr val="242424"/>
                </a:solidFill>
                <a:effectLst/>
                <a:latin typeface="source-serif-pro"/>
              </a:rPr>
              <a:t>Breaking news, Sports Score Updates</a:t>
            </a:r>
          </a:p>
          <a:p>
            <a:pPr algn="l">
              <a:buFont typeface="Arial" panose="020B0604020202020204" pitchFamily="34" charset="0"/>
              <a:buChar char="•"/>
            </a:pPr>
            <a:r>
              <a:rPr lang="en-US" b="0" i="0" dirty="0">
                <a:solidFill>
                  <a:srgbClr val="242424"/>
                </a:solidFill>
                <a:effectLst/>
                <a:latin typeface="source-serif-pro"/>
              </a:rPr>
              <a:t>Delivery projects</a:t>
            </a:r>
          </a:p>
          <a:p>
            <a:pPr algn="l">
              <a:buFont typeface="Arial" panose="020B0604020202020204" pitchFamily="34" charset="0"/>
              <a:buChar char="•"/>
            </a:pPr>
            <a:r>
              <a:rPr lang="en-US" b="0" i="0" dirty="0">
                <a:solidFill>
                  <a:srgbClr val="242424"/>
                </a:solidFill>
                <a:effectLst/>
                <a:latin typeface="source-serif-pro"/>
              </a:rPr>
              <a:t>In-app notifications</a:t>
            </a:r>
          </a:p>
          <a:p>
            <a:endParaRPr lang="en-IN" dirty="0"/>
          </a:p>
        </p:txBody>
      </p:sp>
    </p:spTree>
    <p:extLst>
      <p:ext uri="{BB962C8B-B14F-4D97-AF65-F5344CB8AC3E}">
        <p14:creationId xmlns:p14="http://schemas.microsoft.com/office/powerpoint/2010/main" val="37277619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727D-47CE-C87B-DD43-08E2DCE56215}"/>
              </a:ext>
            </a:extLst>
          </p:cNvPr>
          <p:cNvSpPr>
            <a:spLocks noGrp="1"/>
          </p:cNvSpPr>
          <p:nvPr>
            <p:ph type="title"/>
          </p:nvPr>
        </p:nvSpPr>
        <p:spPr/>
        <p:txBody>
          <a:bodyPr>
            <a:normAutofit fontScale="90000"/>
          </a:bodyPr>
          <a:lstStyle/>
          <a:p>
            <a:r>
              <a:rPr lang="en-US" dirty="0">
                <a:solidFill>
                  <a:srgbClr val="FF0000"/>
                </a:solidFill>
              </a:rPr>
              <a:t>SSE (Server Sent Events) : </a:t>
            </a:r>
            <a:r>
              <a:rPr lang="en-US" dirty="0" err="1">
                <a:solidFill>
                  <a:srgbClr val="FF0000"/>
                </a:solidFill>
              </a:rPr>
              <a:t>Technicals</a:t>
            </a:r>
            <a:endParaRPr lang="en-IN" dirty="0">
              <a:solidFill>
                <a:srgbClr val="FF0000"/>
              </a:solidFill>
            </a:endParaRPr>
          </a:p>
        </p:txBody>
      </p:sp>
      <p:sp>
        <p:nvSpPr>
          <p:cNvPr id="3" name="Content Placeholder 2">
            <a:extLst>
              <a:ext uri="{FF2B5EF4-FFF2-40B4-BE49-F238E27FC236}">
                <a16:creationId xmlns:a16="http://schemas.microsoft.com/office/drawing/2014/main" id="{D9EFF200-5E83-C235-8781-04A89D0EDA32}"/>
              </a:ext>
            </a:extLst>
          </p:cNvPr>
          <p:cNvSpPr>
            <a:spLocks noGrp="1"/>
          </p:cNvSpPr>
          <p:nvPr>
            <p:ph idx="1"/>
          </p:nvPr>
        </p:nvSpPr>
        <p:spPr/>
        <p:txBody>
          <a:bodyPr>
            <a:normAutofit/>
          </a:bodyPr>
          <a:lstStyle/>
          <a:p>
            <a:r>
              <a:rPr lang="en-US" dirty="0"/>
              <a:t>The server-sent events streaming can be started by the client’s GET request to Server.</a:t>
            </a:r>
          </a:p>
          <a:p>
            <a:pPr marL="0" indent="0">
              <a:buNone/>
            </a:pPr>
            <a:endParaRPr lang="en-US" dirty="0"/>
          </a:p>
          <a:p>
            <a:pPr marL="0" indent="0">
              <a:buNone/>
            </a:pPr>
            <a:r>
              <a:rPr lang="en-US" dirty="0"/>
              <a:t>GET /</a:t>
            </a:r>
            <a:r>
              <a:rPr lang="en-US" dirty="0" err="1"/>
              <a:t>api</a:t>
            </a:r>
            <a:r>
              <a:rPr lang="en-US" dirty="0"/>
              <a:t>/v1/live-scores </a:t>
            </a:r>
          </a:p>
          <a:p>
            <a:pPr marL="0" indent="0">
              <a:buNone/>
            </a:pPr>
            <a:r>
              <a:rPr lang="en-US" dirty="0"/>
              <a:t>Accept: text/event-stream</a:t>
            </a:r>
          </a:p>
          <a:p>
            <a:pPr marL="0" indent="0">
              <a:buNone/>
            </a:pPr>
            <a:r>
              <a:rPr lang="en-US" dirty="0"/>
              <a:t>Cache-Control: no-cache</a:t>
            </a:r>
          </a:p>
          <a:p>
            <a:pPr marL="0" indent="0">
              <a:buNone/>
            </a:pPr>
            <a:r>
              <a:rPr lang="en-US" dirty="0"/>
              <a:t>Connection: keep-alive</a:t>
            </a:r>
            <a:endParaRPr lang="en-IN" dirty="0"/>
          </a:p>
        </p:txBody>
      </p:sp>
    </p:spTree>
    <p:extLst>
      <p:ext uri="{BB962C8B-B14F-4D97-AF65-F5344CB8AC3E}">
        <p14:creationId xmlns:p14="http://schemas.microsoft.com/office/powerpoint/2010/main" val="6479188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727D-47CE-C87B-DD43-08E2DCE56215}"/>
              </a:ext>
            </a:extLst>
          </p:cNvPr>
          <p:cNvSpPr>
            <a:spLocks noGrp="1"/>
          </p:cNvSpPr>
          <p:nvPr>
            <p:ph type="title"/>
          </p:nvPr>
        </p:nvSpPr>
        <p:spPr/>
        <p:txBody>
          <a:bodyPr>
            <a:normAutofit fontScale="90000"/>
          </a:bodyPr>
          <a:lstStyle/>
          <a:p>
            <a:r>
              <a:rPr lang="en-US" dirty="0">
                <a:solidFill>
                  <a:srgbClr val="FF0000"/>
                </a:solidFill>
              </a:rPr>
              <a:t>SSE (Server Sent Events) : </a:t>
            </a:r>
            <a:r>
              <a:rPr lang="en-US" dirty="0" err="1">
                <a:solidFill>
                  <a:srgbClr val="FF0000"/>
                </a:solidFill>
              </a:rPr>
              <a:t>Technicals</a:t>
            </a:r>
            <a:endParaRPr lang="en-IN" dirty="0">
              <a:solidFill>
                <a:srgbClr val="FF0000"/>
              </a:solidFill>
            </a:endParaRPr>
          </a:p>
        </p:txBody>
      </p:sp>
      <p:sp>
        <p:nvSpPr>
          <p:cNvPr id="3" name="Content Placeholder 2">
            <a:extLst>
              <a:ext uri="{FF2B5EF4-FFF2-40B4-BE49-F238E27FC236}">
                <a16:creationId xmlns:a16="http://schemas.microsoft.com/office/drawing/2014/main" id="{D9EFF200-5E83-C235-8781-04A89D0EDA32}"/>
              </a:ext>
            </a:extLst>
          </p:cNvPr>
          <p:cNvSpPr>
            <a:spLocks noGrp="1"/>
          </p:cNvSpPr>
          <p:nvPr>
            <p:ph idx="1"/>
          </p:nvPr>
        </p:nvSpPr>
        <p:spPr/>
        <p:txBody>
          <a:bodyPr>
            <a:normAutofit fontScale="62500" lnSpcReduction="20000"/>
          </a:bodyPr>
          <a:lstStyle/>
          <a:p>
            <a:pPr marL="0" indent="0">
              <a:buNone/>
            </a:pPr>
            <a:r>
              <a:rPr lang="en-US" dirty="0"/>
              <a:t>Server can send messages when the events are ready to send by the server. The important thing is that events are text messages in UTF-8 encoding.</a:t>
            </a:r>
          </a:p>
          <a:p>
            <a:pPr marL="0" indent="0">
              <a:buNone/>
            </a:pPr>
            <a:endParaRPr lang="en-US" dirty="0"/>
          </a:p>
          <a:p>
            <a:pPr marL="0" indent="0">
              <a:buNone/>
            </a:pPr>
            <a:r>
              <a:rPr lang="en-US" dirty="0"/>
              <a:t>List of pre-defined SSE field names include:</a:t>
            </a:r>
          </a:p>
          <a:p>
            <a:pPr marL="0" indent="0">
              <a:buNone/>
            </a:pPr>
            <a:endParaRPr lang="en-US" dirty="0"/>
          </a:p>
          <a:p>
            <a:pPr marL="0" indent="0">
              <a:buNone/>
            </a:pPr>
            <a:r>
              <a:rPr lang="en-US" b="1" dirty="0"/>
              <a:t>event</a:t>
            </a:r>
            <a:r>
              <a:rPr lang="en-US" dirty="0"/>
              <a:t>: the event type defined by application</a:t>
            </a:r>
          </a:p>
          <a:p>
            <a:pPr marL="0" indent="0">
              <a:buNone/>
            </a:pPr>
            <a:r>
              <a:rPr lang="en-US" b="1" dirty="0"/>
              <a:t>data</a:t>
            </a:r>
            <a:r>
              <a:rPr lang="en-US" dirty="0"/>
              <a:t>: the data field for the event or message.</a:t>
            </a:r>
          </a:p>
          <a:p>
            <a:pPr marL="0" indent="0">
              <a:buNone/>
            </a:pPr>
            <a:r>
              <a:rPr lang="en-US" b="1" dirty="0"/>
              <a:t>retry</a:t>
            </a:r>
            <a:r>
              <a:rPr lang="en-US" dirty="0"/>
              <a:t>: The browser attempts to reconnect to the resource after a defined time when the connection is lost or closed.</a:t>
            </a:r>
          </a:p>
          <a:p>
            <a:pPr marL="0" indent="0">
              <a:buNone/>
            </a:pPr>
            <a:r>
              <a:rPr lang="en-US" b="1" dirty="0"/>
              <a:t>id</a:t>
            </a:r>
            <a:r>
              <a:rPr lang="en-US" dirty="0"/>
              <a:t>: id for each event/message</a:t>
            </a:r>
          </a:p>
          <a:p>
            <a:pPr marL="0" indent="0">
              <a:buNone/>
            </a:pPr>
            <a:endParaRPr lang="en-US" dirty="0"/>
          </a:p>
          <a:p>
            <a:pPr marL="0" indent="0">
              <a:buNone/>
            </a:pPr>
            <a:r>
              <a:rPr lang="en-US" b="1" dirty="0"/>
              <a:t>id: 1</a:t>
            </a:r>
          </a:p>
          <a:p>
            <a:pPr marL="0" indent="0">
              <a:buNone/>
            </a:pPr>
            <a:r>
              <a:rPr lang="en-US" b="1" dirty="0"/>
              <a:t>event: score</a:t>
            </a:r>
          </a:p>
          <a:p>
            <a:pPr marL="0" indent="0">
              <a:buNone/>
            </a:pPr>
            <a:r>
              <a:rPr lang="en-US" b="1" dirty="0"/>
              <a:t>data: GOAL Liverpool 1 - 1 Arsenal</a:t>
            </a:r>
          </a:p>
          <a:p>
            <a:pPr marL="0" indent="0">
              <a:buNone/>
            </a:pPr>
            <a:r>
              <a:rPr lang="en-US" b="1" dirty="0"/>
              <a:t>data: GOAL Manchester United 3 - 3 Manchester City</a:t>
            </a:r>
            <a:endParaRPr lang="en-IN" b="1" dirty="0"/>
          </a:p>
        </p:txBody>
      </p:sp>
    </p:spTree>
    <p:extLst>
      <p:ext uri="{BB962C8B-B14F-4D97-AF65-F5344CB8AC3E}">
        <p14:creationId xmlns:p14="http://schemas.microsoft.com/office/powerpoint/2010/main" val="35124238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727D-47CE-C87B-DD43-08E2DCE56215}"/>
              </a:ext>
            </a:extLst>
          </p:cNvPr>
          <p:cNvSpPr>
            <a:spLocks noGrp="1"/>
          </p:cNvSpPr>
          <p:nvPr>
            <p:ph type="title"/>
          </p:nvPr>
        </p:nvSpPr>
        <p:spPr/>
        <p:txBody>
          <a:bodyPr>
            <a:normAutofit/>
          </a:bodyPr>
          <a:lstStyle/>
          <a:p>
            <a:r>
              <a:rPr lang="en-US" dirty="0">
                <a:solidFill>
                  <a:srgbClr val="FF0000"/>
                </a:solidFill>
              </a:rPr>
              <a:t>Web Storage APIs</a:t>
            </a:r>
            <a:endParaRPr lang="en-IN" dirty="0">
              <a:solidFill>
                <a:srgbClr val="FF0000"/>
              </a:solidFill>
            </a:endParaRPr>
          </a:p>
        </p:txBody>
      </p:sp>
      <p:sp>
        <p:nvSpPr>
          <p:cNvPr id="3" name="Content Placeholder 2">
            <a:extLst>
              <a:ext uri="{FF2B5EF4-FFF2-40B4-BE49-F238E27FC236}">
                <a16:creationId xmlns:a16="http://schemas.microsoft.com/office/drawing/2014/main" id="{D9EFF200-5E83-C235-8781-04A89D0EDA32}"/>
              </a:ext>
            </a:extLst>
          </p:cNvPr>
          <p:cNvSpPr>
            <a:spLocks noGrp="1"/>
          </p:cNvSpPr>
          <p:nvPr>
            <p:ph idx="1"/>
          </p:nvPr>
        </p:nvSpPr>
        <p:spPr/>
        <p:txBody>
          <a:bodyPr>
            <a:normAutofit/>
          </a:bodyPr>
          <a:lstStyle/>
          <a:p>
            <a:pPr algn="just"/>
            <a:r>
              <a:rPr lang="en-US" i="0" dirty="0">
                <a:solidFill>
                  <a:srgbClr val="1B1B1B"/>
                </a:solidFill>
                <a:effectLst/>
                <a:latin typeface="Inter"/>
              </a:rPr>
              <a:t>The Web Storage API provides mechanisms by which browsers can store key/value pairs, in a much more intuitive fashion than using </a:t>
            </a:r>
            <a:r>
              <a:rPr lang="en-US" dirty="0">
                <a:latin typeface="Inter"/>
              </a:rPr>
              <a:t>cookies</a:t>
            </a:r>
            <a:r>
              <a:rPr lang="en-US" i="0" dirty="0">
                <a:solidFill>
                  <a:srgbClr val="1B1B1B"/>
                </a:solidFill>
                <a:effectLst/>
                <a:latin typeface="Inter"/>
              </a:rPr>
              <a:t>.</a:t>
            </a:r>
          </a:p>
          <a:p>
            <a:pPr algn="just"/>
            <a:r>
              <a:rPr lang="en-US" b="0" i="0" dirty="0">
                <a:solidFill>
                  <a:srgbClr val="1B1B1B"/>
                </a:solidFill>
                <a:effectLst/>
                <a:latin typeface="Inter"/>
              </a:rPr>
              <a:t>The two mechanisms within Web Storage are </a:t>
            </a:r>
            <a:r>
              <a:rPr lang="en-US" b="0" i="0" dirty="0" err="1">
                <a:solidFill>
                  <a:srgbClr val="1B1B1B"/>
                </a:solidFill>
                <a:effectLst/>
                <a:latin typeface="Inter"/>
              </a:rPr>
              <a:t>sessionStorage</a:t>
            </a:r>
            <a:r>
              <a:rPr lang="en-US" b="0" i="0" dirty="0">
                <a:solidFill>
                  <a:srgbClr val="1B1B1B"/>
                </a:solidFill>
                <a:effectLst/>
                <a:latin typeface="Inter"/>
              </a:rPr>
              <a:t> and </a:t>
            </a:r>
            <a:r>
              <a:rPr lang="en-US" b="0" i="0" dirty="0" err="1">
                <a:solidFill>
                  <a:srgbClr val="1B1B1B"/>
                </a:solidFill>
                <a:effectLst/>
                <a:latin typeface="Inter"/>
              </a:rPr>
              <a:t>localStorage</a:t>
            </a:r>
            <a:endParaRPr lang="en-US" i="0" dirty="0">
              <a:solidFill>
                <a:srgbClr val="1B1B1B"/>
              </a:solidFill>
              <a:effectLst/>
              <a:latin typeface="Inter"/>
            </a:endParaRPr>
          </a:p>
          <a:p>
            <a:pPr marL="0" indent="0" algn="just">
              <a:buNone/>
            </a:pPr>
            <a:endParaRPr lang="en-US" i="0" dirty="0">
              <a:solidFill>
                <a:srgbClr val="1B1B1B"/>
              </a:solidFill>
              <a:effectLst/>
              <a:latin typeface="Inter"/>
            </a:endParaRPr>
          </a:p>
          <a:p>
            <a:pPr marL="0" indent="0" algn="just">
              <a:buNone/>
            </a:pPr>
            <a:endParaRPr lang="en-IN" dirty="0"/>
          </a:p>
        </p:txBody>
      </p:sp>
    </p:spTree>
    <p:extLst>
      <p:ext uri="{BB962C8B-B14F-4D97-AF65-F5344CB8AC3E}">
        <p14:creationId xmlns:p14="http://schemas.microsoft.com/office/powerpoint/2010/main" val="41631499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727D-47CE-C87B-DD43-08E2DCE56215}"/>
              </a:ext>
            </a:extLst>
          </p:cNvPr>
          <p:cNvSpPr>
            <a:spLocks noGrp="1"/>
          </p:cNvSpPr>
          <p:nvPr>
            <p:ph type="title"/>
          </p:nvPr>
        </p:nvSpPr>
        <p:spPr/>
        <p:txBody>
          <a:bodyPr>
            <a:normAutofit/>
          </a:bodyPr>
          <a:lstStyle/>
          <a:p>
            <a:r>
              <a:rPr lang="en-US" dirty="0">
                <a:solidFill>
                  <a:srgbClr val="FF0000"/>
                </a:solidFill>
              </a:rPr>
              <a:t>Web Storage APIs</a:t>
            </a:r>
            <a:endParaRPr lang="en-IN" dirty="0">
              <a:solidFill>
                <a:srgbClr val="FF0000"/>
              </a:solidFill>
            </a:endParaRPr>
          </a:p>
        </p:txBody>
      </p:sp>
      <p:sp>
        <p:nvSpPr>
          <p:cNvPr id="3" name="Content Placeholder 2">
            <a:extLst>
              <a:ext uri="{FF2B5EF4-FFF2-40B4-BE49-F238E27FC236}">
                <a16:creationId xmlns:a16="http://schemas.microsoft.com/office/drawing/2014/main" id="{D9EFF200-5E83-C235-8781-04A89D0EDA32}"/>
              </a:ext>
            </a:extLst>
          </p:cNvPr>
          <p:cNvSpPr>
            <a:spLocks noGrp="1"/>
          </p:cNvSpPr>
          <p:nvPr>
            <p:ph idx="1"/>
          </p:nvPr>
        </p:nvSpPr>
        <p:spPr/>
        <p:txBody>
          <a:bodyPr>
            <a:normAutofit lnSpcReduction="10000"/>
          </a:bodyPr>
          <a:lstStyle/>
          <a:p>
            <a:r>
              <a:rPr lang="en-US" dirty="0" err="1"/>
              <a:t>sessionStorage</a:t>
            </a:r>
            <a:r>
              <a:rPr lang="en-US" dirty="0"/>
              <a:t> maintains a separate storage area for each given origin that's available for the duration of the page session (as long as the browser is open, including page reloads and restores)</a:t>
            </a:r>
          </a:p>
          <a:p>
            <a:endParaRPr lang="en-US" dirty="0"/>
          </a:p>
          <a:p>
            <a:pPr marL="0" indent="0">
              <a:buNone/>
            </a:pPr>
            <a:r>
              <a:rPr lang="en-US" b="1" i="0" dirty="0">
                <a:solidFill>
                  <a:srgbClr val="242424"/>
                </a:solidFill>
                <a:effectLst/>
                <a:latin typeface="source-serif-pro"/>
              </a:rPr>
              <a:t>* Origin</a:t>
            </a:r>
            <a:r>
              <a:rPr lang="en-US" b="0" i="0" dirty="0">
                <a:solidFill>
                  <a:srgbClr val="242424"/>
                </a:solidFill>
                <a:effectLst/>
                <a:latin typeface="source-serif-pro"/>
              </a:rPr>
              <a:t> here refers to </a:t>
            </a:r>
            <a:r>
              <a:rPr lang="en-US" b="1" i="0" dirty="0">
                <a:solidFill>
                  <a:srgbClr val="242424"/>
                </a:solidFill>
                <a:effectLst/>
                <a:latin typeface="source-serif-pro"/>
              </a:rPr>
              <a:t>domain</a:t>
            </a:r>
            <a:r>
              <a:rPr lang="en-US" b="0" i="0" dirty="0">
                <a:solidFill>
                  <a:srgbClr val="242424"/>
                </a:solidFill>
                <a:effectLst/>
                <a:latin typeface="source-serif-pro"/>
              </a:rPr>
              <a:t>, </a:t>
            </a:r>
            <a:r>
              <a:rPr lang="en-US" b="1" i="0" dirty="0">
                <a:solidFill>
                  <a:srgbClr val="242424"/>
                </a:solidFill>
                <a:effectLst/>
                <a:latin typeface="source-serif-pro"/>
              </a:rPr>
              <a:t>port</a:t>
            </a:r>
            <a:r>
              <a:rPr lang="en-US" b="0" i="0" dirty="0">
                <a:solidFill>
                  <a:srgbClr val="242424"/>
                </a:solidFill>
                <a:effectLst/>
                <a:latin typeface="source-serif-pro"/>
              </a:rPr>
              <a:t> and </a:t>
            </a:r>
            <a:r>
              <a:rPr lang="en-US" b="1" i="0" dirty="0">
                <a:solidFill>
                  <a:srgbClr val="242424"/>
                </a:solidFill>
                <a:effectLst/>
                <a:latin typeface="source-serif-pro"/>
              </a:rPr>
              <a:t>protocol</a:t>
            </a:r>
            <a:r>
              <a:rPr lang="en-US" b="0" i="0" dirty="0">
                <a:solidFill>
                  <a:srgbClr val="242424"/>
                </a:solidFill>
                <a:effectLst/>
                <a:latin typeface="source-serif-pro"/>
              </a:rPr>
              <a:t>. </a:t>
            </a:r>
            <a:r>
              <a:rPr lang="en-US" b="0" i="0" dirty="0" err="1">
                <a:solidFill>
                  <a:srgbClr val="242424"/>
                </a:solidFill>
                <a:effectLst/>
                <a:latin typeface="source-serif-pro"/>
              </a:rPr>
              <a:t>i.e</a:t>
            </a:r>
            <a:r>
              <a:rPr lang="en-US" b="0" i="0" dirty="0">
                <a:solidFill>
                  <a:srgbClr val="242424"/>
                </a:solidFill>
                <a:effectLst/>
                <a:latin typeface="source-serif-pro"/>
              </a:rPr>
              <a:t> same app running on http vs https have different storage</a:t>
            </a:r>
            <a:endParaRPr lang="en-IN" dirty="0"/>
          </a:p>
        </p:txBody>
      </p:sp>
    </p:spTree>
    <p:extLst>
      <p:ext uri="{BB962C8B-B14F-4D97-AF65-F5344CB8AC3E}">
        <p14:creationId xmlns:p14="http://schemas.microsoft.com/office/powerpoint/2010/main" val="141146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727D-47CE-C87B-DD43-08E2DCE56215}"/>
              </a:ext>
            </a:extLst>
          </p:cNvPr>
          <p:cNvSpPr>
            <a:spLocks noGrp="1"/>
          </p:cNvSpPr>
          <p:nvPr>
            <p:ph type="title"/>
          </p:nvPr>
        </p:nvSpPr>
        <p:spPr/>
        <p:txBody>
          <a:bodyPr>
            <a:normAutofit/>
          </a:bodyPr>
          <a:lstStyle/>
          <a:p>
            <a:r>
              <a:rPr lang="en-US" dirty="0">
                <a:solidFill>
                  <a:srgbClr val="FF0000"/>
                </a:solidFill>
              </a:rPr>
              <a:t>Web Storage APIs</a:t>
            </a:r>
            <a:endParaRPr lang="en-IN" dirty="0">
              <a:solidFill>
                <a:srgbClr val="FF0000"/>
              </a:solidFill>
            </a:endParaRPr>
          </a:p>
        </p:txBody>
      </p:sp>
      <p:sp>
        <p:nvSpPr>
          <p:cNvPr id="3" name="Content Placeholder 2">
            <a:extLst>
              <a:ext uri="{FF2B5EF4-FFF2-40B4-BE49-F238E27FC236}">
                <a16:creationId xmlns:a16="http://schemas.microsoft.com/office/drawing/2014/main" id="{D9EFF200-5E83-C235-8781-04A89D0EDA32}"/>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1B1B1B"/>
                </a:solidFill>
                <a:effectLst/>
                <a:latin typeface="Inter"/>
              </a:rPr>
              <a:t>Stores data only for a session, meaning that the data is stored until the browser (or tab) is closed.</a:t>
            </a:r>
          </a:p>
          <a:p>
            <a:pPr algn="l">
              <a:buFont typeface="Arial" panose="020B0604020202020204" pitchFamily="34" charset="0"/>
              <a:buChar char="•"/>
            </a:pPr>
            <a:r>
              <a:rPr lang="en-US" b="0" i="0" dirty="0">
                <a:solidFill>
                  <a:srgbClr val="1B1B1B"/>
                </a:solidFill>
                <a:effectLst/>
                <a:latin typeface="Inter"/>
              </a:rPr>
              <a:t>Data is never transferred to the server.</a:t>
            </a:r>
          </a:p>
          <a:p>
            <a:pPr algn="l">
              <a:buFont typeface="Arial" panose="020B0604020202020204" pitchFamily="34" charset="0"/>
              <a:buChar char="•"/>
            </a:pPr>
            <a:r>
              <a:rPr lang="en-US" b="0" i="0" dirty="0">
                <a:solidFill>
                  <a:srgbClr val="1B1B1B"/>
                </a:solidFill>
                <a:effectLst/>
                <a:latin typeface="Inter"/>
              </a:rPr>
              <a:t>Storage limit is larger than a cookie (at most 5MB</a:t>
            </a:r>
          </a:p>
          <a:p>
            <a:endParaRPr lang="en-IN" dirty="0"/>
          </a:p>
        </p:txBody>
      </p:sp>
    </p:spTree>
    <p:extLst>
      <p:ext uri="{BB962C8B-B14F-4D97-AF65-F5344CB8AC3E}">
        <p14:creationId xmlns:p14="http://schemas.microsoft.com/office/powerpoint/2010/main" val="9788753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727D-47CE-C87B-DD43-08E2DCE56215}"/>
              </a:ext>
            </a:extLst>
          </p:cNvPr>
          <p:cNvSpPr>
            <a:spLocks noGrp="1"/>
          </p:cNvSpPr>
          <p:nvPr>
            <p:ph type="title"/>
          </p:nvPr>
        </p:nvSpPr>
        <p:spPr/>
        <p:txBody>
          <a:bodyPr>
            <a:normAutofit/>
          </a:bodyPr>
          <a:lstStyle/>
          <a:p>
            <a:r>
              <a:rPr lang="en-US" dirty="0">
                <a:solidFill>
                  <a:srgbClr val="FF0000"/>
                </a:solidFill>
              </a:rPr>
              <a:t>Web Storage : </a:t>
            </a:r>
            <a:r>
              <a:rPr lang="en-US" dirty="0" err="1">
                <a:solidFill>
                  <a:srgbClr val="FF0000"/>
                </a:solidFill>
              </a:rPr>
              <a:t>localStorage</a:t>
            </a:r>
            <a:endParaRPr lang="en-IN" dirty="0">
              <a:solidFill>
                <a:srgbClr val="FF0000"/>
              </a:solidFill>
            </a:endParaRPr>
          </a:p>
        </p:txBody>
      </p:sp>
      <p:sp>
        <p:nvSpPr>
          <p:cNvPr id="3" name="Content Placeholder 2">
            <a:extLst>
              <a:ext uri="{FF2B5EF4-FFF2-40B4-BE49-F238E27FC236}">
                <a16:creationId xmlns:a16="http://schemas.microsoft.com/office/drawing/2014/main" id="{D9EFF200-5E83-C235-8781-04A89D0EDA32}"/>
              </a:ext>
            </a:extLst>
          </p:cNvPr>
          <p:cNvSpPr>
            <a:spLocks noGrp="1"/>
          </p:cNvSpPr>
          <p:nvPr>
            <p:ph idx="1"/>
          </p:nvPr>
        </p:nvSpPr>
        <p:spPr/>
        <p:txBody>
          <a:bodyPr>
            <a:normAutofit lnSpcReduction="10000"/>
          </a:bodyPr>
          <a:lstStyle/>
          <a:p>
            <a:endParaRPr lang="en-US" dirty="0"/>
          </a:p>
          <a:p>
            <a:r>
              <a:rPr lang="en-US" dirty="0" err="1"/>
              <a:t>localStorage</a:t>
            </a:r>
            <a:r>
              <a:rPr lang="en-US" dirty="0"/>
              <a:t> does the same thing, but persists even when the browser is closed and reopened.</a:t>
            </a:r>
          </a:p>
          <a:p>
            <a:r>
              <a:rPr lang="en-US" dirty="0"/>
              <a:t>Stores data with no expiration date, and gets cleared only through JavaScript, or clearing the Browser cache / Locally Stored Data.</a:t>
            </a:r>
          </a:p>
          <a:p>
            <a:r>
              <a:rPr lang="en-US" dirty="0"/>
              <a:t>Storage limit is the maximum amongst the two.</a:t>
            </a:r>
            <a:endParaRPr lang="en-IN" dirty="0"/>
          </a:p>
        </p:txBody>
      </p:sp>
    </p:spTree>
    <p:extLst>
      <p:ext uri="{BB962C8B-B14F-4D97-AF65-F5344CB8AC3E}">
        <p14:creationId xmlns:p14="http://schemas.microsoft.com/office/powerpoint/2010/main" val="17125803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lstStyle/>
          <a:p>
            <a:r>
              <a:rPr lang="en-US" dirty="0">
                <a:solidFill>
                  <a:srgbClr val="FF0000"/>
                </a:solidFill>
              </a:rPr>
              <a:t>Canvas</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lstStyle/>
          <a:p>
            <a:r>
              <a:rPr lang="en-US" dirty="0"/>
              <a:t>The Canvas API provides a means for drawing graphics via JavaScript and the HTML &lt;canvas&gt; element. </a:t>
            </a:r>
          </a:p>
          <a:p>
            <a:r>
              <a:rPr lang="en-US" dirty="0"/>
              <a:t>It can be used for animation, game graphics, data visualization, photo manipulation, and real-time video processing.</a:t>
            </a:r>
            <a:endParaRPr lang="en-IN" dirty="0"/>
          </a:p>
        </p:txBody>
      </p:sp>
    </p:spTree>
    <p:extLst>
      <p:ext uri="{BB962C8B-B14F-4D97-AF65-F5344CB8AC3E}">
        <p14:creationId xmlns:p14="http://schemas.microsoft.com/office/powerpoint/2010/main" val="24297493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lstStyle/>
          <a:p>
            <a:r>
              <a:rPr lang="en-US" dirty="0">
                <a:solidFill>
                  <a:srgbClr val="FF0000"/>
                </a:solidFill>
              </a:rPr>
              <a:t>Canvas</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normAutofit lnSpcReduction="10000"/>
          </a:bodyPr>
          <a:lstStyle/>
          <a:p>
            <a:r>
              <a:rPr lang="en-US" dirty="0" err="1"/>
              <a:t>getContext</a:t>
            </a:r>
            <a:r>
              <a:rPr lang="en-US" dirty="0"/>
              <a:t>(2d) : default size :  300x150</a:t>
            </a:r>
          </a:p>
          <a:p>
            <a:r>
              <a:rPr lang="en-US" dirty="0"/>
              <a:t>fallback content</a:t>
            </a:r>
          </a:p>
          <a:p>
            <a:r>
              <a:rPr lang="en-US" dirty="0"/>
              <a:t>skeleton example</a:t>
            </a:r>
          </a:p>
          <a:p>
            <a:r>
              <a:rPr lang="en-US" dirty="0"/>
              <a:t>ex2 : </a:t>
            </a:r>
            <a:r>
              <a:rPr lang="en-US" dirty="0" err="1"/>
              <a:t>fillStyle</a:t>
            </a:r>
            <a:r>
              <a:rPr lang="en-US" dirty="0"/>
              <a:t> =  </a:t>
            </a:r>
            <a:r>
              <a:rPr lang="en-US" dirty="0" err="1"/>
              <a:t>rgb</a:t>
            </a:r>
            <a:r>
              <a:rPr lang="en-US" dirty="0"/>
              <a:t>(</a:t>
            </a:r>
            <a:r>
              <a:rPr lang="en-US" dirty="0" err="1"/>
              <a:t>r,g,b</a:t>
            </a:r>
            <a:r>
              <a:rPr lang="en-US" dirty="0"/>
              <a:t>)</a:t>
            </a:r>
          </a:p>
          <a:p>
            <a:r>
              <a:rPr lang="en-US" dirty="0" err="1"/>
              <a:t>fillRect</a:t>
            </a:r>
            <a:r>
              <a:rPr lang="en-US" dirty="0"/>
              <a:t>(</a:t>
            </a:r>
            <a:r>
              <a:rPr lang="en-US" dirty="0" err="1"/>
              <a:t>x,y,width,height</a:t>
            </a:r>
            <a:r>
              <a:rPr lang="en-US" dirty="0"/>
              <a:t>)</a:t>
            </a:r>
          </a:p>
          <a:p>
            <a:endParaRPr lang="en-US" dirty="0"/>
          </a:p>
          <a:p>
            <a:r>
              <a:rPr lang="en-US" dirty="0" err="1"/>
              <a:t>strokeRect</a:t>
            </a:r>
            <a:r>
              <a:rPr lang="en-US" dirty="0"/>
              <a:t>(</a:t>
            </a:r>
            <a:r>
              <a:rPr lang="en-US" dirty="0" err="1"/>
              <a:t>x,y,width,height</a:t>
            </a:r>
            <a:r>
              <a:rPr lang="en-US" dirty="0"/>
              <a:t>)</a:t>
            </a:r>
          </a:p>
          <a:p>
            <a:r>
              <a:rPr lang="en-US" dirty="0" err="1"/>
              <a:t>clearRect</a:t>
            </a:r>
            <a:r>
              <a:rPr lang="en-US" dirty="0"/>
              <a:t>(</a:t>
            </a:r>
            <a:r>
              <a:rPr lang="en-US" dirty="0" err="1"/>
              <a:t>x,y,width,height</a:t>
            </a:r>
            <a:r>
              <a:rPr lang="en-US" dirty="0"/>
              <a:t>)</a:t>
            </a:r>
          </a:p>
        </p:txBody>
      </p:sp>
    </p:spTree>
    <p:extLst>
      <p:ext uri="{BB962C8B-B14F-4D97-AF65-F5344CB8AC3E}">
        <p14:creationId xmlns:p14="http://schemas.microsoft.com/office/powerpoint/2010/main" val="40871756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normAutofit fontScale="90000"/>
          </a:bodyPr>
          <a:lstStyle/>
          <a:p>
            <a:r>
              <a:rPr lang="en-US" dirty="0">
                <a:solidFill>
                  <a:srgbClr val="FF0000"/>
                </a:solidFill>
              </a:rPr>
              <a:t>Canvas : Drawing Paths/Triangle </a:t>
            </a:r>
            <a:r>
              <a:rPr lang="en-US" dirty="0" err="1">
                <a:solidFill>
                  <a:srgbClr val="FF0000"/>
                </a:solidFill>
              </a:rPr>
              <a:t>eg.</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normAutofit fontScale="70000" lnSpcReduction="20000"/>
          </a:bodyPr>
          <a:lstStyle/>
          <a:p>
            <a:pPr marL="0" indent="0">
              <a:buNone/>
            </a:pPr>
            <a:r>
              <a:rPr lang="en-US" dirty="0"/>
              <a:t>function draw() {</a:t>
            </a:r>
          </a:p>
          <a:p>
            <a:pPr marL="0" indent="0">
              <a:buNone/>
            </a:pPr>
            <a:r>
              <a:rPr lang="en-US" dirty="0"/>
              <a:t>  const canvas = </a:t>
            </a:r>
            <a:r>
              <a:rPr lang="en-US" dirty="0" err="1"/>
              <a:t>document.getElementById</a:t>
            </a:r>
            <a:r>
              <a:rPr lang="en-US" dirty="0"/>
              <a:t>("canvas");</a:t>
            </a:r>
          </a:p>
          <a:p>
            <a:pPr marL="0" indent="0">
              <a:buNone/>
            </a:pPr>
            <a:r>
              <a:rPr lang="en-US" dirty="0"/>
              <a:t>  if (</a:t>
            </a:r>
            <a:r>
              <a:rPr lang="en-US" dirty="0" err="1"/>
              <a:t>canvas.getContext</a:t>
            </a:r>
            <a:r>
              <a:rPr lang="en-US" dirty="0"/>
              <a:t>) {</a:t>
            </a:r>
          </a:p>
          <a:p>
            <a:pPr marL="0" indent="0">
              <a:buNone/>
            </a:pPr>
            <a:r>
              <a:rPr lang="en-US" dirty="0"/>
              <a:t>    const </a:t>
            </a:r>
            <a:r>
              <a:rPr lang="en-US" dirty="0" err="1"/>
              <a:t>ctx</a:t>
            </a:r>
            <a:r>
              <a:rPr lang="en-US" dirty="0"/>
              <a:t> = </a:t>
            </a:r>
            <a:r>
              <a:rPr lang="en-US" dirty="0" err="1"/>
              <a:t>canvas.getContext</a:t>
            </a:r>
            <a:r>
              <a:rPr lang="en-US" dirty="0"/>
              <a:t>("2d");</a:t>
            </a:r>
          </a:p>
          <a:p>
            <a:pPr marL="0" indent="0">
              <a:buNone/>
            </a:pPr>
            <a:endParaRPr lang="en-US" dirty="0"/>
          </a:p>
          <a:p>
            <a:pPr marL="0" indent="0">
              <a:buNone/>
            </a:pPr>
            <a:r>
              <a:rPr lang="en-US" dirty="0"/>
              <a:t>    </a:t>
            </a:r>
            <a:r>
              <a:rPr lang="en-US" dirty="0" err="1"/>
              <a:t>ctx.beginPath</a:t>
            </a:r>
            <a:r>
              <a:rPr lang="en-US" dirty="0"/>
              <a:t>();</a:t>
            </a:r>
          </a:p>
          <a:p>
            <a:pPr marL="0" indent="0">
              <a:buNone/>
            </a:pPr>
            <a:r>
              <a:rPr lang="en-US" dirty="0"/>
              <a:t>    </a:t>
            </a:r>
            <a:r>
              <a:rPr lang="en-US" dirty="0" err="1"/>
              <a:t>ctx.moveTo</a:t>
            </a:r>
            <a:r>
              <a:rPr lang="en-US" dirty="0"/>
              <a:t>(75, 50);</a:t>
            </a:r>
          </a:p>
          <a:p>
            <a:pPr marL="0" indent="0">
              <a:buNone/>
            </a:pPr>
            <a:r>
              <a:rPr lang="en-US" dirty="0"/>
              <a:t>    </a:t>
            </a:r>
            <a:r>
              <a:rPr lang="en-US" dirty="0" err="1"/>
              <a:t>ctx.lineTo</a:t>
            </a:r>
            <a:r>
              <a:rPr lang="en-US" dirty="0"/>
              <a:t>(100, 75);</a:t>
            </a:r>
          </a:p>
          <a:p>
            <a:pPr marL="0" indent="0">
              <a:buNone/>
            </a:pPr>
            <a:r>
              <a:rPr lang="en-US" dirty="0"/>
              <a:t>    </a:t>
            </a:r>
            <a:r>
              <a:rPr lang="en-US" dirty="0" err="1"/>
              <a:t>ctx.lineTo</a:t>
            </a:r>
            <a:r>
              <a:rPr lang="en-US" dirty="0"/>
              <a:t>(100, 25);</a:t>
            </a:r>
          </a:p>
          <a:p>
            <a:pPr marL="0" indent="0">
              <a:buNone/>
            </a:pPr>
            <a:r>
              <a:rPr lang="en-US" dirty="0"/>
              <a:t>    </a:t>
            </a:r>
            <a:r>
              <a:rPr lang="en-US" dirty="0" err="1"/>
              <a:t>ctx.fill</a:t>
            </a:r>
            <a:r>
              <a:rPr lang="en-US" dirty="0"/>
              <a:t>();</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737646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HTML Page Structure : Head &amp; Meta</a:t>
            </a:r>
          </a:p>
        </p:txBody>
      </p:sp>
      <p:sp>
        <p:nvSpPr>
          <p:cNvPr id="3" name="Subtitle 2"/>
          <p:cNvSpPr>
            <a:spLocks noGrp="1"/>
          </p:cNvSpPr>
          <p:nvPr>
            <p:ph type="subTitle" idx="1"/>
          </p:nvPr>
        </p:nvSpPr>
        <p:spPr>
          <a:xfrm>
            <a:off x="762000" y="990600"/>
            <a:ext cx="7848600" cy="5410200"/>
          </a:xfrm>
        </p:spPr>
        <p:txBody>
          <a:bodyPr>
            <a:normAutofit/>
          </a:bodyPr>
          <a:lstStyle/>
          <a:p>
            <a:pPr algn="l"/>
            <a:endParaRPr lang="en-US" sz="1800" dirty="0">
              <a:solidFill>
                <a:schemeClr val="tx1"/>
              </a:solidFill>
            </a:endParaRPr>
          </a:p>
          <a:p>
            <a:pPr algn="l"/>
            <a:r>
              <a:rPr lang="en-US" sz="1800" dirty="0">
                <a:solidFill>
                  <a:schemeClr val="tx1"/>
                </a:solidFill>
              </a:rPr>
              <a:t>&lt;!DOCTYPE html&gt;</a:t>
            </a:r>
          </a:p>
          <a:p>
            <a:pPr algn="l"/>
            <a:r>
              <a:rPr lang="en-US" sz="1800" dirty="0">
                <a:solidFill>
                  <a:schemeClr val="tx1"/>
                </a:solidFill>
              </a:rPr>
              <a:t>&lt;html lang=“</a:t>
            </a:r>
            <a:r>
              <a:rPr lang="en-US" sz="1800" dirty="0" err="1">
                <a:solidFill>
                  <a:schemeClr val="tx1"/>
                </a:solidFill>
              </a:rPr>
              <a:t>en</a:t>
            </a:r>
            <a:r>
              <a:rPr lang="en-US" sz="1800" dirty="0">
                <a:solidFill>
                  <a:schemeClr val="tx1"/>
                </a:solidFill>
              </a:rPr>
              <a:t>”&gt;</a:t>
            </a:r>
          </a:p>
          <a:p>
            <a:pPr algn="l"/>
            <a:r>
              <a:rPr lang="en-US" sz="1800" dirty="0">
                <a:solidFill>
                  <a:schemeClr val="tx1"/>
                </a:solidFill>
              </a:rPr>
              <a:t> &lt;head&gt;</a:t>
            </a:r>
          </a:p>
          <a:p>
            <a:pPr algn="l"/>
            <a:r>
              <a:rPr lang="en-US" sz="1800" dirty="0">
                <a:solidFill>
                  <a:schemeClr val="tx1"/>
                </a:solidFill>
              </a:rPr>
              <a:t>&lt;meta charset="UTF-8"&gt;</a:t>
            </a:r>
          </a:p>
          <a:p>
            <a:pPr algn="l"/>
            <a:r>
              <a:rPr lang="en-US" sz="1800" dirty="0">
                <a:solidFill>
                  <a:schemeClr val="tx1"/>
                </a:solidFill>
              </a:rPr>
              <a:t>&lt;meta name="viewport" content="width=device-width, initial-scale=1.0"&gt;</a:t>
            </a:r>
          </a:p>
          <a:p>
            <a:pPr algn="l"/>
            <a:r>
              <a:rPr lang="en-US" sz="1800" dirty="0">
                <a:solidFill>
                  <a:schemeClr val="tx1"/>
                </a:solidFill>
              </a:rPr>
              <a:t>&lt;meta name="author" content="</a:t>
            </a:r>
            <a:r>
              <a:rPr lang="en-US" sz="1800" dirty="0" err="1">
                <a:solidFill>
                  <a:schemeClr val="tx1"/>
                </a:solidFill>
              </a:rPr>
              <a:t>Mr.X</a:t>
            </a:r>
            <a:r>
              <a:rPr lang="en-US" sz="1800" dirty="0">
                <a:solidFill>
                  <a:schemeClr val="tx1"/>
                </a:solidFill>
              </a:rPr>
              <a:t>"&gt;</a:t>
            </a:r>
          </a:p>
          <a:p>
            <a:pPr algn="l"/>
            <a:r>
              <a:rPr lang="en-US" sz="1800" dirty="0">
                <a:solidFill>
                  <a:schemeClr val="tx1"/>
                </a:solidFill>
              </a:rPr>
              <a:t>&lt;meta name="description" content=“Details about the page"&gt;</a:t>
            </a:r>
          </a:p>
          <a:p>
            <a:pPr algn="l"/>
            <a:r>
              <a:rPr lang="en-US" sz="1800" dirty="0">
                <a:solidFill>
                  <a:schemeClr val="tx1"/>
                </a:solidFill>
              </a:rPr>
              <a:t>&lt;title&gt;Title of the page&lt;/title&gt;</a:t>
            </a:r>
          </a:p>
          <a:p>
            <a:pPr algn="l"/>
            <a:r>
              <a:rPr lang="en-US" sz="1800" dirty="0">
                <a:solidFill>
                  <a:schemeClr val="tx1"/>
                </a:solidFill>
              </a:rPr>
              <a:t>&lt;/head&gt;</a:t>
            </a:r>
          </a:p>
          <a:p>
            <a:pPr algn="l"/>
            <a:r>
              <a:rPr lang="en-US" sz="1800" dirty="0">
                <a:solidFill>
                  <a:schemeClr val="tx1"/>
                </a:solidFill>
              </a:rPr>
              <a:t>&lt;/html&gt;</a:t>
            </a:r>
          </a:p>
          <a:p>
            <a:pPr algn="l"/>
            <a:endParaRPr lang="en-US" sz="1800" dirty="0">
              <a:solidFill>
                <a:schemeClr val="tx1"/>
              </a:solidFill>
            </a:endParaRPr>
          </a:p>
          <a:p>
            <a:pPr algn="l"/>
            <a:endParaRPr lang="en-US" sz="1800" dirty="0">
              <a:solidFill>
                <a:schemeClr val="tx1"/>
              </a:solidFill>
            </a:endParaRPr>
          </a:p>
        </p:txBody>
      </p:sp>
    </p:spTree>
    <p:extLst>
      <p:ext uri="{BB962C8B-B14F-4D97-AF65-F5344CB8AC3E}">
        <p14:creationId xmlns:p14="http://schemas.microsoft.com/office/powerpoint/2010/main" val="34063070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normAutofit/>
          </a:bodyPr>
          <a:lstStyle/>
          <a:p>
            <a:r>
              <a:rPr lang="en-US" dirty="0">
                <a:solidFill>
                  <a:srgbClr val="FF0000"/>
                </a:solidFill>
              </a:rPr>
              <a:t>Canvas : Drawing Paths/Smiley </a:t>
            </a:r>
            <a:r>
              <a:rPr lang="en-US" dirty="0" err="1">
                <a:solidFill>
                  <a:srgbClr val="FF0000"/>
                </a:solidFill>
              </a:rPr>
              <a:t>eg.</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normAutofit fontScale="47500" lnSpcReduction="20000"/>
          </a:bodyPr>
          <a:lstStyle/>
          <a:p>
            <a:pPr marL="0" indent="0">
              <a:buNone/>
            </a:pPr>
            <a:r>
              <a:rPr lang="en-US" dirty="0"/>
              <a:t>function draw() {</a:t>
            </a:r>
          </a:p>
          <a:p>
            <a:pPr marL="0" indent="0">
              <a:buNone/>
            </a:pPr>
            <a:r>
              <a:rPr lang="en-US" dirty="0"/>
              <a:t>  const canvas = </a:t>
            </a:r>
            <a:r>
              <a:rPr lang="en-US" dirty="0" err="1"/>
              <a:t>document.getElementById</a:t>
            </a:r>
            <a:r>
              <a:rPr lang="en-US" dirty="0"/>
              <a:t>("canvas");</a:t>
            </a:r>
          </a:p>
          <a:p>
            <a:pPr marL="0" indent="0">
              <a:buNone/>
            </a:pPr>
            <a:r>
              <a:rPr lang="en-US" dirty="0"/>
              <a:t>  if (</a:t>
            </a:r>
            <a:r>
              <a:rPr lang="en-US" dirty="0" err="1"/>
              <a:t>canvas.getContext</a:t>
            </a:r>
            <a:r>
              <a:rPr lang="en-US" dirty="0"/>
              <a:t>) {</a:t>
            </a:r>
          </a:p>
          <a:p>
            <a:pPr marL="0" indent="0">
              <a:buNone/>
            </a:pPr>
            <a:r>
              <a:rPr lang="en-US" dirty="0"/>
              <a:t>    const </a:t>
            </a:r>
            <a:r>
              <a:rPr lang="en-US" dirty="0" err="1"/>
              <a:t>ctx</a:t>
            </a:r>
            <a:r>
              <a:rPr lang="en-US" dirty="0"/>
              <a:t> = </a:t>
            </a:r>
            <a:r>
              <a:rPr lang="en-US" dirty="0" err="1"/>
              <a:t>canvas.getContext</a:t>
            </a:r>
            <a:r>
              <a:rPr lang="en-US" dirty="0"/>
              <a:t>("2d");</a:t>
            </a:r>
          </a:p>
          <a:p>
            <a:pPr marL="0" indent="0">
              <a:buNone/>
            </a:pPr>
            <a:endParaRPr lang="en-US" dirty="0"/>
          </a:p>
          <a:p>
            <a:pPr marL="0" indent="0">
              <a:buNone/>
            </a:pPr>
            <a:r>
              <a:rPr lang="en-US" dirty="0"/>
              <a:t>    </a:t>
            </a:r>
            <a:r>
              <a:rPr lang="en-US" dirty="0" err="1"/>
              <a:t>ctx.beginPath</a:t>
            </a:r>
            <a:r>
              <a:rPr lang="en-US" dirty="0"/>
              <a:t>();</a:t>
            </a:r>
          </a:p>
          <a:p>
            <a:pPr marL="0" indent="0">
              <a:buNone/>
            </a:pPr>
            <a:r>
              <a:rPr lang="en-US" dirty="0"/>
              <a:t>    ctx.arc(75, 75, 50, 0, </a:t>
            </a:r>
            <a:r>
              <a:rPr lang="en-US" dirty="0" err="1"/>
              <a:t>Math.PI</a:t>
            </a:r>
            <a:r>
              <a:rPr lang="en-US" dirty="0"/>
              <a:t> * 2, true); // Outer circle</a:t>
            </a:r>
          </a:p>
          <a:p>
            <a:pPr marL="0" indent="0">
              <a:buNone/>
            </a:pPr>
            <a:r>
              <a:rPr lang="en-US" dirty="0"/>
              <a:t>    </a:t>
            </a:r>
            <a:r>
              <a:rPr lang="en-US" dirty="0" err="1"/>
              <a:t>ctx.moveTo</a:t>
            </a:r>
            <a:r>
              <a:rPr lang="en-US" dirty="0"/>
              <a:t>(110, 75);</a:t>
            </a:r>
          </a:p>
          <a:p>
            <a:pPr marL="0" indent="0">
              <a:buNone/>
            </a:pPr>
            <a:r>
              <a:rPr lang="en-US" dirty="0"/>
              <a:t>    ctx.arc(75, 75, 35, 0, </a:t>
            </a:r>
            <a:r>
              <a:rPr lang="en-US" dirty="0" err="1"/>
              <a:t>Math.PI</a:t>
            </a:r>
            <a:r>
              <a:rPr lang="en-US" dirty="0"/>
              <a:t>, false); // Mouth (clockwise)</a:t>
            </a:r>
          </a:p>
          <a:p>
            <a:pPr marL="0" indent="0">
              <a:buNone/>
            </a:pPr>
            <a:r>
              <a:rPr lang="en-US" dirty="0"/>
              <a:t>    </a:t>
            </a:r>
            <a:r>
              <a:rPr lang="en-US" dirty="0" err="1"/>
              <a:t>ctx.moveTo</a:t>
            </a:r>
            <a:r>
              <a:rPr lang="en-US" dirty="0"/>
              <a:t>(65, 65);</a:t>
            </a:r>
          </a:p>
          <a:p>
            <a:pPr marL="0" indent="0">
              <a:buNone/>
            </a:pPr>
            <a:r>
              <a:rPr lang="en-US" dirty="0"/>
              <a:t>    ctx.arc(60, 65, 5, 0, </a:t>
            </a:r>
            <a:r>
              <a:rPr lang="en-US" dirty="0" err="1"/>
              <a:t>Math.PI</a:t>
            </a:r>
            <a:r>
              <a:rPr lang="en-US" dirty="0"/>
              <a:t> * 2, true); // Left eye</a:t>
            </a:r>
          </a:p>
          <a:p>
            <a:pPr marL="0" indent="0">
              <a:buNone/>
            </a:pPr>
            <a:r>
              <a:rPr lang="en-US" dirty="0"/>
              <a:t>    </a:t>
            </a:r>
            <a:r>
              <a:rPr lang="en-US" dirty="0" err="1"/>
              <a:t>ctx.moveTo</a:t>
            </a:r>
            <a:r>
              <a:rPr lang="en-US" dirty="0"/>
              <a:t>(95, 65);</a:t>
            </a:r>
          </a:p>
          <a:p>
            <a:pPr marL="0" indent="0">
              <a:buNone/>
            </a:pPr>
            <a:r>
              <a:rPr lang="en-US" dirty="0"/>
              <a:t>    ctx.arc(90, 65, 5, 0, </a:t>
            </a:r>
            <a:r>
              <a:rPr lang="en-US" dirty="0" err="1"/>
              <a:t>Math.PI</a:t>
            </a:r>
            <a:r>
              <a:rPr lang="en-US" dirty="0"/>
              <a:t> * 2, true); // Right eye</a:t>
            </a:r>
          </a:p>
          <a:p>
            <a:pPr marL="0" indent="0">
              <a:buNone/>
            </a:pPr>
            <a:r>
              <a:rPr lang="en-US" dirty="0"/>
              <a:t>    </a:t>
            </a:r>
            <a:r>
              <a:rPr lang="en-US" dirty="0" err="1"/>
              <a:t>ctx.stroke</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r>
              <a:rPr lang="en-US" dirty="0"/>
              <a:t>Ctx.arc(</a:t>
            </a:r>
            <a:r>
              <a:rPr lang="en-US" dirty="0" err="1"/>
              <a:t>x,y,radius</a:t>
            </a:r>
            <a:r>
              <a:rPr lang="en-US" dirty="0"/>
              <a:t>, </a:t>
            </a:r>
            <a:r>
              <a:rPr lang="en-US" dirty="0" err="1"/>
              <a:t>startingAngle</a:t>
            </a:r>
            <a:r>
              <a:rPr lang="en-US" dirty="0"/>
              <a:t>, </a:t>
            </a:r>
            <a:r>
              <a:rPr lang="en-US" dirty="0" err="1"/>
              <a:t>endingAngle</a:t>
            </a:r>
            <a:r>
              <a:rPr lang="en-US" dirty="0"/>
              <a:t>, </a:t>
            </a:r>
            <a:r>
              <a:rPr lang="en-US" dirty="0" err="1"/>
              <a:t>isAntiClockwise</a:t>
            </a:r>
            <a:r>
              <a:rPr lang="en-US" dirty="0"/>
              <a:t>)</a:t>
            </a:r>
          </a:p>
          <a:p>
            <a:pPr marL="0" indent="0">
              <a:buNone/>
            </a:pPr>
            <a:endParaRPr lang="en-US" dirty="0"/>
          </a:p>
        </p:txBody>
      </p:sp>
    </p:spTree>
    <p:extLst>
      <p:ext uri="{BB962C8B-B14F-4D97-AF65-F5344CB8AC3E}">
        <p14:creationId xmlns:p14="http://schemas.microsoft.com/office/powerpoint/2010/main" val="26727866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normAutofit/>
          </a:bodyPr>
          <a:lstStyle/>
          <a:p>
            <a:r>
              <a:rPr lang="en-US" dirty="0">
                <a:solidFill>
                  <a:srgbClr val="FF0000"/>
                </a:solidFill>
              </a:rPr>
              <a:t>Canvas : Text</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normAutofit/>
          </a:bodyPr>
          <a:lstStyle/>
          <a:p>
            <a:pPr marL="0" indent="0">
              <a:buNone/>
            </a:pPr>
            <a:r>
              <a:rPr lang="en-US" dirty="0"/>
              <a:t>const </a:t>
            </a:r>
            <a:r>
              <a:rPr lang="en-US" dirty="0" err="1"/>
              <a:t>ctx</a:t>
            </a:r>
            <a:r>
              <a:rPr lang="en-US" dirty="0"/>
              <a:t> = </a:t>
            </a:r>
            <a:r>
              <a:rPr lang="en-US" dirty="0" err="1"/>
              <a:t>document.getElementById</a:t>
            </a:r>
            <a:r>
              <a:rPr lang="en-US" dirty="0"/>
              <a:t>("canvas").</a:t>
            </a:r>
            <a:r>
              <a:rPr lang="en-US" dirty="0" err="1"/>
              <a:t>getContext</a:t>
            </a:r>
            <a:r>
              <a:rPr lang="en-US" dirty="0"/>
              <a:t>("2d");</a:t>
            </a:r>
          </a:p>
          <a:p>
            <a:pPr marL="0" indent="0">
              <a:buNone/>
            </a:pPr>
            <a:r>
              <a:rPr lang="en-US" dirty="0"/>
              <a:t> </a:t>
            </a:r>
            <a:r>
              <a:rPr lang="en-US" dirty="0" err="1"/>
              <a:t>ctx.font</a:t>
            </a:r>
            <a:r>
              <a:rPr lang="en-US" dirty="0"/>
              <a:t> = "48px serif";</a:t>
            </a:r>
          </a:p>
          <a:p>
            <a:pPr marL="0" indent="0">
              <a:buNone/>
            </a:pPr>
            <a:r>
              <a:rPr lang="en-US" dirty="0"/>
              <a:t>a.) </a:t>
            </a:r>
            <a:r>
              <a:rPr lang="en-US" dirty="0" err="1"/>
              <a:t>ctx.fillText</a:t>
            </a:r>
            <a:r>
              <a:rPr lang="en-US" dirty="0"/>
              <a:t>("Hello world", 10, 50);</a:t>
            </a:r>
          </a:p>
          <a:p>
            <a:pPr marL="0" indent="0">
              <a:buNone/>
            </a:pPr>
            <a:endParaRPr lang="en-US" dirty="0"/>
          </a:p>
          <a:p>
            <a:pPr marL="0" indent="0">
              <a:buNone/>
            </a:pPr>
            <a:r>
              <a:rPr lang="en-US" dirty="0"/>
              <a:t>b.) </a:t>
            </a:r>
            <a:r>
              <a:rPr lang="en-US" dirty="0" err="1"/>
              <a:t>ctx.strokeText</a:t>
            </a:r>
            <a:r>
              <a:rPr lang="en-US" dirty="0"/>
              <a:t>(“Hello world”,10,50);</a:t>
            </a:r>
          </a:p>
        </p:txBody>
      </p:sp>
    </p:spTree>
    <p:extLst>
      <p:ext uri="{BB962C8B-B14F-4D97-AF65-F5344CB8AC3E}">
        <p14:creationId xmlns:p14="http://schemas.microsoft.com/office/powerpoint/2010/main" val="40731859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normAutofit/>
          </a:bodyPr>
          <a:lstStyle/>
          <a:p>
            <a:r>
              <a:rPr lang="en-US" dirty="0">
                <a:solidFill>
                  <a:srgbClr val="FF0000"/>
                </a:solidFill>
              </a:rPr>
              <a:t>Drag &amp; Drop</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normAutofit/>
          </a:bodyPr>
          <a:lstStyle/>
          <a:p>
            <a:endParaRPr lang="en-US" sz="1800" dirty="0">
              <a:solidFill>
                <a:srgbClr val="1B1B1B"/>
              </a:solidFill>
              <a:effectLst/>
            </a:endParaRPr>
          </a:p>
          <a:p>
            <a:r>
              <a:rPr lang="en-US" sz="1800" dirty="0">
                <a:solidFill>
                  <a:srgbClr val="1B1B1B"/>
                </a:solidFill>
                <a:effectLst/>
              </a:rPr>
              <a:t>HTML Drag and Drop interfaces enable applications to use drag-and-drop features in browsers.</a:t>
            </a:r>
          </a:p>
          <a:p>
            <a:endParaRPr lang="en-US" sz="1800" dirty="0">
              <a:solidFill>
                <a:srgbClr val="1B1B1B"/>
              </a:solidFill>
              <a:effectLst/>
            </a:endParaRPr>
          </a:p>
          <a:p>
            <a:r>
              <a:rPr lang="en-US" sz="1800" dirty="0">
                <a:solidFill>
                  <a:srgbClr val="1B1B1B"/>
                </a:solidFill>
                <a:effectLst/>
              </a:rPr>
              <a:t>The user may select draggable elements with a mouse, drag those elements to a droppable element, and drop them by releasing the mouse button. </a:t>
            </a:r>
          </a:p>
          <a:p>
            <a:endParaRPr lang="en-US" sz="1800" dirty="0">
              <a:solidFill>
                <a:srgbClr val="1B1B1B"/>
              </a:solidFill>
              <a:effectLst/>
            </a:endParaRPr>
          </a:p>
          <a:p>
            <a:r>
              <a:rPr lang="en-US" sz="1800" dirty="0">
                <a:solidFill>
                  <a:srgbClr val="1B1B1B"/>
                </a:solidFill>
                <a:effectLst/>
              </a:rPr>
              <a:t>A translucent representation of the draggable elements follows the pointer during the drag operation.</a:t>
            </a:r>
          </a:p>
          <a:p>
            <a:endParaRPr lang="en-US" sz="1800" dirty="0">
              <a:solidFill>
                <a:srgbClr val="1B1B1B"/>
              </a:solidFill>
              <a:effectLst/>
            </a:endParaRPr>
          </a:p>
          <a:p>
            <a:r>
              <a:rPr lang="en-US" sz="1800" dirty="0">
                <a:solidFill>
                  <a:srgbClr val="1B1B1B"/>
                </a:solidFill>
                <a:effectLst/>
              </a:rPr>
              <a:t>We can customize which elements can become draggable, the type of feedback the draggable elements produce, and the droppable elements.</a:t>
            </a:r>
            <a:endParaRPr lang="en-US" sz="1800" dirty="0"/>
          </a:p>
        </p:txBody>
      </p:sp>
    </p:spTree>
    <p:extLst>
      <p:ext uri="{BB962C8B-B14F-4D97-AF65-F5344CB8AC3E}">
        <p14:creationId xmlns:p14="http://schemas.microsoft.com/office/powerpoint/2010/main" val="10814509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normAutofit/>
          </a:bodyPr>
          <a:lstStyle/>
          <a:p>
            <a:r>
              <a:rPr lang="en-US" dirty="0">
                <a:solidFill>
                  <a:srgbClr val="FF0000"/>
                </a:solidFill>
              </a:rPr>
              <a:t>Drag &amp; Drop : Events</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normAutofit lnSpcReduction="10000"/>
          </a:bodyPr>
          <a:lstStyle/>
          <a:p>
            <a:endParaRPr lang="en-US" sz="1800" dirty="0"/>
          </a:p>
          <a:p>
            <a:r>
              <a:rPr lang="en-US" sz="1800" dirty="0"/>
              <a:t>drag		A dragged item is dragged.</a:t>
            </a:r>
          </a:p>
          <a:p>
            <a:endParaRPr lang="en-US" sz="1800" dirty="0"/>
          </a:p>
          <a:p>
            <a:r>
              <a:rPr lang="en-US" sz="1800" dirty="0" err="1"/>
              <a:t>dragend</a:t>
            </a:r>
            <a:r>
              <a:rPr lang="en-US" sz="1800" dirty="0"/>
              <a:t>	A drag operation ends (such as releasing a mouse button or hitting the Esc key)</a:t>
            </a:r>
          </a:p>
          <a:p>
            <a:endParaRPr lang="en-US" sz="1800" dirty="0"/>
          </a:p>
          <a:p>
            <a:r>
              <a:rPr lang="en-US" sz="1800" dirty="0" err="1"/>
              <a:t>dragenter</a:t>
            </a:r>
            <a:r>
              <a:rPr lang="en-US" sz="1800" dirty="0"/>
              <a:t>	A dragged item enters a valid drop target. </a:t>
            </a:r>
          </a:p>
          <a:p>
            <a:endParaRPr lang="en-US" sz="1800" dirty="0"/>
          </a:p>
          <a:p>
            <a:r>
              <a:rPr lang="en-US" sz="1800" dirty="0" err="1"/>
              <a:t>dragleave</a:t>
            </a:r>
            <a:r>
              <a:rPr lang="en-US" sz="1800" dirty="0"/>
              <a:t>	A dragged item leaves a valid drop target.</a:t>
            </a:r>
          </a:p>
          <a:p>
            <a:endParaRPr lang="en-US" sz="1800" dirty="0"/>
          </a:p>
          <a:p>
            <a:r>
              <a:rPr lang="en-US" sz="1800" dirty="0" err="1"/>
              <a:t>dragover</a:t>
            </a:r>
            <a:r>
              <a:rPr lang="en-US" sz="1800" dirty="0"/>
              <a:t>	.A dragged item is being dragged over a valid drop target,</a:t>
            </a:r>
          </a:p>
          <a:p>
            <a:endParaRPr lang="en-US" sz="1800" dirty="0"/>
          </a:p>
          <a:p>
            <a:r>
              <a:rPr lang="en-US" sz="1800" dirty="0" err="1"/>
              <a:t>dragstart</a:t>
            </a:r>
            <a:r>
              <a:rPr lang="en-US" sz="1800" dirty="0"/>
              <a:t>	The user starts dragging an item.</a:t>
            </a:r>
          </a:p>
          <a:p>
            <a:endParaRPr lang="en-US" sz="1800" dirty="0"/>
          </a:p>
          <a:p>
            <a:r>
              <a:rPr lang="en-US" sz="1800" dirty="0"/>
              <a:t>drop		An item is dropped on a valid drop target. </a:t>
            </a:r>
          </a:p>
        </p:txBody>
      </p:sp>
    </p:spTree>
    <p:extLst>
      <p:ext uri="{BB962C8B-B14F-4D97-AF65-F5344CB8AC3E}">
        <p14:creationId xmlns:p14="http://schemas.microsoft.com/office/powerpoint/2010/main" val="10591539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normAutofit/>
          </a:bodyPr>
          <a:lstStyle/>
          <a:p>
            <a:r>
              <a:rPr lang="en-US" dirty="0">
                <a:solidFill>
                  <a:srgbClr val="FF0000"/>
                </a:solidFill>
              </a:rPr>
              <a:t>Drag &amp; Drop : </a:t>
            </a:r>
            <a:r>
              <a:rPr lang="en-US" dirty="0" err="1">
                <a:solidFill>
                  <a:srgbClr val="FF0000"/>
                </a:solidFill>
              </a:rPr>
              <a:t>Technicals</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normAutofit/>
          </a:bodyPr>
          <a:lstStyle/>
          <a:p>
            <a:endParaRPr lang="en-US" sz="1800" dirty="0"/>
          </a:p>
          <a:p>
            <a:r>
              <a:rPr lang="en-US" sz="1800" dirty="0"/>
              <a:t>Making an element draggable requires adding the draggable attribute and the </a:t>
            </a:r>
            <a:r>
              <a:rPr lang="en-US" sz="1800" dirty="0" err="1"/>
              <a:t>dragstart</a:t>
            </a:r>
            <a:r>
              <a:rPr lang="en-US" sz="1800" dirty="0"/>
              <a:t> event handler</a:t>
            </a:r>
          </a:p>
          <a:p>
            <a:endParaRPr lang="en-US" sz="1800" dirty="0"/>
          </a:p>
          <a:p>
            <a:r>
              <a:rPr lang="en-US" sz="1800" dirty="0"/>
              <a:t>An element becomes a drop zone or is droppable, the element must have both </a:t>
            </a:r>
            <a:r>
              <a:rPr lang="en-US" sz="1800" dirty="0" err="1"/>
              <a:t>ondragover</a:t>
            </a:r>
            <a:r>
              <a:rPr lang="en-US" sz="1800" dirty="0"/>
              <a:t> and </a:t>
            </a:r>
            <a:r>
              <a:rPr lang="en-US" sz="1800" dirty="0" err="1"/>
              <a:t>ondrop</a:t>
            </a:r>
            <a:r>
              <a:rPr lang="en-US" sz="1800" dirty="0"/>
              <a:t> event handler attributes.</a:t>
            </a:r>
          </a:p>
          <a:p>
            <a:endParaRPr lang="en-US" sz="1800" dirty="0"/>
          </a:p>
          <a:p>
            <a:r>
              <a:rPr lang="en-US" sz="1800" dirty="0"/>
              <a:t>We should prevent the default behavior of browser </a:t>
            </a:r>
            <a:r>
              <a:rPr lang="en-US" sz="1800" dirty="0" err="1"/>
              <a:t>ie</a:t>
            </a:r>
            <a:r>
              <a:rPr lang="en-US" sz="1800" dirty="0"/>
              <a:t>. Disallowing drops on any element inside the handler functions of </a:t>
            </a:r>
            <a:r>
              <a:rPr lang="en-US" sz="1800" dirty="0" err="1"/>
              <a:t>ondragover</a:t>
            </a:r>
            <a:r>
              <a:rPr lang="en-US" sz="1800" dirty="0"/>
              <a:t> and </a:t>
            </a:r>
            <a:r>
              <a:rPr lang="en-US" sz="1800" dirty="0" err="1"/>
              <a:t>ondrop</a:t>
            </a:r>
            <a:r>
              <a:rPr lang="en-US" sz="1800" dirty="0"/>
              <a:t> so that the particular element becomes droppable item.</a:t>
            </a:r>
          </a:p>
          <a:p>
            <a:endParaRPr lang="en-US" sz="1800" dirty="0"/>
          </a:p>
          <a:p>
            <a:r>
              <a:rPr lang="en-US" sz="1800" dirty="0" err="1"/>
              <a:t>event.dataTransfer.setData</a:t>
            </a:r>
            <a:r>
              <a:rPr lang="en-US" sz="1800" dirty="0"/>
              <a:t>(“</a:t>
            </a:r>
            <a:r>
              <a:rPr lang="en-US" sz="1800" dirty="0" err="1"/>
              <a:t>type”,value</a:t>
            </a:r>
            <a:r>
              <a:rPr lang="en-US" sz="1800" dirty="0"/>
              <a:t>) : drag event</a:t>
            </a:r>
          </a:p>
          <a:p>
            <a:r>
              <a:rPr lang="en-US" sz="1800" dirty="0" err="1"/>
              <a:t>event.dataTransfer.getData</a:t>
            </a:r>
            <a:r>
              <a:rPr lang="en-US" sz="1800" dirty="0"/>
              <a:t>(“type”);  : drop event</a:t>
            </a:r>
          </a:p>
          <a:p>
            <a:r>
              <a:rPr lang="en-US" sz="1800" dirty="0"/>
              <a:t>append the element of given id(got from </a:t>
            </a:r>
            <a:r>
              <a:rPr lang="en-US" sz="1800" dirty="0" err="1"/>
              <a:t>getData</a:t>
            </a:r>
            <a:r>
              <a:rPr lang="en-US" sz="1800" dirty="0"/>
              <a:t>) : inside drop event handler</a:t>
            </a:r>
          </a:p>
        </p:txBody>
      </p:sp>
    </p:spTree>
    <p:extLst>
      <p:ext uri="{BB962C8B-B14F-4D97-AF65-F5344CB8AC3E}">
        <p14:creationId xmlns:p14="http://schemas.microsoft.com/office/powerpoint/2010/main" val="2856416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normAutofit/>
          </a:bodyPr>
          <a:lstStyle/>
          <a:p>
            <a:r>
              <a:rPr lang="en-US" dirty="0">
                <a:solidFill>
                  <a:srgbClr val="FF0000"/>
                </a:solidFill>
              </a:rPr>
              <a:t>Audio &amp; Video</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normAutofit/>
          </a:bodyPr>
          <a:lstStyle/>
          <a:p>
            <a:endParaRPr lang="en-US" sz="1800" dirty="0"/>
          </a:p>
          <a:p>
            <a:endParaRPr lang="en-US" sz="1800" dirty="0"/>
          </a:p>
          <a:p>
            <a:r>
              <a:rPr lang="en-US" sz="1800" dirty="0"/>
              <a:t>Influx of online videos and audio were made possible by plugin-based technologies like Flash and Silverlight. </a:t>
            </a:r>
          </a:p>
          <a:p>
            <a:endParaRPr lang="en-US" sz="1800" dirty="0"/>
          </a:p>
          <a:p>
            <a:r>
              <a:rPr lang="en-US" sz="1800" dirty="0"/>
              <a:t>Both of these had security and accessibility issues, and are now obsolete.</a:t>
            </a:r>
          </a:p>
          <a:p>
            <a:endParaRPr lang="en-US" sz="1800" dirty="0"/>
          </a:p>
          <a:p>
            <a:r>
              <a:rPr lang="en-US" sz="1800" dirty="0"/>
              <a:t>Now to integrate audio and video we have native HTML solutions &lt;video&gt; and &lt;audio&gt; elements.</a:t>
            </a:r>
          </a:p>
          <a:p>
            <a:endParaRPr lang="en-US" sz="1800" dirty="0"/>
          </a:p>
          <a:p>
            <a:r>
              <a:rPr lang="en-US" sz="1800" dirty="0"/>
              <a:t>These elements can be controlled by JavaScript APIs.</a:t>
            </a:r>
          </a:p>
          <a:p>
            <a:endParaRPr lang="en-US" sz="1800" dirty="0"/>
          </a:p>
          <a:p>
            <a:r>
              <a:rPr lang="en-US" sz="1800" dirty="0"/>
              <a:t>We can instead also embed videos/audios provided by OVM’s like </a:t>
            </a:r>
            <a:r>
              <a:rPr lang="en-US" sz="1800" dirty="0" err="1"/>
              <a:t>youtube</a:t>
            </a:r>
            <a:r>
              <a:rPr lang="en-US" sz="1800" dirty="0"/>
              <a:t>( embed </a:t>
            </a:r>
            <a:r>
              <a:rPr lang="en-US" sz="1800" dirty="0" err="1"/>
              <a:t>iframe</a:t>
            </a:r>
            <a:r>
              <a:rPr lang="en-US" sz="1800" dirty="0"/>
              <a:t> code is provided by them)</a:t>
            </a:r>
          </a:p>
        </p:txBody>
      </p:sp>
    </p:spTree>
    <p:extLst>
      <p:ext uri="{BB962C8B-B14F-4D97-AF65-F5344CB8AC3E}">
        <p14:creationId xmlns:p14="http://schemas.microsoft.com/office/powerpoint/2010/main" val="35035794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normAutofit/>
          </a:bodyPr>
          <a:lstStyle/>
          <a:p>
            <a:r>
              <a:rPr lang="en-US" dirty="0">
                <a:solidFill>
                  <a:srgbClr val="FF0000"/>
                </a:solidFill>
              </a:rPr>
              <a:t>Audio &amp; Video</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normAutofit/>
          </a:bodyPr>
          <a:lstStyle/>
          <a:p>
            <a:endParaRPr lang="en-US" sz="1800" dirty="0"/>
          </a:p>
          <a:p>
            <a:r>
              <a:rPr lang="en-US" sz="1800" dirty="0"/>
              <a:t>Video Element </a:t>
            </a:r>
          </a:p>
          <a:p>
            <a:r>
              <a:rPr lang="en-US" sz="1800" dirty="0"/>
              <a:t>“controls” attribute</a:t>
            </a:r>
          </a:p>
          <a:p>
            <a:r>
              <a:rPr lang="en-US" sz="1800" dirty="0"/>
              <a:t>Drawback with controls : </a:t>
            </a:r>
          </a:p>
          <a:p>
            <a:pPr marL="0" indent="0">
              <a:buNone/>
            </a:pPr>
            <a:r>
              <a:rPr lang="en-US" sz="1800" dirty="0">
                <a:solidFill>
                  <a:srgbClr val="1B1B1B"/>
                </a:solidFill>
                <a:latin typeface="Inter"/>
              </a:rPr>
              <a:t>	</a:t>
            </a:r>
          </a:p>
          <a:p>
            <a:pPr marL="0" indent="0">
              <a:buNone/>
            </a:pPr>
            <a:r>
              <a:rPr lang="en-US" sz="1800" dirty="0">
                <a:solidFill>
                  <a:srgbClr val="1B1B1B"/>
                </a:solidFill>
              </a:rPr>
              <a:t>	a.</a:t>
            </a:r>
            <a:r>
              <a:rPr lang="en-US" sz="1800" b="0" i="0" dirty="0">
                <a:solidFill>
                  <a:srgbClr val="1B1B1B"/>
                </a:solidFill>
                <a:effectLst/>
              </a:rPr>
              <a:t> One big issue with the native browser controls is that they are different in each browser — not very good for cross-browser support! </a:t>
            </a:r>
          </a:p>
          <a:p>
            <a:pPr marL="0" indent="0">
              <a:buNone/>
            </a:pPr>
            <a:r>
              <a:rPr lang="en-US" sz="1800" b="0" i="0" dirty="0">
                <a:solidFill>
                  <a:srgbClr val="1B1B1B"/>
                </a:solidFill>
                <a:effectLst/>
              </a:rPr>
              <a:t>	b. Another big issue is that the native controls in most browsers aren't very keyboard-accessible.</a:t>
            </a:r>
          </a:p>
          <a:p>
            <a:pPr marL="0" indent="0">
              <a:buNone/>
            </a:pPr>
            <a:endParaRPr lang="en-US" sz="1800" dirty="0">
              <a:solidFill>
                <a:srgbClr val="1B1B1B"/>
              </a:solidFill>
            </a:endParaRPr>
          </a:p>
          <a:p>
            <a:pPr marL="0" indent="0">
              <a:buNone/>
            </a:pPr>
            <a:r>
              <a:rPr lang="en-US" sz="1800" dirty="0"/>
              <a:t>Solution : These problems can be solved by hiding the native controls (by removing the controls attribute), and programming our own with HTML, CSS, and JavaScript</a:t>
            </a:r>
          </a:p>
        </p:txBody>
      </p:sp>
    </p:spTree>
    <p:extLst>
      <p:ext uri="{BB962C8B-B14F-4D97-AF65-F5344CB8AC3E}">
        <p14:creationId xmlns:p14="http://schemas.microsoft.com/office/powerpoint/2010/main" val="40812523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normAutofit/>
          </a:bodyPr>
          <a:lstStyle/>
          <a:p>
            <a:r>
              <a:rPr lang="en-US" dirty="0">
                <a:solidFill>
                  <a:srgbClr val="FF0000"/>
                </a:solidFill>
              </a:rPr>
              <a:t>Audio &amp; Video</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normAutofit/>
          </a:bodyPr>
          <a:lstStyle/>
          <a:p>
            <a:endParaRPr lang="en-US" sz="1800" dirty="0"/>
          </a:p>
          <a:p>
            <a:endParaRPr lang="en-US" sz="1800" dirty="0"/>
          </a:p>
          <a:p>
            <a:r>
              <a:rPr lang="en-US" sz="1800" dirty="0"/>
              <a:t>Fallback content  ( Include a link )</a:t>
            </a:r>
          </a:p>
          <a:p>
            <a:r>
              <a:rPr lang="en-US" sz="1800" i="0" dirty="0">
                <a:solidFill>
                  <a:srgbClr val="1B1B1B"/>
                </a:solidFill>
                <a:effectLst/>
              </a:rPr>
              <a:t>Formats like MP3, MP4 and </a:t>
            </a:r>
            <a:r>
              <a:rPr lang="en-US" sz="1800" i="0" dirty="0" err="1">
                <a:solidFill>
                  <a:srgbClr val="1B1B1B"/>
                </a:solidFill>
                <a:effectLst/>
              </a:rPr>
              <a:t>WebM</a:t>
            </a:r>
            <a:r>
              <a:rPr lang="en-US" sz="1800" i="0" dirty="0">
                <a:solidFill>
                  <a:srgbClr val="1B1B1B"/>
                </a:solidFill>
                <a:effectLst/>
              </a:rPr>
              <a:t> are called </a:t>
            </a:r>
            <a:r>
              <a:rPr lang="en-US" sz="1800" dirty="0">
                <a:solidFill>
                  <a:srgbClr val="1B1B1B"/>
                </a:solidFill>
              </a:rPr>
              <a:t>container formats</a:t>
            </a:r>
          </a:p>
          <a:p>
            <a:r>
              <a:rPr lang="en-US" sz="1800" b="0" i="0" dirty="0">
                <a:solidFill>
                  <a:srgbClr val="1B1B1B"/>
                </a:solidFill>
                <a:effectLst/>
              </a:rPr>
              <a:t>They define a structure in which the audio and/or video tracks that make up the media are stored, along with metadata describing the media, what codecs are used to encode its channels, and so forth.</a:t>
            </a:r>
          </a:p>
          <a:p>
            <a:endParaRPr lang="en-US" sz="1800" b="0" i="0" dirty="0">
              <a:solidFill>
                <a:srgbClr val="1B1B1B"/>
              </a:solidFill>
              <a:effectLst/>
            </a:endParaRPr>
          </a:p>
          <a:p>
            <a:endParaRPr lang="en-US" sz="1800" i="0" dirty="0">
              <a:solidFill>
                <a:srgbClr val="1B1B1B"/>
              </a:solidFill>
              <a:effectLst/>
            </a:endParaRPr>
          </a:p>
          <a:p>
            <a:endParaRPr lang="en-US" sz="1800" dirty="0"/>
          </a:p>
        </p:txBody>
      </p:sp>
    </p:spTree>
    <p:extLst>
      <p:ext uri="{BB962C8B-B14F-4D97-AF65-F5344CB8AC3E}">
        <p14:creationId xmlns:p14="http://schemas.microsoft.com/office/powerpoint/2010/main" val="25257540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normAutofit/>
          </a:bodyPr>
          <a:lstStyle/>
          <a:p>
            <a:r>
              <a:rPr lang="en-US" dirty="0">
                <a:solidFill>
                  <a:srgbClr val="FF0000"/>
                </a:solidFill>
              </a:rPr>
              <a:t>Sample Video Format</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normAutofit/>
          </a:bodyPr>
          <a:lstStyle/>
          <a:p>
            <a:r>
              <a:rPr lang="en-US" sz="1800" b="0" i="0" dirty="0">
                <a:solidFill>
                  <a:srgbClr val="1B1B1B"/>
                </a:solidFill>
                <a:effectLst/>
              </a:rPr>
              <a:t>A </a:t>
            </a:r>
            <a:r>
              <a:rPr lang="en-US" sz="1800" b="0" i="0" dirty="0" err="1">
                <a:solidFill>
                  <a:srgbClr val="1B1B1B"/>
                </a:solidFill>
                <a:effectLst/>
              </a:rPr>
              <a:t>WebM</a:t>
            </a:r>
            <a:r>
              <a:rPr lang="en-US" sz="1800" b="0" i="0" dirty="0">
                <a:solidFill>
                  <a:srgbClr val="1B1B1B"/>
                </a:solidFill>
                <a:effectLst/>
              </a:rPr>
              <a:t> file containing a movie which has a main video track and one alternate angle track, plus audio for both English and Spanish, in addition to audio for an English commentary track can be conceptualized as shown in the diagram below. Also included are text tracks containing closed captions for the feature film, Spanish subtitles for the film, and English captions for the commentary.</a:t>
            </a:r>
            <a:endParaRPr lang="en-US" sz="1800" dirty="0"/>
          </a:p>
        </p:txBody>
      </p:sp>
      <p:pic>
        <p:nvPicPr>
          <p:cNvPr id="4" name="Picture 3">
            <a:extLst>
              <a:ext uri="{FF2B5EF4-FFF2-40B4-BE49-F238E27FC236}">
                <a16:creationId xmlns:a16="http://schemas.microsoft.com/office/drawing/2014/main" id="{861EDA43-1D67-1545-B866-7E104F843A8D}"/>
              </a:ext>
            </a:extLst>
          </p:cNvPr>
          <p:cNvPicPr>
            <a:picLocks noChangeAspect="1"/>
          </p:cNvPicPr>
          <p:nvPr/>
        </p:nvPicPr>
        <p:blipFill>
          <a:blip r:embed="rId2"/>
          <a:stretch>
            <a:fillRect/>
          </a:stretch>
        </p:blipFill>
        <p:spPr>
          <a:xfrm>
            <a:off x="2133599" y="3048000"/>
            <a:ext cx="5220748" cy="3810000"/>
          </a:xfrm>
          <a:prstGeom prst="rect">
            <a:avLst/>
          </a:prstGeom>
        </p:spPr>
      </p:pic>
    </p:spTree>
    <p:extLst>
      <p:ext uri="{BB962C8B-B14F-4D97-AF65-F5344CB8AC3E}">
        <p14:creationId xmlns:p14="http://schemas.microsoft.com/office/powerpoint/2010/main" val="26860038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369-0B6D-AFD6-C4B8-4CCCD55D1A48}"/>
              </a:ext>
            </a:extLst>
          </p:cNvPr>
          <p:cNvSpPr>
            <a:spLocks noGrp="1"/>
          </p:cNvSpPr>
          <p:nvPr>
            <p:ph type="title"/>
          </p:nvPr>
        </p:nvSpPr>
        <p:spPr/>
        <p:txBody>
          <a:bodyPr>
            <a:normAutofit/>
          </a:bodyPr>
          <a:lstStyle/>
          <a:p>
            <a:r>
              <a:rPr lang="en-US" dirty="0">
                <a:solidFill>
                  <a:srgbClr val="FF0000"/>
                </a:solidFill>
              </a:rPr>
              <a:t>Sample Video Format</a:t>
            </a:r>
            <a:endParaRPr lang="en-IN" dirty="0">
              <a:solidFill>
                <a:srgbClr val="FF0000"/>
              </a:solidFill>
            </a:endParaRPr>
          </a:p>
        </p:txBody>
      </p:sp>
      <p:sp>
        <p:nvSpPr>
          <p:cNvPr id="3" name="Content Placeholder 2">
            <a:extLst>
              <a:ext uri="{FF2B5EF4-FFF2-40B4-BE49-F238E27FC236}">
                <a16:creationId xmlns:a16="http://schemas.microsoft.com/office/drawing/2014/main" id="{AF21D136-E6F7-374F-0848-C62F6880ACFA}"/>
              </a:ext>
            </a:extLst>
          </p:cNvPr>
          <p:cNvSpPr>
            <a:spLocks noGrp="1"/>
          </p:cNvSpPr>
          <p:nvPr>
            <p:ph idx="1"/>
          </p:nvPr>
        </p:nvSpPr>
        <p:spPr/>
        <p:txBody>
          <a:bodyPr>
            <a:normAutofit lnSpcReduction="10000"/>
          </a:bodyPr>
          <a:lstStyle/>
          <a:p>
            <a:endParaRPr lang="en-US" sz="1800" b="0" i="0" dirty="0">
              <a:solidFill>
                <a:srgbClr val="1B1B1B"/>
              </a:solidFill>
              <a:effectLst/>
              <a:latin typeface="Inter"/>
            </a:endParaRPr>
          </a:p>
          <a:p>
            <a:r>
              <a:rPr lang="en-US" sz="1800" b="0" i="0" dirty="0">
                <a:solidFill>
                  <a:srgbClr val="1B1B1B"/>
                </a:solidFill>
                <a:effectLst/>
                <a:latin typeface="Inter"/>
              </a:rPr>
              <a:t>Each audio track is encoded using an </a:t>
            </a:r>
            <a:r>
              <a:rPr lang="en-US" sz="1800" dirty="0">
                <a:latin typeface="Inter"/>
              </a:rPr>
              <a:t>audio codec</a:t>
            </a:r>
            <a:r>
              <a:rPr lang="en-US" sz="1800" b="0" i="0" dirty="0">
                <a:solidFill>
                  <a:srgbClr val="1B1B1B"/>
                </a:solidFill>
                <a:effectLst/>
                <a:latin typeface="Inter"/>
              </a:rPr>
              <a:t>, while video tracks are encoded using </a:t>
            </a:r>
            <a:r>
              <a:rPr lang="en-US" sz="1800" dirty="0">
                <a:latin typeface="Inter"/>
              </a:rPr>
              <a:t>a video codec</a:t>
            </a:r>
            <a:r>
              <a:rPr lang="en-US" sz="1800" b="0" i="0" dirty="0">
                <a:solidFill>
                  <a:srgbClr val="1B1B1B"/>
                </a:solidFill>
                <a:effectLst/>
                <a:latin typeface="Inter"/>
              </a:rPr>
              <a:t>. </a:t>
            </a:r>
          </a:p>
          <a:p>
            <a:r>
              <a:rPr lang="en-US" sz="1800" dirty="0">
                <a:solidFill>
                  <a:srgbClr val="1B1B1B"/>
                </a:solidFill>
                <a:latin typeface="Inter"/>
              </a:rPr>
              <a:t>D</a:t>
            </a:r>
            <a:r>
              <a:rPr lang="en-US" sz="1800" b="0" i="0" dirty="0">
                <a:solidFill>
                  <a:srgbClr val="1B1B1B"/>
                </a:solidFill>
                <a:effectLst/>
                <a:latin typeface="Inter"/>
              </a:rPr>
              <a:t>ifferent browsers support different video and audio formats, and different container formats</a:t>
            </a:r>
          </a:p>
          <a:p>
            <a:r>
              <a:rPr lang="en-US" sz="1800" b="0" i="0" dirty="0">
                <a:solidFill>
                  <a:srgbClr val="1B1B1B"/>
                </a:solidFill>
                <a:effectLst/>
                <a:latin typeface="Inter"/>
              </a:rPr>
              <a:t>A </a:t>
            </a:r>
            <a:r>
              <a:rPr lang="en-US" sz="1800" b="0" i="0" dirty="0" err="1">
                <a:solidFill>
                  <a:srgbClr val="1B1B1B"/>
                </a:solidFill>
                <a:effectLst/>
                <a:latin typeface="Inter"/>
              </a:rPr>
              <a:t>WebM</a:t>
            </a:r>
            <a:r>
              <a:rPr lang="en-US" sz="1800" b="0" i="0" dirty="0">
                <a:solidFill>
                  <a:srgbClr val="1B1B1B"/>
                </a:solidFill>
                <a:effectLst/>
                <a:latin typeface="Inter"/>
              </a:rPr>
              <a:t> container typically packages </a:t>
            </a:r>
            <a:r>
              <a:rPr lang="en-US" sz="1800" b="0" i="0" dirty="0" err="1">
                <a:solidFill>
                  <a:srgbClr val="1B1B1B"/>
                </a:solidFill>
                <a:effectLst/>
                <a:latin typeface="Inter"/>
              </a:rPr>
              <a:t>Vorbis</a:t>
            </a:r>
            <a:r>
              <a:rPr lang="en-US" sz="1800" b="0" i="0" dirty="0">
                <a:solidFill>
                  <a:srgbClr val="1B1B1B"/>
                </a:solidFill>
                <a:effectLst/>
                <a:latin typeface="Inter"/>
              </a:rPr>
              <a:t> or Opus audio with VP8/VP9 video. This is supported in all modern browsers, though older versions may not work.</a:t>
            </a:r>
          </a:p>
          <a:p>
            <a:r>
              <a:rPr lang="en-US" sz="1800" b="0" i="0" dirty="0">
                <a:solidFill>
                  <a:srgbClr val="1B1B1B"/>
                </a:solidFill>
                <a:effectLst/>
                <a:latin typeface="Inter"/>
              </a:rPr>
              <a:t>An MP4 container often packages AAC or MP3 audio with H.264 video. This is also supported in all modern browsers.</a:t>
            </a:r>
          </a:p>
          <a:p>
            <a:r>
              <a:rPr lang="en-US" sz="1800" b="0" i="0" dirty="0">
                <a:solidFill>
                  <a:srgbClr val="1B1B1B"/>
                </a:solidFill>
                <a:effectLst/>
                <a:latin typeface="Inter"/>
              </a:rPr>
              <a:t>The Ogg container tends to use </a:t>
            </a:r>
            <a:r>
              <a:rPr lang="en-US" sz="1800" b="0" i="0" dirty="0" err="1">
                <a:solidFill>
                  <a:srgbClr val="1B1B1B"/>
                </a:solidFill>
                <a:effectLst/>
                <a:latin typeface="Inter"/>
              </a:rPr>
              <a:t>Vorbis</a:t>
            </a:r>
            <a:r>
              <a:rPr lang="en-US" sz="1800" b="0" i="0" dirty="0">
                <a:solidFill>
                  <a:srgbClr val="1B1B1B"/>
                </a:solidFill>
                <a:effectLst/>
                <a:latin typeface="Inter"/>
              </a:rPr>
              <a:t> audio and Theora video. This is best supported in Firefox and Chrome, but has basically been superseded by the better quality </a:t>
            </a:r>
            <a:r>
              <a:rPr lang="en-US" sz="1800" b="0" i="0" dirty="0" err="1">
                <a:solidFill>
                  <a:srgbClr val="1B1B1B"/>
                </a:solidFill>
                <a:effectLst/>
                <a:latin typeface="Inter"/>
              </a:rPr>
              <a:t>WebM</a:t>
            </a:r>
            <a:r>
              <a:rPr lang="en-US" sz="1800" b="0" i="0" dirty="0">
                <a:solidFill>
                  <a:srgbClr val="1B1B1B"/>
                </a:solidFill>
                <a:effectLst/>
                <a:latin typeface="Inter"/>
              </a:rPr>
              <a:t> format.</a:t>
            </a:r>
          </a:p>
          <a:p>
            <a:r>
              <a:rPr lang="en-US" sz="1800" dirty="0"/>
              <a:t> for some types of audio, a codec's data is often stored without a container, or with a simplified container. One such instance is the FLAC codec</a:t>
            </a:r>
          </a:p>
          <a:p>
            <a:r>
              <a:rPr lang="en-US" sz="1800" dirty="0"/>
              <a:t>An audio player will tend to play an audio track directly, e.g. an MP3 or Ogg file. These don't need containers</a:t>
            </a:r>
          </a:p>
        </p:txBody>
      </p:sp>
    </p:spTree>
    <p:extLst>
      <p:ext uri="{BB962C8B-B14F-4D97-AF65-F5344CB8AC3E}">
        <p14:creationId xmlns:p14="http://schemas.microsoft.com/office/powerpoint/2010/main" val="58439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132D-3A6C-E1EB-5880-1A4CE5C0B0DC}"/>
              </a:ext>
            </a:extLst>
          </p:cNvPr>
          <p:cNvSpPr>
            <a:spLocks noGrp="1"/>
          </p:cNvSpPr>
          <p:nvPr>
            <p:ph type="title"/>
          </p:nvPr>
        </p:nvSpPr>
        <p:spPr/>
        <p:txBody>
          <a:bodyPr/>
          <a:lstStyle/>
          <a:p>
            <a:r>
              <a:rPr lang="en-US" dirty="0"/>
              <a:t>Applying Fav Icon</a:t>
            </a:r>
            <a:endParaRPr lang="en-IN" dirty="0"/>
          </a:p>
        </p:txBody>
      </p:sp>
      <p:sp>
        <p:nvSpPr>
          <p:cNvPr id="3" name="Content Placeholder 2">
            <a:extLst>
              <a:ext uri="{FF2B5EF4-FFF2-40B4-BE49-F238E27FC236}">
                <a16:creationId xmlns:a16="http://schemas.microsoft.com/office/drawing/2014/main" id="{D34E2427-A29E-ECBD-0218-98BA8740638F}"/>
              </a:ext>
            </a:extLst>
          </p:cNvPr>
          <p:cNvSpPr>
            <a:spLocks noGrp="1"/>
          </p:cNvSpPr>
          <p:nvPr>
            <p:ph idx="1"/>
          </p:nvPr>
        </p:nvSpPr>
        <p:spPr/>
        <p:txBody>
          <a:bodyPr/>
          <a:lstStyle/>
          <a:p>
            <a:endParaRPr lang="en-US" dirty="0"/>
          </a:p>
          <a:p>
            <a:r>
              <a:rPr lang="en-IN" dirty="0"/>
              <a:t> &lt;link </a:t>
            </a:r>
            <a:r>
              <a:rPr lang="en-IN" dirty="0" err="1"/>
              <a:t>rel</a:t>
            </a:r>
            <a:r>
              <a:rPr lang="en-IN" dirty="0"/>
              <a:t>="icon" </a:t>
            </a:r>
            <a:r>
              <a:rPr lang="en-IN" dirty="0" err="1"/>
              <a:t>href</a:t>
            </a:r>
            <a:r>
              <a:rPr lang="en-IN" dirty="0"/>
              <a:t>="favicon.png"&gt;</a:t>
            </a:r>
          </a:p>
        </p:txBody>
      </p:sp>
    </p:spTree>
    <p:extLst>
      <p:ext uri="{BB962C8B-B14F-4D97-AF65-F5344CB8AC3E}">
        <p14:creationId xmlns:p14="http://schemas.microsoft.com/office/powerpoint/2010/main" val="42650272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 Video : Features</a:t>
            </a:r>
          </a:p>
        </p:txBody>
      </p:sp>
      <p:sp>
        <p:nvSpPr>
          <p:cNvPr id="3" name="Subtitle 2"/>
          <p:cNvSpPr>
            <a:spLocks noGrp="1"/>
          </p:cNvSpPr>
          <p:nvPr>
            <p:ph type="subTitle" idx="1"/>
          </p:nvPr>
        </p:nvSpPr>
        <p:spPr>
          <a:xfrm>
            <a:off x="762000" y="990600"/>
            <a:ext cx="7848600" cy="5410200"/>
          </a:xfrm>
        </p:spPr>
        <p:txBody>
          <a:bodyPr>
            <a:noAutofit/>
          </a:bodyPr>
          <a:lstStyle/>
          <a:p>
            <a:pPr algn="l"/>
            <a:endParaRPr lang="en-US" sz="2000" dirty="0">
              <a:solidFill>
                <a:schemeClr val="tx1"/>
              </a:solidFill>
            </a:endParaRPr>
          </a:p>
          <a:p>
            <a:pPr marL="342900" indent="-342900" algn="l">
              <a:buFont typeface="Arial" panose="020B0604020202020204" pitchFamily="34" charset="0"/>
              <a:buChar char="•"/>
            </a:pPr>
            <a:r>
              <a:rPr lang="en-US" sz="2000" dirty="0" err="1">
                <a:solidFill>
                  <a:schemeClr val="tx1"/>
                </a:solidFill>
              </a:rPr>
              <a:t>Src</a:t>
            </a:r>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Video tag with source tag and multiple source tags</a:t>
            </a:r>
          </a:p>
          <a:p>
            <a:pPr marL="342900" indent="-342900" algn="l">
              <a:buFont typeface="Arial" panose="020B0604020202020204" pitchFamily="34" charset="0"/>
              <a:buChar char="•"/>
            </a:pPr>
            <a:r>
              <a:rPr lang="en-US" sz="2000" dirty="0">
                <a:solidFill>
                  <a:schemeClr val="tx1"/>
                </a:solidFill>
              </a:rPr>
              <a:t>Width</a:t>
            </a:r>
          </a:p>
          <a:p>
            <a:pPr marL="342900" indent="-342900" algn="l">
              <a:buFont typeface="Arial" panose="020B0604020202020204" pitchFamily="34" charset="0"/>
              <a:buChar char="•"/>
            </a:pPr>
            <a:r>
              <a:rPr lang="en-US" sz="2000" dirty="0">
                <a:solidFill>
                  <a:schemeClr val="tx1"/>
                </a:solidFill>
              </a:rPr>
              <a:t>Height</a:t>
            </a:r>
          </a:p>
          <a:p>
            <a:pPr marL="342900" indent="-342900" algn="l">
              <a:buFont typeface="Arial" panose="020B0604020202020204" pitchFamily="34" charset="0"/>
              <a:buChar char="•"/>
            </a:pPr>
            <a:r>
              <a:rPr lang="en-US" sz="2000" dirty="0">
                <a:solidFill>
                  <a:schemeClr val="tx1"/>
                </a:solidFill>
              </a:rPr>
              <a:t>Controls</a:t>
            </a:r>
          </a:p>
          <a:p>
            <a:pPr marL="342900" indent="-342900" algn="l">
              <a:buFont typeface="Arial" panose="020B0604020202020204" pitchFamily="34" charset="0"/>
              <a:buChar char="•"/>
            </a:pPr>
            <a:r>
              <a:rPr lang="en-US" sz="2000" dirty="0">
                <a:solidFill>
                  <a:schemeClr val="tx1"/>
                </a:solidFill>
              </a:rPr>
              <a:t>Loop</a:t>
            </a:r>
          </a:p>
          <a:p>
            <a:pPr marL="342900" indent="-342900" algn="l">
              <a:buFont typeface="Arial" panose="020B0604020202020204" pitchFamily="34" charset="0"/>
              <a:buChar char="•"/>
            </a:pPr>
            <a:r>
              <a:rPr lang="en-US" sz="2000" dirty="0">
                <a:solidFill>
                  <a:schemeClr val="tx1"/>
                </a:solidFill>
              </a:rPr>
              <a:t>Muted</a:t>
            </a:r>
          </a:p>
          <a:p>
            <a:pPr marL="342900" indent="-342900" algn="l">
              <a:buFont typeface="Arial" panose="020B0604020202020204" pitchFamily="34" charset="0"/>
              <a:buChar char="•"/>
            </a:pPr>
            <a:r>
              <a:rPr lang="en-US" sz="2000" dirty="0">
                <a:solidFill>
                  <a:schemeClr val="tx1"/>
                </a:solidFill>
              </a:rPr>
              <a:t>Poster</a:t>
            </a:r>
          </a:p>
          <a:p>
            <a:pPr marL="342900" indent="-342900" algn="l">
              <a:buFont typeface="Arial" panose="020B0604020202020204" pitchFamily="34" charset="0"/>
              <a:buChar char="•"/>
            </a:pPr>
            <a:r>
              <a:rPr lang="en-US" sz="2000" dirty="0">
                <a:solidFill>
                  <a:schemeClr val="tx1"/>
                </a:solidFill>
              </a:rPr>
              <a:t>Autoplay(in modern browsers works only with muted)</a:t>
            </a:r>
          </a:p>
          <a:p>
            <a:pPr marL="342900" indent="-342900" algn="l">
              <a:buFont typeface="Arial" panose="020B0604020202020204" pitchFamily="34" charset="0"/>
              <a:buChar char="•"/>
            </a:pPr>
            <a:r>
              <a:rPr lang="en-US" sz="2000" dirty="0">
                <a:solidFill>
                  <a:schemeClr val="tx1"/>
                </a:solidFill>
              </a:rPr>
              <a:t>Preload (none, </a:t>
            </a:r>
            <a:r>
              <a:rPr lang="en-US" sz="2000" dirty="0" err="1">
                <a:solidFill>
                  <a:schemeClr val="tx1"/>
                </a:solidFill>
              </a:rPr>
              <a:t>auto:buffers</a:t>
            </a:r>
            <a:r>
              <a:rPr lang="en-US" sz="2000" dirty="0">
                <a:solidFill>
                  <a:schemeClr val="tx1"/>
                </a:solidFill>
              </a:rPr>
              <a:t> media ,metadata : buffers metadata only)</a:t>
            </a:r>
          </a:p>
          <a:p>
            <a:pPr marL="342900" indent="-342900" algn="l">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17852087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 Audio Element</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l">
              <a:buFont typeface="Arial" panose="020B0604020202020204" pitchFamily="34" charset="0"/>
              <a:buChar char="•"/>
            </a:pPr>
            <a:endParaRPr lang="en-US" sz="2000" dirty="0">
              <a:solidFill>
                <a:schemeClr val="tx1"/>
              </a:solidFill>
            </a:endParaRPr>
          </a:p>
          <a:p>
            <a:pPr marL="342900" indent="-342900" algn="l">
              <a:buFont typeface="Arial" panose="020B0604020202020204" pitchFamily="34" charset="0"/>
              <a:buChar char="•"/>
            </a:pPr>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The &lt;audio&gt; element works just like the &lt;video&gt; element, with a few small differences.</a:t>
            </a:r>
          </a:p>
          <a:p>
            <a:pPr marL="342900" indent="-342900" algn="l">
              <a:buFont typeface="Arial" panose="020B0604020202020204" pitchFamily="34" charset="0"/>
              <a:buChar char="•"/>
            </a:pPr>
            <a:r>
              <a:rPr lang="en-US" sz="2000" dirty="0">
                <a:solidFill>
                  <a:schemeClr val="tx1"/>
                </a:solidFill>
              </a:rPr>
              <a:t>Multiple source tags nested in audio tag</a:t>
            </a:r>
          </a:p>
          <a:p>
            <a:pPr marL="342900" indent="-342900" algn="l">
              <a:buFont typeface="Arial" panose="020B0604020202020204" pitchFamily="34" charset="0"/>
              <a:buChar char="•"/>
            </a:pPr>
            <a:r>
              <a:rPr lang="en-US" sz="2000" dirty="0">
                <a:solidFill>
                  <a:schemeClr val="tx1"/>
                </a:solidFill>
              </a:rPr>
              <a:t>There is no visual component</a:t>
            </a:r>
          </a:p>
          <a:p>
            <a:pPr marL="342900" indent="-342900" algn="l">
              <a:buFont typeface="Arial" panose="020B0604020202020204" pitchFamily="34" charset="0"/>
              <a:buChar char="•"/>
            </a:pPr>
            <a:r>
              <a:rPr lang="en-US" sz="2000" dirty="0">
                <a:solidFill>
                  <a:schemeClr val="tx1"/>
                </a:solidFill>
              </a:rPr>
              <a:t>There is no width and height attribute on audio tag</a:t>
            </a:r>
          </a:p>
          <a:p>
            <a:pPr marL="342900" indent="-342900" algn="l">
              <a:buFont typeface="Arial" panose="020B0604020202020204" pitchFamily="34" charset="0"/>
              <a:buChar char="•"/>
            </a:pPr>
            <a:r>
              <a:rPr lang="en-US" sz="2000" dirty="0">
                <a:solidFill>
                  <a:schemeClr val="tx1"/>
                </a:solidFill>
              </a:rPr>
              <a:t>There is no poster attribute on audio element.</a:t>
            </a:r>
          </a:p>
        </p:txBody>
      </p:sp>
    </p:spTree>
    <p:extLst>
      <p:ext uri="{BB962C8B-B14F-4D97-AF65-F5344CB8AC3E}">
        <p14:creationId xmlns:p14="http://schemas.microsoft.com/office/powerpoint/2010/main" val="21845840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Displaying video text tracks</a:t>
            </a:r>
          </a:p>
        </p:txBody>
      </p:sp>
      <p:sp>
        <p:nvSpPr>
          <p:cNvPr id="3" name="Subtitle 2"/>
          <p:cNvSpPr>
            <a:spLocks noGrp="1"/>
          </p:cNvSpPr>
          <p:nvPr>
            <p:ph type="subTitle" idx="1"/>
          </p:nvPr>
        </p:nvSpPr>
        <p:spPr>
          <a:xfrm>
            <a:off x="762000" y="990600"/>
            <a:ext cx="7848600" cy="5410200"/>
          </a:xfrm>
        </p:spPr>
        <p:txBody>
          <a:bodyPr>
            <a:noAutofit/>
          </a:bodyPr>
          <a:lstStyle/>
          <a:p>
            <a:pPr algn="l"/>
            <a:endParaRPr lang="en-US" sz="1800" dirty="0">
              <a:solidFill>
                <a:schemeClr val="tx1"/>
              </a:solidFill>
            </a:endParaRPr>
          </a:p>
          <a:p>
            <a:pPr marL="342900" indent="-342900" algn="l">
              <a:buFont typeface="Arial" panose="020B0604020202020204" pitchFamily="34" charset="0"/>
              <a:buChar char="•"/>
            </a:pPr>
            <a:r>
              <a:rPr lang="en-US" sz="1800" b="0" i="0" dirty="0" err="1">
                <a:solidFill>
                  <a:srgbClr val="1B1B1B"/>
                </a:solidFill>
                <a:effectLst/>
              </a:rPr>
              <a:t>WebVTT</a:t>
            </a:r>
            <a:r>
              <a:rPr lang="en-US" sz="1800" b="0" i="0" dirty="0">
                <a:solidFill>
                  <a:srgbClr val="1B1B1B"/>
                </a:solidFill>
                <a:effectLst/>
              </a:rPr>
              <a:t> is a format for writing text files containing multiple strings of text along with metadata such as the time in the video at which each text string should be displayed, and even limited styling/positioning information. </a:t>
            </a:r>
            <a:endParaRPr lang="en-US" sz="1800" b="0" i="0" dirty="0">
              <a:solidFill>
                <a:schemeClr val="tx1"/>
              </a:solidFill>
              <a:effectLst/>
            </a:endParaRPr>
          </a:p>
          <a:p>
            <a:pPr marL="342900" indent="-342900" algn="l">
              <a:buFont typeface="Arial" panose="020B0604020202020204" pitchFamily="34" charset="0"/>
              <a:buChar char="•"/>
            </a:pPr>
            <a:r>
              <a:rPr lang="en-US" sz="1800" b="0" i="0" dirty="0">
                <a:solidFill>
                  <a:srgbClr val="1B1B1B"/>
                </a:solidFill>
                <a:effectLst/>
              </a:rPr>
              <a:t>These text strings are called </a:t>
            </a:r>
            <a:r>
              <a:rPr lang="en-US" sz="1800" b="1" i="0" dirty="0">
                <a:solidFill>
                  <a:srgbClr val="1B1B1B"/>
                </a:solidFill>
                <a:effectLst/>
              </a:rPr>
              <a:t>cues</a:t>
            </a:r>
            <a:r>
              <a:rPr lang="en-US" sz="1800" b="0" i="0" dirty="0">
                <a:solidFill>
                  <a:srgbClr val="1B1B1B"/>
                </a:solidFill>
                <a:effectLst/>
              </a:rPr>
              <a:t>, and there are several kinds of cues which are used for different purposes.</a:t>
            </a:r>
            <a:endParaRPr lang="en-US" sz="1800" dirty="0">
              <a:solidFill>
                <a:schemeClr val="tx1"/>
              </a:solidFill>
            </a:endParaRPr>
          </a:p>
          <a:p>
            <a:pPr marL="342900" indent="-342900" algn="l">
              <a:buFont typeface="Arial" panose="020B0604020202020204" pitchFamily="34" charset="0"/>
              <a:buChar char="•"/>
            </a:pPr>
            <a:r>
              <a:rPr lang="en-US" sz="1800" dirty="0">
                <a:solidFill>
                  <a:schemeClr val="tx1"/>
                </a:solidFill>
              </a:rPr>
              <a:t>Common Cues : </a:t>
            </a:r>
          </a:p>
          <a:p>
            <a:pPr algn="l"/>
            <a:r>
              <a:rPr lang="en-US" sz="1800" b="1" dirty="0">
                <a:solidFill>
                  <a:schemeClr val="tx1"/>
                </a:solidFill>
              </a:rPr>
              <a:t>subtitles</a:t>
            </a:r>
          </a:p>
          <a:p>
            <a:pPr algn="l"/>
            <a:r>
              <a:rPr lang="en-US" sz="1800" dirty="0">
                <a:solidFill>
                  <a:schemeClr val="tx1"/>
                </a:solidFill>
              </a:rPr>
              <a:t>	Translations of foreign material, for people who don't understand the words spoken in the audio.</a:t>
            </a:r>
          </a:p>
          <a:p>
            <a:pPr algn="l"/>
            <a:r>
              <a:rPr lang="en-US" sz="1800" b="1" dirty="0">
                <a:solidFill>
                  <a:schemeClr val="tx1"/>
                </a:solidFill>
              </a:rPr>
              <a:t>captions</a:t>
            </a:r>
          </a:p>
          <a:p>
            <a:pPr algn="l"/>
            <a:r>
              <a:rPr lang="en-US" sz="1800" dirty="0">
                <a:solidFill>
                  <a:schemeClr val="tx1"/>
                </a:solidFill>
              </a:rPr>
              <a:t>	Synchronized transcriptions of dialog or descriptions of significant sounds, to let people who can't hear the audio understand what is going on.</a:t>
            </a:r>
          </a:p>
          <a:p>
            <a:pPr algn="l"/>
            <a:r>
              <a:rPr lang="en-US" sz="1800" b="1" dirty="0">
                <a:solidFill>
                  <a:schemeClr val="tx1"/>
                </a:solidFill>
              </a:rPr>
              <a:t>timed descriptions</a:t>
            </a:r>
          </a:p>
          <a:p>
            <a:pPr algn="l"/>
            <a:r>
              <a:rPr lang="en-US" sz="1800" dirty="0">
                <a:solidFill>
                  <a:schemeClr val="tx1"/>
                </a:solidFill>
              </a:rPr>
              <a:t>	Text which should be spoken by the media player in order to describe important visuals to blind or otherwise visually impaired users.</a:t>
            </a:r>
          </a:p>
          <a:p>
            <a:pPr algn="l"/>
            <a:endParaRPr lang="en-US" sz="1800" dirty="0">
              <a:solidFill>
                <a:schemeClr val="tx1"/>
              </a:solidFill>
            </a:endParaRPr>
          </a:p>
          <a:p>
            <a:pPr algn="l"/>
            <a:r>
              <a:rPr lang="en-US" sz="1800" dirty="0">
                <a:solidFill>
                  <a:schemeClr val="tx1"/>
                </a:solidFill>
              </a:rPr>
              <a:t>&lt;track kind="subtitles" </a:t>
            </a:r>
            <a:r>
              <a:rPr lang="en-US" sz="1800" dirty="0" err="1">
                <a:solidFill>
                  <a:schemeClr val="tx1"/>
                </a:solidFill>
              </a:rPr>
              <a:t>src</a:t>
            </a:r>
            <a:r>
              <a:rPr lang="en-US" sz="1800" dirty="0">
                <a:solidFill>
                  <a:schemeClr val="tx1"/>
                </a:solidFill>
              </a:rPr>
              <a:t>="</a:t>
            </a:r>
            <a:r>
              <a:rPr lang="en-US" sz="1800" dirty="0" err="1">
                <a:solidFill>
                  <a:schemeClr val="tx1"/>
                </a:solidFill>
              </a:rPr>
              <a:t>subtitles_es.vtt</a:t>
            </a:r>
            <a:r>
              <a:rPr lang="en-US" sz="1800" dirty="0">
                <a:solidFill>
                  <a:schemeClr val="tx1"/>
                </a:solidFill>
              </a:rPr>
              <a:t>" </a:t>
            </a:r>
            <a:r>
              <a:rPr lang="en-US" sz="1800" dirty="0" err="1">
                <a:solidFill>
                  <a:schemeClr val="tx1"/>
                </a:solidFill>
              </a:rPr>
              <a:t>srclang</a:t>
            </a:r>
            <a:r>
              <a:rPr lang="en-US" sz="1800" dirty="0">
                <a:solidFill>
                  <a:schemeClr val="tx1"/>
                </a:solidFill>
              </a:rPr>
              <a:t>="es" label="Spanish" /&gt;</a:t>
            </a:r>
          </a:p>
          <a:p>
            <a:pPr algn="l"/>
            <a:endParaRPr lang="en-US" sz="1800" dirty="0">
              <a:solidFill>
                <a:schemeClr val="tx1"/>
              </a:solidFill>
            </a:endParaRPr>
          </a:p>
        </p:txBody>
      </p:sp>
    </p:spTree>
    <p:extLst>
      <p:ext uri="{BB962C8B-B14F-4D97-AF65-F5344CB8AC3E}">
        <p14:creationId xmlns:p14="http://schemas.microsoft.com/office/powerpoint/2010/main" val="11006132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 Media</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l">
              <a:buFont typeface="Arial" panose="020B0604020202020204" pitchFamily="34" charset="0"/>
              <a:buChar char="•"/>
            </a:pPr>
            <a:r>
              <a:rPr lang="en-US" sz="2000" dirty="0">
                <a:solidFill>
                  <a:schemeClr val="tx1"/>
                </a:solidFill>
              </a:rPr>
              <a:t>Audio / Video Tag</a:t>
            </a:r>
          </a:p>
          <a:p>
            <a:pPr algn="l"/>
            <a:endParaRPr lang="en-US" sz="2000" dirty="0">
              <a:solidFill>
                <a:schemeClr val="tx1"/>
              </a:solidFill>
            </a:endParaRPr>
          </a:p>
          <a:p>
            <a:pPr algn="l"/>
            <a:r>
              <a:rPr lang="en-US" sz="2000" dirty="0">
                <a:solidFill>
                  <a:schemeClr val="tx1"/>
                </a:solidFill>
              </a:rPr>
              <a:t>       audio tag</a:t>
            </a:r>
          </a:p>
          <a:p>
            <a:pPr algn="l"/>
            <a:r>
              <a:rPr lang="en-US" sz="2000" dirty="0">
                <a:solidFill>
                  <a:schemeClr val="tx1"/>
                </a:solidFill>
              </a:rPr>
              <a:t>       video tag</a:t>
            </a:r>
          </a:p>
          <a:p>
            <a:pPr algn="l"/>
            <a:r>
              <a:rPr lang="en-US" sz="2000" dirty="0">
                <a:solidFill>
                  <a:schemeClr val="tx1"/>
                </a:solidFill>
              </a:rPr>
              <a:t>       source tag</a:t>
            </a:r>
          </a:p>
          <a:p>
            <a:pPr algn="l"/>
            <a:r>
              <a:rPr lang="en-US" sz="2000" dirty="0">
                <a:solidFill>
                  <a:schemeClr val="tx1"/>
                </a:solidFill>
              </a:rPr>
              <a:t>       showing controls</a:t>
            </a:r>
          </a:p>
          <a:p>
            <a:pPr algn="l"/>
            <a:r>
              <a:rPr lang="en-US" sz="2000" dirty="0">
                <a:solidFill>
                  <a:schemeClr val="tx1"/>
                </a:solidFill>
              </a:rPr>
              <a:t>       </a:t>
            </a:r>
            <a:r>
              <a:rPr lang="en-US" sz="2000" dirty="0" err="1">
                <a:solidFill>
                  <a:schemeClr val="tx1"/>
                </a:solidFill>
              </a:rPr>
              <a:t>src</a:t>
            </a:r>
            <a:r>
              <a:rPr lang="en-US" sz="2000" dirty="0">
                <a:solidFill>
                  <a:schemeClr val="tx1"/>
                </a:solidFill>
              </a:rPr>
              <a:t> attribute</a:t>
            </a:r>
          </a:p>
          <a:p>
            <a:pPr algn="l"/>
            <a:r>
              <a:rPr lang="en-US" sz="2000" dirty="0">
                <a:solidFill>
                  <a:schemeClr val="tx1"/>
                </a:solidFill>
              </a:rPr>
              <a:t>       loop</a:t>
            </a:r>
          </a:p>
          <a:p>
            <a:pPr algn="l"/>
            <a:r>
              <a:rPr lang="en-US" sz="2000" dirty="0">
                <a:solidFill>
                  <a:schemeClr val="tx1"/>
                </a:solidFill>
              </a:rPr>
              <a:t>       </a:t>
            </a:r>
            <a:r>
              <a:rPr lang="en-US" sz="2000" dirty="0" err="1">
                <a:solidFill>
                  <a:schemeClr val="tx1"/>
                </a:solidFill>
              </a:rPr>
              <a:t>autoplay</a:t>
            </a:r>
            <a:endParaRPr lang="en-US" sz="2000" dirty="0">
              <a:solidFill>
                <a:schemeClr val="tx1"/>
              </a:solidFill>
            </a:endParaRPr>
          </a:p>
          <a:p>
            <a:pPr algn="l"/>
            <a:r>
              <a:rPr lang="en-US" sz="2000" dirty="0">
                <a:solidFill>
                  <a:schemeClr val="tx1"/>
                </a:solidFill>
              </a:rPr>
              <a:t>       muted</a:t>
            </a:r>
          </a:p>
          <a:p>
            <a:pPr algn="l"/>
            <a:endParaRPr lang="en-US" sz="2000" dirty="0">
              <a:solidFill>
                <a:schemeClr val="tx1"/>
              </a:solidFill>
            </a:endParaRPr>
          </a:p>
        </p:txBody>
      </p:sp>
    </p:spTree>
    <p:extLst>
      <p:ext uri="{BB962C8B-B14F-4D97-AF65-F5344CB8AC3E}">
        <p14:creationId xmlns:p14="http://schemas.microsoft.com/office/powerpoint/2010/main" val="6132798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Embedding </a:t>
            </a:r>
          </a:p>
        </p:txBody>
      </p:sp>
      <p:sp>
        <p:nvSpPr>
          <p:cNvPr id="3" name="Subtitle 2"/>
          <p:cNvSpPr>
            <a:spLocks noGrp="1"/>
          </p:cNvSpPr>
          <p:nvPr>
            <p:ph type="subTitle" idx="1"/>
          </p:nvPr>
        </p:nvSpPr>
        <p:spPr>
          <a:xfrm>
            <a:off x="762000" y="990600"/>
            <a:ext cx="7848600" cy="5410200"/>
          </a:xfrm>
        </p:spPr>
        <p:txBody>
          <a:bodyPr>
            <a:noAutofit/>
          </a:bodyPr>
          <a:lstStyle/>
          <a:p>
            <a:pPr algn="l"/>
            <a:endParaRPr lang="en-US" sz="1800" dirty="0">
              <a:solidFill>
                <a:schemeClr val="tx1"/>
              </a:solidFill>
            </a:endParaRPr>
          </a:p>
          <a:p>
            <a:pPr marL="342900" indent="-342900" algn="l">
              <a:buFont typeface="Arial" panose="020B0604020202020204" pitchFamily="34" charset="0"/>
              <a:buChar char="•"/>
            </a:pPr>
            <a:r>
              <a:rPr lang="en-US" sz="1800" dirty="0">
                <a:solidFill>
                  <a:schemeClr val="tx1"/>
                </a:solidFill>
              </a:rPr>
              <a:t>frames to create websites — small parts of a website stored in individual HTML pages. These were embedded in a master document called a frameset, which allowed you to specify the area on the screen that each frame filled, rather like sizing the columns and rows of a table.</a:t>
            </a:r>
          </a:p>
          <a:p>
            <a:pPr marL="342900" indent="-342900" algn="l">
              <a:buFont typeface="Arial" panose="020B0604020202020204" pitchFamily="34" charset="0"/>
              <a:buChar char="•"/>
            </a:pPr>
            <a:r>
              <a:rPr lang="en-US" sz="1800" dirty="0">
                <a:solidFill>
                  <a:schemeClr val="tx1"/>
                </a:solidFill>
              </a:rPr>
              <a:t>Later , </a:t>
            </a:r>
            <a:r>
              <a:rPr lang="en-US" sz="1800" i="0" dirty="0">
                <a:solidFill>
                  <a:schemeClr val="tx1"/>
                </a:solidFill>
                <a:effectLst/>
              </a:rPr>
              <a:t>plugin technologies became very popular, such as </a:t>
            </a:r>
            <a:r>
              <a:rPr lang="en-US" sz="1800" dirty="0">
                <a:solidFill>
                  <a:schemeClr val="tx1"/>
                </a:solidFill>
              </a:rPr>
              <a:t>Java Applets</a:t>
            </a:r>
            <a:r>
              <a:rPr lang="en-US" sz="1800" i="0" dirty="0">
                <a:solidFill>
                  <a:schemeClr val="tx1"/>
                </a:solidFill>
                <a:effectLst/>
              </a:rPr>
              <a:t> and </a:t>
            </a:r>
            <a:r>
              <a:rPr lang="en-US" sz="1800" dirty="0">
                <a:solidFill>
                  <a:schemeClr val="tx1"/>
                </a:solidFill>
              </a:rPr>
              <a:t>Flash</a:t>
            </a:r>
            <a:r>
              <a:rPr lang="en-US" sz="1800" i="0" dirty="0">
                <a:solidFill>
                  <a:schemeClr val="tx1"/>
                </a:solidFill>
                <a:effectLst/>
              </a:rPr>
              <a:t> — these allowed web developers to embed rich content into webpages such as videos and animations, which just weren't available through HTML alone. Embedding these technologies was achieved through elements like &lt;object&gt;, and the lesser-used &lt;embed&gt;, and they were very useful at the time.</a:t>
            </a:r>
          </a:p>
          <a:p>
            <a:pPr marL="342900" indent="-342900" algn="l">
              <a:buFont typeface="Arial" panose="020B0604020202020204" pitchFamily="34" charset="0"/>
              <a:buChar char="•"/>
            </a:pPr>
            <a:r>
              <a:rPr lang="en-US" sz="1800" dirty="0">
                <a:solidFill>
                  <a:schemeClr val="tx1"/>
                </a:solidFill>
              </a:rPr>
              <a:t>Outdated because of many problems, including accessibility, security, file size, and more</a:t>
            </a:r>
          </a:p>
          <a:p>
            <a:pPr marL="342900" indent="-342900" algn="l">
              <a:buFont typeface="Arial" panose="020B0604020202020204" pitchFamily="34" charset="0"/>
              <a:buChar char="•"/>
            </a:pPr>
            <a:r>
              <a:rPr lang="en-US" sz="1800" i="0" dirty="0">
                <a:solidFill>
                  <a:schemeClr val="tx1"/>
                </a:solidFill>
                <a:effectLst/>
              </a:rPr>
              <a:t>Finally, the &lt;</a:t>
            </a:r>
            <a:r>
              <a:rPr lang="en-US" sz="1800" i="0" dirty="0" err="1">
                <a:solidFill>
                  <a:schemeClr val="tx1"/>
                </a:solidFill>
                <a:effectLst/>
              </a:rPr>
              <a:t>iframe</a:t>
            </a:r>
            <a:r>
              <a:rPr lang="en-US" sz="1800" i="0" dirty="0">
                <a:solidFill>
                  <a:schemeClr val="tx1"/>
                </a:solidFill>
                <a:effectLst/>
              </a:rPr>
              <a:t>&gt; element appeared (along with other ways of embedding content, such as &lt;canvas&gt;, &lt;video&gt;, etc.) This provides a way to embed an entire web document inside another one, as if it were an &lt;</a:t>
            </a:r>
            <a:r>
              <a:rPr lang="en-US" sz="1800" i="0" dirty="0" err="1">
                <a:solidFill>
                  <a:schemeClr val="tx1"/>
                </a:solidFill>
                <a:effectLst/>
              </a:rPr>
              <a:t>img</a:t>
            </a:r>
            <a:r>
              <a:rPr lang="en-US" sz="1800" i="0" dirty="0">
                <a:solidFill>
                  <a:schemeClr val="tx1"/>
                </a:solidFill>
                <a:effectLst/>
              </a:rPr>
              <a:t>&gt; or other such element, and is used regularly today.</a:t>
            </a:r>
          </a:p>
          <a:p>
            <a:pPr marL="342900" indent="-342900" algn="l">
              <a:buFont typeface="Arial" panose="020B0604020202020204" pitchFamily="34" charset="0"/>
              <a:buChar char="•"/>
            </a:pPr>
            <a:endParaRPr lang="en-US" sz="1800" i="0" dirty="0">
              <a:solidFill>
                <a:schemeClr val="tx1"/>
              </a:solidFill>
              <a:effectLst/>
            </a:endParaRPr>
          </a:p>
          <a:p>
            <a:pPr marL="342900" indent="-342900" algn="l">
              <a:buFont typeface="Arial" panose="020B0604020202020204" pitchFamily="34" charset="0"/>
              <a:buChar char="•"/>
            </a:pPr>
            <a:endParaRPr lang="en-US" sz="1800" dirty="0">
              <a:solidFill>
                <a:schemeClr val="tx1"/>
              </a:solidFill>
            </a:endParaRPr>
          </a:p>
        </p:txBody>
      </p:sp>
    </p:spTree>
    <p:extLst>
      <p:ext uri="{BB962C8B-B14F-4D97-AF65-F5344CB8AC3E}">
        <p14:creationId xmlns:p14="http://schemas.microsoft.com/office/powerpoint/2010/main" val="21089013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Embedding </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r>
              <a:rPr lang="en-US" sz="1800" dirty="0">
                <a:solidFill>
                  <a:schemeClr val="tx1"/>
                </a:solidFill>
              </a:rPr>
              <a:t>Try embedding any </a:t>
            </a:r>
            <a:r>
              <a:rPr lang="en-US" sz="1800" dirty="0" err="1">
                <a:solidFill>
                  <a:schemeClr val="tx1"/>
                </a:solidFill>
              </a:rPr>
              <a:t>youtube</a:t>
            </a:r>
            <a:r>
              <a:rPr lang="en-US" sz="1800" dirty="0">
                <a:solidFill>
                  <a:schemeClr val="tx1"/>
                </a:solidFill>
              </a:rPr>
              <a:t> video</a:t>
            </a:r>
          </a:p>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r>
              <a:rPr lang="en-US" sz="1800" dirty="0">
                <a:solidFill>
                  <a:schemeClr val="tx1"/>
                </a:solidFill>
              </a:rPr>
              <a:t>Try embedding any google map</a:t>
            </a:r>
          </a:p>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r>
              <a:rPr lang="en-US" sz="1800" dirty="0">
                <a:solidFill>
                  <a:schemeClr val="tx1"/>
                </a:solidFill>
              </a:rPr>
              <a:t> &lt;</a:t>
            </a:r>
            <a:r>
              <a:rPr lang="en-US" sz="1800" dirty="0" err="1">
                <a:solidFill>
                  <a:schemeClr val="tx1"/>
                </a:solidFill>
              </a:rPr>
              <a:t>iframe</a:t>
            </a:r>
            <a:r>
              <a:rPr lang="en-US" sz="1800" dirty="0">
                <a:solidFill>
                  <a:schemeClr val="tx1"/>
                </a:solidFill>
              </a:rPr>
              <a:t>&gt; elements are designed to allow you to embed other web documents into the current document. </a:t>
            </a:r>
          </a:p>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r>
              <a:rPr lang="en-US" sz="1800" dirty="0">
                <a:solidFill>
                  <a:schemeClr val="tx1"/>
                </a:solidFill>
              </a:rPr>
              <a:t>Clickjacking : </a:t>
            </a:r>
            <a:r>
              <a:rPr lang="en-US" sz="1800" dirty="0">
                <a:solidFill>
                  <a:schemeClr val="tx1"/>
                </a:solidFill>
                <a:effectLst/>
              </a:rPr>
              <a:t> </a:t>
            </a:r>
            <a:r>
              <a:rPr lang="en-US" sz="1800" dirty="0">
                <a:solidFill>
                  <a:schemeClr val="tx1"/>
                </a:solidFill>
              </a:rPr>
              <a:t>Clickjacking</a:t>
            </a:r>
            <a:r>
              <a:rPr lang="en-US" sz="1800" dirty="0">
                <a:solidFill>
                  <a:schemeClr val="tx1"/>
                </a:solidFill>
                <a:effectLst/>
              </a:rPr>
              <a:t> is one kind of common </a:t>
            </a:r>
            <a:r>
              <a:rPr lang="en-US" sz="1800" dirty="0" err="1">
                <a:solidFill>
                  <a:schemeClr val="tx1"/>
                </a:solidFill>
                <a:effectLst/>
              </a:rPr>
              <a:t>iframe</a:t>
            </a:r>
            <a:r>
              <a:rPr lang="en-US" sz="1800" dirty="0">
                <a:solidFill>
                  <a:schemeClr val="tx1"/>
                </a:solidFill>
                <a:effectLst/>
              </a:rPr>
              <a:t> attack where hackers embed an invisible </a:t>
            </a:r>
            <a:r>
              <a:rPr lang="en-US" sz="1800" dirty="0" err="1">
                <a:solidFill>
                  <a:schemeClr val="tx1"/>
                </a:solidFill>
                <a:effectLst/>
              </a:rPr>
              <a:t>iframe</a:t>
            </a:r>
            <a:r>
              <a:rPr lang="en-US" sz="1800" dirty="0">
                <a:solidFill>
                  <a:schemeClr val="tx1"/>
                </a:solidFill>
                <a:effectLst/>
              </a:rPr>
              <a:t> into your document (or embed your document into their own malicious website) and use it to capture users' interactions. This is a common way to mislead users or steal sensitive data.</a:t>
            </a:r>
            <a:endParaRPr lang="en-US" sz="1800" dirty="0">
              <a:solidFill>
                <a:schemeClr val="tx1"/>
              </a:solidFill>
            </a:endParaRPr>
          </a:p>
          <a:p>
            <a:pPr marL="342900" indent="-342900" algn="l">
              <a:buFont typeface="Arial" panose="020B0604020202020204" pitchFamily="34" charset="0"/>
              <a:buChar char="•"/>
            </a:pPr>
            <a:endParaRPr lang="en-US" sz="1800" dirty="0">
              <a:solidFill>
                <a:schemeClr val="tx1"/>
              </a:solidFill>
            </a:endParaRPr>
          </a:p>
          <a:p>
            <a:pPr marL="342900" indent="-342900" algn="l">
              <a:buFont typeface="Arial" panose="020B0604020202020204" pitchFamily="34" charset="0"/>
              <a:buChar char="•"/>
            </a:pPr>
            <a:r>
              <a:rPr lang="en-US" sz="1800" dirty="0">
                <a:solidFill>
                  <a:schemeClr val="tx1"/>
                </a:solidFill>
                <a:effectLst/>
              </a:rPr>
              <a:t>X-Frame-Options headers </a:t>
            </a:r>
            <a:r>
              <a:rPr lang="en-US" sz="1800" dirty="0">
                <a:solidFill>
                  <a:schemeClr val="tx1"/>
                </a:solidFill>
              </a:rPr>
              <a:t>/d</a:t>
            </a:r>
            <a:r>
              <a:rPr lang="en-US" sz="1800" dirty="0">
                <a:solidFill>
                  <a:schemeClr val="tx1"/>
                </a:solidFill>
                <a:effectLst/>
              </a:rPr>
              <a:t>irective set to "DENY“ to disallow any web document from being embedded</a:t>
            </a:r>
            <a:endParaRPr lang="en-US" sz="1800" dirty="0">
              <a:solidFill>
                <a:schemeClr val="tx1"/>
              </a:solidFill>
            </a:endParaRPr>
          </a:p>
        </p:txBody>
      </p:sp>
    </p:spTree>
    <p:extLst>
      <p:ext uri="{BB962C8B-B14F-4D97-AF65-F5344CB8AC3E}">
        <p14:creationId xmlns:p14="http://schemas.microsoft.com/office/powerpoint/2010/main" val="3067694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CSS</a:t>
            </a:r>
          </a:p>
        </p:txBody>
      </p:sp>
      <p:sp>
        <p:nvSpPr>
          <p:cNvPr id="3" name="Content Placeholder 2"/>
          <p:cNvSpPr>
            <a:spLocks noGrp="1"/>
          </p:cNvSpPr>
          <p:nvPr>
            <p:ph idx="1"/>
          </p:nvPr>
        </p:nvSpPr>
        <p:spPr/>
        <p:txBody>
          <a:bodyPr>
            <a:normAutofit fontScale="77500" lnSpcReduction="20000"/>
          </a:bodyPr>
          <a:lstStyle/>
          <a:p>
            <a:r>
              <a:rPr lang="en-US" dirty="0">
                <a:solidFill>
                  <a:srgbClr val="002060"/>
                </a:solidFill>
              </a:rPr>
              <a:t>Cascading style sheet</a:t>
            </a:r>
          </a:p>
          <a:p>
            <a:r>
              <a:rPr lang="en-US" dirty="0">
                <a:solidFill>
                  <a:srgbClr val="002060"/>
                </a:solidFill>
              </a:rPr>
              <a:t>Used to modify or style the html elements.</a:t>
            </a:r>
          </a:p>
          <a:p>
            <a:r>
              <a:rPr lang="en-US" dirty="0">
                <a:solidFill>
                  <a:srgbClr val="002060"/>
                </a:solidFill>
              </a:rPr>
              <a:t>CSS is the code that styles web content.</a:t>
            </a:r>
          </a:p>
          <a:p>
            <a:r>
              <a:rPr lang="en-US" dirty="0">
                <a:solidFill>
                  <a:srgbClr val="002060"/>
                </a:solidFill>
              </a:rPr>
              <a:t>CSS is neither programming language, nor markup language, it is stylesheet.</a:t>
            </a:r>
            <a:endParaRPr lang="en-US" b="1" dirty="0">
              <a:solidFill>
                <a:srgbClr val="002060"/>
              </a:solidFill>
            </a:endParaRPr>
          </a:p>
          <a:p>
            <a:pPr marL="0" indent="0">
              <a:buNone/>
            </a:pPr>
            <a:endParaRPr lang="en-US" b="1" dirty="0">
              <a:solidFill>
                <a:srgbClr val="002060"/>
              </a:solidFill>
            </a:endParaRPr>
          </a:p>
          <a:p>
            <a:pPr marL="0" indent="0">
              <a:buNone/>
            </a:pPr>
            <a:r>
              <a:rPr lang="en-US" b="1" dirty="0">
                <a:solidFill>
                  <a:srgbClr val="002060"/>
                </a:solidFill>
              </a:rPr>
              <a:t>Syntax :</a:t>
            </a:r>
          </a:p>
          <a:p>
            <a:pPr marL="0" indent="0">
              <a:buNone/>
            </a:pPr>
            <a:endParaRPr lang="en-US" dirty="0">
              <a:solidFill>
                <a:srgbClr val="002060"/>
              </a:solidFill>
            </a:endParaRPr>
          </a:p>
          <a:p>
            <a:pPr marL="0" indent="0">
              <a:buNone/>
            </a:pPr>
            <a:r>
              <a:rPr lang="en-US" dirty="0">
                <a:solidFill>
                  <a:srgbClr val="002060"/>
                </a:solidFill>
              </a:rPr>
              <a:t>selector</a:t>
            </a:r>
          </a:p>
          <a:p>
            <a:pPr marL="0" indent="0">
              <a:buNone/>
            </a:pPr>
            <a:r>
              <a:rPr lang="en-US" dirty="0">
                <a:solidFill>
                  <a:srgbClr val="002060"/>
                </a:solidFill>
              </a:rPr>
              <a:t>{</a:t>
            </a:r>
          </a:p>
          <a:p>
            <a:pPr marL="0" indent="0">
              <a:buNone/>
            </a:pPr>
            <a:r>
              <a:rPr lang="en-US" dirty="0">
                <a:solidFill>
                  <a:srgbClr val="002060"/>
                </a:solidFill>
              </a:rPr>
              <a:t>     property : </a:t>
            </a:r>
            <a:r>
              <a:rPr lang="en-US" dirty="0" err="1">
                <a:solidFill>
                  <a:srgbClr val="002060"/>
                </a:solidFill>
              </a:rPr>
              <a:t>property_value</a:t>
            </a:r>
            <a:r>
              <a:rPr lang="en-US" dirty="0">
                <a:solidFill>
                  <a:srgbClr val="002060"/>
                </a:solidFill>
              </a:rPr>
              <a:t>;</a:t>
            </a:r>
          </a:p>
          <a:p>
            <a:pPr marL="0" indent="0">
              <a:buNone/>
            </a:pPr>
            <a:r>
              <a:rPr lang="en-US" dirty="0">
                <a:solidFill>
                  <a:srgbClr val="002060"/>
                </a:solidFill>
              </a:rPr>
              <a: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How to apply </a:t>
            </a:r>
            <a:r>
              <a:rPr lang="en-US" dirty="0" err="1">
                <a:solidFill>
                  <a:srgbClr val="FF0000"/>
                </a:solidFill>
              </a:rPr>
              <a:t>css</a:t>
            </a:r>
            <a:r>
              <a:rPr lang="en-US" dirty="0">
                <a:solidFill>
                  <a:srgbClr val="FF0000"/>
                </a:solidFill>
              </a:rPr>
              <a:t> / Types of </a:t>
            </a:r>
            <a:r>
              <a:rPr lang="en-US" dirty="0" err="1">
                <a:solidFill>
                  <a:srgbClr val="FF0000"/>
                </a:solidFill>
              </a:rPr>
              <a:t>css</a:t>
            </a:r>
            <a:endParaRPr lang="en-US"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US" dirty="0">
                <a:solidFill>
                  <a:srgbClr val="002060"/>
                </a:solidFill>
              </a:rPr>
              <a:t>There are 3 ways   : </a:t>
            </a:r>
          </a:p>
          <a:p>
            <a:pPr marL="514350" indent="-514350">
              <a:buAutoNum type="alphaLcPeriod"/>
            </a:pPr>
            <a:endParaRPr lang="en-US" dirty="0">
              <a:solidFill>
                <a:srgbClr val="002060"/>
              </a:solidFill>
            </a:endParaRPr>
          </a:p>
          <a:p>
            <a:pPr marL="514350" indent="-514350">
              <a:buAutoNum type="alphaLcPeriod"/>
            </a:pPr>
            <a:r>
              <a:rPr lang="en-US" dirty="0">
                <a:solidFill>
                  <a:srgbClr val="002060"/>
                </a:solidFill>
              </a:rPr>
              <a:t>Element Level (Inline CSS)</a:t>
            </a:r>
          </a:p>
          <a:p>
            <a:pPr marL="514350" indent="-514350">
              <a:buAutoNum type="alphaLcPeriod"/>
            </a:pPr>
            <a:r>
              <a:rPr lang="en-US" dirty="0">
                <a:solidFill>
                  <a:srgbClr val="002060"/>
                </a:solidFill>
              </a:rPr>
              <a:t>Document Level (Internal CSS)</a:t>
            </a:r>
          </a:p>
          <a:p>
            <a:pPr marL="514350" indent="-514350">
              <a:buAutoNum type="alphaLcPeriod"/>
            </a:pPr>
            <a:r>
              <a:rPr lang="en-US" dirty="0">
                <a:solidFill>
                  <a:srgbClr val="002060"/>
                </a:solidFill>
              </a:rPr>
              <a:t>Global (External CSS)</a:t>
            </a:r>
          </a:p>
          <a:p>
            <a:pPr marL="514350" indent="-514350">
              <a:buAutoNum type="alphaLcPeriod"/>
            </a:pPr>
            <a:endParaRPr lang="en-US" dirty="0">
              <a:solidFill>
                <a:srgbClr val="002060"/>
              </a:solidFill>
            </a:endParaRPr>
          </a:p>
          <a:p>
            <a:pPr marL="0" indent="0">
              <a:buNone/>
            </a:pPr>
            <a:endParaRPr lang="en-US" dirty="0">
              <a:solidFill>
                <a:srgbClr val="00206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Selectors </a:t>
            </a:r>
          </a:p>
        </p:txBody>
      </p:sp>
      <p:sp>
        <p:nvSpPr>
          <p:cNvPr id="3" name="Content Placeholder 2"/>
          <p:cNvSpPr>
            <a:spLocks noGrp="1"/>
          </p:cNvSpPr>
          <p:nvPr>
            <p:ph idx="1"/>
          </p:nvPr>
        </p:nvSpPr>
        <p:spPr/>
        <p:txBody>
          <a:bodyPr>
            <a:normAutofit fontScale="92500" lnSpcReduction="20000"/>
          </a:bodyPr>
          <a:lstStyle/>
          <a:p>
            <a:r>
              <a:rPr lang="en-US" dirty="0">
                <a:solidFill>
                  <a:srgbClr val="002060"/>
                </a:solidFill>
              </a:rPr>
              <a:t>Element Selector </a:t>
            </a:r>
          </a:p>
          <a:p>
            <a:r>
              <a:rPr lang="en-US" dirty="0">
                <a:solidFill>
                  <a:srgbClr val="002060"/>
                </a:solidFill>
              </a:rPr>
              <a:t>Class  Selector</a:t>
            </a:r>
          </a:p>
          <a:p>
            <a:r>
              <a:rPr lang="en-US" dirty="0">
                <a:solidFill>
                  <a:srgbClr val="002060"/>
                </a:solidFill>
              </a:rPr>
              <a:t>Id Selector</a:t>
            </a:r>
          </a:p>
          <a:p>
            <a:r>
              <a:rPr lang="en-US" dirty="0">
                <a:solidFill>
                  <a:srgbClr val="002060"/>
                </a:solidFill>
              </a:rPr>
              <a:t>Attribute Selector</a:t>
            </a:r>
          </a:p>
          <a:p>
            <a:r>
              <a:rPr lang="en-US" dirty="0">
                <a:solidFill>
                  <a:srgbClr val="002060"/>
                </a:solidFill>
              </a:rPr>
              <a:t>Child selector ( &gt;)</a:t>
            </a:r>
          </a:p>
          <a:p>
            <a:r>
              <a:rPr lang="en-US" dirty="0">
                <a:solidFill>
                  <a:srgbClr val="002060"/>
                </a:solidFill>
              </a:rPr>
              <a:t>Descendant selector (  space )</a:t>
            </a:r>
          </a:p>
          <a:p>
            <a:r>
              <a:rPr lang="en-US" dirty="0">
                <a:solidFill>
                  <a:srgbClr val="002060"/>
                </a:solidFill>
              </a:rPr>
              <a:t>Grouping multiple selectors</a:t>
            </a:r>
          </a:p>
          <a:p>
            <a:r>
              <a:rPr lang="en-US" dirty="0">
                <a:solidFill>
                  <a:srgbClr val="002060"/>
                </a:solidFill>
              </a:rPr>
              <a:t>Pseudo-class selector</a:t>
            </a:r>
          </a:p>
          <a:p>
            <a:r>
              <a:rPr lang="en-US" dirty="0">
                <a:solidFill>
                  <a:srgbClr val="002060"/>
                </a:solidFill>
              </a:rPr>
              <a:t>Universal selector ( *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Attribute Selectors </a:t>
            </a:r>
          </a:p>
        </p:txBody>
      </p:sp>
      <p:graphicFrame>
        <p:nvGraphicFramePr>
          <p:cNvPr id="4" name="Table 3">
            <a:extLst>
              <a:ext uri="{FF2B5EF4-FFF2-40B4-BE49-F238E27FC236}">
                <a16:creationId xmlns:a16="http://schemas.microsoft.com/office/drawing/2014/main" id="{F952BC7D-2648-B4C3-6FF0-9220F1A1CF75}"/>
              </a:ext>
            </a:extLst>
          </p:cNvPr>
          <p:cNvGraphicFramePr>
            <a:graphicFrameLocks noGrp="1"/>
          </p:cNvGraphicFramePr>
          <p:nvPr>
            <p:extLst>
              <p:ext uri="{D42A27DB-BD31-4B8C-83A1-F6EECF244321}">
                <p14:modId xmlns:p14="http://schemas.microsoft.com/office/powerpoint/2010/main" val="2090253846"/>
              </p:ext>
            </p:extLst>
          </p:nvPr>
        </p:nvGraphicFramePr>
        <p:xfrm>
          <a:off x="1524000" y="1394192"/>
          <a:ext cx="6400800" cy="5028884"/>
        </p:xfrm>
        <a:graphic>
          <a:graphicData uri="http://schemas.openxmlformats.org/drawingml/2006/table">
            <a:tbl>
              <a:tblPr/>
              <a:tblGrid>
                <a:gridCol w="2133600">
                  <a:extLst>
                    <a:ext uri="{9D8B030D-6E8A-4147-A177-3AD203B41FA5}">
                      <a16:colId xmlns:a16="http://schemas.microsoft.com/office/drawing/2014/main" val="396813713"/>
                    </a:ext>
                  </a:extLst>
                </a:gridCol>
                <a:gridCol w="2133600">
                  <a:extLst>
                    <a:ext uri="{9D8B030D-6E8A-4147-A177-3AD203B41FA5}">
                      <a16:colId xmlns:a16="http://schemas.microsoft.com/office/drawing/2014/main" val="1928619626"/>
                    </a:ext>
                  </a:extLst>
                </a:gridCol>
                <a:gridCol w="2133600">
                  <a:extLst>
                    <a:ext uri="{9D8B030D-6E8A-4147-A177-3AD203B41FA5}">
                      <a16:colId xmlns:a16="http://schemas.microsoft.com/office/drawing/2014/main" val="3046345588"/>
                    </a:ext>
                  </a:extLst>
                </a:gridCol>
              </a:tblGrid>
              <a:tr h="946613">
                <a:tc>
                  <a:txBody>
                    <a:bodyPr/>
                    <a:lstStyle/>
                    <a:p>
                      <a:pPr fontAlgn="ctr"/>
                      <a:r>
                        <a:rPr lang="en-IN" sz="1000" dirty="0">
                          <a:effectLst/>
                        </a:rPr>
                        <a:t>[</a:t>
                      </a:r>
                      <a:r>
                        <a:rPr lang="en-IN" sz="1000" i="1" dirty="0" err="1">
                          <a:effectLst/>
                        </a:rPr>
                        <a:t>attr</a:t>
                      </a:r>
                      <a:r>
                        <a:rPr lang="en-IN" sz="1000" dirty="0">
                          <a:effectLst/>
                        </a:rPr>
                        <a:t>]</a:t>
                      </a:r>
                    </a:p>
                  </a:txBody>
                  <a:tcPr marL="53247" marR="53247" marT="26623" marB="26623" anchor="ctr">
                    <a:lnL>
                      <a:noFill/>
                    </a:lnL>
                    <a:lnR>
                      <a:noFill/>
                    </a:lnR>
                    <a:lnT>
                      <a:noFill/>
                    </a:lnT>
                    <a:lnB>
                      <a:noFill/>
                    </a:lnB>
                    <a:solidFill>
                      <a:srgbClr val="FFFFFF"/>
                    </a:solidFill>
                  </a:tcPr>
                </a:tc>
                <a:tc>
                  <a:txBody>
                    <a:bodyPr/>
                    <a:lstStyle/>
                    <a:p>
                      <a:pPr fontAlgn="ctr"/>
                      <a:r>
                        <a:rPr lang="en-IN" sz="1000" dirty="0">
                          <a:effectLst/>
                        </a:rPr>
                        <a:t>a[title]</a:t>
                      </a:r>
                    </a:p>
                  </a:txBody>
                  <a:tcPr marL="53247" marR="53247" marT="26623" marB="26623" anchor="ctr">
                    <a:lnL>
                      <a:noFill/>
                    </a:lnL>
                    <a:lnR>
                      <a:noFill/>
                    </a:lnR>
                    <a:lnT>
                      <a:noFill/>
                    </a:lnT>
                    <a:lnB>
                      <a:noFill/>
                    </a:lnB>
                    <a:solidFill>
                      <a:srgbClr val="FFFFFF"/>
                    </a:solidFill>
                  </a:tcPr>
                </a:tc>
                <a:tc>
                  <a:txBody>
                    <a:bodyPr/>
                    <a:lstStyle/>
                    <a:p>
                      <a:pPr fontAlgn="ctr"/>
                      <a:r>
                        <a:rPr lang="en-US" sz="1000" dirty="0">
                          <a:effectLst/>
                        </a:rPr>
                        <a:t>Matches elements with an </a:t>
                      </a:r>
                      <a:r>
                        <a:rPr lang="en-US" sz="1000" i="1" dirty="0" err="1">
                          <a:effectLst/>
                        </a:rPr>
                        <a:t>attr</a:t>
                      </a:r>
                      <a:r>
                        <a:rPr lang="en-US" sz="1000" dirty="0">
                          <a:effectLst/>
                        </a:rPr>
                        <a:t> attribute (whose name is the value in square brackets).</a:t>
                      </a:r>
                    </a:p>
                  </a:txBody>
                  <a:tcPr marL="53247" marR="53247" marT="26623" marB="26623" anchor="ctr">
                    <a:lnL>
                      <a:noFill/>
                    </a:lnL>
                    <a:lnR>
                      <a:noFill/>
                    </a:lnR>
                    <a:lnT>
                      <a:noFill/>
                    </a:lnT>
                    <a:lnB>
                      <a:noFill/>
                    </a:lnB>
                    <a:solidFill>
                      <a:srgbClr val="FFFFFF"/>
                    </a:solidFill>
                  </a:tcPr>
                </a:tc>
                <a:extLst>
                  <a:ext uri="{0D108BD9-81ED-4DB2-BD59-A6C34878D82A}">
                    <a16:rowId xmlns:a16="http://schemas.microsoft.com/office/drawing/2014/main" val="4004979918"/>
                  </a:ext>
                </a:extLst>
              </a:tr>
              <a:tr h="1124103">
                <a:tc>
                  <a:txBody>
                    <a:bodyPr/>
                    <a:lstStyle/>
                    <a:p>
                      <a:pPr fontAlgn="ctr"/>
                      <a:r>
                        <a:rPr lang="en-IN" sz="1000" dirty="0">
                          <a:effectLst/>
                        </a:rPr>
                        <a:t>[</a:t>
                      </a:r>
                      <a:r>
                        <a:rPr lang="en-IN" sz="1000" i="1" dirty="0" err="1">
                          <a:effectLst/>
                        </a:rPr>
                        <a:t>attr</a:t>
                      </a:r>
                      <a:r>
                        <a:rPr lang="en-IN" sz="1000" dirty="0">
                          <a:effectLst/>
                        </a:rPr>
                        <a:t>=</a:t>
                      </a:r>
                      <a:r>
                        <a:rPr lang="en-IN" sz="1000" i="1" dirty="0">
                          <a:effectLst/>
                        </a:rPr>
                        <a:t>value</a:t>
                      </a:r>
                      <a:r>
                        <a:rPr lang="en-IN" sz="1000" dirty="0">
                          <a:effectLst/>
                        </a:rPr>
                        <a:t>]</a:t>
                      </a:r>
                    </a:p>
                  </a:txBody>
                  <a:tcPr marL="53247" marR="53247" marT="26623" marB="26623" anchor="ctr">
                    <a:lnL>
                      <a:noFill/>
                    </a:lnL>
                    <a:lnR>
                      <a:noFill/>
                    </a:lnR>
                    <a:lnT>
                      <a:noFill/>
                    </a:lnT>
                    <a:lnB>
                      <a:noFill/>
                    </a:lnB>
                    <a:solidFill>
                      <a:srgbClr val="FFFFFF"/>
                    </a:solidFill>
                  </a:tcPr>
                </a:tc>
                <a:tc>
                  <a:txBody>
                    <a:bodyPr/>
                    <a:lstStyle/>
                    <a:p>
                      <a:pPr fontAlgn="ctr"/>
                      <a:r>
                        <a:rPr lang="en-IN" sz="1000" dirty="0">
                          <a:effectLst/>
                        </a:rPr>
                        <a:t>a[</a:t>
                      </a:r>
                      <a:r>
                        <a:rPr lang="en-IN" sz="1000" dirty="0" err="1">
                          <a:effectLst/>
                        </a:rPr>
                        <a:t>href</a:t>
                      </a:r>
                      <a:r>
                        <a:rPr lang="en-IN" sz="1000" dirty="0">
                          <a:effectLst/>
                        </a:rPr>
                        <a:t>="https://example.com"]</a:t>
                      </a:r>
                    </a:p>
                  </a:txBody>
                  <a:tcPr marL="53247" marR="53247" marT="26623" marB="26623" anchor="ctr">
                    <a:lnL>
                      <a:noFill/>
                    </a:lnL>
                    <a:lnR>
                      <a:noFill/>
                    </a:lnR>
                    <a:lnT>
                      <a:noFill/>
                    </a:lnT>
                    <a:lnB>
                      <a:noFill/>
                    </a:lnB>
                    <a:solidFill>
                      <a:srgbClr val="FFFFFF"/>
                    </a:solidFill>
                  </a:tcPr>
                </a:tc>
                <a:tc>
                  <a:txBody>
                    <a:bodyPr/>
                    <a:lstStyle/>
                    <a:p>
                      <a:pPr fontAlgn="ctr"/>
                      <a:r>
                        <a:rPr lang="en-US" sz="1000" dirty="0">
                          <a:effectLst/>
                        </a:rPr>
                        <a:t>Matches elements with an </a:t>
                      </a:r>
                      <a:r>
                        <a:rPr lang="en-US" sz="1000" i="1" dirty="0" err="1">
                          <a:effectLst/>
                        </a:rPr>
                        <a:t>attr</a:t>
                      </a:r>
                      <a:r>
                        <a:rPr lang="en-US" sz="1000" dirty="0">
                          <a:effectLst/>
                        </a:rPr>
                        <a:t> attribute whose value is exactly </a:t>
                      </a:r>
                      <a:r>
                        <a:rPr lang="en-US" sz="1000" i="1" dirty="0">
                          <a:effectLst/>
                        </a:rPr>
                        <a:t>value</a:t>
                      </a:r>
                      <a:r>
                        <a:rPr lang="en-US" sz="1000" dirty="0">
                          <a:effectLst/>
                        </a:rPr>
                        <a:t> — the string inside the quotes.</a:t>
                      </a:r>
                    </a:p>
                  </a:txBody>
                  <a:tcPr marL="53247" marR="53247" marT="26623" marB="26623" anchor="ctr">
                    <a:lnL>
                      <a:noFill/>
                    </a:lnL>
                    <a:lnR>
                      <a:noFill/>
                    </a:lnR>
                    <a:lnT>
                      <a:noFill/>
                    </a:lnT>
                    <a:lnB>
                      <a:noFill/>
                    </a:lnB>
                    <a:solidFill>
                      <a:srgbClr val="FFFFFF"/>
                    </a:solidFill>
                  </a:tcPr>
                </a:tc>
                <a:extLst>
                  <a:ext uri="{0D108BD9-81ED-4DB2-BD59-A6C34878D82A}">
                    <a16:rowId xmlns:a16="http://schemas.microsoft.com/office/drawing/2014/main" val="2665674921"/>
                  </a:ext>
                </a:extLst>
              </a:tr>
              <a:tr h="1479084">
                <a:tc>
                  <a:txBody>
                    <a:bodyPr/>
                    <a:lstStyle/>
                    <a:p>
                      <a:pPr fontAlgn="ctr"/>
                      <a:r>
                        <a:rPr lang="en-IN" sz="1000" dirty="0">
                          <a:effectLst/>
                        </a:rPr>
                        <a:t>[</a:t>
                      </a:r>
                      <a:r>
                        <a:rPr lang="en-IN" sz="1000" i="1" dirty="0" err="1">
                          <a:effectLst/>
                        </a:rPr>
                        <a:t>attr</a:t>
                      </a:r>
                      <a:r>
                        <a:rPr lang="en-IN" sz="1000" dirty="0">
                          <a:effectLst/>
                        </a:rPr>
                        <a:t>~=</a:t>
                      </a:r>
                      <a:r>
                        <a:rPr lang="en-IN" sz="1000" i="1" dirty="0">
                          <a:effectLst/>
                        </a:rPr>
                        <a:t>value</a:t>
                      </a:r>
                      <a:r>
                        <a:rPr lang="en-IN" sz="1000" dirty="0">
                          <a:effectLst/>
                        </a:rPr>
                        <a:t>]</a:t>
                      </a:r>
                    </a:p>
                  </a:txBody>
                  <a:tcPr marL="53247" marR="53247" marT="26623" marB="26623" anchor="ctr">
                    <a:lnL>
                      <a:noFill/>
                    </a:lnL>
                    <a:lnR>
                      <a:noFill/>
                    </a:lnR>
                    <a:lnT>
                      <a:noFill/>
                    </a:lnT>
                    <a:lnB>
                      <a:noFill/>
                    </a:lnB>
                    <a:solidFill>
                      <a:srgbClr val="FFFFFF"/>
                    </a:solidFill>
                  </a:tcPr>
                </a:tc>
                <a:tc>
                  <a:txBody>
                    <a:bodyPr/>
                    <a:lstStyle/>
                    <a:p>
                      <a:pPr fontAlgn="ctr"/>
                      <a:r>
                        <a:rPr lang="en-IN" sz="1000" dirty="0">
                          <a:effectLst/>
                        </a:rPr>
                        <a:t>p[class~="special"]</a:t>
                      </a:r>
                    </a:p>
                  </a:txBody>
                  <a:tcPr marL="53247" marR="53247" marT="26623" marB="26623" anchor="ctr">
                    <a:lnL>
                      <a:noFill/>
                    </a:lnL>
                    <a:lnR>
                      <a:noFill/>
                    </a:lnR>
                    <a:lnT>
                      <a:noFill/>
                    </a:lnT>
                    <a:lnB>
                      <a:noFill/>
                    </a:lnB>
                    <a:solidFill>
                      <a:srgbClr val="FFFFFF"/>
                    </a:solidFill>
                  </a:tcPr>
                </a:tc>
                <a:tc>
                  <a:txBody>
                    <a:bodyPr/>
                    <a:lstStyle/>
                    <a:p>
                      <a:pPr fontAlgn="ctr"/>
                      <a:br>
                        <a:rPr lang="en-US" sz="1000" dirty="0">
                          <a:effectLst/>
                        </a:rPr>
                      </a:br>
                      <a:r>
                        <a:rPr lang="en-US" sz="1000" dirty="0">
                          <a:effectLst/>
                        </a:rPr>
                        <a:t>Matches elements with an </a:t>
                      </a:r>
                      <a:r>
                        <a:rPr lang="en-US" sz="1000" i="1" dirty="0" err="1">
                          <a:effectLst/>
                        </a:rPr>
                        <a:t>attr</a:t>
                      </a:r>
                      <a:r>
                        <a:rPr lang="en-US" sz="1000" dirty="0">
                          <a:effectLst/>
                        </a:rPr>
                        <a:t> attribute whose value is exactly </a:t>
                      </a:r>
                      <a:r>
                        <a:rPr lang="en-US" sz="1000" i="1" dirty="0">
                          <a:effectLst/>
                        </a:rPr>
                        <a:t>value</a:t>
                      </a:r>
                      <a:r>
                        <a:rPr lang="en-US" sz="1000" dirty="0">
                          <a:effectLst/>
                        </a:rPr>
                        <a:t>, or contains </a:t>
                      </a:r>
                      <a:r>
                        <a:rPr lang="en-US" sz="1000" i="1" dirty="0">
                          <a:effectLst/>
                        </a:rPr>
                        <a:t>value</a:t>
                      </a:r>
                      <a:r>
                        <a:rPr lang="en-US" sz="1000" dirty="0">
                          <a:effectLst/>
                        </a:rPr>
                        <a:t> in its (space separated) list of values.</a:t>
                      </a:r>
                    </a:p>
                  </a:txBody>
                  <a:tcPr marL="53247" marR="53247" marT="26623" marB="26623" anchor="ctr">
                    <a:lnL>
                      <a:noFill/>
                    </a:lnL>
                    <a:lnR>
                      <a:noFill/>
                    </a:lnR>
                    <a:lnT>
                      <a:noFill/>
                    </a:lnT>
                    <a:lnB>
                      <a:noFill/>
                    </a:lnB>
                    <a:solidFill>
                      <a:srgbClr val="FFFFFF"/>
                    </a:solidFill>
                  </a:tcPr>
                </a:tc>
                <a:extLst>
                  <a:ext uri="{0D108BD9-81ED-4DB2-BD59-A6C34878D82A}">
                    <a16:rowId xmlns:a16="http://schemas.microsoft.com/office/drawing/2014/main" val="1095818187"/>
                  </a:ext>
                </a:extLst>
              </a:tr>
              <a:tr h="1479084">
                <a:tc>
                  <a:txBody>
                    <a:bodyPr/>
                    <a:lstStyle/>
                    <a:p>
                      <a:pPr fontAlgn="ctr"/>
                      <a:r>
                        <a:rPr lang="en-IN" sz="1000" dirty="0">
                          <a:effectLst/>
                        </a:rPr>
                        <a:t>[</a:t>
                      </a:r>
                      <a:r>
                        <a:rPr lang="en-IN" sz="1000" i="1" dirty="0" err="1">
                          <a:effectLst/>
                        </a:rPr>
                        <a:t>attr</a:t>
                      </a:r>
                      <a:r>
                        <a:rPr lang="en-IN" sz="1000" dirty="0">
                          <a:effectLst/>
                        </a:rPr>
                        <a:t>|=</a:t>
                      </a:r>
                      <a:r>
                        <a:rPr lang="en-IN" sz="1000" i="1" dirty="0">
                          <a:effectLst/>
                        </a:rPr>
                        <a:t>value</a:t>
                      </a:r>
                      <a:r>
                        <a:rPr lang="en-IN" sz="1000" dirty="0">
                          <a:effectLst/>
                        </a:rPr>
                        <a:t>]</a:t>
                      </a:r>
                    </a:p>
                  </a:txBody>
                  <a:tcPr marL="53247" marR="53247" marT="26623" marB="26623" anchor="ctr">
                    <a:lnL>
                      <a:noFill/>
                    </a:lnL>
                    <a:lnR>
                      <a:noFill/>
                    </a:lnR>
                    <a:lnT>
                      <a:noFill/>
                    </a:lnT>
                    <a:lnB>
                      <a:noFill/>
                    </a:lnB>
                    <a:solidFill>
                      <a:srgbClr val="FFFFFF"/>
                    </a:solidFill>
                  </a:tcPr>
                </a:tc>
                <a:tc>
                  <a:txBody>
                    <a:bodyPr/>
                    <a:lstStyle/>
                    <a:p>
                      <a:pPr fontAlgn="ctr"/>
                      <a:r>
                        <a:rPr lang="en-IN" sz="1000" dirty="0">
                          <a:effectLst/>
                        </a:rPr>
                        <a:t>div[lang|="</a:t>
                      </a:r>
                      <a:r>
                        <a:rPr lang="en-IN" sz="1000" dirty="0" err="1">
                          <a:effectLst/>
                        </a:rPr>
                        <a:t>zh</a:t>
                      </a:r>
                      <a:r>
                        <a:rPr lang="en-IN" sz="1000" dirty="0">
                          <a:effectLst/>
                        </a:rPr>
                        <a:t>"]</a:t>
                      </a:r>
                    </a:p>
                  </a:txBody>
                  <a:tcPr marL="53247" marR="53247" marT="26623" marB="26623" anchor="ctr">
                    <a:lnL>
                      <a:noFill/>
                    </a:lnL>
                    <a:lnR>
                      <a:noFill/>
                    </a:lnR>
                    <a:lnT>
                      <a:noFill/>
                    </a:lnT>
                    <a:lnB>
                      <a:noFill/>
                    </a:lnB>
                    <a:solidFill>
                      <a:srgbClr val="FFFFFF"/>
                    </a:solidFill>
                  </a:tcPr>
                </a:tc>
                <a:tc>
                  <a:txBody>
                    <a:bodyPr/>
                    <a:lstStyle/>
                    <a:p>
                      <a:pPr fontAlgn="ctr"/>
                      <a:r>
                        <a:rPr lang="en-US" sz="1000" dirty="0">
                          <a:effectLst/>
                        </a:rPr>
                        <a:t>Matches elements with an </a:t>
                      </a:r>
                      <a:r>
                        <a:rPr lang="en-US" sz="1000" i="1" dirty="0" err="1">
                          <a:effectLst/>
                        </a:rPr>
                        <a:t>attr</a:t>
                      </a:r>
                      <a:r>
                        <a:rPr lang="en-US" sz="1000" dirty="0">
                          <a:effectLst/>
                        </a:rPr>
                        <a:t> attribute whose value is exactly </a:t>
                      </a:r>
                      <a:r>
                        <a:rPr lang="en-US" sz="1000" i="1" dirty="0">
                          <a:effectLst/>
                        </a:rPr>
                        <a:t>value</a:t>
                      </a:r>
                      <a:r>
                        <a:rPr lang="en-US" sz="1000" dirty="0">
                          <a:effectLst/>
                        </a:rPr>
                        <a:t> or begins with </a:t>
                      </a:r>
                      <a:r>
                        <a:rPr lang="en-US" sz="1000" i="1" dirty="0">
                          <a:effectLst/>
                        </a:rPr>
                        <a:t>value</a:t>
                      </a:r>
                      <a:r>
                        <a:rPr lang="en-US" sz="1000" dirty="0">
                          <a:effectLst/>
                        </a:rPr>
                        <a:t> immediately followed by a hyphen.</a:t>
                      </a:r>
                    </a:p>
                  </a:txBody>
                  <a:tcPr marL="53247" marR="53247" marT="26623" marB="26623" anchor="ctr">
                    <a:lnL>
                      <a:noFill/>
                    </a:lnL>
                    <a:lnR>
                      <a:noFill/>
                    </a:lnR>
                    <a:lnT>
                      <a:noFill/>
                    </a:lnT>
                    <a:lnB>
                      <a:noFill/>
                    </a:lnB>
                    <a:solidFill>
                      <a:srgbClr val="FFFFFF"/>
                    </a:solidFill>
                  </a:tcPr>
                </a:tc>
                <a:extLst>
                  <a:ext uri="{0D108BD9-81ED-4DB2-BD59-A6C34878D82A}">
                    <a16:rowId xmlns:a16="http://schemas.microsoft.com/office/drawing/2014/main" val="2025169328"/>
                  </a:ext>
                </a:extLst>
              </a:tr>
            </a:tbl>
          </a:graphicData>
        </a:graphic>
      </p:graphicFrame>
    </p:spTree>
    <p:extLst>
      <p:ext uri="{BB962C8B-B14F-4D97-AF65-F5344CB8AC3E}">
        <p14:creationId xmlns:p14="http://schemas.microsoft.com/office/powerpoint/2010/main" val="2250337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Understanding “viewport” meta</a:t>
            </a:r>
          </a:p>
        </p:txBody>
      </p:sp>
      <p:sp>
        <p:nvSpPr>
          <p:cNvPr id="3" name="Subtitle 2"/>
          <p:cNvSpPr>
            <a:spLocks noGrp="1"/>
          </p:cNvSpPr>
          <p:nvPr>
            <p:ph type="subTitle" idx="1"/>
          </p:nvPr>
        </p:nvSpPr>
        <p:spPr>
          <a:xfrm>
            <a:off x="762000" y="990600"/>
            <a:ext cx="7848600" cy="5410200"/>
          </a:xfrm>
        </p:spPr>
        <p:txBody>
          <a:bodyPr>
            <a:normAutofit/>
          </a:bodyPr>
          <a:lstStyle/>
          <a:p>
            <a:pPr marL="285750" indent="-285750" algn="l">
              <a:buFont typeface="Arial" panose="020B0604020202020204" pitchFamily="34" charset="0"/>
              <a:buChar char="•"/>
            </a:pPr>
            <a:endParaRPr lang="en-US" sz="1600" i="0" dirty="0">
              <a:solidFill>
                <a:schemeClr val="tx1"/>
              </a:solidFill>
              <a:effectLst/>
            </a:endParaRPr>
          </a:p>
          <a:p>
            <a:pPr marL="285750" indent="-285750" algn="l">
              <a:buFont typeface="Arial" panose="020B0604020202020204" pitchFamily="34" charset="0"/>
              <a:buChar char="•"/>
            </a:pPr>
            <a:r>
              <a:rPr lang="en-US" sz="1600" i="0" dirty="0">
                <a:solidFill>
                  <a:schemeClr val="tx1"/>
                </a:solidFill>
                <a:effectLst/>
              </a:rPr>
              <a:t>The browser's </a:t>
            </a:r>
            <a:r>
              <a:rPr lang="en-US" sz="1600" dirty="0">
                <a:solidFill>
                  <a:schemeClr val="tx1"/>
                </a:solidFill>
              </a:rPr>
              <a:t>viewport</a:t>
            </a:r>
            <a:r>
              <a:rPr lang="en-US" sz="1600" i="0" dirty="0">
                <a:solidFill>
                  <a:schemeClr val="tx1"/>
                </a:solidFill>
                <a:effectLst/>
              </a:rPr>
              <a:t> is the area of the window in which web content can be seen.</a:t>
            </a:r>
          </a:p>
          <a:p>
            <a:pPr marL="285750" indent="-285750" algn="l">
              <a:buFont typeface="Arial" panose="020B0604020202020204" pitchFamily="34" charset="0"/>
              <a:buChar char="•"/>
            </a:pPr>
            <a:r>
              <a:rPr lang="en-US" sz="1600" b="0" i="0" dirty="0">
                <a:solidFill>
                  <a:schemeClr val="tx1"/>
                </a:solidFill>
                <a:effectLst/>
              </a:rPr>
              <a:t>Viewport is often not the same size as the rendered page, in which case the browser provides scrollbars for the user to scroll around and access all the content.</a:t>
            </a:r>
          </a:p>
          <a:p>
            <a:pPr marL="285750" indent="-285750" algn="l">
              <a:buFont typeface="Arial" panose="020B0604020202020204" pitchFamily="34" charset="0"/>
              <a:buChar char="•"/>
            </a:pPr>
            <a:r>
              <a:rPr lang="en-US" sz="1600" b="0" i="0" dirty="0">
                <a:solidFill>
                  <a:schemeClr val="tx1"/>
                </a:solidFill>
                <a:effectLst/>
              </a:rPr>
              <a:t>Some mobile devices and other narrow screens render pages in a virtual window or viewport, which is usually wider than the screen, and then shrink the rendered result down so it can all be seen at once.</a:t>
            </a:r>
            <a:endParaRPr lang="en-US" sz="1600" dirty="0">
              <a:solidFill>
                <a:schemeClr val="tx1"/>
              </a:solidFill>
            </a:endParaRPr>
          </a:p>
          <a:p>
            <a:pPr marL="285750" indent="-285750" algn="l">
              <a:buFont typeface="Arial" panose="020B0604020202020204" pitchFamily="34" charset="0"/>
              <a:buChar char="•"/>
            </a:pPr>
            <a:r>
              <a:rPr lang="en-US" sz="1600" b="0" i="0" dirty="0">
                <a:solidFill>
                  <a:schemeClr val="tx1"/>
                </a:solidFill>
                <a:effectLst/>
              </a:rPr>
              <a:t> For example, if a mobile screen has a width of 640px, pages might be rendered with a virtual viewport of 980px, and then it will be shrunk down to fit into the 640px space.</a:t>
            </a:r>
          </a:p>
          <a:p>
            <a:pPr marL="285750" indent="-285750" algn="l">
              <a:buFont typeface="Arial" panose="020B0604020202020204" pitchFamily="34" charset="0"/>
              <a:buChar char="•"/>
            </a:pPr>
            <a:r>
              <a:rPr lang="en-US" sz="1600" b="0" i="0" dirty="0">
                <a:solidFill>
                  <a:schemeClr val="tx1"/>
                </a:solidFill>
                <a:effectLst/>
              </a:rPr>
              <a:t>This is done because not all pages are optimized for mobile and break (or at least look bad) when rendered at a small viewport width. This virtual viewport is a way to make non-mobile-optimized sites in general look better on narrow screen devices.</a:t>
            </a:r>
            <a:endParaRPr lang="en-US" sz="1600" dirty="0">
              <a:solidFill>
                <a:schemeClr val="tx1"/>
              </a:solidFill>
            </a:endParaRPr>
          </a:p>
          <a:p>
            <a:pPr marL="285750" indent="-285750" algn="l">
              <a:buFont typeface="Arial" panose="020B0604020202020204" pitchFamily="34" charset="0"/>
              <a:buChar char="•"/>
            </a:pPr>
            <a:r>
              <a:rPr lang="en-US" sz="1600" b="0" i="0" dirty="0">
                <a:solidFill>
                  <a:schemeClr val="tx1"/>
                </a:solidFill>
                <a:effectLst/>
              </a:rPr>
              <a:t>this mechanism is not so good for pages that are optimized for narrow screens using </a:t>
            </a:r>
            <a:r>
              <a:rPr lang="en-US" sz="1600" dirty="0">
                <a:solidFill>
                  <a:schemeClr val="tx1"/>
                </a:solidFill>
              </a:rPr>
              <a:t>media queries</a:t>
            </a:r>
            <a:r>
              <a:rPr lang="en-US" sz="1600" b="0" i="0" dirty="0">
                <a:solidFill>
                  <a:schemeClr val="tx1"/>
                </a:solidFill>
                <a:effectLst/>
              </a:rPr>
              <a:t> — if the virtual viewport is 980px for example, media queries that kick in at 640px or 480px or less will never be used, limiting the effectiveness of such responsive design techniques.</a:t>
            </a:r>
          </a:p>
          <a:p>
            <a:pPr marL="285750" indent="-285750" algn="l">
              <a:buFont typeface="Arial" panose="020B0604020202020204" pitchFamily="34" charset="0"/>
              <a:buChar char="•"/>
            </a:pPr>
            <a:r>
              <a:rPr lang="en-US" sz="1600" b="0" i="0" dirty="0">
                <a:solidFill>
                  <a:schemeClr val="tx1"/>
                </a:solidFill>
                <a:effectLst/>
              </a:rPr>
              <a:t>The viewport meta tag mitigates this problem of virtual viewport on narrow screen devices.</a:t>
            </a:r>
            <a:endParaRPr lang="en-US" sz="1600" i="0" dirty="0">
              <a:solidFill>
                <a:schemeClr val="tx1"/>
              </a:solidFill>
              <a:effectLst/>
            </a:endParaRPr>
          </a:p>
          <a:p>
            <a:pPr marL="457200" indent="-457200" algn="l">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20329881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Attribute Selectors </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solidFill>
                  <a:srgbClr val="002060"/>
                </a:solidFill>
              </a:rPr>
              <a:t>Example : </a:t>
            </a:r>
          </a:p>
          <a:p>
            <a:pPr marL="0" indent="0">
              <a:buNone/>
            </a:pPr>
            <a:endParaRPr lang="en-US" dirty="0">
              <a:solidFill>
                <a:srgbClr val="002060"/>
              </a:solidFill>
            </a:endParaRPr>
          </a:p>
          <a:p>
            <a:pPr marL="0" indent="0">
              <a:buNone/>
            </a:pPr>
            <a:r>
              <a:rPr lang="en-US" dirty="0">
                <a:solidFill>
                  <a:srgbClr val="002060"/>
                </a:solidFill>
              </a:rPr>
              <a:t>&lt;div&gt;</a:t>
            </a:r>
          </a:p>
          <a:p>
            <a:pPr marL="0" indent="0">
              <a:buNone/>
            </a:pPr>
            <a:r>
              <a:rPr lang="en-US" dirty="0">
                <a:solidFill>
                  <a:srgbClr val="002060"/>
                </a:solidFill>
              </a:rPr>
              <a:t>&lt;</a:t>
            </a:r>
            <a:r>
              <a:rPr lang="en-US" dirty="0" err="1">
                <a:solidFill>
                  <a:srgbClr val="002060"/>
                </a:solidFill>
              </a:rPr>
              <a:t>ul</a:t>
            </a:r>
            <a:r>
              <a:rPr lang="en-US" dirty="0">
                <a:solidFill>
                  <a:srgbClr val="002060"/>
                </a:solidFill>
              </a:rPr>
              <a:t>&gt;</a:t>
            </a:r>
          </a:p>
          <a:p>
            <a:pPr marL="0" indent="0">
              <a:buNone/>
            </a:pPr>
            <a:r>
              <a:rPr lang="en-US" dirty="0">
                <a:solidFill>
                  <a:srgbClr val="002060"/>
                </a:solidFill>
              </a:rPr>
              <a:t>&lt;li class='one'&gt;One&lt;/li&gt;</a:t>
            </a:r>
          </a:p>
          <a:p>
            <a:pPr marL="0" indent="0">
              <a:buNone/>
            </a:pPr>
            <a:r>
              <a:rPr lang="en-US" dirty="0">
                <a:solidFill>
                  <a:srgbClr val="002060"/>
                </a:solidFill>
              </a:rPr>
              <a:t>&lt;li class='two'&gt;Two&lt;/li&gt;</a:t>
            </a:r>
          </a:p>
          <a:p>
            <a:pPr marL="0" indent="0">
              <a:buNone/>
            </a:pPr>
            <a:r>
              <a:rPr lang="en-US" dirty="0">
                <a:solidFill>
                  <a:srgbClr val="002060"/>
                </a:solidFill>
              </a:rPr>
              <a:t>&lt;li class='one two'&gt;Three&lt;/li&gt;</a:t>
            </a:r>
          </a:p>
          <a:p>
            <a:pPr marL="0" indent="0">
              <a:buNone/>
            </a:pPr>
            <a:r>
              <a:rPr lang="en-US" dirty="0">
                <a:solidFill>
                  <a:srgbClr val="002060"/>
                </a:solidFill>
              </a:rPr>
              <a:t>&lt;li class='one-two'&gt;Four&lt;/li&gt;</a:t>
            </a:r>
          </a:p>
          <a:p>
            <a:pPr marL="0" indent="0">
              <a:buNone/>
            </a:pPr>
            <a:r>
              <a:rPr lang="en-US" dirty="0">
                <a:solidFill>
                  <a:srgbClr val="002060"/>
                </a:solidFill>
              </a:rPr>
              <a:t>&lt;/</a:t>
            </a:r>
            <a:r>
              <a:rPr lang="en-US" dirty="0" err="1">
                <a:solidFill>
                  <a:srgbClr val="002060"/>
                </a:solidFill>
              </a:rPr>
              <a:t>ul</a:t>
            </a:r>
            <a:r>
              <a:rPr lang="en-US" dirty="0">
                <a:solidFill>
                  <a:srgbClr val="002060"/>
                </a:solidFill>
              </a:rPr>
              <a:t>&gt;</a:t>
            </a:r>
          </a:p>
          <a:p>
            <a:pPr marL="0" indent="0">
              <a:buNone/>
            </a:pPr>
            <a:r>
              <a:rPr lang="en-US" dirty="0">
                <a:solidFill>
                  <a:srgbClr val="002060"/>
                </a:solidFill>
              </a:rPr>
              <a:t>&lt;/div&gt;</a:t>
            </a:r>
          </a:p>
          <a:p>
            <a:pPr marL="0" indent="0">
              <a:buNone/>
            </a:pPr>
            <a:endParaRPr lang="en-US" dirty="0">
              <a:solidFill>
                <a:srgbClr val="002060"/>
              </a:solidFill>
            </a:endParaRPr>
          </a:p>
          <a:p>
            <a:pPr marL="0" indent="0">
              <a:buNone/>
            </a:pPr>
            <a:r>
              <a:rPr lang="en-US" dirty="0">
                <a:solidFill>
                  <a:srgbClr val="002060"/>
                </a:solidFill>
              </a:rPr>
              <a:t>With all four variations in </a:t>
            </a:r>
            <a:r>
              <a:rPr lang="en-US" dirty="0" err="1">
                <a:solidFill>
                  <a:srgbClr val="002060"/>
                </a:solidFill>
              </a:rPr>
              <a:t>css</a:t>
            </a:r>
            <a:endParaRPr lang="en-US" dirty="0">
              <a:solidFill>
                <a:srgbClr val="002060"/>
              </a:solidFill>
            </a:endParaRPr>
          </a:p>
        </p:txBody>
      </p:sp>
    </p:spTree>
    <p:extLst>
      <p:ext uri="{BB962C8B-B14F-4D97-AF65-F5344CB8AC3E}">
        <p14:creationId xmlns:p14="http://schemas.microsoft.com/office/powerpoint/2010/main" val="22655339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Attribute Selectors : Substring Matching </a:t>
            </a:r>
          </a:p>
        </p:txBody>
      </p:sp>
      <p:graphicFrame>
        <p:nvGraphicFramePr>
          <p:cNvPr id="5" name="Content Placeholder 4">
            <a:extLst>
              <a:ext uri="{FF2B5EF4-FFF2-40B4-BE49-F238E27FC236}">
                <a16:creationId xmlns:a16="http://schemas.microsoft.com/office/drawing/2014/main" id="{A687165C-B27B-C3D9-C997-0DE9C36281A9}"/>
              </a:ext>
            </a:extLst>
          </p:cNvPr>
          <p:cNvGraphicFramePr>
            <a:graphicFrameLocks noGrp="1"/>
          </p:cNvGraphicFramePr>
          <p:nvPr>
            <p:ph idx="1"/>
          </p:nvPr>
        </p:nvGraphicFramePr>
        <p:xfrm>
          <a:off x="1234825" y="1942941"/>
          <a:ext cx="6674349" cy="3840480"/>
        </p:xfrm>
        <a:graphic>
          <a:graphicData uri="http://schemas.openxmlformats.org/drawingml/2006/table">
            <a:tbl>
              <a:tblPr/>
              <a:tblGrid>
                <a:gridCol w="2224783">
                  <a:extLst>
                    <a:ext uri="{9D8B030D-6E8A-4147-A177-3AD203B41FA5}">
                      <a16:colId xmlns:a16="http://schemas.microsoft.com/office/drawing/2014/main" val="73708199"/>
                    </a:ext>
                  </a:extLst>
                </a:gridCol>
                <a:gridCol w="2224783">
                  <a:extLst>
                    <a:ext uri="{9D8B030D-6E8A-4147-A177-3AD203B41FA5}">
                      <a16:colId xmlns:a16="http://schemas.microsoft.com/office/drawing/2014/main" val="3638528657"/>
                    </a:ext>
                  </a:extLst>
                </a:gridCol>
                <a:gridCol w="2224783">
                  <a:extLst>
                    <a:ext uri="{9D8B030D-6E8A-4147-A177-3AD203B41FA5}">
                      <a16:colId xmlns:a16="http://schemas.microsoft.com/office/drawing/2014/main" val="1806863285"/>
                    </a:ext>
                  </a:extLst>
                </a:gridCol>
              </a:tblGrid>
              <a:tr h="0">
                <a:tc>
                  <a:txBody>
                    <a:bodyPr/>
                    <a:lstStyle/>
                    <a:p>
                      <a:pPr fontAlgn="ctr"/>
                      <a:r>
                        <a:rPr lang="en-IN" dirty="0">
                          <a:effectLst/>
                        </a:rPr>
                        <a:t>[</a:t>
                      </a:r>
                      <a:r>
                        <a:rPr lang="en-IN" dirty="0" err="1">
                          <a:effectLst/>
                        </a:rPr>
                        <a:t>attr</a:t>
                      </a:r>
                      <a:r>
                        <a:rPr lang="en-IN" dirty="0">
                          <a:effectLst/>
                        </a:rPr>
                        <a:t>^=value]</a:t>
                      </a:r>
                    </a:p>
                  </a:txBody>
                  <a:tcPr anchor="ctr">
                    <a:lnL>
                      <a:noFill/>
                    </a:lnL>
                    <a:lnR>
                      <a:noFill/>
                    </a:lnR>
                    <a:lnT>
                      <a:noFill/>
                    </a:lnT>
                    <a:lnB>
                      <a:noFill/>
                    </a:lnB>
                    <a:solidFill>
                      <a:srgbClr val="FFFFFF"/>
                    </a:solidFill>
                  </a:tcPr>
                </a:tc>
                <a:tc>
                  <a:txBody>
                    <a:bodyPr/>
                    <a:lstStyle/>
                    <a:p>
                      <a:pPr fontAlgn="ctr"/>
                      <a:r>
                        <a:rPr lang="en-IN" dirty="0">
                          <a:effectLst/>
                        </a:rPr>
                        <a:t>li[class^="box-"]</a:t>
                      </a:r>
                    </a:p>
                  </a:txBody>
                  <a:tcPr anchor="ctr">
                    <a:lnL>
                      <a:noFill/>
                    </a:lnL>
                    <a:lnR>
                      <a:noFill/>
                    </a:lnR>
                    <a:lnT>
                      <a:noFill/>
                    </a:lnT>
                    <a:lnB>
                      <a:noFill/>
                    </a:lnB>
                    <a:solidFill>
                      <a:srgbClr val="FFFFFF"/>
                    </a:solidFill>
                  </a:tcPr>
                </a:tc>
                <a:tc>
                  <a:txBody>
                    <a:bodyPr/>
                    <a:lstStyle/>
                    <a:p>
                      <a:pPr fontAlgn="ctr"/>
                      <a:r>
                        <a:rPr lang="en-US" dirty="0">
                          <a:effectLst/>
                        </a:rPr>
                        <a:t>Matches elements with an </a:t>
                      </a:r>
                      <a:r>
                        <a:rPr lang="en-US" i="1" dirty="0" err="1">
                          <a:effectLst/>
                        </a:rPr>
                        <a:t>attr</a:t>
                      </a:r>
                      <a:r>
                        <a:rPr lang="en-US" dirty="0">
                          <a:effectLst/>
                        </a:rPr>
                        <a:t> attribute, whose value begins with </a:t>
                      </a:r>
                      <a:r>
                        <a:rPr lang="en-US" i="1" dirty="0">
                          <a:effectLst/>
                        </a:rPr>
                        <a:t>value</a:t>
                      </a:r>
                      <a:r>
                        <a:rPr lang="en-US" dirty="0">
                          <a:effectLst/>
                        </a:rPr>
                        <a:t>.</a:t>
                      </a:r>
                    </a:p>
                  </a:txBody>
                  <a:tcPr anchor="ctr">
                    <a:lnL>
                      <a:noFill/>
                    </a:lnL>
                    <a:lnR>
                      <a:noFill/>
                    </a:lnR>
                    <a:lnT>
                      <a:noFill/>
                    </a:lnT>
                    <a:lnB>
                      <a:noFill/>
                    </a:lnB>
                    <a:solidFill>
                      <a:srgbClr val="FFFFFF"/>
                    </a:solidFill>
                  </a:tcPr>
                </a:tc>
                <a:extLst>
                  <a:ext uri="{0D108BD9-81ED-4DB2-BD59-A6C34878D82A}">
                    <a16:rowId xmlns:a16="http://schemas.microsoft.com/office/drawing/2014/main" val="454128871"/>
                  </a:ext>
                </a:extLst>
              </a:tr>
              <a:tr h="0">
                <a:tc>
                  <a:txBody>
                    <a:bodyPr/>
                    <a:lstStyle/>
                    <a:p>
                      <a:pPr fontAlgn="ctr"/>
                      <a:r>
                        <a:rPr lang="en-IN" dirty="0">
                          <a:effectLst/>
                        </a:rPr>
                        <a:t>[</a:t>
                      </a:r>
                      <a:r>
                        <a:rPr lang="en-IN" dirty="0" err="1">
                          <a:effectLst/>
                        </a:rPr>
                        <a:t>attr</a:t>
                      </a:r>
                      <a:r>
                        <a:rPr lang="en-IN" dirty="0">
                          <a:effectLst/>
                        </a:rPr>
                        <a:t>$=value]</a:t>
                      </a:r>
                    </a:p>
                  </a:txBody>
                  <a:tcPr anchor="ctr">
                    <a:lnL>
                      <a:noFill/>
                    </a:lnL>
                    <a:lnR>
                      <a:noFill/>
                    </a:lnR>
                    <a:lnT>
                      <a:noFill/>
                    </a:lnT>
                    <a:lnB>
                      <a:noFill/>
                    </a:lnB>
                    <a:solidFill>
                      <a:srgbClr val="FFFFFF"/>
                    </a:solidFill>
                  </a:tcPr>
                </a:tc>
                <a:tc>
                  <a:txBody>
                    <a:bodyPr/>
                    <a:lstStyle/>
                    <a:p>
                      <a:pPr fontAlgn="ctr"/>
                      <a:r>
                        <a:rPr lang="en-IN" dirty="0">
                          <a:effectLst/>
                        </a:rPr>
                        <a:t>li[class$="-box"]</a:t>
                      </a:r>
                    </a:p>
                  </a:txBody>
                  <a:tcPr anchor="ctr">
                    <a:lnL>
                      <a:noFill/>
                    </a:lnL>
                    <a:lnR>
                      <a:noFill/>
                    </a:lnR>
                    <a:lnT>
                      <a:noFill/>
                    </a:lnT>
                    <a:lnB>
                      <a:noFill/>
                    </a:lnB>
                    <a:solidFill>
                      <a:srgbClr val="FFFFFF"/>
                    </a:solidFill>
                  </a:tcPr>
                </a:tc>
                <a:tc>
                  <a:txBody>
                    <a:bodyPr/>
                    <a:lstStyle/>
                    <a:p>
                      <a:pPr fontAlgn="ctr"/>
                      <a:r>
                        <a:rPr lang="en-US">
                          <a:effectLst/>
                        </a:rPr>
                        <a:t>Matches elements with an </a:t>
                      </a:r>
                      <a:r>
                        <a:rPr lang="en-US" i="1">
                          <a:effectLst/>
                        </a:rPr>
                        <a:t>attr</a:t>
                      </a:r>
                      <a:r>
                        <a:rPr lang="en-US">
                          <a:effectLst/>
                        </a:rPr>
                        <a:t> attribute whose value ends with </a:t>
                      </a:r>
                      <a:r>
                        <a:rPr lang="en-US" i="1">
                          <a:effectLst/>
                        </a:rPr>
                        <a:t>value</a:t>
                      </a:r>
                      <a:r>
                        <a:rPr lang="en-US">
                          <a:effectLst/>
                        </a:rPr>
                        <a:t>.</a:t>
                      </a:r>
                    </a:p>
                  </a:txBody>
                  <a:tcPr anchor="ctr">
                    <a:lnL>
                      <a:noFill/>
                    </a:lnL>
                    <a:lnR>
                      <a:noFill/>
                    </a:lnR>
                    <a:lnT>
                      <a:noFill/>
                    </a:lnT>
                    <a:lnB>
                      <a:noFill/>
                    </a:lnB>
                    <a:solidFill>
                      <a:srgbClr val="FFFFFF"/>
                    </a:solidFill>
                  </a:tcPr>
                </a:tc>
                <a:extLst>
                  <a:ext uri="{0D108BD9-81ED-4DB2-BD59-A6C34878D82A}">
                    <a16:rowId xmlns:a16="http://schemas.microsoft.com/office/drawing/2014/main" val="868304246"/>
                  </a:ext>
                </a:extLst>
              </a:tr>
              <a:tr h="0">
                <a:tc>
                  <a:txBody>
                    <a:bodyPr/>
                    <a:lstStyle/>
                    <a:p>
                      <a:pPr fontAlgn="ctr"/>
                      <a:r>
                        <a:rPr lang="en-IN" dirty="0">
                          <a:effectLst/>
                        </a:rPr>
                        <a:t>[</a:t>
                      </a:r>
                      <a:r>
                        <a:rPr lang="en-IN" dirty="0" err="1">
                          <a:effectLst/>
                        </a:rPr>
                        <a:t>attr</a:t>
                      </a:r>
                      <a:r>
                        <a:rPr lang="en-IN" dirty="0">
                          <a:effectLst/>
                        </a:rPr>
                        <a:t>*=value]</a:t>
                      </a:r>
                    </a:p>
                  </a:txBody>
                  <a:tcPr anchor="ctr">
                    <a:lnL>
                      <a:noFill/>
                    </a:lnL>
                    <a:lnR>
                      <a:noFill/>
                    </a:lnR>
                    <a:lnT>
                      <a:noFill/>
                    </a:lnT>
                    <a:lnB>
                      <a:noFill/>
                    </a:lnB>
                    <a:solidFill>
                      <a:srgbClr val="FFFFFF"/>
                    </a:solidFill>
                  </a:tcPr>
                </a:tc>
                <a:tc>
                  <a:txBody>
                    <a:bodyPr/>
                    <a:lstStyle/>
                    <a:p>
                      <a:pPr fontAlgn="ctr"/>
                      <a:r>
                        <a:rPr lang="en-IN" dirty="0">
                          <a:effectLst/>
                        </a:rPr>
                        <a:t>li[class*="box"]</a:t>
                      </a:r>
                    </a:p>
                  </a:txBody>
                  <a:tcPr anchor="ctr">
                    <a:lnL>
                      <a:noFill/>
                    </a:lnL>
                    <a:lnR>
                      <a:noFill/>
                    </a:lnR>
                    <a:lnT>
                      <a:noFill/>
                    </a:lnT>
                    <a:lnB>
                      <a:noFill/>
                    </a:lnB>
                    <a:solidFill>
                      <a:srgbClr val="FFFFFF"/>
                    </a:solidFill>
                  </a:tcPr>
                </a:tc>
                <a:tc>
                  <a:txBody>
                    <a:bodyPr/>
                    <a:lstStyle/>
                    <a:p>
                      <a:pPr fontAlgn="ctr"/>
                      <a:r>
                        <a:rPr lang="en-US" dirty="0">
                          <a:effectLst/>
                        </a:rPr>
                        <a:t>Matches elements with an </a:t>
                      </a:r>
                      <a:r>
                        <a:rPr lang="en-US" i="1" dirty="0" err="1">
                          <a:effectLst/>
                        </a:rPr>
                        <a:t>attr</a:t>
                      </a:r>
                      <a:r>
                        <a:rPr lang="en-US" dirty="0">
                          <a:effectLst/>
                        </a:rPr>
                        <a:t> attribute whose value contains </a:t>
                      </a:r>
                      <a:r>
                        <a:rPr lang="en-US" i="1" dirty="0">
                          <a:effectLst/>
                        </a:rPr>
                        <a:t>value</a:t>
                      </a:r>
                      <a:r>
                        <a:rPr lang="en-US" dirty="0">
                          <a:effectLst/>
                        </a:rPr>
                        <a:t> anywhere within the string.</a:t>
                      </a:r>
                    </a:p>
                  </a:txBody>
                  <a:tcPr anchor="ctr">
                    <a:lnL>
                      <a:noFill/>
                    </a:lnL>
                    <a:lnR>
                      <a:noFill/>
                    </a:lnR>
                    <a:lnT>
                      <a:noFill/>
                    </a:lnT>
                    <a:lnB>
                      <a:noFill/>
                    </a:lnB>
                    <a:solidFill>
                      <a:srgbClr val="FFFFFF"/>
                    </a:solidFill>
                  </a:tcPr>
                </a:tc>
                <a:extLst>
                  <a:ext uri="{0D108BD9-81ED-4DB2-BD59-A6C34878D82A}">
                    <a16:rowId xmlns:a16="http://schemas.microsoft.com/office/drawing/2014/main" val="1687010750"/>
                  </a:ext>
                </a:extLst>
              </a:tr>
            </a:tbl>
          </a:graphicData>
        </a:graphic>
      </p:graphicFrame>
    </p:spTree>
    <p:extLst>
      <p:ext uri="{BB962C8B-B14F-4D97-AF65-F5344CB8AC3E}">
        <p14:creationId xmlns:p14="http://schemas.microsoft.com/office/powerpoint/2010/main" val="36974261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Pseudo class Selectors</a:t>
            </a:r>
          </a:p>
        </p:txBody>
      </p:sp>
      <p:sp>
        <p:nvSpPr>
          <p:cNvPr id="4" name="Content Placeholder 3">
            <a:extLst>
              <a:ext uri="{FF2B5EF4-FFF2-40B4-BE49-F238E27FC236}">
                <a16:creationId xmlns:a16="http://schemas.microsoft.com/office/drawing/2014/main" id="{27FA72B3-71D9-BBC1-77D9-FAB2E707A379}"/>
              </a:ext>
            </a:extLst>
          </p:cNvPr>
          <p:cNvSpPr>
            <a:spLocks noGrp="1"/>
          </p:cNvSpPr>
          <p:nvPr>
            <p:ph idx="1"/>
          </p:nvPr>
        </p:nvSpPr>
        <p:spPr/>
        <p:txBody>
          <a:bodyPr>
            <a:normAutofit/>
          </a:bodyPr>
          <a:lstStyle/>
          <a:p>
            <a:pPr algn="just"/>
            <a:endParaRPr lang="en-US" sz="2000" dirty="0"/>
          </a:p>
          <a:p>
            <a:pPr algn="just"/>
            <a:r>
              <a:rPr lang="en-US" sz="2000" dirty="0"/>
              <a:t>Pseudo-classes are used to select and style elements based on their state or position, such as :hover, :active, :focus, :first-child, :nth-child, etc.</a:t>
            </a:r>
          </a:p>
          <a:p>
            <a:pPr algn="just"/>
            <a:endParaRPr lang="en-US" sz="2000" dirty="0"/>
          </a:p>
          <a:p>
            <a:pPr algn="just"/>
            <a:r>
              <a:rPr lang="en-US" sz="2000" dirty="0"/>
              <a:t>They are added to the selector and represent a specific state or condition that an element might be in.</a:t>
            </a:r>
          </a:p>
          <a:p>
            <a:pPr algn="just"/>
            <a:endParaRPr lang="en-US" sz="2000" dirty="0"/>
          </a:p>
          <a:p>
            <a:pPr algn="just"/>
            <a:r>
              <a:rPr lang="en-US" sz="2000" dirty="0"/>
              <a:t>Pseudo-classes are keywords that start with a colon. For example, :hover is a pseudo-class.</a:t>
            </a:r>
            <a:endParaRPr lang="en-IN" sz="2000" dirty="0"/>
          </a:p>
        </p:txBody>
      </p:sp>
    </p:spTree>
    <p:extLst>
      <p:ext uri="{BB962C8B-B14F-4D97-AF65-F5344CB8AC3E}">
        <p14:creationId xmlns:p14="http://schemas.microsoft.com/office/powerpoint/2010/main" val="34841579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Pseudo class Selectors</a:t>
            </a:r>
          </a:p>
        </p:txBody>
      </p:sp>
      <p:sp>
        <p:nvSpPr>
          <p:cNvPr id="4" name="Content Placeholder 3">
            <a:extLst>
              <a:ext uri="{FF2B5EF4-FFF2-40B4-BE49-F238E27FC236}">
                <a16:creationId xmlns:a16="http://schemas.microsoft.com/office/drawing/2014/main" id="{27FA72B3-71D9-BBC1-77D9-FAB2E707A379}"/>
              </a:ext>
            </a:extLst>
          </p:cNvPr>
          <p:cNvSpPr>
            <a:spLocks noGrp="1"/>
          </p:cNvSpPr>
          <p:nvPr>
            <p:ph idx="1"/>
          </p:nvPr>
        </p:nvSpPr>
        <p:spPr/>
        <p:txBody>
          <a:bodyPr>
            <a:normAutofit lnSpcReduction="10000"/>
          </a:bodyPr>
          <a:lstStyle/>
          <a:p>
            <a:pPr algn="just"/>
            <a:r>
              <a:rPr lang="en-US" sz="2000" dirty="0"/>
              <a:t>First-child 	(of its parent)</a:t>
            </a:r>
          </a:p>
          <a:p>
            <a:pPr algn="just"/>
            <a:r>
              <a:rPr lang="en-US" sz="2000" dirty="0"/>
              <a:t>Last-child	(of its parent)</a:t>
            </a:r>
          </a:p>
          <a:p>
            <a:pPr algn="just"/>
            <a:r>
              <a:rPr lang="en-US" sz="2000" dirty="0"/>
              <a:t>nth-child(value)	(of its parent)</a:t>
            </a:r>
          </a:p>
          <a:p>
            <a:pPr algn="just"/>
            <a:r>
              <a:rPr lang="en-US" sz="2000" dirty="0"/>
              <a:t>Only-child	                (of its parent)</a:t>
            </a:r>
          </a:p>
          <a:p>
            <a:pPr algn="just"/>
            <a:r>
              <a:rPr lang="en-US" sz="2000" dirty="0"/>
              <a:t> not()	</a:t>
            </a:r>
          </a:p>
          <a:p>
            <a:pPr marL="0" indent="0" algn="just">
              <a:buNone/>
            </a:pPr>
            <a:br>
              <a:rPr lang="en-US" sz="2000" dirty="0"/>
            </a:br>
            <a:r>
              <a:rPr lang="en-US" sz="2000" dirty="0"/>
              <a:t>User action pseudo classes : </a:t>
            </a:r>
          </a:p>
          <a:p>
            <a:pPr marL="0" indent="0" algn="just">
              <a:buNone/>
            </a:pPr>
            <a:r>
              <a:rPr lang="en-US" sz="2000" dirty="0"/>
              <a:t>hover</a:t>
            </a:r>
          </a:p>
          <a:p>
            <a:pPr marL="0" indent="0" algn="just">
              <a:buNone/>
            </a:pPr>
            <a:r>
              <a:rPr lang="en-US" sz="2000" dirty="0"/>
              <a:t>focus</a:t>
            </a:r>
          </a:p>
          <a:p>
            <a:pPr marL="0" indent="0" algn="just">
              <a:buNone/>
            </a:pPr>
            <a:r>
              <a:rPr lang="en-US" sz="2000" dirty="0"/>
              <a:t>blur</a:t>
            </a:r>
          </a:p>
          <a:p>
            <a:pPr marL="0" indent="0" algn="just">
              <a:buNone/>
            </a:pPr>
            <a:r>
              <a:rPr lang="en-US" sz="2000" dirty="0"/>
              <a:t>Anchor tag : link , :visited</a:t>
            </a:r>
          </a:p>
          <a:p>
            <a:pPr marL="0" indent="0" algn="just">
              <a:buNone/>
            </a:pPr>
            <a:endParaRPr lang="en-US" sz="2000" dirty="0"/>
          </a:p>
          <a:p>
            <a:pPr marL="0" indent="0" algn="just">
              <a:buNone/>
            </a:pPr>
            <a:r>
              <a:rPr lang="en-US" sz="2000" dirty="0"/>
              <a:t>https://developer.mozilla.org/en-US/docs/Web/CSS/:modal</a:t>
            </a:r>
          </a:p>
          <a:p>
            <a:pPr algn="just"/>
            <a:endParaRPr lang="en-IN" sz="2000" dirty="0"/>
          </a:p>
        </p:txBody>
      </p:sp>
    </p:spTree>
    <p:extLst>
      <p:ext uri="{BB962C8B-B14F-4D97-AF65-F5344CB8AC3E}">
        <p14:creationId xmlns:p14="http://schemas.microsoft.com/office/powerpoint/2010/main" val="89231994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Pseudo Element Selectors</a:t>
            </a:r>
          </a:p>
        </p:txBody>
      </p:sp>
      <p:sp>
        <p:nvSpPr>
          <p:cNvPr id="4" name="Content Placeholder 3">
            <a:extLst>
              <a:ext uri="{FF2B5EF4-FFF2-40B4-BE49-F238E27FC236}">
                <a16:creationId xmlns:a16="http://schemas.microsoft.com/office/drawing/2014/main" id="{27FA72B3-71D9-BBC1-77D9-FAB2E707A379}"/>
              </a:ext>
            </a:extLst>
          </p:cNvPr>
          <p:cNvSpPr>
            <a:spLocks noGrp="1"/>
          </p:cNvSpPr>
          <p:nvPr>
            <p:ph idx="1"/>
          </p:nvPr>
        </p:nvSpPr>
        <p:spPr/>
        <p:txBody>
          <a:bodyPr>
            <a:normAutofit/>
          </a:bodyPr>
          <a:lstStyle/>
          <a:p>
            <a:pPr algn="just"/>
            <a:endParaRPr lang="en-US" sz="2000" dirty="0"/>
          </a:p>
          <a:p>
            <a:pPr algn="just"/>
            <a:r>
              <a:rPr lang="en-US" sz="2000" dirty="0"/>
              <a:t>Pseudo-elements, allow us to style specific parts of an element. They are denoted by double colons (::) and are used to create virtual elements or target specific portions of an element, like ::before or ::after.</a:t>
            </a:r>
          </a:p>
          <a:p>
            <a:pPr algn="just"/>
            <a:r>
              <a:rPr lang="en-US" sz="2000" dirty="0"/>
              <a:t>::first-line , ::first-letter ( only applicable to block level elements)</a:t>
            </a:r>
          </a:p>
          <a:p>
            <a:pPr algn="just"/>
            <a:r>
              <a:rPr lang="en-US" sz="2000" dirty="0"/>
              <a:t>::before , ::after ( h1::before { content : </a:t>
            </a:r>
            <a:r>
              <a:rPr lang="en-US" sz="2000" dirty="0" err="1"/>
              <a:t>url</a:t>
            </a:r>
            <a:r>
              <a:rPr lang="en-US" sz="2000" dirty="0"/>
              <a:t>(&lt;</a:t>
            </a:r>
            <a:r>
              <a:rPr lang="en-US" sz="2000" dirty="0" err="1"/>
              <a:t>img-url</a:t>
            </a:r>
            <a:r>
              <a:rPr lang="en-US" sz="2000" dirty="0"/>
              <a:t>&gt;)}  </a:t>
            </a:r>
          </a:p>
          <a:p>
            <a:pPr algn="just"/>
            <a:r>
              <a:rPr lang="en-US" sz="2000" dirty="0"/>
              <a:t>::marker { markers of list items)</a:t>
            </a:r>
          </a:p>
          <a:p>
            <a:pPr algn="just"/>
            <a:r>
              <a:rPr lang="en-US" sz="2000" dirty="0"/>
              <a:t>::selection ( to modify selected content)</a:t>
            </a:r>
          </a:p>
        </p:txBody>
      </p:sp>
    </p:spTree>
    <p:extLst>
      <p:ext uri="{BB962C8B-B14F-4D97-AF65-F5344CB8AC3E}">
        <p14:creationId xmlns:p14="http://schemas.microsoft.com/office/powerpoint/2010/main" val="423960573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Combinators</a:t>
            </a:r>
          </a:p>
        </p:txBody>
      </p:sp>
      <p:sp>
        <p:nvSpPr>
          <p:cNvPr id="4" name="Content Placeholder 3">
            <a:extLst>
              <a:ext uri="{FF2B5EF4-FFF2-40B4-BE49-F238E27FC236}">
                <a16:creationId xmlns:a16="http://schemas.microsoft.com/office/drawing/2014/main" id="{27FA72B3-71D9-BBC1-77D9-FAB2E707A379}"/>
              </a:ext>
            </a:extLst>
          </p:cNvPr>
          <p:cNvSpPr>
            <a:spLocks noGrp="1"/>
          </p:cNvSpPr>
          <p:nvPr>
            <p:ph idx="1"/>
          </p:nvPr>
        </p:nvSpPr>
        <p:spPr/>
        <p:txBody>
          <a:bodyPr>
            <a:normAutofit/>
          </a:bodyPr>
          <a:lstStyle/>
          <a:p>
            <a:pPr algn="just"/>
            <a:endParaRPr lang="en-US" sz="2000" dirty="0"/>
          </a:p>
          <a:p>
            <a:pPr algn="just"/>
            <a:r>
              <a:rPr lang="en-US" sz="2000" dirty="0"/>
              <a:t>Descendant combinators ( space )</a:t>
            </a:r>
          </a:p>
          <a:p>
            <a:pPr algn="just"/>
            <a:endParaRPr lang="en-US" sz="2000" dirty="0"/>
          </a:p>
          <a:p>
            <a:pPr algn="just"/>
            <a:r>
              <a:rPr lang="en-US" sz="2000" dirty="0"/>
              <a:t>Child Combinator ( &gt; )</a:t>
            </a:r>
          </a:p>
          <a:p>
            <a:pPr algn="just"/>
            <a:endParaRPr lang="en-US" sz="2000" dirty="0"/>
          </a:p>
          <a:p>
            <a:pPr algn="just"/>
            <a:r>
              <a:rPr lang="en-US" sz="2000" dirty="0"/>
              <a:t>Next Adjacent Sibling Combinator ( + )</a:t>
            </a:r>
          </a:p>
          <a:p>
            <a:pPr algn="just"/>
            <a:endParaRPr lang="en-US" sz="2000" dirty="0"/>
          </a:p>
          <a:p>
            <a:pPr algn="just"/>
            <a:r>
              <a:rPr lang="en-US" sz="2000"/>
              <a:t>Next siblings </a:t>
            </a:r>
            <a:r>
              <a:rPr lang="en-US" sz="2000" dirty="0"/>
              <a:t>combinator ( ~ ) </a:t>
            </a:r>
          </a:p>
          <a:p>
            <a:pPr algn="just"/>
            <a:endParaRPr lang="en-IN" sz="2000" dirty="0"/>
          </a:p>
        </p:txBody>
      </p:sp>
    </p:spTree>
    <p:extLst>
      <p:ext uri="{BB962C8B-B14F-4D97-AF65-F5344CB8AC3E}">
        <p14:creationId xmlns:p14="http://schemas.microsoft.com/office/powerpoint/2010/main" val="41184364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FDCB-0EF6-09DC-7CC9-3E3A0233CE87}"/>
              </a:ext>
            </a:extLst>
          </p:cNvPr>
          <p:cNvSpPr>
            <a:spLocks noGrp="1"/>
          </p:cNvSpPr>
          <p:nvPr>
            <p:ph type="title"/>
          </p:nvPr>
        </p:nvSpPr>
        <p:spPr/>
        <p:txBody>
          <a:bodyPr/>
          <a:lstStyle/>
          <a:p>
            <a:pPr algn="ctr"/>
            <a:r>
              <a:rPr lang="en-IN" dirty="0"/>
              <a:t>Resolving Conflicting Declarations</a:t>
            </a:r>
          </a:p>
        </p:txBody>
      </p:sp>
      <p:cxnSp>
        <p:nvCxnSpPr>
          <p:cNvPr id="5" name="Straight Arrow Connector 4">
            <a:extLst>
              <a:ext uri="{FF2B5EF4-FFF2-40B4-BE49-F238E27FC236}">
                <a16:creationId xmlns:a16="http://schemas.microsoft.com/office/drawing/2014/main" id="{E216575C-B1EA-5D5A-6F3D-45C0F02CC5B9}"/>
              </a:ext>
            </a:extLst>
          </p:cNvPr>
          <p:cNvCxnSpPr/>
          <p:nvPr/>
        </p:nvCxnSpPr>
        <p:spPr>
          <a:xfrm flipV="1">
            <a:off x="2957513" y="2125266"/>
            <a:ext cx="0" cy="337899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A6C277D-1D17-8CFE-6CA9-546BC3289374}"/>
              </a:ext>
            </a:extLst>
          </p:cNvPr>
          <p:cNvSpPr/>
          <p:nvPr/>
        </p:nvSpPr>
        <p:spPr>
          <a:xfrm>
            <a:off x="1614488" y="2125267"/>
            <a:ext cx="1150144" cy="421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t>Highest </a:t>
            </a:r>
          </a:p>
          <a:p>
            <a:pPr algn="ctr"/>
            <a:r>
              <a:rPr lang="en-IN" sz="1350" dirty="0"/>
              <a:t>Priority</a:t>
            </a:r>
          </a:p>
        </p:txBody>
      </p:sp>
      <p:sp>
        <p:nvSpPr>
          <p:cNvPr id="9" name="Rectangle 8">
            <a:extLst>
              <a:ext uri="{FF2B5EF4-FFF2-40B4-BE49-F238E27FC236}">
                <a16:creationId xmlns:a16="http://schemas.microsoft.com/office/drawing/2014/main" id="{1C4D5FD2-0DB9-3746-D1A7-B74313628CA8}"/>
              </a:ext>
            </a:extLst>
          </p:cNvPr>
          <p:cNvSpPr/>
          <p:nvPr/>
        </p:nvSpPr>
        <p:spPr>
          <a:xfrm>
            <a:off x="1614488" y="5082779"/>
            <a:ext cx="1150144" cy="421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t>Lowest</a:t>
            </a:r>
          </a:p>
          <a:p>
            <a:pPr algn="ctr"/>
            <a:r>
              <a:rPr lang="en-IN" sz="1350" dirty="0"/>
              <a:t>Priority</a:t>
            </a:r>
          </a:p>
        </p:txBody>
      </p:sp>
      <p:sp>
        <p:nvSpPr>
          <p:cNvPr id="10" name="Rectangle 9">
            <a:extLst>
              <a:ext uri="{FF2B5EF4-FFF2-40B4-BE49-F238E27FC236}">
                <a16:creationId xmlns:a16="http://schemas.microsoft.com/office/drawing/2014/main" id="{1BACBC7F-7DAC-60D6-4EAD-3B3C80830F9F}"/>
              </a:ext>
            </a:extLst>
          </p:cNvPr>
          <p:cNvSpPr/>
          <p:nvPr/>
        </p:nvSpPr>
        <p:spPr>
          <a:xfrm>
            <a:off x="3557588" y="2189560"/>
            <a:ext cx="3086099" cy="407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schemeClr val="bg1"/>
                </a:solidFill>
                <a:latin typeface="AAAAA I+ Inter"/>
              </a:rPr>
              <a:t>Declarations marked </a:t>
            </a:r>
            <a:r>
              <a:rPr lang="en-IN" sz="1350" b="1" dirty="0">
                <a:solidFill>
                  <a:schemeClr val="bg1"/>
                </a:solidFill>
                <a:latin typeface="AAAAA N+ Source Code Pro"/>
              </a:rPr>
              <a:t>! important </a:t>
            </a:r>
            <a:endParaRPr lang="en-IN" sz="1350" dirty="0">
              <a:solidFill>
                <a:schemeClr val="bg1"/>
              </a:solidFill>
            </a:endParaRPr>
          </a:p>
        </p:txBody>
      </p:sp>
      <p:sp>
        <p:nvSpPr>
          <p:cNvPr id="11" name="Rectangle 10">
            <a:extLst>
              <a:ext uri="{FF2B5EF4-FFF2-40B4-BE49-F238E27FC236}">
                <a16:creationId xmlns:a16="http://schemas.microsoft.com/office/drawing/2014/main" id="{505F596B-71C9-9860-7A98-E030475505E1}"/>
              </a:ext>
            </a:extLst>
          </p:cNvPr>
          <p:cNvSpPr/>
          <p:nvPr/>
        </p:nvSpPr>
        <p:spPr>
          <a:xfrm>
            <a:off x="3557587" y="2761060"/>
            <a:ext cx="3086099" cy="407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schemeClr val="bg1"/>
                </a:solidFill>
                <a:latin typeface="AAAAA I+ Inter"/>
              </a:rPr>
              <a:t>Inline style (style attribute in HTML)</a:t>
            </a:r>
            <a:endParaRPr lang="en-IN" sz="1350" dirty="0">
              <a:solidFill>
                <a:schemeClr val="bg1"/>
              </a:solidFill>
            </a:endParaRPr>
          </a:p>
        </p:txBody>
      </p:sp>
      <p:sp>
        <p:nvSpPr>
          <p:cNvPr id="12" name="Rectangle 11">
            <a:extLst>
              <a:ext uri="{FF2B5EF4-FFF2-40B4-BE49-F238E27FC236}">
                <a16:creationId xmlns:a16="http://schemas.microsoft.com/office/drawing/2014/main" id="{67F1DA79-F938-254C-09B8-E6E5A173A883}"/>
              </a:ext>
            </a:extLst>
          </p:cNvPr>
          <p:cNvSpPr/>
          <p:nvPr/>
        </p:nvSpPr>
        <p:spPr>
          <a:xfrm>
            <a:off x="3557588" y="3325416"/>
            <a:ext cx="3086099" cy="407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schemeClr val="bg1"/>
                </a:solidFill>
                <a:latin typeface="AAAAA I+ Inter"/>
              </a:rPr>
              <a:t>ID (#) selector</a:t>
            </a:r>
            <a:endParaRPr lang="en-IN" sz="1350" dirty="0">
              <a:solidFill>
                <a:schemeClr val="bg1"/>
              </a:solidFill>
            </a:endParaRPr>
          </a:p>
        </p:txBody>
      </p:sp>
      <p:sp>
        <p:nvSpPr>
          <p:cNvPr id="13" name="Rectangle 12">
            <a:extLst>
              <a:ext uri="{FF2B5EF4-FFF2-40B4-BE49-F238E27FC236}">
                <a16:creationId xmlns:a16="http://schemas.microsoft.com/office/drawing/2014/main" id="{5007D311-7602-79F9-6DED-08E19AF7F97E}"/>
              </a:ext>
            </a:extLst>
          </p:cNvPr>
          <p:cNvSpPr/>
          <p:nvPr/>
        </p:nvSpPr>
        <p:spPr>
          <a:xfrm>
            <a:off x="3557587" y="3893343"/>
            <a:ext cx="3086099" cy="407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schemeClr val="bg1"/>
                </a:solidFill>
                <a:latin typeface="AAAAA I+ Inter"/>
              </a:rPr>
              <a:t>Class (.) or pseudo-class (:) selector</a:t>
            </a:r>
            <a:endParaRPr lang="en-IN" sz="1350" dirty="0">
              <a:solidFill>
                <a:schemeClr val="bg1"/>
              </a:solidFill>
            </a:endParaRPr>
          </a:p>
        </p:txBody>
      </p:sp>
      <p:sp>
        <p:nvSpPr>
          <p:cNvPr id="14" name="Rectangle 13">
            <a:extLst>
              <a:ext uri="{FF2B5EF4-FFF2-40B4-BE49-F238E27FC236}">
                <a16:creationId xmlns:a16="http://schemas.microsoft.com/office/drawing/2014/main" id="{839190BA-637F-D0FD-CB23-52BCAC468BBC}"/>
              </a:ext>
            </a:extLst>
          </p:cNvPr>
          <p:cNvSpPr/>
          <p:nvPr/>
        </p:nvSpPr>
        <p:spPr>
          <a:xfrm>
            <a:off x="3557588" y="4461271"/>
            <a:ext cx="3086099" cy="407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350" dirty="0">
                <a:solidFill>
                  <a:schemeClr val="bg1"/>
                </a:solidFill>
                <a:latin typeface="AAAAA I+ Inter"/>
              </a:rPr>
              <a:t>Element selector (p, div, li, etc.)</a:t>
            </a:r>
            <a:endParaRPr lang="en-IN" sz="1350" dirty="0">
              <a:solidFill>
                <a:schemeClr val="bg1"/>
              </a:solidFill>
            </a:endParaRPr>
          </a:p>
        </p:txBody>
      </p:sp>
      <p:sp>
        <p:nvSpPr>
          <p:cNvPr id="15" name="Rectangle 14">
            <a:extLst>
              <a:ext uri="{FF2B5EF4-FFF2-40B4-BE49-F238E27FC236}">
                <a16:creationId xmlns:a16="http://schemas.microsoft.com/office/drawing/2014/main" id="{AA5E19C6-19A7-1821-57F2-E90A9B03825E}"/>
              </a:ext>
            </a:extLst>
          </p:cNvPr>
          <p:cNvSpPr/>
          <p:nvPr/>
        </p:nvSpPr>
        <p:spPr>
          <a:xfrm>
            <a:off x="3557587" y="5029199"/>
            <a:ext cx="3086099" cy="407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schemeClr val="bg1"/>
                </a:solidFill>
                <a:latin typeface="AAAAA I+ Inter"/>
              </a:rPr>
              <a:t>Universal selector (*)</a:t>
            </a:r>
            <a:endParaRPr lang="en-IN" sz="1350" dirty="0">
              <a:solidFill>
                <a:schemeClr val="bg1"/>
              </a:solidFill>
            </a:endParaRPr>
          </a:p>
        </p:txBody>
      </p:sp>
    </p:spTree>
    <p:extLst>
      <p:ext uri="{BB962C8B-B14F-4D97-AF65-F5344CB8AC3E}">
        <p14:creationId xmlns:p14="http://schemas.microsoft.com/office/powerpoint/2010/main" val="6166007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Cascade , Specificity, Inheritance</a:t>
            </a:r>
          </a:p>
        </p:txBody>
      </p:sp>
      <p:sp>
        <p:nvSpPr>
          <p:cNvPr id="4" name="Content Placeholder 3">
            <a:extLst>
              <a:ext uri="{FF2B5EF4-FFF2-40B4-BE49-F238E27FC236}">
                <a16:creationId xmlns:a16="http://schemas.microsoft.com/office/drawing/2014/main" id="{27FA72B3-71D9-BBC1-77D9-FAB2E707A379}"/>
              </a:ext>
            </a:extLst>
          </p:cNvPr>
          <p:cNvSpPr>
            <a:spLocks noGrp="1"/>
          </p:cNvSpPr>
          <p:nvPr>
            <p:ph idx="1"/>
          </p:nvPr>
        </p:nvSpPr>
        <p:spPr/>
        <p:txBody>
          <a:bodyPr>
            <a:normAutofit/>
          </a:bodyPr>
          <a:lstStyle/>
          <a:p>
            <a:pPr algn="just"/>
            <a:endParaRPr lang="en-US" sz="2000" dirty="0"/>
          </a:p>
          <a:p>
            <a:pPr algn="just"/>
            <a:r>
              <a:rPr lang="en-IN" sz="2000" dirty="0"/>
              <a:t>Cascade : Inline &gt; (Internal /External : latest in declaration will get priority) </a:t>
            </a:r>
          </a:p>
          <a:p>
            <a:pPr algn="just"/>
            <a:endParaRPr lang="en-IN" sz="2000" dirty="0"/>
          </a:p>
          <a:p>
            <a:pPr algn="just"/>
            <a:r>
              <a:rPr lang="en-IN" sz="2000" dirty="0"/>
              <a:t>Specificity : Class is more specific than element , Id is more specific than class.</a:t>
            </a:r>
          </a:p>
          <a:p>
            <a:pPr algn="just"/>
            <a:endParaRPr lang="en-IN" sz="2000" dirty="0"/>
          </a:p>
          <a:p>
            <a:pPr algn="just"/>
            <a:r>
              <a:rPr lang="en-IN" sz="2000" dirty="0"/>
              <a:t>Inheritance : Some properties are derived from parent (like </a:t>
            </a:r>
            <a:r>
              <a:rPr lang="en-IN" sz="2000" dirty="0" err="1"/>
              <a:t>color</a:t>
            </a:r>
            <a:r>
              <a:rPr lang="en-IN" sz="2000" dirty="0"/>
              <a:t>, font-size/family)</a:t>
            </a:r>
          </a:p>
        </p:txBody>
      </p:sp>
    </p:spTree>
    <p:extLst>
      <p:ext uri="{BB962C8B-B14F-4D97-AF65-F5344CB8AC3E}">
        <p14:creationId xmlns:p14="http://schemas.microsoft.com/office/powerpoint/2010/main" val="128350021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I</a:t>
            </a:r>
            <a:r>
              <a:rPr lang="en-US" sz="4400" dirty="0">
                <a:solidFill>
                  <a:srgbClr val="FF0000"/>
                </a:solidFill>
              </a:rPr>
              <a:t>nheritance</a:t>
            </a:r>
          </a:p>
        </p:txBody>
      </p:sp>
      <p:sp>
        <p:nvSpPr>
          <p:cNvPr id="4" name="Content Placeholder 3">
            <a:extLst>
              <a:ext uri="{FF2B5EF4-FFF2-40B4-BE49-F238E27FC236}">
                <a16:creationId xmlns:a16="http://schemas.microsoft.com/office/drawing/2014/main" id="{27FA72B3-71D9-BBC1-77D9-FAB2E707A379}"/>
              </a:ext>
            </a:extLst>
          </p:cNvPr>
          <p:cNvSpPr>
            <a:spLocks noGrp="1"/>
          </p:cNvSpPr>
          <p:nvPr>
            <p:ph idx="1"/>
          </p:nvPr>
        </p:nvSpPr>
        <p:spPr/>
        <p:txBody>
          <a:bodyPr>
            <a:normAutofit/>
          </a:bodyPr>
          <a:lstStyle/>
          <a:p>
            <a:pPr algn="just"/>
            <a:endParaRPr lang="en-US" sz="1600" b="0" i="0" dirty="0">
              <a:effectLst/>
              <a:latin typeface="Söhne"/>
            </a:endParaRPr>
          </a:p>
          <a:p>
            <a:pPr algn="just"/>
            <a:r>
              <a:rPr lang="en-US" sz="1600" b="0" i="0" dirty="0">
                <a:effectLst/>
                <a:latin typeface="Söhne"/>
              </a:rPr>
              <a:t>Inheritance is a fundamental concept in CSS that allows styles to be passed down from parent elements to their child elements. When you apply a style to a parent element, its children will inherit that style unless overridden by a more specific style. This makes it easier to create consistent and maintainable styles throughout a webpage.</a:t>
            </a:r>
          </a:p>
          <a:p>
            <a:pPr algn="just"/>
            <a:endParaRPr lang="en-US" sz="1600" dirty="0">
              <a:latin typeface="Söhne"/>
            </a:endParaRPr>
          </a:p>
          <a:p>
            <a:pPr algn="just"/>
            <a:r>
              <a:rPr lang="en-US" sz="1600" dirty="0"/>
              <a:t>Not all styles are inherited by default. Properties like border, margin, padding, etc., are not inherited. However, other properties like color, font-family, and text-align are inherited.</a:t>
            </a:r>
          </a:p>
          <a:p>
            <a:pPr algn="just"/>
            <a:endParaRPr lang="en-US" sz="1600" dirty="0"/>
          </a:p>
          <a:p>
            <a:pPr algn="just"/>
            <a:r>
              <a:rPr lang="en-US" sz="1600" dirty="0"/>
              <a:t>To explicitly inherit a property, you can use the inherit keyword:</a:t>
            </a:r>
          </a:p>
          <a:p>
            <a:pPr algn="just"/>
            <a:endParaRPr lang="en-US" sz="1600" dirty="0"/>
          </a:p>
        </p:txBody>
      </p:sp>
    </p:spTree>
    <p:extLst>
      <p:ext uri="{BB962C8B-B14F-4D97-AF65-F5344CB8AC3E}">
        <p14:creationId xmlns:p14="http://schemas.microsoft.com/office/powerpoint/2010/main" val="10569940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rgbClr val="FF0000"/>
                </a:solidFill>
              </a:rPr>
              <a:t>Controlling inheritance</a:t>
            </a:r>
          </a:p>
        </p:txBody>
      </p:sp>
      <p:sp>
        <p:nvSpPr>
          <p:cNvPr id="4" name="Content Placeholder 3">
            <a:extLst>
              <a:ext uri="{FF2B5EF4-FFF2-40B4-BE49-F238E27FC236}">
                <a16:creationId xmlns:a16="http://schemas.microsoft.com/office/drawing/2014/main" id="{27FA72B3-71D9-BBC1-77D9-FAB2E707A379}"/>
              </a:ext>
            </a:extLst>
          </p:cNvPr>
          <p:cNvSpPr>
            <a:spLocks noGrp="1"/>
          </p:cNvSpPr>
          <p:nvPr>
            <p:ph idx="1"/>
          </p:nvPr>
        </p:nvSpPr>
        <p:spPr/>
        <p:txBody>
          <a:bodyPr>
            <a:normAutofit/>
          </a:bodyPr>
          <a:lstStyle/>
          <a:p>
            <a:pPr algn="just"/>
            <a:r>
              <a:rPr lang="en-US" sz="2000" dirty="0"/>
              <a:t>CSS provides some special universal property values for controlling inheritance.</a:t>
            </a:r>
          </a:p>
          <a:p>
            <a:pPr algn="just"/>
            <a:endParaRPr lang="en-US" sz="2000" dirty="0"/>
          </a:p>
          <a:p>
            <a:pPr algn="just"/>
            <a:r>
              <a:rPr lang="en-US" sz="1800" dirty="0"/>
              <a:t>Inherit : Sets the property value applied to a selected element to be the same as that of its parent element. Effectively, this "turns on inheritance".</a:t>
            </a:r>
          </a:p>
          <a:p>
            <a:pPr algn="just"/>
            <a:endParaRPr lang="en-US" sz="1800" dirty="0"/>
          </a:p>
          <a:p>
            <a:pPr algn="just"/>
            <a:r>
              <a:rPr lang="en-US" sz="1800" dirty="0"/>
              <a:t>Initial : Sets the property value applied to a selected element to the initial value of that property </a:t>
            </a:r>
            <a:r>
              <a:rPr lang="en-US" sz="1800" b="0" i="0" dirty="0">
                <a:effectLst/>
              </a:rPr>
              <a:t>defined on a per-property basis by the CSS specifications</a:t>
            </a:r>
            <a:endParaRPr lang="en-US" sz="1800" dirty="0"/>
          </a:p>
          <a:p>
            <a:pPr algn="just"/>
            <a:endParaRPr lang="en-US" sz="1800" dirty="0"/>
          </a:p>
          <a:p>
            <a:pPr algn="just"/>
            <a:r>
              <a:rPr lang="en-US" sz="1800" dirty="0"/>
              <a:t>Unset : S</a:t>
            </a:r>
            <a:r>
              <a:rPr lang="en-US" sz="1800" b="0" i="0" dirty="0">
                <a:effectLst/>
              </a:rPr>
              <a:t>et a property to its inherited value if it inherits or to its initial value if not.</a:t>
            </a:r>
            <a:endParaRPr lang="en-US" sz="1800" dirty="0"/>
          </a:p>
          <a:p>
            <a:pPr algn="just"/>
            <a:endParaRPr lang="en-US" sz="2000" dirty="0"/>
          </a:p>
          <a:p>
            <a:pPr algn="just"/>
            <a:endParaRPr lang="en-IN" sz="2000" dirty="0"/>
          </a:p>
        </p:txBody>
      </p:sp>
    </p:spTree>
    <p:extLst>
      <p:ext uri="{BB962C8B-B14F-4D97-AF65-F5344CB8AC3E}">
        <p14:creationId xmlns:p14="http://schemas.microsoft.com/office/powerpoint/2010/main" val="211339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17384</TotalTime>
  <Words>16740</Words>
  <Application>Microsoft Office PowerPoint</Application>
  <PresentationFormat>On-screen Show (4:3)</PresentationFormat>
  <Paragraphs>1772</Paragraphs>
  <Slides>197</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197</vt:i4>
      </vt:variant>
    </vt:vector>
  </HeadingPairs>
  <TitlesOfParts>
    <vt:vector size="211" baseType="lpstr">
      <vt:lpstr>AAAAA I+ Inter</vt:lpstr>
      <vt:lpstr>AAAAA N+ Source Code Pro</vt:lpstr>
      <vt:lpstr>Arial</vt:lpstr>
      <vt:lpstr>Calibri</vt:lpstr>
      <vt:lpstr>Courier New</vt:lpstr>
      <vt:lpstr>Inter</vt:lpstr>
      <vt:lpstr>Lora</vt:lpstr>
      <vt:lpstr>NEXT Book</vt:lpstr>
      <vt:lpstr>Overpass</vt:lpstr>
      <vt:lpstr>Söhne</vt:lpstr>
      <vt:lpstr>source-serif-pro</vt:lpstr>
      <vt:lpstr>Verdana</vt:lpstr>
      <vt:lpstr>Wingdings</vt:lpstr>
      <vt:lpstr>Office Theme</vt:lpstr>
      <vt:lpstr>Basic Terminologies</vt:lpstr>
      <vt:lpstr>Basic Terminologies</vt:lpstr>
      <vt:lpstr>Basic Terminologies</vt:lpstr>
      <vt:lpstr>HTML</vt:lpstr>
      <vt:lpstr>HTML Tags</vt:lpstr>
      <vt:lpstr>HTML Page Structure</vt:lpstr>
      <vt:lpstr>HTML Page Structure : Head &amp; Meta</vt:lpstr>
      <vt:lpstr>Applying Fav Icon</vt:lpstr>
      <vt:lpstr>Understanding “viewport” meta</vt:lpstr>
      <vt:lpstr>Commonly used HTML Elements</vt:lpstr>
      <vt:lpstr>HTML Graphics</vt:lpstr>
      <vt:lpstr>HTML Graphics : SVG</vt:lpstr>
      <vt:lpstr>HTML Graphics : SVG</vt:lpstr>
      <vt:lpstr>Hyperlinks</vt:lpstr>
      <vt:lpstr>Communication Protocols</vt:lpstr>
      <vt:lpstr>Internet Protocol (IP)</vt:lpstr>
      <vt:lpstr>IP Address</vt:lpstr>
      <vt:lpstr>IP Address</vt:lpstr>
      <vt:lpstr>Static vs Dynamic IP</vt:lpstr>
      <vt:lpstr>Static vs Dynamic IP</vt:lpstr>
      <vt:lpstr>HTTP Protocol</vt:lpstr>
      <vt:lpstr>HTTP Protocol</vt:lpstr>
      <vt:lpstr>HTTP Protocol : Features</vt:lpstr>
      <vt:lpstr>HTTP Protocol : Flow</vt:lpstr>
      <vt:lpstr>HTTP Message : Request</vt:lpstr>
      <vt:lpstr>HTTP Message : Response</vt:lpstr>
      <vt:lpstr>HTTPS</vt:lpstr>
      <vt:lpstr>SSL/TLS</vt:lpstr>
      <vt:lpstr>SSL/TLS : How it works</vt:lpstr>
      <vt:lpstr>SSL/TLS : How it works</vt:lpstr>
      <vt:lpstr>FTP</vt:lpstr>
      <vt:lpstr>Web Standards Model</vt:lpstr>
      <vt:lpstr>Web Standards Model</vt:lpstr>
      <vt:lpstr>Web Standards Model</vt:lpstr>
      <vt:lpstr>Web Standards Model</vt:lpstr>
      <vt:lpstr>Semantic Tags over non-semantic</vt:lpstr>
      <vt:lpstr>New Semantic Tags in HTML5</vt:lpstr>
      <vt:lpstr>Physical/Presentation Character Effects</vt:lpstr>
      <vt:lpstr>Logical/Semantic Character effects</vt:lpstr>
      <vt:lpstr>Managing html spaces</vt:lpstr>
      <vt:lpstr>List</vt:lpstr>
      <vt:lpstr>Image</vt:lpstr>
      <vt:lpstr>Font-awesome Icons</vt:lpstr>
      <vt:lpstr>Google Fonts</vt:lpstr>
      <vt:lpstr>Special Characters</vt:lpstr>
      <vt:lpstr>Table</vt:lpstr>
      <vt:lpstr>ImageMap</vt:lpstr>
      <vt:lpstr>Forms</vt:lpstr>
      <vt:lpstr>Web APIs</vt:lpstr>
      <vt:lpstr>HTML APIs</vt:lpstr>
      <vt:lpstr>Web Socket</vt:lpstr>
      <vt:lpstr>Web Socket</vt:lpstr>
      <vt:lpstr>Web Socket</vt:lpstr>
      <vt:lpstr>Web Socket : Live Example</vt:lpstr>
      <vt:lpstr>Web Socket : Applications</vt:lpstr>
      <vt:lpstr>Web Socket : Applications</vt:lpstr>
      <vt:lpstr>SSE (Server Sent Events)</vt:lpstr>
      <vt:lpstr>SSE (Server Sent Events)</vt:lpstr>
      <vt:lpstr>SSE (Server Sent Events)</vt:lpstr>
      <vt:lpstr>SSE (Server Sent Events)</vt:lpstr>
      <vt:lpstr>SSE (Server Sent Events) : Technicals</vt:lpstr>
      <vt:lpstr>SSE (Server Sent Events) : Technicals</vt:lpstr>
      <vt:lpstr>Web Storage APIs</vt:lpstr>
      <vt:lpstr>Web Storage APIs</vt:lpstr>
      <vt:lpstr>Web Storage APIs</vt:lpstr>
      <vt:lpstr>Web Storage : localStorage</vt:lpstr>
      <vt:lpstr>Canvas</vt:lpstr>
      <vt:lpstr>Canvas</vt:lpstr>
      <vt:lpstr>Canvas : Drawing Paths/Triangle eg.</vt:lpstr>
      <vt:lpstr>Canvas : Drawing Paths/Smiley eg.</vt:lpstr>
      <vt:lpstr>Canvas : Text</vt:lpstr>
      <vt:lpstr>Drag &amp; Drop</vt:lpstr>
      <vt:lpstr>Drag &amp; Drop : Events</vt:lpstr>
      <vt:lpstr>Drag &amp; Drop : Technicals</vt:lpstr>
      <vt:lpstr>Audio &amp; Video</vt:lpstr>
      <vt:lpstr>Audio &amp; Video</vt:lpstr>
      <vt:lpstr>Audio &amp; Video</vt:lpstr>
      <vt:lpstr>Sample Video Format</vt:lpstr>
      <vt:lpstr>Sample Video Format</vt:lpstr>
      <vt:lpstr> Video : Features</vt:lpstr>
      <vt:lpstr> Audio Element</vt:lpstr>
      <vt:lpstr>Displaying video text tracks</vt:lpstr>
      <vt:lpstr> Media</vt:lpstr>
      <vt:lpstr>Embedding </vt:lpstr>
      <vt:lpstr>Embedding </vt:lpstr>
      <vt:lpstr>CSS</vt:lpstr>
      <vt:lpstr>How to apply css / Types of css</vt:lpstr>
      <vt:lpstr>Selectors </vt:lpstr>
      <vt:lpstr>Attribute Selectors </vt:lpstr>
      <vt:lpstr>Attribute Selectors </vt:lpstr>
      <vt:lpstr>Attribute Selectors : Substring Matching </vt:lpstr>
      <vt:lpstr>Pseudo class Selectors</vt:lpstr>
      <vt:lpstr>Pseudo class Selectors</vt:lpstr>
      <vt:lpstr>Pseudo Element Selectors</vt:lpstr>
      <vt:lpstr>Combinators</vt:lpstr>
      <vt:lpstr>Resolving Conflicting Declarations</vt:lpstr>
      <vt:lpstr>Cascade , Specificity, Inheritance</vt:lpstr>
      <vt:lpstr>Inheritance</vt:lpstr>
      <vt:lpstr>Controlling inheritance</vt:lpstr>
      <vt:lpstr>Absolute Units</vt:lpstr>
      <vt:lpstr>Relative Units</vt:lpstr>
      <vt:lpstr>Styling Text  : Basic</vt:lpstr>
      <vt:lpstr>Styling Text  : Text Formatting</vt:lpstr>
      <vt:lpstr>CSS : Overflow</vt:lpstr>
      <vt:lpstr>CSS : Multi Column Layout</vt:lpstr>
      <vt:lpstr>CSS : Multi Column(Styling columns)</vt:lpstr>
      <vt:lpstr>CSS : Multi Column</vt:lpstr>
      <vt:lpstr>CSS : Float Layout</vt:lpstr>
      <vt:lpstr>Float Layout: How it works</vt:lpstr>
      <vt:lpstr>Float Layout: How it works</vt:lpstr>
      <vt:lpstr>Responsive Design: Meaning</vt:lpstr>
      <vt:lpstr>Responsive Design : Media Query </vt:lpstr>
      <vt:lpstr>Responsive Design : Media Query </vt:lpstr>
      <vt:lpstr>Responsive Design : Media Query</vt:lpstr>
      <vt:lpstr>Responsive Design : Media</vt:lpstr>
      <vt:lpstr>Responsive Design : Typography</vt:lpstr>
      <vt:lpstr>SEO : Metadata vs Microdata</vt:lpstr>
      <vt:lpstr>SEO : Metatags</vt:lpstr>
      <vt:lpstr>SEO : Metatags</vt:lpstr>
      <vt:lpstr>SEO : Microdata</vt:lpstr>
      <vt:lpstr>Web Accessibility</vt:lpstr>
      <vt:lpstr>Web Accessibility</vt:lpstr>
      <vt:lpstr>WAI - ARIA</vt:lpstr>
      <vt:lpstr>WAI - ARIA</vt:lpstr>
      <vt:lpstr>WAI - ARIA</vt:lpstr>
      <vt:lpstr>WAI - ARIA</vt:lpstr>
      <vt:lpstr>WAI - ARIA</vt:lpstr>
      <vt:lpstr>Web Services &amp;APIs</vt:lpstr>
      <vt:lpstr>Web Services &amp;APIs</vt:lpstr>
      <vt:lpstr>Web Services &amp;APIs</vt:lpstr>
      <vt:lpstr>Web Services &amp;APIs</vt:lpstr>
      <vt:lpstr>CSS Models : Box Model</vt:lpstr>
      <vt:lpstr>MultiColumn Layout</vt:lpstr>
      <vt:lpstr>Outer Display : Block</vt:lpstr>
      <vt:lpstr>Outer Display : Inline</vt:lpstr>
      <vt:lpstr>Inner Display : Flex</vt:lpstr>
      <vt:lpstr>Inner Display : Why Flex</vt:lpstr>
      <vt:lpstr>Inner Display :  Example</vt:lpstr>
      <vt:lpstr>Inner Display : Flex Model</vt:lpstr>
      <vt:lpstr>Inner Display : Flex Model</vt:lpstr>
      <vt:lpstr>Inner Display : Flex Model</vt:lpstr>
      <vt:lpstr>Inner Display : Flex Model</vt:lpstr>
      <vt:lpstr>Inner Display : Flex Model</vt:lpstr>
      <vt:lpstr>Inner Display : Grid</vt:lpstr>
      <vt:lpstr>Inner Display : Grid</vt:lpstr>
      <vt:lpstr>Inner Display : Grid</vt:lpstr>
      <vt:lpstr>Inner Display : Grid</vt:lpstr>
      <vt:lpstr>Inner Display : Grid</vt:lpstr>
      <vt:lpstr>Inner Display : Grid</vt:lpstr>
      <vt:lpstr>Inner Display : Grid</vt:lpstr>
      <vt:lpstr>Css Properties</vt:lpstr>
      <vt:lpstr>CSS Properties</vt:lpstr>
      <vt:lpstr>Commonly used Units</vt:lpstr>
      <vt:lpstr>Text Properties</vt:lpstr>
      <vt:lpstr>Colors</vt:lpstr>
      <vt:lpstr>Backgrounds</vt:lpstr>
      <vt:lpstr>Common Positions Used</vt:lpstr>
      <vt:lpstr>Display Property</vt:lpstr>
      <vt:lpstr>Box Properties</vt:lpstr>
      <vt:lpstr>Flex Model</vt:lpstr>
      <vt:lpstr>Flex Model : Properties</vt:lpstr>
      <vt:lpstr>Filters</vt:lpstr>
      <vt:lpstr>CSS Transforms</vt:lpstr>
      <vt:lpstr>CSS Transforms</vt:lpstr>
      <vt:lpstr>3D Transformations</vt:lpstr>
      <vt:lpstr>3D Transformations : Perspective</vt:lpstr>
      <vt:lpstr>3D Transformations</vt:lpstr>
      <vt:lpstr>Transition</vt:lpstr>
      <vt:lpstr>Transition</vt:lpstr>
      <vt:lpstr>Transition + Transformation</vt:lpstr>
      <vt:lpstr>CSS Animations</vt:lpstr>
      <vt:lpstr>Animation-Example1</vt:lpstr>
      <vt:lpstr>Animation-Example 2</vt:lpstr>
      <vt:lpstr>Animation</vt:lpstr>
      <vt:lpstr>Preprocessors: Sass &amp; Less</vt:lpstr>
      <vt:lpstr>Sass: Variables</vt:lpstr>
      <vt:lpstr>Sass: Nesting</vt:lpstr>
      <vt:lpstr>Sass: Nesting : Sass version</vt:lpstr>
      <vt:lpstr>Sass: Nesting : Css version</vt:lpstr>
      <vt:lpstr>Sass: Partials</vt:lpstr>
      <vt:lpstr>Sass: Modules</vt:lpstr>
      <vt:lpstr>Sass: Modules</vt:lpstr>
      <vt:lpstr>Sass: Modules</vt:lpstr>
      <vt:lpstr>Sass: Mixins</vt:lpstr>
      <vt:lpstr>Sass: Mixin Example</vt:lpstr>
      <vt:lpstr>Sass: Few Mixin Use Cases</vt:lpstr>
      <vt:lpstr>Sass: Special Selectors</vt:lpstr>
      <vt:lpstr>Sass: Special Selectors</vt:lpstr>
      <vt:lpstr>Sass: Inheritance</vt:lpstr>
      <vt:lpstr>Sass: Inheritance/Output</vt:lpstr>
      <vt:lpstr>Sass: Operators</vt:lpstr>
      <vt:lpstr>Sass : Relational Rules</vt:lpstr>
      <vt:lpstr>Sass : Conditional</vt:lpstr>
      <vt:lpstr>Sass : Loops</vt:lpstr>
      <vt:lpstr>LESS</vt:lpstr>
      <vt:lpstr>LESS</vt:lpstr>
      <vt:lpstr>LESS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Microsoft</dc:creator>
  <cp:lastModifiedBy>jitesh</cp:lastModifiedBy>
  <cp:revision>1597</cp:revision>
  <dcterms:created xsi:type="dcterms:W3CDTF">2018-07-22T05:46:41Z</dcterms:created>
  <dcterms:modified xsi:type="dcterms:W3CDTF">2024-02-20T06:20:03Z</dcterms:modified>
</cp:coreProperties>
</file>