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3" r:id="rId2"/>
    <p:sldId id="434" r:id="rId3"/>
    <p:sldId id="435" r:id="rId4"/>
    <p:sldId id="437" r:id="rId5"/>
    <p:sldId id="436" r:id="rId6"/>
    <p:sldId id="438" r:id="rId7"/>
    <p:sldId id="439" r:id="rId8"/>
    <p:sldId id="440" r:id="rId9"/>
    <p:sldId id="441" r:id="rId10"/>
    <p:sldId id="442" r:id="rId11"/>
    <p:sldId id="443" r:id="rId12"/>
    <p:sldId id="444" r:id="rId13"/>
    <p:sldId id="445" r:id="rId14"/>
    <p:sldId id="4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9/28/2023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Web Analytics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dirty="0"/>
          </a:p>
          <a:p>
            <a:r>
              <a:rPr lang="en-US" sz="1800" b="0" i="0" dirty="0">
                <a:effectLst/>
              </a:rPr>
              <a:t>Web analytics is the collection, reporting, and analysis of data generated by users’ visiting and interacting with a website. </a:t>
            </a:r>
          </a:p>
          <a:p>
            <a:r>
              <a:rPr lang="en-US" sz="1800" b="0" i="0" dirty="0">
                <a:effectLst/>
              </a:rPr>
              <a:t>The purpose of web analytics is to measure user behavior, optimize the website’s user experience and flow, and gain insights that help meet business objectives like increasing conversions and sales.</a:t>
            </a:r>
          </a:p>
          <a:p>
            <a:r>
              <a:rPr lang="en-US" sz="1800" b="0" i="0" dirty="0">
                <a:effectLst/>
              </a:rPr>
              <a:t>There are tons of data we can collect to understand how people interact with our website and identify opportunities for improvement.</a:t>
            </a:r>
          </a:p>
          <a:p>
            <a:r>
              <a:rPr lang="en-US" sz="1800" dirty="0"/>
              <a:t>We </a:t>
            </a:r>
            <a:r>
              <a:rPr lang="en-US" sz="1800" b="0" i="0" dirty="0">
                <a:effectLst/>
              </a:rPr>
              <a:t>can track overall traffic, bounce rate, traffic sources, new and returning visitors, time spent on site, and much more. </a:t>
            </a:r>
          </a:p>
          <a:p>
            <a:r>
              <a:rPr lang="en-US" sz="1800" b="0" i="0" dirty="0">
                <a:effectLst/>
              </a:rPr>
              <a:t>The amount of data can be overwhelming at first. That’s why it’s important to identify a few key metrics, particularly as you’re getting started</a:t>
            </a:r>
            <a:r>
              <a:rPr lang="en-US" sz="1800" dirty="0"/>
              <a:t>. </a:t>
            </a:r>
          </a:p>
        </p:txBody>
      </p:sp>
    </p:spTree>
    <p:extLst>
      <p:ext uri="{BB962C8B-B14F-4D97-AF65-F5344CB8AC3E}">
        <p14:creationId xmlns:p14="http://schemas.microsoft.com/office/powerpoint/2010/main" val="27579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lgn="l">
              <a:buNone/>
            </a:pPr>
            <a:endParaRPr lang="en-US" sz="1800" b="0" i="0" dirty="0">
              <a:solidFill>
                <a:srgbClr val="000000"/>
              </a:solidFill>
              <a:effectLst/>
              <a:latin typeface="Open Sans" panose="020B0606030504020204" pitchFamily="34" charset="0"/>
            </a:endParaRPr>
          </a:p>
          <a:p>
            <a:pPr algn="l">
              <a:buFont typeface="Arial" panose="020B0604020202020204" pitchFamily="34" charset="0"/>
              <a:buChar char="•"/>
            </a:pPr>
            <a:endParaRPr lang="en-US" sz="1800" b="1" i="0" dirty="0">
              <a:solidFill>
                <a:srgbClr val="000000"/>
              </a:solidFill>
              <a:effectLst/>
              <a:latin typeface="Open Sans" panose="020B0606030504020204" pitchFamily="34" charset="0"/>
            </a:endParaRP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Conversion:</a:t>
            </a:r>
            <a:r>
              <a:rPr lang="en-US" sz="1800" b="0" i="0" dirty="0">
                <a:solidFill>
                  <a:srgbClr val="000000"/>
                </a:solidFill>
                <a:effectLst/>
                <a:latin typeface="Open Sans" panose="020B0606030504020204" pitchFamily="34" charset="0"/>
              </a:rPr>
              <a:t> refers to an activity carried out by the user which fulfils the intended web page purpose (product purchase, download, newsletter subscription etc.)</a:t>
            </a:r>
          </a:p>
          <a:p>
            <a:pPr algn="l">
              <a:buFont typeface="Arial" panose="020B0604020202020204" pitchFamily="34" charset="0"/>
              <a:buChar char="•"/>
            </a:pPr>
            <a:endParaRPr lang="en-US" sz="1800" b="1" i="0" dirty="0">
              <a:solidFill>
                <a:srgbClr val="000000"/>
              </a:solidFill>
              <a:effectLst/>
              <a:latin typeface="Open Sans" panose="020B0606030504020204" pitchFamily="34" charset="0"/>
            </a:endParaRP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Entrances:</a:t>
            </a:r>
            <a:r>
              <a:rPr lang="en-US" sz="1800" b="0" i="0" dirty="0">
                <a:solidFill>
                  <a:srgbClr val="000000"/>
                </a:solidFill>
                <a:effectLst/>
                <a:latin typeface="Open Sans" panose="020B0606030504020204" pitchFamily="34" charset="0"/>
              </a:rPr>
              <a:t> the number of times visitors entered your site through a specified page or set of pages.</a:t>
            </a:r>
          </a:p>
          <a:p>
            <a:pPr algn="l">
              <a:buFont typeface="Arial" panose="020B0604020202020204" pitchFamily="34" charset="0"/>
              <a:buChar char="•"/>
            </a:pPr>
            <a:endParaRPr lang="en-US" sz="1800" b="1" i="0" dirty="0">
              <a:solidFill>
                <a:srgbClr val="000000"/>
              </a:solidFill>
              <a:effectLst/>
              <a:latin typeface="Open Sans" panose="020B0606030504020204" pitchFamily="34" charset="0"/>
            </a:endParaRP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Entry (or Landing) Page:</a:t>
            </a:r>
            <a:r>
              <a:rPr lang="en-US" sz="1800" b="0" i="0" dirty="0">
                <a:solidFill>
                  <a:srgbClr val="000000"/>
                </a:solidFill>
                <a:effectLst/>
                <a:latin typeface="Open Sans" panose="020B0606030504020204" pitchFamily="34" charset="0"/>
              </a:rPr>
              <a:t> the entry page is the first page viewed by a website visitor.  </a:t>
            </a:r>
          </a:p>
          <a:p>
            <a:pPr algn="l">
              <a:buFont typeface="Arial" panose="020B0604020202020204" pitchFamily="34" charset="0"/>
              <a:buChar char="•"/>
            </a:pPr>
            <a:endParaRPr lang="en-US" sz="1800" b="1" i="0" dirty="0">
              <a:solidFill>
                <a:srgbClr val="000000"/>
              </a:solidFill>
              <a:effectLst/>
              <a:latin typeface="Open Sans" panose="020B0606030504020204" pitchFamily="34" charset="0"/>
            </a:endParaRP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Exit Point:</a:t>
            </a:r>
            <a:r>
              <a:rPr lang="en-US" sz="1800" b="0" i="0" dirty="0">
                <a:solidFill>
                  <a:srgbClr val="000000"/>
                </a:solidFill>
                <a:effectLst/>
                <a:latin typeface="Open Sans" panose="020B0606030504020204" pitchFamily="34" charset="0"/>
              </a:rPr>
              <a:t> the exit point is the last page viewed by a website visitor</a:t>
            </a:r>
          </a:p>
        </p:txBody>
      </p:sp>
    </p:spTree>
    <p:extLst>
      <p:ext uri="{BB962C8B-B14F-4D97-AF65-F5344CB8AC3E}">
        <p14:creationId xmlns:p14="http://schemas.microsoft.com/office/powerpoint/2010/main" val="31429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Image Beacon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algn="l"/>
            <a:endParaRPr lang="en-US" sz="1800" b="0" i="0" dirty="0">
              <a:solidFill>
                <a:srgbClr val="000000"/>
              </a:solidFill>
              <a:effectLst/>
              <a:latin typeface="Open Sans" panose="020B0606030504020204" pitchFamily="34" charset="0"/>
            </a:endParaRPr>
          </a:p>
          <a:p>
            <a:pPr algn="l"/>
            <a:r>
              <a:rPr lang="en-US" sz="1800" b="0" i="0" dirty="0">
                <a:solidFill>
                  <a:srgbClr val="000000"/>
                </a:solidFill>
                <a:effectLst/>
                <a:latin typeface="Open Sans" panose="020B0606030504020204" pitchFamily="34" charset="0"/>
              </a:rPr>
              <a:t>A beacon  (beacon) is a semi-transparent graphic image, usually no more than 1 pixel x 1 pixel, that is placed on a website or in an email and is used to monitor the behavior of the user visiting the website or sending the email</a:t>
            </a:r>
          </a:p>
          <a:p>
            <a:pPr algn="l"/>
            <a:r>
              <a:rPr lang="en-US" sz="1800" b="0" i="0" dirty="0">
                <a:solidFill>
                  <a:srgbClr val="000000"/>
                </a:solidFill>
                <a:effectLst/>
                <a:latin typeface="Open Sans" panose="020B0606030504020204" pitchFamily="34" charset="0"/>
              </a:rPr>
              <a:t>It is often used in combination with cookies and when implemented using JavaScript, they can also be called JavaScript tags.</a:t>
            </a:r>
          </a:p>
          <a:p>
            <a:pPr algn="l"/>
            <a:r>
              <a:rPr lang="en-US" sz="1800" b="0" i="0" dirty="0">
                <a:solidFill>
                  <a:srgbClr val="000000"/>
                </a:solidFill>
                <a:effectLst/>
                <a:latin typeface="Open Sans" panose="020B0606030504020204" pitchFamily="34" charset="0"/>
              </a:rPr>
              <a:t>When the HTML code for the beacon points to a site to retrieve the image, at the same time you can transmit information such as the IP address of the computer that retrieves the image, how long the beacon was viewed and for how long or the type of browser that retrieves the image.</a:t>
            </a:r>
          </a:p>
          <a:p>
            <a:pPr algn="l"/>
            <a:r>
              <a:rPr lang="en-US" sz="1800" b="0" i="0" dirty="0">
                <a:solidFill>
                  <a:srgbClr val="000000"/>
                </a:solidFill>
                <a:effectLst/>
                <a:latin typeface="Open Sans" panose="020B0606030504020204" pitchFamily="34" charset="0"/>
              </a:rPr>
              <a:t>Also known as web bugs, beacons are often used by a third party to monitor a site’s activity and hence carrying out precise analytics.</a:t>
            </a:r>
          </a:p>
          <a:p>
            <a:pPr algn="l"/>
            <a:endParaRPr lang="en-US" sz="1800" b="0" i="0" dirty="0">
              <a:solidFill>
                <a:srgbClr val="000000"/>
              </a:solidFill>
              <a:effectLst/>
              <a:latin typeface="Open Sans" panose="020B0606030504020204" pitchFamily="34" charset="0"/>
            </a:endParaRPr>
          </a:p>
          <a:p>
            <a:pPr algn="l"/>
            <a:endParaRPr lang="en-US" sz="1800"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128394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Image Beacon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algn="l"/>
            <a:endParaRPr lang="en-US" sz="1800" b="0" i="0" dirty="0">
              <a:solidFill>
                <a:srgbClr val="000000"/>
              </a:solidFill>
              <a:effectLst/>
            </a:endParaRPr>
          </a:p>
          <a:p>
            <a:pPr algn="l"/>
            <a:endParaRPr lang="en-US" sz="1800" dirty="0">
              <a:solidFill>
                <a:srgbClr val="111111"/>
              </a:solidFill>
            </a:endParaRPr>
          </a:p>
          <a:p>
            <a:pPr algn="l"/>
            <a:r>
              <a:rPr lang="en-US" sz="1800" dirty="0">
                <a:solidFill>
                  <a:srgbClr val="111111"/>
                </a:solidFill>
              </a:rPr>
              <a:t>C</a:t>
            </a:r>
            <a:r>
              <a:rPr lang="en-US" sz="1800" b="0" i="0" dirty="0">
                <a:solidFill>
                  <a:srgbClr val="111111"/>
                </a:solidFill>
                <a:effectLst/>
              </a:rPr>
              <a:t>an be detected by viewing the source code of a web page and looking for any IMG tags that are loaded from a different server than the rest of the site.</a:t>
            </a:r>
            <a:endParaRPr lang="en-US" sz="1800" dirty="0">
              <a:solidFill>
                <a:srgbClr val="000000"/>
              </a:solidFill>
            </a:endParaRPr>
          </a:p>
          <a:p>
            <a:pPr algn="l"/>
            <a:endParaRPr lang="en-US" sz="1800" b="0" i="0" dirty="0">
              <a:solidFill>
                <a:srgbClr val="000000"/>
              </a:solidFill>
              <a:effectLst/>
            </a:endParaRPr>
          </a:p>
          <a:p>
            <a:pPr algn="l"/>
            <a:r>
              <a:rPr lang="en-US" sz="1800" b="0" i="0" dirty="0">
                <a:solidFill>
                  <a:srgbClr val="000000"/>
                </a:solidFill>
                <a:effectLst/>
              </a:rPr>
              <a:t>Disabling a browser’s cookies will prevent the beacon from tracking user activity. This will be represented as an anonymous visit, but the user’s unique information will not be recorded.</a:t>
            </a:r>
          </a:p>
          <a:p>
            <a:pPr algn="l"/>
            <a:endParaRPr lang="en-US" sz="1800" b="0" i="0" dirty="0">
              <a:solidFill>
                <a:srgbClr val="000000"/>
              </a:solidFill>
              <a:effectLst/>
            </a:endParaRPr>
          </a:p>
        </p:txBody>
      </p:sp>
    </p:spTree>
    <p:extLst>
      <p:ext uri="{BB962C8B-B14F-4D97-AF65-F5344CB8AC3E}">
        <p14:creationId xmlns:p14="http://schemas.microsoft.com/office/powerpoint/2010/main" val="189222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How Beacon Works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algn="l"/>
            <a:endParaRPr lang="en-US" sz="1800" dirty="0">
              <a:solidFill>
                <a:srgbClr val="000000"/>
              </a:solidFill>
            </a:endParaRPr>
          </a:p>
          <a:p>
            <a:pPr algn="l"/>
            <a:endParaRPr lang="en-US" sz="1800" b="0" i="0" dirty="0">
              <a:solidFill>
                <a:srgbClr val="000000"/>
              </a:solidFill>
              <a:effectLst/>
            </a:endParaRPr>
          </a:p>
          <a:p>
            <a:pPr algn="l"/>
            <a:r>
              <a:rPr lang="en-US" sz="1800" b="0" i="0" dirty="0">
                <a:solidFill>
                  <a:srgbClr val="000000"/>
                </a:solidFill>
                <a:effectLst/>
              </a:rPr>
              <a:t>Originally, a beacon was a small clear GIF or PNG image, or an image of the same color as the background, usually 1 x 1 pixel, that was embedded in an HTML page, usually a page on the Web or the content of an email</a:t>
            </a:r>
          </a:p>
          <a:p>
            <a:pPr algn="l"/>
            <a:endParaRPr lang="en-US" sz="1800" b="0" i="0" dirty="0">
              <a:solidFill>
                <a:srgbClr val="000000"/>
              </a:solidFill>
              <a:effectLst/>
            </a:endParaRPr>
          </a:p>
          <a:p>
            <a:pPr algn="l"/>
            <a:r>
              <a:rPr lang="en-US" sz="1800" b="0" i="0" dirty="0">
                <a:solidFill>
                  <a:srgbClr val="000000"/>
                </a:solidFill>
                <a:effectLst/>
              </a:rPr>
              <a:t>Modern beacons also use IFRAME, style, script, input link, embed, object, and other tags to track their usage. Every time a user opens a page with a graphical browser or email reader, this image and other information is downloaded.</a:t>
            </a:r>
          </a:p>
          <a:p>
            <a:pPr algn="l"/>
            <a:endParaRPr lang="en-US" sz="1800" b="0" i="0">
              <a:solidFill>
                <a:srgbClr val="000000"/>
              </a:solidFill>
              <a:effectLst/>
            </a:endParaRPr>
          </a:p>
          <a:p>
            <a:pPr algn="l"/>
            <a:r>
              <a:rPr lang="en-US" sz="1800" b="0" i="0">
                <a:solidFill>
                  <a:srgbClr val="000000"/>
                </a:solidFill>
                <a:effectLst/>
              </a:rPr>
              <a:t>This </a:t>
            </a:r>
            <a:r>
              <a:rPr lang="en-US" sz="1800" b="0" i="0" dirty="0">
                <a:solidFill>
                  <a:srgbClr val="000000"/>
                </a:solidFill>
                <a:effectLst/>
              </a:rPr>
              <a:t>download requires the browser to send a request to the server that stores the image or information, allowing the organization running the server to keep track of the HTML page.</a:t>
            </a:r>
          </a:p>
        </p:txBody>
      </p:sp>
    </p:spTree>
    <p:extLst>
      <p:ext uri="{BB962C8B-B14F-4D97-AF65-F5344CB8AC3E}">
        <p14:creationId xmlns:p14="http://schemas.microsoft.com/office/powerpoint/2010/main" val="37734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Google/Firebase Analytics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algn="l"/>
            <a:endParaRPr lang="en-US" sz="1800" b="0" i="0" dirty="0">
              <a:solidFill>
                <a:srgbClr val="000000"/>
              </a:solidFill>
              <a:effectLst/>
            </a:endParaRPr>
          </a:p>
          <a:p>
            <a:pPr algn="l"/>
            <a:endParaRPr lang="en-US" sz="1800" dirty="0">
              <a:solidFill>
                <a:srgbClr val="000000"/>
              </a:solidFill>
            </a:endParaRPr>
          </a:p>
          <a:p>
            <a:pPr algn="l"/>
            <a:r>
              <a:rPr lang="en-US" sz="1800" b="0" i="0" dirty="0">
                <a:solidFill>
                  <a:srgbClr val="000000"/>
                </a:solidFill>
                <a:effectLst/>
              </a:rPr>
              <a:t>https://firebase.google.com/docs/analytics/reports</a:t>
            </a:r>
          </a:p>
          <a:p>
            <a:pPr algn="l"/>
            <a:endParaRPr lang="en-US" sz="1800" b="0" i="0" dirty="0">
              <a:solidFill>
                <a:srgbClr val="000000"/>
              </a:solidFill>
              <a:effectLst/>
            </a:endParaRPr>
          </a:p>
        </p:txBody>
      </p:sp>
    </p:spTree>
    <p:extLst>
      <p:ext uri="{BB962C8B-B14F-4D97-AF65-F5344CB8AC3E}">
        <p14:creationId xmlns:p14="http://schemas.microsoft.com/office/powerpoint/2010/main" val="212541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Importance of Web Analytics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dirty="0"/>
          </a:p>
          <a:p>
            <a:r>
              <a:rPr lang="en-US" sz="1800" b="0" i="0" dirty="0">
                <a:effectLst/>
              </a:rPr>
              <a:t>Web analytics is the collection, reporting, and analysis of data generated by users’ visiting and interacting with a website. </a:t>
            </a:r>
          </a:p>
          <a:p>
            <a:r>
              <a:rPr lang="en-US" sz="1800" b="0" i="0" dirty="0">
                <a:effectLst/>
              </a:rPr>
              <a:t>Web analytics is critical to the success of your business. It enables you to better understand your site visitors and use those insights to improve the experience on your site. For example, if you discover that the majority of users on your site are using a mobile device, then you can focus on making your website more mobile-friendly.</a:t>
            </a:r>
          </a:p>
          <a:p>
            <a:r>
              <a:rPr lang="en-US" sz="1800" b="0" i="0" dirty="0">
                <a:effectLst/>
              </a:rPr>
              <a:t>Web analytics can also shape your content and SEO strategy.</a:t>
            </a:r>
          </a:p>
          <a:p>
            <a:r>
              <a:rPr lang="en-US" sz="1800" dirty="0"/>
              <a:t>Looking at your top viewed posts, you can begin to identify what types of content and topics perform best with your audience.</a:t>
            </a:r>
          </a:p>
          <a:p>
            <a:r>
              <a:rPr lang="en-US" sz="1800" dirty="0"/>
              <a:t>you look at your site’s traffic sources and notice that organic and email traffic are your top drivers and paid channels are your lowest. In that case, you might shift resources to invest more in your organic strategy than paid.</a:t>
            </a:r>
          </a:p>
          <a:p>
            <a:endParaRPr lang="en-US" sz="1800" dirty="0"/>
          </a:p>
        </p:txBody>
      </p:sp>
    </p:spTree>
    <p:extLst>
      <p:ext uri="{BB962C8B-B14F-4D97-AF65-F5344CB8AC3E}">
        <p14:creationId xmlns:p14="http://schemas.microsoft.com/office/powerpoint/2010/main" val="215671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pPr marL="0" indent="0">
              <a:buNone/>
            </a:pPr>
            <a:r>
              <a:rPr lang="en-US" sz="1800" b="1" i="1" dirty="0"/>
              <a:t>Page Views : </a:t>
            </a:r>
          </a:p>
          <a:p>
            <a:r>
              <a:rPr lang="en-US" sz="1800" dirty="0"/>
              <a:t>"Pageviews are the total number of times a page was viewed on your site. </a:t>
            </a:r>
          </a:p>
          <a:p>
            <a:r>
              <a:rPr lang="en-US" sz="1800" dirty="0"/>
              <a:t>A pageview (or view) is counted when a page on your site is loaded by a browser. </a:t>
            </a:r>
          </a:p>
          <a:p>
            <a:r>
              <a:rPr lang="en-US" sz="1800" dirty="0"/>
              <a:t>If a person were to view a page on your site and reload the page in their browser, that would count as two views. </a:t>
            </a:r>
          </a:p>
          <a:p>
            <a:r>
              <a:rPr lang="en-US" sz="1800" dirty="0"/>
              <a:t>If a person viewed one page, viewed a second page on your website, and then returned to the original page, that would count as three views.</a:t>
            </a:r>
          </a:p>
          <a:p>
            <a:r>
              <a:rPr lang="en-US" sz="1800" dirty="0"/>
              <a:t>Pageviews can give you an idea of how popular a page on your site is.</a:t>
            </a:r>
          </a:p>
          <a:p>
            <a:r>
              <a:rPr lang="en-US" sz="1800" dirty="0"/>
              <a:t> A page with a high number of views for a post isn’t necessarily popular since a small group of visitors could be responsible for a lot of those views. </a:t>
            </a:r>
          </a:p>
          <a:p>
            <a:r>
              <a:rPr lang="en-US" sz="1800" dirty="0"/>
              <a:t>A high number may also indicate that a page was confusing and required visitors to return to it multiple times.</a:t>
            </a:r>
          </a:p>
        </p:txBody>
      </p:sp>
    </p:spTree>
    <p:extLst>
      <p:ext uri="{BB962C8B-B14F-4D97-AF65-F5344CB8AC3E}">
        <p14:creationId xmlns:p14="http://schemas.microsoft.com/office/powerpoint/2010/main" val="21705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pPr marL="0" indent="0">
              <a:buNone/>
            </a:pPr>
            <a:r>
              <a:rPr lang="fr-FR" sz="1800" b="1" i="1" dirty="0"/>
              <a:t>Session</a:t>
            </a:r>
          </a:p>
          <a:p>
            <a:r>
              <a:rPr lang="en-US" sz="1800" dirty="0"/>
              <a:t>A session is a group of interactions — including not only page views, but activities such as CTA clicks and events — that take place on your website within a given </a:t>
            </a:r>
            <a:r>
              <a:rPr lang="en-US" sz="1800"/>
              <a:t>time frame.</a:t>
            </a:r>
            <a:endParaRPr lang="en-US" sz="1800" dirty="0"/>
          </a:p>
          <a:p>
            <a:r>
              <a:rPr lang="en-US" sz="1800" dirty="0"/>
              <a:t>The timeframe of a session varies by web analytics tool. For example, sessions in Google Analytics and HubSpot’s traffic analytics tools last 30 minutes by default. </a:t>
            </a:r>
          </a:p>
          <a:p>
            <a:r>
              <a:rPr lang="en-US" sz="1800" dirty="0"/>
              <a:t>A session ends and a new session starts for a user when either A) there has been 30 minutes of inactivity and the user becomes active again, B) the clock strikes midnight, or C) a user arrives via one traffic source, leaves, and then comes back via a different source.</a:t>
            </a:r>
          </a:p>
          <a:p>
            <a:r>
              <a:rPr lang="en-US" sz="1800" dirty="0"/>
              <a:t>That means if a user lands on your site, leaves, and returns within 30 minutes, Google Analytics and HubSpot will count it as one session, not two. On the other hand, if a user is inactive on your site for 30 minutes or more but then clicks on a CTA or takes another action, Google Analytics and HubSpot will count it as two</a:t>
            </a:r>
            <a:endParaRPr lang="fr-FR" sz="1800" dirty="0"/>
          </a:p>
        </p:txBody>
      </p:sp>
    </p:spTree>
    <p:extLst>
      <p:ext uri="{BB962C8B-B14F-4D97-AF65-F5344CB8AC3E}">
        <p14:creationId xmlns:p14="http://schemas.microsoft.com/office/powerpoint/2010/main" val="47032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pPr marL="0" indent="0">
              <a:buNone/>
            </a:pPr>
            <a:r>
              <a:rPr lang="fr-FR" sz="1800" b="1" i="1" dirty="0"/>
              <a:t>Unique Page </a:t>
            </a:r>
            <a:r>
              <a:rPr lang="fr-FR" sz="1800" b="1" i="1" dirty="0" err="1"/>
              <a:t>Views</a:t>
            </a:r>
            <a:endParaRPr lang="fr-FR" sz="1800" b="1" i="1" dirty="0"/>
          </a:p>
          <a:p>
            <a:r>
              <a:rPr lang="en-US" sz="1800" dirty="0"/>
              <a:t>"Unique pageviews is the total number of times a page was viewed by users in a single session. </a:t>
            </a:r>
          </a:p>
          <a:p>
            <a:r>
              <a:rPr lang="en-US" sz="1800" dirty="0"/>
              <a:t>In other words, a unique pageview aggregates pageviews that are generated by the same user during a session (which we’ll define below). </a:t>
            </a:r>
          </a:p>
          <a:p>
            <a:r>
              <a:rPr lang="en-US" sz="1800" dirty="0"/>
              <a:t>So if a person viewed the same page twice (or more times) during an individual session, unique pageviews would only count that pageview once.</a:t>
            </a:r>
          </a:p>
          <a:p>
            <a:r>
              <a:rPr lang="en-US" sz="1800" dirty="0"/>
              <a:t>Since this metric discounts instances in which a user reloads or visits the same page in the same session, unique pageviews help you get a better understanding of how many visitors are viewing pages on your site and how popular individual pages are.</a:t>
            </a:r>
            <a:endParaRPr lang="fr-FR" sz="1800" dirty="0"/>
          </a:p>
        </p:txBody>
      </p:sp>
    </p:spTree>
    <p:extLst>
      <p:ext uri="{BB962C8B-B14F-4D97-AF65-F5344CB8AC3E}">
        <p14:creationId xmlns:p14="http://schemas.microsoft.com/office/powerpoint/2010/main" val="293568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r>
              <a:rPr lang="en-US" sz="1800" b="1" i="1" dirty="0"/>
              <a:t>"New Visitors</a:t>
            </a:r>
          </a:p>
          <a:p>
            <a:r>
              <a:rPr lang="en-US" sz="1800" dirty="0"/>
              <a:t>New visitors — also termed new users, unique visitors, or new visitor sessions, depending on the web analytics tools is the number of unique visitors on your website.</a:t>
            </a:r>
          </a:p>
          <a:p>
            <a:r>
              <a:rPr lang="en-US" sz="1800" dirty="0"/>
              <a:t>A new visitor is an individual who visits your site for the first time. </a:t>
            </a:r>
          </a:p>
          <a:p>
            <a:r>
              <a:rPr lang="en-US" sz="1800" dirty="0"/>
              <a:t>Healthy websites will show a steady flow of new visitors over time to make up for those who lose interest.</a:t>
            </a:r>
          </a:p>
          <a:p>
            <a:r>
              <a:rPr lang="en-US" sz="1800" dirty="0"/>
              <a:t>Individuals are identified by a unique identifier. For example, when using HubSpot, the HubSpot tracking code is installed on your site. Then, visitors on your site are tracked by the cookie placed in their browser by this tracking code.</a:t>
            </a:r>
          </a:p>
          <a:p>
            <a:r>
              <a:rPr lang="en-US" sz="1800" dirty="0"/>
              <a:t>unique visitors is not an entirely accurate metric. That’s because most web analytics tools use cookies to track visitors, which doesn’t always distinguish new visitors from returning ones. For example, if a person visits your site via their mobile phone and then on their personal computer, they'll be counted as new visitors on both occasions.</a:t>
            </a:r>
            <a:endParaRPr lang="fr-FR" sz="1800" dirty="0"/>
          </a:p>
        </p:txBody>
      </p:sp>
    </p:spTree>
    <p:extLst>
      <p:ext uri="{BB962C8B-B14F-4D97-AF65-F5344CB8AC3E}">
        <p14:creationId xmlns:p14="http://schemas.microsoft.com/office/powerpoint/2010/main" val="175011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r>
              <a:rPr lang="en-US" sz="1800" b="1" i="1" dirty="0"/>
              <a:t>Returning Visitors</a:t>
            </a:r>
          </a:p>
          <a:p>
            <a:pPr marL="0" indent="0">
              <a:buNone/>
            </a:pPr>
            <a:endParaRPr lang="en-US" sz="1800" dirty="0"/>
          </a:p>
          <a:p>
            <a:r>
              <a:rPr lang="en-US" sz="1800" dirty="0"/>
              <a:t>The number of visitors on your website who have visited before.</a:t>
            </a:r>
          </a:p>
          <a:p>
            <a:endParaRPr lang="en-US" sz="1800" dirty="0"/>
          </a:p>
          <a:p>
            <a:r>
              <a:rPr lang="en-US" sz="1800" dirty="0"/>
              <a:t>Looking at both new and returning visitors metrics are great for getting a sense of how well you're retaining your visitors, and how effective you are in attracting net new visitors at the top of the funnel.</a:t>
            </a:r>
          </a:p>
          <a:p>
            <a:endParaRPr lang="en-US" sz="1800" dirty="0"/>
          </a:p>
          <a:p>
            <a:r>
              <a:rPr lang="en-US" sz="1800" dirty="0"/>
              <a:t>Ratio of new to returning visitors will depend on several factors including your industry, how long you’ve been around, and whether you offer incentives to return to your site.</a:t>
            </a:r>
          </a:p>
          <a:p>
            <a:endParaRPr lang="en-US" sz="1800" dirty="0"/>
          </a:p>
          <a:p>
            <a:r>
              <a:rPr lang="en-US" sz="1800" dirty="0"/>
              <a:t>Again, this metric won’t be completely accurate if the web analytics tool uses cookies to track visitors.</a:t>
            </a:r>
            <a:endParaRPr lang="fr-FR" sz="1800" dirty="0"/>
          </a:p>
        </p:txBody>
      </p:sp>
    </p:spTree>
    <p:extLst>
      <p:ext uri="{BB962C8B-B14F-4D97-AF65-F5344CB8AC3E}">
        <p14:creationId xmlns:p14="http://schemas.microsoft.com/office/powerpoint/2010/main" val="1895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r>
              <a:rPr lang="en-US" sz="1800" b="1" i="1" dirty="0"/>
              <a:t>Traffic Sources</a:t>
            </a:r>
          </a:p>
          <a:p>
            <a:pPr marL="0" indent="0">
              <a:buNone/>
            </a:pPr>
            <a:endParaRPr lang="en-US" sz="1800" dirty="0"/>
          </a:p>
          <a:p>
            <a:r>
              <a:rPr lang="en-US" sz="1800" dirty="0"/>
              <a:t>Traffic sources show where your site visitors are coming from.</a:t>
            </a:r>
          </a:p>
          <a:p>
            <a:r>
              <a:rPr lang="en-US" sz="1800" dirty="0"/>
              <a:t>The number of traffic sources you can track will vary depending on the web analytics tool.</a:t>
            </a:r>
          </a:p>
          <a:p>
            <a:r>
              <a:rPr lang="en-US" sz="1800" dirty="0"/>
              <a:t>Organic Search</a:t>
            </a:r>
          </a:p>
          <a:p>
            <a:r>
              <a:rPr lang="en-US" sz="1800" dirty="0"/>
              <a:t>Referrals</a:t>
            </a:r>
          </a:p>
          <a:p>
            <a:r>
              <a:rPr lang="en-US" sz="1800" dirty="0"/>
              <a:t>Organic Social</a:t>
            </a:r>
          </a:p>
          <a:p>
            <a:r>
              <a:rPr lang="en-US" sz="1800" dirty="0"/>
              <a:t>Email Marketing</a:t>
            </a:r>
          </a:p>
          <a:p>
            <a:r>
              <a:rPr lang="en-US" sz="1800" dirty="0"/>
              <a:t>Paid Search</a:t>
            </a:r>
          </a:p>
          <a:p>
            <a:r>
              <a:rPr lang="en-US" sz="1800" dirty="0"/>
              <a:t>Paid Social</a:t>
            </a:r>
          </a:p>
          <a:p>
            <a:r>
              <a:rPr lang="en-US" sz="1800" dirty="0"/>
              <a:t>Direct traffic</a:t>
            </a:r>
          </a:p>
          <a:p>
            <a:endParaRPr lang="en-US" sz="1800" dirty="0"/>
          </a:p>
          <a:p>
            <a:endParaRPr lang="fr-FR" sz="1800" dirty="0"/>
          </a:p>
        </p:txBody>
      </p:sp>
    </p:spTree>
    <p:extLst>
      <p:ext uri="{BB962C8B-B14F-4D97-AF65-F5344CB8AC3E}">
        <p14:creationId xmlns:p14="http://schemas.microsoft.com/office/powerpoint/2010/main" val="105080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r>
              <a:rPr lang="en-US" sz="1800" b="1" i="1" dirty="0"/>
              <a:t>Bounce Rate</a:t>
            </a:r>
          </a:p>
          <a:p>
            <a:pPr marL="0" indent="0">
              <a:buNone/>
            </a:pPr>
            <a:endParaRPr lang="en-US" sz="1800" dirty="0"/>
          </a:p>
          <a:p>
            <a:r>
              <a:rPr lang="en-US" sz="1800" dirty="0"/>
              <a:t>Bounce rate is the percentage of visitors that leave your website after viewing a single page.</a:t>
            </a:r>
          </a:p>
          <a:p>
            <a:r>
              <a:rPr lang="en-US" sz="1800" dirty="0"/>
              <a:t>You can look at bounce rate as a site-wide metric or a page-level metric</a:t>
            </a:r>
          </a:p>
          <a:p>
            <a:r>
              <a:rPr lang="en-US" sz="1800" dirty="0"/>
              <a:t>At the page level, bounce rate is the percentage of sessions that started on the page and did not move to another page on your site</a:t>
            </a:r>
          </a:p>
          <a:p>
            <a:r>
              <a:rPr lang="en-US" sz="1800" dirty="0"/>
              <a:t>Generally, a bounce rate of 40% or lower is considered good, 40% to 70% is average, and anything above 70% is considered high.</a:t>
            </a:r>
          </a:p>
          <a:p>
            <a:r>
              <a:rPr lang="en-US" sz="1800" dirty="0"/>
              <a:t>A high average page bounce rate might indicate there’s a problem with the page’s loading time, or that external links are not opening in a new tab or window, among other reasons.</a:t>
            </a:r>
            <a:endParaRPr lang="fr-FR" sz="1800" dirty="0"/>
          </a:p>
        </p:txBody>
      </p:sp>
    </p:spTree>
    <p:extLst>
      <p:ext uri="{BB962C8B-B14F-4D97-AF65-F5344CB8AC3E}">
        <p14:creationId xmlns:p14="http://schemas.microsoft.com/office/powerpoint/2010/main" val="365855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12363</TotalTime>
  <Words>1690</Words>
  <Application>Microsoft Office PowerPoint</Application>
  <PresentationFormat>On-screen Show (4:3)</PresentationFormat>
  <Paragraphs>109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Open Sans</vt:lpstr>
      <vt:lpstr>Office Theme</vt:lpstr>
      <vt:lpstr>Web Analytics</vt:lpstr>
      <vt:lpstr>Importance of Web Analytics</vt:lpstr>
      <vt:lpstr>Terminologies</vt:lpstr>
      <vt:lpstr>Terminologies</vt:lpstr>
      <vt:lpstr>Terminologies</vt:lpstr>
      <vt:lpstr>Terminologies</vt:lpstr>
      <vt:lpstr>Terminologies</vt:lpstr>
      <vt:lpstr>Terminologies</vt:lpstr>
      <vt:lpstr>Terminologies</vt:lpstr>
      <vt:lpstr>Terminologies</vt:lpstr>
      <vt:lpstr>Image Beacon</vt:lpstr>
      <vt:lpstr>Image Beacon</vt:lpstr>
      <vt:lpstr>How Beacon Works</vt:lpstr>
      <vt:lpstr>Google/Firebase Analytics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lenovo</cp:lastModifiedBy>
  <cp:revision>1522</cp:revision>
  <dcterms:created xsi:type="dcterms:W3CDTF">2018-07-22T05:46:41Z</dcterms:created>
  <dcterms:modified xsi:type="dcterms:W3CDTF">2023-09-28T06:08:57Z</dcterms:modified>
</cp:coreProperties>
</file>