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7"/>
  </p:notesMasterIdLst>
  <p:sldIdLst>
    <p:sldId id="433" r:id="rId2"/>
    <p:sldId id="431" r:id="rId3"/>
    <p:sldId id="434" r:id="rId4"/>
    <p:sldId id="435" r:id="rId5"/>
    <p:sldId id="436" r:id="rId6"/>
    <p:sldId id="437" r:id="rId7"/>
    <p:sldId id="438" r:id="rId8"/>
    <p:sldId id="439" r:id="rId9"/>
    <p:sldId id="440" r:id="rId10"/>
    <p:sldId id="441" r:id="rId11"/>
    <p:sldId id="442" r:id="rId12"/>
    <p:sldId id="443" r:id="rId13"/>
    <p:sldId id="444" r:id="rId14"/>
    <p:sldId id="445" r:id="rId15"/>
    <p:sldId id="446" r:id="rId16"/>
    <p:sldId id="447" r:id="rId17"/>
    <p:sldId id="448" r:id="rId18"/>
    <p:sldId id="449" r:id="rId19"/>
    <p:sldId id="450" r:id="rId20"/>
    <p:sldId id="256" r:id="rId21"/>
    <p:sldId id="322" r:id="rId22"/>
    <p:sldId id="313" r:id="rId23"/>
    <p:sldId id="257" r:id="rId24"/>
    <p:sldId id="348" r:id="rId25"/>
    <p:sldId id="421" r:id="rId26"/>
    <p:sldId id="420" r:id="rId27"/>
    <p:sldId id="323" r:id="rId28"/>
    <p:sldId id="422" r:id="rId29"/>
    <p:sldId id="349" r:id="rId30"/>
    <p:sldId id="350" r:id="rId31"/>
    <p:sldId id="351" r:id="rId32"/>
    <p:sldId id="353" r:id="rId33"/>
    <p:sldId id="354" r:id="rId34"/>
    <p:sldId id="357" r:id="rId35"/>
    <p:sldId id="356" r:id="rId36"/>
    <p:sldId id="359" r:id="rId37"/>
    <p:sldId id="328" r:id="rId38"/>
    <p:sldId id="329" r:id="rId39"/>
    <p:sldId id="423" r:id="rId40"/>
    <p:sldId id="355" r:id="rId41"/>
    <p:sldId id="451" r:id="rId42"/>
    <p:sldId id="360" r:id="rId43"/>
    <p:sldId id="424" r:id="rId44"/>
    <p:sldId id="471" r:id="rId45"/>
    <p:sldId id="453" r:id="rId46"/>
    <p:sldId id="454" r:id="rId47"/>
    <p:sldId id="455" r:id="rId48"/>
    <p:sldId id="456" r:id="rId49"/>
    <p:sldId id="457" r:id="rId50"/>
    <p:sldId id="459" r:id="rId51"/>
    <p:sldId id="460" r:id="rId52"/>
    <p:sldId id="458" r:id="rId53"/>
    <p:sldId id="461" r:id="rId54"/>
    <p:sldId id="462" r:id="rId55"/>
    <p:sldId id="463" r:id="rId56"/>
    <p:sldId id="464" r:id="rId57"/>
    <p:sldId id="465" r:id="rId58"/>
    <p:sldId id="466" r:id="rId59"/>
    <p:sldId id="468" r:id="rId60"/>
    <p:sldId id="469" r:id="rId61"/>
    <p:sldId id="470" r:id="rId62"/>
    <p:sldId id="425" r:id="rId63"/>
    <p:sldId id="426" r:id="rId64"/>
    <p:sldId id="427" r:id="rId65"/>
    <p:sldId id="428" r:id="rId66"/>
    <p:sldId id="429" r:id="rId67"/>
    <p:sldId id="472" r:id="rId68"/>
    <p:sldId id="473" r:id="rId69"/>
    <p:sldId id="474" r:id="rId70"/>
    <p:sldId id="476" r:id="rId71"/>
    <p:sldId id="477" r:id="rId72"/>
    <p:sldId id="478" r:id="rId73"/>
    <p:sldId id="479" r:id="rId74"/>
    <p:sldId id="480" r:id="rId75"/>
    <p:sldId id="481" r:id="rId76"/>
    <p:sldId id="361" r:id="rId77"/>
    <p:sldId id="482" r:id="rId78"/>
    <p:sldId id="484" r:id="rId79"/>
    <p:sldId id="362" r:id="rId80"/>
    <p:sldId id="485" r:id="rId81"/>
    <p:sldId id="486" r:id="rId82"/>
    <p:sldId id="324" r:id="rId83"/>
    <p:sldId id="325" r:id="rId84"/>
    <p:sldId id="326" r:id="rId85"/>
    <p:sldId id="373" r:id="rId86"/>
    <p:sldId id="374" r:id="rId87"/>
    <p:sldId id="375" r:id="rId88"/>
    <p:sldId id="376" r:id="rId89"/>
    <p:sldId id="377" r:id="rId90"/>
    <p:sldId id="452" r:id="rId91"/>
    <p:sldId id="378" r:id="rId92"/>
    <p:sldId id="275" r:id="rId93"/>
    <p:sldId id="379" r:id="rId94"/>
    <p:sldId id="380" r:id="rId95"/>
    <p:sldId id="369" r:id="rId96"/>
    <p:sldId id="370" r:id="rId97"/>
    <p:sldId id="363" r:id="rId98"/>
    <p:sldId id="365" r:id="rId99"/>
    <p:sldId id="364" r:id="rId100"/>
    <p:sldId id="487" r:id="rId101"/>
    <p:sldId id="488" r:id="rId102"/>
    <p:sldId id="489" r:id="rId103"/>
    <p:sldId id="490" r:id="rId104"/>
    <p:sldId id="491" r:id="rId105"/>
    <p:sldId id="493" r:id="rId106"/>
    <p:sldId id="492" r:id="rId107"/>
    <p:sldId id="372" r:id="rId108"/>
    <p:sldId id="381" r:id="rId109"/>
    <p:sldId id="382" r:id="rId110"/>
    <p:sldId id="383" r:id="rId111"/>
    <p:sldId id="384" r:id="rId112"/>
    <p:sldId id="385" r:id="rId113"/>
    <p:sldId id="386" r:id="rId114"/>
    <p:sldId id="387" r:id="rId115"/>
    <p:sldId id="388" r:id="rId116"/>
    <p:sldId id="389" r:id="rId117"/>
    <p:sldId id="390" r:id="rId118"/>
    <p:sldId id="391" r:id="rId119"/>
    <p:sldId id="392" r:id="rId120"/>
    <p:sldId id="393" r:id="rId121"/>
    <p:sldId id="394" r:id="rId122"/>
    <p:sldId id="395" r:id="rId123"/>
    <p:sldId id="396" r:id="rId124"/>
    <p:sldId id="398" r:id="rId125"/>
    <p:sldId id="315" r:id="rId126"/>
    <p:sldId id="327" r:id="rId127"/>
    <p:sldId id="331" r:id="rId128"/>
    <p:sldId id="316" r:id="rId129"/>
    <p:sldId id="330" r:id="rId130"/>
    <p:sldId id="332" r:id="rId131"/>
    <p:sldId id="333" r:id="rId132"/>
    <p:sldId id="334" r:id="rId133"/>
    <p:sldId id="335" r:id="rId134"/>
    <p:sldId id="336" r:id="rId135"/>
    <p:sldId id="337" r:id="rId136"/>
    <p:sldId id="344" r:id="rId137"/>
    <p:sldId id="338" r:id="rId138"/>
    <p:sldId id="339" r:id="rId139"/>
    <p:sldId id="340" r:id="rId140"/>
    <p:sldId id="399" r:id="rId141"/>
    <p:sldId id="400" r:id="rId142"/>
    <p:sldId id="341" r:id="rId143"/>
    <p:sldId id="342" r:id="rId144"/>
    <p:sldId id="401" r:id="rId145"/>
    <p:sldId id="345" r:id="rId146"/>
    <p:sldId id="346" r:id="rId147"/>
    <p:sldId id="347" r:id="rId148"/>
    <p:sldId id="402" r:id="rId149"/>
    <p:sldId id="403" r:id="rId150"/>
    <p:sldId id="404" r:id="rId151"/>
    <p:sldId id="405" r:id="rId152"/>
    <p:sldId id="406" r:id="rId153"/>
    <p:sldId id="407" r:id="rId154"/>
    <p:sldId id="408" r:id="rId155"/>
    <p:sldId id="409" r:id="rId156"/>
    <p:sldId id="410" r:id="rId157"/>
    <p:sldId id="411" r:id="rId158"/>
    <p:sldId id="412" r:id="rId159"/>
    <p:sldId id="413" r:id="rId160"/>
    <p:sldId id="414" r:id="rId161"/>
    <p:sldId id="415" r:id="rId162"/>
    <p:sldId id="416" r:id="rId163"/>
    <p:sldId id="417" r:id="rId164"/>
    <p:sldId id="418" r:id="rId165"/>
    <p:sldId id="419" r:id="rId1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C2D637-B4B8-422F-96B7-DC84CA5E3579}" type="datetimeFigureOut">
              <a:rPr lang="en-US" smtClean="0"/>
              <a:pPr/>
              <a:t>9/19/2023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DD1883-0F2A-4574-94CE-6AF622CA50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DD1883-0F2A-4574-94CE-6AF622CA50A6}" type="slidenum">
              <a:rPr lang="en-US" smtClean="0"/>
              <a:pPr/>
              <a:t>42</a:t>
            </a:fld>
            <a:endParaRPr lang="en-US"/>
          </a:p>
        </p:txBody>
      </p:sp>
    </p:spTree>
    <p:extLst>
      <p:ext uri="{BB962C8B-B14F-4D97-AF65-F5344CB8AC3E}">
        <p14:creationId xmlns:p14="http://schemas.microsoft.com/office/powerpoint/2010/main" val="3618115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21C92C-0DEF-4D47-BFC7-93DF590BE2EB}"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1C92C-0DEF-4D47-BFC7-93DF590BE2EB}"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21C92C-0DEF-4D47-BFC7-93DF590BE2EB}" type="datetimeFigureOut">
              <a:rPr lang="en-US" smtClean="0"/>
              <a:pPr/>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21C92C-0DEF-4D47-BFC7-93DF590BE2EB}" type="datetimeFigureOut">
              <a:rPr lang="en-US" smtClean="0"/>
              <a:pPr/>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21C92C-0DEF-4D47-BFC7-93DF590BE2EB}" type="datetimeFigureOut">
              <a:rPr lang="en-US" smtClean="0"/>
              <a:pPr/>
              <a:t>9/19/2023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1C92C-0DEF-4D47-BFC7-93DF590BE2EB}" type="datetimeFigureOut">
              <a:rPr lang="en-US" smtClean="0"/>
              <a:pPr/>
              <a:t>9/19/2023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1C92C-0DEF-4D47-BFC7-93DF590BE2EB}" type="datetimeFigureOut">
              <a:rPr lang="en-US" smtClean="0"/>
              <a:pPr/>
              <a:t>9/19/2023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0481B-C52E-49E9-BBE9-21A6D6244A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Man-in-the-middle_attack#cite_note-9" TargetMode="External"/><Relationship Id="rId2" Type="http://schemas.openxmlformats.org/officeDocument/2006/relationships/hyperlink" Target="https://en.wikipedia.org/wiki/Secure_communications" TargetMode="Externa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cloudflare.com/learning/dns/what-is-1.1.1.1/"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Web : Terminologies</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endParaRPr lang="en-US" sz="1800" b="0" i="0" dirty="0">
              <a:effectLst/>
            </a:endParaRPr>
          </a:p>
          <a:p>
            <a:r>
              <a:rPr lang="en-US" sz="1800" b="0" i="0" dirty="0">
                <a:effectLst/>
              </a:rPr>
              <a:t>An information resource is identified by a Uniform Resource Identifier (URI) and may be a web page, image, video, or other piece of content. </a:t>
            </a:r>
          </a:p>
          <a:p>
            <a:r>
              <a:rPr lang="en-US" sz="1800" b="0" i="0" dirty="0">
                <a:effectLst/>
              </a:rPr>
              <a:t>A web browser is a software application for retrieving, presenting, and traversing information resources on the World Wide Web.</a:t>
            </a:r>
          </a:p>
          <a:p>
            <a:r>
              <a:rPr lang="en-US" sz="1800" b="0" i="0" dirty="0">
                <a:effectLst/>
              </a:rPr>
              <a:t>A URL (Uniform Resource Locator) is a unique identifier used to locate a resource on the Internet. It is also referred to as a web address. URLs consist of multiple parts -- including a protocol and domain name -- that tell a web browser how and where to retrieve a resource.</a:t>
            </a:r>
          </a:p>
          <a:p>
            <a:r>
              <a:rPr lang="en-US" sz="1800" b="0" i="0" dirty="0">
                <a:effectLst/>
              </a:rPr>
              <a:t>A web browser lets your computer communicate with web servers around the world and giving you the right information with just a few clicks away. Different web browsers have different way of retrieving information, but one thing they have in common is web communication protocols.</a:t>
            </a:r>
          </a:p>
          <a:p>
            <a:endParaRPr lang="en-IN" sz="1800" dirty="0"/>
          </a:p>
        </p:txBody>
      </p:sp>
    </p:spTree>
    <p:extLst>
      <p:ext uri="{BB962C8B-B14F-4D97-AF65-F5344CB8AC3E}">
        <p14:creationId xmlns:p14="http://schemas.microsoft.com/office/powerpoint/2010/main" val="27579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HTTP Protocol</a:t>
            </a:r>
            <a:endParaRPr lang="en-IN" dirty="0">
              <a:solidFill>
                <a:srgbClr val="FF0000"/>
              </a:solidFill>
            </a:endParaRPr>
          </a:p>
        </p:txBody>
      </p:sp>
      <p:sp>
        <p:nvSpPr>
          <p:cNvPr id="3" name="Content Placeholder 2">
            <a:extLst>
              <a:ext uri="{FF2B5EF4-FFF2-40B4-BE49-F238E27FC236}">
                <a16:creationId xmlns:a16="http://schemas.microsoft.com/office/drawing/2014/main" id="{AD7A5AA0-2034-5670-376D-49D47574B442}"/>
              </a:ext>
            </a:extLst>
          </p:cNvPr>
          <p:cNvSpPr>
            <a:spLocks noGrp="1"/>
          </p:cNvSpPr>
          <p:nvPr>
            <p:ph idx="1"/>
          </p:nvPr>
        </p:nvSpPr>
        <p:spPr/>
        <p:txBody>
          <a:bodyPr>
            <a:noAutofit/>
          </a:bodyPr>
          <a:lstStyle/>
          <a:p>
            <a:pPr algn="l"/>
            <a:r>
              <a:rPr lang="en-US" sz="1800" dirty="0">
                <a:solidFill>
                  <a:srgbClr val="1B1B1B"/>
                </a:solidFill>
                <a:effectLst/>
              </a:rPr>
              <a:t>Clients and servers communicate by exchanging individual messages (as opposed to a stream of data). The messages sent by the client, usually a Web browser, are called requests and the messages sent by the server as an answer are called responses.</a:t>
            </a:r>
          </a:p>
          <a:p>
            <a:r>
              <a:rPr lang="en-US" sz="1800" dirty="0"/>
              <a:t>It is used to not only fetch hypertext documents, but also images and videos or to post content to servers, like with HTML form results. HTTP can also be used to fetch parts of documents to update Web pages on demand.</a:t>
            </a:r>
            <a:br>
              <a:rPr lang="en-US" sz="1800" dirty="0"/>
            </a:br>
            <a:endParaRPr lang="en-US" sz="1800" dirty="0"/>
          </a:p>
        </p:txBody>
      </p:sp>
      <p:sp>
        <p:nvSpPr>
          <p:cNvPr id="4" name="AutoShape 2" descr="IP address gets packets to their destination">
            <a:extLst>
              <a:ext uri="{FF2B5EF4-FFF2-40B4-BE49-F238E27FC236}">
                <a16:creationId xmlns:a16="http://schemas.microsoft.com/office/drawing/2014/main" id="{DFCF22E8-C480-A1FA-4368-A244681BBB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8087017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 : Overflow</a:t>
            </a:r>
          </a:p>
        </p:txBody>
      </p:sp>
      <p:sp>
        <p:nvSpPr>
          <p:cNvPr id="3" name="Content Placeholder 2"/>
          <p:cNvSpPr>
            <a:spLocks noGrp="1"/>
          </p:cNvSpPr>
          <p:nvPr>
            <p:ph idx="1"/>
          </p:nvPr>
        </p:nvSpPr>
        <p:spPr/>
        <p:txBody>
          <a:bodyPr>
            <a:normAutofit/>
          </a:bodyPr>
          <a:lstStyle/>
          <a:p>
            <a:endParaRPr lang="en-US" dirty="0">
              <a:solidFill>
                <a:srgbClr val="002060"/>
              </a:solidFill>
            </a:endParaRPr>
          </a:p>
          <a:p>
            <a:r>
              <a:rPr lang="en-US" dirty="0">
                <a:solidFill>
                  <a:srgbClr val="002060"/>
                </a:solidFill>
              </a:rPr>
              <a:t>Auto</a:t>
            </a:r>
          </a:p>
          <a:p>
            <a:r>
              <a:rPr lang="en-US" dirty="0">
                <a:solidFill>
                  <a:srgbClr val="002060"/>
                </a:solidFill>
              </a:rPr>
              <a:t>Scroll</a:t>
            </a:r>
          </a:p>
          <a:p>
            <a:r>
              <a:rPr lang="en-US" dirty="0">
                <a:solidFill>
                  <a:srgbClr val="002060"/>
                </a:solidFill>
              </a:rPr>
              <a:t>Hidden</a:t>
            </a:r>
          </a:p>
          <a:p>
            <a:r>
              <a:rPr lang="en-US" dirty="0">
                <a:solidFill>
                  <a:srgbClr val="002060"/>
                </a:solidFill>
              </a:rPr>
              <a:t>Visible</a:t>
            </a:r>
          </a:p>
          <a:p>
            <a:endParaRPr lang="en-US" dirty="0">
              <a:solidFill>
                <a:srgbClr val="002060"/>
              </a:solidFill>
            </a:endParaRPr>
          </a:p>
        </p:txBody>
      </p:sp>
    </p:spTree>
    <p:extLst>
      <p:ext uri="{BB962C8B-B14F-4D97-AF65-F5344CB8AC3E}">
        <p14:creationId xmlns:p14="http://schemas.microsoft.com/office/powerpoint/2010/main" val="32892680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 : Multi Column Layout</a:t>
            </a:r>
          </a:p>
        </p:txBody>
      </p:sp>
      <p:sp>
        <p:nvSpPr>
          <p:cNvPr id="3" name="Content Placeholder 2"/>
          <p:cNvSpPr>
            <a:spLocks noGrp="1"/>
          </p:cNvSpPr>
          <p:nvPr>
            <p:ph idx="1"/>
          </p:nvPr>
        </p:nvSpPr>
        <p:spPr/>
        <p:txBody>
          <a:bodyPr>
            <a:normAutofit fontScale="92500"/>
          </a:bodyPr>
          <a:lstStyle/>
          <a:p>
            <a:endParaRPr lang="en-US" dirty="0">
              <a:solidFill>
                <a:srgbClr val="002060"/>
              </a:solidFill>
            </a:endParaRPr>
          </a:p>
          <a:p>
            <a:r>
              <a:rPr lang="en-US" dirty="0">
                <a:solidFill>
                  <a:srgbClr val="002060"/>
                </a:solidFill>
              </a:rPr>
              <a:t>column-count</a:t>
            </a:r>
          </a:p>
          <a:p>
            <a:r>
              <a:rPr lang="en-US" dirty="0">
                <a:solidFill>
                  <a:srgbClr val="002060"/>
                </a:solidFill>
              </a:rPr>
              <a:t>column-gap</a:t>
            </a:r>
          </a:p>
          <a:p>
            <a:r>
              <a:rPr lang="en-US" dirty="0">
                <a:solidFill>
                  <a:srgbClr val="002060"/>
                </a:solidFill>
              </a:rPr>
              <a:t>column-width</a:t>
            </a:r>
          </a:p>
          <a:p>
            <a:r>
              <a:rPr lang="en-US" dirty="0">
                <a:solidFill>
                  <a:srgbClr val="002060"/>
                </a:solidFill>
              </a:rPr>
              <a:t>When column-count and column-width both are specified, then column-count works as max no. of columns.</a:t>
            </a:r>
          </a:p>
          <a:p>
            <a:r>
              <a:rPr lang="en-US" dirty="0">
                <a:solidFill>
                  <a:srgbClr val="002060"/>
                </a:solidFill>
              </a:rPr>
              <a:t>Column : shorthand for column count and width</a:t>
            </a:r>
          </a:p>
          <a:p>
            <a:pPr marL="0" indent="0">
              <a:buNone/>
            </a:pPr>
            <a:endParaRPr lang="en-US" dirty="0">
              <a:solidFill>
                <a:srgbClr val="002060"/>
              </a:solidFill>
            </a:endParaRPr>
          </a:p>
        </p:txBody>
      </p:sp>
    </p:spTree>
    <p:extLst>
      <p:ext uri="{BB962C8B-B14F-4D97-AF65-F5344CB8AC3E}">
        <p14:creationId xmlns:p14="http://schemas.microsoft.com/office/powerpoint/2010/main" val="38513467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CSS : Multi Column(Styling columns)</a:t>
            </a:r>
          </a:p>
        </p:txBody>
      </p:sp>
      <p:sp>
        <p:nvSpPr>
          <p:cNvPr id="3" name="Content Placeholder 2"/>
          <p:cNvSpPr>
            <a:spLocks noGrp="1"/>
          </p:cNvSpPr>
          <p:nvPr>
            <p:ph idx="1"/>
          </p:nvPr>
        </p:nvSpPr>
        <p:spPr/>
        <p:txBody>
          <a:bodyPr>
            <a:normAutofit/>
          </a:bodyPr>
          <a:lstStyle/>
          <a:p>
            <a:endParaRPr lang="en-US" dirty="0">
              <a:solidFill>
                <a:srgbClr val="002060"/>
              </a:solidFill>
            </a:endParaRPr>
          </a:p>
          <a:p>
            <a:r>
              <a:rPr lang="en-US" dirty="0">
                <a:solidFill>
                  <a:srgbClr val="002060"/>
                </a:solidFill>
              </a:rPr>
              <a:t>column-rule-width</a:t>
            </a:r>
          </a:p>
          <a:p>
            <a:r>
              <a:rPr lang="en-US" dirty="0">
                <a:solidFill>
                  <a:srgbClr val="002060"/>
                </a:solidFill>
              </a:rPr>
              <a:t>column-rule-style </a:t>
            </a:r>
          </a:p>
          <a:p>
            <a:r>
              <a:rPr lang="en-US" dirty="0">
                <a:solidFill>
                  <a:srgbClr val="002060"/>
                </a:solidFill>
              </a:rPr>
              <a:t>column-rule-color</a:t>
            </a:r>
          </a:p>
          <a:p>
            <a:r>
              <a:rPr lang="en-US" dirty="0">
                <a:solidFill>
                  <a:srgbClr val="002060"/>
                </a:solidFill>
              </a:rPr>
              <a:t>column-rule (shorthand for above prop.)</a:t>
            </a:r>
          </a:p>
          <a:p>
            <a:pPr marL="0" indent="0">
              <a:buNone/>
            </a:pPr>
            <a:endParaRPr lang="en-US" dirty="0">
              <a:solidFill>
                <a:srgbClr val="002060"/>
              </a:solidFill>
            </a:endParaRPr>
          </a:p>
        </p:txBody>
      </p:sp>
    </p:spTree>
    <p:extLst>
      <p:ext uri="{BB962C8B-B14F-4D97-AF65-F5344CB8AC3E}">
        <p14:creationId xmlns:p14="http://schemas.microsoft.com/office/powerpoint/2010/main" val="416042881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 : Multi Column</a:t>
            </a:r>
          </a:p>
        </p:txBody>
      </p:sp>
      <p:sp>
        <p:nvSpPr>
          <p:cNvPr id="3" name="Content Placeholder 2"/>
          <p:cNvSpPr>
            <a:spLocks noGrp="1"/>
          </p:cNvSpPr>
          <p:nvPr>
            <p:ph idx="1"/>
          </p:nvPr>
        </p:nvSpPr>
        <p:spPr/>
        <p:txBody>
          <a:bodyPr>
            <a:normAutofit/>
          </a:bodyPr>
          <a:lstStyle/>
          <a:p>
            <a:pPr marL="0" indent="0">
              <a:buNone/>
            </a:pPr>
            <a:endParaRPr lang="en-US" dirty="0">
              <a:solidFill>
                <a:srgbClr val="002060"/>
              </a:solidFill>
            </a:endParaRPr>
          </a:p>
          <a:p>
            <a:r>
              <a:rPr lang="en-US" dirty="0">
                <a:solidFill>
                  <a:srgbClr val="002060"/>
                </a:solidFill>
              </a:rPr>
              <a:t>column-span( none / all)</a:t>
            </a:r>
          </a:p>
          <a:p>
            <a:endParaRPr lang="en-US" dirty="0">
              <a:solidFill>
                <a:srgbClr val="002060"/>
              </a:solidFill>
            </a:endParaRPr>
          </a:p>
        </p:txBody>
      </p:sp>
    </p:spTree>
    <p:extLst>
      <p:ext uri="{BB962C8B-B14F-4D97-AF65-F5344CB8AC3E}">
        <p14:creationId xmlns:p14="http://schemas.microsoft.com/office/powerpoint/2010/main" val="36886846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 : Float Layout</a:t>
            </a:r>
          </a:p>
        </p:txBody>
      </p:sp>
      <p:sp>
        <p:nvSpPr>
          <p:cNvPr id="3" name="Content Placeholder 2"/>
          <p:cNvSpPr>
            <a:spLocks noGrp="1"/>
          </p:cNvSpPr>
          <p:nvPr>
            <p:ph idx="1"/>
          </p:nvPr>
        </p:nvSpPr>
        <p:spPr/>
        <p:txBody>
          <a:bodyPr>
            <a:normAutofit fontScale="92500"/>
          </a:bodyPr>
          <a:lstStyle/>
          <a:p>
            <a:r>
              <a:rPr lang="en-US" dirty="0">
                <a:solidFill>
                  <a:srgbClr val="002060"/>
                </a:solidFill>
              </a:rPr>
              <a:t>The float property was introduced to allow web developers to implement layouts involving an image floating inside a column of text, with the text wrapping around the left or right of it. The kind of thing you might get in a newspaper layout.</a:t>
            </a:r>
          </a:p>
          <a:p>
            <a:r>
              <a:rPr lang="en-US" dirty="0">
                <a:solidFill>
                  <a:srgbClr val="002060"/>
                </a:solidFill>
              </a:rPr>
              <a:t>Later started being  used for multi column layout.</a:t>
            </a:r>
          </a:p>
          <a:p>
            <a:r>
              <a:rPr lang="en-US" dirty="0">
                <a:solidFill>
                  <a:srgbClr val="002060"/>
                </a:solidFill>
              </a:rPr>
              <a:t>After Introduction of flex and grid for layout , again used for its original purpose.</a:t>
            </a:r>
          </a:p>
          <a:p>
            <a:endParaRPr lang="en-US" dirty="0">
              <a:solidFill>
                <a:srgbClr val="002060"/>
              </a:solidFill>
            </a:endParaRPr>
          </a:p>
        </p:txBody>
      </p:sp>
    </p:spTree>
    <p:extLst>
      <p:ext uri="{BB962C8B-B14F-4D97-AF65-F5344CB8AC3E}">
        <p14:creationId xmlns:p14="http://schemas.microsoft.com/office/powerpoint/2010/main" val="34630812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Float Layout: How it works</a:t>
            </a:r>
          </a:p>
        </p:txBody>
      </p:sp>
      <p:sp>
        <p:nvSpPr>
          <p:cNvPr id="3" name="Content Placeholder 2"/>
          <p:cNvSpPr>
            <a:spLocks noGrp="1"/>
          </p:cNvSpPr>
          <p:nvPr>
            <p:ph idx="1"/>
          </p:nvPr>
        </p:nvSpPr>
        <p:spPr/>
        <p:txBody>
          <a:bodyPr>
            <a:normAutofit/>
          </a:bodyPr>
          <a:lstStyle/>
          <a:p>
            <a:endParaRPr lang="en-US" sz="1800" dirty="0">
              <a:solidFill>
                <a:srgbClr val="002060"/>
              </a:solidFill>
            </a:endParaRPr>
          </a:p>
          <a:p>
            <a:r>
              <a:rPr lang="en-US" sz="1800" dirty="0" err="1">
                <a:solidFill>
                  <a:srgbClr val="002060"/>
                </a:solidFill>
              </a:rPr>
              <a:t>Eg.</a:t>
            </a:r>
            <a:r>
              <a:rPr lang="en-US" sz="1800" dirty="0">
                <a:solidFill>
                  <a:srgbClr val="002060"/>
                </a:solidFill>
              </a:rPr>
              <a:t> Having single box and 3 paras after that</a:t>
            </a:r>
          </a:p>
          <a:p>
            <a:endParaRPr lang="en-US" sz="1800" dirty="0">
              <a:solidFill>
                <a:srgbClr val="002060"/>
              </a:solidFill>
            </a:endParaRPr>
          </a:p>
          <a:p>
            <a:r>
              <a:rPr lang="en-US" sz="1800" dirty="0">
                <a:solidFill>
                  <a:srgbClr val="002060"/>
                </a:solidFill>
              </a:rPr>
              <a:t>The element with the float set on it is taken out of the normal layout flow of the document and stuck to the left-hand side of its parent container.</a:t>
            </a:r>
          </a:p>
          <a:p>
            <a:endParaRPr lang="en-US" sz="1800" dirty="0">
              <a:solidFill>
                <a:srgbClr val="002060"/>
              </a:solidFill>
            </a:endParaRPr>
          </a:p>
          <a:p>
            <a:r>
              <a:rPr lang="en-US" sz="1800" dirty="0">
                <a:solidFill>
                  <a:srgbClr val="002060"/>
                </a:solidFill>
              </a:rPr>
              <a:t>Any content that would come below the floated element in the normal layout flow will now wrap around it instead, filling up the space to the right-hand side of it as far up as the top of the floated element.</a:t>
            </a:r>
          </a:p>
          <a:p>
            <a:endParaRPr lang="en-US" sz="1800" dirty="0">
              <a:solidFill>
                <a:srgbClr val="002060"/>
              </a:solidFill>
            </a:endParaRPr>
          </a:p>
          <a:p>
            <a:r>
              <a:rPr lang="en-US" sz="1800" dirty="0">
                <a:solidFill>
                  <a:srgbClr val="002060"/>
                </a:solidFill>
              </a:rPr>
              <a:t>Floating the content to the right has exactly the same effect, but in reverse: the floated element will stick to the right, and the content will wrap around it to the left. Try changing the float value to right and replace margin-right with margin-left.</a:t>
            </a:r>
          </a:p>
          <a:p>
            <a:endParaRPr lang="en-US" sz="1800" dirty="0">
              <a:solidFill>
                <a:srgbClr val="002060"/>
              </a:solidFill>
            </a:endParaRPr>
          </a:p>
          <a:p>
            <a:endParaRPr lang="en-US" sz="1800" dirty="0">
              <a:solidFill>
                <a:srgbClr val="002060"/>
              </a:solidFill>
            </a:endParaRPr>
          </a:p>
          <a:p>
            <a:endParaRPr lang="en-US" sz="1800" dirty="0">
              <a:solidFill>
                <a:srgbClr val="002060"/>
              </a:solidFill>
            </a:endParaRPr>
          </a:p>
        </p:txBody>
      </p:sp>
    </p:spTree>
    <p:extLst>
      <p:ext uri="{BB962C8B-B14F-4D97-AF65-F5344CB8AC3E}">
        <p14:creationId xmlns:p14="http://schemas.microsoft.com/office/powerpoint/2010/main" val="14768736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Float Layout: How it works</a:t>
            </a:r>
          </a:p>
        </p:txBody>
      </p:sp>
      <p:sp>
        <p:nvSpPr>
          <p:cNvPr id="3" name="Content Placeholder 2"/>
          <p:cNvSpPr>
            <a:spLocks noGrp="1"/>
          </p:cNvSpPr>
          <p:nvPr>
            <p:ph idx="1"/>
          </p:nvPr>
        </p:nvSpPr>
        <p:spPr/>
        <p:txBody>
          <a:bodyPr>
            <a:normAutofit fontScale="92500"/>
          </a:bodyPr>
          <a:lstStyle/>
          <a:p>
            <a:endParaRPr lang="en-US" sz="1800" dirty="0">
              <a:solidFill>
                <a:srgbClr val="002060"/>
              </a:solidFill>
            </a:endParaRPr>
          </a:p>
          <a:p>
            <a:r>
              <a:rPr lang="en-US" sz="1800" dirty="0">
                <a:solidFill>
                  <a:srgbClr val="002060"/>
                </a:solidFill>
              </a:rPr>
              <a:t>We can add a margin to the float to push the text away, we can't add a margin to the text to move it away from the float. This is because a floated element is taken out of normal flow and the boxes of the following items actually run behind the float</a:t>
            </a:r>
          </a:p>
          <a:p>
            <a:r>
              <a:rPr lang="en-US" sz="1800" dirty="0">
                <a:solidFill>
                  <a:srgbClr val="002060"/>
                </a:solidFill>
              </a:rPr>
              <a:t>Change the margin-right on our float to margin so you get space all around the float. You'll be able to see the background on the paragraph running right underneath the floated box, as in the example below.</a:t>
            </a:r>
          </a:p>
          <a:p>
            <a:r>
              <a:rPr lang="en-US" sz="1800" dirty="0">
                <a:solidFill>
                  <a:srgbClr val="002060"/>
                </a:solidFill>
              </a:rPr>
              <a:t>The line boxes of our following element have been shortened so the text runs around the float, but due to the float being removed from normal flow the box around the paragraph still remains full width.</a:t>
            </a:r>
          </a:p>
          <a:p>
            <a:r>
              <a:rPr lang="en-US" sz="1800" dirty="0">
                <a:solidFill>
                  <a:srgbClr val="002060"/>
                </a:solidFill>
              </a:rPr>
              <a:t>If we want to stop the following element from moving up, we need to clear it; this is achieved with the clear property. ( Try </a:t>
            </a:r>
            <a:r>
              <a:rPr lang="en-US" sz="1800" dirty="0" err="1">
                <a:solidFill>
                  <a:srgbClr val="002060"/>
                </a:solidFill>
              </a:rPr>
              <a:t>clear:left</a:t>
            </a:r>
            <a:r>
              <a:rPr lang="en-US" sz="1800" dirty="0">
                <a:solidFill>
                  <a:srgbClr val="002060"/>
                </a:solidFill>
              </a:rPr>
              <a:t> on following paras)</a:t>
            </a:r>
          </a:p>
          <a:p>
            <a:r>
              <a:rPr lang="en-US" sz="1800" dirty="0">
                <a:solidFill>
                  <a:srgbClr val="002060"/>
                </a:solidFill>
              </a:rPr>
              <a:t> (left: Clear items floated to the left , right: Clear items floated to the right ,both: Clear any floated items, left or right.)</a:t>
            </a:r>
          </a:p>
          <a:p>
            <a:r>
              <a:rPr lang="en-US" sz="1800" dirty="0">
                <a:solidFill>
                  <a:srgbClr val="002060"/>
                </a:solidFill>
              </a:rPr>
              <a:t>Display : flow-root on container box of div and p to clear float on following para(2</a:t>
            </a:r>
            <a:r>
              <a:rPr lang="en-US" sz="1800" baseline="30000" dirty="0">
                <a:solidFill>
                  <a:srgbClr val="002060"/>
                </a:solidFill>
              </a:rPr>
              <a:t>nd</a:t>
            </a:r>
            <a:r>
              <a:rPr lang="en-US" sz="1800" dirty="0">
                <a:solidFill>
                  <a:srgbClr val="002060"/>
                </a:solidFill>
              </a:rPr>
              <a:t>)</a:t>
            </a:r>
          </a:p>
          <a:p>
            <a:endParaRPr lang="en-US" sz="1800" dirty="0">
              <a:solidFill>
                <a:srgbClr val="002060"/>
              </a:solidFill>
            </a:endParaRPr>
          </a:p>
        </p:txBody>
      </p:sp>
    </p:spTree>
    <p:extLst>
      <p:ext uri="{BB962C8B-B14F-4D97-AF65-F5344CB8AC3E}">
        <p14:creationId xmlns:p14="http://schemas.microsoft.com/office/powerpoint/2010/main" val="112472868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 Models : Box Model</a:t>
            </a:r>
          </a:p>
        </p:txBody>
      </p:sp>
      <p:sp>
        <p:nvSpPr>
          <p:cNvPr id="3" name="Content Placeholder 2"/>
          <p:cNvSpPr>
            <a:spLocks noGrp="1"/>
          </p:cNvSpPr>
          <p:nvPr>
            <p:ph idx="1"/>
          </p:nvPr>
        </p:nvSpPr>
        <p:spPr/>
        <p:txBody>
          <a:bodyPr>
            <a:normAutofit/>
          </a:bodyPr>
          <a:lstStyle/>
          <a:p>
            <a:r>
              <a:rPr lang="en-US" b="0" i="0" dirty="0">
                <a:solidFill>
                  <a:srgbClr val="1B1B1B"/>
                </a:solidFill>
                <a:effectLst/>
                <a:latin typeface="Inter"/>
              </a:rPr>
              <a:t>Everything in CSS has a box around it</a:t>
            </a:r>
          </a:p>
          <a:p>
            <a:r>
              <a:rPr lang="en-US" dirty="0">
                <a:solidFill>
                  <a:srgbClr val="1B1B1B"/>
                </a:solidFill>
                <a:latin typeface="Inter"/>
              </a:rPr>
              <a:t>Block vs Inline boxes</a:t>
            </a:r>
          </a:p>
          <a:p>
            <a:r>
              <a:rPr lang="en-US" b="0" i="0" dirty="0">
                <a:solidFill>
                  <a:srgbClr val="1B1B1B"/>
                </a:solidFill>
                <a:effectLst/>
                <a:latin typeface="Inter"/>
              </a:rPr>
              <a:t>Boxes have an </a:t>
            </a:r>
            <a:r>
              <a:rPr lang="en-US" b="1" i="0" dirty="0">
                <a:solidFill>
                  <a:srgbClr val="1B1B1B"/>
                </a:solidFill>
                <a:effectLst/>
                <a:latin typeface="Inter"/>
              </a:rPr>
              <a:t>inner display type</a:t>
            </a:r>
            <a:r>
              <a:rPr lang="en-US" b="0" i="0" dirty="0">
                <a:solidFill>
                  <a:srgbClr val="1B1B1B"/>
                </a:solidFill>
                <a:effectLst/>
                <a:latin typeface="Inter"/>
              </a:rPr>
              <a:t> and an </a:t>
            </a:r>
            <a:r>
              <a:rPr lang="en-US" b="1" i="0" dirty="0">
                <a:solidFill>
                  <a:srgbClr val="1B1B1B"/>
                </a:solidFill>
                <a:effectLst/>
                <a:latin typeface="Inter"/>
              </a:rPr>
              <a:t>outer display type</a:t>
            </a:r>
            <a:r>
              <a:rPr lang="en-US" b="0" i="0" dirty="0">
                <a:solidFill>
                  <a:srgbClr val="1B1B1B"/>
                </a:solidFill>
                <a:effectLst/>
                <a:latin typeface="Inter"/>
              </a:rPr>
              <a:t>.</a:t>
            </a:r>
          </a:p>
          <a:p>
            <a:r>
              <a:rPr lang="en-US" dirty="0">
                <a:solidFill>
                  <a:srgbClr val="1B1B1B"/>
                </a:solidFill>
                <a:latin typeface="Inter"/>
              </a:rPr>
              <a:t>Outer display type : block , inline , inline-block</a:t>
            </a:r>
          </a:p>
          <a:p>
            <a:r>
              <a:rPr lang="en-US" dirty="0">
                <a:solidFill>
                  <a:srgbClr val="1B1B1B"/>
                </a:solidFill>
                <a:latin typeface="Inter"/>
              </a:rPr>
              <a:t>Inner display type : flex , grid</a:t>
            </a:r>
            <a:endParaRPr lang="en-US" dirty="0">
              <a:solidFill>
                <a:srgbClr val="002060"/>
              </a:solidFill>
            </a:endParaRPr>
          </a:p>
        </p:txBody>
      </p:sp>
    </p:spTree>
    <p:extLst>
      <p:ext uri="{BB962C8B-B14F-4D97-AF65-F5344CB8AC3E}">
        <p14:creationId xmlns:p14="http://schemas.microsoft.com/office/powerpoint/2010/main" val="33534173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Outer Display : Block</a:t>
            </a:r>
          </a:p>
        </p:txBody>
      </p:sp>
      <p:sp>
        <p:nvSpPr>
          <p:cNvPr id="3" name="Content Placeholder 2"/>
          <p:cNvSpPr>
            <a:spLocks noGrp="1"/>
          </p:cNvSpPr>
          <p:nvPr>
            <p:ph idx="1"/>
          </p:nvPr>
        </p:nvSpPr>
        <p:spPr/>
        <p:txBody>
          <a:bodyPr>
            <a:normAutofit fontScale="92500" lnSpcReduction="20000"/>
          </a:bodyPr>
          <a:lstStyle/>
          <a:p>
            <a:r>
              <a:rPr lang="en-US" dirty="0">
                <a:solidFill>
                  <a:srgbClr val="002060"/>
                </a:solidFill>
              </a:rPr>
              <a:t>The box will break onto a new line.</a:t>
            </a:r>
          </a:p>
          <a:p>
            <a:r>
              <a:rPr lang="en-US" dirty="0">
                <a:solidFill>
                  <a:srgbClr val="002060"/>
                </a:solidFill>
              </a:rPr>
              <a:t>The width and height properties are respected.</a:t>
            </a:r>
          </a:p>
          <a:p>
            <a:r>
              <a:rPr lang="en-US" dirty="0">
                <a:solidFill>
                  <a:srgbClr val="002060"/>
                </a:solidFill>
              </a:rPr>
              <a:t>Padding, margin and border will cause other elements to be pushed away from the box.</a:t>
            </a:r>
          </a:p>
          <a:p>
            <a:r>
              <a:rPr lang="en-US" dirty="0">
                <a:solidFill>
                  <a:srgbClr val="002060"/>
                </a:solidFill>
              </a:rPr>
              <a:t>If width is not specified, the box will extend in the inline direction to fill the space available in its container. In most cases, the box will become as wide as its container, filling up 100% of the space available.</a:t>
            </a:r>
          </a:p>
          <a:p>
            <a:r>
              <a:rPr lang="en-US" dirty="0" err="1">
                <a:solidFill>
                  <a:srgbClr val="002060"/>
                </a:solidFill>
              </a:rPr>
              <a:t>Eg</a:t>
            </a:r>
            <a:r>
              <a:rPr lang="en-US" dirty="0">
                <a:solidFill>
                  <a:srgbClr val="002060"/>
                </a:solidFill>
              </a:rPr>
              <a:t> : div , h1 , p , section , etc.</a:t>
            </a:r>
          </a:p>
        </p:txBody>
      </p:sp>
    </p:spTree>
    <p:extLst>
      <p:ext uri="{BB962C8B-B14F-4D97-AF65-F5344CB8AC3E}">
        <p14:creationId xmlns:p14="http://schemas.microsoft.com/office/powerpoint/2010/main" val="360523796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Outer Display : Inline</a:t>
            </a:r>
          </a:p>
        </p:txBody>
      </p:sp>
      <p:sp>
        <p:nvSpPr>
          <p:cNvPr id="3" name="Content Placeholder 2"/>
          <p:cNvSpPr>
            <a:spLocks noGrp="1"/>
          </p:cNvSpPr>
          <p:nvPr>
            <p:ph idx="1"/>
          </p:nvPr>
        </p:nvSpPr>
        <p:spPr/>
        <p:txBody>
          <a:bodyPr>
            <a:normAutofit lnSpcReduction="10000"/>
          </a:bodyPr>
          <a:lstStyle/>
          <a:p>
            <a:r>
              <a:rPr lang="en-US" dirty="0">
                <a:solidFill>
                  <a:srgbClr val="002060"/>
                </a:solidFill>
              </a:rPr>
              <a:t>The box will not break onto a new line.</a:t>
            </a:r>
          </a:p>
          <a:p>
            <a:r>
              <a:rPr lang="en-US" dirty="0">
                <a:solidFill>
                  <a:srgbClr val="002060"/>
                </a:solidFill>
              </a:rPr>
              <a:t>The width and height properties will not apply.</a:t>
            </a:r>
          </a:p>
          <a:p>
            <a:r>
              <a:rPr lang="en-US" dirty="0">
                <a:solidFill>
                  <a:srgbClr val="002060"/>
                </a:solidFill>
              </a:rPr>
              <a:t>Top and bottom padding, margins, and borders will apply but will not cause other inline boxes to move away from the box.</a:t>
            </a:r>
          </a:p>
          <a:p>
            <a:r>
              <a:rPr lang="en-US" dirty="0">
                <a:solidFill>
                  <a:srgbClr val="002060"/>
                </a:solidFill>
              </a:rPr>
              <a:t>Left and right padding, margins, and borders will apply and will cause other inline boxes to move away from the box.</a:t>
            </a:r>
          </a:p>
        </p:txBody>
      </p:sp>
    </p:spTree>
    <p:extLst>
      <p:ext uri="{BB962C8B-B14F-4D97-AF65-F5344CB8AC3E}">
        <p14:creationId xmlns:p14="http://schemas.microsoft.com/office/powerpoint/2010/main" val="77284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HTTP Protocol : Features</a:t>
            </a:r>
            <a:endParaRPr lang="en-IN" dirty="0">
              <a:solidFill>
                <a:srgbClr val="FF0000"/>
              </a:solidFill>
            </a:endParaRPr>
          </a:p>
        </p:txBody>
      </p:sp>
      <p:sp>
        <p:nvSpPr>
          <p:cNvPr id="3" name="Content Placeholder 2">
            <a:extLst>
              <a:ext uri="{FF2B5EF4-FFF2-40B4-BE49-F238E27FC236}">
                <a16:creationId xmlns:a16="http://schemas.microsoft.com/office/drawing/2014/main" id="{AD7A5AA0-2034-5670-376D-49D47574B442}"/>
              </a:ext>
            </a:extLst>
          </p:cNvPr>
          <p:cNvSpPr>
            <a:spLocks noGrp="1"/>
          </p:cNvSpPr>
          <p:nvPr>
            <p:ph idx="1"/>
          </p:nvPr>
        </p:nvSpPr>
        <p:spPr/>
        <p:txBody>
          <a:bodyPr>
            <a:noAutofit/>
          </a:bodyPr>
          <a:lstStyle/>
          <a:p>
            <a:pPr algn="l"/>
            <a:endParaRPr lang="en-US" sz="2000" dirty="0"/>
          </a:p>
          <a:p>
            <a:r>
              <a:rPr lang="en-US" sz="2000" dirty="0"/>
              <a:t>HTTP is an application layer protocol.</a:t>
            </a:r>
          </a:p>
          <a:p>
            <a:pPr algn="l"/>
            <a:r>
              <a:rPr lang="en-US" sz="2000" dirty="0"/>
              <a:t>Simple : </a:t>
            </a:r>
            <a:r>
              <a:rPr lang="en-US" sz="2000" i="0" dirty="0">
                <a:solidFill>
                  <a:srgbClr val="1B1B1B"/>
                </a:solidFill>
                <a:effectLst/>
              </a:rPr>
              <a:t>HTTP messages can be read and understood by humans, providing easier testing for developers, and reduced complexity for newcomers.</a:t>
            </a:r>
          </a:p>
          <a:p>
            <a:r>
              <a:rPr lang="en-IN" sz="2000" dirty="0">
                <a:solidFill>
                  <a:srgbClr val="1B1B1B"/>
                </a:solidFill>
              </a:rPr>
              <a:t>HTTP is extensible : </a:t>
            </a:r>
            <a:r>
              <a:rPr lang="en-US" sz="2000" b="1" i="1" dirty="0"/>
              <a:t>HTTP headers</a:t>
            </a:r>
            <a:r>
              <a:rPr lang="en-US" sz="2000" i="0" dirty="0">
                <a:solidFill>
                  <a:srgbClr val="1B1B1B"/>
                </a:solidFill>
                <a:effectLst/>
              </a:rPr>
              <a:t> make this protocol easy to extend and experiment with. New functionality can even be introduced by a simple agreement between a client and a server about a new header's semantics.</a:t>
            </a:r>
          </a:p>
          <a:p>
            <a:r>
              <a:rPr lang="en-US" sz="2000" dirty="0">
                <a:solidFill>
                  <a:srgbClr val="1B1B1B"/>
                </a:solidFill>
              </a:rPr>
              <a:t>HTTP is stateless, but not session less : Stateless but session managed by cookies</a:t>
            </a:r>
          </a:p>
          <a:p>
            <a:endParaRPr lang="en-US" sz="2000" dirty="0">
              <a:solidFill>
                <a:srgbClr val="1B1B1B"/>
              </a:solidFill>
            </a:endParaRPr>
          </a:p>
          <a:p>
            <a:endParaRPr lang="en-US" sz="2000" i="0" dirty="0">
              <a:solidFill>
                <a:srgbClr val="1B1B1B"/>
              </a:solidFill>
              <a:effectLst/>
            </a:endParaRPr>
          </a:p>
          <a:p>
            <a:endParaRPr lang="en-IN" sz="2000" i="0" dirty="0">
              <a:solidFill>
                <a:srgbClr val="1B1B1B"/>
              </a:solidFill>
              <a:effectLst/>
            </a:endParaRPr>
          </a:p>
          <a:p>
            <a:pPr algn="l"/>
            <a:endParaRPr lang="en-US" sz="2000" dirty="0"/>
          </a:p>
        </p:txBody>
      </p:sp>
      <p:sp>
        <p:nvSpPr>
          <p:cNvPr id="4" name="AutoShape 2" descr="IP address gets packets to their destination">
            <a:extLst>
              <a:ext uri="{FF2B5EF4-FFF2-40B4-BE49-F238E27FC236}">
                <a16:creationId xmlns:a16="http://schemas.microsoft.com/office/drawing/2014/main" id="{DFCF22E8-C480-A1FA-4368-A244681BBB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8730659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Flex</a:t>
            </a:r>
          </a:p>
        </p:txBody>
      </p:sp>
      <p:sp>
        <p:nvSpPr>
          <p:cNvPr id="3" name="Content Placeholder 2"/>
          <p:cNvSpPr>
            <a:spLocks noGrp="1"/>
          </p:cNvSpPr>
          <p:nvPr>
            <p:ph idx="1"/>
          </p:nvPr>
        </p:nvSpPr>
        <p:spPr/>
        <p:txBody>
          <a:bodyPr>
            <a:normAutofit/>
          </a:bodyPr>
          <a:lstStyle/>
          <a:p>
            <a:endParaRPr lang="en-US" sz="1800" i="0" dirty="0">
              <a:effectLst/>
            </a:endParaRPr>
          </a:p>
          <a:p>
            <a:r>
              <a:rPr lang="en-US" sz="1800" i="0" dirty="0">
                <a:effectLst/>
              </a:rPr>
              <a:t>By default and without any other instruction, the elements inside a box are also laid out in </a:t>
            </a:r>
            <a:r>
              <a:rPr lang="en-US" sz="1800" dirty="0"/>
              <a:t>normal flow</a:t>
            </a:r>
            <a:r>
              <a:rPr lang="en-US" sz="1800" i="0" dirty="0">
                <a:effectLst/>
              </a:rPr>
              <a:t> and behave as block or inline boxes.</a:t>
            </a:r>
          </a:p>
          <a:p>
            <a:r>
              <a:rPr lang="en-US" sz="1800" dirty="0"/>
              <a:t>We can change the inner display type for example by setting display: flex;. The element will still use the outer display type block but this changes the inner display type to flex. Any direct children of this box will become flex items and behave according to the Flexbox specification.</a:t>
            </a:r>
          </a:p>
          <a:p>
            <a:r>
              <a:rPr lang="en-US" sz="1800" dirty="0"/>
              <a:t>Flexbox</a:t>
            </a:r>
            <a:r>
              <a:rPr lang="en-US" sz="1800" b="0" i="0" dirty="0">
                <a:solidFill>
                  <a:srgbClr val="1B1B1B"/>
                </a:solidFill>
                <a:effectLst/>
              </a:rPr>
              <a:t> is a one-dimensional layout method for arranging items in rows or columns. Items </a:t>
            </a:r>
            <a:r>
              <a:rPr lang="en-US" sz="1800" b="0" i="1" dirty="0">
                <a:solidFill>
                  <a:srgbClr val="1B1B1B"/>
                </a:solidFill>
                <a:effectLst/>
              </a:rPr>
              <a:t>flex</a:t>
            </a:r>
            <a:r>
              <a:rPr lang="en-US" sz="1800" b="0" i="0" dirty="0">
                <a:solidFill>
                  <a:srgbClr val="1B1B1B"/>
                </a:solidFill>
                <a:effectLst/>
              </a:rPr>
              <a:t> (expand) to fill additional space or shrink to fit into smaller spaces.</a:t>
            </a:r>
            <a:endParaRPr lang="en-US" sz="1800" dirty="0"/>
          </a:p>
        </p:txBody>
      </p:sp>
    </p:spTree>
    <p:extLst>
      <p:ext uri="{BB962C8B-B14F-4D97-AF65-F5344CB8AC3E}">
        <p14:creationId xmlns:p14="http://schemas.microsoft.com/office/powerpoint/2010/main" val="149805469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Why Flex</a:t>
            </a:r>
          </a:p>
        </p:txBody>
      </p:sp>
      <p:sp>
        <p:nvSpPr>
          <p:cNvPr id="3" name="Content Placeholder 2"/>
          <p:cNvSpPr>
            <a:spLocks noGrp="1"/>
          </p:cNvSpPr>
          <p:nvPr>
            <p:ph idx="1"/>
          </p:nvPr>
        </p:nvSpPr>
        <p:spPr/>
        <p:txBody>
          <a:bodyPr>
            <a:normAutofit/>
          </a:bodyPr>
          <a:lstStyle/>
          <a:p>
            <a:r>
              <a:rPr lang="en-US" sz="1800" b="0" dirty="0">
                <a:solidFill>
                  <a:srgbClr val="1B1B1B"/>
                </a:solidFill>
                <a:effectLst/>
              </a:rPr>
              <a:t>For a long time, the only reliable cross-browser compatible tools available for creating CSS layouts were features like </a:t>
            </a:r>
            <a:r>
              <a:rPr lang="en-US" sz="1800" dirty="0"/>
              <a:t>floats</a:t>
            </a:r>
            <a:r>
              <a:rPr lang="en-US" sz="1800" b="0" dirty="0">
                <a:solidFill>
                  <a:srgbClr val="1B1B1B"/>
                </a:solidFill>
                <a:effectLst/>
              </a:rPr>
              <a:t> and </a:t>
            </a:r>
            <a:r>
              <a:rPr lang="en-US" sz="1800" dirty="0"/>
              <a:t>positioning</a:t>
            </a:r>
            <a:r>
              <a:rPr lang="en-US" sz="1800" b="0" dirty="0">
                <a:solidFill>
                  <a:srgbClr val="1B1B1B"/>
                </a:solidFill>
                <a:effectLst/>
              </a:rPr>
              <a:t>. These work, but in some ways they're also limiting and frustrating.</a:t>
            </a:r>
          </a:p>
          <a:p>
            <a:r>
              <a:rPr lang="en-US" sz="1800" b="0" i="0" dirty="0">
                <a:solidFill>
                  <a:srgbClr val="1B1B1B"/>
                </a:solidFill>
                <a:effectLst/>
              </a:rPr>
              <a:t>These work, but in some ways they're also limiting and frustrating.</a:t>
            </a:r>
          </a:p>
          <a:p>
            <a:pPr marL="0" indent="0">
              <a:buNone/>
            </a:pPr>
            <a:endParaRPr lang="en-US" sz="1800" dirty="0">
              <a:solidFill>
                <a:srgbClr val="1B1B1B"/>
              </a:solidFill>
            </a:endParaRPr>
          </a:p>
          <a:p>
            <a:pPr marL="0" indent="0">
              <a:buNone/>
            </a:pPr>
            <a:r>
              <a:rPr lang="en-US" sz="1800" b="1" i="1" dirty="0">
                <a:solidFill>
                  <a:srgbClr val="1B1B1B"/>
                </a:solidFill>
              </a:rPr>
              <a:t>Scenarios where flexbox is needed and floats and position is difficult : </a:t>
            </a:r>
          </a:p>
          <a:p>
            <a:pPr algn="l">
              <a:buFont typeface="Arial" panose="020B0604020202020204" pitchFamily="34" charset="0"/>
              <a:buChar char="•"/>
            </a:pPr>
            <a:r>
              <a:rPr lang="en-US" sz="1800" b="0" i="0" dirty="0">
                <a:solidFill>
                  <a:srgbClr val="1B1B1B"/>
                </a:solidFill>
                <a:effectLst/>
              </a:rPr>
              <a:t>Vertically centering a block of content inside its parent.</a:t>
            </a:r>
          </a:p>
          <a:p>
            <a:pPr algn="l">
              <a:buFont typeface="Arial" panose="020B0604020202020204" pitchFamily="34" charset="0"/>
              <a:buChar char="•"/>
            </a:pPr>
            <a:r>
              <a:rPr lang="en-US" sz="1800" b="0" i="0" dirty="0">
                <a:solidFill>
                  <a:srgbClr val="1B1B1B"/>
                </a:solidFill>
                <a:effectLst/>
              </a:rPr>
              <a:t>Making all the children of a container take up an equal amount of the available width/height, regardless of how much width/height is available.</a:t>
            </a:r>
          </a:p>
          <a:p>
            <a:pPr algn="l">
              <a:buFont typeface="Arial" panose="020B0604020202020204" pitchFamily="34" charset="0"/>
              <a:buChar char="•"/>
            </a:pPr>
            <a:r>
              <a:rPr lang="en-US" sz="1800" b="0" i="0" dirty="0">
                <a:solidFill>
                  <a:srgbClr val="1B1B1B"/>
                </a:solidFill>
                <a:effectLst/>
              </a:rPr>
              <a:t>Making all columns in a multiple-column layout adopt the same height even if they contain a different amount of content.</a:t>
            </a:r>
          </a:p>
          <a:p>
            <a:pPr marL="0" indent="0">
              <a:buNone/>
            </a:pPr>
            <a:endParaRPr lang="en-US" sz="1800" dirty="0"/>
          </a:p>
        </p:txBody>
      </p:sp>
    </p:spTree>
    <p:extLst>
      <p:ext uri="{BB962C8B-B14F-4D97-AF65-F5344CB8AC3E}">
        <p14:creationId xmlns:p14="http://schemas.microsoft.com/office/powerpoint/2010/main" val="35445438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Example</a:t>
            </a:r>
          </a:p>
        </p:txBody>
      </p:sp>
      <p:sp>
        <p:nvSpPr>
          <p:cNvPr id="3" name="Content Placeholder 2"/>
          <p:cNvSpPr>
            <a:spLocks noGrp="1"/>
          </p:cNvSpPr>
          <p:nvPr>
            <p:ph idx="1"/>
          </p:nvPr>
        </p:nvSpPr>
        <p:spPr/>
        <p:txBody>
          <a:bodyPr>
            <a:normAutofit/>
          </a:bodyPr>
          <a:lstStyle/>
          <a:p>
            <a:r>
              <a:rPr lang="en-US" sz="1800" dirty="0"/>
              <a:t>Example having single section having 3 articles</a:t>
            </a:r>
          </a:p>
          <a:p>
            <a:r>
              <a:rPr lang="en-US" sz="1800" dirty="0"/>
              <a:t>The parent having display flex is called flex container and its child are flex items</a:t>
            </a:r>
          </a:p>
          <a:p>
            <a:r>
              <a:rPr lang="en-US" sz="1800" dirty="0"/>
              <a:t>Without display flex , the child articles will layout one by one each in new row</a:t>
            </a:r>
          </a:p>
          <a:p>
            <a:r>
              <a:rPr lang="en-US" sz="1800" dirty="0"/>
              <a:t>Observe the difference with flex.</a:t>
            </a:r>
          </a:p>
          <a:p>
            <a:r>
              <a:rPr lang="en-US" sz="1800" dirty="0"/>
              <a:t>With display flex,  they should be arranged as equal width equal height columns in single row</a:t>
            </a:r>
          </a:p>
          <a:p>
            <a:r>
              <a:rPr lang="en-US" sz="1800" dirty="0"/>
              <a:t>Display : flex means child will be flex items parent will be block level , respect to external elements to it whereas if display : inline-flex , then parent will be inline with respect to external world and its child will be flex.</a:t>
            </a:r>
          </a:p>
          <a:p>
            <a:endParaRPr lang="en-US" sz="1800" dirty="0"/>
          </a:p>
        </p:txBody>
      </p:sp>
    </p:spTree>
    <p:extLst>
      <p:ext uri="{BB962C8B-B14F-4D97-AF65-F5344CB8AC3E}">
        <p14:creationId xmlns:p14="http://schemas.microsoft.com/office/powerpoint/2010/main" val="154112414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Flex Model</a:t>
            </a:r>
          </a:p>
        </p:txBody>
      </p:sp>
      <p:pic>
        <p:nvPicPr>
          <p:cNvPr id="4098" name="Picture 2" descr="Three flex items in a left-to-right language are laid out side-by-side in a flex container. The main axis — the axis of the flex container in the direction in which the flex items are laid out — is horizontal. The ends of the axis are main-start and main-end and are on the left and right respectively. The cross axis is vertical; perpendicular to the main axis. The cross-start and cross-end are at the top and bottom respectively. The length of the flex item along the main axis, in this case, the width, is called the main size, and the length of the flex item along the cross axis, in this case, the height, is called the cross size.">
            <a:extLst>
              <a:ext uri="{FF2B5EF4-FFF2-40B4-BE49-F238E27FC236}">
                <a16:creationId xmlns:a16="http://schemas.microsoft.com/office/drawing/2014/main" id="{74F4B7D7-DC87-A9E3-CE9B-80E1411080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981201"/>
            <a:ext cx="6629400" cy="400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7552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Flex Model</a:t>
            </a:r>
          </a:p>
        </p:txBody>
      </p:sp>
      <p:sp>
        <p:nvSpPr>
          <p:cNvPr id="3" name="Content Placeholder 2">
            <a:extLst>
              <a:ext uri="{FF2B5EF4-FFF2-40B4-BE49-F238E27FC236}">
                <a16:creationId xmlns:a16="http://schemas.microsoft.com/office/drawing/2014/main" id="{3822EC5D-5BCD-0634-6A9E-887A73604507}"/>
              </a:ext>
            </a:extLst>
          </p:cNvPr>
          <p:cNvSpPr>
            <a:spLocks noGrp="1"/>
          </p:cNvSpPr>
          <p:nvPr>
            <p:ph idx="1"/>
          </p:nvPr>
        </p:nvSpPr>
        <p:spPr/>
        <p:txBody>
          <a:bodyPr>
            <a:normAutofit fontScale="92500" lnSpcReduction="20000"/>
          </a:bodyPr>
          <a:lstStyle/>
          <a:p>
            <a:r>
              <a:rPr lang="en-US" dirty="0"/>
              <a:t>flex-direction : by default row . Other values are column, row-reverse, column-reverse.</a:t>
            </a:r>
          </a:p>
          <a:p>
            <a:r>
              <a:rPr lang="en-US" b="0" i="0" dirty="0">
                <a:solidFill>
                  <a:srgbClr val="1B1B1B"/>
                </a:solidFill>
                <a:effectLst/>
                <a:latin typeface="Inter"/>
              </a:rPr>
              <a:t>One issue that arises when you have a fixed width or height in your layout is that eventually your flexbox children will overflow their container, breaking the layout( example of </a:t>
            </a:r>
            <a:r>
              <a:rPr lang="en-US" dirty="0">
                <a:solidFill>
                  <a:srgbClr val="1B1B1B"/>
                </a:solidFill>
                <a:latin typeface="Inter"/>
              </a:rPr>
              <a:t>8 articles in the example)</a:t>
            </a:r>
          </a:p>
          <a:p>
            <a:r>
              <a:rPr lang="en-US" dirty="0">
                <a:solidFill>
                  <a:srgbClr val="1B1B1B"/>
                </a:solidFill>
                <a:latin typeface="Inter"/>
              </a:rPr>
              <a:t>To solve this problem , to the parent apply property flex-wrap : wrap/wrap-reverse and to flex items apply property flex : width value( </a:t>
            </a:r>
            <a:r>
              <a:rPr lang="en-US" dirty="0" err="1">
                <a:solidFill>
                  <a:srgbClr val="1B1B1B"/>
                </a:solidFill>
                <a:latin typeface="Inter"/>
              </a:rPr>
              <a:t>eg</a:t>
            </a:r>
            <a:r>
              <a:rPr lang="en-US" dirty="0">
                <a:solidFill>
                  <a:srgbClr val="1B1B1B"/>
                </a:solidFill>
                <a:latin typeface="Inter"/>
              </a:rPr>
              <a:t> 200px) </a:t>
            </a:r>
            <a:endParaRPr lang="en-IN" dirty="0"/>
          </a:p>
        </p:txBody>
      </p:sp>
    </p:spTree>
    <p:extLst>
      <p:ext uri="{BB962C8B-B14F-4D97-AF65-F5344CB8AC3E}">
        <p14:creationId xmlns:p14="http://schemas.microsoft.com/office/powerpoint/2010/main" val="21791072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Flex Model</a:t>
            </a:r>
          </a:p>
        </p:txBody>
      </p:sp>
      <p:sp>
        <p:nvSpPr>
          <p:cNvPr id="3" name="Content Placeholder 2">
            <a:extLst>
              <a:ext uri="{FF2B5EF4-FFF2-40B4-BE49-F238E27FC236}">
                <a16:creationId xmlns:a16="http://schemas.microsoft.com/office/drawing/2014/main" id="{3822EC5D-5BCD-0634-6A9E-887A73604507}"/>
              </a:ext>
            </a:extLst>
          </p:cNvPr>
          <p:cNvSpPr>
            <a:spLocks noGrp="1"/>
          </p:cNvSpPr>
          <p:nvPr>
            <p:ph idx="1"/>
          </p:nvPr>
        </p:nvSpPr>
        <p:spPr/>
        <p:txBody>
          <a:bodyPr>
            <a:normAutofit/>
          </a:bodyPr>
          <a:lstStyle/>
          <a:p>
            <a:r>
              <a:rPr lang="en-US" dirty="0"/>
              <a:t>Flex-flow shorthand </a:t>
            </a:r>
          </a:p>
          <a:p>
            <a:r>
              <a:rPr lang="en-US" dirty="0"/>
              <a:t>Combining  flex-direction: </a:t>
            </a:r>
            <a:r>
              <a:rPr lang="en-US" dirty="0" err="1"/>
              <a:t>row;flex-wrap</a:t>
            </a:r>
            <a:r>
              <a:rPr lang="en-US" dirty="0"/>
              <a:t>: wrap; into a single line flex-flow  : row wrap</a:t>
            </a:r>
          </a:p>
          <a:p>
            <a:r>
              <a:rPr lang="en-US" dirty="0"/>
              <a:t>Relative size of each flex item can be managed by property flex : 1 or flex : 2 or so on .</a:t>
            </a:r>
          </a:p>
          <a:p>
            <a:r>
              <a:rPr lang="en-US" dirty="0"/>
              <a:t>Example of scaling 3</a:t>
            </a:r>
            <a:r>
              <a:rPr lang="en-US" baseline="30000" dirty="0"/>
              <a:t>rd</a:t>
            </a:r>
            <a:r>
              <a:rPr lang="en-US" dirty="0"/>
              <a:t> article out of 3 to 2 and remaining to 1.</a:t>
            </a:r>
          </a:p>
          <a:p>
            <a:endParaRPr lang="en-IN" dirty="0"/>
          </a:p>
        </p:txBody>
      </p:sp>
    </p:spTree>
    <p:extLst>
      <p:ext uri="{BB962C8B-B14F-4D97-AF65-F5344CB8AC3E}">
        <p14:creationId xmlns:p14="http://schemas.microsoft.com/office/powerpoint/2010/main" val="34011271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Flex Model</a:t>
            </a:r>
          </a:p>
        </p:txBody>
      </p:sp>
      <p:sp>
        <p:nvSpPr>
          <p:cNvPr id="3" name="Content Placeholder 2">
            <a:extLst>
              <a:ext uri="{FF2B5EF4-FFF2-40B4-BE49-F238E27FC236}">
                <a16:creationId xmlns:a16="http://schemas.microsoft.com/office/drawing/2014/main" id="{3822EC5D-5BCD-0634-6A9E-887A73604507}"/>
              </a:ext>
            </a:extLst>
          </p:cNvPr>
          <p:cNvSpPr>
            <a:spLocks noGrp="1"/>
          </p:cNvSpPr>
          <p:nvPr>
            <p:ph idx="1"/>
          </p:nvPr>
        </p:nvSpPr>
        <p:spPr/>
        <p:txBody>
          <a:bodyPr>
            <a:normAutofit fontScale="70000" lnSpcReduction="20000"/>
          </a:bodyPr>
          <a:lstStyle/>
          <a:p>
            <a:pPr marL="0" indent="0">
              <a:buNone/>
            </a:pPr>
            <a:r>
              <a:rPr lang="en-US" b="1" i="1" dirty="0"/>
              <a:t>flex: shorthand versus longhand</a:t>
            </a:r>
          </a:p>
          <a:p>
            <a:pPr marL="0" indent="0">
              <a:buNone/>
            </a:pPr>
            <a:endParaRPr lang="en-US" b="1" i="1" dirty="0"/>
          </a:p>
          <a:p>
            <a:r>
              <a:rPr lang="en-US" dirty="0"/>
              <a:t>flex is a shorthand property that can specify up to three different values:</a:t>
            </a:r>
          </a:p>
          <a:p>
            <a:pPr marL="0" indent="0">
              <a:buNone/>
            </a:pPr>
            <a:r>
              <a:rPr lang="en-US" dirty="0"/>
              <a:t>     flex : 1 , flex :  2</a:t>
            </a:r>
          </a:p>
          <a:p>
            <a:r>
              <a:rPr lang="en-US" dirty="0"/>
              <a:t>The unitless proportion value we discussed above. This can be specified separately using the </a:t>
            </a:r>
            <a:r>
              <a:rPr lang="en-US" b="1" i="1" u="sng" dirty="0"/>
              <a:t>flex-grow</a:t>
            </a:r>
            <a:r>
              <a:rPr lang="en-US" dirty="0"/>
              <a:t> longhand property.</a:t>
            </a:r>
          </a:p>
          <a:p>
            <a:r>
              <a:rPr lang="en-US" dirty="0"/>
              <a:t>A second unitless proportion value, </a:t>
            </a:r>
            <a:r>
              <a:rPr lang="en-US" b="1" i="1" u="sng" dirty="0"/>
              <a:t>flex-shrink</a:t>
            </a:r>
            <a:r>
              <a:rPr lang="en-US" dirty="0"/>
              <a:t>, which comes into play when the flex items are overflowing their container. This value specifies how much an item will shrink in order to prevent overflow. This is quite an advanced flexbox feature and we won't be covering it any further in this article.</a:t>
            </a:r>
          </a:p>
          <a:p>
            <a:r>
              <a:rPr lang="en-US" dirty="0"/>
              <a:t>The minimum size value we discussed above. This can be specified separately using the </a:t>
            </a:r>
            <a:r>
              <a:rPr lang="en-US" b="1" i="1" u="sng" dirty="0"/>
              <a:t>flex-basis</a:t>
            </a:r>
            <a:r>
              <a:rPr lang="en-US" dirty="0"/>
              <a:t> longhand value.</a:t>
            </a:r>
            <a:endParaRPr lang="en-IN" dirty="0"/>
          </a:p>
        </p:txBody>
      </p:sp>
    </p:spTree>
    <p:extLst>
      <p:ext uri="{BB962C8B-B14F-4D97-AF65-F5344CB8AC3E}">
        <p14:creationId xmlns:p14="http://schemas.microsoft.com/office/powerpoint/2010/main" val="4688216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Flex Model</a:t>
            </a:r>
          </a:p>
        </p:txBody>
      </p:sp>
      <p:sp>
        <p:nvSpPr>
          <p:cNvPr id="3" name="Content Placeholder 2">
            <a:extLst>
              <a:ext uri="{FF2B5EF4-FFF2-40B4-BE49-F238E27FC236}">
                <a16:creationId xmlns:a16="http://schemas.microsoft.com/office/drawing/2014/main" id="{3822EC5D-5BCD-0634-6A9E-887A73604507}"/>
              </a:ext>
            </a:extLst>
          </p:cNvPr>
          <p:cNvSpPr>
            <a:spLocks noGrp="1"/>
          </p:cNvSpPr>
          <p:nvPr>
            <p:ph idx="1"/>
          </p:nvPr>
        </p:nvSpPr>
        <p:spPr/>
        <p:txBody>
          <a:bodyPr>
            <a:normAutofit fontScale="85000" lnSpcReduction="10000"/>
          </a:bodyPr>
          <a:lstStyle/>
          <a:p>
            <a:pPr marL="0" indent="0">
              <a:buNone/>
            </a:pPr>
            <a:r>
              <a:rPr lang="en-US" b="1" i="1" dirty="0"/>
              <a:t>Horizontal and Vertical Alignment</a:t>
            </a:r>
          </a:p>
          <a:p>
            <a:pPr marL="0" indent="0">
              <a:buNone/>
            </a:pPr>
            <a:endParaRPr lang="en-US" b="1" i="1" dirty="0"/>
          </a:p>
          <a:p>
            <a:pPr marL="0" indent="0">
              <a:buNone/>
            </a:pPr>
            <a:r>
              <a:rPr lang="en-US" dirty="0"/>
              <a:t>Main-axis : justify-content : left , right , center, space-around , space-between , space-around</a:t>
            </a:r>
          </a:p>
          <a:p>
            <a:pPr marL="0" indent="0">
              <a:buNone/>
            </a:pPr>
            <a:endParaRPr lang="en-US" dirty="0"/>
          </a:p>
          <a:p>
            <a:pPr marL="0" indent="0">
              <a:buNone/>
            </a:pPr>
            <a:r>
              <a:rPr lang="en-US" dirty="0"/>
              <a:t>Cross-axis : align-items : flex-start , center , flex-end, stretch</a:t>
            </a:r>
          </a:p>
          <a:p>
            <a:pPr marL="0" indent="0">
              <a:buNone/>
            </a:pPr>
            <a:endParaRPr lang="en-US" dirty="0"/>
          </a:p>
          <a:p>
            <a:pPr marL="0" indent="0">
              <a:buNone/>
            </a:pPr>
            <a:r>
              <a:rPr lang="en-US" dirty="0"/>
              <a:t>Individually if a flex-item needs to be aligned separately then on flex-item we will apply align-self property</a:t>
            </a:r>
            <a:endParaRPr lang="en-IN" dirty="0"/>
          </a:p>
        </p:txBody>
      </p:sp>
    </p:spTree>
    <p:extLst>
      <p:ext uri="{BB962C8B-B14F-4D97-AF65-F5344CB8AC3E}">
        <p14:creationId xmlns:p14="http://schemas.microsoft.com/office/powerpoint/2010/main" val="119086421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Grid</a:t>
            </a:r>
          </a:p>
        </p:txBody>
      </p:sp>
      <p:sp>
        <p:nvSpPr>
          <p:cNvPr id="3" name="Content Placeholder 2">
            <a:extLst>
              <a:ext uri="{FF2B5EF4-FFF2-40B4-BE49-F238E27FC236}">
                <a16:creationId xmlns:a16="http://schemas.microsoft.com/office/drawing/2014/main" id="{3822EC5D-5BCD-0634-6A9E-887A73604507}"/>
              </a:ext>
            </a:extLst>
          </p:cNvPr>
          <p:cNvSpPr>
            <a:spLocks noGrp="1"/>
          </p:cNvSpPr>
          <p:nvPr>
            <p:ph idx="1"/>
          </p:nvPr>
        </p:nvSpPr>
        <p:spPr/>
        <p:txBody>
          <a:bodyPr>
            <a:noAutofit/>
          </a:bodyPr>
          <a:lstStyle/>
          <a:p>
            <a:pPr marL="0" indent="0">
              <a:buNone/>
            </a:pPr>
            <a:endParaRPr lang="en-US" sz="1800" i="0" dirty="0">
              <a:solidFill>
                <a:srgbClr val="1B1B1B"/>
              </a:solidFill>
              <a:effectLst/>
            </a:endParaRPr>
          </a:p>
          <a:p>
            <a:r>
              <a:rPr lang="en-US" sz="1800" i="0" dirty="0">
                <a:solidFill>
                  <a:srgbClr val="1B1B1B"/>
                </a:solidFill>
                <a:effectLst/>
              </a:rPr>
              <a:t>CSS Grid Layout is a two-dimensional layout system for the web</a:t>
            </a:r>
          </a:p>
          <a:p>
            <a:r>
              <a:rPr lang="en-US" sz="1800" i="0" dirty="0">
                <a:solidFill>
                  <a:srgbClr val="1B1B1B"/>
                </a:solidFill>
                <a:effectLst/>
              </a:rPr>
              <a:t>It lets us lay content out in rows and columns.</a:t>
            </a:r>
          </a:p>
          <a:p>
            <a:r>
              <a:rPr lang="en-US" sz="1800" i="0" dirty="0">
                <a:solidFill>
                  <a:srgbClr val="1B1B1B"/>
                </a:solidFill>
                <a:effectLst/>
              </a:rPr>
              <a:t>It makes building complex layouts straightforward.</a:t>
            </a:r>
          </a:p>
          <a:p>
            <a:r>
              <a:rPr lang="en-US" sz="1800" i="0" dirty="0">
                <a:solidFill>
                  <a:srgbClr val="1B1B1B"/>
                </a:solidFill>
                <a:effectLst/>
              </a:rPr>
              <a:t>A grid is a collection of horizontal and vertical lines creating a pattern against which we can line up our design elements</a:t>
            </a:r>
          </a:p>
          <a:p>
            <a:r>
              <a:rPr lang="en-US" sz="1800" b="0" i="0" dirty="0">
                <a:solidFill>
                  <a:srgbClr val="1B1B1B"/>
                </a:solidFill>
                <a:effectLst/>
              </a:rPr>
              <a:t>They help us to create layouts in which our elements won't jump around or change width as we move from page to page, providing greater consistency on our websites.</a:t>
            </a:r>
            <a:endParaRPr lang="en-US" sz="1800" i="0" dirty="0">
              <a:solidFill>
                <a:srgbClr val="1B1B1B"/>
              </a:solidFill>
              <a:effectLst/>
            </a:endParaRPr>
          </a:p>
          <a:p>
            <a:r>
              <a:rPr lang="en-US" sz="1800" i="0" dirty="0">
                <a:solidFill>
                  <a:srgbClr val="1B1B1B"/>
                </a:solidFill>
                <a:effectLst/>
              </a:rPr>
              <a:t>A grid will typically have columns, rows, and then gaps between each row and column. The gaps are commonly referred to as gutters.</a:t>
            </a:r>
          </a:p>
          <a:p>
            <a:endParaRPr lang="en-IN" sz="1800" dirty="0"/>
          </a:p>
        </p:txBody>
      </p:sp>
    </p:spTree>
    <p:extLst>
      <p:ext uri="{BB962C8B-B14F-4D97-AF65-F5344CB8AC3E}">
        <p14:creationId xmlns:p14="http://schemas.microsoft.com/office/powerpoint/2010/main" val="38152028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Grid</a:t>
            </a:r>
          </a:p>
        </p:txBody>
      </p:sp>
      <p:pic>
        <p:nvPicPr>
          <p:cNvPr id="10242" name="Picture 2" descr="CSS grid with parts labelled as rows, columns and gutters. Rows are the horizontal segments of the grid and Columns are the vertical segments of the grid. The space between two rows is called as 'row gutter' and the space between 2 columns is called as 'column gutter'.">
            <a:extLst>
              <a:ext uri="{FF2B5EF4-FFF2-40B4-BE49-F238E27FC236}">
                <a16:creationId xmlns:a16="http://schemas.microsoft.com/office/drawing/2014/main" id="{36283C22-BE82-E8B6-8598-0BBEE75E9E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7620000" cy="3523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340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HTTP Protocol : Flow</a:t>
            </a:r>
            <a:endParaRPr lang="en-IN" dirty="0">
              <a:solidFill>
                <a:srgbClr val="FF0000"/>
              </a:solidFill>
            </a:endParaRPr>
          </a:p>
        </p:txBody>
      </p:sp>
      <p:sp>
        <p:nvSpPr>
          <p:cNvPr id="3" name="Content Placeholder 2">
            <a:extLst>
              <a:ext uri="{FF2B5EF4-FFF2-40B4-BE49-F238E27FC236}">
                <a16:creationId xmlns:a16="http://schemas.microsoft.com/office/drawing/2014/main" id="{AD7A5AA0-2034-5670-376D-49D47574B442}"/>
              </a:ext>
            </a:extLst>
          </p:cNvPr>
          <p:cNvSpPr>
            <a:spLocks noGrp="1"/>
          </p:cNvSpPr>
          <p:nvPr>
            <p:ph idx="1"/>
          </p:nvPr>
        </p:nvSpPr>
        <p:spPr/>
        <p:txBody>
          <a:bodyPr>
            <a:noAutofit/>
          </a:bodyPr>
          <a:lstStyle/>
          <a:p>
            <a:pPr algn="l"/>
            <a:endParaRPr lang="en-US" sz="2000" dirty="0"/>
          </a:p>
          <a:p>
            <a:pPr marL="0" indent="0" algn="l">
              <a:buNone/>
            </a:pPr>
            <a:endParaRPr lang="en-IN" sz="2000" dirty="0"/>
          </a:p>
          <a:p>
            <a:pPr marL="0" indent="0" algn="l">
              <a:buNone/>
            </a:pPr>
            <a:r>
              <a:rPr lang="en-IN" sz="2000" dirty="0"/>
              <a:t>1. </a:t>
            </a:r>
            <a:r>
              <a:rPr lang="en-IN" sz="2000" b="0" i="0" dirty="0">
                <a:solidFill>
                  <a:srgbClr val="1B1B1B"/>
                </a:solidFill>
                <a:effectLst/>
              </a:rPr>
              <a:t>Open a TCP connection</a:t>
            </a:r>
          </a:p>
          <a:p>
            <a:pPr marL="0" indent="0" algn="l">
              <a:buNone/>
            </a:pPr>
            <a:endParaRPr lang="en-IN" sz="2000" b="0" i="0" dirty="0">
              <a:solidFill>
                <a:srgbClr val="1B1B1B"/>
              </a:solidFill>
              <a:effectLst/>
            </a:endParaRPr>
          </a:p>
          <a:p>
            <a:pPr marL="0" indent="0" algn="l">
              <a:buNone/>
            </a:pPr>
            <a:r>
              <a:rPr lang="en-IN" sz="2000" b="0" i="0" dirty="0">
                <a:solidFill>
                  <a:srgbClr val="1B1B1B"/>
                </a:solidFill>
                <a:effectLst/>
              </a:rPr>
              <a:t>2. Send an HTTP message: </a:t>
            </a:r>
          </a:p>
          <a:p>
            <a:pPr marL="0" indent="0" algn="l">
              <a:buNone/>
            </a:pPr>
            <a:endParaRPr lang="en-IN" sz="2000" dirty="0">
              <a:solidFill>
                <a:srgbClr val="1B1B1B"/>
              </a:solidFill>
            </a:endParaRPr>
          </a:p>
          <a:p>
            <a:pPr marL="0" indent="0" algn="l">
              <a:buNone/>
            </a:pPr>
            <a:r>
              <a:rPr lang="en-IN" sz="2000" dirty="0">
                <a:solidFill>
                  <a:srgbClr val="1B1B1B"/>
                </a:solidFill>
              </a:rPr>
              <a:t>3.</a:t>
            </a:r>
            <a:r>
              <a:rPr lang="en-IN" sz="2000" b="0" i="0" dirty="0">
                <a:solidFill>
                  <a:srgbClr val="1B1B1B"/>
                </a:solidFill>
                <a:effectLst/>
              </a:rPr>
              <a:t> </a:t>
            </a:r>
            <a:r>
              <a:rPr lang="en-US" sz="2000" b="0" i="0" dirty="0">
                <a:solidFill>
                  <a:srgbClr val="1B1B1B"/>
                </a:solidFill>
                <a:effectLst/>
              </a:rPr>
              <a:t>Read the response sent by the server</a:t>
            </a:r>
            <a:br>
              <a:rPr lang="en-US" sz="2000" b="0" i="0" dirty="0">
                <a:solidFill>
                  <a:srgbClr val="1B1B1B"/>
                </a:solidFill>
                <a:effectLst/>
              </a:rPr>
            </a:br>
            <a:endParaRPr lang="en-US" sz="2000" b="0" i="0" dirty="0">
              <a:solidFill>
                <a:srgbClr val="1B1B1B"/>
              </a:solidFill>
              <a:effectLst/>
            </a:endParaRPr>
          </a:p>
          <a:p>
            <a:pPr marL="0" indent="0" algn="l">
              <a:buNone/>
            </a:pPr>
            <a:r>
              <a:rPr lang="en-US" sz="2000" b="0" i="0" dirty="0">
                <a:solidFill>
                  <a:srgbClr val="1B1B1B"/>
                </a:solidFill>
                <a:effectLst/>
              </a:rPr>
              <a:t>4. Close or reuse the connection for further requests.</a:t>
            </a:r>
          </a:p>
          <a:p>
            <a:br>
              <a:rPr lang="en-US" sz="2000" dirty="0"/>
            </a:br>
            <a:endParaRPr lang="en-IN" sz="2000" b="0" i="0" dirty="0">
              <a:solidFill>
                <a:srgbClr val="1B1B1B"/>
              </a:solidFill>
              <a:effectLst/>
            </a:endParaRPr>
          </a:p>
          <a:p>
            <a:pPr algn="l"/>
            <a:endParaRPr lang="en-US" sz="2000" dirty="0"/>
          </a:p>
        </p:txBody>
      </p:sp>
      <p:sp>
        <p:nvSpPr>
          <p:cNvPr id="4" name="AutoShape 2" descr="IP address gets packets to their destination">
            <a:extLst>
              <a:ext uri="{FF2B5EF4-FFF2-40B4-BE49-F238E27FC236}">
                <a16:creationId xmlns:a16="http://schemas.microsoft.com/office/drawing/2014/main" id="{DFCF22E8-C480-A1FA-4368-A244681BBB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56184469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Grid</a:t>
            </a:r>
          </a:p>
        </p:txBody>
      </p:sp>
      <p:sp>
        <p:nvSpPr>
          <p:cNvPr id="3" name="Content Placeholder 2">
            <a:extLst>
              <a:ext uri="{FF2B5EF4-FFF2-40B4-BE49-F238E27FC236}">
                <a16:creationId xmlns:a16="http://schemas.microsoft.com/office/drawing/2014/main" id="{2D25271A-1ABF-99D8-786F-43BE681D85CB}"/>
              </a:ext>
            </a:extLst>
          </p:cNvPr>
          <p:cNvSpPr>
            <a:spLocks noGrp="1"/>
          </p:cNvSpPr>
          <p:nvPr>
            <p:ph idx="1"/>
          </p:nvPr>
        </p:nvSpPr>
        <p:spPr/>
        <p:txBody>
          <a:bodyPr>
            <a:normAutofit/>
          </a:bodyPr>
          <a:lstStyle/>
          <a:p>
            <a:r>
              <a:rPr lang="en-US" sz="1800" dirty="0">
                <a:solidFill>
                  <a:srgbClr val="1B1B1B"/>
                </a:solidFill>
              </a:rPr>
              <a:t>use</a:t>
            </a:r>
            <a:r>
              <a:rPr lang="en-US" sz="1800" b="0" i="0" dirty="0">
                <a:solidFill>
                  <a:srgbClr val="1B1B1B"/>
                </a:solidFill>
                <a:effectLst/>
              </a:rPr>
              <a:t> </a:t>
            </a:r>
            <a:r>
              <a:rPr lang="en-US" sz="1800" b="0" i="0" dirty="0" err="1">
                <a:solidFill>
                  <a:srgbClr val="1B1B1B"/>
                </a:solidFill>
                <a:effectLst/>
              </a:rPr>
              <a:t>display:grid</a:t>
            </a:r>
            <a:r>
              <a:rPr lang="en-US" sz="1800" b="0" i="0" dirty="0">
                <a:solidFill>
                  <a:srgbClr val="1B1B1B"/>
                </a:solidFill>
                <a:effectLst/>
              </a:rPr>
              <a:t> on container element,</a:t>
            </a:r>
          </a:p>
          <a:p>
            <a:r>
              <a:rPr lang="en-US" sz="1800" b="0" i="0" dirty="0">
                <a:solidFill>
                  <a:srgbClr val="1B1B1B"/>
                </a:solidFill>
                <a:effectLst/>
              </a:rPr>
              <a:t>all of the direct children of the container become grid items</a:t>
            </a:r>
          </a:p>
          <a:p>
            <a:r>
              <a:rPr lang="en-US" sz="1800" dirty="0"/>
              <a:t>display: grid gives a one column grid, so grid items will continue to display one below the other as they do in normal flow.</a:t>
            </a:r>
          </a:p>
          <a:p>
            <a:r>
              <a:rPr lang="en-US" sz="1800" b="0" i="0" dirty="0">
                <a:solidFill>
                  <a:srgbClr val="1B1B1B"/>
                </a:solidFill>
                <a:effectLst/>
              </a:rPr>
              <a:t>To see something that looks more grid-like, we'll need to add some columns to the grid.  Using </a:t>
            </a:r>
            <a:r>
              <a:rPr lang="en-IN" sz="1800" b="0" dirty="0">
                <a:solidFill>
                  <a:srgbClr val="D4D4D4"/>
                </a:solidFill>
                <a:effectLst/>
              </a:rPr>
              <a:t> </a:t>
            </a:r>
            <a:r>
              <a:rPr lang="en-IN" sz="1800" b="0" dirty="0">
                <a:effectLst/>
              </a:rPr>
              <a:t>grid-template-columns: 200px </a:t>
            </a:r>
            <a:r>
              <a:rPr lang="en-IN" sz="1800" b="0" dirty="0" err="1">
                <a:effectLst/>
              </a:rPr>
              <a:t>200px</a:t>
            </a:r>
            <a:r>
              <a:rPr lang="en-IN" sz="1800" b="0" dirty="0">
                <a:effectLst/>
              </a:rPr>
              <a:t> </a:t>
            </a:r>
            <a:r>
              <a:rPr lang="en-IN" sz="1800" b="0" dirty="0" err="1">
                <a:effectLst/>
              </a:rPr>
              <a:t>200px</a:t>
            </a:r>
            <a:r>
              <a:rPr lang="en-IN" sz="1800" b="0" dirty="0">
                <a:effectLst/>
              </a:rPr>
              <a:t>;</a:t>
            </a:r>
          </a:p>
          <a:p>
            <a:r>
              <a:rPr lang="en-US" sz="1800" b="0" dirty="0">
                <a:effectLst/>
              </a:rPr>
              <a:t>Flexible grids with the </a:t>
            </a:r>
            <a:r>
              <a:rPr lang="en-US" sz="1800" b="0" dirty="0" err="1">
                <a:effectLst/>
              </a:rPr>
              <a:t>fr</a:t>
            </a:r>
            <a:r>
              <a:rPr lang="en-US" sz="1800" b="0" dirty="0">
                <a:effectLst/>
              </a:rPr>
              <a:t> unit , </a:t>
            </a:r>
            <a:r>
              <a:rPr lang="en-US" sz="1800" b="0" dirty="0" err="1">
                <a:effectLst/>
              </a:rPr>
              <a:t>fr</a:t>
            </a:r>
            <a:r>
              <a:rPr lang="en-US" sz="1800" b="0" dirty="0">
                <a:effectLst/>
              </a:rPr>
              <a:t> means one fraction of available space</a:t>
            </a:r>
          </a:p>
          <a:p>
            <a:r>
              <a:rPr lang="en-IN" sz="1800" b="0" dirty="0">
                <a:effectLst/>
              </a:rPr>
              <a:t>grid-template-columns: 2fr 1fr </a:t>
            </a:r>
            <a:r>
              <a:rPr lang="en-IN" sz="1800" b="0" dirty="0" err="1">
                <a:effectLst/>
              </a:rPr>
              <a:t>1fr</a:t>
            </a:r>
            <a:r>
              <a:rPr lang="en-IN" sz="1800" dirty="0"/>
              <a:t> will make the first column always twice the size of second and third columns.</a:t>
            </a:r>
          </a:p>
          <a:p>
            <a:r>
              <a:rPr lang="en-IN" sz="1800" b="0" dirty="0">
                <a:effectLst/>
              </a:rPr>
              <a:t>We can compose the view with set of columns out of which some are fixed and some ar</a:t>
            </a:r>
            <a:r>
              <a:rPr lang="en-IN" sz="1800" dirty="0"/>
              <a:t>e flexible( will respond according to available space)</a:t>
            </a:r>
            <a:endParaRPr lang="en-IN" sz="1800" b="0" dirty="0">
              <a:effectLst/>
            </a:endParaRPr>
          </a:p>
          <a:p>
            <a:endParaRPr lang="en-IN" sz="1800" dirty="0"/>
          </a:p>
        </p:txBody>
      </p:sp>
    </p:spTree>
    <p:extLst>
      <p:ext uri="{BB962C8B-B14F-4D97-AF65-F5344CB8AC3E}">
        <p14:creationId xmlns:p14="http://schemas.microsoft.com/office/powerpoint/2010/main" val="321758546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Grid</a:t>
            </a:r>
          </a:p>
        </p:txBody>
      </p:sp>
      <p:sp>
        <p:nvSpPr>
          <p:cNvPr id="3" name="Content Placeholder 2">
            <a:extLst>
              <a:ext uri="{FF2B5EF4-FFF2-40B4-BE49-F238E27FC236}">
                <a16:creationId xmlns:a16="http://schemas.microsoft.com/office/drawing/2014/main" id="{2D25271A-1ABF-99D8-786F-43BE681D85CB}"/>
              </a:ext>
            </a:extLst>
          </p:cNvPr>
          <p:cNvSpPr>
            <a:spLocks noGrp="1"/>
          </p:cNvSpPr>
          <p:nvPr>
            <p:ph idx="1"/>
          </p:nvPr>
        </p:nvSpPr>
        <p:spPr/>
        <p:txBody>
          <a:bodyPr>
            <a:normAutofit/>
          </a:bodyPr>
          <a:lstStyle/>
          <a:p>
            <a:pPr marL="0" indent="0">
              <a:buNone/>
            </a:pPr>
            <a:r>
              <a:rPr lang="en-US" sz="2000" b="1" i="1" dirty="0">
                <a:solidFill>
                  <a:srgbClr val="1B1B1B"/>
                </a:solidFill>
              </a:rPr>
              <a:t>Gaps Between the tracks</a:t>
            </a:r>
          </a:p>
          <a:p>
            <a:pPr marL="0" indent="0">
              <a:buNone/>
            </a:pPr>
            <a:endParaRPr lang="en-US" sz="2000" b="1" i="1" dirty="0">
              <a:solidFill>
                <a:srgbClr val="1B1B1B"/>
              </a:solidFill>
            </a:endParaRPr>
          </a:p>
          <a:p>
            <a:pPr marL="0" indent="0">
              <a:buNone/>
            </a:pPr>
            <a:endParaRPr lang="en-US" sz="2000" b="1" i="1" dirty="0"/>
          </a:p>
          <a:p>
            <a:r>
              <a:rPr lang="en-US" sz="2000" dirty="0"/>
              <a:t>column-gap for gaps between columns</a:t>
            </a:r>
          </a:p>
          <a:p>
            <a:r>
              <a:rPr lang="en-US" sz="2000" dirty="0"/>
              <a:t>row-gap for gaps between rows</a:t>
            </a:r>
          </a:p>
          <a:p>
            <a:r>
              <a:rPr lang="en-US" sz="2000" dirty="0"/>
              <a:t>gap as a shorthand for both</a:t>
            </a:r>
          </a:p>
          <a:p>
            <a:pPr marL="0" indent="0">
              <a:buNone/>
            </a:pPr>
            <a:endParaRPr lang="en-US" sz="2000" dirty="0"/>
          </a:p>
          <a:p>
            <a:pPr marL="0" indent="0">
              <a:buNone/>
            </a:pPr>
            <a:r>
              <a:rPr lang="en-US" sz="2000" dirty="0"/>
              <a:t> display: grid;</a:t>
            </a:r>
          </a:p>
          <a:p>
            <a:pPr marL="0" indent="0">
              <a:buNone/>
            </a:pPr>
            <a:r>
              <a:rPr lang="en-US" sz="2000" dirty="0"/>
              <a:t>  grid-template-columns: 2fr 1fr </a:t>
            </a:r>
            <a:r>
              <a:rPr lang="en-US" sz="2000" dirty="0" err="1"/>
              <a:t>1fr</a:t>
            </a:r>
            <a:r>
              <a:rPr lang="en-US" sz="2000" dirty="0"/>
              <a:t>;</a:t>
            </a:r>
          </a:p>
          <a:p>
            <a:pPr marL="0" indent="0">
              <a:buNone/>
            </a:pPr>
            <a:r>
              <a:rPr lang="en-US" sz="2000" dirty="0"/>
              <a:t>  gap: 20px;</a:t>
            </a:r>
          </a:p>
          <a:p>
            <a:pPr marL="0" indent="0">
              <a:buNone/>
            </a:pPr>
            <a:endParaRPr lang="en-US" sz="2000" dirty="0"/>
          </a:p>
          <a:p>
            <a:pPr marL="0" indent="0">
              <a:buNone/>
            </a:pPr>
            <a:r>
              <a:rPr lang="en-US" sz="2000" dirty="0"/>
              <a:t>Gap  can be pixel , percentage but cant be </a:t>
            </a:r>
            <a:r>
              <a:rPr lang="en-US" sz="2000" dirty="0" err="1"/>
              <a:t>fr.</a:t>
            </a:r>
            <a:endParaRPr lang="en-IN" sz="2000" dirty="0"/>
          </a:p>
        </p:txBody>
      </p:sp>
    </p:spTree>
    <p:extLst>
      <p:ext uri="{BB962C8B-B14F-4D97-AF65-F5344CB8AC3E}">
        <p14:creationId xmlns:p14="http://schemas.microsoft.com/office/powerpoint/2010/main" val="388462546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Grid</a:t>
            </a:r>
          </a:p>
        </p:txBody>
      </p:sp>
      <p:sp>
        <p:nvSpPr>
          <p:cNvPr id="3" name="Content Placeholder 2">
            <a:extLst>
              <a:ext uri="{FF2B5EF4-FFF2-40B4-BE49-F238E27FC236}">
                <a16:creationId xmlns:a16="http://schemas.microsoft.com/office/drawing/2014/main" id="{2D25271A-1ABF-99D8-786F-43BE681D85CB}"/>
              </a:ext>
            </a:extLst>
          </p:cNvPr>
          <p:cNvSpPr>
            <a:spLocks noGrp="1"/>
          </p:cNvSpPr>
          <p:nvPr>
            <p:ph idx="1"/>
          </p:nvPr>
        </p:nvSpPr>
        <p:spPr/>
        <p:txBody>
          <a:bodyPr>
            <a:normAutofit/>
          </a:bodyPr>
          <a:lstStyle/>
          <a:p>
            <a:pPr marL="0" indent="0">
              <a:buNone/>
            </a:pPr>
            <a:r>
              <a:rPr lang="en-IN" sz="2000" dirty="0"/>
              <a:t>grid-template-columns: repeat(3, 1fr);  </a:t>
            </a:r>
          </a:p>
          <a:p>
            <a:pPr marL="0" indent="0">
              <a:buNone/>
            </a:pPr>
            <a:endParaRPr lang="en-IN" sz="2000" dirty="0"/>
          </a:p>
          <a:p>
            <a:pPr marL="0" indent="0">
              <a:buNone/>
            </a:pPr>
            <a:r>
              <a:rPr lang="en-IN" sz="2000" dirty="0"/>
              <a:t>will be equivalent to </a:t>
            </a:r>
          </a:p>
          <a:p>
            <a:pPr marL="0" indent="0">
              <a:buNone/>
            </a:pPr>
            <a:endParaRPr lang="en-IN" sz="2000" dirty="0"/>
          </a:p>
          <a:p>
            <a:pPr marL="0" indent="0">
              <a:buNone/>
            </a:pPr>
            <a:r>
              <a:rPr lang="en-IN" sz="2000" dirty="0"/>
              <a:t>grid-template-columns :1fr </a:t>
            </a:r>
            <a:r>
              <a:rPr lang="en-IN" sz="2000" dirty="0" err="1"/>
              <a:t>1fr</a:t>
            </a:r>
            <a:r>
              <a:rPr lang="en-IN" sz="2000" dirty="0"/>
              <a:t> </a:t>
            </a:r>
            <a:r>
              <a:rPr lang="en-IN" sz="2000" dirty="0" err="1"/>
              <a:t>1fr</a:t>
            </a:r>
            <a:endParaRPr lang="en-IN" sz="2000" dirty="0"/>
          </a:p>
        </p:txBody>
      </p:sp>
    </p:spTree>
    <p:extLst>
      <p:ext uri="{BB962C8B-B14F-4D97-AF65-F5344CB8AC3E}">
        <p14:creationId xmlns:p14="http://schemas.microsoft.com/office/powerpoint/2010/main" val="399066489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Grid</a:t>
            </a:r>
          </a:p>
        </p:txBody>
      </p:sp>
      <p:sp>
        <p:nvSpPr>
          <p:cNvPr id="3" name="Content Placeholder 2">
            <a:extLst>
              <a:ext uri="{FF2B5EF4-FFF2-40B4-BE49-F238E27FC236}">
                <a16:creationId xmlns:a16="http://schemas.microsoft.com/office/drawing/2014/main" id="{2D25271A-1ABF-99D8-786F-43BE681D85CB}"/>
              </a:ext>
            </a:extLst>
          </p:cNvPr>
          <p:cNvSpPr>
            <a:spLocks noGrp="1"/>
          </p:cNvSpPr>
          <p:nvPr>
            <p:ph idx="1"/>
          </p:nvPr>
        </p:nvSpPr>
        <p:spPr/>
        <p:txBody>
          <a:bodyPr>
            <a:normAutofit lnSpcReduction="10000"/>
          </a:bodyPr>
          <a:lstStyle/>
          <a:p>
            <a:pPr marL="0" indent="0">
              <a:buNone/>
            </a:pPr>
            <a:endParaRPr lang="en-US" sz="2000" dirty="0"/>
          </a:p>
          <a:p>
            <a:pPr marL="0" indent="0">
              <a:buNone/>
            </a:pPr>
            <a:r>
              <a:rPr lang="en-US" sz="2000" dirty="0"/>
              <a:t>Explicit grid: Created using grid-template-columns or grid-template-rows.</a:t>
            </a:r>
          </a:p>
          <a:p>
            <a:pPr marL="0" indent="0">
              <a:buNone/>
            </a:pPr>
            <a:endParaRPr lang="en-US" sz="2000" dirty="0"/>
          </a:p>
          <a:p>
            <a:pPr marL="0" indent="0">
              <a:buNone/>
            </a:pPr>
            <a:r>
              <a:rPr lang="en-US" sz="2000" dirty="0"/>
              <a:t>Implicit grid: Extends the defined explicit grid when content is placed outside of that grid, such as into our rows by drawing additional grid lines.</a:t>
            </a:r>
          </a:p>
          <a:p>
            <a:pPr marL="0" indent="0">
              <a:buNone/>
            </a:pPr>
            <a:endParaRPr lang="en-IN" sz="2000" dirty="0"/>
          </a:p>
          <a:p>
            <a:pPr marL="0" indent="0">
              <a:buNone/>
            </a:pPr>
            <a:r>
              <a:rPr lang="en-US" sz="2000" dirty="0"/>
              <a:t>By default, tracks created in the implicit grid are auto sized, which in general means that they're large enough to accommodate their content. If we wish to give implicit grid tracks a size, we can use the grid-auto-rows and grid-auto-columns properties. If we add grid-auto-rows with a value of 100px to your CSS, we see that those created rows are now 100 pixels tall.</a:t>
            </a:r>
          </a:p>
          <a:p>
            <a:pPr marL="0" indent="0">
              <a:buNone/>
            </a:pPr>
            <a:endParaRPr lang="en-US" sz="2000" dirty="0"/>
          </a:p>
          <a:p>
            <a:pPr marL="0" indent="0">
              <a:buNone/>
            </a:pPr>
            <a:r>
              <a:rPr lang="en-US" sz="2000" dirty="0"/>
              <a:t>minmax(100px,auto) means minimum height will be 100px and if content increases then height will be adjusted as per content needs.</a:t>
            </a:r>
            <a:endParaRPr lang="en-IN" sz="2000" dirty="0"/>
          </a:p>
        </p:txBody>
      </p:sp>
    </p:spTree>
    <p:extLst>
      <p:ext uri="{BB962C8B-B14F-4D97-AF65-F5344CB8AC3E}">
        <p14:creationId xmlns:p14="http://schemas.microsoft.com/office/powerpoint/2010/main" val="96882996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Grid</a:t>
            </a:r>
          </a:p>
        </p:txBody>
      </p:sp>
      <p:sp>
        <p:nvSpPr>
          <p:cNvPr id="3" name="Content Placeholder 2">
            <a:extLst>
              <a:ext uri="{FF2B5EF4-FFF2-40B4-BE49-F238E27FC236}">
                <a16:creationId xmlns:a16="http://schemas.microsoft.com/office/drawing/2014/main" id="{2D25271A-1ABF-99D8-786F-43BE681D85CB}"/>
              </a:ext>
            </a:extLst>
          </p:cNvPr>
          <p:cNvSpPr>
            <a:spLocks noGrp="1"/>
          </p:cNvSpPr>
          <p:nvPr>
            <p:ph idx="1"/>
          </p:nvPr>
        </p:nvSpPr>
        <p:spPr/>
        <p:txBody>
          <a:bodyPr>
            <a:normAutofit fontScale="85000" lnSpcReduction="20000"/>
          </a:bodyPr>
          <a:lstStyle/>
          <a:p>
            <a:pPr marL="0" indent="0">
              <a:buNone/>
            </a:pPr>
            <a:r>
              <a:rPr lang="en-US" sz="2000" b="1" dirty="0"/>
              <a:t>Line Based Placement</a:t>
            </a:r>
          </a:p>
          <a:p>
            <a:pPr marL="0" indent="0">
              <a:buNone/>
            </a:pPr>
            <a:endParaRPr lang="en-US" sz="2000" dirty="0"/>
          </a:p>
          <a:p>
            <a:r>
              <a:rPr lang="en-US" sz="1800" i="0" dirty="0">
                <a:effectLst/>
              </a:rPr>
              <a:t>Our grid always has lines</a:t>
            </a:r>
          </a:p>
          <a:p>
            <a:r>
              <a:rPr lang="en-US" sz="1800" i="0" dirty="0">
                <a:effectLst/>
              </a:rPr>
              <a:t>For example, column line 1 in English (written left-to-right) would be on the left-hand side of the grid and row line 1 at the top</a:t>
            </a:r>
          </a:p>
          <a:p>
            <a:r>
              <a:rPr lang="en-US" sz="1800" i="0" dirty="0">
                <a:effectLst/>
              </a:rPr>
              <a:t>We can arrange things in accordance with these lines by specifying the start and end line. We do this using the following properties:</a:t>
            </a:r>
          </a:p>
          <a:p>
            <a:endParaRPr lang="en-US" sz="1800" i="0" dirty="0">
              <a:effectLst/>
            </a:endParaRPr>
          </a:p>
          <a:p>
            <a:r>
              <a:rPr lang="en-US" sz="1800" i="0" dirty="0">
                <a:effectLst/>
              </a:rPr>
              <a:t>grid-column-start</a:t>
            </a:r>
          </a:p>
          <a:p>
            <a:r>
              <a:rPr lang="en-US" sz="1800" i="0" dirty="0">
                <a:effectLst/>
              </a:rPr>
              <a:t>grid-column-end</a:t>
            </a:r>
          </a:p>
          <a:p>
            <a:r>
              <a:rPr lang="en-US" sz="1800" i="0" dirty="0">
                <a:effectLst/>
              </a:rPr>
              <a:t>grid-row-start</a:t>
            </a:r>
          </a:p>
          <a:p>
            <a:r>
              <a:rPr lang="en-US" sz="1800" i="0" dirty="0">
                <a:effectLst/>
              </a:rPr>
              <a:t>grid-row-end</a:t>
            </a:r>
          </a:p>
          <a:p>
            <a:endParaRPr lang="en-US" sz="1800" dirty="0"/>
          </a:p>
          <a:p>
            <a:pPr marL="0" indent="0">
              <a:buNone/>
            </a:pPr>
            <a:r>
              <a:rPr lang="en-US" sz="1800" i="0" dirty="0">
                <a:effectLst/>
              </a:rPr>
              <a:t>Short hand are grid-row and grid-column</a:t>
            </a:r>
          </a:p>
          <a:p>
            <a:pPr marL="0" indent="0">
              <a:buNone/>
            </a:pPr>
            <a:endParaRPr lang="en-US" sz="1800" dirty="0"/>
          </a:p>
          <a:p>
            <a:pPr marL="0" indent="0">
              <a:buNone/>
            </a:pPr>
            <a:r>
              <a:rPr lang="en-IN" sz="1800" i="0" dirty="0">
                <a:effectLst/>
              </a:rPr>
              <a:t>grid-row </a:t>
            </a:r>
            <a:r>
              <a:rPr lang="en-IN" sz="1800" dirty="0"/>
              <a:t> : 1 / 3 is equivalent to grid-row-start : 1 ; grid-row-end:3</a:t>
            </a:r>
          </a:p>
          <a:p>
            <a:pPr marL="0" indent="0">
              <a:buNone/>
            </a:pPr>
            <a:endParaRPr lang="en-IN" sz="1800" dirty="0"/>
          </a:p>
          <a:p>
            <a:pPr marL="0" indent="0">
              <a:buNone/>
            </a:pPr>
            <a:r>
              <a:rPr lang="en-IN" sz="1800" i="0" dirty="0">
                <a:effectLst/>
              </a:rPr>
              <a:t>Implement </a:t>
            </a:r>
            <a:r>
              <a:rPr lang="en-IN" sz="1800" i="0">
                <a:effectLst/>
              </a:rPr>
              <a:t>over this example : https://github.com/mdn/learning-area/blob/main/css/css-layout/grids/8-placement-starting-point.html</a:t>
            </a:r>
            <a:endParaRPr lang="en-IN" sz="1800" i="0" dirty="0">
              <a:effectLst/>
            </a:endParaRPr>
          </a:p>
        </p:txBody>
      </p:sp>
    </p:spTree>
    <p:extLst>
      <p:ext uri="{BB962C8B-B14F-4D97-AF65-F5344CB8AC3E}">
        <p14:creationId xmlns:p14="http://schemas.microsoft.com/office/powerpoint/2010/main" val="235800562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err="1">
                <a:solidFill>
                  <a:srgbClr val="FF0000"/>
                </a:solidFill>
              </a:rPr>
              <a:t>Css</a:t>
            </a:r>
            <a:r>
              <a:rPr lang="en-US" dirty="0">
                <a:solidFill>
                  <a:srgbClr val="FF0000"/>
                </a:solidFill>
              </a:rPr>
              <a:t> Properties</a:t>
            </a:r>
          </a:p>
        </p:txBody>
      </p:sp>
      <p:sp>
        <p:nvSpPr>
          <p:cNvPr id="3" name="Subtitle 2"/>
          <p:cNvSpPr>
            <a:spLocks noGrp="1"/>
          </p:cNvSpPr>
          <p:nvPr>
            <p:ph type="subTitle" idx="1"/>
          </p:nvPr>
        </p:nvSpPr>
        <p:spPr>
          <a:xfrm>
            <a:off x="762000" y="990600"/>
            <a:ext cx="7848600" cy="5410200"/>
          </a:xfrm>
        </p:spPr>
        <p:txBody>
          <a:bodyPr>
            <a:normAutofit lnSpcReduction="10000"/>
          </a:bodyPr>
          <a:lstStyle/>
          <a:p>
            <a:pPr algn="just">
              <a:buFont typeface="Arial" charset="0"/>
              <a:buChar char="•"/>
            </a:pPr>
            <a:r>
              <a:rPr lang="en-US" dirty="0">
                <a:solidFill>
                  <a:srgbClr val="002060"/>
                </a:solidFill>
              </a:rPr>
              <a:t>background-color</a:t>
            </a:r>
          </a:p>
          <a:p>
            <a:pPr algn="just">
              <a:buFont typeface="Arial" charset="0"/>
              <a:buChar char="•"/>
            </a:pPr>
            <a:r>
              <a:rPr lang="en-US" dirty="0">
                <a:solidFill>
                  <a:srgbClr val="002060"/>
                </a:solidFill>
              </a:rPr>
              <a:t>Color</a:t>
            </a:r>
          </a:p>
          <a:p>
            <a:pPr algn="just">
              <a:buFont typeface="Arial" charset="0"/>
              <a:buChar char="•"/>
            </a:pPr>
            <a:r>
              <a:rPr lang="en-US" dirty="0">
                <a:solidFill>
                  <a:srgbClr val="002060"/>
                </a:solidFill>
              </a:rPr>
              <a:t>Font-size</a:t>
            </a:r>
          </a:p>
          <a:p>
            <a:pPr algn="just">
              <a:buFont typeface="Arial" charset="0"/>
              <a:buChar char="•"/>
            </a:pPr>
            <a:r>
              <a:rPr lang="en-US" dirty="0">
                <a:solidFill>
                  <a:srgbClr val="002060"/>
                </a:solidFill>
              </a:rPr>
              <a:t>Font-weight</a:t>
            </a:r>
          </a:p>
          <a:p>
            <a:pPr algn="just">
              <a:buFont typeface="Arial" charset="0"/>
              <a:buChar char="•"/>
            </a:pPr>
            <a:r>
              <a:rPr lang="en-US" dirty="0">
                <a:solidFill>
                  <a:srgbClr val="002060"/>
                </a:solidFill>
              </a:rPr>
              <a:t>Font-family</a:t>
            </a:r>
          </a:p>
          <a:p>
            <a:pPr algn="just">
              <a:buFont typeface="Arial" charset="0"/>
              <a:buChar char="•"/>
            </a:pPr>
            <a:r>
              <a:rPr lang="en-US" dirty="0">
                <a:solidFill>
                  <a:srgbClr val="002060"/>
                </a:solidFill>
              </a:rPr>
              <a:t>Border(solid , dotted, dashed)</a:t>
            </a:r>
          </a:p>
          <a:p>
            <a:pPr algn="just">
              <a:buFont typeface="Arial" charset="0"/>
              <a:buChar char="•"/>
            </a:pPr>
            <a:r>
              <a:rPr lang="en-US" dirty="0" err="1">
                <a:solidFill>
                  <a:srgbClr val="002060"/>
                </a:solidFill>
              </a:rPr>
              <a:t>Width</a:t>
            </a:r>
            <a:r>
              <a:rPr lang="en-US" dirty="0" err="1">
                <a:solidFill>
                  <a:srgbClr val="002060"/>
                </a:solidFill>
                <a:sym typeface="Wingdings" pitchFamily="2" charset="2"/>
              </a:rPr>
              <a:t>&amp;height</a:t>
            </a:r>
            <a:r>
              <a:rPr lang="en-US" dirty="0">
                <a:solidFill>
                  <a:srgbClr val="002060"/>
                </a:solidFill>
                <a:sym typeface="Wingdings" pitchFamily="2" charset="2"/>
              </a:rPr>
              <a:t>(</a:t>
            </a:r>
            <a:r>
              <a:rPr lang="en-US" dirty="0" err="1">
                <a:solidFill>
                  <a:srgbClr val="002060"/>
                </a:solidFill>
                <a:sym typeface="Wingdings" pitchFamily="2" charset="2"/>
              </a:rPr>
              <a:t>pixelsabsolute</a:t>
            </a:r>
            <a:r>
              <a:rPr lang="en-US" dirty="0">
                <a:solidFill>
                  <a:srgbClr val="002060"/>
                </a:solidFill>
                <a:sym typeface="Wingdings" pitchFamily="2" charset="2"/>
              </a:rPr>
              <a:t>, </a:t>
            </a:r>
            <a:r>
              <a:rPr lang="en-US" dirty="0" err="1">
                <a:solidFill>
                  <a:srgbClr val="002060"/>
                </a:solidFill>
                <a:sym typeface="Wingdings" pitchFamily="2" charset="2"/>
              </a:rPr>
              <a:t>percentagerelative</a:t>
            </a:r>
            <a:r>
              <a:rPr lang="en-US" dirty="0">
                <a:solidFill>
                  <a:srgbClr val="002060"/>
                </a:solidFill>
                <a:sym typeface="Wingdings" pitchFamily="2" charset="2"/>
              </a:rPr>
              <a:t> to parent container)</a:t>
            </a:r>
          </a:p>
          <a:p>
            <a:pPr algn="just">
              <a:buFont typeface="Arial" charset="0"/>
              <a:buChar char="•"/>
            </a:pPr>
            <a:r>
              <a:rPr lang="en-US" dirty="0">
                <a:solidFill>
                  <a:srgbClr val="002060"/>
                </a:solidFill>
                <a:sym typeface="Wingdings" pitchFamily="2" charset="2"/>
              </a:rPr>
              <a:t>Padding</a:t>
            </a:r>
          </a:p>
          <a:p>
            <a:pPr algn="just">
              <a:buFont typeface="Arial" charset="0"/>
              <a:buChar char="•"/>
            </a:pPr>
            <a:r>
              <a:rPr lang="en-US" dirty="0">
                <a:solidFill>
                  <a:srgbClr val="002060"/>
                </a:solidFill>
                <a:sym typeface="Wingdings" pitchFamily="2" charset="2"/>
              </a:rPr>
              <a:t>Border-radius</a:t>
            </a:r>
            <a:endParaRPr lang="en-US" dirty="0">
              <a:solidFill>
                <a:srgbClr val="002060"/>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 Properties</a:t>
            </a:r>
          </a:p>
        </p:txBody>
      </p:sp>
      <p:sp>
        <p:nvSpPr>
          <p:cNvPr id="3" name="Content Placeholder 2"/>
          <p:cNvSpPr>
            <a:spLocks noGrp="1"/>
          </p:cNvSpPr>
          <p:nvPr>
            <p:ph idx="1"/>
          </p:nvPr>
        </p:nvSpPr>
        <p:spPr/>
        <p:txBody>
          <a:bodyPr/>
          <a:lstStyle/>
          <a:p>
            <a:r>
              <a:rPr lang="en-US" dirty="0">
                <a:solidFill>
                  <a:srgbClr val="002060"/>
                </a:solidFill>
              </a:rPr>
              <a:t>Min-width</a:t>
            </a:r>
          </a:p>
          <a:p>
            <a:r>
              <a:rPr lang="en-US" dirty="0">
                <a:solidFill>
                  <a:srgbClr val="002060"/>
                </a:solidFill>
              </a:rPr>
              <a:t>Min-height</a:t>
            </a:r>
          </a:p>
          <a:p>
            <a:r>
              <a:rPr lang="en-US" dirty="0">
                <a:solidFill>
                  <a:srgbClr val="002060"/>
                </a:solidFill>
              </a:rPr>
              <a:t>Margin</a:t>
            </a:r>
          </a:p>
          <a:p>
            <a:r>
              <a:rPr lang="en-US" dirty="0">
                <a:solidFill>
                  <a:srgbClr val="002060"/>
                </a:solidFill>
              </a:rPr>
              <a:t>float</a:t>
            </a:r>
          </a:p>
          <a:p>
            <a:pPr>
              <a:buNone/>
            </a:pPr>
            <a:endParaRPr lang="en-US" dirty="0">
              <a:solidFill>
                <a:srgbClr val="002060"/>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Commonly used Units</a:t>
            </a:r>
          </a:p>
        </p:txBody>
      </p:sp>
      <p:sp>
        <p:nvSpPr>
          <p:cNvPr id="3" name="Content Placeholder 2"/>
          <p:cNvSpPr>
            <a:spLocks noGrp="1"/>
          </p:cNvSpPr>
          <p:nvPr>
            <p:ph idx="1"/>
          </p:nvPr>
        </p:nvSpPr>
        <p:spPr/>
        <p:txBody>
          <a:bodyPr>
            <a:normAutofit lnSpcReduction="10000"/>
          </a:bodyPr>
          <a:lstStyle/>
          <a:p>
            <a:r>
              <a:rPr lang="en-US" dirty="0">
                <a:solidFill>
                  <a:srgbClr val="002060"/>
                </a:solidFill>
              </a:rPr>
              <a:t>% (relative to parent container)</a:t>
            </a:r>
          </a:p>
          <a:p>
            <a:r>
              <a:rPr lang="en-US" dirty="0" err="1">
                <a:solidFill>
                  <a:srgbClr val="002060"/>
                </a:solidFill>
              </a:rPr>
              <a:t>em</a:t>
            </a:r>
            <a:r>
              <a:rPr lang="en-US" dirty="0">
                <a:solidFill>
                  <a:srgbClr val="002060"/>
                </a:solidFill>
              </a:rPr>
              <a:t>( relative to current font size,1 </a:t>
            </a:r>
            <a:r>
              <a:rPr lang="en-US" dirty="0" err="1">
                <a:solidFill>
                  <a:srgbClr val="002060"/>
                </a:solidFill>
              </a:rPr>
              <a:t>em</a:t>
            </a:r>
            <a:r>
              <a:rPr lang="en-US" dirty="0">
                <a:solidFill>
                  <a:srgbClr val="002060"/>
                </a:solidFill>
              </a:rPr>
              <a:t>= font-size)</a:t>
            </a:r>
          </a:p>
          <a:p>
            <a:r>
              <a:rPr lang="en-US" dirty="0">
                <a:solidFill>
                  <a:srgbClr val="002060"/>
                </a:solidFill>
              </a:rPr>
              <a:t>rem (relative to root element)</a:t>
            </a:r>
          </a:p>
          <a:p>
            <a:r>
              <a:rPr lang="en-US" dirty="0">
                <a:solidFill>
                  <a:srgbClr val="002060"/>
                </a:solidFill>
              </a:rPr>
              <a:t>cm (absolute)</a:t>
            </a:r>
          </a:p>
          <a:p>
            <a:r>
              <a:rPr lang="en-US" dirty="0">
                <a:solidFill>
                  <a:srgbClr val="002060"/>
                </a:solidFill>
              </a:rPr>
              <a:t>in(absolute in inches)</a:t>
            </a:r>
          </a:p>
          <a:p>
            <a:r>
              <a:rPr lang="en-US" dirty="0">
                <a:solidFill>
                  <a:srgbClr val="002060"/>
                </a:solidFill>
              </a:rPr>
              <a:t>mm(absolute in millimeter)</a:t>
            </a:r>
          </a:p>
          <a:p>
            <a:r>
              <a:rPr lang="en-US" dirty="0">
                <a:solidFill>
                  <a:srgbClr val="002060"/>
                </a:solidFill>
              </a:rPr>
              <a:t>Pt(point , 1point= 1/72 inches)</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Text Properties</a:t>
            </a:r>
          </a:p>
        </p:txBody>
      </p:sp>
      <p:sp>
        <p:nvSpPr>
          <p:cNvPr id="3" name="Subtitle 2"/>
          <p:cNvSpPr>
            <a:spLocks noGrp="1"/>
          </p:cNvSpPr>
          <p:nvPr>
            <p:ph type="subTitle" idx="1"/>
          </p:nvPr>
        </p:nvSpPr>
        <p:spPr>
          <a:xfrm>
            <a:off x="762000" y="990600"/>
            <a:ext cx="7848600" cy="5410200"/>
          </a:xfrm>
        </p:spPr>
        <p:txBody>
          <a:bodyPr>
            <a:normAutofit/>
          </a:bodyPr>
          <a:lstStyle/>
          <a:p>
            <a:pPr algn="l">
              <a:buFont typeface="Arial" charset="0"/>
              <a:buChar char="•"/>
            </a:pPr>
            <a:r>
              <a:rPr lang="en-US" dirty="0">
                <a:solidFill>
                  <a:srgbClr val="002060"/>
                </a:solidFill>
              </a:rPr>
              <a:t>direction</a:t>
            </a:r>
          </a:p>
          <a:p>
            <a:pPr algn="l">
              <a:buFont typeface="Arial" charset="0"/>
              <a:buChar char="•"/>
            </a:pPr>
            <a:r>
              <a:rPr lang="en-US" dirty="0">
                <a:solidFill>
                  <a:srgbClr val="002060"/>
                </a:solidFill>
              </a:rPr>
              <a:t>Letter spacing </a:t>
            </a:r>
          </a:p>
          <a:p>
            <a:pPr algn="l">
              <a:buFont typeface="Arial" charset="0"/>
              <a:buChar char="•"/>
            </a:pPr>
            <a:r>
              <a:rPr lang="en-US" dirty="0">
                <a:solidFill>
                  <a:srgbClr val="002060"/>
                </a:solidFill>
              </a:rPr>
              <a:t>Word spacing</a:t>
            </a:r>
          </a:p>
          <a:p>
            <a:pPr algn="l">
              <a:buFont typeface="Arial" charset="0"/>
              <a:buChar char="•"/>
            </a:pPr>
            <a:r>
              <a:rPr lang="en-US" dirty="0">
                <a:solidFill>
                  <a:srgbClr val="002060"/>
                </a:solidFill>
              </a:rPr>
              <a:t>Text-align</a:t>
            </a:r>
          </a:p>
          <a:p>
            <a:pPr algn="l">
              <a:buFont typeface="Arial" charset="0"/>
              <a:buChar char="•"/>
            </a:pPr>
            <a:r>
              <a:rPr lang="en-US" dirty="0">
                <a:solidFill>
                  <a:srgbClr val="002060"/>
                </a:solidFill>
              </a:rPr>
              <a:t>Text-decoration(line-</a:t>
            </a:r>
            <a:r>
              <a:rPr lang="en-US" dirty="0" err="1">
                <a:solidFill>
                  <a:srgbClr val="002060"/>
                </a:solidFill>
              </a:rPr>
              <a:t>through,overline,underline,none</a:t>
            </a:r>
            <a:r>
              <a:rPr lang="en-US" dirty="0">
                <a:solidFill>
                  <a:srgbClr val="002060"/>
                </a:solidFill>
              </a:rPr>
              <a:t>)</a:t>
            </a:r>
          </a:p>
          <a:p>
            <a:pPr algn="l">
              <a:buFont typeface="Arial" charset="0"/>
              <a:buChar char="•"/>
            </a:pPr>
            <a:r>
              <a:rPr lang="en-US" dirty="0">
                <a:solidFill>
                  <a:srgbClr val="002060"/>
                </a:solidFill>
              </a:rPr>
              <a:t>Text-align</a:t>
            </a:r>
          </a:p>
          <a:p>
            <a:pPr algn="l">
              <a:buFont typeface="Arial" charset="0"/>
              <a:buChar char="•"/>
            </a:pPr>
            <a:r>
              <a:rPr lang="en-US" dirty="0">
                <a:solidFill>
                  <a:srgbClr val="002060"/>
                </a:solidFill>
              </a:rPr>
              <a:t>Text-shadow:(x y color)</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Colors</a:t>
            </a:r>
          </a:p>
        </p:txBody>
      </p:sp>
      <p:sp>
        <p:nvSpPr>
          <p:cNvPr id="3" name="Content Placeholder 2"/>
          <p:cNvSpPr>
            <a:spLocks noGrp="1"/>
          </p:cNvSpPr>
          <p:nvPr>
            <p:ph idx="1"/>
          </p:nvPr>
        </p:nvSpPr>
        <p:spPr/>
        <p:txBody>
          <a:bodyPr>
            <a:normAutofit fontScale="70000" lnSpcReduction="20000"/>
          </a:bodyPr>
          <a:lstStyle/>
          <a:p>
            <a:r>
              <a:rPr lang="en-US" dirty="0">
                <a:solidFill>
                  <a:srgbClr val="002060"/>
                </a:solidFill>
              </a:rPr>
              <a:t>Hex Code   #RRGGBB  p{color:#FF0000;}</a:t>
            </a:r>
          </a:p>
          <a:p>
            <a:pPr>
              <a:buNone/>
            </a:pPr>
            <a:endParaRPr lang="en-US" dirty="0">
              <a:solidFill>
                <a:srgbClr val="002060"/>
              </a:solidFill>
            </a:endParaRPr>
          </a:p>
          <a:p>
            <a:r>
              <a:rPr lang="en-US" dirty="0">
                <a:solidFill>
                  <a:srgbClr val="002060"/>
                </a:solidFill>
              </a:rPr>
              <a:t>Short Hex </a:t>
            </a:r>
            <a:r>
              <a:rPr lang="en-US" dirty="0" err="1">
                <a:solidFill>
                  <a:srgbClr val="002060"/>
                </a:solidFill>
              </a:rPr>
              <a:t>Code#RGB</a:t>
            </a:r>
            <a:r>
              <a:rPr lang="en-US" dirty="0">
                <a:solidFill>
                  <a:srgbClr val="002060"/>
                </a:solidFill>
              </a:rPr>
              <a:t>  p{color:#6A7;} / 6A7 is equivalent to 66AA77</a:t>
            </a:r>
          </a:p>
          <a:p>
            <a:endParaRPr lang="en-US" dirty="0">
              <a:solidFill>
                <a:srgbClr val="002060"/>
              </a:solidFill>
            </a:endParaRPr>
          </a:p>
          <a:p>
            <a:r>
              <a:rPr lang="en-US" dirty="0">
                <a:solidFill>
                  <a:srgbClr val="002060"/>
                </a:solidFill>
              </a:rPr>
              <a:t>RGB%    </a:t>
            </a:r>
          </a:p>
          <a:p>
            <a:r>
              <a:rPr lang="en-US" dirty="0">
                <a:solidFill>
                  <a:srgbClr val="002060"/>
                </a:solidFill>
              </a:rPr>
              <a:t>syntax :</a:t>
            </a:r>
            <a:r>
              <a:rPr lang="en-US" dirty="0" err="1">
                <a:solidFill>
                  <a:srgbClr val="002060"/>
                </a:solidFill>
              </a:rPr>
              <a:t>rgb</a:t>
            </a:r>
            <a:r>
              <a:rPr lang="en-US" dirty="0">
                <a:solidFill>
                  <a:srgbClr val="002060"/>
                </a:solidFill>
              </a:rPr>
              <a:t>(</a:t>
            </a:r>
            <a:r>
              <a:rPr lang="en-US" dirty="0" err="1">
                <a:solidFill>
                  <a:srgbClr val="002060"/>
                </a:solidFill>
              </a:rPr>
              <a:t>rrr%,ggg%,bbb</a:t>
            </a:r>
            <a:r>
              <a:rPr lang="en-US" dirty="0">
                <a:solidFill>
                  <a:srgbClr val="002060"/>
                </a:solidFill>
              </a:rPr>
              <a:t>%)</a:t>
            </a:r>
          </a:p>
          <a:p>
            <a:endParaRPr lang="en-US" dirty="0">
              <a:solidFill>
                <a:srgbClr val="002060"/>
              </a:solidFill>
            </a:endParaRPr>
          </a:p>
          <a:p>
            <a:r>
              <a:rPr lang="en-US" dirty="0" err="1">
                <a:solidFill>
                  <a:srgbClr val="002060"/>
                </a:solidFill>
              </a:rPr>
              <a:t>Absolutergb</a:t>
            </a:r>
            <a:r>
              <a:rPr lang="en-US" dirty="0">
                <a:solidFill>
                  <a:srgbClr val="002060"/>
                </a:solidFill>
              </a:rPr>
              <a:t>  </a:t>
            </a:r>
          </a:p>
          <a:p>
            <a:pPr>
              <a:buNone/>
            </a:pPr>
            <a:r>
              <a:rPr lang="en-US" dirty="0">
                <a:solidFill>
                  <a:srgbClr val="002060"/>
                </a:solidFill>
              </a:rPr>
              <a:t> syntax : </a:t>
            </a:r>
            <a:r>
              <a:rPr lang="en-US" dirty="0" err="1">
                <a:solidFill>
                  <a:srgbClr val="002060"/>
                </a:solidFill>
              </a:rPr>
              <a:t>rgb</a:t>
            </a:r>
            <a:r>
              <a:rPr lang="en-US" dirty="0">
                <a:solidFill>
                  <a:srgbClr val="002060"/>
                </a:solidFill>
              </a:rPr>
              <a:t>(</a:t>
            </a:r>
            <a:r>
              <a:rPr lang="en-US" dirty="0" err="1">
                <a:solidFill>
                  <a:srgbClr val="002060"/>
                </a:solidFill>
              </a:rPr>
              <a:t>rrr,ggg,bbb</a:t>
            </a:r>
            <a:r>
              <a:rPr lang="en-US" dirty="0">
                <a:solidFill>
                  <a:srgbClr val="002060"/>
                </a:solidFill>
              </a:rPr>
              <a:t>)</a:t>
            </a:r>
          </a:p>
          <a:p>
            <a:pPr>
              <a:buNone/>
            </a:pPr>
            <a:endParaRPr lang="en-US" dirty="0">
              <a:solidFill>
                <a:srgbClr val="002060"/>
              </a:solidFill>
            </a:endParaRPr>
          </a:p>
          <a:p>
            <a:r>
              <a:rPr lang="en-US" dirty="0">
                <a:solidFill>
                  <a:srgbClr val="002060"/>
                </a:solidFill>
              </a:rPr>
              <a:t>Predefined values</a:t>
            </a:r>
          </a:p>
          <a:p>
            <a:pPr>
              <a:buNone/>
            </a:pPr>
            <a:r>
              <a:rPr lang="en-US" dirty="0">
                <a:solidFill>
                  <a:srgbClr val="002060"/>
                </a:solidFill>
              </a:rPr>
              <a:t>aqua, black, </a:t>
            </a:r>
            <a:r>
              <a:rPr lang="en-US" dirty="0" err="1">
                <a:solidFill>
                  <a:srgbClr val="002060"/>
                </a:solidFill>
              </a:rPr>
              <a:t>etc.p</a:t>
            </a:r>
            <a:r>
              <a:rPr lang="en-US" dirty="0">
                <a:solidFill>
                  <a:srgbClr val="002060"/>
                </a:solidFill>
              </a:rPr>
              <a:t>{</a:t>
            </a:r>
            <a:r>
              <a:rPr lang="en-US" dirty="0" err="1">
                <a:solidFill>
                  <a:srgbClr val="002060"/>
                </a:solidFill>
              </a:rPr>
              <a:t>color:teal</a:t>
            </a:r>
            <a:r>
              <a:rPr lang="en-US" dirty="0">
                <a:solidFill>
                  <a:srgbClr val="002060"/>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HTTP Message : Request</a:t>
            </a:r>
            <a:endParaRPr lang="en-IN" dirty="0">
              <a:solidFill>
                <a:srgbClr val="FF0000"/>
              </a:solidFill>
            </a:endParaRPr>
          </a:p>
        </p:txBody>
      </p:sp>
      <p:sp>
        <p:nvSpPr>
          <p:cNvPr id="4" name="AutoShape 2" descr="IP address gets packets to their destination">
            <a:extLst>
              <a:ext uri="{FF2B5EF4-FFF2-40B4-BE49-F238E27FC236}">
                <a16:creationId xmlns:a16="http://schemas.microsoft.com/office/drawing/2014/main" id="{DFCF22E8-C480-A1FA-4368-A244681BBB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4" name="Picture 2">
            <a:extLst>
              <a:ext uri="{FF2B5EF4-FFF2-40B4-BE49-F238E27FC236}">
                <a16:creationId xmlns:a16="http://schemas.microsoft.com/office/drawing/2014/main" id="{C4555F82-6092-BDD8-9E78-6107B0D565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1587" y="2286000"/>
            <a:ext cx="6600825"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15595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Backgrounds</a:t>
            </a:r>
          </a:p>
        </p:txBody>
      </p:sp>
      <p:sp>
        <p:nvSpPr>
          <p:cNvPr id="3" name="Content Placeholder 2"/>
          <p:cNvSpPr>
            <a:spLocks noGrp="1"/>
          </p:cNvSpPr>
          <p:nvPr>
            <p:ph idx="1"/>
          </p:nvPr>
        </p:nvSpPr>
        <p:spPr/>
        <p:txBody>
          <a:bodyPr>
            <a:normAutofit fontScale="92500" lnSpcReduction="20000"/>
          </a:bodyPr>
          <a:lstStyle/>
          <a:p>
            <a:endParaRPr lang="en-US" dirty="0">
              <a:solidFill>
                <a:srgbClr val="002060"/>
              </a:solidFill>
            </a:endParaRPr>
          </a:p>
          <a:p>
            <a:r>
              <a:rPr lang="en-US" dirty="0">
                <a:solidFill>
                  <a:srgbClr val="002060"/>
                </a:solidFill>
              </a:rPr>
              <a:t>background-color </a:t>
            </a:r>
          </a:p>
          <a:p>
            <a:r>
              <a:rPr lang="en-US" dirty="0">
                <a:solidFill>
                  <a:srgbClr val="002060"/>
                </a:solidFill>
              </a:rPr>
              <a:t>background-image </a:t>
            </a:r>
          </a:p>
          <a:p>
            <a:r>
              <a:rPr lang="en-US" dirty="0">
                <a:solidFill>
                  <a:srgbClr val="002060"/>
                </a:solidFill>
              </a:rPr>
              <a:t>background-repeat(</a:t>
            </a:r>
            <a:r>
              <a:rPr lang="en-US" dirty="0" err="1">
                <a:solidFill>
                  <a:srgbClr val="002060"/>
                </a:solidFill>
              </a:rPr>
              <a:t>repeat,repeat</a:t>
            </a:r>
            <a:r>
              <a:rPr lang="en-US" dirty="0">
                <a:solidFill>
                  <a:srgbClr val="002060"/>
                </a:solidFill>
              </a:rPr>
              <a:t>-</a:t>
            </a:r>
            <a:r>
              <a:rPr lang="en-US" dirty="0" err="1">
                <a:solidFill>
                  <a:srgbClr val="002060"/>
                </a:solidFill>
              </a:rPr>
              <a:t>x,repeat</a:t>
            </a:r>
            <a:r>
              <a:rPr lang="en-US" dirty="0">
                <a:solidFill>
                  <a:srgbClr val="002060"/>
                </a:solidFill>
              </a:rPr>
              <a:t>-y, no-repeat)</a:t>
            </a:r>
          </a:p>
          <a:p>
            <a:r>
              <a:rPr lang="en-US" dirty="0">
                <a:solidFill>
                  <a:srgbClr val="002060"/>
                </a:solidFill>
              </a:rPr>
              <a:t>background-position (predefined values, </a:t>
            </a:r>
            <a:r>
              <a:rPr lang="en-US" dirty="0" err="1">
                <a:solidFill>
                  <a:srgbClr val="002060"/>
                </a:solidFill>
              </a:rPr>
              <a:t>Xpx</a:t>
            </a:r>
            <a:r>
              <a:rPr lang="en-US" dirty="0">
                <a:solidFill>
                  <a:srgbClr val="002060"/>
                </a:solidFill>
              </a:rPr>
              <a:t> </a:t>
            </a:r>
            <a:r>
              <a:rPr lang="en-US" dirty="0" err="1">
                <a:solidFill>
                  <a:srgbClr val="002060"/>
                </a:solidFill>
              </a:rPr>
              <a:t>Ypx</a:t>
            </a:r>
            <a:r>
              <a:rPr lang="en-US" dirty="0">
                <a:solidFill>
                  <a:srgbClr val="002060"/>
                </a:solidFill>
              </a:rPr>
              <a:t>, x% y%)</a:t>
            </a:r>
          </a:p>
          <a:p>
            <a:r>
              <a:rPr lang="en-US" dirty="0">
                <a:solidFill>
                  <a:srgbClr val="002060"/>
                </a:solidFill>
              </a:rPr>
              <a:t>background-attachment (scroll, fixed)</a:t>
            </a:r>
          </a:p>
          <a:p>
            <a:r>
              <a:rPr lang="en-US" dirty="0">
                <a:solidFill>
                  <a:srgbClr val="002060"/>
                </a:solidFill>
              </a:rPr>
              <a:t>Background-size(values : absolute, relative, predefined : </a:t>
            </a:r>
            <a:r>
              <a:rPr lang="en-US" dirty="0" err="1">
                <a:solidFill>
                  <a:srgbClr val="002060"/>
                </a:solidFill>
              </a:rPr>
              <a:t>eg</a:t>
            </a:r>
            <a:r>
              <a:rPr lang="en-US" dirty="0">
                <a:solidFill>
                  <a:srgbClr val="002060"/>
                </a:solidFill>
              </a:rPr>
              <a:t> cover)</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Common Positions Used</a:t>
            </a:r>
          </a:p>
        </p:txBody>
      </p:sp>
      <p:sp>
        <p:nvSpPr>
          <p:cNvPr id="3" name="Content Placeholder 2"/>
          <p:cNvSpPr>
            <a:spLocks noGrp="1"/>
          </p:cNvSpPr>
          <p:nvPr>
            <p:ph idx="1"/>
          </p:nvPr>
        </p:nvSpPr>
        <p:spPr/>
        <p:txBody>
          <a:bodyPr>
            <a:normAutofit fontScale="85000" lnSpcReduction="20000"/>
          </a:bodyPr>
          <a:lstStyle/>
          <a:p>
            <a:r>
              <a:rPr lang="en-US" dirty="0">
                <a:solidFill>
                  <a:srgbClr val="002060"/>
                </a:solidFill>
              </a:rPr>
              <a:t>Position property of </a:t>
            </a:r>
            <a:r>
              <a:rPr lang="en-US" dirty="0" err="1">
                <a:solidFill>
                  <a:srgbClr val="002060"/>
                </a:solidFill>
              </a:rPr>
              <a:t>css</a:t>
            </a:r>
            <a:r>
              <a:rPr lang="en-US" dirty="0">
                <a:solidFill>
                  <a:srgbClr val="002060"/>
                </a:solidFill>
              </a:rPr>
              <a:t> element can be used to set the position type of that element</a:t>
            </a:r>
          </a:p>
          <a:p>
            <a:r>
              <a:rPr lang="en-US" dirty="0">
                <a:solidFill>
                  <a:srgbClr val="002060"/>
                </a:solidFill>
              </a:rPr>
              <a:t>static (Default value) . Render in order, as they appear in the document flow</a:t>
            </a:r>
          </a:p>
          <a:p>
            <a:r>
              <a:rPr lang="en-US" dirty="0">
                <a:solidFill>
                  <a:srgbClr val="002060"/>
                </a:solidFill>
              </a:rPr>
              <a:t>absolute : Positioned relative to its first positioned ancestor element</a:t>
            </a:r>
          </a:p>
          <a:p>
            <a:r>
              <a:rPr lang="en-US" dirty="0">
                <a:solidFill>
                  <a:srgbClr val="002060"/>
                </a:solidFill>
              </a:rPr>
              <a:t>fixed : The element is positioned relative to the browser window</a:t>
            </a:r>
          </a:p>
          <a:p>
            <a:r>
              <a:rPr lang="en-US" dirty="0">
                <a:solidFill>
                  <a:srgbClr val="002060"/>
                </a:solidFill>
              </a:rPr>
              <a:t>relative : The element is positioned relative to its normal position.</a:t>
            </a:r>
          </a:p>
          <a:p>
            <a:r>
              <a:rPr lang="en-US" dirty="0">
                <a:solidFill>
                  <a:srgbClr val="002060"/>
                </a:solidFill>
              </a:rPr>
              <a:t>Sticky : float between relative and fixed.</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Display Property</a:t>
            </a:r>
          </a:p>
        </p:txBody>
      </p:sp>
      <p:sp>
        <p:nvSpPr>
          <p:cNvPr id="3" name="Content Placeholder 2"/>
          <p:cNvSpPr>
            <a:spLocks noGrp="1"/>
          </p:cNvSpPr>
          <p:nvPr>
            <p:ph idx="1"/>
          </p:nvPr>
        </p:nvSpPr>
        <p:spPr/>
        <p:txBody>
          <a:bodyPr/>
          <a:lstStyle/>
          <a:p>
            <a:r>
              <a:rPr lang="en-US" dirty="0">
                <a:solidFill>
                  <a:srgbClr val="002060"/>
                </a:solidFill>
              </a:rPr>
              <a:t>Specifies the display behavior of an element.</a:t>
            </a:r>
          </a:p>
          <a:p>
            <a:r>
              <a:rPr lang="en-US" dirty="0">
                <a:solidFill>
                  <a:srgbClr val="002060"/>
                </a:solidFill>
              </a:rPr>
              <a:t>Default display property value is taken from the HTML specifications or from the browser.</a:t>
            </a:r>
          </a:p>
          <a:p>
            <a:r>
              <a:rPr lang="en-US" dirty="0">
                <a:solidFill>
                  <a:srgbClr val="002060"/>
                </a:solidFill>
              </a:rPr>
              <a:t>Different html elements may have different display properties.</a:t>
            </a:r>
          </a:p>
          <a:p>
            <a:r>
              <a:rPr lang="en-US" dirty="0">
                <a:solidFill>
                  <a:srgbClr val="002060"/>
                </a:solidFill>
              </a:rPr>
              <a:t>Commonly Used values </a:t>
            </a:r>
          </a:p>
          <a:p>
            <a:pPr>
              <a:buNone/>
            </a:pPr>
            <a:r>
              <a:rPr lang="en-US" dirty="0">
                <a:solidFill>
                  <a:srgbClr val="002060"/>
                </a:solidFill>
              </a:rPr>
              <a:t>a. none  b. block    c. inline  d. flex   e. inline-block</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Box Properties</a:t>
            </a:r>
          </a:p>
        </p:txBody>
      </p:sp>
      <p:sp>
        <p:nvSpPr>
          <p:cNvPr id="3" name="Content Placeholder 2"/>
          <p:cNvSpPr>
            <a:spLocks noGrp="1"/>
          </p:cNvSpPr>
          <p:nvPr>
            <p:ph idx="1"/>
          </p:nvPr>
        </p:nvSpPr>
        <p:spPr/>
        <p:txBody>
          <a:bodyPr/>
          <a:lstStyle/>
          <a:p>
            <a:r>
              <a:rPr lang="en-US" dirty="0">
                <a:solidFill>
                  <a:srgbClr val="002060"/>
                </a:solidFill>
              </a:rPr>
              <a:t>Box Shadow</a:t>
            </a:r>
          </a:p>
          <a:p>
            <a:pPr>
              <a:buNone/>
            </a:pPr>
            <a:endParaRPr lang="en-US" dirty="0">
              <a:solidFill>
                <a:srgbClr val="002060"/>
              </a:solidFill>
            </a:endParaRPr>
          </a:p>
          <a:p>
            <a:r>
              <a:rPr lang="en-US" dirty="0">
                <a:solidFill>
                  <a:srgbClr val="002060"/>
                </a:solidFill>
              </a:rPr>
              <a:t>Box-sizing</a:t>
            </a:r>
          </a:p>
          <a:p>
            <a:pPr>
              <a:buNone/>
            </a:pPr>
            <a:r>
              <a:rPr lang="en-US" dirty="0">
                <a:solidFill>
                  <a:srgbClr val="002060"/>
                </a:solidFill>
              </a:rPr>
              <a:t>     border box</a:t>
            </a:r>
          </a:p>
          <a:p>
            <a:pPr>
              <a:buNone/>
            </a:pPr>
            <a:r>
              <a:rPr lang="en-US" dirty="0">
                <a:solidFill>
                  <a:srgbClr val="002060"/>
                </a:solidFill>
              </a:rPr>
              <a:t>     content box</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Flex Model</a:t>
            </a:r>
          </a:p>
        </p:txBody>
      </p:sp>
      <p:sp>
        <p:nvSpPr>
          <p:cNvPr id="3" name="Content Placeholder 2"/>
          <p:cNvSpPr>
            <a:spLocks noGrp="1"/>
          </p:cNvSpPr>
          <p:nvPr>
            <p:ph idx="1"/>
          </p:nvPr>
        </p:nvSpPr>
        <p:spPr/>
        <p:txBody>
          <a:bodyPr>
            <a:normAutofit fontScale="92500" lnSpcReduction="20000"/>
          </a:bodyPr>
          <a:lstStyle/>
          <a:p>
            <a:r>
              <a:rPr lang="en-US" dirty="0">
                <a:solidFill>
                  <a:srgbClr val="002060"/>
                </a:solidFill>
              </a:rPr>
              <a:t>Makes it easier to design flexible responsive structure without using float or positioning.</a:t>
            </a:r>
          </a:p>
          <a:p>
            <a:r>
              <a:rPr lang="en-US" dirty="0">
                <a:solidFill>
                  <a:srgbClr val="002060"/>
                </a:solidFill>
              </a:rPr>
              <a:t>Elements must be contained in a element with class flex-container applied on it.</a:t>
            </a:r>
          </a:p>
          <a:p>
            <a:pPr>
              <a:buNone/>
            </a:pPr>
            <a:r>
              <a:rPr lang="en-US" dirty="0">
                <a:solidFill>
                  <a:srgbClr val="002060"/>
                </a:solidFill>
              </a:rPr>
              <a:t>&lt;div class="flex-container"&gt;</a:t>
            </a:r>
            <a:br>
              <a:rPr lang="en-US" dirty="0">
                <a:solidFill>
                  <a:srgbClr val="002060"/>
                </a:solidFill>
              </a:rPr>
            </a:br>
            <a:r>
              <a:rPr lang="en-US" dirty="0">
                <a:solidFill>
                  <a:srgbClr val="002060"/>
                </a:solidFill>
              </a:rPr>
              <a:t>  &lt;div&gt;child1&lt;/div&gt;</a:t>
            </a:r>
            <a:br>
              <a:rPr lang="en-US" dirty="0">
                <a:solidFill>
                  <a:srgbClr val="002060"/>
                </a:solidFill>
              </a:rPr>
            </a:br>
            <a:r>
              <a:rPr lang="en-US" dirty="0">
                <a:solidFill>
                  <a:srgbClr val="002060"/>
                </a:solidFill>
              </a:rPr>
              <a:t>  &lt;div&gt;child2&lt;/div&gt;</a:t>
            </a:r>
            <a:br>
              <a:rPr lang="en-US" dirty="0">
                <a:solidFill>
                  <a:srgbClr val="002060"/>
                </a:solidFill>
              </a:rPr>
            </a:br>
            <a:r>
              <a:rPr lang="en-US" dirty="0">
                <a:solidFill>
                  <a:srgbClr val="002060"/>
                </a:solidFill>
              </a:rPr>
              <a:t>  &lt;div&gt;child3&lt;/div&gt;</a:t>
            </a:r>
            <a:br>
              <a:rPr lang="en-US" dirty="0">
                <a:solidFill>
                  <a:srgbClr val="002060"/>
                </a:solidFill>
              </a:rPr>
            </a:br>
            <a:r>
              <a:rPr lang="en-US" dirty="0">
                <a:solidFill>
                  <a:srgbClr val="002060"/>
                </a:solidFill>
              </a:rPr>
              <a:t>&lt;/div&gt;</a:t>
            </a:r>
          </a:p>
          <a:p>
            <a:r>
              <a:rPr lang="en-US" dirty="0">
                <a:solidFill>
                  <a:srgbClr val="002060"/>
                </a:solidFill>
              </a:rPr>
              <a:t>Display property of parent must be flex.</a:t>
            </a:r>
            <a:br>
              <a:rPr lang="en-US" dirty="0">
                <a:solidFill>
                  <a:srgbClr val="002060"/>
                </a:solidFill>
              </a:rPr>
            </a:br>
            <a:endParaRPr lang="en-US" dirty="0">
              <a:solidFill>
                <a:srgbClr val="002060"/>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Flex Model : Properties</a:t>
            </a:r>
          </a:p>
        </p:txBody>
      </p:sp>
      <p:sp>
        <p:nvSpPr>
          <p:cNvPr id="3" name="Content Placeholder 2"/>
          <p:cNvSpPr>
            <a:spLocks noGrp="1"/>
          </p:cNvSpPr>
          <p:nvPr>
            <p:ph idx="1"/>
          </p:nvPr>
        </p:nvSpPr>
        <p:spPr/>
        <p:txBody>
          <a:bodyPr/>
          <a:lstStyle/>
          <a:p>
            <a:r>
              <a:rPr lang="en-US" dirty="0">
                <a:solidFill>
                  <a:srgbClr val="002060"/>
                </a:solidFill>
              </a:rPr>
              <a:t>flex-direction</a:t>
            </a:r>
          </a:p>
          <a:p>
            <a:pPr>
              <a:buNone/>
            </a:pPr>
            <a:r>
              <a:rPr lang="en-US" dirty="0">
                <a:solidFill>
                  <a:srgbClr val="002060"/>
                </a:solidFill>
              </a:rPr>
              <a:t>     row , row-reverse</a:t>
            </a:r>
          </a:p>
          <a:p>
            <a:pPr>
              <a:buNone/>
            </a:pPr>
            <a:r>
              <a:rPr lang="en-US" dirty="0">
                <a:solidFill>
                  <a:srgbClr val="002060"/>
                </a:solidFill>
              </a:rPr>
              <a:t>     column, column-reverse</a:t>
            </a:r>
          </a:p>
          <a:p>
            <a:r>
              <a:rPr lang="en-US" dirty="0">
                <a:solidFill>
                  <a:srgbClr val="002060"/>
                </a:solidFill>
              </a:rPr>
              <a:t>flex-wrap</a:t>
            </a:r>
          </a:p>
          <a:p>
            <a:pPr>
              <a:buNone/>
            </a:pPr>
            <a:r>
              <a:rPr lang="en-US" dirty="0">
                <a:solidFill>
                  <a:srgbClr val="002060"/>
                </a:solidFill>
              </a:rPr>
              <a:t>    wrap</a:t>
            </a:r>
          </a:p>
          <a:p>
            <a:pPr>
              <a:buNone/>
            </a:pPr>
            <a:r>
              <a:rPr lang="en-US" dirty="0">
                <a:solidFill>
                  <a:srgbClr val="002060"/>
                </a:solidFill>
              </a:rPr>
              <a:t>    </a:t>
            </a:r>
            <a:r>
              <a:rPr lang="en-US" dirty="0" err="1">
                <a:solidFill>
                  <a:srgbClr val="002060"/>
                </a:solidFill>
              </a:rPr>
              <a:t>nowrap</a:t>
            </a:r>
            <a:endParaRPr lang="en-US" dirty="0">
              <a:solidFill>
                <a:srgbClr val="002060"/>
              </a:solidFill>
            </a:endParaRPr>
          </a:p>
          <a:p>
            <a:pPr>
              <a:buNone/>
            </a:pPr>
            <a:r>
              <a:rPr lang="en-US" dirty="0">
                <a:solidFill>
                  <a:srgbClr val="002060"/>
                </a:solidFill>
              </a:rPr>
              <a:t>    wrap-reverse</a:t>
            </a:r>
          </a:p>
          <a:p>
            <a:pPr>
              <a:buNone/>
            </a:pPr>
            <a:endParaRPr lang="en-US" dirty="0">
              <a:solidFill>
                <a:srgbClr val="002060"/>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Filters</a:t>
            </a:r>
          </a:p>
        </p:txBody>
      </p:sp>
      <p:sp>
        <p:nvSpPr>
          <p:cNvPr id="3" name="Content Placeholder 2"/>
          <p:cNvSpPr>
            <a:spLocks noGrp="1"/>
          </p:cNvSpPr>
          <p:nvPr>
            <p:ph idx="1"/>
          </p:nvPr>
        </p:nvSpPr>
        <p:spPr/>
        <p:txBody>
          <a:bodyPr>
            <a:normAutofit/>
          </a:bodyPr>
          <a:lstStyle/>
          <a:p>
            <a:r>
              <a:rPr lang="en-US" dirty="0">
                <a:solidFill>
                  <a:srgbClr val="002060"/>
                </a:solidFill>
              </a:rPr>
              <a:t>blur()</a:t>
            </a:r>
          </a:p>
          <a:p>
            <a:r>
              <a:rPr lang="en-US" dirty="0">
                <a:solidFill>
                  <a:srgbClr val="002060"/>
                </a:solidFill>
              </a:rPr>
              <a:t>brightness()</a:t>
            </a:r>
          </a:p>
          <a:p>
            <a:r>
              <a:rPr lang="en-US" dirty="0">
                <a:solidFill>
                  <a:srgbClr val="002060"/>
                </a:solidFill>
              </a:rPr>
              <a:t>Contrast()</a:t>
            </a:r>
          </a:p>
          <a:p>
            <a:r>
              <a:rPr lang="en-US" dirty="0">
                <a:solidFill>
                  <a:srgbClr val="002060"/>
                </a:solidFill>
              </a:rPr>
              <a:t>Grayscale</a:t>
            </a:r>
          </a:p>
          <a:p>
            <a:r>
              <a:rPr lang="en-US" dirty="0">
                <a:solidFill>
                  <a:srgbClr val="002060"/>
                </a:solidFill>
              </a:rPr>
              <a:t>Sepia()</a:t>
            </a:r>
          </a:p>
          <a:p>
            <a:r>
              <a:rPr lang="en-US" dirty="0">
                <a:solidFill>
                  <a:srgbClr val="002060"/>
                </a:solidFill>
              </a:rPr>
              <a:t>Invert()</a:t>
            </a:r>
          </a:p>
          <a:p>
            <a:r>
              <a:rPr lang="en-US" dirty="0">
                <a:solidFill>
                  <a:srgbClr val="002060"/>
                </a:solidFill>
              </a:rPr>
              <a:t>Opacity()</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 Transforms</a:t>
            </a:r>
          </a:p>
        </p:txBody>
      </p:sp>
      <p:sp>
        <p:nvSpPr>
          <p:cNvPr id="3" name="Content Placeholder 2"/>
          <p:cNvSpPr>
            <a:spLocks noGrp="1"/>
          </p:cNvSpPr>
          <p:nvPr>
            <p:ph idx="1"/>
          </p:nvPr>
        </p:nvSpPr>
        <p:spPr/>
        <p:txBody>
          <a:bodyPr>
            <a:normAutofit fontScale="92500" lnSpcReduction="20000"/>
          </a:bodyPr>
          <a:lstStyle/>
          <a:p>
            <a:r>
              <a:rPr lang="en-US" dirty="0">
                <a:solidFill>
                  <a:srgbClr val="002060"/>
                </a:solidFill>
              </a:rPr>
              <a:t>Transformation changes the state of any html element.</a:t>
            </a:r>
          </a:p>
          <a:p>
            <a:pPr>
              <a:buNone/>
            </a:pPr>
            <a:endParaRPr lang="en-US" dirty="0">
              <a:solidFill>
                <a:srgbClr val="002060"/>
              </a:solidFill>
            </a:endParaRPr>
          </a:p>
          <a:p>
            <a:r>
              <a:rPr lang="en-US" dirty="0">
                <a:solidFill>
                  <a:srgbClr val="002060"/>
                </a:solidFill>
              </a:rPr>
              <a:t>Allows to translate, rotate, scale, and skew elements.</a:t>
            </a:r>
          </a:p>
          <a:p>
            <a:pPr>
              <a:buNone/>
            </a:pPr>
            <a:endParaRPr lang="en-US" dirty="0">
              <a:solidFill>
                <a:srgbClr val="002060"/>
              </a:solidFill>
            </a:endParaRPr>
          </a:p>
          <a:p>
            <a:r>
              <a:rPr lang="en-US" dirty="0">
                <a:solidFill>
                  <a:srgbClr val="002060"/>
                </a:solidFill>
              </a:rPr>
              <a:t>A transformation is an effect that lets an element change shape, size and position.</a:t>
            </a:r>
          </a:p>
          <a:p>
            <a:pPr>
              <a:buNone/>
            </a:pPr>
            <a:endParaRPr lang="en-US" dirty="0">
              <a:solidFill>
                <a:srgbClr val="002060"/>
              </a:solidFill>
            </a:endParaRPr>
          </a:p>
          <a:p>
            <a:r>
              <a:rPr lang="en-US" dirty="0">
                <a:solidFill>
                  <a:srgbClr val="002060"/>
                </a:solidFill>
              </a:rPr>
              <a:t>CSS supports 2D and 3D transformations.</a:t>
            </a:r>
          </a:p>
          <a:p>
            <a:endParaRPr lang="en-US" dirty="0">
              <a:solidFill>
                <a:srgbClr val="002060"/>
              </a:solidFil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 Transforms</a:t>
            </a:r>
          </a:p>
        </p:txBody>
      </p:sp>
      <p:sp>
        <p:nvSpPr>
          <p:cNvPr id="3" name="Content Placeholder 2"/>
          <p:cNvSpPr>
            <a:spLocks noGrp="1"/>
          </p:cNvSpPr>
          <p:nvPr>
            <p:ph idx="1"/>
          </p:nvPr>
        </p:nvSpPr>
        <p:spPr/>
        <p:txBody>
          <a:bodyPr>
            <a:normAutofit fontScale="70000" lnSpcReduction="20000"/>
          </a:bodyPr>
          <a:lstStyle/>
          <a:p>
            <a:pPr>
              <a:buNone/>
            </a:pPr>
            <a:r>
              <a:rPr lang="en-US" dirty="0">
                <a:solidFill>
                  <a:srgbClr val="002060"/>
                </a:solidFill>
              </a:rPr>
              <a:t>2D transformation methods:</a:t>
            </a:r>
          </a:p>
          <a:p>
            <a:r>
              <a:rPr lang="en-US" dirty="0">
                <a:solidFill>
                  <a:srgbClr val="002060"/>
                </a:solidFill>
              </a:rPr>
              <a:t>translate()</a:t>
            </a:r>
          </a:p>
          <a:p>
            <a:r>
              <a:rPr lang="en-US" dirty="0">
                <a:solidFill>
                  <a:srgbClr val="002060"/>
                </a:solidFill>
              </a:rPr>
              <a:t>rotate() , </a:t>
            </a:r>
            <a:r>
              <a:rPr lang="en-US" dirty="0" err="1">
                <a:solidFill>
                  <a:srgbClr val="002060"/>
                </a:solidFill>
              </a:rPr>
              <a:t>rotateX</a:t>
            </a:r>
            <a:r>
              <a:rPr lang="en-US" dirty="0">
                <a:solidFill>
                  <a:srgbClr val="002060"/>
                </a:solidFill>
              </a:rPr>
              <a:t> (),Y</a:t>
            </a:r>
          </a:p>
          <a:p>
            <a:r>
              <a:rPr lang="en-US" dirty="0">
                <a:solidFill>
                  <a:srgbClr val="002060"/>
                </a:solidFill>
              </a:rPr>
              <a:t>scale(),X,Y : fraction and percentage</a:t>
            </a:r>
          </a:p>
          <a:p>
            <a:r>
              <a:rPr lang="en-US" dirty="0" err="1">
                <a:solidFill>
                  <a:srgbClr val="002060"/>
                </a:solidFill>
              </a:rPr>
              <a:t>skewX</a:t>
            </a:r>
            <a:r>
              <a:rPr lang="en-US" dirty="0">
                <a:solidFill>
                  <a:srgbClr val="002060"/>
                </a:solidFill>
              </a:rPr>
              <a:t>()</a:t>
            </a:r>
          </a:p>
          <a:p>
            <a:r>
              <a:rPr lang="en-US" dirty="0" err="1">
                <a:solidFill>
                  <a:srgbClr val="002060"/>
                </a:solidFill>
              </a:rPr>
              <a:t>skewY</a:t>
            </a:r>
            <a:r>
              <a:rPr lang="en-US" dirty="0">
                <a:solidFill>
                  <a:srgbClr val="002060"/>
                </a:solidFill>
              </a:rPr>
              <a:t>()</a:t>
            </a:r>
          </a:p>
          <a:p>
            <a:r>
              <a:rPr lang="en-US" dirty="0">
                <a:solidFill>
                  <a:srgbClr val="002060"/>
                </a:solidFill>
              </a:rPr>
              <a:t>matrix() : take six parameters, containing mathematic functions, which allows to rotate, scale, move (translate), and skew elements.  as follow: </a:t>
            </a:r>
          </a:p>
          <a:p>
            <a:pPr>
              <a:buNone/>
            </a:pPr>
            <a:r>
              <a:rPr lang="en-US" dirty="0">
                <a:solidFill>
                  <a:srgbClr val="002060"/>
                </a:solidFill>
              </a:rPr>
              <a:t>    matrix(</a:t>
            </a:r>
            <a:r>
              <a:rPr lang="en-US" dirty="0" err="1">
                <a:solidFill>
                  <a:srgbClr val="002060"/>
                </a:solidFill>
              </a:rPr>
              <a:t>scaleX</a:t>
            </a:r>
            <a:r>
              <a:rPr lang="en-US" dirty="0">
                <a:solidFill>
                  <a:srgbClr val="002060"/>
                </a:solidFill>
              </a:rPr>
              <a:t>(),</a:t>
            </a:r>
            <a:r>
              <a:rPr lang="en-US" dirty="0" err="1">
                <a:solidFill>
                  <a:srgbClr val="002060"/>
                </a:solidFill>
              </a:rPr>
              <a:t>skewY</a:t>
            </a:r>
            <a:r>
              <a:rPr lang="en-US" dirty="0">
                <a:solidFill>
                  <a:srgbClr val="002060"/>
                </a:solidFill>
              </a:rPr>
              <a:t>(),</a:t>
            </a:r>
            <a:r>
              <a:rPr lang="en-US" dirty="0" err="1">
                <a:solidFill>
                  <a:srgbClr val="002060"/>
                </a:solidFill>
              </a:rPr>
              <a:t>skewX</a:t>
            </a:r>
            <a:r>
              <a:rPr lang="en-US" dirty="0">
                <a:solidFill>
                  <a:srgbClr val="002060"/>
                </a:solidFill>
              </a:rPr>
              <a:t>(),</a:t>
            </a:r>
            <a:r>
              <a:rPr lang="en-US" dirty="0" err="1">
                <a:solidFill>
                  <a:srgbClr val="002060"/>
                </a:solidFill>
              </a:rPr>
              <a:t>scaleY</a:t>
            </a:r>
            <a:r>
              <a:rPr lang="en-US" dirty="0">
                <a:solidFill>
                  <a:srgbClr val="002060"/>
                </a:solidFill>
              </a:rPr>
              <a:t>(),</a:t>
            </a:r>
            <a:r>
              <a:rPr lang="en-US" dirty="0" err="1">
                <a:solidFill>
                  <a:srgbClr val="002060"/>
                </a:solidFill>
              </a:rPr>
              <a:t>translateX</a:t>
            </a:r>
            <a:r>
              <a:rPr lang="en-US" dirty="0">
                <a:solidFill>
                  <a:srgbClr val="002060"/>
                </a:solidFill>
              </a:rPr>
              <a:t>(),</a:t>
            </a:r>
            <a:r>
              <a:rPr lang="en-US" dirty="0" err="1">
                <a:solidFill>
                  <a:srgbClr val="002060"/>
                </a:solidFill>
              </a:rPr>
              <a:t>translateY</a:t>
            </a:r>
            <a:r>
              <a:rPr lang="en-US" dirty="0">
                <a:solidFill>
                  <a:srgbClr val="002060"/>
                </a:solidFill>
              </a:rPr>
              <a:t>())</a:t>
            </a:r>
          </a:p>
          <a:p>
            <a:r>
              <a:rPr lang="en-US" dirty="0">
                <a:solidFill>
                  <a:srgbClr val="002060"/>
                </a:solidFill>
              </a:rPr>
              <a:t>Example</a:t>
            </a:r>
            <a:br>
              <a:rPr lang="en-US" dirty="0">
                <a:solidFill>
                  <a:srgbClr val="002060"/>
                </a:solidFill>
              </a:rPr>
            </a:br>
            <a:endParaRPr lang="en-US" dirty="0">
              <a:solidFill>
                <a:srgbClr val="002060"/>
              </a:solidFill>
            </a:endParaRPr>
          </a:p>
          <a:p>
            <a:pPr>
              <a:buNone/>
            </a:pPr>
            <a:r>
              <a:rPr lang="en-US" dirty="0">
                <a:solidFill>
                  <a:srgbClr val="002060"/>
                </a:solidFill>
              </a:rPr>
              <a:t>transform: matrix(1, -0.3, 0, 1, 0, 0);</a:t>
            </a:r>
            <a:br>
              <a:rPr lang="en-US" dirty="0">
                <a:solidFill>
                  <a:srgbClr val="002060"/>
                </a:solidFill>
              </a:rPr>
            </a:br>
            <a:endParaRPr lang="en-US" dirty="0">
              <a:solidFill>
                <a:srgbClr val="002060"/>
              </a:solidFill>
            </a:endParaRPr>
          </a:p>
          <a:p>
            <a:endParaRPr lang="en-US" dirty="0">
              <a:solidFill>
                <a:srgbClr val="002060"/>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3D Transformations</a:t>
            </a:r>
          </a:p>
        </p:txBody>
      </p:sp>
      <p:sp>
        <p:nvSpPr>
          <p:cNvPr id="3" name="Content Placeholder 2"/>
          <p:cNvSpPr>
            <a:spLocks noGrp="1"/>
          </p:cNvSpPr>
          <p:nvPr>
            <p:ph idx="1"/>
          </p:nvPr>
        </p:nvSpPr>
        <p:spPr/>
        <p:txBody>
          <a:bodyPr>
            <a:normAutofit fontScale="77500" lnSpcReduction="20000"/>
          </a:bodyPr>
          <a:lstStyle/>
          <a:p>
            <a:pPr>
              <a:buNone/>
            </a:pPr>
            <a:endParaRPr lang="en-US" dirty="0">
              <a:solidFill>
                <a:srgbClr val="002060"/>
              </a:solidFill>
            </a:endParaRPr>
          </a:p>
          <a:p>
            <a:pPr>
              <a:buNone/>
            </a:pPr>
            <a:r>
              <a:rPr lang="en-US" dirty="0" err="1">
                <a:solidFill>
                  <a:srgbClr val="002060"/>
                </a:solidFill>
              </a:rPr>
              <a:t>translateX</a:t>
            </a:r>
            <a:r>
              <a:rPr lang="en-US" dirty="0">
                <a:solidFill>
                  <a:srgbClr val="002060"/>
                </a:solidFill>
              </a:rPr>
              <a:t>(</a:t>
            </a:r>
            <a:r>
              <a:rPr lang="en-US" i="1" dirty="0">
                <a:solidFill>
                  <a:srgbClr val="002060"/>
                </a:solidFill>
              </a:rPr>
              <a:t>x</a:t>
            </a:r>
            <a:r>
              <a:rPr lang="en-US" dirty="0">
                <a:solidFill>
                  <a:srgbClr val="002060"/>
                </a:solidFill>
              </a:rPr>
              <a:t>)</a:t>
            </a:r>
          </a:p>
          <a:p>
            <a:pPr>
              <a:buNone/>
            </a:pPr>
            <a:r>
              <a:rPr lang="en-US" dirty="0" err="1">
                <a:solidFill>
                  <a:srgbClr val="002060"/>
                </a:solidFill>
              </a:rPr>
              <a:t>translateY</a:t>
            </a:r>
            <a:r>
              <a:rPr lang="en-US" dirty="0">
                <a:solidFill>
                  <a:srgbClr val="002060"/>
                </a:solidFill>
              </a:rPr>
              <a:t>(</a:t>
            </a:r>
            <a:r>
              <a:rPr lang="en-US" i="1" dirty="0">
                <a:solidFill>
                  <a:srgbClr val="002060"/>
                </a:solidFill>
              </a:rPr>
              <a:t>y</a:t>
            </a:r>
            <a:r>
              <a:rPr lang="en-US" dirty="0">
                <a:solidFill>
                  <a:srgbClr val="002060"/>
                </a:solidFill>
              </a:rPr>
              <a:t>)</a:t>
            </a:r>
          </a:p>
          <a:p>
            <a:pPr>
              <a:buNone/>
            </a:pPr>
            <a:r>
              <a:rPr lang="en-US" dirty="0" err="1">
                <a:solidFill>
                  <a:srgbClr val="002060"/>
                </a:solidFill>
              </a:rPr>
              <a:t>translateZ</a:t>
            </a:r>
            <a:r>
              <a:rPr lang="en-US" dirty="0">
                <a:solidFill>
                  <a:srgbClr val="002060"/>
                </a:solidFill>
              </a:rPr>
              <a:t>(</a:t>
            </a:r>
            <a:r>
              <a:rPr lang="en-US" i="1" dirty="0">
                <a:solidFill>
                  <a:srgbClr val="002060"/>
                </a:solidFill>
              </a:rPr>
              <a:t>z</a:t>
            </a:r>
            <a:r>
              <a:rPr lang="en-US" dirty="0">
                <a:solidFill>
                  <a:srgbClr val="002060"/>
                </a:solidFill>
              </a:rPr>
              <a:t>)</a:t>
            </a:r>
          </a:p>
          <a:p>
            <a:pPr>
              <a:buNone/>
            </a:pPr>
            <a:r>
              <a:rPr lang="en-US" dirty="0" err="1">
                <a:solidFill>
                  <a:srgbClr val="002060"/>
                </a:solidFill>
              </a:rPr>
              <a:t>scaleX</a:t>
            </a:r>
            <a:r>
              <a:rPr lang="en-US" dirty="0">
                <a:solidFill>
                  <a:srgbClr val="002060"/>
                </a:solidFill>
              </a:rPr>
              <a:t>(</a:t>
            </a:r>
            <a:r>
              <a:rPr lang="en-US" i="1" dirty="0">
                <a:solidFill>
                  <a:srgbClr val="002060"/>
                </a:solidFill>
              </a:rPr>
              <a:t>x</a:t>
            </a:r>
            <a:r>
              <a:rPr lang="en-US" dirty="0">
                <a:solidFill>
                  <a:srgbClr val="002060"/>
                </a:solidFill>
              </a:rPr>
              <a:t>)</a:t>
            </a:r>
          </a:p>
          <a:p>
            <a:pPr>
              <a:buNone/>
            </a:pPr>
            <a:r>
              <a:rPr lang="en-US" dirty="0" err="1">
                <a:solidFill>
                  <a:srgbClr val="002060"/>
                </a:solidFill>
              </a:rPr>
              <a:t>scaleY</a:t>
            </a:r>
            <a:r>
              <a:rPr lang="en-US" dirty="0">
                <a:solidFill>
                  <a:srgbClr val="002060"/>
                </a:solidFill>
              </a:rPr>
              <a:t>(</a:t>
            </a:r>
            <a:r>
              <a:rPr lang="en-US" i="1" dirty="0">
                <a:solidFill>
                  <a:srgbClr val="002060"/>
                </a:solidFill>
              </a:rPr>
              <a:t>y</a:t>
            </a:r>
            <a:r>
              <a:rPr lang="en-US" dirty="0">
                <a:solidFill>
                  <a:srgbClr val="002060"/>
                </a:solidFill>
              </a:rPr>
              <a:t>)</a:t>
            </a:r>
          </a:p>
          <a:p>
            <a:pPr>
              <a:buNone/>
            </a:pPr>
            <a:r>
              <a:rPr lang="en-US" dirty="0" err="1">
                <a:solidFill>
                  <a:srgbClr val="002060"/>
                </a:solidFill>
              </a:rPr>
              <a:t>scaleZ</a:t>
            </a:r>
            <a:r>
              <a:rPr lang="en-US" dirty="0">
                <a:solidFill>
                  <a:srgbClr val="002060"/>
                </a:solidFill>
              </a:rPr>
              <a:t>(</a:t>
            </a:r>
            <a:r>
              <a:rPr lang="en-US" i="1" dirty="0">
                <a:solidFill>
                  <a:srgbClr val="002060"/>
                </a:solidFill>
              </a:rPr>
              <a:t>z</a:t>
            </a:r>
            <a:r>
              <a:rPr lang="en-US" dirty="0">
                <a:solidFill>
                  <a:srgbClr val="002060"/>
                </a:solidFill>
              </a:rPr>
              <a:t>)</a:t>
            </a:r>
          </a:p>
          <a:p>
            <a:pPr>
              <a:buNone/>
            </a:pPr>
            <a:r>
              <a:rPr lang="en-US" dirty="0">
                <a:solidFill>
                  <a:srgbClr val="002060"/>
                </a:solidFill>
              </a:rPr>
              <a:t>rotate3d(</a:t>
            </a:r>
            <a:r>
              <a:rPr lang="en-US" i="1" dirty="0" err="1">
                <a:solidFill>
                  <a:srgbClr val="002060"/>
                </a:solidFill>
              </a:rPr>
              <a:t>x,y,z,angle</a:t>
            </a:r>
            <a:r>
              <a:rPr lang="en-US" dirty="0">
                <a:solidFill>
                  <a:srgbClr val="002060"/>
                </a:solidFill>
              </a:rPr>
              <a:t>) , x , y , z are vectors which can be 0 or 1</a:t>
            </a:r>
          </a:p>
          <a:p>
            <a:pPr>
              <a:buNone/>
            </a:pPr>
            <a:r>
              <a:rPr lang="en-US" dirty="0" err="1">
                <a:solidFill>
                  <a:srgbClr val="002060"/>
                </a:solidFill>
              </a:rPr>
              <a:t>rotateX</a:t>
            </a:r>
            <a:r>
              <a:rPr lang="en-US" dirty="0">
                <a:solidFill>
                  <a:srgbClr val="002060"/>
                </a:solidFill>
              </a:rPr>
              <a:t>(</a:t>
            </a:r>
            <a:r>
              <a:rPr lang="en-US" i="1" dirty="0">
                <a:solidFill>
                  <a:srgbClr val="002060"/>
                </a:solidFill>
              </a:rPr>
              <a:t>angle</a:t>
            </a:r>
            <a:r>
              <a:rPr lang="en-US" dirty="0">
                <a:solidFill>
                  <a:srgbClr val="002060"/>
                </a:solidFill>
              </a:rPr>
              <a:t>)</a:t>
            </a:r>
          </a:p>
          <a:p>
            <a:pPr>
              <a:buNone/>
            </a:pPr>
            <a:r>
              <a:rPr lang="en-US" dirty="0" err="1">
                <a:solidFill>
                  <a:srgbClr val="002060"/>
                </a:solidFill>
              </a:rPr>
              <a:t>rotateY</a:t>
            </a:r>
            <a:r>
              <a:rPr lang="en-US" dirty="0">
                <a:solidFill>
                  <a:srgbClr val="002060"/>
                </a:solidFill>
              </a:rPr>
              <a:t>(</a:t>
            </a:r>
            <a:r>
              <a:rPr lang="en-US" i="1" dirty="0">
                <a:solidFill>
                  <a:srgbClr val="002060"/>
                </a:solidFill>
              </a:rPr>
              <a:t>angle</a:t>
            </a:r>
            <a:r>
              <a:rPr lang="en-US" dirty="0">
                <a:solidFill>
                  <a:srgbClr val="002060"/>
                </a:solidFill>
              </a:rPr>
              <a:t>)</a:t>
            </a:r>
          </a:p>
          <a:p>
            <a:pPr>
              <a:buNone/>
            </a:pPr>
            <a:r>
              <a:rPr lang="en-US" dirty="0" err="1">
                <a:solidFill>
                  <a:srgbClr val="002060"/>
                </a:solidFill>
              </a:rPr>
              <a:t>rotateZ</a:t>
            </a:r>
            <a:r>
              <a:rPr lang="en-US" dirty="0">
                <a:solidFill>
                  <a:srgbClr val="002060"/>
                </a:solidFill>
              </a:rPr>
              <a:t>(</a:t>
            </a:r>
            <a:r>
              <a:rPr lang="en-US" i="1" dirty="0">
                <a:solidFill>
                  <a:srgbClr val="002060"/>
                </a:solidFill>
              </a:rPr>
              <a:t>angle</a:t>
            </a:r>
            <a:r>
              <a:rPr lang="en-US" dirty="0">
                <a:solidFill>
                  <a:srgbClr val="002060"/>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HTTP Message : Response</a:t>
            </a:r>
            <a:endParaRPr lang="en-IN" dirty="0">
              <a:solidFill>
                <a:srgbClr val="FF0000"/>
              </a:solidFill>
            </a:endParaRPr>
          </a:p>
        </p:txBody>
      </p:sp>
      <p:sp>
        <p:nvSpPr>
          <p:cNvPr id="4" name="AutoShape 2" descr="IP address gets packets to their destination">
            <a:extLst>
              <a:ext uri="{FF2B5EF4-FFF2-40B4-BE49-F238E27FC236}">
                <a16:creationId xmlns:a16="http://schemas.microsoft.com/office/drawing/2014/main" id="{DFCF22E8-C480-A1FA-4368-A244681BBB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Content Placeholder 4">
            <a:extLst>
              <a:ext uri="{FF2B5EF4-FFF2-40B4-BE49-F238E27FC236}">
                <a16:creationId xmlns:a16="http://schemas.microsoft.com/office/drawing/2014/main" id="{7DBA6F6D-7524-08A9-8AE2-7743B2AF5317}"/>
              </a:ext>
            </a:extLst>
          </p:cNvPr>
          <p:cNvPicPr>
            <a:picLocks noGrp="1" noChangeAspect="1"/>
          </p:cNvPicPr>
          <p:nvPr>
            <p:ph idx="1"/>
          </p:nvPr>
        </p:nvPicPr>
        <p:blipFill>
          <a:blip r:embed="rId2"/>
          <a:stretch>
            <a:fillRect/>
          </a:stretch>
        </p:blipFill>
        <p:spPr>
          <a:xfrm>
            <a:off x="1099652" y="1600200"/>
            <a:ext cx="6944696" cy="4525963"/>
          </a:xfrm>
          <a:prstGeom prst="rect">
            <a:avLst/>
          </a:prstGeom>
        </p:spPr>
      </p:pic>
    </p:spTree>
    <p:extLst>
      <p:ext uri="{BB962C8B-B14F-4D97-AF65-F5344CB8AC3E}">
        <p14:creationId xmlns:p14="http://schemas.microsoft.com/office/powerpoint/2010/main" val="55277693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3D Transformations : Perspective</a:t>
            </a:r>
          </a:p>
        </p:txBody>
      </p:sp>
      <p:sp>
        <p:nvSpPr>
          <p:cNvPr id="3" name="Content Placeholder 2"/>
          <p:cNvSpPr>
            <a:spLocks noGrp="1"/>
          </p:cNvSpPr>
          <p:nvPr>
            <p:ph idx="1"/>
          </p:nvPr>
        </p:nvSpPr>
        <p:spPr/>
        <p:txBody>
          <a:bodyPr>
            <a:normAutofit/>
          </a:bodyPr>
          <a:lstStyle/>
          <a:p>
            <a:pPr>
              <a:buNone/>
            </a:pPr>
            <a:endParaRPr lang="en-US" sz="1800" dirty="0">
              <a:solidFill>
                <a:srgbClr val="002060"/>
              </a:solidFill>
            </a:endParaRPr>
          </a:p>
          <a:p>
            <a:r>
              <a:rPr lang="en-US" sz="1800" dirty="0">
                <a:solidFill>
                  <a:srgbClr val="002060"/>
                </a:solidFill>
              </a:rPr>
              <a:t>The perspective property defines how far the object is away from the user</a:t>
            </a:r>
          </a:p>
          <a:p>
            <a:r>
              <a:rPr lang="en-US" sz="1800" dirty="0">
                <a:solidFill>
                  <a:srgbClr val="002060"/>
                </a:solidFill>
              </a:rPr>
              <a:t>A lower value will result in a more intensive 3D effect than a higher value.</a:t>
            </a:r>
          </a:p>
          <a:p>
            <a:r>
              <a:rPr lang="en-US" sz="1800" dirty="0">
                <a:solidFill>
                  <a:srgbClr val="002060"/>
                </a:solidFill>
              </a:rPr>
              <a:t>When defining the perspective property for an element, it is the CHILD elements that get the perspective view, NOT the element itself.</a:t>
            </a:r>
          </a:p>
        </p:txBody>
      </p:sp>
    </p:spTree>
    <p:extLst>
      <p:ext uri="{BB962C8B-B14F-4D97-AF65-F5344CB8AC3E}">
        <p14:creationId xmlns:p14="http://schemas.microsoft.com/office/powerpoint/2010/main" val="346922498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3D Transformations</a:t>
            </a:r>
          </a:p>
        </p:txBody>
      </p:sp>
      <p:sp>
        <p:nvSpPr>
          <p:cNvPr id="3" name="Content Placeholder 2"/>
          <p:cNvSpPr>
            <a:spLocks noGrp="1"/>
          </p:cNvSpPr>
          <p:nvPr>
            <p:ph idx="1"/>
          </p:nvPr>
        </p:nvSpPr>
        <p:spPr/>
        <p:txBody>
          <a:bodyPr>
            <a:normAutofit fontScale="70000" lnSpcReduction="20000"/>
          </a:bodyPr>
          <a:lstStyle/>
          <a:p>
            <a:pPr>
              <a:buNone/>
            </a:pPr>
            <a:r>
              <a:rPr lang="en-US" sz="1800" dirty="0">
                <a:solidFill>
                  <a:srgbClr val="002060"/>
                </a:solidFill>
              </a:rPr>
              <a:t>#div1 {</a:t>
            </a:r>
          </a:p>
          <a:p>
            <a:pPr>
              <a:buNone/>
            </a:pPr>
            <a:r>
              <a:rPr lang="en-US" sz="1800" dirty="0">
                <a:solidFill>
                  <a:srgbClr val="002060"/>
                </a:solidFill>
              </a:rPr>
              <a:t>  position: relative;</a:t>
            </a:r>
          </a:p>
          <a:p>
            <a:pPr>
              <a:buNone/>
            </a:pPr>
            <a:r>
              <a:rPr lang="en-US" sz="1800" dirty="0">
                <a:solidFill>
                  <a:srgbClr val="002060"/>
                </a:solidFill>
              </a:rPr>
              <a:t>  height: 150px;</a:t>
            </a:r>
          </a:p>
          <a:p>
            <a:pPr>
              <a:buNone/>
            </a:pPr>
            <a:r>
              <a:rPr lang="en-US" sz="1800" dirty="0">
                <a:solidFill>
                  <a:srgbClr val="002060"/>
                </a:solidFill>
              </a:rPr>
              <a:t>  width: 150px;</a:t>
            </a:r>
          </a:p>
          <a:p>
            <a:pPr>
              <a:buNone/>
            </a:pPr>
            <a:r>
              <a:rPr lang="en-US" sz="1800" dirty="0">
                <a:solidFill>
                  <a:srgbClr val="002060"/>
                </a:solidFill>
              </a:rPr>
              <a:t>  margin-left: 60px;</a:t>
            </a:r>
          </a:p>
          <a:p>
            <a:pPr>
              <a:buNone/>
            </a:pPr>
            <a:r>
              <a:rPr lang="en-US" sz="1800" dirty="0">
                <a:solidFill>
                  <a:srgbClr val="002060"/>
                </a:solidFill>
              </a:rPr>
              <a:t>  border: 1px solid blue;</a:t>
            </a:r>
          </a:p>
          <a:p>
            <a:pPr>
              <a:buNone/>
            </a:pPr>
            <a:r>
              <a:rPr lang="en-US" sz="1800" dirty="0">
                <a:solidFill>
                  <a:srgbClr val="002060"/>
                </a:solidFill>
              </a:rPr>
              <a:t>  perspective: 100px;</a:t>
            </a:r>
          </a:p>
          <a:p>
            <a:pPr>
              <a:buNone/>
            </a:pPr>
            <a:r>
              <a:rPr lang="en-US" sz="1800" dirty="0">
                <a:solidFill>
                  <a:srgbClr val="002060"/>
                </a:solidFill>
              </a:rPr>
              <a:t>}</a:t>
            </a:r>
          </a:p>
          <a:p>
            <a:pPr>
              <a:buNone/>
            </a:pPr>
            <a:endParaRPr lang="en-US" sz="1800" dirty="0">
              <a:solidFill>
                <a:srgbClr val="002060"/>
              </a:solidFill>
            </a:endParaRPr>
          </a:p>
          <a:p>
            <a:pPr>
              <a:buNone/>
            </a:pPr>
            <a:r>
              <a:rPr lang="en-US" sz="1800" dirty="0">
                <a:solidFill>
                  <a:srgbClr val="002060"/>
                </a:solidFill>
              </a:rPr>
              <a:t>#div2{</a:t>
            </a:r>
          </a:p>
          <a:p>
            <a:pPr>
              <a:buNone/>
            </a:pPr>
            <a:r>
              <a:rPr lang="en-US" sz="1800" dirty="0">
                <a:solidFill>
                  <a:srgbClr val="002060"/>
                </a:solidFill>
              </a:rPr>
              <a:t>  padding: 50px;</a:t>
            </a:r>
          </a:p>
          <a:p>
            <a:pPr>
              <a:buNone/>
            </a:pPr>
            <a:r>
              <a:rPr lang="en-US" sz="1800" dirty="0">
                <a:solidFill>
                  <a:srgbClr val="002060"/>
                </a:solidFill>
              </a:rPr>
              <a:t>  position: absolute;</a:t>
            </a:r>
          </a:p>
          <a:p>
            <a:pPr>
              <a:buNone/>
            </a:pPr>
            <a:r>
              <a:rPr lang="en-US" sz="1800" dirty="0">
                <a:solidFill>
                  <a:srgbClr val="002060"/>
                </a:solidFill>
              </a:rPr>
              <a:t>  border: 1px solid black;</a:t>
            </a:r>
          </a:p>
          <a:p>
            <a:pPr>
              <a:buNone/>
            </a:pPr>
            <a:r>
              <a:rPr lang="en-US" sz="1800" dirty="0">
                <a:solidFill>
                  <a:srgbClr val="002060"/>
                </a:solidFill>
              </a:rPr>
              <a:t>  background: </a:t>
            </a:r>
            <a:r>
              <a:rPr lang="en-US" sz="1800" dirty="0" err="1">
                <a:solidFill>
                  <a:srgbClr val="002060"/>
                </a:solidFill>
              </a:rPr>
              <a:t>rgba</a:t>
            </a:r>
            <a:r>
              <a:rPr lang="en-US" sz="1800" dirty="0">
                <a:solidFill>
                  <a:srgbClr val="002060"/>
                </a:solidFill>
              </a:rPr>
              <a:t>(100,100,100,0.5); </a:t>
            </a:r>
          </a:p>
          <a:p>
            <a:pPr>
              <a:buNone/>
            </a:pPr>
            <a:r>
              <a:rPr lang="en-US" sz="1800" dirty="0">
                <a:solidFill>
                  <a:srgbClr val="002060"/>
                </a:solidFill>
              </a:rPr>
              <a:t>  transform-style: preserve-3d;</a:t>
            </a:r>
          </a:p>
          <a:p>
            <a:pPr>
              <a:buNone/>
            </a:pPr>
            <a:r>
              <a:rPr lang="en-US" sz="1800" dirty="0">
                <a:solidFill>
                  <a:srgbClr val="002060"/>
                </a:solidFill>
              </a:rPr>
              <a:t>  transform: </a:t>
            </a:r>
            <a:r>
              <a:rPr lang="en-US" sz="1800" dirty="0" err="1">
                <a:solidFill>
                  <a:srgbClr val="002060"/>
                </a:solidFill>
              </a:rPr>
              <a:t>rotateX</a:t>
            </a:r>
            <a:r>
              <a:rPr lang="en-US" sz="1800" dirty="0">
                <a:solidFill>
                  <a:srgbClr val="002060"/>
                </a:solidFill>
              </a:rPr>
              <a:t>(45deg);</a:t>
            </a:r>
          </a:p>
          <a:p>
            <a:pPr>
              <a:buNone/>
            </a:pPr>
            <a:r>
              <a:rPr lang="en-US" sz="1800" dirty="0">
                <a:solidFill>
                  <a:srgbClr val="002060"/>
                </a:solidFill>
              </a:rPr>
              <a:t>}</a:t>
            </a:r>
          </a:p>
          <a:p>
            <a:pPr>
              <a:buNone/>
            </a:pPr>
            <a:endParaRPr lang="en-US" sz="1800" dirty="0">
              <a:solidFill>
                <a:srgbClr val="002060"/>
              </a:solidFill>
            </a:endParaRPr>
          </a:p>
          <a:p>
            <a:pPr>
              <a:buNone/>
            </a:pPr>
            <a:r>
              <a:rPr lang="en-US" sz="1800" dirty="0">
                <a:solidFill>
                  <a:srgbClr val="002060"/>
                </a:solidFill>
              </a:rPr>
              <a:t>&lt;div id="div1"&gt;DIV1</a:t>
            </a:r>
          </a:p>
          <a:p>
            <a:pPr>
              <a:buNone/>
            </a:pPr>
            <a:r>
              <a:rPr lang="en-US" sz="1800" dirty="0">
                <a:solidFill>
                  <a:srgbClr val="002060"/>
                </a:solidFill>
              </a:rPr>
              <a:t>  &lt;div id="div2"&gt;DIV2&lt;/div&gt;</a:t>
            </a:r>
          </a:p>
          <a:p>
            <a:pPr>
              <a:buNone/>
            </a:pPr>
            <a:r>
              <a:rPr lang="en-US" sz="1800" dirty="0">
                <a:solidFill>
                  <a:srgbClr val="002060"/>
                </a:solidFill>
              </a:rPr>
              <a:t>&lt;/div&gt;</a:t>
            </a:r>
          </a:p>
        </p:txBody>
      </p:sp>
    </p:spTree>
    <p:extLst>
      <p:ext uri="{BB962C8B-B14F-4D97-AF65-F5344CB8AC3E}">
        <p14:creationId xmlns:p14="http://schemas.microsoft.com/office/powerpoint/2010/main" val="221246973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Transition</a:t>
            </a:r>
          </a:p>
        </p:txBody>
      </p:sp>
      <p:sp>
        <p:nvSpPr>
          <p:cNvPr id="3" name="Content Placeholder 2"/>
          <p:cNvSpPr>
            <a:spLocks noGrp="1"/>
          </p:cNvSpPr>
          <p:nvPr>
            <p:ph idx="1"/>
          </p:nvPr>
        </p:nvSpPr>
        <p:spPr/>
        <p:txBody>
          <a:bodyPr>
            <a:normAutofit fontScale="92500" lnSpcReduction="20000"/>
          </a:bodyPr>
          <a:lstStyle/>
          <a:p>
            <a:r>
              <a:rPr lang="en-US" dirty="0">
                <a:solidFill>
                  <a:srgbClr val="002060"/>
                </a:solidFill>
              </a:rPr>
              <a:t>Allows to change property values smoothly</a:t>
            </a:r>
          </a:p>
          <a:p>
            <a:r>
              <a:rPr lang="en-US" dirty="0">
                <a:solidFill>
                  <a:srgbClr val="002060"/>
                </a:solidFill>
              </a:rPr>
              <a:t>transition</a:t>
            </a:r>
          </a:p>
          <a:p>
            <a:r>
              <a:rPr lang="en-US" dirty="0">
                <a:solidFill>
                  <a:srgbClr val="002060"/>
                </a:solidFill>
              </a:rPr>
              <a:t>transition-delay</a:t>
            </a:r>
          </a:p>
          <a:p>
            <a:r>
              <a:rPr lang="en-US" dirty="0">
                <a:solidFill>
                  <a:srgbClr val="002060"/>
                </a:solidFill>
              </a:rPr>
              <a:t>transition-duration</a:t>
            </a:r>
          </a:p>
          <a:p>
            <a:r>
              <a:rPr lang="en-US" dirty="0">
                <a:solidFill>
                  <a:srgbClr val="002060"/>
                </a:solidFill>
              </a:rPr>
              <a:t>transition-property</a:t>
            </a:r>
          </a:p>
          <a:p>
            <a:r>
              <a:rPr lang="en-US" dirty="0">
                <a:solidFill>
                  <a:srgbClr val="002060"/>
                </a:solidFill>
              </a:rPr>
              <a:t>transition-timing-function</a:t>
            </a:r>
          </a:p>
          <a:p>
            <a:pPr>
              <a:buNone/>
            </a:pPr>
            <a:endParaRPr lang="en-US" dirty="0">
              <a:solidFill>
                <a:srgbClr val="002060"/>
              </a:solidFill>
            </a:endParaRPr>
          </a:p>
          <a:p>
            <a:pPr>
              <a:buNone/>
            </a:pPr>
            <a:r>
              <a:rPr lang="en-US" dirty="0">
                <a:solidFill>
                  <a:srgbClr val="002060"/>
                </a:solidFill>
              </a:rPr>
              <a:t>TO change multiple properties</a:t>
            </a:r>
          </a:p>
          <a:p>
            <a:pPr>
              <a:buNone/>
            </a:pPr>
            <a:r>
              <a:rPr lang="en-US" dirty="0">
                <a:solidFill>
                  <a:srgbClr val="002060"/>
                </a:solidFill>
              </a:rPr>
              <a:t>transition: width 2s, height 4s;</a:t>
            </a:r>
          </a:p>
          <a:p>
            <a:endParaRPr lang="en-US" dirty="0">
              <a:solidFill>
                <a:srgbClr val="002060"/>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Transition</a:t>
            </a:r>
          </a:p>
        </p:txBody>
      </p:sp>
      <p:sp>
        <p:nvSpPr>
          <p:cNvPr id="3" name="Content Placeholder 2"/>
          <p:cNvSpPr>
            <a:spLocks noGrp="1"/>
          </p:cNvSpPr>
          <p:nvPr>
            <p:ph idx="1"/>
          </p:nvPr>
        </p:nvSpPr>
        <p:spPr/>
        <p:txBody>
          <a:bodyPr>
            <a:normAutofit fontScale="77500" lnSpcReduction="20000"/>
          </a:bodyPr>
          <a:lstStyle/>
          <a:p>
            <a:r>
              <a:rPr lang="en-US" dirty="0">
                <a:solidFill>
                  <a:srgbClr val="002060"/>
                </a:solidFill>
              </a:rPr>
              <a:t>The transition-timing-function property specifies the speed curve of the transition effect.</a:t>
            </a:r>
          </a:p>
          <a:p>
            <a:r>
              <a:rPr lang="en-US" dirty="0">
                <a:solidFill>
                  <a:srgbClr val="002060"/>
                </a:solidFill>
              </a:rPr>
              <a:t>The transition-timing-function property can have the following values:</a:t>
            </a:r>
          </a:p>
          <a:p>
            <a:r>
              <a:rPr lang="en-US" dirty="0">
                <a:solidFill>
                  <a:srgbClr val="002060"/>
                </a:solidFill>
              </a:rPr>
              <a:t>ease - specifies a transition effect with a slow start, then fast, then end slowly (this is default)</a:t>
            </a:r>
          </a:p>
          <a:p>
            <a:r>
              <a:rPr lang="en-US" dirty="0">
                <a:solidFill>
                  <a:srgbClr val="002060"/>
                </a:solidFill>
              </a:rPr>
              <a:t>linear - specifies a transition effect with the same speed from start to end</a:t>
            </a:r>
          </a:p>
          <a:p>
            <a:r>
              <a:rPr lang="en-US" dirty="0">
                <a:solidFill>
                  <a:srgbClr val="002060"/>
                </a:solidFill>
              </a:rPr>
              <a:t>ease-in - specifies a transition effect with a slow start</a:t>
            </a:r>
          </a:p>
          <a:p>
            <a:r>
              <a:rPr lang="en-US" dirty="0">
                <a:solidFill>
                  <a:srgbClr val="002060"/>
                </a:solidFill>
              </a:rPr>
              <a:t>ease-out - specifies a transition effect with a slow end</a:t>
            </a:r>
          </a:p>
          <a:p>
            <a:r>
              <a:rPr lang="en-US" dirty="0">
                <a:solidFill>
                  <a:srgbClr val="002060"/>
                </a:solidFill>
              </a:rPr>
              <a:t>ease-in-out - specifies a transition effect with a slow start and end</a:t>
            </a:r>
          </a:p>
          <a:p>
            <a:endParaRPr lang="en-US" dirty="0">
              <a:solidFill>
                <a:srgbClr val="002060"/>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Transition + Transformation</a:t>
            </a:r>
          </a:p>
        </p:txBody>
      </p:sp>
      <p:sp>
        <p:nvSpPr>
          <p:cNvPr id="3" name="Content Placeholder 2"/>
          <p:cNvSpPr>
            <a:spLocks noGrp="1"/>
          </p:cNvSpPr>
          <p:nvPr>
            <p:ph idx="1"/>
          </p:nvPr>
        </p:nvSpPr>
        <p:spPr/>
        <p:txBody>
          <a:bodyPr>
            <a:normAutofit/>
          </a:bodyPr>
          <a:lstStyle/>
          <a:p>
            <a:endParaRPr lang="en-US" dirty="0">
              <a:solidFill>
                <a:srgbClr val="002060"/>
              </a:solidFill>
            </a:endParaRPr>
          </a:p>
          <a:p>
            <a:r>
              <a:rPr lang="en-US" dirty="0">
                <a:solidFill>
                  <a:srgbClr val="002060"/>
                </a:solidFill>
              </a:rPr>
              <a:t>transform : </a:t>
            </a:r>
            <a:r>
              <a:rPr lang="en-US" dirty="0" err="1">
                <a:solidFill>
                  <a:srgbClr val="002060"/>
                </a:solidFill>
              </a:rPr>
              <a:t>scaleX</a:t>
            </a:r>
            <a:r>
              <a:rPr lang="en-US" dirty="0">
                <a:solidFill>
                  <a:srgbClr val="002060"/>
                </a:solidFill>
              </a:rPr>
              <a:t>(2) </a:t>
            </a:r>
            <a:r>
              <a:rPr lang="en-US" dirty="0" err="1">
                <a:solidFill>
                  <a:srgbClr val="002060"/>
                </a:solidFill>
              </a:rPr>
              <a:t>scaleY</a:t>
            </a:r>
            <a:r>
              <a:rPr lang="en-US" dirty="0">
                <a:solidFill>
                  <a:srgbClr val="002060"/>
                </a:solidFill>
              </a:rPr>
              <a:t>(2)</a:t>
            </a:r>
          </a:p>
          <a:p>
            <a:r>
              <a:rPr lang="en-US" dirty="0">
                <a:solidFill>
                  <a:srgbClr val="002060"/>
                </a:solidFill>
              </a:rPr>
              <a:t>transition : transform 2s </a:t>
            </a:r>
          </a:p>
        </p:txBody>
      </p:sp>
    </p:spTree>
    <p:extLst>
      <p:ext uri="{BB962C8B-B14F-4D97-AF65-F5344CB8AC3E}">
        <p14:creationId xmlns:p14="http://schemas.microsoft.com/office/powerpoint/2010/main" val="306569344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 Animations</a:t>
            </a:r>
          </a:p>
        </p:txBody>
      </p:sp>
      <p:sp>
        <p:nvSpPr>
          <p:cNvPr id="3" name="Content Placeholder 2"/>
          <p:cNvSpPr>
            <a:spLocks noGrp="1"/>
          </p:cNvSpPr>
          <p:nvPr>
            <p:ph idx="1"/>
          </p:nvPr>
        </p:nvSpPr>
        <p:spPr/>
        <p:txBody>
          <a:bodyPr>
            <a:normAutofit/>
          </a:bodyPr>
          <a:lstStyle/>
          <a:p>
            <a:pPr algn="l"/>
            <a:endParaRPr lang="en-US" sz="1800" b="0" i="0" dirty="0">
              <a:effectLst/>
            </a:endParaRPr>
          </a:p>
          <a:p>
            <a:pPr algn="l"/>
            <a:r>
              <a:rPr lang="en-US" sz="1800" b="0" i="0" dirty="0">
                <a:effectLst/>
              </a:rPr>
              <a:t>CSS allows animation of HTML elements without using JavaScript or Flash!</a:t>
            </a:r>
            <a:endParaRPr lang="en-US" sz="1800" dirty="0"/>
          </a:p>
          <a:p>
            <a:endParaRPr lang="en-US" sz="1800" dirty="0"/>
          </a:p>
          <a:p>
            <a:r>
              <a:rPr lang="en-US" sz="1800" dirty="0"/>
              <a:t>It allows an element smoothly change from one set of  style to another set of style.</a:t>
            </a:r>
          </a:p>
          <a:p>
            <a:endParaRPr lang="en-US" sz="1800" dirty="0"/>
          </a:p>
          <a:p>
            <a:r>
              <a:rPr lang="en-US" sz="1800" dirty="0"/>
              <a:t>Any number of property changes can be done.</a:t>
            </a:r>
          </a:p>
          <a:p>
            <a:endParaRPr lang="en-US" sz="1800" dirty="0"/>
          </a:p>
          <a:p>
            <a:r>
              <a:rPr lang="en-US" sz="1800" dirty="0"/>
              <a:t>Makes use of key frames</a:t>
            </a:r>
          </a:p>
          <a:p>
            <a:endParaRPr lang="en-US" sz="1800" dirty="0"/>
          </a:p>
          <a:p>
            <a:r>
              <a:rPr lang="en-US" sz="1800" dirty="0"/>
              <a:t>Key frames hold what styles the element will have at certain stage of the complete animation.</a:t>
            </a:r>
          </a:p>
          <a:p>
            <a:endParaRPr lang="en-US" sz="1800"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Animation-Example1</a:t>
            </a:r>
          </a:p>
        </p:txBody>
      </p:sp>
      <p:sp>
        <p:nvSpPr>
          <p:cNvPr id="3" name="Content Placeholder 2"/>
          <p:cNvSpPr>
            <a:spLocks noGrp="1"/>
          </p:cNvSpPr>
          <p:nvPr>
            <p:ph idx="1"/>
          </p:nvPr>
        </p:nvSpPr>
        <p:spPr/>
        <p:txBody>
          <a:bodyPr>
            <a:normAutofit fontScale="77500" lnSpcReduction="20000"/>
          </a:bodyPr>
          <a:lstStyle/>
          <a:p>
            <a:pPr>
              <a:buNone/>
            </a:pPr>
            <a:r>
              <a:rPr lang="en-US" dirty="0">
                <a:solidFill>
                  <a:srgbClr val="002060"/>
                </a:solidFill>
              </a:rPr>
              <a:t> @</a:t>
            </a:r>
            <a:r>
              <a:rPr lang="en-US" dirty="0" err="1">
                <a:solidFill>
                  <a:srgbClr val="002060"/>
                </a:solidFill>
              </a:rPr>
              <a:t>keyframes</a:t>
            </a:r>
            <a:r>
              <a:rPr lang="en-US" dirty="0">
                <a:solidFill>
                  <a:srgbClr val="002060"/>
                </a:solidFill>
              </a:rPr>
              <a:t> example {</a:t>
            </a:r>
            <a:br>
              <a:rPr lang="en-US" dirty="0">
                <a:solidFill>
                  <a:srgbClr val="002060"/>
                </a:solidFill>
              </a:rPr>
            </a:br>
            <a:r>
              <a:rPr lang="en-US" dirty="0">
                <a:solidFill>
                  <a:srgbClr val="002060"/>
                </a:solidFill>
              </a:rPr>
              <a:t>    from {background-color: red;}</a:t>
            </a:r>
            <a:br>
              <a:rPr lang="en-US" dirty="0">
                <a:solidFill>
                  <a:srgbClr val="002060"/>
                </a:solidFill>
              </a:rPr>
            </a:br>
            <a:r>
              <a:rPr lang="en-US" dirty="0">
                <a:solidFill>
                  <a:srgbClr val="002060"/>
                </a:solidFill>
              </a:rPr>
              <a:t>    to {background-color: yellow;}</a:t>
            </a:r>
            <a:br>
              <a:rPr lang="en-US" dirty="0">
                <a:solidFill>
                  <a:srgbClr val="002060"/>
                </a:solidFill>
              </a:rPr>
            </a:br>
            <a:r>
              <a:rPr lang="en-US" dirty="0">
                <a:solidFill>
                  <a:srgbClr val="002060"/>
                </a:solidFill>
              </a:rPr>
              <a:t>}</a:t>
            </a:r>
            <a:br>
              <a:rPr lang="en-US" dirty="0">
                <a:solidFill>
                  <a:srgbClr val="002060"/>
                </a:solidFill>
              </a:rPr>
            </a:br>
            <a:br>
              <a:rPr lang="en-US" dirty="0">
                <a:solidFill>
                  <a:srgbClr val="002060"/>
                </a:solidFill>
              </a:rPr>
            </a:br>
            <a:r>
              <a:rPr lang="en-US" dirty="0">
                <a:solidFill>
                  <a:srgbClr val="002060"/>
                </a:solidFill>
              </a:rPr>
              <a:t>div {</a:t>
            </a:r>
            <a:br>
              <a:rPr lang="en-US" dirty="0">
                <a:solidFill>
                  <a:srgbClr val="002060"/>
                </a:solidFill>
              </a:rPr>
            </a:br>
            <a:r>
              <a:rPr lang="en-US" dirty="0">
                <a:solidFill>
                  <a:srgbClr val="002060"/>
                </a:solidFill>
              </a:rPr>
              <a:t>    background-color: red;</a:t>
            </a:r>
            <a:br>
              <a:rPr lang="en-US" dirty="0">
                <a:solidFill>
                  <a:srgbClr val="002060"/>
                </a:solidFill>
              </a:rPr>
            </a:br>
            <a:r>
              <a:rPr lang="en-US" dirty="0">
                <a:solidFill>
                  <a:srgbClr val="002060"/>
                </a:solidFill>
              </a:rPr>
              <a:t>    animation-name: example;</a:t>
            </a:r>
            <a:br>
              <a:rPr lang="en-US" dirty="0">
                <a:solidFill>
                  <a:srgbClr val="002060"/>
                </a:solidFill>
              </a:rPr>
            </a:br>
            <a:r>
              <a:rPr lang="en-US" dirty="0">
                <a:solidFill>
                  <a:srgbClr val="002060"/>
                </a:solidFill>
              </a:rPr>
              <a:t>    animation-duration: 4s;</a:t>
            </a:r>
            <a:br>
              <a:rPr lang="en-US" dirty="0">
                <a:solidFill>
                  <a:srgbClr val="002060"/>
                </a:solidFill>
              </a:rPr>
            </a:br>
            <a:r>
              <a:rPr lang="en-US" dirty="0">
                <a:solidFill>
                  <a:srgbClr val="002060"/>
                </a:solidFill>
              </a:rPr>
              <a:t>}</a:t>
            </a:r>
          </a:p>
          <a:p>
            <a:pPr>
              <a:buNone/>
            </a:pPr>
            <a:endParaRPr lang="en-US" dirty="0">
              <a:solidFill>
                <a:srgbClr val="002060"/>
              </a:solidFill>
            </a:endParaRPr>
          </a:p>
          <a:p>
            <a:pPr>
              <a:buNone/>
            </a:pPr>
            <a:r>
              <a:rPr lang="en-US" dirty="0">
                <a:solidFill>
                  <a:srgbClr val="002060"/>
                </a:solidFill>
              </a:rPr>
              <a:t>Or else we can divide the animation into further many number of stages , defined in </a:t>
            </a:r>
            <a:r>
              <a:rPr lang="en-US" dirty="0" err="1">
                <a:solidFill>
                  <a:srgbClr val="002060"/>
                </a:solidFill>
              </a:rPr>
              <a:t>keyframes</a:t>
            </a:r>
            <a:endParaRPr lang="en-US" dirty="0">
              <a:solidFill>
                <a:srgbClr val="002060"/>
              </a:solidFil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Animation-Example 2</a:t>
            </a:r>
          </a:p>
        </p:txBody>
      </p:sp>
      <p:sp>
        <p:nvSpPr>
          <p:cNvPr id="3" name="Content Placeholder 2"/>
          <p:cNvSpPr>
            <a:spLocks noGrp="1"/>
          </p:cNvSpPr>
          <p:nvPr>
            <p:ph idx="1"/>
          </p:nvPr>
        </p:nvSpPr>
        <p:spPr/>
        <p:txBody>
          <a:bodyPr>
            <a:normAutofit fontScale="85000" lnSpcReduction="20000"/>
          </a:bodyPr>
          <a:lstStyle/>
          <a:p>
            <a:pPr>
              <a:buNone/>
            </a:pPr>
            <a:r>
              <a:rPr lang="en-US" dirty="0">
                <a:solidFill>
                  <a:srgbClr val="002060"/>
                </a:solidFill>
              </a:rPr>
              <a:t>@</a:t>
            </a:r>
            <a:r>
              <a:rPr lang="en-US" dirty="0" err="1">
                <a:solidFill>
                  <a:srgbClr val="002060"/>
                </a:solidFill>
              </a:rPr>
              <a:t>keyframes</a:t>
            </a:r>
            <a:r>
              <a:rPr lang="en-US" dirty="0">
                <a:solidFill>
                  <a:srgbClr val="002060"/>
                </a:solidFill>
              </a:rPr>
              <a:t> example {</a:t>
            </a:r>
            <a:br>
              <a:rPr lang="en-US" dirty="0">
                <a:solidFill>
                  <a:srgbClr val="002060"/>
                </a:solidFill>
              </a:rPr>
            </a:br>
            <a:r>
              <a:rPr lang="en-US" dirty="0">
                <a:solidFill>
                  <a:srgbClr val="002060"/>
                </a:solidFill>
              </a:rPr>
              <a:t>    25%   {background-color: blue;}</a:t>
            </a:r>
            <a:br>
              <a:rPr lang="en-US" dirty="0">
                <a:solidFill>
                  <a:srgbClr val="002060"/>
                </a:solidFill>
              </a:rPr>
            </a:br>
            <a:r>
              <a:rPr lang="en-US" dirty="0">
                <a:solidFill>
                  <a:srgbClr val="002060"/>
                </a:solidFill>
              </a:rPr>
              <a:t>    75%  {background-color: green;}</a:t>
            </a:r>
            <a:br>
              <a:rPr lang="en-US" dirty="0">
                <a:solidFill>
                  <a:srgbClr val="002060"/>
                </a:solidFill>
              </a:rPr>
            </a:br>
            <a:r>
              <a:rPr lang="en-US" dirty="0">
                <a:solidFill>
                  <a:srgbClr val="002060"/>
                </a:solidFill>
              </a:rPr>
              <a:t>    50%  {background-color: red;}</a:t>
            </a:r>
            <a:br>
              <a:rPr lang="en-US" dirty="0">
                <a:solidFill>
                  <a:srgbClr val="002060"/>
                </a:solidFill>
              </a:rPr>
            </a:br>
            <a:r>
              <a:rPr lang="en-US" dirty="0">
                <a:solidFill>
                  <a:srgbClr val="002060"/>
                </a:solidFill>
              </a:rPr>
              <a:t>    100% {background-color: yellow;}</a:t>
            </a:r>
            <a:br>
              <a:rPr lang="en-US" dirty="0">
                <a:solidFill>
                  <a:srgbClr val="002060"/>
                </a:solidFill>
              </a:rPr>
            </a:br>
            <a:r>
              <a:rPr lang="en-US" dirty="0">
                <a:solidFill>
                  <a:srgbClr val="002060"/>
                </a:solidFill>
              </a:rPr>
              <a:t>}</a:t>
            </a:r>
            <a:br>
              <a:rPr lang="en-US" dirty="0">
                <a:solidFill>
                  <a:srgbClr val="002060"/>
                </a:solidFill>
              </a:rPr>
            </a:br>
            <a:br>
              <a:rPr lang="en-US" dirty="0">
                <a:solidFill>
                  <a:srgbClr val="002060"/>
                </a:solidFill>
              </a:rPr>
            </a:br>
            <a:r>
              <a:rPr lang="en-US" dirty="0">
                <a:solidFill>
                  <a:srgbClr val="002060"/>
                </a:solidFill>
              </a:rPr>
              <a:t>div {</a:t>
            </a:r>
            <a:br>
              <a:rPr lang="en-US" dirty="0">
                <a:solidFill>
                  <a:srgbClr val="002060"/>
                </a:solidFill>
              </a:rPr>
            </a:br>
            <a:r>
              <a:rPr lang="en-US" dirty="0">
                <a:solidFill>
                  <a:srgbClr val="002060"/>
                </a:solidFill>
              </a:rPr>
              <a:t>    background-color: red;</a:t>
            </a:r>
            <a:br>
              <a:rPr lang="en-US" dirty="0">
                <a:solidFill>
                  <a:srgbClr val="002060"/>
                </a:solidFill>
              </a:rPr>
            </a:br>
            <a:r>
              <a:rPr lang="en-US" dirty="0">
                <a:solidFill>
                  <a:srgbClr val="002060"/>
                </a:solidFill>
              </a:rPr>
              <a:t>    animation-name: example;</a:t>
            </a:r>
            <a:br>
              <a:rPr lang="en-US" dirty="0">
                <a:solidFill>
                  <a:srgbClr val="002060"/>
                </a:solidFill>
              </a:rPr>
            </a:br>
            <a:r>
              <a:rPr lang="en-US" dirty="0">
                <a:solidFill>
                  <a:srgbClr val="002060"/>
                </a:solidFill>
              </a:rPr>
              <a:t>    animation-duration: 4s;</a:t>
            </a:r>
            <a:br>
              <a:rPr lang="en-US" dirty="0">
                <a:solidFill>
                  <a:srgbClr val="002060"/>
                </a:solidFill>
              </a:rPr>
            </a:br>
            <a:r>
              <a:rPr lang="en-US" dirty="0">
                <a:solidFill>
                  <a:srgbClr val="002060"/>
                </a:solidFill>
              </a:rPr>
              <a: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Animation</a:t>
            </a:r>
          </a:p>
        </p:txBody>
      </p:sp>
      <p:sp>
        <p:nvSpPr>
          <p:cNvPr id="3" name="Content Placeholder 2"/>
          <p:cNvSpPr>
            <a:spLocks noGrp="1"/>
          </p:cNvSpPr>
          <p:nvPr>
            <p:ph idx="1"/>
          </p:nvPr>
        </p:nvSpPr>
        <p:spPr/>
        <p:txBody>
          <a:bodyPr>
            <a:normAutofit fontScale="92500" lnSpcReduction="10000"/>
          </a:bodyPr>
          <a:lstStyle/>
          <a:p>
            <a:pPr>
              <a:buNone/>
            </a:pPr>
            <a:r>
              <a:rPr lang="en-US" dirty="0">
                <a:solidFill>
                  <a:srgbClr val="002060"/>
                </a:solidFill>
              </a:rPr>
              <a:t>animation-name</a:t>
            </a:r>
          </a:p>
          <a:p>
            <a:pPr>
              <a:buNone/>
            </a:pPr>
            <a:r>
              <a:rPr lang="en-US" dirty="0">
                <a:solidFill>
                  <a:srgbClr val="002060"/>
                </a:solidFill>
              </a:rPr>
              <a:t>animation-duration</a:t>
            </a:r>
          </a:p>
          <a:p>
            <a:pPr>
              <a:buNone/>
            </a:pPr>
            <a:r>
              <a:rPr lang="en-US" dirty="0">
                <a:solidFill>
                  <a:srgbClr val="002060"/>
                </a:solidFill>
              </a:rPr>
              <a:t>animation-delay ( if given negative , it will start animation assuming that it already had been done for n seconds)</a:t>
            </a:r>
          </a:p>
          <a:p>
            <a:pPr>
              <a:buNone/>
            </a:pPr>
            <a:r>
              <a:rPr lang="en-US" dirty="0">
                <a:solidFill>
                  <a:srgbClr val="002060"/>
                </a:solidFill>
              </a:rPr>
              <a:t>animation-iteration-count : number of times to run animation , infinite value forever animation.</a:t>
            </a:r>
          </a:p>
          <a:p>
            <a:pPr>
              <a:buNone/>
            </a:pPr>
            <a:r>
              <a:rPr lang="en-US" dirty="0">
                <a:solidFill>
                  <a:srgbClr val="002060"/>
                </a:solidFill>
              </a:rPr>
              <a:t>animation-direction : normal ,reverse, alternate, reverse-alternate</a:t>
            </a:r>
          </a:p>
        </p:txBody>
      </p:sp>
    </p:spTree>
    <p:extLst>
      <p:ext uri="{BB962C8B-B14F-4D97-AF65-F5344CB8AC3E}">
        <p14:creationId xmlns:p14="http://schemas.microsoft.com/office/powerpoint/2010/main" val="361114554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t>Preprocessors: Sass &amp; Less</a:t>
            </a:r>
            <a:endParaRPr lang="en-IN" dirty="0"/>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a:bodyPr>
          <a:lstStyle/>
          <a:p>
            <a:endParaRPr lang="en-US" sz="1800" dirty="0"/>
          </a:p>
          <a:p>
            <a:r>
              <a:rPr lang="en-US" sz="1800" dirty="0"/>
              <a:t>Stylesheets are getting larger, more complex, and harder to maintain. </a:t>
            </a:r>
          </a:p>
          <a:p>
            <a:endParaRPr lang="en-US" sz="1800" b="0" i="0" dirty="0">
              <a:effectLst/>
            </a:endParaRPr>
          </a:p>
          <a:p>
            <a:r>
              <a:rPr lang="en-US" sz="1800" b="0" i="0" dirty="0">
                <a:effectLst/>
              </a:rPr>
              <a:t>This is where a preprocessor can help</a:t>
            </a:r>
          </a:p>
          <a:p>
            <a:endParaRPr lang="en-US" sz="1800" b="0" i="0" dirty="0">
              <a:effectLst/>
            </a:endParaRPr>
          </a:p>
          <a:p>
            <a:r>
              <a:rPr lang="en-US" sz="1800" b="0" i="0" dirty="0">
                <a:effectLst/>
              </a:rPr>
              <a:t>Sass has features that don’t exist in </a:t>
            </a:r>
            <a:r>
              <a:rPr lang="en-US" sz="1800" b="0" i="0" dirty="0" err="1">
                <a:effectLst/>
              </a:rPr>
              <a:t>css</a:t>
            </a:r>
            <a:r>
              <a:rPr lang="en-US" sz="1800" b="0" i="0" dirty="0">
                <a:effectLst/>
              </a:rPr>
              <a:t> yet like nesting, </a:t>
            </a:r>
            <a:r>
              <a:rPr lang="en-US" sz="1800" b="0" i="0" dirty="0" err="1">
                <a:effectLst/>
              </a:rPr>
              <a:t>mixins</a:t>
            </a:r>
            <a:r>
              <a:rPr lang="en-US" sz="1800" b="0" i="0" dirty="0">
                <a:effectLst/>
              </a:rPr>
              <a:t>, inheritance, and other nifty goodies that help us write robust, maintainable </a:t>
            </a:r>
            <a:r>
              <a:rPr lang="en-US" sz="1800" b="0" i="0" dirty="0" err="1">
                <a:effectLst/>
              </a:rPr>
              <a:t>css</a:t>
            </a:r>
            <a:r>
              <a:rPr lang="en-US" sz="1800" b="0" i="0" dirty="0">
                <a:effectLst/>
              </a:rPr>
              <a:t>.</a:t>
            </a:r>
            <a:endParaRPr lang="en-US" sz="1800" dirty="0"/>
          </a:p>
          <a:p>
            <a:endParaRPr lang="en-US" sz="1800" b="0" i="0" dirty="0">
              <a:effectLst/>
            </a:endParaRPr>
          </a:p>
          <a:p>
            <a:r>
              <a:rPr lang="en-US" sz="1800" b="1" dirty="0"/>
              <a:t>Installations</a:t>
            </a:r>
            <a:r>
              <a:rPr lang="en-US" sz="1800" dirty="0"/>
              <a:t> : a. Download zip and set path ( Dart Implementation , fastest )</a:t>
            </a:r>
          </a:p>
          <a:p>
            <a:pPr marL="0" indent="0">
              <a:buNone/>
            </a:pPr>
            <a:r>
              <a:rPr lang="en-US" sz="1800" b="0" i="0" dirty="0">
                <a:effectLst/>
              </a:rPr>
              <a:t>                         </a:t>
            </a:r>
            <a:r>
              <a:rPr lang="en-US" sz="1800" dirty="0"/>
              <a:t>b. Install via </a:t>
            </a:r>
            <a:r>
              <a:rPr lang="en-US" sz="1800" dirty="0" err="1"/>
              <a:t>npm</a:t>
            </a:r>
            <a:r>
              <a:rPr lang="en-US" sz="1800" dirty="0"/>
              <a:t> ( wrapper of </a:t>
            </a:r>
            <a:r>
              <a:rPr lang="en-US" sz="1800" dirty="0" err="1"/>
              <a:t>js</a:t>
            </a:r>
            <a:r>
              <a:rPr lang="en-US" sz="1800" dirty="0"/>
              <a:t> around dart , slower compared to a.)</a:t>
            </a:r>
            <a:endParaRPr lang="en-US" sz="1800" b="0" i="0" dirty="0">
              <a:effectLst/>
            </a:endParaRPr>
          </a:p>
        </p:txBody>
      </p:sp>
    </p:spTree>
    <p:extLst>
      <p:ext uri="{BB962C8B-B14F-4D97-AF65-F5344CB8AC3E}">
        <p14:creationId xmlns:p14="http://schemas.microsoft.com/office/powerpoint/2010/main" val="2693669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HTTPS</a:t>
            </a:r>
            <a:endParaRPr lang="en-IN" dirty="0">
              <a:solidFill>
                <a:srgbClr val="FF0000"/>
              </a:solidFill>
            </a:endParaRPr>
          </a:p>
        </p:txBody>
      </p:sp>
      <p:sp>
        <p:nvSpPr>
          <p:cNvPr id="4" name="AutoShape 2" descr="IP address gets packets to their destination">
            <a:extLst>
              <a:ext uri="{FF2B5EF4-FFF2-40B4-BE49-F238E27FC236}">
                <a16:creationId xmlns:a16="http://schemas.microsoft.com/office/drawing/2014/main" id="{DFCF22E8-C480-A1FA-4368-A244681BBB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Content Placeholder 5">
            <a:extLst>
              <a:ext uri="{FF2B5EF4-FFF2-40B4-BE49-F238E27FC236}">
                <a16:creationId xmlns:a16="http://schemas.microsoft.com/office/drawing/2014/main" id="{FFFD0A72-6DB2-E314-7049-BD931A2C723C}"/>
              </a:ext>
            </a:extLst>
          </p:cNvPr>
          <p:cNvSpPr>
            <a:spLocks noGrp="1"/>
          </p:cNvSpPr>
          <p:nvPr>
            <p:ph idx="1"/>
          </p:nvPr>
        </p:nvSpPr>
        <p:spPr/>
        <p:txBody>
          <a:bodyPr>
            <a:normAutofit/>
          </a:bodyPr>
          <a:lstStyle/>
          <a:p>
            <a:pPr algn="just"/>
            <a:endParaRPr lang="en-US" sz="1600" dirty="0">
              <a:effectLst/>
            </a:endParaRPr>
          </a:p>
          <a:p>
            <a:pPr algn="just"/>
            <a:r>
              <a:rPr lang="en-US" sz="1600" dirty="0">
                <a:effectLst/>
              </a:rPr>
              <a:t>Hypertext Transfer Protocol Secure (HTTPS) is an extension of the </a:t>
            </a:r>
            <a:r>
              <a:rPr lang="en-US" sz="1600" dirty="0"/>
              <a:t>Hypertext Transfer Protocol</a:t>
            </a:r>
            <a:r>
              <a:rPr lang="en-US" sz="1600" dirty="0">
                <a:effectLst/>
              </a:rPr>
              <a:t> (HTTP). </a:t>
            </a:r>
          </a:p>
          <a:p>
            <a:pPr algn="just"/>
            <a:r>
              <a:rPr lang="en-US" sz="1600" dirty="0">
                <a:effectLst/>
              </a:rPr>
              <a:t>It uses </a:t>
            </a:r>
            <a:r>
              <a:rPr lang="en-US" sz="1600" dirty="0"/>
              <a:t>encryption</a:t>
            </a:r>
            <a:r>
              <a:rPr lang="en-US" sz="1600" dirty="0">
                <a:effectLst/>
              </a:rPr>
              <a:t> for </a:t>
            </a:r>
            <a:r>
              <a:rPr lang="en-US" sz="1600" dirty="0"/>
              <a:t>secure</a:t>
            </a:r>
            <a:r>
              <a:rPr lang="en-US" sz="1600" strike="noStrike" dirty="0">
                <a:effectLst/>
                <a:hlinkClick r:id="rId2" tooltip="Secure communications">
                  <a:extLst>
                    <a:ext uri="{A12FA001-AC4F-418D-AE19-62706E023703}">
                      <ahyp:hlinkClr xmlns:ahyp="http://schemas.microsoft.com/office/drawing/2018/hyperlinkcolor" val="tx"/>
                    </a:ext>
                  </a:extLst>
                </a:hlinkClick>
              </a:rPr>
              <a:t> </a:t>
            </a:r>
            <a:r>
              <a:rPr lang="en-US" sz="1600" dirty="0"/>
              <a:t>communication</a:t>
            </a:r>
            <a:r>
              <a:rPr lang="en-US" sz="1600" dirty="0">
                <a:effectLst/>
              </a:rPr>
              <a:t> over a </a:t>
            </a:r>
            <a:r>
              <a:rPr lang="en-US" sz="1600" dirty="0"/>
              <a:t>computer network</a:t>
            </a:r>
            <a:r>
              <a:rPr lang="en-US" sz="1600" dirty="0">
                <a:effectLst/>
              </a:rPr>
              <a:t>, and is widely used on the </a:t>
            </a:r>
            <a:r>
              <a:rPr lang="en-US" sz="1600" dirty="0"/>
              <a:t>Internet</a:t>
            </a:r>
            <a:r>
              <a:rPr lang="en-US" sz="1600" dirty="0">
                <a:effectLst/>
              </a:rPr>
              <a:t>.</a:t>
            </a:r>
            <a:endParaRPr lang="en-US" sz="1600" dirty="0"/>
          </a:p>
          <a:p>
            <a:pPr algn="just"/>
            <a:r>
              <a:rPr lang="en-US" sz="1600" dirty="0"/>
              <a:t>T</a:t>
            </a:r>
            <a:r>
              <a:rPr lang="en-US" sz="1600" dirty="0">
                <a:effectLst/>
              </a:rPr>
              <a:t>he </a:t>
            </a:r>
            <a:r>
              <a:rPr lang="en-US" sz="1600" dirty="0"/>
              <a:t>communication protocol</a:t>
            </a:r>
            <a:r>
              <a:rPr lang="en-US" sz="1600" dirty="0">
                <a:effectLst/>
              </a:rPr>
              <a:t> is encrypted using </a:t>
            </a:r>
            <a:r>
              <a:rPr lang="en-US" sz="1600" dirty="0"/>
              <a:t>Transport Layer Security</a:t>
            </a:r>
            <a:r>
              <a:rPr lang="en-US" sz="1600" dirty="0">
                <a:effectLst/>
              </a:rPr>
              <a:t> (TLS) or, formerly, Secure Sockets Layer (SSL). The protocol is therefore also referred to as HTTP over TLS, or HTTP over SSL.</a:t>
            </a:r>
            <a:endParaRPr lang="en-IN" sz="1600" dirty="0"/>
          </a:p>
          <a:p>
            <a:pPr algn="just"/>
            <a:r>
              <a:rPr lang="en-US" sz="1600" dirty="0">
                <a:effectLst/>
              </a:rPr>
              <a:t>HTTPS creates a secure channel over an insecure network. This ensures reasonable protection from </a:t>
            </a:r>
            <a:r>
              <a:rPr lang="en-US" sz="1600" dirty="0"/>
              <a:t>eavesdroppers</a:t>
            </a:r>
            <a:r>
              <a:rPr lang="en-US" sz="1600" dirty="0">
                <a:effectLst/>
              </a:rPr>
              <a:t> and </a:t>
            </a:r>
            <a:r>
              <a:rPr lang="en-US" sz="1600" dirty="0"/>
              <a:t>man-in-the-middle attacks</a:t>
            </a:r>
          </a:p>
          <a:p>
            <a:pPr algn="just"/>
            <a:r>
              <a:rPr lang="en-US" sz="1600" dirty="0">
                <a:effectLst/>
              </a:rPr>
              <a:t>Eavesdropping is the act of secretly or stealthily listening to the private conversation or communications of others without their consent in order to gather information.</a:t>
            </a:r>
          </a:p>
          <a:p>
            <a:pPr algn="just"/>
            <a:r>
              <a:rPr lang="en-US" sz="1600" dirty="0">
                <a:effectLst/>
              </a:rPr>
              <a:t>a man-in-the-middle</a:t>
            </a:r>
            <a:r>
              <a:rPr lang="en-US" sz="1600" strike="noStrike" baseline="30000" dirty="0">
                <a:effectLst/>
                <a:hlinkClick r:id="rId3">
                  <a:extLst>
                    <a:ext uri="{A12FA001-AC4F-418D-AE19-62706E023703}">
                      <ahyp:hlinkClr xmlns:ahyp="http://schemas.microsoft.com/office/drawing/2018/hyperlinkcolor" val="tx"/>
                    </a:ext>
                  </a:extLst>
                </a:hlinkClick>
              </a:rPr>
              <a:t>[a]</a:t>
            </a:r>
            <a:r>
              <a:rPr lang="en-US" sz="1600" dirty="0">
                <a:effectLst/>
              </a:rPr>
              <a:t> (MITM) attack is a </a:t>
            </a:r>
            <a:r>
              <a:rPr lang="en-US" sz="1600" dirty="0"/>
              <a:t>cyberattack </a:t>
            </a:r>
            <a:r>
              <a:rPr lang="en-US" sz="1600" dirty="0">
                <a:effectLst/>
              </a:rPr>
              <a:t>where the attacker secretly relays and possibly alters the </a:t>
            </a:r>
            <a:r>
              <a:rPr lang="en-US" sz="1600" dirty="0"/>
              <a:t>communications</a:t>
            </a:r>
            <a:r>
              <a:rPr lang="en-US" sz="1600" dirty="0">
                <a:effectLst/>
              </a:rPr>
              <a:t> between two parties who believe that they are directly communicating with each other, as the attacker has inserted themselves between the two parties.</a:t>
            </a:r>
            <a:endParaRPr lang="en-IN" sz="1600" dirty="0"/>
          </a:p>
        </p:txBody>
      </p:sp>
    </p:spTree>
    <p:extLst>
      <p:ext uri="{BB962C8B-B14F-4D97-AF65-F5344CB8AC3E}">
        <p14:creationId xmlns:p14="http://schemas.microsoft.com/office/powerpoint/2010/main" val="10043892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t>Preprocessors: Sass &amp; Less</a:t>
            </a:r>
            <a:endParaRPr lang="en-IN" dirty="0"/>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lnSpcReduction="10000"/>
          </a:bodyPr>
          <a:lstStyle/>
          <a:p>
            <a:endParaRPr lang="en-US" sz="1800" dirty="0"/>
          </a:p>
          <a:p>
            <a:r>
              <a:rPr lang="en-US" sz="1800" dirty="0"/>
              <a:t>Stylesheets are getting larger, more complex, and harder to maintain. </a:t>
            </a:r>
          </a:p>
          <a:p>
            <a:endParaRPr lang="en-US" sz="1800" b="0" i="0" dirty="0">
              <a:effectLst/>
            </a:endParaRPr>
          </a:p>
          <a:p>
            <a:r>
              <a:rPr lang="en-US" sz="1800" b="0" i="0" dirty="0">
                <a:effectLst/>
              </a:rPr>
              <a:t>Sass has features that don’t exist in </a:t>
            </a:r>
            <a:r>
              <a:rPr lang="en-US" sz="1800" b="0" i="0" dirty="0" err="1">
                <a:effectLst/>
              </a:rPr>
              <a:t>css</a:t>
            </a:r>
            <a:r>
              <a:rPr lang="en-US" sz="1800" b="0" i="0" dirty="0">
                <a:effectLst/>
              </a:rPr>
              <a:t> yet like nesting, </a:t>
            </a:r>
            <a:r>
              <a:rPr lang="en-US" sz="1800" b="0" i="0" dirty="0" err="1">
                <a:effectLst/>
              </a:rPr>
              <a:t>mixins</a:t>
            </a:r>
            <a:r>
              <a:rPr lang="en-US" sz="1800" b="0" i="0" dirty="0">
                <a:effectLst/>
              </a:rPr>
              <a:t>, inheritance, and other nifty goodies that help us write robust, maintainable </a:t>
            </a:r>
            <a:r>
              <a:rPr lang="en-US" sz="1800" b="0" i="0" dirty="0" err="1">
                <a:effectLst/>
              </a:rPr>
              <a:t>css</a:t>
            </a:r>
            <a:r>
              <a:rPr lang="en-US" sz="1800" b="0" i="0" dirty="0">
                <a:effectLst/>
              </a:rPr>
              <a:t>.</a:t>
            </a:r>
            <a:endParaRPr lang="en-US" sz="1800" dirty="0"/>
          </a:p>
          <a:p>
            <a:endParaRPr lang="en-US" sz="1800" b="0" i="0" dirty="0">
              <a:effectLst/>
            </a:endParaRPr>
          </a:p>
          <a:p>
            <a:r>
              <a:rPr lang="en-US" sz="1800" b="1" dirty="0"/>
              <a:t>Installations</a:t>
            </a:r>
            <a:r>
              <a:rPr lang="en-US" sz="1800" dirty="0"/>
              <a:t> : a. Download zip and set path ( Dart Implementation , fastest )</a:t>
            </a:r>
          </a:p>
          <a:p>
            <a:pPr marL="0" indent="0">
              <a:buNone/>
            </a:pPr>
            <a:r>
              <a:rPr lang="en-US" sz="1800" b="0" i="0" dirty="0">
                <a:effectLst/>
              </a:rPr>
              <a:t>                         </a:t>
            </a:r>
            <a:r>
              <a:rPr lang="en-US" sz="1800" dirty="0"/>
              <a:t>b. Install via </a:t>
            </a:r>
            <a:r>
              <a:rPr lang="en-US" sz="1800" dirty="0" err="1"/>
              <a:t>npm</a:t>
            </a:r>
            <a:r>
              <a:rPr lang="en-US" sz="1800" dirty="0"/>
              <a:t> ( wrapper of </a:t>
            </a:r>
            <a:r>
              <a:rPr lang="en-US" sz="1800" dirty="0" err="1"/>
              <a:t>js</a:t>
            </a:r>
            <a:r>
              <a:rPr lang="en-US" sz="1800" dirty="0"/>
              <a:t> around dart , slower compared to a.)</a:t>
            </a:r>
          </a:p>
          <a:p>
            <a:pPr marL="0" indent="0">
              <a:buNone/>
            </a:pPr>
            <a:endParaRPr lang="en-US" sz="1800" b="0" i="0" dirty="0">
              <a:effectLst/>
            </a:endParaRPr>
          </a:p>
          <a:p>
            <a:r>
              <a:rPr lang="en-US" sz="1800" dirty="0"/>
              <a:t>Compilation  : sass  &lt;</a:t>
            </a:r>
            <a:r>
              <a:rPr lang="en-US" sz="1800" dirty="0" err="1"/>
              <a:t>inputfile.sass</a:t>
            </a:r>
            <a:r>
              <a:rPr lang="en-US" sz="1800" dirty="0"/>
              <a:t>/</a:t>
            </a:r>
            <a:r>
              <a:rPr lang="en-US" sz="1800" dirty="0" err="1"/>
              <a:t>scss</a:t>
            </a:r>
            <a:r>
              <a:rPr lang="en-US" sz="1800" dirty="0"/>
              <a:t>&gt; outputfile.css</a:t>
            </a:r>
          </a:p>
          <a:p>
            <a:r>
              <a:rPr lang="en-US" sz="1800" b="0" i="0" dirty="0">
                <a:effectLst/>
              </a:rPr>
              <a:t>Compile in watch mode : sass --watch </a:t>
            </a:r>
            <a:r>
              <a:rPr lang="en-US" sz="1800" b="0" i="0" dirty="0" err="1">
                <a:effectLst/>
              </a:rPr>
              <a:t>input.scss</a:t>
            </a:r>
            <a:r>
              <a:rPr lang="en-US" sz="1800" b="0" i="0" dirty="0">
                <a:effectLst/>
              </a:rPr>
              <a:t> output.css</a:t>
            </a:r>
          </a:p>
          <a:p>
            <a:r>
              <a:rPr lang="en-US" sz="1800" dirty="0"/>
              <a:t>Compile in watch mode in batch  :  sass --watch app/</a:t>
            </a:r>
            <a:r>
              <a:rPr lang="en-US" sz="1800" dirty="0" err="1"/>
              <a:t>sass:public</a:t>
            </a:r>
            <a:r>
              <a:rPr lang="en-US" sz="1800" dirty="0"/>
              <a:t>/stylesheets</a:t>
            </a:r>
          </a:p>
          <a:p>
            <a:pPr marL="0" indent="0">
              <a:buNone/>
            </a:pPr>
            <a:endParaRPr lang="en-US" sz="1800" b="0" i="0" dirty="0">
              <a:effectLst/>
            </a:endParaRPr>
          </a:p>
          <a:p>
            <a:pPr marL="0" indent="0">
              <a:buNone/>
            </a:pPr>
            <a:r>
              <a:rPr lang="en-US" sz="1800" b="0" i="0" dirty="0">
                <a:effectLst/>
              </a:rPr>
              <a:t>Sass will watch for all files in app/sass fol</a:t>
            </a:r>
            <a:r>
              <a:rPr lang="en-US" sz="1800" dirty="0"/>
              <a:t>der for changes and update output in public/stylesheets folder</a:t>
            </a:r>
            <a:endParaRPr lang="en-US" sz="1800" b="0" i="0" dirty="0">
              <a:effectLst/>
            </a:endParaRPr>
          </a:p>
        </p:txBody>
      </p:sp>
    </p:spTree>
    <p:extLst>
      <p:ext uri="{BB962C8B-B14F-4D97-AF65-F5344CB8AC3E}">
        <p14:creationId xmlns:p14="http://schemas.microsoft.com/office/powerpoint/2010/main" val="332075848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t>Sass: Variables</a:t>
            </a:r>
            <a:endParaRPr lang="en-IN" dirty="0"/>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fontScale="92500" lnSpcReduction="20000"/>
          </a:bodyPr>
          <a:lstStyle/>
          <a:p>
            <a:endParaRPr lang="en-US" sz="1800" b="0" i="0" dirty="0">
              <a:effectLst/>
            </a:endParaRPr>
          </a:p>
          <a:p>
            <a:r>
              <a:rPr lang="en-US" sz="1800" dirty="0"/>
              <a:t>V</a:t>
            </a:r>
            <a:r>
              <a:rPr lang="en-US" sz="1800" b="0" i="0" dirty="0">
                <a:effectLst/>
              </a:rPr>
              <a:t>ariables is a way to store information that we want to reuse throughout our stylesheet.</a:t>
            </a:r>
          </a:p>
          <a:p>
            <a:endParaRPr lang="en-US" sz="1800" b="0" i="0" dirty="0">
              <a:effectLst/>
            </a:endParaRPr>
          </a:p>
          <a:p>
            <a:r>
              <a:rPr lang="en-US" sz="1800" dirty="0"/>
              <a:t>C</a:t>
            </a:r>
            <a:r>
              <a:rPr lang="en-US" sz="1800" b="0" i="0" dirty="0">
                <a:effectLst/>
              </a:rPr>
              <a:t>olors, font stacks, or any CSS value can be used as variables</a:t>
            </a:r>
          </a:p>
          <a:p>
            <a:endParaRPr lang="en-US" sz="1800" b="0" i="0" dirty="0">
              <a:effectLst/>
            </a:endParaRPr>
          </a:p>
          <a:p>
            <a:r>
              <a:rPr lang="en-US" sz="1800" b="0" i="0" dirty="0">
                <a:effectLst/>
              </a:rPr>
              <a:t>We can use the $ symbol to make something a variable.</a:t>
            </a:r>
          </a:p>
          <a:p>
            <a:endParaRPr lang="en-US" sz="1800" dirty="0"/>
          </a:p>
          <a:p>
            <a:r>
              <a:rPr lang="en-US" sz="1800" b="0" i="0" dirty="0">
                <a:effectLst/>
              </a:rPr>
              <a:t>Example : </a:t>
            </a:r>
          </a:p>
          <a:p>
            <a:pPr marL="0" indent="0">
              <a:buNone/>
            </a:pPr>
            <a:endParaRPr lang="en-US" sz="1800" b="0" i="0" dirty="0">
              <a:effectLst/>
            </a:endParaRPr>
          </a:p>
          <a:p>
            <a:pPr marL="0" indent="0">
              <a:buNone/>
            </a:pPr>
            <a:r>
              <a:rPr lang="en-US" sz="1800" b="0" i="0" dirty="0">
                <a:effectLst/>
              </a:rPr>
              <a:t>$font-stack: Helvetica, sans-serif;</a:t>
            </a:r>
          </a:p>
          <a:p>
            <a:pPr marL="0" indent="0">
              <a:buNone/>
            </a:pPr>
            <a:r>
              <a:rPr lang="en-US" sz="1800" b="0" i="0" dirty="0">
                <a:effectLst/>
              </a:rPr>
              <a:t>$primary-color: #333;</a:t>
            </a:r>
          </a:p>
          <a:p>
            <a:endParaRPr lang="en-US" sz="1800" b="0" i="0" dirty="0">
              <a:effectLst/>
            </a:endParaRPr>
          </a:p>
          <a:p>
            <a:pPr marL="0" indent="0">
              <a:buNone/>
            </a:pPr>
            <a:r>
              <a:rPr lang="en-US" sz="1800" b="0" i="0" dirty="0">
                <a:effectLst/>
              </a:rPr>
              <a:t>body {</a:t>
            </a:r>
          </a:p>
          <a:p>
            <a:pPr marL="0" indent="0">
              <a:buNone/>
            </a:pPr>
            <a:r>
              <a:rPr lang="en-US" sz="1800" b="0" i="0" dirty="0">
                <a:effectLst/>
              </a:rPr>
              <a:t>  font:-family $font-stack;</a:t>
            </a:r>
          </a:p>
          <a:p>
            <a:pPr marL="0" indent="0">
              <a:buNone/>
            </a:pPr>
            <a:r>
              <a:rPr lang="en-US" sz="1800" b="0" i="0" dirty="0">
                <a:effectLst/>
              </a:rPr>
              <a:t>  color: $primary-color;</a:t>
            </a:r>
          </a:p>
          <a:p>
            <a:pPr marL="0" indent="0">
              <a:buNone/>
            </a:pPr>
            <a:r>
              <a:rPr lang="en-US" sz="1800" b="0" i="0" dirty="0">
                <a:effectLst/>
              </a:rPr>
              <a:t>}</a:t>
            </a:r>
          </a:p>
          <a:p>
            <a:endParaRPr lang="en-US" sz="1800" b="0" i="0" dirty="0">
              <a:effectLst/>
            </a:endParaRPr>
          </a:p>
        </p:txBody>
      </p:sp>
    </p:spTree>
    <p:extLst>
      <p:ext uri="{BB962C8B-B14F-4D97-AF65-F5344CB8AC3E}">
        <p14:creationId xmlns:p14="http://schemas.microsoft.com/office/powerpoint/2010/main" val="4385579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t>Sass: Nesting</a:t>
            </a:r>
            <a:endParaRPr lang="en-IN" dirty="0"/>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lnSpcReduction="10000"/>
          </a:bodyPr>
          <a:lstStyle/>
          <a:p>
            <a:endParaRPr lang="en-US" sz="1800" b="0" i="0" dirty="0">
              <a:effectLst/>
            </a:endParaRPr>
          </a:p>
          <a:p>
            <a:endParaRPr lang="en-US" sz="1800" dirty="0"/>
          </a:p>
          <a:p>
            <a:r>
              <a:rPr lang="en-US" sz="1800" b="0" i="0" dirty="0">
                <a:effectLst/>
              </a:rPr>
              <a:t>Why Needed  : HTML has a clear nested and visual hierarchy. CSS, on the other hand, doesn’t.</a:t>
            </a:r>
          </a:p>
          <a:p>
            <a:endParaRPr lang="en-US" sz="1800" b="0" i="0" dirty="0">
              <a:effectLst/>
            </a:endParaRPr>
          </a:p>
          <a:p>
            <a:r>
              <a:rPr lang="en-US" sz="1800" b="0" i="0" dirty="0">
                <a:effectLst/>
              </a:rPr>
              <a:t>So it is a bit confusing in CSS for developers.</a:t>
            </a:r>
          </a:p>
          <a:p>
            <a:endParaRPr lang="en-US" sz="1800" b="0" i="0" dirty="0">
              <a:effectLst/>
            </a:endParaRPr>
          </a:p>
          <a:p>
            <a:r>
              <a:rPr lang="en-US" sz="1800" b="0" i="0" dirty="0">
                <a:effectLst/>
              </a:rPr>
              <a:t>Sass </a:t>
            </a:r>
            <a:r>
              <a:rPr lang="en-US" sz="1800" dirty="0"/>
              <a:t>allows us to</a:t>
            </a:r>
            <a:r>
              <a:rPr lang="en-US" sz="1800" b="0" i="0" dirty="0">
                <a:effectLst/>
              </a:rPr>
              <a:t> nest CSS selectors in a way that follows the same visual hierarchy of your HTML.</a:t>
            </a:r>
          </a:p>
          <a:p>
            <a:endParaRPr lang="en-US" sz="1800" dirty="0"/>
          </a:p>
          <a:p>
            <a:r>
              <a:rPr lang="en-US" sz="1800" b="0" i="0" dirty="0">
                <a:effectLst/>
              </a:rPr>
              <a:t>In the example of nex</a:t>
            </a:r>
            <a:r>
              <a:rPr lang="en-US" sz="1800" dirty="0"/>
              <a:t>t 2 slides , we could see how easy it becomes to write in SASS compared to that in CSS.</a:t>
            </a:r>
          </a:p>
          <a:p>
            <a:endParaRPr lang="en-US" sz="1800" b="0" i="0" dirty="0">
              <a:effectLst/>
            </a:endParaRPr>
          </a:p>
          <a:p>
            <a:r>
              <a:rPr lang="en-US" sz="1800" b="0" i="0" dirty="0">
                <a:effectLst/>
              </a:rPr>
              <a:t> But we should </a:t>
            </a:r>
            <a:r>
              <a:rPr lang="en-US" sz="1800" dirty="0"/>
              <a:t>keep in mind </a:t>
            </a:r>
            <a:r>
              <a:rPr lang="en-US" sz="1800" b="0" i="0" dirty="0">
                <a:effectLst/>
              </a:rPr>
              <a:t>that overly nested rules will result in over-qualified CSS that could prove hard to maintain and is generally considered bad practice.</a:t>
            </a:r>
          </a:p>
          <a:p>
            <a:endParaRPr lang="en-US" sz="1800" dirty="0"/>
          </a:p>
          <a:p>
            <a:endParaRPr lang="en-US" sz="1800" b="0" i="0" dirty="0">
              <a:effectLst/>
            </a:endParaRPr>
          </a:p>
          <a:p>
            <a:endParaRPr lang="en-US" sz="1800" dirty="0"/>
          </a:p>
          <a:p>
            <a:endParaRPr lang="en-US" sz="1800" b="0" i="0" dirty="0">
              <a:effectLst/>
            </a:endParaRPr>
          </a:p>
          <a:p>
            <a:endParaRPr lang="en-US" sz="1800" b="0" i="0" dirty="0">
              <a:effectLst/>
            </a:endParaRPr>
          </a:p>
        </p:txBody>
      </p:sp>
    </p:spTree>
    <p:extLst>
      <p:ext uri="{BB962C8B-B14F-4D97-AF65-F5344CB8AC3E}">
        <p14:creationId xmlns:p14="http://schemas.microsoft.com/office/powerpoint/2010/main" val="228898678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t>Sass: Nesting : Sass version</a:t>
            </a:r>
            <a:endParaRPr lang="en-IN" dirty="0"/>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fontScale="92500" lnSpcReduction="10000"/>
          </a:bodyPr>
          <a:lstStyle/>
          <a:p>
            <a:pPr marL="0" indent="0">
              <a:buNone/>
            </a:pPr>
            <a:r>
              <a:rPr lang="en-US" sz="1800" b="0" i="0" dirty="0">
                <a:effectLst/>
              </a:rPr>
              <a:t>nav {</a:t>
            </a:r>
          </a:p>
          <a:p>
            <a:pPr marL="0" indent="0">
              <a:buNone/>
            </a:pPr>
            <a:r>
              <a:rPr lang="en-US" sz="1800" b="0" i="0" dirty="0">
                <a:effectLst/>
              </a:rPr>
              <a:t>  </a:t>
            </a:r>
            <a:r>
              <a:rPr lang="en-US" sz="1800" b="0" i="0" dirty="0" err="1">
                <a:effectLst/>
              </a:rPr>
              <a:t>ul</a:t>
            </a:r>
            <a:r>
              <a:rPr lang="en-US" sz="1800" b="0" i="0" dirty="0">
                <a:effectLst/>
              </a:rPr>
              <a:t> {</a:t>
            </a:r>
          </a:p>
          <a:p>
            <a:pPr marL="0" indent="0">
              <a:buNone/>
            </a:pPr>
            <a:r>
              <a:rPr lang="en-US" sz="1800" b="0" i="0" dirty="0">
                <a:effectLst/>
              </a:rPr>
              <a:t>    margin: 0;</a:t>
            </a:r>
          </a:p>
          <a:p>
            <a:pPr marL="0" indent="0">
              <a:buNone/>
            </a:pPr>
            <a:r>
              <a:rPr lang="en-US" sz="1800" b="0" i="0" dirty="0">
                <a:effectLst/>
              </a:rPr>
              <a:t>    padding: 0;</a:t>
            </a:r>
          </a:p>
          <a:p>
            <a:pPr marL="0" indent="0">
              <a:buNone/>
            </a:pPr>
            <a:r>
              <a:rPr lang="en-US" sz="1800" b="0" i="0" dirty="0">
                <a:effectLst/>
              </a:rPr>
              <a:t>    list-style: none;</a:t>
            </a:r>
          </a:p>
          <a:p>
            <a:pPr marL="0" indent="0">
              <a:buNone/>
            </a:pPr>
            <a:r>
              <a:rPr lang="en-US" sz="1800" b="0" i="0" dirty="0">
                <a:effectLst/>
              </a:rPr>
              <a:t>  }</a:t>
            </a:r>
          </a:p>
          <a:p>
            <a:endParaRPr lang="en-US" sz="1800" b="0" i="0" dirty="0">
              <a:effectLst/>
            </a:endParaRPr>
          </a:p>
          <a:p>
            <a:pPr marL="0" indent="0">
              <a:buNone/>
            </a:pPr>
            <a:r>
              <a:rPr lang="en-US" sz="1800" b="0" i="0" dirty="0">
                <a:effectLst/>
              </a:rPr>
              <a:t>  li { display: inline-block; }</a:t>
            </a:r>
          </a:p>
          <a:p>
            <a:pPr marL="0" indent="0">
              <a:buNone/>
            </a:pPr>
            <a:endParaRPr lang="en-US" sz="1800" b="0" i="0" dirty="0">
              <a:effectLst/>
            </a:endParaRPr>
          </a:p>
          <a:p>
            <a:pPr marL="0" indent="0">
              <a:buNone/>
            </a:pPr>
            <a:r>
              <a:rPr lang="en-US" sz="1800" b="0" i="0" dirty="0">
                <a:effectLst/>
              </a:rPr>
              <a:t>  a {</a:t>
            </a:r>
          </a:p>
          <a:p>
            <a:pPr marL="0" indent="0">
              <a:buNone/>
            </a:pPr>
            <a:r>
              <a:rPr lang="en-US" sz="1800" b="0" i="0" dirty="0">
                <a:effectLst/>
              </a:rPr>
              <a:t>    display: block;</a:t>
            </a:r>
          </a:p>
          <a:p>
            <a:pPr marL="0" indent="0">
              <a:buNone/>
            </a:pPr>
            <a:r>
              <a:rPr lang="en-US" sz="1800" b="0" i="0" dirty="0">
                <a:effectLst/>
              </a:rPr>
              <a:t>    padding: 6px 12px;</a:t>
            </a:r>
          </a:p>
          <a:p>
            <a:pPr marL="0" indent="0">
              <a:buNone/>
            </a:pPr>
            <a:r>
              <a:rPr lang="en-US" sz="1800" b="0" i="0" dirty="0">
                <a:effectLst/>
              </a:rPr>
              <a:t>    text-decoration: none;</a:t>
            </a:r>
          </a:p>
          <a:p>
            <a:pPr marL="0" indent="0">
              <a:buNone/>
            </a:pPr>
            <a:r>
              <a:rPr lang="en-US" sz="1800" b="0" i="0" dirty="0">
                <a:effectLst/>
              </a:rPr>
              <a:t>  }</a:t>
            </a:r>
          </a:p>
          <a:p>
            <a:pPr marL="0" indent="0">
              <a:buNone/>
            </a:pPr>
            <a:r>
              <a:rPr lang="en-US" sz="1800" b="0" i="0" dirty="0">
                <a:effectLst/>
              </a:rPr>
              <a:t>}</a:t>
            </a:r>
          </a:p>
        </p:txBody>
      </p:sp>
    </p:spTree>
    <p:extLst>
      <p:ext uri="{BB962C8B-B14F-4D97-AF65-F5344CB8AC3E}">
        <p14:creationId xmlns:p14="http://schemas.microsoft.com/office/powerpoint/2010/main" val="232044111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t>Sass: Nesting : </a:t>
            </a:r>
            <a:r>
              <a:rPr lang="en-US" dirty="0" err="1"/>
              <a:t>Css</a:t>
            </a:r>
            <a:r>
              <a:rPr lang="en-US" dirty="0"/>
              <a:t> version</a:t>
            </a:r>
            <a:endParaRPr lang="en-IN" dirty="0"/>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a:bodyPr>
          <a:lstStyle/>
          <a:p>
            <a:pPr marL="0" indent="0">
              <a:buNone/>
            </a:pPr>
            <a:r>
              <a:rPr lang="en-US" sz="1800" b="0" i="0" dirty="0">
                <a:effectLst/>
              </a:rPr>
              <a:t>nav </a:t>
            </a:r>
            <a:r>
              <a:rPr lang="en-US" sz="1800" b="0" i="0" dirty="0" err="1">
                <a:effectLst/>
              </a:rPr>
              <a:t>ul</a:t>
            </a:r>
            <a:r>
              <a:rPr lang="en-US" sz="1800" b="0" i="0" dirty="0">
                <a:effectLst/>
              </a:rPr>
              <a:t> {</a:t>
            </a:r>
          </a:p>
          <a:p>
            <a:pPr marL="0" indent="0">
              <a:buNone/>
            </a:pPr>
            <a:r>
              <a:rPr lang="en-US" sz="1800" b="0" i="0" dirty="0">
                <a:effectLst/>
              </a:rPr>
              <a:t>  margin: 0;</a:t>
            </a:r>
          </a:p>
          <a:p>
            <a:pPr marL="0" indent="0">
              <a:buNone/>
            </a:pPr>
            <a:r>
              <a:rPr lang="en-US" sz="1800" b="0" i="0" dirty="0">
                <a:effectLst/>
              </a:rPr>
              <a:t>  padding: 0;</a:t>
            </a:r>
          </a:p>
          <a:p>
            <a:pPr marL="0" indent="0">
              <a:buNone/>
            </a:pPr>
            <a:r>
              <a:rPr lang="en-US" sz="1800" b="0" i="0" dirty="0">
                <a:effectLst/>
              </a:rPr>
              <a:t>  list-style: none;</a:t>
            </a:r>
          </a:p>
          <a:p>
            <a:pPr marL="0" indent="0">
              <a:buNone/>
            </a:pPr>
            <a:r>
              <a:rPr lang="en-US" sz="1800" b="0" i="0" dirty="0">
                <a:effectLst/>
              </a:rPr>
              <a:t>}</a:t>
            </a:r>
          </a:p>
          <a:p>
            <a:pPr marL="0" indent="0">
              <a:buNone/>
            </a:pPr>
            <a:r>
              <a:rPr lang="en-US" sz="1800" b="0" i="0" dirty="0">
                <a:effectLst/>
              </a:rPr>
              <a:t>nav li {</a:t>
            </a:r>
          </a:p>
          <a:p>
            <a:pPr marL="0" indent="0">
              <a:buNone/>
            </a:pPr>
            <a:r>
              <a:rPr lang="en-US" sz="1800" b="0" i="0" dirty="0">
                <a:effectLst/>
              </a:rPr>
              <a:t>  display: inline-block;</a:t>
            </a:r>
          </a:p>
          <a:p>
            <a:pPr marL="0" indent="0">
              <a:buNone/>
            </a:pPr>
            <a:r>
              <a:rPr lang="en-US" sz="1800" b="0" i="0" dirty="0">
                <a:effectLst/>
              </a:rPr>
              <a:t>}</a:t>
            </a:r>
          </a:p>
          <a:p>
            <a:pPr marL="0" indent="0">
              <a:buNone/>
            </a:pPr>
            <a:r>
              <a:rPr lang="en-US" sz="1800" b="0" i="0" dirty="0">
                <a:effectLst/>
              </a:rPr>
              <a:t>nav a {</a:t>
            </a:r>
          </a:p>
          <a:p>
            <a:pPr marL="0" indent="0">
              <a:buNone/>
            </a:pPr>
            <a:r>
              <a:rPr lang="en-US" sz="1800" b="0" i="0" dirty="0">
                <a:effectLst/>
              </a:rPr>
              <a:t>  display: block;</a:t>
            </a:r>
          </a:p>
          <a:p>
            <a:pPr marL="0" indent="0">
              <a:buNone/>
            </a:pPr>
            <a:r>
              <a:rPr lang="en-US" sz="1800" b="0" i="0" dirty="0">
                <a:effectLst/>
              </a:rPr>
              <a:t>  padding: 6px 12px;</a:t>
            </a:r>
          </a:p>
          <a:p>
            <a:pPr marL="0" indent="0">
              <a:buNone/>
            </a:pPr>
            <a:r>
              <a:rPr lang="en-US" sz="1800" b="0" i="0" dirty="0">
                <a:effectLst/>
              </a:rPr>
              <a:t>  text-decoration: none;</a:t>
            </a:r>
          </a:p>
          <a:p>
            <a:pPr marL="0" indent="0">
              <a:buNone/>
            </a:pPr>
            <a:r>
              <a:rPr lang="en-US" sz="1800" b="0" i="0" dirty="0">
                <a:effectLst/>
              </a:rPr>
              <a:t>}</a:t>
            </a:r>
          </a:p>
        </p:txBody>
      </p:sp>
    </p:spTree>
    <p:extLst>
      <p:ext uri="{BB962C8B-B14F-4D97-AF65-F5344CB8AC3E}">
        <p14:creationId xmlns:p14="http://schemas.microsoft.com/office/powerpoint/2010/main" val="56255466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t>Sass: Partials</a:t>
            </a:r>
            <a:endParaRPr lang="en-IN" dirty="0"/>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a:bodyPr>
          <a:lstStyle/>
          <a:p>
            <a:endParaRPr lang="en-US" sz="1800" b="0" i="0" dirty="0">
              <a:effectLst/>
            </a:endParaRPr>
          </a:p>
          <a:p>
            <a:r>
              <a:rPr lang="en-US" sz="1800" b="0" i="0" dirty="0">
                <a:effectLst/>
              </a:rPr>
              <a:t>Sass files that contain little snippets of </a:t>
            </a:r>
            <a:r>
              <a:rPr lang="en-US" sz="1800" b="0" i="0" cap="all" dirty="0">
                <a:effectLst/>
              </a:rPr>
              <a:t>CSS</a:t>
            </a:r>
            <a:r>
              <a:rPr lang="en-US" sz="1800" b="0" i="0" dirty="0">
                <a:effectLst/>
              </a:rPr>
              <a:t> that you can include in other Sass files</a:t>
            </a:r>
          </a:p>
          <a:p>
            <a:endParaRPr lang="en-US" sz="1800" b="0" i="0" dirty="0">
              <a:effectLst/>
            </a:endParaRPr>
          </a:p>
          <a:p>
            <a:r>
              <a:rPr lang="en-US" sz="1800" b="0" i="0" dirty="0">
                <a:effectLst/>
              </a:rPr>
              <a:t>Great way to modularize your </a:t>
            </a:r>
            <a:r>
              <a:rPr lang="en-US" sz="1800" b="0" i="0" cap="all" dirty="0">
                <a:effectLst/>
              </a:rPr>
              <a:t>CSS</a:t>
            </a:r>
            <a:r>
              <a:rPr lang="en-US" sz="1800" b="0" i="0" dirty="0">
                <a:effectLst/>
              </a:rPr>
              <a:t> and help keep things easier to maintain.</a:t>
            </a:r>
          </a:p>
          <a:p>
            <a:r>
              <a:rPr lang="en-US" sz="1800" b="0" i="0" dirty="0">
                <a:effectLst/>
              </a:rPr>
              <a:t> </a:t>
            </a:r>
          </a:p>
          <a:p>
            <a:r>
              <a:rPr lang="en-US" sz="1800" b="0" i="0" dirty="0">
                <a:effectLst/>
              </a:rPr>
              <a:t>Partial is a Sass file named with a leading underscore</a:t>
            </a:r>
            <a:r>
              <a:rPr lang="en-US" sz="1800" dirty="0"/>
              <a:t> , </a:t>
            </a:r>
            <a:r>
              <a:rPr lang="en-US" sz="1800" dirty="0" err="1"/>
              <a:t>eg</a:t>
            </a:r>
            <a:r>
              <a:rPr lang="en-US" sz="1800" dirty="0"/>
              <a:t>  _</a:t>
            </a:r>
            <a:r>
              <a:rPr lang="en-US" sz="1800" dirty="0" err="1"/>
              <a:t>test.sass</a:t>
            </a:r>
            <a:r>
              <a:rPr lang="en-US" sz="1800" dirty="0"/>
              <a:t>.</a:t>
            </a:r>
          </a:p>
          <a:p>
            <a:endParaRPr lang="en-US" sz="1800" b="0" i="0" dirty="0">
              <a:effectLst/>
            </a:endParaRPr>
          </a:p>
          <a:p>
            <a:r>
              <a:rPr lang="en-US" sz="1800" b="0" i="0" dirty="0">
                <a:effectLst/>
              </a:rPr>
              <a:t>The underscore lets Sass know that the file is only a partial file and that it should not be generated into a </a:t>
            </a:r>
            <a:r>
              <a:rPr lang="en-US" sz="1800" b="0" i="0" cap="all" dirty="0">
                <a:effectLst/>
              </a:rPr>
              <a:t>CSS</a:t>
            </a:r>
            <a:r>
              <a:rPr lang="en-US" sz="1800" b="0" i="0" dirty="0">
                <a:effectLst/>
              </a:rPr>
              <a:t> file</a:t>
            </a:r>
          </a:p>
          <a:p>
            <a:endParaRPr lang="en-US" sz="1800" b="0" i="0" dirty="0">
              <a:effectLst/>
            </a:endParaRPr>
          </a:p>
          <a:p>
            <a:r>
              <a:rPr lang="en-US" sz="1800" b="0" i="0" dirty="0">
                <a:effectLst/>
              </a:rPr>
              <a:t>Sass partials are used with the @use rule</a:t>
            </a:r>
          </a:p>
        </p:txBody>
      </p:sp>
    </p:spTree>
    <p:extLst>
      <p:ext uri="{BB962C8B-B14F-4D97-AF65-F5344CB8AC3E}">
        <p14:creationId xmlns:p14="http://schemas.microsoft.com/office/powerpoint/2010/main" val="302922448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t>Sass: Modules</a:t>
            </a:r>
            <a:endParaRPr lang="en-IN" dirty="0"/>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a:bodyPr>
          <a:lstStyle/>
          <a:p>
            <a:endParaRPr lang="en-US" sz="1800" b="0" i="0" dirty="0">
              <a:effectLst/>
            </a:endParaRPr>
          </a:p>
          <a:p>
            <a:r>
              <a:rPr lang="en-US" sz="1800" dirty="0"/>
              <a:t>Using partials we can code our styling code modular</a:t>
            </a:r>
          </a:p>
          <a:p>
            <a:endParaRPr lang="en-US" sz="1800" b="0" i="0" dirty="0">
              <a:effectLst/>
            </a:endParaRPr>
          </a:p>
          <a:p>
            <a:r>
              <a:rPr lang="en-US" sz="1800" dirty="0"/>
              <a:t>Not all of the </a:t>
            </a:r>
            <a:r>
              <a:rPr lang="en-US" sz="1800" dirty="0" err="1"/>
              <a:t>css</a:t>
            </a:r>
            <a:r>
              <a:rPr lang="en-US" sz="1800" dirty="0"/>
              <a:t> code needs to be written in single file,  instead we can write reusable style code in separate files and re-use them in our main file using @use rule.</a:t>
            </a:r>
          </a:p>
          <a:p>
            <a:endParaRPr lang="en-US" sz="1800" dirty="0"/>
          </a:p>
          <a:p>
            <a:r>
              <a:rPr lang="en-US" sz="1800" dirty="0"/>
              <a:t>This rule loads another Sass file as a module, which means you can refer to its variables, </a:t>
            </a:r>
            <a:r>
              <a:rPr lang="en-US" sz="1800" dirty="0" err="1"/>
              <a:t>mixins</a:t>
            </a:r>
            <a:r>
              <a:rPr lang="en-US" sz="1800" dirty="0"/>
              <a:t>, and functions in your Sass file with a namespace based on the filename.</a:t>
            </a:r>
          </a:p>
          <a:p>
            <a:endParaRPr lang="en-US" sz="1800" dirty="0"/>
          </a:p>
          <a:p>
            <a:endParaRPr lang="en-US" sz="1800" b="0" i="0" dirty="0">
              <a:effectLst/>
            </a:endParaRPr>
          </a:p>
          <a:p>
            <a:endParaRPr lang="en-US" sz="1800" b="0" i="0" dirty="0">
              <a:effectLst/>
            </a:endParaRPr>
          </a:p>
        </p:txBody>
      </p:sp>
    </p:spTree>
    <p:extLst>
      <p:ext uri="{BB962C8B-B14F-4D97-AF65-F5344CB8AC3E}">
        <p14:creationId xmlns:p14="http://schemas.microsoft.com/office/powerpoint/2010/main" val="296800543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t>Sass: Modules</a:t>
            </a:r>
            <a:endParaRPr lang="en-IN" dirty="0"/>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fontScale="92500" lnSpcReduction="20000"/>
          </a:bodyPr>
          <a:lstStyle/>
          <a:p>
            <a:r>
              <a:rPr lang="en-US" sz="1800" b="0" i="0" dirty="0">
                <a:effectLst/>
              </a:rPr>
              <a:t>Example </a:t>
            </a:r>
          </a:p>
          <a:p>
            <a:endParaRPr lang="en-US" sz="1800" dirty="0"/>
          </a:p>
          <a:p>
            <a:pPr marL="0" indent="0">
              <a:buNone/>
            </a:pPr>
            <a:r>
              <a:rPr lang="en-US" sz="1800" b="0" i="0" dirty="0">
                <a:effectLst/>
              </a:rPr>
              <a:t>// _</a:t>
            </a:r>
            <a:r>
              <a:rPr lang="en-US" sz="1800" b="0" i="0" dirty="0" err="1">
                <a:effectLst/>
              </a:rPr>
              <a:t>base.sass</a:t>
            </a:r>
            <a:endParaRPr lang="en-US" sz="1800" b="0" i="0" dirty="0">
              <a:effectLst/>
            </a:endParaRPr>
          </a:p>
          <a:p>
            <a:pPr marL="0" indent="0">
              <a:buNone/>
            </a:pPr>
            <a:r>
              <a:rPr lang="en-US" sz="1800" b="0" i="0" dirty="0">
                <a:effectLst/>
                <a:highlight>
                  <a:srgbClr val="00FFFF"/>
                </a:highlight>
              </a:rPr>
              <a:t>$font-stack: Helvetica, sans-serif</a:t>
            </a:r>
          </a:p>
          <a:p>
            <a:pPr marL="0" indent="0">
              <a:buNone/>
            </a:pPr>
            <a:r>
              <a:rPr lang="en-US" sz="1800" b="0" i="0" dirty="0">
                <a:effectLst/>
                <a:highlight>
                  <a:srgbClr val="00FFFF"/>
                </a:highlight>
              </a:rPr>
              <a:t>$primary-color: #333</a:t>
            </a:r>
          </a:p>
          <a:p>
            <a:pPr marL="0" indent="0">
              <a:buNone/>
            </a:pPr>
            <a:endParaRPr lang="en-US" sz="1800" b="0" i="0" dirty="0">
              <a:effectLst/>
              <a:highlight>
                <a:srgbClr val="00FFFF"/>
              </a:highlight>
            </a:endParaRPr>
          </a:p>
          <a:p>
            <a:pPr marL="0" indent="0">
              <a:buNone/>
            </a:pPr>
            <a:r>
              <a:rPr lang="en-US" sz="1800" b="0" i="0" dirty="0">
                <a:effectLst/>
                <a:highlight>
                  <a:srgbClr val="00FFFF"/>
                </a:highlight>
              </a:rPr>
              <a:t>body</a:t>
            </a:r>
          </a:p>
          <a:p>
            <a:pPr marL="0" indent="0">
              <a:buNone/>
            </a:pPr>
            <a:r>
              <a:rPr lang="en-US" sz="1800" b="0" i="0" dirty="0">
                <a:effectLst/>
                <a:highlight>
                  <a:srgbClr val="00FFFF"/>
                </a:highlight>
              </a:rPr>
              <a:t>  font: 100% $font-stack</a:t>
            </a:r>
          </a:p>
          <a:p>
            <a:pPr marL="0" indent="0">
              <a:buNone/>
            </a:pPr>
            <a:r>
              <a:rPr lang="en-US" sz="1800" b="0" i="0" dirty="0">
                <a:effectLst/>
                <a:highlight>
                  <a:srgbClr val="00FFFF"/>
                </a:highlight>
              </a:rPr>
              <a:t>  color: $primary-color</a:t>
            </a:r>
          </a:p>
          <a:p>
            <a:endParaRPr lang="en-US" sz="1800" b="0" i="0" dirty="0">
              <a:effectLst/>
            </a:endParaRPr>
          </a:p>
          <a:p>
            <a:pPr marL="0" indent="0">
              <a:buNone/>
            </a:pPr>
            <a:r>
              <a:rPr lang="en-US" sz="1800" b="0" i="0" dirty="0">
                <a:effectLst/>
                <a:highlight>
                  <a:srgbClr val="C0C0C0"/>
                </a:highlight>
              </a:rPr>
              <a:t>// </a:t>
            </a:r>
            <a:r>
              <a:rPr lang="en-US" sz="1800" b="0" i="0" dirty="0" err="1">
                <a:effectLst/>
                <a:highlight>
                  <a:srgbClr val="C0C0C0"/>
                </a:highlight>
              </a:rPr>
              <a:t>styles.sass</a:t>
            </a:r>
            <a:endParaRPr lang="en-US" sz="1800" b="0" i="0" dirty="0">
              <a:effectLst/>
              <a:highlight>
                <a:srgbClr val="C0C0C0"/>
              </a:highlight>
            </a:endParaRPr>
          </a:p>
          <a:p>
            <a:pPr marL="0" indent="0">
              <a:buNone/>
            </a:pPr>
            <a:r>
              <a:rPr lang="en-US" sz="1800" b="0" i="0" dirty="0">
                <a:effectLst/>
                <a:highlight>
                  <a:srgbClr val="C0C0C0"/>
                </a:highlight>
              </a:rPr>
              <a:t>@use 'base'</a:t>
            </a:r>
          </a:p>
          <a:p>
            <a:pPr marL="0" indent="0">
              <a:buNone/>
            </a:pPr>
            <a:endParaRPr lang="en-US" sz="1800" b="0" i="0" dirty="0">
              <a:effectLst/>
              <a:highlight>
                <a:srgbClr val="C0C0C0"/>
              </a:highlight>
            </a:endParaRPr>
          </a:p>
          <a:p>
            <a:pPr marL="0" indent="0">
              <a:buNone/>
            </a:pPr>
            <a:r>
              <a:rPr lang="en-US" sz="1800" b="0" i="0" dirty="0">
                <a:effectLst/>
                <a:highlight>
                  <a:srgbClr val="C0C0C0"/>
                </a:highlight>
              </a:rPr>
              <a:t>.inverse</a:t>
            </a:r>
          </a:p>
          <a:p>
            <a:pPr marL="0" indent="0">
              <a:buNone/>
            </a:pPr>
            <a:r>
              <a:rPr lang="en-US" sz="1800" b="0" i="0" dirty="0">
                <a:effectLst/>
                <a:highlight>
                  <a:srgbClr val="C0C0C0"/>
                </a:highlight>
              </a:rPr>
              <a:t>  background-color: </a:t>
            </a:r>
            <a:r>
              <a:rPr lang="en-US" sz="1800" b="0" i="0" dirty="0" err="1">
                <a:effectLst/>
                <a:highlight>
                  <a:srgbClr val="C0C0C0"/>
                </a:highlight>
              </a:rPr>
              <a:t>base.$primary-color</a:t>
            </a:r>
            <a:endParaRPr lang="en-US" sz="1800" b="0" i="0" dirty="0">
              <a:effectLst/>
              <a:highlight>
                <a:srgbClr val="C0C0C0"/>
              </a:highlight>
            </a:endParaRPr>
          </a:p>
          <a:p>
            <a:pPr marL="0" indent="0">
              <a:buNone/>
            </a:pPr>
            <a:r>
              <a:rPr lang="en-US" sz="1800" b="0" i="0" dirty="0">
                <a:effectLst/>
                <a:highlight>
                  <a:srgbClr val="C0C0C0"/>
                </a:highlight>
              </a:rPr>
              <a:t>  color: white</a:t>
            </a:r>
          </a:p>
        </p:txBody>
      </p:sp>
    </p:spTree>
    <p:extLst>
      <p:ext uri="{BB962C8B-B14F-4D97-AF65-F5344CB8AC3E}">
        <p14:creationId xmlns:p14="http://schemas.microsoft.com/office/powerpoint/2010/main" val="24991425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t>Sass: Modules</a:t>
            </a:r>
            <a:endParaRPr lang="en-IN" dirty="0"/>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a:bodyPr>
          <a:lstStyle/>
          <a:p>
            <a:r>
              <a:rPr lang="en-US" sz="1800" b="0" i="0" dirty="0">
                <a:effectLst/>
              </a:rPr>
              <a:t>Output File (CSS) </a:t>
            </a:r>
          </a:p>
          <a:p>
            <a:pPr marL="0" indent="0">
              <a:buNone/>
            </a:pPr>
            <a:endParaRPr lang="en-US" sz="1800" dirty="0"/>
          </a:p>
          <a:p>
            <a:pPr marL="0" indent="0">
              <a:buNone/>
            </a:pPr>
            <a:r>
              <a:rPr lang="en-US" sz="1800" dirty="0"/>
              <a:t>body {</a:t>
            </a:r>
          </a:p>
          <a:p>
            <a:pPr marL="0" indent="0">
              <a:buNone/>
            </a:pPr>
            <a:r>
              <a:rPr lang="en-US" sz="1800" dirty="0"/>
              <a:t>  font: 100% Helvetica, sans-serif;</a:t>
            </a:r>
          </a:p>
          <a:p>
            <a:pPr marL="0" indent="0">
              <a:buNone/>
            </a:pPr>
            <a:r>
              <a:rPr lang="en-US" sz="1800" dirty="0"/>
              <a:t>  color: #333;</a:t>
            </a:r>
          </a:p>
          <a:p>
            <a:pPr marL="0" indent="0">
              <a:buNone/>
            </a:pPr>
            <a:r>
              <a:rPr lang="en-US" sz="1800" dirty="0"/>
              <a:t>}</a:t>
            </a:r>
          </a:p>
          <a:p>
            <a:pPr marL="0" indent="0">
              <a:buNone/>
            </a:pPr>
            <a:endParaRPr lang="en-US" sz="1800" dirty="0"/>
          </a:p>
          <a:p>
            <a:pPr marL="0" indent="0">
              <a:buNone/>
            </a:pPr>
            <a:r>
              <a:rPr lang="en-US" sz="1800" dirty="0"/>
              <a:t>.inverse {</a:t>
            </a:r>
          </a:p>
          <a:p>
            <a:pPr marL="0" indent="0">
              <a:buNone/>
            </a:pPr>
            <a:r>
              <a:rPr lang="en-US" sz="1800" dirty="0"/>
              <a:t>  background-color: #333;</a:t>
            </a:r>
          </a:p>
          <a:p>
            <a:pPr marL="0" indent="0">
              <a:buNone/>
            </a:pPr>
            <a:r>
              <a:rPr lang="en-US" sz="1800" dirty="0"/>
              <a:t>  color: white;</a:t>
            </a:r>
          </a:p>
          <a:p>
            <a:pPr marL="0" indent="0">
              <a:buNone/>
            </a:pPr>
            <a:r>
              <a:rPr lang="en-US" sz="1800" dirty="0"/>
              <a:t>}</a:t>
            </a:r>
          </a:p>
        </p:txBody>
      </p:sp>
    </p:spTree>
    <p:extLst>
      <p:ext uri="{BB962C8B-B14F-4D97-AF65-F5344CB8AC3E}">
        <p14:creationId xmlns:p14="http://schemas.microsoft.com/office/powerpoint/2010/main" val="67511053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t>Sass: </a:t>
            </a:r>
            <a:r>
              <a:rPr lang="en-US" dirty="0" err="1"/>
              <a:t>Mixins</a:t>
            </a:r>
            <a:endParaRPr lang="en-IN" dirty="0"/>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a:bodyPr>
          <a:lstStyle/>
          <a:p>
            <a:endParaRPr lang="en-US" sz="1800" dirty="0"/>
          </a:p>
          <a:p>
            <a:r>
              <a:rPr lang="en-US" sz="1800" dirty="0"/>
              <a:t>A </a:t>
            </a:r>
            <a:r>
              <a:rPr lang="en-US" sz="1800" dirty="0" err="1"/>
              <a:t>mixin</a:t>
            </a:r>
            <a:r>
              <a:rPr lang="en-US" sz="1800" dirty="0"/>
              <a:t> lets us make groups of CSS declarations that we want to reuse throughout the site.</a:t>
            </a:r>
          </a:p>
          <a:p>
            <a:endParaRPr lang="en-US" sz="1800" dirty="0"/>
          </a:p>
          <a:p>
            <a:r>
              <a:rPr lang="en-US" sz="1800" dirty="0" err="1"/>
              <a:t>Mixins</a:t>
            </a:r>
            <a:r>
              <a:rPr lang="en-US" sz="1800" dirty="0"/>
              <a:t> are flexible as the can accept values as arguments , similar to typical functions.</a:t>
            </a:r>
          </a:p>
          <a:p>
            <a:endParaRPr lang="en-US" sz="1800" dirty="0"/>
          </a:p>
          <a:p>
            <a:r>
              <a:rPr lang="en-US" sz="1800" dirty="0" err="1"/>
              <a:t>Mixins</a:t>
            </a:r>
            <a:r>
              <a:rPr lang="en-US" sz="1800" dirty="0"/>
              <a:t> can be used at desired place  ,using @include </a:t>
            </a:r>
            <a:r>
              <a:rPr lang="en-US" sz="1800" dirty="0" err="1"/>
              <a:t>mixin_name</a:t>
            </a:r>
            <a:r>
              <a:rPr lang="en-US" sz="1800" dirty="0"/>
              <a:t>(argument)</a:t>
            </a:r>
          </a:p>
          <a:p>
            <a:endParaRPr lang="en-US" sz="1800" dirty="0"/>
          </a:p>
          <a:p>
            <a:endParaRPr lang="en-US" sz="1800" dirty="0"/>
          </a:p>
          <a:p>
            <a:pPr marL="0" indent="0">
              <a:buNone/>
            </a:pPr>
            <a:endParaRPr lang="en-US" sz="1800" dirty="0"/>
          </a:p>
        </p:txBody>
      </p:sp>
    </p:spTree>
    <p:extLst>
      <p:ext uri="{BB962C8B-B14F-4D97-AF65-F5344CB8AC3E}">
        <p14:creationId xmlns:p14="http://schemas.microsoft.com/office/powerpoint/2010/main" val="4146942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413DE-F0F3-8199-473A-608A540655E0}"/>
              </a:ext>
            </a:extLst>
          </p:cNvPr>
          <p:cNvSpPr>
            <a:spLocks noGrp="1"/>
          </p:cNvSpPr>
          <p:nvPr>
            <p:ph type="title"/>
          </p:nvPr>
        </p:nvSpPr>
        <p:spPr/>
        <p:txBody>
          <a:bodyPr/>
          <a:lstStyle/>
          <a:p>
            <a:r>
              <a:rPr lang="en-US" dirty="0">
                <a:solidFill>
                  <a:srgbClr val="FF0000"/>
                </a:solidFill>
              </a:rPr>
              <a:t>SSL/TLS</a:t>
            </a:r>
            <a:endParaRPr lang="en-IN" dirty="0">
              <a:solidFill>
                <a:srgbClr val="FF0000"/>
              </a:solidFill>
            </a:endParaRPr>
          </a:p>
        </p:txBody>
      </p:sp>
      <p:sp>
        <p:nvSpPr>
          <p:cNvPr id="3" name="Content Placeholder 2">
            <a:extLst>
              <a:ext uri="{FF2B5EF4-FFF2-40B4-BE49-F238E27FC236}">
                <a16:creationId xmlns:a16="http://schemas.microsoft.com/office/drawing/2014/main" id="{B9083716-B372-01E6-9070-5DDEDB2058BA}"/>
              </a:ext>
            </a:extLst>
          </p:cNvPr>
          <p:cNvSpPr>
            <a:spLocks noGrp="1"/>
          </p:cNvSpPr>
          <p:nvPr>
            <p:ph idx="1"/>
          </p:nvPr>
        </p:nvSpPr>
        <p:spPr/>
        <p:txBody>
          <a:bodyPr>
            <a:noAutofit/>
          </a:bodyPr>
          <a:lstStyle/>
          <a:p>
            <a:pPr algn="just"/>
            <a:endParaRPr lang="en-US" sz="1600" dirty="0"/>
          </a:p>
          <a:p>
            <a:pPr algn="just"/>
            <a:r>
              <a:rPr lang="en-US" sz="1600" dirty="0"/>
              <a:t>SSL is presentation layer(lies between application and transport layer) protocol</a:t>
            </a:r>
            <a:r>
              <a:rPr lang="en-IN" sz="1600" dirty="0"/>
              <a:t> </a:t>
            </a:r>
            <a:r>
              <a:rPr lang="en-US" sz="1600" b="0" i="0" dirty="0">
                <a:effectLst/>
              </a:rPr>
              <a:t>establishing an encrypted link between a server and a client—typically a web server (website) and a browser, or a mail server and a mail client (e.g., Outlook). </a:t>
            </a:r>
          </a:p>
          <a:p>
            <a:pPr algn="just"/>
            <a:endParaRPr lang="en-US" sz="1600" dirty="0"/>
          </a:p>
          <a:p>
            <a:pPr algn="just"/>
            <a:r>
              <a:rPr lang="en-US" sz="1600" b="0" i="0" dirty="0">
                <a:effectLst/>
              </a:rPr>
              <a:t>SSL allows sensitive information such as credit card numbers, social security numbers, and login credentials to be transmitted securely. Normally, data sent between browsers and web servers is sent in plain text—leaving you vulnerable to eavesdropping. If an attacker is able to intercept all data being sent between a browser and a web server, they can see and use that information.</a:t>
            </a:r>
          </a:p>
          <a:p>
            <a:pPr algn="just"/>
            <a:endParaRPr lang="en-US" sz="1600" dirty="0"/>
          </a:p>
          <a:p>
            <a:pPr algn="just"/>
            <a:r>
              <a:rPr lang="en-US" sz="1600" b="0" i="0" dirty="0">
                <a:effectLst/>
              </a:rPr>
              <a:t>All browsers have the capability to interact with secured web servers using the SSL protocol. However, the browser and the server need what is called an SSL Certificate to be able to establish a secure connection.</a:t>
            </a:r>
          </a:p>
          <a:p>
            <a:pPr algn="just"/>
            <a:endParaRPr lang="en-US" sz="1600" dirty="0"/>
          </a:p>
          <a:p>
            <a:pPr algn="just"/>
            <a:r>
              <a:rPr lang="en-US" sz="1600" b="0" i="0" dirty="0">
                <a:effectLst/>
              </a:rPr>
              <a:t>SSL secures millions of peoples’ data on the Internet every day, especially during online transactions or when transmitting confidential information</a:t>
            </a:r>
            <a:endParaRPr lang="en-US" sz="1600" dirty="0"/>
          </a:p>
        </p:txBody>
      </p:sp>
    </p:spTree>
    <p:extLst>
      <p:ext uri="{BB962C8B-B14F-4D97-AF65-F5344CB8AC3E}">
        <p14:creationId xmlns:p14="http://schemas.microsoft.com/office/powerpoint/2010/main" val="53514803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t>Sass: </a:t>
            </a:r>
            <a:r>
              <a:rPr lang="en-US" dirty="0" err="1"/>
              <a:t>Mixin</a:t>
            </a:r>
            <a:r>
              <a:rPr lang="en-US" dirty="0"/>
              <a:t> Example</a:t>
            </a:r>
            <a:endParaRPr lang="en-IN" dirty="0"/>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fontScale="92500" lnSpcReduction="10000"/>
          </a:bodyPr>
          <a:lstStyle/>
          <a:p>
            <a:pPr marL="0" indent="0">
              <a:buNone/>
            </a:pPr>
            <a:r>
              <a:rPr lang="en-US" sz="1800" dirty="0"/>
              <a:t>@mixin theme($theme: </a:t>
            </a:r>
            <a:r>
              <a:rPr lang="en-US" sz="1800" dirty="0" err="1"/>
              <a:t>DarkGray</a:t>
            </a:r>
            <a:r>
              <a:rPr lang="en-US" sz="1800" dirty="0"/>
              <a:t>) {</a:t>
            </a:r>
          </a:p>
          <a:p>
            <a:pPr marL="0" indent="0">
              <a:buNone/>
            </a:pPr>
            <a:r>
              <a:rPr lang="en-US" sz="1800" dirty="0"/>
              <a:t>  background: $theme;</a:t>
            </a:r>
          </a:p>
          <a:p>
            <a:pPr marL="0" indent="0">
              <a:buNone/>
            </a:pPr>
            <a:r>
              <a:rPr lang="en-US" sz="1800" dirty="0"/>
              <a:t>  box-shadow: 0 0 1px </a:t>
            </a:r>
            <a:r>
              <a:rPr lang="en-US" sz="1800" dirty="0" err="1"/>
              <a:t>rgba</a:t>
            </a:r>
            <a:r>
              <a:rPr lang="en-US" sz="1800" dirty="0"/>
              <a:t>($theme, .25);</a:t>
            </a:r>
          </a:p>
          <a:p>
            <a:pPr marL="0" indent="0">
              <a:buNone/>
            </a:pPr>
            <a:r>
              <a:rPr lang="en-US" sz="1800" dirty="0"/>
              <a:t>  color: #fff;</a:t>
            </a:r>
          </a:p>
          <a:p>
            <a:pPr marL="0" indent="0">
              <a:buNone/>
            </a:pPr>
            <a:r>
              <a:rPr lang="en-US" sz="1800" dirty="0"/>
              <a:t>}</a:t>
            </a:r>
          </a:p>
          <a:p>
            <a:endParaRPr lang="en-US" sz="1800" dirty="0"/>
          </a:p>
          <a:p>
            <a:pPr marL="0" indent="0">
              <a:buNone/>
            </a:pPr>
            <a:r>
              <a:rPr lang="en-US" sz="1800" dirty="0"/>
              <a:t>.info {</a:t>
            </a:r>
          </a:p>
          <a:p>
            <a:pPr marL="0" indent="0">
              <a:buNone/>
            </a:pPr>
            <a:r>
              <a:rPr lang="en-US" sz="1800" dirty="0"/>
              <a:t>  @include theme;</a:t>
            </a:r>
          </a:p>
          <a:p>
            <a:pPr marL="0" indent="0">
              <a:buNone/>
            </a:pPr>
            <a:r>
              <a:rPr lang="en-US" sz="1800" dirty="0"/>
              <a:t>}</a:t>
            </a:r>
          </a:p>
          <a:p>
            <a:pPr marL="0" indent="0">
              <a:buNone/>
            </a:pPr>
            <a:r>
              <a:rPr lang="en-US" sz="1800" dirty="0"/>
              <a:t>.alert {</a:t>
            </a:r>
          </a:p>
          <a:p>
            <a:pPr marL="0" indent="0">
              <a:buNone/>
            </a:pPr>
            <a:r>
              <a:rPr lang="en-US" sz="1800" dirty="0"/>
              <a:t>  @include theme($theme: </a:t>
            </a:r>
            <a:r>
              <a:rPr lang="en-US" sz="1800" dirty="0" err="1"/>
              <a:t>DarkRed</a:t>
            </a:r>
            <a:r>
              <a:rPr lang="en-US" sz="1800" dirty="0"/>
              <a:t>);</a:t>
            </a:r>
          </a:p>
          <a:p>
            <a:pPr marL="0" indent="0">
              <a:buNone/>
            </a:pPr>
            <a:r>
              <a:rPr lang="en-US" sz="1800" dirty="0"/>
              <a:t>}</a:t>
            </a:r>
          </a:p>
          <a:p>
            <a:pPr marL="0" indent="0">
              <a:buNone/>
            </a:pPr>
            <a:r>
              <a:rPr lang="en-US" sz="1800" dirty="0"/>
              <a:t>.success {</a:t>
            </a:r>
          </a:p>
          <a:p>
            <a:pPr marL="0" indent="0">
              <a:buNone/>
            </a:pPr>
            <a:r>
              <a:rPr lang="en-US" sz="1800" dirty="0"/>
              <a:t>  @include theme($theme: </a:t>
            </a:r>
            <a:r>
              <a:rPr lang="en-US" sz="1800" dirty="0" err="1"/>
              <a:t>DarkGreen</a:t>
            </a:r>
            <a:r>
              <a:rPr lang="en-US" sz="1800" dirty="0"/>
              <a:t>);</a:t>
            </a:r>
          </a:p>
          <a:p>
            <a:pPr marL="0" indent="0">
              <a:buNone/>
            </a:pPr>
            <a:r>
              <a:rPr lang="en-US" sz="1800" dirty="0"/>
              <a:t>}</a:t>
            </a:r>
          </a:p>
          <a:p>
            <a:endParaRPr lang="en-US" sz="1800" dirty="0"/>
          </a:p>
        </p:txBody>
      </p:sp>
    </p:spTree>
    <p:extLst>
      <p:ext uri="{BB962C8B-B14F-4D97-AF65-F5344CB8AC3E}">
        <p14:creationId xmlns:p14="http://schemas.microsoft.com/office/powerpoint/2010/main" val="173560459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t>Sass: Inheritance</a:t>
            </a:r>
            <a:endParaRPr lang="en-IN" dirty="0"/>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fontScale="62500" lnSpcReduction="20000"/>
          </a:bodyPr>
          <a:lstStyle/>
          <a:p>
            <a:pPr marL="0" indent="0">
              <a:buNone/>
            </a:pPr>
            <a:r>
              <a:rPr lang="en-US" sz="1800" dirty="0"/>
              <a:t>/* This CSS will print because %message-shared is extended. */</a:t>
            </a:r>
          </a:p>
          <a:p>
            <a:pPr marL="0" indent="0">
              <a:buNone/>
            </a:pPr>
            <a:r>
              <a:rPr lang="en-US" sz="1800" dirty="0"/>
              <a:t>%message-shared</a:t>
            </a:r>
          </a:p>
          <a:p>
            <a:pPr marL="0" indent="0">
              <a:buNone/>
            </a:pPr>
            <a:r>
              <a:rPr lang="en-US" sz="1800" dirty="0"/>
              <a:t>  border: 1px solid #ccc</a:t>
            </a:r>
          </a:p>
          <a:p>
            <a:pPr marL="0" indent="0">
              <a:buNone/>
            </a:pPr>
            <a:r>
              <a:rPr lang="en-US" sz="1800" dirty="0"/>
              <a:t>  </a:t>
            </a:r>
            <a:r>
              <a:rPr lang="en-US" sz="1800" dirty="0" err="1"/>
              <a:t>paddin</a:t>
            </a:r>
            <a:r>
              <a:rPr lang="en-US" sz="1800" dirty="0"/>
              <a:t>/* This CSS will print because %message-shared is extended. */g: 10px</a:t>
            </a:r>
          </a:p>
          <a:p>
            <a:pPr marL="0" indent="0">
              <a:buNone/>
            </a:pPr>
            <a:r>
              <a:rPr lang="en-US" sz="1800" dirty="0"/>
              <a:t>  color: #333</a:t>
            </a:r>
          </a:p>
          <a:p>
            <a:endParaRPr lang="en-US" sz="1800" dirty="0"/>
          </a:p>
          <a:p>
            <a:pPr marL="0" indent="0">
              <a:buNone/>
            </a:pPr>
            <a:r>
              <a:rPr lang="en-US" sz="1800" dirty="0"/>
              <a:t>// This CSS won't print because %equal-heights is never extended.</a:t>
            </a:r>
          </a:p>
          <a:p>
            <a:pPr marL="0" indent="0">
              <a:buNone/>
            </a:pPr>
            <a:r>
              <a:rPr lang="en-US" sz="1800" dirty="0"/>
              <a:t>%equal-heights</a:t>
            </a:r>
          </a:p>
          <a:p>
            <a:pPr marL="0" indent="0">
              <a:buNone/>
            </a:pPr>
            <a:r>
              <a:rPr lang="en-US" sz="1800" dirty="0"/>
              <a:t>  display: flex</a:t>
            </a:r>
          </a:p>
          <a:p>
            <a:pPr marL="0" indent="0">
              <a:buNone/>
            </a:pPr>
            <a:r>
              <a:rPr lang="en-US" sz="1800" dirty="0"/>
              <a:t>  flex-wrap: wrap</a:t>
            </a:r>
          </a:p>
          <a:p>
            <a:endParaRPr lang="en-US" sz="1800" dirty="0"/>
          </a:p>
          <a:p>
            <a:pPr marL="0" indent="0">
              <a:buNone/>
            </a:pPr>
            <a:r>
              <a:rPr lang="en-US" sz="1800" dirty="0"/>
              <a:t>.message</a:t>
            </a:r>
          </a:p>
          <a:p>
            <a:pPr marL="0" indent="0">
              <a:buNone/>
            </a:pPr>
            <a:r>
              <a:rPr lang="en-US" sz="1800" dirty="0"/>
              <a:t>  @extend %message-shared</a:t>
            </a:r>
          </a:p>
          <a:p>
            <a:endParaRPr lang="en-US" sz="1800" dirty="0"/>
          </a:p>
          <a:p>
            <a:pPr marL="0" indent="0">
              <a:buNone/>
            </a:pPr>
            <a:r>
              <a:rPr lang="en-US" sz="1800" dirty="0"/>
              <a:t>.success</a:t>
            </a:r>
          </a:p>
          <a:p>
            <a:pPr marL="0" indent="0">
              <a:buNone/>
            </a:pPr>
            <a:r>
              <a:rPr lang="en-US" sz="1800" dirty="0"/>
              <a:t>  @extend %message-shared</a:t>
            </a:r>
          </a:p>
          <a:p>
            <a:pPr marL="0" indent="0">
              <a:buNone/>
            </a:pPr>
            <a:r>
              <a:rPr lang="en-US" sz="1800" dirty="0"/>
              <a:t>  border-color: green</a:t>
            </a:r>
          </a:p>
          <a:p>
            <a:endParaRPr lang="en-US" sz="1800" dirty="0"/>
          </a:p>
          <a:p>
            <a:pPr marL="0" indent="0">
              <a:buNone/>
            </a:pPr>
            <a:r>
              <a:rPr lang="en-US" sz="1800" dirty="0"/>
              <a:t>.error</a:t>
            </a:r>
          </a:p>
          <a:p>
            <a:pPr marL="0" indent="0">
              <a:buNone/>
            </a:pPr>
            <a:r>
              <a:rPr lang="en-US" sz="1800" dirty="0"/>
              <a:t>  @extend %message-shared</a:t>
            </a:r>
          </a:p>
          <a:p>
            <a:pPr marL="0" indent="0">
              <a:buNone/>
            </a:pPr>
            <a:r>
              <a:rPr lang="en-US" sz="1800" dirty="0"/>
              <a:t>  border-color: red</a:t>
            </a:r>
          </a:p>
          <a:p>
            <a:endParaRPr lang="en-US" sz="1800" dirty="0"/>
          </a:p>
          <a:p>
            <a:pPr marL="0" indent="0">
              <a:buNone/>
            </a:pPr>
            <a:r>
              <a:rPr lang="en-US" sz="1800" dirty="0"/>
              <a:t>.warning</a:t>
            </a:r>
          </a:p>
          <a:p>
            <a:pPr marL="0" indent="0">
              <a:buNone/>
            </a:pPr>
            <a:r>
              <a:rPr lang="en-US" sz="1800" dirty="0"/>
              <a:t>  @extend %message-shared</a:t>
            </a:r>
          </a:p>
          <a:p>
            <a:pPr marL="0" indent="0">
              <a:buNone/>
            </a:pPr>
            <a:r>
              <a:rPr lang="en-US" sz="1800" dirty="0"/>
              <a:t>  border-color: yellow</a:t>
            </a:r>
          </a:p>
          <a:p>
            <a:endParaRPr lang="en-US" sz="1800" dirty="0"/>
          </a:p>
        </p:txBody>
      </p:sp>
    </p:spTree>
    <p:extLst>
      <p:ext uri="{BB962C8B-B14F-4D97-AF65-F5344CB8AC3E}">
        <p14:creationId xmlns:p14="http://schemas.microsoft.com/office/powerpoint/2010/main" val="147228991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t>Sass: Inheritance/Output</a:t>
            </a:r>
            <a:endParaRPr lang="en-IN" dirty="0"/>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fontScale="85000" lnSpcReduction="20000"/>
          </a:bodyPr>
          <a:lstStyle/>
          <a:p>
            <a:r>
              <a:rPr lang="en-US" sz="1800" dirty="0"/>
              <a:t>/* This CSS will print because %message-shared is extended. */</a:t>
            </a:r>
          </a:p>
          <a:p>
            <a:r>
              <a:rPr lang="en-US" sz="1800" dirty="0"/>
              <a:t>.warning, .error, .success, .message {</a:t>
            </a:r>
          </a:p>
          <a:p>
            <a:r>
              <a:rPr lang="en-US" sz="1800" dirty="0"/>
              <a:t>  border: 1px solid #ccc;</a:t>
            </a:r>
          </a:p>
          <a:p>
            <a:r>
              <a:rPr lang="en-US" sz="1800" dirty="0"/>
              <a:t>  padding: 10px;</a:t>
            </a:r>
          </a:p>
          <a:p>
            <a:r>
              <a:rPr lang="en-US" sz="1800" dirty="0"/>
              <a:t>  color: #333;</a:t>
            </a:r>
          </a:p>
          <a:p>
            <a:r>
              <a:rPr lang="en-US" sz="1800" dirty="0"/>
              <a:t>}</a:t>
            </a:r>
          </a:p>
          <a:p>
            <a:endParaRPr lang="en-US" sz="1800" dirty="0"/>
          </a:p>
          <a:p>
            <a:r>
              <a:rPr lang="en-US" sz="1800" dirty="0"/>
              <a:t>.success {</a:t>
            </a:r>
          </a:p>
          <a:p>
            <a:r>
              <a:rPr lang="en-US" sz="1800" dirty="0"/>
              <a:t>  border-color: green;</a:t>
            </a:r>
          </a:p>
          <a:p>
            <a:r>
              <a:rPr lang="en-US" sz="1800" dirty="0"/>
              <a:t>}</a:t>
            </a:r>
          </a:p>
          <a:p>
            <a:endParaRPr lang="en-US" sz="1800" dirty="0"/>
          </a:p>
          <a:p>
            <a:r>
              <a:rPr lang="en-US" sz="1800" dirty="0"/>
              <a:t>.error {</a:t>
            </a:r>
          </a:p>
          <a:p>
            <a:r>
              <a:rPr lang="en-US" sz="1800" dirty="0"/>
              <a:t>  border-color: red;</a:t>
            </a:r>
          </a:p>
          <a:p>
            <a:r>
              <a:rPr lang="en-US" sz="1800" dirty="0"/>
              <a:t>}</a:t>
            </a:r>
          </a:p>
          <a:p>
            <a:endParaRPr lang="en-US" sz="1800" dirty="0"/>
          </a:p>
          <a:p>
            <a:r>
              <a:rPr lang="en-US" sz="1800" dirty="0"/>
              <a:t>.warning {</a:t>
            </a:r>
          </a:p>
          <a:p>
            <a:r>
              <a:rPr lang="en-US" sz="1800" dirty="0"/>
              <a:t>  border-color: yellow;</a:t>
            </a:r>
          </a:p>
          <a:p>
            <a:r>
              <a:rPr lang="en-US" sz="1800" dirty="0"/>
              <a:t>}</a:t>
            </a:r>
          </a:p>
          <a:p>
            <a:endParaRPr lang="en-US" sz="1800" dirty="0"/>
          </a:p>
        </p:txBody>
      </p:sp>
    </p:spTree>
    <p:extLst>
      <p:ext uri="{BB962C8B-B14F-4D97-AF65-F5344CB8AC3E}">
        <p14:creationId xmlns:p14="http://schemas.microsoft.com/office/powerpoint/2010/main" val="213357930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t>Sass: Operators</a:t>
            </a:r>
            <a:endParaRPr lang="en-IN" dirty="0"/>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a:bodyPr>
          <a:lstStyle/>
          <a:p>
            <a:pPr marL="0" indent="0">
              <a:buNone/>
            </a:pPr>
            <a:endParaRPr lang="en-US" sz="1800" dirty="0"/>
          </a:p>
          <a:p>
            <a:r>
              <a:rPr lang="en-US" sz="1800" dirty="0"/>
              <a:t>In </a:t>
            </a:r>
            <a:r>
              <a:rPr lang="en-US" sz="1800" dirty="0" err="1"/>
              <a:t>Css</a:t>
            </a:r>
            <a:r>
              <a:rPr lang="en-US" sz="1800" dirty="0"/>
              <a:t> , we have to provide values to the properties , we cant assign expressions.</a:t>
            </a:r>
          </a:p>
          <a:p>
            <a:r>
              <a:rPr lang="en-US" sz="1800" dirty="0"/>
              <a:t>There will be cases where expressions needs to be assigned to a </a:t>
            </a:r>
            <a:r>
              <a:rPr lang="en-US" sz="1800" dirty="0" err="1"/>
              <a:t>css</a:t>
            </a:r>
            <a:r>
              <a:rPr lang="en-US" sz="1800" dirty="0"/>
              <a:t> property, we can do that in SASS with the help of operators.</a:t>
            </a:r>
          </a:p>
          <a:p>
            <a:r>
              <a:rPr lang="en-US" sz="1800" dirty="0"/>
              <a:t>== and != are used to check if two values are the same.</a:t>
            </a:r>
          </a:p>
          <a:p>
            <a:r>
              <a:rPr lang="en-US" sz="1800" dirty="0"/>
              <a:t>+, -, *, /, and % have their usual mathematical meaning for numbers, with special behaviors for units that matches the use of units in scientific math.</a:t>
            </a:r>
          </a:p>
          <a:p>
            <a:r>
              <a:rPr lang="en-US" sz="1800" dirty="0"/>
              <a:t>&lt;, &lt;=, &gt;, and &gt;= check whether two numbers are greater or less than one another.</a:t>
            </a:r>
          </a:p>
          <a:p>
            <a:r>
              <a:rPr lang="en-US" sz="1800" dirty="0"/>
              <a:t>and, or, and not have the usual </a:t>
            </a:r>
            <a:r>
              <a:rPr lang="en-US" sz="1800" dirty="0" err="1"/>
              <a:t>boolean</a:t>
            </a:r>
            <a:r>
              <a:rPr lang="en-US" sz="1800" dirty="0"/>
              <a:t> behavior. Sass considers every value “true” except for false and null.</a:t>
            </a:r>
          </a:p>
          <a:p>
            <a:r>
              <a:rPr lang="en-US" sz="1800" dirty="0"/>
              <a:t>+, -, and / can be used to concatenate strings.</a:t>
            </a:r>
          </a:p>
        </p:txBody>
      </p:sp>
    </p:spTree>
    <p:extLst>
      <p:ext uri="{BB962C8B-B14F-4D97-AF65-F5344CB8AC3E}">
        <p14:creationId xmlns:p14="http://schemas.microsoft.com/office/powerpoint/2010/main" val="156583073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t>Sass: Equality Rules</a:t>
            </a:r>
            <a:endParaRPr lang="en-IN" dirty="0"/>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lnSpcReduction="10000"/>
          </a:bodyPr>
          <a:lstStyle/>
          <a:p>
            <a:pPr marL="0" indent="0">
              <a:buNone/>
            </a:pPr>
            <a:endParaRPr lang="en-US" sz="1800" dirty="0"/>
          </a:p>
          <a:p>
            <a:r>
              <a:rPr lang="en-US" sz="1800" dirty="0"/>
              <a:t>Numbers are equal if they have the same value and the same units, or if their values are equal when their units are converted between one another.</a:t>
            </a:r>
          </a:p>
          <a:p>
            <a:r>
              <a:rPr lang="en-US" sz="1800" dirty="0"/>
              <a:t>Strings are unusual in that unquoted and quoted strings with the same contents are considered equal.</a:t>
            </a:r>
          </a:p>
          <a:p>
            <a:r>
              <a:rPr lang="en-US" sz="1800" dirty="0"/>
              <a:t>Colors are equal if they have the same red, green, blue, and alpha values.</a:t>
            </a:r>
          </a:p>
          <a:p>
            <a:r>
              <a:rPr lang="en-US" sz="1800" dirty="0"/>
              <a:t>Lists are equal if their contents are equal. Comma-separated lists aren’t equal to space-separated lists, and bracketed lists aren’t equal to unbracketed lists.</a:t>
            </a:r>
          </a:p>
          <a:p>
            <a:r>
              <a:rPr lang="en-US" sz="1800" dirty="0"/>
              <a:t>Maps are equal if their keys and values are both equal.</a:t>
            </a:r>
          </a:p>
          <a:p>
            <a:r>
              <a:rPr lang="en-US" sz="1800" dirty="0"/>
              <a:t>Calculations are equal if their names and arguments are all equal. Operation arguments are compared textually.</a:t>
            </a:r>
          </a:p>
          <a:p>
            <a:r>
              <a:rPr lang="en-US" sz="1800" dirty="0"/>
              <a:t>true, false, and null are only equal to themselves.</a:t>
            </a:r>
          </a:p>
          <a:p>
            <a:r>
              <a:rPr lang="en-US" sz="1800" dirty="0"/>
              <a:t>Functions are equal to the same function. Functions are compared by reference, so even if two functions have the same name and definition they’re considered different if they aren’t defined in the same place.</a:t>
            </a:r>
          </a:p>
        </p:txBody>
      </p:sp>
    </p:spTree>
    <p:extLst>
      <p:ext uri="{BB962C8B-B14F-4D97-AF65-F5344CB8AC3E}">
        <p14:creationId xmlns:p14="http://schemas.microsoft.com/office/powerpoint/2010/main" val="226741026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A7C0-0626-3D1F-F82C-28ECB05A43FA}"/>
              </a:ext>
            </a:extLst>
          </p:cNvPr>
          <p:cNvSpPr>
            <a:spLocks noGrp="1"/>
          </p:cNvSpPr>
          <p:nvPr>
            <p:ph type="title"/>
          </p:nvPr>
        </p:nvSpPr>
        <p:spPr/>
        <p:txBody>
          <a:bodyPr/>
          <a:lstStyle/>
          <a:p>
            <a:r>
              <a:rPr lang="en-US" dirty="0"/>
              <a:t>Sass : Relational Rules</a:t>
            </a:r>
            <a:endParaRPr lang="en-IN" dirty="0"/>
          </a:p>
        </p:txBody>
      </p:sp>
      <p:sp>
        <p:nvSpPr>
          <p:cNvPr id="3" name="Content Placeholder 2">
            <a:extLst>
              <a:ext uri="{FF2B5EF4-FFF2-40B4-BE49-F238E27FC236}">
                <a16:creationId xmlns:a16="http://schemas.microsoft.com/office/drawing/2014/main" id="{0DD2D061-BBBF-62A3-7F4B-50A10006FAEE}"/>
              </a:ext>
            </a:extLst>
          </p:cNvPr>
          <p:cNvSpPr>
            <a:spLocks noGrp="1"/>
          </p:cNvSpPr>
          <p:nvPr>
            <p:ph idx="1"/>
          </p:nvPr>
        </p:nvSpPr>
        <p:spPr/>
        <p:txBody>
          <a:bodyPr>
            <a:normAutofit fontScale="92500" lnSpcReduction="20000"/>
          </a:bodyPr>
          <a:lstStyle/>
          <a:p>
            <a:r>
              <a:rPr lang="en-US" dirty="0"/>
              <a:t>&lt;expression&gt; &lt; &lt;expression&gt; returns whether the first expression’s value is less than the second’s.</a:t>
            </a:r>
          </a:p>
          <a:p>
            <a:r>
              <a:rPr lang="en-US" dirty="0"/>
              <a:t>&lt;expression&gt; &lt;= &lt;expression&gt; returns whether the first expression’s value is less than or equal to the second’s.</a:t>
            </a:r>
          </a:p>
          <a:p>
            <a:r>
              <a:rPr lang="en-US" dirty="0"/>
              <a:t>&lt;expression&gt; &gt; &lt;expression&gt; returns whether the first expression’s value is greater than to the second’s.</a:t>
            </a:r>
          </a:p>
          <a:p>
            <a:r>
              <a:rPr lang="en-US" dirty="0"/>
              <a:t>&lt;expression&gt; &gt;= &lt;expression&gt;, returns whether the first expression’s value is greater than or equal to the second’s.</a:t>
            </a:r>
          </a:p>
          <a:p>
            <a:endParaRPr lang="en-IN" dirty="0"/>
          </a:p>
        </p:txBody>
      </p:sp>
    </p:spTree>
    <p:extLst>
      <p:ext uri="{BB962C8B-B14F-4D97-AF65-F5344CB8AC3E}">
        <p14:creationId xmlns:p14="http://schemas.microsoft.com/office/powerpoint/2010/main" val="3249911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413DE-F0F3-8199-473A-608A540655E0}"/>
              </a:ext>
            </a:extLst>
          </p:cNvPr>
          <p:cNvSpPr>
            <a:spLocks noGrp="1"/>
          </p:cNvSpPr>
          <p:nvPr>
            <p:ph type="title"/>
          </p:nvPr>
        </p:nvSpPr>
        <p:spPr/>
        <p:txBody>
          <a:bodyPr/>
          <a:lstStyle/>
          <a:p>
            <a:r>
              <a:rPr lang="en-US" dirty="0">
                <a:solidFill>
                  <a:srgbClr val="FF0000"/>
                </a:solidFill>
              </a:rPr>
              <a:t>SSL/TLS : How it works</a:t>
            </a:r>
            <a:endParaRPr lang="en-IN" dirty="0">
              <a:solidFill>
                <a:srgbClr val="FF0000"/>
              </a:solidFill>
            </a:endParaRPr>
          </a:p>
        </p:txBody>
      </p:sp>
      <p:sp>
        <p:nvSpPr>
          <p:cNvPr id="3" name="Content Placeholder 2">
            <a:extLst>
              <a:ext uri="{FF2B5EF4-FFF2-40B4-BE49-F238E27FC236}">
                <a16:creationId xmlns:a16="http://schemas.microsoft.com/office/drawing/2014/main" id="{B9083716-B372-01E6-9070-5DDEDB2058BA}"/>
              </a:ext>
            </a:extLst>
          </p:cNvPr>
          <p:cNvSpPr>
            <a:spLocks noGrp="1"/>
          </p:cNvSpPr>
          <p:nvPr>
            <p:ph idx="1"/>
          </p:nvPr>
        </p:nvSpPr>
        <p:spPr/>
        <p:txBody>
          <a:bodyPr>
            <a:normAutofit/>
          </a:bodyPr>
          <a:lstStyle/>
          <a:p>
            <a:pPr algn="just"/>
            <a:endParaRPr lang="en-US" sz="1800" b="0" i="0" dirty="0">
              <a:effectLst/>
            </a:endParaRPr>
          </a:p>
          <a:p>
            <a:pPr algn="just"/>
            <a:r>
              <a:rPr lang="en-US" sz="1800" b="0" i="0" dirty="0">
                <a:effectLst/>
              </a:rPr>
              <a:t>When a browser attempts to access a website that is secured by SSL, the browser and the web server establish an SSL connection using a process called an “SSL Handshake” </a:t>
            </a:r>
          </a:p>
          <a:p>
            <a:pPr algn="just"/>
            <a:r>
              <a:rPr lang="en-US" sz="1800" b="0" i="0" dirty="0">
                <a:effectLst/>
              </a:rPr>
              <a:t>Three keys are used to set up the SSL connection: the public, private, and session keys.</a:t>
            </a:r>
            <a:endParaRPr lang="en-US" sz="1800" dirty="0"/>
          </a:p>
          <a:p>
            <a:pPr algn="just"/>
            <a:r>
              <a:rPr lang="en-US" sz="1800" b="0" i="0" dirty="0">
                <a:effectLst/>
              </a:rPr>
              <a:t>Anything encrypted with the public key can only be decrypted with the private key, and vice versa.</a:t>
            </a:r>
          </a:p>
          <a:p>
            <a:pPr algn="just"/>
            <a:r>
              <a:rPr lang="en-US" sz="1800" dirty="0"/>
              <a:t>E</a:t>
            </a:r>
            <a:r>
              <a:rPr lang="en-US" sz="1800" b="0" i="0" dirty="0">
                <a:effectLst/>
              </a:rPr>
              <a:t>ncrypting and decrypting with private and public key takes a lot of processing power, they are only used during the SSL Handshake to create a symmetric session key.</a:t>
            </a:r>
            <a:endParaRPr lang="en-US" sz="1800" dirty="0"/>
          </a:p>
          <a:p>
            <a:pPr algn="just"/>
            <a:r>
              <a:rPr lang="en-US" sz="1800" b="0" i="0" dirty="0">
                <a:effectLst/>
              </a:rPr>
              <a:t>After the secure connection is made, the session key is used to encrypt all transmitted data.</a:t>
            </a:r>
          </a:p>
          <a:p>
            <a:pPr algn="just"/>
            <a:endParaRPr lang="en-US" sz="1800" dirty="0"/>
          </a:p>
        </p:txBody>
      </p:sp>
    </p:spTree>
    <p:extLst>
      <p:ext uri="{BB962C8B-B14F-4D97-AF65-F5344CB8AC3E}">
        <p14:creationId xmlns:p14="http://schemas.microsoft.com/office/powerpoint/2010/main" val="3153774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413DE-F0F3-8199-473A-608A540655E0}"/>
              </a:ext>
            </a:extLst>
          </p:cNvPr>
          <p:cNvSpPr>
            <a:spLocks noGrp="1"/>
          </p:cNvSpPr>
          <p:nvPr>
            <p:ph type="title"/>
          </p:nvPr>
        </p:nvSpPr>
        <p:spPr/>
        <p:txBody>
          <a:bodyPr/>
          <a:lstStyle/>
          <a:p>
            <a:r>
              <a:rPr lang="en-US" dirty="0">
                <a:solidFill>
                  <a:srgbClr val="FF0000"/>
                </a:solidFill>
              </a:rPr>
              <a:t>SSL/TLS : How it works</a:t>
            </a:r>
            <a:endParaRPr lang="en-IN" dirty="0">
              <a:solidFill>
                <a:srgbClr val="FF0000"/>
              </a:solidFill>
            </a:endParaRPr>
          </a:p>
        </p:txBody>
      </p:sp>
      <p:sp>
        <p:nvSpPr>
          <p:cNvPr id="3" name="Content Placeholder 2">
            <a:extLst>
              <a:ext uri="{FF2B5EF4-FFF2-40B4-BE49-F238E27FC236}">
                <a16:creationId xmlns:a16="http://schemas.microsoft.com/office/drawing/2014/main" id="{B9083716-B372-01E6-9070-5DDEDB2058BA}"/>
              </a:ext>
            </a:extLst>
          </p:cNvPr>
          <p:cNvSpPr>
            <a:spLocks noGrp="1"/>
          </p:cNvSpPr>
          <p:nvPr>
            <p:ph idx="1"/>
          </p:nvPr>
        </p:nvSpPr>
        <p:spPr/>
        <p:txBody>
          <a:bodyPr>
            <a:normAutofit fontScale="92500" lnSpcReduction="10000"/>
          </a:bodyPr>
          <a:lstStyle/>
          <a:p>
            <a:pPr marL="0" indent="0" algn="just">
              <a:buNone/>
            </a:pPr>
            <a:endParaRPr lang="en-US" sz="1800" dirty="0"/>
          </a:p>
          <a:p>
            <a:pPr algn="l">
              <a:buFont typeface="+mj-lt"/>
              <a:buAutoNum type="arabicPeriod"/>
            </a:pPr>
            <a:endParaRPr lang="en-US" sz="1800" b="1" i="0" dirty="0">
              <a:effectLst/>
            </a:endParaRPr>
          </a:p>
          <a:p>
            <a:pPr algn="l">
              <a:buFont typeface="+mj-lt"/>
              <a:buAutoNum type="arabicPeriod"/>
            </a:pPr>
            <a:r>
              <a:rPr lang="en-US" sz="1800" b="1" i="0" dirty="0">
                <a:effectLst/>
              </a:rPr>
              <a:t>Browser</a:t>
            </a:r>
            <a:r>
              <a:rPr lang="en-US" sz="1800" b="0" i="0" dirty="0">
                <a:effectLst/>
              </a:rPr>
              <a:t> connects to a web server (website) secured with SSL (https). Browser requests that the server identify itself.</a:t>
            </a:r>
          </a:p>
          <a:p>
            <a:pPr algn="l">
              <a:buFont typeface="+mj-lt"/>
              <a:buAutoNum type="arabicPeriod"/>
            </a:pPr>
            <a:endParaRPr lang="en-US" sz="1800" b="1" i="0" dirty="0">
              <a:effectLst/>
            </a:endParaRPr>
          </a:p>
          <a:p>
            <a:pPr algn="l">
              <a:buFont typeface="+mj-lt"/>
              <a:buAutoNum type="arabicPeriod"/>
            </a:pPr>
            <a:r>
              <a:rPr lang="en-US" sz="1800" b="1" i="0" dirty="0">
                <a:effectLst/>
              </a:rPr>
              <a:t>Server</a:t>
            </a:r>
            <a:r>
              <a:rPr lang="en-US" sz="1800" b="0" i="0" dirty="0">
                <a:effectLst/>
              </a:rPr>
              <a:t> sends a copy of its SSL Certificate, including the server’s public key.</a:t>
            </a:r>
          </a:p>
          <a:p>
            <a:pPr algn="l">
              <a:buFont typeface="+mj-lt"/>
              <a:buAutoNum type="arabicPeriod"/>
            </a:pPr>
            <a:endParaRPr lang="en-US" sz="1800" b="1" i="0" dirty="0">
              <a:effectLst/>
            </a:endParaRPr>
          </a:p>
          <a:p>
            <a:pPr algn="l">
              <a:buFont typeface="+mj-lt"/>
              <a:buAutoNum type="arabicPeriod"/>
            </a:pPr>
            <a:r>
              <a:rPr lang="en-US" sz="1800" b="1" i="0" dirty="0">
                <a:effectLst/>
              </a:rPr>
              <a:t>Browser</a:t>
            </a:r>
            <a:r>
              <a:rPr lang="en-US" sz="1800" b="0" i="0" dirty="0">
                <a:effectLst/>
              </a:rPr>
              <a:t> checks the certificate root against a list of trusted CAs and that the certificate is unexpired, unrevoked, and that its common name is valid for the website that it is connecting to. If the browser trusts the certificate, it creates, encrypts, and sends back a symmetric session key using the server’s public key.</a:t>
            </a:r>
          </a:p>
          <a:p>
            <a:pPr algn="l">
              <a:buFont typeface="+mj-lt"/>
              <a:buAutoNum type="arabicPeriod"/>
            </a:pPr>
            <a:endParaRPr lang="en-US" sz="1800" b="1" i="0" dirty="0">
              <a:effectLst/>
            </a:endParaRPr>
          </a:p>
          <a:p>
            <a:pPr algn="l">
              <a:buFont typeface="+mj-lt"/>
              <a:buAutoNum type="arabicPeriod"/>
            </a:pPr>
            <a:r>
              <a:rPr lang="en-US" sz="1800" b="1" i="0" dirty="0">
                <a:effectLst/>
              </a:rPr>
              <a:t>Server</a:t>
            </a:r>
            <a:r>
              <a:rPr lang="en-US" sz="1800" b="0" i="0" dirty="0">
                <a:effectLst/>
              </a:rPr>
              <a:t> decrypts the symmetric session key using its private key and sends back an acknowledgement encrypted with the session key to start the encrypted session.</a:t>
            </a:r>
          </a:p>
          <a:p>
            <a:pPr algn="l">
              <a:buFont typeface="+mj-lt"/>
              <a:buAutoNum type="arabicPeriod"/>
            </a:pPr>
            <a:endParaRPr lang="en-US" sz="1800" b="1" i="0" dirty="0">
              <a:effectLst/>
            </a:endParaRPr>
          </a:p>
          <a:p>
            <a:pPr algn="l">
              <a:buFont typeface="+mj-lt"/>
              <a:buAutoNum type="arabicPeriod"/>
            </a:pPr>
            <a:r>
              <a:rPr lang="en-US" sz="1800" b="1" i="0" dirty="0">
                <a:effectLst/>
              </a:rPr>
              <a:t>Server</a:t>
            </a:r>
            <a:r>
              <a:rPr lang="en-US" sz="1800" b="0" i="0" dirty="0">
                <a:effectLst/>
              </a:rPr>
              <a:t> and Browser now encrypt all transmitted data with the session key.</a:t>
            </a:r>
          </a:p>
          <a:p>
            <a:pPr algn="just"/>
            <a:endParaRPr lang="en-US" sz="1800" dirty="0"/>
          </a:p>
        </p:txBody>
      </p:sp>
    </p:spTree>
    <p:extLst>
      <p:ext uri="{BB962C8B-B14F-4D97-AF65-F5344CB8AC3E}">
        <p14:creationId xmlns:p14="http://schemas.microsoft.com/office/powerpoint/2010/main" val="3996650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614-2B39-C736-9887-1F15F4445DE4}"/>
              </a:ext>
            </a:extLst>
          </p:cNvPr>
          <p:cNvSpPr>
            <a:spLocks noGrp="1"/>
          </p:cNvSpPr>
          <p:nvPr>
            <p:ph type="title"/>
          </p:nvPr>
        </p:nvSpPr>
        <p:spPr/>
        <p:txBody>
          <a:bodyPr/>
          <a:lstStyle/>
          <a:p>
            <a:r>
              <a:rPr lang="en-US" dirty="0">
                <a:solidFill>
                  <a:srgbClr val="FF0000"/>
                </a:solidFill>
              </a:rPr>
              <a:t>FTP</a:t>
            </a:r>
            <a:endParaRPr lang="en-IN" dirty="0">
              <a:solidFill>
                <a:srgbClr val="FF0000"/>
              </a:solidFill>
            </a:endParaRPr>
          </a:p>
        </p:txBody>
      </p:sp>
      <p:sp>
        <p:nvSpPr>
          <p:cNvPr id="3" name="Content Placeholder 2">
            <a:extLst>
              <a:ext uri="{FF2B5EF4-FFF2-40B4-BE49-F238E27FC236}">
                <a16:creationId xmlns:a16="http://schemas.microsoft.com/office/drawing/2014/main" id="{D2F5F5D7-68DB-58F3-B628-61F97536D638}"/>
              </a:ext>
            </a:extLst>
          </p:cNvPr>
          <p:cNvSpPr>
            <a:spLocks noGrp="1"/>
          </p:cNvSpPr>
          <p:nvPr>
            <p:ph idx="1"/>
          </p:nvPr>
        </p:nvSpPr>
        <p:spPr/>
        <p:txBody>
          <a:bodyPr>
            <a:normAutofit/>
          </a:bodyPr>
          <a:lstStyle/>
          <a:p>
            <a:r>
              <a:rPr lang="en-US" sz="1800" b="0" i="0" dirty="0">
                <a:solidFill>
                  <a:srgbClr val="273239"/>
                </a:solidFill>
                <a:effectLst/>
              </a:rPr>
              <a:t>File Transfer Protocol(FTP) is an application layer protocol that moves files between local and remote file systems.</a:t>
            </a:r>
          </a:p>
          <a:p>
            <a:r>
              <a:rPr lang="en-US" sz="1800" b="0" i="0" dirty="0">
                <a:solidFill>
                  <a:srgbClr val="273239"/>
                </a:solidFill>
                <a:effectLst/>
              </a:rPr>
              <a:t>It runs on top of TCP, like HTTP. To transfer a file, 2 TCP connections are used by FTP in parallel: control connection and data connection.</a:t>
            </a:r>
          </a:p>
          <a:p>
            <a:r>
              <a:rPr lang="en-US" sz="1800" b="0" i="0" dirty="0">
                <a:solidFill>
                  <a:srgbClr val="273239"/>
                </a:solidFill>
                <a:effectLst/>
              </a:rPr>
              <a:t>There are various other protocols like HTTP which are used to transfer files between computers, but they lack clarity and focus as compared to FTP.</a:t>
            </a:r>
          </a:p>
          <a:p>
            <a:r>
              <a:rPr lang="en-US" sz="1800" dirty="0">
                <a:solidFill>
                  <a:srgbClr val="273239"/>
                </a:solidFill>
              </a:rPr>
              <a:t>T</a:t>
            </a:r>
            <a:r>
              <a:rPr lang="en-US" sz="1800" b="0" i="0" dirty="0">
                <a:solidFill>
                  <a:srgbClr val="273239"/>
                </a:solidFill>
                <a:effectLst/>
              </a:rPr>
              <a:t>he systems involved in connection are heterogeneous systems, i.e. they differ in operating systems, directories, structures, character sets </a:t>
            </a:r>
            <a:r>
              <a:rPr lang="en-US" sz="1800" b="0" i="0" dirty="0" err="1">
                <a:solidFill>
                  <a:srgbClr val="273239"/>
                </a:solidFill>
                <a:effectLst/>
              </a:rPr>
              <a:t>etc.FTP</a:t>
            </a:r>
            <a:r>
              <a:rPr lang="en-US" sz="1800" b="0" i="0" dirty="0">
                <a:solidFill>
                  <a:srgbClr val="273239"/>
                </a:solidFill>
                <a:effectLst/>
              </a:rPr>
              <a:t> shields the user from these differences and transfers data efficiently and reliably.</a:t>
            </a:r>
          </a:p>
          <a:p>
            <a:r>
              <a:rPr lang="en-US" sz="1800" b="0" i="0" dirty="0">
                <a:solidFill>
                  <a:srgbClr val="273239"/>
                </a:solidFill>
                <a:effectLst/>
              </a:rPr>
              <a:t>FTP can transfer ASCII, EBCDIC, or image files.</a:t>
            </a:r>
          </a:p>
          <a:p>
            <a:endParaRPr lang="en-IN" sz="1800" dirty="0"/>
          </a:p>
        </p:txBody>
      </p:sp>
    </p:spTree>
    <p:extLst>
      <p:ext uri="{BB962C8B-B14F-4D97-AF65-F5344CB8AC3E}">
        <p14:creationId xmlns:p14="http://schemas.microsoft.com/office/powerpoint/2010/main" val="40307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Communication Protocols</a:t>
            </a:r>
            <a:endParaRPr lang="en-IN" dirty="0">
              <a:solidFill>
                <a:srgbClr val="FF0000"/>
              </a:solidFill>
            </a:endParaRPr>
          </a:p>
        </p:txBody>
      </p:sp>
      <p:sp>
        <p:nvSpPr>
          <p:cNvPr id="3" name="Content Placeholder 2">
            <a:extLst>
              <a:ext uri="{FF2B5EF4-FFF2-40B4-BE49-F238E27FC236}">
                <a16:creationId xmlns:a16="http://schemas.microsoft.com/office/drawing/2014/main" id="{AD7A5AA0-2034-5670-376D-49D47574B442}"/>
              </a:ext>
            </a:extLst>
          </p:cNvPr>
          <p:cNvSpPr>
            <a:spLocks noGrp="1"/>
          </p:cNvSpPr>
          <p:nvPr>
            <p:ph idx="1"/>
          </p:nvPr>
        </p:nvSpPr>
        <p:spPr/>
        <p:txBody>
          <a:bodyPr>
            <a:noAutofit/>
          </a:bodyPr>
          <a:lstStyle/>
          <a:p>
            <a:pPr algn="just"/>
            <a:endParaRPr lang="en-US" sz="1800" dirty="0"/>
          </a:p>
          <a:p>
            <a:pPr algn="just"/>
            <a:r>
              <a:rPr lang="en-US" sz="1800" dirty="0"/>
              <a:t>C</a:t>
            </a:r>
            <a:r>
              <a:rPr lang="en-US" sz="1800" b="0" i="0" dirty="0">
                <a:effectLst/>
              </a:rPr>
              <a:t>ommunication protocols are technology used to transfer information across the internet. For example, a web browser uses these protocols to request information from a web server, which is then displayed on the browser screen in the form of text and images. The degree to which users can interact with that information depends on the protocol.</a:t>
            </a:r>
          </a:p>
          <a:p>
            <a:pPr algn="just"/>
            <a:r>
              <a:rPr lang="en-US" sz="1800" b="0" i="0" dirty="0">
                <a:effectLst/>
              </a:rPr>
              <a:t>Protocols are a set of rules that governs the communication and exchange of data over the internet. </a:t>
            </a:r>
          </a:p>
          <a:p>
            <a:pPr algn="just"/>
            <a:r>
              <a:rPr lang="en-US" sz="1800" b="0" i="0" dirty="0">
                <a:effectLst/>
              </a:rPr>
              <a:t>Both the sender and receiver should follow the same protocols in order to communicate the data. </a:t>
            </a:r>
          </a:p>
          <a:p>
            <a:pPr algn="just"/>
            <a:r>
              <a:rPr lang="en-US" sz="1800" b="0" i="0" dirty="0">
                <a:effectLst/>
              </a:rPr>
              <a:t>Any language has its own set of vocabulary and grammar which we need to know if we want to communicate in that language. Similarly, over the internet whenever we access a website or exchange some data with another device then these processes are governed by a set of rules called the internet protocols.</a:t>
            </a:r>
            <a:endParaRPr lang="en-US" sz="1800" dirty="0"/>
          </a:p>
        </p:txBody>
      </p:sp>
    </p:spTree>
    <p:extLst>
      <p:ext uri="{BB962C8B-B14F-4D97-AF65-F5344CB8AC3E}">
        <p14:creationId xmlns:p14="http://schemas.microsoft.com/office/powerpoint/2010/main" val="3690514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HTML</a:t>
            </a:r>
          </a:p>
        </p:txBody>
      </p:sp>
      <p:sp>
        <p:nvSpPr>
          <p:cNvPr id="3" name="Subtitle 2"/>
          <p:cNvSpPr>
            <a:spLocks noGrp="1"/>
          </p:cNvSpPr>
          <p:nvPr>
            <p:ph type="subTitle" idx="1"/>
          </p:nvPr>
        </p:nvSpPr>
        <p:spPr>
          <a:xfrm>
            <a:off x="762000" y="990600"/>
            <a:ext cx="7848600" cy="5410200"/>
          </a:xfrm>
        </p:spPr>
        <p:txBody>
          <a:bodyPr>
            <a:normAutofit/>
          </a:bodyPr>
          <a:lstStyle/>
          <a:p>
            <a:pPr algn="l">
              <a:buFont typeface="Arial" charset="0"/>
              <a:buChar char="•"/>
            </a:pPr>
            <a:r>
              <a:rPr lang="en-US" dirty="0">
                <a:solidFill>
                  <a:srgbClr val="002060"/>
                </a:solidFill>
              </a:rPr>
              <a:t> HTML is a hyper text markup language that can be used to design the layout of any web page.</a:t>
            </a:r>
          </a:p>
          <a:p>
            <a:pPr algn="l">
              <a:buFont typeface="Arial" charset="0"/>
              <a:buChar char="•"/>
            </a:pPr>
            <a:r>
              <a:rPr lang="en-US" dirty="0">
                <a:solidFill>
                  <a:srgbClr val="002060"/>
                </a:solidFill>
              </a:rPr>
              <a:t> Any web page contains some particular layout structure and some styling information applied on the element. </a:t>
            </a:r>
          </a:p>
          <a:p>
            <a:pPr algn="l">
              <a:buFont typeface="Arial" charset="0"/>
              <a:buChar char="•"/>
            </a:pPr>
            <a:r>
              <a:rPr lang="en-US" dirty="0">
                <a:solidFill>
                  <a:srgbClr val="002060"/>
                </a:solidFill>
              </a:rPr>
              <a:t>Html can be used for the layout design part of any web page</a:t>
            </a:r>
          </a:p>
          <a:p>
            <a:pPr algn="l">
              <a:buFont typeface="Arial" charset="0"/>
              <a:buChar char="•"/>
            </a:pPr>
            <a:r>
              <a:rPr lang="en-US" dirty="0">
                <a:solidFill>
                  <a:srgbClr val="002060"/>
                </a:solidFill>
              </a:rPr>
              <a:t>HTML is not compiled , it is interpreted by the browser.</a:t>
            </a:r>
          </a:p>
          <a:p>
            <a:pPr algn="l"/>
            <a:endParaRPr lang="en-US" dirty="0">
              <a:solidFill>
                <a:srgbClr val="002060"/>
              </a:solidFill>
            </a:endParaRPr>
          </a:p>
          <a:p>
            <a:pPr algn="l"/>
            <a:endParaRPr lang="en-US" dirty="0">
              <a:solidFill>
                <a:srgbClr val="002060"/>
              </a:solidFill>
            </a:endParaRPr>
          </a:p>
          <a:p>
            <a:pPr algn="l"/>
            <a:endParaRPr lang="en-US" dirty="0">
              <a:solidFill>
                <a:srgbClr val="00206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CSS</a:t>
            </a:r>
          </a:p>
        </p:txBody>
      </p:sp>
      <p:sp>
        <p:nvSpPr>
          <p:cNvPr id="3" name="Subtitle 2"/>
          <p:cNvSpPr>
            <a:spLocks noGrp="1"/>
          </p:cNvSpPr>
          <p:nvPr>
            <p:ph type="subTitle" idx="1"/>
          </p:nvPr>
        </p:nvSpPr>
        <p:spPr>
          <a:xfrm>
            <a:off x="762000" y="990600"/>
            <a:ext cx="7848600" cy="5410200"/>
          </a:xfrm>
        </p:spPr>
        <p:txBody>
          <a:bodyPr>
            <a:normAutofit/>
          </a:bodyPr>
          <a:lstStyle/>
          <a:p>
            <a:pPr algn="l">
              <a:buFont typeface="Arial" charset="0"/>
              <a:buChar char="•"/>
            </a:pPr>
            <a:r>
              <a:rPr lang="en-US" dirty="0">
                <a:solidFill>
                  <a:srgbClr val="002060"/>
                </a:solidFill>
              </a:rPr>
              <a:t>CSS stands for cascading style sheet.</a:t>
            </a:r>
          </a:p>
          <a:p>
            <a:pPr algn="l">
              <a:buFont typeface="Arial" charset="0"/>
              <a:buChar char="•"/>
            </a:pPr>
            <a:r>
              <a:rPr lang="en-US" dirty="0">
                <a:solidFill>
                  <a:srgbClr val="002060"/>
                </a:solidFill>
              </a:rPr>
              <a:t>Used to style the elements of a web page.</a:t>
            </a:r>
          </a:p>
          <a:p>
            <a:pPr algn="l">
              <a:buFont typeface="Arial" charset="0"/>
              <a:buChar char="•"/>
            </a:pPr>
            <a:r>
              <a:rPr lang="en-US" dirty="0">
                <a:solidFill>
                  <a:srgbClr val="002060"/>
                </a:solidFill>
              </a:rPr>
              <a:t>CSS is just used to give make up on the html elements</a:t>
            </a:r>
          </a:p>
          <a:p>
            <a:pPr algn="l">
              <a:buFont typeface="Arial" charset="0"/>
              <a:buChar char="•"/>
            </a:pPr>
            <a:r>
              <a:rPr lang="en-US" dirty="0">
                <a:solidFill>
                  <a:srgbClr val="002060"/>
                </a:solidFill>
              </a:rPr>
              <a:t>CSS can be used for animations on web pages too.</a:t>
            </a:r>
          </a:p>
          <a:p>
            <a:pPr algn="l"/>
            <a:endParaRPr lang="en-US" dirty="0">
              <a:solidFill>
                <a:srgbClr val="002060"/>
              </a:solidFill>
            </a:endParaRPr>
          </a:p>
          <a:p>
            <a:pPr algn="l"/>
            <a:endParaRPr lang="en-US" dirty="0">
              <a:solidFill>
                <a:srgbClr val="002060"/>
              </a:solidFill>
            </a:endParaRPr>
          </a:p>
          <a:p>
            <a:pPr algn="l"/>
            <a:endParaRPr lang="en-US" dirty="0">
              <a:solidFill>
                <a:srgbClr val="00206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HTML Tags</a:t>
            </a:r>
          </a:p>
        </p:txBody>
      </p:sp>
      <p:sp>
        <p:nvSpPr>
          <p:cNvPr id="3" name="Subtitle 2"/>
          <p:cNvSpPr>
            <a:spLocks noGrp="1"/>
          </p:cNvSpPr>
          <p:nvPr>
            <p:ph type="subTitle" idx="1"/>
          </p:nvPr>
        </p:nvSpPr>
        <p:spPr>
          <a:xfrm>
            <a:off x="762000" y="990600"/>
            <a:ext cx="7848600" cy="5410200"/>
          </a:xfrm>
        </p:spPr>
        <p:txBody>
          <a:bodyPr>
            <a:normAutofit fontScale="77500" lnSpcReduction="20000"/>
          </a:bodyPr>
          <a:lstStyle/>
          <a:p>
            <a:pPr algn="l"/>
            <a:r>
              <a:rPr lang="en-US" b="1" dirty="0">
                <a:solidFill>
                  <a:srgbClr val="002060"/>
                </a:solidFill>
              </a:rPr>
              <a:t>Element :  </a:t>
            </a:r>
          </a:p>
          <a:p>
            <a:pPr algn="l"/>
            <a:r>
              <a:rPr lang="en-US" dirty="0">
                <a:solidFill>
                  <a:srgbClr val="002060"/>
                </a:solidFill>
              </a:rPr>
              <a:t>An HTML element is an individual component of an HTML document or web page.</a:t>
            </a:r>
          </a:p>
          <a:p>
            <a:pPr algn="l"/>
            <a:endParaRPr lang="en-US" dirty="0">
              <a:solidFill>
                <a:srgbClr val="002060"/>
              </a:solidFill>
            </a:endParaRPr>
          </a:p>
          <a:p>
            <a:pPr algn="l"/>
            <a:r>
              <a:rPr lang="en-US" b="1" dirty="0">
                <a:solidFill>
                  <a:srgbClr val="002060"/>
                </a:solidFill>
              </a:rPr>
              <a:t>Tag : </a:t>
            </a:r>
          </a:p>
          <a:p>
            <a:pPr algn="l"/>
            <a:r>
              <a:rPr lang="en-US" dirty="0">
                <a:solidFill>
                  <a:srgbClr val="002060"/>
                </a:solidFill>
              </a:rPr>
              <a:t>Element along with the enclosing &lt;&gt; angular brackets . Each tag has some predefined implementation related to view. (Paired tags vs empty tags)</a:t>
            </a:r>
          </a:p>
          <a:p>
            <a:pPr algn="l"/>
            <a:endParaRPr lang="en-US" dirty="0">
              <a:solidFill>
                <a:srgbClr val="002060"/>
              </a:solidFill>
            </a:endParaRPr>
          </a:p>
          <a:p>
            <a:pPr algn="l"/>
            <a:r>
              <a:rPr lang="en-US" dirty="0">
                <a:solidFill>
                  <a:srgbClr val="002060"/>
                </a:solidFill>
              </a:rPr>
              <a:t> </a:t>
            </a:r>
          </a:p>
          <a:p>
            <a:pPr algn="l"/>
            <a:r>
              <a:rPr lang="en-US" b="1" dirty="0">
                <a:solidFill>
                  <a:srgbClr val="002060"/>
                </a:solidFill>
              </a:rPr>
              <a:t>Attribute:</a:t>
            </a:r>
          </a:p>
          <a:p>
            <a:pPr algn="l"/>
            <a:r>
              <a:rPr lang="en-US" dirty="0">
                <a:solidFill>
                  <a:srgbClr val="002060"/>
                </a:solidFill>
              </a:rPr>
              <a:t>Modifier of an </a:t>
            </a:r>
            <a:r>
              <a:rPr lang="en-US" b="1" dirty="0">
                <a:solidFill>
                  <a:srgbClr val="002060"/>
                </a:solidFill>
              </a:rPr>
              <a:t>HTML</a:t>
            </a:r>
            <a:r>
              <a:rPr lang="en-US" dirty="0">
                <a:solidFill>
                  <a:srgbClr val="002060"/>
                </a:solidFill>
              </a:rPr>
              <a:t> element type. </a:t>
            </a:r>
          </a:p>
          <a:p>
            <a:pPr algn="l"/>
            <a:r>
              <a:rPr lang="en-US" dirty="0">
                <a:solidFill>
                  <a:srgbClr val="002060"/>
                </a:solidFill>
              </a:rPr>
              <a:t>Either modifies the default functionality of an element type or provides functionality to certain element.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HTML Page Structure</a:t>
            </a:r>
          </a:p>
        </p:txBody>
      </p:sp>
      <p:sp>
        <p:nvSpPr>
          <p:cNvPr id="3" name="Subtitle 2"/>
          <p:cNvSpPr>
            <a:spLocks noGrp="1"/>
          </p:cNvSpPr>
          <p:nvPr>
            <p:ph type="subTitle" idx="1"/>
          </p:nvPr>
        </p:nvSpPr>
        <p:spPr>
          <a:xfrm>
            <a:off x="762000" y="990600"/>
            <a:ext cx="7848600" cy="5410200"/>
          </a:xfrm>
        </p:spPr>
        <p:txBody>
          <a:bodyPr>
            <a:normAutofit/>
          </a:bodyPr>
          <a:lstStyle/>
          <a:p>
            <a:pPr algn="l" fontAlgn="base"/>
            <a:endParaRPr lang="en-US" sz="2700" b="1" i="0" dirty="0">
              <a:solidFill>
                <a:srgbClr val="273239"/>
              </a:solidFill>
              <a:effectLst/>
            </a:endParaRPr>
          </a:p>
          <a:p>
            <a:pPr algn="l" fontAlgn="base"/>
            <a:r>
              <a:rPr lang="en-US" sz="2700" b="1" i="0" dirty="0">
                <a:solidFill>
                  <a:srgbClr val="273239"/>
                </a:solidFill>
                <a:effectLst/>
              </a:rPr>
              <a:t>HEAD</a:t>
            </a:r>
            <a:r>
              <a:rPr lang="en-US" sz="2700" b="0" i="0" dirty="0">
                <a:solidFill>
                  <a:srgbClr val="273239"/>
                </a:solidFill>
                <a:effectLst/>
              </a:rPr>
              <a:t>: </a:t>
            </a:r>
          </a:p>
          <a:p>
            <a:pPr algn="l" fontAlgn="base"/>
            <a:r>
              <a:rPr lang="en-US" sz="2700" b="0" i="0" dirty="0">
                <a:solidFill>
                  <a:srgbClr val="273239"/>
                </a:solidFill>
                <a:effectLst/>
              </a:rPr>
              <a:t>This contains the information about the HTML document. For Example, the title of the page, version of HTML, meta Data, scripts , styles .</a:t>
            </a:r>
          </a:p>
          <a:p>
            <a:pPr algn="l" fontAlgn="base"/>
            <a:endParaRPr lang="en-US" sz="2700" b="1" i="0" dirty="0">
              <a:solidFill>
                <a:srgbClr val="273239"/>
              </a:solidFill>
              <a:effectLst/>
            </a:endParaRPr>
          </a:p>
          <a:p>
            <a:pPr algn="l" fontAlgn="base"/>
            <a:r>
              <a:rPr lang="en-US" sz="2700" b="1" i="0" dirty="0">
                <a:solidFill>
                  <a:srgbClr val="273239"/>
                </a:solidFill>
                <a:effectLst/>
              </a:rPr>
              <a:t>BODY</a:t>
            </a:r>
            <a:r>
              <a:rPr lang="en-US" sz="2700" b="0" i="0" dirty="0">
                <a:solidFill>
                  <a:srgbClr val="273239"/>
                </a:solidFill>
                <a:effectLst/>
              </a:rPr>
              <a:t>: </a:t>
            </a:r>
          </a:p>
          <a:p>
            <a:pPr algn="l" fontAlgn="base"/>
            <a:r>
              <a:rPr lang="en-US" sz="2700" b="0" i="0" dirty="0">
                <a:solidFill>
                  <a:srgbClr val="273239"/>
                </a:solidFill>
                <a:effectLst/>
              </a:rPr>
              <a:t>This contains everything you want to display on the Web Page.</a:t>
            </a:r>
          </a:p>
          <a:p>
            <a:pPr algn="l"/>
            <a:endParaRPr lang="en-US" sz="2700" dirty="0">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HTML Page Structure : Head &amp; Meta</a:t>
            </a:r>
          </a:p>
        </p:txBody>
      </p:sp>
      <p:sp>
        <p:nvSpPr>
          <p:cNvPr id="3" name="Subtitle 2"/>
          <p:cNvSpPr>
            <a:spLocks noGrp="1"/>
          </p:cNvSpPr>
          <p:nvPr>
            <p:ph type="subTitle" idx="1"/>
          </p:nvPr>
        </p:nvSpPr>
        <p:spPr>
          <a:xfrm>
            <a:off x="762000" y="990600"/>
            <a:ext cx="7848600" cy="5410200"/>
          </a:xfrm>
        </p:spPr>
        <p:txBody>
          <a:bodyPr>
            <a:normAutofit fontScale="92500" lnSpcReduction="10000"/>
          </a:bodyPr>
          <a:lstStyle/>
          <a:p>
            <a:pPr algn="l"/>
            <a:r>
              <a:rPr lang="en-US" sz="2700" dirty="0">
                <a:solidFill>
                  <a:srgbClr val="002060"/>
                </a:solidFill>
              </a:rPr>
              <a:t>&lt;!DOCTYPE html&gt;</a:t>
            </a:r>
          </a:p>
          <a:p>
            <a:pPr algn="l"/>
            <a:r>
              <a:rPr lang="en-US" sz="2700" dirty="0">
                <a:solidFill>
                  <a:srgbClr val="002060"/>
                </a:solidFill>
              </a:rPr>
              <a:t>&lt;html lang=“</a:t>
            </a:r>
            <a:r>
              <a:rPr lang="en-US" sz="2700" dirty="0" err="1">
                <a:solidFill>
                  <a:srgbClr val="002060"/>
                </a:solidFill>
              </a:rPr>
              <a:t>en</a:t>
            </a:r>
            <a:r>
              <a:rPr lang="en-US" sz="2700" dirty="0">
                <a:solidFill>
                  <a:srgbClr val="002060"/>
                </a:solidFill>
              </a:rPr>
              <a:t>”&gt;</a:t>
            </a:r>
          </a:p>
          <a:p>
            <a:pPr algn="l"/>
            <a:r>
              <a:rPr lang="en-US" sz="2700" dirty="0">
                <a:solidFill>
                  <a:srgbClr val="002060"/>
                </a:solidFill>
              </a:rPr>
              <a:t> &lt;head&gt;</a:t>
            </a:r>
          </a:p>
          <a:p>
            <a:pPr algn="l"/>
            <a:r>
              <a:rPr lang="en-US" sz="2700" dirty="0">
                <a:solidFill>
                  <a:srgbClr val="002060"/>
                </a:solidFill>
              </a:rPr>
              <a:t>&lt;meta charset="UTF-8"&gt;</a:t>
            </a:r>
          </a:p>
          <a:p>
            <a:pPr algn="l"/>
            <a:r>
              <a:rPr lang="en-US" sz="2700" dirty="0">
                <a:solidFill>
                  <a:srgbClr val="002060"/>
                </a:solidFill>
              </a:rPr>
              <a:t>&lt;meta name="viewport" content="width=device-width, 		initial-scale=1.0"&gt;</a:t>
            </a:r>
          </a:p>
          <a:p>
            <a:pPr algn="l"/>
            <a:r>
              <a:rPr lang="en-US" sz="2700" dirty="0">
                <a:solidFill>
                  <a:srgbClr val="002060"/>
                </a:solidFill>
              </a:rPr>
              <a:t>&lt;meta name="author" content="</a:t>
            </a:r>
            <a:r>
              <a:rPr lang="en-US" sz="2700" dirty="0" err="1">
                <a:solidFill>
                  <a:srgbClr val="002060"/>
                </a:solidFill>
              </a:rPr>
              <a:t>Mr.X</a:t>
            </a:r>
            <a:r>
              <a:rPr lang="en-US" sz="2700" dirty="0">
                <a:solidFill>
                  <a:srgbClr val="002060"/>
                </a:solidFill>
              </a:rPr>
              <a:t>"&gt;</a:t>
            </a:r>
          </a:p>
          <a:p>
            <a:pPr algn="l"/>
            <a:r>
              <a:rPr lang="en-US" sz="2700" dirty="0">
                <a:solidFill>
                  <a:srgbClr val="002060"/>
                </a:solidFill>
              </a:rPr>
              <a:t>&lt;meta name="description " </a:t>
            </a:r>
          </a:p>
          <a:p>
            <a:pPr algn="l"/>
            <a:r>
              <a:rPr lang="en-US" sz="2700" dirty="0">
                <a:solidFill>
                  <a:srgbClr val="002060"/>
                </a:solidFill>
              </a:rPr>
              <a:t>    content=“Details about the page"&gt;</a:t>
            </a:r>
          </a:p>
          <a:p>
            <a:pPr algn="l"/>
            <a:r>
              <a:rPr lang="en-US" sz="2700" dirty="0">
                <a:solidFill>
                  <a:srgbClr val="002060"/>
                </a:solidFill>
              </a:rPr>
              <a:t>&lt;title&gt;Title of the page&lt;/title&gt;</a:t>
            </a:r>
          </a:p>
          <a:p>
            <a:pPr algn="l"/>
            <a:r>
              <a:rPr lang="en-US" sz="2700" dirty="0">
                <a:solidFill>
                  <a:srgbClr val="002060"/>
                </a:solidFill>
              </a:rPr>
              <a:t>&lt;/head&gt;</a:t>
            </a:r>
          </a:p>
          <a:p>
            <a:pPr algn="l"/>
            <a:r>
              <a:rPr lang="en-US" sz="2700" dirty="0">
                <a:solidFill>
                  <a:srgbClr val="002060"/>
                </a:solidFill>
              </a:rPr>
              <a:t>&lt;/html&gt;</a:t>
            </a:r>
          </a:p>
          <a:p>
            <a:pPr algn="l"/>
            <a:endParaRPr lang="en-US" sz="2700" dirty="0">
              <a:solidFill>
                <a:srgbClr val="002060"/>
              </a:solidFill>
            </a:endParaRPr>
          </a:p>
          <a:p>
            <a:pPr algn="l"/>
            <a:endParaRPr lang="en-US" sz="2700" dirty="0">
              <a:solidFill>
                <a:srgbClr val="002060"/>
              </a:solidFill>
            </a:endParaRPr>
          </a:p>
        </p:txBody>
      </p:sp>
    </p:spTree>
    <p:extLst>
      <p:ext uri="{BB962C8B-B14F-4D97-AF65-F5344CB8AC3E}">
        <p14:creationId xmlns:p14="http://schemas.microsoft.com/office/powerpoint/2010/main" val="3406307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132D-3A6C-E1EB-5880-1A4CE5C0B0DC}"/>
              </a:ext>
            </a:extLst>
          </p:cNvPr>
          <p:cNvSpPr>
            <a:spLocks noGrp="1"/>
          </p:cNvSpPr>
          <p:nvPr>
            <p:ph type="title"/>
          </p:nvPr>
        </p:nvSpPr>
        <p:spPr/>
        <p:txBody>
          <a:bodyPr/>
          <a:lstStyle/>
          <a:p>
            <a:r>
              <a:rPr lang="en-US" dirty="0"/>
              <a:t>Applying Fav Icon</a:t>
            </a:r>
            <a:endParaRPr lang="en-IN" dirty="0"/>
          </a:p>
        </p:txBody>
      </p:sp>
      <p:sp>
        <p:nvSpPr>
          <p:cNvPr id="3" name="Content Placeholder 2">
            <a:extLst>
              <a:ext uri="{FF2B5EF4-FFF2-40B4-BE49-F238E27FC236}">
                <a16:creationId xmlns:a16="http://schemas.microsoft.com/office/drawing/2014/main" id="{D34E2427-A29E-ECBD-0218-98BA8740638F}"/>
              </a:ext>
            </a:extLst>
          </p:cNvPr>
          <p:cNvSpPr>
            <a:spLocks noGrp="1"/>
          </p:cNvSpPr>
          <p:nvPr>
            <p:ph idx="1"/>
          </p:nvPr>
        </p:nvSpPr>
        <p:spPr/>
        <p:txBody>
          <a:bodyPr/>
          <a:lstStyle/>
          <a:p>
            <a:endParaRPr lang="en-US" dirty="0"/>
          </a:p>
          <a:p>
            <a:r>
              <a:rPr lang="en-IN" dirty="0"/>
              <a:t> &lt;link </a:t>
            </a:r>
            <a:r>
              <a:rPr lang="en-IN" dirty="0" err="1"/>
              <a:t>rel</a:t>
            </a:r>
            <a:r>
              <a:rPr lang="en-IN" dirty="0"/>
              <a:t>="icon" </a:t>
            </a:r>
            <a:r>
              <a:rPr lang="en-IN" dirty="0" err="1"/>
              <a:t>href</a:t>
            </a:r>
            <a:r>
              <a:rPr lang="en-IN" dirty="0"/>
              <a:t>="favicon.png"&gt;</a:t>
            </a:r>
          </a:p>
        </p:txBody>
      </p:sp>
    </p:spTree>
    <p:extLst>
      <p:ext uri="{BB962C8B-B14F-4D97-AF65-F5344CB8AC3E}">
        <p14:creationId xmlns:p14="http://schemas.microsoft.com/office/powerpoint/2010/main" val="4265027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Understanding “viewport” meta</a:t>
            </a:r>
          </a:p>
        </p:txBody>
      </p:sp>
      <p:sp>
        <p:nvSpPr>
          <p:cNvPr id="3" name="Subtitle 2"/>
          <p:cNvSpPr>
            <a:spLocks noGrp="1"/>
          </p:cNvSpPr>
          <p:nvPr>
            <p:ph type="subTitle" idx="1"/>
          </p:nvPr>
        </p:nvSpPr>
        <p:spPr>
          <a:xfrm>
            <a:off x="762000" y="990600"/>
            <a:ext cx="7848600" cy="5410200"/>
          </a:xfrm>
        </p:spPr>
        <p:txBody>
          <a:bodyPr>
            <a:normAutofit/>
          </a:bodyPr>
          <a:lstStyle/>
          <a:p>
            <a:pPr marL="285750" indent="-285750" algn="l">
              <a:buFont typeface="Arial" panose="020B0604020202020204" pitchFamily="34" charset="0"/>
              <a:buChar char="•"/>
            </a:pPr>
            <a:endParaRPr lang="en-US" sz="1600" i="0" dirty="0">
              <a:solidFill>
                <a:schemeClr val="tx1"/>
              </a:solidFill>
              <a:effectLst/>
            </a:endParaRPr>
          </a:p>
          <a:p>
            <a:pPr marL="285750" indent="-285750" algn="l">
              <a:buFont typeface="Arial" panose="020B0604020202020204" pitchFamily="34" charset="0"/>
              <a:buChar char="•"/>
            </a:pPr>
            <a:r>
              <a:rPr lang="en-US" sz="1600" i="0" dirty="0">
                <a:solidFill>
                  <a:schemeClr val="tx1"/>
                </a:solidFill>
                <a:effectLst/>
              </a:rPr>
              <a:t>The browser's </a:t>
            </a:r>
            <a:r>
              <a:rPr lang="en-US" sz="1600" dirty="0">
                <a:solidFill>
                  <a:schemeClr val="tx1"/>
                </a:solidFill>
              </a:rPr>
              <a:t>viewport</a:t>
            </a:r>
            <a:r>
              <a:rPr lang="en-US" sz="1600" i="0" dirty="0">
                <a:solidFill>
                  <a:schemeClr val="tx1"/>
                </a:solidFill>
                <a:effectLst/>
              </a:rPr>
              <a:t> is the area of the window in which web content can be seen.</a:t>
            </a:r>
          </a:p>
          <a:p>
            <a:pPr marL="285750" indent="-285750" algn="l">
              <a:buFont typeface="Arial" panose="020B0604020202020204" pitchFamily="34" charset="0"/>
              <a:buChar char="•"/>
            </a:pPr>
            <a:r>
              <a:rPr lang="en-US" sz="1600" b="0" i="0" dirty="0">
                <a:solidFill>
                  <a:schemeClr val="tx1"/>
                </a:solidFill>
                <a:effectLst/>
              </a:rPr>
              <a:t>Viewport is often not the same size as the rendered page, in which case the browser provides scrollbars for the user to scroll around and access all the content.</a:t>
            </a:r>
          </a:p>
          <a:p>
            <a:pPr marL="285750" indent="-285750" algn="l">
              <a:buFont typeface="Arial" panose="020B0604020202020204" pitchFamily="34" charset="0"/>
              <a:buChar char="•"/>
            </a:pPr>
            <a:r>
              <a:rPr lang="en-US" sz="1600" b="0" i="0" dirty="0">
                <a:solidFill>
                  <a:schemeClr val="tx1"/>
                </a:solidFill>
                <a:effectLst/>
              </a:rPr>
              <a:t>Some mobile devices and other narrow screens render pages in a virtual window or viewport, which is usually wider than the screen, and then shrink the rendered result down so it can all be seen at once.</a:t>
            </a:r>
            <a:endParaRPr lang="en-US" sz="1600" dirty="0">
              <a:solidFill>
                <a:schemeClr val="tx1"/>
              </a:solidFill>
            </a:endParaRPr>
          </a:p>
          <a:p>
            <a:pPr marL="285750" indent="-285750" algn="l">
              <a:buFont typeface="Arial" panose="020B0604020202020204" pitchFamily="34" charset="0"/>
              <a:buChar char="•"/>
            </a:pPr>
            <a:r>
              <a:rPr lang="en-US" sz="1600" b="0" i="0" dirty="0">
                <a:solidFill>
                  <a:schemeClr val="tx1"/>
                </a:solidFill>
                <a:effectLst/>
              </a:rPr>
              <a:t> For example, if a mobile screen has a width of 640px, pages might be rendered with a virtual viewport of 980px, and then it will be shrunk down to fit into the 640px space.</a:t>
            </a:r>
          </a:p>
          <a:p>
            <a:pPr marL="285750" indent="-285750" algn="l">
              <a:buFont typeface="Arial" panose="020B0604020202020204" pitchFamily="34" charset="0"/>
              <a:buChar char="•"/>
            </a:pPr>
            <a:r>
              <a:rPr lang="en-US" sz="1600" b="0" i="0" dirty="0">
                <a:solidFill>
                  <a:schemeClr val="tx1"/>
                </a:solidFill>
                <a:effectLst/>
              </a:rPr>
              <a:t>This is done because not all pages are optimized for mobile and break (or at least look bad) when rendered at a small viewport width. This virtual viewport is a way to make non-mobile-optimized sites in general look better on narrow screen devices.</a:t>
            </a:r>
            <a:endParaRPr lang="en-US" sz="1600" dirty="0">
              <a:solidFill>
                <a:schemeClr val="tx1"/>
              </a:solidFill>
            </a:endParaRPr>
          </a:p>
          <a:p>
            <a:pPr marL="285750" indent="-285750" algn="l">
              <a:buFont typeface="Arial" panose="020B0604020202020204" pitchFamily="34" charset="0"/>
              <a:buChar char="•"/>
            </a:pPr>
            <a:r>
              <a:rPr lang="en-US" sz="1600" b="0" i="0" dirty="0">
                <a:solidFill>
                  <a:schemeClr val="tx1"/>
                </a:solidFill>
                <a:effectLst/>
              </a:rPr>
              <a:t>this mechanism is not so good for pages that are optimized for narrow screens using </a:t>
            </a:r>
            <a:r>
              <a:rPr lang="en-US" sz="1600" dirty="0">
                <a:solidFill>
                  <a:schemeClr val="tx1"/>
                </a:solidFill>
              </a:rPr>
              <a:t>media queries</a:t>
            </a:r>
            <a:r>
              <a:rPr lang="en-US" sz="1600" b="0" i="0" dirty="0">
                <a:solidFill>
                  <a:schemeClr val="tx1"/>
                </a:solidFill>
                <a:effectLst/>
              </a:rPr>
              <a:t> — if the virtual viewport is 980px for example, media queries that kick in at 640px or 480px or less will never be used, limiting the effectiveness of such responsive design techniques.</a:t>
            </a:r>
          </a:p>
          <a:p>
            <a:pPr marL="285750" indent="-285750" algn="l">
              <a:buFont typeface="Arial" panose="020B0604020202020204" pitchFamily="34" charset="0"/>
              <a:buChar char="•"/>
            </a:pPr>
            <a:r>
              <a:rPr lang="en-US" sz="1600" b="0" i="0" dirty="0">
                <a:solidFill>
                  <a:schemeClr val="tx1"/>
                </a:solidFill>
                <a:effectLst/>
              </a:rPr>
              <a:t>The viewport meta tag mitigates this problem of virtual viewport on narrow screen devices.</a:t>
            </a:r>
            <a:endParaRPr lang="en-US" sz="1600" i="0" dirty="0">
              <a:solidFill>
                <a:schemeClr val="tx1"/>
              </a:solidFill>
              <a:effectLst/>
            </a:endParaRPr>
          </a:p>
          <a:p>
            <a:pPr marL="457200" indent="-457200" algn="l">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2032988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Commonly used HTML Elements</a:t>
            </a:r>
          </a:p>
        </p:txBody>
      </p:sp>
      <p:sp>
        <p:nvSpPr>
          <p:cNvPr id="3" name="Subtitle 2"/>
          <p:cNvSpPr>
            <a:spLocks noGrp="1"/>
          </p:cNvSpPr>
          <p:nvPr>
            <p:ph type="subTitle" idx="1"/>
          </p:nvPr>
        </p:nvSpPr>
        <p:spPr>
          <a:xfrm>
            <a:off x="762000" y="990600"/>
            <a:ext cx="7848600" cy="5410200"/>
          </a:xfrm>
        </p:spPr>
        <p:txBody>
          <a:bodyPr>
            <a:normAutofit/>
          </a:bodyPr>
          <a:lstStyle/>
          <a:p>
            <a:pPr algn="l"/>
            <a:r>
              <a:rPr lang="en-US" dirty="0">
                <a:solidFill>
                  <a:srgbClr val="002060"/>
                </a:solidFill>
              </a:rPr>
              <a:t>&lt;p&gt; tag</a:t>
            </a:r>
          </a:p>
          <a:p>
            <a:pPr algn="l"/>
            <a:r>
              <a:rPr lang="en-US" dirty="0">
                <a:solidFill>
                  <a:srgbClr val="002060"/>
                </a:solidFill>
              </a:rPr>
              <a:t>&lt;</a:t>
            </a:r>
            <a:r>
              <a:rPr lang="en-US" dirty="0" err="1">
                <a:solidFill>
                  <a:srgbClr val="002060"/>
                </a:solidFill>
              </a:rPr>
              <a:t>br</a:t>
            </a:r>
            <a:r>
              <a:rPr lang="en-US" dirty="0">
                <a:solidFill>
                  <a:srgbClr val="002060"/>
                </a:solidFill>
              </a:rPr>
              <a:t>&gt; tag</a:t>
            </a:r>
          </a:p>
          <a:p>
            <a:pPr algn="l"/>
            <a:r>
              <a:rPr lang="en-US" dirty="0">
                <a:solidFill>
                  <a:srgbClr val="002060"/>
                </a:solidFill>
              </a:rPr>
              <a:t>&lt;hr&gt; tag</a:t>
            </a:r>
          </a:p>
          <a:p>
            <a:pPr algn="l"/>
            <a:r>
              <a:rPr lang="en-US" dirty="0">
                <a:solidFill>
                  <a:srgbClr val="002060"/>
                </a:solidFill>
              </a:rPr>
              <a:t>&lt;h1&gt; to &lt;h6&gt;  heading tags</a:t>
            </a:r>
          </a:p>
          <a:p>
            <a:pPr algn="l"/>
            <a:r>
              <a:rPr lang="en-US" dirty="0">
                <a:solidFill>
                  <a:srgbClr val="002060"/>
                </a:solidFill>
              </a:rPr>
              <a:t>Text modifiers like &lt;b&gt; ,&lt;</a:t>
            </a:r>
            <a:r>
              <a:rPr lang="en-US" dirty="0" err="1">
                <a:solidFill>
                  <a:srgbClr val="002060"/>
                </a:solidFill>
              </a:rPr>
              <a:t>i</a:t>
            </a:r>
            <a:r>
              <a:rPr lang="en-US" dirty="0">
                <a:solidFill>
                  <a:srgbClr val="002060"/>
                </a:solidFill>
              </a:rPr>
              <a:t>&gt;, &lt;u&gt; , &lt;strong&gt; etc.</a:t>
            </a:r>
          </a:p>
          <a:p>
            <a:pPr algn="l"/>
            <a:r>
              <a:rPr lang="en-US" dirty="0">
                <a:solidFill>
                  <a:srgbClr val="002060"/>
                </a:solidFill>
              </a:rPr>
              <a:t>&lt;div&gt;</a:t>
            </a:r>
          </a:p>
          <a:p>
            <a:pPr algn="l">
              <a:buFont typeface="Arial" charset="0"/>
              <a:buChar char="•"/>
            </a:pPr>
            <a:endParaRPr lang="en-US" dirty="0">
              <a:solidFill>
                <a:srgbClr val="00206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Commonly used HTML Elements</a:t>
            </a:r>
          </a:p>
        </p:txBody>
      </p:sp>
      <p:sp>
        <p:nvSpPr>
          <p:cNvPr id="3" name="Subtitle 2"/>
          <p:cNvSpPr>
            <a:spLocks noGrp="1"/>
          </p:cNvSpPr>
          <p:nvPr>
            <p:ph type="subTitle" idx="1"/>
          </p:nvPr>
        </p:nvSpPr>
        <p:spPr>
          <a:xfrm>
            <a:off x="762000" y="990600"/>
            <a:ext cx="7848600" cy="5410200"/>
          </a:xfrm>
        </p:spPr>
        <p:txBody>
          <a:bodyPr>
            <a:normAutofit fontScale="62500" lnSpcReduction="20000"/>
          </a:bodyPr>
          <a:lstStyle/>
          <a:p>
            <a:pPr algn="l">
              <a:buFont typeface="Arial" charset="0"/>
              <a:buChar char="•"/>
            </a:pPr>
            <a:r>
              <a:rPr lang="en-US" dirty="0">
                <a:solidFill>
                  <a:srgbClr val="002060"/>
                </a:solidFill>
              </a:rPr>
              <a:t>The &lt;strong&gt; element represents text of certain importance, &lt;</a:t>
            </a:r>
            <a:r>
              <a:rPr lang="en-US" dirty="0" err="1">
                <a:solidFill>
                  <a:srgbClr val="002060"/>
                </a:solidFill>
              </a:rPr>
              <a:t>em</a:t>
            </a:r>
            <a:r>
              <a:rPr lang="en-US" dirty="0">
                <a:solidFill>
                  <a:srgbClr val="002060"/>
                </a:solidFill>
              </a:rPr>
              <a:t>&gt; puts some emphasis on the text and the &lt;mark&gt; element represents text of certain relevance. The &lt;b&gt; element doesn't convey such special semantic information; use it only when no others fit.</a:t>
            </a:r>
          </a:p>
          <a:p>
            <a:pPr algn="l">
              <a:buFont typeface="Arial" charset="0"/>
              <a:buChar char="•"/>
            </a:pPr>
            <a:r>
              <a:rPr lang="en-US" dirty="0">
                <a:solidFill>
                  <a:srgbClr val="002060"/>
                </a:solidFill>
              </a:rPr>
              <a:t>Similarly, do not mark titles and headings using the &lt;b&gt; element. For this purpose, use the h1 to h6 tags. Further, stylesheets can change the default style of these elements, with the result that they are not necessarily displayed in bold.</a:t>
            </a:r>
          </a:p>
          <a:p>
            <a:pPr algn="l">
              <a:buFont typeface="Arial" charset="0"/>
              <a:buChar char="•"/>
            </a:pPr>
            <a:r>
              <a:rPr lang="en-US" dirty="0">
                <a:solidFill>
                  <a:srgbClr val="002060"/>
                </a:solidFill>
              </a:rPr>
              <a:t>It is a good practice to use the class attribute on the &lt;b&gt; element in order to convey additional semantic information as needed (for example &lt;b class="lead"&gt; for the first sentence in a paragraph). This makes it easier to manage multiple use cases of &lt;b&gt; if your stylistic needs change, without the need to change all of its uses in the HTML.</a:t>
            </a:r>
          </a:p>
          <a:p>
            <a:pPr algn="l">
              <a:buFont typeface="Arial" charset="0"/>
              <a:buChar char="•"/>
            </a:pPr>
            <a:r>
              <a:rPr lang="en-US" dirty="0">
                <a:solidFill>
                  <a:srgbClr val="002060"/>
                </a:solidFill>
              </a:rPr>
              <a:t>Historically, the &lt;b&gt; element was meant to make text boldface. Styling information has been deprecated since HTML4, so the meaning of the &lt;b&gt; element has been changed.</a:t>
            </a:r>
          </a:p>
          <a:p>
            <a:pPr algn="l">
              <a:buFont typeface="Arial" charset="0"/>
              <a:buChar char="•"/>
            </a:pPr>
            <a:r>
              <a:rPr lang="en-US" dirty="0">
                <a:solidFill>
                  <a:srgbClr val="002060"/>
                </a:solidFill>
              </a:rPr>
              <a:t>If there is no semantic purpose to using the &lt;b&gt; element, you should use the CSS font-weight property with the value "bold" instead in order to make text bold.</a:t>
            </a:r>
          </a:p>
        </p:txBody>
      </p:sp>
    </p:spTree>
    <p:extLst>
      <p:ext uri="{BB962C8B-B14F-4D97-AF65-F5344CB8AC3E}">
        <p14:creationId xmlns:p14="http://schemas.microsoft.com/office/powerpoint/2010/main" val="467138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Semantic Tags over non-semantic</a:t>
            </a:r>
          </a:p>
        </p:txBody>
      </p:sp>
      <p:sp>
        <p:nvSpPr>
          <p:cNvPr id="3" name="Subtitle 2"/>
          <p:cNvSpPr>
            <a:spLocks noGrp="1"/>
          </p:cNvSpPr>
          <p:nvPr>
            <p:ph type="subTitle" idx="1"/>
          </p:nvPr>
        </p:nvSpPr>
        <p:spPr>
          <a:xfrm>
            <a:off x="762000" y="990600"/>
            <a:ext cx="7848600" cy="5410200"/>
          </a:xfrm>
        </p:spPr>
        <p:txBody>
          <a:bodyPr>
            <a:noAutofit/>
          </a:bodyPr>
          <a:lstStyle/>
          <a:p>
            <a:pPr marL="285750" indent="-285750" algn="l">
              <a:buFont typeface="Arial" panose="020B0604020202020204" pitchFamily="34" charset="0"/>
              <a:buChar char="•"/>
            </a:pPr>
            <a:endParaRPr lang="en-US" sz="2000" i="0" dirty="0">
              <a:solidFill>
                <a:schemeClr val="tx1"/>
              </a:solidFill>
              <a:effectLst/>
            </a:endParaRPr>
          </a:p>
          <a:p>
            <a:pPr marL="285750" indent="-285750" algn="l">
              <a:buFont typeface="Arial" panose="020B0604020202020204" pitchFamily="34" charset="0"/>
              <a:buChar char="•"/>
            </a:pPr>
            <a:r>
              <a:rPr lang="en-US" sz="2000" i="0" dirty="0">
                <a:solidFill>
                  <a:schemeClr val="tx1"/>
                </a:solidFill>
                <a:effectLst/>
              </a:rPr>
              <a:t>Semantic HTML elements are those that clearly describe their meaning in a human- and machine-readable way.</a:t>
            </a:r>
          </a:p>
          <a:p>
            <a:pPr marL="285750" indent="-285750" algn="l">
              <a:buFont typeface="Arial" panose="020B0604020202020204" pitchFamily="34" charset="0"/>
              <a:buChar char="•"/>
            </a:pPr>
            <a:endParaRPr lang="en-US" sz="2000" dirty="0">
              <a:solidFill>
                <a:schemeClr val="tx1"/>
              </a:solidFill>
            </a:endParaRPr>
          </a:p>
          <a:p>
            <a:pPr marL="285750" indent="-285750" algn="l">
              <a:buFont typeface="Arial" panose="020B0604020202020204" pitchFamily="34" charset="0"/>
              <a:buChar char="•"/>
            </a:pPr>
            <a:r>
              <a:rPr lang="en-US" sz="2000" i="0" dirty="0">
                <a:solidFill>
                  <a:schemeClr val="tx1"/>
                </a:solidFill>
                <a:effectLst/>
              </a:rPr>
              <a:t>Benefits of semantic tags over non-semantic : </a:t>
            </a:r>
            <a:endParaRPr lang="en-US" sz="2000" dirty="0">
              <a:solidFill>
                <a:schemeClr val="tx1"/>
              </a:solidFill>
            </a:endParaRPr>
          </a:p>
          <a:p>
            <a:pPr algn="l"/>
            <a:r>
              <a:rPr lang="en-US" sz="2000" i="0" dirty="0">
                <a:solidFill>
                  <a:schemeClr val="tx1"/>
                </a:solidFill>
                <a:effectLst/>
              </a:rPr>
              <a:t> </a:t>
            </a:r>
          </a:p>
          <a:p>
            <a:pPr marL="228600" indent="-228600" algn="l">
              <a:buAutoNum type="alphaLcPeriod"/>
            </a:pPr>
            <a:r>
              <a:rPr lang="en-US" sz="2000" i="0" dirty="0">
                <a:solidFill>
                  <a:schemeClr val="tx1"/>
                </a:solidFill>
                <a:effectLst/>
              </a:rPr>
              <a:t> It is much easier to read. </a:t>
            </a:r>
          </a:p>
          <a:p>
            <a:pPr marL="342900" indent="-342900" algn="l">
              <a:buAutoNum type="alphaLcPeriod"/>
            </a:pPr>
            <a:r>
              <a:rPr lang="en-IN" sz="2000" i="0" dirty="0">
                <a:solidFill>
                  <a:schemeClr val="tx1"/>
                </a:solidFill>
                <a:effectLst/>
              </a:rPr>
              <a:t>It has greater accessibility</a:t>
            </a:r>
            <a:r>
              <a:rPr lang="en-IN" sz="2000" dirty="0">
                <a:solidFill>
                  <a:schemeClr val="tx1"/>
                </a:solidFill>
              </a:rPr>
              <a:t> : </a:t>
            </a:r>
            <a:r>
              <a:rPr lang="en-US" sz="2000" i="0" dirty="0">
                <a:solidFill>
                  <a:schemeClr val="tx1"/>
                </a:solidFill>
                <a:effectLst/>
              </a:rPr>
              <a:t>Search engines and assistive technologies (like screen readers for users with a sight impairment) are also able to better understand the context and content of your website, meaning a better experience for your users.</a:t>
            </a:r>
            <a:endParaRPr lang="en-IN" sz="2000" dirty="0">
              <a:solidFill>
                <a:schemeClr val="tx1"/>
              </a:solidFill>
            </a:endParaRPr>
          </a:p>
          <a:p>
            <a:pPr marL="342900" indent="-342900" algn="l">
              <a:buAutoNum type="alphaLcPeriod"/>
            </a:pPr>
            <a:r>
              <a:rPr lang="en-US" sz="2000" dirty="0">
                <a:solidFill>
                  <a:schemeClr val="tx1"/>
                </a:solidFill>
              </a:rPr>
              <a:t>S</a:t>
            </a:r>
            <a:r>
              <a:rPr lang="en-US" sz="2000" i="0" dirty="0">
                <a:solidFill>
                  <a:schemeClr val="tx1"/>
                </a:solidFill>
                <a:effectLst/>
              </a:rPr>
              <a:t>emantic elements also lead to more consistent code. </a:t>
            </a:r>
            <a:r>
              <a:rPr lang="en-IN" sz="2000" i="0" dirty="0">
                <a:solidFill>
                  <a:schemeClr val="tx1"/>
                </a:solidFill>
                <a:effectLst/>
              </a:rPr>
              <a:t> </a:t>
            </a:r>
            <a:r>
              <a:rPr lang="en-US" sz="2000" i="0" dirty="0">
                <a:solidFill>
                  <a:schemeClr val="tx1"/>
                </a:solidFill>
                <a:effectLst/>
              </a:rPr>
              <a:t>&lt;div class="header"&gt;, &lt;div id="header"&gt;, &lt;div class="head"&gt;, or simply &lt;div&gt;</a:t>
            </a:r>
          </a:p>
        </p:txBody>
      </p:sp>
    </p:spTree>
    <p:extLst>
      <p:ext uri="{BB962C8B-B14F-4D97-AF65-F5344CB8AC3E}">
        <p14:creationId xmlns:p14="http://schemas.microsoft.com/office/powerpoint/2010/main" val="361747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Internet Protocol (IP)</a:t>
            </a:r>
            <a:endParaRPr lang="en-IN" dirty="0">
              <a:solidFill>
                <a:srgbClr val="FF0000"/>
              </a:solidFill>
            </a:endParaRPr>
          </a:p>
        </p:txBody>
      </p:sp>
      <p:sp>
        <p:nvSpPr>
          <p:cNvPr id="3" name="Content Placeholder 2">
            <a:extLst>
              <a:ext uri="{FF2B5EF4-FFF2-40B4-BE49-F238E27FC236}">
                <a16:creationId xmlns:a16="http://schemas.microsoft.com/office/drawing/2014/main" id="{AD7A5AA0-2034-5670-376D-49D47574B442}"/>
              </a:ext>
            </a:extLst>
          </p:cNvPr>
          <p:cNvSpPr>
            <a:spLocks noGrp="1"/>
          </p:cNvSpPr>
          <p:nvPr>
            <p:ph idx="1"/>
          </p:nvPr>
        </p:nvSpPr>
        <p:spPr/>
        <p:txBody>
          <a:bodyPr>
            <a:noAutofit/>
          </a:bodyPr>
          <a:lstStyle/>
          <a:p>
            <a:pPr algn="just"/>
            <a:endParaRPr lang="en-US" sz="1800" b="0" i="0" dirty="0">
              <a:solidFill>
                <a:srgbClr val="222222"/>
              </a:solidFill>
              <a:effectLst/>
            </a:endParaRPr>
          </a:p>
          <a:p>
            <a:pPr algn="just"/>
            <a:r>
              <a:rPr lang="en-US" sz="1800" b="0" i="0" dirty="0">
                <a:solidFill>
                  <a:srgbClr val="222222"/>
                </a:solidFill>
                <a:effectLst/>
              </a:rPr>
              <a:t>The Internet Protocol (IP) is a protocol, or set of rules, for routing and addressing packets of data so that they can travel across networks and arrive at the correct destination</a:t>
            </a:r>
          </a:p>
          <a:p>
            <a:pPr algn="just"/>
            <a:endParaRPr lang="en-US" sz="1800" b="0" i="0" dirty="0">
              <a:solidFill>
                <a:srgbClr val="222222"/>
              </a:solidFill>
              <a:effectLst/>
            </a:endParaRPr>
          </a:p>
          <a:p>
            <a:pPr algn="just"/>
            <a:r>
              <a:rPr lang="en-US" sz="1800" b="0" i="0" dirty="0">
                <a:solidFill>
                  <a:srgbClr val="222222"/>
                </a:solidFill>
                <a:effectLst/>
              </a:rPr>
              <a:t>Data traversing the Internet is divided into smaller pieces, called </a:t>
            </a:r>
            <a:r>
              <a:rPr lang="en-US" sz="1800" dirty="0"/>
              <a:t>packets</a:t>
            </a:r>
            <a:r>
              <a:rPr lang="en-US" sz="1800" b="0" i="0" dirty="0">
                <a:solidFill>
                  <a:srgbClr val="222222"/>
                </a:solidFill>
                <a:effectLst/>
              </a:rPr>
              <a:t>.</a:t>
            </a:r>
          </a:p>
          <a:p>
            <a:pPr algn="just"/>
            <a:endParaRPr lang="en-US" sz="1800" b="0" i="0" dirty="0">
              <a:solidFill>
                <a:srgbClr val="222222"/>
              </a:solidFill>
              <a:effectLst/>
            </a:endParaRPr>
          </a:p>
          <a:p>
            <a:pPr algn="just"/>
            <a:r>
              <a:rPr lang="en-US" sz="1800" b="0" i="0" dirty="0">
                <a:solidFill>
                  <a:srgbClr val="222222"/>
                </a:solidFill>
                <a:effectLst/>
              </a:rPr>
              <a:t>IP information is attached to each packet, and this information helps </a:t>
            </a:r>
            <a:r>
              <a:rPr lang="en-US" sz="1800" dirty="0"/>
              <a:t>routers</a:t>
            </a:r>
            <a:r>
              <a:rPr lang="en-US" sz="1800" b="0" i="0" dirty="0">
                <a:solidFill>
                  <a:srgbClr val="222222"/>
                </a:solidFill>
                <a:effectLst/>
              </a:rPr>
              <a:t> to send packets to the right place.</a:t>
            </a:r>
            <a:endParaRPr lang="en-US" sz="1800" dirty="0">
              <a:solidFill>
                <a:srgbClr val="222222"/>
              </a:solidFill>
            </a:endParaRPr>
          </a:p>
          <a:p>
            <a:pPr algn="just"/>
            <a:endParaRPr lang="en-US" sz="1800" b="0" i="0" dirty="0">
              <a:solidFill>
                <a:srgbClr val="222222"/>
              </a:solidFill>
              <a:effectLst/>
            </a:endParaRPr>
          </a:p>
          <a:p>
            <a:pPr algn="just"/>
            <a:r>
              <a:rPr lang="en-US" sz="1800" b="0" i="0" dirty="0">
                <a:solidFill>
                  <a:srgbClr val="222222"/>
                </a:solidFill>
                <a:effectLst/>
              </a:rPr>
              <a:t>Every device or </a:t>
            </a:r>
            <a:r>
              <a:rPr lang="en-US" sz="1800" dirty="0"/>
              <a:t>domain</a:t>
            </a:r>
            <a:r>
              <a:rPr lang="en-US" sz="1800" b="0" i="0" dirty="0">
                <a:solidFill>
                  <a:srgbClr val="222222"/>
                </a:solidFill>
                <a:effectLst/>
              </a:rPr>
              <a:t> that connects to the Internet is assigned an </a:t>
            </a:r>
            <a:r>
              <a:rPr lang="en-US" sz="1800" dirty="0"/>
              <a:t>IP address</a:t>
            </a:r>
            <a:r>
              <a:rPr lang="en-US" sz="1800" b="0" i="0" dirty="0">
                <a:solidFill>
                  <a:srgbClr val="222222"/>
                </a:solidFill>
                <a:effectLst/>
              </a:rPr>
              <a:t>, and as packets are directed to the IP address attached to them, data arrives where it is needed.</a:t>
            </a:r>
          </a:p>
          <a:p>
            <a:pPr algn="just"/>
            <a:endParaRPr lang="en-US" sz="1800" dirty="0">
              <a:solidFill>
                <a:srgbClr val="222222"/>
              </a:solidFill>
            </a:endParaRPr>
          </a:p>
          <a:p>
            <a:pPr algn="just"/>
            <a:endParaRPr lang="en-US" sz="1800" dirty="0"/>
          </a:p>
        </p:txBody>
      </p:sp>
    </p:spTree>
    <p:extLst>
      <p:ext uri="{BB962C8B-B14F-4D97-AF65-F5344CB8AC3E}">
        <p14:creationId xmlns:p14="http://schemas.microsoft.com/office/powerpoint/2010/main" val="2066352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New Semantic Tags in HTML5</a:t>
            </a:r>
          </a:p>
        </p:txBody>
      </p:sp>
      <p:sp>
        <p:nvSpPr>
          <p:cNvPr id="3" name="Subtitle 2"/>
          <p:cNvSpPr>
            <a:spLocks noGrp="1"/>
          </p:cNvSpPr>
          <p:nvPr>
            <p:ph type="subTitle" idx="1"/>
          </p:nvPr>
        </p:nvSpPr>
        <p:spPr>
          <a:xfrm>
            <a:off x="762000" y="990600"/>
            <a:ext cx="7848600" cy="5410200"/>
          </a:xfrm>
        </p:spPr>
        <p:txBody>
          <a:bodyPr>
            <a:noAutofit/>
          </a:bodyPr>
          <a:lstStyle/>
          <a:p>
            <a:pPr algn="l">
              <a:buFont typeface="Arial" panose="020B0604020202020204" pitchFamily="34" charset="0"/>
              <a:buChar char="•"/>
            </a:pPr>
            <a:endParaRPr lang="en-US" sz="2000" b="0" i="0" dirty="0">
              <a:solidFill>
                <a:srgbClr val="000000"/>
              </a:solidFill>
              <a:effectLst/>
              <a:latin typeface="Verdana" panose="020B0604030504040204" pitchFamily="34" charset="0"/>
            </a:endParaRPr>
          </a:p>
          <a:p>
            <a:pPr algn="l"/>
            <a:r>
              <a:rPr lang="en-US" sz="2000" b="0" i="0" dirty="0">
                <a:solidFill>
                  <a:srgbClr val="000000"/>
                </a:solidFill>
                <a:effectLst/>
                <a:latin typeface="Verdana" panose="020B0604030504040204" pitchFamily="34" charset="0"/>
              </a:rPr>
              <a:t>&lt;article&gt;</a:t>
            </a:r>
          </a:p>
          <a:p>
            <a:pPr algn="l"/>
            <a:r>
              <a:rPr lang="en-US" sz="2000" b="0" i="0" dirty="0">
                <a:solidFill>
                  <a:srgbClr val="000000"/>
                </a:solidFill>
                <a:effectLst/>
                <a:latin typeface="Verdana" panose="020B0604030504040204" pitchFamily="34" charset="0"/>
              </a:rPr>
              <a:t>&lt;aside&gt;</a:t>
            </a:r>
          </a:p>
          <a:p>
            <a:pPr algn="l"/>
            <a:r>
              <a:rPr lang="en-US" sz="2000" b="0" i="0" dirty="0">
                <a:solidFill>
                  <a:srgbClr val="000000"/>
                </a:solidFill>
                <a:effectLst/>
                <a:latin typeface="Verdana" panose="020B0604030504040204" pitchFamily="34" charset="0"/>
              </a:rPr>
              <a:t>&lt;details&gt;</a:t>
            </a:r>
          </a:p>
          <a:p>
            <a:pPr algn="l"/>
            <a:r>
              <a:rPr lang="en-US" sz="2000" b="0" i="0" dirty="0">
                <a:solidFill>
                  <a:srgbClr val="000000"/>
                </a:solidFill>
                <a:effectLst/>
                <a:latin typeface="Verdana" panose="020B0604030504040204" pitchFamily="34" charset="0"/>
              </a:rPr>
              <a:t>&lt;summary&gt;{Used with details tag}</a:t>
            </a:r>
          </a:p>
          <a:p>
            <a:pPr algn="l"/>
            <a:r>
              <a:rPr lang="en-US" sz="2000" b="0" i="0" dirty="0">
                <a:solidFill>
                  <a:srgbClr val="000000"/>
                </a:solidFill>
                <a:effectLst/>
                <a:latin typeface="Verdana" panose="020B0604030504040204" pitchFamily="34" charset="0"/>
              </a:rPr>
              <a:t>&lt;</a:t>
            </a:r>
            <a:r>
              <a:rPr lang="en-US" sz="2000" b="0" i="0" dirty="0" err="1">
                <a:solidFill>
                  <a:srgbClr val="000000"/>
                </a:solidFill>
                <a:effectLst/>
                <a:latin typeface="Verdana" panose="020B0604030504040204" pitchFamily="34" charset="0"/>
              </a:rPr>
              <a:t>figcaption</a:t>
            </a:r>
            <a:r>
              <a:rPr lang="en-US" sz="2000" b="0" i="0" dirty="0">
                <a:solidFill>
                  <a:srgbClr val="000000"/>
                </a:solidFill>
                <a:effectLst/>
                <a:latin typeface="Verdana" panose="020B0604030504040204" pitchFamily="34" charset="0"/>
              </a:rPr>
              <a:t>&gt;</a:t>
            </a:r>
          </a:p>
          <a:p>
            <a:pPr algn="l"/>
            <a:r>
              <a:rPr lang="en-US" sz="2000" b="0" i="0" dirty="0">
                <a:solidFill>
                  <a:srgbClr val="000000"/>
                </a:solidFill>
                <a:effectLst/>
                <a:latin typeface="Verdana" panose="020B0604030504040204" pitchFamily="34" charset="0"/>
              </a:rPr>
              <a:t>&lt;figure&gt;</a:t>
            </a:r>
          </a:p>
          <a:p>
            <a:pPr algn="l"/>
            <a:r>
              <a:rPr lang="en-US" sz="2000" b="0" i="0" dirty="0">
                <a:solidFill>
                  <a:srgbClr val="000000"/>
                </a:solidFill>
                <a:effectLst/>
                <a:latin typeface="Verdana" panose="020B0604030504040204" pitchFamily="34" charset="0"/>
              </a:rPr>
              <a:t>&lt;footer&gt;</a:t>
            </a:r>
          </a:p>
          <a:p>
            <a:pPr algn="l"/>
            <a:r>
              <a:rPr lang="en-US" sz="2000" b="0" i="0" dirty="0">
                <a:solidFill>
                  <a:srgbClr val="000000"/>
                </a:solidFill>
                <a:effectLst/>
                <a:latin typeface="Verdana" panose="020B0604030504040204" pitchFamily="34" charset="0"/>
              </a:rPr>
              <a:t>&lt;header&gt;</a:t>
            </a:r>
          </a:p>
          <a:p>
            <a:pPr algn="l"/>
            <a:r>
              <a:rPr lang="en-US" sz="2000" b="0" i="0" dirty="0">
                <a:solidFill>
                  <a:srgbClr val="000000"/>
                </a:solidFill>
                <a:effectLst/>
                <a:latin typeface="Verdana" panose="020B0604030504040204" pitchFamily="34" charset="0"/>
              </a:rPr>
              <a:t>&lt;main&gt;</a:t>
            </a:r>
          </a:p>
          <a:p>
            <a:pPr algn="l"/>
            <a:r>
              <a:rPr lang="en-US" sz="2000" b="0" i="0" dirty="0">
                <a:solidFill>
                  <a:srgbClr val="000000"/>
                </a:solidFill>
                <a:effectLst/>
                <a:latin typeface="Verdana" panose="020B0604030504040204" pitchFamily="34" charset="0"/>
              </a:rPr>
              <a:t>&lt;mark&gt;</a:t>
            </a:r>
          </a:p>
          <a:p>
            <a:pPr algn="l"/>
            <a:r>
              <a:rPr lang="en-US" sz="2000" b="0" i="0" dirty="0">
                <a:solidFill>
                  <a:srgbClr val="000000"/>
                </a:solidFill>
                <a:effectLst/>
                <a:latin typeface="Verdana" panose="020B0604030504040204" pitchFamily="34" charset="0"/>
              </a:rPr>
              <a:t>&lt;nav&gt;</a:t>
            </a:r>
          </a:p>
          <a:p>
            <a:pPr algn="l"/>
            <a:r>
              <a:rPr lang="en-US" sz="2000" b="0" i="0" dirty="0">
                <a:solidFill>
                  <a:srgbClr val="000000"/>
                </a:solidFill>
                <a:effectLst/>
                <a:latin typeface="Verdana" panose="020B0604030504040204" pitchFamily="34" charset="0"/>
              </a:rPr>
              <a:t>&lt;section&gt;</a:t>
            </a:r>
          </a:p>
          <a:p>
            <a:pPr algn="l"/>
            <a:r>
              <a:rPr lang="en-US" sz="2000" b="0" i="0" dirty="0">
                <a:solidFill>
                  <a:srgbClr val="000000"/>
                </a:solidFill>
                <a:effectLst/>
                <a:latin typeface="Verdana" panose="020B0604030504040204" pitchFamily="34" charset="0"/>
              </a:rPr>
              <a:t>&lt;time&gt;</a:t>
            </a:r>
          </a:p>
          <a:p>
            <a:pPr marL="285750" indent="-285750" algn="l">
              <a:buFont typeface="Arial" panose="020B0604020202020204" pitchFamily="34" charset="0"/>
              <a:buChar char="•"/>
            </a:pPr>
            <a:endParaRPr lang="en-US" sz="2000" i="0" dirty="0">
              <a:solidFill>
                <a:schemeClr val="tx1"/>
              </a:solidFill>
              <a:effectLst/>
            </a:endParaRPr>
          </a:p>
        </p:txBody>
      </p:sp>
    </p:spTree>
    <p:extLst>
      <p:ext uri="{BB962C8B-B14F-4D97-AF65-F5344CB8AC3E}">
        <p14:creationId xmlns:p14="http://schemas.microsoft.com/office/powerpoint/2010/main" val="483086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Physical/Logical Character effects</a:t>
            </a:r>
          </a:p>
        </p:txBody>
      </p:sp>
      <p:sp>
        <p:nvSpPr>
          <p:cNvPr id="3" name="Subtitle 2"/>
          <p:cNvSpPr>
            <a:spLocks noGrp="1"/>
          </p:cNvSpPr>
          <p:nvPr>
            <p:ph type="subTitle" idx="1"/>
          </p:nvPr>
        </p:nvSpPr>
        <p:spPr>
          <a:xfrm>
            <a:off x="762000" y="990600"/>
            <a:ext cx="7848600" cy="5410200"/>
          </a:xfrm>
        </p:spPr>
        <p:txBody>
          <a:bodyPr>
            <a:noAutofit/>
          </a:bodyPr>
          <a:lstStyle/>
          <a:p>
            <a:pPr marL="285750" indent="-285750" algn="l">
              <a:buFont typeface="Arial" panose="020B0604020202020204" pitchFamily="34" charset="0"/>
              <a:buChar char="•"/>
            </a:pPr>
            <a:r>
              <a:rPr lang="en-US" sz="2000" b="1" dirty="0">
                <a:solidFill>
                  <a:schemeClr val="tx1"/>
                </a:solidFill>
              </a:rPr>
              <a:t>P</a:t>
            </a:r>
            <a:r>
              <a:rPr lang="en-US" sz="2000" b="1" i="0" dirty="0">
                <a:solidFill>
                  <a:schemeClr val="tx1"/>
                </a:solidFill>
                <a:effectLst/>
              </a:rPr>
              <a:t>hysical tags </a:t>
            </a:r>
            <a:r>
              <a:rPr lang="en-US" sz="2000" i="0" dirty="0">
                <a:solidFill>
                  <a:schemeClr val="tx1"/>
                </a:solidFill>
                <a:effectLst/>
              </a:rPr>
              <a:t>define the way a text should be displayed in the browser, controlling their physical characteristics. </a:t>
            </a:r>
          </a:p>
          <a:p>
            <a:pPr marL="285750" indent="-285750" algn="l">
              <a:buFont typeface="Arial" panose="020B0604020202020204" pitchFamily="34" charset="0"/>
              <a:buChar char="•"/>
            </a:pPr>
            <a:r>
              <a:rPr lang="en-US" sz="2000" i="0" dirty="0">
                <a:solidFill>
                  <a:schemeClr val="tx1"/>
                </a:solidFill>
                <a:effectLst/>
              </a:rPr>
              <a:t>They don’t care about the description or nature of the content to be displayed.</a:t>
            </a:r>
          </a:p>
          <a:p>
            <a:pPr marL="285750" indent="-285750" algn="l">
              <a:buFont typeface="Arial" panose="020B0604020202020204" pitchFamily="34" charset="0"/>
              <a:buChar char="•"/>
            </a:pPr>
            <a:r>
              <a:rPr lang="en-US" sz="2000" dirty="0">
                <a:solidFill>
                  <a:schemeClr val="tx1"/>
                </a:solidFill>
              </a:rPr>
              <a:t>These tags straight forward define how the text will be shown on page.</a:t>
            </a:r>
            <a:endParaRPr lang="en-US" sz="2000" i="0" dirty="0">
              <a:solidFill>
                <a:schemeClr val="tx1"/>
              </a:solidFill>
              <a:effectLst/>
            </a:endParaRPr>
          </a:p>
          <a:p>
            <a:pPr marL="285750" indent="-285750" algn="l">
              <a:buFont typeface="Arial" panose="020B0604020202020204" pitchFamily="34" charset="0"/>
              <a:buChar char="•"/>
            </a:pPr>
            <a:endParaRPr lang="en-US" sz="2000" i="0" dirty="0">
              <a:solidFill>
                <a:schemeClr val="tx1"/>
              </a:solidFill>
              <a:effectLst/>
            </a:endParaRPr>
          </a:p>
          <a:p>
            <a:pPr algn="l"/>
            <a:r>
              <a:rPr lang="en-US" sz="2000" dirty="0">
                <a:solidFill>
                  <a:schemeClr val="tx1"/>
                </a:solidFill>
              </a:rPr>
              <a:t>Example : </a:t>
            </a:r>
            <a:endParaRPr lang="en-US" sz="2000" i="0" dirty="0">
              <a:solidFill>
                <a:schemeClr val="tx1"/>
              </a:solidFill>
              <a:effectLst/>
            </a:endParaRPr>
          </a:p>
          <a:p>
            <a:pPr algn="l"/>
            <a:r>
              <a:rPr lang="en-US" sz="2000" i="0" dirty="0">
                <a:solidFill>
                  <a:schemeClr val="tx1"/>
                </a:solidFill>
                <a:effectLst/>
              </a:rPr>
              <a:t>&lt;b&gt; </a:t>
            </a:r>
          </a:p>
          <a:p>
            <a:pPr algn="l"/>
            <a:r>
              <a:rPr lang="en-US" sz="2000" dirty="0">
                <a:solidFill>
                  <a:schemeClr val="tx1"/>
                </a:solidFill>
              </a:rPr>
              <a:t>&lt;</a:t>
            </a:r>
            <a:r>
              <a:rPr lang="en-US" sz="2000" dirty="0" err="1">
                <a:solidFill>
                  <a:schemeClr val="tx1"/>
                </a:solidFill>
              </a:rPr>
              <a:t>i</a:t>
            </a:r>
            <a:r>
              <a:rPr lang="en-US" sz="2000" dirty="0">
                <a:solidFill>
                  <a:schemeClr val="tx1"/>
                </a:solidFill>
              </a:rPr>
              <a:t>&gt; </a:t>
            </a:r>
          </a:p>
          <a:p>
            <a:pPr algn="l"/>
            <a:r>
              <a:rPr lang="en-US" sz="2000" dirty="0">
                <a:solidFill>
                  <a:schemeClr val="tx1"/>
                </a:solidFill>
              </a:rPr>
              <a:t>&lt;u&gt; </a:t>
            </a:r>
          </a:p>
          <a:p>
            <a:pPr algn="l"/>
            <a:r>
              <a:rPr lang="en-US" sz="2000" i="0" dirty="0">
                <a:solidFill>
                  <a:schemeClr val="tx1"/>
                </a:solidFill>
                <a:effectLst/>
              </a:rPr>
              <a:t>&lt;sub&gt;</a:t>
            </a:r>
          </a:p>
          <a:p>
            <a:pPr algn="l"/>
            <a:r>
              <a:rPr lang="en-US" sz="2000" dirty="0">
                <a:solidFill>
                  <a:schemeClr val="tx1"/>
                </a:solidFill>
              </a:rPr>
              <a:t>&lt;sup&gt;</a:t>
            </a:r>
          </a:p>
          <a:p>
            <a:pPr algn="l"/>
            <a:r>
              <a:rPr lang="en-US" sz="2000" i="0" dirty="0">
                <a:solidFill>
                  <a:schemeClr val="tx1"/>
                </a:solidFill>
                <a:effectLst/>
              </a:rPr>
              <a:t>&lt;big&gt;</a:t>
            </a:r>
          </a:p>
          <a:p>
            <a:pPr algn="l"/>
            <a:r>
              <a:rPr lang="en-US" sz="2000" dirty="0">
                <a:solidFill>
                  <a:schemeClr val="tx1"/>
                </a:solidFill>
              </a:rPr>
              <a:t>&lt;small&gt;</a:t>
            </a:r>
            <a:endParaRPr lang="en-US" sz="2000" i="0" dirty="0">
              <a:solidFill>
                <a:schemeClr val="tx1"/>
              </a:solidFill>
              <a:effectLst/>
            </a:endParaRPr>
          </a:p>
        </p:txBody>
      </p:sp>
    </p:spTree>
    <p:extLst>
      <p:ext uri="{BB962C8B-B14F-4D97-AF65-F5344CB8AC3E}">
        <p14:creationId xmlns:p14="http://schemas.microsoft.com/office/powerpoint/2010/main" val="494207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Physical/Logical Character effects</a:t>
            </a:r>
          </a:p>
        </p:txBody>
      </p:sp>
      <p:sp>
        <p:nvSpPr>
          <p:cNvPr id="3" name="Subtitle 2"/>
          <p:cNvSpPr>
            <a:spLocks noGrp="1"/>
          </p:cNvSpPr>
          <p:nvPr>
            <p:ph type="subTitle" idx="1"/>
          </p:nvPr>
        </p:nvSpPr>
        <p:spPr>
          <a:xfrm>
            <a:off x="762000" y="990600"/>
            <a:ext cx="7848600" cy="5410200"/>
          </a:xfrm>
        </p:spPr>
        <p:txBody>
          <a:bodyPr>
            <a:noAutofit/>
          </a:bodyPr>
          <a:lstStyle/>
          <a:p>
            <a:pPr marL="285750" indent="-285750" algn="l">
              <a:buFont typeface="Arial" panose="020B0604020202020204" pitchFamily="34" charset="0"/>
              <a:buChar char="•"/>
            </a:pPr>
            <a:r>
              <a:rPr lang="en-US" sz="2000" b="1" i="0" dirty="0">
                <a:solidFill>
                  <a:schemeClr val="tx1"/>
                </a:solidFill>
                <a:effectLst/>
              </a:rPr>
              <a:t>Logical tags</a:t>
            </a:r>
            <a:r>
              <a:rPr lang="en-US" sz="2000" i="0" dirty="0">
                <a:solidFill>
                  <a:schemeClr val="tx1"/>
                </a:solidFill>
                <a:effectLst/>
              </a:rPr>
              <a:t>  </a:t>
            </a:r>
            <a:r>
              <a:rPr lang="en-US" sz="2000" b="0" i="0" dirty="0">
                <a:solidFill>
                  <a:schemeClr val="tx1"/>
                </a:solidFill>
                <a:effectLst/>
              </a:rPr>
              <a:t>describe the behavior, nature of the content for the enclosed text.</a:t>
            </a:r>
          </a:p>
          <a:p>
            <a:pPr marL="285750" indent="-285750" algn="l">
              <a:buFont typeface="Arial" panose="020B0604020202020204" pitchFamily="34" charset="0"/>
              <a:buChar char="•"/>
            </a:pPr>
            <a:r>
              <a:rPr lang="en-US" sz="2000" dirty="0">
                <a:solidFill>
                  <a:schemeClr val="tx1"/>
                </a:solidFill>
              </a:rPr>
              <a:t>T</a:t>
            </a:r>
            <a:r>
              <a:rPr lang="en-US" sz="2000" b="0" i="0" dirty="0">
                <a:solidFill>
                  <a:schemeClr val="tx1"/>
                </a:solidFill>
                <a:effectLst/>
              </a:rPr>
              <a:t>hey present the functions of text.</a:t>
            </a:r>
          </a:p>
          <a:p>
            <a:pPr marL="285750" indent="-285750" algn="l">
              <a:buFont typeface="Arial" panose="020B0604020202020204" pitchFamily="34" charset="0"/>
              <a:buChar char="•"/>
            </a:pPr>
            <a:r>
              <a:rPr lang="en-US" sz="2000" b="0" i="0" dirty="0">
                <a:solidFill>
                  <a:schemeClr val="tx1"/>
                </a:solidFill>
                <a:effectLst/>
              </a:rPr>
              <a:t>Logical tags are used to indicate to the visually impaired person that there is something more important in the text or to emphasize the text </a:t>
            </a:r>
            <a:r>
              <a:rPr lang="en-US" sz="2000" b="0" i="0" dirty="0" err="1">
                <a:solidFill>
                  <a:schemeClr val="tx1"/>
                </a:solidFill>
                <a:effectLst/>
              </a:rPr>
              <a:t>ie</a:t>
            </a:r>
            <a:r>
              <a:rPr lang="en-US" sz="2000" b="0" i="0" dirty="0">
                <a:solidFill>
                  <a:schemeClr val="tx1"/>
                </a:solidFill>
                <a:effectLst/>
              </a:rPr>
              <a:t>, logical tags can be used for styling purposes as well as to give special importance to text content</a:t>
            </a:r>
          </a:p>
          <a:p>
            <a:pPr algn="l"/>
            <a:endParaRPr lang="en-US" sz="2000" b="0" i="0" dirty="0">
              <a:solidFill>
                <a:schemeClr val="tx1"/>
              </a:solidFill>
              <a:effectLst/>
            </a:endParaRPr>
          </a:p>
          <a:p>
            <a:r>
              <a:rPr lang="en-US" sz="2000" i="0" dirty="0">
                <a:solidFill>
                  <a:schemeClr val="tx1"/>
                </a:solidFill>
                <a:effectLst/>
              </a:rPr>
              <a:t>&lt;</a:t>
            </a:r>
            <a:r>
              <a:rPr lang="en-US" sz="2000" i="0" dirty="0" err="1">
                <a:solidFill>
                  <a:schemeClr val="tx1"/>
                </a:solidFill>
                <a:effectLst/>
              </a:rPr>
              <a:t>abbr</a:t>
            </a:r>
            <a:r>
              <a:rPr lang="en-US" sz="2000" i="0" dirty="0">
                <a:solidFill>
                  <a:schemeClr val="tx1"/>
                </a:solidFill>
                <a:effectLst/>
              </a:rPr>
              <a:t>&gt;     	&lt;address&gt;	&lt;cite&gt;	</a:t>
            </a:r>
          </a:p>
          <a:p>
            <a:r>
              <a:rPr lang="en-US" sz="2000" i="0" dirty="0">
                <a:solidFill>
                  <a:schemeClr val="tx1"/>
                </a:solidFill>
                <a:effectLst/>
              </a:rPr>
              <a:t>&lt;code&gt;		&lt;blockquote&gt;	&lt;del&gt;	</a:t>
            </a:r>
          </a:p>
          <a:p>
            <a:r>
              <a:rPr lang="en-US" sz="2000" i="0" dirty="0">
                <a:solidFill>
                  <a:schemeClr val="tx1"/>
                </a:solidFill>
                <a:effectLst/>
              </a:rPr>
              <a:t>&lt;</a:t>
            </a:r>
            <a:r>
              <a:rPr lang="en-US" sz="2000" i="0" dirty="0" err="1">
                <a:solidFill>
                  <a:schemeClr val="tx1"/>
                </a:solidFill>
                <a:effectLst/>
              </a:rPr>
              <a:t>dfn</a:t>
            </a:r>
            <a:r>
              <a:rPr lang="en-US" sz="2000" i="0" dirty="0">
                <a:solidFill>
                  <a:schemeClr val="tx1"/>
                </a:solidFill>
                <a:effectLst/>
              </a:rPr>
              <a:t>&gt;		&lt;ins&gt;			</a:t>
            </a:r>
          </a:p>
          <a:p>
            <a:r>
              <a:rPr lang="en-US" sz="2000" i="0" dirty="0">
                <a:solidFill>
                  <a:schemeClr val="tx1"/>
                </a:solidFill>
                <a:effectLst/>
              </a:rPr>
              <a:t>&lt;pre&gt;		&lt;q&gt;		&lt;strong&gt;</a:t>
            </a:r>
          </a:p>
        </p:txBody>
      </p:sp>
    </p:spTree>
    <p:extLst>
      <p:ext uri="{BB962C8B-B14F-4D97-AF65-F5344CB8AC3E}">
        <p14:creationId xmlns:p14="http://schemas.microsoft.com/office/powerpoint/2010/main" val="3096965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Managing html spaces</a:t>
            </a:r>
          </a:p>
        </p:txBody>
      </p:sp>
      <p:sp>
        <p:nvSpPr>
          <p:cNvPr id="3" name="Subtitle 2"/>
          <p:cNvSpPr>
            <a:spLocks noGrp="1"/>
          </p:cNvSpPr>
          <p:nvPr>
            <p:ph type="subTitle" idx="1"/>
          </p:nvPr>
        </p:nvSpPr>
        <p:spPr>
          <a:xfrm>
            <a:off x="762000" y="990600"/>
            <a:ext cx="7848600" cy="5410200"/>
          </a:xfrm>
        </p:spPr>
        <p:txBody>
          <a:bodyPr>
            <a:noAutofit/>
          </a:bodyPr>
          <a:lstStyle/>
          <a:p>
            <a:pPr algn="just"/>
            <a:r>
              <a:rPr lang="en-US" sz="2000" b="0" i="0" dirty="0">
                <a:solidFill>
                  <a:srgbClr val="000000"/>
                </a:solidFill>
                <a:effectLst/>
              </a:rPr>
              <a:t>&amp;</a:t>
            </a:r>
            <a:r>
              <a:rPr lang="en-US" sz="2000" b="0" i="0" dirty="0" err="1">
                <a:solidFill>
                  <a:srgbClr val="000000"/>
                </a:solidFill>
                <a:effectLst/>
              </a:rPr>
              <a:t>nbsp</a:t>
            </a:r>
            <a:r>
              <a:rPr lang="en-US" sz="2000" b="0" i="0" dirty="0">
                <a:solidFill>
                  <a:srgbClr val="000000"/>
                </a:solidFill>
                <a:effectLst/>
              </a:rPr>
              <a:t>;    </a:t>
            </a:r>
          </a:p>
          <a:p>
            <a:pPr algn="just"/>
            <a:r>
              <a:rPr lang="en-US" sz="2000" b="0" i="0" dirty="0">
                <a:solidFill>
                  <a:srgbClr val="000000"/>
                </a:solidFill>
                <a:effectLst/>
              </a:rPr>
              <a:t>This tag is used for displaying only one space between the text.   </a:t>
            </a:r>
          </a:p>
          <a:p>
            <a:pPr algn="just"/>
            <a:endParaRPr lang="en-US" sz="2000" b="0" i="0" dirty="0">
              <a:solidFill>
                <a:srgbClr val="000000"/>
              </a:solidFill>
              <a:effectLst/>
            </a:endParaRPr>
          </a:p>
          <a:p>
            <a:pPr algn="just"/>
            <a:r>
              <a:rPr lang="en-US" sz="2000" b="0" i="0" dirty="0">
                <a:solidFill>
                  <a:srgbClr val="000000"/>
                </a:solidFill>
                <a:effectLst/>
              </a:rPr>
              <a:t>&amp;</a:t>
            </a:r>
            <a:r>
              <a:rPr lang="en-US" sz="2000" b="0" i="0" dirty="0" err="1">
                <a:solidFill>
                  <a:srgbClr val="000000"/>
                </a:solidFill>
                <a:effectLst/>
              </a:rPr>
              <a:t>ensp</a:t>
            </a:r>
            <a:r>
              <a:rPr lang="en-US" sz="2000" b="0" i="0" dirty="0">
                <a:solidFill>
                  <a:srgbClr val="000000"/>
                </a:solidFill>
                <a:effectLst/>
              </a:rPr>
              <a:t>;       </a:t>
            </a:r>
          </a:p>
          <a:p>
            <a:pPr algn="just"/>
            <a:r>
              <a:rPr lang="en-US" sz="2000" b="0" i="0" dirty="0">
                <a:solidFill>
                  <a:srgbClr val="000000"/>
                </a:solidFill>
                <a:effectLst/>
              </a:rPr>
              <a:t>This tag is used for displaying two spaces.   </a:t>
            </a:r>
          </a:p>
          <a:p>
            <a:pPr algn="just"/>
            <a:endParaRPr lang="en-US" sz="2000" b="0" i="0" dirty="0">
              <a:solidFill>
                <a:srgbClr val="000000"/>
              </a:solidFill>
              <a:effectLst/>
            </a:endParaRPr>
          </a:p>
          <a:p>
            <a:pPr algn="just"/>
            <a:r>
              <a:rPr lang="en-US" sz="2000" b="0" i="0" dirty="0">
                <a:solidFill>
                  <a:srgbClr val="000000"/>
                </a:solidFill>
                <a:effectLst/>
              </a:rPr>
              <a:t>&amp;</a:t>
            </a:r>
            <a:r>
              <a:rPr lang="en-US" sz="2000" b="0" i="0" dirty="0" err="1">
                <a:solidFill>
                  <a:srgbClr val="000000"/>
                </a:solidFill>
                <a:effectLst/>
              </a:rPr>
              <a:t>emsp</a:t>
            </a:r>
            <a:r>
              <a:rPr lang="en-US" sz="2000" b="0" i="0" dirty="0">
                <a:solidFill>
                  <a:srgbClr val="000000"/>
                </a:solidFill>
                <a:effectLst/>
              </a:rPr>
              <a:t>;       </a:t>
            </a:r>
          </a:p>
          <a:p>
            <a:pPr algn="just"/>
            <a:r>
              <a:rPr lang="en-US" sz="2000" b="0" i="0" dirty="0">
                <a:solidFill>
                  <a:srgbClr val="000000"/>
                </a:solidFill>
                <a:effectLst/>
              </a:rPr>
              <a:t>This tag is used for displaying four spaces. </a:t>
            </a:r>
            <a:endParaRPr lang="en-US" sz="2000" i="0" dirty="0">
              <a:solidFill>
                <a:schemeClr val="tx1"/>
              </a:solidFill>
              <a:effectLst/>
            </a:endParaRPr>
          </a:p>
          <a:p>
            <a:pPr algn="just"/>
            <a:endParaRPr lang="en-US" sz="2000" b="0" dirty="0">
              <a:solidFill>
                <a:schemeClr val="tx1"/>
              </a:solidFill>
            </a:endParaRPr>
          </a:p>
          <a:p>
            <a:pPr algn="just"/>
            <a:r>
              <a:rPr lang="en-US" sz="2000" b="0" dirty="0">
                <a:solidFill>
                  <a:schemeClr val="tx1"/>
                </a:solidFill>
              </a:rPr>
              <a:t>&lt;</a:t>
            </a:r>
            <a:r>
              <a:rPr lang="en-US" sz="2000" b="0" dirty="0" err="1">
                <a:solidFill>
                  <a:schemeClr val="tx1"/>
                </a:solidFill>
              </a:rPr>
              <a:t>br</a:t>
            </a:r>
            <a:r>
              <a:rPr lang="en-US" sz="2000" b="0" dirty="0">
                <a:solidFill>
                  <a:schemeClr val="tx1"/>
                </a:solidFill>
              </a:rPr>
              <a:t>&gt; tag : </a:t>
            </a:r>
          </a:p>
          <a:p>
            <a:pPr algn="just"/>
            <a:r>
              <a:rPr lang="en-US" sz="2000" dirty="0">
                <a:solidFill>
                  <a:srgbClr val="000000"/>
                </a:solidFill>
              </a:rPr>
              <a:t>To generate space below an html element using line break</a:t>
            </a:r>
            <a:endParaRPr lang="en-US" sz="2000" i="0" dirty="0">
              <a:solidFill>
                <a:srgbClr val="000000"/>
              </a:solidFill>
              <a:effectLst/>
            </a:endParaRPr>
          </a:p>
          <a:p>
            <a:pPr algn="just"/>
            <a:endParaRPr lang="en-US" sz="2000" dirty="0">
              <a:solidFill>
                <a:srgbClr val="000000"/>
              </a:solidFill>
            </a:endParaRPr>
          </a:p>
          <a:p>
            <a:pPr algn="just"/>
            <a:r>
              <a:rPr lang="en-US" sz="2000" dirty="0">
                <a:solidFill>
                  <a:srgbClr val="000000"/>
                </a:solidFill>
              </a:rPr>
              <a:t>&lt;pre&gt; tag to provide custom spaces </a:t>
            </a:r>
            <a:endParaRPr lang="en-US" sz="2000" i="0" dirty="0">
              <a:solidFill>
                <a:srgbClr val="000000"/>
              </a:solidFill>
              <a:effectLst/>
            </a:endParaRPr>
          </a:p>
          <a:p>
            <a:pPr algn="just"/>
            <a:endParaRPr lang="en-US" sz="2000" dirty="0">
              <a:solidFill>
                <a:srgbClr val="000000"/>
              </a:solidFill>
            </a:endParaRPr>
          </a:p>
          <a:p>
            <a:pPr algn="just"/>
            <a:r>
              <a:rPr lang="en-US" sz="2000" dirty="0">
                <a:solidFill>
                  <a:srgbClr val="000000"/>
                </a:solidFill>
              </a:rPr>
              <a:t>Using </a:t>
            </a:r>
            <a:r>
              <a:rPr lang="en-US" sz="2000" dirty="0" err="1">
                <a:solidFill>
                  <a:srgbClr val="000000"/>
                </a:solidFill>
              </a:rPr>
              <a:t>Css</a:t>
            </a:r>
            <a:r>
              <a:rPr lang="en-US" sz="2000" dirty="0">
                <a:solidFill>
                  <a:srgbClr val="000000"/>
                </a:solidFill>
              </a:rPr>
              <a:t> ( Later)</a:t>
            </a:r>
            <a:endParaRPr lang="en-US" sz="2000" i="0" dirty="0">
              <a:solidFill>
                <a:schemeClr val="tx1"/>
              </a:solidFill>
              <a:effectLst/>
            </a:endParaRPr>
          </a:p>
        </p:txBody>
      </p:sp>
    </p:spTree>
    <p:extLst>
      <p:ext uri="{BB962C8B-B14F-4D97-AF65-F5344CB8AC3E}">
        <p14:creationId xmlns:p14="http://schemas.microsoft.com/office/powerpoint/2010/main" val="2466741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Hyperlinks</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just">
              <a:buFont typeface="Arial" panose="020B0604020202020204" pitchFamily="34" charset="0"/>
              <a:buChar char="•"/>
            </a:pPr>
            <a:r>
              <a:rPr lang="en-US" sz="2000" i="0" dirty="0">
                <a:solidFill>
                  <a:schemeClr val="tx1"/>
                </a:solidFill>
                <a:effectLst/>
              </a:rPr>
              <a:t>Linking text or an image on a web page creates a way for our website viewers to travel from one page to another.</a:t>
            </a:r>
          </a:p>
          <a:p>
            <a:pPr marL="342900" indent="-342900" algn="just">
              <a:buFont typeface="Arial" panose="020B0604020202020204" pitchFamily="34" charset="0"/>
              <a:buChar char="•"/>
            </a:pPr>
            <a:r>
              <a:rPr lang="en-US" sz="2000" dirty="0">
                <a:solidFill>
                  <a:schemeClr val="tx1"/>
                </a:solidFill>
              </a:rPr>
              <a:t>Created using &lt;a&gt; (anchor tag)</a:t>
            </a:r>
          </a:p>
          <a:p>
            <a:pPr marL="342900" indent="-342900" algn="just">
              <a:buFont typeface="Arial" panose="020B0604020202020204" pitchFamily="34" charset="0"/>
              <a:buChar char="•"/>
            </a:pPr>
            <a:r>
              <a:rPr lang="en-US" sz="2000" i="0" dirty="0">
                <a:solidFill>
                  <a:schemeClr val="tx1"/>
                </a:solidFill>
                <a:effectLst/>
              </a:rPr>
              <a:t>Default style is color</a:t>
            </a:r>
            <a:r>
              <a:rPr lang="en-US" sz="2000" dirty="0">
                <a:solidFill>
                  <a:schemeClr val="tx1"/>
                </a:solidFill>
              </a:rPr>
              <a:t> blue and underlined, when a link is visited the color changes to violet , </a:t>
            </a:r>
            <a:r>
              <a:rPr lang="en-US" sz="2000" dirty="0" err="1">
                <a:solidFill>
                  <a:schemeClr val="tx1"/>
                </a:solidFill>
              </a:rPr>
              <a:t>css</a:t>
            </a:r>
            <a:r>
              <a:rPr lang="en-US" sz="2000" dirty="0">
                <a:solidFill>
                  <a:schemeClr val="tx1"/>
                </a:solidFill>
              </a:rPr>
              <a:t> can be used to change the behavior.</a:t>
            </a:r>
          </a:p>
          <a:p>
            <a:pPr marL="342900" indent="-342900" algn="just">
              <a:buFont typeface="Arial" panose="020B0604020202020204" pitchFamily="34" charset="0"/>
              <a:buChar char="•"/>
            </a:pPr>
            <a:r>
              <a:rPr lang="en-US" sz="2000" i="0" dirty="0">
                <a:solidFill>
                  <a:schemeClr val="tx1"/>
                </a:solidFill>
                <a:effectLst/>
              </a:rPr>
              <a:t>Attributes : </a:t>
            </a:r>
            <a:r>
              <a:rPr lang="en-US" sz="2000" dirty="0" err="1">
                <a:solidFill>
                  <a:schemeClr val="tx1"/>
                </a:solidFill>
              </a:rPr>
              <a:t>href</a:t>
            </a:r>
            <a:r>
              <a:rPr lang="en-US" sz="2000" dirty="0">
                <a:solidFill>
                  <a:schemeClr val="tx1"/>
                </a:solidFill>
              </a:rPr>
              <a:t> ,  id , target(_blank , _self(default),  _parent , _top)</a:t>
            </a:r>
          </a:p>
          <a:p>
            <a:pPr marL="342900" indent="-342900" algn="just">
              <a:buFont typeface="Arial" panose="020B0604020202020204" pitchFamily="34" charset="0"/>
              <a:buChar char="•"/>
            </a:pPr>
            <a:r>
              <a:rPr lang="en-US" sz="2000" i="0" dirty="0">
                <a:solidFill>
                  <a:schemeClr val="tx1"/>
                </a:solidFill>
                <a:effectLst/>
              </a:rPr>
              <a:t>Linking to other page.</a:t>
            </a:r>
          </a:p>
          <a:p>
            <a:pPr marL="342900" indent="-342900" algn="just">
              <a:buFont typeface="Arial" panose="020B0604020202020204" pitchFamily="34" charset="0"/>
              <a:buChar char="•"/>
            </a:pPr>
            <a:r>
              <a:rPr lang="en-US" sz="2000" dirty="0">
                <a:solidFill>
                  <a:schemeClr val="tx1"/>
                </a:solidFill>
              </a:rPr>
              <a:t>Linking to same page specific element.</a:t>
            </a:r>
          </a:p>
          <a:p>
            <a:pPr marL="342900" indent="-342900" algn="just">
              <a:buFont typeface="Arial" panose="020B0604020202020204" pitchFamily="34" charset="0"/>
              <a:buChar char="•"/>
            </a:pPr>
            <a:r>
              <a:rPr lang="en-US" sz="2000" i="0" dirty="0">
                <a:solidFill>
                  <a:schemeClr val="tx1"/>
                </a:solidFill>
                <a:effectLst/>
              </a:rPr>
              <a:t>Linking to </a:t>
            </a:r>
            <a:r>
              <a:rPr lang="en-US" sz="2000" dirty="0">
                <a:solidFill>
                  <a:schemeClr val="tx1"/>
                </a:solidFill>
              </a:rPr>
              <a:t>other page specific target.</a:t>
            </a:r>
            <a:endParaRPr lang="en-US" sz="2000" i="0" dirty="0">
              <a:solidFill>
                <a:schemeClr val="tx1"/>
              </a:solidFill>
              <a:effectLst/>
            </a:endParaRPr>
          </a:p>
          <a:p>
            <a:pPr marL="342900" indent="-342900" algn="just">
              <a:buFont typeface="Arial" panose="020B0604020202020204" pitchFamily="34" charset="0"/>
              <a:buChar char="•"/>
            </a:pPr>
            <a:r>
              <a:rPr lang="en-US" sz="2000" i="0" dirty="0">
                <a:solidFill>
                  <a:schemeClr val="tx1"/>
                </a:solidFill>
                <a:effectLst/>
              </a:rPr>
              <a:t>Email links : </a:t>
            </a:r>
          </a:p>
          <a:p>
            <a:pPr algn="just"/>
            <a:r>
              <a:rPr lang="en-US" sz="2000" dirty="0">
                <a:solidFill>
                  <a:schemeClr val="tx1"/>
                </a:solidFill>
              </a:rPr>
              <a:t>    </a:t>
            </a:r>
            <a:r>
              <a:rPr lang="en-US" sz="2000" i="0" dirty="0">
                <a:solidFill>
                  <a:schemeClr val="tx1"/>
                </a:solidFill>
                <a:effectLst/>
              </a:rPr>
              <a:t>&lt;a </a:t>
            </a:r>
            <a:r>
              <a:rPr lang="en-US" sz="2000" i="0" dirty="0" err="1">
                <a:solidFill>
                  <a:schemeClr val="tx1"/>
                </a:solidFill>
                <a:effectLst/>
              </a:rPr>
              <a:t>href</a:t>
            </a:r>
            <a:r>
              <a:rPr lang="en-US" sz="2000" i="0" dirty="0">
                <a:solidFill>
                  <a:schemeClr val="tx1"/>
                </a:solidFill>
                <a:effectLst/>
              </a:rPr>
              <a:t>="mailto:acb@mno.com"&gt;Send email to </a:t>
            </a:r>
            <a:r>
              <a:rPr lang="en-US" sz="2000" i="0" dirty="0" err="1">
                <a:solidFill>
                  <a:schemeClr val="tx1"/>
                </a:solidFill>
                <a:effectLst/>
              </a:rPr>
              <a:t>abc</a:t>
            </a:r>
            <a:r>
              <a:rPr lang="en-US" sz="2000" i="0" dirty="0">
                <a:solidFill>
                  <a:schemeClr val="tx1"/>
                </a:solidFill>
                <a:effectLst/>
              </a:rPr>
              <a:t>&lt;/a&gt;</a:t>
            </a:r>
          </a:p>
          <a:p>
            <a:pPr marL="342900" indent="-342900" algn="just">
              <a:buFont typeface="Arial" panose="020B0604020202020204" pitchFamily="34" charset="0"/>
              <a:buChar char="•"/>
            </a:pPr>
            <a:endParaRPr lang="en-US" sz="2000" i="0" dirty="0">
              <a:solidFill>
                <a:schemeClr val="tx1"/>
              </a:solidFill>
              <a:effectLst/>
            </a:endParaRPr>
          </a:p>
        </p:txBody>
      </p:sp>
    </p:spTree>
    <p:extLst>
      <p:ext uri="{BB962C8B-B14F-4D97-AF65-F5344CB8AC3E}">
        <p14:creationId xmlns:p14="http://schemas.microsoft.com/office/powerpoint/2010/main" val="1384682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List</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just">
              <a:buFont typeface="Arial" panose="020B0604020202020204" pitchFamily="34" charset="0"/>
              <a:buChar char="•"/>
            </a:pPr>
            <a:endParaRPr lang="en-US" sz="2000" i="0" dirty="0">
              <a:solidFill>
                <a:schemeClr val="tx1"/>
              </a:solidFill>
              <a:effectLst/>
            </a:endParaRPr>
          </a:p>
          <a:p>
            <a:pPr marL="342900" indent="-342900" algn="just">
              <a:buFont typeface="Arial" panose="020B0604020202020204" pitchFamily="34" charset="0"/>
              <a:buChar char="•"/>
            </a:pPr>
            <a:r>
              <a:rPr lang="en-US" sz="2000" i="0" dirty="0">
                <a:solidFill>
                  <a:schemeClr val="tx1"/>
                </a:solidFill>
                <a:effectLst/>
              </a:rPr>
              <a:t>Numbered List/Ordered list</a:t>
            </a:r>
          </a:p>
          <a:p>
            <a:pPr algn="just"/>
            <a:r>
              <a:rPr lang="en-US" sz="2000" i="0" dirty="0">
                <a:solidFill>
                  <a:schemeClr val="tx1"/>
                </a:solidFill>
                <a:effectLst/>
              </a:rPr>
              <a:t>            a. Default numbering</a:t>
            </a:r>
          </a:p>
          <a:p>
            <a:pPr algn="just"/>
            <a:r>
              <a:rPr lang="en-US" sz="2000" dirty="0">
                <a:solidFill>
                  <a:schemeClr val="tx1"/>
                </a:solidFill>
              </a:rPr>
              <a:t>            b. Changing the start number</a:t>
            </a:r>
            <a:endParaRPr lang="en-US" sz="2000" i="0" dirty="0">
              <a:solidFill>
                <a:schemeClr val="tx1"/>
              </a:solidFill>
              <a:effectLst/>
            </a:endParaRPr>
          </a:p>
          <a:p>
            <a:pPr algn="just"/>
            <a:r>
              <a:rPr lang="en-US" sz="2000" dirty="0">
                <a:solidFill>
                  <a:schemeClr val="tx1"/>
                </a:solidFill>
              </a:rPr>
              <a:t>            b. Alphabetical order</a:t>
            </a:r>
          </a:p>
          <a:p>
            <a:pPr algn="just"/>
            <a:r>
              <a:rPr lang="en-US" sz="2000" i="0" dirty="0">
                <a:solidFill>
                  <a:schemeClr val="tx1"/>
                </a:solidFill>
                <a:effectLst/>
              </a:rPr>
              <a:t>            c. Itali</a:t>
            </a:r>
            <a:r>
              <a:rPr lang="en-US" sz="2000" dirty="0">
                <a:solidFill>
                  <a:schemeClr val="tx1"/>
                </a:solidFill>
              </a:rPr>
              <a:t>cs ordering</a:t>
            </a:r>
          </a:p>
          <a:p>
            <a:pPr algn="just"/>
            <a:endParaRPr lang="en-US" sz="2000" i="0" dirty="0">
              <a:solidFill>
                <a:schemeClr val="tx1"/>
              </a:solidFill>
              <a:effectLst/>
            </a:endParaRPr>
          </a:p>
          <a:p>
            <a:pPr marL="342900" indent="-342900" algn="just">
              <a:buFont typeface="Arial" panose="020B0604020202020204" pitchFamily="34" charset="0"/>
              <a:buChar char="•"/>
            </a:pPr>
            <a:r>
              <a:rPr lang="en-US" sz="2000" dirty="0">
                <a:solidFill>
                  <a:schemeClr val="tx1"/>
                </a:solidFill>
              </a:rPr>
              <a:t>Bulleted List/Un ordered list</a:t>
            </a:r>
          </a:p>
          <a:p>
            <a:pPr algn="just"/>
            <a:r>
              <a:rPr lang="en-US" sz="2000" i="0" dirty="0">
                <a:solidFill>
                  <a:schemeClr val="tx1"/>
                </a:solidFill>
                <a:effectLst/>
              </a:rPr>
              <a:t>              a. default</a:t>
            </a:r>
            <a:r>
              <a:rPr lang="en-US" sz="2000" dirty="0">
                <a:solidFill>
                  <a:schemeClr val="tx1"/>
                </a:solidFill>
              </a:rPr>
              <a:t>/disc</a:t>
            </a:r>
          </a:p>
          <a:p>
            <a:pPr algn="just"/>
            <a:r>
              <a:rPr lang="en-US" sz="2000" i="0" dirty="0">
                <a:solidFill>
                  <a:schemeClr val="tx1"/>
                </a:solidFill>
                <a:effectLst/>
              </a:rPr>
              <a:t>              </a:t>
            </a:r>
            <a:r>
              <a:rPr lang="en-US" sz="2000" dirty="0">
                <a:solidFill>
                  <a:schemeClr val="tx1"/>
                </a:solidFill>
              </a:rPr>
              <a:t>b</a:t>
            </a:r>
            <a:r>
              <a:rPr lang="en-US" sz="2000" i="0" dirty="0">
                <a:solidFill>
                  <a:schemeClr val="tx1"/>
                </a:solidFill>
                <a:effectLst/>
              </a:rPr>
              <a:t>. circle</a:t>
            </a:r>
          </a:p>
          <a:p>
            <a:pPr algn="just"/>
            <a:r>
              <a:rPr lang="en-US" sz="2000" dirty="0">
                <a:solidFill>
                  <a:schemeClr val="tx1"/>
                </a:solidFill>
              </a:rPr>
              <a:t>              c. square</a:t>
            </a:r>
            <a:endParaRPr lang="en-US" sz="2000" i="0" dirty="0">
              <a:solidFill>
                <a:schemeClr val="tx1"/>
              </a:solidFill>
              <a:effectLst/>
            </a:endParaRPr>
          </a:p>
        </p:txBody>
      </p:sp>
    </p:spTree>
    <p:extLst>
      <p:ext uri="{BB962C8B-B14F-4D97-AF65-F5344CB8AC3E}">
        <p14:creationId xmlns:p14="http://schemas.microsoft.com/office/powerpoint/2010/main" val="2088757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Image</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just">
              <a:buFont typeface="Arial" panose="020B0604020202020204" pitchFamily="34" charset="0"/>
              <a:buChar char="•"/>
            </a:pPr>
            <a:r>
              <a:rPr lang="en-US" sz="2000" dirty="0">
                <a:solidFill>
                  <a:schemeClr val="tx1"/>
                </a:solidFill>
              </a:rPr>
              <a:t>Role of images in webpage</a:t>
            </a:r>
          </a:p>
          <a:p>
            <a:pPr marL="342900" indent="-342900" algn="just">
              <a:buFont typeface="Arial" panose="020B0604020202020204" pitchFamily="34" charset="0"/>
              <a:buChar char="•"/>
            </a:pPr>
            <a:r>
              <a:rPr lang="en-US" sz="2000" i="0" dirty="0">
                <a:solidFill>
                  <a:schemeClr val="tx1"/>
                </a:solidFill>
                <a:effectLst/>
              </a:rPr>
              <a:t>Adding image in web page</a:t>
            </a:r>
          </a:p>
          <a:p>
            <a:pPr marL="342900" indent="-342900" algn="just">
              <a:buFont typeface="Arial" panose="020B0604020202020204" pitchFamily="34" charset="0"/>
              <a:buChar char="•"/>
            </a:pPr>
            <a:r>
              <a:rPr lang="en-US" sz="2000" dirty="0">
                <a:solidFill>
                  <a:schemeClr val="tx1"/>
                </a:solidFill>
              </a:rPr>
              <a:t>Sizing the image</a:t>
            </a:r>
          </a:p>
          <a:p>
            <a:pPr marL="342900" indent="-342900" algn="just">
              <a:buFont typeface="Arial" panose="020B0604020202020204" pitchFamily="34" charset="0"/>
              <a:buChar char="•"/>
            </a:pPr>
            <a:r>
              <a:rPr lang="en-US" sz="2000" i="0" dirty="0">
                <a:solidFill>
                  <a:schemeClr val="tx1"/>
                </a:solidFill>
                <a:effectLst/>
              </a:rPr>
              <a:t>Providing alt text</a:t>
            </a:r>
          </a:p>
          <a:p>
            <a:pPr marL="342900" indent="-342900" algn="just">
              <a:buFont typeface="Arial" panose="020B0604020202020204" pitchFamily="34" charset="0"/>
              <a:buChar char="•"/>
            </a:pPr>
            <a:r>
              <a:rPr lang="en-US" sz="2000" dirty="0">
                <a:solidFill>
                  <a:schemeClr val="tx1"/>
                </a:solidFill>
              </a:rPr>
              <a:t>Using Image as hyperlinks</a:t>
            </a:r>
          </a:p>
          <a:p>
            <a:pPr marL="342900" indent="-342900" algn="just">
              <a:buFont typeface="Arial" panose="020B0604020202020204" pitchFamily="34" charset="0"/>
              <a:buChar char="•"/>
            </a:pPr>
            <a:r>
              <a:rPr lang="en-US" sz="2000" i="0" dirty="0">
                <a:solidFill>
                  <a:schemeClr val="tx1"/>
                </a:solidFill>
                <a:effectLst/>
              </a:rPr>
              <a:t>Floating image</a:t>
            </a:r>
          </a:p>
        </p:txBody>
      </p:sp>
    </p:spTree>
    <p:extLst>
      <p:ext uri="{BB962C8B-B14F-4D97-AF65-F5344CB8AC3E}">
        <p14:creationId xmlns:p14="http://schemas.microsoft.com/office/powerpoint/2010/main" val="649800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Font-awesome Icons</a:t>
            </a:r>
          </a:p>
        </p:txBody>
      </p:sp>
      <p:sp>
        <p:nvSpPr>
          <p:cNvPr id="3" name="Content Placeholder 2"/>
          <p:cNvSpPr>
            <a:spLocks noGrp="1"/>
          </p:cNvSpPr>
          <p:nvPr>
            <p:ph idx="1"/>
          </p:nvPr>
        </p:nvSpPr>
        <p:spPr/>
        <p:txBody>
          <a:bodyPr>
            <a:normAutofit fontScale="70000" lnSpcReduction="20000"/>
          </a:bodyPr>
          <a:lstStyle/>
          <a:p>
            <a:pPr>
              <a:buNone/>
            </a:pPr>
            <a:r>
              <a:rPr lang="en-US" dirty="0">
                <a:solidFill>
                  <a:srgbClr val="002060"/>
                </a:solidFill>
              </a:rPr>
              <a:t>STEP : Link the minified </a:t>
            </a:r>
            <a:r>
              <a:rPr lang="en-US" dirty="0" err="1">
                <a:solidFill>
                  <a:srgbClr val="002060"/>
                </a:solidFill>
              </a:rPr>
              <a:t>css</a:t>
            </a:r>
            <a:r>
              <a:rPr lang="en-US" dirty="0">
                <a:solidFill>
                  <a:srgbClr val="002060"/>
                </a:solidFill>
              </a:rPr>
              <a:t> of font awesome</a:t>
            </a:r>
          </a:p>
          <a:p>
            <a:pPr>
              <a:buNone/>
            </a:pPr>
            <a:r>
              <a:rPr lang="en-US" dirty="0">
                <a:solidFill>
                  <a:srgbClr val="002060"/>
                </a:solidFill>
              </a:rPr>
              <a:t>&lt;link </a:t>
            </a:r>
            <a:r>
              <a:rPr lang="en-US" dirty="0" err="1">
                <a:solidFill>
                  <a:srgbClr val="002060"/>
                </a:solidFill>
              </a:rPr>
              <a:t>href</a:t>
            </a:r>
            <a:r>
              <a:rPr lang="en-US" dirty="0">
                <a:solidFill>
                  <a:srgbClr val="002060"/>
                </a:solidFill>
              </a:rPr>
              <a:t>="https://cdnjs.cloudflare.com/ajax/libs/font-awesome/4.7.0/css/font-awesome.min.css" </a:t>
            </a:r>
            <a:r>
              <a:rPr lang="en-US" dirty="0" err="1">
                <a:solidFill>
                  <a:srgbClr val="002060"/>
                </a:solidFill>
              </a:rPr>
              <a:t>rel</a:t>
            </a:r>
            <a:r>
              <a:rPr lang="en-US" dirty="0">
                <a:solidFill>
                  <a:srgbClr val="002060"/>
                </a:solidFill>
              </a:rPr>
              <a:t>="</a:t>
            </a:r>
            <a:r>
              <a:rPr lang="en-US" dirty="0" err="1">
                <a:solidFill>
                  <a:srgbClr val="002060"/>
                </a:solidFill>
              </a:rPr>
              <a:t>stylesheet</a:t>
            </a:r>
            <a:r>
              <a:rPr lang="en-US" dirty="0">
                <a:solidFill>
                  <a:srgbClr val="002060"/>
                </a:solidFill>
              </a:rPr>
              <a:t>" type="text/</a:t>
            </a:r>
            <a:r>
              <a:rPr lang="en-US" dirty="0" err="1">
                <a:solidFill>
                  <a:srgbClr val="002060"/>
                </a:solidFill>
              </a:rPr>
              <a:t>css</a:t>
            </a:r>
            <a:r>
              <a:rPr lang="en-US" dirty="0">
                <a:solidFill>
                  <a:srgbClr val="002060"/>
                </a:solidFill>
              </a:rPr>
              <a:t>"&gt;</a:t>
            </a:r>
          </a:p>
          <a:p>
            <a:pPr>
              <a:buNone/>
            </a:pPr>
            <a:endParaRPr lang="en-US" dirty="0">
              <a:solidFill>
                <a:srgbClr val="002060"/>
              </a:solidFill>
            </a:endParaRPr>
          </a:p>
          <a:p>
            <a:pPr>
              <a:buNone/>
            </a:pPr>
            <a:r>
              <a:rPr lang="en-US" dirty="0">
                <a:solidFill>
                  <a:srgbClr val="002060"/>
                </a:solidFill>
              </a:rPr>
              <a:t>Step 2 :  Go to the  font-awesome 4.7 website ,search for the icon , select it and copy  its snapshot.</a:t>
            </a:r>
          </a:p>
          <a:p>
            <a:pPr>
              <a:buNone/>
            </a:pPr>
            <a:r>
              <a:rPr lang="en-US" dirty="0" err="1">
                <a:solidFill>
                  <a:srgbClr val="002060"/>
                </a:solidFill>
              </a:rPr>
              <a:t>Eg</a:t>
            </a:r>
            <a:r>
              <a:rPr lang="en-US" dirty="0">
                <a:solidFill>
                  <a:srgbClr val="002060"/>
                </a:solidFill>
              </a:rPr>
              <a:t> : </a:t>
            </a:r>
          </a:p>
          <a:p>
            <a:pPr>
              <a:buNone/>
            </a:pPr>
            <a:r>
              <a:rPr lang="it-IT" dirty="0">
                <a:solidFill>
                  <a:srgbClr val="002060"/>
                </a:solidFill>
              </a:rPr>
              <a:t>&lt;i class="fa fa-user-circle-o" aria-hidden="true"&gt;&lt;/i&gt;</a:t>
            </a:r>
          </a:p>
          <a:p>
            <a:pPr>
              <a:buNone/>
            </a:pPr>
            <a:endParaRPr lang="it-IT" dirty="0">
              <a:solidFill>
                <a:srgbClr val="002060"/>
              </a:solidFill>
            </a:endParaRPr>
          </a:p>
          <a:p>
            <a:pPr>
              <a:buNone/>
            </a:pPr>
            <a:r>
              <a:rPr lang="it-IT" dirty="0">
                <a:solidFill>
                  <a:srgbClr val="002060"/>
                </a:solidFill>
              </a:rPr>
              <a:t>Font awesome fonts can be customized by using font property of css.</a:t>
            </a:r>
            <a:endParaRPr lang="en-US" dirty="0">
              <a:solidFill>
                <a:srgbClr val="002060"/>
              </a:solidFill>
            </a:endParaRPr>
          </a:p>
          <a:p>
            <a:pPr>
              <a:buNone/>
            </a:pPr>
            <a:r>
              <a:rPr lang="en-US" dirty="0">
                <a:solidFill>
                  <a:srgbClr val="002060"/>
                </a:solidFill>
              </a:rPr>
              <a:t>	</a:t>
            </a:r>
          </a:p>
        </p:txBody>
      </p:sp>
    </p:spTree>
    <p:extLst>
      <p:ext uri="{BB962C8B-B14F-4D97-AF65-F5344CB8AC3E}">
        <p14:creationId xmlns:p14="http://schemas.microsoft.com/office/powerpoint/2010/main" val="3641697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Google Fonts</a:t>
            </a:r>
          </a:p>
        </p:txBody>
      </p:sp>
      <p:sp>
        <p:nvSpPr>
          <p:cNvPr id="3" name="Content Placeholder 2"/>
          <p:cNvSpPr>
            <a:spLocks noGrp="1"/>
          </p:cNvSpPr>
          <p:nvPr>
            <p:ph idx="1"/>
          </p:nvPr>
        </p:nvSpPr>
        <p:spPr/>
        <p:txBody>
          <a:bodyPr/>
          <a:lstStyle/>
          <a:p>
            <a:r>
              <a:rPr lang="en-US" dirty="0">
                <a:solidFill>
                  <a:srgbClr val="002060"/>
                </a:solidFill>
              </a:rPr>
              <a:t>Benefit : </a:t>
            </a:r>
          </a:p>
          <a:p>
            <a:pPr>
              <a:buNone/>
            </a:pPr>
            <a:r>
              <a:rPr lang="en-US" dirty="0">
                <a:solidFill>
                  <a:srgbClr val="002060"/>
                </a:solidFill>
              </a:rPr>
              <a:t>Uniformity of our website throughout all the computers on which whether a particular font is installed or not.</a:t>
            </a:r>
          </a:p>
          <a:p>
            <a:pPr>
              <a:buNone/>
            </a:pPr>
            <a:r>
              <a:rPr lang="en-US" dirty="0">
                <a:solidFill>
                  <a:srgbClr val="002060"/>
                </a:solidFill>
              </a:rPr>
              <a:t>Steps : </a:t>
            </a:r>
          </a:p>
          <a:p>
            <a:pPr>
              <a:buNone/>
            </a:pPr>
            <a:endParaRPr lang="en-US" dirty="0">
              <a:solidFill>
                <a:srgbClr val="002060"/>
              </a:solidFill>
            </a:endParaRPr>
          </a:p>
        </p:txBody>
      </p:sp>
    </p:spTree>
    <p:extLst>
      <p:ext uri="{BB962C8B-B14F-4D97-AF65-F5344CB8AC3E}">
        <p14:creationId xmlns:p14="http://schemas.microsoft.com/office/powerpoint/2010/main" val="2218346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9AD81-3707-DFA4-C7C5-1AA0CE2B3EAA}"/>
              </a:ext>
            </a:extLst>
          </p:cNvPr>
          <p:cNvSpPr>
            <a:spLocks noGrp="1"/>
          </p:cNvSpPr>
          <p:nvPr>
            <p:ph type="title"/>
          </p:nvPr>
        </p:nvSpPr>
        <p:spPr/>
        <p:txBody>
          <a:bodyPr/>
          <a:lstStyle/>
          <a:p>
            <a:r>
              <a:rPr lang="en-US" dirty="0">
                <a:solidFill>
                  <a:srgbClr val="FF0000"/>
                </a:solidFill>
              </a:rPr>
              <a:t>Special Characters</a:t>
            </a:r>
            <a:endParaRPr lang="en-IN" dirty="0">
              <a:solidFill>
                <a:srgbClr val="FF0000"/>
              </a:solidFill>
            </a:endParaRPr>
          </a:p>
        </p:txBody>
      </p:sp>
      <p:pic>
        <p:nvPicPr>
          <p:cNvPr id="4" name="Content Placeholder 3">
            <a:extLst>
              <a:ext uri="{FF2B5EF4-FFF2-40B4-BE49-F238E27FC236}">
                <a16:creationId xmlns:a16="http://schemas.microsoft.com/office/drawing/2014/main" id="{313ECCAE-C6E3-D2E8-450B-C1292DDB7DB7}"/>
              </a:ext>
            </a:extLst>
          </p:cNvPr>
          <p:cNvPicPr>
            <a:picLocks noGrp="1" noChangeAspect="1"/>
          </p:cNvPicPr>
          <p:nvPr>
            <p:ph idx="1"/>
          </p:nvPr>
        </p:nvPicPr>
        <p:blipFill>
          <a:blip r:embed="rId2"/>
          <a:stretch>
            <a:fillRect/>
          </a:stretch>
        </p:blipFill>
        <p:spPr>
          <a:xfrm>
            <a:off x="509650" y="1600200"/>
            <a:ext cx="8124700" cy="4525963"/>
          </a:xfrm>
          <a:prstGeom prst="rect">
            <a:avLst/>
          </a:prstGeom>
        </p:spPr>
      </p:pic>
    </p:spTree>
    <p:extLst>
      <p:ext uri="{BB962C8B-B14F-4D97-AF65-F5344CB8AC3E}">
        <p14:creationId xmlns:p14="http://schemas.microsoft.com/office/powerpoint/2010/main" val="4144977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Internet Protocol (IP)</a:t>
            </a:r>
            <a:endParaRPr lang="en-IN" dirty="0">
              <a:solidFill>
                <a:srgbClr val="FF0000"/>
              </a:solidFill>
            </a:endParaRPr>
          </a:p>
        </p:txBody>
      </p:sp>
      <p:sp>
        <p:nvSpPr>
          <p:cNvPr id="3" name="Content Placeholder 2">
            <a:extLst>
              <a:ext uri="{FF2B5EF4-FFF2-40B4-BE49-F238E27FC236}">
                <a16:creationId xmlns:a16="http://schemas.microsoft.com/office/drawing/2014/main" id="{AD7A5AA0-2034-5670-376D-49D47574B442}"/>
              </a:ext>
            </a:extLst>
          </p:cNvPr>
          <p:cNvSpPr>
            <a:spLocks noGrp="1"/>
          </p:cNvSpPr>
          <p:nvPr>
            <p:ph idx="1"/>
          </p:nvPr>
        </p:nvSpPr>
        <p:spPr/>
        <p:txBody>
          <a:bodyPr>
            <a:noAutofit/>
          </a:bodyPr>
          <a:lstStyle/>
          <a:p>
            <a:pPr algn="just"/>
            <a:endParaRPr lang="en-US" sz="1800" b="0" i="0" dirty="0">
              <a:solidFill>
                <a:srgbClr val="222222"/>
              </a:solidFill>
              <a:effectLst/>
            </a:endParaRPr>
          </a:p>
          <a:p>
            <a:pPr algn="just"/>
            <a:r>
              <a:rPr lang="en-US" sz="1800" b="0" i="0" dirty="0">
                <a:solidFill>
                  <a:srgbClr val="222222"/>
                </a:solidFill>
                <a:effectLst/>
              </a:rPr>
              <a:t>The Internet Protocol (IP) is a protocol, or set of rules, for routing and addressing packets of data so that they can travel across networks and arrive at the correct destination</a:t>
            </a:r>
          </a:p>
          <a:p>
            <a:pPr algn="just"/>
            <a:r>
              <a:rPr lang="en-US" sz="1800" b="0" i="0" dirty="0">
                <a:solidFill>
                  <a:srgbClr val="222222"/>
                </a:solidFill>
                <a:effectLst/>
              </a:rPr>
              <a:t>Data traversing the Internet is divided into smaller pieces, called </a:t>
            </a:r>
            <a:r>
              <a:rPr lang="en-US" sz="1800" dirty="0"/>
              <a:t>packets</a:t>
            </a:r>
            <a:r>
              <a:rPr lang="en-US" sz="1800" b="0" i="0" dirty="0">
                <a:solidFill>
                  <a:srgbClr val="222222"/>
                </a:solidFill>
                <a:effectLst/>
              </a:rPr>
              <a:t>.</a:t>
            </a:r>
          </a:p>
          <a:p>
            <a:pPr algn="just"/>
            <a:r>
              <a:rPr lang="en-US" sz="1800" b="0" i="0" dirty="0">
                <a:solidFill>
                  <a:srgbClr val="222222"/>
                </a:solidFill>
                <a:effectLst/>
              </a:rPr>
              <a:t>IP information is attached to each packet, and this information helps </a:t>
            </a:r>
            <a:r>
              <a:rPr lang="en-US" sz="1800" dirty="0"/>
              <a:t>routers</a:t>
            </a:r>
            <a:r>
              <a:rPr lang="en-US" sz="1800" b="0" i="0" dirty="0">
                <a:solidFill>
                  <a:srgbClr val="222222"/>
                </a:solidFill>
                <a:effectLst/>
              </a:rPr>
              <a:t> to send packets to the right place.</a:t>
            </a:r>
          </a:p>
          <a:p>
            <a:pPr algn="just"/>
            <a:r>
              <a:rPr lang="en-US" sz="1800" b="0" i="0" dirty="0">
                <a:solidFill>
                  <a:srgbClr val="222222"/>
                </a:solidFill>
                <a:effectLst/>
              </a:rPr>
              <a:t>Every device  that connects to the Internet is assigned a unique address which can be used to identify the device uniquely across the internet world.</a:t>
            </a:r>
          </a:p>
          <a:p>
            <a:pPr algn="just"/>
            <a:r>
              <a:rPr lang="en-US" sz="1800" b="0" i="0" dirty="0">
                <a:solidFill>
                  <a:srgbClr val="222222"/>
                </a:solidFill>
                <a:effectLst/>
              </a:rPr>
              <a:t>Packets are directed to the IP address attached to them, data arrives where it is needed.</a:t>
            </a:r>
          </a:p>
          <a:p>
            <a:pPr algn="just"/>
            <a:endParaRPr lang="en-US" sz="1800" b="0" i="0" dirty="0">
              <a:solidFill>
                <a:srgbClr val="222222"/>
              </a:solidFill>
              <a:effectLst/>
            </a:endParaRPr>
          </a:p>
          <a:p>
            <a:pPr algn="just"/>
            <a:endParaRPr lang="en-US" sz="1800" dirty="0">
              <a:solidFill>
                <a:srgbClr val="222222"/>
              </a:solidFill>
            </a:endParaRPr>
          </a:p>
          <a:p>
            <a:pPr algn="just"/>
            <a:endParaRPr lang="en-US" sz="1800" dirty="0"/>
          </a:p>
        </p:txBody>
      </p:sp>
    </p:spTree>
    <p:extLst>
      <p:ext uri="{BB962C8B-B14F-4D97-AF65-F5344CB8AC3E}">
        <p14:creationId xmlns:p14="http://schemas.microsoft.com/office/powerpoint/2010/main" val="1076761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Table</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just">
              <a:buFont typeface="Arial" panose="020B0604020202020204" pitchFamily="34" charset="0"/>
              <a:buChar char="•"/>
            </a:pPr>
            <a:r>
              <a:rPr lang="en-US" sz="2000" i="0" dirty="0">
                <a:solidFill>
                  <a:schemeClr val="tx1"/>
                </a:solidFill>
                <a:effectLst/>
              </a:rPr>
              <a:t>A table is a structured set of data made up of rows and columns (tabular data).</a:t>
            </a:r>
          </a:p>
          <a:p>
            <a:pPr marL="342900" indent="-342900" algn="just">
              <a:buFont typeface="Arial" panose="020B0604020202020204" pitchFamily="34" charset="0"/>
              <a:buChar char="•"/>
            </a:pPr>
            <a:r>
              <a:rPr lang="en-US" sz="2000" i="0" dirty="0">
                <a:solidFill>
                  <a:schemeClr val="tx1"/>
                </a:solidFill>
                <a:effectLst/>
              </a:rPr>
              <a:t> Allows </a:t>
            </a:r>
            <a:r>
              <a:rPr lang="en-US" sz="2000" dirty="0">
                <a:solidFill>
                  <a:schemeClr val="tx1"/>
                </a:solidFill>
              </a:rPr>
              <a:t>q</a:t>
            </a:r>
            <a:r>
              <a:rPr lang="en-US" sz="2000" i="0" dirty="0">
                <a:solidFill>
                  <a:schemeClr val="tx1"/>
                </a:solidFill>
                <a:effectLst/>
              </a:rPr>
              <a:t>uickly and easily look up values that indicate some kind of connection between different types of data, </a:t>
            </a:r>
          </a:p>
          <a:p>
            <a:pPr marL="342900" indent="-342900" algn="just">
              <a:buFont typeface="Arial" panose="020B0604020202020204" pitchFamily="34" charset="0"/>
              <a:buChar char="•"/>
            </a:pPr>
            <a:r>
              <a:rPr lang="en-US" sz="2000" i="0" dirty="0">
                <a:solidFill>
                  <a:schemeClr val="tx1"/>
                </a:solidFill>
                <a:effectLst/>
              </a:rPr>
              <a:t>for example a person and their age</a:t>
            </a:r>
          </a:p>
          <a:p>
            <a:pPr marL="342900" indent="-342900" algn="just">
              <a:buFont typeface="Arial" panose="020B0604020202020204" pitchFamily="34" charset="0"/>
              <a:buChar char="•"/>
            </a:pPr>
            <a:r>
              <a:rPr lang="en-US" sz="2000" dirty="0">
                <a:solidFill>
                  <a:schemeClr val="tx1"/>
                </a:solidFill>
              </a:rPr>
              <a:t>Don’t use tables for laying out the web page of form.</a:t>
            </a:r>
          </a:p>
          <a:p>
            <a:pPr marL="342900" indent="-342900" algn="just">
              <a:buFont typeface="Arial" panose="020B0604020202020204" pitchFamily="34" charset="0"/>
              <a:buChar char="•"/>
            </a:pPr>
            <a:r>
              <a:rPr lang="en-US" sz="2000" dirty="0">
                <a:solidFill>
                  <a:schemeClr val="tx1"/>
                </a:solidFill>
              </a:rPr>
              <a:t>t</a:t>
            </a:r>
            <a:r>
              <a:rPr lang="en-US" sz="2000" i="0" dirty="0">
                <a:solidFill>
                  <a:schemeClr val="tx1"/>
                </a:solidFill>
                <a:effectLst/>
              </a:rPr>
              <a:t>able tag</a:t>
            </a:r>
          </a:p>
          <a:p>
            <a:pPr marL="342900" indent="-342900" algn="just">
              <a:buFont typeface="Arial" panose="020B0604020202020204" pitchFamily="34" charset="0"/>
              <a:buChar char="•"/>
            </a:pPr>
            <a:r>
              <a:rPr lang="en-US" sz="2000" dirty="0">
                <a:solidFill>
                  <a:schemeClr val="tx1"/>
                </a:solidFill>
              </a:rPr>
              <a:t>Using  td ,  tr  tags to create rows and columns</a:t>
            </a:r>
          </a:p>
          <a:p>
            <a:pPr marL="342900" indent="-342900" algn="just">
              <a:buFont typeface="Arial" panose="020B0604020202020204" pitchFamily="34" charset="0"/>
              <a:buChar char="•"/>
            </a:pPr>
            <a:r>
              <a:rPr lang="en-US" sz="2000" i="0" dirty="0">
                <a:solidFill>
                  <a:schemeClr val="tx1"/>
                </a:solidFill>
                <a:effectLst/>
              </a:rPr>
              <a:t>Adding headers with </a:t>
            </a:r>
            <a:r>
              <a:rPr lang="en-US" sz="2000" i="0" dirty="0" err="1">
                <a:solidFill>
                  <a:schemeClr val="tx1"/>
                </a:solidFill>
                <a:effectLst/>
              </a:rPr>
              <a:t>th</a:t>
            </a:r>
            <a:r>
              <a:rPr lang="en-US" sz="2000" i="0" dirty="0">
                <a:solidFill>
                  <a:schemeClr val="tx1"/>
                </a:solidFill>
                <a:effectLst/>
              </a:rPr>
              <a:t> tag.</a:t>
            </a:r>
          </a:p>
          <a:p>
            <a:pPr marL="342900" indent="-342900" algn="just">
              <a:buFont typeface="Arial" panose="020B0604020202020204" pitchFamily="34" charset="0"/>
              <a:buChar char="•"/>
            </a:pPr>
            <a:r>
              <a:rPr lang="en-US" sz="2000" i="0" dirty="0">
                <a:solidFill>
                  <a:schemeClr val="tx1"/>
                </a:solidFill>
                <a:effectLst/>
              </a:rPr>
              <a:t> </a:t>
            </a:r>
            <a:r>
              <a:rPr lang="en-US" sz="2000" i="0" dirty="0" err="1">
                <a:solidFill>
                  <a:schemeClr val="tx1"/>
                </a:solidFill>
                <a:effectLst/>
              </a:rPr>
              <a:t>rowspan</a:t>
            </a:r>
            <a:r>
              <a:rPr lang="en-US" sz="2000" i="0" dirty="0">
                <a:solidFill>
                  <a:schemeClr val="tx1"/>
                </a:solidFill>
                <a:effectLst/>
              </a:rPr>
              <a:t> and </a:t>
            </a:r>
            <a:r>
              <a:rPr lang="en-US" sz="2000" i="0" dirty="0" err="1">
                <a:solidFill>
                  <a:schemeClr val="tx1"/>
                </a:solidFill>
                <a:effectLst/>
              </a:rPr>
              <a:t>colspan</a:t>
            </a:r>
            <a:endParaRPr lang="en-US" sz="2000" i="0" dirty="0">
              <a:solidFill>
                <a:schemeClr val="tx1"/>
              </a:solidFill>
              <a:effectLst/>
            </a:endParaRPr>
          </a:p>
          <a:p>
            <a:pPr marL="342900" indent="-342900" algn="just">
              <a:buFont typeface="Arial" panose="020B0604020202020204" pitchFamily="34" charset="0"/>
              <a:buChar char="•"/>
            </a:pPr>
            <a:r>
              <a:rPr lang="en-US" sz="2000" i="0" dirty="0">
                <a:solidFill>
                  <a:schemeClr val="tx1"/>
                </a:solidFill>
                <a:effectLst/>
              </a:rPr>
              <a:t>Practice problems </a:t>
            </a:r>
          </a:p>
          <a:p>
            <a:pPr marL="342900" indent="-342900" algn="just">
              <a:buFont typeface="Arial" panose="020B0604020202020204" pitchFamily="34" charset="0"/>
              <a:buChar char="•"/>
            </a:pPr>
            <a:endParaRPr lang="en-US" sz="2000" i="0" dirty="0">
              <a:solidFill>
                <a:schemeClr val="tx1"/>
              </a:solidFill>
              <a:effectLst/>
            </a:endParaRPr>
          </a:p>
        </p:txBody>
      </p:sp>
    </p:spTree>
    <p:extLst>
      <p:ext uri="{BB962C8B-B14F-4D97-AF65-F5344CB8AC3E}">
        <p14:creationId xmlns:p14="http://schemas.microsoft.com/office/powerpoint/2010/main" val="3481305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E647-ADD0-5015-E492-400D48292E2E}"/>
              </a:ext>
            </a:extLst>
          </p:cNvPr>
          <p:cNvSpPr>
            <a:spLocks noGrp="1"/>
          </p:cNvSpPr>
          <p:nvPr>
            <p:ph type="title"/>
          </p:nvPr>
        </p:nvSpPr>
        <p:spPr/>
        <p:txBody>
          <a:bodyPr/>
          <a:lstStyle/>
          <a:p>
            <a:r>
              <a:rPr lang="en-US" dirty="0" err="1">
                <a:solidFill>
                  <a:srgbClr val="FF0000"/>
                </a:solidFill>
              </a:rPr>
              <a:t>ImageMap</a:t>
            </a:r>
            <a:endParaRPr lang="en-IN" dirty="0">
              <a:solidFill>
                <a:srgbClr val="FF0000"/>
              </a:solidFill>
            </a:endParaRPr>
          </a:p>
        </p:txBody>
      </p:sp>
      <p:sp>
        <p:nvSpPr>
          <p:cNvPr id="3" name="Content Placeholder 2">
            <a:extLst>
              <a:ext uri="{FF2B5EF4-FFF2-40B4-BE49-F238E27FC236}">
                <a16:creationId xmlns:a16="http://schemas.microsoft.com/office/drawing/2014/main" id="{1C0DA7AA-D572-502F-6EDA-C7C29CF3EA9D}"/>
              </a:ext>
            </a:extLst>
          </p:cNvPr>
          <p:cNvSpPr>
            <a:spLocks noGrp="1"/>
          </p:cNvSpPr>
          <p:nvPr>
            <p:ph idx="1"/>
          </p:nvPr>
        </p:nvSpPr>
        <p:spPr/>
        <p:txBody>
          <a:bodyPr>
            <a:normAutofit lnSpcReduction="10000"/>
          </a:bodyPr>
          <a:lstStyle/>
          <a:p>
            <a:endParaRPr lang="en-US" sz="1800" b="0" i="0" dirty="0">
              <a:solidFill>
                <a:srgbClr val="000000"/>
              </a:solidFill>
              <a:effectLst/>
            </a:endParaRPr>
          </a:p>
          <a:p>
            <a:endParaRPr lang="en-US" sz="1800" b="0" i="0" dirty="0">
              <a:solidFill>
                <a:srgbClr val="000000"/>
              </a:solidFill>
              <a:effectLst/>
            </a:endParaRPr>
          </a:p>
          <a:p>
            <a:r>
              <a:rPr lang="en-US" sz="1800" b="0" i="0" dirty="0">
                <a:solidFill>
                  <a:srgbClr val="000000"/>
                </a:solidFill>
                <a:effectLst/>
              </a:rPr>
              <a:t>An image map is an image with clickable areas</a:t>
            </a:r>
            <a:endParaRPr lang="de-DE" sz="1800" dirty="0"/>
          </a:p>
          <a:p>
            <a:r>
              <a:rPr lang="de-DE" sz="1800" dirty="0"/>
              <a:t>&lt;map&gt; tag defines an image map</a:t>
            </a:r>
            <a:endParaRPr lang="en-US" sz="1800" dirty="0"/>
          </a:p>
          <a:p>
            <a:r>
              <a:rPr lang="en-US" sz="1800" dirty="0"/>
              <a:t>The areas are defined with one or more &lt;area&gt; tags.</a:t>
            </a:r>
          </a:p>
          <a:p>
            <a:endParaRPr lang="en-IN" sz="1800" dirty="0"/>
          </a:p>
          <a:p>
            <a:pPr marL="0" indent="0">
              <a:buNone/>
            </a:pPr>
            <a:r>
              <a:rPr lang="en-IN" sz="1800" dirty="0"/>
              <a:t>&lt;map name=“sample”&gt;</a:t>
            </a:r>
          </a:p>
          <a:p>
            <a:pPr marL="0" indent="0">
              <a:buNone/>
            </a:pPr>
            <a:r>
              <a:rPr lang="en-IN" sz="1800" dirty="0"/>
              <a:t> &lt;area cords = “x1,y1,x2,y2”&gt;//square       x1,y1 : left top cords , x2y2 , right bottom cords</a:t>
            </a:r>
          </a:p>
          <a:p>
            <a:pPr marL="0" indent="0">
              <a:buNone/>
            </a:pPr>
            <a:r>
              <a:rPr lang="en-IN" sz="1800" dirty="0"/>
              <a:t> &lt;area cords = “x1,y1,radius”&gt; //circle      x1,y1 : left top cords , x2y2 , right bottom cords</a:t>
            </a:r>
          </a:p>
          <a:p>
            <a:pPr marL="0" indent="0">
              <a:buNone/>
            </a:pPr>
            <a:r>
              <a:rPr lang="en-IN" sz="1800" dirty="0"/>
              <a:t>&lt;map&gt;</a:t>
            </a:r>
          </a:p>
          <a:p>
            <a:endParaRPr lang="en-IN" sz="1800" dirty="0"/>
          </a:p>
          <a:p>
            <a:r>
              <a:rPr lang="en-IN" sz="1800" dirty="0"/>
              <a:t>&lt;</a:t>
            </a:r>
            <a:r>
              <a:rPr lang="en-IN" sz="1800" dirty="0" err="1"/>
              <a:t>img</a:t>
            </a:r>
            <a:r>
              <a:rPr lang="en-IN" sz="1800" dirty="0"/>
              <a:t> </a:t>
            </a:r>
            <a:r>
              <a:rPr lang="en-IN" sz="1800" dirty="0" err="1"/>
              <a:t>src</a:t>
            </a:r>
            <a:r>
              <a:rPr lang="en-IN" sz="1800" dirty="0"/>
              <a:t>=“….” </a:t>
            </a:r>
            <a:r>
              <a:rPr lang="en-IN" sz="1800" dirty="0" err="1"/>
              <a:t>usemap</a:t>
            </a:r>
            <a:r>
              <a:rPr lang="en-IN" sz="1800" dirty="0"/>
              <a:t>=“#sample”/&gt;</a:t>
            </a:r>
          </a:p>
        </p:txBody>
      </p:sp>
    </p:spTree>
    <p:extLst>
      <p:ext uri="{BB962C8B-B14F-4D97-AF65-F5344CB8AC3E}">
        <p14:creationId xmlns:p14="http://schemas.microsoft.com/office/powerpoint/2010/main" val="2821348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Forms</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l">
              <a:buFont typeface="Arial" panose="020B0604020202020204" pitchFamily="34" charset="0"/>
              <a:buChar char="•"/>
            </a:pPr>
            <a:r>
              <a:rPr lang="en-US" sz="2000" dirty="0">
                <a:solidFill>
                  <a:schemeClr val="tx1"/>
                </a:solidFill>
              </a:rPr>
              <a:t>What</a:t>
            </a:r>
          </a:p>
          <a:p>
            <a:pPr marL="342900" indent="-342900" algn="l">
              <a:buFont typeface="Arial" panose="020B0604020202020204" pitchFamily="34" charset="0"/>
              <a:buChar char="•"/>
            </a:pPr>
            <a:r>
              <a:rPr lang="en-US" sz="2000" i="0" dirty="0">
                <a:solidFill>
                  <a:schemeClr val="tx1"/>
                </a:solidFill>
                <a:effectLst/>
              </a:rPr>
              <a:t>Why</a:t>
            </a:r>
          </a:p>
          <a:p>
            <a:pPr marL="342900" indent="-342900" algn="l">
              <a:buFont typeface="Arial" panose="020B0604020202020204" pitchFamily="34" charset="0"/>
              <a:buChar char="•"/>
            </a:pPr>
            <a:r>
              <a:rPr lang="en-US" sz="2000" dirty="0">
                <a:solidFill>
                  <a:schemeClr val="tx1"/>
                </a:solidFill>
              </a:rPr>
              <a:t>Creating forms</a:t>
            </a:r>
          </a:p>
          <a:p>
            <a:pPr marL="342900" indent="-342900" algn="l">
              <a:buFont typeface="Arial" panose="020B0604020202020204" pitchFamily="34" charset="0"/>
              <a:buChar char="•"/>
            </a:pPr>
            <a:r>
              <a:rPr lang="en-US" sz="2000" i="0" dirty="0">
                <a:solidFill>
                  <a:schemeClr val="tx1"/>
                </a:solidFill>
                <a:effectLst/>
              </a:rPr>
              <a:t>Form elements</a:t>
            </a:r>
          </a:p>
          <a:p>
            <a:pPr marL="342900" indent="-342900" algn="l">
              <a:buFont typeface="Arial" panose="020B0604020202020204" pitchFamily="34" charset="0"/>
              <a:buChar char="•"/>
            </a:pPr>
            <a:r>
              <a:rPr lang="en-US" sz="2000" dirty="0">
                <a:solidFill>
                  <a:schemeClr val="tx1"/>
                </a:solidFill>
              </a:rPr>
              <a:t>Label</a:t>
            </a:r>
          </a:p>
          <a:p>
            <a:pPr marL="342900" indent="-342900" algn="l">
              <a:buFont typeface="Arial" panose="020B0604020202020204" pitchFamily="34" charset="0"/>
              <a:buChar char="•"/>
            </a:pPr>
            <a:r>
              <a:rPr lang="en-US" sz="2000" i="0" dirty="0">
                <a:solidFill>
                  <a:schemeClr val="tx1"/>
                </a:solidFill>
                <a:effectLst/>
              </a:rPr>
              <a:t>Placeholders</a:t>
            </a:r>
          </a:p>
          <a:p>
            <a:pPr marL="342900" indent="-342900" algn="l">
              <a:buFont typeface="Arial" panose="020B0604020202020204" pitchFamily="34" charset="0"/>
              <a:buChar char="•"/>
            </a:pPr>
            <a:r>
              <a:rPr lang="en-US" sz="2000" dirty="0">
                <a:solidFill>
                  <a:schemeClr val="tx1"/>
                </a:solidFill>
              </a:rPr>
              <a:t>Text field </a:t>
            </a:r>
          </a:p>
          <a:p>
            <a:pPr marL="342900" indent="-342900" algn="l">
              <a:buFont typeface="Arial" panose="020B0604020202020204" pitchFamily="34" charset="0"/>
              <a:buChar char="•"/>
            </a:pPr>
            <a:r>
              <a:rPr lang="en-US" sz="2000" dirty="0">
                <a:solidFill>
                  <a:schemeClr val="tx1"/>
                </a:solidFill>
              </a:rPr>
              <a:t>Password field</a:t>
            </a:r>
          </a:p>
          <a:p>
            <a:pPr marL="342900" indent="-342900" algn="l">
              <a:buFont typeface="Arial" panose="020B0604020202020204" pitchFamily="34" charset="0"/>
              <a:buChar char="•"/>
            </a:pPr>
            <a:r>
              <a:rPr lang="en-US" sz="2000" dirty="0">
                <a:solidFill>
                  <a:schemeClr val="tx1"/>
                </a:solidFill>
              </a:rPr>
              <a:t>Radio button and check box</a:t>
            </a:r>
          </a:p>
          <a:p>
            <a:pPr marL="342900" indent="-342900" algn="l">
              <a:buFont typeface="Arial" panose="020B0604020202020204" pitchFamily="34" charset="0"/>
              <a:buChar char="•"/>
            </a:pPr>
            <a:r>
              <a:rPr lang="en-US" sz="2000" dirty="0">
                <a:solidFill>
                  <a:schemeClr val="tx1"/>
                </a:solidFill>
              </a:rPr>
              <a:t>Text Area</a:t>
            </a:r>
          </a:p>
          <a:p>
            <a:pPr marL="342900" indent="-342900" algn="l">
              <a:buFont typeface="Arial" panose="020B0604020202020204" pitchFamily="34" charset="0"/>
              <a:buChar char="•"/>
            </a:pPr>
            <a:r>
              <a:rPr lang="en-US" sz="2000" dirty="0">
                <a:solidFill>
                  <a:schemeClr val="tx1"/>
                </a:solidFill>
              </a:rPr>
              <a:t>Dropdown</a:t>
            </a:r>
            <a:endParaRPr lang="en-IN" sz="2000" dirty="0">
              <a:solidFill>
                <a:schemeClr val="tx1"/>
              </a:solidFill>
            </a:endParaRPr>
          </a:p>
          <a:p>
            <a:pPr marL="342900" indent="-342900" algn="l">
              <a:buFont typeface="Arial" panose="020B0604020202020204" pitchFamily="34" charset="0"/>
              <a:buChar char="•"/>
            </a:pPr>
            <a:r>
              <a:rPr lang="en-IN" sz="2000" dirty="0">
                <a:solidFill>
                  <a:schemeClr val="tx1"/>
                </a:solidFill>
              </a:rPr>
              <a:t>File Dialogue  (accept </a:t>
            </a:r>
            <a:r>
              <a:rPr lang="en-IN" sz="2000" dirty="0" err="1">
                <a:solidFill>
                  <a:schemeClr val="tx1"/>
                </a:solidFill>
              </a:rPr>
              <a:t>attribute:image</a:t>
            </a:r>
            <a:r>
              <a:rPr lang="en-IN" sz="2000" dirty="0">
                <a:solidFill>
                  <a:schemeClr val="tx1"/>
                </a:solidFill>
              </a:rPr>
              <a:t>/</a:t>
            </a:r>
            <a:r>
              <a:rPr lang="en-IN" sz="2000" dirty="0" err="1">
                <a:solidFill>
                  <a:schemeClr val="tx1"/>
                </a:solidFill>
              </a:rPr>
              <a:t>png</a:t>
            </a:r>
            <a:r>
              <a:rPr lang="en-IN" sz="2000" dirty="0">
                <a:solidFill>
                  <a:schemeClr val="tx1"/>
                </a:solidFill>
              </a:rPr>
              <a:t> , image/jpeg , capture </a:t>
            </a:r>
            <a:r>
              <a:rPr lang="en-IN" sz="2000" dirty="0" err="1">
                <a:solidFill>
                  <a:schemeClr val="tx1"/>
                </a:solidFill>
              </a:rPr>
              <a:t>attribute:user</a:t>
            </a:r>
            <a:r>
              <a:rPr lang="en-IN" sz="2000" dirty="0">
                <a:solidFill>
                  <a:schemeClr val="tx1"/>
                </a:solidFill>
              </a:rPr>
              <a:t>/environment)</a:t>
            </a:r>
          </a:p>
          <a:p>
            <a:pPr marL="342900" indent="-342900" algn="l">
              <a:buFont typeface="Arial" panose="020B0604020202020204" pitchFamily="34" charset="0"/>
              <a:buChar char="•"/>
            </a:pPr>
            <a:r>
              <a:rPr lang="en-IN" sz="2000" dirty="0">
                <a:solidFill>
                  <a:schemeClr val="tx1"/>
                </a:solidFill>
              </a:rPr>
              <a:t>New form elements ( </a:t>
            </a:r>
            <a:r>
              <a:rPr lang="en-IN" sz="2000" dirty="0" err="1">
                <a:solidFill>
                  <a:schemeClr val="tx1"/>
                </a:solidFill>
              </a:rPr>
              <a:t>color</a:t>
            </a:r>
            <a:r>
              <a:rPr lang="en-IN" sz="2000" dirty="0">
                <a:solidFill>
                  <a:schemeClr val="tx1"/>
                </a:solidFill>
              </a:rPr>
              <a:t>, date ,time, </a:t>
            </a:r>
            <a:r>
              <a:rPr lang="en-IN" sz="2000" dirty="0" err="1">
                <a:solidFill>
                  <a:schemeClr val="tx1"/>
                </a:solidFill>
              </a:rPr>
              <a:t>tel</a:t>
            </a:r>
            <a:r>
              <a:rPr lang="en-IN" sz="2000" dirty="0">
                <a:solidFill>
                  <a:schemeClr val="tx1"/>
                </a:solidFill>
              </a:rPr>
              <a:t> , number , hidden, email , range , input list with </a:t>
            </a:r>
            <a:r>
              <a:rPr lang="en-IN" sz="2000" dirty="0" err="1">
                <a:solidFill>
                  <a:schemeClr val="tx1"/>
                </a:solidFill>
              </a:rPr>
              <a:t>datalist</a:t>
            </a:r>
            <a:r>
              <a:rPr lang="en-IN" sz="2000" dirty="0">
                <a:solidFill>
                  <a:schemeClr val="tx1"/>
                </a:solidFill>
              </a:rPr>
              <a:t> , search , datetime-local, month, week, </a:t>
            </a:r>
            <a:r>
              <a:rPr lang="en-IN" sz="2000" dirty="0" err="1">
                <a:solidFill>
                  <a:schemeClr val="tx1"/>
                </a:solidFill>
              </a:rPr>
              <a:t>url</a:t>
            </a:r>
            <a:r>
              <a:rPr lang="en-IN" sz="2000" dirty="0">
                <a:solidFill>
                  <a:schemeClr val="tx1"/>
                </a:solidFill>
              </a:rPr>
              <a:t>)</a:t>
            </a:r>
            <a:endParaRPr lang="en-US" sz="2000" dirty="0">
              <a:solidFill>
                <a:schemeClr val="tx1"/>
              </a:solidFill>
            </a:endParaRPr>
          </a:p>
        </p:txBody>
      </p:sp>
    </p:spTree>
    <p:extLst>
      <p:ext uri="{BB962C8B-B14F-4D97-AF65-F5344CB8AC3E}">
        <p14:creationId xmlns:p14="http://schemas.microsoft.com/office/powerpoint/2010/main" val="3456302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E405-632A-BCF8-C7C2-CAA1EEB246FF}"/>
              </a:ext>
            </a:extLst>
          </p:cNvPr>
          <p:cNvSpPr>
            <a:spLocks noGrp="1"/>
          </p:cNvSpPr>
          <p:nvPr>
            <p:ph type="title"/>
          </p:nvPr>
        </p:nvSpPr>
        <p:spPr/>
        <p:txBody>
          <a:bodyPr/>
          <a:lstStyle/>
          <a:p>
            <a:r>
              <a:rPr lang="en-US" dirty="0">
                <a:solidFill>
                  <a:srgbClr val="FF0000"/>
                </a:solidFill>
              </a:rPr>
              <a:t>Web APIs</a:t>
            </a:r>
            <a:endParaRPr lang="en-IN" dirty="0">
              <a:solidFill>
                <a:srgbClr val="FF0000"/>
              </a:solidFill>
            </a:endParaRPr>
          </a:p>
        </p:txBody>
      </p:sp>
      <p:sp>
        <p:nvSpPr>
          <p:cNvPr id="3" name="Content Placeholder 2">
            <a:extLst>
              <a:ext uri="{FF2B5EF4-FFF2-40B4-BE49-F238E27FC236}">
                <a16:creationId xmlns:a16="http://schemas.microsoft.com/office/drawing/2014/main" id="{D8FFCAB4-6B78-4277-2228-C6EAF55D7C93}"/>
              </a:ext>
            </a:extLst>
          </p:cNvPr>
          <p:cNvSpPr>
            <a:spLocks noGrp="1"/>
          </p:cNvSpPr>
          <p:nvPr>
            <p:ph idx="1"/>
          </p:nvPr>
        </p:nvSpPr>
        <p:spPr/>
        <p:txBody>
          <a:bodyPr>
            <a:normAutofit/>
          </a:bodyPr>
          <a:lstStyle/>
          <a:p>
            <a:endParaRPr lang="en-US" sz="1800" b="0" i="0" dirty="0">
              <a:solidFill>
                <a:srgbClr val="1B1B1B"/>
              </a:solidFill>
              <a:effectLst/>
            </a:endParaRPr>
          </a:p>
          <a:p>
            <a:r>
              <a:rPr lang="en-US" sz="1800" b="0" i="0" dirty="0">
                <a:solidFill>
                  <a:srgbClr val="1B1B1B"/>
                </a:solidFill>
                <a:effectLst/>
              </a:rPr>
              <a:t>Application Programming Interfaces (APIs) are constructs made available in programming languages to allow developers to create complex functionality more easily.</a:t>
            </a:r>
          </a:p>
          <a:p>
            <a:pPr algn="l"/>
            <a:endParaRPr lang="en-US" sz="1800" dirty="0">
              <a:solidFill>
                <a:srgbClr val="1B1B1B"/>
              </a:solidFill>
            </a:endParaRPr>
          </a:p>
          <a:p>
            <a:pPr algn="l"/>
            <a:r>
              <a:rPr lang="en-US" sz="1800" dirty="0">
                <a:solidFill>
                  <a:srgbClr val="1B1B1B"/>
                </a:solidFill>
              </a:rPr>
              <a:t>APIs may be used to extend the functionalities of any applications like browsers(Browser API) ,  applications like Facebook, twitter (Third party APIs).</a:t>
            </a:r>
            <a:r>
              <a:rPr lang="en-US" sz="1800" b="0" i="0" dirty="0">
                <a:solidFill>
                  <a:srgbClr val="000000"/>
                </a:solidFill>
                <a:effectLst/>
              </a:rPr>
              <a:t> </a:t>
            </a:r>
          </a:p>
          <a:p>
            <a:pPr algn="l"/>
            <a:endParaRPr lang="en-US" sz="1800" dirty="0">
              <a:solidFill>
                <a:srgbClr val="000000"/>
              </a:solidFill>
            </a:endParaRPr>
          </a:p>
          <a:p>
            <a:pPr algn="l"/>
            <a:r>
              <a:rPr lang="en-US" sz="1800" b="0" i="0" dirty="0">
                <a:solidFill>
                  <a:srgbClr val="000000"/>
                </a:solidFill>
                <a:effectLst/>
              </a:rPr>
              <a:t>A Web API is an application programming interface for the Web.</a:t>
            </a:r>
          </a:p>
          <a:p>
            <a:pPr algn="l"/>
            <a:endParaRPr lang="en-US" sz="1800" b="0" i="0" dirty="0">
              <a:solidFill>
                <a:srgbClr val="000000"/>
              </a:solidFill>
              <a:effectLst/>
            </a:endParaRPr>
          </a:p>
          <a:p>
            <a:pPr algn="l"/>
            <a:r>
              <a:rPr lang="en-US" sz="1800" b="0" i="0" dirty="0">
                <a:solidFill>
                  <a:srgbClr val="000000"/>
                </a:solidFill>
                <a:effectLst/>
              </a:rPr>
              <a:t>A Browser API can extend the functionality of a web browser.</a:t>
            </a:r>
          </a:p>
          <a:p>
            <a:pPr algn="l"/>
            <a:endParaRPr lang="en-US" sz="1800" b="0" i="0" dirty="0">
              <a:solidFill>
                <a:srgbClr val="000000"/>
              </a:solidFill>
              <a:effectLst/>
            </a:endParaRPr>
          </a:p>
          <a:p>
            <a:pPr algn="l"/>
            <a:r>
              <a:rPr lang="en-US" sz="1800" b="0" i="0" dirty="0">
                <a:solidFill>
                  <a:srgbClr val="000000"/>
                </a:solidFill>
                <a:effectLst/>
              </a:rPr>
              <a:t>A Server API can extend the functionality of a web server.</a:t>
            </a:r>
          </a:p>
          <a:p>
            <a:endParaRPr lang="en-IN" sz="1800" dirty="0"/>
          </a:p>
        </p:txBody>
      </p:sp>
    </p:spTree>
    <p:extLst>
      <p:ext uri="{BB962C8B-B14F-4D97-AF65-F5344CB8AC3E}">
        <p14:creationId xmlns:p14="http://schemas.microsoft.com/office/powerpoint/2010/main" val="24032484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E405-632A-BCF8-C7C2-CAA1EEB246FF}"/>
              </a:ext>
            </a:extLst>
          </p:cNvPr>
          <p:cNvSpPr>
            <a:spLocks noGrp="1"/>
          </p:cNvSpPr>
          <p:nvPr>
            <p:ph type="title"/>
          </p:nvPr>
        </p:nvSpPr>
        <p:spPr/>
        <p:txBody>
          <a:bodyPr/>
          <a:lstStyle/>
          <a:p>
            <a:r>
              <a:rPr lang="en-US" dirty="0">
                <a:solidFill>
                  <a:srgbClr val="FF0000"/>
                </a:solidFill>
              </a:rPr>
              <a:t>HTML APIs</a:t>
            </a:r>
            <a:endParaRPr lang="en-IN" dirty="0">
              <a:solidFill>
                <a:srgbClr val="FF0000"/>
              </a:solidFill>
            </a:endParaRPr>
          </a:p>
        </p:txBody>
      </p:sp>
      <p:sp>
        <p:nvSpPr>
          <p:cNvPr id="3" name="Content Placeholder 2">
            <a:extLst>
              <a:ext uri="{FF2B5EF4-FFF2-40B4-BE49-F238E27FC236}">
                <a16:creationId xmlns:a16="http://schemas.microsoft.com/office/drawing/2014/main" id="{D8FFCAB4-6B78-4277-2228-C6EAF55D7C93}"/>
              </a:ext>
            </a:extLst>
          </p:cNvPr>
          <p:cNvSpPr>
            <a:spLocks noGrp="1"/>
          </p:cNvSpPr>
          <p:nvPr>
            <p:ph idx="1"/>
          </p:nvPr>
        </p:nvSpPr>
        <p:spPr/>
        <p:txBody>
          <a:bodyPr/>
          <a:lstStyle/>
          <a:p>
            <a:endParaRPr lang="en-US" dirty="0"/>
          </a:p>
          <a:p>
            <a:r>
              <a:rPr lang="en-IN" dirty="0"/>
              <a:t>Web Socket</a:t>
            </a:r>
          </a:p>
          <a:p>
            <a:r>
              <a:rPr lang="en-IN" dirty="0"/>
              <a:t>Server Sent Events (SSE)</a:t>
            </a:r>
          </a:p>
          <a:p>
            <a:r>
              <a:rPr lang="en-IN" dirty="0"/>
              <a:t>Canvas</a:t>
            </a:r>
          </a:p>
          <a:p>
            <a:r>
              <a:rPr lang="en-IN" dirty="0"/>
              <a:t>Audio/Video</a:t>
            </a:r>
          </a:p>
          <a:p>
            <a:r>
              <a:rPr lang="en-IN" dirty="0"/>
              <a:t>Drag &amp; Drop</a:t>
            </a:r>
          </a:p>
          <a:p>
            <a:endParaRPr lang="en-IN" dirty="0"/>
          </a:p>
        </p:txBody>
      </p:sp>
    </p:spTree>
    <p:extLst>
      <p:ext uri="{BB962C8B-B14F-4D97-AF65-F5344CB8AC3E}">
        <p14:creationId xmlns:p14="http://schemas.microsoft.com/office/powerpoint/2010/main" val="27659807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37FB-C8EE-52E6-63E2-4E64343EEA05}"/>
              </a:ext>
            </a:extLst>
          </p:cNvPr>
          <p:cNvSpPr>
            <a:spLocks noGrp="1"/>
          </p:cNvSpPr>
          <p:nvPr>
            <p:ph type="title"/>
          </p:nvPr>
        </p:nvSpPr>
        <p:spPr/>
        <p:txBody>
          <a:bodyPr/>
          <a:lstStyle/>
          <a:p>
            <a:r>
              <a:rPr lang="en-US" dirty="0">
                <a:solidFill>
                  <a:srgbClr val="FF0000"/>
                </a:solidFill>
              </a:rPr>
              <a:t>Web Socket</a:t>
            </a:r>
            <a:endParaRPr lang="en-IN" dirty="0">
              <a:solidFill>
                <a:srgbClr val="FF0000"/>
              </a:solidFill>
            </a:endParaRPr>
          </a:p>
        </p:txBody>
      </p:sp>
      <p:sp>
        <p:nvSpPr>
          <p:cNvPr id="3" name="Content Placeholder 2">
            <a:extLst>
              <a:ext uri="{FF2B5EF4-FFF2-40B4-BE49-F238E27FC236}">
                <a16:creationId xmlns:a16="http://schemas.microsoft.com/office/drawing/2014/main" id="{C429A1AA-EBF6-C5D0-F1FA-70F04D59126F}"/>
              </a:ext>
            </a:extLst>
          </p:cNvPr>
          <p:cNvSpPr>
            <a:spLocks noGrp="1"/>
          </p:cNvSpPr>
          <p:nvPr>
            <p:ph idx="1"/>
          </p:nvPr>
        </p:nvSpPr>
        <p:spPr/>
        <p:txBody>
          <a:bodyPr>
            <a:noAutofit/>
          </a:bodyPr>
          <a:lstStyle/>
          <a:p>
            <a:endParaRPr lang="en-US" sz="1800" i="0" dirty="0">
              <a:solidFill>
                <a:srgbClr val="1B1B1B"/>
              </a:solidFill>
              <a:effectLst/>
            </a:endParaRPr>
          </a:p>
          <a:p>
            <a:r>
              <a:rPr lang="en-US" sz="1800" i="0" dirty="0">
                <a:solidFill>
                  <a:srgbClr val="1B1B1B"/>
                </a:solidFill>
                <a:effectLst/>
              </a:rPr>
              <a:t>The WebSocket API is an advanced technology that makes it possible to open a two-way interactive communication session between the user's browser and a server.</a:t>
            </a:r>
          </a:p>
          <a:p>
            <a:endParaRPr lang="en-US" sz="1800" i="0" dirty="0">
              <a:solidFill>
                <a:srgbClr val="1B1B1B"/>
              </a:solidFill>
              <a:effectLst/>
            </a:endParaRPr>
          </a:p>
          <a:p>
            <a:r>
              <a:rPr lang="en-US" sz="1800" i="0" dirty="0">
                <a:solidFill>
                  <a:srgbClr val="1B1B1B"/>
                </a:solidFill>
                <a:effectLst/>
              </a:rPr>
              <a:t>With this API, you can send messages to a server and receive event-driven responses without having to poll the server for a reply.</a:t>
            </a:r>
          </a:p>
          <a:p>
            <a:endParaRPr lang="en-US" sz="1800" i="0" dirty="0">
              <a:solidFill>
                <a:srgbClr val="1B1B1B"/>
              </a:solidFill>
              <a:effectLst/>
            </a:endParaRPr>
          </a:p>
          <a:p>
            <a:r>
              <a:rPr lang="en-US" sz="1800" b="0" i="0" dirty="0">
                <a:solidFill>
                  <a:srgbClr val="000000"/>
                </a:solidFill>
                <a:effectLst/>
              </a:rPr>
              <a:t>A WebSocket is a standard bidirectional TCP socket between the client and the server. </a:t>
            </a:r>
          </a:p>
          <a:p>
            <a:endParaRPr lang="en-US" sz="1800" b="0" dirty="0">
              <a:solidFill>
                <a:srgbClr val="1B1B1B"/>
              </a:solidFill>
            </a:endParaRPr>
          </a:p>
        </p:txBody>
      </p:sp>
    </p:spTree>
    <p:extLst>
      <p:ext uri="{BB962C8B-B14F-4D97-AF65-F5344CB8AC3E}">
        <p14:creationId xmlns:p14="http://schemas.microsoft.com/office/powerpoint/2010/main" val="635184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37FB-C8EE-52E6-63E2-4E64343EEA05}"/>
              </a:ext>
            </a:extLst>
          </p:cNvPr>
          <p:cNvSpPr>
            <a:spLocks noGrp="1"/>
          </p:cNvSpPr>
          <p:nvPr>
            <p:ph type="title"/>
          </p:nvPr>
        </p:nvSpPr>
        <p:spPr/>
        <p:txBody>
          <a:bodyPr/>
          <a:lstStyle/>
          <a:p>
            <a:r>
              <a:rPr lang="en-US" dirty="0">
                <a:solidFill>
                  <a:srgbClr val="FF0000"/>
                </a:solidFill>
              </a:rPr>
              <a:t>Web Socket</a:t>
            </a:r>
            <a:endParaRPr lang="en-IN" dirty="0">
              <a:solidFill>
                <a:srgbClr val="FF0000"/>
              </a:solidFill>
            </a:endParaRPr>
          </a:p>
        </p:txBody>
      </p:sp>
      <p:sp>
        <p:nvSpPr>
          <p:cNvPr id="3" name="Content Placeholder 2">
            <a:extLst>
              <a:ext uri="{FF2B5EF4-FFF2-40B4-BE49-F238E27FC236}">
                <a16:creationId xmlns:a16="http://schemas.microsoft.com/office/drawing/2014/main" id="{C429A1AA-EBF6-C5D0-F1FA-70F04D59126F}"/>
              </a:ext>
            </a:extLst>
          </p:cNvPr>
          <p:cNvSpPr>
            <a:spLocks noGrp="1"/>
          </p:cNvSpPr>
          <p:nvPr>
            <p:ph idx="1"/>
          </p:nvPr>
        </p:nvSpPr>
        <p:spPr/>
        <p:txBody>
          <a:bodyPr>
            <a:noAutofit/>
          </a:bodyPr>
          <a:lstStyle/>
          <a:p>
            <a:endParaRPr lang="en-US" sz="1800" dirty="0">
              <a:solidFill>
                <a:srgbClr val="1B1B1B"/>
              </a:solidFill>
            </a:endParaRPr>
          </a:p>
          <a:p>
            <a:r>
              <a:rPr lang="en-US" sz="1800" dirty="0">
                <a:solidFill>
                  <a:srgbClr val="1B1B1B"/>
                </a:solidFill>
              </a:rPr>
              <a:t>The socket starts out as a HTTP connection and then "Upgrades" to a TCP socket after a HTTP handshake. After the handshake, either side can send data.</a:t>
            </a:r>
          </a:p>
          <a:p>
            <a:endParaRPr lang="en-US" sz="1800" i="0" dirty="0">
              <a:solidFill>
                <a:srgbClr val="000000"/>
              </a:solidFill>
              <a:effectLst/>
            </a:endParaRPr>
          </a:p>
          <a:p>
            <a:r>
              <a:rPr lang="en-US" sz="1800" i="0" dirty="0">
                <a:solidFill>
                  <a:srgbClr val="000000"/>
                </a:solidFill>
                <a:effectLst/>
              </a:rPr>
              <a:t>Once you get a Web Socket connection with the web server, you can send data from browser to server by calling a send() method.</a:t>
            </a:r>
          </a:p>
          <a:p>
            <a:endParaRPr lang="en-US" sz="1800" dirty="0">
              <a:solidFill>
                <a:srgbClr val="000000"/>
              </a:solidFill>
            </a:endParaRPr>
          </a:p>
          <a:p>
            <a:r>
              <a:rPr lang="en-US" sz="1800" i="0" dirty="0">
                <a:solidFill>
                  <a:srgbClr val="000000"/>
                </a:solidFill>
                <a:effectLst/>
              </a:rPr>
              <a:t>Client receives data from server to browser by an </a:t>
            </a:r>
            <a:r>
              <a:rPr lang="en-US" sz="1800" i="0" dirty="0" err="1">
                <a:solidFill>
                  <a:srgbClr val="000000"/>
                </a:solidFill>
                <a:effectLst/>
              </a:rPr>
              <a:t>onmessage</a:t>
            </a:r>
            <a:r>
              <a:rPr lang="en-US" sz="1800" i="0" dirty="0">
                <a:solidFill>
                  <a:srgbClr val="000000"/>
                </a:solidFill>
                <a:effectLst/>
              </a:rPr>
              <a:t> event handler</a:t>
            </a:r>
          </a:p>
          <a:p>
            <a:endParaRPr lang="en-IN" sz="1800" dirty="0"/>
          </a:p>
          <a:p>
            <a:endParaRPr lang="en-US" sz="1800" b="0" dirty="0">
              <a:solidFill>
                <a:srgbClr val="1B1B1B"/>
              </a:solidFill>
            </a:endParaRPr>
          </a:p>
        </p:txBody>
      </p:sp>
    </p:spTree>
    <p:extLst>
      <p:ext uri="{BB962C8B-B14F-4D97-AF65-F5344CB8AC3E}">
        <p14:creationId xmlns:p14="http://schemas.microsoft.com/office/powerpoint/2010/main" val="965308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37FB-C8EE-52E6-63E2-4E64343EEA05}"/>
              </a:ext>
            </a:extLst>
          </p:cNvPr>
          <p:cNvSpPr>
            <a:spLocks noGrp="1"/>
          </p:cNvSpPr>
          <p:nvPr>
            <p:ph type="title"/>
          </p:nvPr>
        </p:nvSpPr>
        <p:spPr/>
        <p:txBody>
          <a:bodyPr/>
          <a:lstStyle/>
          <a:p>
            <a:r>
              <a:rPr lang="en-US" dirty="0">
                <a:solidFill>
                  <a:srgbClr val="FF0000"/>
                </a:solidFill>
              </a:rPr>
              <a:t>Web Socket</a:t>
            </a:r>
            <a:endParaRPr lang="en-IN" dirty="0">
              <a:solidFill>
                <a:srgbClr val="FF0000"/>
              </a:solidFill>
            </a:endParaRPr>
          </a:p>
        </p:txBody>
      </p:sp>
      <p:pic>
        <p:nvPicPr>
          <p:cNvPr id="1026" name="Picture 2">
            <a:extLst>
              <a:ext uri="{FF2B5EF4-FFF2-40B4-BE49-F238E27FC236}">
                <a16:creationId xmlns:a16="http://schemas.microsoft.com/office/drawing/2014/main" id="{4A92ED12-21F1-4741-F9BE-E98DEF0907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06" y="2057400"/>
            <a:ext cx="9409934"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4272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37FB-C8EE-52E6-63E2-4E64343EEA05}"/>
              </a:ext>
            </a:extLst>
          </p:cNvPr>
          <p:cNvSpPr>
            <a:spLocks noGrp="1"/>
          </p:cNvSpPr>
          <p:nvPr>
            <p:ph type="title"/>
          </p:nvPr>
        </p:nvSpPr>
        <p:spPr/>
        <p:txBody>
          <a:bodyPr/>
          <a:lstStyle/>
          <a:p>
            <a:r>
              <a:rPr lang="en-US" dirty="0">
                <a:solidFill>
                  <a:srgbClr val="FF0000"/>
                </a:solidFill>
              </a:rPr>
              <a:t>Web Socket : Live Example</a:t>
            </a:r>
            <a:endParaRPr lang="en-IN" dirty="0">
              <a:solidFill>
                <a:srgbClr val="FF0000"/>
              </a:solidFill>
            </a:endParaRPr>
          </a:p>
        </p:txBody>
      </p:sp>
      <p:sp>
        <p:nvSpPr>
          <p:cNvPr id="3" name="Content Placeholder 2">
            <a:extLst>
              <a:ext uri="{FF2B5EF4-FFF2-40B4-BE49-F238E27FC236}">
                <a16:creationId xmlns:a16="http://schemas.microsoft.com/office/drawing/2014/main" id="{78556278-7C55-4A2B-B37E-133CF6CFEC63}"/>
              </a:ext>
            </a:extLst>
          </p:cNvPr>
          <p:cNvSpPr>
            <a:spLocks noGrp="1"/>
          </p:cNvSpPr>
          <p:nvPr>
            <p:ph idx="1"/>
          </p:nvPr>
        </p:nvSpPr>
        <p:spPr/>
        <p:txBody>
          <a:bodyPr>
            <a:normAutofit fontScale="77500" lnSpcReduction="20000"/>
          </a:bodyPr>
          <a:lstStyle/>
          <a:p>
            <a:r>
              <a:rPr lang="en-US" dirty="0"/>
              <a:t>Open connection :  </a:t>
            </a:r>
          </a:p>
          <a:p>
            <a:pPr marL="0" indent="0">
              <a:buNone/>
            </a:pPr>
            <a:r>
              <a:rPr lang="en-US" dirty="0" err="1"/>
              <a:t>ws</a:t>
            </a:r>
            <a:r>
              <a:rPr lang="en-US" dirty="0"/>
              <a:t>=new WebSocket("</a:t>
            </a:r>
            <a:r>
              <a:rPr lang="en-US" dirty="0" err="1"/>
              <a:t>wss</a:t>
            </a:r>
            <a:r>
              <a:rPr lang="en-US" dirty="0"/>
              <a:t>://ws.postman-echo.com/raw");</a:t>
            </a:r>
          </a:p>
          <a:p>
            <a:pPr marL="0" indent="0">
              <a:buNone/>
            </a:pPr>
            <a:endParaRPr lang="en-US" dirty="0"/>
          </a:p>
          <a:p>
            <a:pPr marL="0" indent="0">
              <a:buNone/>
            </a:pPr>
            <a:r>
              <a:rPr lang="en-IN" dirty="0"/>
              <a:t>Binding events </a:t>
            </a:r>
          </a:p>
          <a:p>
            <a:pPr marL="0" indent="0">
              <a:buNone/>
            </a:pPr>
            <a:r>
              <a:rPr lang="en-US" dirty="0"/>
              <a:t> </a:t>
            </a:r>
            <a:r>
              <a:rPr lang="en-US" dirty="0" err="1"/>
              <a:t>ws.onopen</a:t>
            </a:r>
            <a:r>
              <a:rPr lang="en-US" dirty="0"/>
              <a:t>=function() {}</a:t>
            </a:r>
          </a:p>
          <a:p>
            <a:pPr marL="0" indent="0">
              <a:buNone/>
            </a:pPr>
            <a:r>
              <a:rPr lang="en-US" dirty="0" err="1"/>
              <a:t>ws.onmessage</a:t>
            </a:r>
            <a:r>
              <a:rPr lang="en-US" dirty="0"/>
              <a:t>=function(</a:t>
            </a:r>
            <a:r>
              <a:rPr lang="en-US" dirty="0" err="1"/>
              <a:t>evt</a:t>
            </a:r>
            <a:r>
              <a:rPr lang="en-US" dirty="0"/>
              <a:t>){}</a:t>
            </a:r>
          </a:p>
          <a:p>
            <a:pPr marL="0" indent="0">
              <a:buNone/>
            </a:pPr>
            <a:r>
              <a:rPr lang="en-US" dirty="0" err="1"/>
              <a:t>ws.onerror</a:t>
            </a:r>
            <a:r>
              <a:rPr lang="en-US" dirty="0"/>
              <a:t>=function(error){}</a:t>
            </a:r>
          </a:p>
          <a:p>
            <a:pPr marL="0" indent="0">
              <a:buNone/>
            </a:pPr>
            <a:r>
              <a:rPr lang="en-US" dirty="0" err="1"/>
              <a:t>ws.onclose</a:t>
            </a:r>
            <a:r>
              <a:rPr lang="en-US" dirty="0"/>
              <a:t> = function() { }</a:t>
            </a:r>
          </a:p>
          <a:p>
            <a:pPr marL="0" indent="0">
              <a:buNone/>
            </a:pPr>
            <a:endParaRPr lang="en-US" dirty="0"/>
          </a:p>
          <a:p>
            <a:pPr marL="0" indent="0">
              <a:buNone/>
            </a:pPr>
            <a:r>
              <a:rPr lang="en-US" dirty="0"/>
              <a:t>Close connection : </a:t>
            </a:r>
          </a:p>
          <a:p>
            <a:pPr marL="0" indent="0">
              <a:buNone/>
            </a:pPr>
            <a:r>
              <a:rPr lang="en-US" dirty="0" err="1"/>
              <a:t>ws.close</a:t>
            </a:r>
            <a:r>
              <a:rPr lang="en-US" dirty="0"/>
              <a:t>();</a:t>
            </a:r>
          </a:p>
        </p:txBody>
      </p:sp>
    </p:spTree>
    <p:extLst>
      <p:ext uri="{BB962C8B-B14F-4D97-AF65-F5344CB8AC3E}">
        <p14:creationId xmlns:p14="http://schemas.microsoft.com/office/powerpoint/2010/main" val="11272317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37FB-C8EE-52E6-63E2-4E64343EEA05}"/>
              </a:ext>
            </a:extLst>
          </p:cNvPr>
          <p:cNvSpPr>
            <a:spLocks noGrp="1"/>
          </p:cNvSpPr>
          <p:nvPr>
            <p:ph type="title"/>
          </p:nvPr>
        </p:nvSpPr>
        <p:spPr/>
        <p:txBody>
          <a:bodyPr/>
          <a:lstStyle/>
          <a:p>
            <a:r>
              <a:rPr lang="en-US" dirty="0">
                <a:solidFill>
                  <a:srgbClr val="FF0000"/>
                </a:solidFill>
              </a:rPr>
              <a:t>Web Socket : Applications</a:t>
            </a:r>
            <a:endParaRPr lang="en-IN" dirty="0">
              <a:solidFill>
                <a:srgbClr val="FF0000"/>
              </a:solidFill>
            </a:endParaRPr>
          </a:p>
        </p:txBody>
      </p:sp>
      <p:sp>
        <p:nvSpPr>
          <p:cNvPr id="3" name="Content Placeholder 2">
            <a:extLst>
              <a:ext uri="{FF2B5EF4-FFF2-40B4-BE49-F238E27FC236}">
                <a16:creationId xmlns:a16="http://schemas.microsoft.com/office/drawing/2014/main" id="{78556278-7C55-4A2B-B37E-133CF6CFEC63}"/>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dirty="0"/>
              <a:t>Live Chat : </a:t>
            </a:r>
          </a:p>
          <a:p>
            <a:pPr marL="514350" indent="-514350" algn="l">
              <a:buAutoNum type="alphaLcPeriod"/>
            </a:pPr>
            <a:r>
              <a:rPr lang="en-US" b="0" i="0" dirty="0">
                <a:effectLst/>
                <a:latin typeface="NEXT Book"/>
              </a:rPr>
              <a:t>Customer support chat to enhance online customer experience.</a:t>
            </a:r>
          </a:p>
          <a:p>
            <a:pPr marL="514350" indent="-514350" algn="l">
              <a:buAutoNum type="alphaLcPeriod"/>
            </a:pPr>
            <a:r>
              <a:rPr lang="en-US" b="0" i="0" dirty="0">
                <a:effectLst/>
                <a:latin typeface="NEXT Book"/>
              </a:rPr>
              <a:t>Livestream chat enabling participants to interact during live events.</a:t>
            </a:r>
          </a:p>
          <a:p>
            <a:pPr marL="514350" indent="-514350">
              <a:buFont typeface="Arial" pitchFamily="34" charset="0"/>
              <a:buAutoNum type="alphaLcPeriod"/>
            </a:pPr>
            <a:r>
              <a:rPr lang="en-US" b="0" i="0" dirty="0">
                <a:effectLst/>
                <a:latin typeface="NEXT Book"/>
              </a:rPr>
              <a:t>Team messaging to increase connection and engagement.</a:t>
            </a:r>
          </a:p>
          <a:p>
            <a:pPr marL="514350" indent="-514350">
              <a:buFont typeface="Arial" pitchFamily="34" charset="0"/>
              <a:buAutoNum type="alphaLcPeriod"/>
            </a:pPr>
            <a:endParaRPr lang="en-US" dirty="0"/>
          </a:p>
          <a:p>
            <a:pPr marL="0" indent="0">
              <a:buNone/>
            </a:pPr>
            <a:r>
              <a:rPr lang="en-IN" b="0" i="0" dirty="0">
                <a:effectLst/>
                <a:latin typeface="NEXT Book"/>
              </a:rPr>
              <a:t>Data broadcast : </a:t>
            </a:r>
          </a:p>
          <a:p>
            <a:pPr marL="0" indent="0">
              <a:buNone/>
            </a:pPr>
            <a:endParaRPr lang="en-IN" b="0" i="0" dirty="0">
              <a:solidFill>
                <a:srgbClr val="292831"/>
              </a:solidFill>
              <a:effectLst/>
              <a:latin typeface="NEXT Book"/>
            </a:endParaRPr>
          </a:p>
          <a:p>
            <a:pPr marL="0" indent="0">
              <a:buNone/>
            </a:pPr>
            <a:r>
              <a:rPr lang="en-US" dirty="0"/>
              <a:t>a.  </a:t>
            </a:r>
            <a:r>
              <a:rPr lang="en-IN" b="0" i="0" dirty="0">
                <a:effectLst/>
                <a:latin typeface="NEXT Book"/>
              </a:rPr>
              <a:t>Streaming live score updates.</a:t>
            </a:r>
          </a:p>
          <a:p>
            <a:pPr marL="0" indent="0">
              <a:buNone/>
            </a:pPr>
            <a:r>
              <a:rPr lang="en-US" dirty="0"/>
              <a:t>b. </a:t>
            </a:r>
            <a:r>
              <a:rPr lang="en-IN" b="0" i="0" dirty="0">
                <a:effectLst/>
                <a:latin typeface="NEXT Book"/>
              </a:rPr>
              <a:t>Sending traffic updates.</a:t>
            </a:r>
          </a:p>
          <a:p>
            <a:pPr marL="0" indent="0">
              <a:buNone/>
            </a:pPr>
            <a:r>
              <a:rPr lang="en-US" dirty="0"/>
              <a:t>c.</a:t>
            </a:r>
            <a:r>
              <a:rPr lang="en-US" b="0" i="0" dirty="0">
                <a:effectLst/>
                <a:latin typeface="NEXT Book"/>
              </a:rPr>
              <a:t> Transmitting financial information, such as stock quotes and market updates.</a:t>
            </a:r>
          </a:p>
          <a:p>
            <a:pPr marL="0" indent="0">
              <a:buNone/>
            </a:pPr>
            <a:r>
              <a:rPr lang="en-US" dirty="0"/>
              <a:t>d.</a:t>
            </a:r>
            <a:r>
              <a:rPr lang="en-IN" b="0" i="0" dirty="0">
                <a:effectLst/>
                <a:latin typeface="NEXT Book"/>
              </a:rPr>
              <a:t> Distributing news alerts.</a:t>
            </a:r>
            <a:br>
              <a:rPr lang="en-US" dirty="0"/>
            </a:br>
            <a:endParaRPr lang="en-US" dirty="0"/>
          </a:p>
        </p:txBody>
      </p:sp>
    </p:spTree>
    <p:extLst>
      <p:ext uri="{BB962C8B-B14F-4D97-AF65-F5344CB8AC3E}">
        <p14:creationId xmlns:p14="http://schemas.microsoft.com/office/powerpoint/2010/main" val="385561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IP Address</a:t>
            </a:r>
            <a:endParaRPr lang="en-IN" dirty="0">
              <a:solidFill>
                <a:srgbClr val="FF0000"/>
              </a:solidFill>
            </a:endParaRPr>
          </a:p>
        </p:txBody>
      </p:sp>
      <p:sp>
        <p:nvSpPr>
          <p:cNvPr id="3" name="Content Placeholder 2">
            <a:extLst>
              <a:ext uri="{FF2B5EF4-FFF2-40B4-BE49-F238E27FC236}">
                <a16:creationId xmlns:a16="http://schemas.microsoft.com/office/drawing/2014/main" id="{AD7A5AA0-2034-5670-376D-49D47574B442}"/>
              </a:ext>
            </a:extLst>
          </p:cNvPr>
          <p:cNvSpPr>
            <a:spLocks noGrp="1"/>
          </p:cNvSpPr>
          <p:nvPr>
            <p:ph idx="1"/>
          </p:nvPr>
        </p:nvSpPr>
        <p:spPr/>
        <p:txBody>
          <a:bodyPr>
            <a:noAutofit/>
          </a:bodyPr>
          <a:lstStyle/>
          <a:p>
            <a:pPr algn="just"/>
            <a:endParaRPr lang="en-US" sz="1400" dirty="0"/>
          </a:p>
          <a:p>
            <a:pPr algn="just"/>
            <a:r>
              <a:rPr lang="en-US" sz="1400" b="0" i="0" dirty="0">
                <a:solidFill>
                  <a:srgbClr val="222222"/>
                </a:solidFill>
                <a:effectLst/>
              </a:rPr>
              <a:t>Each IP address is a series of characters, such as '192.168.1.1’</a:t>
            </a:r>
          </a:p>
          <a:p>
            <a:pPr algn="just"/>
            <a:r>
              <a:rPr lang="en-US" sz="1400" b="0" i="0" dirty="0">
                <a:solidFill>
                  <a:srgbClr val="222222"/>
                </a:solidFill>
                <a:effectLst/>
              </a:rPr>
              <a:t>Via </a:t>
            </a:r>
            <a:r>
              <a:rPr lang="en-US" sz="1400" dirty="0"/>
              <a:t>DNS</a:t>
            </a:r>
            <a:r>
              <a:rPr lang="en-US" sz="1400" b="0" i="0" dirty="0">
                <a:solidFill>
                  <a:srgbClr val="222222"/>
                </a:solidFill>
                <a:effectLst/>
              </a:rPr>
              <a:t> resolvers, which translate human-readable domain names into IP addresses, users are able to access websites without memorizing this complex series of characters.</a:t>
            </a:r>
          </a:p>
          <a:p>
            <a:pPr algn="just"/>
            <a:r>
              <a:rPr lang="en-US" sz="1400" b="0" i="0" dirty="0">
                <a:solidFill>
                  <a:srgbClr val="222222"/>
                </a:solidFill>
                <a:effectLst/>
              </a:rPr>
              <a:t>Each IP packet will contain both the IP address of the device or domain sending the packet and the IP address of the intended recipient, much like how both the destination address and the return address are included on a piece of mail.</a:t>
            </a:r>
          </a:p>
          <a:p>
            <a:pPr algn="just"/>
            <a:endParaRPr lang="en-US" sz="1400" dirty="0">
              <a:solidFill>
                <a:srgbClr val="222222"/>
              </a:solidFill>
            </a:endParaRPr>
          </a:p>
          <a:p>
            <a:pPr algn="just"/>
            <a:endParaRPr lang="en-US" sz="1400" dirty="0"/>
          </a:p>
        </p:txBody>
      </p:sp>
      <p:sp>
        <p:nvSpPr>
          <p:cNvPr id="4" name="AutoShape 2" descr="IP address gets packets to their destination">
            <a:extLst>
              <a:ext uri="{FF2B5EF4-FFF2-40B4-BE49-F238E27FC236}">
                <a16:creationId xmlns:a16="http://schemas.microsoft.com/office/drawing/2014/main" id="{DFCF22E8-C480-A1FA-4368-A244681BBB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Graphic 6">
            <a:extLst>
              <a:ext uri="{FF2B5EF4-FFF2-40B4-BE49-F238E27FC236}">
                <a16:creationId xmlns:a16="http://schemas.microsoft.com/office/drawing/2014/main" id="{385BF519-F19F-58CE-E5D4-5AB4BF3864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 y="3581400"/>
            <a:ext cx="7117489" cy="1371600"/>
          </a:xfrm>
          <a:prstGeom prst="rect">
            <a:avLst/>
          </a:prstGeom>
        </p:spPr>
      </p:pic>
    </p:spTree>
    <p:extLst>
      <p:ext uri="{BB962C8B-B14F-4D97-AF65-F5344CB8AC3E}">
        <p14:creationId xmlns:p14="http://schemas.microsoft.com/office/powerpoint/2010/main" val="21737002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37FB-C8EE-52E6-63E2-4E64343EEA05}"/>
              </a:ext>
            </a:extLst>
          </p:cNvPr>
          <p:cNvSpPr>
            <a:spLocks noGrp="1"/>
          </p:cNvSpPr>
          <p:nvPr>
            <p:ph type="title"/>
          </p:nvPr>
        </p:nvSpPr>
        <p:spPr/>
        <p:txBody>
          <a:bodyPr/>
          <a:lstStyle/>
          <a:p>
            <a:r>
              <a:rPr lang="en-US" dirty="0">
                <a:solidFill>
                  <a:srgbClr val="FF0000"/>
                </a:solidFill>
              </a:rPr>
              <a:t>Web Socket : Applications</a:t>
            </a:r>
            <a:endParaRPr lang="en-IN" dirty="0">
              <a:solidFill>
                <a:srgbClr val="FF0000"/>
              </a:solidFill>
            </a:endParaRPr>
          </a:p>
        </p:txBody>
      </p:sp>
      <p:sp>
        <p:nvSpPr>
          <p:cNvPr id="3" name="Content Placeholder 2">
            <a:extLst>
              <a:ext uri="{FF2B5EF4-FFF2-40B4-BE49-F238E27FC236}">
                <a16:creationId xmlns:a16="http://schemas.microsoft.com/office/drawing/2014/main" id="{78556278-7C55-4A2B-B37E-133CF6CFEC63}"/>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dirty="0"/>
              <a:t>Live Chat : </a:t>
            </a:r>
          </a:p>
          <a:p>
            <a:pPr marL="514350" indent="-514350" algn="l">
              <a:buAutoNum type="alphaLcPeriod"/>
            </a:pPr>
            <a:r>
              <a:rPr lang="en-US" b="0" i="0" dirty="0">
                <a:effectLst/>
                <a:latin typeface="NEXT Book"/>
              </a:rPr>
              <a:t>Customer support chat to enhance online customer experience.</a:t>
            </a:r>
          </a:p>
          <a:p>
            <a:pPr marL="514350" indent="-514350" algn="l">
              <a:buAutoNum type="alphaLcPeriod"/>
            </a:pPr>
            <a:r>
              <a:rPr lang="en-US" b="0" i="0" dirty="0">
                <a:effectLst/>
                <a:latin typeface="NEXT Book"/>
              </a:rPr>
              <a:t>Livestream chat enabling participants to interact during live events.</a:t>
            </a:r>
          </a:p>
          <a:p>
            <a:pPr marL="514350" indent="-514350">
              <a:buFont typeface="Arial" pitchFamily="34" charset="0"/>
              <a:buAutoNum type="alphaLcPeriod"/>
            </a:pPr>
            <a:r>
              <a:rPr lang="en-US" b="0" i="0" dirty="0">
                <a:effectLst/>
                <a:latin typeface="NEXT Book"/>
              </a:rPr>
              <a:t>Team messaging to increase connection and engagement.</a:t>
            </a:r>
          </a:p>
          <a:p>
            <a:pPr marL="514350" indent="-514350">
              <a:buFont typeface="Arial" pitchFamily="34" charset="0"/>
              <a:buAutoNum type="alphaLcPeriod"/>
            </a:pPr>
            <a:endParaRPr lang="en-US" dirty="0"/>
          </a:p>
          <a:p>
            <a:pPr marL="0" indent="0">
              <a:buNone/>
            </a:pPr>
            <a:r>
              <a:rPr lang="en-IN" b="0" i="0" dirty="0">
                <a:solidFill>
                  <a:srgbClr val="292831"/>
                </a:solidFill>
                <a:effectLst/>
                <a:latin typeface="NEXT Book"/>
              </a:rPr>
              <a:t>Data broadcast : </a:t>
            </a:r>
          </a:p>
          <a:p>
            <a:pPr marL="0" indent="0">
              <a:buNone/>
            </a:pPr>
            <a:endParaRPr lang="en-IN" b="0" i="0" dirty="0">
              <a:solidFill>
                <a:srgbClr val="292831"/>
              </a:solidFill>
              <a:effectLst/>
              <a:latin typeface="NEXT Book"/>
            </a:endParaRPr>
          </a:p>
          <a:p>
            <a:pPr marL="0" indent="0">
              <a:buNone/>
            </a:pPr>
            <a:r>
              <a:rPr lang="en-US" dirty="0"/>
              <a:t>a.  </a:t>
            </a:r>
            <a:r>
              <a:rPr lang="en-IN" b="0" i="0" dirty="0">
                <a:effectLst/>
                <a:latin typeface="NEXT Book"/>
              </a:rPr>
              <a:t>Streaming live score updates.</a:t>
            </a:r>
          </a:p>
          <a:p>
            <a:pPr marL="0" indent="0">
              <a:buNone/>
            </a:pPr>
            <a:r>
              <a:rPr lang="en-US" dirty="0"/>
              <a:t>b. </a:t>
            </a:r>
            <a:r>
              <a:rPr lang="en-IN" b="0" i="0" dirty="0">
                <a:effectLst/>
                <a:latin typeface="NEXT Book"/>
              </a:rPr>
              <a:t>Sending traffic updates.</a:t>
            </a:r>
          </a:p>
          <a:p>
            <a:pPr marL="0" indent="0">
              <a:buNone/>
            </a:pPr>
            <a:r>
              <a:rPr lang="en-US" dirty="0"/>
              <a:t>c.</a:t>
            </a:r>
            <a:r>
              <a:rPr lang="en-US" b="0" i="0" dirty="0">
                <a:effectLst/>
                <a:latin typeface="NEXT Book"/>
              </a:rPr>
              <a:t> Transmitting financial information, such as stock quotes and market updates.</a:t>
            </a:r>
          </a:p>
          <a:p>
            <a:pPr marL="0" indent="0">
              <a:buNone/>
            </a:pPr>
            <a:r>
              <a:rPr lang="en-US" dirty="0"/>
              <a:t>d.</a:t>
            </a:r>
            <a:r>
              <a:rPr lang="en-IN" b="0" i="0" dirty="0">
                <a:effectLst/>
                <a:latin typeface="NEXT Book"/>
              </a:rPr>
              <a:t> Distributing news alerts.</a:t>
            </a:r>
            <a:br>
              <a:rPr lang="en-US" dirty="0"/>
            </a:br>
            <a:endParaRPr lang="en-US" dirty="0"/>
          </a:p>
        </p:txBody>
      </p:sp>
    </p:spTree>
    <p:extLst>
      <p:ext uri="{BB962C8B-B14F-4D97-AF65-F5344CB8AC3E}">
        <p14:creationId xmlns:p14="http://schemas.microsoft.com/office/powerpoint/2010/main" val="2943403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37FB-C8EE-52E6-63E2-4E64343EEA05}"/>
              </a:ext>
            </a:extLst>
          </p:cNvPr>
          <p:cNvSpPr>
            <a:spLocks noGrp="1"/>
          </p:cNvSpPr>
          <p:nvPr>
            <p:ph type="title"/>
          </p:nvPr>
        </p:nvSpPr>
        <p:spPr/>
        <p:txBody>
          <a:bodyPr/>
          <a:lstStyle/>
          <a:p>
            <a:r>
              <a:rPr lang="en-US" dirty="0">
                <a:solidFill>
                  <a:srgbClr val="FF0000"/>
                </a:solidFill>
              </a:rPr>
              <a:t>Web Socket : Applications</a:t>
            </a:r>
            <a:endParaRPr lang="en-IN" dirty="0">
              <a:solidFill>
                <a:srgbClr val="FF0000"/>
              </a:solidFill>
            </a:endParaRPr>
          </a:p>
        </p:txBody>
      </p:sp>
      <p:sp>
        <p:nvSpPr>
          <p:cNvPr id="3" name="Content Placeholder 2">
            <a:extLst>
              <a:ext uri="{FF2B5EF4-FFF2-40B4-BE49-F238E27FC236}">
                <a16:creationId xmlns:a16="http://schemas.microsoft.com/office/drawing/2014/main" id="{78556278-7C55-4A2B-B37E-133CF6CFEC63}"/>
              </a:ext>
            </a:extLst>
          </p:cNvPr>
          <p:cNvSpPr>
            <a:spLocks noGrp="1"/>
          </p:cNvSpPr>
          <p:nvPr>
            <p:ph idx="1"/>
          </p:nvPr>
        </p:nvSpPr>
        <p:spPr/>
        <p:txBody>
          <a:bodyPr>
            <a:normAutofit/>
          </a:bodyPr>
          <a:lstStyle/>
          <a:p>
            <a:pPr algn="l">
              <a:buFont typeface="Arial" panose="020B0604020202020204" pitchFamily="34" charset="0"/>
              <a:buChar char="•"/>
            </a:pPr>
            <a:r>
              <a:rPr lang="en-US" sz="1800" dirty="0"/>
              <a:t>Data synchronization</a:t>
            </a:r>
            <a:r>
              <a:rPr lang="en-US" sz="1800" b="0" i="0" dirty="0">
                <a:solidFill>
                  <a:srgbClr val="292831"/>
                </a:solidFill>
                <a:effectLst/>
              </a:rPr>
              <a:t> refers to the process of ensuring that data is consistent and up-to-date across multiple devices or systems. Many </a:t>
            </a:r>
            <a:r>
              <a:rPr lang="en-US" sz="1800" b="0" i="0" dirty="0" err="1">
                <a:solidFill>
                  <a:srgbClr val="292831"/>
                </a:solidFill>
                <a:effectLst/>
              </a:rPr>
              <a:t>realtime</a:t>
            </a:r>
            <a:r>
              <a:rPr lang="en-US" sz="1800" b="0" i="0" dirty="0">
                <a:solidFill>
                  <a:srgbClr val="292831"/>
                </a:solidFill>
                <a:effectLst/>
              </a:rPr>
              <a:t> experiences rely on a flow from a database or datastore to frontend clients. Think, for example, of features like multi-user live polls and quizzes. Whenever a user votes in a poll, this event may be recorded in a database. And whenever there’s an update to the DB, the change needs to be propagated to all other connected clients. </a:t>
            </a:r>
          </a:p>
          <a:p>
            <a:pPr algn="l">
              <a:buFont typeface="Arial" panose="020B0604020202020204" pitchFamily="34" charset="0"/>
              <a:buChar char="•"/>
            </a:pPr>
            <a:endParaRPr lang="en-US" sz="1800" dirty="0">
              <a:solidFill>
                <a:srgbClr val="292831"/>
              </a:solidFill>
            </a:endParaRPr>
          </a:p>
          <a:p>
            <a:pPr algn="l"/>
            <a:r>
              <a:rPr lang="en-US" sz="1800" b="0" i="0" dirty="0">
                <a:effectLst/>
              </a:rPr>
              <a:t>In-app alerts and notifications</a:t>
            </a:r>
          </a:p>
          <a:p>
            <a:pPr marL="0" indent="0" algn="l">
              <a:buNone/>
            </a:pPr>
            <a:endParaRPr lang="en-US" sz="1800" b="0" i="0" dirty="0">
              <a:effectLst/>
            </a:endParaRPr>
          </a:p>
          <a:p>
            <a:pPr marL="400050" lvl="1" indent="0">
              <a:buNone/>
            </a:pPr>
            <a:r>
              <a:rPr lang="en-US" sz="1800" b="0" i="0" dirty="0">
                <a:effectLst/>
              </a:rPr>
              <a:t>Realtime alerts and </a:t>
            </a:r>
            <a:r>
              <a:rPr lang="en-US" sz="1800" dirty="0"/>
              <a:t>notifications</a:t>
            </a:r>
            <a:r>
              <a:rPr lang="en-US" sz="1800" b="0" i="0" dirty="0">
                <a:effectLst/>
              </a:rPr>
              <a:t> are prevalent in today’s digital world. They’re basically used in every kind of app, whether it’s a social media/chat platform, an online marketplace, or a travel app. Due to their event-driven nature, </a:t>
            </a:r>
            <a:r>
              <a:rPr lang="en-US" sz="1800" b="0" i="0" dirty="0" err="1">
                <a:effectLst/>
              </a:rPr>
              <a:t>WebSockets</a:t>
            </a:r>
            <a:r>
              <a:rPr lang="en-US" sz="1800" b="0" i="0" dirty="0">
                <a:effectLst/>
              </a:rPr>
              <a:t> are the protocol of choice for many organizations implementing notification systems. </a:t>
            </a:r>
          </a:p>
          <a:p>
            <a:pPr algn="l">
              <a:buFont typeface="Arial" panose="020B0604020202020204" pitchFamily="34" charset="0"/>
              <a:buChar char="•"/>
            </a:pPr>
            <a:endParaRPr lang="en-US" sz="1800" dirty="0"/>
          </a:p>
        </p:txBody>
      </p:sp>
    </p:spTree>
    <p:extLst>
      <p:ext uri="{BB962C8B-B14F-4D97-AF65-F5344CB8AC3E}">
        <p14:creationId xmlns:p14="http://schemas.microsoft.com/office/powerpoint/2010/main" val="28718854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727D-47CE-C87B-DD43-08E2DCE56215}"/>
              </a:ext>
            </a:extLst>
          </p:cNvPr>
          <p:cNvSpPr>
            <a:spLocks noGrp="1"/>
          </p:cNvSpPr>
          <p:nvPr>
            <p:ph type="title"/>
          </p:nvPr>
        </p:nvSpPr>
        <p:spPr/>
        <p:txBody>
          <a:bodyPr/>
          <a:lstStyle/>
          <a:p>
            <a:r>
              <a:rPr lang="en-US" dirty="0">
                <a:solidFill>
                  <a:srgbClr val="FF0000"/>
                </a:solidFill>
              </a:rPr>
              <a:t>SSE (Server Sent Events)</a:t>
            </a:r>
            <a:endParaRPr lang="en-IN" dirty="0">
              <a:solidFill>
                <a:srgbClr val="FF0000"/>
              </a:solidFill>
            </a:endParaRPr>
          </a:p>
        </p:txBody>
      </p:sp>
      <p:sp>
        <p:nvSpPr>
          <p:cNvPr id="3" name="Content Placeholder 2">
            <a:extLst>
              <a:ext uri="{FF2B5EF4-FFF2-40B4-BE49-F238E27FC236}">
                <a16:creationId xmlns:a16="http://schemas.microsoft.com/office/drawing/2014/main" id="{EE2D6376-E3D2-2D45-EB56-E6261EF82DCE}"/>
              </a:ext>
            </a:extLst>
          </p:cNvPr>
          <p:cNvSpPr>
            <a:spLocks noGrp="1"/>
          </p:cNvSpPr>
          <p:nvPr>
            <p:ph idx="1"/>
          </p:nvPr>
        </p:nvSpPr>
        <p:spPr/>
        <p:txBody>
          <a:bodyPr/>
          <a:lstStyle/>
          <a:p>
            <a:r>
              <a:rPr lang="en-US" i="1" dirty="0">
                <a:solidFill>
                  <a:srgbClr val="242424"/>
                </a:solidFill>
                <a:latin typeface="source-serif-pro"/>
              </a:rPr>
              <a:t>H</a:t>
            </a:r>
            <a:r>
              <a:rPr lang="en-US" b="0" i="1" dirty="0">
                <a:solidFill>
                  <a:srgbClr val="242424"/>
                </a:solidFill>
                <a:effectLst/>
                <a:latin typeface="source-serif-pro"/>
              </a:rPr>
              <a:t>ow to send messages/updates from server to client”</a:t>
            </a:r>
            <a:r>
              <a:rPr lang="en-US" b="0" i="0" dirty="0">
                <a:solidFill>
                  <a:srgbClr val="242424"/>
                </a:solidFill>
                <a:effectLst/>
                <a:latin typeface="source-serif-pro"/>
              </a:rPr>
              <a:t>. </a:t>
            </a:r>
          </a:p>
          <a:p>
            <a:r>
              <a:rPr lang="en-US" b="0" i="0" dirty="0">
                <a:solidFill>
                  <a:srgbClr val="242424"/>
                </a:solidFill>
                <a:effectLst/>
                <a:latin typeface="source-serif-pro"/>
              </a:rPr>
              <a:t>Three different ways to perform server-to-client updates: </a:t>
            </a:r>
          </a:p>
          <a:p>
            <a:pPr lvl="1"/>
            <a:r>
              <a:rPr lang="en-US" b="1" i="0" dirty="0">
                <a:solidFill>
                  <a:srgbClr val="242424"/>
                </a:solidFill>
                <a:effectLst/>
                <a:latin typeface="source-serif-pro"/>
              </a:rPr>
              <a:t>Client polling</a:t>
            </a:r>
            <a:endParaRPr lang="en-US" dirty="0">
              <a:solidFill>
                <a:srgbClr val="242424"/>
              </a:solidFill>
              <a:latin typeface="source-serif-pro"/>
            </a:endParaRPr>
          </a:p>
          <a:p>
            <a:pPr lvl="1"/>
            <a:r>
              <a:rPr lang="en-US" b="1" i="0" dirty="0">
                <a:solidFill>
                  <a:srgbClr val="242424"/>
                </a:solidFill>
                <a:effectLst/>
                <a:latin typeface="source-serif-pro"/>
              </a:rPr>
              <a:t>Web Socket</a:t>
            </a:r>
            <a:r>
              <a:rPr lang="en-US" b="0" i="0" dirty="0">
                <a:solidFill>
                  <a:srgbClr val="242424"/>
                </a:solidFill>
                <a:effectLst/>
                <a:latin typeface="source-serif-pro"/>
              </a:rPr>
              <a:t>, </a:t>
            </a:r>
          </a:p>
          <a:p>
            <a:pPr lvl="1"/>
            <a:r>
              <a:rPr lang="en-US" b="1" i="0" dirty="0">
                <a:solidFill>
                  <a:srgbClr val="242424"/>
                </a:solidFill>
                <a:effectLst/>
                <a:latin typeface="source-serif-pro"/>
              </a:rPr>
              <a:t>Server-Sent Events </a:t>
            </a:r>
            <a:r>
              <a:rPr lang="en-US" b="0" i="0" dirty="0">
                <a:solidFill>
                  <a:srgbClr val="242424"/>
                </a:solidFill>
                <a:effectLst/>
                <a:latin typeface="source-serif-pro"/>
              </a:rPr>
              <a:t>(SSE).</a:t>
            </a:r>
            <a:endParaRPr lang="en-IN" dirty="0"/>
          </a:p>
        </p:txBody>
      </p:sp>
    </p:spTree>
    <p:extLst>
      <p:ext uri="{BB962C8B-B14F-4D97-AF65-F5344CB8AC3E}">
        <p14:creationId xmlns:p14="http://schemas.microsoft.com/office/powerpoint/2010/main" val="6083152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727D-47CE-C87B-DD43-08E2DCE56215}"/>
              </a:ext>
            </a:extLst>
          </p:cNvPr>
          <p:cNvSpPr>
            <a:spLocks noGrp="1"/>
          </p:cNvSpPr>
          <p:nvPr>
            <p:ph type="title"/>
          </p:nvPr>
        </p:nvSpPr>
        <p:spPr/>
        <p:txBody>
          <a:bodyPr/>
          <a:lstStyle/>
          <a:p>
            <a:r>
              <a:rPr lang="en-US" dirty="0">
                <a:solidFill>
                  <a:srgbClr val="FF0000"/>
                </a:solidFill>
              </a:rPr>
              <a:t>SSE (Server Sent Events)</a:t>
            </a:r>
            <a:endParaRPr lang="en-IN" dirty="0">
              <a:solidFill>
                <a:srgbClr val="FF0000"/>
              </a:solidFill>
            </a:endParaRPr>
          </a:p>
        </p:txBody>
      </p:sp>
      <p:sp>
        <p:nvSpPr>
          <p:cNvPr id="3" name="Content Placeholder 2">
            <a:extLst>
              <a:ext uri="{FF2B5EF4-FFF2-40B4-BE49-F238E27FC236}">
                <a16:creationId xmlns:a16="http://schemas.microsoft.com/office/drawing/2014/main" id="{EE2D6376-E3D2-2D45-EB56-E6261EF82DCE}"/>
              </a:ext>
            </a:extLst>
          </p:cNvPr>
          <p:cNvSpPr>
            <a:spLocks noGrp="1"/>
          </p:cNvSpPr>
          <p:nvPr>
            <p:ph idx="1"/>
          </p:nvPr>
        </p:nvSpPr>
        <p:spPr/>
        <p:txBody>
          <a:bodyPr>
            <a:normAutofit fontScale="92500"/>
          </a:bodyPr>
          <a:lstStyle/>
          <a:p>
            <a:r>
              <a:rPr lang="en-US" b="0" i="0" dirty="0">
                <a:solidFill>
                  <a:srgbClr val="242424"/>
                </a:solidFill>
                <a:effectLst/>
                <a:latin typeface="source-serif-pro"/>
              </a:rPr>
              <a:t>SSE is a technology that provides asynchronous communication with event stream from server to the client over HTTP for web applications</a:t>
            </a:r>
          </a:p>
          <a:p>
            <a:r>
              <a:rPr lang="en-US" dirty="0">
                <a:solidFill>
                  <a:srgbClr val="242424"/>
                </a:solidFill>
                <a:latin typeface="source-serif-pro"/>
              </a:rPr>
              <a:t>It is unidirectional unlike </a:t>
            </a:r>
            <a:r>
              <a:rPr lang="en-US" dirty="0" err="1">
                <a:solidFill>
                  <a:srgbClr val="242424"/>
                </a:solidFill>
                <a:latin typeface="source-serif-pro"/>
              </a:rPr>
              <a:t>websocket</a:t>
            </a:r>
            <a:r>
              <a:rPr lang="en-US" dirty="0">
                <a:solidFill>
                  <a:srgbClr val="242424"/>
                </a:solidFill>
                <a:latin typeface="source-serif-pro"/>
              </a:rPr>
              <a:t>( which is bidirectional)</a:t>
            </a:r>
          </a:p>
          <a:p>
            <a:r>
              <a:rPr lang="en-US" dirty="0">
                <a:solidFill>
                  <a:srgbClr val="242424"/>
                </a:solidFill>
                <a:latin typeface="source-serif-pro"/>
              </a:rPr>
              <a:t>It uses http ( unlike </a:t>
            </a:r>
            <a:r>
              <a:rPr lang="en-US" dirty="0" err="1">
                <a:solidFill>
                  <a:srgbClr val="242424"/>
                </a:solidFill>
                <a:latin typeface="source-serif-pro"/>
              </a:rPr>
              <a:t>websocket</a:t>
            </a:r>
            <a:r>
              <a:rPr lang="en-US" dirty="0">
                <a:solidFill>
                  <a:srgbClr val="242424"/>
                </a:solidFill>
                <a:latin typeface="source-serif-pro"/>
              </a:rPr>
              <a:t> that uses </a:t>
            </a:r>
            <a:r>
              <a:rPr lang="en-US" dirty="0" err="1">
                <a:solidFill>
                  <a:srgbClr val="242424"/>
                </a:solidFill>
                <a:latin typeface="source-serif-pro"/>
              </a:rPr>
              <a:t>tcp</a:t>
            </a:r>
            <a:r>
              <a:rPr lang="en-US" dirty="0">
                <a:solidFill>
                  <a:srgbClr val="242424"/>
                </a:solidFill>
                <a:latin typeface="source-serif-pro"/>
              </a:rPr>
              <a:t>)</a:t>
            </a:r>
          </a:p>
          <a:p>
            <a:r>
              <a:rPr lang="en-US" b="0" i="0" dirty="0">
                <a:solidFill>
                  <a:srgbClr val="242424"/>
                </a:solidFill>
                <a:effectLst/>
                <a:latin typeface="source-serif-pro"/>
              </a:rPr>
              <a:t>The server can send un-directional messages/events to the client and can update the client asynchronously.</a:t>
            </a:r>
            <a:endParaRPr lang="en-IN" dirty="0"/>
          </a:p>
        </p:txBody>
      </p:sp>
    </p:spTree>
    <p:extLst>
      <p:ext uri="{BB962C8B-B14F-4D97-AF65-F5344CB8AC3E}">
        <p14:creationId xmlns:p14="http://schemas.microsoft.com/office/powerpoint/2010/main" val="3699836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727D-47CE-C87B-DD43-08E2DCE56215}"/>
              </a:ext>
            </a:extLst>
          </p:cNvPr>
          <p:cNvSpPr>
            <a:spLocks noGrp="1"/>
          </p:cNvSpPr>
          <p:nvPr>
            <p:ph type="title"/>
          </p:nvPr>
        </p:nvSpPr>
        <p:spPr/>
        <p:txBody>
          <a:bodyPr/>
          <a:lstStyle/>
          <a:p>
            <a:r>
              <a:rPr lang="en-US" dirty="0">
                <a:solidFill>
                  <a:srgbClr val="FF0000"/>
                </a:solidFill>
              </a:rPr>
              <a:t>SSE (Server Sent Events)</a:t>
            </a:r>
            <a:endParaRPr lang="en-IN" dirty="0">
              <a:solidFill>
                <a:srgbClr val="FF0000"/>
              </a:solidFill>
            </a:endParaRPr>
          </a:p>
        </p:txBody>
      </p:sp>
      <p:pic>
        <p:nvPicPr>
          <p:cNvPr id="2050" name="Picture 2">
            <a:extLst>
              <a:ext uri="{FF2B5EF4-FFF2-40B4-BE49-F238E27FC236}">
                <a16:creationId xmlns:a16="http://schemas.microsoft.com/office/drawing/2014/main" id="{0D7D4F80-771B-0CE8-CA28-272C135A7A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29364"/>
            <a:ext cx="8229600" cy="4267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3305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727D-47CE-C87B-DD43-08E2DCE56215}"/>
              </a:ext>
            </a:extLst>
          </p:cNvPr>
          <p:cNvSpPr>
            <a:spLocks noGrp="1"/>
          </p:cNvSpPr>
          <p:nvPr>
            <p:ph type="title"/>
          </p:nvPr>
        </p:nvSpPr>
        <p:spPr/>
        <p:txBody>
          <a:bodyPr/>
          <a:lstStyle/>
          <a:p>
            <a:r>
              <a:rPr lang="en-US" dirty="0">
                <a:solidFill>
                  <a:srgbClr val="FF0000"/>
                </a:solidFill>
              </a:rPr>
              <a:t>SSE (Server Sent Events)</a:t>
            </a:r>
            <a:endParaRPr lang="en-IN" dirty="0">
              <a:solidFill>
                <a:srgbClr val="FF0000"/>
              </a:solidFill>
            </a:endParaRPr>
          </a:p>
        </p:txBody>
      </p:sp>
      <p:sp>
        <p:nvSpPr>
          <p:cNvPr id="3" name="Content Placeholder 2">
            <a:extLst>
              <a:ext uri="{FF2B5EF4-FFF2-40B4-BE49-F238E27FC236}">
                <a16:creationId xmlns:a16="http://schemas.microsoft.com/office/drawing/2014/main" id="{D9EFF200-5E83-C235-8781-04A89D0EDA32}"/>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242424"/>
                </a:solidFill>
                <a:effectLst/>
                <a:latin typeface="source-serif-pro"/>
              </a:rPr>
              <a:t>E-commerce Projects (notify whenever the user needs the information)</a:t>
            </a:r>
          </a:p>
          <a:p>
            <a:pPr algn="l">
              <a:buFont typeface="Arial" panose="020B0604020202020204" pitchFamily="34" charset="0"/>
              <a:buChar char="•"/>
            </a:pPr>
            <a:r>
              <a:rPr lang="en-US" b="0" i="0" dirty="0">
                <a:solidFill>
                  <a:srgbClr val="242424"/>
                </a:solidFill>
                <a:effectLst/>
                <a:latin typeface="source-serif-pro"/>
              </a:rPr>
              <a:t>Tracking system</a:t>
            </a:r>
          </a:p>
          <a:p>
            <a:pPr algn="l">
              <a:buFont typeface="Arial" panose="020B0604020202020204" pitchFamily="34" charset="0"/>
              <a:buChar char="•"/>
            </a:pPr>
            <a:r>
              <a:rPr lang="en-US" b="0" i="0" dirty="0">
                <a:solidFill>
                  <a:srgbClr val="242424"/>
                </a:solidFill>
                <a:effectLst/>
                <a:latin typeface="source-serif-pro"/>
              </a:rPr>
              <a:t>Alarm/Alert Projects</a:t>
            </a:r>
          </a:p>
          <a:p>
            <a:pPr algn="l">
              <a:buFont typeface="Arial" panose="020B0604020202020204" pitchFamily="34" charset="0"/>
              <a:buChar char="•"/>
            </a:pPr>
            <a:r>
              <a:rPr lang="en-US" b="0" i="0" dirty="0">
                <a:solidFill>
                  <a:srgbClr val="242424"/>
                </a:solidFill>
                <a:effectLst/>
                <a:latin typeface="source-serif-pro"/>
              </a:rPr>
              <a:t>IoT Projects (Alarm, notify, events, rules, actions)</a:t>
            </a:r>
          </a:p>
          <a:p>
            <a:pPr algn="l">
              <a:buFont typeface="Arial" panose="020B0604020202020204" pitchFamily="34" charset="0"/>
              <a:buChar char="•"/>
            </a:pPr>
            <a:r>
              <a:rPr lang="en-US" b="0" i="0" dirty="0">
                <a:solidFill>
                  <a:srgbClr val="242424"/>
                </a:solidFill>
                <a:effectLst/>
                <a:latin typeface="source-serif-pro"/>
              </a:rPr>
              <a:t>Stock Markets (Bitcoin etc.)</a:t>
            </a:r>
          </a:p>
          <a:p>
            <a:pPr algn="l">
              <a:buFont typeface="Arial" panose="020B0604020202020204" pitchFamily="34" charset="0"/>
              <a:buChar char="•"/>
            </a:pPr>
            <a:r>
              <a:rPr lang="en-US" b="0" i="0" dirty="0">
                <a:solidFill>
                  <a:srgbClr val="242424"/>
                </a:solidFill>
                <a:effectLst/>
                <a:latin typeface="source-serif-pro"/>
              </a:rPr>
              <a:t>Breaking news, Sports Score Updates</a:t>
            </a:r>
          </a:p>
          <a:p>
            <a:pPr algn="l">
              <a:buFont typeface="Arial" panose="020B0604020202020204" pitchFamily="34" charset="0"/>
              <a:buChar char="•"/>
            </a:pPr>
            <a:r>
              <a:rPr lang="en-US" b="0" i="0" dirty="0">
                <a:solidFill>
                  <a:srgbClr val="242424"/>
                </a:solidFill>
                <a:effectLst/>
                <a:latin typeface="source-serif-pro"/>
              </a:rPr>
              <a:t>Delivery projects</a:t>
            </a:r>
          </a:p>
          <a:p>
            <a:pPr algn="l">
              <a:buFont typeface="Arial" panose="020B0604020202020204" pitchFamily="34" charset="0"/>
              <a:buChar char="•"/>
            </a:pPr>
            <a:r>
              <a:rPr lang="en-US" b="0" i="0" dirty="0">
                <a:solidFill>
                  <a:srgbClr val="242424"/>
                </a:solidFill>
                <a:effectLst/>
                <a:latin typeface="source-serif-pro"/>
              </a:rPr>
              <a:t>In-app notifications</a:t>
            </a:r>
          </a:p>
          <a:p>
            <a:endParaRPr lang="en-IN" dirty="0"/>
          </a:p>
        </p:txBody>
      </p:sp>
    </p:spTree>
    <p:extLst>
      <p:ext uri="{BB962C8B-B14F-4D97-AF65-F5344CB8AC3E}">
        <p14:creationId xmlns:p14="http://schemas.microsoft.com/office/powerpoint/2010/main" val="37277619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727D-47CE-C87B-DD43-08E2DCE56215}"/>
              </a:ext>
            </a:extLst>
          </p:cNvPr>
          <p:cNvSpPr>
            <a:spLocks noGrp="1"/>
          </p:cNvSpPr>
          <p:nvPr>
            <p:ph type="title"/>
          </p:nvPr>
        </p:nvSpPr>
        <p:spPr/>
        <p:txBody>
          <a:bodyPr>
            <a:normAutofit fontScale="90000"/>
          </a:bodyPr>
          <a:lstStyle/>
          <a:p>
            <a:r>
              <a:rPr lang="en-US" dirty="0">
                <a:solidFill>
                  <a:srgbClr val="FF0000"/>
                </a:solidFill>
              </a:rPr>
              <a:t>SSE (Server Sent Events) : </a:t>
            </a:r>
            <a:r>
              <a:rPr lang="en-US" dirty="0" err="1">
                <a:solidFill>
                  <a:srgbClr val="FF0000"/>
                </a:solidFill>
              </a:rPr>
              <a:t>Technicals</a:t>
            </a:r>
            <a:endParaRPr lang="en-IN" dirty="0">
              <a:solidFill>
                <a:srgbClr val="FF0000"/>
              </a:solidFill>
            </a:endParaRPr>
          </a:p>
        </p:txBody>
      </p:sp>
      <p:sp>
        <p:nvSpPr>
          <p:cNvPr id="3" name="Content Placeholder 2">
            <a:extLst>
              <a:ext uri="{FF2B5EF4-FFF2-40B4-BE49-F238E27FC236}">
                <a16:creationId xmlns:a16="http://schemas.microsoft.com/office/drawing/2014/main" id="{D9EFF200-5E83-C235-8781-04A89D0EDA32}"/>
              </a:ext>
            </a:extLst>
          </p:cNvPr>
          <p:cNvSpPr>
            <a:spLocks noGrp="1"/>
          </p:cNvSpPr>
          <p:nvPr>
            <p:ph idx="1"/>
          </p:nvPr>
        </p:nvSpPr>
        <p:spPr/>
        <p:txBody>
          <a:bodyPr>
            <a:normAutofit/>
          </a:bodyPr>
          <a:lstStyle/>
          <a:p>
            <a:r>
              <a:rPr lang="en-US" dirty="0"/>
              <a:t>The server-sent events streaming can be started by the client’s GET request to Server.</a:t>
            </a:r>
          </a:p>
          <a:p>
            <a:pPr marL="0" indent="0">
              <a:buNone/>
            </a:pPr>
            <a:endParaRPr lang="en-US" dirty="0"/>
          </a:p>
          <a:p>
            <a:pPr marL="0" indent="0">
              <a:buNone/>
            </a:pPr>
            <a:r>
              <a:rPr lang="en-US" dirty="0"/>
              <a:t>GET /</a:t>
            </a:r>
            <a:r>
              <a:rPr lang="en-US" dirty="0" err="1"/>
              <a:t>api</a:t>
            </a:r>
            <a:r>
              <a:rPr lang="en-US" dirty="0"/>
              <a:t>/v1/live-scores </a:t>
            </a:r>
          </a:p>
          <a:p>
            <a:pPr marL="0" indent="0">
              <a:buNone/>
            </a:pPr>
            <a:r>
              <a:rPr lang="en-US" dirty="0"/>
              <a:t>Accept: text/event-stream</a:t>
            </a:r>
          </a:p>
          <a:p>
            <a:pPr marL="0" indent="0">
              <a:buNone/>
            </a:pPr>
            <a:r>
              <a:rPr lang="en-US" dirty="0"/>
              <a:t>Cache-Control: no-cache</a:t>
            </a:r>
          </a:p>
          <a:p>
            <a:pPr marL="0" indent="0">
              <a:buNone/>
            </a:pPr>
            <a:r>
              <a:rPr lang="en-US" dirty="0"/>
              <a:t>Connection: keep-alive</a:t>
            </a:r>
            <a:endParaRPr lang="en-IN" dirty="0"/>
          </a:p>
        </p:txBody>
      </p:sp>
    </p:spTree>
    <p:extLst>
      <p:ext uri="{BB962C8B-B14F-4D97-AF65-F5344CB8AC3E}">
        <p14:creationId xmlns:p14="http://schemas.microsoft.com/office/powerpoint/2010/main" val="6479188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727D-47CE-C87B-DD43-08E2DCE56215}"/>
              </a:ext>
            </a:extLst>
          </p:cNvPr>
          <p:cNvSpPr>
            <a:spLocks noGrp="1"/>
          </p:cNvSpPr>
          <p:nvPr>
            <p:ph type="title"/>
          </p:nvPr>
        </p:nvSpPr>
        <p:spPr/>
        <p:txBody>
          <a:bodyPr>
            <a:normAutofit fontScale="90000"/>
          </a:bodyPr>
          <a:lstStyle/>
          <a:p>
            <a:r>
              <a:rPr lang="en-US" dirty="0">
                <a:solidFill>
                  <a:srgbClr val="FF0000"/>
                </a:solidFill>
              </a:rPr>
              <a:t>SSE (Server Sent Events) : </a:t>
            </a:r>
            <a:r>
              <a:rPr lang="en-US" dirty="0" err="1">
                <a:solidFill>
                  <a:srgbClr val="FF0000"/>
                </a:solidFill>
              </a:rPr>
              <a:t>Technicals</a:t>
            </a:r>
            <a:endParaRPr lang="en-IN" dirty="0">
              <a:solidFill>
                <a:srgbClr val="FF0000"/>
              </a:solidFill>
            </a:endParaRPr>
          </a:p>
        </p:txBody>
      </p:sp>
      <p:sp>
        <p:nvSpPr>
          <p:cNvPr id="3" name="Content Placeholder 2">
            <a:extLst>
              <a:ext uri="{FF2B5EF4-FFF2-40B4-BE49-F238E27FC236}">
                <a16:creationId xmlns:a16="http://schemas.microsoft.com/office/drawing/2014/main" id="{D9EFF200-5E83-C235-8781-04A89D0EDA32}"/>
              </a:ext>
            </a:extLst>
          </p:cNvPr>
          <p:cNvSpPr>
            <a:spLocks noGrp="1"/>
          </p:cNvSpPr>
          <p:nvPr>
            <p:ph idx="1"/>
          </p:nvPr>
        </p:nvSpPr>
        <p:spPr/>
        <p:txBody>
          <a:bodyPr>
            <a:normAutofit fontScale="62500" lnSpcReduction="20000"/>
          </a:bodyPr>
          <a:lstStyle/>
          <a:p>
            <a:pPr marL="0" indent="0">
              <a:buNone/>
            </a:pPr>
            <a:r>
              <a:rPr lang="en-US" dirty="0"/>
              <a:t>Server can send messages when the events are ready to send by the server. The important thing is that events are text messages in UTF-8 encoding.</a:t>
            </a:r>
          </a:p>
          <a:p>
            <a:pPr marL="0" indent="0">
              <a:buNone/>
            </a:pPr>
            <a:endParaRPr lang="en-US" dirty="0"/>
          </a:p>
          <a:p>
            <a:pPr marL="0" indent="0">
              <a:buNone/>
            </a:pPr>
            <a:r>
              <a:rPr lang="en-US" dirty="0"/>
              <a:t>List of pre-defined SSE field names include:</a:t>
            </a:r>
          </a:p>
          <a:p>
            <a:pPr marL="0" indent="0">
              <a:buNone/>
            </a:pPr>
            <a:endParaRPr lang="en-US" dirty="0"/>
          </a:p>
          <a:p>
            <a:pPr marL="0" indent="0">
              <a:buNone/>
            </a:pPr>
            <a:r>
              <a:rPr lang="en-US" b="1" dirty="0"/>
              <a:t>event</a:t>
            </a:r>
            <a:r>
              <a:rPr lang="en-US" dirty="0"/>
              <a:t>: the event type defined by application</a:t>
            </a:r>
          </a:p>
          <a:p>
            <a:pPr marL="0" indent="0">
              <a:buNone/>
            </a:pPr>
            <a:r>
              <a:rPr lang="en-US" b="1" dirty="0"/>
              <a:t>data</a:t>
            </a:r>
            <a:r>
              <a:rPr lang="en-US" dirty="0"/>
              <a:t>: the data field for the event or message.</a:t>
            </a:r>
          </a:p>
          <a:p>
            <a:pPr marL="0" indent="0">
              <a:buNone/>
            </a:pPr>
            <a:r>
              <a:rPr lang="en-US" b="1" dirty="0"/>
              <a:t>retry</a:t>
            </a:r>
            <a:r>
              <a:rPr lang="en-US" dirty="0"/>
              <a:t>: The browser attempts to reconnect to the resource after a defined time when the connection is lost or closed.</a:t>
            </a:r>
          </a:p>
          <a:p>
            <a:pPr marL="0" indent="0">
              <a:buNone/>
            </a:pPr>
            <a:r>
              <a:rPr lang="en-US" b="1" dirty="0"/>
              <a:t>id</a:t>
            </a:r>
            <a:r>
              <a:rPr lang="en-US" dirty="0"/>
              <a:t>: id for each event/message</a:t>
            </a:r>
          </a:p>
          <a:p>
            <a:pPr marL="0" indent="0">
              <a:buNone/>
            </a:pPr>
            <a:endParaRPr lang="en-US" dirty="0"/>
          </a:p>
          <a:p>
            <a:pPr marL="0" indent="0">
              <a:buNone/>
            </a:pPr>
            <a:r>
              <a:rPr lang="en-US" b="1" dirty="0"/>
              <a:t>id: 1</a:t>
            </a:r>
          </a:p>
          <a:p>
            <a:pPr marL="0" indent="0">
              <a:buNone/>
            </a:pPr>
            <a:r>
              <a:rPr lang="en-US" b="1" dirty="0"/>
              <a:t>event: score</a:t>
            </a:r>
          </a:p>
          <a:p>
            <a:pPr marL="0" indent="0">
              <a:buNone/>
            </a:pPr>
            <a:r>
              <a:rPr lang="en-US" b="1" dirty="0"/>
              <a:t>data: GOAL Liverpool 1 - 1 Arsenal</a:t>
            </a:r>
          </a:p>
          <a:p>
            <a:pPr marL="0" indent="0">
              <a:buNone/>
            </a:pPr>
            <a:r>
              <a:rPr lang="en-US" b="1" dirty="0"/>
              <a:t>data: GOAL Manchester United 3 - 3 Manchester City</a:t>
            </a:r>
            <a:endParaRPr lang="en-IN" b="1" dirty="0"/>
          </a:p>
        </p:txBody>
      </p:sp>
    </p:spTree>
    <p:extLst>
      <p:ext uri="{BB962C8B-B14F-4D97-AF65-F5344CB8AC3E}">
        <p14:creationId xmlns:p14="http://schemas.microsoft.com/office/powerpoint/2010/main" val="35124238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727D-47CE-C87B-DD43-08E2DCE56215}"/>
              </a:ext>
            </a:extLst>
          </p:cNvPr>
          <p:cNvSpPr>
            <a:spLocks noGrp="1"/>
          </p:cNvSpPr>
          <p:nvPr>
            <p:ph type="title"/>
          </p:nvPr>
        </p:nvSpPr>
        <p:spPr/>
        <p:txBody>
          <a:bodyPr>
            <a:normAutofit/>
          </a:bodyPr>
          <a:lstStyle/>
          <a:p>
            <a:r>
              <a:rPr lang="en-US" dirty="0">
                <a:solidFill>
                  <a:srgbClr val="FF0000"/>
                </a:solidFill>
              </a:rPr>
              <a:t>Web Storage APIs</a:t>
            </a:r>
            <a:endParaRPr lang="en-IN" dirty="0">
              <a:solidFill>
                <a:srgbClr val="FF0000"/>
              </a:solidFill>
            </a:endParaRPr>
          </a:p>
        </p:txBody>
      </p:sp>
      <p:sp>
        <p:nvSpPr>
          <p:cNvPr id="3" name="Content Placeholder 2">
            <a:extLst>
              <a:ext uri="{FF2B5EF4-FFF2-40B4-BE49-F238E27FC236}">
                <a16:creationId xmlns:a16="http://schemas.microsoft.com/office/drawing/2014/main" id="{D9EFF200-5E83-C235-8781-04A89D0EDA32}"/>
              </a:ext>
            </a:extLst>
          </p:cNvPr>
          <p:cNvSpPr>
            <a:spLocks noGrp="1"/>
          </p:cNvSpPr>
          <p:nvPr>
            <p:ph idx="1"/>
          </p:nvPr>
        </p:nvSpPr>
        <p:spPr/>
        <p:txBody>
          <a:bodyPr>
            <a:normAutofit/>
          </a:bodyPr>
          <a:lstStyle/>
          <a:p>
            <a:pPr algn="just"/>
            <a:r>
              <a:rPr lang="en-US" i="0" dirty="0">
                <a:solidFill>
                  <a:srgbClr val="1B1B1B"/>
                </a:solidFill>
                <a:effectLst/>
                <a:latin typeface="Inter"/>
              </a:rPr>
              <a:t>The Web Storage API provides mechanisms by which browsers can store key/value pairs, in a much more intuitive fashion than using </a:t>
            </a:r>
            <a:r>
              <a:rPr lang="en-US" dirty="0">
                <a:latin typeface="Inter"/>
              </a:rPr>
              <a:t>cookies</a:t>
            </a:r>
            <a:r>
              <a:rPr lang="en-US" i="0" dirty="0">
                <a:solidFill>
                  <a:srgbClr val="1B1B1B"/>
                </a:solidFill>
                <a:effectLst/>
                <a:latin typeface="Inter"/>
              </a:rPr>
              <a:t>.</a:t>
            </a:r>
          </a:p>
          <a:p>
            <a:pPr algn="just"/>
            <a:r>
              <a:rPr lang="en-US" b="0" i="0" dirty="0">
                <a:solidFill>
                  <a:srgbClr val="1B1B1B"/>
                </a:solidFill>
                <a:effectLst/>
                <a:latin typeface="Inter"/>
              </a:rPr>
              <a:t>The two mechanisms within Web Storage are </a:t>
            </a:r>
            <a:r>
              <a:rPr lang="en-US" b="0" i="0" dirty="0" err="1">
                <a:solidFill>
                  <a:srgbClr val="1B1B1B"/>
                </a:solidFill>
                <a:effectLst/>
                <a:latin typeface="Inter"/>
              </a:rPr>
              <a:t>sessionStorage</a:t>
            </a:r>
            <a:r>
              <a:rPr lang="en-US" b="0" i="0" dirty="0">
                <a:solidFill>
                  <a:srgbClr val="1B1B1B"/>
                </a:solidFill>
                <a:effectLst/>
                <a:latin typeface="Inter"/>
              </a:rPr>
              <a:t> and </a:t>
            </a:r>
            <a:r>
              <a:rPr lang="en-US" b="0" i="0" dirty="0" err="1">
                <a:solidFill>
                  <a:srgbClr val="1B1B1B"/>
                </a:solidFill>
                <a:effectLst/>
                <a:latin typeface="Inter"/>
              </a:rPr>
              <a:t>localStorage</a:t>
            </a:r>
            <a:endParaRPr lang="en-US" i="0" dirty="0">
              <a:solidFill>
                <a:srgbClr val="1B1B1B"/>
              </a:solidFill>
              <a:effectLst/>
              <a:latin typeface="Inter"/>
            </a:endParaRPr>
          </a:p>
          <a:p>
            <a:pPr marL="0" indent="0" algn="just">
              <a:buNone/>
            </a:pPr>
            <a:endParaRPr lang="en-US" i="0" dirty="0">
              <a:solidFill>
                <a:srgbClr val="1B1B1B"/>
              </a:solidFill>
              <a:effectLst/>
              <a:latin typeface="Inter"/>
            </a:endParaRPr>
          </a:p>
          <a:p>
            <a:pPr marL="0" indent="0" algn="just">
              <a:buNone/>
            </a:pPr>
            <a:endParaRPr lang="en-IN" dirty="0"/>
          </a:p>
        </p:txBody>
      </p:sp>
    </p:spTree>
    <p:extLst>
      <p:ext uri="{BB962C8B-B14F-4D97-AF65-F5344CB8AC3E}">
        <p14:creationId xmlns:p14="http://schemas.microsoft.com/office/powerpoint/2010/main" val="41631499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727D-47CE-C87B-DD43-08E2DCE56215}"/>
              </a:ext>
            </a:extLst>
          </p:cNvPr>
          <p:cNvSpPr>
            <a:spLocks noGrp="1"/>
          </p:cNvSpPr>
          <p:nvPr>
            <p:ph type="title"/>
          </p:nvPr>
        </p:nvSpPr>
        <p:spPr/>
        <p:txBody>
          <a:bodyPr>
            <a:normAutofit/>
          </a:bodyPr>
          <a:lstStyle/>
          <a:p>
            <a:r>
              <a:rPr lang="en-US" dirty="0">
                <a:solidFill>
                  <a:srgbClr val="FF0000"/>
                </a:solidFill>
              </a:rPr>
              <a:t>Web Storage APIs</a:t>
            </a:r>
            <a:endParaRPr lang="en-IN" dirty="0">
              <a:solidFill>
                <a:srgbClr val="FF0000"/>
              </a:solidFill>
            </a:endParaRPr>
          </a:p>
        </p:txBody>
      </p:sp>
      <p:sp>
        <p:nvSpPr>
          <p:cNvPr id="3" name="Content Placeholder 2">
            <a:extLst>
              <a:ext uri="{FF2B5EF4-FFF2-40B4-BE49-F238E27FC236}">
                <a16:creationId xmlns:a16="http://schemas.microsoft.com/office/drawing/2014/main" id="{D9EFF200-5E83-C235-8781-04A89D0EDA32}"/>
              </a:ext>
            </a:extLst>
          </p:cNvPr>
          <p:cNvSpPr>
            <a:spLocks noGrp="1"/>
          </p:cNvSpPr>
          <p:nvPr>
            <p:ph idx="1"/>
          </p:nvPr>
        </p:nvSpPr>
        <p:spPr/>
        <p:txBody>
          <a:bodyPr>
            <a:normAutofit lnSpcReduction="10000"/>
          </a:bodyPr>
          <a:lstStyle/>
          <a:p>
            <a:r>
              <a:rPr lang="en-US" dirty="0" err="1"/>
              <a:t>sessionStorage</a:t>
            </a:r>
            <a:r>
              <a:rPr lang="en-US" dirty="0"/>
              <a:t> maintains a separate storage area for each given origin that's available for the duration of the page session (as long as the browser is open, including page reloads and restores)</a:t>
            </a:r>
          </a:p>
          <a:p>
            <a:endParaRPr lang="en-US" dirty="0"/>
          </a:p>
          <a:p>
            <a:pPr marL="0" indent="0">
              <a:buNone/>
            </a:pPr>
            <a:r>
              <a:rPr lang="en-US" b="1" i="0" dirty="0">
                <a:solidFill>
                  <a:srgbClr val="242424"/>
                </a:solidFill>
                <a:effectLst/>
                <a:latin typeface="source-serif-pro"/>
              </a:rPr>
              <a:t>* Origin</a:t>
            </a:r>
            <a:r>
              <a:rPr lang="en-US" b="0" i="0" dirty="0">
                <a:solidFill>
                  <a:srgbClr val="242424"/>
                </a:solidFill>
                <a:effectLst/>
                <a:latin typeface="source-serif-pro"/>
              </a:rPr>
              <a:t> here refers to </a:t>
            </a:r>
            <a:r>
              <a:rPr lang="en-US" b="1" i="0" dirty="0">
                <a:solidFill>
                  <a:srgbClr val="242424"/>
                </a:solidFill>
                <a:effectLst/>
                <a:latin typeface="source-serif-pro"/>
              </a:rPr>
              <a:t>domain</a:t>
            </a:r>
            <a:r>
              <a:rPr lang="en-US" b="0" i="0" dirty="0">
                <a:solidFill>
                  <a:srgbClr val="242424"/>
                </a:solidFill>
                <a:effectLst/>
                <a:latin typeface="source-serif-pro"/>
              </a:rPr>
              <a:t>, </a:t>
            </a:r>
            <a:r>
              <a:rPr lang="en-US" b="1" i="0" dirty="0">
                <a:solidFill>
                  <a:srgbClr val="242424"/>
                </a:solidFill>
                <a:effectLst/>
                <a:latin typeface="source-serif-pro"/>
              </a:rPr>
              <a:t>port</a:t>
            </a:r>
            <a:r>
              <a:rPr lang="en-US" b="0" i="0" dirty="0">
                <a:solidFill>
                  <a:srgbClr val="242424"/>
                </a:solidFill>
                <a:effectLst/>
                <a:latin typeface="source-serif-pro"/>
              </a:rPr>
              <a:t> and </a:t>
            </a:r>
            <a:r>
              <a:rPr lang="en-US" b="1" i="0" dirty="0">
                <a:solidFill>
                  <a:srgbClr val="242424"/>
                </a:solidFill>
                <a:effectLst/>
                <a:latin typeface="source-serif-pro"/>
              </a:rPr>
              <a:t>protocol</a:t>
            </a:r>
            <a:r>
              <a:rPr lang="en-US" b="0" i="0" dirty="0">
                <a:solidFill>
                  <a:srgbClr val="242424"/>
                </a:solidFill>
                <a:effectLst/>
                <a:latin typeface="source-serif-pro"/>
              </a:rPr>
              <a:t>. </a:t>
            </a:r>
            <a:r>
              <a:rPr lang="en-US" b="0" i="0" dirty="0" err="1">
                <a:solidFill>
                  <a:srgbClr val="242424"/>
                </a:solidFill>
                <a:effectLst/>
                <a:latin typeface="source-serif-pro"/>
              </a:rPr>
              <a:t>i.e</a:t>
            </a:r>
            <a:r>
              <a:rPr lang="en-US" b="0" i="0" dirty="0">
                <a:solidFill>
                  <a:srgbClr val="242424"/>
                </a:solidFill>
                <a:effectLst/>
                <a:latin typeface="source-serif-pro"/>
              </a:rPr>
              <a:t> same app running on http vs https have different storage</a:t>
            </a:r>
            <a:endParaRPr lang="en-IN" dirty="0"/>
          </a:p>
        </p:txBody>
      </p:sp>
    </p:spTree>
    <p:extLst>
      <p:ext uri="{BB962C8B-B14F-4D97-AF65-F5344CB8AC3E}">
        <p14:creationId xmlns:p14="http://schemas.microsoft.com/office/powerpoint/2010/main" val="1411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IP Address</a:t>
            </a:r>
            <a:endParaRPr lang="en-IN" dirty="0">
              <a:solidFill>
                <a:srgbClr val="FF0000"/>
              </a:solidFill>
            </a:endParaRPr>
          </a:p>
        </p:txBody>
      </p:sp>
      <p:sp>
        <p:nvSpPr>
          <p:cNvPr id="3" name="Content Placeholder 2">
            <a:extLst>
              <a:ext uri="{FF2B5EF4-FFF2-40B4-BE49-F238E27FC236}">
                <a16:creationId xmlns:a16="http://schemas.microsoft.com/office/drawing/2014/main" id="{AD7A5AA0-2034-5670-376D-49D47574B442}"/>
              </a:ext>
            </a:extLst>
          </p:cNvPr>
          <p:cNvSpPr>
            <a:spLocks noGrp="1"/>
          </p:cNvSpPr>
          <p:nvPr>
            <p:ph idx="1"/>
          </p:nvPr>
        </p:nvSpPr>
        <p:spPr/>
        <p:txBody>
          <a:bodyPr>
            <a:noAutofit/>
          </a:bodyPr>
          <a:lstStyle/>
          <a:p>
            <a:pPr marL="0" indent="0" algn="just">
              <a:buNone/>
            </a:pPr>
            <a:endParaRPr lang="en-US" sz="1800" dirty="0"/>
          </a:p>
          <a:p>
            <a:pPr algn="just"/>
            <a:r>
              <a:rPr lang="en-US" sz="1800" dirty="0"/>
              <a:t>IPV4 and IPV6 are the versions of internet protocol.</a:t>
            </a:r>
          </a:p>
          <a:p>
            <a:pPr algn="just"/>
            <a:r>
              <a:rPr lang="en-US" sz="1800" b="0" i="0" dirty="0">
                <a:solidFill>
                  <a:srgbClr val="222222"/>
                </a:solidFill>
                <a:effectLst/>
              </a:rPr>
              <a:t>IPv4 was implemented in 1983 and is still in use today.</a:t>
            </a:r>
          </a:p>
          <a:p>
            <a:pPr algn="just"/>
            <a:r>
              <a:rPr lang="en-US" sz="1800" b="0" i="0" dirty="0">
                <a:solidFill>
                  <a:srgbClr val="222222"/>
                </a:solidFill>
                <a:effectLst/>
              </a:rPr>
              <a:t>The format for IPv4 addresses is four sets of numbers separated by dots, for example: ‘192.0.2.1’. </a:t>
            </a:r>
          </a:p>
          <a:p>
            <a:pPr algn="just"/>
            <a:r>
              <a:rPr lang="en-US" sz="1800" b="0" i="0" dirty="0">
                <a:solidFill>
                  <a:srgbClr val="222222"/>
                </a:solidFill>
                <a:effectLst/>
              </a:rPr>
              <a:t>This is a 32-bit format, which means that it allows for 2</a:t>
            </a:r>
            <a:r>
              <a:rPr lang="en-US" sz="1800" b="0" i="0" baseline="30000" dirty="0">
                <a:solidFill>
                  <a:srgbClr val="222222"/>
                </a:solidFill>
                <a:effectLst/>
              </a:rPr>
              <a:t>32</a:t>
            </a:r>
            <a:r>
              <a:rPr lang="en-US" sz="1800" b="0" i="0" dirty="0">
                <a:solidFill>
                  <a:srgbClr val="222222"/>
                </a:solidFill>
                <a:effectLst/>
              </a:rPr>
              <a:t>, or about 4.3 billion, unique IP addresses, which it turns out is not enough for the amount of devices that are now on the Internet</a:t>
            </a:r>
            <a:endParaRPr lang="en-US" sz="1800" dirty="0"/>
          </a:p>
          <a:p>
            <a:pPr algn="just"/>
            <a:r>
              <a:rPr lang="en-US" sz="1800" dirty="0"/>
              <a:t>The need for more IP addresses led to the implementation of IPv6. IPv6 addresses use a more complex format that utilizes sets of numbers and letters separated by single or double colons, for example:</a:t>
            </a:r>
          </a:p>
          <a:p>
            <a:pPr algn="just"/>
            <a:r>
              <a:rPr lang="en-US" sz="1800" dirty="0"/>
              <a:t>An IPv6 (Normal) address has the following format: y : y : y : y : y : y : y : y where y is called a segment and can be any hexadecimal value between 0 and FFFF. The segments are separated by colons - not periods. An IPv6 normal address must have eight segments.</a:t>
            </a:r>
          </a:p>
        </p:txBody>
      </p:sp>
      <p:sp>
        <p:nvSpPr>
          <p:cNvPr id="4" name="AutoShape 2" descr="IP address gets packets to their destination">
            <a:extLst>
              <a:ext uri="{FF2B5EF4-FFF2-40B4-BE49-F238E27FC236}">
                <a16:creationId xmlns:a16="http://schemas.microsoft.com/office/drawing/2014/main" id="{DFCF22E8-C480-A1FA-4368-A244681BBB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5219479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727D-47CE-C87B-DD43-08E2DCE56215}"/>
              </a:ext>
            </a:extLst>
          </p:cNvPr>
          <p:cNvSpPr>
            <a:spLocks noGrp="1"/>
          </p:cNvSpPr>
          <p:nvPr>
            <p:ph type="title"/>
          </p:nvPr>
        </p:nvSpPr>
        <p:spPr/>
        <p:txBody>
          <a:bodyPr>
            <a:normAutofit/>
          </a:bodyPr>
          <a:lstStyle/>
          <a:p>
            <a:r>
              <a:rPr lang="en-US" dirty="0">
                <a:solidFill>
                  <a:srgbClr val="FF0000"/>
                </a:solidFill>
              </a:rPr>
              <a:t>Web Storage APIs</a:t>
            </a:r>
            <a:endParaRPr lang="en-IN" dirty="0">
              <a:solidFill>
                <a:srgbClr val="FF0000"/>
              </a:solidFill>
            </a:endParaRPr>
          </a:p>
        </p:txBody>
      </p:sp>
      <p:sp>
        <p:nvSpPr>
          <p:cNvPr id="3" name="Content Placeholder 2">
            <a:extLst>
              <a:ext uri="{FF2B5EF4-FFF2-40B4-BE49-F238E27FC236}">
                <a16:creationId xmlns:a16="http://schemas.microsoft.com/office/drawing/2014/main" id="{D9EFF200-5E83-C235-8781-04A89D0EDA32}"/>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1B1B1B"/>
                </a:solidFill>
                <a:effectLst/>
                <a:latin typeface="Inter"/>
              </a:rPr>
              <a:t>Stores data only for a session, meaning that the data is stored until the browser (or tab) is closed.</a:t>
            </a:r>
          </a:p>
          <a:p>
            <a:pPr algn="l">
              <a:buFont typeface="Arial" panose="020B0604020202020204" pitchFamily="34" charset="0"/>
              <a:buChar char="•"/>
            </a:pPr>
            <a:r>
              <a:rPr lang="en-US" b="0" i="0" dirty="0">
                <a:solidFill>
                  <a:srgbClr val="1B1B1B"/>
                </a:solidFill>
                <a:effectLst/>
                <a:latin typeface="Inter"/>
              </a:rPr>
              <a:t>Data is never transferred to the server.</a:t>
            </a:r>
          </a:p>
          <a:p>
            <a:pPr algn="l">
              <a:buFont typeface="Arial" panose="020B0604020202020204" pitchFamily="34" charset="0"/>
              <a:buChar char="•"/>
            </a:pPr>
            <a:r>
              <a:rPr lang="en-US" b="0" i="0" dirty="0">
                <a:solidFill>
                  <a:srgbClr val="1B1B1B"/>
                </a:solidFill>
                <a:effectLst/>
                <a:latin typeface="Inter"/>
              </a:rPr>
              <a:t>Storage limit is larger than a cookie (at most 5MB</a:t>
            </a:r>
          </a:p>
          <a:p>
            <a:endParaRPr lang="en-IN" dirty="0"/>
          </a:p>
        </p:txBody>
      </p:sp>
    </p:spTree>
    <p:extLst>
      <p:ext uri="{BB962C8B-B14F-4D97-AF65-F5344CB8AC3E}">
        <p14:creationId xmlns:p14="http://schemas.microsoft.com/office/powerpoint/2010/main" val="9788753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727D-47CE-C87B-DD43-08E2DCE56215}"/>
              </a:ext>
            </a:extLst>
          </p:cNvPr>
          <p:cNvSpPr>
            <a:spLocks noGrp="1"/>
          </p:cNvSpPr>
          <p:nvPr>
            <p:ph type="title"/>
          </p:nvPr>
        </p:nvSpPr>
        <p:spPr/>
        <p:txBody>
          <a:bodyPr>
            <a:normAutofit/>
          </a:bodyPr>
          <a:lstStyle/>
          <a:p>
            <a:r>
              <a:rPr lang="en-US" dirty="0">
                <a:solidFill>
                  <a:srgbClr val="FF0000"/>
                </a:solidFill>
              </a:rPr>
              <a:t>Web Storage : </a:t>
            </a:r>
            <a:r>
              <a:rPr lang="en-US" dirty="0" err="1">
                <a:solidFill>
                  <a:srgbClr val="FF0000"/>
                </a:solidFill>
              </a:rPr>
              <a:t>localStorage</a:t>
            </a:r>
            <a:endParaRPr lang="en-IN" dirty="0">
              <a:solidFill>
                <a:srgbClr val="FF0000"/>
              </a:solidFill>
            </a:endParaRPr>
          </a:p>
        </p:txBody>
      </p:sp>
      <p:sp>
        <p:nvSpPr>
          <p:cNvPr id="3" name="Content Placeholder 2">
            <a:extLst>
              <a:ext uri="{FF2B5EF4-FFF2-40B4-BE49-F238E27FC236}">
                <a16:creationId xmlns:a16="http://schemas.microsoft.com/office/drawing/2014/main" id="{D9EFF200-5E83-C235-8781-04A89D0EDA32}"/>
              </a:ext>
            </a:extLst>
          </p:cNvPr>
          <p:cNvSpPr>
            <a:spLocks noGrp="1"/>
          </p:cNvSpPr>
          <p:nvPr>
            <p:ph idx="1"/>
          </p:nvPr>
        </p:nvSpPr>
        <p:spPr/>
        <p:txBody>
          <a:bodyPr>
            <a:normAutofit lnSpcReduction="10000"/>
          </a:bodyPr>
          <a:lstStyle/>
          <a:p>
            <a:endParaRPr lang="en-US" dirty="0"/>
          </a:p>
          <a:p>
            <a:r>
              <a:rPr lang="en-US" dirty="0" err="1"/>
              <a:t>localStorage</a:t>
            </a:r>
            <a:r>
              <a:rPr lang="en-US" dirty="0"/>
              <a:t> does the same thing, but persists even when the browser is closed and reopened.</a:t>
            </a:r>
          </a:p>
          <a:p>
            <a:r>
              <a:rPr lang="en-US" dirty="0"/>
              <a:t>Stores data with no expiration date, and gets cleared only through JavaScript, or clearing the Browser cache / Locally Stored Data.</a:t>
            </a:r>
          </a:p>
          <a:p>
            <a:r>
              <a:rPr lang="en-US" dirty="0"/>
              <a:t>Storage limit is the maximum amongst the two.</a:t>
            </a:r>
            <a:endParaRPr lang="en-IN" dirty="0"/>
          </a:p>
        </p:txBody>
      </p:sp>
    </p:spTree>
    <p:extLst>
      <p:ext uri="{BB962C8B-B14F-4D97-AF65-F5344CB8AC3E}">
        <p14:creationId xmlns:p14="http://schemas.microsoft.com/office/powerpoint/2010/main" val="17125803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lstStyle/>
          <a:p>
            <a:r>
              <a:rPr lang="en-US" dirty="0">
                <a:solidFill>
                  <a:srgbClr val="FF0000"/>
                </a:solidFill>
              </a:rPr>
              <a:t>Canvas</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lstStyle/>
          <a:p>
            <a:r>
              <a:rPr lang="en-US" dirty="0"/>
              <a:t>The Canvas API provides a means for drawing graphics via JavaScript and the HTML &lt;canvas&gt; element. </a:t>
            </a:r>
          </a:p>
          <a:p>
            <a:r>
              <a:rPr lang="en-US" dirty="0"/>
              <a:t>It can be used for animation, game graphics, data visualization, photo manipulation, and real-time video processing.</a:t>
            </a:r>
            <a:endParaRPr lang="en-IN" dirty="0"/>
          </a:p>
        </p:txBody>
      </p:sp>
    </p:spTree>
    <p:extLst>
      <p:ext uri="{BB962C8B-B14F-4D97-AF65-F5344CB8AC3E}">
        <p14:creationId xmlns:p14="http://schemas.microsoft.com/office/powerpoint/2010/main" val="24297493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lstStyle/>
          <a:p>
            <a:r>
              <a:rPr lang="en-US" dirty="0">
                <a:solidFill>
                  <a:srgbClr val="FF0000"/>
                </a:solidFill>
              </a:rPr>
              <a:t>Canvas</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lnSpcReduction="10000"/>
          </a:bodyPr>
          <a:lstStyle/>
          <a:p>
            <a:r>
              <a:rPr lang="en-US" dirty="0" err="1"/>
              <a:t>getContext</a:t>
            </a:r>
            <a:r>
              <a:rPr lang="en-US" dirty="0"/>
              <a:t>(2d) : default size :  300x150</a:t>
            </a:r>
          </a:p>
          <a:p>
            <a:r>
              <a:rPr lang="en-US" dirty="0"/>
              <a:t>fallback content</a:t>
            </a:r>
          </a:p>
          <a:p>
            <a:r>
              <a:rPr lang="en-US" dirty="0"/>
              <a:t>skeleton example</a:t>
            </a:r>
          </a:p>
          <a:p>
            <a:r>
              <a:rPr lang="en-US" dirty="0"/>
              <a:t>ex2 : </a:t>
            </a:r>
            <a:r>
              <a:rPr lang="en-US" dirty="0" err="1"/>
              <a:t>fillStyle</a:t>
            </a:r>
            <a:r>
              <a:rPr lang="en-US" dirty="0"/>
              <a:t> =  </a:t>
            </a:r>
            <a:r>
              <a:rPr lang="en-US" dirty="0" err="1"/>
              <a:t>rgb</a:t>
            </a:r>
            <a:r>
              <a:rPr lang="en-US" dirty="0"/>
              <a:t>(</a:t>
            </a:r>
            <a:r>
              <a:rPr lang="en-US" dirty="0" err="1"/>
              <a:t>r,g,b</a:t>
            </a:r>
            <a:r>
              <a:rPr lang="en-US" dirty="0"/>
              <a:t>)</a:t>
            </a:r>
          </a:p>
          <a:p>
            <a:r>
              <a:rPr lang="en-US" dirty="0" err="1"/>
              <a:t>fillRect</a:t>
            </a:r>
            <a:r>
              <a:rPr lang="en-US" dirty="0"/>
              <a:t>(</a:t>
            </a:r>
            <a:r>
              <a:rPr lang="en-US" dirty="0" err="1"/>
              <a:t>x,y,width,height</a:t>
            </a:r>
            <a:r>
              <a:rPr lang="en-US" dirty="0"/>
              <a:t>)</a:t>
            </a:r>
          </a:p>
          <a:p>
            <a:endParaRPr lang="en-US" dirty="0"/>
          </a:p>
          <a:p>
            <a:r>
              <a:rPr lang="en-US" dirty="0" err="1"/>
              <a:t>strokeRect</a:t>
            </a:r>
            <a:r>
              <a:rPr lang="en-US" dirty="0"/>
              <a:t>(</a:t>
            </a:r>
            <a:r>
              <a:rPr lang="en-US" dirty="0" err="1"/>
              <a:t>x,y,width,height</a:t>
            </a:r>
            <a:r>
              <a:rPr lang="en-US" dirty="0"/>
              <a:t>)</a:t>
            </a:r>
          </a:p>
          <a:p>
            <a:r>
              <a:rPr lang="en-US" dirty="0" err="1"/>
              <a:t>clearRect</a:t>
            </a:r>
            <a:r>
              <a:rPr lang="en-US" dirty="0"/>
              <a:t>(</a:t>
            </a:r>
            <a:r>
              <a:rPr lang="en-US" dirty="0" err="1"/>
              <a:t>x,y,width,height</a:t>
            </a:r>
            <a:r>
              <a:rPr lang="en-US" dirty="0"/>
              <a:t>)</a:t>
            </a:r>
          </a:p>
        </p:txBody>
      </p:sp>
    </p:spTree>
    <p:extLst>
      <p:ext uri="{BB962C8B-B14F-4D97-AF65-F5344CB8AC3E}">
        <p14:creationId xmlns:p14="http://schemas.microsoft.com/office/powerpoint/2010/main" val="40871756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fontScale="90000"/>
          </a:bodyPr>
          <a:lstStyle/>
          <a:p>
            <a:r>
              <a:rPr lang="en-US" dirty="0">
                <a:solidFill>
                  <a:srgbClr val="FF0000"/>
                </a:solidFill>
              </a:rPr>
              <a:t>Canvas : Drawing Paths/Triangle </a:t>
            </a:r>
            <a:r>
              <a:rPr lang="en-US" dirty="0" err="1">
                <a:solidFill>
                  <a:srgbClr val="FF0000"/>
                </a:solidFill>
              </a:rPr>
              <a:t>eg.</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fontScale="70000" lnSpcReduction="20000"/>
          </a:bodyPr>
          <a:lstStyle/>
          <a:p>
            <a:pPr marL="0" indent="0">
              <a:buNone/>
            </a:pPr>
            <a:r>
              <a:rPr lang="en-US" dirty="0"/>
              <a:t>function draw() {</a:t>
            </a:r>
          </a:p>
          <a:p>
            <a:pPr marL="0" indent="0">
              <a:buNone/>
            </a:pPr>
            <a:r>
              <a:rPr lang="en-US" dirty="0"/>
              <a:t>  const canvas = </a:t>
            </a:r>
            <a:r>
              <a:rPr lang="en-US" dirty="0" err="1"/>
              <a:t>document.getElementById</a:t>
            </a:r>
            <a:r>
              <a:rPr lang="en-US" dirty="0"/>
              <a:t>("canvas");</a:t>
            </a:r>
          </a:p>
          <a:p>
            <a:pPr marL="0" indent="0">
              <a:buNone/>
            </a:pPr>
            <a:r>
              <a:rPr lang="en-US" dirty="0"/>
              <a:t>  if (</a:t>
            </a:r>
            <a:r>
              <a:rPr lang="en-US" dirty="0" err="1"/>
              <a:t>canvas.getContext</a:t>
            </a:r>
            <a:r>
              <a:rPr lang="en-US" dirty="0"/>
              <a:t>) {</a:t>
            </a:r>
          </a:p>
          <a:p>
            <a:pPr marL="0" indent="0">
              <a:buNone/>
            </a:pPr>
            <a:r>
              <a:rPr lang="en-US" dirty="0"/>
              <a:t>    const </a:t>
            </a:r>
            <a:r>
              <a:rPr lang="en-US" dirty="0" err="1"/>
              <a:t>ctx</a:t>
            </a:r>
            <a:r>
              <a:rPr lang="en-US" dirty="0"/>
              <a:t> = </a:t>
            </a:r>
            <a:r>
              <a:rPr lang="en-US" dirty="0" err="1"/>
              <a:t>canvas.getContext</a:t>
            </a:r>
            <a:r>
              <a:rPr lang="en-US" dirty="0"/>
              <a:t>("2d");</a:t>
            </a:r>
          </a:p>
          <a:p>
            <a:pPr marL="0" indent="0">
              <a:buNone/>
            </a:pPr>
            <a:endParaRPr lang="en-US" dirty="0"/>
          </a:p>
          <a:p>
            <a:pPr marL="0" indent="0">
              <a:buNone/>
            </a:pPr>
            <a:r>
              <a:rPr lang="en-US" dirty="0"/>
              <a:t>    </a:t>
            </a:r>
            <a:r>
              <a:rPr lang="en-US" dirty="0" err="1"/>
              <a:t>ctx.beginPath</a:t>
            </a:r>
            <a:r>
              <a:rPr lang="en-US" dirty="0"/>
              <a:t>();</a:t>
            </a:r>
          </a:p>
          <a:p>
            <a:pPr marL="0" indent="0">
              <a:buNone/>
            </a:pPr>
            <a:r>
              <a:rPr lang="en-US" dirty="0"/>
              <a:t>    </a:t>
            </a:r>
            <a:r>
              <a:rPr lang="en-US" dirty="0" err="1"/>
              <a:t>ctx.moveTo</a:t>
            </a:r>
            <a:r>
              <a:rPr lang="en-US" dirty="0"/>
              <a:t>(75, 50);</a:t>
            </a:r>
          </a:p>
          <a:p>
            <a:pPr marL="0" indent="0">
              <a:buNone/>
            </a:pPr>
            <a:r>
              <a:rPr lang="en-US" dirty="0"/>
              <a:t>    </a:t>
            </a:r>
            <a:r>
              <a:rPr lang="en-US" dirty="0" err="1"/>
              <a:t>ctx.lineTo</a:t>
            </a:r>
            <a:r>
              <a:rPr lang="en-US" dirty="0"/>
              <a:t>(100, 75);</a:t>
            </a:r>
          </a:p>
          <a:p>
            <a:pPr marL="0" indent="0">
              <a:buNone/>
            </a:pPr>
            <a:r>
              <a:rPr lang="en-US" dirty="0"/>
              <a:t>    </a:t>
            </a:r>
            <a:r>
              <a:rPr lang="en-US" dirty="0" err="1"/>
              <a:t>ctx.lineTo</a:t>
            </a:r>
            <a:r>
              <a:rPr lang="en-US" dirty="0"/>
              <a:t>(100, 25);</a:t>
            </a:r>
          </a:p>
          <a:p>
            <a:pPr marL="0" indent="0">
              <a:buNone/>
            </a:pPr>
            <a:r>
              <a:rPr lang="en-US" dirty="0"/>
              <a:t>    </a:t>
            </a:r>
            <a:r>
              <a:rPr lang="en-US" dirty="0" err="1"/>
              <a:t>ctx.fill</a:t>
            </a:r>
            <a:r>
              <a:rPr lang="en-US" dirty="0"/>
              <a:t>();</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7376469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a:bodyPr>
          <a:lstStyle/>
          <a:p>
            <a:r>
              <a:rPr lang="en-US" dirty="0">
                <a:solidFill>
                  <a:srgbClr val="FF0000"/>
                </a:solidFill>
              </a:rPr>
              <a:t>Canvas : Drawing Paths/Smiley </a:t>
            </a:r>
            <a:r>
              <a:rPr lang="en-US" dirty="0" err="1">
                <a:solidFill>
                  <a:srgbClr val="FF0000"/>
                </a:solidFill>
              </a:rPr>
              <a:t>eg.</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fontScale="47500" lnSpcReduction="20000"/>
          </a:bodyPr>
          <a:lstStyle/>
          <a:p>
            <a:pPr marL="0" indent="0">
              <a:buNone/>
            </a:pPr>
            <a:r>
              <a:rPr lang="en-US" dirty="0"/>
              <a:t>function draw() {</a:t>
            </a:r>
          </a:p>
          <a:p>
            <a:pPr marL="0" indent="0">
              <a:buNone/>
            </a:pPr>
            <a:r>
              <a:rPr lang="en-US" dirty="0"/>
              <a:t>  const canvas = </a:t>
            </a:r>
            <a:r>
              <a:rPr lang="en-US" dirty="0" err="1"/>
              <a:t>document.getElementById</a:t>
            </a:r>
            <a:r>
              <a:rPr lang="en-US" dirty="0"/>
              <a:t>("canvas");</a:t>
            </a:r>
          </a:p>
          <a:p>
            <a:pPr marL="0" indent="0">
              <a:buNone/>
            </a:pPr>
            <a:r>
              <a:rPr lang="en-US" dirty="0"/>
              <a:t>  if (</a:t>
            </a:r>
            <a:r>
              <a:rPr lang="en-US" dirty="0" err="1"/>
              <a:t>canvas.getContext</a:t>
            </a:r>
            <a:r>
              <a:rPr lang="en-US" dirty="0"/>
              <a:t>) {</a:t>
            </a:r>
          </a:p>
          <a:p>
            <a:pPr marL="0" indent="0">
              <a:buNone/>
            </a:pPr>
            <a:r>
              <a:rPr lang="en-US" dirty="0"/>
              <a:t>    const </a:t>
            </a:r>
            <a:r>
              <a:rPr lang="en-US" dirty="0" err="1"/>
              <a:t>ctx</a:t>
            </a:r>
            <a:r>
              <a:rPr lang="en-US" dirty="0"/>
              <a:t> = </a:t>
            </a:r>
            <a:r>
              <a:rPr lang="en-US" dirty="0" err="1"/>
              <a:t>canvas.getContext</a:t>
            </a:r>
            <a:r>
              <a:rPr lang="en-US" dirty="0"/>
              <a:t>("2d");</a:t>
            </a:r>
          </a:p>
          <a:p>
            <a:pPr marL="0" indent="0">
              <a:buNone/>
            </a:pPr>
            <a:endParaRPr lang="en-US" dirty="0"/>
          </a:p>
          <a:p>
            <a:pPr marL="0" indent="0">
              <a:buNone/>
            </a:pPr>
            <a:r>
              <a:rPr lang="en-US" dirty="0"/>
              <a:t>    </a:t>
            </a:r>
            <a:r>
              <a:rPr lang="en-US" dirty="0" err="1"/>
              <a:t>ctx.beginPath</a:t>
            </a:r>
            <a:r>
              <a:rPr lang="en-US" dirty="0"/>
              <a:t>();</a:t>
            </a:r>
          </a:p>
          <a:p>
            <a:pPr marL="0" indent="0">
              <a:buNone/>
            </a:pPr>
            <a:r>
              <a:rPr lang="en-US" dirty="0"/>
              <a:t>    ctx.arc(75, 75, 50, 0, </a:t>
            </a:r>
            <a:r>
              <a:rPr lang="en-US" dirty="0" err="1"/>
              <a:t>Math.PI</a:t>
            </a:r>
            <a:r>
              <a:rPr lang="en-US" dirty="0"/>
              <a:t> * 2, true); // Outer circle</a:t>
            </a:r>
          </a:p>
          <a:p>
            <a:pPr marL="0" indent="0">
              <a:buNone/>
            </a:pPr>
            <a:r>
              <a:rPr lang="en-US" dirty="0"/>
              <a:t>    </a:t>
            </a:r>
            <a:r>
              <a:rPr lang="en-US" dirty="0" err="1"/>
              <a:t>ctx.moveTo</a:t>
            </a:r>
            <a:r>
              <a:rPr lang="en-US" dirty="0"/>
              <a:t>(110, 75);</a:t>
            </a:r>
          </a:p>
          <a:p>
            <a:pPr marL="0" indent="0">
              <a:buNone/>
            </a:pPr>
            <a:r>
              <a:rPr lang="en-US" dirty="0"/>
              <a:t>    ctx.arc(75, 75, 35, 0, </a:t>
            </a:r>
            <a:r>
              <a:rPr lang="en-US" dirty="0" err="1"/>
              <a:t>Math.PI</a:t>
            </a:r>
            <a:r>
              <a:rPr lang="en-US" dirty="0"/>
              <a:t>, false); // Mouth (clockwise)</a:t>
            </a:r>
          </a:p>
          <a:p>
            <a:pPr marL="0" indent="0">
              <a:buNone/>
            </a:pPr>
            <a:r>
              <a:rPr lang="en-US" dirty="0"/>
              <a:t>    </a:t>
            </a:r>
            <a:r>
              <a:rPr lang="en-US" dirty="0" err="1"/>
              <a:t>ctx.moveTo</a:t>
            </a:r>
            <a:r>
              <a:rPr lang="en-US" dirty="0"/>
              <a:t>(65, 65);</a:t>
            </a:r>
          </a:p>
          <a:p>
            <a:pPr marL="0" indent="0">
              <a:buNone/>
            </a:pPr>
            <a:r>
              <a:rPr lang="en-US" dirty="0"/>
              <a:t>    ctx.arc(60, 65, 5, 0, </a:t>
            </a:r>
            <a:r>
              <a:rPr lang="en-US" dirty="0" err="1"/>
              <a:t>Math.PI</a:t>
            </a:r>
            <a:r>
              <a:rPr lang="en-US" dirty="0"/>
              <a:t> * 2, true); // Left eye</a:t>
            </a:r>
          </a:p>
          <a:p>
            <a:pPr marL="0" indent="0">
              <a:buNone/>
            </a:pPr>
            <a:r>
              <a:rPr lang="en-US" dirty="0"/>
              <a:t>    </a:t>
            </a:r>
            <a:r>
              <a:rPr lang="en-US" dirty="0" err="1"/>
              <a:t>ctx.moveTo</a:t>
            </a:r>
            <a:r>
              <a:rPr lang="en-US" dirty="0"/>
              <a:t>(95, 65);</a:t>
            </a:r>
          </a:p>
          <a:p>
            <a:pPr marL="0" indent="0">
              <a:buNone/>
            </a:pPr>
            <a:r>
              <a:rPr lang="en-US" dirty="0"/>
              <a:t>    ctx.arc(90, 65, 5, 0, </a:t>
            </a:r>
            <a:r>
              <a:rPr lang="en-US" dirty="0" err="1"/>
              <a:t>Math.PI</a:t>
            </a:r>
            <a:r>
              <a:rPr lang="en-US" dirty="0"/>
              <a:t> * 2, true); // Right eye</a:t>
            </a:r>
          </a:p>
          <a:p>
            <a:pPr marL="0" indent="0">
              <a:buNone/>
            </a:pPr>
            <a:r>
              <a:rPr lang="en-US" dirty="0"/>
              <a:t>    </a:t>
            </a:r>
            <a:r>
              <a:rPr lang="en-US" dirty="0" err="1"/>
              <a:t>ctx.stroke</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r>
              <a:rPr lang="en-US" dirty="0"/>
              <a:t>Ctx.arc(</a:t>
            </a:r>
            <a:r>
              <a:rPr lang="en-US" dirty="0" err="1"/>
              <a:t>x,y,radius</a:t>
            </a:r>
            <a:r>
              <a:rPr lang="en-US" dirty="0"/>
              <a:t>, </a:t>
            </a:r>
            <a:r>
              <a:rPr lang="en-US" dirty="0" err="1"/>
              <a:t>startingAngle</a:t>
            </a:r>
            <a:r>
              <a:rPr lang="en-US" dirty="0"/>
              <a:t>, </a:t>
            </a:r>
            <a:r>
              <a:rPr lang="en-US" dirty="0" err="1"/>
              <a:t>endingAngle</a:t>
            </a:r>
            <a:r>
              <a:rPr lang="en-US" dirty="0"/>
              <a:t>, </a:t>
            </a:r>
            <a:r>
              <a:rPr lang="en-US" dirty="0" err="1"/>
              <a:t>isAntiClockwise</a:t>
            </a:r>
            <a:r>
              <a:rPr lang="en-US" dirty="0"/>
              <a:t>)</a:t>
            </a:r>
          </a:p>
          <a:p>
            <a:pPr marL="0" indent="0">
              <a:buNone/>
            </a:pPr>
            <a:endParaRPr lang="en-US" dirty="0"/>
          </a:p>
        </p:txBody>
      </p:sp>
    </p:spTree>
    <p:extLst>
      <p:ext uri="{BB962C8B-B14F-4D97-AF65-F5344CB8AC3E}">
        <p14:creationId xmlns:p14="http://schemas.microsoft.com/office/powerpoint/2010/main" val="26727866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a:bodyPr>
          <a:lstStyle/>
          <a:p>
            <a:r>
              <a:rPr lang="en-US" dirty="0">
                <a:solidFill>
                  <a:srgbClr val="FF0000"/>
                </a:solidFill>
              </a:rPr>
              <a:t>Canvas : Text</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a:bodyPr>
          <a:lstStyle/>
          <a:p>
            <a:pPr marL="0" indent="0">
              <a:buNone/>
            </a:pPr>
            <a:r>
              <a:rPr lang="en-US" dirty="0"/>
              <a:t>const </a:t>
            </a:r>
            <a:r>
              <a:rPr lang="en-US" dirty="0" err="1"/>
              <a:t>ctx</a:t>
            </a:r>
            <a:r>
              <a:rPr lang="en-US" dirty="0"/>
              <a:t> = </a:t>
            </a:r>
            <a:r>
              <a:rPr lang="en-US" dirty="0" err="1"/>
              <a:t>document.getElementById</a:t>
            </a:r>
            <a:r>
              <a:rPr lang="en-US" dirty="0"/>
              <a:t>("canvas").</a:t>
            </a:r>
            <a:r>
              <a:rPr lang="en-US" dirty="0" err="1"/>
              <a:t>getContext</a:t>
            </a:r>
            <a:r>
              <a:rPr lang="en-US" dirty="0"/>
              <a:t>("2d");</a:t>
            </a:r>
          </a:p>
          <a:p>
            <a:pPr marL="0" indent="0">
              <a:buNone/>
            </a:pPr>
            <a:r>
              <a:rPr lang="en-US" dirty="0"/>
              <a:t> </a:t>
            </a:r>
            <a:r>
              <a:rPr lang="en-US" dirty="0" err="1"/>
              <a:t>ctx.font</a:t>
            </a:r>
            <a:r>
              <a:rPr lang="en-US" dirty="0"/>
              <a:t> = "48px serif";</a:t>
            </a:r>
          </a:p>
          <a:p>
            <a:pPr marL="0" indent="0">
              <a:buNone/>
            </a:pPr>
            <a:r>
              <a:rPr lang="en-US" dirty="0"/>
              <a:t>a.) </a:t>
            </a:r>
            <a:r>
              <a:rPr lang="en-US" dirty="0" err="1"/>
              <a:t>ctx.fillText</a:t>
            </a:r>
            <a:r>
              <a:rPr lang="en-US" dirty="0"/>
              <a:t>("Hello world", 10, 50);</a:t>
            </a:r>
          </a:p>
          <a:p>
            <a:pPr marL="0" indent="0">
              <a:buNone/>
            </a:pPr>
            <a:endParaRPr lang="en-US" dirty="0"/>
          </a:p>
          <a:p>
            <a:pPr marL="0" indent="0">
              <a:buNone/>
            </a:pPr>
            <a:r>
              <a:rPr lang="en-US" dirty="0"/>
              <a:t>b.) </a:t>
            </a:r>
            <a:r>
              <a:rPr lang="en-US" dirty="0" err="1"/>
              <a:t>ctx.strokeText</a:t>
            </a:r>
            <a:r>
              <a:rPr lang="en-US" dirty="0"/>
              <a:t>(“Hello world”,10,50);</a:t>
            </a:r>
          </a:p>
        </p:txBody>
      </p:sp>
    </p:spTree>
    <p:extLst>
      <p:ext uri="{BB962C8B-B14F-4D97-AF65-F5344CB8AC3E}">
        <p14:creationId xmlns:p14="http://schemas.microsoft.com/office/powerpoint/2010/main" val="40731859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a:bodyPr>
          <a:lstStyle/>
          <a:p>
            <a:r>
              <a:rPr lang="en-US" dirty="0">
                <a:solidFill>
                  <a:srgbClr val="FF0000"/>
                </a:solidFill>
              </a:rPr>
              <a:t>Drag &amp; Drop</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a:bodyPr>
          <a:lstStyle/>
          <a:p>
            <a:endParaRPr lang="en-US" sz="1800" dirty="0">
              <a:solidFill>
                <a:srgbClr val="1B1B1B"/>
              </a:solidFill>
              <a:effectLst/>
            </a:endParaRPr>
          </a:p>
          <a:p>
            <a:r>
              <a:rPr lang="en-US" sz="1800" dirty="0">
                <a:solidFill>
                  <a:srgbClr val="1B1B1B"/>
                </a:solidFill>
                <a:effectLst/>
              </a:rPr>
              <a:t>HTML Drag and Drop interfaces enable applications to use drag-and-drop features in browsers.</a:t>
            </a:r>
          </a:p>
          <a:p>
            <a:endParaRPr lang="en-US" sz="1800" dirty="0">
              <a:solidFill>
                <a:srgbClr val="1B1B1B"/>
              </a:solidFill>
              <a:effectLst/>
            </a:endParaRPr>
          </a:p>
          <a:p>
            <a:r>
              <a:rPr lang="en-US" sz="1800" dirty="0">
                <a:solidFill>
                  <a:srgbClr val="1B1B1B"/>
                </a:solidFill>
                <a:effectLst/>
              </a:rPr>
              <a:t>The user may select draggable elements with a mouse, drag those elements to a droppable element, and drop them by releasing the mouse button. </a:t>
            </a:r>
          </a:p>
          <a:p>
            <a:endParaRPr lang="en-US" sz="1800" dirty="0">
              <a:solidFill>
                <a:srgbClr val="1B1B1B"/>
              </a:solidFill>
              <a:effectLst/>
            </a:endParaRPr>
          </a:p>
          <a:p>
            <a:r>
              <a:rPr lang="en-US" sz="1800" dirty="0">
                <a:solidFill>
                  <a:srgbClr val="1B1B1B"/>
                </a:solidFill>
                <a:effectLst/>
              </a:rPr>
              <a:t>A translucent representation of the draggable elements follows the pointer during the drag operation.</a:t>
            </a:r>
          </a:p>
          <a:p>
            <a:endParaRPr lang="en-US" sz="1800" dirty="0">
              <a:solidFill>
                <a:srgbClr val="1B1B1B"/>
              </a:solidFill>
              <a:effectLst/>
            </a:endParaRPr>
          </a:p>
          <a:p>
            <a:r>
              <a:rPr lang="en-US" sz="1800" dirty="0">
                <a:solidFill>
                  <a:srgbClr val="1B1B1B"/>
                </a:solidFill>
                <a:effectLst/>
              </a:rPr>
              <a:t>We can customize which elements can become draggable, the type of feedback the draggable elements produce, and the droppable elements.</a:t>
            </a:r>
            <a:endParaRPr lang="en-US" sz="1800" dirty="0"/>
          </a:p>
        </p:txBody>
      </p:sp>
    </p:spTree>
    <p:extLst>
      <p:ext uri="{BB962C8B-B14F-4D97-AF65-F5344CB8AC3E}">
        <p14:creationId xmlns:p14="http://schemas.microsoft.com/office/powerpoint/2010/main" val="10814509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a:bodyPr>
          <a:lstStyle/>
          <a:p>
            <a:r>
              <a:rPr lang="en-US" dirty="0">
                <a:solidFill>
                  <a:srgbClr val="FF0000"/>
                </a:solidFill>
              </a:rPr>
              <a:t>Drag &amp; Drop : Events</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lnSpcReduction="10000"/>
          </a:bodyPr>
          <a:lstStyle/>
          <a:p>
            <a:endParaRPr lang="en-US" sz="1800" dirty="0"/>
          </a:p>
          <a:p>
            <a:r>
              <a:rPr lang="en-US" sz="1800" dirty="0"/>
              <a:t>drag		A dragged item is dragged.</a:t>
            </a:r>
          </a:p>
          <a:p>
            <a:endParaRPr lang="en-US" sz="1800" dirty="0"/>
          </a:p>
          <a:p>
            <a:r>
              <a:rPr lang="en-US" sz="1800" dirty="0" err="1"/>
              <a:t>dragend</a:t>
            </a:r>
            <a:r>
              <a:rPr lang="en-US" sz="1800" dirty="0"/>
              <a:t>	A drag operation ends (such as releasing a mouse button or hitting the Esc key)</a:t>
            </a:r>
          </a:p>
          <a:p>
            <a:endParaRPr lang="en-US" sz="1800" dirty="0"/>
          </a:p>
          <a:p>
            <a:r>
              <a:rPr lang="en-US" sz="1800" dirty="0" err="1"/>
              <a:t>dragenter</a:t>
            </a:r>
            <a:r>
              <a:rPr lang="en-US" sz="1800" dirty="0"/>
              <a:t>	A dragged item enters a valid drop target. </a:t>
            </a:r>
          </a:p>
          <a:p>
            <a:endParaRPr lang="en-US" sz="1800" dirty="0"/>
          </a:p>
          <a:p>
            <a:r>
              <a:rPr lang="en-US" sz="1800" dirty="0" err="1"/>
              <a:t>dragleave</a:t>
            </a:r>
            <a:r>
              <a:rPr lang="en-US" sz="1800" dirty="0"/>
              <a:t>	A dragged item leaves a valid drop target.</a:t>
            </a:r>
          </a:p>
          <a:p>
            <a:endParaRPr lang="en-US" sz="1800" dirty="0"/>
          </a:p>
          <a:p>
            <a:r>
              <a:rPr lang="en-US" sz="1800" dirty="0" err="1"/>
              <a:t>dragover</a:t>
            </a:r>
            <a:r>
              <a:rPr lang="en-US" sz="1800" dirty="0"/>
              <a:t>	.A dragged item is being dragged over a valid drop target,</a:t>
            </a:r>
          </a:p>
          <a:p>
            <a:endParaRPr lang="en-US" sz="1800" dirty="0"/>
          </a:p>
          <a:p>
            <a:r>
              <a:rPr lang="en-US" sz="1800" dirty="0" err="1"/>
              <a:t>dragstart</a:t>
            </a:r>
            <a:r>
              <a:rPr lang="en-US" sz="1800" dirty="0"/>
              <a:t>	The user starts dragging an item.</a:t>
            </a:r>
          </a:p>
          <a:p>
            <a:endParaRPr lang="en-US" sz="1800" dirty="0"/>
          </a:p>
          <a:p>
            <a:r>
              <a:rPr lang="en-US" sz="1800" dirty="0"/>
              <a:t>drop		An item is dropped on a valid drop target. </a:t>
            </a:r>
          </a:p>
        </p:txBody>
      </p:sp>
    </p:spTree>
    <p:extLst>
      <p:ext uri="{BB962C8B-B14F-4D97-AF65-F5344CB8AC3E}">
        <p14:creationId xmlns:p14="http://schemas.microsoft.com/office/powerpoint/2010/main" val="10591539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a:bodyPr>
          <a:lstStyle/>
          <a:p>
            <a:r>
              <a:rPr lang="en-US" dirty="0">
                <a:solidFill>
                  <a:srgbClr val="FF0000"/>
                </a:solidFill>
              </a:rPr>
              <a:t>Drag &amp; Drop : </a:t>
            </a:r>
            <a:r>
              <a:rPr lang="en-US" dirty="0" err="1">
                <a:solidFill>
                  <a:srgbClr val="FF0000"/>
                </a:solidFill>
              </a:rPr>
              <a:t>Technicals</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a:bodyPr>
          <a:lstStyle/>
          <a:p>
            <a:endParaRPr lang="en-US" sz="1800" dirty="0"/>
          </a:p>
          <a:p>
            <a:r>
              <a:rPr lang="en-US" sz="1800" dirty="0"/>
              <a:t>Making an element draggable requires adding the draggable attribute and the </a:t>
            </a:r>
            <a:r>
              <a:rPr lang="en-US" sz="1800" dirty="0" err="1"/>
              <a:t>dragstart</a:t>
            </a:r>
            <a:r>
              <a:rPr lang="en-US" sz="1800" dirty="0"/>
              <a:t> event handler</a:t>
            </a:r>
          </a:p>
          <a:p>
            <a:endParaRPr lang="en-US" sz="1800" dirty="0"/>
          </a:p>
          <a:p>
            <a:r>
              <a:rPr lang="en-US" sz="1800" dirty="0"/>
              <a:t>An element becomes a drop zone or is droppable, the element must have both </a:t>
            </a:r>
            <a:r>
              <a:rPr lang="en-US" sz="1800" dirty="0" err="1"/>
              <a:t>ondragover</a:t>
            </a:r>
            <a:r>
              <a:rPr lang="en-US" sz="1800" dirty="0"/>
              <a:t> and </a:t>
            </a:r>
            <a:r>
              <a:rPr lang="en-US" sz="1800" dirty="0" err="1"/>
              <a:t>ondrop</a:t>
            </a:r>
            <a:r>
              <a:rPr lang="en-US" sz="1800" dirty="0"/>
              <a:t> event handler attributes.</a:t>
            </a:r>
          </a:p>
          <a:p>
            <a:endParaRPr lang="en-US" sz="1800" dirty="0"/>
          </a:p>
          <a:p>
            <a:r>
              <a:rPr lang="en-US" sz="1800" dirty="0"/>
              <a:t>We should prevent the default behavior of browser </a:t>
            </a:r>
            <a:r>
              <a:rPr lang="en-US" sz="1800" dirty="0" err="1"/>
              <a:t>ie</a:t>
            </a:r>
            <a:r>
              <a:rPr lang="en-US" sz="1800" dirty="0"/>
              <a:t>. Disallowing drops on any element inside the handler functions of </a:t>
            </a:r>
            <a:r>
              <a:rPr lang="en-US" sz="1800" dirty="0" err="1"/>
              <a:t>ondragover</a:t>
            </a:r>
            <a:r>
              <a:rPr lang="en-US" sz="1800" dirty="0"/>
              <a:t> and </a:t>
            </a:r>
            <a:r>
              <a:rPr lang="en-US" sz="1800" dirty="0" err="1"/>
              <a:t>ondrop</a:t>
            </a:r>
            <a:r>
              <a:rPr lang="en-US" sz="1800" dirty="0"/>
              <a:t> so that the particular element becomes droppable item.</a:t>
            </a:r>
          </a:p>
          <a:p>
            <a:endParaRPr lang="en-US" sz="1800" dirty="0"/>
          </a:p>
          <a:p>
            <a:r>
              <a:rPr lang="en-US" sz="1800" dirty="0" err="1"/>
              <a:t>event.dataTransfer.setData</a:t>
            </a:r>
            <a:r>
              <a:rPr lang="en-US" sz="1800" dirty="0"/>
              <a:t>(“</a:t>
            </a:r>
            <a:r>
              <a:rPr lang="en-US" sz="1800" dirty="0" err="1"/>
              <a:t>type”,value</a:t>
            </a:r>
            <a:r>
              <a:rPr lang="en-US" sz="1800" dirty="0"/>
              <a:t>) : drag event</a:t>
            </a:r>
          </a:p>
          <a:p>
            <a:r>
              <a:rPr lang="en-US" sz="1800" dirty="0" err="1"/>
              <a:t>event.dataTransfer.getData</a:t>
            </a:r>
            <a:r>
              <a:rPr lang="en-US" sz="1800" dirty="0"/>
              <a:t>(“type”);  : drop event</a:t>
            </a:r>
          </a:p>
          <a:p>
            <a:r>
              <a:rPr lang="en-US" sz="1800" dirty="0"/>
              <a:t>append the element of given id(got from </a:t>
            </a:r>
            <a:r>
              <a:rPr lang="en-US" sz="1800" dirty="0" err="1"/>
              <a:t>getData</a:t>
            </a:r>
            <a:r>
              <a:rPr lang="en-US" sz="1800" dirty="0"/>
              <a:t>) : inside drop event handler</a:t>
            </a:r>
          </a:p>
        </p:txBody>
      </p:sp>
    </p:spTree>
    <p:extLst>
      <p:ext uri="{BB962C8B-B14F-4D97-AF65-F5344CB8AC3E}">
        <p14:creationId xmlns:p14="http://schemas.microsoft.com/office/powerpoint/2010/main" val="28564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Static vs Dynamic IP</a:t>
            </a:r>
            <a:endParaRPr lang="en-IN" dirty="0">
              <a:solidFill>
                <a:srgbClr val="FF0000"/>
              </a:solidFill>
            </a:endParaRPr>
          </a:p>
        </p:txBody>
      </p:sp>
      <p:sp>
        <p:nvSpPr>
          <p:cNvPr id="3" name="Content Placeholder 2">
            <a:extLst>
              <a:ext uri="{FF2B5EF4-FFF2-40B4-BE49-F238E27FC236}">
                <a16:creationId xmlns:a16="http://schemas.microsoft.com/office/drawing/2014/main" id="{AD7A5AA0-2034-5670-376D-49D47574B442}"/>
              </a:ext>
            </a:extLst>
          </p:cNvPr>
          <p:cNvSpPr>
            <a:spLocks noGrp="1"/>
          </p:cNvSpPr>
          <p:nvPr>
            <p:ph idx="1"/>
          </p:nvPr>
        </p:nvSpPr>
        <p:spPr/>
        <p:txBody>
          <a:bodyPr>
            <a:noAutofit/>
          </a:bodyPr>
          <a:lstStyle/>
          <a:p>
            <a:pPr algn="just"/>
            <a:r>
              <a:rPr lang="en-US" sz="1800" b="0" i="0" dirty="0">
                <a:solidFill>
                  <a:srgbClr val="222222"/>
                </a:solidFill>
                <a:effectLst/>
              </a:rPr>
              <a:t>The limited supply of IPv4 addresses led to the introduction of dynamically assigning IP addresses, which is still a very common practice. Most devices connected to the Internet are assigned temporary IP addresses.</a:t>
            </a:r>
          </a:p>
          <a:p>
            <a:pPr algn="just"/>
            <a:r>
              <a:rPr lang="en-US" sz="1800" b="0" i="0" dirty="0">
                <a:solidFill>
                  <a:srgbClr val="222222"/>
                </a:solidFill>
                <a:effectLst/>
              </a:rPr>
              <a:t>For example, when a home user connects to the Internet on their laptop, that user’s ISP assigns them a temporary IP address from a pool of shared IP addresses.</a:t>
            </a:r>
          </a:p>
          <a:p>
            <a:pPr algn="just"/>
            <a:r>
              <a:rPr lang="en-US" sz="1800" b="0" i="0" dirty="0">
                <a:solidFill>
                  <a:srgbClr val="222222"/>
                </a:solidFill>
                <a:effectLst/>
              </a:rPr>
              <a:t>This is known as a dynamic IP address. This is more cost-effective for the ISP than assigning each user a permanent, or static, IP address.</a:t>
            </a:r>
            <a:endParaRPr lang="en-US" sz="1800" dirty="0">
              <a:solidFill>
                <a:srgbClr val="222222"/>
              </a:solidFill>
            </a:endParaRPr>
          </a:p>
          <a:p>
            <a:pPr algn="just"/>
            <a:endParaRPr lang="en-US" sz="1800" dirty="0"/>
          </a:p>
        </p:txBody>
      </p:sp>
      <p:sp>
        <p:nvSpPr>
          <p:cNvPr id="4" name="AutoShape 2" descr="IP address gets packets to their destination">
            <a:extLst>
              <a:ext uri="{FF2B5EF4-FFF2-40B4-BE49-F238E27FC236}">
                <a16:creationId xmlns:a16="http://schemas.microsoft.com/office/drawing/2014/main" id="{DFCF22E8-C480-A1FA-4368-A244681BBB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39456BA0-3B2D-D213-2E08-BAF8410EBA07}"/>
              </a:ext>
            </a:extLst>
          </p:cNvPr>
          <p:cNvPicPr>
            <a:picLocks noChangeAspect="1"/>
          </p:cNvPicPr>
          <p:nvPr/>
        </p:nvPicPr>
        <p:blipFill>
          <a:blip r:embed="rId2"/>
          <a:stretch>
            <a:fillRect/>
          </a:stretch>
        </p:blipFill>
        <p:spPr>
          <a:xfrm>
            <a:off x="1676400" y="3763962"/>
            <a:ext cx="4953000" cy="2636838"/>
          </a:xfrm>
          <a:prstGeom prst="rect">
            <a:avLst/>
          </a:prstGeom>
        </p:spPr>
      </p:pic>
    </p:spTree>
    <p:extLst>
      <p:ext uri="{BB962C8B-B14F-4D97-AF65-F5344CB8AC3E}">
        <p14:creationId xmlns:p14="http://schemas.microsoft.com/office/powerpoint/2010/main" val="22622006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a:bodyPr>
          <a:lstStyle/>
          <a:p>
            <a:r>
              <a:rPr lang="en-US" dirty="0">
                <a:solidFill>
                  <a:srgbClr val="FF0000"/>
                </a:solidFill>
              </a:rPr>
              <a:t>Drag &amp; Drop :  Changing Defaults</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lnSpcReduction="10000"/>
          </a:bodyPr>
          <a:lstStyle/>
          <a:p>
            <a:endParaRPr lang="en-US" sz="1800" dirty="0"/>
          </a:p>
          <a:p>
            <a:endParaRPr lang="en-US" sz="1800" dirty="0"/>
          </a:p>
          <a:p>
            <a:r>
              <a:rPr lang="en-US" sz="1800" dirty="0"/>
              <a:t>Changing Drag Image : </a:t>
            </a:r>
          </a:p>
          <a:p>
            <a:pPr marL="0" indent="0">
              <a:buNone/>
            </a:pPr>
            <a:r>
              <a:rPr lang="en-US" sz="1800" dirty="0"/>
              <a:t>	</a:t>
            </a:r>
          </a:p>
          <a:p>
            <a:pPr marL="0" indent="0">
              <a:buNone/>
            </a:pPr>
            <a:r>
              <a:rPr lang="en-US" sz="1800" dirty="0"/>
              <a:t>	let </a:t>
            </a:r>
            <a:r>
              <a:rPr lang="en-US" sz="1800" dirty="0" err="1"/>
              <a:t>img</a:t>
            </a:r>
            <a:r>
              <a:rPr lang="en-US" sz="1800" dirty="0"/>
              <a:t> = new Image();</a:t>
            </a:r>
          </a:p>
          <a:p>
            <a:pPr marL="0" indent="0">
              <a:buNone/>
            </a:pPr>
            <a:r>
              <a:rPr lang="en-US" sz="1800" dirty="0"/>
              <a:t>	</a:t>
            </a:r>
            <a:r>
              <a:rPr lang="en-US" sz="1800" dirty="0" err="1"/>
              <a:t>img.src</a:t>
            </a:r>
            <a:r>
              <a:rPr lang="en-US" sz="1800" dirty="0"/>
              <a:t> = "example.gif";</a:t>
            </a:r>
          </a:p>
          <a:p>
            <a:pPr marL="0" indent="0">
              <a:buNone/>
            </a:pPr>
            <a:r>
              <a:rPr lang="en-US" sz="1800" dirty="0"/>
              <a:t>	function </a:t>
            </a:r>
            <a:r>
              <a:rPr lang="en-US" sz="1800" dirty="0" err="1"/>
              <a:t>dragstart_handler</a:t>
            </a:r>
            <a:r>
              <a:rPr lang="en-US" sz="1800" dirty="0"/>
              <a:t>(</a:t>
            </a:r>
            <a:r>
              <a:rPr lang="en-US" sz="1800" dirty="0" err="1"/>
              <a:t>ev</a:t>
            </a:r>
            <a:r>
              <a:rPr lang="en-US" sz="1800" dirty="0"/>
              <a:t>) {</a:t>
            </a:r>
          </a:p>
          <a:p>
            <a:pPr marL="0" indent="0">
              <a:buNone/>
            </a:pPr>
            <a:r>
              <a:rPr lang="en-US" sz="1800" dirty="0"/>
              <a:t>  	</a:t>
            </a:r>
            <a:r>
              <a:rPr lang="en-US" sz="1800" dirty="0" err="1"/>
              <a:t>ev.dataTransfer.setDragImage</a:t>
            </a:r>
            <a:r>
              <a:rPr lang="en-US" sz="1800" dirty="0"/>
              <a:t>(</a:t>
            </a:r>
            <a:r>
              <a:rPr lang="en-US" sz="1800" dirty="0" err="1"/>
              <a:t>img</a:t>
            </a:r>
            <a:r>
              <a:rPr lang="en-US" sz="1800" dirty="0"/>
              <a:t>, 10, 10);</a:t>
            </a:r>
          </a:p>
          <a:p>
            <a:pPr marL="0" indent="0">
              <a:buNone/>
            </a:pPr>
            <a:r>
              <a:rPr lang="en-US" sz="1800" dirty="0"/>
              <a:t>	}</a:t>
            </a:r>
          </a:p>
          <a:p>
            <a:pPr marL="0" indent="0">
              <a:buNone/>
            </a:pPr>
            <a:endParaRPr lang="en-US" sz="1800" dirty="0"/>
          </a:p>
          <a:p>
            <a:r>
              <a:rPr lang="en-US" sz="1800" dirty="0" err="1"/>
              <a:t>Chaging</a:t>
            </a:r>
            <a:r>
              <a:rPr lang="en-US" sz="1800" dirty="0"/>
              <a:t> the drag effect over droppable element :</a:t>
            </a:r>
          </a:p>
          <a:p>
            <a:pPr marL="0" indent="0">
              <a:buNone/>
            </a:pPr>
            <a:r>
              <a:rPr lang="en-US" sz="1800" dirty="0"/>
              <a:t>	function </a:t>
            </a:r>
            <a:r>
              <a:rPr lang="en-US" sz="1800" dirty="0" err="1"/>
              <a:t>dragstart_handler</a:t>
            </a:r>
            <a:r>
              <a:rPr lang="en-US" sz="1800" dirty="0"/>
              <a:t>(</a:t>
            </a:r>
            <a:r>
              <a:rPr lang="en-US" sz="1800" dirty="0" err="1"/>
              <a:t>ev</a:t>
            </a:r>
            <a:r>
              <a:rPr lang="en-US" sz="1800" dirty="0"/>
              <a:t>) {</a:t>
            </a:r>
          </a:p>
          <a:p>
            <a:pPr marL="0" indent="0">
              <a:buNone/>
            </a:pPr>
            <a:r>
              <a:rPr lang="en-US" sz="1800" dirty="0"/>
              <a:t>  	</a:t>
            </a:r>
            <a:r>
              <a:rPr lang="en-US" sz="1800" dirty="0" err="1"/>
              <a:t>ev.dataTransfer.effectAllowed</a:t>
            </a:r>
            <a:r>
              <a:rPr lang="en-US" sz="1800" dirty="0"/>
              <a:t> = ‘move’;</a:t>
            </a:r>
          </a:p>
          <a:p>
            <a:pPr marL="0" indent="0">
              <a:buNone/>
            </a:pPr>
            <a:r>
              <a:rPr lang="en-US" sz="1800" dirty="0"/>
              <a:t>	}//other values are link, copy, </a:t>
            </a:r>
            <a:r>
              <a:rPr lang="en-US" sz="1800" dirty="0" err="1"/>
              <a:t>copyLink</a:t>
            </a:r>
            <a:r>
              <a:rPr lang="en-US" sz="1800" dirty="0"/>
              <a:t>, </a:t>
            </a:r>
            <a:r>
              <a:rPr lang="en-US" sz="1800" dirty="0" err="1"/>
              <a:t>linkMove</a:t>
            </a:r>
            <a:r>
              <a:rPr lang="en-US" sz="1800" dirty="0"/>
              <a:t> , </a:t>
            </a:r>
            <a:r>
              <a:rPr lang="en-US" sz="1800" dirty="0" err="1"/>
              <a:t>copyMove</a:t>
            </a:r>
            <a:endParaRPr lang="en-US" sz="1800" dirty="0"/>
          </a:p>
          <a:p>
            <a:endParaRPr lang="en-US" sz="1800" dirty="0"/>
          </a:p>
          <a:p>
            <a:pPr marL="0" indent="0">
              <a:buNone/>
            </a:pPr>
            <a:endParaRPr lang="en-US" sz="1800" dirty="0"/>
          </a:p>
        </p:txBody>
      </p:sp>
    </p:spTree>
    <p:extLst>
      <p:ext uri="{BB962C8B-B14F-4D97-AF65-F5344CB8AC3E}">
        <p14:creationId xmlns:p14="http://schemas.microsoft.com/office/powerpoint/2010/main" val="32406985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a:bodyPr>
          <a:lstStyle/>
          <a:p>
            <a:r>
              <a:rPr lang="en-US" dirty="0">
                <a:solidFill>
                  <a:srgbClr val="FF0000"/>
                </a:solidFill>
              </a:rPr>
              <a:t>Audio &amp; Video</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a:bodyPr>
          <a:lstStyle/>
          <a:p>
            <a:endParaRPr lang="en-US" sz="1800" dirty="0"/>
          </a:p>
          <a:p>
            <a:endParaRPr lang="en-US" sz="1800" dirty="0"/>
          </a:p>
          <a:p>
            <a:r>
              <a:rPr lang="en-US" sz="1800" dirty="0"/>
              <a:t>Influx of online videos and audio were made possible by plugin-based technologies like Flash and Silverlight. </a:t>
            </a:r>
          </a:p>
          <a:p>
            <a:endParaRPr lang="en-US" sz="1800" dirty="0"/>
          </a:p>
          <a:p>
            <a:r>
              <a:rPr lang="en-US" sz="1800" dirty="0"/>
              <a:t>Both of these had security and accessibility issues, and are now obsolete.</a:t>
            </a:r>
          </a:p>
          <a:p>
            <a:endParaRPr lang="en-US" sz="1800" dirty="0"/>
          </a:p>
          <a:p>
            <a:r>
              <a:rPr lang="en-US" sz="1800" dirty="0"/>
              <a:t>Now to integrate audio and video we have native HTML solutions &lt;video&gt; and &lt;audio&gt; elements.</a:t>
            </a:r>
          </a:p>
          <a:p>
            <a:endParaRPr lang="en-US" sz="1800" dirty="0"/>
          </a:p>
          <a:p>
            <a:r>
              <a:rPr lang="en-US" sz="1800" dirty="0"/>
              <a:t>These elements can be controlled by JavaScript APIs.</a:t>
            </a:r>
          </a:p>
          <a:p>
            <a:endParaRPr lang="en-US" sz="1800" dirty="0"/>
          </a:p>
          <a:p>
            <a:r>
              <a:rPr lang="en-US" sz="1800" dirty="0"/>
              <a:t>We can instead also embed videos/audios provided by OVM’s like </a:t>
            </a:r>
            <a:r>
              <a:rPr lang="en-US" sz="1800" dirty="0" err="1"/>
              <a:t>youtube</a:t>
            </a:r>
            <a:r>
              <a:rPr lang="en-US" sz="1800" dirty="0"/>
              <a:t>( embed </a:t>
            </a:r>
            <a:r>
              <a:rPr lang="en-US" sz="1800" dirty="0" err="1"/>
              <a:t>iframe</a:t>
            </a:r>
            <a:r>
              <a:rPr lang="en-US" sz="1800" dirty="0"/>
              <a:t> code is provided by them)</a:t>
            </a:r>
          </a:p>
        </p:txBody>
      </p:sp>
    </p:spTree>
    <p:extLst>
      <p:ext uri="{BB962C8B-B14F-4D97-AF65-F5344CB8AC3E}">
        <p14:creationId xmlns:p14="http://schemas.microsoft.com/office/powerpoint/2010/main" val="35035794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a:bodyPr>
          <a:lstStyle/>
          <a:p>
            <a:r>
              <a:rPr lang="en-US" dirty="0">
                <a:solidFill>
                  <a:srgbClr val="FF0000"/>
                </a:solidFill>
              </a:rPr>
              <a:t>Audio &amp; Video</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a:bodyPr>
          <a:lstStyle/>
          <a:p>
            <a:endParaRPr lang="en-US" sz="1800" dirty="0"/>
          </a:p>
          <a:p>
            <a:r>
              <a:rPr lang="en-US" sz="1800" dirty="0"/>
              <a:t>Video Element </a:t>
            </a:r>
          </a:p>
          <a:p>
            <a:r>
              <a:rPr lang="en-US" sz="1800" dirty="0"/>
              <a:t>“controls” attribute</a:t>
            </a:r>
          </a:p>
          <a:p>
            <a:r>
              <a:rPr lang="en-US" sz="1800" dirty="0"/>
              <a:t>Drawback with controls : </a:t>
            </a:r>
          </a:p>
          <a:p>
            <a:pPr marL="0" indent="0">
              <a:buNone/>
            </a:pPr>
            <a:r>
              <a:rPr lang="en-US" sz="1800" dirty="0">
                <a:solidFill>
                  <a:srgbClr val="1B1B1B"/>
                </a:solidFill>
                <a:latin typeface="Inter"/>
              </a:rPr>
              <a:t>	</a:t>
            </a:r>
          </a:p>
          <a:p>
            <a:pPr marL="0" indent="0">
              <a:buNone/>
            </a:pPr>
            <a:r>
              <a:rPr lang="en-US" sz="1800" dirty="0">
                <a:solidFill>
                  <a:srgbClr val="1B1B1B"/>
                </a:solidFill>
              </a:rPr>
              <a:t>	a.</a:t>
            </a:r>
            <a:r>
              <a:rPr lang="en-US" sz="1800" b="0" i="0" dirty="0">
                <a:solidFill>
                  <a:srgbClr val="1B1B1B"/>
                </a:solidFill>
                <a:effectLst/>
              </a:rPr>
              <a:t> One big issue with the native browser controls is that they are different in each browser — not very good for cross-browser support! </a:t>
            </a:r>
          </a:p>
          <a:p>
            <a:pPr marL="0" indent="0">
              <a:buNone/>
            </a:pPr>
            <a:r>
              <a:rPr lang="en-US" sz="1800" b="0" i="0" dirty="0">
                <a:solidFill>
                  <a:srgbClr val="1B1B1B"/>
                </a:solidFill>
                <a:effectLst/>
              </a:rPr>
              <a:t>	b. Another big issue is that the native controls in most browsers aren't very keyboard-accessible.</a:t>
            </a:r>
          </a:p>
          <a:p>
            <a:pPr marL="0" indent="0">
              <a:buNone/>
            </a:pPr>
            <a:endParaRPr lang="en-US" sz="1800" dirty="0">
              <a:solidFill>
                <a:srgbClr val="1B1B1B"/>
              </a:solidFill>
            </a:endParaRPr>
          </a:p>
          <a:p>
            <a:pPr marL="0" indent="0">
              <a:buNone/>
            </a:pPr>
            <a:r>
              <a:rPr lang="en-US" sz="1800" dirty="0"/>
              <a:t>Solution : These problems can be solved by hiding the native controls (by removing the controls attribute), and programming our own with HTML, CSS, and JavaScript</a:t>
            </a:r>
          </a:p>
        </p:txBody>
      </p:sp>
    </p:spTree>
    <p:extLst>
      <p:ext uri="{BB962C8B-B14F-4D97-AF65-F5344CB8AC3E}">
        <p14:creationId xmlns:p14="http://schemas.microsoft.com/office/powerpoint/2010/main" val="40812523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a:bodyPr>
          <a:lstStyle/>
          <a:p>
            <a:r>
              <a:rPr lang="en-US" dirty="0">
                <a:solidFill>
                  <a:srgbClr val="FF0000"/>
                </a:solidFill>
              </a:rPr>
              <a:t>Audio &amp; Video</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a:bodyPr>
          <a:lstStyle/>
          <a:p>
            <a:endParaRPr lang="en-US" sz="1800" dirty="0"/>
          </a:p>
          <a:p>
            <a:endParaRPr lang="en-US" sz="1800" dirty="0"/>
          </a:p>
          <a:p>
            <a:r>
              <a:rPr lang="en-US" sz="1800" dirty="0"/>
              <a:t>Fallback content  ( Include a link )</a:t>
            </a:r>
          </a:p>
          <a:p>
            <a:r>
              <a:rPr lang="en-US" sz="1800" i="0" dirty="0">
                <a:solidFill>
                  <a:srgbClr val="1B1B1B"/>
                </a:solidFill>
                <a:effectLst/>
              </a:rPr>
              <a:t>Formats like MP3, MP4 and </a:t>
            </a:r>
            <a:r>
              <a:rPr lang="en-US" sz="1800" i="0" dirty="0" err="1">
                <a:solidFill>
                  <a:srgbClr val="1B1B1B"/>
                </a:solidFill>
                <a:effectLst/>
              </a:rPr>
              <a:t>WebM</a:t>
            </a:r>
            <a:r>
              <a:rPr lang="en-US" sz="1800" i="0" dirty="0">
                <a:solidFill>
                  <a:srgbClr val="1B1B1B"/>
                </a:solidFill>
                <a:effectLst/>
              </a:rPr>
              <a:t> are called </a:t>
            </a:r>
            <a:r>
              <a:rPr lang="en-US" sz="1800" dirty="0">
                <a:solidFill>
                  <a:srgbClr val="1B1B1B"/>
                </a:solidFill>
              </a:rPr>
              <a:t>container formats</a:t>
            </a:r>
          </a:p>
          <a:p>
            <a:r>
              <a:rPr lang="en-US" sz="1800" b="0" i="0" dirty="0">
                <a:solidFill>
                  <a:srgbClr val="1B1B1B"/>
                </a:solidFill>
                <a:effectLst/>
              </a:rPr>
              <a:t>They define a structure in which the audio and/or video tracks that make up the media are stored, along with metadata describing the media, what codecs are used to encode its channels, and so forth.</a:t>
            </a:r>
          </a:p>
          <a:p>
            <a:endParaRPr lang="en-US" sz="1800" b="0" i="0" dirty="0">
              <a:solidFill>
                <a:srgbClr val="1B1B1B"/>
              </a:solidFill>
              <a:effectLst/>
            </a:endParaRPr>
          </a:p>
          <a:p>
            <a:endParaRPr lang="en-US" sz="1800" i="0" dirty="0">
              <a:solidFill>
                <a:srgbClr val="1B1B1B"/>
              </a:solidFill>
              <a:effectLst/>
            </a:endParaRPr>
          </a:p>
          <a:p>
            <a:endParaRPr lang="en-US" sz="1800" dirty="0"/>
          </a:p>
        </p:txBody>
      </p:sp>
    </p:spTree>
    <p:extLst>
      <p:ext uri="{BB962C8B-B14F-4D97-AF65-F5344CB8AC3E}">
        <p14:creationId xmlns:p14="http://schemas.microsoft.com/office/powerpoint/2010/main" val="25257540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a:bodyPr>
          <a:lstStyle/>
          <a:p>
            <a:r>
              <a:rPr lang="en-US" dirty="0">
                <a:solidFill>
                  <a:srgbClr val="FF0000"/>
                </a:solidFill>
              </a:rPr>
              <a:t>Sample Video Format</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a:bodyPr>
          <a:lstStyle/>
          <a:p>
            <a:r>
              <a:rPr lang="en-US" sz="1800" b="0" i="0" dirty="0">
                <a:solidFill>
                  <a:srgbClr val="1B1B1B"/>
                </a:solidFill>
                <a:effectLst/>
              </a:rPr>
              <a:t>A </a:t>
            </a:r>
            <a:r>
              <a:rPr lang="en-US" sz="1800" b="0" i="0" dirty="0" err="1">
                <a:solidFill>
                  <a:srgbClr val="1B1B1B"/>
                </a:solidFill>
                <a:effectLst/>
              </a:rPr>
              <a:t>WebM</a:t>
            </a:r>
            <a:r>
              <a:rPr lang="en-US" sz="1800" b="0" i="0" dirty="0">
                <a:solidFill>
                  <a:srgbClr val="1B1B1B"/>
                </a:solidFill>
                <a:effectLst/>
              </a:rPr>
              <a:t> file containing a movie which has a main video track and one alternate angle track, plus audio for both English and Spanish, in addition to audio for an English commentary track can be conceptualized as shown in the diagram below. Also included are text tracks containing closed captions for the feature film, Spanish subtitles for the film, and English captions for the commentary.</a:t>
            </a:r>
            <a:endParaRPr lang="en-US" sz="1800" dirty="0"/>
          </a:p>
        </p:txBody>
      </p:sp>
      <p:pic>
        <p:nvPicPr>
          <p:cNvPr id="4" name="Picture 3">
            <a:extLst>
              <a:ext uri="{FF2B5EF4-FFF2-40B4-BE49-F238E27FC236}">
                <a16:creationId xmlns:a16="http://schemas.microsoft.com/office/drawing/2014/main" id="{861EDA43-1D67-1545-B866-7E104F843A8D}"/>
              </a:ext>
            </a:extLst>
          </p:cNvPr>
          <p:cNvPicPr>
            <a:picLocks noChangeAspect="1"/>
          </p:cNvPicPr>
          <p:nvPr/>
        </p:nvPicPr>
        <p:blipFill>
          <a:blip r:embed="rId2"/>
          <a:stretch>
            <a:fillRect/>
          </a:stretch>
        </p:blipFill>
        <p:spPr>
          <a:xfrm>
            <a:off x="2133599" y="3048000"/>
            <a:ext cx="5220748" cy="3810000"/>
          </a:xfrm>
          <a:prstGeom prst="rect">
            <a:avLst/>
          </a:prstGeom>
        </p:spPr>
      </p:pic>
    </p:spTree>
    <p:extLst>
      <p:ext uri="{BB962C8B-B14F-4D97-AF65-F5344CB8AC3E}">
        <p14:creationId xmlns:p14="http://schemas.microsoft.com/office/powerpoint/2010/main" val="26860038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a:bodyPr>
          <a:lstStyle/>
          <a:p>
            <a:r>
              <a:rPr lang="en-US" dirty="0">
                <a:solidFill>
                  <a:srgbClr val="FF0000"/>
                </a:solidFill>
              </a:rPr>
              <a:t>Sample Video Format</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lnSpcReduction="10000"/>
          </a:bodyPr>
          <a:lstStyle/>
          <a:p>
            <a:endParaRPr lang="en-US" sz="1800" b="0" i="0" dirty="0">
              <a:solidFill>
                <a:srgbClr val="1B1B1B"/>
              </a:solidFill>
              <a:effectLst/>
              <a:latin typeface="Inter"/>
            </a:endParaRPr>
          </a:p>
          <a:p>
            <a:r>
              <a:rPr lang="en-US" sz="1800" b="0" i="0" dirty="0">
                <a:solidFill>
                  <a:srgbClr val="1B1B1B"/>
                </a:solidFill>
                <a:effectLst/>
                <a:latin typeface="Inter"/>
              </a:rPr>
              <a:t>Each audio track is encoded using an </a:t>
            </a:r>
            <a:r>
              <a:rPr lang="en-US" sz="1800" dirty="0">
                <a:latin typeface="Inter"/>
              </a:rPr>
              <a:t>audio codec</a:t>
            </a:r>
            <a:r>
              <a:rPr lang="en-US" sz="1800" b="0" i="0" dirty="0">
                <a:solidFill>
                  <a:srgbClr val="1B1B1B"/>
                </a:solidFill>
                <a:effectLst/>
                <a:latin typeface="Inter"/>
              </a:rPr>
              <a:t>, while video tracks are encoded using </a:t>
            </a:r>
            <a:r>
              <a:rPr lang="en-US" sz="1800" dirty="0">
                <a:latin typeface="Inter"/>
              </a:rPr>
              <a:t>a video codec</a:t>
            </a:r>
            <a:r>
              <a:rPr lang="en-US" sz="1800" b="0" i="0" dirty="0">
                <a:solidFill>
                  <a:srgbClr val="1B1B1B"/>
                </a:solidFill>
                <a:effectLst/>
                <a:latin typeface="Inter"/>
              </a:rPr>
              <a:t>. </a:t>
            </a:r>
          </a:p>
          <a:p>
            <a:r>
              <a:rPr lang="en-US" sz="1800" dirty="0">
                <a:solidFill>
                  <a:srgbClr val="1B1B1B"/>
                </a:solidFill>
                <a:latin typeface="Inter"/>
              </a:rPr>
              <a:t>D</a:t>
            </a:r>
            <a:r>
              <a:rPr lang="en-US" sz="1800" b="0" i="0" dirty="0">
                <a:solidFill>
                  <a:srgbClr val="1B1B1B"/>
                </a:solidFill>
                <a:effectLst/>
                <a:latin typeface="Inter"/>
              </a:rPr>
              <a:t>ifferent browsers support different video and audio formats, and different container formats</a:t>
            </a:r>
          </a:p>
          <a:p>
            <a:r>
              <a:rPr lang="en-US" sz="1800" b="0" i="0" dirty="0">
                <a:solidFill>
                  <a:srgbClr val="1B1B1B"/>
                </a:solidFill>
                <a:effectLst/>
                <a:latin typeface="Inter"/>
              </a:rPr>
              <a:t>A </a:t>
            </a:r>
            <a:r>
              <a:rPr lang="en-US" sz="1800" b="0" i="0" dirty="0" err="1">
                <a:solidFill>
                  <a:srgbClr val="1B1B1B"/>
                </a:solidFill>
                <a:effectLst/>
                <a:latin typeface="Inter"/>
              </a:rPr>
              <a:t>WebM</a:t>
            </a:r>
            <a:r>
              <a:rPr lang="en-US" sz="1800" b="0" i="0" dirty="0">
                <a:solidFill>
                  <a:srgbClr val="1B1B1B"/>
                </a:solidFill>
                <a:effectLst/>
                <a:latin typeface="Inter"/>
              </a:rPr>
              <a:t> container typically packages </a:t>
            </a:r>
            <a:r>
              <a:rPr lang="en-US" sz="1800" b="0" i="0" dirty="0" err="1">
                <a:solidFill>
                  <a:srgbClr val="1B1B1B"/>
                </a:solidFill>
                <a:effectLst/>
                <a:latin typeface="Inter"/>
              </a:rPr>
              <a:t>Vorbis</a:t>
            </a:r>
            <a:r>
              <a:rPr lang="en-US" sz="1800" b="0" i="0" dirty="0">
                <a:solidFill>
                  <a:srgbClr val="1B1B1B"/>
                </a:solidFill>
                <a:effectLst/>
                <a:latin typeface="Inter"/>
              </a:rPr>
              <a:t> or Opus audio with VP8/VP9 video. This is supported in all modern browsers, though older versions may not work.</a:t>
            </a:r>
          </a:p>
          <a:p>
            <a:r>
              <a:rPr lang="en-US" sz="1800" b="0" i="0" dirty="0">
                <a:solidFill>
                  <a:srgbClr val="1B1B1B"/>
                </a:solidFill>
                <a:effectLst/>
                <a:latin typeface="Inter"/>
              </a:rPr>
              <a:t>An MP4 container often packages AAC or MP3 audio with H.264 video. This is also supported in all modern browsers.</a:t>
            </a:r>
          </a:p>
          <a:p>
            <a:r>
              <a:rPr lang="en-US" sz="1800" b="0" i="0" dirty="0">
                <a:solidFill>
                  <a:srgbClr val="1B1B1B"/>
                </a:solidFill>
                <a:effectLst/>
                <a:latin typeface="Inter"/>
              </a:rPr>
              <a:t>The Ogg container tends to use </a:t>
            </a:r>
            <a:r>
              <a:rPr lang="en-US" sz="1800" b="0" i="0" dirty="0" err="1">
                <a:solidFill>
                  <a:srgbClr val="1B1B1B"/>
                </a:solidFill>
                <a:effectLst/>
                <a:latin typeface="Inter"/>
              </a:rPr>
              <a:t>Vorbis</a:t>
            </a:r>
            <a:r>
              <a:rPr lang="en-US" sz="1800" b="0" i="0" dirty="0">
                <a:solidFill>
                  <a:srgbClr val="1B1B1B"/>
                </a:solidFill>
                <a:effectLst/>
                <a:latin typeface="Inter"/>
              </a:rPr>
              <a:t> audio and Theora video. This is best supported in Firefox and Chrome, but has basically been superseded by the better quality </a:t>
            </a:r>
            <a:r>
              <a:rPr lang="en-US" sz="1800" b="0" i="0" dirty="0" err="1">
                <a:solidFill>
                  <a:srgbClr val="1B1B1B"/>
                </a:solidFill>
                <a:effectLst/>
                <a:latin typeface="Inter"/>
              </a:rPr>
              <a:t>WebM</a:t>
            </a:r>
            <a:r>
              <a:rPr lang="en-US" sz="1800" b="0" i="0" dirty="0">
                <a:solidFill>
                  <a:srgbClr val="1B1B1B"/>
                </a:solidFill>
                <a:effectLst/>
                <a:latin typeface="Inter"/>
              </a:rPr>
              <a:t> format.</a:t>
            </a:r>
          </a:p>
          <a:p>
            <a:r>
              <a:rPr lang="en-US" sz="1800" dirty="0"/>
              <a:t> for some types of audio, a codec's data is often stored without a container, or with a simplified container. One such instance is the FLAC codec</a:t>
            </a:r>
          </a:p>
          <a:p>
            <a:r>
              <a:rPr lang="en-US" sz="1800" dirty="0"/>
              <a:t>An audio player will tend to play an audio track directly, e.g. an MP3 or Ogg file. These don't need containers</a:t>
            </a:r>
          </a:p>
        </p:txBody>
      </p:sp>
    </p:spTree>
    <p:extLst>
      <p:ext uri="{BB962C8B-B14F-4D97-AF65-F5344CB8AC3E}">
        <p14:creationId xmlns:p14="http://schemas.microsoft.com/office/powerpoint/2010/main" val="5843934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 Video : Features</a:t>
            </a:r>
          </a:p>
        </p:txBody>
      </p:sp>
      <p:sp>
        <p:nvSpPr>
          <p:cNvPr id="3" name="Subtitle 2"/>
          <p:cNvSpPr>
            <a:spLocks noGrp="1"/>
          </p:cNvSpPr>
          <p:nvPr>
            <p:ph type="subTitle" idx="1"/>
          </p:nvPr>
        </p:nvSpPr>
        <p:spPr>
          <a:xfrm>
            <a:off x="762000" y="990600"/>
            <a:ext cx="7848600" cy="5410200"/>
          </a:xfrm>
        </p:spPr>
        <p:txBody>
          <a:bodyPr>
            <a:noAutofit/>
          </a:bodyPr>
          <a:lstStyle/>
          <a:p>
            <a:pPr algn="l"/>
            <a:endParaRPr lang="en-US" sz="2000" dirty="0">
              <a:solidFill>
                <a:schemeClr val="tx1"/>
              </a:solidFill>
            </a:endParaRPr>
          </a:p>
          <a:p>
            <a:pPr marL="342900" indent="-342900" algn="l">
              <a:buFont typeface="Arial" panose="020B0604020202020204" pitchFamily="34" charset="0"/>
              <a:buChar char="•"/>
            </a:pPr>
            <a:r>
              <a:rPr lang="en-US" sz="2000" dirty="0" err="1">
                <a:solidFill>
                  <a:schemeClr val="tx1"/>
                </a:solidFill>
              </a:rPr>
              <a:t>Src</a:t>
            </a: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Video tag with source tag and multiple source tags</a:t>
            </a:r>
          </a:p>
          <a:p>
            <a:pPr marL="342900" indent="-342900" algn="l">
              <a:buFont typeface="Arial" panose="020B0604020202020204" pitchFamily="34" charset="0"/>
              <a:buChar char="•"/>
            </a:pPr>
            <a:r>
              <a:rPr lang="en-US" sz="2000" dirty="0">
                <a:solidFill>
                  <a:schemeClr val="tx1"/>
                </a:solidFill>
              </a:rPr>
              <a:t>Width</a:t>
            </a:r>
          </a:p>
          <a:p>
            <a:pPr marL="342900" indent="-342900" algn="l">
              <a:buFont typeface="Arial" panose="020B0604020202020204" pitchFamily="34" charset="0"/>
              <a:buChar char="•"/>
            </a:pPr>
            <a:r>
              <a:rPr lang="en-US" sz="2000" dirty="0">
                <a:solidFill>
                  <a:schemeClr val="tx1"/>
                </a:solidFill>
              </a:rPr>
              <a:t>Height</a:t>
            </a:r>
          </a:p>
          <a:p>
            <a:pPr marL="342900" indent="-342900" algn="l">
              <a:buFont typeface="Arial" panose="020B0604020202020204" pitchFamily="34" charset="0"/>
              <a:buChar char="•"/>
            </a:pPr>
            <a:r>
              <a:rPr lang="en-US" sz="2000" dirty="0">
                <a:solidFill>
                  <a:schemeClr val="tx1"/>
                </a:solidFill>
              </a:rPr>
              <a:t>Controls</a:t>
            </a:r>
          </a:p>
          <a:p>
            <a:pPr marL="342900" indent="-342900" algn="l">
              <a:buFont typeface="Arial" panose="020B0604020202020204" pitchFamily="34" charset="0"/>
              <a:buChar char="•"/>
            </a:pPr>
            <a:r>
              <a:rPr lang="en-US" sz="2000" dirty="0">
                <a:solidFill>
                  <a:schemeClr val="tx1"/>
                </a:solidFill>
              </a:rPr>
              <a:t>Loop</a:t>
            </a:r>
          </a:p>
          <a:p>
            <a:pPr marL="342900" indent="-342900" algn="l">
              <a:buFont typeface="Arial" panose="020B0604020202020204" pitchFamily="34" charset="0"/>
              <a:buChar char="•"/>
            </a:pPr>
            <a:r>
              <a:rPr lang="en-US" sz="2000" dirty="0">
                <a:solidFill>
                  <a:schemeClr val="tx1"/>
                </a:solidFill>
              </a:rPr>
              <a:t>Muted</a:t>
            </a:r>
          </a:p>
          <a:p>
            <a:pPr marL="342900" indent="-342900" algn="l">
              <a:buFont typeface="Arial" panose="020B0604020202020204" pitchFamily="34" charset="0"/>
              <a:buChar char="•"/>
            </a:pPr>
            <a:r>
              <a:rPr lang="en-US" sz="2000" dirty="0">
                <a:solidFill>
                  <a:schemeClr val="tx1"/>
                </a:solidFill>
              </a:rPr>
              <a:t>Poster</a:t>
            </a:r>
          </a:p>
          <a:p>
            <a:pPr marL="342900" indent="-342900" algn="l">
              <a:buFont typeface="Arial" panose="020B0604020202020204" pitchFamily="34" charset="0"/>
              <a:buChar char="•"/>
            </a:pPr>
            <a:r>
              <a:rPr lang="en-US" sz="2000" dirty="0">
                <a:solidFill>
                  <a:schemeClr val="tx1"/>
                </a:solidFill>
              </a:rPr>
              <a:t>Autoplay(in modern browsers works only with muted)</a:t>
            </a:r>
          </a:p>
          <a:p>
            <a:pPr marL="342900" indent="-342900" algn="l">
              <a:buFont typeface="Arial" panose="020B0604020202020204" pitchFamily="34" charset="0"/>
              <a:buChar char="•"/>
            </a:pPr>
            <a:r>
              <a:rPr lang="en-US" sz="2000" dirty="0">
                <a:solidFill>
                  <a:schemeClr val="tx1"/>
                </a:solidFill>
              </a:rPr>
              <a:t>Preload (none, </a:t>
            </a:r>
            <a:r>
              <a:rPr lang="en-US" sz="2000" dirty="0" err="1">
                <a:solidFill>
                  <a:schemeClr val="tx1"/>
                </a:solidFill>
              </a:rPr>
              <a:t>auto:buffers</a:t>
            </a:r>
            <a:r>
              <a:rPr lang="en-US" sz="2000" dirty="0">
                <a:solidFill>
                  <a:schemeClr val="tx1"/>
                </a:solidFill>
              </a:rPr>
              <a:t> media ,metadata : buffers metadata only)</a:t>
            </a:r>
          </a:p>
          <a:p>
            <a:pPr marL="342900" indent="-342900" algn="l">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17852087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 Audio Element</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The &lt;audio&gt; element works just like the &lt;video&gt; element, with a few small differences.</a:t>
            </a:r>
          </a:p>
          <a:p>
            <a:pPr marL="342900" indent="-342900" algn="l">
              <a:buFont typeface="Arial" panose="020B0604020202020204" pitchFamily="34" charset="0"/>
              <a:buChar char="•"/>
            </a:pPr>
            <a:r>
              <a:rPr lang="en-US" sz="2000" dirty="0">
                <a:solidFill>
                  <a:schemeClr val="tx1"/>
                </a:solidFill>
              </a:rPr>
              <a:t>Multiple source tags nested in audio tag</a:t>
            </a:r>
          </a:p>
          <a:p>
            <a:pPr marL="342900" indent="-342900" algn="l">
              <a:buFont typeface="Arial" panose="020B0604020202020204" pitchFamily="34" charset="0"/>
              <a:buChar char="•"/>
            </a:pPr>
            <a:r>
              <a:rPr lang="en-US" sz="2000" dirty="0">
                <a:solidFill>
                  <a:schemeClr val="tx1"/>
                </a:solidFill>
              </a:rPr>
              <a:t>There is no visual component</a:t>
            </a:r>
          </a:p>
          <a:p>
            <a:pPr marL="342900" indent="-342900" algn="l">
              <a:buFont typeface="Arial" panose="020B0604020202020204" pitchFamily="34" charset="0"/>
              <a:buChar char="•"/>
            </a:pPr>
            <a:r>
              <a:rPr lang="en-US" sz="2000" dirty="0">
                <a:solidFill>
                  <a:schemeClr val="tx1"/>
                </a:solidFill>
              </a:rPr>
              <a:t>There is no width and height attribute on audio tag</a:t>
            </a:r>
          </a:p>
          <a:p>
            <a:pPr marL="342900" indent="-342900" algn="l">
              <a:buFont typeface="Arial" panose="020B0604020202020204" pitchFamily="34" charset="0"/>
              <a:buChar char="•"/>
            </a:pPr>
            <a:r>
              <a:rPr lang="en-US" sz="2000" dirty="0">
                <a:solidFill>
                  <a:schemeClr val="tx1"/>
                </a:solidFill>
              </a:rPr>
              <a:t>There is no poster attribute on audio element.</a:t>
            </a:r>
          </a:p>
        </p:txBody>
      </p:sp>
    </p:spTree>
    <p:extLst>
      <p:ext uri="{BB962C8B-B14F-4D97-AF65-F5344CB8AC3E}">
        <p14:creationId xmlns:p14="http://schemas.microsoft.com/office/powerpoint/2010/main" val="21845840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Displaying video text tracks</a:t>
            </a:r>
          </a:p>
        </p:txBody>
      </p:sp>
      <p:sp>
        <p:nvSpPr>
          <p:cNvPr id="3" name="Subtitle 2"/>
          <p:cNvSpPr>
            <a:spLocks noGrp="1"/>
          </p:cNvSpPr>
          <p:nvPr>
            <p:ph type="subTitle" idx="1"/>
          </p:nvPr>
        </p:nvSpPr>
        <p:spPr>
          <a:xfrm>
            <a:off x="762000" y="990600"/>
            <a:ext cx="7848600" cy="5410200"/>
          </a:xfrm>
        </p:spPr>
        <p:txBody>
          <a:bodyPr>
            <a:noAutofit/>
          </a:bodyPr>
          <a:lstStyle/>
          <a:p>
            <a:pPr algn="l"/>
            <a:endParaRPr lang="en-US" sz="1800" dirty="0">
              <a:solidFill>
                <a:schemeClr val="tx1"/>
              </a:solidFill>
            </a:endParaRPr>
          </a:p>
          <a:p>
            <a:pPr marL="342900" indent="-342900" algn="l">
              <a:buFont typeface="Arial" panose="020B0604020202020204" pitchFamily="34" charset="0"/>
              <a:buChar char="•"/>
            </a:pPr>
            <a:r>
              <a:rPr lang="en-US" sz="1800" b="0" i="0" dirty="0" err="1">
                <a:solidFill>
                  <a:srgbClr val="1B1B1B"/>
                </a:solidFill>
                <a:effectLst/>
              </a:rPr>
              <a:t>WebVTT</a:t>
            </a:r>
            <a:r>
              <a:rPr lang="en-US" sz="1800" b="0" i="0" dirty="0">
                <a:solidFill>
                  <a:srgbClr val="1B1B1B"/>
                </a:solidFill>
                <a:effectLst/>
              </a:rPr>
              <a:t> is a format for writing text files containing multiple strings of text along with metadata such as the time in the video at which each text string should be displayed, and even limited styling/positioning information. </a:t>
            </a:r>
            <a:endParaRPr lang="en-US" sz="1800" b="0" i="0" dirty="0">
              <a:solidFill>
                <a:schemeClr val="tx1"/>
              </a:solidFill>
              <a:effectLst/>
            </a:endParaRPr>
          </a:p>
          <a:p>
            <a:pPr marL="342900" indent="-342900" algn="l">
              <a:buFont typeface="Arial" panose="020B0604020202020204" pitchFamily="34" charset="0"/>
              <a:buChar char="•"/>
            </a:pPr>
            <a:r>
              <a:rPr lang="en-US" sz="1800" b="0" i="0" dirty="0">
                <a:solidFill>
                  <a:srgbClr val="1B1B1B"/>
                </a:solidFill>
                <a:effectLst/>
              </a:rPr>
              <a:t>These text strings are called </a:t>
            </a:r>
            <a:r>
              <a:rPr lang="en-US" sz="1800" b="1" i="0" dirty="0">
                <a:solidFill>
                  <a:srgbClr val="1B1B1B"/>
                </a:solidFill>
                <a:effectLst/>
              </a:rPr>
              <a:t>cues</a:t>
            </a:r>
            <a:r>
              <a:rPr lang="en-US" sz="1800" b="0" i="0" dirty="0">
                <a:solidFill>
                  <a:srgbClr val="1B1B1B"/>
                </a:solidFill>
                <a:effectLst/>
              </a:rPr>
              <a:t>, and there are several kinds of cues which are used for different purposes.</a:t>
            </a:r>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Common Cues : </a:t>
            </a:r>
          </a:p>
          <a:p>
            <a:pPr algn="l"/>
            <a:r>
              <a:rPr lang="en-US" sz="1800" b="1" dirty="0">
                <a:solidFill>
                  <a:schemeClr val="tx1"/>
                </a:solidFill>
              </a:rPr>
              <a:t>subtitles</a:t>
            </a:r>
          </a:p>
          <a:p>
            <a:pPr algn="l"/>
            <a:r>
              <a:rPr lang="en-US" sz="1800" dirty="0">
                <a:solidFill>
                  <a:schemeClr val="tx1"/>
                </a:solidFill>
              </a:rPr>
              <a:t>	Translations of foreign material, for people who don't understand the words spoken in the audio.</a:t>
            </a:r>
          </a:p>
          <a:p>
            <a:pPr algn="l"/>
            <a:r>
              <a:rPr lang="en-US" sz="1800" b="1" dirty="0">
                <a:solidFill>
                  <a:schemeClr val="tx1"/>
                </a:solidFill>
              </a:rPr>
              <a:t>captions</a:t>
            </a:r>
          </a:p>
          <a:p>
            <a:pPr algn="l"/>
            <a:r>
              <a:rPr lang="en-US" sz="1800" dirty="0">
                <a:solidFill>
                  <a:schemeClr val="tx1"/>
                </a:solidFill>
              </a:rPr>
              <a:t>	Synchronized transcriptions of dialog or descriptions of significant sounds, to let people who can't hear the audio understand what is going on.</a:t>
            </a:r>
          </a:p>
          <a:p>
            <a:pPr algn="l"/>
            <a:r>
              <a:rPr lang="en-US" sz="1800" b="1" dirty="0">
                <a:solidFill>
                  <a:schemeClr val="tx1"/>
                </a:solidFill>
              </a:rPr>
              <a:t>timed descriptions</a:t>
            </a:r>
          </a:p>
          <a:p>
            <a:pPr algn="l"/>
            <a:r>
              <a:rPr lang="en-US" sz="1800" dirty="0">
                <a:solidFill>
                  <a:schemeClr val="tx1"/>
                </a:solidFill>
              </a:rPr>
              <a:t>	Text which should be spoken by the media player in order to describe important visuals to blind or otherwise visually impaired users.</a:t>
            </a:r>
          </a:p>
          <a:p>
            <a:pPr algn="l"/>
            <a:endParaRPr lang="en-US" sz="1800" dirty="0">
              <a:solidFill>
                <a:schemeClr val="tx1"/>
              </a:solidFill>
            </a:endParaRPr>
          </a:p>
          <a:p>
            <a:pPr algn="l"/>
            <a:r>
              <a:rPr lang="en-US" sz="1800" dirty="0">
                <a:solidFill>
                  <a:schemeClr val="tx1"/>
                </a:solidFill>
              </a:rPr>
              <a:t>&lt;track kind="subtitles" </a:t>
            </a:r>
            <a:r>
              <a:rPr lang="en-US" sz="1800" dirty="0" err="1">
                <a:solidFill>
                  <a:schemeClr val="tx1"/>
                </a:solidFill>
              </a:rPr>
              <a:t>src</a:t>
            </a:r>
            <a:r>
              <a:rPr lang="en-US" sz="1800" dirty="0">
                <a:solidFill>
                  <a:schemeClr val="tx1"/>
                </a:solidFill>
              </a:rPr>
              <a:t>="</a:t>
            </a:r>
            <a:r>
              <a:rPr lang="en-US" sz="1800" dirty="0" err="1">
                <a:solidFill>
                  <a:schemeClr val="tx1"/>
                </a:solidFill>
              </a:rPr>
              <a:t>subtitles_es.vtt</a:t>
            </a:r>
            <a:r>
              <a:rPr lang="en-US" sz="1800" dirty="0">
                <a:solidFill>
                  <a:schemeClr val="tx1"/>
                </a:solidFill>
              </a:rPr>
              <a:t>" </a:t>
            </a:r>
            <a:r>
              <a:rPr lang="en-US" sz="1800" dirty="0" err="1">
                <a:solidFill>
                  <a:schemeClr val="tx1"/>
                </a:solidFill>
              </a:rPr>
              <a:t>srclang</a:t>
            </a:r>
            <a:r>
              <a:rPr lang="en-US" sz="1800" dirty="0">
                <a:solidFill>
                  <a:schemeClr val="tx1"/>
                </a:solidFill>
              </a:rPr>
              <a:t>="es" label="Spanish" /&gt;</a:t>
            </a:r>
          </a:p>
          <a:p>
            <a:pPr algn="l"/>
            <a:endParaRPr lang="en-US" sz="1800" dirty="0">
              <a:solidFill>
                <a:schemeClr val="tx1"/>
              </a:solidFill>
            </a:endParaRPr>
          </a:p>
        </p:txBody>
      </p:sp>
    </p:spTree>
    <p:extLst>
      <p:ext uri="{BB962C8B-B14F-4D97-AF65-F5344CB8AC3E}">
        <p14:creationId xmlns:p14="http://schemas.microsoft.com/office/powerpoint/2010/main" val="11006132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 Media</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l">
              <a:buFont typeface="Arial" panose="020B0604020202020204" pitchFamily="34" charset="0"/>
              <a:buChar char="•"/>
            </a:pPr>
            <a:r>
              <a:rPr lang="en-US" sz="2000" dirty="0">
                <a:solidFill>
                  <a:schemeClr val="tx1"/>
                </a:solidFill>
              </a:rPr>
              <a:t>Audio / Video Tag</a:t>
            </a:r>
          </a:p>
          <a:p>
            <a:pPr algn="l"/>
            <a:endParaRPr lang="en-US" sz="2000" dirty="0">
              <a:solidFill>
                <a:schemeClr val="tx1"/>
              </a:solidFill>
            </a:endParaRPr>
          </a:p>
          <a:p>
            <a:pPr algn="l"/>
            <a:r>
              <a:rPr lang="en-US" sz="2000" dirty="0">
                <a:solidFill>
                  <a:schemeClr val="tx1"/>
                </a:solidFill>
              </a:rPr>
              <a:t>       audio tag</a:t>
            </a:r>
          </a:p>
          <a:p>
            <a:pPr algn="l"/>
            <a:r>
              <a:rPr lang="en-US" sz="2000" dirty="0">
                <a:solidFill>
                  <a:schemeClr val="tx1"/>
                </a:solidFill>
              </a:rPr>
              <a:t>       video tag</a:t>
            </a:r>
          </a:p>
          <a:p>
            <a:pPr algn="l"/>
            <a:r>
              <a:rPr lang="en-US" sz="2000" dirty="0">
                <a:solidFill>
                  <a:schemeClr val="tx1"/>
                </a:solidFill>
              </a:rPr>
              <a:t>       source tag</a:t>
            </a:r>
          </a:p>
          <a:p>
            <a:pPr algn="l"/>
            <a:r>
              <a:rPr lang="en-US" sz="2000" dirty="0">
                <a:solidFill>
                  <a:schemeClr val="tx1"/>
                </a:solidFill>
              </a:rPr>
              <a:t>       showing controls</a:t>
            </a:r>
          </a:p>
          <a:p>
            <a:pPr algn="l"/>
            <a:r>
              <a:rPr lang="en-US" sz="2000" dirty="0">
                <a:solidFill>
                  <a:schemeClr val="tx1"/>
                </a:solidFill>
              </a:rPr>
              <a:t>       </a:t>
            </a:r>
            <a:r>
              <a:rPr lang="en-US" sz="2000" dirty="0" err="1">
                <a:solidFill>
                  <a:schemeClr val="tx1"/>
                </a:solidFill>
              </a:rPr>
              <a:t>src</a:t>
            </a:r>
            <a:r>
              <a:rPr lang="en-US" sz="2000" dirty="0">
                <a:solidFill>
                  <a:schemeClr val="tx1"/>
                </a:solidFill>
              </a:rPr>
              <a:t> attribute</a:t>
            </a:r>
          </a:p>
          <a:p>
            <a:pPr algn="l"/>
            <a:r>
              <a:rPr lang="en-US" sz="2000" dirty="0">
                <a:solidFill>
                  <a:schemeClr val="tx1"/>
                </a:solidFill>
              </a:rPr>
              <a:t>       loop</a:t>
            </a:r>
          </a:p>
          <a:p>
            <a:pPr algn="l"/>
            <a:r>
              <a:rPr lang="en-US" sz="2000" dirty="0">
                <a:solidFill>
                  <a:schemeClr val="tx1"/>
                </a:solidFill>
              </a:rPr>
              <a:t>       </a:t>
            </a:r>
            <a:r>
              <a:rPr lang="en-US" sz="2000" dirty="0" err="1">
                <a:solidFill>
                  <a:schemeClr val="tx1"/>
                </a:solidFill>
              </a:rPr>
              <a:t>autoplay</a:t>
            </a:r>
            <a:endParaRPr lang="en-US" sz="2000" dirty="0">
              <a:solidFill>
                <a:schemeClr val="tx1"/>
              </a:solidFill>
            </a:endParaRPr>
          </a:p>
          <a:p>
            <a:pPr algn="l"/>
            <a:r>
              <a:rPr lang="en-US" sz="2000" dirty="0">
                <a:solidFill>
                  <a:schemeClr val="tx1"/>
                </a:solidFill>
              </a:rPr>
              <a:t>       muted</a:t>
            </a:r>
          </a:p>
          <a:p>
            <a:pPr algn="l"/>
            <a:endParaRPr lang="en-US" sz="2000" dirty="0">
              <a:solidFill>
                <a:schemeClr val="tx1"/>
              </a:solidFill>
            </a:endParaRPr>
          </a:p>
        </p:txBody>
      </p:sp>
    </p:spTree>
    <p:extLst>
      <p:ext uri="{BB962C8B-B14F-4D97-AF65-F5344CB8AC3E}">
        <p14:creationId xmlns:p14="http://schemas.microsoft.com/office/powerpoint/2010/main" val="61327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Static vs Dynamic IP</a:t>
            </a:r>
            <a:endParaRPr lang="en-IN" dirty="0">
              <a:solidFill>
                <a:srgbClr val="FF0000"/>
              </a:solidFill>
            </a:endParaRPr>
          </a:p>
        </p:txBody>
      </p:sp>
      <p:sp>
        <p:nvSpPr>
          <p:cNvPr id="3" name="Content Placeholder 2">
            <a:extLst>
              <a:ext uri="{FF2B5EF4-FFF2-40B4-BE49-F238E27FC236}">
                <a16:creationId xmlns:a16="http://schemas.microsoft.com/office/drawing/2014/main" id="{AD7A5AA0-2034-5670-376D-49D47574B442}"/>
              </a:ext>
            </a:extLst>
          </p:cNvPr>
          <p:cNvSpPr>
            <a:spLocks noGrp="1"/>
          </p:cNvSpPr>
          <p:nvPr>
            <p:ph idx="1"/>
          </p:nvPr>
        </p:nvSpPr>
        <p:spPr/>
        <p:txBody>
          <a:bodyPr>
            <a:noAutofit/>
          </a:bodyPr>
          <a:lstStyle/>
          <a:p>
            <a:pPr algn="just"/>
            <a:endParaRPr lang="en-US" sz="1800" b="0" i="0" dirty="0">
              <a:solidFill>
                <a:srgbClr val="222222"/>
              </a:solidFill>
              <a:effectLst/>
            </a:endParaRPr>
          </a:p>
          <a:p>
            <a:pPr algn="just"/>
            <a:endParaRPr lang="en-US" sz="1800" b="0" i="0" dirty="0">
              <a:solidFill>
                <a:srgbClr val="222222"/>
              </a:solidFill>
              <a:effectLst/>
            </a:endParaRPr>
          </a:p>
          <a:p>
            <a:pPr algn="just"/>
            <a:r>
              <a:rPr lang="en-US" sz="1800" b="0" i="0" dirty="0">
                <a:solidFill>
                  <a:srgbClr val="222222"/>
                </a:solidFill>
                <a:effectLst/>
              </a:rPr>
              <a:t>Some ISP customers, such as large enterprises, will pay to maintain a static IP address (for example, Cloudflare’s </a:t>
            </a:r>
            <a:r>
              <a:rPr lang="en-US" sz="1800" b="0" i="0" u="none" strike="noStrike" dirty="0">
                <a:effectLst/>
                <a:hlinkClick r:id="rId2"/>
              </a:rPr>
              <a:t>1.1.1.1</a:t>
            </a:r>
            <a:r>
              <a:rPr lang="en-US" sz="1800" b="0" i="0" dirty="0">
                <a:solidFill>
                  <a:srgbClr val="222222"/>
                </a:solidFill>
                <a:effectLst/>
              </a:rPr>
              <a:t>)</a:t>
            </a:r>
          </a:p>
          <a:p>
            <a:pPr algn="just"/>
            <a:endParaRPr lang="en-US" sz="1800" b="0" i="0" dirty="0">
              <a:solidFill>
                <a:srgbClr val="222222"/>
              </a:solidFill>
              <a:effectLst/>
            </a:endParaRPr>
          </a:p>
          <a:p>
            <a:pPr algn="just"/>
            <a:r>
              <a:rPr lang="en-US" sz="1800" b="0" i="0" dirty="0">
                <a:solidFill>
                  <a:srgbClr val="222222"/>
                </a:solidFill>
                <a:effectLst/>
              </a:rPr>
              <a:t>For most users, having a dynamic IP address is sufficient</a:t>
            </a:r>
            <a:endParaRPr lang="en-US" sz="1800" dirty="0">
              <a:solidFill>
                <a:srgbClr val="222222"/>
              </a:solidFill>
            </a:endParaRPr>
          </a:p>
          <a:p>
            <a:pPr algn="just"/>
            <a:endParaRPr lang="en-US" sz="1800" b="0" i="0" dirty="0">
              <a:solidFill>
                <a:srgbClr val="222222"/>
              </a:solidFill>
              <a:effectLst/>
            </a:endParaRPr>
          </a:p>
          <a:p>
            <a:pPr algn="just"/>
            <a:r>
              <a:rPr lang="en-US" sz="1800" b="0" i="0" dirty="0">
                <a:solidFill>
                  <a:srgbClr val="222222"/>
                </a:solidFill>
                <a:effectLst/>
              </a:rPr>
              <a:t>When hosting a web server, such as a self-hosted website, </a:t>
            </a:r>
            <a:r>
              <a:rPr lang="en-US" sz="1800" dirty="0"/>
              <a:t>API</a:t>
            </a:r>
            <a:r>
              <a:rPr lang="en-US" sz="1800" b="0" i="0" dirty="0">
                <a:solidFill>
                  <a:srgbClr val="222222"/>
                </a:solidFill>
                <a:effectLst/>
              </a:rPr>
              <a:t>, or gaming server, a dynamic IP address can create problems. </a:t>
            </a:r>
          </a:p>
          <a:p>
            <a:pPr algn="just"/>
            <a:endParaRPr lang="en-US" sz="1800" b="0" i="0" dirty="0">
              <a:solidFill>
                <a:srgbClr val="222222"/>
              </a:solidFill>
              <a:effectLst/>
            </a:endParaRPr>
          </a:p>
          <a:p>
            <a:pPr algn="just"/>
            <a:r>
              <a:rPr lang="en-US" sz="1800" b="0" i="0" dirty="0">
                <a:solidFill>
                  <a:srgbClr val="222222"/>
                </a:solidFill>
                <a:effectLst/>
              </a:rPr>
              <a:t>A change in IP address can cause their DNS queries to fail, effectively taking the resource offline. </a:t>
            </a:r>
            <a:endParaRPr lang="en-US" sz="1800" dirty="0"/>
          </a:p>
        </p:txBody>
      </p:sp>
      <p:sp>
        <p:nvSpPr>
          <p:cNvPr id="4" name="AutoShape 2" descr="IP address gets packets to their destination">
            <a:extLst>
              <a:ext uri="{FF2B5EF4-FFF2-40B4-BE49-F238E27FC236}">
                <a16:creationId xmlns:a16="http://schemas.microsoft.com/office/drawing/2014/main" id="{DFCF22E8-C480-A1FA-4368-A244681BBB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411487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Embedding </a:t>
            </a:r>
          </a:p>
        </p:txBody>
      </p:sp>
      <p:sp>
        <p:nvSpPr>
          <p:cNvPr id="3" name="Subtitle 2"/>
          <p:cNvSpPr>
            <a:spLocks noGrp="1"/>
          </p:cNvSpPr>
          <p:nvPr>
            <p:ph type="subTitle" idx="1"/>
          </p:nvPr>
        </p:nvSpPr>
        <p:spPr>
          <a:xfrm>
            <a:off x="762000" y="990600"/>
            <a:ext cx="7848600" cy="5410200"/>
          </a:xfrm>
        </p:spPr>
        <p:txBody>
          <a:bodyPr>
            <a:noAutofit/>
          </a:bodyPr>
          <a:lstStyle/>
          <a:p>
            <a:pPr algn="l"/>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frames to create websites — small parts of a website stored in individual HTML pages. These were embedded in a master document called a frameset, which allowed you to specify the area on the screen that each frame filled, rather like sizing the columns and rows of a table.</a:t>
            </a:r>
          </a:p>
          <a:p>
            <a:pPr marL="342900" indent="-342900" algn="l">
              <a:buFont typeface="Arial" panose="020B0604020202020204" pitchFamily="34" charset="0"/>
              <a:buChar char="•"/>
            </a:pPr>
            <a:r>
              <a:rPr lang="en-US" sz="1800" dirty="0">
                <a:solidFill>
                  <a:schemeClr val="tx1"/>
                </a:solidFill>
              </a:rPr>
              <a:t>Later , </a:t>
            </a:r>
            <a:r>
              <a:rPr lang="en-US" sz="1800" i="0" dirty="0">
                <a:solidFill>
                  <a:schemeClr val="tx1"/>
                </a:solidFill>
                <a:effectLst/>
              </a:rPr>
              <a:t>plugin technologies became very popular, such as </a:t>
            </a:r>
            <a:r>
              <a:rPr lang="en-US" sz="1800" dirty="0">
                <a:solidFill>
                  <a:schemeClr val="tx1"/>
                </a:solidFill>
              </a:rPr>
              <a:t>Java Applets</a:t>
            </a:r>
            <a:r>
              <a:rPr lang="en-US" sz="1800" i="0" dirty="0">
                <a:solidFill>
                  <a:schemeClr val="tx1"/>
                </a:solidFill>
                <a:effectLst/>
              </a:rPr>
              <a:t> and </a:t>
            </a:r>
            <a:r>
              <a:rPr lang="en-US" sz="1800" dirty="0">
                <a:solidFill>
                  <a:schemeClr val="tx1"/>
                </a:solidFill>
              </a:rPr>
              <a:t>Flash</a:t>
            </a:r>
            <a:r>
              <a:rPr lang="en-US" sz="1800" i="0" dirty="0">
                <a:solidFill>
                  <a:schemeClr val="tx1"/>
                </a:solidFill>
                <a:effectLst/>
              </a:rPr>
              <a:t> — these allowed web developers to embed rich content into webpages such as videos and animations, which just weren't available through HTML alone. Embedding these technologies was achieved through elements like &lt;object&gt;, and the lesser-used &lt;embed&gt;, and they were very useful at the time.</a:t>
            </a:r>
          </a:p>
          <a:p>
            <a:pPr marL="342900" indent="-342900" algn="l">
              <a:buFont typeface="Arial" panose="020B0604020202020204" pitchFamily="34" charset="0"/>
              <a:buChar char="•"/>
            </a:pPr>
            <a:r>
              <a:rPr lang="en-US" sz="1800" dirty="0">
                <a:solidFill>
                  <a:schemeClr val="tx1"/>
                </a:solidFill>
              </a:rPr>
              <a:t>Outdated because of many problems, including accessibility, security, file size, and more</a:t>
            </a:r>
          </a:p>
          <a:p>
            <a:pPr marL="342900" indent="-342900" algn="l">
              <a:buFont typeface="Arial" panose="020B0604020202020204" pitchFamily="34" charset="0"/>
              <a:buChar char="•"/>
            </a:pPr>
            <a:r>
              <a:rPr lang="en-US" sz="1800" i="0" dirty="0">
                <a:solidFill>
                  <a:schemeClr val="tx1"/>
                </a:solidFill>
                <a:effectLst/>
              </a:rPr>
              <a:t>Finally, the &lt;</a:t>
            </a:r>
            <a:r>
              <a:rPr lang="en-US" sz="1800" i="0" dirty="0" err="1">
                <a:solidFill>
                  <a:schemeClr val="tx1"/>
                </a:solidFill>
                <a:effectLst/>
              </a:rPr>
              <a:t>iframe</a:t>
            </a:r>
            <a:r>
              <a:rPr lang="en-US" sz="1800" i="0" dirty="0">
                <a:solidFill>
                  <a:schemeClr val="tx1"/>
                </a:solidFill>
                <a:effectLst/>
              </a:rPr>
              <a:t>&gt; element appeared (along with other ways of embedding content, such as &lt;canvas&gt;, &lt;video&gt;, etc.) This provides a way to embed an entire web document inside another one, as if it were an &lt;</a:t>
            </a:r>
            <a:r>
              <a:rPr lang="en-US" sz="1800" i="0" dirty="0" err="1">
                <a:solidFill>
                  <a:schemeClr val="tx1"/>
                </a:solidFill>
                <a:effectLst/>
              </a:rPr>
              <a:t>img</a:t>
            </a:r>
            <a:r>
              <a:rPr lang="en-US" sz="1800" i="0" dirty="0">
                <a:solidFill>
                  <a:schemeClr val="tx1"/>
                </a:solidFill>
                <a:effectLst/>
              </a:rPr>
              <a:t>&gt; or other such element, and is used regularly today.</a:t>
            </a:r>
          </a:p>
          <a:p>
            <a:pPr marL="342900" indent="-342900" algn="l">
              <a:buFont typeface="Arial" panose="020B0604020202020204" pitchFamily="34" charset="0"/>
              <a:buChar char="•"/>
            </a:pPr>
            <a:endParaRPr lang="en-US" sz="1800" i="0" dirty="0">
              <a:solidFill>
                <a:schemeClr val="tx1"/>
              </a:solidFill>
              <a:effectLst/>
            </a:endParaRPr>
          </a:p>
          <a:p>
            <a:pPr marL="342900" indent="-342900" algn="l">
              <a:buFont typeface="Arial" panose="020B0604020202020204" pitchFamily="34" charset="0"/>
              <a:buChar char="•"/>
            </a:pPr>
            <a:endParaRPr lang="en-US" sz="1800" dirty="0">
              <a:solidFill>
                <a:schemeClr val="tx1"/>
              </a:solidFill>
            </a:endParaRPr>
          </a:p>
        </p:txBody>
      </p:sp>
    </p:spTree>
    <p:extLst>
      <p:ext uri="{BB962C8B-B14F-4D97-AF65-F5344CB8AC3E}">
        <p14:creationId xmlns:p14="http://schemas.microsoft.com/office/powerpoint/2010/main" val="21089013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Embedding </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Try embedding any </a:t>
            </a:r>
            <a:r>
              <a:rPr lang="en-US" sz="1800" dirty="0" err="1">
                <a:solidFill>
                  <a:schemeClr val="tx1"/>
                </a:solidFill>
              </a:rPr>
              <a:t>youtube</a:t>
            </a:r>
            <a:r>
              <a:rPr lang="en-US" sz="1800" dirty="0">
                <a:solidFill>
                  <a:schemeClr val="tx1"/>
                </a:solidFill>
              </a:rPr>
              <a:t> video</a:t>
            </a:r>
          </a:p>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Try embedding any google map</a:t>
            </a:r>
          </a:p>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 &lt;</a:t>
            </a:r>
            <a:r>
              <a:rPr lang="en-US" sz="1800" dirty="0" err="1">
                <a:solidFill>
                  <a:schemeClr val="tx1"/>
                </a:solidFill>
              </a:rPr>
              <a:t>iframe</a:t>
            </a:r>
            <a:r>
              <a:rPr lang="en-US" sz="1800" dirty="0">
                <a:solidFill>
                  <a:schemeClr val="tx1"/>
                </a:solidFill>
              </a:rPr>
              <a:t>&gt; elements are designed to allow you to embed other web documents into the current document. </a:t>
            </a:r>
          </a:p>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Clickjacking : </a:t>
            </a:r>
            <a:r>
              <a:rPr lang="en-US" sz="1800" dirty="0">
                <a:solidFill>
                  <a:schemeClr val="tx1"/>
                </a:solidFill>
                <a:effectLst/>
              </a:rPr>
              <a:t> </a:t>
            </a:r>
            <a:r>
              <a:rPr lang="en-US" sz="1800" dirty="0">
                <a:solidFill>
                  <a:schemeClr val="tx1"/>
                </a:solidFill>
              </a:rPr>
              <a:t>Clickjacking</a:t>
            </a:r>
            <a:r>
              <a:rPr lang="en-US" sz="1800" dirty="0">
                <a:solidFill>
                  <a:schemeClr val="tx1"/>
                </a:solidFill>
                <a:effectLst/>
              </a:rPr>
              <a:t> is one kind of common </a:t>
            </a:r>
            <a:r>
              <a:rPr lang="en-US" sz="1800" dirty="0" err="1">
                <a:solidFill>
                  <a:schemeClr val="tx1"/>
                </a:solidFill>
                <a:effectLst/>
              </a:rPr>
              <a:t>iframe</a:t>
            </a:r>
            <a:r>
              <a:rPr lang="en-US" sz="1800" dirty="0">
                <a:solidFill>
                  <a:schemeClr val="tx1"/>
                </a:solidFill>
                <a:effectLst/>
              </a:rPr>
              <a:t> attack where hackers embed an invisible </a:t>
            </a:r>
            <a:r>
              <a:rPr lang="en-US" sz="1800" dirty="0" err="1">
                <a:solidFill>
                  <a:schemeClr val="tx1"/>
                </a:solidFill>
                <a:effectLst/>
              </a:rPr>
              <a:t>iframe</a:t>
            </a:r>
            <a:r>
              <a:rPr lang="en-US" sz="1800" dirty="0">
                <a:solidFill>
                  <a:schemeClr val="tx1"/>
                </a:solidFill>
                <a:effectLst/>
              </a:rPr>
              <a:t> into your document (or embed your document into their own malicious website) and use it to capture users' interactions. This is a common way to mislead users or steal sensitive data.</a:t>
            </a:r>
            <a:endParaRPr lang="en-US" sz="1800" dirty="0">
              <a:solidFill>
                <a:schemeClr val="tx1"/>
              </a:solidFill>
            </a:endParaRPr>
          </a:p>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effectLst/>
              </a:rPr>
              <a:t>X-Frame-Options headers </a:t>
            </a:r>
            <a:r>
              <a:rPr lang="en-US" sz="1800" dirty="0">
                <a:solidFill>
                  <a:schemeClr val="tx1"/>
                </a:solidFill>
              </a:rPr>
              <a:t>/d</a:t>
            </a:r>
            <a:r>
              <a:rPr lang="en-US" sz="1800" dirty="0">
                <a:solidFill>
                  <a:schemeClr val="tx1"/>
                </a:solidFill>
                <a:effectLst/>
              </a:rPr>
              <a:t>irective set to "DENY“ to disallow any web document from being embedded</a:t>
            </a:r>
            <a:endParaRPr lang="en-US" sz="1800" dirty="0">
              <a:solidFill>
                <a:schemeClr val="tx1"/>
              </a:solidFill>
            </a:endParaRPr>
          </a:p>
        </p:txBody>
      </p:sp>
    </p:spTree>
    <p:extLst>
      <p:ext uri="{BB962C8B-B14F-4D97-AF65-F5344CB8AC3E}">
        <p14:creationId xmlns:p14="http://schemas.microsoft.com/office/powerpoint/2010/main" val="3067694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a:t>
            </a:r>
          </a:p>
        </p:txBody>
      </p:sp>
      <p:sp>
        <p:nvSpPr>
          <p:cNvPr id="3" name="Content Placeholder 2"/>
          <p:cNvSpPr>
            <a:spLocks noGrp="1"/>
          </p:cNvSpPr>
          <p:nvPr>
            <p:ph idx="1"/>
          </p:nvPr>
        </p:nvSpPr>
        <p:spPr/>
        <p:txBody>
          <a:bodyPr>
            <a:normAutofit fontScale="77500" lnSpcReduction="20000"/>
          </a:bodyPr>
          <a:lstStyle/>
          <a:p>
            <a:r>
              <a:rPr lang="en-US" dirty="0">
                <a:solidFill>
                  <a:srgbClr val="002060"/>
                </a:solidFill>
              </a:rPr>
              <a:t>Cascading style sheet</a:t>
            </a:r>
          </a:p>
          <a:p>
            <a:r>
              <a:rPr lang="en-US" dirty="0">
                <a:solidFill>
                  <a:srgbClr val="002060"/>
                </a:solidFill>
              </a:rPr>
              <a:t>Used to modify or style the html elements.</a:t>
            </a:r>
          </a:p>
          <a:p>
            <a:r>
              <a:rPr lang="en-US" dirty="0">
                <a:solidFill>
                  <a:srgbClr val="002060"/>
                </a:solidFill>
              </a:rPr>
              <a:t>CSS is the code that styles web content.</a:t>
            </a:r>
          </a:p>
          <a:p>
            <a:r>
              <a:rPr lang="en-US" dirty="0">
                <a:solidFill>
                  <a:srgbClr val="002060"/>
                </a:solidFill>
              </a:rPr>
              <a:t>CSS is neither programming language, nor markup language, it is stylesheet.</a:t>
            </a:r>
            <a:endParaRPr lang="en-US" b="1" dirty="0">
              <a:solidFill>
                <a:srgbClr val="002060"/>
              </a:solidFill>
            </a:endParaRPr>
          </a:p>
          <a:p>
            <a:pPr marL="0" indent="0">
              <a:buNone/>
            </a:pPr>
            <a:endParaRPr lang="en-US" b="1" dirty="0">
              <a:solidFill>
                <a:srgbClr val="002060"/>
              </a:solidFill>
            </a:endParaRPr>
          </a:p>
          <a:p>
            <a:pPr marL="0" indent="0">
              <a:buNone/>
            </a:pPr>
            <a:r>
              <a:rPr lang="en-US" b="1" dirty="0">
                <a:solidFill>
                  <a:srgbClr val="002060"/>
                </a:solidFill>
              </a:rPr>
              <a:t>Syntax :</a:t>
            </a:r>
          </a:p>
          <a:p>
            <a:pPr marL="0" indent="0">
              <a:buNone/>
            </a:pPr>
            <a:endParaRPr lang="en-US" dirty="0">
              <a:solidFill>
                <a:srgbClr val="002060"/>
              </a:solidFill>
            </a:endParaRPr>
          </a:p>
          <a:p>
            <a:pPr marL="0" indent="0">
              <a:buNone/>
            </a:pPr>
            <a:r>
              <a:rPr lang="en-US" dirty="0">
                <a:solidFill>
                  <a:srgbClr val="002060"/>
                </a:solidFill>
              </a:rPr>
              <a:t>selector</a:t>
            </a:r>
          </a:p>
          <a:p>
            <a:pPr marL="0" indent="0">
              <a:buNone/>
            </a:pPr>
            <a:r>
              <a:rPr lang="en-US" dirty="0">
                <a:solidFill>
                  <a:srgbClr val="002060"/>
                </a:solidFill>
              </a:rPr>
              <a:t>{</a:t>
            </a:r>
          </a:p>
          <a:p>
            <a:pPr marL="0" indent="0">
              <a:buNone/>
            </a:pPr>
            <a:r>
              <a:rPr lang="en-US" dirty="0">
                <a:solidFill>
                  <a:srgbClr val="002060"/>
                </a:solidFill>
              </a:rPr>
              <a:t>     property : </a:t>
            </a:r>
            <a:r>
              <a:rPr lang="en-US" dirty="0" err="1">
                <a:solidFill>
                  <a:srgbClr val="002060"/>
                </a:solidFill>
              </a:rPr>
              <a:t>property_value</a:t>
            </a:r>
            <a:r>
              <a:rPr lang="en-US" dirty="0">
                <a:solidFill>
                  <a:srgbClr val="002060"/>
                </a:solidFill>
              </a:rPr>
              <a:t>;</a:t>
            </a:r>
          </a:p>
          <a:p>
            <a:pPr marL="0" indent="0">
              <a:buNone/>
            </a:pPr>
            <a:r>
              <a:rPr lang="en-US" dirty="0">
                <a:solidFill>
                  <a:srgbClr val="002060"/>
                </a:solidFill>
              </a:rPr>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How to apply </a:t>
            </a:r>
            <a:r>
              <a:rPr lang="en-US" dirty="0" err="1">
                <a:solidFill>
                  <a:srgbClr val="FF0000"/>
                </a:solidFill>
              </a:rPr>
              <a:t>css</a:t>
            </a:r>
            <a:r>
              <a:rPr lang="en-US" dirty="0">
                <a:solidFill>
                  <a:srgbClr val="FF0000"/>
                </a:solidFill>
              </a:rPr>
              <a:t> / Types of </a:t>
            </a:r>
            <a:r>
              <a:rPr lang="en-US" dirty="0" err="1">
                <a:solidFill>
                  <a:srgbClr val="FF0000"/>
                </a:solidFill>
              </a:rPr>
              <a:t>css</a:t>
            </a:r>
            <a:endParaRPr lang="en-US"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dirty="0">
                <a:solidFill>
                  <a:srgbClr val="002060"/>
                </a:solidFill>
              </a:rPr>
              <a:t>There are 3 ways   : </a:t>
            </a:r>
          </a:p>
          <a:p>
            <a:pPr marL="514350" indent="-514350">
              <a:buAutoNum type="alphaLcPeriod"/>
            </a:pPr>
            <a:endParaRPr lang="en-US" dirty="0">
              <a:solidFill>
                <a:srgbClr val="002060"/>
              </a:solidFill>
            </a:endParaRPr>
          </a:p>
          <a:p>
            <a:pPr marL="514350" indent="-514350">
              <a:buAutoNum type="alphaLcPeriod"/>
            </a:pPr>
            <a:r>
              <a:rPr lang="en-US" dirty="0">
                <a:solidFill>
                  <a:srgbClr val="002060"/>
                </a:solidFill>
              </a:rPr>
              <a:t>Element Level (Inline CSS)</a:t>
            </a:r>
          </a:p>
          <a:p>
            <a:pPr marL="514350" indent="-514350">
              <a:buAutoNum type="alphaLcPeriod"/>
            </a:pPr>
            <a:r>
              <a:rPr lang="en-US" dirty="0">
                <a:solidFill>
                  <a:srgbClr val="002060"/>
                </a:solidFill>
              </a:rPr>
              <a:t>Document Level (Internal CSS)</a:t>
            </a:r>
          </a:p>
          <a:p>
            <a:pPr marL="514350" indent="-514350">
              <a:buAutoNum type="alphaLcPeriod"/>
            </a:pPr>
            <a:r>
              <a:rPr lang="en-US" dirty="0">
                <a:solidFill>
                  <a:srgbClr val="002060"/>
                </a:solidFill>
              </a:rPr>
              <a:t>Global (External CSS)</a:t>
            </a:r>
          </a:p>
          <a:p>
            <a:pPr marL="514350" indent="-514350">
              <a:buAutoNum type="alphaLcPeriod"/>
            </a:pPr>
            <a:endParaRPr lang="en-US" dirty="0">
              <a:solidFill>
                <a:srgbClr val="002060"/>
              </a:solidFill>
            </a:endParaRPr>
          </a:p>
          <a:p>
            <a:pPr marL="0" indent="0">
              <a:buNone/>
            </a:pPr>
            <a:endParaRPr lang="en-US" dirty="0">
              <a:solidFill>
                <a:srgbClr val="00206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Selectors </a:t>
            </a:r>
          </a:p>
        </p:txBody>
      </p:sp>
      <p:sp>
        <p:nvSpPr>
          <p:cNvPr id="3" name="Content Placeholder 2"/>
          <p:cNvSpPr>
            <a:spLocks noGrp="1"/>
          </p:cNvSpPr>
          <p:nvPr>
            <p:ph idx="1"/>
          </p:nvPr>
        </p:nvSpPr>
        <p:spPr/>
        <p:txBody>
          <a:bodyPr>
            <a:normAutofit fontScale="92500" lnSpcReduction="20000"/>
          </a:bodyPr>
          <a:lstStyle/>
          <a:p>
            <a:r>
              <a:rPr lang="en-US" dirty="0">
                <a:solidFill>
                  <a:srgbClr val="002060"/>
                </a:solidFill>
              </a:rPr>
              <a:t>Element Selector </a:t>
            </a:r>
          </a:p>
          <a:p>
            <a:r>
              <a:rPr lang="en-US" dirty="0">
                <a:solidFill>
                  <a:srgbClr val="002060"/>
                </a:solidFill>
              </a:rPr>
              <a:t>Class  Selector</a:t>
            </a:r>
          </a:p>
          <a:p>
            <a:r>
              <a:rPr lang="en-US" dirty="0">
                <a:solidFill>
                  <a:srgbClr val="002060"/>
                </a:solidFill>
              </a:rPr>
              <a:t>Id Selector</a:t>
            </a:r>
          </a:p>
          <a:p>
            <a:r>
              <a:rPr lang="en-US" dirty="0">
                <a:solidFill>
                  <a:srgbClr val="002060"/>
                </a:solidFill>
              </a:rPr>
              <a:t>Attribute Selector</a:t>
            </a:r>
          </a:p>
          <a:p>
            <a:r>
              <a:rPr lang="en-US" dirty="0">
                <a:solidFill>
                  <a:srgbClr val="002060"/>
                </a:solidFill>
              </a:rPr>
              <a:t>Child selector ( &gt;)</a:t>
            </a:r>
          </a:p>
          <a:p>
            <a:r>
              <a:rPr lang="en-US" dirty="0">
                <a:solidFill>
                  <a:srgbClr val="002060"/>
                </a:solidFill>
              </a:rPr>
              <a:t>Descendant selector (  space )</a:t>
            </a:r>
          </a:p>
          <a:p>
            <a:r>
              <a:rPr lang="en-US" dirty="0">
                <a:solidFill>
                  <a:srgbClr val="002060"/>
                </a:solidFill>
              </a:rPr>
              <a:t>Grouping multiple selectors</a:t>
            </a:r>
          </a:p>
          <a:p>
            <a:r>
              <a:rPr lang="en-US" dirty="0">
                <a:solidFill>
                  <a:srgbClr val="002060"/>
                </a:solidFill>
              </a:rPr>
              <a:t>Pseudo-class selector</a:t>
            </a:r>
          </a:p>
          <a:p>
            <a:r>
              <a:rPr lang="en-US" dirty="0">
                <a:solidFill>
                  <a:srgbClr val="002060"/>
                </a:solidFill>
              </a:rPr>
              <a:t>Universal selector ( *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Attribute Selectors </a:t>
            </a:r>
          </a:p>
        </p:txBody>
      </p:sp>
      <p:sp>
        <p:nvSpPr>
          <p:cNvPr id="3" name="Content Placeholder 2"/>
          <p:cNvSpPr>
            <a:spLocks noGrp="1"/>
          </p:cNvSpPr>
          <p:nvPr>
            <p:ph idx="1"/>
          </p:nvPr>
        </p:nvSpPr>
        <p:spPr/>
        <p:txBody>
          <a:bodyPr>
            <a:normAutofit/>
          </a:bodyPr>
          <a:lstStyle/>
          <a:p>
            <a:pPr marL="0" indent="0">
              <a:buNone/>
            </a:pPr>
            <a:r>
              <a:rPr lang="en-US" dirty="0">
                <a:solidFill>
                  <a:srgbClr val="002060"/>
                </a:solidFill>
              </a:rPr>
              <a:t>Variations</a:t>
            </a:r>
          </a:p>
        </p:txBody>
      </p:sp>
      <p:graphicFrame>
        <p:nvGraphicFramePr>
          <p:cNvPr id="4" name="Table 3">
            <a:extLst>
              <a:ext uri="{FF2B5EF4-FFF2-40B4-BE49-F238E27FC236}">
                <a16:creationId xmlns:a16="http://schemas.microsoft.com/office/drawing/2014/main" id="{F952BC7D-2648-B4C3-6FF0-9220F1A1CF75}"/>
              </a:ext>
            </a:extLst>
          </p:cNvPr>
          <p:cNvGraphicFramePr>
            <a:graphicFrameLocks noGrp="1"/>
          </p:cNvGraphicFramePr>
          <p:nvPr>
            <p:extLst>
              <p:ext uri="{D42A27DB-BD31-4B8C-83A1-F6EECF244321}">
                <p14:modId xmlns:p14="http://schemas.microsoft.com/office/powerpoint/2010/main" val="1354952544"/>
              </p:ext>
            </p:extLst>
          </p:nvPr>
        </p:nvGraphicFramePr>
        <p:xfrm>
          <a:off x="1752600" y="1554478"/>
          <a:ext cx="6400800" cy="5028884"/>
        </p:xfrm>
        <a:graphic>
          <a:graphicData uri="http://schemas.openxmlformats.org/drawingml/2006/table">
            <a:tbl>
              <a:tblPr/>
              <a:tblGrid>
                <a:gridCol w="2133600">
                  <a:extLst>
                    <a:ext uri="{9D8B030D-6E8A-4147-A177-3AD203B41FA5}">
                      <a16:colId xmlns:a16="http://schemas.microsoft.com/office/drawing/2014/main" val="396813713"/>
                    </a:ext>
                  </a:extLst>
                </a:gridCol>
                <a:gridCol w="2133600">
                  <a:extLst>
                    <a:ext uri="{9D8B030D-6E8A-4147-A177-3AD203B41FA5}">
                      <a16:colId xmlns:a16="http://schemas.microsoft.com/office/drawing/2014/main" val="1928619626"/>
                    </a:ext>
                  </a:extLst>
                </a:gridCol>
                <a:gridCol w="2133600">
                  <a:extLst>
                    <a:ext uri="{9D8B030D-6E8A-4147-A177-3AD203B41FA5}">
                      <a16:colId xmlns:a16="http://schemas.microsoft.com/office/drawing/2014/main" val="3046345588"/>
                    </a:ext>
                  </a:extLst>
                </a:gridCol>
              </a:tblGrid>
              <a:tr h="946613">
                <a:tc>
                  <a:txBody>
                    <a:bodyPr/>
                    <a:lstStyle/>
                    <a:p>
                      <a:pPr fontAlgn="ctr"/>
                      <a:r>
                        <a:rPr lang="en-IN" sz="1000">
                          <a:effectLst/>
                        </a:rPr>
                        <a:t>[</a:t>
                      </a:r>
                      <a:r>
                        <a:rPr lang="en-IN" sz="1000" i="1">
                          <a:effectLst/>
                        </a:rPr>
                        <a:t>attr</a:t>
                      </a:r>
                      <a:r>
                        <a:rPr lang="en-IN" sz="1000">
                          <a:effectLst/>
                        </a:rPr>
                        <a:t>]</a:t>
                      </a:r>
                    </a:p>
                  </a:txBody>
                  <a:tcPr marL="53247" marR="53247" marT="26623" marB="26623" anchor="ctr">
                    <a:lnL>
                      <a:noFill/>
                    </a:lnL>
                    <a:lnR>
                      <a:noFill/>
                    </a:lnR>
                    <a:lnT>
                      <a:noFill/>
                    </a:lnT>
                    <a:lnB>
                      <a:noFill/>
                    </a:lnB>
                    <a:solidFill>
                      <a:srgbClr val="FFFFFF"/>
                    </a:solidFill>
                  </a:tcPr>
                </a:tc>
                <a:tc>
                  <a:txBody>
                    <a:bodyPr/>
                    <a:lstStyle/>
                    <a:p>
                      <a:pPr fontAlgn="ctr"/>
                      <a:r>
                        <a:rPr lang="en-IN" sz="1000">
                          <a:effectLst/>
                        </a:rPr>
                        <a:t>a[title]</a:t>
                      </a:r>
                    </a:p>
                  </a:txBody>
                  <a:tcPr marL="53247" marR="53247" marT="26623" marB="26623" anchor="ctr">
                    <a:lnL>
                      <a:noFill/>
                    </a:lnL>
                    <a:lnR>
                      <a:noFill/>
                    </a:lnR>
                    <a:lnT>
                      <a:noFill/>
                    </a:lnT>
                    <a:lnB>
                      <a:noFill/>
                    </a:lnB>
                    <a:solidFill>
                      <a:srgbClr val="FFFFFF"/>
                    </a:solidFill>
                  </a:tcPr>
                </a:tc>
                <a:tc>
                  <a:txBody>
                    <a:bodyPr/>
                    <a:lstStyle/>
                    <a:p>
                      <a:pPr fontAlgn="ctr"/>
                      <a:r>
                        <a:rPr lang="en-US" sz="1000">
                          <a:effectLst/>
                        </a:rPr>
                        <a:t>Matches elements with an </a:t>
                      </a:r>
                      <a:r>
                        <a:rPr lang="en-US" sz="1000" i="1">
                          <a:effectLst/>
                        </a:rPr>
                        <a:t>attr</a:t>
                      </a:r>
                      <a:r>
                        <a:rPr lang="en-US" sz="1000">
                          <a:effectLst/>
                        </a:rPr>
                        <a:t> attribute (whose name is the value in square brackets).</a:t>
                      </a:r>
                    </a:p>
                  </a:txBody>
                  <a:tcPr marL="53247" marR="53247" marT="26623" marB="26623" anchor="ctr">
                    <a:lnL>
                      <a:noFill/>
                    </a:lnL>
                    <a:lnR>
                      <a:noFill/>
                    </a:lnR>
                    <a:lnT>
                      <a:noFill/>
                    </a:lnT>
                    <a:lnB>
                      <a:noFill/>
                    </a:lnB>
                    <a:solidFill>
                      <a:srgbClr val="FFFFFF"/>
                    </a:solidFill>
                  </a:tcPr>
                </a:tc>
                <a:extLst>
                  <a:ext uri="{0D108BD9-81ED-4DB2-BD59-A6C34878D82A}">
                    <a16:rowId xmlns:a16="http://schemas.microsoft.com/office/drawing/2014/main" val="4004979918"/>
                  </a:ext>
                </a:extLst>
              </a:tr>
              <a:tr h="1124103">
                <a:tc>
                  <a:txBody>
                    <a:bodyPr/>
                    <a:lstStyle/>
                    <a:p>
                      <a:pPr fontAlgn="ctr"/>
                      <a:r>
                        <a:rPr lang="en-IN" sz="1000">
                          <a:effectLst/>
                        </a:rPr>
                        <a:t>[</a:t>
                      </a:r>
                      <a:r>
                        <a:rPr lang="en-IN" sz="1000" i="1">
                          <a:effectLst/>
                        </a:rPr>
                        <a:t>attr</a:t>
                      </a:r>
                      <a:r>
                        <a:rPr lang="en-IN" sz="1000">
                          <a:effectLst/>
                        </a:rPr>
                        <a:t>=</a:t>
                      </a:r>
                      <a:r>
                        <a:rPr lang="en-IN" sz="1000" i="1">
                          <a:effectLst/>
                        </a:rPr>
                        <a:t>value</a:t>
                      </a:r>
                      <a:r>
                        <a:rPr lang="en-IN" sz="1000">
                          <a:effectLst/>
                        </a:rPr>
                        <a:t>]</a:t>
                      </a:r>
                    </a:p>
                  </a:txBody>
                  <a:tcPr marL="53247" marR="53247" marT="26623" marB="26623" anchor="ctr">
                    <a:lnL>
                      <a:noFill/>
                    </a:lnL>
                    <a:lnR>
                      <a:noFill/>
                    </a:lnR>
                    <a:lnT>
                      <a:noFill/>
                    </a:lnT>
                    <a:lnB>
                      <a:noFill/>
                    </a:lnB>
                    <a:solidFill>
                      <a:srgbClr val="FFFFFF"/>
                    </a:solidFill>
                  </a:tcPr>
                </a:tc>
                <a:tc>
                  <a:txBody>
                    <a:bodyPr/>
                    <a:lstStyle/>
                    <a:p>
                      <a:pPr fontAlgn="ctr"/>
                      <a:r>
                        <a:rPr lang="en-IN" sz="1000" dirty="0">
                          <a:effectLst/>
                        </a:rPr>
                        <a:t>a[</a:t>
                      </a:r>
                      <a:r>
                        <a:rPr lang="en-IN" sz="1000" dirty="0" err="1">
                          <a:effectLst/>
                        </a:rPr>
                        <a:t>href</a:t>
                      </a:r>
                      <a:r>
                        <a:rPr lang="en-IN" sz="1000" dirty="0">
                          <a:effectLst/>
                        </a:rPr>
                        <a:t>="https://example.com"]</a:t>
                      </a:r>
                    </a:p>
                  </a:txBody>
                  <a:tcPr marL="53247" marR="53247" marT="26623" marB="26623" anchor="ctr">
                    <a:lnL>
                      <a:noFill/>
                    </a:lnL>
                    <a:lnR>
                      <a:noFill/>
                    </a:lnR>
                    <a:lnT>
                      <a:noFill/>
                    </a:lnT>
                    <a:lnB>
                      <a:noFill/>
                    </a:lnB>
                    <a:solidFill>
                      <a:srgbClr val="FFFFFF"/>
                    </a:solidFill>
                  </a:tcPr>
                </a:tc>
                <a:tc>
                  <a:txBody>
                    <a:bodyPr/>
                    <a:lstStyle/>
                    <a:p>
                      <a:pPr fontAlgn="ctr"/>
                      <a:r>
                        <a:rPr lang="en-US" sz="1000">
                          <a:effectLst/>
                        </a:rPr>
                        <a:t>Matches elements with an </a:t>
                      </a:r>
                      <a:r>
                        <a:rPr lang="en-US" sz="1000" i="1">
                          <a:effectLst/>
                        </a:rPr>
                        <a:t>attr</a:t>
                      </a:r>
                      <a:r>
                        <a:rPr lang="en-US" sz="1000">
                          <a:effectLst/>
                        </a:rPr>
                        <a:t> attribute whose value is exactly </a:t>
                      </a:r>
                      <a:r>
                        <a:rPr lang="en-US" sz="1000" i="1">
                          <a:effectLst/>
                        </a:rPr>
                        <a:t>value</a:t>
                      </a:r>
                      <a:r>
                        <a:rPr lang="en-US" sz="1000">
                          <a:effectLst/>
                        </a:rPr>
                        <a:t> — the string inside the quotes.</a:t>
                      </a:r>
                    </a:p>
                  </a:txBody>
                  <a:tcPr marL="53247" marR="53247" marT="26623" marB="26623" anchor="ctr">
                    <a:lnL>
                      <a:noFill/>
                    </a:lnL>
                    <a:lnR>
                      <a:noFill/>
                    </a:lnR>
                    <a:lnT>
                      <a:noFill/>
                    </a:lnT>
                    <a:lnB>
                      <a:noFill/>
                    </a:lnB>
                    <a:solidFill>
                      <a:srgbClr val="FFFFFF"/>
                    </a:solidFill>
                  </a:tcPr>
                </a:tc>
                <a:extLst>
                  <a:ext uri="{0D108BD9-81ED-4DB2-BD59-A6C34878D82A}">
                    <a16:rowId xmlns:a16="http://schemas.microsoft.com/office/drawing/2014/main" val="2665674921"/>
                  </a:ext>
                </a:extLst>
              </a:tr>
              <a:tr h="1479084">
                <a:tc>
                  <a:txBody>
                    <a:bodyPr/>
                    <a:lstStyle/>
                    <a:p>
                      <a:pPr fontAlgn="ctr"/>
                      <a:r>
                        <a:rPr lang="en-IN" sz="1000">
                          <a:effectLst/>
                        </a:rPr>
                        <a:t>[</a:t>
                      </a:r>
                      <a:r>
                        <a:rPr lang="en-IN" sz="1000" i="1">
                          <a:effectLst/>
                        </a:rPr>
                        <a:t>attr</a:t>
                      </a:r>
                      <a:r>
                        <a:rPr lang="en-IN" sz="1000">
                          <a:effectLst/>
                        </a:rPr>
                        <a:t>~=</a:t>
                      </a:r>
                      <a:r>
                        <a:rPr lang="en-IN" sz="1000" i="1">
                          <a:effectLst/>
                        </a:rPr>
                        <a:t>value</a:t>
                      </a:r>
                      <a:r>
                        <a:rPr lang="en-IN" sz="1000">
                          <a:effectLst/>
                        </a:rPr>
                        <a:t>]</a:t>
                      </a:r>
                    </a:p>
                  </a:txBody>
                  <a:tcPr marL="53247" marR="53247" marT="26623" marB="26623" anchor="ctr">
                    <a:lnL>
                      <a:noFill/>
                    </a:lnL>
                    <a:lnR>
                      <a:noFill/>
                    </a:lnR>
                    <a:lnT>
                      <a:noFill/>
                    </a:lnT>
                    <a:lnB>
                      <a:noFill/>
                    </a:lnB>
                    <a:solidFill>
                      <a:srgbClr val="FFFFFF"/>
                    </a:solidFill>
                  </a:tcPr>
                </a:tc>
                <a:tc>
                  <a:txBody>
                    <a:bodyPr/>
                    <a:lstStyle/>
                    <a:p>
                      <a:pPr fontAlgn="ctr"/>
                      <a:r>
                        <a:rPr lang="en-IN" sz="1000" dirty="0">
                          <a:effectLst/>
                        </a:rPr>
                        <a:t>p[class~="special"]</a:t>
                      </a:r>
                    </a:p>
                  </a:txBody>
                  <a:tcPr marL="53247" marR="53247" marT="26623" marB="26623" anchor="ctr">
                    <a:lnL>
                      <a:noFill/>
                    </a:lnL>
                    <a:lnR>
                      <a:noFill/>
                    </a:lnR>
                    <a:lnT>
                      <a:noFill/>
                    </a:lnT>
                    <a:lnB>
                      <a:noFill/>
                    </a:lnB>
                    <a:solidFill>
                      <a:srgbClr val="FFFFFF"/>
                    </a:solidFill>
                  </a:tcPr>
                </a:tc>
                <a:tc>
                  <a:txBody>
                    <a:bodyPr/>
                    <a:lstStyle/>
                    <a:p>
                      <a:pPr fontAlgn="ctr"/>
                      <a:br>
                        <a:rPr lang="en-US" sz="1000" dirty="0">
                          <a:effectLst/>
                        </a:rPr>
                      </a:br>
                      <a:r>
                        <a:rPr lang="en-US" sz="1000" dirty="0">
                          <a:effectLst/>
                        </a:rPr>
                        <a:t>Matches elements with an </a:t>
                      </a:r>
                      <a:r>
                        <a:rPr lang="en-US" sz="1000" i="1" dirty="0" err="1">
                          <a:effectLst/>
                        </a:rPr>
                        <a:t>attr</a:t>
                      </a:r>
                      <a:r>
                        <a:rPr lang="en-US" sz="1000" dirty="0">
                          <a:effectLst/>
                        </a:rPr>
                        <a:t> attribute whose value is exactly </a:t>
                      </a:r>
                      <a:r>
                        <a:rPr lang="en-US" sz="1000" i="1" dirty="0">
                          <a:effectLst/>
                        </a:rPr>
                        <a:t>value</a:t>
                      </a:r>
                      <a:r>
                        <a:rPr lang="en-US" sz="1000" dirty="0">
                          <a:effectLst/>
                        </a:rPr>
                        <a:t>, or contains </a:t>
                      </a:r>
                      <a:r>
                        <a:rPr lang="en-US" sz="1000" i="1" dirty="0">
                          <a:effectLst/>
                        </a:rPr>
                        <a:t>value</a:t>
                      </a:r>
                      <a:r>
                        <a:rPr lang="en-US" sz="1000" dirty="0">
                          <a:effectLst/>
                        </a:rPr>
                        <a:t> in its (space separated) list of values.</a:t>
                      </a:r>
                    </a:p>
                  </a:txBody>
                  <a:tcPr marL="53247" marR="53247" marT="26623" marB="26623" anchor="ctr">
                    <a:lnL>
                      <a:noFill/>
                    </a:lnL>
                    <a:lnR>
                      <a:noFill/>
                    </a:lnR>
                    <a:lnT>
                      <a:noFill/>
                    </a:lnT>
                    <a:lnB>
                      <a:noFill/>
                    </a:lnB>
                    <a:solidFill>
                      <a:srgbClr val="FFFFFF"/>
                    </a:solidFill>
                  </a:tcPr>
                </a:tc>
                <a:extLst>
                  <a:ext uri="{0D108BD9-81ED-4DB2-BD59-A6C34878D82A}">
                    <a16:rowId xmlns:a16="http://schemas.microsoft.com/office/drawing/2014/main" val="1095818187"/>
                  </a:ext>
                </a:extLst>
              </a:tr>
              <a:tr h="1479084">
                <a:tc>
                  <a:txBody>
                    <a:bodyPr/>
                    <a:lstStyle/>
                    <a:p>
                      <a:pPr fontAlgn="ctr"/>
                      <a:r>
                        <a:rPr lang="en-IN" sz="1000">
                          <a:effectLst/>
                        </a:rPr>
                        <a:t>[</a:t>
                      </a:r>
                      <a:r>
                        <a:rPr lang="en-IN" sz="1000" i="1">
                          <a:effectLst/>
                        </a:rPr>
                        <a:t>attr</a:t>
                      </a:r>
                      <a:r>
                        <a:rPr lang="en-IN" sz="1000">
                          <a:effectLst/>
                        </a:rPr>
                        <a:t>|=</a:t>
                      </a:r>
                      <a:r>
                        <a:rPr lang="en-IN" sz="1000" i="1">
                          <a:effectLst/>
                        </a:rPr>
                        <a:t>value</a:t>
                      </a:r>
                      <a:r>
                        <a:rPr lang="en-IN" sz="1000">
                          <a:effectLst/>
                        </a:rPr>
                        <a:t>]</a:t>
                      </a:r>
                    </a:p>
                  </a:txBody>
                  <a:tcPr marL="53247" marR="53247" marT="26623" marB="26623" anchor="ctr">
                    <a:lnL>
                      <a:noFill/>
                    </a:lnL>
                    <a:lnR>
                      <a:noFill/>
                    </a:lnR>
                    <a:lnT>
                      <a:noFill/>
                    </a:lnT>
                    <a:lnB>
                      <a:noFill/>
                    </a:lnB>
                    <a:solidFill>
                      <a:srgbClr val="FFFFFF"/>
                    </a:solidFill>
                  </a:tcPr>
                </a:tc>
                <a:tc>
                  <a:txBody>
                    <a:bodyPr/>
                    <a:lstStyle/>
                    <a:p>
                      <a:pPr fontAlgn="ctr"/>
                      <a:r>
                        <a:rPr lang="en-IN" sz="1000" dirty="0">
                          <a:effectLst/>
                        </a:rPr>
                        <a:t>div[lang|="</a:t>
                      </a:r>
                      <a:r>
                        <a:rPr lang="en-IN" sz="1000" dirty="0" err="1">
                          <a:effectLst/>
                        </a:rPr>
                        <a:t>zh</a:t>
                      </a:r>
                      <a:r>
                        <a:rPr lang="en-IN" sz="1000" dirty="0">
                          <a:effectLst/>
                        </a:rPr>
                        <a:t>"]</a:t>
                      </a:r>
                    </a:p>
                  </a:txBody>
                  <a:tcPr marL="53247" marR="53247" marT="26623" marB="26623" anchor="ctr">
                    <a:lnL>
                      <a:noFill/>
                    </a:lnL>
                    <a:lnR>
                      <a:noFill/>
                    </a:lnR>
                    <a:lnT>
                      <a:noFill/>
                    </a:lnT>
                    <a:lnB>
                      <a:noFill/>
                    </a:lnB>
                    <a:solidFill>
                      <a:srgbClr val="FFFFFF"/>
                    </a:solidFill>
                  </a:tcPr>
                </a:tc>
                <a:tc>
                  <a:txBody>
                    <a:bodyPr/>
                    <a:lstStyle/>
                    <a:p>
                      <a:pPr fontAlgn="ctr"/>
                      <a:r>
                        <a:rPr lang="en-US" sz="1000" dirty="0">
                          <a:effectLst/>
                        </a:rPr>
                        <a:t>Matches elements with an </a:t>
                      </a:r>
                      <a:r>
                        <a:rPr lang="en-US" sz="1000" i="1" dirty="0" err="1">
                          <a:effectLst/>
                        </a:rPr>
                        <a:t>attr</a:t>
                      </a:r>
                      <a:r>
                        <a:rPr lang="en-US" sz="1000" dirty="0">
                          <a:effectLst/>
                        </a:rPr>
                        <a:t> attribute whose value is exactly </a:t>
                      </a:r>
                      <a:r>
                        <a:rPr lang="en-US" sz="1000" i="1" dirty="0">
                          <a:effectLst/>
                        </a:rPr>
                        <a:t>value</a:t>
                      </a:r>
                      <a:r>
                        <a:rPr lang="en-US" sz="1000" dirty="0">
                          <a:effectLst/>
                        </a:rPr>
                        <a:t> or begins with </a:t>
                      </a:r>
                      <a:r>
                        <a:rPr lang="en-US" sz="1000" i="1" dirty="0">
                          <a:effectLst/>
                        </a:rPr>
                        <a:t>value</a:t>
                      </a:r>
                      <a:r>
                        <a:rPr lang="en-US" sz="1000" dirty="0">
                          <a:effectLst/>
                        </a:rPr>
                        <a:t> immediately followed by a hyphen.</a:t>
                      </a:r>
                    </a:p>
                  </a:txBody>
                  <a:tcPr marL="53247" marR="53247" marT="26623" marB="26623" anchor="ctr">
                    <a:lnL>
                      <a:noFill/>
                    </a:lnL>
                    <a:lnR>
                      <a:noFill/>
                    </a:lnR>
                    <a:lnT>
                      <a:noFill/>
                    </a:lnT>
                    <a:lnB>
                      <a:noFill/>
                    </a:lnB>
                    <a:solidFill>
                      <a:srgbClr val="FFFFFF"/>
                    </a:solidFill>
                  </a:tcPr>
                </a:tc>
                <a:extLst>
                  <a:ext uri="{0D108BD9-81ED-4DB2-BD59-A6C34878D82A}">
                    <a16:rowId xmlns:a16="http://schemas.microsoft.com/office/drawing/2014/main" val="2025169328"/>
                  </a:ext>
                </a:extLst>
              </a:tr>
            </a:tbl>
          </a:graphicData>
        </a:graphic>
      </p:graphicFrame>
    </p:spTree>
    <p:extLst>
      <p:ext uri="{BB962C8B-B14F-4D97-AF65-F5344CB8AC3E}">
        <p14:creationId xmlns:p14="http://schemas.microsoft.com/office/powerpoint/2010/main" val="2250337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Attribute Selectors </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solidFill>
                  <a:srgbClr val="002060"/>
                </a:solidFill>
              </a:rPr>
              <a:t>Example : </a:t>
            </a:r>
          </a:p>
          <a:p>
            <a:pPr marL="0" indent="0">
              <a:buNone/>
            </a:pPr>
            <a:endParaRPr lang="en-US" dirty="0">
              <a:solidFill>
                <a:srgbClr val="002060"/>
              </a:solidFill>
            </a:endParaRPr>
          </a:p>
          <a:p>
            <a:pPr marL="0" indent="0">
              <a:buNone/>
            </a:pPr>
            <a:r>
              <a:rPr lang="en-US" dirty="0">
                <a:solidFill>
                  <a:srgbClr val="002060"/>
                </a:solidFill>
              </a:rPr>
              <a:t>&lt;div&gt;</a:t>
            </a:r>
          </a:p>
          <a:p>
            <a:pPr marL="0" indent="0">
              <a:buNone/>
            </a:pPr>
            <a:r>
              <a:rPr lang="en-US" dirty="0">
                <a:solidFill>
                  <a:srgbClr val="002060"/>
                </a:solidFill>
              </a:rPr>
              <a:t>&lt;</a:t>
            </a:r>
            <a:r>
              <a:rPr lang="en-US" dirty="0" err="1">
                <a:solidFill>
                  <a:srgbClr val="002060"/>
                </a:solidFill>
              </a:rPr>
              <a:t>ul</a:t>
            </a:r>
            <a:r>
              <a:rPr lang="en-US" dirty="0">
                <a:solidFill>
                  <a:srgbClr val="002060"/>
                </a:solidFill>
              </a:rPr>
              <a:t>&gt;</a:t>
            </a:r>
          </a:p>
          <a:p>
            <a:pPr marL="0" indent="0">
              <a:buNone/>
            </a:pPr>
            <a:r>
              <a:rPr lang="en-US" dirty="0">
                <a:solidFill>
                  <a:srgbClr val="002060"/>
                </a:solidFill>
              </a:rPr>
              <a:t>&lt;li class='one'&gt;One&lt;/li&gt;</a:t>
            </a:r>
          </a:p>
          <a:p>
            <a:pPr marL="0" indent="0">
              <a:buNone/>
            </a:pPr>
            <a:r>
              <a:rPr lang="en-US" dirty="0">
                <a:solidFill>
                  <a:srgbClr val="002060"/>
                </a:solidFill>
              </a:rPr>
              <a:t>&lt;li class='two'&gt;Two&lt;/li&gt;</a:t>
            </a:r>
          </a:p>
          <a:p>
            <a:pPr marL="0" indent="0">
              <a:buNone/>
            </a:pPr>
            <a:r>
              <a:rPr lang="en-US" dirty="0">
                <a:solidFill>
                  <a:srgbClr val="002060"/>
                </a:solidFill>
              </a:rPr>
              <a:t>&lt;li class='one two'&gt;Three&lt;/li&gt;</a:t>
            </a:r>
          </a:p>
          <a:p>
            <a:pPr marL="0" indent="0">
              <a:buNone/>
            </a:pPr>
            <a:r>
              <a:rPr lang="en-US" dirty="0">
                <a:solidFill>
                  <a:srgbClr val="002060"/>
                </a:solidFill>
              </a:rPr>
              <a:t>&lt;li class='one-two'&gt;Four&lt;/li&gt;</a:t>
            </a:r>
          </a:p>
          <a:p>
            <a:pPr marL="0" indent="0">
              <a:buNone/>
            </a:pPr>
            <a:r>
              <a:rPr lang="en-US" dirty="0">
                <a:solidFill>
                  <a:srgbClr val="002060"/>
                </a:solidFill>
              </a:rPr>
              <a:t>&lt;/</a:t>
            </a:r>
            <a:r>
              <a:rPr lang="en-US" dirty="0" err="1">
                <a:solidFill>
                  <a:srgbClr val="002060"/>
                </a:solidFill>
              </a:rPr>
              <a:t>ul</a:t>
            </a:r>
            <a:r>
              <a:rPr lang="en-US" dirty="0">
                <a:solidFill>
                  <a:srgbClr val="002060"/>
                </a:solidFill>
              </a:rPr>
              <a:t>&gt;</a:t>
            </a:r>
          </a:p>
          <a:p>
            <a:pPr marL="0" indent="0">
              <a:buNone/>
            </a:pPr>
            <a:r>
              <a:rPr lang="en-US" dirty="0">
                <a:solidFill>
                  <a:srgbClr val="002060"/>
                </a:solidFill>
              </a:rPr>
              <a:t>&lt;/div&gt;</a:t>
            </a:r>
          </a:p>
          <a:p>
            <a:pPr marL="0" indent="0">
              <a:buNone/>
            </a:pPr>
            <a:endParaRPr lang="en-US" dirty="0">
              <a:solidFill>
                <a:srgbClr val="002060"/>
              </a:solidFill>
            </a:endParaRPr>
          </a:p>
          <a:p>
            <a:pPr marL="0" indent="0">
              <a:buNone/>
            </a:pPr>
            <a:r>
              <a:rPr lang="en-US" dirty="0">
                <a:solidFill>
                  <a:srgbClr val="002060"/>
                </a:solidFill>
              </a:rPr>
              <a:t>With all four variations in </a:t>
            </a:r>
            <a:r>
              <a:rPr lang="en-US" dirty="0" err="1">
                <a:solidFill>
                  <a:srgbClr val="002060"/>
                </a:solidFill>
              </a:rPr>
              <a:t>css</a:t>
            </a:r>
            <a:endParaRPr lang="en-US" dirty="0">
              <a:solidFill>
                <a:srgbClr val="002060"/>
              </a:solidFill>
            </a:endParaRPr>
          </a:p>
        </p:txBody>
      </p:sp>
    </p:spTree>
    <p:extLst>
      <p:ext uri="{BB962C8B-B14F-4D97-AF65-F5344CB8AC3E}">
        <p14:creationId xmlns:p14="http://schemas.microsoft.com/office/powerpoint/2010/main" val="22655339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Attribute Selectors : Substring Matching </a:t>
            </a:r>
          </a:p>
        </p:txBody>
      </p:sp>
      <p:graphicFrame>
        <p:nvGraphicFramePr>
          <p:cNvPr id="5" name="Content Placeholder 4">
            <a:extLst>
              <a:ext uri="{FF2B5EF4-FFF2-40B4-BE49-F238E27FC236}">
                <a16:creationId xmlns:a16="http://schemas.microsoft.com/office/drawing/2014/main" id="{A687165C-B27B-C3D9-C997-0DE9C36281A9}"/>
              </a:ext>
            </a:extLst>
          </p:cNvPr>
          <p:cNvGraphicFramePr>
            <a:graphicFrameLocks noGrp="1"/>
          </p:cNvGraphicFramePr>
          <p:nvPr>
            <p:ph idx="1"/>
          </p:nvPr>
        </p:nvGraphicFramePr>
        <p:xfrm>
          <a:off x="1234825" y="1942941"/>
          <a:ext cx="6674349" cy="3840480"/>
        </p:xfrm>
        <a:graphic>
          <a:graphicData uri="http://schemas.openxmlformats.org/drawingml/2006/table">
            <a:tbl>
              <a:tblPr/>
              <a:tblGrid>
                <a:gridCol w="2224783">
                  <a:extLst>
                    <a:ext uri="{9D8B030D-6E8A-4147-A177-3AD203B41FA5}">
                      <a16:colId xmlns:a16="http://schemas.microsoft.com/office/drawing/2014/main" val="73708199"/>
                    </a:ext>
                  </a:extLst>
                </a:gridCol>
                <a:gridCol w="2224783">
                  <a:extLst>
                    <a:ext uri="{9D8B030D-6E8A-4147-A177-3AD203B41FA5}">
                      <a16:colId xmlns:a16="http://schemas.microsoft.com/office/drawing/2014/main" val="3638528657"/>
                    </a:ext>
                  </a:extLst>
                </a:gridCol>
                <a:gridCol w="2224783">
                  <a:extLst>
                    <a:ext uri="{9D8B030D-6E8A-4147-A177-3AD203B41FA5}">
                      <a16:colId xmlns:a16="http://schemas.microsoft.com/office/drawing/2014/main" val="1806863285"/>
                    </a:ext>
                  </a:extLst>
                </a:gridCol>
              </a:tblGrid>
              <a:tr h="0">
                <a:tc>
                  <a:txBody>
                    <a:bodyPr/>
                    <a:lstStyle/>
                    <a:p>
                      <a:pPr fontAlgn="ctr"/>
                      <a:r>
                        <a:rPr lang="en-IN">
                          <a:effectLst/>
                        </a:rPr>
                        <a:t>[attr^=value]</a:t>
                      </a:r>
                    </a:p>
                  </a:txBody>
                  <a:tcPr anchor="ctr">
                    <a:lnL>
                      <a:noFill/>
                    </a:lnL>
                    <a:lnR>
                      <a:noFill/>
                    </a:lnR>
                    <a:lnT>
                      <a:noFill/>
                    </a:lnT>
                    <a:lnB>
                      <a:noFill/>
                    </a:lnB>
                    <a:solidFill>
                      <a:srgbClr val="FFFFFF"/>
                    </a:solidFill>
                  </a:tcPr>
                </a:tc>
                <a:tc>
                  <a:txBody>
                    <a:bodyPr/>
                    <a:lstStyle/>
                    <a:p>
                      <a:pPr fontAlgn="ctr"/>
                      <a:r>
                        <a:rPr lang="en-IN" dirty="0">
                          <a:effectLst/>
                        </a:rPr>
                        <a:t>li[class^="box-"]</a:t>
                      </a:r>
                    </a:p>
                  </a:txBody>
                  <a:tcPr anchor="ctr">
                    <a:lnL>
                      <a:noFill/>
                    </a:lnL>
                    <a:lnR>
                      <a:noFill/>
                    </a:lnR>
                    <a:lnT>
                      <a:noFill/>
                    </a:lnT>
                    <a:lnB>
                      <a:noFill/>
                    </a:lnB>
                    <a:solidFill>
                      <a:srgbClr val="FFFFFF"/>
                    </a:solidFill>
                  </a:tcPr>
                </a:tc>
                <a:tc>
                  <a:txBody>
                    <a:bodyPr/>
                    <a:lstStyle/>
                    <a:p>
                      <a:pPr fontAlgn="ctr"/>
                      <a:r>
                        <a:rPr lang="en-US">
                          <a:effectLst/>
                        </a:rPr>
                        <a:t>Matches elements with an </a:t>
                      </a:r>
                      <a:r>
                        <a:rPr lang="en-US" i="1">
                          <a:effectLst/>
                        </a:rPr>
                        <a:t>attr</a:t>
                      </a:r>
                      <a:r>
                        <a:rPr lang="en-US">
                          <a:effectLst/>
                        </a:rPr>
                        <a:t> attribute, whose value begins with </a:t>
                      </a:r>
                      <a:r>
                        <a:rPr lang="en-US" i="1">
                          <a:effectLst/>
                        </a:rPr>
                        <a:t>value</a:t>
                      </a:r>
                      <a:r>
                        <a:rPr lang="en-US">
                          <a:effectLst/>
                        </a:rPr>
                        <a:t>.</a:t>
                      </a:r>
                    </a:p>
                  </a:txBody>
                  <a:tcPr anchor="ctr">
                    <a:lnL>
                      <a:noFill/>
                    </a:lnL>
                    <a:lnR>
                      <a:noFill/>
                    </a:lnR>
                    <a:lnT>
                      <a:noFill/>
                    </a:lnT>
                    <a:lnB>
                      <a:noFill/>
                    </a:lnB>
                    <a:solidFill>
                      <a:srgbClr val="FFFFFF"/>
                    </a:solidFill>
                  </a:tcPr>
                </a:tc>
                <a:extLst>
                  <a:ext uri="{0D108BD9-81ED-4DB2-BD59-A6C34878D82A}">
                    <a16:rowId xmlns:a16="http://schemas.microsoft.com/office/drawing/2014/main" val="454128871"/>
                  </a:ext>
                </a:extLst>
              </a:tr>
              <a:tr h="0">
                <a:tc>
                  <a:txBody>
                    <a:bodyPr/>
                    <a:lstStyle/>
                    <a:p>
                      <a:pPr fontAlgn="ctr"/>
                      <a:r>
                        <a:rPr lang="en-IN">
                          <a:effectLst/>
                        </a:rPr>
                        <a:t>[attr$=value]</a:t>
                      </a:r>
                    </a:p>
                  </a:txBody>
                  <a:tcPr anchor="ctr">
                    <a:lnL>
                      <a:noFill/>
                    </a:lnL>
                    <a:lnR>
                      <a:noFill/>
                    </a:lnR>
                    <a:lnT>
                      <a:noFill/>
                    </a:lnT>
                    <a:lnB>
                      <a:noFill/>
                    </a:lnB>
                    <a:solidFill>
                      <a:srgbClr val="FFFFFF"/>
                    </a:solidFill>
                  </a:tcPr>
                </a:tc>
                <a:tc>
                  <a:txBody>
                    <a:bodyPr/>
                    <a:lstStyle/>
                    <a:p>
                      <a:pPr fontAlgn="ctr"/>
                      <a:r>
                        <a:rPr lang="en-IN" dirty="0">
                          <a:effectLst/>
                        </a:rPr>
                        <a:t>li[class$="-box"]</a:t>
                      </a:r>
                    </a:p>
                  </a:txBody>
                  <a:tcPr anchor="ctr">
                    <a:lnL>
                      <a:noFill/>
                    </a:lnL>
                    <a:lnR>
                      <a:noFill/>
                    </a:lnR>
                    <a:lnT>
                      <a:noFill/>
                    </a:lnT>
                    <a:lnB>
                      <a:noFill/>
                    </a:lnB>
                    <a:solidFill>
                      <a:srgbClr val="FFFFFF"/>
                    </a:solidFill>
                  </a:tcPr>
                </a:tc>
                <a:tc>
                  <a:txBody>
                    <a:bodyPr/>
                    <a:lstStyle/>
                    <a:p>
                      <a:pPr fontAlgn="ctr"/>
                      <a:r>
                        <a:rPr lang="en-US">
                          <a:effectLst/>
                        </a:rPr>
                        <a:t>Matches elements with an </a:t>
                      </a:r>
                      <a:r>
                        <a:rPr lang="en-US" i="1">
                          <a:effectLst/>
                        </a:rPr>
                        <a:t>attr</a:t>
                      </a:r>
                      <a:r>
                        <a:rPr lang="en-US">
                          <a:effectLst/>
                        </a:rPr>
                        <a:t> attribute whose value ends with </a:t>
                      </a:r>
                      <a:r>
                        <a:rPr lang="en-US" i="1">
                          <a:effectLst/>
                        </a:rPr>
                        <a:t>value</a:t>
                      </a:r>
                      <a:r>
                        <a:rPr lang="en-US">
                          <a:effectLst/>
                        </a:rPr>
                        <a:t>.</a:t>
                      </a:r>
                    </a:p>
                  </a:txBody>
                  <a:tcPr anchor="ctr">
                    <a:lnL>
                      <a:noFill/>
                    </a:lnL>
                    <a:lnR>
                      <a:noFill/>
                    </a:lnR>
                    <a:lnT>
                      <a:noFill/>
                    </a:lnT>
                    <a:lnB>
                      <a:noFill/>
                    </a:lnB>
                    <a:solidFill>
                      <a:srgbClr val="FFFFFF"/>
                    </a:solidFill>
                  </a:tcPr>
                </a:tc>
                <a:extLst>
                  <a:ext uri="{0D108BD9-81ED-4DB2-BD59-A6C34878D82A}">
                    <a16:rowId xmlns:a16="http://schemas.microsoft.com/office/drawing/2014/main" val="868304246"/>
                  </a:ext>
                </a:extLst>
              </a:tr>
              <a:tr h="0">
                <a:tc>
                  <a:txBody>
                    <a:bodyPr/>
                    <a:lstStyle/>
                    <a:p>
                      <a:pPr fontAlgn="ctr"/>
                      <a:r>
                        <a:rPr lang="en-IN" dirty="0">
                          <a:effectLst/>
                        </a:rPr>
                        <a:t>[</a:t>
                      </a:r>
                      <a:r>
                        <a:rPr lang="en-IN" dirty="0" err="1">
                          <a:effectLst/>
                        </a:rPr>
                        <a:t>attr</a:t>
                      </a:r>
                      <a:r>
                        <a:rPr lang="en-IN" dirty="0">
                          <a:effectLst/>
                        </a:rPr>
                        <a:t>*=value]</a:t>
                      </a:r>
                    </a:p>
                  </a:txBody>
                  <a:tcPr anchor="ctr">
                    <a:lnL>
                      <a:noFill/>
                    </a:lnL>
                    <a:lnR>
                      <a:noFill/>
                    </a:lnR>
                    <a:lnT>
                      <a:noFill/>
                    </a:lnT>
                    <a:lnB>
                      <a:noFill/>
                    </a:lnB>
                    <a:solidFill>
                      <a:srgbClr val="FFFFFF"/>
                    </a:solidFill>
                  </a:tcPr>
                </a:tc>
                <a:tc>
                  <a:txBody>
                    <a:bodyPr/>
                    <a:lstStyle/>
                    <a:p>
                      <a:pPr fontAlgn="ctr"/>
                      <a:r>
                        <a:rPr lang="en-IN" dirty="0">
                          <a:effectLst/>
                        </a:rPr>
                        <a:t>li[class*="box"]</a:t>
                      </a:r>
                    </a:p>
                  </a:txBody>
                  <a:tcPr anchor="ctr">
                    <a:lnL>
                      <a:noFill/>
                    </a:lnL>
                    <a:lnR>
                      <a:noFill/>
                    </a:lnR>
                    <a:lnT>
                      <a:noFill/>
                    </a:lnT>
                    <a:lnB>
                      <a:noFill/>
                    </a:lnB>
                    <a:solidFill>
                      <a:srgbClr val="FFFFFF"/>
                    </a:solidFill>
                  </a:tcPr>
                </a:tc>
                <a:tc>
                  <a:txBody>
                    <a:bodyPr/>
                    <a:lstStyle/>
                    <a:p>
                      <a:pPr fontAlgn="ctr"/>
                      <a:r>
                        <a:rPr lang="en-US" dirty="0">
                          <a:effectLst/>
                        </a:rPr>
                        <a:t>Matches elements with an </a:t>
                      </a:r>
                      <a:r>
                        <a:rPr lang="en-US" i="1" dirty="0" err="1">
                          <a:effectLst/>
                        </a:rPr>
                        <a:t>attr</a:t>
                      </a:r>
                      <a:r>
                        <a:rPr lang="en-US" dirty="0">
                          <a:effectLst/>
                        </a:rPr>
                        <a:t> attribute whose value contains </a:t>
                      </a:r>
                      <a:r>
                        <a:rPr lang="en-US" i="1" dirty="0">
                          <a:effectLst/>
                        </a:rPr>
                        <a:t>value</a:t>
                      </a:r>
                      <a:r>
                        <a:rPr lang="en-US" dirty="0">
                          <a:effectLst/>
                        </a:rPr>
                        <a:t> anywhere within the string.</a:t>
                      </a:r>
                    </a:p>
                  </a:txBody>
                  <a:tcPr anchor="ctr">
                    <a:lnL>
                      <a:noFill/>
                    </a:lnL>
                    <a:lnR>
                      <a:noFill/>
                    </a:lnR>
                    <a:lnT>
                      <a:noFill/>
                    </a:lnT>
                    <a:lnB>
                      <a:noFill/>
                    </a:lnB>
                    <a:solidFill>
                      <a:srgbClr val="FFFFFF"/>
                    </a:solidFill>
                  </a:tcPr>
                </a:tc>
                <a:extLst>
                  <a:ext uri="{0D108BD9-81ED-4DB2-BD59-A6C34878D82A}">
                    <a16:rowId xmlns:a16="http://schemas.microsoft.com/office/drawing/2014/main" val="1687010750"/>
                  </a:ext>
                </a:extLst>
              </a:tr>
            </a:tbl>
          </a:graphicData>
        </a:graphic>
      </p:graphicFrame>
    </p:spTree>
    <p:extLst>
      <p:ext uri="{BB962C8B-B14F-4D97-AF65-F5344CB8AC3E}">
        <p14:creationId xmlns:p14="http://schemas.microsoft.com/office/powerpoint/2010/main" val="36974261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Pseudo class Selectors</a:t>
            </a:r>
          </a:p>
        </p:txBody>
      </p:sp>
      <p:sp>
        <p:nvSpPr>
          <p:cNvPr id="4" name="Content Placeholder 3">
            <a:extLst>
              <a:ext uri="{FF2B5EF4-FFF2-40B4-BE49-F238E27FC236}">
                <a16:creationId xmlns:a16="http://schemas.microsoft.com/office/drawing/2014/main" id="{27FA72B3-71D9-BBC1-77D9-FAB2E707A379}"/>
              </a:ext>
            </a:extLst>
          </p:cNvPr>
          <p:cNvSpPr>
            <a:spLocks noGrp="1"/>
          </p:cNvSpPr>
          <p:nvPr>
            <p:ph idx="1"/>
          </p:nvPr>
        </p:nvSpPr>
        <p:spPr/>
        <p:txBody>
          <a:bodyPr>
            <a:normAutofit/>
          </a:bodyPr>
          <a:lstStyle/>
          <a:p>
            <a:pPr algn="just"/>
            <a:endParaRPr lang="en-US" sz="2000" dirty="0"/>
          </a:p>
          <a:p>
            <a:pPr algn="just"/>
            <a:r>
              <a:rPr lang="en-US" sz="2000" dirty="0"/>
              <a:t>A pseudo-class is a selector that selects elements that are in a specific state, e.g. they are the first element of their type, or they are being hovered over by the mouse pointer. </a:t>
            </a:r>
          </a:p>
          <a:p>
            <a:pPr algn="just"/>
            <a:endParaRPr lang="en-US" sz="2000" dirty="0"/>
          </a:p>
          <a:p>
            <a:pPr algn="just"/>
            <a:r>
              <a:rPr lang="en-US" sz="2000" dirty="0"/>
              <a:t>They tend to act as if you had applied a class to some part of your document, often helping you cut down on excess classes in your markup, and giving you more flexible, maintainable code.</a:t>
            </a:r>
          </a:p>
          <a:p>
            <a:pPr algn="just"/>
            <a:endParaRPr lang="en-US" sz="2000" dirty="0"/>
          </a:p>
          <a:p>
            <a:pPr algn="just"/>
            <a:r>
              <a:rPr lang="en-US" sz="2000" dirty="0"/>
              <a:t>Pseudo-classes are keywords that start with a colon. For example, :hover is a pseudo-class.</a:t>
            </a:r>
            <a:endParaRPr lang="en-IN" sz="2000" dirty="0"/>
          </a:p>
        </p:txBody>
      </p:sp>
    </p:spTree>
    <p:extLst>
      <p:ext uri="{BB962C8B-B14F-4D97-AF65-F5344CB8AC3E}">
        <p14:creationId xmlns:p14="http://schemas.microsoft.com/office/powerpoint/2010/main" val="34841579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Pseudo class Selectors</a:t>
            </a:r>
          </a:p>
        </p:txBody>
      </p:sp>
      <p:sp>
        <p:nvSpPr>
          <p:cNvPr id="4" name="Content Placeholder 3">
            <a:extLst>
              <a:ext uri="{FF2B5EF4-FFF2-40B4-BE49-F238E27FC236}">
                <a16:creationId xmlns:a16="http://schemas.microsoft.com/office/drawing/2014/main" id="{27FA72B3-71D9-BBC1-77D9-FAB2E707A379}"/>
              </a:ext>
            </a:extLst>
          </p:cNvPr>
          <p:cNvSpPr>
            <a:spLocks noGrp="1"/>
          </p:cNvSpPr>
          <p:nvPr>
            <p:ph idx="1"/>
          </p:nvPr>
        </p:nvSpPr>
        <p:spPr/>
        <p:txBody>
          <a:bodyPr>
            <a:normAutofit lnSpcReduction="10000"/>
          </a:bodyPr>
          <a:lstStyle/>
          <a:p>
            <a:pPr algn="just"/>
            <a:r>
              <a:rPr lang="en-US" sz="2000" dirty="0"/>
              <a:t>First-child 	(of its parent)</a:t>
            </a:r>
          </a:p>
          <a:p>
            <a:pPr algn="just"/>
            <a:r>
              <a:rPr lang="en-US" sz="2000" dirty="0"/>
              <a:t>Last-child	(of its parent)</a:t>
            </a:r>
          </a:p>
          <a:p>
            <a:pPr algn="just"/>
            <a:r>
              <a:rPr lang="en-US" sz="2000" dirty="0"/>
              <a:t>nth-child(value)	(of its parent)</a:t>
            </a:r>
          </a:p>
          <a:p>
            <a:pPr algn="just"/>
            <a:r>
              <a:rPr lang="en-US" sz="2000" dirty="0"/>
              <a:t>Only-child	                (of its parent)</a:t>
            </a:r>
          </a:p>
          <a:p>
            <a:pPr algn="just"/>
            <a:r>
              <a:rPr lang="en-US" sz="2000" dirty="0"/>
              <a:t> not()	</a:t>
            </a:r>
          </a:p>
          <a:p>
            <a:pPr marL="0" indent="0" algn="just">
              <a:buNone/>
            </a:pPr>
            <a:br>
              <a:rPr lang="en-US" sz="2000" dirty="0"/>
            </a:br>
            <a:r>
              <a:rPr lang="en-US" sz="2000" dirty="0"/>
              <a:t>User action pseudo classes : </a:t>
            </a:r>
          </a:p>
          <a:p>
            <a:pPr marL="0" indent="0" algn="just">
              <a:buNone/>
            </a:pPr>
            <a:r>
              <a:rPr lang="en-US" sz="2000" dirty="0"/>
              <a:t>hover</a:t>
            </a:r>
          </a:p>
          <a:p>
            <a:pPr marL="0" indent="0" algn="just">
              <a:buNone/>
            </a:pPr>
            <a:r>
              <a:rPr lang="en-US" sz="2000" dirty="0"/>
              <a:t>focus</a:t>
            </a:r>
          </a:p>
          <a:p>
            <a:pPr marL="0" indent="0" algn="just">
              <a:buNone/>
            </a:pPr>
            <a:r>
              <a:rPr lang="en-US" sz="2000" dirty="0"/>
              <a:t>blur</a:t>
            </a:r>
          </a:p>
          <a:p>
            <a:pPr marL="0" indent="0" algn="just">
              <a:buNone/>
            </a:pPr>
            <a:r>
              <a:rPr lang="en-US" sz="2000" dirty="0"/>
              <a:t>Anchor tag : link , :visited</a:t>
            </a:r>
          </a:p>
          <a:p>
            <a:pPr marL="0" indent="0" algn="just">
              <a:buNone/>
            </a:pPr>
            <a:endParaRPr lang="en-US" sz="2000" dirty="0"/>
          </a:p>
          <a:p>
            <a:pPr marL="0" indent="0" algn="just">
              <a:buNone/>
            </a:pPr>
            <a:r>
              <a:rPr lang="en-US" sz="2000" dirty="0"/>
              <a:t>https://developer.mozilla.org/en-US/docs/Web/CSS/:modal</a:t>
            </a:r>
          </a:p>
          <a:p>
            <a:pPr algn="just"/>
            <a:endParaRPr lang="en-IN" sz="2000" dirty="0"/>
          </a:p>
        </p:txBody>
      </p:sp>
    </p:spTree>
    <p:extLst>
      <p:ext uri="{BB962C8B-B14F-4D97-AF65-F5344CB8AC3E}">
        <p14:creationId xmlns:p14="http://schemas.microsoft.com/office/powerpoint/2010/main" val="892319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HTTP Protocol</a:t>
            </a:r>
            <a:endParaRPr lang="en-IN" dirty="0">
              <a:solidFill>
                <a:srgbClr val="FF0000"/>
              </a:solidFill>
            </a:endParaRPr>
          </a:p>
        </p:txBody>
      </p:sp>
      <p:sp>
        <p:nvSpPr>
          <p:cNvPr id="3" name="Content Placeholder 2">
            <a:extLst>
              <a:ext uri="{FF2B5EF4-FFF2-40B4-BE49-F238E27FC236}">
                <a16:creationId xmlns:a16="http://schemas.microsoft.com/office/drawing/2014/main" id="{AD7A5AA0-2034-5670-376D-49D47574B442}"/>
              </a:ext>
            </a:extLst>
          </p:cNvPr>
          <p:cNvSpPr>
            <a:spLocks noGrp="1"/>
          </p:cNvSpPr>
          <p:nvPr>
            <p:ph idx="1"/>
          </p:nvPr>
        </p:nvSpPr>
        <p:spPr/>
        <p:txBody>
          <a:bodyPr>
            <a:noAutofit/>
          </a:bodyPr>
          <a:lstStyle/>
          <a:p>
            <a:pPr algn="just"/>
            <a:endParaRPr lang="en-US" sz="1600" i="0" dirty="0">
              <a:solidFill>
                <a:srgbClr val="1B1B1B"/>
              </a:solidFill>
              <a:effectLst/>
              <a:latin typeface="Inter"/>
            </a:endParaRPr>
          </a:p>
          <a:p>
            <a:pPr algn="just"/>
            <a:r>
              <a:rPr lang="en-US" sz="1600" i="0" dirty="0">
                <a:solidFill>
                  <a:srgbClr val="1B1B1B"/>
                </a:solidFill>
                <a:effectLst/>
                <a:latin typeface="Inter"/>
              </a:rPr>
              <a:t>HTTP is a </a:t>
            </a:r>
            <a:r>
              <a:rPr lang="en-US" sz="1600" dirty="0">
                <a:latin typeface="Inter"/>
              </a:rPr>
              <a:t>protocol</a:t>
            </a:r>
            <a:r>
              <a:rPr lang="en-US" sz="1600" i="0" dirty="0">
                <a:solidFill>
                  <a:srgbClr val="1B1B1B"/>
                </a:solidFill>
                <a:effectLst/>
                <a:latin typeface="Inter"/>
              </a:rPr>
              <a:t> for fetching resources such as HTML documents.</a:t>
            </a:r>
          </a:p>
          <a:p>
            <a:pPr algn="just"/>
            <a:r>
              <a:rPr lang="en-US" sz="1600" i="0" dirty="0">
                <a:solidFill>
                  <a:srgbClr val="1B1B1B"/>
                </a:solidFill>
                <a:effectLst/>
                <a:latin typeface="Inter"/>
              </a:rPr>
              <a:t>It is the foundation of any data exchange on the Web.</a:t>
            </a:r>
          </a:p>
          <a:p>
            <a:pPr algn="just"/>
            <a:r>
              <a:rPr lang="en-US" sz="1600" i="0" dirty="0">
                <a:solidFill>
                  <a:srgbClr val="1B1B1B"/>
                </a:solidFill>
                <a:effectLst/>
                <a:latin typeface="Inter"/>
              </a:rPr>
              <a:t>it is a client-server protocol and application layer protocol.</a:t>
            </a:r>
          </a:p>
          <a:p>
            <a:pPr algn="just"/>
            <a:r>
              <a:rPr lang="en-US" sz="1600" dirty="0">
                <a:solidFill>
                  <a:srgbClr val="1B1B1B"/>
                </a:solidFill>
                <a:latin typeface="Inter"/>
              </a:rPr>
              <a:t>R</a:t>
            </a:r>
            <a:r>
              <a:rPr lang="en-US" sz="1600" i="0" dirty="0">
                <a:solidFill>
                  <a:srgbClr val="1B1B1B"/>
                </a:solidFill>
                <a:effectLst/>
                <a:latin typeface="Inter"/>
              </a:rPr>
              <a:t>equests are initiated by the recipient, usually the Web browser. A complete document is reconstructed from the different sub-documents fetched, for instance, text, layout description, images, videos, scripts, and more.</a:t>
            </a:r>
          </a:p>
          <a:p>
            <a:pPr algn="just"/>
            <a:endParaRPr lang="en-US" sz="1600" i="0" dirty="0">
              <a:solidFill>
                <a:srgbClr val="1B1B1B"/>
              </a:solidFill>
              <a:effectLst/>
              <a:latin typeface="Inter"/>
            </a:endParaRPr>
          </a:p>
          <a:p>
            <a:pPr algn="just"/>
            <a:endParaRPr lang="en-US" sz="1600" dirty="0"/>
          </a:p>
        </p:txBody>
      </p:sp>
      <p:sp>
        <p:nvSpPr>
          <p:cNvPr id="4" name="AutoShape 2" descr="IP address gets packets to their destination">
            <a:extLst>
              <a:ext uri="{FF2B5EF4-FFF2-40B4-BE49-F238E27FC236}">
                <a16:creationId xmlns:a16="http://schemas.microsoft.com/office/drawing/2014/main" id="{DFCF22E8-C480-A1FA-4368-A244681BBB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194E83D0-8C02-D62F-5600-222724210BBE}"/>
              </a:ext>
            </a:extLst>
          </p:cNvPr>
          <p:cNvPicPr>
            <a:picLocks noChangeAspect="1"/>
          </p:cNvPicPr>
          <p:nvPr/>
        </p:nvPicPr>
        <p:blipFill>
          <a:blip r:embed="rId2"/>
          <a:stretch>
            <a:fillRect/>
          </a:stretch>
        </p:blipFill>
        <p:spPr>
          <a:xfrm>
            <a:off x="1371600" y="3569368"/>
            <a:ext cx="5182727" cy="2438400"/>
          </a:xfrm>
          <a:prstGeom prst="rect">
            <a:avLst/>
          </a:prstGeom>
        </p:spPr>
      </p:pic>
    </p:spTree>
    <p:extLst>
      <p:ext uri="{BB962C8B-B14F-4D97-AF65-F5344CB8AC3E}">
        <p14:creationId xmlns:p14="http://schemas.microsoft.com/office/powerpoint/2010/main" val="27696208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Pseudo Element Selectors</a:t>
            </a:r>
          </a:p>
        </p:txBody>
      </p:sp>
      <p:sp>
        <p:nvSpPr>
          <p:cNvPr id="4" name="Content Placeholder 3">
            <a:extLst>
              <a:ext uri="{FF2B5EF4-FFF2-40B4-BE49-F238E27FC236}">
                <a16:creationId xmlns:a16="http://schemas.microsoft.com/office/drawing/2014/main" id="{27FA72B3-71D9-BBC1-77D9-FAB2E707A379}"/>
              </a:ext>
            </a:extLst>
          </p:cNvPr>
          <p:cNvSpPr>
            <a:spLocks noGrp="1"/>
          </p:cNvSpPr>
          <p:nvPr>
            <p:ph idx="1"/>
          </p:nvPr>
        </p:nvSpPr>
        <p:spPr/>
        <p:txBody>
          <a:bodyPr>
            <a:normAutofit/>
          </a:bodyPr>
          <a:lstStyle/>
          <a:p>
            <a:pPr algn="just"/>
            <a:endParaRPr lang="en-US" sz="2000" dirty="0"/>
          </a:p>
          <a:p>
            <a:pPr algn="just"/>
            <a:endParaRPr lang="en-IN" sz="2000" dirty="0"/>
          </a:p>
          <a:p>
            <a:pPr algn="just"/>
            <a:r>
              <a:rPr lang="en-IN" sz="2000" dirty="0"/>
              <a:t>Before</a:t>
            </a:r>
          </a:p>
          <a:p>
            <a:pPr algn="just"/>
            <a:endParaRPr lang="en-IN" sz="2000" dirty="0"/>
          </a:p>
          <a:p>
            <a:pPr algn="just"/>
            <a:r>
              <a:rPr lang="en-IN" sz="2000" dirty="0"/>
              <a:t>After</a:t>
            </a:r>
          </a:p>
        </p:txBody>
      </p:sp>
    </p:spTree>
    <p:extLst>
      <p:ext uri="{BB962C8B-B14F-4D97-AF65-F5344CB8AC3E}">
        <p14:creationId xmlns:p14="http://schemas.microsoft.com/office/powerpoint/2010/main" val="42396057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Combinators</a:t>
            </a:r>
          </a:p>
        </p:txBody>
      </p:sp>
      <p:sp>
        <p:nvSpPr>
          <p:cNvPr id="4" name="Content Placeholder 3">
            <a:extLst>
              <a:ext uri="{FF2B5EF4-FFF2-40B4-BE49-F238E27FC236}">
                <a16:creationId xmlns:a16="http://schemas.microsoft.com/office/drawing/2014/main" id="{27FA72B3-71D9-BBC1-77D9-FAB2E707A379}"/>
              </a:ext>
            </a:extLst>
          </p:cNvPr>
          <p:cNvSpPr>
            <a:spLocks noGrp="1"/>
          </p:cNvSpPr>
          <p:nvPr>
            <p:ph idx="1"/>
          </p:nvPr>
        </p:nvSpPr>
        <p:spPr/>
        <p:txBody>
          <a:bodyPr>
            <a:normAutofit/>
          </a:bodyPr>
          <a:lstStyle/>
          <a:p>
            <a:pPr algn="just"/>
            <a:endParaRPr lang="en-US" sz="2000" dirty="0"/>
          </a:p>
          <a:p>
            <a:pPr algn="just"/>
            <a:r>
              <a:rPr lang="en-US" sz="2000" dirty="0"/>
              <a:t>Descendant combinators ( space )</a:t>
            </a:r>
          </a:p>
          <a:p>
            <a:pPr algn="just"/>
            <a:endParaRPr lang="en-US" sz="2000" dirty="0"/>
          </a:p>
          <a:p>
            <a:pPr algn="just"/>
            <a:r>
              <a:rPr lang="en-US" sz="2000" dirty="0"/>
              <a:t>Child Combinator ( &gt; )</a:t>
            </a:r>
          </a:p>
          <a:p>
            <a:pPr algn="just"/>
            <a:endParaRPr lang="en-US" sz="2000" dirty="0"/>
          </a:p>
          <a:p>
            <a:pPr algn="just"/>
            <a:r>
              <a:rPr lang="en-US" sz="2000" dirty="0"/>
              <a:t>Adjacent Sibling Combinator ( + )</a:t>
            </a:r>
          </a:p>
          <a:p>
            <a:pPr algn="just"/>
            <a:endParaRPr lang="en-US" sz="2000" dirty="0"/>
          </a:p>
          <a:p>
            <a:pPr algn="just"/>
            <a:r>
              <a:rPr lang="en-US" sz="2000" dirty="0"/>
              <a:t>Generic sibling combinator ( ~ ) </a:t>
            </a:r>
          </a:p>
          <a:p>
            <a:pPr algn="just"/>
            <a:endParaRPr lang="en-IN" sz="2000" dirty="0"/>
          </a:p>
        </p:txBody>
      </p:sp>
    </p:spTree>
    <p:extLst>
      <p:ext uri="{BB962C8B-B14F-4D97-AF65-F5344CB8AC3E}">
        <p14:creationId xmlns:p14="http://schemas.microsoft.com/office/powerpoint/2010/main" val="41184364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FDCB-0EF6-09DC-7CC9-3E3A0233CE87}"/>
              </a:ext>
            </a:extLst>
          </p:cNvPr>
          <p:cNvSpPr>
            <a:spLocks noGrp="1"/>
          </p:cNvSpPr>
          <p:nvPr>
            <p:ph type="title"/>
          </p:nvPr>
        </p:nvSpPr>
        <p:spPr/>
        <p:txBody>
          <a:bodyPr/>
          <a:lstStyle/>
          <a:p>
            <a:pPr algn="ctr"/>
            <a:r>
              <a:rPr lang="en-IN" dirty="0"/>
              <a:t>Resolving Conflicting Declarations</a:t>
            </a:r>
          </a:p>
        </p:txBody>
      </p:sp>
      <p:cxnSp>
        <p:nvCxnSpPr>
          <p:cNvPr id="5" name="Straight Arrow Connector 4">
            <a:extLst>
              <a:ext uri="{FF2B5EF4-FFF2-40B4-BE49-F238E27FC236}">
                <a16:creationId xmlns:a16="http://schemas.microsoft.com/office/drawing/2014/main" id="{E216575C-B1EA-5D5A-6F3D-45C0F02CC5B9}"/>
              </a:ext>
            </a:extLst>
          </p:cNvPr>
          <p:cNvCxnSpPr/>
          <p:nvPr/>
        </p:nvCxnSpPr>
        <p:spPr>
          <a:xfrm flipV="1">
            <a:off x="2957513" y="2125266"/>
            <a:ext cx="0" cy="337899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A6C277D-1D17-8CFE-6CA9-546BC3289374}"/>
              </a:ext>
            </a:extLst>
          </p:cNvPr>
          <p:cNvSpPr/>
          <p:nvPr/>
        </p:nvSpPr>
        <p:spPr>
          <a:xfrm>
            <a:off x="1614488" y="2125267"/>
            <a:ext cx="1150144" cy="421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t>Highest </a:t>
            </a:r>
          </a:p>
          <a:p>
            <a:pPr algn="ctr"/>
            <a:r>
              <a:rPr lang="en-IN" sz="1350" dirty="0"/>
              <a:t>Priority</a:t>
            </a:r>
          </a:p>
        </p:txBody>
      </p:sp>
      <p:sp>
        <p:nvSpPr>
          <p:cNvPr id="9" name="Rectangle 8">
            <a:extLst>
              <a:ext uri="{FF2B5EF4-FFF2-40B4-BE49-F238E27FC236}">
                <a16:creationId xmlns:a16="http://schemas.microsoft.com/office/drawing/2014/main" id="{1C4D5FD2-0DB9-3746-D1A7-B74313628CA8}"/>
              </a:ext>
            </a:extLst>
          </p:cNvPr>
          <p:cNvSpPr/>
          <p:nvPr/>
        </p:nvSpPr>
        <p:spPr>
          <a:xfrm>
            <a:off x="1614488" y="5082779"/>
            <a:ext cx="1150144" cy="421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t>Lowest</a:t>
            </a:r>
          </a:p>
          <a:p>
            <a:pPr algn="ctr"/>
            <a:r>
              <a:rPr lang="en-IN" sz="1350" dirty="0"/>
              <a:t>Priority</a:t>
            </a:r>
          </a:p>
        </p:txBody>
      </p:sp>
      <p:sp>
        <p:nvSpPr>
          <p:cNvPr id="10" name="Rectangle 9">
            <a:extLst>
              <a:ext uri="{FF2B5EF4-FFF2-40B4-BE49-F238E27FC236}">
                <a16:creationId xmlns:a16="http://schemas.microsoft.com/office/drawing/2014/main" id="{1BACBC7F-7DAC-60D6-4EAD-3B3C80830F9F}"/>
              </a:ext>
            </a:extLst>
          </p:cNvPr>
          <p:cNvSpPr/>
          <p:nvPr/>
        </p:nvSpPr>
        <p:spPr>
          <a:xfrm>
            <a:off x="3557588" y="2189560"/>
            <a:ext cx="3086099" cy="407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schemeClr val="bg1"/>
                </a:solidFill>
                <a:latin typeface="AAAAA I+ Inter"/>
              </a:rPr>
              <a:t>Declarations marked </a:t>
            </a:r>
            <a:r>
              <a:rPr lang="en-IN" sz="1350" b="1" dirty="0">
                <a:solidFill>
                  <a:schemeClr val="bg1"/>
                </a:solidFill>
                <a:latin typeface="AAAAA N+ Source Code Pro"/>
              </a:rPr>
              <a:t>! important </a:t>
            </a:r>
            <a:endParaRPr lang="en-IN" sz="1350" dirty="0">
              <a:solidFill>
                <a:schemeClr val="bg1"/>
              </a:solidFill>
            </a:endParaRPr>
          </a:p>
        </p:txBody>
      </p:sp>
      <p:sp>
        <p:nvSpPr>
          <p:cNvPr id="11" name="Rectangle 10">
            <a:extLst>
              <a:ext uri="{FF2B5EF4-FFF2-40B4-BE49-F238E27FC236}">
                <a16:creationId xmlns:a16="http://schemas.microsoft.com/office/drawing/2014/main" id="{505F596B-71C9-9860-7A98-E030475505E1}"/>
              </a:ext>
            </a:extLst>
          </p:cNvPr>
          <p:cNvSpPr/>
          <p:nvPr/>
        </p:nvSpPr>
        <p:spPr>
          <a:xfrm>
            <a:off x="3557587" y="2761060"/>
            <a:ext cx="3086099" cy="407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schemeClr val="bg1"/>
                </a:solidFill>
                <a:latin typeface="AAAAA I+ Inter"/>
              </a:rPr>
              <a:t>Inline style (style attribute in HTML)</a:t>
            </a:r>
            <a:endParaRPr lang="en-IN" sz="1350" dirty="0">
              <a:solidFill>
                <a:schemeClr val="bg1"/>
              </a:solidFill>
            </a:endParaRPr>
          </a:p>
        </p:txBody>
      </p:sp>
      <p:sp>
        <p:nvSpPr>
          <p:cNvPr id="12" name="Rectangle 11">
            <a:extLst>
              <a:ext uri="{FF2B5EF4-FFF2-40B4-BE49-F238E27FC236}">
                <a16:creationId xmlns:a16="http://schemas.microsoft.com/office/drawing/2014/main" id="{67F1DA79-F938-254C-09B8-E6E5A173A883}"/>
              </a:ext>
            </a:extLst>
          </p:cNvPr>
          <p:cNvSpPr/>
          <p:nvPr/>
        </p:nvSpPr>
        <p:spPr>
          <a:xfrm>
            <a:off x="3557588" y="3325416"/>
            <a:ext cx="3086099" cy="407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schemeClr val="bg1"/>
                </a:solidFill>
                <a:latin typeface="AAAAA I+ Inter"/>
              </a:rPr>
              <a:t>ID (#) selector</a:t>
            </a:r>
            <a:endParaRPr lang="en-IN" sz="1350" dirty="0">
              <a:solidFill>
                <a:schemeClr val="bg1"/>
              </a:solidFill>
            </a:endParaRPr>
          </a:p>
        </p:txBody>
      </p:sp>
      <p:sp>
        <p:nvSpPr>
          <p:cNvPr id="13" name="Rectangle 12">
            <a:extLst>
              <a:ext uri="{FF2B5EF4-FFF2-40B4-BE49-F238E27FC236}">
                <a16:creationId xmlns:a16="http://schemas.microsoft.com/office/drawing/2014/main" id="{5007D311-7602-79F9-6DED-08E19AF7F97E}"/>
              </a:ext>
            </a:extLst>
          </p:cNvPr>
          <p:cNvSpPr/>
          <p:nvPr/>
        </p:nvSpPr>
        <p:spPr>
          <a:xfrm>
            <a:off x="3557587" y="3893343"/>
            <a:ext cx="3086099" cy="407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schemeClr val="bg1"/>
                </a:solidFill>
                <a:latin typeface="AAAAA I+ Inter"/>
              </a:rPr>
              <a:t>Class (.) or pseudo-class (:) selector</a:t>
            </a:r>
            <a:endParaRPr lang="en-IN" sz="1350" dirty="0">
              <a:solidFill>
                <a:schemeClr val="bg1"/>
              </a:solidFill>
            </a:endParaRPr>
          </a:p>
        </p:txBody>
      </p:sp>
      <p:sp>
        <p:nvSpPr>
          <p:cNvPr id="14" name="Rectangle 13">
            <a:extLst>
              <a:ext uri="{FF2B5EF4-FFF2-40B4-BE49-F238E27FC236}">
                <a16:creationId xmlns:a16="http://schemas.microsoft.com/office/drawing/2014/main" id="{839190BA-637F-D0FD-CB23-52BCAC468BBC}"/>
              </a:ext>
            </a:extLst>
          </p:cNvPr>
          <p:cNvSpPr/>
          <p:nvPr/>
        </p:nvSpPr>
        <p:spPr>
          <a:xfrm>
            <a:off x="3557588" y="4461271"/>
            <a:ext cx="3086099" cy="407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350" dirty="0">
                <a:solidFill>
                  <a:schemeClr val="bg1"/>
                </a:solidFill>
                <a:latin typeface="AAAAA I+ Inter"/>
              </a:rPr>
              <a:t>Element selector (p, div, li, etc.)</a:t>
            </a:r>
            <a:endParaRPr lang="en-IN" sz="1350" dirty="0">
              <a:solidFill>
                <a:schemeClr val="bg1"/>
              </a:solidFill>
            </a:endParaRPr>
          </a:p>
        </p:txBody>
      </p:sp>
      <p:sp>
        <p:nvSpPr>
          <p:cNvPr id="15" name="Rectangle 14">
            <a:extLst>
              <a:ext uri="{FF2B5EF4-FFF2-40B4-BE49-F238E27FC236}">
                <a16:creationId xmlns:a16="http://schemas.microsoft.com/office/drawing/2014/main" id="{AA5E19C6-19A7-1821-57F2-E90A9B03825E}"/>
              </a:ext>
            </a:extLst>
          </p:cNvPr>
          <p:cNvSpPr/>
          <p:nvPr/>
        </p:nvSpPr>
        <p:spPr>
          <a:xfrm>
            <a:off x="3557587" y="5029199"/>
            <a:ext cx="3086099" cy="407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schemeClr val="bg1"/>
                </a:solidFill>
                <a:latin typeface="AAAAA I+ Inter"/>
              </a:rPr>
              <a:t>Universal selector (*)</a:t>
            </a:r>
            <a:endParaRPr lang="en-IN" sz="1350" dirty="0">
              <a:solidFill>
                <a:schemeClr val="bg1"/>
              </a:solidFill>
            </a:endParaRPr>
          </a:p>
        </p:txBody>
      </p:sp>
    </p:spTree>
    <p:extLst>
      <p:ext uri="{BB962C8B-B14F-4D97-AF65-F5344CB8AC3E}">
        <p14:creationId xmlns:p14="http://schemas.microsoft.com/office/powerpoint/2010/main" val="6166007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Cascade , Specificity, Inheritance</a:t>
            </a:r>
          </a:p>
        </p:txBody>
      </p:sp>
      <p:sp>
        <p:nvSpPr>
          <p:cNvPr id="4" name="Content Placeholder 3">
            <a:extLst>
              <a:ext uri="{FF2B5EF4-FFF2-40B4-BE49-F238E27FC236}">
                <a16:creationId xmlns:a16="http://schemas.microsoft.com/office/drawing/2014/main" id="{27FA72B3-71D9-BBC1-77D9-FAB2E707A379}"/>
              </a:ext>
            </a:extLst>
          </p:cNvPr>
          <p:cNvSpPr>
            <a:spLocks noGrp="1"/>
          </p:cNvSpPr>
          <p:nvPr>
            <p:ph idx="1"/>
          </p:nvPr>
        </p:nvSpPr>
        <p:spPr/>
        <p:txBody>
          <a:bodyPr>
            <a:normAutofit/>
          </a:bodyPr>
          <a:lstStyle/>
          <a:p>
            <a:pPr algn="just"/>
            <a:endParaRPr lang="en-US" sz="2000" dirty="0"/>
          </a:p>
          <a:p>
            <a:pPr algn="just"/>
            <a:r>
              <a:rPr lang="en-IN" sz="2000" dirty="0"/>
              <a:t>Cascade : Inline &gt; (Internal /External : latest in declaration will get priority) </a:t>
            </a:r>
          </a:p>
          <a:p>
            <a:pPr algn="just"/>
            <a:endParaRPr lang="en-IN" sz="2000" dirty="0"/>
          </a:p>
          <a:p>
            <a:pPr algn="just"/>
            <a:r>
              <a:rPr lang="en-IN" sz="2000" dirty="0"/>
              <a:t>Specificity : Class is more specific than element , Id is more specific than class.</a:t>
            </a:r>
          </a:p>
          <a:p>
            <a:pPr algn="just"/>
            <a:endParaRPr lang="en-IN" sz="2000" dirty="0"/>
          </a:p>
          <a:p>
            <a:pPr algn="just"/>
            <a:r>
              <a:rPr lang="en-IN" sz="2000" dirty="0"/>
              <a:t>Inheritance : Some properties are derived from parent (like </a:t>
            </a:r>
            <a:r>
              <a:rPr lang="en-IN" sz="2000" dirty="0" err="1"/>
              <a:t>color</a:t>
            </a:r>
            <a:r>
              <a:rPr lang="en-IN" sz="2000" dirty="0"/>
              <a:t>, font-size/family)</a:t>
            </a:r>
          </a:p>
        </p:txBody>
      </p:sp>
    </p:spTree>
    <p:extLst>
      <p:ext uri="{BB962C8B-B14F-4D97-AF65-F5344CB8AC3E}">
        <p14:creationId xmlns:p14="http://schemas.microsoft.com/office/powerpoint/2010/main" val="12835002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rgbClr val="FF0000"/>
                </a:solidFill>
              </a:rPr>
              <a:t>Controlling inheritance</a:t>
            </a:r>
          </a:p>
        </p:txBody>
      </p:sp>
      <p:sp>
        <p:nvSpPr>
          <p:cNvPr id="4" name="Content Placeholder 3">
            <a:extLst>
              <a:ext uri="{FF2B5EF4-FFF2-40B4-BE49-F238E27FC236}">
                <a16:creationId xmlns:a16="http://schemas.microsoft.com/office/drawing/2014/main" id="{27FA72B3-71D9-BBC1-77D9-FAB2E707A379}"/>
              </a:ext>
            </a:extLst>
          </p:cNvPr>
          <p:cNvSpPr>
            <a:spLocks noGrp="1"/>
          </p:cNvSpPr>
          <p:nvPr>
            <p:ph idx="1"/>
          </p:nvPr>
        </p:nvSpPr>
        <p:spPr/>
        <p:txBody>
          <a:bodyPr>
            <a:normAutofit/>
          </a:bodyPr>
          <a:lstStyle/>
          <a:p>
            <a:pPr algn="just"/>
            <a:r>
              <a:rPr lang="en-US" sz="2000" dirty="0"/>
              <a:t>CSS provides some special universal property values for controlling inheritance.</a:t>
            </a:r>
          </a:p>
          <a:p>
            <a:pPr algn="just"/>
            <a:endParaRPr lang="en-US" sz="2000" dirty="0"/>
          </a:p>
          <a:p>
            <a:pPr algn="just"/>
            <a:r>
              <a:rPr lang="en-US" sz="2000" dirty="0"/>
              <a:t>Inherit : Sets the property value applied to a selected element to be the same as that of its parent element. Effectively, this "turns on inheritance".</a:t>
            </a:r>
          </a:p>
          <a:p>
            <a:pPr algn="just"/>
            <a:endParaRPr lang="en-US" sz="2000" dirty="0"/>
          </a:p>
          <a:p>
            <a:pPr algn="just"/>
            <a:r>
              <a:rPr lang="en-US" sz="2000" dirty="0"/>
              <a:t>Initial : Sets the property value applied to a selected element to the initial value of that property.</a:t>
            </a:r>
          </a:p>
          <a:p>
            <a:pPr algn="just"/>
            <a:endParaRPr lang="en-US" sz="2000" dirty="0"/>
          </a:p>
          <a:p>
            <a:pPr algn="just"/>
            <a:r>
              <a:rPr lang="en-US" sz="2000" dirty="0"/>
              <a:t>Revert : Resets the property value applied to a selected element to the browser's default styling rather than the defaults applied to that property. This value acts like unset in many cases.</a:t>
            </a:r>
          </a:p>
          <a:p>
            <a:pPr algn="just"/>
            <a:endParaRPr lang="en-US" sz="2000" dirty="0"/>
          </a:p>
          <a:p>
            <a:pPr algn="just"/>
            <a:endParaRPr lang="en-IN" sz="2000" dirty="0"/>
          </a:p>
        </p:txBody>
      </p:sp>
    </p:spTree>
    <p:extLst>
      <p:ext uri="{BB962C8B-B14F-4D97-AF65-F5344CB8AC3E}">
        <p14:creationId xmlns:p14="http://schemas.microsoft.com/office/powerpoint/2010/main" val="10569940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Absolute Units</a:t>
            </a:r>
          </a:p>
        </p:txBody>
      </p:sp>
      <p:graphicFrame>
        <p:nvGraphicFramePr>
          <p:cNvPr id="4" name="Content Placeholder 3">
            <a:extLst>
              <a:ext uri="{FF2B5EF4-FFF2-40B4-BE49-F238E27FC236}">
                <a16:creationId xmlns:a16="http://schemas.microsoft.com/office/drawing/2014/main" id="{BBEDD10D-D913-684F-CCA6-DCB4B852256F}"/>
              </a:ext>
            </a:extLst>
          </p:cNvPr>
          <p:cNvGraphicFramePr>
            <a:graphicFrameLocks noGrp="1"/>
          </p:cNvGraphicFramePr>
          <p:nvPr>
            <p:ph idx="1"/>
            <p:extLst>
              <p:ext uri="{D42A27DB-BD31-4B8C-83A1-F6EECF244321}">
                <p14:modId xmlns:p14="http://schemas.microsoft.com/office/powerpoint/2010/main" val="1641141852"/>
              </p:ext>
            </p:extLst>
          </p:nvPr>
        </p:nvGraphicFramePr>
        <p:xfrm>
          <a:off x="1234825" y="2445861"/>
          <a:ext cx="5049959" cy="2834640"/>
        </p:xfrm>
        <a:graphic>
          <a:graphicData uri="http://schemas.openxmlformats.org/drawingml/2006/table">
            <a:tbl>
              <a:tblPr/>
              <a:tblGrid>
                <a:gridCol w="600393">
                  <a:extLst>
                    <a:ext uri="{9D8B030D-6E8A-4147-A177-3AD203B41FA5}">
                      <a16:colId xmlns:a16="http://schemas.microsoft.com/office/drawing/2014/main" val="1068913955"/>
                    </a:ext>
                  </a:extLst>
                </a:gridCol>
                <a:gridCol w="2224783">
                  <a:extLst>
                    <a:ext uri="{9D8B030D-6E8A-4147-A177-3AD203B41FA5}">
                      <a16:colId xmlns:a16="http://schemas.microsoft.com/office/drawing/2014/main" val="1944601661"/>
                    </a:ext>
                  </a:extLst>
                </a:gridCol>
                <a:gridCol w="2224783">
                  <a:extLst>
                    <a:ext uri="{9D8B030D-6E8A-4147-A177-3AD203B41FA5}">
                      <a16:colId xmlns:a16="http://schemas.microsoft.com/office/drawing/2014/main" val="136440452"/>
                    </a:ext>
                  </a:extLst>
                </a:gridCol>
              </a:tblGrid>
              <a:tr h="0">
                <a:tc>
                  <a:txBody>
                    <a:bodyPr/>
                    <a:lstStyle/>
                    <a:p>
                      <a:pPr fontAlgn="ctr"/>
                      <a:r>
                        <a:rPr lang="en-IN" dirty="0">
                          <a:effectLst/>
                        </a:rPr>
                        <a:t>cm</a:t>
                      </a:r>
                    </a:p>
                  </a:txBody>
                  <a:tcPr anchor="ctr">
                    <a:lnL>
                      <a:noFill/>
                    </a:lnL>
                    <a:lnR>
                      <a:noFill/>
                    </a:lnR>
                    <a:lnT>
                      <a:noFill/>
                    </a:lnT>
                    <a:lnB>
                      <a:noFill/>
                    </a:lnB>
                    <a:solidFill>
                      <a:srgbClr val="FFFFFF"/>
                    </a:solidFill>
                  </a:tcPr>
                </a:tc>
                <a:tc>
                  <a:txBody>
                    <a:bodyPr/>
                    <a:lstStyle/>
                    <a:p>
                      <a:pPr fontAlgn="ctr"/>
                      <a:r>
                        <a:rPr lang="en-IN" dirty="0" err="1">
                          <a:effectLst/>
                        </a:rPr>
                        <a:t>Centimeters</a:t>
                      </a:r>
                      <a:endParaRPr lang="en-IN" dirty="0">
                        <a:effectLst/>
                      </a:endParaRPr>
                    </a:p>
                  </a:txBody>
                  <a:tcPr anchor="ctr">
                    <a:lnL>
                      <a:noFill/>
                    </a:lnL>
                    <a:lnR>
                      <a:noFill/>
                    </a:lnR>
                    <a:lnT>
                      <a:noFill/>
                    </a:lnT>
                    <a:lnB>
                      <a:noFill/>
                    </a:lnB>
                    <a:solidFill>
                      <a:srgbClr val="FFFFFF"/>
                    </a:solidFill>
                  </a:tcPr>
                </a:tc>
                <a:tc>
                  <a:txBody>
                    <a:bodyPr/>
                    <a:lstStyle/>
                    <a:p>
                      <a:pPr fontAlgn="ctr"/>
                      <a:r>
                        <a:rPr lang="en-IN">
                          <a:effectLst/>
                        </a:rPr>
                        <a:t>1cm = 37.8px = 25.2/64in</a:t>
                      </a:r>
                    </a:p>
                  </a:txBody>
                  <a:tcPr anchor="ctr">
                    <a:lnL>
                      <a:noFill/>
                    </a:lnL>
                    <a:lnR>
                      <a:noFill/>
                    </a:lnR>
                    <a:lnT>
                      <a:noFill/>
                    </a:lnT>
                    <a:lnB>
                      <a:noFill/>
                    </a:lnB>
                    <a:solidFill>
                      <a:srgbClr val="FFFFFF"/>
                    </a:solidFill>
                  </a:tcPr>
                </a:tc>
                <a:extLst>
                  <a:ext uri="{0D108BD9-81ED-4DB2-BD59-A6C34878D82A}">
                    <a16:rowId xmlns:a16="http://schemas.microsoft.com/office/drawing/2014/main" val="3103552381"/>
                  </a:ext>
                </a:extLst>
              </a:tr>
              <a:tr h="0">
                <a:tc>
                  <a:txBody>
                    <a:bodyPr/>
                    <a:lstStyle/>
                    <a:p>
                      <a:pPr fontAlgn="ctr"/>
                      <a:r>
                        <a:rPr lang="en-IN" dirty="0">
                          <a:effectLst/>
                        </a:rPr>
                        <a:t>mm</a:t>
                      </a:r>
                    </a:p>
                  </a:txBody>
                  <a:tcPr anchor="ctr">
                    <a:lnL>
                      <a:noFill/>
                    </a:lnL>
                    <a:lnR>
                      <a:noFill/>
                    </a:lnR>
                    <a:lnT>
                      <a:noFill/>
                    </a:lnT>
                    <a:lnB>
                      <a:noFill/>
                    </a:lnB>
                    <a:solidFill>
                      <a:srgbClr val="FFFFFF"/>
                    </a:solidFill>
                  </a:tcPr>
                </a:tc>
                <a:tc>
                  <a:txBody>
                    <a:bodyPr/>
                    <a:lstStyle/>
                    <a:p>
                      <a:pPr fontAlgn="ctr"/>
                      <a:r>
                        <a:rPr lang="en-IN" dirty="0" err="1">
                          <a:effectLst/>
                        </a:rPr>
                        <a:t>Millimeters</a:t>
                      </a:r>
                      <a:endParaRPr lang="en-IN" dirty="0">
                        <a:effectLst/>
                      </a:endParaRPr>
                    </a:p>
                  </a:txBody>
                  <a:tcPr anchor="ctr">
                    <a:lnL>
                      <a:noFill/>
                    </a:lnL>
                    <a:lnR>
                      <a:noFill/>
                    </a:lnR>
                    <a:lnT>
                      <a:noFill/>
                    </a:lnT>
                    <a:lnB>
                      <a:noFill/>
                    </a:lnB>
                    <a:solidFill>
                      <a:srgbClr val="FFFFFF"/>
                    </a:solidFill>
                  </a:tcPr>
                </a:tc>
                <a:tc>
                  <a:txBody>
                    <a:bodyPr/>
                    <a:lstStyle/>
                    <a:p>
                      <a:pPr fontAlgn="ctr"/>
                      <a:r>
                        <a:rPr lang="en-IN">
                          <a:effectLst/>
                        </a:rPr>
                        <a:t>1mm = 1/10th of 1cm</a:t>
                      </a:r>
                    </a:p>
                  </a:txBody>
                  <a:tcPr anchor="ctr">
                    <a:lnL>
                      <a:noFill/>
                    </a:lnL>
                    <a:lnR>
                      <a:noFill/>
                    </a:lnR>
                    <a:lnT>
                      <a:noFill/>
                    </a:lnT>
                    <a:lnB>
                      <a:noFill/>
                    </a:lnB>
                    <a:solidFill>
                      <a:srgbClr val="FFFFFF"/>
                    </a:solidFill>
                  </a:tcPr>
                </a:tc>
                <a:extLst>
                  <a:ext uri="{0D108BD9-81ED-4DB2-BD59-A6C34878D82A}">
                    <a16:rowId xmlns:a16="http://schemas.microsoft.com/office/drawing/2014/main" val="837292528"/>
                  </a:ext>
                </a:extLst>
              </a:tr>
              <a:tr h="0">
                <a:tc>
                  <a:txBody>
                    <a:bodyPr/>
                    <a:lstStyle/>
                    <a:p>
                      <a:pPr fontAlgn="ctr"/>
                      <a:r>
                        <a:rPr lang="en-IN" dirty="0">
                          <a:effectLst/>
                        </a:rPr>
                        <a:t>Q</a:t>
                      </a:r>
                    </a:p>
                  </a:txBody>
                  <a:tcPr anchor="ctr">
                    <a:lnL>
                      <a:noFill/>
                    </a:lnL>
                    <a:lnR>
                      <a:noFill/>
                    </a:lnR>
                    <a:lnT>
                      <a:noFill/>
                    </a:lnT>
                    <a:lnB>
                      <a:noFill/>
                    </a:lnB>
                    <a:solidFill>
                      <a:srgbClr val="FFFFFF"/>
                    </a:solidFill>
                  </a:tcPr>
                </a:tc>
                <a:tc>
                  <a:txBody>
                    <a:bodyPr/>
                    <a:lstStyle/>
                    <a:p>
                      <a:pPr fontAlgn="ctr"/>
                      <a:r>
                        <a:rPr lang="en-IN" dirty="0">
                          <a:effectLst/>
                        </a:rPr>
                        <a:t>Quarter-</a:t>
                      </a:r>
                      <a:r>
                        <a:rPr lang="en-IN" dirty="0" err="1">
                          <a:effectLst/>
                        </a:rPr>
                        <a:t>millimeters</a:t>
                      </a:r>
                      <a:endParaRPr lang="en-IN" dirty="0">
                        <a:effectLst/>
                      </a:endParaRPr>
                    </a:p>
                  </a:txBody>
                  <a:tcPr anchor="ctr">
                    <a:lnL>
                      <a:noFill/>
                    </a:lnL>
                    <a:lnR>
                      <a:noFill/>
                    </a:lnR>
                    <a:lnT>
                      <a:noFill/>
                    </a:lnT>
                    <a:lnB>
                      <a:noFill/>
                    </a:lnB>
                    <a:solidFill>
                      <a:srgbClr val="FFFFFF"/>
                    </a:solidFill>
                  </a:tcPr>
                </a:tc>
                <a:tc>
                  <a:txBody>
                    <a:bodyPr/>
                    <a:lstStyle/>
                    <a:p>
                      <a:pPr fontAlgn="ctr"/>
                      <a:r>
                        <a:rPr lang="en-IN" dirty="0">
                          <a:effectLst/>
                        </a:rPr>
                        <a:t>1Q = 1/40th of 1cm</a:t>
                      </a:r>
                    </a:p>
                  </a:txBody>
                  <a:tcPr anchor="ctr">
                    <a:lnL>
                      <a:noFill/>
                    </a:lnL>
                    <a:lnR>
                      <a:noFill/>
                    </a:lnR>
                    <a:lnT>
                      <a:noFill/>
                    </a:lnT>
                    <a:lnB>
                      <a:noFill/>
                    </a:lnB>
                    <a:solidFill>
                      <a:srgbClr val="FFFFFF"/>
                    </a:solidFill>
                  </a:tcPr>
                </a:tc>
                <a:extLst>
                  <a:ext uri="{0D108BD9-81ED-4DB2-BD59-A6C34878D82A}">
                    <a16:rowId xmlns:a16="http://schemas.microsoft.com/office/drawing/2014/main" val="3261251544"/>
                  </a:ext>
                </a:extLst>
              </a:tr>
              <a:tr h="0">
                <a:tc>
                  <a:txBody>
                    <a:bodyPr/>
                    <a:lstStyle/>
                    <a:p>
                      <a:pPr fontAlgn="ctr"/>
                      <a:r>
                        <a:rPr lang="en-IN" dirty="0">
                          <a:effectLst/>
                        </a:rPr>
                        <a:t>in</a:t>
                      </a:r>
                    </a:p>
                  </a:txBody>
                  <a:tcPr anchor="ctr">
                    <a:lnL>
                      <a:noFill/>
                    </a:lnL>
                    <a:lnR>
                      <a:noFill/>
                    </a:lnR>
                    <a:lnT>
                      <a:noFill/>
                    </a:lnT>
                    <a:lnB>
                      <a:noFill/>
                    </a:lnB>
                    <a:solidFill>
                      <a:srgbClr val="FFFFFF"/>
                    </a:solidFill>
                  </a:tcPr>
                </a:tc>
                <a:tc>
                  <a:txBody>
                    <a:bodyPr/>
                    <a:lstStyle/>
                    <a:p>
                      <a:pPr fontAlgn="ctr"/>
                      <a:r>
                        <a:rPr lang="en-IN">
                          <a:effectLst/>
                        </a:rPr>
                        <a:t>Inches</a:t>
                      </a:r>
                    </a:p>
                  </a:txBody>
                  <a:tcPr anchor="ctr">
                    <a:lnL>
                      <a:noFill/>
                    </a:lnL>
                    <a:lnR>
                      <a:noFill/>
                    </a:lnR>
                    <a:lnT>
                      <a:noFill/>
                    </a:lnT>
                    <a:lnB>
                      <a:noFill/>
                    </a:lnB>
                    <a:solidFill>
                      <a:srgbClr val="FFFFFF"/>
                    </a:solidFill>
                  </a:tcPr>
                </a:tc>
                <a:tc>
                  <a:txBody>
                    <a:bodyPr/>
                    <a:lstStyle/>
                    <a:p>
                      <a:pPr fontAlgn="ctr"/>
                      <a:r>
                        <a:rPr lang="en-IN">
                          <a:effectLst/>
                        </a:rPr>
                        <a:t>1in = 2.54cm = 96px</a:t>
                      </a:r>
                    </a:p>
                  </a:txBody>
                  <a:tcPr anchor="ctr">
                    <a:lnL>
                      <a:noFill/>
                    </a:lnL>
                    <a:lnR>
                      <a:noFill/>
                    </a:lnR>
                    <a:lnT>
                      <a:noFill/>
                    </a:lnT>
                    <a:lnB>
                      <a:noFill/>
                    </a:lnB>
                    <a:solidFill>
                      <a:srgbClr val="FFFFFF"/>
                    </a:solidFill>
                  </a:tcPr>
                </a:tc>
                <a:extLst>
                  <a:ext uri="{0D108BD9-81ED-4DB2-BD59-A6C34878D82A}">
                    <a16:rowId xmlns:a16="http://schemas.microsoft.com/office/drawing/2014/main" val="448263161"/>
                  </a:ext>
                </a:extLst>
              </a:tr>
              <a:tr h="0">
                <a:tc>
                  <a:txBody>
                    <a:bodyPr/>
                    <a:lstStyle/>
                    <a:p>
                      <a:pPr fontAlgn="ctr"/>
                      <a:r>
                        <a:rPr lang="en-IN" dirty="0">
                          <a:effectLst/>
                        </a:rPr>
                        <a:t>pc</a:t>
                      </a:r>
                    </a:p>
                  </a:txBody>
                  <a:tcPr anchor="ctr">
                    <a:lnL>
                      <a:noFill/>
                    </a:lnL>
                    <a:lnR>
                      <a:noFill/>
                    </a:lnR>
                    <a:lnT>
                      <a:noFill/>
                    </a:lnT>
                    <a:lnB>
                      <a:noFill/>
                    </a:lnB>
                    <a:solidFill>
                      <a:srgbClr val="FFFFFF"/>
                    </a:solidFill>
                  </a:tcPr>
                </a:tc>
                <a:tc>
                  <a:txBody>
                    <a:bodyPr/>
                    <a:lstStyle/>
                    <a:p>
                      <a:pPr fontAlgn="ctr"/>
                      <a:r>
                        <a:rPr lang="en-IN" dirty="0">
                          <a:effectLst/>
                        </a:rPr>
                        <a:t>Picas</a:t>
                      </a:r>
                    </a:p>
                  </a:txBody>
                  <a:tcPr anchor="ctr">
                    <a:lnL>
                      <a:noFill/>
                    </a:lnL>
                    <a:lnR>
                      <a:noFill/>
                    </a:lnR>
                    <a:lnT>
                      <a:noFill/>
                    </a:lnT>
                    <a:lnB>
                      <a:noFill/>
                    </a:lnB>
                    <a:solidFill>
                      <a:srgbClr val="FFFFFF"/>
                    </a:solidFill>
                  </a:tcPr>
                </a:tc>
                <a:tc>
                  <a:txBody>
                    <a:bodyPr/>
                    <a:lstStyle/>
                    <a:p>
                      <a:pPr fontAlgn="ctr"/>
                      <a:r>
                        <a:rPr lang="en-IN" dirty="0">
                          <a:effectLst/>
                        </a:rPr>
                        <a:t>1pc = 1/6th of 1in</a:t>
                      </a:r>
                    </a:p>
                  </a:txBody>
                  <a:tcPr anchor="ctr">
                    <a:lnL>
                      <a:noFill/>
                    </a:lnL>
                    <a:lnR>
                      <a:noFill/>
                    </a:lnR>
                    <a:lnT>
                      <a:noFill/>
                    </a:lnT>
                    <a:lnB>
                      <a:noFill/>
                    </a:lnB>
                    <a:solidFill>
                      <a:srgbClr val="FFFFFF"/>
                    </a:solidFill>
                  </a:tcPr>
                </a:tc>
                <a:extLst>
                  <a:ext uri="{0D108BD9-81ED-4DB2-BD59-A6C34878D82A}">
                    <a16:rowId xmlns:a16="http://schemas.microsoft.com/office/drawing/2014/main" val="593798297"/>
                  </a:ext>
                </a:extLst>
              </a:tr>
              <a:tr h="0">
                <a:tc>
                  <a:txBody>
                    <a:bodyPr/>
                    <a:lstStyle/>
                    <a:p>
                      <a:pPr fontAlgn="ctr"/>
                      <a:r>
                        <a:rPr lang="en-IN" dirty="0" err="1">
                          <a:effectLst/>
                        </a:rPr>
                        <a:t>pt</a:t>
                      </a:r>
                      <a:endParaRPr lang="en-IN" dirty="0">
                        <a:effectLst/>
                      </a:endParaRPr>
                    </a:p>
                  </a:txBody>
                  <a:tcPr anchor="ctr">
                    <a:lnL>
                      <a:noFill/>
                    </a:lnL>
                    <a:lnR>
                      <a:noFill/>
                    </a:lnR>
                    <a:lnT>
                      <a:noFill/>
                    </a:lnT>
                    <a:lnB>
                      <a:noFill/>
                    </a:lnB>
                    <a:solidFill>
                      <a:srgbClr val="FFFFFF"/>
                    </a:solidFill>
                  </a:tcPr>
                </a:tc>
                <a:tc>
                  <a:txBody>
                    <a:bodyPr/>
                    <a:lstStyle/>
                    <a:p>
                      <a:pPr fontAlgn="ctr"/>
                      <a:r>
                        <a:rPr lang="en-IN" dirty="0">
                          <a:effectLst/>
                        </a:rPr>
                        <a:t>Points</a:t>
                      </a:r>
                    </a:p>
                  </a:txBody>
                  <a:tcPr anchor="ctr">
                    <a:lnL>
                      <a:noFill/>
                    </a:lnL>
                    <a:lnR>
                      <a:noFill/>
                    </a:lnR>
                    <a:lnT>
                      <a:noFill/>
                    </a:lnT>
                    <a:lnB>
                      <a:noFill/>
                    </a:lnB>
                    <a:solidFill>
                      <a:srgbClr val="FFFFFF"/>
                    </a:solidFill>
                  </a:tcPr>
                </a:tc>
                <a:tc>
                  <a:txBody>
                    <a:bodyPr/>
                    <a:lstStyle/>
                    <a:p>
                      <a:pPr fontAlgn="ctr"/>
                      <a:r>
                        <a:rPr lang="en-IN" dirty="0">
                          <a:effectLst/>
                        </a:rPr>
                        <a:t>1pt = 1/72nd of 1in</a:t>
                      </a:r>
                    </a:p>
                  </a:txBody>
                  <a:tcPr anchor="ctr">
                    <a:lnL>
                      <a:noFill/>
                    </a:lnL>
                    <a:lnR>
                      <a:noFill/>
                    </a:lnR>
                    <a:lnT>
                      <a:noFill/>
                    </a:lnT>
                    <a:lnB>
                      <a:noFill/>
                    </a:lnB>
                    <a:solidFill>
                      <a:srgbClr val="FFFFFF"/>
                    </a:solidFill>
                  </a:tcPr>
                </a:tc>
                <a:extLst>
                  <a:ext uri="{0D108BD9-81ED-4DB2-BD59-A6C34878D82A}">
                    <a16:rowId xmlns:a16="http://schemas.microsoft.com/office/drawing/2014/main" val="1800879394"/>
                  </a:ext>
                </a:extLst>
              </a:tr>
              <a:tr h="0">
                <a:tc>
                  <a:txBody>
                    <a:bodyPr/>
                    <a:lstStyle/>
                    <a:p>
                      <a:pPr fontAlgn="ctr"/>
                      <a:r>
                        <a:rPr lang="en-IN" dirty="0" err="1">
                          <a:effectLst/>
                        </a:rPr>
                        <a:t>px</a:t>
                      </a:r>
                      <a:endParaRPr lang="en-IN" dirty="0">
                        <a:effectLst/>
                      </a:endParaRPr>
                    </a:p>
                  </a:txBody>
                  <a:tcPr anchor="ctr">
                    <a:lnL>
                      <a:noFill/>
                    </a:lnL>
                    <a:lnR>
                      <a:noFill/>
                    </a:lnR>
                    <a:lnT>
                      <a:noFill/>
                    </a:lnT>
                    <a:lnB>
                      <a:noFill/>
                    </a:lnB>
                    <a:solidFill>
                      <a:srgbClr val="FFFFFF"/>
                    </a:solidFill>
                  </a:tcPr>
                </a:tc>
                <a:tc>
                  <a:txBody>
                    <a:bodyPr/>
                    <a:lstStyle/>
                    <a:p>
                      <a:pPr fontAlgn="ctr"/>
                      <a:r>
                        <a:rPr lang="en-IN" dirty="0">
                          <a:effectLst/>
                        </a:rPr>
                        <a:t>Pixels</a:t>
                      </a:r>
                    </a:p>
                  </a:txBody>
                  <a:tcPr anchor="ctr">
                    <a:lnL>
                      <a:noFill/>
                    </a:lnL>
                    <a:lnR>
                      <a:noFill/>
                    </a:lnR>
                    <a:lnT>
                      <a:noFill/>
                    </a:lnT>
                    <a:lnB>
                      <a:noFill/>
                    </a:lnB>
                    <a:solidFill>
                      <a:srgbClr val="FFFFFF"/>
                    </a:solidFill>
                  </a:tcPr>
                </a:tc>
                <a:tc>
                  <a:txBody>
                    <a:bodyPr/>
                    <a:lstStyle/>
                    <a:p>
                      <a:pPr fontAlgn="ctr"/>
                      <a:r>
                        <a:rPr lang="en-IN" dirty="0">
                          <a:effectLst/>
                        </a:rPr>
                        <a:t>1px = 1/96th of 1in</a:t>
                      </a:r>
                    </a:p>
                  </a:txBody>
                  <a:tcPr anchor="ctr">
                    <a:lnL>
                      <a:noFill/>
                    </a:lnL>
                    <a:lnR>
                      <a:noFill/>
                    </a:lnR>
                    <a:lnT>
                      <a:noFill/>
                    </a:lnT>
                    <a:lnB>
                      <a:noFill/>
                    </a:lnB>
                    <a:solidFill>
                      <a:srgbClr val="FFFFFF"/>
                    </a:solidFill>
                  </a:tcPr>
                </a:tc>
                <a:extLst>
                  <a:ext uri="{0D108BD9-81ED-4DB2-BD59-A6C34878D82A}">
                    <a16:rowId xmlns:a16="http://schemas.microsoft.com/office/drawing/2014/main" val="723916628"/>
                  </a:ext>
                </a:extLst>
              </a:tr>
            </a:tbl>
          </a:graphicData>
        </a:graphic>
      </p:graphicFrame>
    </p:spTree>
    <p:extLst>
      <p:ext uri="{BB962C8B-B14F-4D97-AF65-F5344CB8AC3E}">
        <p14:creationId xmlns:p14="http://schemas.microsoft.com/office/powerpoint/2010/main" val="37974701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Relative Units</a:t>
            </a:r>
          </a:p>
        </p:txBody>
      </p:sp>
      <p:sp>
        <p:nvSpPr>
          <p:cNvPr id="5" name="Content Placeholder 4">
            <a:extLst>
              <a:ext uri="{FF2B5EF4-FFF2-40B4-BE49-F238E27FC236}">
                <a16:creationId xmlns:a16="http://schemas.microsoft.com/office/drawing/2014/main" id="{63C87694-7B37-75B2-1641-335A613E48C4}"/>
              </a:ext>
            </a:extLst>
          </p:cNvPr>
          <p:cNvSpPr>
            <a:spLocks noGrp="1"/>
          </p:cNvSpPr>
          <p:nvPr>
            <p:ph idx="1"/>
          </p:nvPr>
        </p:nvSpPr>
        <p:spPr/>
        <p:txBody>
          <a:bodyPr/>
          <a:lstStyle/>
          <a:p>
            <a:r>
              <a:rPr lang="en-IN" dirty="0" err="1"/>
              <a:t>em</a:t>
            </a:r>
            <a:r>
              <a:rPr lang="en-IN" dirty="0"/>
              <a:t> : </a:t>
            </a:r>
            <a:r>
              <a:rPr lang="en-US" dirty="0"/>
              <a:t>Font size of the parent, in the case of typographical properties like font-size, and font size of the element itself, in the case of other properties like width.</a:t>
            </a:r>
            <a:endParaRPr lang="en-IN" dirty="0"/>
          </a:p>
          <a:p>
            <a:r>
              <a:rPr lang="en-IN" dirty="0"/>
              <a:t>rem : </a:t>
            </a:r>
            <a:r>
              <a:rPr lang="en-US" dirty="0"/>
              <a:t>Font size of the root element.</a:t>
            </a:r>
          </a:p>
          <a:p>
            <a:r>
              <a:rPr lang="en-US" dirty="0"/>
              <a:t>%</a:t>
            </a:r>
            <a:endParaRPr lang="en-IN" dirty="0"/>
          </a:p>
        </p:txBody>
      </p:sp>
    </p:spTree>
    <p:extLst>
      <p:ext uri="{BB962C8B-B14F-4D97-AF65-F5344CB8AC3E}">
        <p14:creationId xmlns:p14="http://schemas.microsoft.com/office/powerpoint/2010/main" val="30729771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Styling Text  : Basic</a:t>
            </a:r>
          </a:p>
        </p:txBody>
      </p:sp>
      <p:sp>
        <p:nvSpPr>
          <p:cNvPr id="3" name="Content Placeholder 2"/>
          <p:cNvSpPr>
            <a:spLocks noGrp="1"/>
          </p:cNvSpPr>
          <p:nvPr>
            <p:ph idx="1"/>
          </p:nvPr>
        </p:nvSpPr>
        <p:spPr/>
        <p:txBody>
          <a:bodyPr>
            <a:normAutofit/>
          </a:bodyPr>
          <a:lstStyle/>
          <a:p>
            <a:r>
              <a:rPr lang="en-US" b="0" i="0" dirty="0">
                <a:effectLst/>
                <a:latin typeface="Inter"/>
              </a:rPr>
              <a:t>Text inside an element is laid out inside the element's content box.</a:t>
            </a:r>
          </a:p>
          <a:p>
            <a:r>
              <a:rPr lang="en-US" b="0" i="0" dirty="0">
                <a:effectLst/>
                <a:latin typeface="Inter"/>
              </a:rPr>
              <a:t> Starts at the top left of the content area and flows towards the end of the line.</a:t>
            </a:r>
          </a:p>
          <a:p>
            <a:r>
              <a:rPr lang="en-US" dirty="0"/>
              <a:t>Once it reaches the end, it goes down to the next line and flows to the end again. </a:t>
            </a:r>
          </a:p>
        </p:txBody>
      </p:sp>
    </p:spTree>
    <p:extLst>
      <p:ext uri="{BB962C8B-B14F-4D97-AF65-F5344CB8AC3E}">
        <p14:creationId xmlns:p14="http://schemas.microsoft.com/office/powerpoint/2010/main" val="2297332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Styling Text  : Text Effects</a:t>
            </a:r>
          </a:p>
        </p:txBody>
      </p:sp>
      <p:sp>
        <p:nvSpPr>
          <p:cNvPr id="3" name="Content Placeholder 2"/>
          <p:cNvSpPr>
            <a:spLocks noGrp="1"/>
          </p:cNvSpPr>
          <p:nvPr>
            <p:ph idx="1"/>
          </p:nvPr>
        </p:nvSpPr>
        <p:spPr/>
        <p:txBody>
          <a:bodyPr>
            <a:normAutofit/>
          </a:bodyPr>
          <a:lstStyle/>
          <a:p>
            <a:r>
              <a:rPr lang="en-US" dirty="0">
                <a:solidFill>
                  <a:srgbClr val="002060"/>
                </a:solidFill>
              </a:rPr>
              <a:t>text-overflow</a:t>
            </a:r>
          </a:p>
          <a:p>
            <a:r>
              <a:rPr lang="en-US" dirty="0">
                <a:solidFill>
                  <a:srgbClr val="002060"/>
                </a:solidFill>
              </a:rPr>
              <a:t>word-wrap</a:t>
            </a:r>
          </a:p>
          <a:p>
            <a:r>
              <a:rPr lang="en-US" dirty="0">
                <a:solidFill>
                  <a:srgbClr val="002060"/>
                </a:solidFill>
              </a:rPr>
              <a:t>word-break</a:t>
            </a:r>
          </a:p>
          <a:p>
            <a:r>
              <a:rPr lang="en-US" dirty="0">
                <a:solidFill>
                  <a:srgbClr val="002060"/>
                </a:solidFill>
              </a:rPr>
              <a:t>writing-mode</a:t>
            </a:r>
          </a:p>
        </p:txBody>
      </p:sp>
    </p:spTree>
    <p:extLst>
      <p:ext uri="{BB962C8B-B14F-4D97-AF65-F5344CB8AC3E}">
        <p14:creationId xmlns:p14="http://schemas.microsoft.com/office/powerpoint/2010/main" val="46734752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Styling Text  : Text Formatting</a:t>
            </a:r>
          </a:p>
        </p:txBody>
      </p:sp>
      <p:sp>
        <p:nvSpPr>
          <p:cNvPr id="3" name="Content Placeholder 2"/>
          <p:cNvSpPr>
            <a:spLocks noGrp="1"/>
          </p:cNvSpPr>
          <p:nvPr>
            <p:ph idx="1"/>
          </p:nvPr>
        </p:nvSpPr>
        <p:spPr/>
        <p:txBody>
          <a:bodyPr>
            <a:normAutofit fontScale="92500" lnSpcReduction="20000"/>
          </a:bodyPr>
          <a:lstStyle/>
          <a:p>
            <a:r>
              <a:rPr lang="en-US" dirty="0">
                <a:solidFill>
                  <a:srgbClr val="002060"/>
                </a:solidFill>
              </a:rPr>
              <a:t>color</a:t>
            </a:r>
          </a:p>
          <a:p>
            <a:r>
              <a:rPr lang="en-US" dirty="0">
                <a:solidFill>
                  <a:srgbClr val="002060"/>
                </a:solidFill>
              </a:rPr>
              <a:t>alignment(left, right , center , justify)</a:t>
            </a:r>
          </a:p>
          <a:p>
            <a:r>
              <a:rPr lang="en-US" dirty="0">
                <a:solidFill>
                  <a:srgbClr val="002060"/>
                </a:solidFill>
              </a:rPr>
              <a:t>decoration( underline, overline, line-through)</a:t>
            </a:r>
          </a:p>
          <a:p>
            <a:r>
              <a:rPr lang="en-US" dirty="0">
                <a:solidFill>
                  <a:srgbClr val="002060"/>
                </a:solidFill>
              </a:rPr>
              <a:t>Transformation( uppercase , lowercase , capitalize)</a:t>
            </a:r>
          </a:p>
          <a:p>
            <a:r>
              <a:rPr lang="en-US" dirty="0">
                <a:solidFill>
                  <a:srgbClr val="002060"/>
                </a:solidFill>
              </a:rPr>
              <a:t>Indentation</a:t>
            </a:r>
          </a:p>
          <a:p>
            <a:r>
              <a:rPr lang="en-US" dirty="0">
                <a:solidFill>
                  <a:srgbClr val="002060"/>
                </a:solidFill>
              </a:rPr>
              <a:t>Spacing (letter and word)</a:t>
            </a:r>
          </a:p>
          <a:p>
            <a:r>
              <a:rPr lang="en-US" dirty="0">
                <a:solidFill>
                  <a:srgbClr val="002060"/>
                </a:solidFill>
              </a:rPr>
              <a:t>Line height</a:t>
            </a:r>
          </a:p>
          <a:p>
            <a:r>
              <a:rPr lang="en-US" dirty="0">
                <a:solidFill>
                  <a:srgbClr val="002060"/>
                </a:solidFill>
              </a:rPr>
              <a:t>Text-direction (</a:t>
            </a:r>
            <a:r>
              <a:rPr lang="en-US" dirty="0" err="1">
                <a:solidFill>
                  <a:srgbClr val="002060"/>
                </a:solidFill>
              </a:rPr>
              <a:t>direction:ltr</a:t>
            </a:r>
            <a:r>
              <a:rPr lang="en-US" dirty="0">
                <a:solidFill>
                  <a:srgbClr val="002060"/>
                </a:solidFill>
              </a:rPr>
              <a:t>, </a:t>
            </a:r>
            <a:r>
              <a:rPr lang="en-US" dirty="0" err="1">
                <a:solidFill>
                  <a:srgbClr val="002060"/>
                </a:solidFill>
              </a:rPr>
              <a:t>rtl</a:t>
            </a:r>
            <a:r>
              <a:rPr lang="en-US" dirty="0">
                <a:solidFill>
                  <a:srgbClr val="002060"/>
                </a:solidFill>
              </a:rPr>
              <a:t>)</a:t>
            </a:r>
          </a:p>
          <a:p>
            <a:r>
              <a:rPr lang="en-US" dirty="0">
                <a:solidFill>
                  <a:srgbClr val="002060"/>
                </a:solidFill>
              </a:rPr>
              <a:t>Text-shadow</a:t>
            </a:r>
          </a:p>
          <a:p>
            <a:endParaRPr lang="en-US" dirty="0">
              <a:solidFill>
                <a:srgbClr val="002060"/>
              </a:solidFill>
            </a:endParaRPr>
          </a:p>
        </p:txBody>
      </p:sp>
    </p:spTree>
    <p:extLst>
      <p:ext uri="{BB962C8B-B14F-4D97-AF65-F5344CB8AC3E}">
        <p14:creationId xmlns:p14="http://schemas.microsoft.com/office/powerpoint/2010/main" val="2350482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10613</TotalTime>
  <Words>12608</Words>
  <Application>Microsoft Office PowerPoint</Application>
  <PresentationFormat>On-screen Show (4:3)</PresentationFormat>
  <Paragraphs>1435</Paragraphs>
  <Slides>165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165</vt:i4>
      </vt:variant>
    </vt:vector>
  </HeadingPairs>
  <TitlesOfParts>
    <vt:vector size="174" baseType="lpstr">
      <vt:lpstr>AAAAA I+ Inter</vt:lpstr>
      <vt:lpstr>AAAAA N+ Source Code Pro</vt:lpstr>
      <vt:lpstr>Arial</vt:lpstr>
      <vt:lpstr>Calibri</vt:lpstr>
      <vt:lpstr>Inter</vt:lpstr>
      <vt:lpstr>NEXT Book</vt:lpstr>
      <vt:lpstr>source-serif-pro</vt:lpstr>
      <vt:lpstr>Verdana</vt:lpstr>
      <vt:lpstr>Office Theme</vt:lpstr>
      <vt:lpstr>Web : Terminologies</vt:lpstr>
      <vt:lpstr>Communication Protocols</vt:lpstr>
      <vt:lpstr>Internet Protocol (IP)</vt:lpstr>
      <vt:lpstr>Internet Protocol (IP)</vt:lpstr>
      <vt:lpstr>IP Address</vt:lpstr>
      <vt:lpstr>IP Address</vt:lpstr>
      <vt:lpstr>Static vs Dynamic IP</vt:lpstr>
      <vt:lpstr>Static vs Dynamic IP</vt:lpstr>
      <vt:lpstr>HTTP Protocol</vt:lpstr>
      <vt:lpstr>HTTP Protocol</vt:lpstr>
      <vt:lpstr>HTTP Protocol : Features</vt:lpstr>
      <vt:lpstr>HTTP Protocol : Flow</vt:lpstr>
      <vt:lpstr>HTTP Message : Request</vt:lpstr>
      <vt:lpstr>HTTP Message : Response</vt:lpstr>
      <vt:lpstr>HTTPS</vt:lpstr>
      <vt:lpstr>SSL/TLS</vt:lpstr>
      <vt:lpstr>SSL/TLS : How it works</vt:lpstr>
      <vt:lpstr>SSL/TLS : How it works</vt:lpstr>
      <vt:lpstr>FTP</vt:lpstr>
      <vt:lpstr>HTML</vt:lpstr>
      <vt:lpstr>CSS</vt:lpstr>
      <vt:lpstr>HTML Tags</vt:lpstr>
      <vt:lpstr>HTML Page Structure</vt:lpstr>
      <vt:lpstr>HTML Page Structure : Head &amp; Meta</vt:lpstr>
      <vt:lpstr>Applying Fav Icon</vt:lpstr>
      <vt:lpstr>Understanding “viewport” meta</vt:lpstr>
      <vt:lpstr>Commonly used HTML Elements</vt:lpstr>
      <vt:lpstr>Commonly used HTML Elements</vt:lpstr>
      <vt:lpstr>Semantic Tags over non-semantic</vt:lpstr>
      <vt:lpstr>New Semantic Tags in HTML5</vt:lpstr>
      <vt:lpstr>Physical/Logical Character effects</vt:lpstr>
      <vt:lpstr>Physical/Logical Character effects</vt:lpstr>
      <vt:lpstr>Managing html spaces</vt:lpstr>
      <vt:lpstr>Hyperlinks</vt:lpstr>
      <vt:lpstr>List</vt:lpstr>
      <vt:lpstr>Image</vt:lpstr>
      <vt:lpstr>Font-awesome Icons</vt:lpstr>
      <vt:lpstr>Google Fonts</vt:lpstr>
      <vt:lpstr>Special Characters</vt:lpstr>
      <vt:lpstr>Table</vt:lpstr>
      <vt:lpstr>ImageMap</vt:lpstr>
      <vt:lpstr>Forms</vt:lpstr>
      <vt:lpstr>Web APIs</vt:lpstr>
      <vt:lpstr>HTML APIs</vt:lpstr>
      <vt:lpstr>Web Socket</vt:lpstr>
      <vt:lpstr>Web Socket</vt:lpstr>
      <vt:lpstr>Web Socket</vt:lpstr>
      <vt:lpstr>Web Socket : Live Example</vt:lpstr>
      <vt:lpstr>Web Socket : Applications</vt:lpstr>
      <vt:lpstr>Web Socket : Applications</vt:lpstr>
      <vt:lpstr>Web Socket : Applications</vt:lpstr>
      <vt:lpstr>SSE (Server Sent Events)</vt:lpstr>
      <vt:lpstr>SSE (Server Sent Events)</vt:lpstr>
      <vt:lpstr>SSE (Server Sent Events)</vt:lpstr>
      <vt:lpstr>SSE (Server Sent Events)</vt:lpstr>
      <vt:lpstr>SSE (Server Sent Events) : Technicals</vt:lpstr>
      <vt:lpstr>SSE (Server Sent Events) : Technicals</vt:lpstr>
      <vt:lpstr>Web Storage APIs</vt:lpstr>
      <vt:lpstr>Web Storage APIs</vt:lpstr>
      <vt:lpstr>Web Storage APIs</vt:lpstr>
      <vt:lpstr>Web Storage : localStorage</vt:lpstr>
      <vt:lpstr>Canvas</vt:lpstr>
      <vt:lpstr>Canvas</vt:lpstr>
      <vt:lpstr>Canvas : Drawing Paths/Triangle eg.</vt:lpstr>
      <vt:lpstr>Canvas : Drawing Paths/Smiley eg.</vt:lpstr>
      <vt:lpstr>Canvas : Text</vt:lpstr>
      <vt:lpstr>Drag &amp; Drop</vt:lpstr>
      <vt:lpstr>Drag &amp; Drop : Events</vt:lpstr>
      <vt:lpstr>Drag &amp; Drop : Technicals</vt:lpstr>
      <vt:lpstr>Drag &amp; Drop :  Changing Defaults</vt:lpstr>
      <vt:lpstr>Audio &amp; Video</vt:lpstr>
      <vt:lpstr>Audio &amp; Video</vt:lpstr>
      <vt:lpstr>Audio &amp; Video</vt:lpstr>
      <vt:lpstr>Sample Video Format</vt:lpstr>
      <vt:lpstr>Sample Video Format</vt:lpstr>
      <vt:lpstr> Video : Features</vt:lpstr>
      <vt:lpstr> Audio Element</vt:lpstr>
      <vt:lpstr>Displaying video text tracks</vt:lpstr>
      <vt:lpstr> Media</vt:lpstr>
      <vt:lpstr>Embedding </vt:lpstr>
      <vt:lpstr>Embedding </vt:lpstr>
      <vt:lpstr>CSS</vt:lpstr>
      <vt:lpstr>How to apply css / Types of css</vt:lpstr>
      <vt:lpstr>Selectors </vt:lpstr>
      <vt:lpstr>Attribute Selectors </vt:lpstr>
      <vt:lpstr>Attribute Selectors </vt:lpstr>
      <vt:lpstr>Attribute Selectors : Substring Matching </vt:lpstr>
      <vt:lpstr>Pseudo class Selectors</vt:lpstr>
      <vt:lpstr>Pseudo class Selectors</vt:lpstr>
      <vt:lpstr>Pseudo Element Selectors</vt:lpstr>
      <vt:lpstr>Combinators</vt:lpstr>
      <vt:lpstr>Resolving Conflicting Declarations</vt:lpstr>
      <vt:lpstr>Cascade , Specificity, Inheritance</vt:lpstr>
      <vt:lpstr>Controlling inheritance</vt:lpstr>
      <vt:lpstr>Absolute Units</vt:lpstr>
      <vt:lpstr>Relative Units</vt:lpstr>
      <vt:lpstr>Styling Text  : Basic</vt:lpstr>
      <vt:lpstr>Styling Text  : Text Effects</vt:lpstr>
      <vt:lpstr>Styling Text  : Text Formatting</vt:lpstr>
      <vt:lpstr>CSS : Overflow</vt:lpstr>
      <vt:lpstr>CSS : Multi Column Layout</vt:lpstr>
      <vt:lpstr>CSS : Multi Column(Styling columns)</vt:lpstr>
      <vt:lpstr>CSS : Multi Column</vt:lpstr>
      <vt:lpstr>CSS : Float Layout</vt:lpstr>
      <vt:lpstr>Float Layout: How it works</vt:lpstr>
      <vt:lpstr>Float Layout: How it works</vt:lpstr>
      <vt:lpstr>CSS Models : Box Model</vt:lpstr>
      <vt:lpstr>Outer Display : Block</vt:lpstr>
      <vt:lpstr>Outer Display : Inline</vt:lpstr>
      <vt:lpstr>Inner Display : Flex</vt:lpstr>
      <vt:lpstr>Inner Display : Why Flex</vt:lpstr>
      <vt:lpstr>Inner Display :  Example</vt:lpstr>
      <vt:lpstr>Inner Display : Flex Model</vt:lpstr>
      <vt:lpstr>Inner Display : Flex Model</vt:lpstr>
      <vt:lpstr>Inner Display : Flex Model</vt:lpstr>
      <vt:lpstr>Inner Display : Flex Model</vt:lpstr>
      <vt:lpstr>Inner Display : Flex Model</vt:lpstr>
      <vt:lpstr>Inner Display : Grid</vt:lpstr>
      <vt:lpstr>Inner Display : Grid</vt:lpstr>
      <vt:lpstr>Inner Display : Grid</vt:lpstr>
      <vt:lpstr>Inner Display : Grid</vt:lpstr>
      <vt:lpstr>Inner Display : Grid</vt:lpstr>
      <vt:lpstr>Inner Display : Grid</vt:lpstr>
      <vt:lpstr>Inner Display : Grid</vt:lpstr>
      <vt:lpstr>Css Properties</vt:lpstr>
      <vt:lpstr>CSS Properties</vt:lpstr>
      <vt:lpstr>Commonly used Units</vt:lpstr>
      <vt:lpstr>Text Properties</vt:lpstr>
      <vt:lpstr>Colors</vt:lpstr>
      <vt:lpstr>Backgrounds</vt:lpstr>
      <vt:lpstr>Common Positions Used</vt:lpstr>
      <vt:lpstr>Display Property</vt:lpstr>
      <vt:lpstr>Box Properties</vt:lpstr>
      <vt:lpstr>Flex Model</vt:lpstr>
      <vt:lpstr>Flex Model : Properties</vt:lpstr>
      <vt:lpstr>Filters</vt:lpstr>
      <vt:lpstr>CSS Transforms</vt:lpstr>
      <vt:lpstr>CSS Transforms</vt:lpstr>
      <vt:lpstr>3D Transformations</vt:lpstr>
      <vt:lpstr>3D Transformations : Perspective</vt:lpstr>
      <vt:lpstr>3D Transformations</vt:lpstr>
      <vt:lpstr>Transition</vt:lpstr>
      <vt:lpstr>Transition</vt:lpstr>
      <vt:lpstr>Transition + Transformation</vt:lpstr>
      <vt:lpstr>CSS Animations</vt:lpstr>
      <vt:lpstr>Animation-Example1</vt:lpstr>
      <vt:lpstr>Animation-Example 2</vt:lpstr>
      <vt:lpstr>Animation</vt:lpstr>
      <vt:lpstr>Preprocessors: Sass &amp; Less</vt:lpstr>
      <vt:lpstr>Preprocessors: Sass &amp; Less</vt:lpstr>
      <vt:lpstr>Sass: Variables</vt:lpstr>
      <vt:lpstr>Sass: Nesting</vt:lpstr>
      <vt:lpstr>Sass: Nesting : Sass version</vt:lpstr>
      <vt:lpstr>Sass: Nesting : Css version</vt:lpstr>
      <vt:lpstr>Sass: Partials</vt:lpstr>
      <vt:lpstr>Sass: Modules</vt:lpstr>
      <vt:lpstr>Sass: Modules</vt:lpstr>
      <vt:lpstr>Sass: Modules</vt:lpstr>
      <vt:lpstr>Sass: Mixins</vt:lpstr>
      <vt:lpstr>Sass: Mixin Example</vt:lpstr>
      <vt:lpstr>Sass: Inheritance</vt:lpstr>
      <vt:lpstr>Sass: Inheritance/Output</vt:lpstr>
      <vt:lpstr>Sass: Operators</vt:lpstr>
      <vt:lpstr>Sass: Equality Rules</vt:lpstr>
      <vt:lpstr>Sass : Relational Rules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dc:creator>
  <cp:lastModifiedBy>lenovo</cp:lastModifiedBy>
  <cp:revision>1238</cp:revision>
  <dcterms:created xsi:type="dcterms:W3CDTF">2018-07-22T05:46:41Z</dcterms:created>
  <dcterms:modified xsi:type="dcterms:W3CDTF">2023-09-19T06:44:42Z</dcterms:modified>
</cp:coreProperties>
</file>