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433" r:id="rId2"/>
    <p:sldId id="515" r:id="rId3"/>
    <p:sldId id="516" r:id="rId4"/>
    <p:sldId id="518" r:id="rId5"/>
    <p:sldId id="519" r:id="rId6"/>
    <p:sldId id="521" r:id="rId7"/>
    <p:sldId id="522" r:id="rId8"/>
    <p:sldId id="523" r:id="rId9"/>
    <p:sldId id="52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C2D637-B4B8-422F-96B7-DC84CA5E3579}" type="datetimeFigureOut">
              <a:rPr lang="en-US" smtClean="0"/>
              <a:pPr/>
              <a:t>9/25/2023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DD1883-0F2A-4574-94CE-6AF622CA50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21C92C-0DEF-4D47-BFC7-93DF590BE2EB}"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1C92C-0DEF-4D47-BFC7-93DF590BE2EB}"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21C92C-0DEF-4D47-BFC7-93DF590BE2EB}"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21C92C-0DEF-4D47-BFC7-93DF590BE2EB}" type="datetimeFigureOut">
              <a:rPr lang="en-US" smtClean="0"/>
              <a:pPr/>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21C92C-0DEF-4D47-BFC7-93DF590BE2EB}" type="datetimeFigureOut">
              <a:rPr lang="en-US" smtClean="0"/>
              <a:pPr/>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1C92C-0DEF-4D47-BFC7-93DF590BE2EB}" type="datetimeFigureOut">
              <a:rPr lang="en-US" smtClean="0"/>
              <a:pPr/>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1C92C-0DEF-4D47-BFC7-93DF590BE2EB}" type="datetimeFigureOut">
              <a:rPr lang="en-US" smtClean="0"/>
              <a:pPr/>
              <a:t>9/25/2023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0481B-C52E-49E9-BBE9-21A6D6244A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Architecture pattern</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pPr marL="0" indent="0">
              <a:buNone/>
            </a:pPr>
            <a:endParaRPr lang="en-US" sz="1800" b="0" i="0" dirty="0">
              <a:effectLst/>
            </a:endParaRPr>
          </a:p>
          <a:p>
            <a:r>
              <a:rPr lang="en-US" sz="1800" b="0" i="0" dirty="0">
                <a:effectLst/>
              </a:rPr>
              <a:t>Architecture pattern define the major components and their relationships in a system, addressing questions like how data flows, how modules or components interact, and how the system's overall goals are achieved.</a:t>
            </a:r>
          </a:p>
          <a:p>
            <a:endParaRPr lang="en-US" sz="1800" dirty="0"/>
          </a:p>
          <a:p>
            <a:r>
              <a:rPr lang="en-US" sz="1800" b="0" i="0" dirty="0">
                <a:effectLst/>
                <a:latin typeface="Söhne"/>
              </a:rPr>
              <a:t>Architecture patterns are high-level, fundamental structural designs for organizing a software system. They provide a blueprint for the overall structure of a system.</a:t>
            </a:r>
          </a:p>
          <a:p>
            <a:endParaRPr lang="en-US" sz="1800" dirty="0">
              <a:latin typeface="Söhne"/>
            </a:endParaRPr>
          </a:p>
          <a:p>
            <a:r>
              <a:rPr lang="en-US" sz="1800" b="0" i="0" dirty="0">
                <a:effectLst/>
                <a:latin typeface="Söhne"/>
              </a:rPr>
              <a:t>Examples of architecture patterns include the Model-View-Controller (MVC) pattern, Client-Server architecture, </a:t>
            </a:r>
            <a:r>
              <a:rPr lang="en-US" sz="1800" b="0" i="0" dirty="0" err="1">
                <a:effectLst/>
                <a:latin typeface="Söhne"/>
              </a:rPr>
              <a:t>an</a:t>
            </a:r>
            <a:r>
              <a:rPr lang="en-US" sz="1800" dirty="0" err="1">
                <a:latin typeface="Söhne"/>
              </a:rPr>
              <a:t>Microservices</a:t>
            </a:r>
            <a:r>
              <a:rPr lang="en-US" sz="1800" dirty="0">
                <a:latin typeface="Söhne"/>
              </a:rPr>
              <a:t> architecture, Monolithic architecture, </a:t>
            </a:r>
            <a:r>
              <a:rPr lang="en-US" sz="1800" b="0" i="0" dirty="0">
                <a:effectLst/>
                <a:latin typeface="Söhne"/>
              </a:rPr>
              <a:t>d Event-Driven architecture.</a:t>
            </a:r>
            <a:endParaRPr lang="en-US" sz="1800" dirty="0"/>
          </a:p>
        </p:txBody>
      </p:sp>
    </p:spTree>
    <p:extLst>
      <p:ext uri="{BB962C8B-B14F-4D97-AF65-F5344CB8AC3E}">
        <p14:creationId xmlns:p14="http://schemas.microsoft.com/office/powerpoint/2010/main" val="27579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Design pattern</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endParaRPr lang="en-US" sz="1800" dirty="0"/>
          </a:p>
          <a:p>
            <a:endParaRPr lang="en-US" sz="1800" dirty="0"/>
          </a:p>
          <a:p>
            <a:r>
              <a:rPr lang="en-US" sz="1800" b="0" i="0" dirty="0">
                <a:effectLst/>
              </a:rPr>
              <a:t>Design patterns offer well-established and proven solutions to common design problems. They help improve code maintainability, extensibility, and reusability by promoting best practices for structuring code.</a:t>
            </a:r>
            <a:r>
              <a:rPr lang="en-US" sz="1800" dirty="0"/>
              <a:t> Design patterns</a:t>
            </a:r>
            <a:r>
              <a:rPr lang="en-US" sz="1800" b="0" i="0" dirty="0">
                <a:effectLst/>
              </a:rPr>
              <a:t> are usually associated with code-level commonalities. They provide various schemes for refining and building smaller subsystems.</a:t>
            </a:r>
          </a:p>
          <a:p>
            <a:endParaRPr lang="en-US" sz="1800" dirty="0"/>
          </a:p>
          <a:p>
            <a:r>
              <a:rPr lang="en-US" sz="1800" b="0" i="0" dirty="0">
                <a:effectLst/>
              </a:rPr>
              <a:t>Design patterns are lower-level solutions to recurring design problems within a specific context in a software system. They address issues related to the design and implementation of individual classes, objects, or components.</a:t>
            </a:r>
          </a:p>
          <a:p>
            <a:endParaRPr lang="en-US" sz="1800" dirty="0"/>
          </a:p>
          <a:p>
            <a:r>
              <a:rPr lang="en-US" sz="1800" b="0" i="0" dirty="0">
                <a:effectLst/>
              </a:rPr>
              <a:t>Examples of design patterns include the Singleton pattern, Factory pattern, Observer pattern, Strategy pattern, and Decorator pattern.</a:t>
            </a:r>
            <a:endParaRPr lang="en-US" sz="1800" dirty="0"/>
          </a:p>
        </p:txBody>
      </p:sp>
    </p:spTree>
    <p:extLst>
      <p:ext uri="{BB962C8B-B14F-4D97-AF65-F5344CB8AC3E}">
        <p14:creationId xmlns:p14="http://schemas.microsoft.com/office/powerpoint/2010/main" val="661060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MVC</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a:xfrm>
            <a:off x="80297" y="1738312"/>
            <a:ext cx="9084805" cy="5257557"/>
          </a:xfrm>
        </p:spPr>
        <p:txBody>
          <a:bodyPr>
            <a:noAutofit/>
          </a:bodyPr>
          <a:lstStyle/>
          <a:p>
            <a:endParaRPr lang="en-US" sz="1800" dirty="0"/>
          </a:p>
          <a:p>
            <a:endParaRPr lang="en-US" sz="1800" dirty="0"/>
          </a:p>
          <a:p>
            <a:endParaRPr lang="en-US" sz="1800" dirty="0"/>
          </a:p>
        </p:txBody>
      </p:sp>
      <p:pic>
        <p:nvPicPr>
          <p:cNvPr id="1026" name="Picture 2" descr=" ">
            <a:extLst>
              <a:ext uri="{FF2B5EF4-FFF2-40B4-BE49-F238E27FC236}">
                <a16:creationId xmlns:a16="http://schemas.microsoft.com/office/drawing/2014/main" id="{752753A0-A10D-B2F4-D728-048E87578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511" y="1828800"/>
            <a:ext cx="6494954"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474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MVC</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pPr marL="0" indent="0">
              <a:buNone/>
            </a:pPr>
            <a:endParaRPr lang="en-US" sz="1800" i="0" dirty="0">
              <a:effectLst/>
            </a:endParaRPr>
          </a:p>
          <a:p>
            <a:r>
              <a:rPr lang="en-US" sz="1800" i="0" dirty="0">
                <a:effectLst/>
              </a:rPr>
              <a:t>The MVC pattern is a UI presentation pattern that focuses on separating the UI (View) from its business layer (Model).</a:t>
            </a:r>
          </a:p>
          <a:p>
            <a:endParaRPr lang="en-US" sz="1800" i="0" dirty="0">
              <a:effectLst/>
            </a:endParaRPr>
          </a:p>
          <a:p>
            <a:r>
              <a:rPr lang="en-US" sz="1800" i="0" dirty="0">
                <a:effectLst/>
              </a:rPr>
              <a:t>The pattern separates responsibilities across three components: the view is responsible for rending UI elements, the controller is responsible for responding to UI actions, and the model is responsible for business behaviors and state management.</a:t>
            </a:r>
          </a:p>
          <a:p>
            <a:endParaRPr lang="en-US" sz="1800" i="0" dirty="0">
              <a:effectLst/>
            </a:endParaRPr>
          </a:p>
          <a:p>
            <a:r>
              <a:rPr lang="en-US" sz="1800" i="0" dirty="0">
                <a:effectLst/>
              </a:rPr>
              <a:t>In most implementations, all three components can directly interact with each other and in some implementations, the controller is responsible for determining which view to display (</a:t>
            </a:r>
            <a:r>
              <a:rPr lang="en-US" sz="1800" dirty="0"/>
              <a:t>Front Controller Pattern</a:t>
            </a:r>
            <a:r>
              <a:rPr lang="en-US" sz="1800" i="0" dirty="0">
                <a:effectLst/>
              </a:rPr>
              <a:t>)</a:t>
            </a:r>
          </a:p>
          <a:p>
            <a:endParaRPr lang="en-US" sz="1800" b="0" i="0" dirty="0">
              <a:solidFill>
                <a:srgbClr val="000000"/>
              </a:solidFill>
              <a:effectLst/>
            </a:endParaRPr>
          </a:p>
          <a:p>
            <a:r>
              <a:rPr lang="en-US" sz="1800" b="0" i="0" dirty="0">
                <a:solidFill>
                  <a:srgbClr val="000000"/>
                </a:solidFill>
                <a:effectLst/>
              </a:rPr>
              <a:t>Controllers are based on behaviors and can be shared across views</a:t>
            </a:r>
            <a:endParaRPr lang="en-US" sz="1800" b="0" dirty="0">
              <a:solidFill>
                <a:srgbClr val="000000"/>
              </a:solidFill>
            </a:endParaRPr>
          </a:p>
          <a:p>
            <a:endParaRPr lang="en-US" sz="1800" dirty="0"/>
          </a:p>
          <a:p>
            <a:endParaRPr lang="en-US" sz="1800" dirty="0"/>
          </a:p>
        </p:txBody>
      </p:sp>
    </p:spTree>
    <p:extLst>
      <p:ext uri="{BB962C8B-B14F-4D97-AF65-F5344CB8AC3E}">
        <p14:creationId xmlns:p14="http://schemas.microsoft.com/office/powerpoint/2010/main" val="237357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MVP</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endParaRPr lang="en-US" sz="1800" dirty="0"/>
          </a:p>
          <a:p>
            <a:endParaRPr lang="en-US" sz="1800" dirty="0"/>
          </a:p>
          <a:p>
            <a:endParaRPr lang="en-US" sz="1800" dirty="0"/>
          </a:p>
        </p:txBody>
      </p:sp>
      <p:pic>
        <p:nvPicPr>
          <p:cNvPr id="4" name="Picture 3">
            <a:extLst>
              <a:ext uri="{FF2B5EF4-FFF2-40B4-BE49-F238E27FC236}">
                <a16:creationId xmlns:a16="http://schemas.microsoft.com/office/drawing/2014/main" id="{181BE0D2-E05C-22E3-93AD-2B424BCA97C4}"/>
              </a:ext>
            </a:extLst>
          </p:cNvPr>
          <p:cNvPicPr>
            <a:picLocks noChangeAspect="1"/>
          </p:cNvPicPr>
          <p:nvPr/>
        </p:nvPicPr>
        <p:blipFill>
          <a:blip r:embed="rId2"/>
          <a:stretch>
            <a:fillRect/>
          </a:stretch>
        </p:blipFill>
        <p:spPr>
          <a:xfrm>
            <a:off x="1143000" y="1462087"/>
            <a:ext cx="7239000" cy="4409597"/>
          </a:xfrm>
          <a:prstGeom prst="rect">
            <a:avLst/>
          </a:prstGeom>
        </p:spPr>
      </p:pic>
    </p:spTree>
    <p:extLst>
      <p:ext uri="{BB962C8B-B14F-4D97-AF65-F5344CB8AC3E}">
        <p14:creationId xmlns:p14="http://schemas.microsoft.com/office/powerpoint/2010/main" val="1578431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MVP</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pPr marL="0" indent="0">
              <a:buNone/>
            </a:pPr>
            <a:endParaRPr lang="en-US" sz="1800" dirty="0"/>
          </a:p>
          <a:p>
            <a:r>
              <a:rPr lang="en-US" sz="1800" dirty="0"/>
              <a:t>The pattern separates responsibilities across four components: the view is responsible for rending UI elements, the view interface is used to loosely couple the presenter from its view, the presenter is responsible for interacting between the view/model, and the model is responsible for business behaviors and state management.</a:t>
            </a:r>
            <a:endParaRPr lang="en-US" sz="1800" b="0" i="0" dirty="0">
              <a:solidFill>
                <a:srgbClr val="000000"/>
              </a:solidFill>
              <a:effectLst/>
            </a:endParaRPr>
          </a:p>
          <a:p>
            <a:r>
              <a:rPr lang="en-US" sz="1800" b="0" i="0" dirty="0">
                <a:solidFill>
                  <a:srgbClr val="000000"/>
                </a:solidFill>
                <a:effectLst/>
              </a:rPr>
              <a:t>In some implementations, the presenter interacts with a service (controller) layer to retrieve/persist the model.</a:t>
            </a:r>
          </a:p>
          <a:p>
            <a:r>
              <a:rPr lang="en-US" sz="1800" b="0" i="0" dirty="0">
                <a:solidFill>
                  <a:srgbClr val="000000"/>
                </a:solidFill>
                <a:effectLst/>
              </a:rPr>
              <a:t>The view interface and service layer are commonly used to make writing unit tests for the presenter and the model easier.</a:t>
            </a:r>
            <a:endParaRPr lang="en-US" sz="1800" dirty="0">
              <a:solidFill>
                <a:srgbClr val="000000"/>
              </a:solidFill>
            </a:endParaRPr>
          </a:p>
          <a:p>
            <a:r>
              <a:rPr lang="en-US" sz="1800" b="0" i="0" dirty="0">
                <a:solidFill>
                  <a:srgbClr val="000000"/>
                </a:solidFill>
                <a:effectLst/>
              </a:rPr>
              <a:t>Usually, view presenter map one to one. Complex views may have multi presenters.</a:t>
            </a:r>
          </a:p>
          <a:p>
            <a:r>
              <a:rPr lang="en-US" sz="1800" b="0" i="0" dirty="0">
                <a:solidFill>
                  <a:srgbClr val="000000"/>
                </a:solidFill>
                <a:effectLst/>
              </a:rPr>
              <a:t>Easier to unit test because interaction with the view is through an interface</a:t>
            </a:r>
            <a:endParaRPr lang="en-US" sz="1800" dirty="0"/>
          </a:p>
        </p:txBody>
      </p:sp>
    </p:spTree>
    <p:extLst>
      <p:ext uri="{BB962C8B-B14F-4D97-AF65-F5344CB8AC3E}">
        <p14:creationId xmlns:p14="http://schemas.microsoft.com/office/powerpoint/2010/main" val="2017927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MVVM</a:t>
            </a:r>
            <a:endParaRPr lang="en-IN" dirty="0">
              <a:solidFill>
                <a:srgbClr val="FF0000"/>
              </a:solidFill>
            </a:endParaRPr>
          </a:p>
        </p:txBody>
      </p:sp>
      <p:pic>
        <p:nvPicPr>
          <p:cNvPr id="2050" name="Picture 2" descr="The MVVM pattern">
            <a:extLst>
              <a:ext uri="{FF2B5EF4-FFF2-40B4-BE49-F238E27FC236}">
                <a16:creationId xmlns:a16="http://schemas.microsoft.com/office/drawing/2014/main" id="{5D47236E-3F62-7F60-4102-8887FA7598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047" y="2953417"/>
            <a:ext cx="7925906" cy="1819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MVVM</a:t>
            </a:r>
            <a:endParaRPr lang="en-IN" dirty="0">
              <a:solidFill>
                <a:srgbClr val="FF0000"/>
              </a:solidFill>
            </a:endParaRPr>
          </a:p>
        </p:txBody>
      </p:sp>
      <p:sp>
        <p:nvSpPr>
          <p:cNvPr id="3" name="Content Placeholder 2">
            <a:extLst>
              <a:ext uri="{FF2B5EF4-FFF2-40B4-BE49-F238E27FC236}">
                <a16:creationId xmlns:a16="http://schemas.microsoft.com/office/drawing/2014/main" id="{4BE6B778-32D0-C3BB-88B8-F929524BF257}"/>
              </a:ext>
            </a:extLst>
          </p:cNvPr>
          <p:cNvSpPr>
            <a:spLocks noGrp="1"/>
          </p:cNvSpPr>
          <p:nvPr>
            <p:ph idx="1"/>
          </p:nvPr>
        </p:nvSpPr>
        <p:spPr/>
        <p:txBody>
          <a:bodyPr>
            <a:noAutofit/>
          </a:bodyPr>
          <a:lstStyle/>
          <a:p>
            <a:endParaRPr lang="en-US" sz="1800" b="0" i="0" dirty="0">
              <a:solidFill>
                <a:srgbClr val="161616"/>
              </a:solidFill>
              <a:effectLst/>
            </a:endParaRPr>
          </a:p>
          <a:p>
            <a:r>
              <a:rPr lang="en-US" sz="1800" b="0" i="0" dirty="0">
                <a:solidFill>
                  <a:srgbClr val="161616"/>
                </a:solidFill>
                <a:effectLst/>
              </a:rPr>
              <a:t>There are three core components in the MVVM pattern: the model, the view, and the view model</a:t>
            </a:r>
          </a:p>
          <a:p>
            <a:r>
              <a:rPr lang="en-US" sz="1800" dirty="0">
                <a:solidFill>
                  <a:srgbClr val="161616"/>
                </a:solidFill>
              </a:rPr>
              <a:t>T</a:t>
            </a:r>
            <a:r>
              <a:rPr lang="en-US" sz="1800" b="0" i="0" dirty="0">
                <a:solidFill>
                  <a:srgbClr val="161616"/>
                </a:solidFill>
                <a:effectLst/>
              </a:rPr>
              <a:t>he view "knows about" the view model, and the view model "knows about" the model, but the model is unaware of the view model, and the view model is unaware of the view. Therefore, the view model isolates the view from the model, and allows the model to evolve independently of the view.</a:t>
            </a:r>
          </a:p>
          <a:p>
            <a:r>
              <a:rPr lang="en-US" sz="1800" b="0" i="0" dirty="0">
                <a:solidFill>
                  <a:srgbClr val="161616"/>
                </a:solidFill>
                <a:effectLst/>
                <a:latin typeface="Segoe UI" panose="020B0502040204020203" pitchFamily="34" charset="0"/>
              </a:rPr>
              <a:t>The view is responsible for defining the structure, layout, and appearance of what the user sees on screen</a:t>
            </a:r>
            <a:endParaRPr lang="en-US" sz="1800" dirty="0">
              <a:solidFill>
                <a:srgbClr val="161616"/>
              </a:solidFill>
              <a:latin typeface="Segoe UI" panose="020B0502040204020203" pitchFamily="34" charset="0"/>
            </a:endParaRPr>
          </a:p>
          <a:p>
            <a:r>
              <a:rPr lang="en-US" sz="1800" b="0" i="0" dirty="0">
                <a:solidFill>
                  <a:srgbClr val="161616"/>
                </a:solidFill>
                <a:effectLst/>
                <a:latin typeface="Segoe UI" panose="020B0502040204020203" pitchFamily="34" charset="0"/>
              </a:rPr>
              <a:t>Ideally, each view is defined in XAML, with a limited code-behind that does not contain business logic</a:t>
            </a:r>
          </a:p>
        </p:txBody>
      </p:sp>
    </p:spTree>
    <p:extLst>
      <p:ext uri="{BB962C8B-B14F-4D97-AF65-F5344CB8AC3E}">
        <p14:creationId xmlns:p14="http://schemas.microsoft.com/office/powerpoint/2010/main" val="76036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MVVM</a:t>
            </a:r>
            <a:endParaRPr lang="en-IN" dirty="0">
              <a:solidFill>
                <a:srgbClr val="FF0000"/>
              </a:solidFill>
            </a:endParaRPr>
          </a:p>
        </p:txBody>
      </p:sp>
      <p:sp>
        <p:nvSpPr>
          <p:cNvPr id="3" name="Content Placeholder 2">
            <a:extLst>
              <a:ext uri="{FF2B5EF4-FFF2-40B4-BE49-F238E27FC236}">
                <a16:creationId xmlns:a16="http://schemas.microsoft.com/office/drawing/2014/main" id="{4BE6B778-32D0-C3BB-88B8-F929524BF257}"/>
              </a:ext>
            </a:extLst>
          </p:cNvPr>
          <p:cNvSpPr>
            <a:spLocks noGrp="1"/>
          </p:cNvSpPr>
          <p:nvPr>
            <p:ph idx="1"/>
          </p:nvPr>
        </p:nvSpPr>
        <p:spPr/>
        <p:txBody>
          <a:bodyPr>
            <a:noAutofit/>
          </a:bodyPr>
          <a:lstStyle/>
          <a:p>
            <a:endParaRPr lang="en-US" sz="1800" b="0" i="0" dirty="0">
              <a:solidFill>
                <a:srgbClr val="161616"/>
              </a:solidFill>
              <a:effectLst/>
              <a:latin typeface="Segoe UI" panose="020B0502040204020203" pitchFamily="34" charset="0"/>
            </a:endParaRPr>
          </a:p>
          <a:p>
            <a:r>
              <a:rPr lang="en-US" sz="1800" b="0" i="0" dirty="0">
                <a:solidFill>
                  <a:srgbClr val="161616"/>
                </a:solidFill>
                <a:effectLst/>
                <a:latin typeface="Segoe UI" panose="020B0502040204020203" pitchFamily="34" charset="0"/>
              </a:rPr>
              <a:t>The view model implements properties and commands to which the view can data bind to, and notifies the view of any state changes through change notification events. </a:t>
            </a:r>
            <a:endParaRPr lang="en-US" sz="1800" dirty="0">
              <a:solidFill>
                <a:srgbClr val="161616"/>
              </a:solidFill>
              <a:latin typeface="Segoe UI" panose="020B0502040204020203" pitchFamily="34" charset="0"/>
            </a:endParaRPr>
          </a:p>
          <a:p>
            <a:r>
              <a:rPr lang="en-US" sz="1800" b="0" i="0" dirty="0">
                <a:solidFill>
                  <a:srgbClr val="161616"/>
                </a:solidFill>
                <a:effectLst/>
                <a:latin typeface="Segoe UI" panose="020B0502040204020203" pitchFamily="34" charset="0"/>
              </a:rPr>
              <a:t>The view model is also responsible for coordinating the view's interactions with any model classes that are required. There's typically a one-to-many relationship between the view model and the model classes.</a:t>
            </a:r>
          </a:p>
          <a:p>
            <a:r>
              <a:rPr lang="en-US" sz="1800" b="0" i="0" dirty="0">
                <a:solidFill>
                  <a:srgbClr val="161616"/>
                </a:solidFill>
                <a:effectLst/>
                <a:latin typeface="Segoe UI" panose="020B0502040204020203" pitchFamily="34" charset="0"/>
              </a:rPr>
              <a:t>Model classes are non-visual classes that encapsulate the app's data. </a:t>
            </a:r>
            <a:endParaRPr lang="en-US" sz="1800" dirty="0">
              <a:solidFill>
                <a:srgbClr val="161616"/>
              </a:solidFill>
              <a:latin typeface="Segoe UI" panose="020B0502040204020203" pitchFamily="34" charset="0"/>
            </a:endParaRPr>
          </a:p>
          <a:p>
            <a:r>
              <a:rPr lang="en-US" sz="1800" b="0" i="0" dirty="0">
                <a:solidFill>
                  <a:srgbClr val="161616"/>
                </a:solidFill>
                <a:effectLst/>
                <a:latin typeface="Segoe UI" panose="020B0502040204020203" pitchFamily="34" charset="0"/>
              </a:rPr>
              <a:t>model can be thought of as representing the app's domain model, which usually includes a data model along with business and validation logic</a:t>
            </a:r>
            <a:endParaRPr lang="en-IN" sz="1800" dirty="0"/>
          </a:p>
          <a:p>
            <a:endParaRPr lang="en-US" sz="1800" b="0" i="0" dirty="0">
              <a:solidFill>
                <a:srgbClr val="161616"/>
              </a:solidFill>
              <a:effectLst/>
              <a:latin typeface="Segoe UI" panose="020B0502040204020203" pitchFamily="34" charset="0"/>
            </a:endParaRPr>
          </a:p>
        </p:txBody>
      </p:sp>
    </p:spTree>
    <p:extLst>
      <p:ext uri="{BB962C8B-B14F-4D97-AF65-F5344CB8AC3E}">
        <p14:creationId xmlns:p14="http://schemas.microsoft.com/office/powerpoint/2010/main" val="2606072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12264</TotalTime>
  <Words>659</Words>
  <Application>Microsoft Office PowerPoint</Application>
  <PresentationFormat>On-screen Show (4:3)</PresentationFormat>
  <Paragraphs>48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Segoe UI</vt:lpstr>
      <vt:lpstr>Söhne</vt:lpstr>
      <vt:lpstr>Office Theme</vt:lpstr>
      <vt:lpstr>Architecture pattern</vt:lpstr>
      <vt:lpstr>Design pattern</vt:lpstr>
      <vt:lpstr>MVC</vt:lpstr>
      <vt:lpstr>MVC</vt:lpstr>
      <vt:lpstr>MVP</vt:lpstr>
      <vt:lpstr>MVP</vt:lpstr>
      <vt:lpstr>MVVM</vt:lpstr>
      <vt:lpstr>MVVM</vt:lpstr>
      <vt:lpstr>MVVM</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Microsoft</dc:creator>
  <cp:lastModifiedBy>lenovo</cp:lastModifiedBy>
  <cp:revision>1463</cp:revision>
  <dcterms:created xsi:type="dcterms:W3CDTF">2018-07-22T05:46:41Z</dcterms:created>
  <dcterms:modified xsi:type="dcterms:W3CDTF">2023-09-25T10:40:35Z</dcterms:modified>
</cp:coreProperties>
</file>