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523" r:id="rId2"/>
    <p:sldId id="525" r:id="rId3"/>
    <p:sldId id="256" r:id="rId4"/>
    <p:sldId id="522" r:id="rId5"/>
    <p:sldId id="322" r:id="rId6"/>
    <p:sldId id="313" r:id="rId7"/>
    <p:sldId id="257" r:id="rId8"/>
    <p:sldId id="348" r:id="rId9"/>
    <p:sldId id="421" r:id="rId10"/>
    <p:sldId id="420" r:id="rId11"/>
    <p:sldId id="323" r:id="rId12"/>
    <p:sldId id="422" r:id="rId13"/>
    <p:sldId id="349" r:id="rId14"/>
    <p:sldId id="350" r:id="rId15"/>
    <p:sldId id="351" r:id="rId16"/>
    <p:sldId id="353" r:id="rId17"/>
    <p:sldId id="357" r:id="rId18"/>
    <p:sldId id="356" r:id="rId19"/>
    <p:sldId id="359" r:id="rId20"/>
    <p:sldId id="423" r:id="rId21"/>
    <p:sldId id="355" r:id="rId22"/>
    <p:sldId id="360" r:id="rId23"/>
    <p:sldId id="324" r:id="rId24"/>
    <p:sldId id="325" r:id="rId25"/>
    <p:sldId id="326" r:id="rId26"/>
    <p:sldId id="275" r:id="rId27"/>
    <p:sldId id="379" r:id="rId28"/>
    <p:sldId id="369" r:id="rId29"/>
    <p:sldId id="370" r:id="rId30"/>
    <p:sldId id="363" r:id="rId31"/>
    <p:sldId id="365" r:id="rId32"/>
    <p:sldId id="364" r:id="rId33"/>
    <p:sldId id="372" r:id="rId34"/>
    <p:sldId id="381" r:id="rId35"/>
    <p:sldId id="382" r:id="rId36"/>
    <p:sldId id="315" r:id="rId37"/>
    <p:sldId id="327" r:id="rId38"/>
    <p:sldId id="331" r:id="rId39"/>
    <p:sldId id="316" r:id="rId40"/>
    <p:sldId id="330" r:id="rId41"/>
    <p:sldId id="334" r:id="rId42"/>
    <p:sldId id="526" r:id="rId43"/>
    <p:sldId id="527" r:id="rId44"/>
    <p:sldId id="528" r:id="rId45"/>
    <p:sldId id="52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5</a:t>
            </a:fld>
            <a:endParaRPr lang="en-US"/>
          </a:p>
        </p:txBody>
      </p:sp>
    </p:spTree>
    <p:extLst>
      <p:ext uri="{BB962C8B-B14F-4D97-AF65-F5344CB8AC3E}">
        <p14:creationId xmlns:p14="http://schemas.microsoft.com/office/powerpoint/2010/main" val="180553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22</a:t>
            </a:fld>
            <a:endParaRPr lang="en-US"/>
          </a:p>
        </p:txBody>
      </p:sp>
    </p:spTree>
    <p:extLst>
      <p:ext uri="{BB962C8B-B14F-4D97-AF65-F5344CB8AC3E}">
        <p14:creationId xmlns:p14="http://schemas.microsoft.com/office/powerpoint/2010/main" val="361811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11/6/2023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Webpage, Website, WWW</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WWW is a collection of websites or web pages stored in web servers and connected to local computers through the internet.</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Webpage, is a single document or page that is displayed in web browsers used to sell products and services to users or visitors. A unique URL address is also attached to the webpages and is used to render or access that particular page. Webpages can also be either static or dynamic.</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A website is a collection of several webpages linked together using hyperlinks. All the webpages are linked under a single domain to uniquely identify the website. Websites are the main source of connecting hyperlinks to different sections, and these sections may further include other relevant webpages.</a:t>
            </a:r>
          </a:p>
        </p:txBody>
      </p:sp>
    </p:spTree>
    <p:extLst>
      <p:ext uri="{BB962C8B-B14F-4D97-AF65-F5344CB8AC3E}">
        <p14:creationId xmlns:p14="http://schemas.microsoft.com/office/powerpoint/2010/main" val="206553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Understanding “viewport” meta</a:t>
            </a:r>
          </a:p>
        </p:txBody>
      </p:sp>
      <p:sp>
        <p:nvSpPr>
          <p:cNvPr id="3" name="Subtitle 2"/>
          <p:cNvSpPr>
            <a:spLocks noGrp="1"/>
          </p:cNvSpPr>
          <p:nvPr>
            <p:ph type="subTitle" idx="1"/>
          </p:nvPr>
        </p:nvSpPr>
        <p:spPr>
          <a:xfrm>
            <a:off x="762000" y="990600"/>
            <a:ext cx="7848600" cy="5410200"/>
          </a:xfrm>
        </p:spPr>
        <p:txBody>
          <a:bodyPr>
            <a:normAutofit/>
          </a:bodyPr>
          <a:lstStyle/>
          <a:p>
            <a:pPr marL="285750" indent="-285750" algn="l">
              <a:buFont typeface="Arial" panose="020B0604020202020204" pitchFamily="34" charset="0"/>
              <a:buChar char="•"/>
            </a:pPr>
            <a:endParaRPr lang="en-US" sz="1600" i="0" dirty="0">
              <a:solidFill>
                <a:schemeClr val="tx1"/>
              </a:solidFill>
              <a:effectLst/>
            </a:endParaRPr>
          </a:p>
          <a:p>
            <a:pPr marL="285750" indent="-285750" algn="l">
              <a:buFont typeface="Arial" panose="020B0604020202020204" pitchFamily="34" charset="0"/>
              <a:buChar char="•"/>
            </a:pPr>
            <a:r>
              <a:rPr lang="en-US" sz="1600" i="0" dirty="0">
                <a:solidFill>
                  <a:schemeClr val="tx1"/>
                </a:solidFill>
                <a:effectLst/>
              </a:rPr>
              <a:t>The browser's </a:t>
            </a:r>
            <a:r>
              <a:rPr lang="en-US" sz="1600" dirty="0">
                <a:solidFill>
                  <a:schemeClr val="tx1"/>
                </a:solidFill>
              </a:rPr>
              <a:t>viewport</a:t>
            </a:r>
            <a:r>
              <a:rPr lang="en-US" sz="1600" i="0" dirty="0">
                <a:solidFill>
                  <a:schemeClr val="tx1"/>
                </a:solidFill>
                <a:effectLst/>
              </a:rPr>
              <a:t> is the area of the window in which web content can be seen.</a:t>
            </a:r>
          </a:p>
          <a:p>
            <a:pPr marL="285750" indent="-285750" algn="l">
              <a:buFont typeface="Arial" panose="020B0604020202020204" pitchFamily="34" charset="0"/>
              <a:buChar char="•"/>
            </a:pPr>
            <a:r>
              <a:rPr lang="en-US" sz="1600" b="0" i="0" dirty="0">
                <a:solidFill>
                  <a:schemeClr val="tx1"/>
                </a:solidFill>
                <a:effectLst/>
              </a:rPr>
              <a:t>Viewport is often not the same size as the rendered page, in which case the browser provides scrollbars for the user to scroll around and access all the content.</a:t>
            </a:r>
          </a:p>
          <a:p>
            <a:pPr marL="285750" indent="-285750" algn="l">
              <a:buFont typeface="Arial" panose="020B0604020202020204" pitchFamily="34" charset="0"/>
              <a:buChar char="•"/>
            </a:pPr>
            <a:r>
              <a:rPr lang="en-US" sz="1600" b="0" i="0" dirty="0">
                <a:solidFill>
                  <a:schemeClr val="tx1"/>
                </a:solidFill>
                <a:effectLst/>
              </a:rPr>
              <a:t>Some mobile devices and other narrow screens render pages in a virtual window or viewport, which is usually wider than the screen, and then shrink the rendered result down so it can all be seen at once.</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 For example, if a mobile screen has a width of 640px, pages might be rendered with a virtual viewport of 980px, and then it will be shrunk down to fit into the 640px space.</a:t>
            </a:r>
          </a:p>
          <a:p>
            <a:pPr marL="285750" indent="-285750" algn="l">
              <a:buFont typeface="Arial" panose="020B0604020202020204" pitchFamily="34" charset="0"/>
              <a:buChar char="•"/>
            </a:pPr>
            <a:r>
              <a:rPr lang="en-US" sz="1600" b="0" i="0" dirty="0">
                <a:solidFill>
                  <a:schemeClr val="tx1"/>
                </a:solidFill>
                <a:effectLst/>
              </a:rPr>
              <a:t>This is done because not all pages are optimized for mobile and break (or at least look bad) when rendered at a small viewport width. This virtual viewport is a way to make non-mobile-optimized sites in general look better on narrow screen devices.</a:t>
            </a:r>
            <a:endParaRPr lang="en-US" sz="1600" dirty="0">
              <a:solidFill>
                <a:schemeClr val="tx1"/>
              </a:solidFill>
            </a:endParaRPr>
          </a:p>
          <a:p>
            <a:pPr marL="285750" indent="-285750" algn="l">
              <a:buFont typeface="Arial" panose="020B0604020202020204" pitchFamily="34" charset="0"/>
              <a:buChar char="•"/>
            </a:pPr>
            <a:r>
              <a:rPr lang="en-US" sz="1600" b="0" i="0" dirty="0">
                <a:solidFill>
                  <a:schemeClr val="tx1"/>
                </a:solidFill>
                <a:effectLst/>
              </a:rPr>
              <a:t>this mechanism is not so good for pages that are optimized for narrow screens using </a:t>
            </a:r>
            <a:r>
              <a:rPr lang="en-US" sz="1600" dirty="0">
                <a:solidFill>
                  <a:schemeClr val="tx1"/>
                </a:solidFill>
              </a:rPr>
              <a:t>media queries</a:t>
            </a:r>
            <a:r>
              <a:rPr lang="en-US" sz="1600" b="0" i="0" dirty="0">
                <a:solidFill>
                  <a:schemeClr val="tx1"/>
                </a:solidFill>
                <a:effectLst/>
              </a:rPr>
              <a:t> — if the virtual viewport is 980px for example, media queries that kick in at 640px or 480px or less will never be used, limiting the effectiveness of such responsive design techniques.</a:t>
            </a:r>
          </a:p>
          <a:p>
            <a:pPr marL="285750" indent="-285750" algn="l">
              <a:buFont typeface="Arial" panose="020B0604020202020204" pitchFamily="34" charset="0"/>
              <a:buChar char="•"/>
            </a:pPr>
            <a:r>
              <a:rPr lang="en-US" sz="1600" b="0" i="0" dirty="0">
                <a:solidFill>
                  <a:schemeClr val="tx1"/>
                </a:solidFill>
                <a:effectLst/>
              </a:rPr>
              <a:t>The viewport meta tag mitigates this problem of virtual viewport on narrow screen devices.</a:t>
            </a:r>
            <a:endParaRPr lang="en-US" sz="1600" i="0" dirty="0">
              <a:solidFill>
                <a:schemeClr val="tx1"/>
              </a:solidFill>
              <a:effectLst/>
            </a:endParaRPr>
          </a:p>
          <a:p>
            <a:pPr marL="457200" indent="-4572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03298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Commonly used HTML Elements</a:t>
            </a:r>
          </a:p>
        </p:txBody>
      </p:sp>
      <p:sp>
        <p:nvSpPr>
          <p:cNvPr id="3" name="Subtitle 2"/>
          <p:cNvSpPr>
            <a:spLocks noGrp="1"/>
          </p:cNvSpPr>
          <p:nvPr>
            <p:ph type="subTitle" idx="1"/>
          </p:nvPr>
        </p:nvSpPr>
        <p:spPr>
          <a:xfrm>
            <a:off x="762000" y="990600"/>
            <a:ext cx="7848600" cy="5410200"/>
          </a:xfrm>
        </p:spPr>
        <p:txBody>
          <a:bodyPr>
            <a:normAutofit/>
          </a:bodyPr>
          <a:lstStyle/>
          <a:p>
            <a:pPr algn="l"/>
            <a:r>
              <a:rPr lang="en-US" dirty="0">
                <a:solidFill>
                  <a:srgbClr val="002060"/>
                </a:solidFill>
              </a:rPr>
              <a:t>&lt;p&gt; tag</a:t>
            </a:r>
          </a:p>
          <a:p>
            <a:pPr algn="l"/>
            <a:r>
              <a:rPr lang="en-US" dirty="0">
                <a:solidFill>
                  <a:srgbClr val="002060"/>
                </a:solidFill>
              </a:rPr>
              <a:t>&lt;</a:t>
            </a:r>
            <a:r>
              <a:rPr lang="en-US" dirty="0" err="1">
                <a:solidFill>
                  <a:srgbClr val="002060"/>
                </a:solidFill>
              </a:rPr>
              <a:t>br</a:t>
            </a:r>
            <a:r>
              <a:rPr lang="en-US" dirty="0">
                <a:solidFill>
                  <a:srgbClr val="002060"/>
                </a:solidFill>
              </a:rPr>
              <a:t>&gt; tag</a:t>
            </a:r>
          </a:p>
          <a:p>
            <a:pPr algn="l"/>
            <a:r>
              <a:rPr lang="en-US" dirty="0">
                <a:solidFill>
                  <a:srgbClr val="002060"/>
                </a:solidFill>
              </a:rPr>
              <a:t>&lt;hr&gt; tag</a:t>
            </a:r>
          </a:p>
          <a:p>
            <a:pPr algn="l"/>
            <a:r>
              <a:rPr lang="en-US" dirty="0">
                <a:solidFill>
                  <a:srgbClr val="002060"/>
                </a:solidFill>
              </a:rPr>
              <a:t>&lt;h1&gt; to &lt;h6&gt;  heading tags</a:t>
            </a:r>
          </a:p>
          <a:p>
            <a:pPr algn="l"/>
            <a:r>
              <a:rPr lang="en-US" dirty="0">
                <a:solidFill>
                  <a:srgbClr val="002060"/>
                </a:solidFill>
              </a:rPr>
              <a:t>Text modifiers like &lt;b&gt; ,&lt;</a:t>
            </a:r>
            <a:r>
              <a:rPr lang="en-US" dirty="0" err="1">
                <a:solidFill>
                  <a:srgbClr val="002060"/>
                </a:solidFill>
              </a:rPr>
              <a:t>i</a:t>
            </a:r>
            <a:r>
              <a:rPr lang="en-US" dirty="0">
                <a:solidFill>
                  <a:srgbClr val="002060"/>
                </a:solidFill>
              </a:rPr>
              <a:t>&gt;, &lt;u&gt; , &lt;strong&gt; etc.</a:t>
            </a:r>
          </a:p>
          <a:p>
            <a:pPr algn="l"/>
            <a:r>
              <a:rPr lang="en-US" dirty="0">
                <a:solidFill>
                  <a:srgbClr val="002060"/>
                </a:solidFill>
              </a:rPr>
              <a:t>&lt;div&gt;</a:t>
            </a:r>
          </a:p>
          <a:p>
            <a:pPr algn="l">
              <a:buFont typeface="Arial" charset="0"/>
              <a:buChar char="•"/>
            </a:pPr>
            <a:endParaRPr lang="en-US"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Commonly used HTML Elements</a:t>
            </a:r>
          </a:p>
        </p:txBody>
      </p:sp>
      <p:sp>
        <p:nvSpPr>
          <p:cNvPr id="3" name="Subtitle 2"/>
          <p:cNvSpPr>
            <a:spLocks noGrp="1"/>
          </p:cNvSpPr>
          <p:nvPr>
            <p:ph type="subTitle" idx="1"/>
          </p:nvPr>
        </p:nvSpPr>
        <p:spPr>
          <a:xfrm>
            <a:off x="762000" y="990600"/>
            <a:ext cx="7848600" cy="5410200"/>
          </a:xfrm>
        </p:spPr>
        <p:txBody>
          <a:bodyPr>
            <a:normAutofit fontScale="62500" lnSpcReduction="20000"/>
          </a:bodyPr>
          <a:lstStyle/>
          <a:p>
            <a:pPr algn="l">
              <a:buFont typeface="Arial" charset="0"/>
              <a:buChar char="•"/>
            </a:pPr>
            <a:r>
              <a:rPr lang="en-US" dirty="0">
                <a:solidFill>
                  <a:srgbClr val="002060"/>
                </a:solidFill>
              </a:rPr>
              <a:t>The &lt;strong&gt; element represents text of certain importance, &lt;</a:t>
            </a:r>
            <a:r>
              <a:rPr lang="en-US" dirty="0" err="1">
                <a:solidFill>
                  <a:srgbClr val="002060"/>
                </a:solidFill>
              </a:rPr>
              <a:t>em</a:t>
            </a:r>
            <a:r>
              <a:rPr lang="en-US" dirty="0">
                <a:solidFill>
                  <a:srgbClr val="002060"/>
                </a:solidFill>
              </a:rPr>
              <a:t>&gt; puts some emphasis on the text and the &lt;mark&gt; element represents text of certain relevance. The &lt;b&gt; element doesn't convey such special semantic information; use it only when no others fit.</a:t>
            </a:r>
          </a:p>
          <a:p>
            <a:pPr algn="l">
              <a:buFont typeface="Arial" charset="0"/>
              <a:buChar char="•"/>
            </a:pPr>
            <a:r>
              <a:rPr lang="en-US" dirty="0">
                <a:solidFill>
                  <a:srgbClr val="002060"/>
                </a:solidFill>
              </a:rPr>
              <a:t>Similarly, do not mark titles and headings using the &lt;b&gt; element. For this purpose, use the h1 to h6 tags. Further, stylesheets can change the default style of these elements, with the result that they are not necessarily displayed in bold.</a:t>
            </a:r>
          </a:p>
          <a:p>
            <a:pPr algn="l">
              <a:buFont typeface="Arial" charset="0"/>
              <a:buChar char="•"/>
            </a:pPr>
            <a:r>
              <a:rPr lang="en-US" dirty="0">
                <a:solidFill>
                  <a:srgbClr val="002060"/>
                </a:solidFill>
              </a:rPr>
              <a:t>It is a good practice to use the class attribute on the &lt;b&gt; element in order to convey additional semantic information as needed (for example &lt;b class="lead"&gt; for the first sentence in a paragraph). This makes it easier to manage multiple use cases of &lt;b&gt; if your stylistic needs change, without the need to change all of its uses in the HTML.</a:t>
            </a:r>
          </a:p>
          <a:p>
            <a:pPr algn="l">
              <a:buFont typeface="Arial" charset="0"/>
              <a:buChar char="•"/>
            </a:pPr>
            <a:r>
              <a:rPr lang="en-US" dirty="0">
                <a:solidFill>
                  <a:srgbClr val="002060"/>
                </a:solidFill>
              </a:rPr>
              <a:t>Historically, the &lt;b&gt; element was meant to make text boldface. Styling information has been deprecated since HTML4, so the meaning of the &lt;b&gt; element has been changed.</a:t>
            </a:r>
          </a:p>
          <a:p>
            <a:pPr algn="l">
              <a:buFont typeface="Arial" charset="0"/>
              <a:buChar char="•"/>
            </a:pPr>
            <a:r>
              <a:rPr lang="en-US" dirty="0">
                <a:solidFill>
                  <a:srgbClr val="002060"/>
                </a:solidFill>
              </a:rPr>
              <a:t>If there is no semantic purpose to using the &lt;b&gt; element, you should use the CSS font-weight property with the value "bold" instead in order to make text bold.</a:t>
            </a:r>
          </a:p>
        </p:txBody>
      </p:sp>
    </p:spTree>
    <p:extLst>
      <p:ext uri="{BB962C8B-B14F-4D97-AF65-F5344CB8AC3E}">
        <p14:creationId xmlns:p14="http://schemas.microsoft.com/office/powerpoint/2010/main" val="46713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Semantic Tags over non-semantic</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endParaRPr lang="en-US" sz="2000" i="0" dirty="0">
              <a:solidFill>
                <a:schemeClr val="tx2"/>
              </a:solidFill>
              <a:effectLst/>
            </a:endParaRPr>
          </a:p>
          <a:p>
            <a:pPr marL="285750" indent="-285750" algn="l">
              <a:buFont typeface="Arial" panose="020B0604020202020204" pitchFamily="34" charset="0"/>
              <a:buChar char="•"/>
            </a:pPr>
            <a:r>
              <a:rPr lang="en-US" sz="2000" i="0" dirty="0">
                <a:solidFill>
                  <a:schemeClr val="tx2"/>
                </a:solidFill>
                <a:effectLst/>
              </a:rPr>
              <a:t>Semantic HTML elements are those that clearly describe their meaning in a human- and machine-readable way.</a:t>
            </a:r>
          </a:p>
          <a:p>
            <a:pPr marL="285750" indent="-285750" algn="l">
              <a:buFont typeface="Arial" panose="020B0604020202020204" pitchFamily="34" charset="0"/>
              <a:buChar char="•"/>
            </a:pPr>
            <a:endParaRPr lang="en-US" sz="2000" dirty="0">
              <a:solidFill>
                <a:schemeClr val="tx2"/>
              </a:solidFill>
            </a:endParaRPr>
          </a:p>
          <a:p>
            <a:pPr marL="285750" indent="-285750" algn="l">
              <a:buFont typeface="Arial" panose="020B0604020202020204" pitchFamily="34" charset="0"/>
              <a:buChar char="•"/>
            </a:pPr>
            <a:r>
              <a:rPr lang="en-US" sz="2000" i="0" dirty="0">
                <a:solidFill>
                  <a:schemeClr val="tx2"/>
                </a:solidFill>
                <a:effectLst/>
              </a:rPr>
              <a:t>Benefits of semantic tags over non-semantic : </a:t>
            </a:r>
            <a:endParaRPr lang="en-US" sz="2000" dirty="0">
              <a:solidFill>
                <a:schemeClr val="tx2"/>
              </a:solidFill>
            </a:endParaRPr>
          </a:p>
          <a:p>
            <a:pPr algn="l"/>
            <a:r>
              <a:rPr lang="en-US" sz="2000" i="0" dirty="0">
                <a:solidFill>
                  <a:schemeClr val="tx2"/>
                </a:solidFill>
                <a:effectLst/>
              </a:rPr>
              <a:t> </a:t>
            </a:r>
          </a:p>
          <a:p>
            <a:pPr marL="228600" indent="-228600" algn="l">
              <a:buAutoNum type="alphaLcPeriod"/>
            </a:pPr>
            <a:r>
              <a:rPr lang="en-US" sz="2000" i="0" dirty="0">
                <a:solidFill>
                  <a:schemeClr val="tx2"/>
                </a:solidFill>
                <a:effectLst/>
              </a:rPr>
              <a:t> It is much easier to read. </a:t>
            </a:r>
          </a:p>
          <a:p>
            <a:pPr marL="342900" indent="-342900" algn="l">
              <a:buAutoNum type="alphaLcPeriod"/>
            </a:pPr>
            <a:r>
              <a:rPr lang="en-IN" sz="2000" i="0" dirty="0">
                <a:solidFill>
                  <a:schemeClr val="tx2"/>
                </a:solidFill>
                <a:effectLst/>
              </a:rPr>
              <a:t>It has greater accessibility</a:t>
            </a:r>
            <a:r>
              <a:rPr lang="en-IN" sz="2000" dirty="0">
                <a:solidFill>
                  <a:schemeClr val="tx2"/>
                </a:solidFill>
              </a:rPr>
              <a:t> : </a:t>
            </a:r>
            <a:r>
              <a:rPr lang="en-US" sz="2000" i="0" dirty="0">
                <a:solidFill>
                  <a:schemeClr val="tx2"/>
                </a:solidFill>
                <a:effectLst/>
              </a:rPr>
              <a:t>Search engines and assistive technologies (like screen readers for users with a sight impairment) are also able to better understand the context and content of your website, meaning a better experience for your users.</a:t>
            </a:r>
            <a:endParaRPr lang="en-IN" sz="2000" dirty="0">
              <a:solidFill>
                <a:schemeClr val="tx2"/>
              </a:solidFill>
            </a:endParaRPr>
          </a:p>
          <a:p>
            <a:pPr marL="342900" indent="-342900" algn="l">
              <a:buAutoNum type="alphaLcPeriod"/>
            </a:pPr>
            <a:r>
              <a:rPr lang="en-US" sz="2000" dirty="0">
                <a:solidFill>
                  <a:schemeClr val="tx2"/>
                </a:solidFill>
              </a:rPr>
              <a:t>S</a:t>
            </a:r>
            <a:r>
              <a:rPr lang="en-US" sz="2000" i="0" dirty="0">
                <a:solidFill>
                  <a:schemeClr val="tx2"/>
                </a:solidFill>
                <a:effectLst/>
              </a:rPr>
              <a:t>emantic elements also lead to more consistent code. </a:t>
            </a:r>
            <a:r>
              <a:rPr lang="en-IN" sz="2000" i="0" dirty="0">
                <a:solidFill>
                  <a:schemeClr val="tx2"/>
                </a:solidFill>
                <a:effectLst/>
              </a:rPr>
              <a:t> </a:t>
            </a:r>
            <a:r>
              <a:rPr lang="en-US" sz="2000" i="0" dirty="0">
                <a:solidFill>
                  <a:schemeClr val="tx2"/>
                </a:solidFill>
                <a:effectLst/>
              </a:rPr>
              <a:t>&lt;div class="header"&gt;, &lt;div id="header"&gt;, &lt;div class="head"&gt;, or simply &lt;div&gt;</a:t>
            </a:r>
          </a:p>
        </p:txBody>
      </p:sp>
    </p:spTree>
    <p:extLst>
      <p:ext uri="{BB962C8B-B14F-4D97-AF65-F5344CB8AC3E}">
        <p14:creationId xmlns:p14="http://schemas.microsoft.com/office/powerpoint/2010/main" val="361747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New Semantic Tags in HTML5</a:t>
            </a:r>
          </a:p>
        </p:txBody>
      </p:sp>
      <p:sp>
        <p:nvSpPr>
          <p:cNvPr id="3" name="Subtitle 2"/>
          <p:cNvSpPr>
            <a:spLocks noGrp="1"/>
          </p:cNvSpPr>
          <p:nvPr>
            <p:ph type="subTitle" idx="1"/>
          </p:nvPr>
        </p:nvSpPr>
        <p:spPr>
          <a:xfrm>
            <a:off x="762000" y="990600"/>
            <a:ext cx="7848600" cy="5410200"/>
          </a:xfrm>
        </p:spPr>
        <p:txBody>
          <a:bodyPr>
            <a:noAutofit/>
          </a:bodyPr>
          <a:lstStyle/>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algn="l"/>
            <a:r>
              <a:rPr lang="en-US" sz="2000" b="0" i="0" dirty="0">
                <a:solidFill>
                  <a:srgbClr val="000000"/>
                </a:solidFill>
                <a:effectLst/>
                <a:latin typeface="Verdana" panose="020B0604030504040204" pitchFamily="34" charset="0"/>
              </a:rPr>
              <a:t>&lt;article&gt;</a:t>
            </a:r>
          </a:p>
          <a:p>
            <a:pPr algn="l"/>
            <a:r>
              <a:rPr lang="en-US" sz="2000" b="0" i="0" dirty="0">
                <a:solidFill>
                  <a:srgbClr val="000000"/>
                </a:solidFill>
                <a:effectLst/>
                <a:latin typeface="Verdana" panose="020B0604030504040204" pitchFamily="34" charset="0"/>
              </a:rPr>
              <a:t>&lt;aside&gt;</a:t>
            </a:r>
          </a:p>
          <a:p>
            <a:pPr algn="l"/>
            <a:r>
              <a:rPr lang="en-US" sz="2000" b="0" i="0" dirty="0">
                <a:solidFill>
                  <a:srgbClr val="000000"/>
                </a:solidFill>
                <a:effectLst/>
                <a:latin typeface="Verdana" panose="020B0604030504040204" pitchFamily="34" charset="0"/>
              </a:rPr>
              <a:t>&lt;details&gt;</a:t>
            </a:r>
          </a:p>
          <a:p>
            <a:pPr algn="l"/>
            <a:r>
              <a:rPr lang="en-US" sz="2000" b="0" i="0" dirty="0">
                <a:solidFill>
                  <a:srgbClr val="000000"/>
                </a:solidFill>
                <a:effectLst/>
                <a:latin typeface="Verdana" panose="020B0604030504040204" pitchFamily="34" charset="0"/>
              </a:rPr>
              <a:t>&lt;summary&gt;{Used with details tag}</a:t>
            </a:r>
          </a:p>
          <a:p>
            <a:pPr algn="l"/>
            <a:r>
              <a:rPr lang="en-US" sz="2000" b="0" i="0" dirty="0">
                <a:solidFill>
                  <a:srgbClr val="000000"/>
                </a:solidFill>
                <a:effectLst/>
                <a:latin typeface="Verdana" panose="020B0604030504040204" pitchFamily="34" charset="0"/>
              </a:rPr>
              <a:t>&lt;</a:t>
            </a:r>
            <a:r>
              <a:rPr lang="en-US" sz="2000" b="0" i="0" dirty="0" err="1">
                <a:solidFill>
                  <a:srgbClr val="000000"/>
                </a:solidFill>
                <a:effectLst/>
                <a:latin typeface="Verdana" panose="020B0604030504040204" pitchFamily="34" charset="0"/>
              </a:rPr>
              <a:t>figcaption</a:t>
            </a:r>
            <a:r>
              <a:rPr lang="en-US" sz="2000" b="0" i="0" dirty="0">
                <a:solidFill>
                  <a:srgbClr val="000000"/>
                </a:solidFill>
                <a:effectLst/>
                <a:latin typeface="Verdana" panose="020B0604030504040204" pitchFamily="34" charset="0"/>
              </a:rPr>
              <a:t>&gt;</a:t>
            </a:r>
          </a:p>
          <a:p>
            <a:pPr algn="l"/>
            <a:r>
              <a:rPr lang="en-US" sz="2000" b="0" i="0" dirty="0">
                <a:solidFill>
                  <a:srgbClr val="000000"/>
                </a:solidFill>
                <a:effectLst/>
                <a:latin typeface="Verdana" panose="020B0604030504040204" pitchFamily="34" charset="0"/>
              </a:rPr>
              <a:t>&lt;figure&gt;</a:t>
            </a:r>
          </a:p>
          <a:p>
            <a:pPr algn="l"/>
            <a:r>
              <a:rPr lang="en-US" sz="2000" b="0" i="0" dirty="0">
                <a:solidFill>
                  <a:srgbClr val="000000"/>
                </a:solidFill>
                <a:effectLst/>
                <a:latin typeface="Verdana" panose="020B0604030504040204" pitchFamily="34" charset="0"/>
              </a:rPr>
              <a:t>&lt;footer&gt;</a:t>
            </a:r>
          </a:p>
          <a:p>
            <a:pPr algn="l"/>
            <a:r>
              <a:rPr lang="en-US" sz="2000" b="0" i="0" dirty="0">
                <a:solidFill>
                  <a:srgbClr val="000000"/>
                </a:solidFill>
                <a:effectLst/>
                <a:latin typeface="Verdana" panose="020B0604030504040204" pitchFamily="34" charset="0"/>
              </a:rPr>
              <a:t>&lt;header&gt;</a:t>
            </a:r>
          </a:p>
          <a:p>
            <a:pPr algn="l"/>
            <a:r>
              <a:rPr lang="en-US" sz="2000" b="0" i="0" dirty="0">
                <a:solidFill>
                  <a:srgbClr val="000000"/>
                </a:solidFill>
                <a:effectLst/>
                <a:latin typeface="Verdana" panose="020B0604030504040204" pitchFamily="34" charset="0"/>
              </a:rPr>
              <a:t>&lt;main&gt;</a:t>
            </a:r>
          </a:p>
          <a:p>
            <a:pPr algn="l"/>
            <a:r>
              <a:rPr lang="en-US" sz="2000" b="0" i="0" dirty="0">
                <a:solidFill>
                  <a:srgbClr val="000000"/>
                </a:solidFill>
                <a:effectLst/>
                <a:latin typeface="Verdana" panose="020B0604030504040204" pitchFamily="34" charset="0"/>
              </a:rPr>
              <a:t>&lt;mark&gt;</a:t>
            </a:r>
          </a:p>
          <a:p>
            <a:pPr algn="l"/>
            <a:r>
              <a:rPr lang="en-US" sz="2000" b="0" i="0" dirty="0">
                <a:solidFill>
                  <a:srgbClr val="000000"/>
                </a:solidFill>
                <a:effectLst/>
                <a:latin typeface="Verdana" panose="020B0604030504040204" pitchFamily="34" charset="0"/>
              </a:rPr>
              <a:t>&lt;nav&gt;</a:t>
            </a:r>
          </a:p>
          <a:p>
            <a:pPr algn="l"/>
            <a:r>
              <a:rPr lang="en-US" sz="2000" b="0" i="0" dirty="0">
                <a:solidFill>
                  <a:srgbClr val="000000"/>
                </a:solidFill>
                <a:effectLst/>
                <a:latin typeface="Verdana" panose="020B0604030504040204" pitchFamily="34" charset="0"/>
              </a:rPr>
              <a:t>&lt;section&gt;</a:t>
            </a:r>
          </a:p>
          <a:p>
            <a:pPr marL="285750" indent="-285750" algn="l">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4830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Physical/Logical Character effects</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r>
              <a:rPr lang="en-US" sz="2000" b="1" dirty="0">
                <a:solidFill>
                  <a:schemeClr val="tx1"/>
                </a:solidFill>
              </a:rPr>
              <a:t>P</a:t>
            </a:r>
            <a:r>
              <a:rPr lang="en-US" sz="2000" b="1" i="0" dirty="0">
                <a:solidFill>
                  <a:schemeClr val="tx1"/>
                </a:solidFill>
                <a:effectLst/>
              </a:rPr>
              <a:t>hysical tags </a:t>
            </a:r>
            <a:r>
              <a:rPr lang="en-US" sz="2000" i="0" dirty="0">
                <a:solidFill>
                  <a:schemeClr val="tx1"/>
                </a:solidFill>
                <a:effectLst/>
              </a:rPr>
              <a:t>define the way a text should be displayed in the browser, controlling their physical characteristics. </a:t>
            </a:r>
          </a:p>
          <a:p>
            <a:pPr marL="285750" indent="-285750" algn="l">
              <a:buFont typeface="Arial" panose="020B0604020202020204" pitchFamily="34" charset="0"/>
              <a:buChar char="•"/>
            </a:pPr>
            <a:r>
              <a:rPr lang="en-US" sz="2000" i="0" dirty="0">
                <a:solidFill>
                  <a:schemeClr val="tx1"/>
                </a:solidFill>
                <a:effectLst/>
              </a:rPr>
              <a:t>They don’t care about the description or nature of the content to be displayed.</a:t>
            </a:r>
          </a:p>
          <a:p>
            <a:pPr marL="285750" indent="-285750" algn="l">
              <a:buFont typeface="Arial" panose="020B0604020202020204" pitchFamily="34" charset="0"/>
              <a:buChar char="•"/>
            </a:pPr>
            <a:r>
              <a:rPr lang="en-US" sz="2000" dirty="0">
                <a:solidFill>
                  <a:schemeClr val="tx1"/>
                </a:solidFill>
              </a:rPr>
              <a:t>These tags straight forward define how the text will be shown on page.</a:t>
            </a:r>
            <a:endParaRPr lang="en-US" sz="2000" i="0" dirty="0">
              <a:solidFill>
                <a:schemeClr val="tx1"/>
              </a:solidFill>
              <a:effectLst/>
            </a:endParaRPr>
          </a:p>
          <a:p>
            <a:pPr marL="285750" indent="-285750" algn="l">
              <a:buFont typeface="Arial" panose="020B0604020202020204" pitchFamily="34" charset="0"/>
              <a:buChar char="•"/>
            </a:pPr>
            <a:endParaRPr lang="en-US" sz="2000" i="0" dirty="0">
              <a:solidFill>
                <a:schemeClr val="tx1"/>
              </a:solidFill>
              <a:effectLst/>
            </a:endParaRPr>
          </a:p>
          <a:p>
            <a:pPr algn="l"/>
            <a:r>
              <a:rPr lang="en-US" sz="2000" dirty="0">
                <a:solidFill>
                  <a:schemeClr val="tx1"/>
                </a:solidFill>
              </a:rPr>
              <a:t>Example : </a:t>
            </a:r>
            <a:endParaRPr lang="en-US" sz="2000" i="0" dirty="0">
              <a:solidFill>
                <a:schemeClr val="tx1"/>
              </a:solidFill>
              <a:effectLst/>
            </a:endParaRPr>
          </a:p>
          <a:p>
            <a:pPr algn="l"/>
            <a:r>
              <a:rPr lang="en-US" sz="2000" i="0" dirty="0">
                <a:solidFill>
                  <a:schemeClr val="tx1"/>
                </a:solidFill>
                <a:effectLst/>
              </a:rPr>
              <a:t>&lt;b&gt; </a:t>
            </a:r>
          </a:p>
          <a:p>
            <a:pPr algn="l"/>
            <a:r>
              <a:rPr lang="en-US" sz="2000" dirty="0">
                <a:solidFill>
                  <a:schemeClr val="tx1"/>
                </a:solidFill>
              </a:rPr>
              <a:t>&lt;</a:t>
            </a:r>
            <a:r>
              <a:rPr lang="en-US" sz="2000" dirty="0" err="1">
                <a:solidFill>
                  <a:schemeClr val="tx1"/>
                </a:solidFill>
              </a:rPr>
              <a:t>i</a:t>
            </a:r>
            <a:r>
              <a:rPr lang="en-US" sz="2000" dirty="0">
                <a:solidFill>
                  <a:schemeClr val="tx1"/>
                </a:solidFill>
              </a:rPr>
              <a:t>&gt; </a:t>
            </a:r>
          </a:p>
          <a:p>
            <a:pPr algn="l"/>
            <a:r>
              <a:rPr lang="en-US" sz="2000" dirty="0">
                <a:solidFill>
                  <a:schemeClr val="tx1"/>
                </a:solidFill>
              </a:rPr>
              <a:t>&lt;u&gt; </a:t>
            </a:r>
          </a:p>
          <a:p>
            <a:pPr algn="l"/>
            <a:r>
              <a:rPr lang="en-US" sz="2000" i="0" dirty="0">
                <a:solidFill>
                  <a:schemeClr val="tx1"/>
                </a:solidFill>
                <a:effectLst/>
              </a:rPr>
              <a:t>&lt;sub&gt;</a:t>
            </a:r>
          </a:p>
          <a:p>
            <a:pPr algn="l"/>
            <a:r>
              <a:rPr lang="en-US" sz="2000" dirty="0">
                <a:solidFill>
                  <a:schemeClr val="tx1"/>
                </a:solidFill>
              </a:rPr>
              <a:t>&lt;sup&gt;</a:t>
            </a:r>
          </a:p>
          <a:p>
            <a:pPr algn="l"/>
            <a:r>
              <a:rPr lang="en-US" sz="2000" i="0" dirty="0">
                <a:solidFill>
                  <a:schemeClr val="tx1"/>
                </a:solidFill>
                <a:effectLst/>
              </a:rPr>
              <a:t>&lt;big&gt;</a:t>
            </a:r>
          </a:p>
          <a:p>
            <a:pPr algn="l"/>
            <a:r>
              <a:rPr lang="en-US" sz="2000" dirty="0">
                <a:solidFill>
                  <a:schemeClr val="tx1"/>
                </a:solidFill>
              </a:rPr>
              <a:t>&lt;small&gt;</a:t>
            </a:r>
            <a:endParaRPr lang="en-US" sz="2000" i="0" dirty="0">
              <a:solidFill>
                <a:schemeClr val="tx1"/>
              </a:solidFill>
              <a:effectLst/>
            </a:endParaRPr>
          </a:p>
        </p:txBody>
      </p:sp>
    </p:spTree>
    <p:extLst>
      <p:ext uri="{BB962C8B-B14F-4D97-AF65-F5344CB8AC3E}">
        <p14:creationId xmlns:p14="http://schemas.microsoft.com/office/powerpoint/2010/main" val="49420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Physical/Logical Character effects</a:t>
            </a:r>
          </a:p>
        </p:txBody>
      </p:sp>
      <p:sp>
        <p:nvSpPr>
          <p:cNvPr id="3" name="Subtitle 2"/>
          <p:cNvSpPr>
            <a:spLocks noGrp="1"/>
          </p:cNvSpPr>
          <p:nvPr>
            <p:ph type="subTitle" idx="1"/>
          </p:nvPr>
        </p:nvSpPr>
        <p:spPr>
          <a:xfrm>
            <a:off x="762000" y="990600"/>
            <a:ext cx="7848600" cy="5410200"/>
          </a:xfrm>
        </p:spPr>
        <p:txBody>
          <a:bodyPr>
            <a:noAutofit/>
          </a:bodyPr>
          <a:lstStyle/>
          <a:p>
            <a:pPr marL="285750" indent="-285750" algn="l">
              <a:buFont typeface="Arial" panose="020B0604020202020204" pitchFamily="34" charset="0"/>
              <a:buChar char="•"/>
            </a:pPr>
            <a:r>
              <a:rPr lang="en-US" sz="2000" b="1" i="0" dirty="0">
                <a:solidFill>
                  <a:schemeClr val="tx1"/>
                </a:solidFill>
                <a:effectLst/>
              </a:rPr>
              <a:t>Logical tags</a:t>
            </a:r>
            <a:r>
              <a:rPr lang="en-US" sz="2000" i="0" dirty="0">
                <a:solidFill>
                  <a:schemeClr val="tx1"/>
                </a:solidFill>
                <a:effectLst/>
              </a:rPr>
              <a:t>  </a:t>
            </a:r>
            <a:r>
              <a:rPr lang="en-US" sz="2000" b="0" i="0" dirty="0">
                <a:solidFill>
                  <a:schemeClr val="tx1"/>
                </a:solidFill>
                <a:effectLst/>
              </a:rPr>
              <a:t>describe the behavior, nature of the content for the enclosed text.</a:t>
            </a:r>
          </a:p>
          <a:p>
            <a:pPr marL="285750" indent="-285750" algn="l">
              <a:buFont typeface="Arial" panose="020B0604020202020204" pitchFamily="34" charset="0"/>
              <a:buChar char="•"/>
            </a:pPr>
            <a:r>
              <a:rPr lang="en-US" sz="2000" dirty="0">
                <a:solidFill>
                  <a:schemeClr val="tx1"/>
                </a:solidFill>
              </a:rPr>
              <a:t>T</a:t>
            </a:r>
            <a:r>
              <a:rPr lang="en-US" sz="2000" b="0" i="0" dirty="0">
                <a:solidFill>
                  <a:schemeClr val="tx1"/>
                </a:solidFill>
                <a:effectLst/>
              </a:rPr>
              <a:t>hey present the functions of text.</a:t>
            </a:r>
          </a:p>
          <a:p>
            <a:pPr marL="285750" indent="-285750" algn="l">
              <a:buFont typeface="Arial" panose="020B0604020202020204" pitchFamily="34" charset="0"/>
              <a:buChar char="•"/>
            </a:pPr>
            <a:r>
              <a:rPr lang="en-US" sz="2000" b="0" i="0" dirty="0">
                <a:solidFill>
                  <a:schemeClr val="tx1"/>
                </a:solidFill>
                <a:effectLst/>
              </a:rPr>
              <a:t>Logical tags are used to indicate to the visually impaired person that there is something more important in the text or to emphasize the text </a:t>
            </a:r>
            <a:r>
              <a:rPr lang="en-US" sz="2000" b="0" i="0" dirty="0" err="1">
                <a:solidFill>
                  <a:schemeClr val="tx1"/>
                </a:solidFill>
                <a:effectLst/>
              </a:rPr>
              <a:t>ie</a:t>
            </a:r>
            <a:r>
              <a:rPr lang="en-US" sz="2000" b="0" i="0" dirty="0">
                <a:solidFill>
                  <a:schemeClr val="tx1"/>
                </a:solidFill>
                <a:effectLst/>
              </a:rPr>
              <a:t>, logical tags can be used for styling purposes as well as to give special importance to text content</a:t>
            </a:r>
          </a:p>
          <a:p>
            <a:pPr algn="l"/>
            <a:endParaRPr lang="en-US" sz="2000" b="0" i="0" dirty="0">
              <a:solidFill>
                <a:schemeClr val="tx1"/>
              </a:solidFill>
              <a:effectLst/>
            </a:endParaRPr>
          </a:p>
          <a:p>
            <a:r>
              <a:rPr lang="en-US" sz="2000" i="0" dirty="0">
                <a:solidFill>
                  <a:schemeClr val="tx1"/>
                </a:solidFill>
                <a:effectLst/>
              </a:rPr>
              <a:t>&lt;</a:t>
            </a:r>
            <a:r>
              <a:rPr lang="en-US" sz="2000" i="0" dirty="0" err="1">
                <a:solidFill>
                  <a:schemeClr val="tx1"/>
                </a:solidFill>
                <a:effectLst/>
              </a:rPr>
              <a:t>abbr</a:t>
            </a:r>
            <a:r>
              <a:rPr lang="en-US" sz="2000" i="0" dirty="0">
                <a:solidFill>
                  <a:schemeClr val="tx1"/>
                </a:solidFill>
                <a:effectLst/>
              </a:rPr>
              <a:t>&gt;     	&lt;address&gt;	&lt;cite&gt;	</a:t>
            </a:r>
          </a:p>
          <a:p>
            <a:r>
              <a:rPr lang="en-US" sz="2000" i="0" dirty="0">
                <a:solidFill>
                  <a:schemeClr val="tx1"/>
                </a:solidFill>
                <a:effectLst/>
              </a:rPr>
              <a:t>&lt;code&gt;		&lt;blockquote&gt;	&lt;del&gt;	</a:t>
            </a:r>
          </a:p>
          <a:p>
            <a:r>
              <a:rPr lang="en-US" sz="2000" i="0" dirty="0">
                <a:solidFill>
                  <a:schemeClr val="tx1"/>
                </a:solidFill>
                <a:effectLst/>
              </a:rPr>
              <a:t>&lt;</a:t>
            </a:r>
            <a:r>
              <a:rPr lang="en-US" sz="2000" i="0" dirty="0" err="1">
                <a:solidFill>
                  <a:schemeClr val="tx1"/>
                </a:solidFill>
                <a:effectLst/>
              </a:rPr>
              <a:t>dfn</a:t>
            </a:r>
            <a:r>
              <a:rPr lang="en-US" sz="2000" i="0" dirty="0">
                <a:solidFill>
                  <a:schemeClr val="tx1"/>
                </a:solidFill>
                <a:effectLst/>
              </a:rPr>
              <a:t>&gt;		&lt;ins&gt;			</a:t>
            </a:r>
          </a:p>
          <a:p>
            <a:r>
              <a:rPr lang="en-US" sz="2000" i="0" dirty="0">
                <a:solidFill>
                  <a:schemeClr val="tx1"/>
                </a:solidFill>
                <a:effectLst/>
              </a:rPr>
              <a:t>&lt;pre&gt;		&lt;q&gt;		&lt;strong&gt;</a:t>
            </a:r>
          </a:p>
        </p:txBody>
      </p:sp>
    </p:spTree>
    <p:extLst>
      <p:ext uri="{BB962C8B-B14F-4D97-AF65-F5344CB8AC3E}">
        <p14:creationId xmlns:p14="http://schemas.microsoft.com/office/powerpoint/2010/main" val="309696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Hyperlinks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Linking text or an image on a web page creates a way for our website viewers to travel from one page to another.</a:t>
            </a:r>
          </a:p>
          <a:p>
            <a:pPr marL="342900" indent="-342900" algn="just">
              <a:buFont typeface="Arial" panose="020B0604020202020204" pitchFamily="34" charset="0"/>
              <a:buChar char="•"/>
            </a:pPr>
            <a:r>
              <a:rPr lang="en-US" sz="2000" dirty="0">
                <a:solidFill>
                  <a:schemeClr val="tx1"/>
                </a:solidFill>
              </a:rPr>
              <a:t>Created using &lt;a&gt; (anchor tag)</a:t>
            </a:r>
          </a:p>
          <a:p>
            <a:pPr marL="342900" indent="-342900" algn="just">
              <a:buFont typeface="Arial" panose="020B0604020202020204" pitchFamily="34" charset="0"/>
              <a:buChar char="•"/>
            </a:pPr>
            <a:r>
              <a:rPr lang="en-US" sz="2000" i="0" dirty="0">
                <a:solidFill>
                  <a:schemeClr val="tx1"/>
                </a:solidFill>
                <a:effectLst/>
              </a:rPr>
              <a:t>Default style is color</a:t>
            </a:r>
            <a:r>
              <a:rPr lang="en-US" sz="2000" dirty="0">
                <a:solidFill>
                  <a:schemeClr val="tx1"/>
                </a:solidFill>
              </a:rPr>
              <a:t> blue and underlined, when a link is visited the color changes to violet , </a:t>
            </a:r>
            <a:r>
              <a:rPr lang="en-US" sz="2000" dirty="0" err="1">
                <a:solidFill>
                  <a:schemeClr val="tx1"/>
                </a:solidFill>
              </a:rPr>
              <a:t>css</a:t>
            </a:r>
            <a:r>
              <a:rPr lang="en-US" sz="2000" dirty="0">
                <a:solidFill>
                  <a:schemeClr val="tx1"/>
                </a:solidFill>
              </a:rPr>
              <a:t> can be used to change the behavior.</a:t>
            </a:r>
          </a:p>
          <a:p>
            <a:pPr marL="342900" indent="-342900" algn="just">
              <a:buFont typeface="Arial" panose="020B0604020202020204" pitchFamily="34" charset="0"/>
              <a:buChar char="•"/>
            </a:pPr>
            <a:r>
              <a:rPr lang="en-US" sz="2000" i="0" dirty="0">
                <a:solidFill>
                  <a:schemeClr val="tx1"/>
                </a:solidFill>
                <a:effectLst/>
              </a:rPr>
              <a:t>Attributes : </a:t>
            </a:r>
            <a:r>
              <a:rPr lang="en-US" sz="2000" dirty="0" err="1">
                <a:solidFill>
                  <a:schemeClr val="tx1"/>
                </a:solidFill>
              </a:rPr>
              <a:t>href</a:t>
            </a:r>
            <a:r>
              <a:rPr lang="en-US" sz="2000" dirty="0">
                <a:solidFill>
                  <a:schemeClr val="tx1"/>
                </a:solidFill>
              </a:rPr>
              <a:t> ,  id , target(_blank , _self(default),  _parent , _top)</a:t>
            </a:r>
          </a:p>
          <a:p>
            <a:pPr marL="342900" indent="-342900" algn="just">
              <a:buFont typeface="Arial" panose="020B0604020202020204" pitchFamily="34" charset="0"/>
              <a:buChar char="•"/>
            </a:pPr>
            <a:r>
              <a:rPr lang="en-US" sz="2000" i="0" dirty="0">
                <a:solidFill>
                  <a:schemeClr val="tx1"/>
                </a:solidFill>
                <a:effectLst/>
              </a:rPr>
              <a:t>Linking to other page.</a:t>
            </a:r>
          </a:p>
          <a:p>
            <a:pPr marL="342900" indent="-342900" algn="just">
              <a:buFont typeface="Arial" panose="020B0604020202020204" pitchFamily="34" charset="0"/>
              <a:buChar char="•"/>
            </a:pPr>
            <a:r>
              <a:rPr lang="en-US" sz="2000" dirty="0">
                <a:solidFill>
                  <a:schemeClr val="tx1"/>
                </a:solidFill>
              </a:rPr>
              <a:t>Linking to same page specific element.</a:t>
            </a:r>
          </a:p>
          <a:p>
            <a:pPr marL="342900" indent="-342900" algn="just">
              <a:buFont typeface="Arial" panose="020B0604020202020204" pitchFamily="34" charset="0"/>
              <a:buChar char="•"/>
            </a:pPr>
            <a:r>
              <a:rPr lang="en-US" sz="2000" i="0" dirty="0">
                <a:solidFill>
                  <a:schemeClr val="tx1"/>
                </a:solidFill>
                <a:effectLst/>
              </a:rPr>
              <a:t>Linking to </a:t>
            </a:r>
            <a:r>
              <a:rPr lang="en-US" sz="2000" dirty="0">
                <a:solidFill>
                  <a:schemeClr val="tx1"/>
                </a:solidFill>
              </a:rPr>
              <a:t>other page specific target.</a:t>
            </a: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Email links : </a:t>
            </a:r>
          </a:p>
          <a:p>
            <a:pPr algn="just"/>
            <a:r>
              <a:rPr lang="en-US" sz="2000" dirty="0">
                <a:solidFill>
                  <a:schemeClr val="tx1"/>
                </a:solidFill>
              </a:rPr>
              <a:t>    </a:t>
            </a:r>
            <a:r>
              <a:rPr lang="en-US" sz="2000" i="0" dirty="0">
                <a:solidFill>
                  <a:schemeClr val="tx1"/>
                </a:solidFill>
                <a:effectLst/>
              </a:rPr>
              <a:t>&lt;a </a:t>
            </a:r>
            <a:r>
              <a:rPr lang="en-US" sz="2000" i="0" dirty="0" err="1">
                <a:solidFill>
                  <a:schemeClr val="tx1"/>
                </a:solidFill>
                <a:effectLst/>
              </a:rPr>
              <a:t>href</a:t>
            </a:r>
            <a:r>
              <a:rPr lang="en-US" sz="2000" i="0" dirty="0">
                <a:solidFill>
                  <a:schemeClr val="tx1"/>
                </a:solidFill>
                <a:effectLst/>
              </a:rPr>
              <a:t>="mailto:acb@mno.com"&gt;Send email to </a:t>
            </a:r>
            <a:r>
              <a:rPr lang="en-US" sz="2000" i="0" dirty="0" err="1">
                <a:solidFill>
                  <a:schemeClr val="tx1"/>
                </a:solidFill>
                <a:effectLst/>
              </a:rPr>
              <a:t>abc</a:t>
            </a:r>
            <a:r>
              <a:rPr lang="en-US" sz="2000" i="0" dirty="0">
                <a:solidFill>
                  <a:schemeClr val="tx1"/>
                </a:solidFill>
                <a:effectLst/>
              </a:rPr>
              <a:t>&lt;/a&gt;</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138468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List</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Numbered List/Ordered list</a:t>
            </a:r>
          </a:p>
          <a:p>
            <a:pPr algn="just"/>
            <a:r>
              <a:rPr lang="en-US" sz="2000" i="0" dirty="0">
                <a:solidFill>
                  <a:schemeClr val="tx1"/>
                </a:solidFill>
                <a:effectLst/>
              </a:rPr>
              <a:t>            a. Default numbering</a:t>
            </a:r>
          </a:p>
          <a:p>
            <a:pPr algn="just"/>
            <a:r>
              <a:rPr lang="en-US" sz="2000" dirty="0">
                <a:solidFill>
                  <a:schemeClr val="tx1"/>
                </a:solidFill>
              </a:rPr>
              <a:t>            b. Changing the start number</a:t>
            </a:r>
            <a:endParaRPr lang="en-US" sz="2000" i="0" dirty="0">
              <a:solidFill>
                <a:schemeClr val="tx1"/>
              </a:solidFill>
              <a:effectLst/>
            </a:endParaRPr>
          </a:p>
          <a:p>
            <a:pPr algn="just"/>
            <a:r>
              <a:rPr lang="en-US" sz="2000" dirty="0">
                <a:solidFill>
                  <a:schemeClr val="tx1"/>
                </a:solidFill>
              </a:rPr>
              <a:t>            b. Alphabetical order</a:t>
            </a:r>
          </a:p>
          <a:p>
            <a:pPr algn="just"/>
            <a:r>
              <a:rPr lang="en-US" sz="2000" i="0" dirty="0">
                <a:solidFill>
                  <a:schemeClr val="tx1"/>
                </a:solidFill>
                <a:effectLst/>
              </a:rPr>
              <a:t>            c. Itali</a:t>
            </a:r>
            <a:r>
              <a:rPr lang="en-US" sz="2000" dirty="0">
                <a:solidFill>
                  <a:schemeClr val="tx1"/>
                </a:solidFill>
              </a:rPr>
              <a:t>cs ordering</a:t>
            </a:r>
          </a:p>
          <a:p>
            <a:pPr algn="just"/>
            <a:endParaRPr lang="en-US" sz="2000" i="0" dirty="0">
              <a:solidFill>
                <a:schemeClr val="tx1"/>
              </a:solidFill>
              <a:effectLst/>
            </a:endParaRPr>
          </a:p>
          <a:p>
            <a:pPr marL="342900" indent="-342900" algn="just">
              <a:buFont typeface="Arial" panose="020B0604020202020204" pitchFamily="34" charset="0"/>
              <a:buChar char="•"/>
            </a:pPr>
            <a:r>
              <a:rPr lang="en-US" sz="2000" dirty="0">
                <a:solidFill>
                  <a:schemeClr val="tx1"/>
                </a:solidFill>
              </a:rPr>
              <a:t>Bulleted List/Un ordered list</a:t>
            </a:r>
          </a:p>
          <a:p>
            <a:pPr algn="just"/>
            <a:r>
              <a:rPr lang="en-US" sz="2000" i="0" dirty="0">
                <a:solidFill>
                  <a:schemeClr val="tx1"/>
                </a:solidFill>
                <a:effectLst/>
              </a:rPr>
              <a:t>              a. default</a:t>
            </a:r>
            <a:r>
              <a:rPr lang="en-US" sz="2000" dirty="0">
                <a:solidFill>
                  <a:schemeClr val="tx1"/>
                </a:solidFill>
              </a:rPr>
              <a:t>/disc</a:t>
            </a:r>
          </a:p>
          <a:p>
            <a:pPr algn="just"/>
            <a:r>
              <a:rPr lang="en-US" sz="2000" i="0" dirty="0">
                <a:solidFill>
                  <a:schemeClr val="tx1"/>
                </a:solidFill>
                <a:effectLst/>
              </a:rPr>
              <a:t>              </a:t>
            </a:r>
            <a:r>
              <a:rPr lang="en-US" sz="2000" dirty="0">
                <a:solidFill>
                  <a:schemeClr val="tx1"/>
                </a:solidFill>
              </a:rPr>
              <a:t>b</a:t>
            </a:r>
            <a:r>
              <a:rPr lang="en-US" sz="2000" i="0" dirty="0">
                <a:solidFill>
                  <a:schemeClr val="tx1"/>
                </a:solidFill>
                <a:effectLst/>
              </a:rPr>
              <a:t>. circle</a:t>
            </a:r>
          </a:p>
          <a:p>
            <a:pPr algn="just"/>
            <a:r>
              <a:rPr lang="en-US" sz="2000" dirty="0">
                <a:solidFill>
                  <a:schemeClr val="tx1"/>
                </a:solidFill>
              </a:rPr>
              <a:t>              c. square</a:t>
            </a:r>
            <a:endParaRPr lang="en-US" sz="2000" i="0" dirty="0">
              <a:solidFill>
                <a:schemeClr val="tx1"/>
              </a:solidFill>
              <a:effectLst/>
            </a:endParaRPr>
          </a:p>
        </p:txBody>
      </p:sp>
    </p:spTree>
    <p:extLst>
      <p:ext uri="{BB962C8B-B14F-4D97-AF65-F5344CB8AC3E}">
        <p14:creationId xmlns:p14="http://schemas.microsoft.com/office/powerpoint/2010/main" val="208875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Image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dirty="0">
                <a:solidFill>
                  <a:schemeClr val="tx1"/>
                </a:solidFill>
              </a:rPr>
              <a:t>Role of images in webpage</a:t>
            </a:r>
          </a:p>
          <a:p>
            <a:pPr marL="342900" indent="-342900" algn="just">
              <a:buFont typeface="Arial" panose="020B0604020202020204" pitchFamily="34" charset="0"/>
              <a:buChar char="•"/>
            </a:pPr>
            <a:r>
              <a:rPr lang="en-US" sz="2000" i="0" dirty="0">
                <a:solidFill>
                  <a:schemeClr val="tx1"/>
                </a:solidFill>
                <a:effectLst/>
              </a:rPr>
              <a:t>Adding image in web page</a:t>
            </a:r>
          </a:p>
          <a:p>
            <a:pPr marL="342900" indent="-342900" algn="just">
              <a:buFont typeface="Arial" panose="020B0604020202020204" pitchFamily="34" charset="0"/>
              <a:buChar char="•"/>
            </a:pPr>
            <a:r>
              <a:rPr lang="en-US" sz="2000" dirty="0">
                <a:solidFill>
                  <a:schemeClr val="tx1"/>
                </a:solidFill>
              </a:rPr>
              <a:t>Sizing the image</a:t>
            </a:r>
          </a:p>
          <a:p>
            <a:pPr marL="342900" indent="-342900" algn="just">
              <a:buFont typeface="Arial" panose="020B0604020202020204" pitchFamily="34" charset="0"/>
              <a:buChar char="•"/>
            </a:pPr>
            <a:r>
              <a:rPr lang="en-US" sz="2000" i="0" dirty="0">
                <a:solidFill>
                  <a:schemeClr val="tx1"/>
                </a:solidFill>
                <a:effectLst/>
              </a:rPr>
              <a:t>Providing alt text</a:t>
            </a:r>
          </a:p>
          <a:p>
            <a:pPr marL="342900" indent="-342900" algn="just">
              <a:buFont typeface="Arial" panose="020B0604020202020204" pitchFamily="34" charset="0"/>
              <a:buChar char="•"/>
            </a:pPr>
            <a:r>
              <a:rPr lang="en-US" sz="2000" dirty="0">
                <a:solidFill>
                  <a:schemeClr val="tx1"/>
                </a:solidFill>
              </a:rPr>
              <a:t>Using Image as hyperlinks</a:t>
            </a:r>
          </a:p>
          <a:p>
            <a:pPr marL="342900" indent="-342900" algn="just">
              <a:buFont typeface="Arial" panose="020B0604020202020204" pitchFamily="34" charset="0"/>
              <a:buChar char="•"/>
            </a:pPr>
            <a:r>
              <a:rPr lang="en-US" sz="2000" i="0" dirty="0">
                <a:solidFill>
                  <a:schemeClr val="tx1"/>
                </a:solidFill>
                <a:effectLst/>
              </a:rPr>
              <a:t>Floating image</a:t>
            </a:r>
          </a:p>
        </p:txBody>
      </p:sp>
    </p:spTree>
    <p:extLst>
      <p:ext uri="{BB962C8B-B14F-4D97-AF65-F5344CB8AC3E}">
        <p14:creationId xmlns:p14="http://schemas.microsoft.com/office/powerpoint/2010/main" val="64980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Static &amp; Dynamic Webpage</a:t>
            </a:r>
          </a:p>
        </p:txBody>
      </p:sp>
      <p:sp>
        <p:nvSpPr>
          <p:cNvPr id="3" name="Subtitle 2"/>
          <p:cNvSpPr>
            <a:spLocks noGrp="1"/>
          </p:cNvSpPr>
          <p:nvPr>
            <p:ph type="subTitle" idx="1"/>
          </p:nvPr>
        </p:nvSpPr>
        <p:spPr>
          <a:xfrm>
            <a:off x="762000" y="990600"/>
            <a:ext cx="7848600" cy="5410200"/>
          </a:xfrm>
        </p:spPr>
        <p:txBody>
          <a:bodyPr>
            <a:noAutofit/>
          </a:bodyPr>
          <a:lstStyle/>
          <a:p>
            <a:pPr algn="l"/>
            <a:endParaRPr lang="en-US" sz="1800" dirty="0">
              <a:solidFill>
                <a:schemeClr val="tx2"/>
              </a:solidFill>
            </a:endParaRPr>
          </a:p>
          <a:p>
            <a:pPr marL="342900" indent="-342900" algn="l">
              <a:buFont typeface="Arial" panose="020B0604020202020204" pitchFamily="34" charset="0"/>
              <a:buChar char="•"/>
            </a:pPr>
            <a:r>
              <a:rPr lang="en-US" sz="2000" dirty="0">
                <a:solidFill>
                  <a:schemeClr val="tx2"/>
                </a:solidFill>
              </a:rPr>
              <a:t>A static webpage remains the same or fixed, in terms of the content it displays. A dynamic webpage is the opposite, its content changes according to the location of the user, or based on actions a user has made on the page before. </a:t>
            </a:r>
            <a:r>
              <a:rPr lang="en-US" sz="1800" b="1" dirty="0">
                <a:solidFill>
                  <a:schemeClr val="tx2"/>
                </a:solidFill>
              </a:rPr>
              <a:t> </a:t>
            </a:r>
          </a:p>
          <a:p>
            <a:pPr marL="285750" indent="-285750" algn="l">
              <a:buFont typeface="Arial" panose="020B0604020202020204" pitchFamily="34" charset="0"/>
              <a:buChar char="•"/>
            </a:pPr>
            <a:r>
              <a:rPr lang="en-US" sz="2000" dirty="0">
                <a:solidFill>
                  <a:schemeClr val="tx2"/>
                </a:solidFill>
              </a:rPr>
              <a:t>There is no processing of content on the server (according to the user) in Static Webpages. Web pages are returned by the server with no change , there is no interaction with databases , whereas in case of dynamic webpages , they are returned by the server which are processed during runtime means they are not prebuilt web pages but they are built during runtime according to the user’s demand with the help of server-side scripting languages such as PHP, Node.js, ASP.NET and many more supported by the server.</a:t>
            </a:r>
          </a:p>
          <a:p>
            <a:pPr marL="285750" indent="-285750" algn="l">
              <a:buFont typeface="Arial" panose="020B0604020202020204" pitchFamily="34" charset="0"/>
              <a:buChar char="•"/>
            </a:pPr>
            <a:r>
              <a:rPr lang="en-US" sz="2000" dirty="0">
                <a:solidFill>
                  <a:schemeClr val="tx2"/>
                </a:solidFill>
              </a:rPr>
              <a:t>Static webpages are faster to load than dynamic web pages.</a:t>
            </a:r>
          </a:p>
        </p:txBody>
      </p:sp>
    </p:spTree>
    <p:extLst>
      <p:ext uri="{BB962C8B-B14F-4D97-AF65-F5344CB8AC3E}">
        <p14:creationId xmlns:p14="http://schemas.microsoft.com/office/powerpoint/2010/main" val="256812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AD81-3707-DFA4-C7C5-1AA0CE2B3EAA}"/>
              </a:ext>
            </a:extLst>
          </p:cNvPr>
          <p:cNvSpPr>
            <a:spLocks noGrp="1"/>
          </p:cNvSpPr>
          <p:nvPr>
            <p:ph type="title"/>
          </p:nvPr>
        </p:nvSpPr>
        <p:spPr/>
        <p:txBody>
          <a:bodyPr/>
          <a:lstStyle/>
          <a:p>
            <a:r>
              <a:rPr lang="en-US" dirty="0">
                <a:solidFill>
                  <a:srgbClr val="FF0000"/>
                </a:solidFill>
              </a:rPr>
              <a:t>Special Characters</a:t>
            </a:r>
            <a:endParaRPr lang="en-IN" dirty="0">
              <a:solidFill>
                <a:srgbClr val="FF0000"/>
              </a:solidFill>
            </a:endParaRPr>
          </a:p>
        </p:txBody>
      </p:sp>
      <p:pic>
        <p:nvPicPr>
          <p:cNvPr id="4" name="Content Placeholder 3">
            <a:extLst>
              <a:ext uri="{FF2B5EF4-FFF2-40B4-BE49-F238E27FC236}">
                <a16:creationId xmlns:a16="http://schemas.microsoft.com/office/drawing/2014/main" id="{313ECCAE-C6E3-D2E8-450B-C1292DDB7DB7}"/>
              </a:ext>
            </a:extLst>
          </p:cNvPr>
          <p:cNvPicPr>
            <a:picLocks noGrp="1" noChangeAspect="1"/>
          </p:cNvPicPr>
          <p:nvPr>
            <p:ph idx="1"/>
          </p:nvPr>
        </p:nvPicPr>
        <p:blipFill>
          <a:blip r:embed="rId2"/>
          <a:stretch>
            <a:fillRect/>
          </a:stretch>
        </p:blipFill>
        <p:spPr>
          <a:xfrm>
            <a:off x="509650" y="1600200"/>
            <a:ext cx="8124700" cy="4525963"/>
          </a:xfrm>
          <a:prstGeom prst="rect">
            <a:avLst/>
          </a:prstGeom>
        </p:spPr>
      </p:pic>
    </p:spTree>
    <p:extLst>
      <p:ext uri="{BB962C8B-B14F-4D97-AF65-F5344CB8AC3E}">
        <p14:creationId xmlns:p14="http://schemas.microsoft.com/office/powerpoint/2010/main" val="414497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Table</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just">
              <a:buFont typeface="Arial" panose="020B0604020202020204" pitchFamily="34" charset="0"/>
              <a:buChar char="•"/>
            </a:pPr>
            <a:r>
              <a:rPr lang="en-US" sz="2000" i="0" dirty="0">
                <a:solidFill>
                  <a:schemeClr val="tx1"/>
                </a:solidFill>
                <a:effectLst/>
              </a:rPr>
              <a:t>A table is a structured set of data made up of rows and columns (tabular data).</a:t>
            </a:r>
          </a:p>
          <a:p>
            <a:pPr marL="342900" indent="-342900" algn="just">
              <a:buFont typeface="Arial" panose="020B0604020202020204" pitchFamily="34" charset="0"/>
              <a:buChar char="•"/>
            </a:pPr>
            <a:r>
              <a:rPr lang="en-US" sz="2000" i="0" dirty="0">
                <a:solidFill>
                  <a:schemeClr val="tx1"/>
                </a:solidFill>
                <a:effectLst/>
              </a:rPr>
              <a:t> Allows </a:t>
            </a:r>
            <a:r>
              <a:rPr lang="en-US" sz="2000" dirty="0">
                <a:solidFill>
                  <a:schemeClr val="tx1"/>
                </a:solidFill>
              </a:rPr>
              <a:t>q</a:t>
            </a:r>
            <a:r>
              <a:rPr lang="en-US" sz="2000" i="0" dirty="0">
                <a:solidFill>
                  <a:schemeClr val="tx1"/>
                </a:solidFill>
                <a:effectLst/>
              </a:rPr>
              <a:t>uickly and easily look up values that indicate some kind of connection between different types of data, </a:t>
            </a:r>
          </a:p>
          <a:p>
            <a:pPr marL="342900" indent="-342900" algn="just">
              <a:buFont typeface="Arial" panose="020B0604020202020204" pitchFamily="34" charset="0"/>
              <a:buChar char="•"/>
            </a:pPr>
            <a:r>
              <a:rPr lang="en-US" sz="2000" i="0" dirty="0">
                <a:solidFill>
                  <a:schemeClr val="tx1"/>
                </a:solidFill>
                <a:effectLst/>
              </a:rPr>
              <a:t>for example a person and their age</a:t>
            </a:r>
          </a:p>
          <a:p>
            <a:pPr marL="342900" indent="-342900" algn="just">
              <a:buFont typeface="Arial" panose="020B0604020202020204" pitchFamily="34" charset="0"/>
              <a:buChar char="•"/>
            </a:pPr>
            <a:r>
              <a:rPr lang="en-US" sz="2000" dirty="0">
                <a:solidFill>
                  <a:schemeClr val="tx1"/>
                </a:solidFill>
              </a:rPr>
              <a:t>Don’t use tables for laying out the web page of form.</a:t>
            </a:r>
          </a:p>
          <a:p>
            <a:pPr marL="342900" indent="-342900" algn="just">
              <a:buFont typeface="Arial" panose="020B0604020202020204" pitchFamily="34" charset="0"/>
              <a:buChar char="•"/>
            </a:pPr>
            <a:r>
              <a:rPr lang="en-US" sz="2000" dirty="0">
                <a:solidFill>
                  <a:schemeClr val="tx1"/>
                </a:solidFill>
              </a:rPr>
              <a:t>t</a:t>
            </a:r>
            <a:r>
              <a:rPr lang="en-US" sz="2000" i="0" dirty="0">
                <a:solidFill>
                  <a:schemeClr val="tx1"/>
                </a:solidFill>
                <a:effectLst/>
              </a:rPr>
              <a:t>able tag</a:t>
            </a:r>
          </a:p>
          <a:p>
            <a:pPr marL="342900" indent="-342900" algn="just">
              <a:buFont typeface="Arial" panose="020B0604020202020204" pitchFamily="34" charset="0"/>
              <a:buChar char="•"/>
            </a:pPr>
            <a:r>
              <a:rPr lang="en-US" sz="2000" dirty="0">
                <a:solidFill>
                  <a:schemeClr val="tx1"/>
                </a:solidFill>
              </a:rPr>
              <a:t>Using  td ,  tr  tags to create rows and columns</a:t>
            </a:r>
          </a:p>
          <a:p>
            <a:pPr marL="342900" indent="-342900" algn="just">
              <a:buFont typeface="Arial" panose="020B0604020202020204" pitchFamily="34" charset="0"/>
              <a:buChar char="•"/>
            </a:pPr>
            <a:r>
              <a:rPr lang="en-US" sz="2000" i="0" dirty="0">
                <a:solidFill>
                  <a:schemeClr val="tx1"/>
                </a:solidFill>
                <a:effectLst/>
              </a:rPr>
              <a:t>Adding headers with </a:t>
            </a:r>
            <a:r>
              <a:rPr lang="en-US" sz="2000" i="0" dirty="0" err="1">
                <a:solidFill>
                  <a:schemeClr val="tx1"/>
                </a:solidFill>
                <a:effectLst/>
              </a:rPr>
              <a:t>th</a:t>
            </a:r>
            <a:r>
              <a:rPr lang="en-US" sz="2000" i="0" dirty="0">
                <a:solidFill>
                  <a:schemeClr val="tx1"/>
                </a:solidFill>
                <a:effectLst/>
              </a:rPr>
              <a:t> tag.</a:t>
            </a:r>
          </a:p>
          <a:p>
            <a:pPr marL="342900" indent="-342900" algn="just">
              <a:buFont typeface="Arial" panose="020B0604020202020204" pitchFamily="34" charset="0"/>
              <a:buChar char="•"/>
            </a:pPr>
            <a:r>
              <a:rPr lang="en-US" sz="2000" i="0" dirty="0">
                <a:solidFill>
                  <a:schemeClr val="tx1"/>
                </a:solidFill>
                <a:effectLst/>
              </a:rPr>
              <a:t> </a:t>
            </a:r>
            <a:r>
              <a:rPr lang="en-US" sz="2000" i="0" dirty="0" err="1">
                <a:solidFill>
                  <a:schemeClr val="tx1"/>
                </a:solidFill>
                <a:effectLst/>
              </a:rPr>
              <a:t>rowspan</a:t>
            </a:r>
            <a:r>
              <a:rPr lang="en-US" sz="2000" i="0" dirty="0">
                <a:solidFill>
                  <a:schemeClr val="tx1"/>
                </a:solidFill>
                <a:effectLst/>
              </a:rPr>
              <a:t> and </a:t>
            </a:r>
            <a:r>
              <a:rPr lang="en-US" sz="2000" i="0" dirty="0" err="1">
                <a:solidFill>
                  <a:schemeClr val="tx1"/>
                </a:solidFill>
                <a:effectLst/>
              </a:rPr>
              <a:t>colspan</a:t>
            </a:r>
            <a:endParaRPr lang="en-US" sz="2000" i="0" dirty="0">
              <a:solidFill>
                <a:schemeClr val="tx1"/>
              </a:solidFill>
              <a:effectLst/>
            </a:endParaRPr>
          </a:p>
          <a:p>
            <a:pPr marL="342900" indent="-342900" algn="just">
              <a:buFont typeface="Arial" panose="020B0604020202020204" pitchFamily="34" charset="0"/>
              <a:buChar char="•"/>
            </a:pPr>
            <a:r>
              <a:rPr lang="en-US" sz="2000" i="0" dirty="0">
                <a:solidFill>
                  <a:schemeClr val="tx1"/>
                </a:solidFill>
                <a:effectLst/>
              </a:rPr>
              <a:t>Practice problems </a:t>
            </a:r>
          </a:p>
          <a:p>
            <a:pPr marL="342900" indent="-342900" algn="just">
              <a:buFont typeface="Arial" panose="020B0604020202020204" pitchFamily="34" charset="0"/>
              <a:buChar char="•"/>
            </a:pPr>
            <a:endParaRPr lang="en-US" sz="2000" i="0" dirty="0">
              <a:solidFill>
                <a:schemeClr val="tx1"/>
              </a:solidFill>
              <a:effectLst/>
            </a:endParaRPr>
          </a:p>
        </p:txBody>
      </p:sp>
    </p:spTree>
    <p:extLst>
      <p:ext uri="{BB962C8B-B14F-4D97-AF65-F5344CB8AC3E}">
        <p14:creationId xmlns:p14="http://schemas.microsoft.com/office/powerpoint/2010/main" val="3481305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Forms</a:t>
            </a:r>
          </a:p>
        </p:txBody>
      </p:sp>
      <p:sp>
        <p:nvSpPr>
          <p:cNvPr id="3" name="Subtitle 2"/>
          <p:cNvSpPr>
            <a:spLocks noGrp="1"/>
          </p:cNvSpPr>
          <p:nvPr>
            <p:ph type="subTitle" idx="1"/>
          </p:nvPr>
        </p:nvSpPr>
        <p:spPr>
          <a:xfrm>
            <a:off x="762000" y="990600"/>
            <a:ext cx="7848600" cy="5410200"/>
          </a:xfrm>
        </p:spPr>
        <p:txBody>
          <a:bodyPr>
            <a:noAutofit/>
          </a:bodyPr>
          <a:lstStyle/>
          <a:p>
            <a:pPr marL="342900" indent="-342900" algn="l">
              <a:buFont typeface="Arial" panose="020B0604020202020204" pitchFamily="34" charset="0"/>
              <a:buChar char="•"/>
            </a:pPr>
            <a:r>
              <a:rPr lang="en-US" sz="2000" dirty="0">
                <a:solidFill>
                  <a:schemeClr val="tx1"/>
                </a:solidFill>
              </a:rPr>
              <a:t>What</a:t>
            </a:r>
          </a:p>
          <a:p>
            <a:pPr marL="342900" indent="-342900" algn="l">
              <a:buFont typeface="Arial" panose="020B0604020202020204" pitchFamily="34" charset="0"/>
              <a:buChar char="•"/>
            </a:pPr>
            <a:r>
              <a:rPr lang="en-US" sz="2000" i="0" dirty="0">
                <a:solidFill>
                  <a:schemeClr val="tx1"/>
                </a:solidFill>
                <a:effectLst/>
              </a:rPr>
              <a:t>Why</a:t>
            </a:r>
          </a:p>
          <a:p>
            <a:pPr marL="342900" indent="-342900" algn="l">
              <a:buFont typeface="Arial" panose="020B0604020202020204" pitchFamily="34" charset="0"/>
              <a:buChar char="•"/>
            </a:pPr>
            <a:r>
              <a:rPr lang="en-US" sz="2000" dirty="0">
                <a:solidFill>
                  <a:schemeClr val="tx1"/>
                </a:solidFill>
              </a:rPr>
              <a:t>Creating forms</a:t>
            </a:r>
          </a:p>
          <a:p>
            <a:pPr marL="342900" indent="-342900" algn="l">
              <a:buFont typeface="Arial" panose="020B0604020202020204" pitchFamily="34" charset="0"/>
              <a:buChar char="•"/>
            </a:pPr>
            <a:r>
              <a:rPr lang="en-US" sz="2000" i="0" dirty="0">
                <a:solidFill>
                  <a:schemeClr val="tx1"/>
                </a:solidFill>
                <a:effectLst/>
              </a:rPr>
              <a:t>Form elements</a:t>
            </a:r>
          </a:p>
          <a:p>
            <a:pPr marL="342900" indent="-342900" algn="l">
              <a:buFont typeface="Arial" panose="020B0604020202020204" pitchFamily="34" charset="0"/>
              <a:buChar char="•"/>
            </a:pPr>
            <a:r>
              <a:rPr lang="en-US" sz="2000" dirty="0">
                <a:solidFill>
                  <a:schemeClr val="tx1"/>
                </a:solidFill>
              </a:rPr>
              <a:t>Label</a:t>
            </a:r>
          </a:p>
          <a:p>
            <a:pPr marL="342900" indent="-342900" algn="l">
              <a:buFont typeface="Arial" panose="020B0604020202020204" pitchFamily="34" charset="0"/>
              <a:buChar char="•"/>
            </a:pPr>
            <a:r>
              <a:rPr lang="en-US" sz="2000" i="0" dirty="0">
                <a:solidFill>
                  <a:schemeClr val="tx1"/>
                </a:solidFill>
                <a:effectLst/>
              </a:rPr>
              <a:t>Placeholders</a:t>
            </a:r>
          </a:p>
          <a:p>
            <a:pPr marL="342900" indent="-342900" algn="l">
              <a:buFont typeface="Arial" panose="020B0604020202020204" pitchFamily="34" charset="0"/>
              <a:buChar char="•"/>
            </a:pPr>
            <a:r>
              <a:rPr lang="en-US" sz="2000" dirty="0">
                <a:solidFill>
                  <a:schemeClr val="tx1"/>
                </a:solidFill>
              </a:rPr>
              <a:t>Text field </a:t>
            </a:r>
          </a:p>
          <a:p>
            <a:pPr marL="342900" indent="-342900" algn="l">
              <a:buFont typeface="Arial" panose="020B0604020202020204" pitchFamily="34" charset="0"/>
              <a:buChar char="•"/>
            </a:pPr>
            <a:r>
              <a:rPr lang="en-US" sz="2000" dirty="0">
                <a:solidFill>
                  <a:schemeClr val="tx1"/>
                </a:solidFill>
              </a:rPr>
              <a:t>Password field</a:t>
            </a:r>
          </a:p>
          <a:p>
            <a:pPr marL="342900" indent="-342900" algn="l">
              <a:buFont typeface="Arial" panose="020B0604020202020204" pitchFamily="34" charset="0"/>
              <a:buChar char="•"/>
            </a:pPr>
            <a:r>
              <a:rPr lang="en-US" sz="2000" dirty="0">
                <a:solidFill>
                  <a:schemeClr val="tx1"/>
                </a:solidFill>
              </a:rPr>
              <a:t>Radio button and check box</a:t>
            </a:r>
          </a:p>
          <a:p>
            <a:pPr marL="342900" indent="-342900" algn="l">
              <a:buFont typeface="Arial" panose="020B0604020202020204" pitchFamily="34" charset="0"/>
              <a:buChar char="•"/>
            </a:pPr>
            <a:r>
              <a:rPr lang="en-US" sz="2000" dirty="0">
                <a:solidFill>
                  <a:schemeClr val="tx1"/>
                </a:solidFill>
              </a:rPr>
              <a:t>Text Area</a:t>
            </a:r>
          </a:p>
          <a:p>
            <a:pPr marL="342900" indent="-342900" algn="l">
              <a:buFont typeface="Arial" panose="020B0604020202020204" pitchFamily="34" charset="0"/>
              <a:buChar char="•"/>
            </a:pPr>
            <a:r>
              <a:rPr lang="en-US" sz="2000" dirty="0">
                <a:solidFill>
                  <a:schemeClr val="tx1"/>
                </a:solidFill>
              </a:rPr>
              <a:t>Dropdown</a:t>
            </a:r>
            <a:endParaRPr lang="en-IN" sz="2000" dirty="0">
              <a:solidFill>
                <a:schemeClr val="tx1"/>
              </a:solidFill>
            </a:endParaRPr>
          </a:p>
          <a:p>
            <a:pPr marL="342900" indent="-342900" algn="l">
              <a:buFont typeface="Arial" panose="020B0604020202020204" pitchFamily="34" charset="0"/>
              <a:buChar char="•"/>
            </a:pPr>
            <a:r>
              <a:rPr lang="en-IN" sz="2000" dirty="0">
                <a:solidFill>
                  <a:schemeClr val="tx1"/>
                </a:solidFill>
              </a:rPr>
              <a:t>File Dialogue  (accept </a:t>
            </a:r>
            <a:r>
              <a:rPr lang="en-IN" sz="2000" dirty="0" err="1">
                <a:solidFill>
                  <a:schemeClr val="tx1"/>
                </a:solidFill>
              </a:rPr>
              <a:t>attribute:image</a:t>
            </a:r>
            <a:r>
              <a:rPr lang="en-IN" sz="2000" dirty="0">
                <a:solidFill>
                  <a:schemeClr val="tx1"/>
                </a:solidFill>
              </a:rPr>
              <a:t>/</a:t>
            </a:r>
            <a:r>
              <a:rPr lang="en-IN" sz="2000" dirty="0" err="1">
                <a:solidFill>
                  <a:schemeClr val="tx1"/>
                </a:solidFill>
              </a:rPr>
              <a:t>png</a:t>
            </a:r>
            <a:r>
              <a:rPr lang="en-IN" sz="2000" dirty="0">
                <a:solidFill>
                  <a:schemeClr val="tx1"/>
                </a:solidFill>
              </a:rPr>
              <a:t> , image/jpeg , capture </a:t>
            </a:r>
            <a:r>
              <a:rPr lang="en-IN" sz="2000" dirty="0" err="1">
                <a:solidFill>
                  <a:schemeClr val="tx1"/>
                </a:solidFill>
              </a:rPr>
              <a:t>attribute:user</a:t>
            </a:r>
            <a:r>
              <a:rPr lang="en-IN" sz="2000" dirty="0">
                <a:solidFill>
                  <a:schemeClr val="tx1"/>
                </a:solidFill>
              </a:rPr>
              <a:t>/environment)</a:t>
            </a:r>
          </a:p>
          <a:p>
            <a:pPr marL="342900" indent="-342900" algn="l">
              <a:buFont typeface="Arial" panose="020B0604020202020204" pitchFamily="34" charset="0"/>
              <a:buChar char="•"/>
            </a:pPr>
            <a:r>
              <a:rPr lang="en-IN" sz="2000" dirty="0">
                <a:solidFill>
                  <a:schemeClr val="tx1"/>
                </a:solidFill>
              </a:rPr>
              <a:t>New form elements ( </a:t>
            </a:r>
            <a:r>
              <a:rPr lang="en-IN" sz="2000" dirty="0" err="1">
                <a:solidFill>
                  <a:schemeClr val="tx1"/>
                </a:solidFill>
              </a:rPr>
              <a:t>color</a:t>
            </a:r>
            <a:r>
              <a:rPr lang="en-IN" sz="2000" dirty="0">
                <a:solidFill>
                  <a:schemeClr val="tx1"/>
                </a:solidFill>
              </a:rPr>
              <a:t>, date ,time, </a:t>
            </a:r>
            <a:r>
              <a:rPr lang="en-IN" sz="2000" dirty="0" err="1">
                <a:solidFill>
                  <a:schemeClr val="tx1"/>
                </a:solidFill>
              </a:rPr>
              <a:t>tel</a:t>
            </a:r>
            <a:r>
              <a:rPr lang="en-IN" sz="2000" dirty="0">
                <a:solidFill>
                  <a:schemeClr val="tx1"/>
                </a:solidFill>
              </a:rPr>
              <a:t> , number , hidden, email , range , input list with </a:t>
            </a:r>
            <a:r>
              <a:rPr lang="en-IN" sz="2000" dirty="0" err="1">
                <a:solidFill>
                  <a:schemeClr val="tx1"/>
                </a:solidFill>
              </a:rPr>
              <a:t>datalist</a:t>
            </a:r>
            <a:r>
              <a:rPr lang="en-IN" sz="2000" dirty="0">
                <a:solidFill>
                  <a:schemeClr val="tx1"/>
                </a:solidFill>
              </a:rPr>
              <a:t> , search , datetime-local, month, week, </a:t>
            </a:r>
            <a:r>
              <a:rPr lang="en-IN" sz="2000" dirty="0" err="1">
                <a:solidFill>
                  <a:schemeClr val="tx1"/>
                </a:solidFill>
              </a:rPr>
              <a:t>url</a:t>
            </a:r>
            <a:r>
              <a:rPr lang="en-IN" sz="2000" dirty="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345630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Cascading style sheet</a:t>
            </a:r>
          </a:p>
          <a:p>
            <a:r>
              <a:rPr lang="en-US" dirty="0">
                <a:solidFill>
                  <a:srgbClr val="002060"/>
                </a:solidFill>
              </a:rPr>
              <a:t>Used to modify or style the html elements.</a:t>
            </a:r>
          </a:p>
          <a:p>
            <a:r>
              <a:rPr lang="en-US" dirty="0">
                <a:solidFill>
                  <a:srgbClr val="002060"/>
                </a:solidFill>
              </a:rPr>
              <a:t>CSS is the code that styles web content.</a:t>
            </a:r>
          </a:p>
          <a:p>
            <a:r>
              <a:rPr lang="en-US" dirty="0">
                <a:solidFill>
                  <a:srgbClr val="002060"/>
                </a:solidFill>
              </a:rPr>
              <a:t>CSS is neither programming language, nor markup language, it is stylesheet.</a:t>
            </a:r>
            <a:endParaRPr lang="en-US" b="1" dirty="0">
              <a:solidFill>
                <a:srgbClr val="002060"/>
              </a:solidFill>
            </a:endParaRPr>
          </a:p>
          <a:p>
            <a:pPr marL="0" indent="0">
              <a:buNone/>
            </a:pPr>
            <a:endParaRPr lang="en-US" b="1" dirty="0">
              <a:solidFill>
                <a:srgbClr val="002060"/>
              </a:solidFill>
            </a:endParaRPr>
          </a:p>
          <a:p>
            <a:pPr marL="0" indent="0">
              <a:buNone/>
            </a:pPr>
            <a:r>
              <a:rPr lang="en-US" b="1" dirty="0">
                <a:solidFill>
                  <a:srgbClr val="002060"/>
                </a:solidFill>
              </a:rPr>
              <a:t>Syntax :</a:t>
            </a:r>
          </a:p>
          <a:p>
            <a:pPr marL="0" indent="0">
              <a:buNone/>
            </a:pPr>
            <a:endParaRPr lang="en-US" dirty="0">
              <a:solidFill>
                <a:srgbClr val="002060"/>
              </a:solidFill>
            </a:endParaRPr>
          </a:p>
          <a:p>
            <a:pPr marL="0" indent="0">
              <a:buNone/>
            </a:pPr>
            <a:r>
              <a:rPr lang="en-US" dirty="0">
                <a:solidFill>
                  <a:srgbClr val="002060"/>
                </a:solidFill>
              </a:rPr>
              <a:t>selector</a:t>
            </a:r>
          </a:p>
          <a:p>
            <a:pPr marL="0" indent="0">
              <a:buNone/>
            </a:pPr>
            <a:r>
              <a:rPr lang="en-US" dirty="0">
                <a:solidFill>
                  <a:srgbClr val="002060"/>
                </a:solidFill>
              </a:rPr>
              <a:t>{</a:t>
            </a:r>
          </a:p>
          <a:p>
            <a:pPr marL="0" indent="0">
              <a:buNone/>
            </a:pPr>
            <a:r>
              <a:rPr lang="en-US" dirty="0">
                <a:solidFill>
                  <a:srgbClr val="002060"/>
                </a:solidFill>
              </a:rPr>
              <a:t>     property : </a:t>
            </a:r>
            <a:r>
              <a:rPr lang="en-US" dirty="0" err="1">
                <a:solidFill>
                  <a:srgbClr val="002060"/>
                </a:solidFill>
              </a:rPr>
              <a:t>property_value</a:t>
            </a:r>
            <a:r>
              <a:rPr lang="en-US" dirty="0">
                <a:solidFill>
                  <a:srgbClr val="002060"/>
                </a:solidFill>
              </a:rPr>
              <a:t>;</a:t>
            </a:r>
          </a:p>
          <a:p>
            <a:pPr marL="0" indent="0">
              <a:buNone/>
            </a:pPr>
            <a:r>
              <a:rPr lang="en-US" dirty="0">
                <a:solidFill>
                  <a:srgbClr val="002060"/>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to apply </a:t>
            </a:r>
            <a:r>
              <a:rPr lang="en-US" dirty="0" err="1">
                <a:solidFill>
                  <a:srgbClr val="FF0000"/>
                </a:solidFill>
              </a:rPr>
              <a:t>css</a:t>
            </a:r>
            <a:r>
              <a:rPr lang="en-US" dirty="0">
                <a:solidFill>
                  <a:srgbClr val="FF0000"/>
                </a:solidFill>
              </a:rPr>
              <a:t> / Types of </a:t>
            </a:r>
            <a:r>
              <a:rPr lang="en-US" dirty="0" err="1">
                <a:solidFill>
                  <a:srgbClr val="FF0000"/>
                </a:solidFill>
              </a:rPr>
              <a:t>css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solidFill>
                  <a:srgbClr val="002060"/>
                </a:solidFill>
              </a:rPr>
              <a:t>There are 3 ways   : </a:t>
            </a:r>
          </a:p>
          <a:p>
            <a:pPr marL="514350" indent="-514350">
              <a:buAutoNum type="alphaLcPeriod"/>
            </a:pPr>
            <a:endParaRPr lang="en-US" dirty="0">
              <a:solidFill>
                <a:srgbClr val="002060"/>
              </a:solidFill>
            </a:endParaRPr>
          </a:p>
          <a:p>
            <a:pPr marL="514350" indent="-514350">
              <a:buAutoNum type="alphaLcPeriod"/>
            </a:pPr>
            <a:r>
              <a:rPr lang="en-US" dirty="0">
                <a:solidFill>
                  <a:srgbClr val="002060"/>
                </a:solidFill>
              </a:rPr>
              <a:t>Element Level (Inline CSS)</a:t>
            </a:r>
          </a:p>
          <a:p>
            <a:pPr marL="514350" indent="-514350">
              <a:buAutoNum type="alphaLcPeriod"/>
            </a:pPr>
            <a:r>
              <a:rPr lang="en-US" dirty="0">
                <a:solidFill>
                  <a:srgbClr val="002060"/>
                </a:solidFill>
              </a:rPr>
              <a:t>Document Level (Internal CSS)</a:t>
            </a:r>
          </a:p>
          <a:p>
            <a:pPr marL="514350" indent="-514350">
              <a:buAutoNum type="alphaLcPeriod"/>
            </a:pPr>
            <a:r>
              <a:rPr lang="en-US" dirty="0">
                <a:solidFill>
                  <a:srgbClr val="002060"/>
                </a:solidFill>
              </a:rPr>
              <a:t>Global (External CSS)</a:t>
            </a:r>
          </a:p>
          <a:p>
            <a:pPr marL="514350" indent="-514350">
              <a:buAutoNum type="alphaLcPeriod"/>
            </a:pPr>
            <a:endParaRPr lang="en-US" dirty="0">
              <a:solidFill>
                <a:srgbClr val="002060"/>
              </a:solidFill>
            </a:endParaRPr>
          </a:p>
          <a:p>
            <a:pPr marL="0" indent="0">
              <a:buNone/>
            </a:pPr>
            <a:endParaRPr lang="en-US"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Selectors </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Element Selector </a:t>
            </a:r>
          </a:p>
          <a:p>
            <a:r>
              <a:rPr lang="en-US" dirty="0">
                <a:solidFill>
                  <a:srgbClr val="002060"/>
                </a:solidFill>
              </a:rPr>
              <a:t>Class  Selector</a:t>
            </a:r>
          </a:p>
          <a:p>
            <a:r>
              <a:rPr lang="en-US" dirty="0">
                <a:solidFill>
                  <a:srgbClr val="002060"/>
                </a:solidFill>
              </a:rPr>
              <a:t>Id Selector</a:t>
            </a:r>
          </a:p>
          <a:p>
            <a:r>
              <a:rPr lang="en-US" dirty="0">
                <a:solidFill>
                  <a:srgbClr val="002060"/>
                </a:solidFill>
              </a:rPr>
              <a:t>Attribute Selector</a:t>
            </a:r>
          </a:p>
          <a:p>
            <a:r>
              <a:rPr lang="en-US" dirty="0">
                <a:solidFill>
                  <a:srgbClr val="002060"/>
                </a:solidFill>
              </a:rPr>
              <a:t>Child selector ( &gt;)</a:t>
            </a:r>
          </a:p>
          <a:p>
            <a:r>
              <a:rPr lang="en-US" dirty="0">
                <a:solidFill>
                  <a:srgbClr val="002060"/>
                </a:solidFill>
              </a:rPr>
              <a:t>Descendant selector (  space )</a:t>
            </a:r>
          </a:p>
          <a:p>
            <a:r>
              <a:rPr lang="en-US" dirty="0">
                <a:solidFill>
                  <a:srgbClr val="002060"/>
                </a:solidFill>
              </a:rPr>
              <a:t>Grouping multiple selectors</a:t>
            </a:r>
          </a:p>
          <a:p>
            <a:r>
              <a:rPr lang="en-US" dirty="0">
                <a:solidFill>
                  <a:srgbClr val="002060"/>
                </a:solidFill>
              </a:rPr>
              <a:t>Pseudo-class selector</a:t>
            </a:r>
          </a:p>
          <a:p>
            <a:r>
              <a:rPr lang="en-US" dirty="0">
                <a:solidFill>
                  <a:srgbClr val="002060"/>
                </a:solidFill>
              </a:rPr>
              <a:t>Universal selector (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FDCB-0EF6-09DC-7CC9-3E3A0233CE87}"/>
              </a:ext>
            </a:extLst>
          </p:cNvPr>
          <p:cNvSpPr>
            <a:spLocks noGrp="1"/>
          </p:cNvSpPr>
          <p:nvPr>
            <p:ph type="title"/>
          </p:nvPr>
        </p:nvSpPr>
        <p:spPr/>
        <p:txBody>
          <a:bodyPr/>
          <a:lstStyle/>
          <a:p>
            <a:pPr algn="ctr"/>
            <a:r>
              <a:rPr lang="en-IN" dirty="0"/>
              <a:t>Resolving Conflicting Declarations</a:t>
            </a:r>
          </a:p>
        </p:txBody>
      </p:sp>
      <p:cxnSp>
        <p:nvCxnSpPr>
          <p:cNvPr id="5" name="Straight Arrow Connector 4">
            <a:extLst>
              <a:ext uri="{FF2B5EF4-FFF2-40B4-BE49-F238E27FC236}">
                <a16:creationId xmlns:a16="http://schemas.microsoft.com/office/drawing/2014/main" id="{E216575C-B1EA-5D5A-6F3D-45C0F02CC5B9}"/>
              </a:ext>
            </a:extLst>
          </p:cNvPr>
          <p:cNvCxnSpPr/>
          <p:nvPr/>
        </p:nvCxnSpPr>
        <p:spPr>
          <a:xfrm flipV="1">
            <a:off x="2957513" y="2125266"/>
            <a:ext cx="0" cy="33789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A6C277D-1D17-8CFE-6CA9-546BC3289374}"/>
              </a:ext>
            </a:extLst>
          </p:cNvPr>
          <p:cNvSpPr/>
          <p:nvPr/>
        </p:nvSpPr>
        <p:spPr>
          <a:xfrm>
            <a:off x="1614488" y="2125267"/>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Highest </a:t>
            </a:r>
          </a:p>
          <a:p>
            <a:pPr algn="ctr"/>
            <a:r>
              <a:rPr lang="en-IN" sz="1350" dirty="0"/>
              <a:t>Priority</a:t>
            </a:r>
          </a:p>
        </p:txBody>
      </p:sp>
      <p:sp>
        <p:nvSpPr>
          <p:cNvPr id="9" name="Rectangle 8">
            <a:extLst>
              <a:ext uri="{FF2B5EF4-FFF2-40B4-BE49-F238E27FC236}">
                <a16:creationId xmlns:a16="http://schemas.microsoft.com/office/drawing/2014/main" id="{1C4D5FD2-0DB9-3746-D1A7-B74313628CA8}"/>
              </a:ext>
            </a:extLst>
          </p:cNvPr>
          <p:cNvSpPr/>
          <p:nvPr/>
        </p:nvSpPr>
        <p:spPr>
          <a:xfrm>
            <a:off x="1614488" y="5082779"/>
            <a:ext cx="1150144" cy="421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Lowest</a:t>
            </a:r>
          </a:p>
          <a:p>
            <a:pPr algn="ctr"/>
            <a:r>
              <a:rPr lang="en-IN" sz="1350" dirty="0"/>
              <a:t>Priority</a:t>
            </a:r>
          </a:p>
        </p:txBody>
      </p:sp>
      <p:sp>
        <p:nvSpPr>
          <p:cNvPr id="10" name="Rectangle 9">
            <a:extLst>
              <a:ext uri="{FF2B5EF4-FFF2-40B4-BE49-F238E27FC236}">
                <a16:creationId xmlns:a16="http://schemas.microsoft.com/office/drawing/2014/main" id="{1BACBC7F-7DAC-60D6-4EAD-3B3C80830F9F}"/>
              </a:ext>
            </a:extLst>
          </p:cNvPr>
          <p:cNvSpPr/>
          <p:nvPr/>
        </p:nvSpPr>
        <p:spPr>
          <a:xfrm>
            <a:off x="3557588" y="21895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Declarations marked </a:t>
            </a:r>
            <a:r>
              <a:rPr lang="en-IN" sz="1350" b="1" dirty="0">
                <a:solidFill>
                  <a:schemeClr val="bg1"/>
                </a:solidFill>
                <a:latin typeface="AAAAA N+ Source Code Pro"/>
              </a:rPr>
              <a:t>! important </a:t>
            </a:r>
            <a:endParaRPr lang="en-IN" sz="1350" dirty="0">
              <a:solidFill>
                <a:schemeClr val="bg1"/>
              </a:solidFill>
            </a:endParaRPr>
          </a:p>
        </p:txBody>
      </p:sp>
      <p:sp>
        <p:nvSpPr>
          <p:cNvPr id="11" name="Rectangle 10">
            <a:extLst>
              <a:ext uri="{FF2B5EF4-FFF2-40B4-BE49-F238E27FC236}">
                <a16:creationId xmlns:a16="http://schemas.microsoft.com/office/drawing/2014/main" id="{505F596B-71C9-9860-7A98-E030475505E1}"/>
              </a:ext>
            </a:extLst>
          </p:cNvPr>
          <p:cNvSpPr/>
          <p:nvPr/>
        </p:nvSpPr>
        <p:spPr>
          <a:xfrm>
            <a:off x="3557587" y="2761060"/>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Inline style (style attribute in HTML)</a:t>
            </a:r>
            <a:endParaRPr lang="en-IN" sz="1350" dirty="0">
              <a:solidFill>
                <a:schemeClr val="bg1"/>
              </a:solidFill>
            </a:endParaRPr>
          </a:p>
        </p:txBody>
      </p:sp>
      <p:sp>
        <p:nvSpPr>
          <p:cNvPr id="12" name="Rectangle 11">
            <a:extLst>
              <a:ext uri="{FF2B5EF4-FFF2-40B4-BE49-F238E27FC236}">
                <a16:creationId xmlns:a16="http://schemas.microsoft.com/office/drawing/2014/main" id="{67F1DA79-F938-254C-09B8-E6E5A173A883}"/>
              </a:ext>
            </a:extLst>
          </p:cNvPr>
          <p:cNvSpPr/>
          <p:nvPr/>
        </p:nvSpPr>
        <p:spPr>
          <a:xfrm>
            <a:off x="3557588" y="3325416"/>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ID (#) selector</a:t>
            </a:r>
            <a:endParaRPr lang="en-IN" sz="1350" dirty="0">
              <a:solidFill>
                <a:schemeClr val="bg1"/>
              </a:solidFill>
            </a:endParaRPr>
          </a:p>
        </p:txBody>
      </p:sp>
      <p:sp>
        <p:nvSpPr>
          <p:cNvPr id="13" name="Rectangle 12">
            <a:extLst>
              <a:ext uri="{FF2B5EF4-FFF2-40B4-BE49-F238E27FC236}">
                <a16:creationId xmlns:a16="http://schemas.microsoft.com/office/drawing/2014/main" id="{5007D311-7602-79F9-6DED-08E19AF7F97E}"/>
              </a:ext>
            </a:extLst>
          </p:cNvPr>
          <p:cNvSpPr/>
          <p:nvPr/>
        </p:nvSpPr>
        <p:spPr>
          <a:xfrm>
            <a:off x="3557587" y="3893343"/>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Class (.) or pseudo-class (:) selector</a:t>
            </a:r>
            <a:endParaRPr lang="en-IN" sz="1350" dirty="0">
              <a:solidFill>
                <a:schemeClr val="bg1"/>
              </a:solidFill>
            </a:endParaRPr>
          </a:p>
        </p:txBody>
      </p:sp>
      <p:sp>
        <p:nvSpPr>
          <p:cNvPr id="14" name="Rectangle 13">
            <a:extLst>
              <a:ext uri="{FF2B5EF4-FFF2-40B4-BE49-F238E27FC236}">
                <a16:creationId xmlns:a16="http://schemas.microsoft.com/office/drawing/2014/main" id="{839190BA-637F-D0FD-CB23-52BCAC468BBC}"/>
              </a:ext>
            </a:extLst>
          </p:cNvPr>
          <p:cNvSpPr/>
          <p:nvPr/>
        </p:nvSpPr>
        <p:spPr>
          <a:xfrm>
            <a:off x="3557588" y="4461271"/>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solidFill>
                  <a:schemeClr val="bg1"/>
                </a:solidFill>
                <a:latin typeface="AAAAA I+ Inter"/>
              </a:rPr>
              <a:t>Element selector (p, div, li, etc.)</a:t>
            </a:r>
            <a:endParaRPr lang="en-IN" sz="1350" dirty="0">
              <a:solidFill>
                <a:schemeClr val="bg1"/>
              </a:solidFill>
            </a:endParaRPr>
          </a:p>
        </p:txBody>
      </p:sp>
      <p:sp>
        <p:nvSpPr>
          <p:cNvPr id="15" name="Rectangle 14">
            <a:extLst>
              <a:ext uri="{FF2B5EF4-FFF2-40B4-BE49-F238E27FC236}">
                <a16:creationId xmlns:a16="http://schemas.microsoft.com/office/drawing/2014/main" id="{AA5E19C6-19A7-1821-57F2-E90A9B03825E}"/>
              </a:ext>
            </a:extLst>
          </p:cNvPr>
          <p:cNvSpPr/>
          <p:nvPr/>
        </p:nvSpPr>
        <p:spPr>
          <a:xfrm>
            <a:off x="3557587" y="5029199"/>
            <a:ext cx="3086099" cy="407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bg1"/>
                </a:solidFill>
                <a:latin typeface="AAAAA I+ Inter"/>
              </a:rPr>
              <a:t>Universal selector (*)</a:t>
            </a:r>
            <a:endParaRPr lang="en-IN" sz="1350" dirty="0">
              <a:solidFill>
                <a:schemeClr val="bg1"/>
              </a:solidFill>
            </a:endParaRPr>
          </a:p>
        </p:txBody>
      </p:sp>
    </p:spTree>
    <p:extLst>
      <p:ext uri="{BB962C8B-B14F-4D97-AF65-F5344CB8AC3E}">
        <p14:creationId xmlns:p14="http://schemas.microsoft.com/office/powerpoint/2010/main" val="616600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Cascade , Specificity, Inheritance</a:t>
            </a:r>
          </a:p>
        </p:txBody>
      </p:sp>
      <p:sp>
        <p:nvSpPr>
          <p:cNvPr id="4" name="Content Placeholder 3">
            <a:extLst>
              <a:ext uri="{FF2B5EF4-FFF2-40B4-BE49-F238E27FC236}">
                <a16:creationId xmlns:a16="http://schemas.microsoft.com/office/drawing/2014/main" id="{27FA72B3-71D9-BBC1-77D9-FAB2E707A379}"/>
              </a:ext>
            </a:extLst>
          </p:cNvPr>
          <p:cNvSpPr>
            <a:spLocks noGrp="1"/>
          </p:cNvSpPr>
          <p:nvPr>
            <p:ph idx="1"/>
          </p:nvPr>
        </p:nvSpPr>
        <p:spPr/>
        <p:txBody>
          <a:bodyPr>
            <a:normAutofit/>
          </a:bodyPr>
          <a:lstStyle/>
          <a:p>
            <a:pPr algn="just"/>
            <a:endParaRPr lang="en-US" sz="2000" dirty="0"/>
          </a:p>
          <a:p>
            <a:pPr algn="just"/>
            <a:r>
              <a:rPr lang="en-IN" sz="2000" dirty="0"/>
              <a:t>Cascade : Inline &gt; (Internal /External : latest in declaration will get priority) </a:t>
            </a:r>
          </a:p>
          <a:p>
            <a:pPr algn="just"/>
            <a:endParaRPr lang="en-IN" sz="2000" dirty="0"/>
          </a:p>
          <a:p>
            <a:pPr algn="just"/>
            <a:r>
              <a:rPr lang="en-IN" sz="2000" dirty="0"/>
              <a:t>Specificity : Class is more specific than element , Id is more specific than class.</a:t>
            </a:r>
          </a:p>
          <a:p>
            <a:pPr algn="just"/>
            <a:endParaRPr lang="en-IN" sz="2000" dirty="0"/>
          </a:p>
          <a:p>
            <a:pPr algn="just"/>
            <a:r>
              <a:rPr lang="en-IN" sz="2000" dirty="0"/>
              <a:t>Inheritance : Some properties are derived from parent (like </a:t>
            </a:r>
            <a:r>
              <a:rPr lang="en-IN" sz="2000" dirty="0" err="1"/>
              <a:t>color</a:t>
            </a:r>
            <a:r>
              <a:rPr lang="en-IN" sz="2000" dirty="0"/>
              <a:t>, font-size/family)</a:t>
            </a:r>
          </a:p>
        </p:txBody>
      </p:sp>
    </p:spTree>
    <p:extLst>
      <p:ext uri="{BB962C8B-B14F-4D97-AF65-F5344CB8AC3E}">
        <p14:creationId xmlns:p14="http://schemas.microsoft.com/office/powerpoint/2010/main" val="1283500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Absolute Units</a:t>
            </a:r>
          </a:p>
        </p:txBody>
      </p:sp>
      <p:graphicFrame>
        <p:nvGraphicFramePr>
          <p:cNvPr id="4" name="Content Placeholder 3">
            <a:extLst>
              <a:ext uri="{FF2B5EF4-FFF2-40B4-BE49-F238E27FC236}">
                <a16:creationId xmlns:a16="http://schemas.microsoft.com/office/drawing/2014/main" id="{BBEDD10D-D913-684F-CCA6-DCB4B852256F}"/>
              </a:ext>
            </a:extLst>
          </p:cNvPr>
          <p:cNvGraphicFramePr>
            <a:graphicFrameLocks noGrp="1"/>
          </p:cNvGraphicFramePr>
          <p:nvPr>
            <p:ph idx="1"/>
            <p:extLst>
              <p:ext uri="{D42A27DB-BD31-4B8C-83A1-F6EECF244321}">
                <p14:modId xmlns:p14="http://schemas.microsoft.com/office/powerpoint/2010/main" val="1641141852"/>
              </p:ext>
            </p:extLst>
          </p:nvPr>
        </p:nvGraphicFramePr>
        <p:xfrm>
          <a:off x="1234825" y="2445861"/>
          <a:ext cx="5049959" cy="2834640"/>
        </p:xfrm>
        <a:graphic>
          <a:graphicData uri="http://schemas.openxmlformats.org/drawingml/2006/table">
            <a:tbl>
              <a:tblPr/>
              <a:tblGrid>
                <a:gridCol w="600393">
                  <a:extLst>
                    <a:ext uri="{9D8B030D-6E8A-4147-A177-3AD203B41FA5}">
                      <a16:colId xmlns:a16="http://schemas.microsoft.com/office/drawing/2014/main" val="1068913955"/>
                    </a:ext>
                  </a:extLst>
                </a:gridCol>
                <a:gridCol w="2224783">
                  <a:extLst>
                    <a:ext uri="{9D8B030D-6E8A-4147-A177-3AD203B41FA5}">
                      <a16:colId xmlns:a16="http://schemas.microsoft.com/office/drawing/2014/main" val="1944601661"/>
                    </a:ext>
                  </a:extLst>
                </a:gridCol>
                <a:gridCol w="2224783">
                  <a:extLst>
                    <a:ext uri="{9D8B030D-6E8A-4147-A177-3AD203B41FA5}">
                      <a16:colId xmlns:a16="http://schemas.microsoft.com/office/drawing/2014/main" val="136440452"/>
                    </a:ext>
                  </a:extLst>
                </a:gridCol>
              </a:tblGrid>
              <a:tr h="0">
                <a:tc>
                  <a:txBody>
                    <a:bodyPr/>
                    <a:lstStyle/>
                    <a:p>
                      <a:pPr fontAlgn="ctr"/>
                      <a:r>
                        <a:rPr lang="en-IN" dirty="0">
                          <a:effectLst/>
                        </a:rPr>
                        <a:t>cm</a:t>
                      </a:r>
                    </a:p>
                  </a:txBody>
                  <a:tcPr anchor="ctr">
                    <a:lnL>
                      <a:noFill/>
                    </a:lnL>
                    <a:lnR>
                      <a:noFill/>
                    </a:lnR>
                    <a:lnT>
                      <a:noFill/>
                    </a:lnT>
                    <a:lnB>
                      <a:noFill/>
                    </a:lnB>
                    <a:solidFill>
                      <a:srgbClr val="FFFFFF"/>
                    </a:solidFill>
                  </a:tcPr>
                </a:tc>
                <a:tc>
                  <a:txBody>
                    <a:bodyPr/>
                    <a:lstStyle/>
                    <a:p>
                      <a:pPr fontAlgn="ctr"/>
                      <a:r>
                        <a:rPr lang="en-IN" dirty="0" err="1">
                          <a:effectLst/>
                        </a:rPr>
                        <a:t>Centimeters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a:effectLst/>
                        </a:rPr>
                        <a:t>1cm = 37.8px = 25.2/64in</a:t>
                      </a:r>
                    </a:p>
                  </a:txBody>
                  <a:tcPr anchor="ctr">
                    <a:lnL>
                      <a:noFill/>
                    </a:lnL>
                    <a:lnR>
                      <a:noFill/>
                    </a:lnR>
                    <a:lnT>
                      <a:noFill/>
                    </a:lnT>
                    <a:lnB>
                      <a:noFill/>
                    </a:lnB>
                    <a:solidFill>
                      <a:srgbClr val="FFFFFF"/>
                    </a:solidFill>
                  </a:tcPr>
                </a:tc>
                <a:extLst>
                  <a:ext uri="{0D108BD9-81ED-4DB2-BD59-A6C34878D82A}">
                    <a16:rowId xmlns:a16="http://schemas.microsoft.com/office/drawing/2014/main" val="3103552381"/>
                  </a:ext>
                </a:extLst>
              </a:tr>
              <a:tr h="0">
                <a:tc>
                  <a:txBody>
                    <a:bodyPr/>
                    <a:lstStyle/>
                    <a:p>
                      <a:pPr fontAlgn="ctr"/>
                      <a:r>
                        <a:rPr lang="en-IN" dirty="0">
                          <a:effectLst/>
                        </a:rPr>
                        <a:t>mm</a:t>
                      </a:r>
                    </a:p>
                  </a:txBody>
                  <a:tcPr anchor="ctr">
                    <a:lnL>
                      <a:noFill/>
                    </a:lnL>
                    <a:lnR>
                      <a:noFill/>
                    </a:lnR>
                    <a:lnT>
                      <a:noFill/>
                    </a:lnT>
                    <a:lnB>
                      <a:noFill/>
                    </a:lnB>
                    <a:solidFill>
                      <a:srgbClr val="FFFFFF"/>
                    </a:solidFill>
                  </a:tcPr>
                </a:tc>
                <a:tc>
                  <a:txBody>
                    <a:bodyPr/>
                    <a:lstStyle/>
                    <a:p>
                      <a:pPr fontAlgn="ct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a:effectLst/>
                        </a:rPr>
                        <a:t>1mm = 1/10th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837292528"/>
                  </a:ext>
                </a:extLst>
              </a:tr>
              <a:tr h="0">
                <a:tc>
                  <a:txBody>
                    <a:bodyPr/>
                    <a:lstStyle/>
                    <a:p>
                      <a:pPr fontAlgn="ctr"/>
                      <a:r>
                        <a:rPr lang="en-IN" dirty="0">
                          <a:effectLst/>
                        </a:rPr>
                        <a:t>Q</a:t>
                      </a:r>
                    </a:p>
                  </a:txBody>
                  <a:tcPr anchor="ctr">
                    <a:lnL>
                      <a:noFill/>
                    </a:lnL>
                    <a:lnR>
                      <a:noFill/>
                    </a:lnR>
                    <a:lnT>
                      <a:noFill/>
                    </a:lnT>
                    <a:lnB>
                      <a:noFill/>
                    </a:lnB>
                    <a:solidFill>
                      <a:srgbClr val="FFFFFF"/>
                    </a:solidFill>
                  </a:tcPr>
                </a:tc>
                <a:tc>
                  <a:txBody>
                    <a:bodyPr/>
                    <a:lstStyle/>
                    <a:p>
                      <a:pPr fontAlgn="ctr"/>
                      <a:r>
                        <a:rPr lang="en-IN" dirty="0">
                          <a:effectLst/>
                        </a:rPr>
                        <a:t>Quarter-</a:t>
                      </a:r>
                      <a:r>
                        <a:rPr lang="en-IN" dirty="0" err="1">
                          <a:effectLst/>
                        </a:rPr>
                        <a:t>millimeters</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1Q = 1/40th of 1cm</a:t>
                      </a:r>
                    </a:p>
                  </a:txBody>
                  <a:tcPr anchor="ctr">
                    <a:lnL>
                      <a:noFill/>
                    </a:lnL>
                    <a:lnR>
                      <a:noFill/>
                    </a:lnR>
                    <a:lnT>
                      <a:noFill/>
                    </a:lnT>
                    <a:lnB>
                      <a:noFill/>
                    </a:lnB>
                    <a:solidFill>
                      <a:srgbClr val="FFFFFF"/>
                    </a:solidFill>
                  </a:tcPr>
                </a:tc>
                <a:extLst>
                  <a:ext uri="{0D108BD9-81ED-4DB2-BD59-A6C34878D82A}">
                    <a16:rowId xmlns:a16="http://schemas.microsoft.com/office/drawing/2014/main" val="3261251544"/>
                  </a:ext>
                </a:extLst>
              </a:tr>
              <a:tr h="0">
                <a:tc>
                  <a:txBody>
                    <a:bodyPr/>
                    <a:lstStyle/>
                    <a:p>
                      <a:pPr fontAlgn="ctr"/>
                      <a:r>
                        <a:rPr lang="en-IN" dirty="0">
                          <a:effectLst/>
                        </a:rPr>
                        <a:t>in</a:t>
                      </a:r>
                    </a:p>
                  </a:txBody>
                  <a:tcPr anchor="ctr">
                    <a:lnL>
                      <a:noFill/>
                    </a:lnL>
                    <a:lnR>
                      <a:noFill/>
                    </a:lnR>
                    <a:lnT>
                      <a:noFill/>
                    </a:lnT>
                    <a:lnB>
                      <a:noFill/>
                    </a:lnB>
                    <a:solidFill>
                      <a:srgbClr val="FFFFFF"/>
                    </a:solidFill>
                  </a:tcPr>
                </a:tc>
                <a:tc>
                  <a:txBody>
                    <a:bodyPr/>
                    <a:lstStyle/>
                    <a:p>
                      <a:pPr fontAlgn="ctr"/>
                      <a:r>
                        <a:rPr lang="en-IN">
                          <a:effectLst/>
                        </a:rPr>
                        <a:t>Inches</a:t>
                      </a:r>
                    </a:p>
                  </a:txBody>
                  <a:tcPr anchor="ctr">
                    <a:lnL>
                      <a:noFill/>
                    </a:lnL>
                    <a:lnR>
                      <a:noFill/>
                    </a:lnR>
                    <a:lnT>
                      <a:noFill/>
                    </a:lnT>
                    <a:lnB>
                      <a:noFill/>
                    </a:lnB>
                    <a:solidFill>
                      <a:srgbClr val="FFFFFF"/>
                    </a:solidFill>
                  </a:tcPr>
                </a:tc>
                <a:tc>
                  <a:txBody>
                    <a:bodyPr/>
                    <a:lstStyle/>
                    <a:p>
                      <a:pPr fontAlgn="ctr"/>
                      <a:r>
                        <a:rPr lang="en-IN">
                          <a:effectLst/>
                        </a:rPr>
                        <a:t>1in = 2.54cm = 96px</a:t>
                      </a:r>
                    </a:p>
                  </a:txBody>
                  <a:tcPr anchor="ctr">
                    <a:lnL>
                      <a:noFill/>
                    </a:lnL>
                    <a:lnR>
                      <a:noFill/>
                    </a:lnR>
                    <a:lnT>
                      <a:noFill/>
                    </a:lnT>
                    <a:lnB>
                      <a:noFill/>
                    </a:lnB>
                    <a:solidFill>
                      <a:srgbClr val="FFFFFF"/>
                    </a:solidFill>
                  </a:tcPr>
                </a:tc>
                <a:extLst>
                  <a:ext uri="{0D108BD9-81ED-4DB2-BD59-A6C34878D82A}">
                    <a16:rowId xmlns:a16="http://schemas.microsoft.com/office/drawing/2014/main" val="448263161"/>
                  </a:ext>
                </a:extLst>
              </a:tr>
              <a:tr h="0">
                <a:tc>
                  <a:txBody>
                    <a:bodyPr/>
                    <a:lstStyle/>
                    <a:p>
                      <a:pPr fontAlgn="ctr"/>
                      <a:r>
                        <a:rPr lang="en-IN" dirty="0">
                          <a:effectLst/>
                        </a:rPr>
                        <a:t>pc</a:t>
                      </a:r>
                    </a:p>
                  </a:txBody>
                  <a:tcPr anchor="ctr">
                    <a:lnL>
                      <a:noFill/>
                    </a:lnL>
                    <a:lnR>
                      <a:noFill/>
                    </a:lnR>
                    <a:lnT>
                      <a:noFill/>
                    </a:lnT>
                    <a:lnB>
                      <a:noFill/>
                    </a:lnB>
                    <a:solidFill>
                      <a:srgbClr val="FFFFFF"/>
                    </a:solidFill>
                  </a:tcPr>
                </a:tc>
                <a:tc>
                  <a:txBody>
                    <a:bodyPr/>
                    <a:lstStyle/>
                    <a:p>
                      <a:pPr fontAlgn="ctr"/>
                      <a:r>
                        <a:rPr lang="en-IN" dirty="0">
                          <a:effectLst/>
                        </a:rPr>
                        <a:t>Picas</a:t>
                      </a:r>
                    </a:p>
                  </a:txBody>
                  <a:tcPr anchor="ctr">
                    <a:lnL>
                      <a:noFill/>
                    </a:lnL>
                    <a:lnR>
                      <a:noFill/>
                    </a:lnR>
                    <a:lnT>
                      <a:noFill/>
                    </a:lnT>
                    <a:lnB>
                      <a:noFill/>
                    </a:lnB>
                    <a:solidFill>
                      <a:srgbClr val="FFFFFF"/>
                    </a:solidFill>
                  </a:tcPr>
                </a:tc>
                <a:tc>
                  <a:txBody>
                    <a:bodyPr/>
                    <a:lstStyle/>
                    <a:p>
                      <a:pPr fontAlgn="ctr"/>
                      <a:r>
                        <a:rPr lang="en-IN" dirty="0">
                          <a:effectLst/>
                        </a:rPr>
                        <a:t>1pc = 1/6th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593798297"/>
                  </a:ext>
                </a:extLst>
              </a:tr>
              <a:tr h="0">
                <a:tc>
                  <a:txBody>
                    <a:bodyPr/>
                    <a:lstStyle/>
                    <a:p>
                      <a:pPr fontAlgn="ctr"/>
                      <a:r>
                        <a:rPr lang="en-IN" dirty="0" err="1">
                          <a:effectLst/>
                        </a:rPr>
                        <a:t>pt</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Points</a:t>
                      </a:r>
                    </a:p>
                  </a:txBody>
                  <a:tcPr anchor="ctr">
                    <a:lnL>
                      <a:noFill/>
                    </a:lnL>
                    <a:lnR>
                      <a:noFill/>
                    </a:lnR>
                    <a:lnT>
                      <a:noFill/>
                    </a:lnT>
                    <a:lnB>
                      <a:noFill/>
                    </a:lnB>
                    <a:solidFill>
                      <a:srgbClr val="FFFFFF"/>
                    </a:solidFill>
                  </a:tcPr>
                </a:tc>
                <a:tc>
                  <a:txBody>
                    <a:bodyPr/>
                    <a:lstStyle/>
                    <a:p>
                      <a:pPr fontAlgn="ctr"/>
                      <a:r>
                        <a:rPr lang="en-IN" dirty="0">
                          <a:effectLst/>
                        </a:rPr>
                        <a:t>1pt = 1/72nd of 1in</a:t>
                      </a:r>
                    </a:p>
                  </a:txBody>
                  <a:tcPr anchor="ctr">
                    <a:lnL>
                      <a:noFill/>
                    </a:lnL>
                    <a:lnR>
                      <a:noFill/>
                    </a:lnR>
                    <a:lnT>
                      <a:noFill/>
                    </a:lnT>
                    <a:lnB>
                      <a:noFill/>
                    </a:lnB>
                    <a:solidFill>
                      <a:srgbClr val="FFFFFF"/>
                    </a:solidFill>
                  </a:tcPr>
                </a:tc>
                <a:extLst>
                  <a:ext uri="{0D108BD9-81ED-4DB2-BD59-A6C34878D82A}">
                    <a16:rowId xmlns:a16="http://schemas.microsoft.com/office/drawing/2014/main" val="1800879394"/>
                  </a:ext>
                </a:extLst>
              </a:tr>
              <a:tr h="0">
                <a:tc>
                  <a:txBody>
                    <a:bodyPr/>
                    <a:lstStyle/>
                    <a:p>
                      <a:pPr fontAlgn="ctr"/>
                      <a:r>
                        <a:rPr lang="en-IN" dirty="0" err="1">
                          <a:effectLst/>
                        </a:rPr>
                        <a:t>px</a:t>
                      </a:r>
                      <a:endParaRPr lang="en-IN" dirty="0">
                        <a:effectLst/>
                      </a:endParaRPr>
                    </a:p>
                  </a:txBody>
                  <a:tcPr anchor="ctr">
                    <a:lnL>
                      <a:noFill/>
                    </a:lnL>
                    <a:lnR>
                      <a:noFill/>
                    </a:lnR>
                    <a:lnT>
                      <a:noFill/>
                    </a:lnT>
                    <a:lnB>
                      <a:noFill/>
                    </a:lnB>
                    <a:solidFill>
                      <a:srgbClr val="FFFFFF"/>
                    </a:solidFill>
                  </a:tcPr>
                </a:tc>
                <a:tc>
                  <a:txBody>
                    <a:bodyPr/>
                    <a:lstStyle/>
                    <a:p>
                      <a:pPr fontAlgn="ctr"/>
                      <a:r>
                        <a:rPr lang="en-IN" dirty="0">
                          <a:effectLst/>
                        </a:rPr>
                        <a:t>Pixels</a:t>
                      </a:r>
                    </a:p>
                  </a:txBody>
                  <a:tcPr anchor="ctr">
                    <a:lnL>
                      <a:noFill/>
                    </a:lnL>
                    <a:lnR>
                      <a:noFill/>
                    </a:lnR>
                    <a:lnT>
                      <a:noFill/>
                    </a:lnT>
                    <a:lnB>
                      <a:noFill/>
                    </a:lnB>
                    <a:solidFill>
                      <a:srgbClr val="FFFFFF"/>
                    </a:solidFill>
                  </a:tcPr>
                </a:tc>
                <a:tc>
                  <a:txBody>
                    <a:bodyPr/>
                    <a:lstStyle/>
                    <a:p>
                      <a:pPr fontAlgn="ctr"/>
                      <a:r>
                        <a:rPr lang="en-IN" dirty="0">
                          <a:effectLst/>
                        </a:rPr>
                        <a:t>1px = 1/96th of 1in</a:t>
                      </a:r>
                    </a:p>
                  </a:txBody>
                  <a:tcPr anchor="ctr">
                    <a:lnL>
                      <a:noFill/>
                    </a:lnL>
                    <a:lnR>
                      <a:noFill/>
                    </a:lnR>
                    <a:lnT>
                      <a:noFill/>
                    </a:lnT>
                    <a:lnB>
                      <a:noFill/>
                    </a:lnB>
                    <a:solidFill>
                      <a:srgbClr val="FFFFFF"/>
                    </a:solidFill>
                  </a:tcPr>
                </a:tc>
                <a:extLst>
                  <a:ext uri="{0D108BD9-81ED-4DB2-BD59-A6C34878D82A}">
                    <a16:rowId xmlns:a16="http://schemas.microsoft.com/office/drawing/2014/main" val="723916628"/>
                  </a:ext>
                </a:extLst>
              </a:tr>
            </a:tbl>
          </a:graphicData>
        </a:graphic>
      </p:graphicFrame>
    </p:spTree>
    <p:extLst>
      <p:ext uri="{BB962C8B-B14F-4D97-AF65-F5344CB8AC3E}">
        <p14:creationId xmlns:p14="http://schemas.microsoft.com/office/powerpoint/2010/main" val="379747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Relative Units</a:t>
            </a:r>
          </a:p>
        </p:txBody>
      </p:sp>
      <p:sp>
        <p:nvSpPr>
          <p:cNvPr id="5" name="Content Placeholder 4">
            <a:extLst>
              <a:ext uri="{FF2B5EF4-FFF2-40B4-BE49-F238E27FC236}">
                <a16:creationId xmlns:a16="http://schemas.microsoft.com/office/drawing/2014/main" id="{63C87694-7B37-75B2-1641-335A613E48C4}"/>
              </a:ext>
            </a:extLst>
          </p:cNvPr>
          <p:cNvSpPr>
            <a:spLocks noGrp="1"/>
          </p:cNvSpPr>
          <p:nvPr>
            <p:ph idx="1"/>
          </p:nvPr>
        </p:nvSpPr>
        <p:spPr/>
        <p:txBody>
          <a:bodyPr/>
          <a:lstStyle/>
          <a:p>
            <a:r>
              <a:rPr lang="en-IN" dirty="0" err="1"/>
              <a:t>em</a:t>
            </a:r>
            <a:r>
              <a:rPr lang="en-IN" dirty="0"/>
              <a:t> : </a:t>
            </a:r>
            <a:r>
              <a:rPr lang="en-US" dirty="0"/>
              <a:t>Font size of the parent, in the case of typographical properties like font-size, and font size of the element itself, in the case of other properties like width.</a:t>
            </a:r>
            <a:endParaRPr lang="en-IN" dirty="0"/>
          </a:p>
          <a:p>
            <a:r>
              <a:rPr lang="en-IN" dirty="0"/>
              <a:t>rem : </a:t>
            </a:r>
            <a:r>
              <a:rPr lang="en-US" dirty="0"/>
              <a:t>Font size of the root element.</a:t>
            </a:r>
          </a:p>
          <a:p>
            <a:r>
              <a:rPr lang="en-US" dirty="0"/>
              <a:t>%</a:t>
            </a:r>
            <a:endParaRPr lang="en-IN" dirty="0"/>
          </a:p>
        </p:txBody>
      </p:sp>
    </p:spTree>
    <p:extLst>
      <p:ext uri="{BB962C8B-B14F-4D97-AF65-F5344CB8AC3E}">
        <p14:creationId xmlns:p14="http://schemas.microsoft.com/office/powerpoint/2010/main" val="307297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endParaRPr lang="en-US" sz="1800" dirty="0">
              <a:solidFill>
                <a:srgbClr val="002060"/>
              </a:solidFill>
            </a:endParaRPr>
          </a:p>
          <a:p>
            <a:pPr algn="l">
              <a:buFont typeface="Arial" charset="0"/>
              <a:buChar char="•"/>
            </a:pPr>
            <a:r>
              <a:rPr lang="en-US" sz="1800" dirty="0">
                <a:solidFill>
                  <a:srgbClr val="002060"/>
                </a:solidFill>
              </a:rPr>
              <a:t> HTML is a hyper text markup language that can be used to design the layout of any web page.</a:t>
            </a:r>
          </a:p>
          <a:p>
            <a:pPr algn="l">
              <a:buFont typeface="Arial" charset="0"/>
              <a:buChar char="•"/>
            </a:pPr>
            <a:endParaRPr lang="en-US" sz="1800" dirty="0">
              <a:solidFill>
                <a:srgbClr val="002060"/>
              </a:solidFill>
            </a:endParaRPr>
          </a:p>
          <a:p>
            <a:pPr algn="l">
              <a:buFont typeface="Arial" charset="0"/>
              <a:buChar char="•"/>
            </a:pPr>
            <a:r>
              <a:rPr lang="en-US" sz="1800" dirty="0">
                <a:solidFill>
                  <a:srgbClr val="002060"/>
                </a:solidFill>
              </a:rPr>
              <a:t> Any web page contains some particular layout structure and some styling information applied on the element. </a:t>
            </a:r>
          </a:p>
          <a:p>
            <a:pPr algn="l">
              <a:buFont typeface="Arial" charset="0"/>
              <a:buChar char="•"/>
            </a:pPr>
            <a:endParaRPr lang="en-US" sz="1800" dirty="0">
              <a:solidFill>
                <a:srgbClr val="002060"/>
              </a:solidFill>
            </a:endParaRPr>
          </a:p>
          <a:p>
            <a:pPr algn="l">
              <a:buFont typeface="Arial" charset="0"/>
              <a:buChar char="•"/>
            </a:pPr>
            <a:r>
              <a:rPr lang="en-US" sz="1800" dirty="0">
                <a:solidFill>
                  <a:srgbClr val="002060"/>
                </a:solidFill>
              </a:rPr>
              <a:t> Html can be used for the layout design part of any web page</a:t>
            </a:r>
          </a:p>
          <a:p>
            <a:pPr algn="l"/>
            <a:endParaRPr lang="en-US" sz="1800" dirty="0">
              <a:solidFill>
                <a:srgbClr val="002060"/>
              </a:solidFill>
            </a:endParaRPr>
          </a:p>
          <a:p>
            <a:pPr algn="l">
              <a:buFont typeface="Arial" charset="0"/>
              <a:buChar char="•"/>
            </a:pPr>
            <a:r>
              <a:rPr lang="en-US" sz="1800" dirty="0">
                <a:solidFill>
                  <a:srgbClr val="002060"/>
                </a:solidFill>
              </a:rPr>
              <a:t> HTML is not compiled , it is interpreted by the browser.</a:t>
            </a:r>
          </a:p>
          <a:p>
            <a:pPr algn="l"/>
            <a:endParaRPr lang="en-US" sz="1800" dirty="0">
              <a:solidFill>
                <a:srgbClr val="002060"/>
              </a:solidFill>
            </a:endParaRPr>
          </a:p>
          <a:p>
            <a:pPr algn="l"/>
            <a:endParaRPr lang="en-US" sz="1800" dirty="0">
              <a:solidFill>
                <a:srgbClr val="002060"/>
              </a:solidFill>
            </a:endParaRPr>
          </a:p>
          <a:p>
            <a:pPr algn="l"/>
            <a:endParaRPr lang="en-US" sz="1800" dirty="0">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Basic</a:t>
            </a:r>
          </a:p>
        </p:txBody>
      </p:sp>
      <p:sp>
        <p:nvSpPr>
          <p:cNvPr id="3" name="Content Placeholder 2"/>
          <p:cNvSpPr>
            <a:spLocks noGrp="1"/>
          </p:cNvSpPr>
          <p:nvPr>
            <p:ph idx="1"/>
          </p:nvPr>
        </p:nvSpPr>
        <p:spPr/>
        <p:txBody>
          <a:bodyPr>
            <a:normAutofit/>
          </a:bodyPr>
          <a:lstStyle/>
          <a:p>
            <a:r>
              <a:rPr lang="en-US" b="0" i="0" dirty="0">
                <a:effectLst/>
                <a:latin typeface="Inter"/>
              </a:rPr>
              <a:t>Text inside an element is laid out inside the element's content box.</a:t>
            </a:r>
          </a:p>
          <a:p>
            <a:r>
              <a:rPr lang="en-US" b="0" i="0" dirty="0">
                <a:effectLst/>
                <a:latin typeface="Inter"/>
              </a:rPr>
              <a:t> Starts at the top left of the content area and flows towards the end of the line.</a:t>
            </a:r>
          </a:p>
          <a:p>
            <a:r>
              <a:rPr lang="en-US" dirty="0"/>
              <a:t>Once it reaches the end, it goes down to the next line and flows to the end again. </a:t>
            </a:r>
          </a:p>
        </p:txBody>
      </p:sp>
    </p:spTree>
    <p:extLst>
      <p:ext uri="{BB962C8B-B14F-4D97-AF65-F5344CB8AC3E}">
        <p14:creationId xmlns:p14="http://schemas.microsoft.com/office/powerpoint/2010/main" val="229733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Text Effects</a:t>
            </a:r>
          </a:p>
        </p:txBody>
      </p:sp>
      <p:sp>
        <p:nvSpPr>
          <p:cNvPr id="3" name="Content Placeholder 2"/>
          <p:cNvSpPr>
            <a:spLocks noGrp="1"/>
          </p:cNvSpPr>
          <p:nvPr>
            <p:ph idx="1"/>
          </p:nvPr>
        </p:nvSpPr>
        <p:spPr/>
        <p:txBody>
          <a:bodyPr>
            <a:normAutofit/>
          </a:bodyPr>
          <a:lstStyle/>
          <a:p>
            <a:r>
              <a:rPr lang="en-US" dirty="0">
                <a:solidFill>
                  <a:srgbClr val="002060"/>
                </a:solidFill>
              </a:rPr>
              <a:t>text-overflow</a:t>
            </a:r>
          </a:p>
          <a:p>
            <a:r>
              <a:rPr lang="en-US" dirty="0">
                <a:solidFill>
                  <a:srgbClr val="002060"/>
                </a:solidFill>
              </a:rPr>
              <a:t>word-wrap</a:t>
            </a:r>
          </a:p>
          <a:p>
            <a:r>
              <a:rPr lang="en-US" dirty="0">
                <a:solidFill>
                  <a:srgbClr val="002060"/>
                </a:solidFill>
              </a:rPr>
              <a:t>word-break</a:t>
            </a:r>
          </a:p>
          <a:p>
            <a:r>
              <a:rPr lang="en-US" dirty="0">
                <a:solidFill>
                  <a:srgbClr val="002060"/>
                </a:solidFill>
              </a:rPr>
              <a:t>writing-mode</a:t>
            </a:r>
          </a:p>
        </p:txBody>
      </p:sp>
    </p:spTree>
    <p:extLst>
      <p:ext uri="{BB962C8B-B14F-4D97-AF65-F5344CB8AC3E}">
        <p14:creationId xmlns:p14="http://schemas.microsoft.com/office/powerpoint/2010/main" val="467347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Styling Text  : Text Formatting</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color</a:t>
            </a:r>
          </a:p>
          <a:p>
            <a:r>
              <a:rPr lang="en-US" dirty="0">
                <a:solidFill>
                  <a:srgbClr val="002060"/>
                </a:solidFill>
              </a:rPr>
              <a:t>alignment(left, right , center , justify)</a:t>
            </a:r>
          </a:p>
          <a:p>
            <a:r>
              <a:rPr lang="en-US" dirty="0">
                <a:solidFill>
                  <a:srgbClr val="002060"/>
                </a:solidFill>
              </a:rPr>
              <a:t>decoration( underline, overline, line-through)</a:t>
            </a:r>
          </a:p>
          <a:p>
            <a:r>
              <a:rPr lang="en-US" dirty="0">
                <a:solidFill>
                  <a:srgbClr val="002060"/>
                </a:solidFill>
              </a:rPr>
              <a:t>Transformation( uppercase , lowercase , capitalize)</a:t>
            </a:r>
          </a:p>
          <a:p>
            <a:r>
              <a:rPr lang="en-US" dirty="0">
                <a:solidFill>
                  <a:srgbClr val="002060"/>
                </a:solidFill>
              </a:rPr>
              <a:t>Indentation</a:t>
            </a:r>
          </a:p>
          <a:p>
            <a:r>
              <a:rPr lang="en-US" dirty="0">
                <a:solidFill>
                  <a:srgbClr val="002060"/>
                </a:solidFill>
              </a:rPr>
              <a:t>Spacing (letter and word)</a:t>
            </a:r>
          </a:p>
          <a:p>
            <a:r>
              <a:rPr lang="en-US" dirty="0">
                <a:solidFill>
                  <a:srgbClr val="002060"/>
                </a:solidFill>
              </a:rPr>
              <a:t>Line height</a:t>
            </a:r>
          </a:p>
          <a:p>
            <a:r>
              <a:rPr lang="en-US" dirty="0">
                <a:solidFill>
                  <a:srgbClr val="002060"/>
                </a:solidFill>
              </a:rPr>
              <a:t>Text-direction (</a:t>
            </a:r>
            <a:r>
              <a:rPr lang="en-US" dirty="0" err="1">
                <a:solidFill>
                  <a:srgbClr val="002060"/>
                </a:solidFill>
              </a:rPr>
              <a:t>direction:ltr</a:t>
            </a:r>
            <a:r>
              <a:rPr lang="en-US" dirty="0">
                <a:solidFill>
                  <a:srgbClr val="002060"/>
                </a:solidFill>
              </a:rPr>
              <a:t>, </a:t>
            </a:r>
            <a:r>
              <a:rPr lang="en-US" dirty="0" err="1">
                <a:solidFill>
                  <a:srgbClr val="002060"/>
                </a:solidFill>
              </a:rPr>
              <a:t>rtl</a:t>
            </a:r>
            <a:r>
              <a:rPr lang="en-US" dirty="0">
                <a:solidFill>
                  <a:srgbClr val="002060"/>
                </a:solidFill>
              </a:rPr>
              <a:t>)</a:t>
            </a:r>
          </a:p>
          <a:p>
            <a:r>
              <a:rPr lang="en-US" dirty="0">
                <a:solidFill>
                  <a:srgbClr val="002060"/>
                </a:solidFill>
              </a:rPr>
              <a:t>Text-shadow</a:t>
            </a:r>
          </a:p>
          <a:p>
            <a:endParaRPr lang="en-US" dirty="0">
              <a:solidFill>
                <a:srgbClr val="002060"/>
              </a:solidFill>
            </a:endParaRPr>
          </a:p>
        </p:txBody>
      </p:sp>
    </p:spTree>
    <p:extLst>
      <p:ext uri="{BB962C8B-B14F-4D97-AF65-F5344CB8AC3E}">
        <p14:creationId xmlns:p14="http://schemas.microsoft.com/office/powerpoint/2010/main" val="2350482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Models : Box Model</a:t>
            </a:r>
          </a:p>
        </p:txBody>
      </p:sp>
      <p:sp>
        <p:nvSpPr>
          <p:cNvPr id="3" name="Content Placeholder 2"/>
          <p:cNvSpPr>
            <a:spLocks noGrp="1"/>
          </p:cNvSpPr>
          <p:nvPr>
            <p:ph idx="1"/>
          </p:nvPr>
        </p:nvSpPr>
        <p:spPr/>
        <p:txBody>
          <a:bodyPr>
            <a:normAutofit/>
          </a:bodyPr>
          <a:lstStyle/>
          <a:p>
            <a:r>
              <a:rPr lang="en-US" b="0" i="0" dirty="0">
                <a:solidFill>
                  <a:srgbClr val="1B1B1B"/>
                </a:solidFill>
                <a:effectLst/>
                <a:latin typeface="Inter"/>
              </a:rPr>
              <a:t>Everything in CSS has a box around it</a:t>
            </a:r>
          </a:p>
          <a:p>
            <a:r>
              <a:rPr lang="en-US" dirty="0">
                <a:solidFill>
                  <a:srgbClr val="1B1B1B"/>
                </a:solidFill>
                <a:latin typeface="Inter"/>
              </a:rPr>
              <a:t>Block vs Inline boxes</a:t>
            </a:r>
          </a:p>
          <a:p>
            <a:r>
              <a:rPr lang="en-US" b="0" i="0" dirty="0">
                <a:solidFill>
                  <a:srgbClr val="1B1B1B"/>
                </a:solidFill>
                <a:effectLst/>
                <a:latin typeface="Inter"/>
              </a:rPr>
              <a:t>Boxes have an </a:t>
            </a:r>
            <a:r>
              <a:rPr lang="en-US" b="1" i="0" dirty="0">
                <a:solidFill>
                  <a:srgbClr val="1B1B1B"/>
                </a:solidFill>
                <a:effectLst/>
                <a:latin typeface="Inter"/>
              </a:rPr>
              <a:t>inner display type</a:t>
            </a:r>
            <a:r>
              <a:rPr lang="en-US" b="0" i="0" dirty="0">
                <a:solidFill>
                  <a:srgbClr val="1B1B1B"/>
                </a:solidFill>
                <a:effectLst/>
                <a:latin typeface="Inter"/>
              </a:rPr>
              <a:t> and an </a:t>
            </a:r>
            <a:r>
              <a:rPr lang="en-US" b="1" i="0" dirty="0">
                <a:solidFill>
                  <a:srgbClr val="1B1B1B"/>
                </a:solidFill>
                <a:effectLst/>
                <a:latin typeface="Inter"/>
              </a:rPr>
              <a:t>outer display type</a:t>
            </a:r>
            <a:r>
              <a:rPr lang="en-US" b="0" i="0" dirty="0">
                <a:solidFill>
                  <a:srgbClr val="1B1B1B"/>
                </a:solidFill>
                <a:effectLst/>
                <a:latin typeface="Inter"/>
              </a:rPr>
              <a:t>.</a:t>
            </a:r>
          </a:p>
          <a:p>
            <a:r>
              <a:rPr lang="en-US" dirty="0">
                <a:solidFill>
                  <a:srgbClr val="1B1B1B"/>
                </a:solidFill>
                <a:latin typeface="Inter"/>
              </a:rPr>
              <a:t>Outer display type : block , inline , inline-block</a:t>
            </a:r>
          </a:p>
          <a:p>
            <a:r>
              <a:rPr lang="en-US" dirty="0">
                <a:solidFill>
                  <a:srgbClr val="1B1B1B"/>
                </a:solidFill>
                <a:latin typeface="Inter"/>
              </a:rPr>
              <a:t>Inner display type : flex , grid</a:t>
            </a:r>
            <a:endParaRPr lang="en-US" dirty="0">
              <a:solidFill>
                <a:srgbClr val="002060"/>
              </a:solidFill>
            </a:endParaRPr>
          </a:p>
        </p:txBody>
      </p:sp>
    </p:spTree>
    <p:extLst>
      <p:ext uri="{BB962C8B-B14F-4D97-AF65-F5344CB8AC3E}">
        <p14:creationId xmlns:p14="http://schemas.microsoft.com/office/powerpoint/2010/main" val="3353417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Block</a:t>
            </a:r>
          </a:p>
        </p:txBody>
      </p:sp>
      <p:sp>
        <p:nvSpPr>
          <p:cNvPr id="3" name="Content Placeholder 2"/>
          <p:cNvSpPr>
            <a:spLocks noGrp="1"/>
          </p:cNvSpPr>
          <p:nvPr>
            <p:ph idx="1"/>
          </p:nvPr>
        </p:nvSpPr>
        <p:spPr/>
        <p:txBody>
          <a:bodyPr>
            <a:normAutofit fontScale="92500" lnSpcReduction="20000"/>
          </a:bodyPr>
          <a:lstStyle/>
          <a:p>
            <a:r>
              <a:rPr lang="en-US" dirty="0">
                <a:solidFill>
                  <a:srgbClr val="002060"/>
                </a:solidFill>
              </a:rPr>
              <a:t>The box will break onto a new line.</a:t>
            </a:r>
          </a:p>
          <a:p>
            <a:r>
              <a:rPr lang="en-US" dirty="0">
                <a:solidFill>
                  <a:srgbClr val="002060"/>
                </a:solidFill>
              </a:rPr>
              <a:t>The width and height properties are respected.</a:t>
            </a:r>
          </a:p>
          <a:p>
            <a:r>
              <a:rPr lang="en-US" dirty="0">
                <a:solidFill>
                  <a:srgbClr val="002060"/>
                </a:solidFill>
              </a:rPr>
              <a:t>Padding, margin and border will cause other elements to be pushed away from the box.</a:t>
            </a:r>
          </a:p>
          <a:p>
            <a:r>
              <a:rPr lang="en-US" dirty="0">
                <a:solidFill>
                  <a:srgbClr val="002060"/>
                </a:solidFill>
              </a:rPr>
              <a:t>If width is not specified, the box will extend in the inline direction to fill the space available in its container. In most cases, the box will become as wide as its container, filling up 100% of the space available.</a:t>
            </a:r>
          </a:p>
          <a:p>
            <a:r>
              <a:rPr lang="en-US" dirty="0" err="1">
                <a:solidFill>
                  <a:srgbClr val="002060"/>
                </a:solidFill>
              </a:rPr>
              <a:t>Eg</a:t>
            </a:r>
            <a:r>
              <a:rPr lang="en-US" dirty="0">
                <a:solidFill>
                  <a:srgbClr val="002060"/>
                </a:solidFill>
              </a:rPr>
              <a:t> : div , h1 , p , section , etc.</a:t>
            </a:r>
          </a:p>
        </p:txBody>
      </p:sp>
    </p:spTree>
    <p:extLst>
      <p:ext uri="{BB962C8B-B14F-4D97-AF65-F5344CB8AC3E}">
        <p14:creationId xmlns:p14="http://schemas.microsoft.com/office/powerpoint/2010/main" val="3605237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Outer Display : Inline</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The box will not break onto a new line.</a:t>
            </a:r>
          </a:p>
          <a:p>
            <a:r>
              <a:rPr lang="en-US" dirty="0">
                <a:solidFill>
                  <a:srgbClr val="002060"/>
                </a:solidFill>
              </a:rPr>
              <a:t>The width and height properties will not apply.</a:t>
            </a:r>
          </a:p>
          <a:p>
            <a:r>
              <a:rPr lang="en-US" dirty="0">
                <a:solidFill>
                  <a:srgbClr val="002060"/>
                </a:solidFill>
              </a:rPr>
              <a:t>Top and bottom padding, margins, and borders will apply but will not cause other inline boxes to move away from the box.</a:t>
            </a:r>
          </a:p>
          <a:p>
            <a:r>
              <a:rPr lang="en-US" dirty="0">
                <a:solidFill>
                  <a:srgbClr val="002060"/>
                </a:solidFill>
              </a:rPr>
              <a:t>Left and right padding, margins, and borders will apply and will cause other inline boxes to move away from the box.</a:t>
            </a:r>
          </a:p>
        </p:txBody>
      </p:sp>
    </p:spTree>
    <p:extLst>
      <p:ext uri="{BB962C8B-B14F-4D97-AF65-F5344CB8AC3E}">
        <p14:creationId xmlns:p14="http://schemas.microsoft.com/office/powerpoint/2010/main" val="772842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err="1">
                <a:solidFill>
                  <a:srgbClr val="FF0000"/>
                </a:solidFill>
              </a:rPr>
              <a:t>Css</a:t>
            </a:r>
            <a:r>
              <a:rPr lang="en-US" dirty="0">
                <a:solidFill>
                  <a:srgbClr val="FF0000"/>
                </a:solidFill>
              </a:rPr>
              <a:t> Properties</a:t>
            </a:r>
          </a:p>
        </p:txBody>
      </p:sp>
      <p:sp>
        <p:nvSpPr>
          <p:cNvPr id="3" name="Subtitle 2"/>
          <p:cNvSpPr>
            <a:spLocks noGrp="1"/>
          </p:cNvSpPr>
          <p:nvPr>
            <p:ph type="subTitle" idx="1"/>
          </p:nvPr>
        </p:nvSpPr>
        <p:spPr>
          <a:xfrm>
            <a:off x="762000" y="990600"/>
            <a:ext cx="7848600" cy="5410200"/>
          </a:xfrm>
        </p:spPr>
        <p:txBody>
          <a:bodyPr>
            <a:normAutofit lnSpcReduction="10000"/>
          </a:bodyPr>
          <a:lstStyle/>
          <a:p>
            <a:pPr algn="just">
              <a:buFont typeface="Arial" charset="0"/>
              <a:buChar char="•"/>
            </a:pPr>
            <a:r>
              <a:rPr lang="en-US" dirty="0">
                <a:solidFill>
                  <a:srgbClr val="002060"/>
                </a:solidFill>
              </a:rPr>
              <a:t>background-color</a:t>
            </a:r>
          </a:p>
          <a:p>
            <a:pPr algn="just">
              <a:buFont typeface="Arial" charset="0"/>
              <a:buChar char="•"/>
            </a:pPr>
            <a:r>
              <a:rPr lang="en-US" dirty="0">
                <a:solidFill>
                  <a:srgbClr val="002060"/>
                </a:solidFill>
              </a:rPr>
              <a:t>Color</a:t>
            </a:r>
          </a:p>
          <a:p>
            <a:pPr algn="just">
              <a:buFont typeface="Arial" charset="0"/>
              <a:buChar char="•"/>
            </a:pPr>
            <a:r>
              <a:rPr lang="en-US" dirty="0">
                <a:solidFill>
                  <a:srgbClr val="002060"/>
                </a:solidFill>
              </a:rPr>
              <a:t>Font-size</a:t>
            </a:r>
          </a:p>
          <a:p>
            <a:pPr algn="just">
              <a:buFont typeface="Arial" charset="0"/>
              <a:buChar char="•"/>
            </a:pPr>
            <a:r>
              <a:rPr lang="en-US" dirty="0">
                <a:solidFill>
                  <a:srgbClr val="002060"/>
                </a:solidFill>
              </a:rPr>
              <a:t>Font-weight</a:t>
            </a:r>
          </a:p>
          <a:p>
            <a:pPr algn="just">
              <a:buFont typeface="Arial" charset="0"/>
              <a:buChar char="•"/>
            </a:pPr>
            <a:r>
              <a:rPr lang="en-US" dirty="0">
                <a:solidFill>
                  <a:srgbClr val="002060"/>
                </a:solidFill>
              </a:rPr>
              <a:t>Font-family</a:t>
            </a:r>
          </a:p>
          <a:p>
            <a:pPr algn="just">
              <a:buFont typeface="Arial" charset="0"/>
              <a:buChar char="•"/>
            </a:pPr>
            <a:r>
              <a:rPr lang="en-US" dirty="0">
                <a:solidFill>
                  <a:srgbClr val="002060"/>
                </a:solidFill>
              </a:rPr>
              <a:t>Border(solid , dotted, dashed)</a:t>
            </a:r>
          </a:p>
          <a:p>
            <a:pPr algn="just">
              <a:buFont typeface="Arial" charset="0"/>
              <a:buChar char="•"/>
            </a:pPr>
            <a:r>
              <a:rPr lang="en-US" dirty="0" err="1">
                <a:solidFill>
                  <a:srgbClr val="002060"/>
                </a:solidFill>
              </a:rPr>
              <a:t>Width</a:t>
            </a:r>
            <a:r>
              <a:rPr lang="en-US" dirty="0" err="1">
                <a:solidFill>
                  <a:srgbClr val="002060"/>
                </a:solidFill>
                <a:sym typeface="Wingdings" pitchFamily="2" charset="2"/>
              </a:rPr>
              <a:t>&amp;height</a:t>
            </a:r>
            <a:r>
              <a:rPr lang="en-US" dirty="0">
                <a:solidFill>
                  <a:srgbClr val="002060"/>
                </a:solidFill>
                <a:sym typeface="Wingdings" pitchFamily="2" charset="2"/>
              </a:rPr>
              <a:t>(</a:t>
            </a:r>
            <a:r>
              <a:rPr lang="en-US" dirty="0" err="1">
                <a:solidFill>
                  <a:srgbClr val="002060"/>
                </a:solidFill>
                <a:sym typeface="Wingdings" pitchFamily="2" charset="2"/>
              </a:rPr>
              <a:t>pixelsabsolute</a:t>
            </a:r>
            <a:r>
              <a:rPr lang="en-US" dirty="0">
                <a:solidFill>
                  <a:srgbClr val="002060"/>
                </a:solidFill>
                <a:sym typeface="Wingdings" pitchFamily="2" charset="2"/>
              </a:rPr>
              <a:t>, </a:t>
            </a:r>
            <a:r>
              <a:rPr lang="en-US" dirty="0" err="1">
                <a:solidFill>
                  <a:srgbClr val="002060"/>
                </a:solidFill>
                <a:sym typeface="Wingdings" pitchFamily="2" charset="2"/>
              </a:rPr>
              <a:t>percentagerelative</a:t>
            </a:r>
            <a:r>
              <a:rPr lang="en-US" dirty="0">
                <a:solidFill>
                  <a:srgbClr val="002060"/>
                </a:solidFill>
                <a:sym typeface="Wingdings" pitchFamily="2" charset="2"/>
              </a:rPr>
              <a:t> to parent container)</a:t>
            </a:r>
          </a:p>
          <a:p>
            <a:pPr algn="just">
              <a:buFont typeface="Arial" charset="0"/>
              <a:buChar char="•"/>
            </a:pPr>
            <a:r>
              <a:rPr lang="en-US" dirty="0">
                <a:solidFill>
                  <a:srgbClr val="002060"/>
                </a:solidFill>
                <a:sym typeface="Wingdings" pitchFamily="2" charset="2"/>
              </a:rPr>
              <a:t>Padding</a:t>
            </a:r>
          </a:p>
          <a:p>
            <a:pPr algn="just">
              <a:buFont typeface="Arial" charset="0"/>
              <a:buChar char="•"/>
            </a:pPr>
            <a:r>
              <a:rPr lang="en-US" dirty="0">
                <a:solidFill>
                  <a:srgbClr val="002060"/>
                </a:solidFill>
                <a:sym typeface="Wingdings" pitchFamily="2" charset="2"/>
              </a:rPr>
              <a:t>Border-radius</a:t>
            </a:r>
            <a:endParaRPr lang="en-US"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CSS Properties</a:t>
            </a:r>
          </a:p>
        </p:txBody>
      </p:sp>
      <p:sp>
        <p:nvSpPr>
          <p:cNvPr id="3" name="Content Placeholder 2"/>
          <p:cNvSpPr>
            <a:spLocks noGrp="1"/>
          </p:cNvSpPr>
          <p:nvPr>
            <p:ph idx="1"/>
          </p:nvPr>
        </p:nvSpPr>
        <p:spPr/>
        <p:txBody>
          <a:bodyPr/>
          <a:lstStyle/>
          <a:p>
            <a:r>
              <a:rPr lang="en-US" dirty="0">
                <a:solidFill>
                  <a:srgbClr val="002060"/>
                </a:solidFill>
              </a:rPr>
              <a:t>Min-width</a:t>
            </a:r>
          </a:p>
          <a:p>
            <a:r>
              <a:rPr lang="en-US" dirty="0">
                <a:solidFill>
                  <a:srgbClr val="002060"/>
                </a:solidFill>
              </a:rPr>
              <a:t>Min-height</a:t>
            </a:r>
          </a:p>
          <a:p>
            <a:r>
              <a:rPr lang="en-US" dirty="0">
                <a:solidFill>
                  <a:srgbClr val="002060"/>
                </a:solidFill>
              </a:rPr>
              <a:t>Margin</a:t>
            </a:r>
          </a:p>
          <a:p>
            <a:r>
              <a:rPr lang="en-US" dirty="0">
                <a:solidFill>
                  <a:srgbClr val="002060"/>
                </a:solidFill>
              </a:rPr>
              <a:t>float</a:t>
            </a:r>
          </a:p>
          <a:p>
            <a:pPr>
              <a:buNone/>
            </a:pPr>
            <a:endParaRPr lang="en-US"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Commonly used Units</a:t>
            </a:r>
          </a:p>
        </p:txBody>
      </p:sp>
      <p:sp>
        <p:nvSpPr>
          <p:cNvPr id="3" name="Content Placeholder 2"/>
          <p:cNvSpPr>
            <a:spLocks noGrp="1"/>
          </p:cNvSpPr>
          <p:nvPr>
            <p:ph idx="1"/>
          </p:nvPr>
        </p:nvSpPr>
        <p:spPr/>
        <p:txBody>
          <a:bodyPr>
            <a:normAutofit lnSpcReduction="10000"/>
          </a:bodyPr>
          <a:lstStyle/>
          <a:p>
            <a:r>
              <a:rPr lang="en-US" dirty="0">
                <a:solidFill>
                  <a:srgbClr val="002060"/>
                </a:solidFill>
              </a:rPr>
              <a:t>% (relative to parent container)</a:t>
            </a:r>
          </a:p>
          <a:p>
            <a:r>
              <a:rPr lang="en-US" dirty="0" err="1">
                <a:solidFill>
                  <a:srgbClr val="002060"/>
                </a:solidFill>
              </a:rPr>
              <a:t>em</a:t>
            </a:r>
            <a:r>
              <a:rPr lang="en-US" dirty="0">
                <a:solidFill>
                  <a:srgbClr val="002060"/>
                </a:solidFill>
              </a:rPr>
              <a:t>( relative to current font size,1 </a:t>
            </a:r>
            <a:r>
              <a:rPr lang="en-US" dirty="0" err="1">
                <a:solidFill>
                  <a:srgbClr val="002060"/>
                </a:solidFill>
              </a:rPr>
              <a:t>em</a:t>
            </a:r>
            <a:r>
              <a:rPr lang="en-US" dirty="0">
                <a:solidFill>
                  <a:srgbClr val="002060"/>
                </a:solidFill>
              </a:rPr>
              <a:t>= font-size)</a:t>
            </a:r>
          </a:p>
          <a:p>
            <a:r>
              <a:rPr lang="en-US" dirty="0">
                <a:solidFill>
                  <a:srgbClr val="002060"/>
                </a:solidFill>
              </a:rPr>
              <a:t>rem (relative to root element)</a:t>
            </a:r>
          </a:p>
          <a:p>
            <a:r>
              <a:rPr lang="en-US" dirty="0">
                <a:solidFill>
                  <a:srgbClr val="002060"/>
                </a:solidFill>
              </a:rPr>
              <a:t>cm (absolute)</a:t>
            </a:r>
          </a:p>
          <a:p>
            <a:r>
              <a:rPr lang="en-US" dirty="0">
                <a:solidFill>
                  <a:srgbClr val="002060"/>
                </a:solidFill>
              </a:rPr>
              <a:t>in(absolute in inches)</a:t>
            </a:r>
          </a:p>
          <a:p>
            <a:r>
              <a:rPr lang="en-US" dirty="0">
                <a:solidFill>
                  <a:srgbClr val="002060"/>
                </a:solidFill>
              </a:rPr>
              <a:t>mm(absolute in millimeter)</a:t>
            </a:r>
          </a:p>
          <a:p>
            <a:r>
              <a:rPr lang="en-US" dirty="0">
                <a:solidFill>
                  <a:srgbClr val="002060"/>
                </a:solidFill>
              </a:rPr>
              <a:t>Pt(point , 1point= 1/72 inches)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Text Properties</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r>
              <a:rPr lang="en-US" dirty="0">
                <a:solidFill>
                  <a:srgbClr val="002060"/>
                </a:solidFill>
              </a:rPr>
              <a:t>direction</a:t>
            </a:r>
          </a:p>
          <a:p>
            <a:pPr algn="l">
              <a:buFont typeface="Arial" charset="0"/>
              <a:buChar char="•"/>
            </a:pPr>
            <a:r>
              <a:rPr lang="en-US" dirty="0">
                <a:solidFill>
                  <a:srgbClr val="002060"/>
                </a:solidFill>
              </a:rPr>
              <a:t>Letter spacing </a:t>
            </a:r>
          </a:p>
          <a:p>
            <a:pPr algn="l">
              <a:buFont typeface="Arial" charset="0"/>
              <a:buChar char="•"/>
            </a:pPr>
            <a:r>
              <a:rPr lang="en-US" dirty="0">
                <a:solidFill>
                  <a:srgbClr val="002060"/>
                </a:solidFill>
              </a:rPr>
              <a:t>Word spacing</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Text-decoration(line-</a:t>
            </a:r>
            <a:r>
              <a:rPr lang="en-US" dirty="0" err="1">
                <a:solidFill>
                  <a:srgbClr val="002060"/>
                </a:solidFill>
              </a:rPr>
              <a:t>through,overline,underline,none</a:t>
            </a:r>
            <a:r>
              <a:rPr lang="en-US" dirty="0">
                <a:solidFill>
                  <a:srgbClr val="002060"/>
                </a:solidFill>
              </a:rPr>
              <a:t>)</a:t>
            </a:r>
          </a:p>
          <a:p>
            <a:pPr algn="l">
              <a:buFont typeface="Arial" charset="0"/>
              <a:buChar char="•"/>
            </a:pPr>
            <a:r>
              <a:rPr lang="en-US" dirty="0">
                <a:solidFill>
                  <a:srgbClr val="002060"/>
                </a:solidFill>
              </a:rPr>
              <a:t>Text-align</a:t>
            </a:r>
          </a:p>
          <a:p>
            <a:pPr algn="l">
              <a:buFont typeface="Arial" charset="0"/>
              <a:buChar char="•"/>
            </a:pPr>
            <a:r>
              <a:rPr lang="en-US" dirty="0">
                <a:solidFill>
                  <a:srgbClr val="002060"/>
                </a:solidFill>
              </a:rPr>
              <a:t>Text-shadow:(x y color)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Features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1800" dirty="0">
              <a:solidFill>
                <a:schemeClr val="tx2"/>
              </a:solidFill>
            </a:endParaRP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Easy to learn</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Platform Independent</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Markup Language ( Declarative)</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Semantic Structure</a:t>
            </a:r>
          </a:p>
          <a:p>
            <a:pPr marL="457200" indent="-457200" algn="l">
              <a:buFont typeface="Arial" panose="020B0604020202020204" pitchFamily="34" charset="0"/>
              <a:buChar char="•"/>
            </a:pPr>
            <a:endParaRPr lang="en-US" sz="1800" dirty="0">
              <a:solidFill>
                <a:schemeClr val="tx2"/>
              </a:solidFill>
            </a:endParaRPr>
          </a:p>
          <a:p>
            <a:pPr marL="457200" indent="-457200" algn="l">
              <a:buFont typeface="Arial" panose="020B0604020202020204" pitchFamily="34" charset="0"/>
              <a:buChar char="•"/>
            </a:pPr>
            <a:r>
              <a:rPr lang="en-US" sz="1800" dirty="0">
                <a:solidFill>
                  <a:schemeClr val="tx2"/>
                </a:solidFill>
              </a:rPr>
              <a:t>HTML APIs : </a:t>
            </a:r>
            <a:r>
              <a:rPr lang="en-IN" sz="1800" dirty="0">
                <a:solidFill>
                  <a:schemeClr val="tx2"/>
                </a:solidFill>
              </a:rPr>
              <a:t>Web Socket , (SSE) ,Canvas ,Audio/Video, Drag &amp; Drop</a:t>
            </a:r>
          </a:p>
          <a:p>
            <a:pPr algn="l"/>
            <a:endParaRPr lang="en-US" sz="1800" dirty="0">
              <a:solidFill>
                <a:schemeClr val="tx2"/>
              </a:solidFill>
            </a:endParaRPr>
          </a:p>
        </p:txBody>
      </p:sp>
    </p:spTree>
    <p:extLst>
      <p:ext uri="{BB962C8B-B14F-4D97-AF65-F5344CB8AC3E}">
        <p14:creationId xmlns:p14="http://schemas.microsoft.com/office/powerpoint/2010/main" val="3262236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Colors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Hex Code   #RRGGBB  p{color:#FF0000;}</a:t>
            </a:r>
          </a:p>
          <a:p>
            <a:pPr>
              <a:buNone/>
            </a:pPr>
            <a:endParaRPr lang="en-US" dirty="0">
              <a:solidFill>
                <a:srgbClr val="002060"/>
              </a:solidFill>
            </a:endParaRPr>
          </a:p>
          <a:p>
            <a:r>
              <a:rPr lang="en-US" dirty="0">
                <a:solidFill>
                  <a:srgbClr val="002060"/>
                </a:solidFill>
              </a:rPr>
              <a:t>Short Hex </a:t>
            </a:r>
            <a:r>
              <a:rPr lang="en-US" dirty="0" err="1">
                <a:solidFill>
                  <a:srgbClr val="002060"/>
                </a:solidFill>
              </a:rPr>
              <a:t>Code#RGB</a:t>
            </a:r>
            <a:r>
              <a:rPr lang="en-US" dirty="0">
                <a:solidFill>
                  <a:srgbClr val="002060"/>
                </a:solidFill>
              </a:rPr>
              <a:t>  p{color:#6A7;} / 6A7 is equivalent to 66AA77</a:t>
            </a:r>
          </a:p>
          <a:p>
            <a:endParaRPr lang="en-US" dirty="0">
              <a:solidFill>
                <a:srgbClr val="002060"/>
              </a:solidFill>
            </a:endParaRPr>
          </a:p>
          <a:p>
            <a:r>
              <a:rPr lang="en-US" dirty="0">
                <a:solidFill>
                  <a:srgbClr val="002060"/>
                </a:solidFill>
              </a:rPr>
              <a:t>RGB%    </a:t>
            </a:r>
          </a:p>
          <a:p>
            <a:r>
              <a:rPr lang="en-US" dirty="0">
                <a:solidFill>
                  <a:srgbClr val="002060"/>
                </a:solidFill>
              </a:rPr>
              <a:t>syntax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endParaRPr lang="en-US" dirty="0">
              <a:solidFill>
                <a:srgbClr val="002060"/>
              </a:solidFill>
            </a:endParaRPr>
          </a:p>
          <a:p>
            <a:r>
              <a:rPr lang="en-US" dirty="0" err="1">
                <a:solidFill>
                  <a:srgbClr val="002060"/>
                </a:solidFill>
              </a:rPr>
              <a:t>Absolutergb</a:t>
            </a:r>
            <a:r>
              <a:rPr lang="en-US" dirty="0">
                <a:solidFill>
                  <a:srgbClr val="002060"/>
                </a:solidFill>
              </a:rPr>
              <a:t>  </a:t>
            </a:r>
          </a:p>
          <a:p>
            <a:pPr>
              <a:buNone/>
            </a:pPr>
            <a:r>
              <a:rPr lang="en-US" dirty="0">
                <a:solidFill>
                  <a:srgbClr val="002060"/>
                </a:solidFill>
              </a:rPr>
              <a:t> syntax : </a:t>
            </a:r>
            <a:r>
              <a:rPr lang="en-US" dirty="0" err="1">
                <a:solidFill>
                  <a:srgbClr val="002060"/>
                </a:solidFill>
              </a:rPr>
              <a:t>rgb</a:t>
            </a:r>
            <a:r>
              <a:rPr lang="en-US" dirty="0">
                <a:solidFill>
                  <a:srgbClr val="002060"/>
                </a:solidFill>
              </a:rPr>
              <a:t>(</a:t>
            </a:r>
            <a:r>
              <a:rPr lang="en-US" dirty="0" err="1">
                <a:solidFill>
                  <a:srgbClr val="002060"/>
                </a:solidFill>
              </a:rPr>
              <a:t>rrr,ggg,bbb</a:t>
            </a:r>
            <a:r>
              <a:rPr lang="en-US" dirty="0">
                <a:solidFill>
                  <a:srgbClr val="002060"/>
                </a:solidFill>
              </a:rPr>
              <a:t>)</a:t>
            </a:r>
          </a:p>
          <a:p>
            <a:pPr>
              <a:buNone/>
            </a:pPr>
            <a:endParaRPr lang="en-US" dirty="0">
              <a:solidFill>
                <a:srgbClr val="002060"/>
              </a:solidFill>
            </a:endParaRPr>
          </a:p>
          <a:p>
            <a:r>
              <a:rPr lang="en-US" dirty="0">
                <a:solidFill>
                  <a:srgbClr val="002060"/>
                </a:solidFill>
              </a:rPr>
              <a:t>Predefined values</a:t>
            </a:r>
          </a:p>
          <a:p>
            <a:pPr>
              <a:buNone/>
            </a:pPr>
            <a:r>
              <a:rPr lang="en-US" dirty="0">
                <a:solidFill>
                  <a:srgbClr val="002060"/>
                </a:solidFill>
              </a:rPr>
              <a:t>aqua, black, </a:t>
            </a:r>
            <a:r>
              <a:rPr lang="en-US" dirty="0" err="1">
                <a:solidFill>
                  <a:srgbClr val="002060"/>
                </a:solidFill>
              </a:rPr>
              <a:t>etc.p</a:t>
            </a:r>
            <a:r>
              <a:rPr lang="en-US" dirty="0">
                <a:solidFill>
                  <a:srgbClr val="002060"/>
                </a:solidFill>
              </a:rPr>
              <a:t>{</a:t>
            </a:r>
            <a:r>
              <a:rPr lang="en-US" dirty="0" err="1">
                <a:solidFill>
                  <a:srgbClr val="002060"/>
                </a:solidFill>
              </a:rPr>
              <a:t>color:teal</a:t>
            </a:r>
            <a:r>
              <a:rPr lang="en-US" dirty="0">
                <a:solidFill>
                  <a:srgbClr val="002060"/>
                </a:solidFil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Display Property</a:t>
            </a:r>
          </a:p>
        </p:txBody>
      </p:sp>
      <p:sp>
        <p:nvSpPr>
          <p:cNvPr id="3" name="Content Placeholder 2"/>
          <p:cNvSpPr>
            <a:spLocks noGrp="1"/>
          </p:cNvSpPr>
          <p:nvPr>
            <p:ph idx="1"/>
          </p:nvPr>
        </p:nvSpPr>
        <p:spPr/>
        <p:txBody>
          <a:bodyPr/>
          <a:lstStyle/>
          <a:p>
            <a:r>
              <a:rPr lang="en-US" dirty="0">
                <a:solidFill>
                  <a:srgbClr val="002060"/>
                </a:solidFill>
              </a:rPr>
              <a:t>Specifies the display behavior of an element.</a:t>
            </a:r>
          </a:p>
          <a:p>
            <a:r>
              <a:rPr lang="en-US" dirty="0">
                <a:solidFill>
                  <a:srgbClr val="002060"/>
                </a:solidFill>
              </a:rPr>
              <a:t>Default display property value is taken from the HTML specifications or from the browser.</a:t>
            </a:r>
          </a:p>
          <a:p>
            <a:r>
              <a:rPr lang="en-US" dirty="0">
                <a:solidFill>
                  <a:srgbClr val="002060"/>
                </a:solidFill>
              </a:rPr>
              <a:t>Different html elements may have different display properties.</a:t>
            </a:r>
          </a:p>
          <a:p>
            <a:r>
              <a:rPr lang="en-US" dirty="0">
                <a:solidFill>
                  <a:srgbClr val="002060"/>
                </a:solidFill>
              </a:rPr>
              <a:t>Commonly Used values </a:t>
            </a:r>
          </a:p>
          <a:p>
            <a:pPr>
              <a:buNone/>
            </a:pPr>
            <a:r>
              <a:rPr lang="en-US" dirty="0">
                <a:solidFill>
                  <a:srgbClr val="002060"/>
                </a:solidFill>
              </a:rPr>
              <a:t>a. none  b. block    c. inline  d. flex   e. inline-block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Javascript</a:t>
            </a:r>
            <a:r>
              <a:rPr lang="en-US" dirty="0">
                <a:solidFill>
                  <a:srgbClr val="FF0000"/>
                </a:solidFill>
              </a:rPr>
              <a:t> : Features</a:t>
            </a:r>
          </a:p>
        </p:txBody>
      </p:sp>
      <p:sp>
        <p:nvSpPr>
          <p:cNvPr id="3" name="Content Placeholder 2"/>
          <p:cNvSpPr>
            <a:spLocks noGrp="1"/>
          </p:cNvSpPr>
          <p:nvPr>
            <p:ph idx="1"/>
          </p:nvPr>
        </p:nvSpPr>
        <p:spPr/>
        <p:txBody>
          <a:bodyPr>
            <a:normAutofit fontScale="92500" lnSpcReduction="20000"/>
          </a:bodyPr>
          <a:lstStyle/>
          <a:p>
            <a:endParaRPr lang="en-US" sz="2000" dirty="0">
              <a:solidFill>
                <a:srgbClr val="002060"/>
              </a:solidFill>
            </a:endParaRPr>
          </a:p>
          <a:p>
            <a:r>
              <a:rPr lang="en-US" sz="2000" dirty="0">
                <a:solidFill>
                  <a:srgbClr val="002060"/>
                </a:solidFill>
              </a:rPr>
              <a:t>Light weight scripting language</a:t>
            </a:r>
          </a:p>
          <a:p>
            <a:endParaRPr lang="en-US" sz="2000" dirty="0">
              <a:solidFill>
                <a:srgbClr val="002060"/>
              </a:solidFill>
            </a:endParaRPr>
          </a:p>
          <a:p>
            <a:r>
              <a:rPr lang="en-US" sz="2000" dirty="0">
                <a:solidFill>
                  <a:srgbClr val="002060"/>
                </a:solidFill>
              </a:rPr>
              <a:t>Interpreted by browsers , and now node </a:t>
            </a:r>
            <a:r>
              <a:rPr lang="en-US" sz="2000" dirty="0" err="1">
                <a:solidFill>
                  <a:srgbClr val="002060"/>
                </a:solidFill>
              </a:rPr>
              <a:t>js</a:t>
            </a:r>
            <a:r>
              <a:rPr lang="en-US" sz="2000" dirty="0">
                <a:solidFill>
                  <a:srgbClr val="002060"/>
                </a:solidFill>
              </a:rPr>
              <a:t> env too.</a:t>
            </a:r>
          </a:p>
          <a:p>
            <a:endParaRPr lang="en-US" sz="2000" dirty="0">
              <a:solidFill>
                <a:srgbClr val="002060"/>
              </a:solidFill>
            </a:endParaRPr>
          </a:p>
          <a:p>
            <a:r>
              <a:rPr lang="en-US" sz="2000" dirty="0">
                <a:solidFill>
                  <a:srgbClr val="002060"/>
                </a:solidFill>
              </a:rPr>
              <a:t>Client side validation </a:t>
            </a:r>
          </a:p>
          <a:p>
            <a:endParaRPr lang="en-US" sz="2000" dirty="0">
              <a:solidFill>
                <a:srgbClr val="002060"/>
              </a:solidFill>
            </a:endParaRPr>
          </a:p>
          <a:p>
            <a:r>
              <a:rPr lang="en-US" sz="2000" dirty="0">
                <a:solidFill>
                  <a:srgbClr val="002060"/>
                </a:solidFill>
              </a:rPr>
              <a:t>Supports functions and Object based features like class , objects , inheritance etc.</a:t>
            </a:r>
          </a:p>
          <a:p>
            <a:endParaRPr lang="en-US" sz="2000" dirty="0">
              <a:solidFill>
                <a:srgbClr val="002060"/>
              </a:solidFill>
            </a:endParaRPr>
          </a:p>
          <a:p>
            <a:r>
              <a:rPr lang="en-US" sz="2000" dirty="0">
                <a:solidFill>
                  <a:srgbClr val="002060"/>
                </a:solidFill>
              </a:rPr>
              <a:t>Case Sensitive</a:t>
            </a:r>
          </a:p>
          <a:p>
            <a:endParaRPr lang="en-US" sz="2000" dirty="0">
              <a:solidFill>
                <a:srgbClr val="002060"/>
              </a:solidFill>
            </a:endParaRPr>
          </a:p>
          <a:p>
            <a:r>
              <a:rPr lang="en-US" sz="2000" dirty="0">
                <a:solidFill>
                  <a:srgbClr val="002060"/>
                </a:solidFill>
              </a:rPr>
              <a:t>Single threaded , Async Processing </a:t>
            </a:r>
          </a:p>
          <a:p>
            <a:endParaRPr lang="en-US" sz="2000" dirty="0">
              <a:solidFill>
                <a:srgbClr val="002060"/>
              </a:solidFill>
            </a:endParaRPr>
          </a:p>
          <a:p>
            <a:r>
              <a:rPr lang="en-US" sz="2000" dirty="0">
                <a:solidFill>
                  <a:srgbClr val="002060"/>
                </a:solidFill>
              </a:rPr>
              <a:t>Platform Independent</a:t>
            </a:r>
          </a:p>
        </p:txBody>
      </p:sp>
    </p:spTree>
    <p:extLst>
      <p:ext uri="{BB962C8B-B14F-4D97-AF65-F5344CB8AC3E}">
        <p14:creationId xmlns:p14="http://schemas.microsoft.com/office/powerpoint/2010/main" val="2642322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Client Side Scripting</a:t>
            </a:r>
          </a:p>
        </p:txBody>
      </p:sp>
      <p:sp>
        <p:nvSpPr>
          <p:cNvPr id="3" name="Content Placeholder 2"/>
          <p:cNvSpPr>
            <a:spLocks noGrp="1"/>
          </p:cNvSpPr>
          <p:nvPr>
            <p:ph idx="1"/>
          </p:nvPr>
        </p:nvSpPr>
        <p:spPr/>
        <p:txBody>
          <a:bodyPr>
            <a:normAutofit lnSpcReduction="10000"/>
          </a:bodyPr>
          <a:lstStyle/>
          <a:p>
            <a:endParaRPr lang="en-US" sz="2000" dirty="0">
              <a:solidFill>
                <a:schemeClr val="tx2"/>
              </a:solidFill>
            </a:endParaRPr>
          </a:p>
          <a:p>
            <a:r>
              <a:rPr lang="en-US" sz="2000" dirty="0">
                <a:solidFill>
                  <a:schemeClr val="tx2"/>
                </a:solidFill>
              </a:rPr>
              <a:t> Client side scripting is a process in which scripts are executed by browsers without connecting the server.</a:t>
            </a:r>
          </a:p>
          <a:p>
            <a:endParaRPr lang="en-US" sz="2000" dirty="0">
              <a:solidFill>
                <a:schemeClr val="tx2"/>
              </a:solidFill>
            </a:endParaRPr>
          </a:p>
          <a:p>
            <a:r>
              <a:rPr lang="en-US" sz="2000" dirty="0">
                <a:solidFill>
                  <a:schemeClr val="tx2"/>
                </a:solidFill>
              </a:rPr>
              <a:t>The code executes on the browser of client’s computer either during the loading of web page or after the web page has been loaded.</a:t>
            </a:r>
          </a:p>
          <a:p>
            <a:endParaRPr lang="en-US" sz="2000" dirty="0">
              <a:solidFill>
                <a:schemeClr val="tx2"/>
              </a:solidFill>
            </a:endParaRPr>
          </a:p>
          <a:p>
            <a:r>
              <a:rPr lang="en-US" sz="2000" dirty="0">
                <a:solidFill>
                  <a:schemeClr val="tx2"/>
                </a:solidFill>
              </a:rPr>
              <a:t>Client side scripting is mainly used for dynamic user interface elements, such as pull-down menus, navigation tools, animation buttons, data validation purpose, etc.</a:t>
            </a:r>
          </a:p>
          <a:p>
            <a:endParaRPr lang="en-US" sz="2000" dirty="0">
              <a:solidFill>
                <a:schemeClr val="tx2"/>
              </a:solidFill>
            </a:endParaRPr>
          </a:p>
          <a:p>
            <a:r>
              <a:rPr lang="en-US" sz="2000" dirty="0">
                <a:solidFill>
                  <a:schemeClr val="tx2"/>
                </a:solidFill>
              </a:rPr>
              <a:t>The browser (temporarily) downloads the code in the local computer and starts processing it without the server. Therefore, the client side scripting is browser dependent</a:t>
            </a:r>
          </a:p>
        </p:txBody>
      </p:sp>
    </p:spTree>
    <p:extLst>
      <p:ext uri="{BB962C8B-B14F-4D97-AF65-F5344CB8AC3E}">
        <p14:creationId xmlns:p14="http://schemas.microsoft.com/office/powerpoint/2010/main" val="3055278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Javascript</a:t>
            </a:r>
            <a:endParaRPr lang="en-US" dirty="0">
              <a:solidFill>
                <a:srgbClr val="FF0000"/>
              </a:solidFill>
            </a:endParaRPr>
          </a:p>
        </p:txBody>
      </p:sp>
      <p:sp>
        <p:nvSpPr>
          <p:cNvPr id="3" name="Content Placeholder 2"/>
          <p:cNvSpPr>
            <a:spLocks noGrp="1"/>
          </p:cNvSpPr>
          <p:nvPr>
            <p:ph idx="1"/>
          </p:nvPr>
        </p:nvSpPr>
        <p:spPr/>
        <p:txBody>
          <a:bodyPr>
            <a:normAutofit/>
          </a:bodyPr>
          <a:lstStyle/>
          <a:p>
            <a:endParaRPr lang="en-US" sz="2000" dirty="0">
              <a:solidFill>
                <a:schemeClr val="tx2"/>
              </a:solidFill>
            </a:endParaRPr>
          </a:p>
          <a:p>
            <a:r>
              <a:rPr lang="en-US" sz="2000" dirty="0">
                <a:solidFill>
                  <a:schemeClr val="tx2"/>
                </a:solidFill>
              </a:rPr>
              <a:t>First JavaScript program </a:t>
            </a:r>
          </a:p>
          <a:p>
            <a:r>
              <a:rPr lang="en-US" sz="2000" dirty="0">
                <a:solidFill>
                  <a:schemeClr val="tx2"/>
                </a:solidFill>
              </a:rPr>
              <a:t>Structure and flow of execution</a:t>
            </a:r>
          </a:p>
          <a:p>
            <a:r>
              <a:rPr lang="en-US" sz="2000" dirty="0">
                <a:solidFill>
                  <a:schemeClr val="tx2"/>
                </a:solidFill>
              </a:rPr>
              <a:t>Execution in webpage vs in node </a:t>
            </a:r>
            <a:r>
              <a:rPr lang="en-US" sz="2000" dirty="0" err="1">
                <a:solidFill>
                  <a:schemeClr val="tx2"/>
                </a:solidFill>
              </a:rPr>
              <a:t>js</a:t>
            </a:r>
            <a:r>
              <a:rPr lang="en-US" sz="2000" dirty="0">
                <a:solidFill>
                  <a:schemeClr val="tx2"/>
                </a:solidFill>
              </a:rPr>
              <a:t> environment </a:t>
            </a:r>
          </a:p>
          <a:p>
            <a:r>
              <a:rPr lang="en-US" sz="2000" dirty="0">
                <a:solidFill>
                  <a:schemeClr val="tx2"/>
                </a:solidFill>
              </a:rPr>
              <a:t>Variable Declaration , Initialization , Console log</a:t>
            </a:r>
          </a:p>
          <a:p>
            <a:r>
              <a:rPr lang="en-US" sz="2000" dirty="0">
                <a:solidFill>
                  <a:schemeClr val="tx2"/>
                </a:solidFill>
              </a:rPr>
              <a:t>Data types and dynamic typing/type inference </a:t>
            </a:r>
          </a:p>
          <a:p>
            <a:r>
              <a:rPr lang="en-US" sz="2000" dirty="0">
                <a:solidFill>
                  <a:schemeClr val="tx2"/>
                </a:solidFill>
              </a:rPr>
              <a:t>Strings , Numbers , Boolean , undefined , null , object , function</a:t>
            </a:r>
          </a:p>
          <a:p>
            <a:r>
              <a:rPr lang="en-US" sz="2000" dirty="0">
                <a:solidFill>
                  <a:schemeClr val="tx2"/>
                </a:solidFill>
              </a:rPr>
              <a:t>Operators : arithmetic , logical , relational , ternary</a:t>
            </a:r>
          </a:p>
          <a:p>
            <a:r>
              <a:rPr lang="en-US" sz="2000" dirty="0" err="1">
                <a:solidFill>
                  <a:schemeClr val="tx2"/>
                </a:solidFill>
              </a:rPr>
              <a:t>typeof</a:t>
            </a:r>
            <a:r>
              <a:rPr lang="en-US" sz="2000" dirty="0">
                <a:solidFill>
                  <a:schemeClr val="tx2"/>
                </a:solidFill>
              </a:rPr>
              <a:t> operator</a:t>
            </a:r>
          </a:p>
          <a:p>
            <a:r>
              <a:rPr lang="en-US" sz="2000" dirty="0">
                <a:solidFill>
                  <a:schemeClr val="tx2"/>
                </a:solidFill>
              </a:rPr>
              <a:t>Arrays</a:t>
            </a:r>
          </a:p>
          <a:p>
            <a:r>
              <a:rPr lang="en-US" sz="2000" dirty="0">
                <a:solidFill>
                  <a:schemeClr val="tx2"/>
                </a:solidFill>
              </a:rPr>
              <a:t>Conditional Execution : if , if-else , switch-case </a:t>
            </a:r>
          </a:p>
          <a:p>
            <a:r>
              <a:rPr lang="en-US" sz="2000" dirty="0">
                <a:solidFill>
                  <a:schemeClr val="tx2"/>
                </a:solidFill>
              </a:rPr>
              <a:t>Loops : for , while , do-while , for of , for in</a:t>
            </a:r>
          </a:p>
        </p:txBody>
      </p:sp>
    </p:spTree>
    <p:extLst>
      <p:ext uri="{BB962C8B-B14F-4D97-AF65-F5344CB8AC3E}">
        <p14:creationId xmlns:p14="http://schemas.microsoft.com/office/powerpoint/2010/main" val="3105130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FF0000"/>
                </a:solidFill>
              </a:rPr>
              <a:t>Javascript</a:t>
            </a:r>
            <a:r>
              <a:rPr lang="en-US" dirty="0">
                <a:solidFill>
                  <a:srgbClr val="FF0000"/>
                </a:solidFill>
              </a:rPr>
              <a:t> : Common In-built methods</a:t>
            </a:r>
          </a:p>
        </p:txBody>
      </p:sp>
      <p:sp>
        <p:nvSpPr>
          <p:cNvPr id="3" name="Content Placeholder 2"/>
          <p:cNvSpPr>
            <a:spLocks noGrp="1"/>
          </p:cNvSpPr>
          <p:nvPr>
            <p:ph idx="1"/>
          </p:nvPr>
        </p:nvSpPr>
        <p:spPr/>
        <p:txBody>
          <a:bodyPr>
            <a:normAutofit/>
          </a:bodyPr>
          <a:lstStyle/>
          <a:p>
            <a:endParaRPr lang="en-US" sz="2000" dirty="0">
              <a:solidFill>
                <a:schemeClr val="tx2"/>
              </a:solidFill>
            </a:endParaRPr>
          </a:p>
          <a:p>
            <a:r>
              <a:rPr lang="en-US" sz="2000" b="1" dirty="0">
                <a:solidFill>
                  <a:schemeClr val="tx2"/>
                </a:solidFill>
              </a:rPr>
              <a:t>Number</a:t>
            </a:r>
            <a:r>
              <a:rPr lang="en-US" sz="2000" dirty="0">
                <a:solidFill>
                  <a:schemeClr val="tx2"/>
                </a:solidFill>
              </a:rPr>
              <a:t>  : </a:t>
            </a:r>
            <a:r>
              <a:rPr lang="en-US" sz="2000" dirty="0" err="1">
                <a:solidFill>
                  <a:schemeClr val="tx2"/>
                </a:solidFill>
              </a:rPr>
              <a:t>valueOf</a:t>
            </a:r>
            <a:r>
              <a:rPr lang="en-US" sz="2000" dirty="0">
                <a:solidFill>
                  <a:schemeClr val="tx2"/>
                </a:solidFill>
              </a:rPr>
              <a:t>() , </a:t>
            </a:r>
            <a:r>
              <a:rPr lang="en-US" sz="2000" dirty="0" err="1">
                <a:solidFill>
                  <a:schemeClr val="tx2"/>
                </a:solidFill>
              </a:rPr>
              <a:t>toString</a:t>
            </a:r>
            <a:r>
              <a:rPr lang="en-US" sz="2000" dirty="0">
                <a:solidFill>
                  <a:schemeClr val="tx2"/>
                </a:solidFill>
              </a:rPr>
              <a:t>() ,  </a:t>
            </a:r>
            <a:r>
              <a:rPr lang="en-US" sz="2000" dirty="0" err="1">
                <a:solidFill>
                  <a:schemeClr val="tx2"/>
                </a:solidFill>
              </a:rPr>
              <a:t>toPrecision</a:t>
            </a:r>
            <a:r>
              <a:rPr lang="en-US" sz="2000" dirty="0">
                <a:solidFill>
                  <a:schemeClr val="tx2"/>
                </a:solidFill>
              </a:rPr>
              <a:t>() , </a:t>
            </a:r>
            <a:r>
              <a:rPr lang="en-US" sz="2000" dirty="0" err="1">
                <a:solidFill>
                  <a:schemeClr val="tx2"/>
                </a:solidFill>
              </a:rPr>
              <a:t>toLocaleString</a:t>
            </a:r>
            <a:r>
              <a:rPr lang="en-US" sz="2000" dirty="0">
                <a:solidFill>
                  <a:schemeClr val="tx2"/>
                </a:solidFill>
              </a:rPr>
              <a:t>()</a:t>
            </a:r>
          </a:p>
          <a:p>
            <a:endParaRPr lang="en-US" sz="2000" dirty="0">
              <a:solidFill>
                <a:schemeClr val="tx2"/>
              </a:solidFill>
            </a:endParaRPr>
          </a:p>
          <a:p>
            <a:r>
              <a:rPr lang="en-US" sz="2000" b="1" dirty="0">
                <a:solidFill>
                  <a:schemeClr val="tx2"/>
                </a:solidFill>
              </a:rPr>
              <a:t>String methods </a:t>
            </a:r>
            <a:r>
              <a:rPr lang="en-US" sz="2000" dirty="0">
                <a:solidFill>
                  <a:schemeClr val="tx2"/>
                </a:solidFill>
              </a:rPr>
              <a:t>: length ,  </a:t>
            </a:r>
            <a:r>
              <a:rPr lang="en-US" sz="2000" dirty="0" err="1">
                <a:solidFill>
                  <a:schemeClr val="tx2"/>
                </a:solidFill>
              </a:rPr>
              <a:t>charAt</a:t>
            </a:r>
            <a:r>
              <a:rPr lang="en-US" sz="2000" dirty="0">
                <a:solidFill>
                  <a:schemeClr val="tx2"/>
                </a:solidFill>
              </a:rPr>
              <a:t> , </a:t>
            </a:r>
            <a:r>
              <a:rPr lang="en-US" sz="2000" dirty="0" err="1">
                <a:solidFill>
                  <a:schemeClr val="tx2"/>
                </a:solidFill>
              </a:rPr>
              <a:t>charCodeAt</a:t>
            </a:r>
            <a:r>
              <a:rPr lang="en-US" sz="2000" dirty="0">
                <a:solidFill>
                  <a:schemeClr val="tx2"/>
                </a:solidFill>
              </a:rPr>
              <a:t> , </a:t>
            </a:r>
            <a:r>
              <a:rPr lang="en-US" sz="2000" dirty="0" err="1">
                <a:solidFill>
                  <a:schemeClr val="tx2"/>
                </a:solidFill>
              </a:rPr>
              <a:t>concat</a:t>
            </a:r>
            <a:r>
              <a:rPr lang="en-US" sz="2000" dirty="0">
                <a:solidFill>
                  <a:schemeClr val="tx2"/>
                </a:solidFill>
              </a:rPr>
              <a:t> , </a:t>
            </a:r>
            <a:r>
              <a:rPr lang="en-US" sz="2000" dirty="0" err="1">
                <a:solidFill>
                  <a:schemeClr val="tx2"/>
                </a:solidFill>
              </a:rPr>
              <a:t>indexOf</a:t>
            </a:r>
            <a:r>
              <a:rPr lang="en-US" sz="2000" dirty="0">
                <a:solidFill>
                  <a:schemeClr val="tx2"/>
                </a:solidFill>
              </a:rPr>
              <a:t> , </a:t>
            </a:r>
            <a:r>
              <a:rPr lang="en-US" sz="2000" dirty="0" err="1">
                <a:solidFill>
                  <a:schemeClr val="tx2"/>
                </a:solidFill>
              </a:rPr>
              <a:t>lastIndexOf</a:t>
            </a:r>
            <a:r>
              <a:rPr lang="en-US" sz="2000" dirty="0">
                <a:solidFill>
                  <a:schemeClr val="tx2"/>
                </a:solidFill>
              </a:rPr>
              <a:t>, replace,  slice , split, </a:t>
            </a:r>
            <a:r>
              <a:rPr lang="en-US" sz="2000" dirty="0" err="1">
                <a:solidFill>
                  <a:schemeClr val="tx2"/>
                </a:solidFill>
              </a:rPr>
              <a:t>substr</a:t>
            </a:r>
            <a:r>
              <a:rPr lang="en-US" sz="2000" dirty="0">
                <a:solidFill>
                  <a:schemeClr val="tx2"/>
                </a:solidFill>
              </a:rPr>
              <a:t> , substring , </a:t>
            </a:r>
            <a:r>
              <a:rPr lang="en-US" sz="2000" dirty="0" err="1">
                <a:solidFill>
                  <a:schemeClr val="tx2"/>
                </a:solidFill>
              </a:rPr>
              <a:t>toLowerCase</a:t>
            </a:r>
            <a:r>
              <a:rPr lang="en-US" sz="2000" dirty="0">
                <a:solidFill>
                  <a:schemeClr val="tx2"/>
                </a:solidFill>
              </a:rPr>
              <a:t>, </a:t>
            </a:r>
            <a:r>
              <a:rPr lang="en-US" sz="2000" dirty="0" err="1">
                <a:solidFill>
                  <a:schemeClr val="tx2"/>
                </a:solidFill>
              </a:rPr>
              <a:t>toUpperCase</a:t>
            </a:r>
            <a:r>
              <a:rPr lang="en-US" sz="2000" dirty="0">
                <a:solidFill>
                  <a:schemeClr val="tx2"/>
                </a:solidFill>
              </a:rPr>
              <a:t> </a:t>
            </a:r>
          </a:p>
          <a:p>
            <a:endParaRPr lang="en-US" sz="2000" dirty="0">
              <a:solidFill>
                <a:schemeClr val="tx2"/>
              </a:solidFill>
            </a:endParaRPr>
          </a:p>
          <a:p>
            <a:r>
              <a:rPr lang="en-US" sz="2000" b="1" dirty="0">
                <a:solidFill>
                  <a:schemeClr val="tx2"/>
                </a:solidFill>
              </a:rPr>
              <a:t>Array methods </a:t>
            </a:r>
            <a:r>
              <a:rPr lang="en-US" sz="2000" dirty="0">
                <a:solidFill>
                  <a:schemeClr val="tx2"/>
                </a:solidFill>
              </a:rPr>
              <a:t>:  push , pop , shift , unshift , </a:t>
            </a:r>
            <a:r>
              <a:rPr lang="en-US" sz="2000" dirty="0" err="1">
                <a:solidFill>
                  <a:schemeClr val="tx2"/>
                </a:solidFill>
              </a:rPr>
              <a:t>concat</a:t>
            </a:r>
            <a:r>
              <a:rPr lang="en-US" sz="2000" dirty="0">
                <a:solidFill>
                  <a:schemeClr val="tx2"/>
                </a:solidFill>
              </a:rPr>
              <a:t> , reverse, sort , slice , filter , </a:t>
            </a:r>
            <a:r>
              <a:rPr lang="en-US" sz="2000" dirty="0" err="1">
                <a:solidFill>
                  <a:schemeClr val="tx2"/>
                </a:solidFill>
              </a:rPr>
              <a:t>forEach</a:t>
            </a:r>
            <a:r>
              <a:rPr lang="en-US" sz="2000" dirty="0">
                <a:solidFill>
                  <a:schemeClr val="tx2"/>
                </a:solidFill>
              </a:rPr>
              <a:t> , map , </a:t>
            </a:r>
            <a:r>
              <a:rPr lang="en-US" sz="2000" dirty="0" err="1">
                <a:solidFill>
                  <a:schemeClr val="tx2"/>
                </a:solidFill>
              </a:rPr>
              <a:t>toString</a:t>
            </a:r>
            <a:r>
              <a:rPr lang="en-US" sz="2000" dirty="0">
                <a:solidFill>
                  <a:schemeClr val="tx2"/>
                </a:solidFill>
              </a:rPr>
              <a:t>, join </a:t>
            </a:r>
          </a:p>
        </p:txBody>
      </p:sp>
    </p:spTree>
    <p:extLst>
      <p:ext uri="{BB962C8B-B14F-4D97-AF65-F5344CB8AC3E}">
        <p14:creationId xmlns:p14="http://schemas.microsoft.com/office/powerpoint/2010/main" val="333180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CSS</a:t>
            </a:r>
          </a:p>
        </p:txBody>
      </p:sp>
      <p:sp>
        <p:nvSpPr>
          <p:cNvPr id="3" name="Subtitle 2"/>
          <p:cNvSpPr>
            <a:spLocks noGrp="1"/>
          </p:cNvSpPr>
          <p:nvPr>
            <p:ph type="subTitle" idx="1"/>
          </p:nvPr>
        </p:nvSpPr>
        <p:spPr>
          <a:xfrm>
            <a:off x="762000" y="990600"/>
            <a:ext cx="7848600" cy="5410200"/>
          </a:xfrm>
        </p:spPr>
        <p:txBody>
          <a:bodyPr>
            <a:normAutofit/>
          </a:bodyPr>
          <a:lstStyle/>
          <a:p>
            <a:pPr algn="l">
              <a:buFont typeface="Arial" charset="0"/>
              <a:buChar char="•"/>
            </a:pPr>
            <a:endParaRPr lang="en-US" sz="2000" dirty="0">
              <a:solidFill>
                <a:srgbClr val="002060"/>
              </a:solidFill>
            </a:endParaRPr>
          </a:p>
          <a:p>
            <a:pPr algn="l">
              <a:buFont typeface="Arial" charset="0"/>
              <a:buChar char="•"/>
            </a:pPr>
            <a:endParaRPr lang="en-US" sz="2000" dirty="0">
              <a:solidFill>
                <a:srgbClr val="002060"/>
              </a:solidFill>
            </a:endParaRPr>
          </a:p>
          <a:p>
            <a:pPr algn="l">
              <a:buFont typeface="Arial" charset="0"/>
              <a:buChar char="•"/>
            </a:pPr>
            <a:r>
              <a:rPr lang="en-US" sz="2000" dirty="0">
                <a:solidFill>
                  <a:srgbClr val="002060"/>
                </a:solidFill>
              </a:rPr>
              <a:t> CSS stands for cascading style sheet.</a:t>
            </a:r>
          </a:p>
          <a:p>
            <a:pPr algn="l">
              <a:buFont typeface="Arial" charset="0"/>
              <a:buChar char="•"/>
            </a:pPr>
            <a:endParaRPr lang="en-US" sz="2000" dirty="0">
              <a:solidFill>
                <a:srgbClr val="002060"/>
              </a:solidFill>
            </a:endParaRPr>
          </a:p>
          <a:p>
            <a:pPr algn="l">
              <a:buFont typeface="Arial" charset="0"/>
              <a:buChar char="•"/>
            </a:pPr>
            <a:r>
              <a:rPr lang="en-US" sz="2000" dirty="0">
                <a:solidFill>
                  <a:srgbClr val="002060"/>
                </a:solidFill>
              </a:rPr>
              <a:t> Used to style the elements of a web page.</a:t>
            </a:r>
          </a:p>
          <a:p>
            <a:pPr algn="l">
              <a:buFont typeface="Arial" charset="0"/>
              <a:buChar char="•"/>
            </a:pPr>
            <a:endParaRPr lang="en-US" sz="2000" dirty="0">
              <a:solidFill>
                <a:srgbClr val="002060"/>
              </a:solidFill>
            </a:endParaRPr>
          </a:p>
          <a:p>
            <a:pPr algn="l">
              <a:buFont typeface="Arial" charset="0"/>
              <a:buChar char="•"/>
            </a:pPr>
            <a:r>
              <a:rPr lang="en-US" sz="2000" dirty="0">
                <a:solidFill>
                  <a:srgbClr val="002060"/>
                </a:solidFill>
              </a:rPr>
              <a:t> CSS is just used to give make up on the html elements</a:t>
            </a:r>
          </a:p>
          <a:p>
            <a:pPr algn="l">
              <a:buFont typeface="Arial" charset="0"/>
              <a:buChar char="•"/>
            </a:pPr>
            <a:endParaRPr lang="en-US" sz="2000" dirty="0">
              <a:solidFill>
                <a:srgbClr val="002060"/>
              </a:solidFill>
            </a:endParaRPr>
          </a:p>
          <a:p>
            <a:pPr algn="l">
              <a:buFont typeface="Arial" charset="0"/>
              <a:buChar char="•"/>
            </a:pPr>
            <a:r>
              <a:rPr lang="en-US" sz="2000" dirty="0">
                <a:solidFill>
                  <a:srgbClr val="002060"/>
                </a:solidFill>
              </a:rPr>
              <a:t> CSS can be used for animations on web pages too.</a:t>
            </a:r>
          </a:p>
          <a:p>
            <a:pPr algn="l"/>
            <a:endParaRPr lang="en-US" sz="2000" dirty="0">
              <a:solidFill>
                <a:srgbClr val="002060"/>
              </a:solidFill>
            </a:endParaRPr>
          </a:p>
          <a:p>
            <a:pPr algn="l"/>
            <a:endParaRPr lang="en-US" sz="2000" dirty="0">
              <a:solidFill>
                <a:srgbClr val="002060"/>
              </a:solidFill>
            </a:endParaRPr>
          </a:p>
          <a:p>
            <a:pPr algn="l"/>
            <a:endParaRPr lang="en-US" sz="20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Tags</a:t>
            </a:r>
          </a:p>
        </p:txBody>
      </p:sp>
      <p:sp>
        <p:nvSpPr>
          <p:cNvPr id="3" name="Subtitle 2"/>
          <p:cNvSpPr>
            <a:spLocks noGrp="1"/>
          </p:cNvSpPr>
          <p:nvPr>
            <p:ph type="subTitle" idx="1"/>
          </p:nvPr>
        </p:nvSpPr>
        <p:spPr>
          <a:xfrm>
            <a:off x="762000" y="990600"/>
            <a:ext cx="7848600" cy="5410200"/>
          </a:xfrm>
        </p:spPr>
        <p:txBody>
          <a:bodyPr>
            <a:normAutofit/>
          </a:bodyPr>
          <a:lstStyle/>
          <a:p>
            <a:pPr algn="l"/>
            <a:endParaRPr lang="en-US" sz="2000" b="1" dirty="0">
              <a:solidFill>
                <a:srgbClr val="002060"/>
              </a:solidFill>
            </a:endParaRPr>
          </a:p>
          <a:p>
            <a:pPr algn="l"/>
            <a:r>
              <a:rPr lang="en-US" sz="2000" b="1" dirty="0">
                <a:solidFill>
                  <a:srgbClr val="002060"/>
                </a:solidFill>
              </a:rPr>
              <a:t>Element :  </a:t>
            </a:r>
          </a:p>
          <a:p>
            <a:pPr algn="l"/>
            <a:r>
              <a:rPr lang="en-US" sz="2000" dirty="0">
                <a:solidFill>
                  <a:srgbClr val="002060"/>
                </a:solidFill>
              </a:rPr>
              <a:t>An HTML element is an individual component of an HTML document or web page.</a:t>
            </a:r>
          </a:p>
          <a:p>
            <a:pPr algn="l"/>
            <a:endParaRPr lang="en-US" sz="2000" dirty="0">
              <a:solidFill>
                <a:srgbClr val="002060"/>
              </a:solidFill>
            </a:endParaRPr>
          </a:p>
          <a:p>
            <a:pPr algn="l"/>
            <a:r>
              <a:rPr lang="en-US" sz="2000" b="1" dirty="0">
                <a:solidFill>
                  <a:srgbClr val="002060"/>
                </a:solidFill>
              </a:rPr>
              <a:t>Tag : </a:t>
            </a:r>
          </a:p>
          <a:p>
            <a:pPr algn="l"/>
            <a:r>
              <a:rPr lang="en-US" sz="2000" dirty="0">
                <a:solidFill>
                  <a:srgbClr val="002060"/>
                </a:solidFill>
              </a:rPr>
              <a:t>Element along with the enclosing &lt;&gt; angular brackets . Each tag has some predefined implementation related to view. (Paired tags vs empty tags)</a:t>
            </a:r>
          </a:p>
          <a:p>
            <a:pPr algn="l"/>
            <a:endParaRPr lang="en-US" sz="2000" dirty="0">
              <a:solidFill>
                <a:srgbClr val="002060"/>
              </a:solidFill>
            </a:endParaRPr>
          </a:p>
          <a:p>
            <a:pPr algn="l"/>
            <a:r>
              <a:rPr lang="en-US" sz="2000" dirty="0">
                <a:solidFill>
                  <a:srgbClr val="002060"/>
                </a:solidFill>
              </a:rPr>
              <a:t> </a:t>
            </a:r>
            <a:r>
              <a:rPr lang="en-US" sz="2000" b="1" dirty="0">
                <a:solidFill>
                  <a:srgbClr val="002060"/>
                </a:solidFill>
              </a:rPr>
              <a:t>Attribute:</a:t>
            </a:r>
          </a:p>
          <a:p>
            <a:pPr algn="l"/>
            <a:r>
              <a:rPr lang="en-US" sz="2000" dirty="0">
                <a:solidFill>
                  <a:srgbClr val="002060"/>
                </a:solidFill>
              </a:rPr>
              <a:t>Modifier of an </a:t>
            </a:r>
            <a:r>
              <a:rPr lang="en-US" sz="2000" b="1" dirty="0">
                <a:solidFill>
                  <a:srgbClr val="002060"/>
                </a:solidFill>
              </a:rPr>
              <a:t>HTML</a:t>
            </a:r>
            <a:r>
              <a:rPr lang="en-US" sz="2000" dirty="0">
                <a:solidFill>
                  <a:srgbClr val="002060"/>
                </a:solidFill>
              </a:rPr>
              <a:t> element type. </a:t>
            </a:r>
          </a:p>
          <a:p>
            <a:pPr algn="l"/>
            <a:r>
              <a:rPr lang="en-US" sz="2000" dirty="0">
                <a:solidFill>
                  <a:srgbClr val="002060"/>
                </a:solidFill>
              </a:rPr>
              <a:t>Either modifies the default functionality of an element type or provides functionality to certain element.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a:t>
            </a:r>
          </a:p>
        </p:txBody>
      </p:sp>
      <p:sp>
        <p:nvSpPr>
          <p:cNvPr id="3" name="Subtitle 2"/>
          <p:cNvSpPr>
            <a:spLocks noGrp="1"/>
          </p:cNvSpPr>
          <p:nvPr>
            <p:ph type="subTitle" idx="1"/>
          </p:nvPr>
        </p:nvSpPr>
        <p:spPr>
          <a:xfrm>
            <a:off x="762000" y="990600"/>
            <a:ext cx="7848600" cy="5410200"/>
          </a:xfrm>
        </p:spPr>
        <p:txBody>
          <a:bodyPr>
            <a:normAutofit/>
          </a:bodyPr>
          <a:lstStyle/>
          <a:p>
            <a:pPr algn="l" fontAlgn="base"/>
            <a:endParaRPr lang="en-US" sz="2000" b="1" i="0" dirty="0">
              <a:solidFill>
                <a:schemeClr val="tx2"/>
              </a:solidFill>
              <a:effectLst/>
            </a:endParaRPr>
          </a:p>
          <a:p>
            <a:pPr algn="l" fontAlgn="base"/>
            <a:endParaRPr lang="en-US" sz="2000" b="1" i="0" dirty="0">
              <a:solidFill>
                <a:schemeClr val="tx2"/>
              </a:solidFill>
              <a:effectLst/>
            </a:endParaRPr>
          </a:p>
          <a:p>
            <a:pPr algn="l" fontAlgn="base"/>
            <a:r>
              <a:rPr lang="en-US" sz="2000" b="1" i="0" dirty="0">
                <a:solidFill>
                  <a:schemeClr val="tx2"/>
                </a:solidFill>
                <a:effectLst/>
              </a:rPr>
              <a:t>HEAD</a:t>
            </a:r>
            <a:r>
              <a:rPr lang="en-US" sz="2000" b="0" i="0" dirty="0">
                <a:solidFill>
                  <a:schemeClr val="tx2"/>
                </a:solidFill>
                <a:effectLst/>
              </a:rPr>
              <a:t>: </a:t>
            </a:r>
          </a:p>
          <a:p>
            <a:pPr algn="l" fontAlgn="base"/>
            <a:r>
              <a:rPr lang="en-US" sz="2000" b="0" i="0" dirty="0">
                <a:solidFill>
                  <a:schemeClr val="tx2"/>
                </a:solidFill>
                <a:effectLst/>
              </a:rPr>
              <a:t>This contains the information about the HTML document. For Example, the title of the page, version of HTML, meta Data, scripts , styles .</a:t>
            </a:r>
          </a:p>
          <a:p>
            <a:pPr algn="l" fontAlgn="base"/>
            <a:endParaRPr lang="en-US" sz="2000" b="1" i="0" dirty="0">
              <a:solidFill>
                <a:schemeClr val="tx2"/>
              </a:solidFill>
              <a:effectLst/>
            </a:endParaRPr>
          </a:p>
          <a:p>
            <a:pPr algn="l" fontAlgn="base"/>
            <a:r>
              <a:rPr lang="en-US" sz="2000" b="1" i="0" dirty="0">
                <a:solidFill>
                  <a:schemeClr val="tx2"/>
                </a:solidFill>
                <a:effectLst/>
              </a:rPr>
              <a:t>BODY</a:t>
            </a:r>
            <a:r>
              <a:rPr lang="en-US" sz="2000" b="0" i="0" dirty="0">
                <a:solidFill>
                  <a:schemeClr val="tx2"/>
                </a:solidFill>
                <a:effectLst/>
              </a:rPr>
              <a:t>: </a:t>
            </a:r>
          </a:p>
          <a:p>
            <a:pPr algn="l" fontAlgn="base"/>
            <a:r>
              <a:rPr lang="en-US" sz="2000" b="0" i="0" dirty="0">
                <a:solidFill>
                  <a:schemeClr val="tx2"/>
                </a:solidFill>
                <a:effectLst/>
              </a:rPr>
              <a:t>This contains everything you want to display on the Web Page.</a:t>
            </a:r>
          </a:p>
          <a:p>
            <a:pPr algn="l"/>
            <a:endParaRPr lang="en-US" sz="20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HTML Page Structure : Head &amp; Meta</a:t>
            </a:r>
          </a:p>
        </p:txBody>
      </p:sp>
      <p:sp>
        <p:nvSpPr>
          <p:cNvPr id="3" name="Subtitle 2"/>
          <p:cNvSpPr>
            <a:spLocks noGrp="1"/>
          </p:cNvSpPr>
          <p:nvPr>
            <p:ph type="subTitle" idx="1"/>
          </p:nvPr>
        </p:nvSpPr>
        <p:spPr>
          <a:xfrm>
            <a:off x="762000" y="990600"/>
            <a:ext cx="7848600" cy="5410200"/>
          </a:xfrm>
        </p:spPr>
        <p:txBody>
          <a:bodyPr>
            <a:normAutofit fontScale="92500" lnSpcReduction="10000"/>
          </a:bodyPr>
          <a:lstStyle/>
          <a:p>
            <a:pPr algn="l"/>
            <a:r>
              <a:rPr lang="en-US" sz="2700" dirty="0">
                <a:solidFill>
                  <a:srgbClr val="002060"/>
                </a:solidFill>
              </a:rPr>
              <a:t>&lt;!DOCTYPE html&gt;</a:t>
            </a:r>
          </a:p>
          <a:p>
            <a:pPr algn="l"/>
            <a:r>
              <a:rPr lang="en-US" sz="2700" dirty="0">
                <a:solidFill>
                  <a:srgbClr val="002060"/>
                </a:solidFill>
              </a:rPr>
              <a:t>&lt;html lang=“</a:t>
            </a:r>
            <a:r>
              <a:rPr lang="en-US" sz="2700" dirty="0" err="1">
                <a:solidFill>
                  <a:srgbClr val="002060"/>
                </a:solidFill>
              </a:rPr>
              <a:t>en</a:t>
            </a:r>
            <a:r>
              <a:rPr lang="en-US" sz="2700" dirty="0">
                <a:solidFill>
                  <a:srgbClr val="002060"/>
                </a:solidFill>
              </a:rPr>
              <a:t>”&gt;</a:t>
            </a:r>
          </a:p>
          <a:p>
            <a:pPr algn="l"/>
            <a:r>
              <a:rPr lang="en-US" sz="2700" dirty="0">
                <a:solidFill>
                  <a:srgbClr val="002060"/>
                </a:solidFill>
              </a:rPr>
              <a:t> &lt;head&gt;</a:t>
            </a:r>
          </a:p>
          <a:p>
            <a:pPr algn="l"/>
            <a:r>
              <a:rPr lang="en-US" sz="2700" dirty="0">
                <a:solidFill>
                  <a:srgbClr val="002060"/>
                </a:solidFill>
              </a:rPr>
              <a:t>&lt;meta charset="UTF-8"&gt;</a:t>
            </a:r>
          </a:p>
          <a:p>
            <a:pPr algn="l"/>
            <a:r>
              <a:rPr lang="en-US" sz="2700" dirty="0">
                <a:solidFill>
                  <a:srgbClr val="002060"/>
                </a:solidFill>
              </a:rPr>
              <a:t>&lt;meta name="viewport" content="width=device-width, 		initial-scale=1.0"&gt;</a:t>
            </a:r>
          </a:p>
          <a:p>
            <a:pPr algn="l"/>
            <a:r>
              <a:rPr lang="en-US" sz="2700" dirty="0">
                <a:solidFill>
                  <a:srgbClr val="002060"/>
                </a:solidFill>
              </a:rPr>
              <a:t>&lt;meta name="author" content="</a:t>
            </a:r>
            <a:r>
              <a:rPr lang="en-US" sz="2700" dirty="0" err="1">
                <a:solidFill>
                  <a:srgbClr val="002060"/>
                </a:solidFill>
              </a:rPr>
              <a:t>Mr.X</a:t>
            </a:r>
            <a:r>
              <a:rPr lang="en-US" sz="2700" dirty="0">
                <a:solidFill>
                  <a:srgbClr val="002060"/>
                </a:solidFill>
              </a:rPr>
              <a:t>"&gt;</a:t>
            </a:r>
          </a:p>
          <a:p>
            <a:pPr algn="l"/>
            <a:r>
              <a:rPr lang="en-US" sz="2700" dirty="0">
                <a:solidFill>
                  <a:srgbClr val="002060"/>
                </a:solidFill>
              </a:rPr>
              <a:t>&lt;meta name="description " </a:t>
            </a:r>
          </a:p>
          <a:p>
            <a:pPr algn="l"/>
            <a:r>
              <a:rPr lang="en-US" sz="2700" dirty="0">
                <a:solidFill>
                  <a:srgbClr val="002060"/>
                </a:solidFill>
              </a:rPr>
              <a:t>    content=“Details about the page"&gt;</a:t>
            </a:r>
          </a:p>
          <a:p>
            <a:pPr algn="l"/>
            <a:r>
              <a:rPr lang="en-US" sz="2700" dirty="0">
                <a:solidFill>
                  <a:srgbClr val="002060"/>
                </a:solidFill>
              </a:rPr>
              <a:t>&lt;title&gt;Title of the page&lt;/title&gt;</a:t>
            </a:r>
          </a:p>
          <a:p>
            <a:pPr algn="l"/>
            <a:r>
              <a:rPr lang="en-US" sz="2700" dirty="0">
                <a:solidFill>
                  <a:srgbClr val="002060"/>
                </a:solidFill>
              </a:rPr>
              <a:t>&lt;/head&gt;</a:t>
            </a:r>
          </a:p>
          <a:p>
            <a:pPr algn="l"/>
            <a:r>
              <a:rPr lang="en-US" sz="2700" dirty="0">
                <a:solidFill>
                  <a:srgbClr val="002060"/>
                </a:solidFill>
              </a:rPr>
              <a:t>&lt;/html&gt;</a:t>
            </a:r>
          </a:p>
          <a:p>
            <a:pPr algn="l"/>
            <a:endParaRPr lang="en-US" sz="2700" dirty="0">
              <a:solidFill>
                <a:srgbClr val="002060"/>
              </a:solidFill>
            </a:endParaRPr>
          </a:p>
          <a:p>
            <a:pPr algn="l"/>
            <a:endParaRPr lang="en-US" sz="2700" dirty="0">
              <a:solidFill>
                <a:srgbClr val="002060"/>
              </a:solidFill>
            </a:endParaRPr>
          </a:p>
        </p:txBody>
      </p:sp>
    </p:spTree>
    <p:extLst>
      <p:ext uri="{BB962C8B-B14F-4D97-AF65-F5344CB8AC3E}">
        <p14:creationId xmlns:p14="http://schemas.microsoft.com/office/powerpoint/2010/main" val="340630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132D-3A6C-E1EB-5880-1A4CE5C0B0DC}"/>
              </a:ext>
            </a:extLst>
          </p:cNvPr>
          <p:cNvSpPr>
            <a:spLocks noGrp="1"/>
          </p:cNvSpPr>
          <p:nvPr>
            <p:ph type="title"/>
          </p:nvPr>
        </p:nvSpPr>
        <p:spPr/>
        <p:txBody>
          <a:bodyPr/>
          <a:lstStyle/>
          <a:p>
            <a:r>
              <a:rPr lang="en-US" dirty="0"/>
              <a:t>Applying Fav Icon</a:t>
            </a:r>
            <a:endParaRPr lang="en-IN" dirty="0"/>
          </a:p>
        </p:txBody>
      </p:sp>
      <p:sp>
        <p:nvSpPr>
          <p:cNvPr id="3" name="Content Placeholder 2">
            <a:extLst>
              <a:ext uri="{FF2B5EF4-FFF2-40B4-BE49-F238E27FC236}">
                <a16:creationId xmlns:a16="http://schemas.microsoft.com/office/drawing/2014/main" id="{D34E2427-A29E-ECBD-0218-98BA8740638F}"/>
              </a:ext>
            </a:extLst>
          </p:cNvPr>
          <p:cNvSpPr>
            <a:spLocks noGrp="1"/>
          </p:cNvSpPr>
          <p:nvPr>
            <p:ph idx="1"/>
          </p:nvPr>
        </p:nvSpPr>
        <p:spPr/>
        <p:txBody>
          <a:bodyPr/>
          <a:lstStyle/>
          <a:p>
            <a:endParaRPr lang="en-US" dirty="0"/>
          </a:p>
          <a:p>
            <a:r>
              <a:rPr lang="en-IN" dirty="0"/>
              <a:t> &lt;link </a:t>
            </a:r>
            <a:r>
              <a:rPr lang="en-IN" dirty="0" err="1"/>
              <a:t>rel</a:t>
            </a:r>
            <a:r>
              <a:rPr lang="en-IN" dirty="0"/>
              <a:t>="icon" </a:t>
            </a:r>
            <a:r>
              <a:rPr lang="en-IN" dirty="0" err="1"/>
              <a:t>href</a:t>
            </a:r>
            <a:r>
              <a:rPr lang="en-IN" dirty="0"/>
              <a:t>="favicon.png"&gt;</a:t>
            </a:r>
          </a:p>
        </p:txBody>
      </p:sp>
    </p:spTree>
    <p:extLst>
      <p:ext uri="{BB962C8B-B14F-4D97-AF65-F5344CB8AC3E}">
        <p14:creationId xmlns:p14="http://schemas.microsoft.com/office/powerpoint/2010/main" val="4265027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13138</TotalTime>
  <Words>3082</Words>
  <Application>Microsoft Office PowerPoint</Application>
  <PresentationFormat>On-screen Show (4:3)</PresentationFormat>
  <Paragraphs>404</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AAAAA I+ Inter</vt:lpstr>
      <vt:lpstr>AAAAA N+ Source Code Pro</vt:lpstr>
      <vt:lpstr>Arial</vt:lpstr>
      <vt:lpstr>Calibri</vt:lpstr>
      <vt:lpstr>Inter</vt:lpstr>
      <vt:lpstr>Verdana</vt:lpstr>
      <vt:lpstr>Office Theme</vt:lpstr>
      <vt:lpstr>Webpage, Website, WWW</vt:lpstr>
      <vt:lpstr>Static &amp; Dynamic Webpage</vt:lpstr>
      <vt:lpstr>HTML</vt:lpstr>
      <vt:lpstr>HTML Features</vt:lpstr>
      <vt:lpstr>CSS</vt:lpstr>
      <vt:lpstr>HTML Tags</vt:lpstr>
      <vt:lpstr>HTML Page Structure</vt:lpstr>
      <vt:lpstr>HTML Page Structure : Head &amp; Meta</vt:lpstr>
      <vt:lpstr>Applying Fav Icon</vt:lpstr>
      <vt:lpstr>Understanding “viewport” meta</vt:lpstr>
      <vt:lpstr>Commonly used HTML Elements</vt:lpstr>
      <vt:lpstr>Commonly used HTML Elements</vt:lpstr>
      <vt:lpstr>Semantic Tags over non-semantic</vt:lpstr>
      <vt:lpstr>New Semantic Tags in HTML5</vt:lpstr>
      <vt:lpstr>Physical/Logical Character effects</vt:lpstr>
      <vt:lpstr>Physical/Logical Character effects</vt:lpstr>
      <vt:lpstr>Hyperlinks</vt:lpstr>
      <vt:lpstr>List</vt:lpstr>
      <vt:lpstr>Image</vt:lpstr>
      <vt:lpstr>Special Characters</vt:lpstr>
      <vt:lpstr>Table</vt:lpstr>
      <vt:lpstr>Forms</vt:lpstr>
      <vt:lpstr>CSS</vt:lpstr>
      <vt:lpstr>How to apply css / Types of css</vt:lpstr>
      <vt:lpstr>Selectors </vt:lpstr>
      <vt:lpstr>Resolving Conflicting Declarations</vt:lpstr>
      <vt:lpstr>Cascade , Specificity, Inheritance</vt:lpstr>
      <vt:lpstr>Absolute Units</vt:lpstr>
      <vt:lpstr>Relative Units</vt:lpstr>
      <vt:lpstr>Styling Text  : Basic</vt:lpstr>
      <vt:lpstr>Styling Text  : Text Effects</vt:lpstr>
      <vt:lpstr>Styling Text  : Text Formatting</vt:lpstr>
      <vt:lpstr>CSS Models : Box Model</vt:lpstr>
      <vt:lpstr>Outer Display : Block</vt:lpstr>
      <vt:lpstr>Outer Display : Inline</vt:lpstr>
      <vt:lpstr>Css Properties</vt:lpstr>
      <vt:lpstr>CSS Properties</vt:lpstr>
      <vt:lpstr>Commonly used Units</vt:lpstr>
      <vt:lpstr>Text Properties</vt:lpstr>
      <vt:lpstr>Colors</vt:lpstr>
      <vt:lpstr>Display Property</vt:lpstr>
      <vt:lpstr>Javascript : Features</vt:lpstr>
      <vt:lpstr>Client Side Scripting</vt:lpstr>
      <vt:lpstr>Javascript</vt:lpstr>
      <vt:lpstr>Javascript : Common In-built methods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1497</cp:revision>
  <dcterms:created xsi:type="dcterms:W3CDTF">2018-07-22T05:46:41Z</dcterms:created>
  <dcterms:modified xsi:type="dcterms:W3CDTF">2023-11-06T16:06:44Z</dcterms:modified>
</cp:coreProperties>
</file>